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1" r:id="rId1"/>
  </p:sldMasterIdLst>
  <p:notesMasterIdLst>
    <p:notesMasterId r:id="rId32"/>
  </p:notesMasterIdLst>
  <p:handoutMasterIdLst>
    <p:handoutMasterId r:id="rId33"/>
  </p:handoutMasterIdLst>
  <p:sldIdLst>
    <p:sldId id="286" r:id="rId2"/>
    <p:sldId id="276" r:id="rId3"/>
    <p:sldId id="277" r:id="rId4"/>
    <p:sldId id="278" r:id="rId5"/>
    <p:sldId id="279" r:id="rId6"/>
    <p:sldId id="280" r:id="rId7"/>
    <p:sldId id="281" r:id="rId8"/>
    <p:sldId id="282" r:id="rId9"/>
    <p:sldId id="283" r:id="rId10"/>
    <p:sldId id="284" r:id="rId11"/>
    <p:sldId id="285" r:id="rId12"/>
    <p:sldId id="287" r:id="rId13"/>
    <p:sldId id="257" r:id="rId14"/>
    <p:sldId id="264" r:id="rId15"/>
    <p:sldId id="263" r:id="rId16"/>
    <p:sldId id="262" r:id="rId17"/>
    <p:sldId id="261" r:id="rId18"/>
    <p:sldId id="260" r:id="rId19"/>
    <p:sldId id="259" r:id="rId20"/>
    <p:sldId id="258" r:id="rId21"/>
    <p:sldId id="265" r:id="rId22"/>
    <p:sldId id="266" r:id="rId23"/>
    <p:sldId id="267" r:id="rId24"/>
    <p:sldId id="268" r:id="rId25"/>
    <p:sldId id="269" r:id="rId26"/>
    <p:sldId id="270" r:id="rId27"/>
    <p:sldId id="271" r:id="rId28"/>
    <p:sldId id="272" r:id="rId29"/>
    <p:sldId id="273" r:id="rId30"/>
    <p:sldId id="274" r:id="rId31"/>
  </p:sldIdLst>
  <p:sldSz cx="9144000" cy="6858000" type="screen4x3"/>
  <p:notesSz cx="6858000" cy="3209925"/>
  <p:embeddedFontLst>
    <p:embeddedFont>
      <p:font typeface="Calibri" panose="020F0502020204030204" pitchFamily="34" charset="0"/>
      <p:regular r:id="rId34"/>
      <p:bold r:id="rId35"/>
      <p:italic r:id="rId36"/>
      <p:boldItalic r:id="rId37"/>
    </p:embeddedFont>
  </p:embeddedFontLst>
  <p:custDataLst>
    <p:tags r:id="rId38"/>
  </p:custDataLst>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oks, Robin B" initials="BRB" lastIdx="1" clrIdx="0">
    <p:extLst>
      <p:ext uri="{19B8F6BF-5375-455C-9EA6-DF929625EA0E}">
        <p15:presenceInfo xmlns:p15="http://schemas.microsoft.com/office/powerpoint/2012/main" userId="S::rbbrooks@blm.gov::9c793d0e-6ea9-4651-9cd5-244c198d6e0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6533"/>
    <a:srgbClr val="42322A"/>
    <a:srgbClr val="DDDDDD"/>
    <a:srgbClr val="FFFFFF"/>
    <a:srgbClr val="663300"/>
    <a:srgbClr val="C0C0C0"/>
    <a:srgbClr val="EEECE1"/>
    <a:srgbClr val="005660"/>
    <a:srgbClr val="EAEAEA"/>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3" autoAdjust="0"/>
    <p:restoredTop sz="79892" autoAdjust="0"/>
  </p:normalViewPr>
  <p:slideViewPr>
    <p:cSldViewPr showGuides="1">
      <p:cViewPr>
        <p:scale>
          <a:sx n="91" d="100"/>
          <a:sy n="91" d="100"/>
        </p:scale>
        <p:origin x="152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3" d="100"/>
          <a:sy n="83" d="100"/>
        </p:scale>
        <p:origin x="301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20T13:44:42.870" idx="1">
    <p:pos x="5760" y="0"/>
    <p:text/>
    <p:extLst>
      <p:ext uri="{C676402C-5697-4E1C-873F-D02D1690AC5C}">
        <p15:threadingInfo xmlns:p15="http://schemas.microsoft.com/office/powerpoint/2012/main" timeZoneBias="3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1"/>
            <a:ext cx="2972209" cy="4644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9219" name="Rectangle 3"/>
          <p:cNvSpPr>
            <a:spLocks noGrp="1" noChangeArrowheads="1"/>
          </p:cNvSpPr>
          <p:nvPr>
            <p:ph type="dt" sz="quarter" idx="1"/>
          </p:nvPr>
        </p:nvSpPr>
        <p:spPr bwMode="auto">
          <a:xfrm>
            <a:off x="3885792" y="1"/>
            <a:ext cx="2972208" cy="4644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9220" name="Rectangle 4"/>
          <p:cNvSpPr>
            <a:spLocks noGrp="1" noChangeArrowheads="1"/>
          </p:cNvSpPr>
          <p:nvPr>
            <p:ph type="ftr" sz="quarter" idx="2"/>
          </p:nvPr>
        </p:nvSpPr>
        <p:spPr bwMode="auto">
          <a:xfrm>
            <a:off x="1" y="8831910"/>
            <a:ext cx="2972209" cy="46449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9221" name="Rectangle 5"/>
          <p:cNvSpPr>
            <a:spLocks noGrp="1" noChangeArrowheads="1"/>
          </p:cNvSpPr>
          <p:nvPr>
            <p:ph type="sldNum" sz="quarter" idx="3"/>
          </p:nvPr>
        </p:nvSpPr>
        <p:spPr bwMode="auto">
          <a:xfrm>
            <a:off x="3885792" y="8831910"/>
            <a:ext cx="2972208" cy="46449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73D1A75-8B2A-48FC-B5A2-79243BA3A131}" type="slidenum">
              <a:rPr lang="en-US"/>
              <a:pPr/>
              <a:t>‹#›</a:t>
            </a:fld>
            <a:endParaRPr lang="en-US" dirty="0"/>
          </a:p>
        </p:txBody>
      </p:sp>
    </p:spTree>
    <p:extLst>
      <p:ext uri="{BB962C8B-B14F-4D97-AF65-F5344CB8AC3E}">
        <p14:creationId xmlns:p14="http://schemas.microsoft.com/office/powerpoint/2010/main" val="1318641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04800" y="669897"/>
            <a:ext cx="2476500" cy="18573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73575"/>
            <a:ext cx="5486400" cy="3660775"/>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5"/>
          </p:nvPr>
        </p:nvSpPr>
        <p:spPr>
          <a:xfrm>
            <a:off x="3884613" y="8829675"/>
            <a:ext cx="2439987" cy="466725"/>
          </a:xfrm>
          <a:prstGeom prst="rect">
            <a:avLst/>
          </a:prstGeom>
        </p:spPr>
        <p:txBody>
          <a:bodyPr vert="horz" lIns="91440" tIns="45720" rIns="91440" bIns="45720" rtlCol="0" anchor="b"/>
          <a:lstStyle>
            <a:lvl1pPr algn="r">
              <a:defRPr sz="1200"/>
            </a:lvl1pPr>
          </a:lstStyle>
          <a:p>
            <a:fld id="{3CF3E047-8B01-4D0A-8D9A-8D93D4534B9F}" type="slidenum">
              <a:rPr lang="en-US" smtClean="0"/>
              <a:t>‹#›</a:t>
            </a:fld>
            <a:endParaRPr lang="en-US" dirty="0"/>
          </a:p>
        </p:txBody>
      </p:sp>
      <p:sp>
        <p:nvSpPr>
          <p:cNvPr id="10" name="Footer Placeholder 9"/>
          <p:cNvSpPr>
            <a:spLocks noGrp="1"/>
          </p:cNvSpPr>
          <p:nvPr>
            <p:ph type="ftr" sz="quarter" idx="4"/>
          </p:nvPr>
        </p:nvSpPr>
        <p:spPr>
          <a:xfrm>
            <a:off x="304800" y="8829675"/>
            <a:ext cx="6019800" cy="466725"/>
          </a:xfrm>
          <a:prstGeom prst="rect">
            <a:avLst/>
          </a:prstGeom>
        </p:spPr>
        <p:txBody>
          <a:bodyPr vert="horz" lIns="91440" tIns="45720" rIns="91440" bIns="45720" rtlCol="0" anchor="ctr"/>
          <a:lstStyle>
            <a:lvl1pPr algn="l">
              <a:defRPr sz="1200"/>
            </a:lvl1pPr>
          </a:lstStyle>
          <a:p>
            <a:r>
              <a:rPr lang="en-US" dirty="0"/>
              <a:t>NWCG S-190 Guide</a:t>
            </a:r>
          </a:p>
        </p:txBody>
      </p:sp>
      <p:cxnSp>
        <p:nvCxnSpPr>
          <p:cNvPr id="12" name="Straight Connector 11"/>
          <p:cNvCxnSpPr/>
          <p:nvPr/>
        </p:nvCxnSpPr>
        <p:spPr>
          <a:xfrm>
            <a:off x="304800" y="8829675"/>
            <a:ext cx="60198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0929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2pPr>
    <a:lvl3pPr marL="9144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3pPr>
    <a:lvl4pPr marL="13716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4pPr>
    <a:lvl5pPr marL="18288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wildfirelessons.net/orphans/viewincident?DocumentKey=76bb3659-8026-4151-9dce-8b492a36b26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dirty="0">
                <a:latin typeface="Times New Roman"/>
                <a:cs typeface="Times New Roman"/>
              </a:rPr>
              <a:t>Weather is a major factor in fire behavior.  Use every means at your disposal to stay informed of weather conditions and forecasts to answer the following questions: </a:t>
            </a:r>
          </a:p>
          <a:p>
            <a:pPr marL="628650" lvl="1" indent="-171450">
              <a:buFont typeface="Arial" panose="020B0604020202020204" pitchFamily="34" charset="0"/>
              <a:buChar char="•"/>
            </a:pPr>
            <a:r>
              <a:rPr lang="en-US" dirty="0">
                <a:latin typeface="Times New Roman"/>
                <a:cs typeface="Times New Roman"/>
              </a:rPr>
              <a:t>What is the weather in the fire area? </a:t>
            </a:r>
          </a:p>
          <a:p>
            <a:pPr marL="628650" lvl="1" indent="-171450">
              <a:buFont typeface="Arial" panose="020B0604020202020204" pitchFamily="34" charset="0"/>
              <a:buChar char="•"/>
            </a:pPr>
            <a:r>
              <a:rPr lang="en-US" dirty="0">
                <a:latin typeface="Times New Roman"/>
                <a:cs typeface="Times New Roman"/>
              </a:rPr>
              <a:t>What is the weather likely to do? </a:t>
            </a:r>
          </a:p>
          <a:p>
            <a:pPr marL="628650" lvl="1" indent="-171450">
              <a:buFont typeface="Arial" panose="020B0604020202020204" pitchFamily="34" charset="0"/>
              <a:buChar char="•"/>
            </a:pPr>
            <a:r>
              <a:rPr lang="en-US" dirty="0">
                <a:latin typeface="Times New Roman"/>
                <a:cs typeface="Times New Roman"/>
              </a:rPr>
              <a:t>Is the weather against us? </a:t>
            </a:r>
          </a:p>
          <a:p>
            <a:pPr marL="628650" lvl="1" indent="-171450">
              <a:buFont typeface="Arial" panose="020B0604020202020204" pitchFamily="34" charset="0"/>
              <a:buChar char="•"/>
            </a:pPr>
            <a:r>
              <a:rPr lang="en-US" dirty="0">
                <a:latin typeface="Times New Roman"/>
                <a:cs typeface="Times New Roman"/>
              </a:rPr>
              <a:t>Is this the critical burning period? </a:t>
            </a:r>
          </a:p>
          <a:p>
            <a:pPr marL="628650" lvl="1" indent="-171450">
              <a:buFont typeface="Arial" panose="020B0604020202020204" pitchFamily="34" charset="0"/>
              <a:buChar char="•"/>
            </a:pPr>
            <a:r>
              <a:rPr lang="en-US" dirty="0">
                <a:latin typeface="Times New Roman"/>
                <a:cs typeface="Times New Roman"/>
              </a:rPr>
              <a:t>Are we going to have winds, high temperatures, or low humidity? </a:t>
            </a:r>
          </a:p>
          <a:p>
            <a:pPr marL="628650" lvl="1" indent="-171450">
              <a:buFont typeface="Arial" panose="020B0604020202020204" pitchFamily="34" charset="0"/>
              <a:buChar char="•"/>
            </a:pPr>
            <a:r>
              <a:rPr lang="en-US" dirty="0">
                <a:latin typeface="Times New Roman"/>
                <a:cs typeface="Times New Roman"/>
              </a:rPr>
              <a:t>Is there a chance of wind from a passing weather front or wind associated with cumulus or cumulonimbus clouds?</a:t>
            </a:r>
          </a:p>
          <a:p>
            <a:pPr lvl="1"/>
            <a:endParaRPr lang="en-US" dirty="0">
              <a:latin typeface="Times New Roman"/>
              <a:cs typeface="Times New Roman"/>
            </a:endParaRPr>
          </a:p>
          <a:p>
            <a:r>
              <a:rPr lang="en-US" dirty="0">
                <a:latin typeface="Times New Roman"/>
                <a:cs typeface="Times New Roman"/>
              </a:rPr>
              <a:t>Use your senses and any other available means to determine weather conditions. Here are some tips to practice your weather forecasting skills: </a:t>
            </a:r>
          </a:p>
          <a:p>
            <a:pPr marL="171450" indent="-171450">
              <a:buFont typeface="Arial" panose="020B0604020202020204" pitchFamily="34" charset="0"/>
              <a:buChar char="•"/>
            </a:pPr>
            <a:r>
              <a:rPr lang="en-US" b="0" dirty="0">
                <a:latin typeface="Times New Roman"/>
                <a:cs typeface="Times New Roman"/>
              </a:rPr>
              <a:t>Feeling</a:t>
            </a:r>
            <a:r>
              <a:rPr lang="en-US" dirty="0">
                <a:latin typeface="Times New Roman"/>
                <a:cs typeface="Times New Roman"/>
              </a:rPr>
              <a:t> - Even without the aid of a weather station, you can feel whether the temperature is increasing or decreasing. The time of day is also a good indicator of whether the temperature is likely to increase or decrease. Does your skin feel dry? Are your lips cracking? Those can be pretty good indicators that relative humidity is low. </a:t>
            </a:r>
          </a:p>
          <a:p>
            <a:pPr marL="171450" indent="-171450">
              <a:buFont typeface="Arial" panose="020B0604020202020204" pitchFamily="34" charset="0"/>
              <a:buChar char="•"/>
            </a:pPr>
            <a:r>
              <a:rPr lang="en-US" b="0" dirty="0">
                <a:latin typeface="Times New Roman"/>
                <a:cs typeface="Times New Roman"/>
              </a:rPr>
              <a:t>Seeing </a:t>
            </a:r>
            <a:r>
              <a:rPr lang="en-US" dirty="0">
                <a:latin typeface="Times New Roman"/>
                <a:cs typeface="Times New Roman"/>
              </a:rPr>
              <a:t>- Wind vanes and anemometers give precise wind information, but they are not necessary to determine whether the wind is blowing.  The IRPG Visual Estimate of Surface Windspeed chart, is great for using our surroundings on a fire to estimate winds.  Determine the direction and velocity of the wind by looking at: </a:t>
            </a:r>
          </a:p>
          <a:p>
            <a:pPr marL="628650" lvl="1" indent="-171450">
              <a:buFont typeface="Arial" panose="020B0604020202020204" pitchFamily="34" charset="0"/>
              <a:buChar char="•"/>
            </a:pPr>
            <a:r>
              <a:rPr lang="en-US" dirty="0">
                <a:latin typeface="Times New Roman"/>
                <a:cs typeface="Times New Roman"/>
              </a:rPr>
              <a:t>Vegetation </a:t>
            </a:r>
          </a:p>
          <a:p>
            <a:pPr marL="628650" lvl="1" indent="-171450">
              <a:buFont typeface="Arial" panose="020B0604020202020204" pitchFamily="34" charset="0"/>
              <a:buChar char="•"/>
            </a:pPr>
            <a:r>
              <a:rPr lang="en-US" dirty="0">
                <a:latin typeface="Times New Roman"/>
                <a:cs typeface="Times New Roman"/>
              </a:rPr>
              <a:t>A flag </a:t>
            </a:r>
          </a:p>
          <a:p>
            <a:pPr marL="628650" lvl="1" indent="-171450">
              <a:buFont typeface="Arial" panose="020B0604020202020204" pitchFamily="34" charset="0"/>
              <a:buChar char="•"/>
            </a:pPr>
            <a:r>
              <a:rPr lang="en-US" dirty="0">
                <a:latin typeface="Times New Roman"/>
                <a:cs typeface="Times New Roman"/>
              </a:rPr>
              <a:t>Cloud movement </a:t>
            </a:r>
          </a:p>
          <a:p>
            <a:pPr marL="628650" lvl="1" indent="-171450">
              <a:buFont typeface="Arial" panose="020B0604020202020204" pitchFamily="34" charset="0"/>
              <a:buChar char="•"/>
            </a:pPr>
            <a:r>
              <a:rPr lang="en-US" dirty="0">
                <a:latin typeface="Times New Roman"/>
                <a:cs typeface="Times New Roman"/>
              </a:rPr>
              <a:t>The drift of smoke or dust </a:t>
            </a:r>
          </a:p>
          <a:p>
            <a:pPr marL="171450" indent="-171450">
              <a:buFont typeface="Arial" panose="020B0604020202020204" pitchFamily="34" charset="0"/>
              <a:buChar char="•"/>
            </a:pPr>
            <a:r>
              <a:rPr lang="en-US" b="0" dirty="0">
                <a:latin typeface="Times New Roman"/>
                <a:cs typeface="Times New Roman"/>
              </a:rPr>
              <a:t>Hearing</a:t>
            </a:r>
            <a:r>
              <a:rPr lang="en-US" dirty="0">
                <a:latin typeface="Times New Roman"/>
                <a:cs typeface="Times New Roman"/>
              </a:rPr>
              <a:t> - Listen to fire weather forecasts. However, also listen to people who are familiar with the area and ask their opinions of what to expect from local weather patterns. For example, locals can confirm what kinds of winds are common in the area at a particular time of year. </a:t>
            </a:r>
          </a:p>
          <a:p>
            <a:pPr marL="171450" indent="-171450">
              <a:buFont typeface="Arial" panose="020B0604020202020204" pitchFamily="34" charset="0"/>
              <a:buChar char="•"/>
            </a:pPr>
            <a:r>
              <a:rPr lang="en-US" b="0" dirty="0">
                <a:latin typeface="Times New Roman"/>
                <a:cs typeface="Times New Roman"/>
              </a:rPr>
              <a:t>Weather Kits </a:t>
            </a:r>
            <a:r>
              <a:rPr lang="en-US" dirty="0">
                <a:latin typeface="Times New Roman"/>
                <a:cs typeface="Times New Roman"/>
              </a:rPr>
              <a:t>- Portable or belt weather kits enable you to measure relative humidity, wind speed and direction, and temperature. Find these kits and practice with them. At any time, a supervisor could point at you and request a spot weather reading.</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2</a:t>
            </a:fld>
            <a:endParaRPr lang="en-US" dirty="0"/>
          </a:p>
        </p:txBody>
      </p:sp>
    </p:spTree>
    <p:extLst>
      <p:ext uri="{BB962C8B-B14F-4D97-AF65-F5344CB8AC3E}">
        <p14:creationId xmlns:p14="http://schemas.microsoft.com/office/powerpoint/2010/main" val="4276044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dirty="0"/>
              <a:t>Aggressive action is the key to a successful fire suppression operation; however, safety is the first priority. Supervisors should analyze the situation and make an attack consistent with accepted practices and methods under the existing conditions.</a:t>
            </a:r>
          </a:p>
        </p:txBody>
      </p:sp>
      <p:sp>
        <p:nvSpPr>
          <p:cNvPr id="4" name="Slide Number Placeholder 3"/>
          <p:cNvSpPr>
            <a:spLocks noGrp="1"/>
          </p:cNvSpPr>
          <p:nvPr>
            <p:ph type="sldNum" sz="quarter" idx="5"/>
          </p:nvPr>
        </p:nvSpPr>
        <p:spPr/>
        <p:txBody>
          <a:bodyPr/>
          <a:lstStyle/>
          <a:p>
            <a:fld id="{3CF3E047-8B01-4D0A-8D9A-8D93D4534B9F}" type="slidenum">
              <a:rPr lang="en-US" smtClean="0"/>
              <a:t>11</a:t>
            </a:fld>
            <a:endParaRPr lang="en-US" dirty="0"/>
          </a:p>
        </p:txBody>
      </p:sp>
    </p:spTree>
    <p:extLst>
      <p:ext uri="{BB962C8B-B14F-4D97-AF65-F5344CB8AC3E}">
        <p14:creationId xmlns:p14="http://schemas.microsoft.com/office/powerpoint/2010/main" val="3963435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dirty="0"/>
              <a:t>You’re in danger anytime your crew is assigned to fires or parts of fires where you cannot see the entire perimeter and someone from your crew has not had the opportunity to adequately perform a size-up or scout the fire. To provide a reasonable degree of safety, know where the fire is and what it is doing.</a:t>
            </a:r>
          </a:p>
        </p:txBody>
      </p:sp>
      <p:sp>
        <p:nvSpPr>
          <p:cNvPr id="4" name="Slide Number Placeholder 3"/>
          <p:cNvSpPr>
            <a:spLocks noGrp="1"/>
          </p:cNvSpPr>
          <p:nvPr>
            <p:ph type="sldNum" sz="quarter" idx="5"/>
          </p:nvPr>
        </p:nvSpPr>
        <p:spPr/>
        <p:txBody>
          <a:bodyPr/>
          <a:lstStyle/>
          <a:p>
            <a:fld id="{3CF3E047-8B01-4D0A-8D9A-8D93D4534B9F}" type="slidenum">
              <a:rPr lang="en-US" smtClean="0"/>
              <a:t>13</a:t>
            </a:fld>
            <a:endParaRPr lang="en-US" dirty="0"/>
          </a:p>
        </p:txBody>
      </p:sp>
    </p:spTree>
    <p:extLst>
      <p:ext uri="{BB962C8B-B14F-4D97-AF65-F5344CB8AC3E}">
        <p14:creationId xmlns:p14="http://schemas.microsoft.com/office/powerpoint/2010/main" val="1990106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dirty="0"/>
              <a:t>When you are in an area that no one from your crew has seen in daylight, you may not have the topographical information you need to work safely. The situation may be unsafe because you are unable to see the: </a:t>
            </a:r>
          </a:p>
          <a:p>
            <a:pPr marL="628650" lvl="1" indent="-171450">
              <a:buFont typeface="Arial" panose="020B0604020202020204" pitchFamily="34" charset="0"/>
              <a:buChar char="•"/>
            </a:pPr>
            <a:r>
              <a:rPr lang="en-US" dirty="0"/>
              <a:t>Shape of the land </a:t>
            </a:r>
          </a:p>
          <a:p>
            <a:pPr marL="628650" lvl="1" indent="-171450">
              <a:buFont typeface="Arial" panose="020B0604020202020204" pitchFamily="34" charset="0"/>
              <a:buChar char="•"/>
            </a:pPr>
            <a:r>
              <a:rPr lang="en-US" dirty="0"/>
              <a:t>Density of the vegetation </a:t>
            </a:r>
          </a:p>
          <a:p>
            <a:pPr marL="628650" lvl="1" indent="-171450">
              <a:buFont typeface="Arial" panose="020B0604020202020204" pitchFamily="34" charset="0"/>
              <a:buChar char="•"/>
            </a:pPr>
            <a:r>
              <a:rPr lang="en-US" dirty="0"/>
              <a:t>Distances between key landmarks </a:t>
            </a:r>
          </a:p>
          <a:p>
            <a:pPr marL="628650" lvl="1" indent="-171450">
              <a:buFont typeface="Arial" panose="020B0604020202020204" pitchFamily="34" charset="0"/>
              <a:buChar char="•"/>
            </a:pPr>
            <a:r>
              <a:rPr lang="en-US" dirty="0"/>
              <a:t>Gravity hazards (rolling rocks, snags, falling debris)</a:t>
            </a:r>
          </a:p>
          <a:p>
            <a:pPr marL="628650" lvl="1" indent="-171450">
              <a:buFont typeface="Arial" panose="020B0604020202020204" pitchFamily="34" charset="0"/>
              <a:buChar char="•"/>
            </a:pPr>
            <a:endParaRPr lang="en-US" dirty="0"/>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14</a:t>
            </a:fld>
            <a:endParaRPr lang="en-US" dirty="0"/>
          </a:p>
        </p:txBody>
      </p:sp>
    </p:spTree>
    <p:extLst>
      <p:ext uri="{BB962C8B-B14F-4D97-AF65-F5344CB8AC3E}">
        <p14:creationId xmlns:p14="http://schemas.microsoft.com/office/powerpoint/2010/main" val="3437780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dirty="0"/>
              <a:t>If you are on the line and don’t know where your safety zones and escape routes are, stop what you are doing until you find out the location of these critical safety features. Obviously, use your best judgment about when and where to stop, but do it immediately.</a:t>
            </a:r>
          </a:p>
        </p:txBody>
      </p:sp>
      <p:sp>
        <p:nvSpPr>
          <p:cNvPr id="4" name="Slide Number Placeholder 3"/>
          <p:cNvSpPr>
            <a:spLocks noGrp="1"/>
          </p:cNvSpPr>
          <p:nvPr>
            <p:ph type="sldNum" sz="quarter" idx="5"/>
          </p:nvPr>
        </p:nvSpPr>
        <p:spPr/>
        <p:txBody>
          <a:bodyPr/>
          <a:lstStyle/>
          <a:p>
            <a:fld id="{3CF3E047-8B01-4D0A-8D9A-8D93D4534B9F}" type="slidenum">
              <a:rPr lang="en-US" smtClean="0"/>
              <a:t>15</a:t>
            </a:fld>
            <a:endParaRPr lang="en-US" dirty="0"/>
          </a:p>
        </p:txBody>
      </p:sp>
    </p:spTree>
    <p:extLst>
      <p:ext uri="{BB962C8B-B14F-4D97-AF65-F5344CB8AC3E}">
        <p14:creationId xmlns:p14="http://schemas.microsoft.com/office/powerpoint/2010/main" val="3098284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dirty="0">
                <a:latin typeface="Times New Roman"/>
                <a:cs typeface="Times New Roman"/>
              </a:rPr>
              <a:t>You may find the local microclimate or burning conditions different from those in other areas. Safely coping with different conditions may require a change in strategy or tactics.  Ask locals about weather patterns that might affect fire behavior.</a:t>
            </a:r>
          </a:p>
        </p:txBody>
      </p:sp>
      <p:sp>
        <p:nvSpPr>
          <p:cNvPr id="4" name="Slide Number Placeholder 3"/>
          <p:cNvSpPr>
            <a:spLocks noGrp="1"/>
          </p:cNvSpPr>
          <p:nvPr>
            <p:ph type="sldNum" sz="quarter" idx="5"/>
          </p:nvPr>
        </p:nvSpPr>
        <p:spPr/>
        <p:txBody>
          <a:bodyPr/>
          <a:lstStyle/>
          <a:p>
            <a:fld id="{3CF3E047-8B01-4D0A-8D9A-8D93D4534B9F}" type="slidenum">
              <a:rPr lang="en-US" smtClean="0"/>
              <a:t>16</a:t>
            </a:fld>
            <a:endParaRPr lang="en-US" dirty="0"/>
          </a:p>
        </p:txBody>
      </p:sp>
    </p:spTree>
    <p:extLst>
      <p:ext uri="{BB962C8B-B14F-4D97-AF65-F5344CB8AC3E}">
        <p14:creationId xmlns:p14="http://schemas.microsoft.com/office/powerpoint/2010/main" val="73437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dirty="0"/>
              <a:t>Not knowing what the plan of attack is and how you fit into it can place your crew in serious jeopardy. You may be in the path of danger, such as airdrops or firing operations. Receiving assignments face to face is always best and helps provide clarity. Never, ever be shy about asking why you are performing a certain task.</a:t>
            </a:r>
          </a:p>
        </p:txBody>
      </p:sp>
      <p:sp>
        <p:nvSpPr>
          <p:cNvPr id="4" name="Slide Number Placeholder 3"/>
          <p:cNvSpPr>
            <a:spLocks noGrp="1"/>
          </p:cNvSpPr>
          <p:nvPr>
            <p:ph type="sldNum" sz="quarter" idx="5"/>
          </p:nvPr>
        </p:nvSpPr>
        <p:spPr/>
        <p:txBody>
          <a:bodyPr/>
          <a:lstStyle/>
          <a:p>
            <a:fld id="{3CF3E047-8B01-4D0A-8D9A-8D93D4534B9F}" type="slidenum">
              <a:rPr lang="en-US" smtClean="0"/>
              <a:t>17</a:t>
            </a:fld>
            <a:endParaRPr lang="en-US" dirty="0"/>
          </a:p>
        </p:txBody>
      </p:sp>
    </p:spTree>
    <p:extLst>
      <p:ext uri="{BB962C8B-B14F-4D97-AF65-F5344CB8AC3E}">
        <p14:creationId xmlns:p14="http://schemas.microsoft.com/office/powerpoint/2010/main" val="3914139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dirty="0">
                <a:latin typeface="Times New Roman"/>
                <a:cs typeface="Times New Roman"/>
              </a:rPr>
              <a:t>The results of poor communication can be both unproductive and dangerous. Once your crew is on the fireline, it may be too late to clarify orders. When in doubt, talk it out, repeat orders back to your supervisor. </a:t>
            </a:r>
          </a:p>
        </p:txBody>
      </p:sp>
      <p:sp>
        <p:nvSpPr>
          <p:cNvPr id="4" name="Slide Number Placeholder 3"/>
          <p:cNvSpPr>
            <a:spLocks noGrp="1"/>
          </p:cNvSpPr>
          <p:nvPr>
            <p:ph type="sldNum" sz="quarter" idx="5"/>
          </p:nvPr>
        </p:nvSpPr>
        <p:spPr/>
        <p:txBody>
          <a:bodyPr/>
          <a:lstStyle/>
          <a:p>
            <a:fld id="{3CF3E047-8B01-4D0A-8D9A-8D93D4534B9F}" type="slidenum">
              <a:rPr lang="en-US" smtClean="0"/>
              <a:t>18</a:t>
            </a:fld>
            <a:endParaRPr lang="en-US" dirty="0"/>
          </a:p>
        </p:txBody>
      </p:sp>
    </p:spTree>
    <p:extLst>
      <p:ext uri="{BB962C8B-B14F-4D97-AF65-F5344CB8AC3E}">
        <p14:creationId xmlns:p14="http://schemas.microsoft.com/office/powerpoint/2010/main" val="336687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dirty="0">
                <a:latin typeface="Times New Roman"/>
                <a:cs typeface="Times New Roman"/>
              </a:rPr>
              <a:t>Lack of communication between crew members and supervisors can result in critical, lifesaving information not being passed up or down the chain of command. Maintain reliable communications between all levels.</a:t>
            </a:r>
          </a:p>
        </p:txBody>
      </p:sp>
      <p:sp>
        <p:nvSpPr>
          <p:cNvPr id="4" name="Slide Number Placeholder 3"/>
          <p:cNvSpPr>
            <a:spLocks noGrp="1"/>
          </p:cNvSpPr>
          <p:nvPr>
            <p:ph type="sldNum" sz="quarter" idx="5"/>
          </p:nvPr>
        </p:nvSpPr>
        <p:spPr/>
        <p:txBody>
          <a:bodyPr/>
          <a:lstStyle/>
          <a:p>
            <a:fld id="{3CF3E047-8B01-4D0A-8D9A-8D93D4534B9F}" type="slidenum">
              <a:rPr lang="en-US" smtClean="0"/>
              <a:t>19</a:t>
            </a:fld>
            <a:endParaRPr lang="en-US" dirty="0"/>
          </a:p>
        </p:txBody>
      </p:sp>
    </p:spTree>
    <p:extLst>
      <p:ext uri="{BB962C8B-B14F-4D97-AF65-F5344CB8AC3E}">
        <p14:creationId xmlns:p14="http://schemas.microsoft.com/office/powerpoint/2010/main" val="1796624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dirty="0"/>
              <a:t>A fireline should be anchored where there is a strong likelihood that it will not be overrun by the fire. That is the purpose of an anchor point. An anchor point is a natural or constructed barrier that will prevent fire spread and the possibility of a crew being flanked. Typical anchor points are roads, lakes, ponds, streams, previous fire scars, rockslides, and cliffs. Obviously, it would be unsafe to construct fireline without an anchor point.</a:t>
            </a:r>
          </a:p>
        </p:txBody>
      </p:sp>
      <p:sp>
        <p:nvSpPr>
          <p:cNvPr id="4" name="Slide Number Placeholder 3"/>
          <p:cNvSpPr>
            <a:spLocks noGrp="1"/>
          </p:cNvSpPr>
          <p:nvPr>
            <p:ph type="sldNum" sz="quarter" idx="5"/>
          </p:nvPr>
        </p:nvSpPr>
        <p:spPr/>
        <p:txBody>
          <a:bodyPr/>
          <a:lstStyle/>
          <a:p>
            <a:fld id="{3CF3E047-8B01-4D0A-8D9A-8D93D4534B9F}" type="slidenum">
              <a:rPr lang="en-US" smtClean="0"/>
              <a:t>20</a:t>
            </a:fld>
            <a:endParaRPr lang="en-US" dirty="0"/>
          </a:p>
        </p:txBody>
      </p:sp>
    </p:spTree>
    <p:extLst>
      <p:ext uri="{BB962C8B-B14F-4D97-AF65-F5344CB8AC3E}">
        <p14:creationId xmlns:p14="http://schemas.microsoft.com/office/powerpoint/2010/main" val="3645353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dirty="0">
                <a:latin typeface="Times New Roman"/>
                <a:cs typeface="Times New Roman"/>
              </a:rPr>
              <a:t>Building a line downhill toward a fire is very dangerous. Fire normally burns faster uphill than downhill, you cannot predict how it will spread laterally, and there is a greater risk of the fire flanking crews that may be working downhill above the fire. </a:t>
            </a:r>
          </a:p>
          <a:p>
            <a:endParaRPr lang="en-US" dirty="0">
              <a:latin typeface="Times New Roman"/>
              <a:cs typeface="Times New Roman"/>
            </a:endParaRPr>
          </a:p>
          <a:p>
            <a:r>
              <a:rPr lang="en-US" dirty="0">
                <a:latin typeface="Times New Roman"/>
                <a:cs typeface="Times New Roman"/>
              </a:rPr>
              <a:t>In this situation, it is difficult for firefighters to establish a safe anchor point, and they are not assured a safe escape from the fire if they have to escape uphill. Also, convective heat, smoke, and flame rising upslope make it difficult for you to breathe or see clearly, and you are likely to have very poor footing. </a:t>
            </a:r>
          </a:p>
          <a:p>
            <a:endParaRPr lang="en-US" dirty="0">
              <a:latin typeface="Times New Roman"/>
              <a:cs typeface="Times New Roman"/>
            </a:endParaRPr>
          </a:p>
          <a:p>
            <a:r>
              <a:rPr lang="en-US" dirty="0">
                <a:latin typeface="Times New Roman"/>
                <a:cs typeface="Times New Roman"/>
              </a:rPr>
              <a:t>However, downhill line construction is sometimes a valid tactic, but only after carefully weighing the benefits against the risks, establishing LCES (lookouts, communications, escape routes, and safety zones), and following the downhill line construction checklist in the IRPG.</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21</a:t>
            </a:fld>
            <a:endParaRPr lang="en-US" dirty="0"/>
          </a:p>
        </p:txBody>
      </p:sp>
    </p:spTree>
    <p:extLst>
      <p:ext uri="{BB962C8B-B14F-4D97-AF65-F5344CB8AC3E}">
        <p14:creationId xmlns:p14="http://schemas.microsoft.com/office/powerpoint/2010/main" val="2175400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dirty="0">
                <a:latin typeface="Times New Roman"/>
                <a:cs typeface="Times New Roman"/>
              </a:rPr>
              <a:t>Many small fires become large ones and sometimes very quickly. Actions to know what your fire is doing: </a:t>
            </a:r>
          </a:p>
          <a:p>
            <a:pPr marL="628650" lvl="1" indent="-171450">
              <a:buFont typeface="Arial" panose="020B0604020202020204" pitchFamily="34" charset="0"/>
              <a:buChar char="•"/>
            </a:pPr>
            <a:r>
              <a:rPr lang="en-US" dirty="0">
                <a:latin typeface="Times New Roman"/>
                <a:cs typeface="Times New Roman"/>
              </a:rPr>
              <a:t>Personally observe the fire from a vantage point </a:t>
            </a:r>
          </a:p>
          <a:p>
            <a:pPr marL="628650" lvl="1" indent="-171450">
              <a:buFont typeface="Arial" panose="020B0604020202020204" pitchFamily="34" charset="0"/>
              <a:buChar char="•"/>
            </a:pPr>
            <a:r>
              <a:rPr lang="en-US" dirty="0">
                <a:latin typeface="Times New Roman"/>
                <a:cs typeface="Times New Roman"/>
              </a:rPr>
              <a:t>Personally scout ahead </a:t>
            </a:r>
          </a:p>
          <a:p>
            <a:pPr marL="628650" lvl="1" indent="-171450">
              <a:buFont typeface="Arial" panose="020B0604020202020204" pitchFamily="34" charset="0"/>
              <a:buChar char="•"/>
            </a:pPr>
            <a:r>
              <a:rPr lang="en-US" dirty="0">
                <a:latin typeface="Times New Roman"/>
                <a:cs typeface="Times New Roman"/>
              </a:rPr>
              <a:t>Send out reliable scouts who will then report back </a:t>
            </a:r>
          </a:p>
          <a:p>
            <a:pPr marL="628650" lvl="1" indent="-171450">
              <a:buFont typeface="Arial" panose="020B0604020202020204" pitchFamily="34" charset="0"/>
              <a:buChar char="•"/>
            </a:pPr>
            <a:r>
              <a:rPr lang="en-US" dirty="0">
                <a:latin typeface="Times New Roman"/>
                <a:cs typeface="Times New Roman"/>
              </a:rPr>
              <a:t>Observe the fire from a helicopter or other aircraft if available </a:t>
            </a:r>
          </a:p>
          <a:p>
            <a:pPr marL="628650" lvl="1" indent="-171450">
              <a:buFont typeface="Arial" panose="020B0604020202020204" pitchFamily="34" charset="0"/>
              <a:buChar char="•"/>
            </a:pPr>
            <a:r>
              <a:rPr lang="en-US" dirty="0">
                <a:latin typeface="Times New Roman"/>
                <a:cs typeface="Times New Roman"/>
              </a:rPr>
              <a:t>Inform all crew members of the current situation </a:t>
            </a:r>
          </a:p>
          <a:p>
            <a:pPr marL="628650" lvl="1" indent="-171450">
              <a:buFont typeface="Arial" panose="020B0604020202020204" pitchFamily="34" charset="0"/>
              <a:buChar char="•"/>
            </a:pPr>
            <a:r>
              <a:rPr lang="en-US" dirty="0">
                <a:latin typeface="Times New Roman"/>
                <a:cs typeface="Times New Roman"/>
              </a:rPr>
              <a:t>Review the incident action plan (IAP) fire behavior section</a:t>
            </a:r>
          </a:p>
          <a:p>
            <a:pPr marL="628650" lvl="1" indent="-171450">
              <a:buFont typeface="Arial" panose="020B0604020202020204" pitchFamily="34" charset="0"/>
              <a:buChar char="•"/>
            </a:pPr>
            <a:r>
              <a:rPr lang="en-US" dirty="0">
                <a:latin typeface="Times New Roman"/>
                <a:cs typeface="Times New Roman"/>
              </a:rPr>
              <a:t>Monitor the assigned radio frequency</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3</a:t>
            </a:fld>
            <a:endParaRPr lang="en-US" dirty="0"/>
          </a:p>
        </p:txBody>
      </p:sp>
    </p:spTree>
    <p:extLst>
      <p:ext uri="{BB962C8B-B14F-4D97-AF65-F5344CB8AC3E}">
        <p14:creationId xmlns:p14="http://schemas.microsoft.com/office/powerpoint/2010/main" val="3498792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dirty="0">
                <a:latin typeface="Times New Roman"/>
                <a:cs typeface="Times New Roman"/>
              </a:rPr>
              <a:t>Attempting a frontal assault (head of fire) on a fire from the green puts you in a terrible position, especially if your crew has too few hoselines or hoselines that are too small. Your fire can overrun you and flying sparks or embers may start fires behind you. Other dangers of a frontal assault are: </a:t>
            </a:r>
          </a:p>
          <a:p>
            <a:pPr marL="628650" lvl="1" indent="-171450">
              <a:buFont typeface="Arial" panose="020B0604020202020204" pitchFamily="34" charset="0"/>
              <a:buChar char="•"/>
            </a:pPr>
            <a:r>
              <a:rPr lang="en-US" dirty="0">
                <a:latin typeface="Times New Roman"/>
                <a:cs typeface="Times New Roman"/>
              </a:rPr>
              <a:t>No anchor point </a:t>
            </a:r>
          </a:p>
          <a:p>
            <a:pPr marL="628650" lvl="1" indent="-171450">
              <a:buFont typeface="Arial" panose="020B0604020202020204" pitchFamily="34" charset="0"/>
              <a:buChar char="•"/>
            </a:pPr>
            <a:r>
              <a:rPr lang="en-US" dirty="0"/>
              <a:t>Lateral fire spread, you may be outflanked as a result </a:t>
            </a:r>
          </a:p>
          <a:p>
            <a:pPr marL="628650" lvl="1" indent="-171450">
              <a:buFont typeface="Arial" panose="020B0604020202020204" pitchFamily="34" charset="0"/>
              <a:buChar char="•"/>
            </a:pPr>
            <a:r>
              <a:rPr lang="en-US" dirty="0"/>
              <a:t>Rapid movement of fire toward you or over you </a:t>
            </a:r>
          </a:p>
          <a:p>
            <a:pPr marL="628650" lvl="1" indent="-171450">
              <a:buFont typeface="Arial" panose="020B0604020202020204" pitchFamily="34" charset="0"/>
              <a:buChar char="•"/>
            </a:pPr>
            <a:r>
              <a:rPr lang="en-US" dirty="0"/>
              <a:t>Intense heat and smoke </a:t>
            </a:r>
          </a:p>
          <a:p>
            <a:pPr marL="628650" lvl="1" indent="-171450">
              <a:buFont typeface="Arial" panose="020B0604020202020204" pitchFamily="34" charset="0"/>
              <a:buChar char="•"/>
            </a:pPr>
            <a:r>
              <a:rPr lang="en-US" dirty="0"/>
              <a:t>Inability to get to a satisfactory escape route and safety zone</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22</a:t>
            </a:fld>
            <a:endParaRPr lang="en-US" dirty="0"/>
          </a:p>
        </p:txBody>
      </p:sp>
    </p:spTree>
    <p:extLst>
      <p:ext uri="{BB962C8B-B14F-4D97-AF65-F5344CB8AC3E}">
        <p14:creationId xmlns:p14="http://schemas.microsoft.com/office/powerpoint/2010/main" val="3991674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dirty="0"/>
              <a:t>It is dangerous for you to be in any type of ground cover with unburned fuel between you and a fire. Making a hose lay in the green towards a fire is very dangerous.  Any time you are in the green and attempting to move through unburned fuel to reach the burned area, you are susceptible to the fire overrunning you. Have your escape routes and safety zones readily available.  Post more than one lookout when crews are working indirect.</a:t>
            </a:r>
          </a:p>
        </p:txBody>
      </p:sp>
      <p:sp>
        <p:nvSpPr>
          <p:cNvPr id="4" name="Slide Number Placeholder 3"/>
          <p:cNvSpPr>
            <a:spLocks noGrp="1"/>
          </p:cNvSpPr>
          <p:nvPr>
            <p:ph type="sldNum" sz="quarter" idx="5"/>
          </p:nvPr>
        </p:nvSpPr>
        <p:spPr/>
        <p:txBody>
          <a:bodyPr/>
          <a:lstStyle/>
          <a:p>
            <a:fld id="{3CF3E047-8B01-4D0A-8D9A-8D93D4534B9F}" type="slidenum">
              <a:rPr lang="en-US" smtClean="0"/>
              <a:t>23</a:t>
            </a:fld>
            <a:endParaRPr lang="en-US" dirty="0"/>
          </a:p>
        </p:txBody>
      </p:sp>
    </p:spTree>
    <p:extLst>
      <p:ext uri="{BB962C8B-B14F-4D97-AF65-F5344CB8AC3E}">
        <p14:creationId xmlns:p14="http://schemas.microsoft.com/office/powerpoint/2010/main" val="2415602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dirty="0"/>
              <a:t>If your crew is working out of sight of the fire and out of contact with anyone who can see the fire, an unseen blowup can put you in danger of being overrun. Post one or more lookouts who can see the progress of the fire. </a:t>
            </a:r>
          </a:p>
        </p:txBody>
      </p:sp>
      <p:sp>
        <p:nvSpPr>
          <p:cNvPr id="4" name="Slide Number Placeholder 3"/>
          <p:cNvSpPr>
            <a:spLocks noGrp="1"/>
          </p:cNvSpPr>
          <p:nvPr>
            <p:ph type="sldNum" sz="quarter" idx="5"/>
          </p:nvPr>
        </p:nvSpPr>
        <p:spPr/>
        <p:txBody>
          <a:bodyPr/>
          <a:lstStyle/>
          <a:p>
            <a:fld id="{3CF3E047-8B01-4D0A-8D9A-8D93D4534B9F}" type="slidenum">
              <a:rPr lang="en-US" smtClean="0"/>
              <a:t>24</a:t>
            </a:fld>
            <a:endParaRPr lang="en-US" dirty="0"/>
          </a:p>
        </p:txBody>
      </p:sp>
    </p:spTree>
    <p:extLst>
      <p:ext uri="{BB962C8B-B14F-4D97-AF65-F5344CB8AC3E}">
        <p14:creationId xmlns:p14="http://schemas.microsoft.com/office/powerpoint/2010/main" val="4193616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dirty="0"/>
              <a:t>If rolling materials start spot fires below your crew, a new fire may run upslope toward you. Since fire can spread rapidly upslope, you are not likely to be able to outrun the fire.</a:t>
            </a:r>
          </a:p>
        </p:txBody>
      </p:sp>
      <p:sp>
        <p:nvSpPr>
          <p:cNvPr id="4" name="Slide Number Placeholder 3"/>
          <p:cNvSpPr>
            <a:spLocks noGrp="1"/>
          </p:cNvSpPr>
          <p:nvPr>
            <p:ph type="sldNum" sz="quarter" idx="5"/>
          </p:nvPr>
        </p:nvSpPr>
        <p:spPr/>
        <p:txBody>
          <a:bodyPr/>
          <a:lstStyle/>
          <a:p>
            <a:fld id="{3CF3E047-8B01-4D0A-8D9A-8D93D4534B9F}" type="slidenum">
              <a:rPr lang="en-US" smtClean="0"/>
              <a:t>25</a:t>
            </a:fld>
            <a:endParaRPr lang="en-US" dirty="0"/>
          </a:p>
        </p:txBody>
      </p:sp>
    </p:spTree>
    <p:extLst>
      <p:ext uri="{BB962C8B-B14F-4D97-AF65-F5344CB8AC3E}">
        <p14:creationId xmlns:p14="http://schemas.microsoft.com/office/powerpoint/2010/main" val="814593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dirty="0"/>
              <a:t>Fires like hot, dry weather. That’s when they are most active. To determine if the weather is getting hotter and drier, you or your supervisor can: </a:t>
            </a:r>
          </a:p>
          <a:p>
            <a:pPr marL="628650" lvl="1" indent="-171450">
              <a:buFont typeface="Arial" panose="020B0604020202020204" pitchFamily="34" charset="0"/>
              <a:buChar char="•"/>
            </a:pPr>
            <a:r>
              <a:rPr lang="en-US" dirty="0"/>
              <a:t>Use your senses to observe fire behavior, look for more intense burning </a:t>
            </a:r>
          </a:p>
          <a:p>
            <a:pPr marL="628650" lvl="1" indent="-171450">
              <a:buFont typeface="Arial" panose="020B0604020202020204" pitchFamily="34" charset="0"/>
              <a:buChar char="•"/>
            </a:pPr>
            <a:r>
              <a:rPr lang="en-US" dirty="0"/>
              <a:t>Get frequent weather forecasts </a:t>
            </a:r>
          </a:p>
          <a:p>
            <a:pPr marL="628650" lvl="1" indent="-171450">
              <a:buFont typeface="Arial" panose="020B0604020202020204" pitchFamily="34" charset="0"/>
              <a:buChar char="•"/>
            </a:pPr>
            <a:r>
              <a:rPr lang="en-US" dirty="0"/>
              <a:t>Take weather measurements periodically with a weather kit </a:t>
            </a:r>
          </a:p>
          <a:p>
            <a:pPr lvl="1"/>
            <a:endParaRPr lang="en-US" dirty="0">
              <a:latin typeface="Times New Roman"/>
              <a:cs typeface="Times New Roman"/>
            </a:endParaRPr>
          </a:p>
          <a:p>
            <a:r>
              <a:rPr lang="en-US" dirty="0"/>
              <a:t>You may have to adjust tactics under these conditions: </a:t>
            </a:r>
          </a:p>
          <a:p>
            <a:pPr marL="628650" lvl="1" indent="-171450">
              <a:buFont typeface="Arial" panose="020B0604020202020204" pitchFamily="34" charset="0"/>
              <a:buChar char="•"/>
            </a:pPr>
            <a:r>
              <a:rPr lang="en-US" dirty="0"/>
              <a:t>New smoke appearing within the burn </a:t>
            </a:r>
          </a:p>
          <a:p>
            <a:pPr marL="628650" lvl="1" indent="-171450">
              <a:buFont typeface="Arial" panose="020B0604020202020204" pitchFamily="34" charset="0"/>
              <a:buChar char="•"/>
            </a:pPr>
            <a:r>
              <a:rPr lang="en-US" dirty="0"/>
              <a:t>Smoldering duff supporting visible flame </a:t>
            </a:r>
          </a:p>
          <a:p>
            <a:pPr marL="628650" lvl="1" indent="-171450">
              <a:buFont typeface="Arial" panose="020B0604020202020204" pitchFamily="34" charset="0"/>
              <a:buChar char="•"/>
            </a:pPr>
            <a:r>
              <a:rPr lang="en-US" dirty="0"/>
              <a:t>Up-canyon winds starting to blow through the ravines and across control lines </a:t>
            </a:r>
          </a:p>
          <a:p>
            <a:pPr marL="628650" lvl="1" indent="-171450">
              <a:buFont typeface="Arial" panose="020B0604020202020204" pitchFamily="34" charset="0"/>
              <a:buChar char="•"/>
            </a:pPr>
            <a:r>
              <a:rPr lang="en-US" dirty="0"/>
              <a:t>New spot fires increasing in number </a:t>
            </a:r>
          </a:p>
          <a:p>
            <a:pPr marL="628650" lvl="1" indent="-171450">
              <a:buFont typeface="Arial" panose="020B0604020202020204" pitchFamily="34" charset="0"/>
              <a:buChar char="•"/>
            </a:pPr>
            <a:r>
              <a:rPr lang="en-US" dirty="0"/>
              <a:t>Smoldering spot fires being fanned back into life </a:t>
            </a:r>
          </a:p>
          <a:p>
            <a:pPr marL="628650" lvl="1" indent="-171450">
              <a:buFont typeface="Arial" panose="020B0604020202020204" pitchFamily="34" charset="0"/>
              <a:buChar char="•"/>
            </a:pPr>
            <a:r>
              <a:rPr lang="en-US" dirty="0"/>
              <a:t>Crowning, or the likelihood of fire rising from ground level into the tree crowns and advancing from treetop to treetop, increases even during mop-up</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26</a:t>
            </a:fld>
            <a:endParaRPr lang="en-US" dirty="0"/>
          </a:p>
        </p:txBody>
      </p:sp>
    </p:spTree>
    <p:extLst>
      <p:ext uri="{BB962C8B-B14F-4D97-AF65-F5344CB8AC3E}">
        <p14:creationId xmlns:p14="http://schemas.microsoft.com/office/powerpoint/2010/main" val="16900392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dirty="0"/>
              <a:t>Be aware of winds increasing or changing direction. Wind pushes flames into available fuels and increases the spread rate as well as pre-heating the fuels ahead of the flaming front. Wind blowing from the green into the black may suddenly reverse direction and blow hot materials or flames into new fuels.  Wind also dries fuels out quicker increasing the probability of ignition.</a:t>
            </a:r>
          </a:p>
        </p:txBody>
      </p:sp>
      <p:sp>
        <p:nvSpPr>
          <p:cNvPr id="4" name="Slide Number Placeholder 3"/>
          <p:cNvSpPr>
            <a:spLocks noGrp="1"/>
          </p:cNvSpPr>
          <p:nvPr>
            <p:ph type="sldNum" sz="quarter" idx="5"/>
          </p:nvPr>
        </p:nvSpPr>
        <p:spPr/>
        <p:txBody>
          <a:bodyPr/>
          <a:lstStyle/>
          <a:p>
            <a:fld id="{3CF3E047-8B01-4D0A-8D9A-8D93D4534B9F}" type="slidenum">
              <a:rPr lang="en-US" smtClean="0"/>
              <a:t>27</a:t>
            </a:fld>
            <a:endParaRPr lang="en-US" dirty="0"/>
          </a:p>
        </p:txBody>
      </p:sp>
    </p:spTree>
    <p:extLst>
      <p:ext uri="{BB962C8B-B14F-4D97-AF65-F5344CB8AC3E}">
        <p14:creationId xmlns:p14="http://schemas.microsoft.com/office/powerpoint/2010/main" val="1517441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dirty="0"/>
              <a:t>If you’ve got more spot fires across the line than you can handle, you won’t be able to reach and contain them while they are still small. That’s a problem, if you don’t knock them down, they can combine to create area ignition. Spot fires can also develop into separate major fires, and you can suddenly find yourself and your equipment between two or more fires.</a:t>
            </a:r>
          </a:p>
        </p:txBody>
      </p:sp>
      <p:sp>
        <p:nvSpPr>
          <p:cNvPr id="4" name="Slide Number Placeholder 3"/>
          <p:cNvSpPr>
            <a:spLocks noGrp="1"/>
          </p:cNvSpPr>
          <p:nvPr>
            <p:ph type="sldNum" sz="quarter" idx="5"/>
          </p:nvPr>
        </p:nvSpPr>
        <p:spPr/>
        <p:txBody>
          <a:bodyPr/>
          <a:lstStyle/>
          <a:p>
            <a:fld id="{3CF3E047-8B01-4D0A-8D9A-8D93D4534B9F}" type="slidenum">
              <a:rPr lang="en-US" smtClean="0"/>
              <a:t>28</a:t>
            </a:fld>
            <a:endParaRPr lang="en-US" dirty="0"/>
          </a:p>
        </p:txBody>
      </p:sp>
    </p:spTree>
    <p:extLst>
      <p:ext uri="{BB962C8B-B14F-4D97-AF65-F5344CB8AC3E}">
        <p14:creationId xmlns:p14="http://schemas.microsoft.com/office/powerpoint/2010/main" val="2398128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dirty="0">
                <a:latin typeface="Times New Roman"/>
                <a:cs typeface="Times New Roman"/>
              </a:rPr>
              <a:t>Sometimes you can be at some distance from the burned area or another safety zone in terrain or cover that makes travel difficult and slow. Watch out for: </a:t>
            </a:r>
          </a:p>
          <a:p>
            <a:pPr marL="628650" lvl="1" indent="-171450">
              <a:buFont typeface="Arial" panose="020B0604020202020204" pitchFamily="34" charset="0"/>
              <a:buChar char="•"/>
            </a:pPr>
            <a:r>
              <a:rPr lang="en-US" dirty="0">
                <a:latin typeface="Times New Roman"/>
                <a:cs typeface="Times New Roman"/>
              </a:rPr>
              <a:t>Slopes that present hazards such as falling rocks and the potential for slipping and falling </a:t>
            </a:r>
          </a:p>
          <a:p>
            <a:pPr marL="628650" lvl="1" indent="-171450">
              <a:buFont typeface="Arial" panose="020B0604020202020204" pitchFamily="34" charset="0"/>
              <a:buChar char="•"/>
            </a:pPr>
            <a:r>
              <a:rPr lang="en-US" dirty="0">
                <a:latin typeface="Times New Roman"/>
                <a:cs typeface="Times New Roman"/>
              </a:rPr>
              <a:t>Irregular terrain that can put you out of sight of the fire and other personnel </a:t>
            </a:r>
          </a:p>
          <a:p>
            <a:pPr marL="628650" lvl="1" indent="-171450">
              <a:buFont typeface="Arial" panose="020B0604020202020204" pitchFamily="34" charset="0"/>
              <a:buChar char="•"/>
            </a:pPr>
            <a:r>
              <a:rPr lang="en-US" dirty="0">
                <a:latin typeface="Times New Roman"/>
                <a:cs typeface="Times New Roman"/>
              </a:rPr>
              <a:t>Heavy cover that may restrict your ability to see the fire and may obscure escape routes </a:t>
            </a:r>
          </a:p>
          <a:p>
            <a:pPr marL="457200" lvl="1" indent="0">
              <a:buFont typeface="Arial" panose="020B0604020202020204" pitchFamily="34" charset="0"/>
              <a:buNone/>
            </a:pPr>
            <a:endParaRPr lang="en-US" dirty="0">
              <a:latin typeface="Times New Roman"/>
              <a:cs typeface="Times New Roman"/>
            </a:endParaRPr>
          </a:p>
          <a:p>
            <a:r>
              <a:rPr lang="en-US" dirty="0">
                <a:latin typeface="Times New Roman"/>
                <a:cs typeface="Times New Roman"/>
              </a:rPr>
              <a:t>The reason this is a Watch Out situation is that personnel should be able to escape the fire with reasonable ease. When terrain and fuels make escape difficult, you will need to increase your time estimate for escape and trigger points for reevaluating the situation will have to occur more frequently.</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29</a:t>
            </a:fld>
            <a:endParaRPr lang="en-US" dirty="0"/>
          </a:p>
        </p:txBody>
      </p:sp>
    </p:spTree>
    <p:extLst>
      <p:ext uri="{BB962C8B-B14F-4D97-AF65-F5344CB8AC3E}">
        <p14:creationId xmlns:p14="http://schemas.microsoft.com/office/powerpoint/2010/main" val="2437374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dirty="0">
                <a:latin typeface="Times New Roman"/>
                <a:cs typeface="Times New Roman"/>
              </a:rPr>
              <a:t>Those who haven’t fought a major fire laugh when they see this one. It’s not so funny when you’ve been on the line for 20 hours of your first 24-hour operational period. You may find yourself asleep on your feet with your head on the handle of your shovel. A sleeping firefighter can be overrun by a fast-moving fire or by heavy equipment operating along the fireline.</a:t>
            </a:r>
          </a:p>
        </p:txBody>
      </p:sp>
      <p:sp>
        <p:nvSpPr>
          <p:cNvPr id="4" name="Slide Number Placeholder 3"/>
          <p:cNvSpPr>
            <a:spLocks noGrp="1"/>
          </p:cNvSpPr>
          <p:nvPr>
            <p:ph type="sldNum" sz="quarter" idx="5"/>
          </p:nvPr>
        </p:nvSpPr>
        <p:spPr/>
        <p:txBody>
          <a:bodyPr/>
          <a:lstStyle/>
          <a:p>
            <a:fld id="{3CF3E047-8B01-4D0A-8D9A-8D93D4534B9F}" type="slidenum">
              <a:rPr lang="en-US" smtClean="0"/>
              <a:t>30</a:t>
            </a:fld>
            <a:endParaRPr lang="en-US" dirty="0"/>
          </a:p>
        </p:txBody>
      </p:sp>
    </p:spTree>
    <p:extLst>
      <p:ext uri="{BB962C8B-B14F-4D97-AF65-F5344CB8AC3E}">
        <p14:creationId xmlns:p14="http://schemas.microsoft.com/office/powerpoint/2010/main" val="2107924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dirty="0">
                <a:latin typeface="Times New Roman"/>
                <a:cs typeface="Times New Roman"/>
              </a:rPr>
              <a:t>The varying conditions you may encounter force you to approach every fire differently. While all fires behave according to the same principles, no two fires are exactly alike because of all the possible variations in fuel, weather, and topography.</a:t>
            </a:r>
          </a:p>
          <a:p>
            <a:pPr marL="628650" lvl="1" indent="-171450">
              <a:buFont typeface="Arial" panose="020B0604020202020204" pitchFamily="34" charset="0"/>
              <a:buChar char="•"/>
            </a:pPr>
            <a:r>
              <a:rPr lang="en-US" dirty="0">
                <a:latin typeface="Times New Roman"/>
                <a:cs typeface="Times New Roman"/>
              </a:rPr>
              <a:t>What is the fire doing now? Can we control it with the resources at the scene or en route? Do we need to request more resources? </a:t>
            </a:r>
          </a:p>
          <a:p>
            <a:pPr marL="628650" lvl="1" indent="-171450">
              <a:buFont typeface="Arial" panose="020B0604020202020204" pitchFamily="34" charset="0"/>
              <a:buChar char="•"/>
            </a:pPr>
            <a:r>
              <a:rPr lang="en-US" dirty="0">
                <a:latin typeface="Times New Roman"/>
                <a:cs typeface="Times New Roman"/>
              </a:rPr>
              <a:t>What is the fire likely to do later? Can we flank it? Should we back off for an indirect attack? </a:t>
            </a:r>
          </a:p>
          <a:p>
            <a:pPr marL="628650" lvl="1" indent="-171450">
              <a:buFont typeface="Arial" panose="020B0604020202020204" pitchFamily="34" charset="0"/>
              <a:buChar char="•"/>
            </a:pPr>
            <a:r>
              <a:rPr lang="en-US" dirty="0">
                <a:latin typeface="Times New Roman"/>
                <a:cs typeface="Times New Roman"/>
              </a:rPr>
              <a:t>What action is the crew taking now? Are we using equipment effectively? Are we making the attack at the right spot? </a:t>
            </a:r>
          </a:p>
          <a:p>
            <a:pPr marL="628650" lvl="1" indent="-171450">
              <a:buFont typeface="Arial" panose="020B0604020202020204" pitchFamily="34" charset="0"/>
              <a:buChar char="•"/>
            </a:pPr>
            <a:r>
              <a:rPr lang="en-US" dirty="0">
                <a:latin typeface="Times New Roman"/>
                <a:cs typeface="Times New Roman"/>
              </a:rPr>
              <a:t>What is the weather in the fire area? What is the weather likely to do? </a:t>
            </a:r>
          </a:p>
          <a:p>
            <a:pPr marL="628650" lvl="1" indent="-171450">
              <a:buFont typeface="Arial" panose="020B0604020202020204" pitchFamily="34" charset="0"/>
              <a:buChar char="•"/>
            </a:pPr>
            <a:r>
              <a:rPr lang="en-US" dirty="0">
                <a:latin typeface="Times New Roman"/>
                <a:cs typeface="Times New Roman"/>
              </a:rPr>
              <a:t>What type of fuel is burning? Can we build control lines fast enough? Is the fuel a type that can cause spot fires? </a:t>
            </a:r>
          </a:p>
          <a:p>
            <a:pPr marL="628650" lvl="1" indent="-171450">
              <a:buFont typeface="Arial" panose="020B0604020202020204" pitchFamily="34" charset="0"/>
              <a:buChar char="•"/>
            </a:pPr>
            <a:r>
              <a:rPr lang="en-US" dirty="0">
                <a:latin typeface="Times New Roman"/>
                <a:cs typeface="Times New Roman"/>
              </a:rPr>
              <a:t>What type of fuel is the fire heading toward? Do we have the proper tools? Will we need aircraft or mechanized equipment?</a:t>
            </a:r>
          </a:p>
          <a:p>
            <a:pPr lvl="1"/>
            <a:endParaRPr lang="en-US" dirty="0">
              <a:latin typeface="Calibri"/>
              <a:cs typeface="Calibri"/>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4</a:t>
            </a:fld>
            <a:endParaRPr lang="en-US" dirty="0"/>
          </a:p>
        </p:txBody>
      </p:sp>
    </p:spTree>
    <p:extLst>
      <p:ext uri="{BB962C8B-B14F-4D97-AF65-F5344CB8AC3E}">
        <p14:creationId xmlns:p14="http://schemas.microsoft.com/office/powerpoint/2010/main" val="2855433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dirty="0"/>
              <a:t>Some good areas to select for safety zones are: </a:t>
            </a:r>
          </a:p>
          <a:p>
            <a:pPr marL="628650" lvl="1" indent="-171450">
              <a:buFont typeface="Arial" panose="020B0604020202020204" pitchFamily="34" charset="0"/>
              <a:buChar char="•"/>
            </a:pPr>
            <a:r>
              <a:rPr lang="en-US" dirty="0"/>
              <a:t>Burned area—make sure it is close enough so you can reach it </a:t>
            </a:r>
          </a:p>
          <a:p>
            <a:pPr marL="628650" lvl="1" indent="-171450">
              <a:buFont typeface="Arial" panose="020B0604020202020204" pitchFamily="34" charset="0"/>
              <a:buChar char="•"/>
            </a:pPr>
            <a:r>
              <a:rPr lang="en-US" dirty="0"/>
              <a:t>Safety zones—identify or construct them, and be sure everyone knows their location </a:t>
            </a:r>
          </a:p>
          <a:p>
            <a:pPr marL="628650" lvl="1" indent="-171450">
              <a:buFont typeface="Arial" panose="020B0604020202020204" pitchFamily="34" charset="0"/>
              <a:buChar char="•"/>
            </a:pPr>
            <a:r>
              <a:rPr lang="en-US" dirty="0"/>
              <a:t>Natural barriers—locate rocky areas, riverbeds, streams, lakes, dry lake beds, and slide areas; let others know about them</a:t>
            </a:r>
          </a:p>
          <a:p>
            <a:pPr lvl="1"/>
            <a:endParaRPr lang="en-US" dirty="0">
              <a:latin typeface="Times New Roman"/>
              <a:cs typeface="Times New Roman"/>
            </a:endParaRPr>
          </a:p>
          <a:p>
            <a:r>
              <a:rPr lang="en-US" dirty="0"/>
              <a:t>As crews progress around the fire additional safety zones may need to be identified and communicated to resources.</a:t>
            </a:r>
          </a:p>
          <a:p>
            <a:endParaRPr lang="en-US" dirty="0">
              <a:latin typeface="Times New Roman"/>
              <a:cs typeface="Times New Roman"/>
            </a:endParaRPr>
          </a:p>
          <a:p>
            <a:r>
              <a:rPr lang="en-US" dirty="0"/>
              <a:t>Make sure you have an escape route, even if you have to construct one. Mark a safe route into the burned area or cut one if the brush is too thick for travel.  Consider this order at all times and especially when your crew is traveling cross country to a fire that has no control lines or to an area you are unfamiliar with.</a:t>
            </a:r>
          </a:p>
          <a:p>
            <a:endParaRPr lang="en-US" dirty="0">
              <a:latin typeface="Times New Roman"/>
              <a:cs typeface="Times New Roman"/>
            </a:endParaRPr>
          </a:p>
          <a:p>
            <a:r>
              <a:rPr lang="en-US" b="0" dirty="0"/>
              <a:t>Escape route cautions:</a:t>
            </a:r>
          </a:p>
          <a:p>
            <a:r>
              <a:rPr lang="en-US" dirty="0"/>
              <a:t>When you are attempting to determine safety zones and escape routes, consider these cautions: </a:t>
            </a:r>
          </a:p>
          <a:p>
            <a:pPr marL="628650" lvl="1" indent="-171450">
              <a:buFont typeface="Arial"/>
              <a:buChar char="•"/>
            </a:pPr>
            <a:r>
              <a:rPr lang="en-US" dirty="0">
                <a:latin typeface="Times New Roman"/>
                <a:cs typeface="Times New Roman"/>
              </a:rPr>
              <a:t>Get with your supervisor and make sure the entire crew knows where the escape routes are, how to travel to them, and what to do when you get to a safety zone </a:t>
            </a:r>
          </a:p>
          <a:p>
            <a:pPr marL="628650" lvl="1" indent="-171450">
              <a:buFont typeface="Arial"/>
              <a:buChar char="•"/>
            </a:pPr>
            <a:r>
              <a:rPr lang="en-US" dirty="0">
                <a:latin typeface="Times New Roman"/>
                <a:cs typeface="Times New Roman"/>
              </a:rPr>
              <a:t>Use extreme caution if an escape route passes through a chute, drainage, saddle, or any involved area that is not completely burned out </a:t>
            </a:r>
          </a:p>
          <a:p>
            <a:pPr marL="628650" lvl="1" indent="-171450">
              <a:buFont typeface="Arial"/>
              <a:buChar char="•"/>
            </a:pPr>
            <a:r>
              <a:rPr lang="en-US" dirty="0">
                <a:latin typeface="Times New Roman"/>
                <a:cs typeface="Times New Roman"/>
              </a:rPr>
              <a:t>Be aware of necessary changes to the escape route that may have to be made (maybe more than once!) as a fire progresses</a:t>
            </a:r>
          </a:p>
          <a:p>
            <a:pPr marL="628650" lvl="1" indent="-171450">
              <a:buFont typeface="Arial"/>
              <a:buChar char="•"/>
            </a:pPr>
            <a:r>
              <a:rPr lang="en-US" dirty="0"/>
              <a:t>Escape route travel time changes as crews progress around the fire perimeter and will need to be evaluated based on expected fire behavior during critical burn period</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5</a:t>
            </a:fld>
            <a:endParaRPr lang="en-US" dirty="0"/>
          </a:p>
        </p:txBody>
      </p:sp>
    </p:spTree>
    <p:extLst>
      <p:ext uri="{BB962C8B-B14F-4D97-AF65-F5344CB8AC3E}">
        <p14:creationId xmlns:p14="http://schemas.microsoft.com/office/powerpoint/2010/main" val="2821115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dirty="0"/>
              <a:t>Make sure you have one or more lookouts in place when: </a:t>
            </a:r>
          </a:p>
          <a:p>
            <a:pPr marL="628650" lvl="1" indent="-171450">
              <a:buFont typeface="Arial" panose="020B0604020202020204" pitchFamily="34" charset="0"/>
              <a:buChar char="•"/>
            </a:pPr>
            <a:r>
              <a:rPr lang="en-US" dirty="0"/>
              <a:t>The head of the fire is not visible to the crew </a:t>
            </a:r>
          </a:p>
          <a:p>
            <a:pPr marL="628650" lvl="1" indent="-171450">
              <a:buFont typeface="Arial" panose="020B0604020202020204" pitchFamily="34" charset="0"/>
              <a:buChar char="•"/>
            </a:pPr>
            <a:r>
              <a:rPr lang="en-US" dirty="0"/>
              <a:t>Felling snags </a:t>
            </a:r>
          </a:p>
          <a:p>
            <a:pPr marL="628650" lvl="1" indent="-171450">
              <a:buFont typeface="Arial" panose="020B0604020202020204" pitchFamily="34" charset="0"/>
              <a:buChar char="•"/>
            </a:pPr>
            <a:r>
              <a:rPr lang="en-US" dirty="0"/>
              <a:t>Personnel and mechanized equipment are working closely together </a:t>
            </a:r>
          </a:p>
          <a:p>
            <a:pPr marL="628650" lvl="1" indent="-171450">
              <a:buFont typeface="Arial" panose="020B0604020202020204" pitchFamily="34" charset="0"/>
              <a:buChar char="•"/>
            </a:pPr>
            <a:r>
              <a:rPr lang="en-US" dirty="0"/>
              <a:t>Falling rocks could strike someone or burning material could cross the control line </a:t>
            </a:r>
          </a:p>
          <a:p>
            <a:pPr marL="628650" lvl="1" indent="-171450">
              <a:buFont typeface="Arial" panose="020B0604020202020204" pitchFamily="34" charset="0"/>
              <a:buChar char="•"/>
            </a:pPr>
            <a:r>
              <a:rPr lang="en-US" dirty="0"/>
              <a:t>An obvious hazard such as a snag cannot be felled </a:t>
            </a:r>
          </a:p>
          <a:p>
            <a:pPr marL="628650" lvl="1" indent="-171450">
              <a:buFont typeface="Arial" panose="020B0604020202020204" pitchFamily="34" charset="0"/>
              <a:buChar char="•"/>
            </a:pPr>
            <a:r>
              <a:rPr lang="en-US" dirty="0"/>
              <a:t>Airdrops are being made nearby </a:t>
            </a:r>
          </a:p>
          <a:p>
            <a:pPr marL="628650" lvl="1" indent="-171450">
              <a:buFont typeface="Arial" panose="020B0604020202020204" pitchFamily="34" charset="0"/>
              <a:buChar char="•"/>
            </a:pPr>
            <a:r>
              <a:rPr lang="en-US" dirty="0"/>
              <a:t>Firing operations are being conducted nearby</a:t>
            </a:r>
          </a:p>
          <a:p>
            <a:r>
              <a:rPr lang="en-US" dirty="0"/>
              <a:t>Use more than one lookout to maintain visual contact with both the fire and the crew.</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6</a:t>
            </a:fld>
            <a:endParaRPr lang="en-US" dirty="0"/>
          </a:p>
        </p:txBody>
      </p:sp>
    </p:spTree>
    <p:extLst>
      <p:ext uri="{BB962C8B-B14F-4D97-AF65-F5344CB8AC3E}">
        <p14:creationId xmlns:p14="http://schemas.microsoft.com/office/powerpoint/2010/main" val="3699503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dirty="0"/>
              <a:t>When faced with a possible life-threatening problem, everyone, you, other crew members, and your supervisors should keep calm and analyze what is happening. Panic can endanger the supervisor as well as the crew. After evaluating the situation, supervisors should decide how to deal with it, and then do it! </a:t>
            </a:r>
          </a:p>
          <a:p>
            <a:endParaRPr lang="en-US" dirty="0">
              <a:latin typeface="Times New Roman"/>
              <a:cs typeface="Times New Roman"/>
            </a:endParaRPr>
          </a:p>
          <a:p>
            <a:r>
              <a:rPr lang="en-US" dirty="0"/>
              <a:t>Factors that can affect decision making include: </a:t>
            </a:r>
          </a:p>
          <a:p>
            <a:pPr marL="628650" lvl="1" indent="-171450">
              <a:buFont typeface="Arial" panose="020B0604020202020204" pitchFamily="34" charset="0"/>
              <a:buChar char="•"/>
            </a:pPr>
            <a:r>
              <a:rPr lang="en-US" dirty="0">
                <a:latin typeface="Times New Roman"/>
                <a:cs typeface="Times New Roman"/>
              </a:rPr>
              <a:t>Fatigue – try to stay in shape, eat right, and get your sleep, and while on the Fireline, drink lots of fluids </a:t>
            </a:r>
          </a:p>
          <a:p>
            <a:pPr marL="628650" lvl="1" indent="-171450">
              <a:buFont typeface="Arial" panose="020B0604020202020204" pitchFamily="34" charset="0"/>
              <a:buChar char="•"/>
            </a:pPr>
            <a:r>
              <a:rPr lang="en-US" dirty="0">
                <a:latin typeface="Times New Roman"/>
                <a:cs typeface="Times New Roman"/>
              </a:rPr>
              <a:t>Heat stress – do all the same things you’d do for fatigue and remember to drink! </a:t>
            </a:r>
          </a:p>
          <a:p>
            <a:pPr marL="628650" lvl="1" indent="-171450">
              <a:buFont typeface="Arial" panose="020B0604020202020204" pitchFamily="34" charset="0"/>
              <a:buChar char="•"/>
            </a:pPr>
            <a:r>
              <a:rPr lang="en-US" dirty="0">
                <a:latin typeface="Times New Roman"/>
                <a:cs typeface="Times New Roman"/>
              </a:rPr>
              <a:t>Smoke (carbon monoxide) – try to reduce your exposure to it, and drink more water</a:t>
            </a:r>
          </a:p>
          <a:p>
            <a:pPr marL="628650" lvl="1" indent="-171450">
              <a:buFont typeface="Arial" panose="020B0604020202020204" pitchFamily="34" charset="0"/>
              <a:buChar char="•"/>
            </a:pPr>
            <a:r>
              <a:rPr lang="en-US" dirty="0">
                <a:latin typeface="Times New Roman"/>
                <a:cs typeface="Times New Roman"/>
              </a:rPr>
              <a:t>Stress – know and understand the life-threatening situation you are in </a:t>
            </a:r>
          </a:p>
          <a:p>
            <a:pPr lvl="1"/>
            <a:endParaRPr lang="en-US" dirty="0">
              <a:latin typeface="Times New Roman"/>
              <a:cs typeface="Times New Roman"/>
            </a:endParaRPr>
          </a:p>
          <a:p>
            <a:r>
              <a:rPr lang="en-US" dirty="0"/>
              <a:t>Warning - If your decision-making ability becomes impaired on the fireline, you could be putting yourself as well as your crew members in jeopardy. To increase your decision-making ability: </a:t>
            </a:r>
          </a:p>
          <a:p>
            <a:pPr marL="628650" lvl="1" indent="-171450">
              <a:buFont typeface="Arial" panose="020B0604020202020204" pitchFamily="34" charset="0"/>
              <a:buChar char="•"/>
            </a:pPr>
            <a:r>
              <a:rPr lang="en-US" dirty="0"/>
              <a:t>Maintain self-control </a:t>
            </a:r>
          </a:p>
          <a:p>
            <a:pPr marL="628650" lvl="1" indent="-171450">
              <a:buFont typeface="Arial" panose="020B0604020202020204" pitchFamily="34" charset="0"/>
              <a:buChar char="•"/>
            </a:pPr>
            <a:r>
              <a:rPr lang="en-US" dirty="0"/>
              <a:t>Develop contingency plans </a:t>
            </a:r>
          </a:p>
          <a:p>
            <a:pPr marL="628650" lvl="1" indent="-171450">
              <a:buFont typeface="Arial" panose="020B0604020202020204" pitchFamily="34" charset="0"/>
              <a:buChar char="•"/>
            </a:pPr>
            <a:r>
              <a:rPr lang="en-US" dirty="0"/>
              <a:t>Become more cautious </a:t>
            </a:r>
          </a:p>
          <a:p>
            <a:pPr marL="628650" lvl="1" indent="-171450">
              <a:buFont typeface="Arial" panose="020B0604020202020204" pitchFamily="34" charset="0"/>
              <a:buChar char="•"/>
            </a:pPr>
            <a:r>
              <a:rPr lang="en-US" dirty="0"/>
              <a:t>Monitor the situation more closely </a:t>
            </a:r>
          </a:p>
          <a:p>
            <a:pPr marL="628650" lvl="1" indent="-171450">
              <a:buFont typeface="Arial" panose="020B0604020202020204" pitchFamily="34" charset="0"/>
              <a:buChar char="•"/>
            </a:pPr>
            <a:r>
              <a:rPr lang="en-US" dirty="0"/>
              <a:t>Double-check critical information </a:t>
            </a:r>
          </a:p>
          <a:p>
            <a:pPr marL="628650" lvl="1" indent="-171450">
              <a:buFont typeface="Arial" panose="020B0604020202020204" pitchFamily="34" charset="0"/>
              <a:buChar char="•"/>
            </a:pPr>
            <a:r>
              <a:rPr lang="en-US" dirty="0"/>
              <a:t>Seek information and advice from others </a:t>
            </a:r>
          </a:p>
          <a:p>
            <a:pPr marL="628650" lvl="1" indent="-171450">
              <a:buFont typeface="Arial" panose="020B0604020202020204" pitchFamily="34" charset="0"/>
              <a:buChar char="•"/>
            </a:pPr>
            <a:r>
              <a:rPr lang="en-US" dirty="0"/>
              <a:t>Know your own limitations</a:t>
            </a:r>
          </a:p>
          <a:p>
            <a:pPr lvl="1"/>
            <a:endParaRPr lang="en-US" dirty="0">
              <a:latin typeface="Calibri"/>
              <a:cs typeface="Calibri"/>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7</a:t>
            </a:fld>
            <a:endParaRPr lang="en-US" dirty="0"/>
          </a:p>
        </p:txBody>
      </p:sp>
    </p:spTree>
    <p:extLst>
      <p:ext uri="{BB962C8B-B14F-4D97-AF65-F5344CB8AC3E}">
        <p14:creationId xmlns:p14="http://schemas.microsoft.com/office/powerpoint/2010/main" val="2704772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dirty="0"/>
              <a:t>Adequate communication is essential to fireline safety. Always maintain good communication: </a:t>
            </a:r>
          </a:p>
          <a:p>
            <a:pPr marL="628650" lvl="1" indent="-171450">
              <a:buFont typeface="Arial" panose="020B0604020202020204" pitchFamily="34" charset="0"/>
              <a:buChar char="•"/>
            </a:pPr>
            <a:r>
              <a:rPr lang="en-US" dirty="0"/>
              <a:t>Within your unit </a:t>
            </a:r>
          </a:p>
          <a:p>
            <a:pPr marL="628650" lvl="1" indent="-171450">
              <a:buFont typeface="Arial" panose="020B0604020202020204" pitchFamily="34" charset="0"/>
              <a:buChar char="•"/>
            </a:pPr>
            <a:r>
              <a:rPr lang="en-US" dirty="0"/>
              <a:t>Between your unit and any scouts or lookouts</a:t>
            </a:r>
          </a:p>
          <a:p>
            <a:pPr marL="628650" lvl="1" indent="-171450">
              <a:buFont typeface="Arial" panose="020B0604020202020204" pitchFamily="34" charset="0"/>
              <a:buChar char="•"/>
            </a:pPr>
            <a:r>
              <a:rPr lang="en-US" dirty="0">
                <a:latin typeface="Times New Roman"/>
                <a:cs typeface="Times New Roman"/>
              </a:rPr>
              <a:t>With other fire fighting units and adjoining forces, obviously you need to know who they are and what they’re up to.  Communication during a wildland incident may be face to face or by radio, telephone, or any other reliable means.  </a:t>
            </a:r>
          </a:p>
          <a:p>
            <a:pPr lvl="1"/>
            <a:endParaRPr lang="en-US" dirty="0">
              <a:latin typeface="Times New Roman"/>
              <a:cs typeface="Times New Roman"/>
            </a:endParaRPr>
          </a:p>
          <a:p>
            <a:r>
              <a:rPr lang="en-US" dirty="0">
                <a:latin typeface="Times New Roman"/>
                <a:cs typeface="Times New Roman"/>
              </a:rPr>
              <a:t>The Wildland Fire Lessons Learned Center has a review of the Horse Park Fire Entrapment where communication with adjoining forces was critical in preventing fatalities. </a:t>
            </a:r>
            <a:r>
              <a:rPr lang="en-US" dirty="0">
                <a:hlinkClick r:id="rId3"/>
              </a:rPr>
              <a:t>https://www.wildfirelessons.net/orphans/viewincident?DocumentKey=76bb3659-8026-4151-9dce-8b492a36b264</a:t>
            </a:r>
            <a:endParaRPr lang="en-US" dirty="0"/>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8</a:t>
            </a:fld>
            <a:endParaRPr lang="en-US" dirty="0"/>
          </a:p>
        </p:txBody>
      </p:sp>
    </p:spTree>
    <p:extLst>
      <p:ext uri="{BB962C8B-B14F-4D97-AF65-F5344CB8AC3E}">
        <p14:creationId xmlns:p14="http://schemas.microsoft.com/office/powerpoint/2010/main" val="777017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dirty="0"/>
              <a:t>The likelihood of accidents occurring increases dramatically if supervisors give vague or ambiguous instructions. Although most instructions are given orally, there is also a place for concise, written instructions. Oral instructions are sometimes incomplete and are more likely to be misinterpreted or forgotten. Have your supervisor verify the following when you are given an assignment: </a:t>
            </a:r>
          </a:p>
          <a:p>
            <a:pPr marL="628650" lvl="1" indent="-171450">
              <a:buFont typeface="Arial" panose="020B0604020202020204" pitchFamily="34" charset="0"/>
              <a:buChar char="•"/>
            </a:pPr>
            <a:r>
              <a:rPr lang="en-US" dirty="0">
                <a:latin typeface="Times New Roman"/>
                <a:cs typeface="Times New Roman"/>
              </a:rPr>
              <a:t>What to do – what is the objective </a:t>
            </a:r>
          </a:p>
          <a:p>
            <a:pPr marL="628650" lvl="1" indent="-171450">
              <a:buFont typeface="Arial" panose="020B0604020202020204" pitchFamily="34" charset="0"/>
              <a:buChar char="•"/>
            </a:pPr>
            <a:r>
              <a:rPr lang="en-US" dirty="0"/>
              <a:t>How to do it </a:t>
            </a:r>
          </a:p>
          <a:p>
            <a:pPr marL="628650" lvl="1" indent="-171450">
              <a:buFont typeface="Arial" panose="020B0604020202020204" pitchFamily="34" charset="0"/>
              <a:buChar char="•"/>
            </a:pPr>
            <a:r>
              <a:rPr lang="en-US" dirty="0"/>
              <a:t>Where to go </a:t>
            </a:r>
          </a:p>
          <a:p>
            <a:pPr marL="628650" lvl="1" indent="-171450">
              <a:buFont typeface="Arial" panose="020B0604020202020204" pitchFamily="34" charset="0"/>
              <a:buChar char="•"/>
            </a:pPr>
            <a:r>
              <a:rPr lang="en-US" dirty="0"/>
              <a:t>Where to finish </a:t>
            </a:r>
          </a:p>
          <a:p>
            <a:pPr marL="628650" lvl="1" indent="-171450">
              <a:buFont typeface="Arial" panose="020B0604020202020204" pitchFamily="34" charset="0"/>
              <a:buChar char="•"/>
            </a:pPr>
            <a:r>
              <a:rPr lang="en-US" dirty="0"/>
              <a:t>When to finish </a:t>
            </a:r>
          </a:p>
          <a:p>
            <a:pPr marL="628650" lvl="1" indent="-171450">
              <a:buFont typeface="Arial" panose="020B0604020202020204" pitchFamily="34" charset="0"/>
              <a:buChar char="•"/>
            </a:pPr>
            <a:r>
              <a:rPr lang="en-US" dirty="0"/>
              <a:t>Whom to coordinate with </a:t>
            </a:r>
          </a:p>
          <a:p>
            <a:pPr marL="628650" lvl="1" indent="-171450">
              <a:buFont typeface="Arial" panose="020B0604020202020204" pitchFamily="34" charset="0"/>
              <a:buChar char="•"/>
            </a:pPr>
            <a:r>
              <a:rPr lang="en-US" dirty="0"/>
              <a:t>Who the supervisor on the line is </a:t>
            </a:r>
          </a:p>
          <a:p>
            <a:pPr marL="628650" lvl="1" indent="-171450">
              <a:buFont typeface="Arial" panose="020B0604020202020204" pitchFamily="34" charset="0"/>
              <a:buChar char="•"/>
            </a:pPr>
            <a:r>
              <a:rPr lang="en-US" dirty="0"/>
              <a:t>Who the relieving person is </a:t>
            </a:r>
          </a:p>
          <a:p>
            <a:pPr marL="628650" lvl="1" indent="-171450">
              <a:buFont typeface="Arial" panose="020B0604020202020204" pitchFamily="34" charset="0"/>
              <a:buChar char="•"/>
            </a:pPr>
            <a:r>
              <a:rPr lang="en-US" dirty="0"/>
              <a:t>What the expected duration of attack is </a:t>
            </a:r>
          </a:p>
          <a:p>
            <a:pPr marL="628650" lvl="1" indent="-171450">
              <a:buFont typeface="Arial" panose="020B0604020202020204" pitchFamily="34" charset="0"/>
              <a:buChar char="•"/>
            </a:pPr>
            <a:r>
              <a:rPr lang="en-US" dirty="0"/>
              <a:t>What the available transportation to and from the fireline is </a:t>
            </a:r>
          </a:p>
          <a:p>
            <a:pPr marL="628650" lvl="1" indent="-171450">
              <a:buFont typeface="Arial" panose="020B0604020202020204" pitchFamily="34" charset="0"/>
              <a:buChar char="•"/>
            </a:pPr>
            <a:r>
              <a:rPr lang="en-US" dirty="0"/>
              <a:t>What the other pertinent information is, such as emergency procedures and safety considerations</a:t>
            </a:r>
          </a:p>
          <a:p>
            <a:r>
              <a:rPr lang="en-US" dirty="0"/>
              <a:t>The ‘Why’ is implied by the objective, but a good supervisor will always take time to tell a crew how they fit into the overall plan.</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9</a:t>
            </a:fld>
            <a:endParaRPr lang="en-US" dirty="0"/>
          </a:p>
        </p:txBody>
      </p:sp>
    </p:spTree>
    <p:extLst>
      <p:ext uri="{BB962C8B-B14F-4D97-AF65-F5344CB8AC3E}">
        <p14:creationId xmlns:p14="http://schemas.microsoft.com/office/powerpoint/2010/main" val="1453628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r>
              <a:rPr lang="en-US" dirty="0"/>
              <a:t>Supervisors and crew leaders should be the ones in control at all times. Tips for them to follow include: </a:t>
            </a:r>
          </a:p>
          <a:p>
            <a:pPr marL="628650" lvl="1" indent="-171450">
              <a:buFont typeface="Arial" panose="020B0604020202020204" pitchFamily="34" charset="0"/>
              <a:buChar char="•"/>
            </a:pPr>
            <a:r>
              <a:rPr lang="en-US" dirty="0">
                <a:latin typeface="Times New Roman"/>
                <a:cs typeface="Times New Roman"/>
              </a:rPr>
              <a:t>Consider the capabilities and limitations of crew members when making work assignments, is the crew rested and ready to work, or are they already exhausted from a previous assignment? </a:t>
            </a:r>
          </a:p>
          <a:p>
            <a:pPr marL="628650" lvl="1" indent="-171450">
              <a:buFont typeface="Arial" panose="020B0604020202020204" pitchFamily="34" charset="0"/>
              <a:buChar char="•"/>
            </a:pPr>
            <a:r>
              <a:rPr lang="en-US" dirty="0"/>
              <a:t>Inspect tools, coordinate work with available equipment, and make provisions for safety </a:t>
            </a:r>
          </a:p>
          <a:p>
            <a:pPr marL="628650" lvl="1" indent="-171450">
              <a:buFont typeface="Arial" panose="020B0604020202020204" pitchFamily="34" charset="0"/>
              <a:buChar char="•"/>
            </a:pPr>
            <a:r>
              <a:rPr lang="en-US" dirty="0"/>
              <a:t>Exhibit command presence </a:t>
            </a:r>
          </a:p>
          <a:p>
            <a:pPr marL="628650" lvl="1" indent="-171450">
              <a:buFont typeface="Arial" panose="020B0604020202020204" pitchFamily="34" charset="0"/>
              <a:buChar char="•"/>
            </a:pPr>
            <a:r>
              <a:rPr lang="en-US" dirty="0"/>
              <a:t>Follow the chain of command for the incident </a:t>
            </a:r>
          </a:p>
          <a:p>
            <a:pPr marL="628650" lvl="1" indent="-171450">
              <a:buFont typeface="Arial" panose="020B0604020202020204" pitchFamily="34" charset="0"/>
              <a:buChar char="•"/>
            </a:pPr>
            <a:r>
              <a:rPr lang="en-US" dirty="0"/>
              <a:t>Ensure that assignments and instructions are clear and understood </a:t>
            </a:r>
          </a:p>
          <a:p>
            <a:pPr marL="628650" lvl="1" indent="-171450">
              <a:buFont typeface="Arial" panose="020B0604020202020204" pitchFamily="34" charset="0"/>
              <a:buChar char="•"/>
            </a:pPr>
            <a:r>
              <a:rPr lang="en-US" dirty="0"/>
              <a:t>Establish and maintain communication </a:t>
            </a:r>
          </a:p>
          <a:p>
            <a:pPr marL="628650" lvl="1" indent="-171450">
              <a:buFont typeface="Arial" panose="020B0604020202020204" pitchFamily="34" charset="0"/>
              <a:buChar char="•"/>
            </a:pPr>
            <a:r>
              <a:rPr lang="en-US" dirty="0"/>
              <a:t>Know the location of your crew members at all times </a:t>
            </a:r>
          </a:p>
          <a:p>
            <a:pPr marL="628650" lvl="1" indent="-171450">
              <a:buFont typeface="Arial" panose="020B0604020202020204" pitchFamily="34" charset="0"/>
              <a:buChar char="•"/>
            </a:pPr>
            <a:r>
              <a:rPr lang="en-US" dirty="0"/>
              <a:t>Know the current status of the fire</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10</a:t>
            </a:fld>
            <a:endParaRPr lang="en-US" dirty="0"/>
          </a:p>
        </p:txBody>
      </p:sp>
    </p:spTree>
    <p:extLst>
      <p:ext uri="{BB962C8B-B14F-4D97-AF65-F5344CB8AC3E}">
        <p14:creationId xmlns:p14="http://schemas.microsoft.com/office/powerpoint/2010/main" val="12435864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nit Title">
    <p:spTree>
      <p:nvGrpSpPr>
        <p:cNvPr id="1" name=""/>
        <p:cNvGrpSpPr/>
        <p:nvPr/>
      </p:nvGrpSpPr>
      <p:grpSpPr>
        <a:xfrm>
          <a:off x="0" y="0"/>
          <a:ext cx="0" cy="0"/>
          <a:chOff x="0" y="0"/>
          <a:chExt cx="0" cy="0"/>
        </a:xfrm>
      </p:grpSpPr>
      <p:pic>
        <p:nvPicPr>
          <p:cNvPr id="9" name="Content Placeholder 5" descr="C:\Users\jtitus\Downloads\IMG_4605.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443"/>
          <a:stretch/>
        </p:blipFill>
        <p:spPr bwMode="auto">
          <a:xfrm>
            <a:off x="-19888" y="0"/>
            <a:ext cx="9163888" cy="65847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a:xfrm>
            <a:off x="0" y="4495800"/>
            <a:ext cx="9144000" cy="1752600"/>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a:spLocks noGrp="1"/>
          </p:cNvSpPr>
          <p:nvPr>
            <p:ph type="title" hasCustomPrompt="1"/>
          </p:nvPr>
        </p:nvSpPr>
        <p:spPr>
          <a:xfrm>
            <a:off x="1905000" y="4495800"/>
            <a:ext cx="7086600" cy="1752600"/>
          </a:xfrm>
        </p:spPr>
        <p:txBody>
          <a:bodyPr>
            <a:noAutofit/>
          </a:bodyPr>
          <a:lstStyle>
            <a:lvl1pPr>
              <a:defRPr sz="4000" baseline="0">
                <a:solidFill>
                  <a:schemeClr val="bg1"/>
                </a:solidFill>
              </a:defRPr>
            </a:lvl1pPr>
          </a:lstStyle>
          <a:p>
            <a:pPr fontAlgn="auto">
              <a:spcAft>
                <a:spcPts val="0"/>
              </a:spcAft>
            </a:pPr>
            <a:r>
              <a:rPr lang="en-US"/>
              <a:t>S-130 </a:t>
            </a:r>
            <a:r>
              <a:rPr lang="en-US" dirty="0"/>
              <a:t>Unit 5: Risk Management</a:t>
            </a:r>
            <a:endParaRPr lang="en-US" altLang="en-US" sz="4000" dirty="0">
              <a:solidFill>
                <a:schemeClr val="bg1"/>
              </a:solidFill>
            </a:endParaRPr>
          </a:p>
        </p:txBody>
      </p:sp>
      <p:pic>
        <p:nvPicPr>
          <p:cNvPr id="6" name="Picture 5"/>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04800" y="4724400"/>
            <a:ext cx="1459725" cy="1161872"/>
          </a:xfrm>
          <a:prstGeom prst="rect">
            <a:avLst/>
          </a:prstGeom>
        </p:spPr>
      </p:pic>
    </p:spTree>
    <p:extLst>
      <p:ext uri="{BB962C8B-B14F-4D97-AF65-F5344CB8AC3E}">
        <p14:creationId xmlns:p14="http://schemas.microsoft.com/office/powerpoint/2010/main" val="9048837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rms/Definitions">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0" y="1529074"/>
            <a:ext cx="9144000" cy="5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
        <p:nvSpPr>
          <p:cNvPr id="5" name="Text Placeholder 4"/>
          <p:cNvSpPr>
            <a:spLocks noGrp="1"/>
          </p:cNvSpPr>
          <p:nvPr>
            <p:ph type="body" sz="quarter" idx="11"/>
          </p:nvPr>
        </p:nvSpPr>
        <p:spPr>
          <a:xfrm>
            <a:off x="0" y="984502"/>
            <a:ext cx="9144000" cy="538163"/>
          </a:xfrm>
        </p:spPr>
        <p:txBody>
          <a:bodyPr/>
          <a:lstStyle>
            <a:lvl2pPr marL="457200" indent="0">
              <a:buNone/>
              <a:defRPr/>
            </a:lvl2pPr>
          </a:lstStyle>
          <a:p>
            <a:pPr lvl="1"/>
            <a:endParaRPr lang="en-US" dirty="0"/>
          </a:p>
        </p:txBody>
      </p:sp>
    </p:spTree>
    <p:extLst>
      <p:ext uri="{BB962C8B-B14F-4D97-AF65-F5344CB8AC3E}">
        <p14:creationId xmlns:p14="http://schemas.microsoft.com/office/powerpoint/2010/main" val="129432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knowledge check">
    <p:bg>
      <p:bgPr>
        <a:solidFill>
          <a:schemeClr val="accent3"/>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10" hasCustomPrompt="1"/>
          </p:nvPr>
        </p:nvSpPr>
        <p:spPr>
          <a:xfrm>
            <a:off x="0" y="762000"/>
            <a:ext cx="9144000" cy="762000"/>
          </a:xfrm>
          <a:solidFill>
            <a:schemeClr val="bg1"/>
          </a:solidFill>
        </p:spPr>
        <p:txBody>
          <a:bodyPr/>
          <a:lstStyle>
            <a:lvl1pPr marL="0" indent="0">
              <a:buNone/>
              <a:defRPr/>
            </a:lvl1pPr>
          </a:lstStyle>
          <a:p>
            <a:pPr lvl="0"/>
            <a:r>
              <a:rPr lang="en-US" dirty="0"/>
              <a:t>Question?</a:t>
            </a:r>
          </a:p>
        </p:txBody>
      </p:sp>
      <p:sp>
        <p:nvSpPr>
          <p:cNvPr id="7" name="Content Placeholder 5"/>
          <p:cNvSpPr>
            <a:spLocks noGrp="1"/>
          </p:cNvSpPr>
          <p:nvPr>
            <p:ph sz="quarter" idx="11" hasCustomPrompt="1"/>
          </p:nvPr>
        </p:nvSpPr>
        <p:spPr>
          <a:xfrm>
            <a:off x="0" y="1646238"/>
            <a:ext cx="4495800" cy="4906962"/>
          </a:xfrm>
          <a:solidFill>
            <a:schemeClr val="bg1"/>
          </a:solidFill>
        </p:spPr>
        <p:txBody>
          <a:bodyPr/>
          <a:lstStyle>
            <a:lvl1pPr marL="0" indent="0">
              <a:buNone/>
              <a:defRPr/>
            </a:lvl1pPr>
          </a:lstStyle>
          <a:p>
            <a:pPr lvl="0"/>
            <a:r>
              <a:rPr lang="en-US" dirty="0"/>
              <a:t>Answer:</a:t>
            </a:r>
          </a:p>
        </p:txBody>
      </p:sp>
      <p:sp>
        <p:nvSpPr>
          <p:cNvPr id="11" name="Content Placeholder 5"/>
          <p:cNvSpPr>
            <a:spLocks noGrp="1"/>
          </p:cNvSpPr>
          <p:nvPr>
            <p:ph sz="quarter" idx="12" hasCustomPrompt="1"/>
          </p:nvPr>
        </p:nvSpPr>
        <p:spPr>
          <a:xfrm>
            <a:off x="4648200" y="1646238"/>
            <a:ext cx="4495800" cy="4906962"/>
          </a:xfrm>
          <a:solidFill>
            <a:schemeClr val="bg1"/>
          </a:solidFill>
        </p:spPr>
        <p:txBody>
          <a:bodyPr/>
          <a:lstStyle>
            <a:lvl1pPr marL="0" indent="0">
              <a:buNone/>
              <a:defRPr/>
            </a:lvl1pPr>
          </a:lstStyle>
          <a:p>
            <a:pPr lvl="0"/>
            <a:r>
              <a:rPr lang="en-US" dirty="0"/>
              <a:t>Answer:</a:t>
            </a:r>
          </a:p>
        </p:txBody>
      </p:sp>
      <p:sp>
        <p:nvSpPr>
          <p:cNvPr id="8" name="Title 1"/>
          <p:cNvSpPr>
            <a:spLocks noGrp="1"/>
          </p:cNvSpPr>
          <p:nvPr>
            <p:ph type="title" hasCustomPrompt="1"/>
          </p:nvPr>
        </p:nvSpPr>
        <p:spPr>
          <a:xfrm>
            <a:off x="457200" y="76200"/>
            <a:ext cx="8229600" cy="563562"/>
          </a:xfrm>
          <a:noFill/>
        </p:spPr>
        <p:txBody>
          <a:bodyPr>
            <a:noAutofit/>
          </a:bodyPr>
          <a:lstStyle>
            <a:lvl1pPr algn="ctr">
              <a:defRPr sz="4400">
                <a:solidFill>
                  <a:schemeClr val="bg1"/>
                </a:solidFill>
              </a:defRPr>
            </a:lvl1pPr>
          </a:lstStyle>
          <a:p>
            <a:r>
              <a:rPr lang="en-US" dirty="0"/>
              <a:t>Knowledge Check</a:t>
            </a:r>
          </a:p>
        </p:txBody>
      </p:sp>
    </p:spTree>
    <p:extLst>
      <p:ext uri="{BB962C8B-B14F-4D97-AF65-F5344CB8AC3E}">
        <p14:creationId xmlns:p14="http://schemas.microsoft.com/office/powerpoint/2010/main" val="53652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3" name="Rectangle 12"/>
          <p:cNvSpPr/>
          <p:nvPr userDrawn="1"/>
        </p:nvSpPr>
        <p:spPr>
          <a:xfrm>
            <a:off x="0" y="0"/>
            <a:ext cx="3429000" cy="66294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44012" y="0"/>
            <a:ext cx="9188012" cy="803305"/>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14"/>
          <p:cNvSpPr>
            <a:spLocks noGrp="1"/>
          </p:cNvSpPr>
          <p:nvPr>
            <p:ph type="pic" sz="quarter" idx="12"/>
          </p:nvPr>
        </p:nvSpPr>
        <p:spPr>
          <a:xfrm>
            <a:off x="3505200" y="803305"/>
            <a:ext cx="1828800" cy="5749895"/>
          </a:xfrm>
        </p:spPr>
        <p:txBody>
          <a:bodyPr/>
          <a:lstStyle/>
          <a:p>
            <a:r>
              <a:rPr lang="en-US" dirty="0"/>
              <a:t>Click icon to add picture</a:t>
            </a:r>
          </a:p>
        </p:txBody>
      </p:sp>
      <p:sp>
        <p:nvSpPr>
          <p:cNvPr id="16" name="Picture Placeholder 14"/>
          <p:cNvSpPr>
            <a:spLocks noGrp="1"/>
          </p:cNvSpPr>
          <p:nvPr>
            <p:ph type="pic" sz="quarter" idx="13"/>
          </p:nvPr>
        </p:nvSpPr>
        <p:spPr>
          <a:xfrm>
            <a:off x="5410200" y="803305"/>
            <a:ext cx="1828800" cy="5749895"/>
          </a:xfrm>
        </p:spPr>
        <p:txBody>
          <a:bodyPr/>
          <a:lstStyle/>
          <a:p>
            <a:r>
              <a:rPr lang="en-US" dirty="0"/>
              <a:t>Click icon to add picture</a:t>
            </a:r>
          </a:p>
        </p:txBody>
      </p:sp>
      <p:sp>
        <p:nvSpPr>
          <p:cNvPr id="17" name="Picture Placeholder 14"/>
          <p:cNvSpPr>
            <a:spLocks noGrp="1"/>
          </p:cNvSpPr>
          <p:nvPr>
            <p:ph type="pic" sz="quarter" idx="14"/>
          </p:nvPr>
        </p:nvSpPr>
        <p:spPr>
          <a:xfrm>
            <a:off x="7315200" y="803305"/>
            <a:ext cx="1828800" cy="5749895"/>
          </a:xfrm>
        </p:spPr>
        <p:txBody>
          <a:bodyPr/>
          <a:lstStyle/>
          <a:p>
            <a:r>
              <a:rPr lang="en-US" dirty="0"/>
              <a:t>Click icon to add picture</a:t>
            </a:r>
          </a:p>
        </p:txBody>
      </p:sp>
      <p:sp>
        <p:nvSpPr>
          <p:cNvPr id="18" name="Content Placeholder 8"/>
          <p:cNvSpPr>
            <a:spLocks noGrp="1"/>
          </p:cNvSpPr>
          <p:nvPr>
            <p:ph sz="quarter" idx="15"/>
          </p:nvPr>
        </p:nvSpPr>
        <p:spPr>
          <a:xfrm>
            <a:off x="228600" y="794759"/>
            <a:ext cx="32004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1847801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summary">
    <p:spTree>
      <p:nvGrpSpPr>
        <p:cNvPr id="1" name=""/>
        <p:cNvGrpSpPr/>
        <p:nvPr/>
      </p:nvGrpSpPr>
      <p:grpSpPr>
        <a:xfrm>
          <a:off x="0" y="0"/>
          <a:ext cx="0" cy="0"/>
          <a:chOff x="0" y="0"/>
          <a:chExt cx="0" cy="0"/>
        </a:xfrm>
      </p:grpSpPr>
      <p:sp>
        <p:nvSpPr>
          <p:cNvPr id="6" name="Rectangle 5"/>
          <p:cNvSpPr/>
          <p:nvPr userDrawn="1"/>
        </p:nvSpPr>
        <p:spPr>
          <a:xfrm>
            <a:off x="0" y="0"/>
            <a:ext cx="9144000" cy="838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8"/>
          <p:cNvSpPr>
            <a:spLocks noGrp="1"/>
          </p:cNvSpPr>
          <p:nvPr>
            <p:ph sz="quarter" idx="12"/>
          </p:nvPr>
        </p:nvSpPr>
        <p:spPr>
          <a:xfrm>
            <a:off x="228600" y="1181100"/>
            <a:ext cx="8686800" cy="4495800"/>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hasCustomPrompt="1"/>
          </p:nvPr>
        </p:nvSpPr>
        <p:spPr>
          <a:xfrm>
            <a:off x="457200" y="76200"/>
            <a:ext cx="8229600" cy="563562"/>
          </a:xfrm>
          <a:noFill/>
        </p:spPr>
        <p:txBody>
          <a:bodyPr>
            <a:noAutofit/>
          </a:bodyPr>
          <a:lstStyle>
            <a:lvl1pPr algn="ctr">
              <a:defRPr sz="4400">
                <a:solidFill>
                  <a:schemeClr val="bg1"/>
                </a:solidFill>
              </a:defRPr>
            </a:lvl1pPr>
          </a:lstStyle>
          <a:p>
            <a:r>
              <a:rPr lang="en-US" dirty="0"/>
              <a:t>Objectives/Summary</a:t>
            </a:r>
          </a:p>
        </p:txBody>
      </p:sp>
    </p:spTree>
    <p:extLst>
      <p:ext uri="{BB962C8B-B14F-4D97-AF65-F5344CB8AC3E}">
        <p14:creationId xmlns:p14="http://schemas.microsoft.com/office/powerpoint/2010/main" val="4024220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Content Placeholder 8"/>
          <p:cNvSpPr>
            <a:spLocks noGrp="1"/>
          </p:cNvSpPr>
          <p:nvPr>
            <p:ph sz="quarter" idx="12"/>
          </p:nvPr>
        </p:nvSpPr>
        <p:spPr>
          <a:xfrm>
            <a:off x="228600" y="870959"/>
            <a:ext cx="86868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1807800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Content Placeholder 2"/>
          <p:cNvSpPr>
            <a:spLocks noGrp="1"/>
          </p:cNvSpPr>
          <p:nvPr>
            <p:ph sz="quarter" idx="13" hasCustomPrompt="1"/>
          </p:nvPr>
        </p:nvSpPr>
        <p:spPr>
          <a:xfrm>
            <a:off x="0" y="2590800"/>
            <a:ext cx="9144000" cy="4038600"/>
          </a:xfrm>
        </p:spPr>
        <p:txBody>
          <a:bodyPr/>
          <a:lstStyle>
            <a:lvl1pPr>
              <a:defRPr baseline="0"/>
            </a:lvl1pPr>
          </a:lstStyle>
          <a:p>
            <a:pPr lvl="0"/>
            <a:r>
              <a:rPr lang="en-US" dirty="0"/>
              <a:t>Image/Chart/Video</a:t>
            </a:r>
          </a:p>
        </p:txBody>
      </p:sp>
      <p:sp>
        <p:nvSpPr>
          <p:cNvPr id="5" name="Content Placeholder 8"/>
          <p:cNvSpPr>
            <a:spLocks noGrp="1"/>
          </p:cNvSpPr>
          <p:nvPr>
            <p:ph sz="quarter" idx="12"/>
          </p:nvPr>
        </p:nvSpPr>
        <p:spPr>
          <a:xfrm>
            <a:off x="228600" y="870959"/>
            <a:ext cx="8686800" cy="1643641"/>
          </a:xfrm>
        </p:spPr>
        <p:txBody>
          <a:bodyPr/>
          <a:lstStyle>
            <a:lvl3pPr>
              <a:tabLst>
                <a:tab pos="0" algn="l"/>
              </a:tabLst>
              <a:defRPr/>
            </a:lvl3pPr>
          </a:lstStyle>
          <a:p>
            <a:pPr lvl="0"/>
            <a:r>
              <a:rPr lang="en-US"/>
              <a:t>Edit Master text styles</a:t>
            </a:r>
          </a:p>
        </p:txBody>
      </p:sp>
      <p:sp>
        <p:nvSpPr>
          <p:cNvPr id="7"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2771202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76200" y="685800"/>
            <a:ext cx="5486400" cy="1828800"/>
          </a:xfrm>
        </p:spPr>
        <p:txBody>
          <a:bodyPr/>
          <a:lstStyle/>
          <a:p>
            <a:pPr lvl="0"/>
            <a:r>
              <a:rPr lang="en-US"/>
              <a:t>Edit Master text styles</a:t>
            </a:r>
          </a:p>
        </p:txBody>
      </p:sp>
      <p:sp>
        <p:nvSpPr>
          <p:cNvPr id="7" name="Content Placeholder 5"/>
          <p:cNvSpPr>
            <a:spLocks noGrp="1"/>
          </p:cNvSpPr>
          <p:nvPr>
            <p:ph sz="quarter" idx="13"/>
          </p:nvPr>
        </p:nvSpPr>
        <p:spPr>
          <a:xfrm>
            <a:off x="76200" y="2677131"/>
            <a:ext cx="5486400" cy="1828800"/>
          </a:xfrm>
        </p:spPr>
        <p:txBody>
          <a:bodyPr/>
          <a:lstStyle/>
          <a:p>
            <a:pPr lvl="0"/>
            <a:r>
              <a:rPr lang="en-US"/>
              <a:t>Edit Master text styles</a:t>
            </a:r>
          </a:p>
        </p:txBody>
      </p:sp>
      <p:sp>
        <p:nvSpPr>
          <p:cNvPr id="8" name="Content Placeholder 5"/>
          <p:cNvSpPr>
            <a:spLocks noGrp="1"/>
          </p:cNvSpPr>
          <p:nvPr>
            <p:ph sz="quarter" idx="14"/>
          </p:nvPr>
        </p:nvSpPr>
        <p:spPr>
          <a:xfrm>
            <a:off x="76200" y="4668462"/>
            <a:ext cx="5486400" cy="1828800"/>
          </a:xfrm>
        </p:spPr>
        <p:txBody>
          <a:bodyPr/>
          <a:lstStyle/>
          <a:p>
            <a:pPr lvl="0"/>
            <a:r>
              <a:rPr lang="en-US"/>
              <a:t>Edit Master text styles</a:t>
            </a:r>
          </a:p>
        </p:txBody>
      </p:sp>
      <p:sp>
        <p:nvSpPr>
          <p:cNvPr id="11" name="Picture Placeholder 10"/>
          <p:cNvSpPr>
            <a:spLocks noGrp="1"/>
          </p:cNvSpPr>
          <p:nvPr>
            <p:ph type="pic" sz="quarter" idx="15"/>
          </p:nvPr>
        </p:nvSpPr>
        <p:spPr>
          <a:xfrm>
            <a:off x="5791200" y="686149"/>
            <a:ext cx="3200400" cy="1828800"/>
          </a:xfrm>
        </p:spPr>
        <p:txBody>
          <a:bodyPr/>
          <a:lstStyle/>
          <a:p>
            <a:r>
              <a:rPr lang="en-US" dirty="0"/>
              <a:t>Click icon to add picture</a:t>
            </a:r>
          </a:p>
        </p:txBody>
      </p:sp>
      <p:sp>
        <p:nvSpPr>
          <p:cNvPr id="12" name="Picture Placeholder 10"/>
          <p:cNvSpPr>
            <a:spLocks noGrp="1"/>
          </p:cNvSpPr>
          <p:nvPr>
            <p:ph type="pic" sz="quarter" idx="16"/>
          </p:nvPr>
        </p:nvSpPr>
        <p:spPr>
          <a:xfrm>
            <a:off x="5791200" y="2677131"/>
            <a:ext cx="3200400" cy="1828800"/>
          </a:xfrm>
        </p:spPr>
        <p:txBody>
          <a:bodyPr/>
          <a:lstStyle/>
          <a:p>
            <a:r>
              <a:rPr lang="en-US" dirty="0"/>
              <a:t>Click icon to add picture</a:t>
            </a:r>
          </a:p>
        </p:txBody>
      </p:sp>
      <p:sp>
        <p:nvSpPr>
          <p:cNvPr id="13" name="Picture Placeholder 10"/>
          <p:cNvSpPr>
            <a:spLocks noGrp="1"/>
          </p:cNvSpPr>
          <p:nvPr>
            <p:ph type="pic" sz="quarter" idx="17"/>
          </p:nvPr>
        </p:nvSpPr>
        <p:spPr>
          <a:xfrm>
            <a:off x="5791200" y="4668462"/>
            <a:ext cx="3200400" cy="1828800"/>
          </a:xfrm>
        </p:spPr>
        <p:txBody>
          <a:bodyPr/>
          <a:lstStyle/>
          <a:p>
            <a:r>
              <a:rPr lang="en-US" dirty="0"/>
              <a:t>Click icon to add picture</a:t>
            </a:r>
          </a:p>
        </p:txBody>
      </p:sp>
      <p:sp>
        <p:nvSpPr>
          <p:cNvPr id="10"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2276220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76200" y="685800"/>
            <a:ext cx="2926080" cy="58521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5"/>
          <p:cNvSpPr>
            <a:spLocks noGrp="1"/>
          </p:cNvSpPr>
          <p:nvPr>
            <p:ph sz="quarter" idx="13"/>
          </p:nvPr>
        </p:nvSpPr>
        <p:spPr>
          <a:xfrm>
            <a:off x="3086100" y="685800"/>
            <a:ext cx="2926080" cy="58521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5"/>
          <p:cNvSpPr>
            <a:spLocks noGrp="1"/>
          </p:cNvSpPr>
          <p:nvPr>
            <p:ph sz="quarter" idx="14"/>
          </p:nvPr>
        </p:nvSpPr>
        <p:spPr>
          <a:xfrm>
            <a:off x="6096000" y="685800"/>
            <a:ext cx="2926080" cy="58521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31120616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Placeholder 11"/>
          <p:cNvSpPr>
            <a:spLocks noGrp="1"/>
          </p:cNvSpPr>
          <p:nvPr>
            <p:ph type="body" sz="quarter" idx="13"/>
          </p:nvPr>
        </p:nvSpPr>
        <p:spPr>
          <a:xfrm>
            <a:off x="5486400" y="794759"/>
            <a:ext cx="3505200" cy="5758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8"/>
          <p:cNvSpPr>
            <a:spLocks noGrp="1"/>
          </p:cNvSpPr>
          <p:nvPr>
            <p:ph sz="quarter" idx="12"/>
          </p:nvPr>
        </p:nvSpPr>
        <p:spPr>
          <a:xfrm>
            <a:off x="228600" y="794759"/>
            <a:ext cx="52578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75119527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8" name="Content Placeholder 8"/>
          <p:cNvSpPr>
            <a:spLocks noGrp="1"/>
          </p:cNvSpPr>
          <p:nvPr>
            <p:ph sz="quarter" idx="12"/>
          </p:nvPr>
        </p:nvSpPr>
        <p:spPr>
          <a:xfrm>
            <a:off x="228600" y="794759"/>
            <a:ext cx="43434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8"/>
          <p:cNvSpPr>
            <a:spLocks noGrp="1"/>
          </p:cNvSpPr>
          <p:nvPr>
            <p:ph sz="quarter" idx="13"/>
          </p:nvPr>
        </p:nvSpPr>
        <p:spPr>
          <a:xfrm>
            <a:off x="4648200" y="794758"/>
            <a:ext cx="43434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417255370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5486400" y="794759"/>
            <a:ext cx="3516312" cy="2817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1"/>
          <p:cNvSpPr>
            <a:spLocks noGrp="1"/>
          </p:cNvSpPr>
          <p:nvPr>
            <p:ph type="body" sz="quarter" idx="14"/>
          </p:nvPr>
        </p:nvSpPr>
        <p:spPr>
          <a:xfrm>
            <a:off x="5486400" y="3733798"/>
            <a:ext cx="3516312" cy="28194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2"/>
          </p:nvPr>
        </p:nvSpPr>
        <p:spPr>
          <a:xfrm>
            <a:off x="228600" y="794759"/>
            <a:ext cx="5246688"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39538013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136837"/>
      </p:ext>
    </p:extLst>
  </p:cSld>
  <p:clrMap bg1="lt1" tx1="dk1" bg2="lt2" tx2="dk2" accent1="accent1" accent2="accent2" accent3="accent3" accent4="accent4" accent5="accent5" accent6="accent6" hlink="hlink" folHlink="folHlink"/>
  <p:sldLayoutIdLst>
    <p:sldLayoutId id="2147483653" r:id="rId1"/>
    <p:sldLayoutId id="2147483663" r:id="rId2"/>
    <p:sldLayoutId id="2147483664" r:id="rId3"/>
    <p:sldLayoutId id="2147483665" r:id="rId4"/>
    <p:sldLayoutId id="2147483666" r:id="rId5"/>
    <p:sldLayoutId id="2147483667" r:id="rId6"/>
    <p:sldLayoutId id="2147483669" r:id="rId7"/>
    <p:sldLayoutId id="2147483670" r:id="rId8"/>
    <p:sldLayoutId id="2147483671" r:id="rId9"/>
    <p:sldLayoutId id="2147483675" r:id="rId10"/>
    <p:sldLayoutId id="2147483673" r:id="rId11"/>
    <p:sldLayoutId id="2147483674" r:id="rId12"/>
  </p:sldLayoutIdLst>
  <p:hf hd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3E3B21-E03C-46A7-A5A9-1074609B865B}"/>
              </a:ext>
            </a:extLst>
          </p:cNvPr>
          <p:cNvSpPr>
            <a:spLocks noGrp="1"/>
          </p:cNvSpPr>
          <p:nvPr>
            <p:ph type="title"/>
          </p:nvPr>
        </p:nvSpPr>
        <p:spPr>
          <a:xfrm>
            <a:off x="0" y="0"/>
            <a:ext cx="9144000" cy="838200"/>
          </a:xfrm>
        </p:spPr>
        <p:txBody>
          <a:bodyPr/>
          <a:lstStyle/>
          <a:p>
            <a:r>
              <a:rPr lang="en-US" dirty="0"/>
              <a:t>Standard Firefighting Orders</a:t>
            </a:r>
          </a:p>
        </p:txBody>
      </p:sp>
      <p:pic>
        <p:nvPicPr>
          <p:cNvPr id="5" name="Content Placeholder 4" descr="Large flames burning trees and brush in the background with firefighters standing in a burned area with their packs and tools watching the fire.">
            <a:extLst>
              <a:ext uri="{FF2B5EF4-FFF2-40B4-BE49-F238E27FC236}">
                <a16:creationId xmlns:a16="http://schemas.microsoft.com/office/drawing/2014/main" id="{BE0B17AB-3DAA-4649-A15C-888617AE37C7}"/>
              </a:ext>
            </a:extLst>
          </p:cNvPr>
          <p:cNvPicPr>
            <a:picLocks noGrp="1" noChangeAspect="1"/>
          </p:cNvPicPr>
          <p:nvPr>
            <p:ph sz="quarter" idx="12"/>
          </p:nvPr>
        </p:nvPicPr>
        <p:blipFill rotWithShape="1">
          <a:blip r:embed="rId2" cstate="print">
            <a:extLst>
              <a:ext uri="{28A0092B-C50C-407E-A947-70E740481C1C}">
                <a14:useLocalDpi xmlns:a14="http://schemas.microsoft.com/office/drawing/2010/main" val="0"/>
              </a:ext>
            </a:extLst>
          </a:blip>
          <a:srcRect t="17140" r="5848"/>
          <a:stretch/>
        </p:blipFill>
        <p:spPr>
          <a:xfrm>
            <a:off x="0" y="838200"/>
            <a:ext cx="9144000" cy="6035458"/>
          </a:xfrm>
        </p:spPr>
      </p:pic>
    </p:spTree>
    <p:extLst>
      <p:ext uri="{BB962C8B-B14F-4D97-AF65-F5344CB8AC3E}">
        <p14:creationId xmlns:p14="http://schemas.microsoft.com/office/powerpoint/2010/main" val="152528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A1949F-92C8-4D5B-8129-92A82BA94B9A}"/>
              </a:ext>
            </a:extLst>
          </p:cNvPr>
          <p:cNvSpPr>
            <a:spLocks noGrp="1"/>
          </p:cNvSpPr>
          <p:nvPr>
            <p:ph type="title"/>
          </p:nvPr>
        </p:nvSpPr>
        <p:spPr>
          <a:xfrm>
            <a:off x="457200" y="76200"/>
            <a:ext cx="8229600" cy="563562"/>
          </a:xfrm>
        </p:spPr>
        <p:txBody>
          <a:bodyPr/>
          <a:lstStyle/>
          <a:p>
            <a:r>
              <a:rPr lang="en-US" sz="1200" dirty="0">
                <a:solidFill>
                  <a:schemeClr val="bg1"/>
                </a:solidFill>
              </a:rPr>
              <a:t>9. Maintain control of your forces at all times</a:t>
            </a:r>
            <a:r>
              <a:rPr lang="en-US" dirty="0"/>
              <a:t>.</a:t>
            </a:r>
          </a:p>
        </p:txBody>
      </p:sp>
      <p:pic>
        <p:nvPicPr>
          <p:cNvPr id="5" name="Content Placeholder 4" descr="A crew boss is gesturing to a wildland fire crew walking along a path away from a fire burning in grass and cacti.  A Single-Engine Airtanker (SEAT) is flying over dropping red retardant on the flames.&#10;">
            <a:extLst>
              <a:ext uri="{FF2B5EF4-FFF2-40B4-BE49-F238E27FC236}">
                <a16:creationId xmlns:a16="http://schemas.microsoft.com/office/drawing/2014/main" id="{BCB90F5C-848C-4C0C-85DB-C346787B5AAF}"/>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3855" t="128" r="13253" b="-128"/>
          <a:stretch/>
        </p:blipFill>
        <p:spPr>
          <a:xfrm>
            <a:off x="0" y="-16897"/>
            <a:ext cx="9144000" cy="6951097"/>
          </a:xfrm>
        </p:spPr>
      </p:pic>
    </p:spTree>
    <p:extLst>
      <p:ext uri="{BB962C8B-B14F-4D97-AF65-F5344CB8AC3E}">
        <p14:creationId xmlns:p14="http://schemas.microsoft.com/office/powerpoint/2010/main" val="2116149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406F8-DEE7-4479-AD6C-BE3D28D029D9}"/>
              </a:ext>
            </a:extLst>
          </p:cNvPr>
          <p:cNvSpPr>
            <a:spLocks noGrp="1"/>
          </p:cNvSpPr>
          <p:nvPr>
            <p:ph type="title"/>
          </p:nvPr>
        </p:nvSpPr>
        <p:spPr>
          <a:xfrm>
            <a:off x="457200" y="76200"/>
            <a:ext cx="8229600" cy="563562"/>
          </a:xfrm>
        </p:spPr>
        <p:txBody>
          <a:bodyPr/>
          <a:lstStyle/>
          <a:p>
            <a:r>
              <a:rPr lang="en-US" sz="1200" dirty="0">
                <a:solidFill>
                  <a:schemeClr val="bg1"/>
                </a:solidFill>
              </a:rPr>
              <a:t>10. Fight fire aggressively, having provided for safety first.</a:t>
            </a:r>
          </a:p>
        </p:txBody>
      </p:sp>
      <p:pic>
        <p:nvPicPr>
          <p:cNvPr id="5" name="Content Placeholder 4" descr="A green fire engine is driving through thick grass and sage.  Three firefighters are spraying water at a fire's edge.  Along a road in the foreground, pink flagging is tied to brush to indicate an escape route. &#10;">
            <a:extLst>
              <a:ext uri="{FF2B5EF4-FFF2-40B4-BE49-F238E27FC236}">
                <a16:creationId xmlns:a16="http://schemas.microsoft.com/office/drawing/2014/main" id="{AE5A0270-7287-424B-BC61-6EAA04CB459C}"/>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3763" t="192" r="13762" b="-192"/>
          <a:stretch/>
        </p:blipFill>
        <p:spPr>
          <a:xfrm>
            <a:off x="0" y="0"/>
            <a:ext cx="9144000" cy="6934200"/>
          </a:xfrm>
        </p:spPr>
      </p:pic>
    </p:spTree>
    <p:extLst>
      <p:ext uri="{BB962C8B-B14F-4D97-AF65-F5344CB8AC3E}">
        <p14:creationId xmlns:p14="http://schemas.microsoft.com/office/powerpoint/2010/main" val="974558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D9EDC1-5339-470E-A1AF-E90FD99B823C}"/>
              </a:ext>
            </a:extLst>
          </p:cNvPr>
          <p:cNvSpPr>
            <a:spLocks noGrp="1"/>
          </p:cNvSpPr>
          <p:nvPr>
            <p:ph type="title"/>
          </p:nvPr>
        </p:nvSpPr>
        <p:spPr>
          <a:xfrm>
            <a:off x="0" y="0"/>
            <a:ext cx="9144000" cy="838200"/>
          </a:xfrm>
        </p:spPr>
        <p:txBody>
          <a:bodyPr/>
          <a:lstStyle/>
          <a:p>
            <a:r>
              <a:rPr lang="en-US" dirty="0"/>
              <a:t>Watch Out Situations</a:t>
            </a:r>
          </a:p>
        </p:txBody>
      </p:sp>
      <p:pic>
        <p:nvPicPr>
          <p:cNvPr id="5" name="Content Placeholder 4" descr="A hillside is burning in the background with heavy smoke. Red emergency vehicles and white and green trucks are lined up along the road with firefighters heading towards the fire.&#10;">
            <a:extLst>
              <a:ext uri="{FF2B5EF4-FFF2-40B4-BE49-F238E27FC236}">
                <a16:creationId xmlns:a16="http://schemas.microsoft.com/office/drawing/2014/main" id="{ECF6FB4D-8A12-45A8-9553-501DDABAF5E1}"/>
              </a:ext>
            </a:extLst>
          </p:cNvPr>
          <p:cNvPicPr>
            <a:picLocks noGrp="1" noChangeAspect="1"/>
          </p:cNvPicPr>
          <p:nvPr>
            <p:ph sz="quarter" idx="12"/>
          </p:nvPr>
        </p:nvPicPr>
        <p:blipFill rotWithShape="1">
          <a:blip r:embed="rId2" cstate="print">
            <a:extLst>
              <a:ext uri="{28A0092B-C50C-407E-A947-70E740481C1C}">
                <a14:useLocalDpi xmlns:a14="http://schemas.microsoft.com/office/drawing/2010/main" val="0"/>
              </a:ext>
            </a:extLst>
          </a:blip>
          <a:srcRect t="8450" r="7370"/>
          <a:stretch/>
        </p:blipFill>
        <p:spPr>
          <a:xfrm>
            <a:off x="0" y="838200"/>
            <a:ext cx="9144000" cy="6026063"/>
          </a:xfrm>
        </p:spPr>
      </p:pic>
    </p:spTree>
    <p:extLst>
      <p:ext uri="{BB962C8B-B14F-4D97-AF65-F5344CB8AC3E}">
        <p14:creationId xmlns:p14="http://schemas.microsoft.com/office/powerpoint/2010/main" val="1794859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D8B839-4210-4C8A-A473-445305339AD4}"/>
              </a:ext>
            </a:extLst>
          </p:cNvPr>
          <p:cNvSpPr>
            <a:spLocks noGrp="1"/>
          </p:cNvSpPr>
          <p:nvPr>
            <p:ph type="title"/>
          </p:nvPr>
        </p:nvSpPr>
        <p:spPr>
          <a:xfrm>
            <a:off x="457200" y="76200"/>
            <a:ext cx="8229600" cy="563562"/>
          </a:xfrm>
        </p:spPr>
        <p:txBody>
          <a:bodyPr/>
          <a:lstStyle/>
          <a:p>
            <a:r>
              <a:rPr lang="en-US" sz="1200" dirty="0">
                <a:solidFill>
                  <a:schemeClr val="bg1"/>
                </a:solidFill>
              </a:rPr>
              <a:t>1. Fire not scouted and sized up.</a:t>
            </a:r>
          </a:p>
        </p:txBody>
      </p:sp>
      <p:pic>
        <p:nvPicPr>
          <p:cNvPr id="5" name="Content Placeholder 4" descr="A firefighter surrounded by green vegetation looks through binoculars in one direction.  Far behind him is smoke from a wildland fire.&#10;">
            <a:extLst>
              <a:ext uri="{FF2B5EF4-FFF2-40B4-BE49-F238E27FC236}">
                <a16:creationId xmlns:a16="http://schemas.microsoft.com/office/drawing/2014/main" id="{6EDD49E4-EF46-4B1F-AB61-020E65B8939D}"/>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3680" r="13680"/>
          <a:stretch/>
        </p:blipFill>
        <p:spPr>
          <a:xfrm>
            <a:off x="-5667" y="0"/>
            <a:ext cx="9145888" cy="6858000"/>
          </a:xfrm>
        </p:spPr>
      </p:pic>
    </p:spTree>
    <p:extLst>
      <p:ext uri="{BB962C8B-B14F-4D97-AF65-F5344CB8AC3E}">
        <p14:creationId xmlns:p14="http://schemas.microsoft.com/office/powerpoint/2010/main" val="3219325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DCEF8A-0193-4526-8375-0B41404CC3DD}"/>
              </a:ext>
            </a:extLst>
          </p:cNvPr>
          <p:cNvSpPr>
            <a:spLocks noGrp="1"/>
          </p:cNvSpPr>
          <p:nvPr>
            <p:ph type="title"/>
          </p:nvPr>
        </p:nvSpPr>
        <p:spPr>
          <a:xfrm>
            <a:off x="457200" y="76200"/>
            <a:ext cx="8229600" cy="563562"/>
          </a:xfrm>
        </p:spPr>
        <p:txBody>
          <a:bodyPr/>
          <a:lstStyle/>
          <a:p>
            <a:r>
              <a:rPr lang="en-US" sz="1200" dirty="0">
                <a:solidFill>
                  <a:schemeClr val="bg1"/>
                </a:solidFill>
              </a:rPr>
              <a:t>2. In country not seen in daylight.</a:t>
            </a:r>
          </a:p>
        </p:txBody>
      </p:sp>
      <p:pic>
        <p:nvPicPr>
          <p:cNvPr id="5" name="Content Placeholder 4" descr="Three firefighters carrying tools walk in the dark.  Their headlamps illuminate a large brush in front of them.&#10;">
            <a:extLst>
              <a:ext uri="{FF2B5EF4-FFF2-40B4-BE49-F238E27FC236}">
                <a16:creationId xmlns:a16="http://schemas.microsoft.com/office/drawing/2014/main" id="{A2512068-FEC3-4B05-ABFD-9DDC2849A4BE}"/>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3760" r="13729"/>
          <a:stretch/>
        </p:blipFill>
        <p:spPr>
          <a:xfrm>
            <a:off x="-5668" y="0"/>
            <a:ext cx="9149667" cy="6858000"/>
          </a:xfrm>
        </p:spPr>
      </p:pic>
    </p:spTree>
    <p:extLst>
      <p:ext uri="{BB962C8B-B14F-4D97-AF65-F5344CB8AC3E}">
        <p14:creationId xmlns:p14="http://schemas.microsoft.com/office/powerpoint/2010/main" val="186228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61419F-249D-47CA-86B3-806F9C5D7730}"/>
              </a:ext>
            </a:extLst>
          </p:cNvPr>
          <p:cNvSpPr>
            <a:spLocks noGrp="1"/>
          </p:cNvSpPr>
          <p:nvPr>
            <p:ph type="title"/>
          </p:nvPr>
        </p:nvSpPr>
        <p:spPr>
          <a:xfrm>
            <a:off x="457200" y="76200"/>
            <a:ext cx="8229600" cy="563562"/>
          </a:xfrm>
        </p:spPr>
        <p:txBody>
          <a:bodyPr/>
          <a:lstStyle/>
          <a:p>
            <a:r>
              <a:rPr lang="en-US" sz="1200" dirty="0">
                <a:solidFill>
                  <a:schemeClr val="bg1"/>
                </a:solidFill>
              </a:rPr>
              <a:t>3. Safety zones and escape routes not identified.</a:t>
            </a:r>
          </a:p>
        </p:txBody>
      </p:sp>
      <p:pic>
        <p:nvPicPr>
          <p:cNvPr id="5" name="Content Placeholder 4" descr="Three firefighters walk in separate directions.  Around them are standing black trees that have already burned and flames from trees still burning. &#10;">
            <a:extLst>
              <a:ext uri="{FF2B5EF4-FFF2-40B4-BE49-F238E27FC236}">
                <a16:creationId xmlns:a16="http://schemas.microsoft.com/office/drawing/2014/main" id="{688693E4-30CA-4109-95D0-81CD489E3BA4}"/>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3718" r="13763"/>
          <a:stretch/>
        </p:blipFill>
        <p:spPr>
          <a:xfrm>
            <a:off x="-5667" y="0"/>
            <a:ext cx="9149667" cy="6858000"/>
          </a:xfrm>
        </p:spPr>
      </p:pic>
    </p:spTree>
    <p:extLst>
      <p:ext uri="{BB962C8B-B14F-4D97-AF65-F5344CB8AC3E}">
        <p14:creationId xmlns:p14="http://schemas.microsoft.com/office/powerpoint/2010/main" val="4224531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hree firefighters examine weather instruments while standing in a wide open, grassy area.  Large white clouds appear to grow in the distant sky.&#10;">
            <a:extLst>
              <a:ext uri="{FF2B5EF4-FFF2-40B4-BE49-F238E27FC236}">
                <a16:creationId xmlns:a16="http://schemas.microsoft.com/office/drawing/2014/main" id="{AB3D7B19-7568-4736-A5E8-9B62D5C518D5}"/>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3718" r="13763"/>
          <a:stretch/>
        </p:blipFill>
        <p:spPr>
          <a:xfrm>
            <a:off x="-5667" y="0"/>
            <a:ext cx="9149667" cy="6858000"/>
          </a:xfrm>
        </p:spPr>
      </p:pic>
      <p:sp>
        <p:nvSpPr>
          <p:cNvPr id="3" name="Title 2">
            <a:extLst>
              <a:ext uri="{FF2B5EF4-FFF2-40B4-BE49-F238E27FC236}">
                <a16:creationId xmlns:a16="http://schemas.microsoft.com/office/drawing/2014/main" id="{66047AB7-3DFF-4ABD-A806-FBF5014D5D1F}"/>
              </a:ext>
            </a:extLst>
          </p:cNvPr>
          <p:cNvSpPr>
            <a:spLocks noGrp="1"/>
          </p:cNvSpPr>
          <p:nvPr>
            <p:ph type="title"/>
          </p:nvPr>
        </p:nvSpPr>
        <p:spPr>
          <a:xfrm>
            <a:off x="457200" y="76200"/>
            <a:ext cx="8229600" cy="563562"/>
          </a:xfrm>
        </p:spPr>
        <p:txBody>
          <a:bodyPr/>
          <a:lstStyle/>
          <a:p>
            <a:r>
              <a:rPr lang="en-US" dirty="0"/>
              <a:t>Unfamiliar with weather and local factors influencing</a:t>
            </a:r>
            <a:r>
              <a:rPr lang="en-US" baseline="0" dirty="0"/>
              <a:t> fire behavior.</a:t>
            </a:r>
            <a:endParaRPr lang="en-US" dirty="0"/>
          </a:p>
        </p:txBody>
      </p:sp>
    </p:spTree>
    <p:extLst>
      <p:ext uri="{BB962C8B-B14F-4D97-AF65-F5344CB8AC3E}">
        <p14:creationId xmlns:p14="http://schemas.microsoft.com/office/powerpoint/2010/main" val="1165688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F6760E-8F00-4303-97D1-FDAF91008860}"/>
              </a:ext>
            </a:extLst>
          </p:cNvPr>
          <p:cNvSpPr>
            <a:spLocks noGrp="1"/>
          </p:cNvSpPr>
          <p:nvPr>
            <p:ph type="title"/>
          </p:nvPr>
        </p:nvSpPr>
        <p:spPr>
          <a:xfrm>
            <a:off x="457200" y="76200"/>
            <a:ext cx="8229600" cy="563562"/>
          </a:xfrm>
        </p:spPr>
        <p:txBody>
          <a:bodyPr/>
          <a:lstStyle/>
          <a:p>
            <a:r>
              <a:rPr lang="en-US" sz="1200" dirty="0">
                <a:solidFill>
                  <a:schemeClr val="bg1"/>
                </a:solidFill>
              </a:rPr>
              <a:t>5. Uninformed on strategy, tactics, and hazards.</a:t>
            </a:r>
          </a:p>
        </p:txBody>
      </p:sp>
      <p:pic>
        <p:nvPicPr>
          <p:cNvPr id="5" name="Content Placeholder 4" descr="A fire is burning on a hillside.  A white airtanker drops red retardant in the foreground, where no flames are visible.&#10;">
            <a:extLst>
              <a:ext uri="{FF2B5EF4-FFF2-40B4-BE49-F238E27FC236}">
                <a16:creationId xmlns:a16="http://schemas.microsoft.com/office/drawing/2014/main" id="{FC62196C-7295-45E4-81E4-466EA35B421D}"/>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3718" r="13763"/>
          <a:stretch/>
        </p:blipFill>
        <p:spPr>
          <a:xfrm>
            <a:off x="-5668" y="0"/>
            <a:ext cx="9149667" cy="6858000"/>
          </a:xfrm>
        </p:spPr>
      </p:pic>
    </p:spTree>
    <p:extLst>
      <p:ext uri="{BB962C8B-B14F-4D97-AF65-F5344CB8AC3E}">
        <p14:creationId xmlns:p14="http://schemas.microsoft.com/office/powerpoint/2010/main" val="3339095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E69E20-F5B4-4A85-9DFA-766D5DA7362C}"/>
              </a:ext>
            </a:extLst>
          </p:cNvPr>
          <p:cNvSpPr>
            <a:spLocks noGrp="1"/>
          </p:cNvSpPr>
          <p:nvPr>
            <p:ph type="title"/>
          </p:nvPr>
        </p:nvSpPr>
        <p:spPr>
          <a:xfrm>
            <a:off x="457200" y="76200"/>
            <a:ext cx="8229600" cy="563562"/>
          </a:xfrm>
        </p:spPr>
        <p:txBody>
          <a:bodyPr/>
          <a:lstStyle/>
          <a:p>
            <a:r>
              <a:rPr lang="en-US" sz="1200" dirty="0">
                <a:solidFill>
                  <a:schemeClr val="bg1"/>
                </a:solidFill>
              </a:rPr>
              <a:t>6. Instructions and assignments not clear.</a:t>
            </a:r>
          </a:p>
        </p:txBody>
      </p:sp>
      <p:pic>
        <p:nvPicPr>
          <p:cNvPr id="5" name="Content Placeholder 4" descr="One firefighter uses a drip torch to ignite grasses on the right side of the image.  Two firefighters spray water from a yellow fire engine onto burning grass on the left side of the image.&#10;">
            <a:extLst>
              <a:ext uri="{FF2B5EF4-FFF2-40B4-BE49-F238E27FC236}">
                <a16:creationId xmlns:a16="http://schemas.microsoft.com/office/drawing/2014/main" id="{A69B4A2F-065D-4DF2-A734-A45BC1009A81}"/>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3718" r="13763"/>
          <a:stretch/>
        </p:blipFill>
        <p:spPr>
          <a:xfrm>
            <a:off x="-5668" y="0"/>
            <a:ext cx="9149667" cy="6858000"/>
          </a:xfrm>
        </p:spPr>
      </p:pic>
    </p:spTree>
    <p:extLst>
      <p:ext uri="{BB962C8B-B14F-4D97-AF65-F5344CB8AC3E}">
        <p14:creationId xmlns:p14="http://schemas.microsoft.com/office/powerpoint/2010/main" val="1076985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819495-4040-4C5D-9E99-4C4C98E7DF03}"/>
              </a:ext>
            </a:extLst>
          </p:cNvPr>
          <p:cNvSpPr>
            <a:spLocks noGrp="1"/>
          </p:cNvSpPr>
          <p:nvPr>
            <p:ph type="title"/>
          </p:nvPr>
        </p:nvSpPr>
        <p:spPr>
          <a:xfrm>
            <a:off x="457200" y="76200"/>
            <a:ext cx="8229600" cy="563562"/>
          </a:xfrm>
        </p:spPr>
        <p:txBody>
          <a:bodyPr/>
          <a:lstStyle/>
          <a:p>
            <a:r>
              <a:rPr lang="en-US" sz="1200" dirty="0">
                <a:solidFill>
                  <a:schemeClr val="bg1"/>
                </a:solidFill>
              </a:rPr>
              <a:t>7. No communication link with crewmembers or supervisor.</a:t>
            </a:r>
          </a:p>
        </p:txBody>
      </p:sp>
      <p:pic>
        <p:nvPicPr>
          <p:cNvPr id="5" name="Content Placeholder 4" descr="Firefighters and a white fire engine are all located apart from one another in a heavily timbered area, with trees and distance between them.&#10;">
            <a:extLst>
              <a:ext uri="{FF2B5EF4-FFF2-40B4-BE49-F238E27FC236}">
                <a16:creationId xmlns:a16="http://schemas.microsoft.com/office/drawing/2014/main" id="{B9D34655-5082-41F7-8929-042414F6C018}"/>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3763" r="13763"/>
          <a:stretch/>
        </p:blipFill>
        <p:spPr>
          <a:xfrm>
            <a:off x="0" y="0"/>
            <a:ext cx="9144000" cy="6858000"/>
          </a:xfrm>
        </p:spPr>
      </p:pic>
    </p:spTree>
    <p:extLst>
      <p:ext uri="{BB962C8B-B14F-4D97-AF65-F5344CB8AC3E}">
        <p14:creationId xmlns:p14="http://schemas.microsoft.com/office/powerpoint/2010/main" val="635126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CFE5D1B5-E59B-434D-9267-CD9FD25E566B}"/>
              </a:ext>
            </a:extLst>
          </p:cNvPr>
          <p:cNvSpPr>
            <a:spLocks noGrp="1"/>
          </p:cNvSpPr>
          <p:nvPr>
            <p:ph type="title"/>
          </p:nvPr>
        </p:nvSpPr>
        <p:spPr>
          <a:xfrm>
            <a:off x="457200" y="76200"/>
            <a:ext cx="8229600" cy="563562"/>
          </a:xfrm>
        </p:spPr>
        <p:txBody>
          <a:bodyPr/>
          <a:lstStyle/>
          <a:p>
            <a:r>
              <a:rPr lang="en-US" sz="1200" dirty="0">
                <a:solidFill>
                  <a:schemeClr val="bg1"/>
                </a:solidFill>
              </a:rPr>
              <a:t>1.Keep informed on fire weather conditions and forecasts.</a:t>
            </a:r>
          </a:p>
        </p:txBody>
      </p:sp>
      <p:pic>
        <p:nvPicPr>
          <p:cNvPr id="5" name="Content Placeholder 4" descr="A firefighter talks into the radio as he stands near remote weather equipment. Smoke and flame are visible in the background.">
            <a:extLst>
              <a:ext uri="{FF2B5EF4-FFF2-40B4-BE49-F238E27FC236}">
                <a16:creationId xmlns:a16="http://schemas.microsoft.com/office/drawing/2014/main" id="{543DA5F6-750D-4C45-A1E4-0DFD13671A9A}"/>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3740" r="13159"/>
          <a:stretch/>
        </p:blipFill>
        <p:spPr>
          <a:xfrm>
            <a:off x="0" y="0"/>
            <a:ext cx="9146876" cy="6858000"/>
          </a:xfrm>
        </p:spPr>
      </p:pic>
    </p:spTree>
    <p:extLst>
      <p:ext uri="{BB962C8B-B14F-4D97-AF65-F5344CB8AC3E}">
        <p14:creationId xmlns:p14="http://schemas.microsoft.com/office/powerpoint/2010/main" val="6714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FA069-4B0F-407C-92C9-11EE5EB0B629}"/>
              </a:ext>
            </a:extLst>
          </p:cNvPr>
          <p:cNvSpPr>
            <a:spLocks noGrp="1"/>
          </p:cNvSpPr>
          <p:nvPr>
            <p:ph type="title"/>
          </p:nvPr>
        </p:nvSpPr>
        <p:spPr>
          <a:xfrm>
            <a:off x="457200" y="76200"/>
            <a:ext cx="8229600" cy="563562"/>
          </a:xfrm>
        </p:spPr>
        <p:txBody>
          <a:bodyPr/>
          <a:lstStyle/>
          <a:p>
            <a:r>
              <a:rPr lang="en-US" sz="1200" dirty="0">
                <a:solidFill>
                  <a:schemeClr val="bg1"/>
                </a:solidFill>
              </a:rPr>
              <a:t>8. Constructing line without safe anchor point. </a:t>
            </a:r>
          </a:p>
        </p:txBody>
      </p:sp>
      <p:pic>
        <p:nvPicPr>
          <p:cNvPr id="5" name="Content Placeholder 4" descr="A red fire engine is located inside a burned area with flames all around it while a firefighter sprays water from a hose at some of the flames.&#10;">
            <a:extLst>
              <a:ext uri="{FF2B5EF4-FFF2-40B4-BE49-F238E27FC236}">
                <a16:creationId xmlns:a16="http://schemas.microsoft.com/office/drawing/2014/main" id="{A27194E0-E444-422E-B57A-CE2F9E60D6E9}"/>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3718" t="192" r="13762" b="-192"/>
          <a:stretch/>
        </p:blipFill>
        <p:spPr>
          <a:xfrm>
            <a:off x="-5668" y="0"/>
            <a:ext cx="9149667" cy="6934200"/>
          </a:xfrm>
        </p:spPr>
      </p:pic>
    </p:spTree>
    <p:extLst>
      <p:ext uri="{BB962C8B-B14F-4D97-AF65-F5344CB8AC3E}">
        <p14:creationId xmlns:p14="http://schemas.microsoft.com/office/powerpoint/2010/main" val="2431929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8A469A-CF8B-4FB0-84ED-72BD56560CBF}"/>
              </a:ext>
            </a:extLst>
          </p:cNvPr>
          <p:cNvSpPr>
            <a:spLocks noGrp="1"/>
          </p:cNvSpPr>
          <p:nvPr>
            <p:ph type="title"/>
          </p:nvPr>
        </p:nvSpPr>
        <p:spPr>
          <a:xfrm>
            <a:off x="457200" y="76200"/>
            <a:ext cx="8229600" cy="563562"/>
          </a:xfrm>
        </p:spPr>
        <p:txBody>
          <a:bodyPr/>
          <a:lstStyle/>
          <a:p>
            <a:r>
              <a:rPr lang="en-US" sz="1200" dirty="0">
                <a:solidFill>
                  <a:schemeClr val="bg1"/>
                </a:solidFill>
              </a:rPr>
              <a:t>9. Building fireline downhill with fire below.</a:t>
            </a:r>
          </a:p>
        </p:txBody>
      </p:sp>
      <p:pic>
        <p:nvPicPr>
          <p:cNvPr id="5" name="Content Placeholder 4" descr="Three firefighters use tools to dig fireline down a steep slope covered in grass and brush.  Large flames are below them as the fire burns uphill.&#10;">
            <a:extLst>
              <a:ext uri="{FF2B5EF4-FFF2-40B4-BE49-F238E27FC236}">
                <a16:creationId xmlns:a16="http://schemas.microsoft.com/office/drawing/2014/main" id="{036CD8C1-8342-48D2-A818-0712417D2DA5}"/>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3793" r="13763"/>
          <a:stretch/>
        </p:blipFill>
        <p:spPr>
          <a:xfrm>
            <a:off x="3778" y="0"/>
            <a:ext cx="9140221" cy="6858000"/>
          </a:xfrm>
        </p:spPr>
      </p:pic>
    </p:spTree>
    <p:extLst>
      <p:ext uri="{BB962C8B-B14F-4D97-AF65-F5344CB8AC3E}">
        <p14:creationId xmlns:p14="http://schemas.microsoft.com/office/powerpoint/2010/main" val="4052992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6AECE5-F797-4129-8B12-62D4426DDED8}"/>
              </a:ext>
            </a:extLst>
          </p:cNvPr>
          <p:cNvSpPr>
            <a:spLocks noGrp="1"/>
          </p:cNvSpPr>
          <p:nvPr>
            <p:ph type="title"/>
          </p:nvPr>
        </p:nvSpPr>
        <p:spPr>
          <a:xfrm>
            <a:off x="457200" y="76200"/>
            <a:ext cx="8229600" cy="563562"/>
          </a:xfrm>
        </p:spPr>
        <p:txBody>
          <a:bodyPr/>
          <a:lstStyle/>
          <a:p>
            <a:r>
              <a:rPr lang="en-US" sz="1200" dirty="0">
                <a:solidFill>
                  <a:schemeClr val="bg1"/>
                </a:solidFill>
              </a:rPr>
              <a:t>10. Attempting frontal assault on fire.</a:t>
            </a:r>
          </a:p>
        </p:txBody>
      </p:sp>
      <p:pic>
        <p:nvPicPr>
          <p:cNvPr id="5" name="Content Placeholder 4" descr="Large, orange flames move towards a lone firefighter holding a shovel and standing in grass and brush.&#10;">
            <a:extLst>
              <a:ext uri="{FF2B5EF4-FFF2-40B4-BE49-F238E27FC236}">
                <a16:creationId xmlns:a16="http://schemas.microsoft.com/office/drawing/2014/main" id="{9CC14A63-0F27-417C-A701-3574F4CDFEB5}"/>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3718" r="13763"/>
          <a:stretch/>
        </p:blipFill>
        <p:spPr>
          <a:xfrm>
            <a:off x="-5667" y="0"/>
            <a:ext cx="9149667" cy="6858000"/>
          </a:xfrm>
        </p:spPr>
      </p:pic>
    </p:spTree>
    <p:extLst>
      <p:ext uri="{BB962C8B-B14F-4D97-AF65-F5344CB8AC3E}">
        <p14:creationId xmlns:p14="http://schemas.microsoft.com/office/powerpoint/2010/main" val="2503011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EAB899-1531-4E8C-924D-B58DD8CF47EE}"/>
              </a:ext>
            </a:extLst>
          </p:cNvPr>
          <p:cNvSpPr>
            <a:spLocks noGrp="1"/>
          </p:cNvSpPr>
          <p:nvPr>
            <p:ph type="title"/>
          </p:nvPr>
        </p:nvSpPr>
        <p:spPr>
          <a:xfrm>
            <a:off x="457200" y="76200"/>
            <a:ext cx="8229600" cy="563562"/>
          </a:xfrm>
        </p:spPr>
        <p:txBody>
          <a:bodyPr/>
          <a:lstStyle/>
          <a:p>
            <a:r>
              <a:rPr lang="en-US" sz="1200" dirty="0">
                <a:solidFill>
                  <a:schemeClr val="bg1"/>
                </a:solidFill>
              </a:rPr>
              <a:t>11. Unburned fuel between you and fire. </a:t>
            </a:r>
          </a:p>
        </p:txBody>
      </p:sp>
      <p:pic>
        <p:nvPicPr>
          <p:cNvPr id="5" name="Content Placeholder 4" descr="A yellow bulldozer leaves a fireline of dirt behind it.  Thick brush is between the line and the fire.&#10;">
            <a:extLst>
              <a:ext uri="{FF2B5EF4-FFF2-40B4-BE49-F238E27FC236}">
                <a16:creationId xmlns:a16="http://schemas.microsoft.com/office/drawing/2014/main" id="{102CB431-5974-4F17-8DF5-BAF175D0A70C}"/>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3718" r="13763"/>
          <a:stretch/>
        </p:blipFill>
        <p:spPr>
          <a:xfrm>
            <a:off x="-5668" y="0"/>
            <a:ext cx="9149667" cy="6858000"/>
          </a:xfrm>
        </p:spPr>
      </p:pic>
    </p:spTree>
    <p:extLst>
      <p:ext uri="{BB962C8B-B14F-4D97-AF65-F5344CB8AC3E}">
        <p14:creationId xmlns:p14="http://schemas.microsoft.com/office/powerpoint/2010/main" val="3890815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4610F6-4BB2-4693-A502-8878B595CDB8}"/>
              </a:ext>
            </a:extLst>
          </p:cNvPr>
          <p:cNvSpPr>
            <a:spLocks noGrp="1"/>
          </p:cNvSpPr>
          <p:nvPr>
            <p:ph type="title"/>
          </p:nvPr>
        </p:nvSpPr>
        <p:spPr>
          <a:xfrm>
            <a:off x="457200" y="76200"/>
            <a:ext cx="8229600" cy="563562"/>
          </a:xfrm>
        </p:spPr>
        <p:txBody>
          <a:bodyPr/>
          <a:lstStyle/>
          <a:p>
            <a:r>
              <a:rPr lang="en-US" sz="1200" dirty="0">
                <a:solidFill>
                  <a:schemeClr val="bg1"/>
                </a:solidFill>
              </a:rPr>
              <a:t>12. Cannot see main fire, not in contact with someone who can.</a:t>
            </a:r>
          </a:p>
        </p:txBody>
      </p:sp>
      <p:pic>
        <p:nvPicPr>
          <p:cNvPr id="5" name="Content Placeholder 4" descr="Several firefighters are digging on a fireline.  Trees and rocks separate a single firefighter from the rest of the crew.  The lone firefighter is near a water tank.&#10;">
            <a:extLst>
              <a:ext uri="{FF2B5EF4-FFF2-40B4-BE49-F238E27FC236}">
                <a16:creationId xmlns:a16="http://schemas.microsoft.com/office/drawing/2014/main" id="{B52FFF18-9AD4-4FD2-AFD1-FEE329A60EC7}"/>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3793" t="192" r="13718" b="-192"/>
          <a:stretch/>
        </p:blipFill>
        <p:spPr>
          <a:xfrm>
            <a:off x="0" y="0"/>
            <a:ext cx="9145889" cy="6934200"/>
          </a:xfrm>
        </p:spPr>
      </p:pic>
    </p:spTree>
    <p:extLst>
      <p:ext uri="{BB962C8B-B14F-4D97-AF65-F5344CB8AC3E}">
        <p14:creationId xmlns:p14="http://schemas.microsoft.com/office/powerpoint/2010/main" val="2574054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F6AA68-2103-448E-816B-BB1F5DB9852B}"/>
              </a:ext>
            </a:extLst>
          </p:cNvPr>
          <p:cNvSpPr>
            <a:spLocks noGrp="1"/>
          </p:cNvSpPr>
          <p:nvPr>
            <p:ph type="title"/>
          </p:nvPr>
        </p:nvSpPr>
        <p:spPr>
          <a:xfrm>
            <a:off x="457200" y="76200"/>
            <a:ext cx="8229600" cy="563562"/>
          </a:xfrm>
        </p:spPr>
        <p:txBody>
          <a:bodyPr/>
          <a:lstStyle/>
          <a:p>
            <a:r>
              <a:rPr lang="en-US" sz="1200" dirty="0">
                <a:solidFill>
                  <a:schemeClr val="bg1"/>
                </a:solidFill>
              </a:rPr>
              <a:t>13. On a hillside where rolling material can ignite fuel below.</a:t>
            </a:r>
          </a:p>
        </p:txBody>
      </p:sp>
      <p:pic>
        <p:nvPicPr>
          <p:cNvPr id="5" name="Content Placeholder 4" descr="Several firefighters use tools to dig fireline up a steep hill.  Above them, logs and trees are on fire.&#10;">
            <a:extLst>
              <a:ext uri="{FF2B5EF4-FFF2-40B4-BE49-F238E27FC236}">
                <a16:creationId xmlns:a16="http://schemas.microsoft.com/office/drawing/2014/main" id="{38777A02-2A21-46A1-BB64-7C374374301C}"/>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3718" r="13762"/>
          <a:stretch/>
        </p:blipFill>
        <p:spPr>
          <a:xfrm>
            <a:off x="-5668" y="0"/>
            <a:ext cx="9149667" cy="6858000"/>
          </a:xfrm>
        </p:spPr>
      </p:pic>
    </p:spTree>
    <p:extLst>
      <p:ext uri="{BB962C8B-B14F-4D97-AF65-F5344CB8AC3E}">
        <p14:creationId xmlns:p14="http://schemas.microsoft.com/office/powerpoint/2010/main" val="2750338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CDC1D-41FB-4617-B950-624E6674CD93}"/>
              </a:ext>
            </a:extLst>
          </p:cNvPr>
          <p:cNvSpPr>
            <a:spLocks noGrp="1"/>
          </p:cNvSpPr>
          <p:nvPr>
            <p:ph type="title"/>
          </p:nvPr>
        </p:nvSpPr>
        <p:spPr>
          <a:xfrm>
            <a:off x="533400" y="228600"/>
            <a:ext cx="8229600" cy="563562"/>
          </a:xfrm>
        </p:spPr>
        <p:txBody>
          <a:bodyPr/>
          <a:lstStyle/>
          <a:p>
            <a:r>
              <a:rPr lang="en-US" sz="1200" dirty="0">
                <a:solidFill>
                  <a:schemeClr val="bg1"/>
                </a:solidFill>
              </a:rPr>
              <a:t>14. Weather becoming hotter and drier.</a:t>
            </a:r>
          </a:p>
        </p:txBody>
      </p:sp>
      <p:pic>
        <p:nvPicPr>
          <p:cNvPr id="5" name="Content Placeholder 4" descr="Several firefighters are working near a fire that is growing.  One sprays water on a small flame that is separate from the main fire which appears to be growing in size.  The sun is shining brightly. &#10;">
            <a:extLst>
              <a:ext uri="{FF2B5EF4-FFF2-40B4-BE49-F238E27FC236}">
                <a16:creationId xmlns:a16="http://schemas.microsoft.com/office/drawing/2014/main" id="{1F74F768-6259-43D2-9281-F2B1D369D71A}"/>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3718" r="13763"/>
          <a:stretch/>
        </p:blipFill>
        <p:spPr>
          <a:xfrm>
            <a:off x="-5668" y="0"/>
            <a:ext cx="9149667" cy="6858000"/>
          </a:xfrm>
        </p:spPr>
      </p:pic>
    </p:spTree>
    <p:extLst>
      <p:ext uri="{BB962C8B-B14F-4D97-AF65-F5344CB8AC3E}">
        <p14:creationId xmlns:p14="http://schemas.microsoft.com/office/powerpoint/2010/main" val="3573552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A8CBB1-CE46-406A-A5BE-7B4DBFED924D}"/>
              </a:ext>
            </a:extLst>
          </p:cNvPr>
          <p:cNvSpPr>
            <a:spLocks noGrp="1"/>
          </p:cNvSpPr>
          <p:nvPr>
            <p:ph type="title"/>
          </p:nvPr>
        </p:nvSpPr>
        <p:spPr>
          <a:xfrm>
            <a:off x="457200" y="76200"/>
            <a:ext cx="8229600" cy="563562"/>
          </a:xfrm>
        </p:spPr>
        <p:txBody>
          <a:bodyPr/>
          <a:lstStyle/>
          <a:p>
            <a:r>
              <a:rPr lang="en-US" sz="1200" dirty="0">
                <a:solidFill>
                  <a:schemeClr val="bg1"/>
                </a:solidFill>
              </a:rPr>
              <a:t>15. Wind increases and/or changes direction.</a:t>
            </a:r>
          </a:p>
        </p:txBody>
      </p:sp>
      <p:pic>
        <p:nvPicPr>
          <p:cNvPr id="5" name="Content Placeholder 4" descr="A yellow and white helicopter is hovering over the ground with a dark, stormy sky in the background.  Wind blows a red and white windsock.&#10;">
            <a:extLst>
              <a:ext uri="{FF2B5EF4-FFF2-40B4-BE49-F238E27FC236}">
                <a16:creationId xmlns:a16="http://schemas.microsoft.com/office/drawing/2014/main" id="{6BE70549-670E-4589-8358-AF1BCEB2B027}"/>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3719" r="13762"/>
          <a:stretch/>
        </p:blipFill>
        <p:spPr>
          <a:xfrm>
            <a:off x="-5668" y="0"/>
            <a:ext cx="9149667" cy="6858000"/>
          </a:xfrm>
        </p:spPr>
      </p:pic>
    </p:spTree>
    <p:extLst>
      <p:ext uri="{BB962C8B-B14F-4D97-AF65-F5344CB8AC3E}">
        <p14:creationId xmlns:p14="http://schemas.microsoft.com/office/powerpoint/2010/main" val="1325602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92E07A-0C8B-45D5-9B59-2462FBA9708E}"/>
              </a:ext>
            </a:extLst>
          </p:cNvPr>
          <p:cNvSpPr>
            <a:spLocks noGrp="1"/>
          </p:cNvSpPr>
          <p:nvPr>
            <p:ph type="title"/>
          </p:nvPr>
        </p:nvSpPr>
        <p:spPr>
          <a:xfrm>
            <a:off x="457200" y="76200"/>
            <a:ext cx="8229600" cy="563562"/>
          </a:xfrm>
        </p:spPr>
        <p:txBody>
          <a:bodyPr/>
          <a:lstStyle/>
          <a:p>
            <a:r>
              <a:rPr lang="en-US" sz="1200" dirty="0">
                <a:solidFill>
                  <a:schemeClr val="bg1"/>
                </a:solidFill>
              </a:rPr>
              <a:t>16. Getting frequent spot fires across line.</a:t>
            </a:r>
          </a:p>
        </p:txBody>
      </p:sp>
      <p:pic>
        <p:nvPicPr>
          <p:cNvPr id="5" name="Content Placeholder 4" descr="In tall, thick timber, a fire is actively burning on the left side of the road.  On the right side, firefighters are spraying water and digging with tools on spot fires.  Behind them, a green fire engine is driving on the road.&#10;">
            <a:extLst>
              <a:ext uri="{FF2B5EF4-FFF2-40B4-BE49-F238E27FC236}">
                <a16:creationId xmlns:a16="http://schemas.microsoft.com/office/drawing/2014/main" id="{5DC25849-AC7B-4E65-AFE3-626EB4F0F392}"/>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3718" r="13763"/>
          <a:stretch/>
        </p:blipFill>
        <p:spPr>
          <a:xfrm>
            <a:off x="-5668" y="0"/>
            <a:ext cx="9149667" cy="6858000"/>
          </a:xfrm>
        </p:spPr>
      </p:pic>
    </p:spTree>
    <p:extLst>
      <p:ext uri="{BB962C8B-B14F-4D97-AF65-F5344CB8AC3E}">
        <p14:creationId xmlns:p14="http://schemas.microsoft.com/office/powerpoint/2010/main" val="44821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AF871E-6277-4E7F-BDF7-02FD23A9AFAC}"/>
              </a:ext>
            </a:extLst>
          </p:cNvPr>
          <p:cNvSpPr>
            <a:spLocks noGrp="1"/>
          </p:cNvSpPr>
          <p:nvPr>
            <p:ph type="title"/>
          </p:nvPr>
        </p:nvSpPr>
        <p:spPr>
          <a:xfrm>
            <a:off x="457200" y="76200"/>
            <a:ext cx="8229600" cy="563562"/>
          </a:xfrm>
        </p:spPr>
        <p:txBody>
          <a:bodyPr/>
          <a:lstStyle/>
          <a:p>
            <a:r>
              <a:rPr lang="en-US" sz="1200" dirty="0">
                <a:solidFill>
                  <a:schemeClr val="bg1"/>
                </a:solidFill>
              </a:rPr>
              <a:t>17. Terrain and fuels make escape to safety zones difficult.</a:t>
            </a:r>
          </a:p>
        </p:txBody>
      </p:sp>
      <p:pic>
        <p:nvPicPr>
          <p:cNvPr id="5" name="Content Placeholder 4" descr="Three firefighters carry heavy packs and chainsaws as they walk through an area with lots of rocks, downed trees and logs, timber, and standing dead trees.&#10;">
            <a:extLst>
              <a:ext uri="{FF2B5EF4-FFF2-40B4-BE49-F238E27FC236}">
                <a16:creationId xmlns:a16="http://schemas.microsoft.com/office/drawing/2014/main" id="{B4B3218D-D675-4778-A368-146CD7150AA1}"/>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3849" t="-255" r="13818" b="255"/>
          <a:stretch/>
        </p:blipFill>
        <p:spPr>
          <a:xfrm>
            <a:off x="-5668" y="-16897"/>
            <a:ext cx="9149667" cy="6874897"/>
          </a:xfrm>
        </p:spPr>
      </p:pic>
    </p:spTree>
    <p:extLst>
      <p:ext uri="{BB962C8B-B14F-4D97-AF65-F5344CB8AC3E}">
        <p14:creationId xmlns:p14="http://schemas.microsoft.com/office/powerpoint/2010/main" val="1358589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Know what your fire is doing at all times.">
            <a:extLst>
              <a:ext uri="{FF2B5EF4-FFF2-40B4-BE49-F238E27FC236}">
                <a16:creationId xmlns:a16="http://schemas.microsoft.com/office/drawing/2014/main" id="{9F064F77-DAF2-43DF-BFFB-0B95E888EF31}"/>
              </a:ext>
            </a:extLst>
          </p:cNvPr>
          <p:cNvSpPr>
            <a:spLocks noGrp="1"/>
          </p:cNvSpPr>
          <p:nvPr>
            <p:ph type="title"/>
          </p:nvPr>
        </p:nvSpPr>
        <p:spPr>
          <a:xfrm>
            <a:off x="457200" y="76200"/>
            <a:ext cx="8229600" cy="563562"/>
          </a:xfrm>
        </p:spPr>
        <p:txBody>
          <a:bodyPr/>
          <a:lstStyle/>
          <a:p>
            <a:r>
              <a:rPr lang="en-US" sz="1200" dirty="0">
                <a:solidFill>
                  <a:schemeClr val="bg1"/>
                </a:solidFill>
              </a:rPr>
              <a:t>2. Know what your fire is doing at all times.</a:t>
            </a:r>
          </a:p>
        </p:txBody>
      </p:sp>
      <p:pic>
        <p:nvPicPr>
          <p:cNvPr id="5" name="Content Placeholder 4" descr="A firefighter, wearing a pack and holding a tool, stands on a ridge while talking into a radio.  On the left hillside, several firefighters are digging on a spot fire.  On the right, the main fire is burning uphill.  A helicopter is also flying over the fire.&#10;">
            <a:extLst>
              <a:ext uri="{FF2B5EF4-FFF2-40B4-BE49-F238E27FC236}">
                <a16:creationId xmlns:a16="http://schemas.microsoft.com/office/drawing/2014/main" id="{246EEFEF-F6D7-4826-A89A-B7E833497B36}"/>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3717" t="152" r="13763" b="-152"/>
          <a:stretch/>
        </p:blipFill>
        <p:spPr>
          <a:xfrm>
            <a:off x="0" y="0"/>
            <a:ext cx="9144000" cy="6934200"/>
          </a:xfrm>
        </p:spPr>
      </p:pic>
    </p:spTree>
    <p:extLst>
      <p:ext uri="{BB962C8B-B14F-4D97-AF65-F5344CB8AC3E}">
        <p14:creationId xmlns:p14="http://schemas.microsoft.com/office/powerpoint/2010/main" val="4179391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755BDE-5EED-4CF7-BB38-8A0D7A7CA3A2}"/>
              </a:ext>
            </a:extLst>
          </p:cNvPr>
          <p:cNvSpPr>
            <a:spLocks noGrp="1"/>
          </p:cNvSpPr>
          <p:nvPr>
            <p:ph type="title"/>
          </p:nvPr>
        </p:nvSpPr>
        <p:spPr>
          <a:xfrm>
            <a:off x="457200" y="76200"/>
            <a:ext cx="8229600" cy="563562"/>
          </a:xfrm>
        </p:spPr>
        <p:txBody>
          <a:bodyPr/>
          <a:lstStyle/>
          <a:p>
            <a:r>
              <a:rPr lang="en-US" sz="1200" dirty="0">
                <a:solidFill>
                  <a:schemeClr val="bg1"/>
                </a:solidFill>
              </a:rPr>
              <a:t>18. Taking a nap near fireline.</a:t>
            </a:r>
          </a:p>
        </p:txBody>
      </p:sp>
      <p:pic>
        <p:nvPicPr>
          <p:cNvPr id="5" name="Content Placeholder 4" descr="A fire is burning on the left side.  Four firefighters lie on the ground napping on the right side.&#10;">
            <a:extLst>
              <a:ext uri="{FF2B5EF4-FFF2-40B4-BE49-F238E27FC236}">
                <a16:creationId xmlns:a16="http://schemas.microsoft.com/office/drawing/2014/main" id="{E3604F46-39B0-4BAA-BAED-5142E3DBC9A1}"/>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3755" r="13726"/>
          <a:stretch/>
        </p:blipFill>
        <p:spPr>
          <a:xfrm>
            <a:off x="-5668" y="0"/>
            <a:ext cx="9149667" cy="6858000"/>
          </a:xfrm>
        </p:spPr>
      </p:pic>
    </p:spTree>
    <p:extLst>
      <p:ext uri="{BB962C8B-B14F-4D97-AF65-F5344CB8AC3E}">
        <p14:creationId xmlns:p14="http://schemas.microsoft.com/office/powerpoint/2010/main" val="2780995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1607F-994D-48B5-8743-86DD2F525EA2}"/>
              </a:ext>
            </a:extLst>
          </p:cNvPr>
          <p:cNvSpPr>
            <a:spLocks noGrp="1"/>
          </p:cNvSpPr>
          <p:nvPr>
            <p:ph type="title"/>
          </p:nvPr>
        </p:nvSpPr>
        <p:spPr>
          <a:xfrm>
            <a:off x="457200" y="76200"/>
            <a:ext cx="8229600" cy="563562"/>
          </a:xfrm>
        </p:spPr>
        <p:txBody>
          <a:bodyPr/>
          <a:lstStyle/>
          <a:p>
            <a:r>
              <a:rPr lang="en-US" sz="1200" dirty="0">
                <a:solidFill>
                  <a:schemeClr val="bg1"/>
                </a:solidFill>
              </a:rPr>
              <a:t>3.Base all actions on current and expected behavior of the fire.</a:t>
            </a:r>
          </a:p>
        </p:txBody>
      </p:sp>
      <p:pic>
        <p:nvPicPr>
          <p:cNvPr id="5" name="Content Placeholder 4" descr="A firefighter looks at his watch, which reads 2 PM, while a fire actively grows in steep terrain and heavy timber.&#10;">
            <a:extLst>
              <a:ext uri="{FF2B5EF4-FFF2-40B4-BE49-F238E27FC236}">
                <a16:creationId xmlns:a16="http://schemas.microsoft.com/office/drawing/2014/main" id="{E858525A-16DA-4645-B081-87A36AE6D8D0}"/>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3856" t="-103" r="13856" b="103"/>
          <a:stretch/>
        </p:blipFill>
        <p:spPr>
          <a:xfrm>
            <a:off x="0" y="-16897"/>
            <a:ext cx="9144000" cy="6874897"/>
          </a:xfrm>
        </p:spPr>
      </p:pic>
    </p:spTree>
    <p:extLst>
      <p:ext uri="{BB962C8B-B14F-4D97-AF65-F5344CB8AC3E}">
        <p14:creationId xmlns:p14="http://schemas.microsoft.com/office/powerpoint/2010/main" val="767997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E808B0-E364-46C9-860E-8968FF1E0C9C}"/>
              </a:ext>
            </a:extLst>
          </p:cNvPr>
          <p:cNvSpPr>
            <a:spLocks noGrp="1"/>
          </p:cNvSpPr>
          <p:nvPr>
            <p:ph type="title"/>
          </p:nvPr>
        </p:nvSpPr>
        <p:spPr>
          <a:xfrm>
            <a:off x="457200" y="76200"/>
            <a:ext cx="8229600" cy="563562"/>
          </a:xfrm>
        </p:spPr>
        <p:txBody>
          <a:bodyPr/>
          <a:lstStyle/>
          <a:p>
            <a:r>
              <a:rPr lang="en-US" sz="1200" dirty="0">
                <a:solidFill>
                  <a:schemeClr val="bg1"/>
                </a:solidFill>
              </a:rPr>
              <a:t>4. Identify escape routes and safety zones and make them known.</a:t>
            </a:r>
          </a:p>
        </p:txBody>
      </p:sp>
      <p:pic>
        <p:nvPicPr>
          <p:cNvPr id="5" name="Content Placeholder 4" descr="A fire crew is walking through a meadow on a path lined with pink flagging.  Behind them, a fire is growing in heavy timber.&#10;">
            <a:extLst>
              <a:ext uri="{FF2B5EF4-FFF2-40B4-BE49-F238E27FC236}">
                <a16:creationId xmlns:a16="http://schemas.microsoft.com/office/drawing/2014/main" id="{40D32C09-0AD8-4A11-A783-25205F94C4EC}"/>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3718" r="13763"/>
          <a:stretch/>
        </p:blipFill>
        <p:spPr>
          <a:xfrm>
            <a:off x="-5750" y="0"/>
            <a:ext cx="9149750" cy="6858000"/>
          </a:xfrm>
        </p:spPr>
      </p:pic>
    </p:spTree>
    <p:extLst>
      <p:ext uri="{BB962C8B-B14F-4D97-AF65-F5344CB8AC3E}">
        <p14:creationId xmlns:p14="http://schemas.microsoft.com/office/powerpoint/2010/main" val="1930243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1E158A-A7A6-425F-8E1D-5E6F9FB93497}"/>
              </a:ext>
            </a:extLst>
          </p:cNvPr>
          <p:cNvSpPr>
            <a:spLocks noGrp="1"/>
          </p:cNvSpPr>
          <p:nvPr>
            <p:ph type="title"/>
          </p:nvPr>
        </p:nvSpPr>
        <p:spPr>
          <a:xfrm>
            <a:off x="457200" y="76200"/>
            <a:ext cx="8229600" cy="563562"/>
          </a:xfrm>
        </p:spPr>
        <p:txBody>
          <a:bodyPr/>
          <a:lstStyle/>
          <a:p>
            <a:r>
              <a:rPr lang="en-US" sz="1200" dirty="0">
                <a:solidFill>
                  <a:schemeClr val="bg1"/>
                </a:solidFill>
              </a:rPr>
              <a:t>5. Post lookouts when there is possible danger.</a:t>
            </a:r>
          </a:p>
        </p:txBody>
      </p:sp>
      <p:pic>
        <p:nvPicPr>
          <p:cNvPr id="5" name="Content Placeholder 4" descr="A firefighter works by a water pump in a creek.  Two firefighters spray water onto flames.  And another firefighter talks into a radio while observing all firefighters.&#10;">
            <a:extLst>
              <a:ext uri="{FF2B5EF4-FFF2-40B4-BE49-F238E27FC236}">
                <a16:creationId xmlns:a16="http://schemas.microsoft.com/office/drawing/2014/main" id="{8AF391C4-174E-48F8-AB9E-3E8E77ADCDBF}"/>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3763" t="192" r="13763" b="-192"/>
          <a:stretch/>
        </p:blipFill>
        <p:spPr>
          <a:xfrm>
            <a:off x="0" y="0"/>
            <a:ext cx="9144000" cy="6934200"/>
          </a:xfrm>
        </p:spPr>
      </p:pic>
    </p:spTree>
    <p:extLst>
      <p:ext uri="{BB962C8B-B14F-4D97-AF65-F5344CB8AC3E}">
        <p14:creationId xmlns:p14="http://schemas.microsoft.com/office/powerpoint/2010/main" val="1227740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8BA190-1A74-4AD5-8F1B-11BE0AE16BFA}"/>
              </a:ext>
            </a:extLst>
          </p:cNvPr>
          <p:cNvSpPr>
            <a:spLocks noGrp="1"/>
          </p:cNvSpPr>
          <p:nvPr>
            <p:ph type="title"/>
          </p:nvPr>
        </p:nvSpPr>
        <p:spPr>
          <a:xfrm>
            <a:off x="457200" y="76200"/>
            <a:ext cx="8229600" cy="563562"/>
          </a:xfrm>
        </p:spPr>
        <p:txBody>
          <a:bodyPr/>
          <a:lstStyle/>
          <a:p>
            <a:r>
              <a:rPr lang="en-US" sz="1200" dirty="0">
                <a:solidFill>
                  <a:schemeClr val="bg1"/>
                </a:solidFill>
              </a:rPr>
              <a:t>6. Be alert. Keep calm. Think clearly. Act decisively.</a:t>
            </a:r>
          </a:p>
        </p:txBody>
      </p:sp>
      <p:pic>
        <p:nvPicPr>
          <p:cNvPr id="5" name="Content Placeholder 4" descr="On the left side of a split screen, four firefighters stand near a wildland fire, listening to a radio in the hands of one.  On the right side of the screen, a supervisory firefighter talks into a handheld radio.&#10;">
            <a:extLst>
              <a:ext uri="{FF2B5EF4-FFF2-40B4-BE49-F238E27FC236}">
                <a16:creationId xmlns:a16="http://schemas.microsoft.com/office/drawing/2014/main" id="{7B0404AF-FB7A-477A-BDE9-7DC421DDADCF}"/>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3627" r="13158"/>
          <a:stretch/>
        </p:blipFill>
        <p:spPr>
          <a:xfrm>
            <a:off x="0" y="0"/>
            <a:ext cx="9144000" cy="6858000"/>
          </a:xfrm>
        </p:spPr>
      </p:pic>
    </p:spTree>
    <p:extLst>
      <p:ext uri="{BB962C8B-B14F-4D97-AF65-F5344CB8AC3E}">
        <p14:creationId xmlns:p14="http://schemas.microsoft.com/office/powerpoint/2010/main" val="636269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A0C5F9-4E10-4437-897B-E0203A1E5816}"/>
              </a:ext>
            </a:extLst>
          </p:cNvPr>
          <p:cNvSpPr>
            <a:spLocks noGrp="1"/>
          </p:cNvSpPr>
          <p:nvPr>
            <p:ph type="title"/>
          </p:nvPr>
        </p:nvSpPr>
        <p:spPr>
          <a:xfrm>
            <a:off x="457200" y="76200"/>
            <a:ext cx="8229600" cy="563562"/>
          </a:xfrm>
        </p:spPr>
        <p:txBody>
          <a:bodyPr/>
          <a:lstStyle/>
          <a:p>
            <a:r>
              <a:rPr lang="en-US" sz="1200" dirty="0">
                <a:solidFill>
                  <a:schemeClr val="bg1"/>
                </a:solidFill>
              </a:rPr>
              <a:t>7. Maintain prompt communications with your forces, your supervisor, and adjoining forces.</a:t>
            </a:r>
          </a:p>
        </p:txBody>
      </p:sp>
      <p:pic>
        <p:nvPicPr>
          <p:cNvPr id="5" name="Content Placeholder 4" descr="A bulldozer is on one side of a fire burning in palmetto, and a fire engine and water tender are on the other.  A supervisory firefighter is in the middle talking into the radio and gesturing to the bulldozer. &#10;">
            <a:extLst>
              <a:ext uri="{FF2B5EF4-FFF2-40B4-BE49-F238E27FC236}">
                <a16:creationId xmlns:a16="http://schemas.microsoft.com/office/drawing/2014/main" id="{D4EBAECB-E0FF-4F23-A49C-BFB69F0D0818}"/>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3763" r="13159"/>
          <a:stretch/>
        </p:blipFill>
        <p:spPr>
          <a:xfrm>
            <a:off x="0" y="0"/>
            <a:ext cx="9144000" cy="6858000"/>
          </a:xfrm>
        </p:spPr>
      </p:pic>
    </p:spTree>
    <p:extLst>
      <p:ext uri="{BB962C8B-B14F-4D97-AF65-F5344CB8AC3E}">
        <p14:creationId xmlns:p14="http://schemas.microsoft.com/office/powerpoint/2010/main" val="547246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2C4F10-AC65-4CF5-9BB5-16FEAC50F02E}"/>
              </a:ext>
            </a:extLst>
          </p:cNvPr>
          <p:cNvSpPr>
            <a:spLocks noGrp="1"/>
          </p:cNvSpPr>
          <p:nvPr>
            <p:ph type="title"/>
          </p:nvPr>
        </p:nvSpPr>
        <p:spPr>
          <a:xfrm>
            <a:off x="457200" y="76200"/>
            <a:ext cx="8229600" cy="563562"/>
          </a:xfrm>
        </p:spPr>
        <p:txBody>
          <a:bodyPr/>
          <a:lstStyle/>
          <a:p>
            <a:r>
              <a:rPr lang="en-US" sz="1200" dirty="0">
                <a:solidFill>
                  <a:schemeClr val="bg1"/>
                </a:solidFill>
              </a:rPr>
              <a:t>8. Give clear instructions and be sure they are understood.</a:t>
            </a:r>
          </a:p>
        </p:txBody>
      </p:sp>
      <p:pic>
        <p:nvPicPr>
          <p:cNvPr id="5" name="Content Placeholder 4" descr="About 20 firefighters stand in a semi-circle in front of two crew buggies where a map has been put up.  A supervisory firefighter points at the map and speaks to the group.&#10;">
            <a:extLst>
              <a:ext uri="{FF2B5EF4-FFF2-40B4-BE49-F238E27FC236}">
                <a16:creationId xmlns:a16="http://schemas.microsoft.com/office/drawing/2014/main" id="{FCE21278-3916-41FE-8D30-E368DEF61627}"/>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3897" r="13896"/>
          <a:stretch/>
        </p:blipFill>
        <p:spPr>
          <a:xfrm>
            <a:off x="0" y="-24441"/>
            <a:ext cx="9144000" cy="6882441"/>
          </a:xfrm>
        </p:spPr>
      </p:pic>
    </p:spTree>
    <p:extLst>
      <p:ext uri="{BB962C8B-B14F-4D97-AF65-F5344CB8AC3E}">
        <p14:creationId xmlns:p14="http://schemas.microsoft.com/office/powerpoint/2010/main" val="11235240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ARTICULATE_SLIDE_COUNT" val="17"/>
  <p:tag name="MMPROD_UIDATA" val="&lt;database version=&quot;7.0&quot;&gt;&lt;object type=&quot;1&quot; unique_id=&quot;10001&quot;&gt;&lt;object type=&quot;8&quot; unique_id=&quot;10084&quot;&gt;&lt;/object&gt;&lt;object type=&quot;2&quot; unique_id=&quot;10085&quot;&gt;&lt;object type=&quot;3&quot; unique_id=&quot;10086&quot;&gt;&lt;property id=&quot;20148&quot; value=&quot;5&quot;/&gt;&lt;property id=&quot;20300&quot; value=&quot;Slide 1&quot;/&gt;&lt;property id=&quot;20307&quot; value=&quot;258&quot;/&gt;&lt;/object&gt;&lt;object type=&quot;3&quot; unique_id=&quot;10087&quot;&gt;&lt;property id=&quot;20148&quot; value=&quot;5&quot;/&gt;&lt;property id=&quot;20300&quot; value=&quot;Slide 2 - &amp;quot;Unit 1: Objectives&amp;quot;&quot;/&gt;&lt;property id=&quot;20307&quot; value=&quot;259&quot;/&gt;&lt;/object&gt;&lt;object type=&quot;3&quot; unique_id=&quot;10088&quot;&gt;&lt;property id=&quot;20148&quot; value=&quot;5&quot;/&gt;&lt;property id=&quot;20300&quot; value=&quot;Slide 3 - &amp;quot;Basic fire terminology video&amp;quot;&quot;/&gt;&lt;property id=&quot;20307&quot; value=&quot;260&quot;/&gt;&lt;/object&gt;&lt;object type=&quot;3&quot; unique_id=&quot;10089&quot;&gt;&lt;property id=&quot;20148&quot; value=&quot;5&quot;/&gt;&lt;property id=&quot;20300&quot; value=&quot;Slide 5 - &amp;quot;Additional terminology: &amp;quot;&quot;/&gt;&lt;property id=&quot;20307&quot; value=&quot;261&quot;/&gt;&lt;/object&gt;&lt;object type=&quot;3&quot; unique_id=&quot;10091&quot;&gt;&lt;property id=&quot;20148&quot; value=&quot;5&quot;/&gt;&lt;property id=&quot;20300&quot; value=&quot;Slide 4 - &amp;quot;Terminology: Fire Behavior&amp;quot;&quot;/&gt;&lt;property id=&quot;20307&quot; value=&quot;273&quot;/&gt;&lt;/object&gt;&lt;object type=&quot;3&quot; unique_id=&quot;10092&quot;&gt;&lt;property id=&quot;20148&quot; value=&quot;5&quot;/&gt;&lt;property id=&quot;20300&quot; value=&quot;Slide 6 - &amp;quot;The Fire Triangle&amp;quot;&quot;/&gt;&lt;property id=&quot;20307&quot; value=&quot;274&quot;/&gt;&lt;/object&gt;&lt;object type=&quot;3&quot; unique_id=&quot;10096&quot;&gt;&lt;property id=&quot;20148&quot; value=&quot;5&quot;/&gt;&lt;property id=&quot;20300&quot; value=&quot;Slide 14 - &amp;quot;Heat Transfer&amp;quot;&quot;/&gt;&lt;property id=&quot;20307&quot; value=&quot;278&quot;/&gt;&lt;/object&gt;&lt;object type=&quot;3&quot; unique_id=&quot;10097&quot;&gt;&lt;property id=&quot;20148&quot; value=&quot;5&quot;/&gt;&lt;property id=&quot;20300&quot; value=&quot;Slide 8 - &amp;quot;Heat&amp;quot;&quot;/&gt;&lt;property id=&quot;20307&quot; value=&quot;279&quot;/&gt;&lt;/object&gt;&lt;object type=&quot;3&quot; unique_id=&quot;10098&quot;&gt;&lt;property id=&quot;20148&quot; value=&quot;5&quot;/&gt;&lt;property id=&quot;20300&quot; value=&quot;Slide 10 - &amp;quot;Heat Transfer&amp;quot;&quot;/&gt;&lt;property id=&quot;20307&quot; value=&quot;290&quot;/&gt;&lt;/object&gt;&lt;object type=&quot;3&quot; unique_id=&quot;10099&quot;&gt;&lt;property id=&quot;20148&quot; value=&quot;5&quot;/&gt;&lt;property id=&quot;20300&quot; value=&quot;Slide 15 - &amp;quot;Breaking the Fire Triangle&amp;quot;&quot;/&gt;&lt;property id=&quot;20307&quot; value=&quot;280&quot;/&gt;&lt;/object&gt;&lt;object type=&quot;3&quot; unique_id=&quot;10100&quot;&gt;&lt;property id=&quot;20148&quot; value=&quot;5&quot;/&gt;&lt;property id=&quot;20300&quot; value=&quot;Slide 16 - &amp;quot;Breaking the fire triangle&amp;quot;&quot;/&gt;&lt;property id=&quot;20307&quot; value=&quot;281&quot;/&gt;&lt;/object&gt;&lt;object type=&quot;3&quot; unique_id=&quot;10106&quot;&gt;&lt;property id=&quot;20148&quot; value=&quot;5&quot;/&gt;&lt;property id=&quot;20300&quot; value=&quot;Slide 17 - &amp;quot;Unit 1 Summary&amp;quot;&quot;/&gt;&lt;property id=&quot;20307&quot; value=&quot;287&quot;/&gt;&lt;/object&gt;&lt;object type=&quot;3&quot; unique_id=&quot;10690&quot;&gt;&lt;property id=&quot;20148&quot; value=&quot;5&quot;/&gt;&lt;property id=&quot;20300&quot; value=&quot;Slide 7 - &amp;quot;Oxygen&amp;quot;&quot;/&gt;&lt;property id=&quot;20307&quot; value=&quot;292&quot;/&gt;&lt;/object&gt;&lt;object type=&quot;3&quot; unique_id=&quot;10691&quot;&gt;&lt;property id=&quot;20148&quot; value=&quot;5&quot;/&gt;&lt;property id=&quot;20300&quot; value=&quot;Slide 9 - &amp;quot;Fuel&amp;quot;&quot;/&gt;&lt;property id=&quot;20307&quot; value=&quot;291&quot;/&gt;&lt;/object&gt;&lt;object type=&quot;3&quot; unique_id=&quot;10692&quot;&gt;&lt;property id=&quot;20148&quot; value=&quot;5&quot;/&gt;&lt;property id=&quot;20300&quot; value=&quot;Slide 11 - &amp;quot;Conduction: Happens through direct contact&amp;#x0D;&amp;#x0A;&amp;quot;&quot;/&gt;&lt;property id=&quot;20307&quot; value=&quot;293&quot;/&gt;&lt;/object&gt;&lt;object type=&quot;3&quot; unique_id=&quot;10693&quot;&gt;&lt;property id=&quot;20148&quot; value=&quot;5&quot;/&gt;&lt;property id=&quot;20300&quot; value=&quot;Slide 12 - &amp;quot;Convection: Movement of air&amp;#x0D;&amp;#x0A;&amp;quot;&quot;/&gt;&lt;property id=&quot;20307&quot; value=&quot;295&quot;/&gt;&lt;/object&gt;&lt;object type=&quot;3&quot; unique_id=&quot;10694&quot;&gt;&lt;property id=&quot;20148&quot; value=&quot;5&quot;/&gt;&lt;property id=&quot;20300&quot; value=&quot;Slide 13 - &amp;quot;&amp;#x0D;&amp;#x0A;Radiant: Ray or wave of heat&amp;#x0D;&amp;#x0A;&amp;quot;&quot;/&gt;&lt;property id=&quot;20307&quot; value=&quot;294&quot;/&gt;&lt;/object&gt;&lt;/object&gt;&lt;/object&gt;&lt;/database&gt;"/>
  <p:tag name="ARTICULATE_PROJECT_OPEN" val="0"/>
  <p:tag name="SECTOMILLISECCONVERTED" val="1"/>
</p:tagLst>
</file>

<file path=ppt/theme/theme1.xml><?xml version="1.0" encoding="utf-8"?>
<a:theme xmlns:a="http://schemas.openxmlformats.org/drawingml/2006/main" name="Custom Design">
  <a:themeElements>
    <a:clrScheme name="NWCG-S190">
      <a:dk1>
        <a:srgbClr val="262626"/>
      </a:dk1>
      <a:lt1>
        <a:srgbClr val="FFFFFF"/>
      </a:lt1>
      <a:dk2>
        <a:srgbClr val="42322A"/>
      </a:dk2>
      <a:lt2>
        <a:srgbClr val="EEECE1"/>
      </a:lt2>
      <a:accent1>
        <a:srgbClr val="ABC178"/>
      </a:accent1>
      <a:accent2>
        <a:srgbClr val="D6562B"/>
      </a:accent2>
      <a:accent3>
        <a:srgbClr val="507B97"/>
      </a:accent3>
      <a:accent4>
        <a:srgbClr val="F4BB3A"/>
      </a:accent4>
      <a:accent5>
        <a:srgbClr val="176533"/>
      </a:accent5>
      <a:accent6>
        <a:srgbClr val="A17D6B"/>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WCG_PPT_s190-Template" id="{8593C24D-E6E0-4AD6-A7C4-B640759F04B6}" vid="{9958F55C-F9E0-4870-BECA-CDDEE98386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NWCG_PPT_Template</Template>
  <TotalTime>7750</TotalTime>
  <Words>3287</Words>
  <Application>Microsoft Office PowerPoint</Application>
  <PresentationFormat>On-screen Show (4:3)</PresentationFormat>
  <Paragraphs>206</Paragraphs>
  <Slides>30</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Calibri</vt:lpstr>
      <vt:lpstr>Arial</vt:lpstr>
      <vt:lpstr>Times New Roman</vt:lpstr>
      <vt:lpstr>Custom Design</vt:lpstr>
      <vt:lpstr>Standard Firefighting Orders</vt:lpstr>
      <vt:lpstr>1.Keep informed on fire weather conditions and forecasts.</vt:lpstr>
      <vt:lpstr>2. Know what your fire is doing at all times.</vt:lpstr>
      <vt:lpstr>3.Base all actions on current and expected behavior of the fire.</vt:lpstr>
      <vt:lpstr>4. Identify escape routes and safety zones and make them known.</vt:lpstr>
      <vt:lpstr>5. Post lookouts when there is possible danger.</vt:lpstr>
      <vt:lpstr>6. Be alert. Keep calm. Think clearly. Act decisively.</vt:lpstr>
      <vt:lpstr>7. Maintain prompt communications with your forces, your supervisor, and adjoining forces.</vt:lpstr>
      <vt:lpstr>8. Give clear instructions and be sure they are understood.</vt:lpstr>
      <vt:lpstr>9. Maintain control of your forces at all times.</vt:lpstr>
      <vt:lpstr>10. Fight fire aggressively, having provided for safety first.</vt:lpstr>
      <vt:lpstr>Watch Out Situations</vt:lpstr>
      <vt:lpstr>1. Fire not scouted and sized up.</vt:lpstr>
      <vt:lpstr>2. In country not seen in daylight.</vt:lpstr>
      <vt:lpstr>3. Safety zones and escape routes not identified.</vt:lpstr>
      <vt:lpstr>Unfamiliar with weather and local factors influencing fire behavior.</vt:lpstr>
      <vt:lpstr>5. Uninformed on strategy, tactics, and hazards.</vt:lpstr>
      <vt:lpstr>6. Instructions and assignments not clear.</vt:lpstr>
      <vt:lpstr>7. No communication link with crewmembers or supervisor.</vt:lpstr>
      <vt:lpstr>8. Constructing line without safe anchor point. </vt:lpstr>
      <vt:lpstr>9. Building fireline downhill with fire below.</vt:lpstr>
      <vt:lpstr>10. Attempting frontal assault on fire.</vt:lpstr>
      <vt:lpstr>11. Unburned fuel between you and fire. </vt:lpstr>
      <vt:lpstr>12. Cannot see main fire, not in contact with someone who can.</vt:lpstr>
      <vt:lpstr>13. On a hillside where rolling material can ignite fuel below.</vt:lpstr>
      <vt:lpstr>14. Weather becoming hotter and drier.</vt:lpstr>
      <vt:lpstr>15. Wind increases and/or changes direction.</vt:lpstr>
      <vt:lpstr>16. Getting frequent spot fires across line.</vt:lpstr>
      <vt:lpstr>17. Terrain and fuels make escape to safety zones difficult.</vt:lpstr>
      <vt:lpstr>18. Taking a nap near fireline.</vt:lpstr>
    </vt:vector>
  </TitlesOfParts>
  <Company>Department of Interior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Touchette, Rhiannon R</dc:creator>
  <cp:lastModifiedBy>Brooks, Robin B</cp:lastModifiedBy>
  <cp:revision>145</cp:revision>
  <cp:lastPrinted>2018-11-08T18:13:21Z</cp:lastPrinted>
  <dcterms:created xsi:type="dcterms:W3CDTF">2019-10-15T16:01:49Z</dcterms:created>
  <dcterms:modified xsi:type="dcterms:W3CDTF">2021-09-08T14:07:34Z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F825ACD3-ED32-4FDF-A0D6-63D173E0C802</vt:lpwstr>
  </property>
  <property fmtid="{D5CDD505-2E9C-101B-9397-08002B2CF9AE}" pid="3" name="ArticulatePath">
    <vt:lpwstr>Presentation1</vt:lpwstr>
  </property>
</Properties>
</file>