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74" r:id="rId7"/>
    <p:sldId id="262" r:id="rId8"/>
    <p:sldId id="270" r:id="rId9"/>
    <p:sldId id="260" r:id="rId10"/>
    <p:sldId id="267" r:id="rId11"/>
    <p:sldId id="268" r:id="rId12"/>
    <p:sldId id="259" r:id="rId13"/>
    <p:sldId id="269" r:id="rId14"/>
    <p:sldId id="275" r:id="rId1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 Pro Cond SemiBold" panose="020B0706030504040204" pitchFamily="34" charset="0"/>
      <p:bold r:id="rId22"/>
      <p:boldItalic r:id="rId23"/>
    </p:embeddedFont>
  </p:embeddedFontLst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derland, Amber L" initials="SAL" lastIdx="10" clrIdx="0">
    <p:extLst>
      <p:ext uri="{19B8F6BF-5375-455C-9EA6-DF929625EA0E}">
        <p15:presenceInfo xmlns:p15="http://schemas.microsoft.com/office/powerpoint/2012/main" userId="S::asunderland@blm.gov::cd9b1a8f-c7bc-4ac5-b7a3-6e908490e98c" providerId="AD"/>
      </p:ext>
    </p:extLst>
  </p:cmAuthor>
  <p:cmAuthor id="2" name="Shook, Hilary N" initials="SHN" lastIdx="8" clrIdx="1">
    <p:extLst>
      <p:ext uri="{19B8F6BF-5375-455C-9EA6-DF929625EA0E}">
        <p15:presenceInfo xmlns:p15="http://schemas.microsoft.com/office/powerpoint/2012/main" userId="S::hshook@blm.gov::bd58c695-a95c-4251-a2b1-18463ed091ad" providerId="AD"/>
      </p:ext>
    </p:extLst>
  </p:cmAuthor>
  <p:cmAuthor id="3" name="Mason, Gabriel -FS" initials="MG-" lastIdx="10" clrIdx="2">
    <p:extLst>
      <p:ext uri="{19B8F6BF-5375-455C-9EA6-DF929625EA0E}">
        <p15:presenceInfo xmlns:p15="http://schemas.microsoft.com/office/powerpoint/2012/main" userId="S::gabriel.mason@usda.gov::252ae4f4-9e30-4385-a700-ebaf406a4ea6" providerId="AD"/>
      </p:ext>
    </p:extLst>
  </p:cmAuthor>
  <p:cmAuthor id="4" name="Brooks, Robin B" initials="BRB" lastIdx="1" clrIdx="3">
    <p:extLst>
      <p:ext uri="{19B8F6BF-5375-455C-9EA6-DF929625EA0E}">
        <p15:presenceInfo xmlns:p15="http://schemas.microsoft.com/office/powerpoint/2012/main" userId="S::rbbrooks@blm.gov::9c793d0e-6ea9-4651-9cd5-244c198d6e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6533"/>
    <a:srgbClr val="42322A"/>
    <a:srgbClr val="DDDDDD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45" autoAdjust="0"/>
  </p:normalViewPr>
  <p:slideViewPr>
    <p:cSldViewPr snapToGrid="0">
      <p:cViewPr varScale="1">
        <p:scale>
          <a:sx n="58" d="100"/>
          <a:sy n="58" d="100"/>
        </p:scale>
        <p:origin x="76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72" panose="020B0503030000000003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>
              <a:latin typeface="72" panose="020B0503030000000003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72" panose="020B0503030000000003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>
                <a:latin typeface="72" panose="020B0503030000000003" pitchFamily="34" charset="0"/>
              </a:rPr>
              <a:pPr/>
              <a:t>‹#›</a:t>
            </a:fld>
            <a:endParaRPr lang="en-US" dirty="0">
              <a:latin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72" panose="020B0503030000000003" pitchFamily="34" charset="0"/>
              </a:defRPr>
            </a:lvl1pPr>
          </a:lstStyle>
          <a:p>
            <a:fld id="{3CF3E047-8B01-4D0A-8D9A-8D93D4534B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72" panose="020B0503030000000003" pitchFamily="34" charset="0"/>
              </a:defRPr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72" panose="020B0503030000000003" pitchFamily="34" charset="0"/>
        <a:ea typeface="+mn-ea"/>
        <a:cs typeface="72" panose="020B0503030000000003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72" panose="020B0503030000000003" pitchFamily="34" charset="0"/>
        <a:ea typeface="+mn-ea"/>
        <a:cs typeface="72" panose="020B0503030000000003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72" panose="020B0503030000000003" pitchFamily="34" charset="0"/>
        <a:ea typeface="+mn-ea"/>
        <a:cs typeface="72" panose="020B0503030000000003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72" panose="020B0503030000000003" pitchFamily="34" charset="0"/>
        <a:ea typeface="+mn-ea"/>
        <a:cs typeface="72" panose="020B0503030000000003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72" panose="020B0503030000000003" pitchFamily="34" charset="0"/>
        <a:ea typeface="+mn-ea"/>
        <a:cs typeface="72" panose="020B05030300000000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Review unit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2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Review unit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6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Review unit objectives.</a:t>
            </a:r>
            <a:endParaRPr lang="en-US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Review unit objectives.</a:t>
            </a:r>
            <a:endParaRPr lang="en-US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7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endParaRPr lang="en-US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8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The same username and password are used for both IROC User and IROC Web Status accounts. Security rules apply to both.</a:t>
            </a:r>
          </a:p>
          <a:p>
            <a:pPr algn="l"/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Dispatchers must always work in IROC under their username and password. Never share your IROC account information. All documentation in IROC is stamped with date/time and username. Dispatchers are responsible for all activity tied to their username.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Auto-doc vs. User-doc: There are several actions in IROC that will be automatically documented: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Creating an order.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Cancelling an order.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You can also manually add documentation to include additional information, i.e., who you received the order from, why an order was cancelled, etc.</a:t>
            </a:r>
          </a:p>
          <a:p>
            <a:pPr algn="l"/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800" b="1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Exercise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Have students log into IROC Practice.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0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Discuss roles that can be assigned to dispatchers.</a:t>
            </a:r>
          </a:p>
          <a:p>
            <a:pPr algn="l"/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Display your IROC Dispatch Manager profile.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Identify which role is assigned to the students.</a:t>
            </a:r>
          </a:p>
          <a:p>
            <a:pPr algn="l"/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Explain each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1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Discuss roles that can be assigned to dispatchers.</a:t>
            </a:r>
          </a:p>
          <a:p>
            <a:pPr algn="l"/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Display your IROC Dispatch Manager profile.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Identify which role is assigned to the students.</a:t>
            </a:r>
          </a:p>
          <a:p>
            <a:pPr algn="l"/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Explain each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0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Introduce common icons and characters found throughout IROC.</a:t>
            </a:r>
            <a:endParaRPr lang="en-US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1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Display IROC and identify screens and functions.</a:t>
            </a:r>
          </a:p>
          <a:p>
            <a:pPr marL="0" indent="0" algn="l">
              <a:buFont typeface="+mj-lt"/>
              <a:buNone/>
            </a:pPr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0" indent="0" algn="l">
              <a:buFont typeface="+mj-lt"/>
              <a:buNone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A.  IROC Banner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IROC Version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International Clock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Quick Links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B.   Content Selectors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Watched Incidents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Dispatch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Catalog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C.   Action Tiles &amp; List Selectors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Incidents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Pending Request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Request Status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Resources</a:t>
            </a:r>
            <a:b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</a:br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D.   Main Work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List 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Accordion View</a:t>
            </a:r>
          </a:p>
          <a:p>
            <a:pPr algn="l"/>
            <a:endParaRPr lang="en-US" sz="1800" b="1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Demonstrate A, B, C, and D in IROC.</a:t>
            </a:r>
          </a:p>
          <a:p>
            <a:pPr algn="l"/>
            <a:endParaRPr lang="en-US" sz="1800" b="0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Briefly discuss the four functional areas: Overhead, Crews, Equipment, and Supplies, which will be discussed in detail later.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b="1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Exercise: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Have coaches assist students with logging into IROC Portal and practice hands-on use of A, B, C and D.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Have students identify the time zone in the IROC banner.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Have students identify one item in Quick Links in the IROC Banner.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Have students select their dispatch unit and catalog from the Content Selector.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800" b="1" i="0" u="none" strike="noStrike" baseline="0" dirty="0"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800" b="1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Materials Needed: </a:t>
            </a: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Laptop with Chrome and internet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Time: </a:t>
            </a:r>
            <a:r>
              <a:rPr lang="en-US" sz="1800" b="0" i="0" u="none" strike="noStrike" baseline="0" dirty="0">
                <a:latin typeface="Verdana Pro Cond SemiBold" panose="020B0706030504040204" pitchFamily="34" charset="0"/>
                <a:ea typeface="Verdana" panose="020B0604030504040204" pitchFamily="34" charset="0"/>
              </a:rPr>
              <a:t>5-15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8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6AC42995-4F68-47FE-AAE9-CDE6F2D12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6230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Number Unit Number : </a:t>
            </a:r>
            <a:r>
              <a:rPr lang="en-US" altLang="en-US" sz="4000" dirty="0">
                <a:solidFill>
                  <a:schemeClr val="bg1"/>
                </a:solidFill>
              </a:rPr>
              <a:t>Unit Name</a:t>
            </a:r>
          </a:p>
        </p:txBody>
      </p:sp>
      <p:pic>
        <p:nvPicPr>
          <p:cNvPr id="9" name="Picture 8" descr="NWCG Logo">
            <a:extLst>
              <a:ext uri="{FF2B5EF4-FFF2-40B4-BE49-F238E27FC236}">
                <a16:creationId xmlns:a16="http://schemas.microsoft.com/office/drawing/2014/main" id="{5A76EEFA-8FB3-48B9-BD03-FC23BF82F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  <a:solidFill>
            <a:srgbClr val="FFFFFF">
              <a:alpha val="50196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-1" y="6587544"/>
            <a:ext cx="5871411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D-110 Unit 3: Getting Acquainted with the Electronic Resource Tracking System (IROC) </a:t>
            </a: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D-110 Unit 3:</a:t>
            </a:r>
            <a:br>
              <a:rPr lang="en-US" sz="3200" dirty="0"/>
            </a:br>
            <a:r>
              <a:rPr lang="en-US" sz="3200" dirty="0"/>
              <a:t>Getting Acquainted with the Electronic Resource Tracking System (IROC)</a:t>
            </a:r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</a:t>
            </a:r>
            <a:endParaRPr lang="en-US" dirty="0"/>
          </a:p>
        </p:txBody>
      </p:sp>
      <p:pic>
        <p:nvPicPr>
          <p:cNvPr id="7" name="Picture 6" descr="A picture containing outdoor, mountain, nature, hillside with smoke in the drainage.&#10;&#10;">
            <a:extLst>
              <a:ext uri="{FF2B5EF4-FFF2-40B4-BE49-F238E27FC236}">
                <a16:creationId xmlns:a16="http://schemas.microsoft.com/office/drawing/2014/main" id="{2D4B19E0-D8E5-45E7-8EFE-1E8AC947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" y="838200"/>
            <a:ext cx="9144000" cy="5791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2959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11200" b="0" dirty="0">
                <a:ea typeface="Verdana" panose="020B0604030504040204" pitchFamily="34" charset="0"/>
                <a:cs typeface="Calibri"/>
              </a:rPr>
              <a:t>Describe the electronic resource tracking system.</a:t>
            </a:r>
          </a:p>
          <a:p>
            <a:pPr>
              <a:lnSpc>
                <a:spcPct val="150000"/>
              </a:lnSpc>
            </a:pPr>
            <a:r>
              <a:rPr lang="en-US" altLang="en-US" sz="11200" b="0" dirty="0">
                <a:ea typeface="Verdana" panose="020B0604030504040204" pitchFamily="34" charset="0"/>
                <a:cs typeface="Calibri"/>
              </a:rPr>
              <a:t>Identify and navigate the IROC Home screen.</a:t>
            </a:r>
          </a:p>
          <a:p>
            <a:pPr>
              <a:lnSpc>
                <a:spcPct val="150000"/>
              </a:lnSpc>
            </a:pPr>
            <a:r>
              <a:rPr lang="en-US" altLang="en-US" sz="11200" b="0" dirty="0">
                <a:ea typeface="Verdana" panose="020B0604030504040204" pitchFamily="34" charset="0"/>
                <a:cs typeface="Calibri"/>
              </a:rPr>
              <a:t>Demonstrate the functionality of personal 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9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</a:t>
            </a:r>
            <a:endParaRPr lang="en-US" dirty="0"/>
          </a:p>
        </p:txBody>
      </p:sp>
      <p:pic>
        <p:nvPicPr>
          <p:cNvPr id="7" name="Picture 6" descr="A picture containing outdoor, mountain, nature, hillside with smoke in the drainage.&#10;&#10;">
            <a:extLst>
              <a:ext uri="{FF2B5EF4-FFF2-40B4-BE49-F238E27FC236}">
                <a16:creationId xmlns:a16="http://schemas.microsoft.com/office/drawing/2014/main" id="{2D4B19E0-D8E5-45E7-8EFE-1E8AC947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" y="838200"/>
            <a:ext cx="9144000" cy="5791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0" dirty="0"/>
              <a:t>Identify the following IROC screens and functions:</a:t>
            </a:r>
          </a:p>
          <a:p>
            <a:pPr lvl="1">
              <a:lnSpc>
                <a:spcPct val="150000"/>
              </a:lnSpc>
            </a:pPr>
            <a:r>
              <a:rPr lang="en-US" sz="3600" b="0" dirty="0"/>
              <a:t>New Request, Resource Status, Pending Request, Request Status, and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164820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</a:t>
            </a:r>
            <a:endParaRPr lang="en-US" dirty="0"/>
          </a:p>
        </p:txBody>
      </p:sp>
      <p:pic>
        <p:nvPicPr>
          <p:cNvPr id="7" name="Picture 6" descr="A picture of a valley with smoke hanging in the drainages.">
            <a:extLst>
              <a:ext uri="{FF2B5EF4-FFF2-40B4-BE49-F238E27FC236}">
                <a16:creationId xmlns:a16="http://schemas.microsoft.com/office/drawing/2014/main" id="{2D4B19E0-D8E5-45E7-8EFE-1E8AC947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" y="838200"/>
            <a:ext cx="9144000" cy="57694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838200"/>
            <a:ext cx="8686800" cy="5638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11200" b="0" dirty="0">
                <a:cs typeface="Calibri"/>
              </a:rPr>
              <a:t>Describe the electronic resource tracking system.</a:t>
            </a:r>
          </a:p>
          <a:p>
            <a:pPr>
              <a:lnSpc>
                <a:spcPct val="150000"/>
              </a:lnSpc>
            </a:pPr>
            <a:r>
              <a:rPr lang="en-US" altLang="en-US" sz="11200" b="0" dirty="0">
                <a:cs typeface="Calibri"/>
              </a:rPr>
              <a:t>Identify and navigate the IROC Home screen.</a:t>
            </a:r>
          </a:p>
          <a:p>
            <a:pPr>
              <a:lnSpc>
                <a:spcPct val="150000"/>
              </a:lnSpc>
            </a:pPr>
            <a:r>
              <a:rPr lang="en-US" altLang="en-US" sz="11200" b="0" dirty="0">
                <a:cs typeface="Calibri"/>
              </a:rPr>
              <a:t>Demonstrate the functionality of personal 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9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</a:t>
            </a:r>
            <a:endParaRPr lang="en-US" dirty="0"/>
          </a:p>
        </p:txBody>
      </p:sp>
      <p:pic>
        <p:nvPicPr>
          <p:cNvPr id="7" name="Picture 6" descr="A picture of rolling hills with smoke hanging in the drainages. ">
            <a:extLst>
              <a:ext uri="{FF2B5EF4-FFF2-40B4-BE49-F238E27FC236}">
                <a16:creationId xmlns:a16="http://schemas.microsoft.com/office/drawing/2014/main" id="{2D4B19E0-D8E5-45E7-8EFE-1E8AC947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314"/>
            <a:ext cx="9144000" cy="57566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0" dirty="0"/>
              <a:t>Identify the following IROC screens and functions: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 </a:t>
            </a:r>
            <a:r>
              <a:rPr lang="en-US" sz="3600" b="0" dirty="0"/>
              <a:t>New Request, Resource Status, Pending Request, Request Status, and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43808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IROC?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52400" y="990600"/>
            <a:ext cx="8686800" cy="4838700"/>
          </a:xfrm>
        </p:spPr>
        <p:txBody>
          <a:bodyPr/>
          <a:lstStyle/>
          <a:p>
            <a:pPr marL="341313" indent="-341313">
              <a:spcBef>
                <a:spcPts val="0"/>
              </a:spcBef>
              <a:defRPr/>
            </a:pPr>
            <a:r>
              <a:rPr lang="en-US" sz="3400" b="0" dirty="0">
                <a:cs typeface="Arial"/>
              </a:rPr>
              <a:t>The National Interagency Resource Ordering Capability (IROC) is utilized in an estimated 300 interagency dispatch and coordination centers throughout the nation.</a:t>
            </a:r>
          </a:p>
          <a:p>
            <a:pPr marL="341313" indent="-341313">
              <a:spcBef>
                <a:spcPts val="0"/>
              </a:spcBef>
              <a:buFontTx/>
              <a:buNone/>
              <a:defRPr/>
            </a:pPr>
            <a:endParaRPr lang="en-US" sz="3400" b="0" dirty="0"/>
          </a:p>
          <a:p>
            <a:pPr marL="341313" indent="-341313">
              <a:spcBef>
                <a:spcPts val="0"/>
              </a:spcBef>
              <a:defRPr/>
            </a:pPr>
            <a:r>
              <a:rPr lang="en-US" sz="3400" b="0" dirty="0">
                <a:cs typeface="Arial"/>
              </a:rPr>
              <a:t>IROC tracks all tactical, logistical, service and support resources mobilized by the incident dispatch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0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IROC Security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46101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80000"/>
            </a:pPr>
            <a:r>
              <a:rPr lang="en-US" altLang="en-US" sz="3600" b="0" dirty="0">
                <a:solidFill>
                  <a:srgbClr val="000000"/>
                </a:solidFill>
                <a:cs typeface="Arial"/>
              </a:rPr>
              <a:t>Accessible to anyone with internet.</a:t>
            </a:r>
          </a:p>
          <a:p>
            <a:pPr>
              <a:spcBef>
                <a:spcPct val="0"/>
              </a:spcBef>
              <a:buSzPct val="80000"/>
            </a:pPr>
            <a:endParaRPr lang="en-US" altLang="en-US" sz="3600" b="0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ct val="0"/>
              </a:spcBef>
              <a:buSzPct val="80000"/>
            </a:pPr>
            <a:r>
              <a:rPr lang="en-US" altLang="en-US" sz="3600" b="0" dirty="0">
                <a:solidFill>
                  <a:srgbClr val="000000"/>
                </a:solidFill>
                <a:cs typeface="Arial"/>
              </a:rPr>
              <a:t>ONLY work under YOUR username account.</a:t>
            </a:r>
          </a:p>
          <a:p>
            <a:pPr>
              <a:spcBef>
                <a:spcPct val="0"/>
              </a:spcBef>
              <a:buSzPct val="80000"/>
            </a:pPr>
            <a:endParaRPr lang="en-US" sz="3600" b="0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ct val="0"/>
              </a:spcBef>
              <a:buSzPct val="80000"/>
            </a:pPr>
            <a:r>
              <a:rPr lang="en-US" sz="3600" b="0" dirty="0">
                <a:solidFill>
                  <a:srgbClr val="000000"/>
                </a:solidFill>
                <a:cs typeface="Arial"/>
              </a:rPr>
              <a:t>IROC session will time out after thirty minutes.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n-US" sz="3600" b="0" dirty="0">
                <a:solidFill>
                  <a:srgbClr val="000000"/>
                </a:solidFill>
                <a:cs typeface="Arial"/>
              </a:rPr>
              <a:t>Any unsaved work will be lost.</a:t>
            </a:r>
            <a:endParaRPr lang="en-US" sz="3600" b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64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 in IROC</a:t>
            </a:r>
          </a:p>
        </p:txBody>
      </p:sp>
      <p:pic>
        <p:nvPicPr>
          <p:cNvPr id="5" name="Picture 4" descr="A group of trees with the sun shining through them.&#10;&#10;">
            <a:extLst>
              <a:ext uri="{FF2B5EF4-FFF2-40B4-BE49-F238E27FC236}">
                <a16:creationId xmlns:a16="http://schemas.microsoft.com/office/drawing/2014/main" id="{4575E1FD-ED34-4D65-BC76-C3CC7889DB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75238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2197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0000"/>
                </a:solidFill>
                <a:cs typeface="Arial"/>
              </a:rPr>
              <a:t>Dispatcher</a:t>
            </a:r>
            <a:r>
              <a:rPr lang="en-US" altLang="en-US" b="0" dirty="0">
                <a:solidFill>
                  <a:srgbClr val="000000"/>
                </a:solidFill>
                <a:cs typeface="Arial"/>
              </a:rPr>
              <a:t>: 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n-US" altLang="en-US" sz="3000" b="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3200" b="0" dirty="0">
                <a:solidFill>
                  <a:srgbClr val="000000"/>
                </a:solidFill>
                <a:cs typeface="Arial"/>
              </a:rPr>
              <a:t>Access IROC home screen, reports, and help. </a:t>
            </a:r>
          </a:p>
          <a:p>
            <a:pPr>
              <a:spcBef>
                <a:spcPct val="0"/>
              </a:spcBef>
              <a:buSzPct val="80000"/>
            </a:pPr>
            <a:endParaRPr lang="en-US" altLang="en-US" sz="3800" b="0" u="sng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0000"/>
                </a:solidFill>
                <a:cs typeface="Arial"/>
              </a:rPr>
              <a:t>Dispatch Manager: 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n-US" altLang="en-US" sz="3200" b="0" dirty="0">
                <a:solidFill>
                  <a:srgbClr val="000000"/>
                </a:solidFill>
                <a:cs typeface="Arial"/>
              </a:rPr>
              <a:t>Ability to use advanced search functions and modify data.</a:t>
            </a:r>
          </a:p>
          <a:p>
            <a:pPr>
              <a:spcBef>
                <a:spcPct val="0"/>
              </a:spcBef>
              <a:buSzPct val="80000"/>
            </a:pPr>
            <a:endParaRPr lang="en-US" altLang="en-US" sz="3800" b="0" u="sng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0000"/>
                </a:solidFill>
                <a:cs typeface="Arial"/>
              </a:rPr>
              <a:t>IMT Roster Manager: 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n-US" altLang="en-US" sz="3200" b="0" dirty="0">
                <a:solidFill>
                  <a:srgbClr val="000000"/>
                </a:solidFill>
                <a:cs typeface="Arial"/>
              </a:rPr>
              <a:t>For team members to modify Rosters.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933"/>
            <a:ext cx="9144000" cy="838200"/>
          </a:xfrm>
        </p:spPr>
        <p:txBody>
          <a:bodyPr/>
          <a:lstStyle/>
          <a:p>
            <a:r>
              <a:rPr lang="en-US" dirty="0"/>
              <a:t>User Roles in IROC</a:t>
            </a:r>
          </a:p>
        </p:txBody>
      </p:sp>
      <p:pic>
        <p:nvPicPr>
          <p:cNvPr id="5" name="Picture 4" descr="A dirt road through a desert with clouds in the sky.&#10;&#10;">
            <a:extLst>
              <a:ext uri="{FF2B5EF4-FFF2-40B4-BE49-F238E27FC236}">
                <a16:creationId xmlns:a16="http://schemas.microsoft.com/office/drawing/2014/main" id="{C343AD5E-6ED8-4ACA-8843-B2BCB1B3E0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267"/>
            <a:ext cx="9144000" cy="5791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2197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SzPct val="80000"/>
            </a:pPr>
            <a:r>
              <a:rPr lang="en-US" altLang="en-US" sz="3600" dirty="0">
                <a:solidFill>
                  <a:srgbClr val="000000"/>
                </a:solidFill>
                <a:cs typeface="Arial"/>
              </a:rPr>
              <a:t>IMT Ordering Manager: 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n-US" altLang="en-US" sz="3200" b="0" dirty="0">
                <a:solidFill>
                  <a:srgbClr val="000000"/>
                </a:solidFill>
                <a:cs typeface="Arial"/>
              </a:rPr>
              <a:t>For Ordering Mangers Access.</a:t>
            </a:r>
          </a:p>
          <a:p>
            <a:pPr marL="457200" lvl="1" indent="0">
              <a:spcBef>
                <a:spcPct val="0"/>
              </a:spcBef>
              <a:buSzPct val="80000"/>
              <a:buNone/>
            </a:pPr>
            <a:r>
              <a:rPr lang="en-US" altLang="en-US" sz="3000" b="0" dirty="0">
                <a:solidFill>
                  <a:srgbClr val="000000"/>
                </a:solidFill>
                <a:cs typeface="Arial"/>
              </a:rPr>
              <a:t> </a:t>
            </a:r>
          </a:p>
          <a:p>
            <a:pPr>
              <a:spcBef>
                <a:spcPct val="0"/>
              </a:spcBef>
              <a:buSzPct val="80000"/>
            </a:pPr>
            <a:r>
              <a:rPr lang="en-US" altLang="en-US" sz="3600" dirty="0">
                <a:solidFill>
                  <a:srgbClr val="000000"/>
                </a:solidFill>
                <a:cs typeface="Arial"/>
              </a:rPr>
              <a:t>Web Status: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n-US" altLang="en-US" sz="3200" b="0" dirty="0">
                <a:solidFill>
                  <a:srgbClr val="000000"/>
                </a:solidFill>
                <a:cs typeface="Arial"/>
              </a:rPr>
              <a:t>For detailing online status.</a:t>
            </a:r>
          </a:p>
          <a:p>
            <a:pPr marL="457200" lvl="1" indent="0">
              <a:spcBef>
                <a:spcPct val="0"/>
              </a:spcBef>
              <a:buSzPct val="80000"/>
              <a:buNone/>
            </a:pPr>
            <a:endParaRPr lang="en-US" altLang="en-US" sz="3000" b="0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ct val="0"/>
              </a:spcBef>
              <a:buSzPct val="80000"/>
            </a:pPr>
            <a:r>
              <a:rPr lang="en-US" altLang="en-US" sz="3600" dirty="0">
                <a:solidFill>
                  <a:srgbClr val="000000"/>
                </a:solidFill>
                <a:cs typeface="Arial"/>
              </a:rPr>
              <a:t>Selection Area Manager: 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n-US" altLang="en-US" sz="3200" b="0" dirty="0">
                <a:solidFill>
                  <a:srgbClr val="000000"/>
                </a:solidFill>
                <a:cs typeface="Arial"/>
              </a:rPr>
              <a:t>To create selection areas for direct ordering authority.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n-US" altLang="en-US" sz="3200" b="0" dirty="0">
                <a:solidFill>
                  <a:srgbClr val="000000"/>
                </a:solidFill>
                <a:cs typeface="Arial"/>
              </a:rPr>
              <a:t>Most EDRCs will not be Selection Area Managers.</a:t>
            </a:r>
          </a:p>
          <a:p>
            <a:pPr marL="457200" lvl="1" indent="0">
              <a:spcBef>
                <a:spcPct val="0"/>
              </a:spcBef>
              <a:buSzPct val="80000"/>
              <a:buNone/>
            </a:pPr>
            <a:endParaRPr lang="en-US" altLang="en-US" b="0" dirty="0">
              <a:solidFill>
                <a:srgbClr val="000000"/>
              </a:solidFill>
              <a:cs typeface="Arial"/>
            </a:endParaRPr>
          </a:p>
          <a:p>
            <a:pPr lvl="1">
              <a:spcBef>
                <a:spcPct val="0"/>
              </a:spcBef>
              <a:buSzPct val="80000"/>
            </a:pPr>
            <a:endParaRPr lang="en-US" altLang="en-US" b="0" dirty="0">
              <a:solidFill>
                <a:srgbClr val="000000"/>
              </a:solidFill>
              <a:cs typeface="Arial"/>
            </a:endParaRPr>
          </a:p>
          <a:p>
            <a:pPr lvl="1">
              <a:spcBef>
                <a:spcPct val="0"/>
              </a:spcBef>
              <a:buSzPct val="80000"/>
            </a:pPr>
            <a:endParaRPr lang="en-US" altLang="en-US" b="0" dirty="0">
              <a:solidFill>
                <a:srgbClr val="000000"/>
              </a:solidFill>
              <a:cs typeface="Arial"/>
            </a:endParaRPr>
          </a:p>
          <a:p>
            <a:pPr lvl="1"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endParaRPr lang="en-US" altLang="en-US" b="0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ct val="0"/>
              </a:spcBef>
              <a:buSzPct val="80000"/>
            </a:pPr>
            <a:endParaRPr lang="en-US" altLang="en-US" sz="3800" u="sng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D4E7-6ED2-4B23-94FD-9E71B89A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70959"/>
          </a:xfrm>
          <a:solidFill>
            <a:schemeClr val="accent3"/>
          </a:solidFill>
        </p:spPr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IROC Portal User Interface Icons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5F1E-D153-44A5-840C-A4288375AC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870959"/>
            <a:ext cx="9144000" cy="1034041"/>
          </a:xfrm>
          <a:solidFill>
            <a:schemeClr val="accent1"/>
          </a:solidFill>
        </p:spPr>
        <p:txBody>
          <a:bodyPr/>
          <a:lstStyle/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Common features and commands are represented by icons in the IROC portal</a:t>
            </a:r>
          </a:p>
        </p:txBody>
      </p:sp>
      <p:pic>
        <p:nvPicPr>
          <p:cNvPr id="5" name="Content Placeholder 4" descr="Graphical user interface, application for IROC.&#10;&#10;">
            <a:extLst>
              <a:ext uri="{FF2B5EF4-FFF2-40B4-BE49-F238E27FC236}">
                <a16:creationId xmlns:a16="http://schemas.microsoft.com/office/drawing/2014/main" id="{A417D069-EA56-418B-BA96-C863082175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24856" r="36646" b="9480"/>
          <a:stretch/>
        </p:blipFill>
        <p:spPr>
          <a:xfrm>
            <a:off x="1815253" y="1964266"/>
            <a:ext cx="5469145" cy="45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1100"/>
          </a:xfrm>
        </p:spPr>
        <p:txBody>
          <a:bodyPr/>
          <a:lstStyle/>
          <a:p>
            <a:r>
              <a:rPr lang="en-US" sz="3600" dirty="0"/>
              <a:t>Content Selectors, Action Tiles and </a:t>
            </a:r>
            <a:br>
              <a:rPr lang="en-US" sz="3600" dirty="0"/>
            </a:br>
            <a:r>
              <a:rPr lang="en-US" sz="3600" dirty="0"/>
              <a:t>Main Work Area</a:t>
            </a:r>
          </a:p>
        </p:txBody>
      </p:sp>
      <p:pic>
        <p:nvPicPr>
          <p:cNvPr id="4" name="Picture 2" descr="Screen shot of IROC with content selectors and action tiles.">
            <a:extLst>
              <a:ext uri="{FF2B5EF4-FFF2-40B4-BE49-F238E27FC236}">
                <a16:creationId xmlns:a16="http://schemas.microsoft.com/office/drawing/2014/main" id="{8D3A5DFF-9F28-4C5B-B1A3-F37CC9C4CCEB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440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52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_2019">
      <a:dk1>
        <a:srgbClr val="262626"/>
      </a:dk1>
      <a:lt1>
        <a:srgbClr val="FFFFFF"/>
      </a:lt1>
      <a:dk2>
        <a:srgbClr val="42322A"/>
      </a:dk2>
      <a:lt2>
        <a:srgbClr val="CEBEA7"/>
      </a:lt2>
      <a:accent1>
        <a:srgbClr val="4EA361"/>
      </a:accent1>
      <a:accent2>
        <a:srgbClr val="935F24"/>
      </a:accent2>
      <a:accent3>
        <a:srgbClr val="507B97"/>
      </a:accent3>
      <a:accent4>
        <a:srgbClr val="EB9922"/>
      </a:accent4>
      <a:accent5>
        <a:srgbClr val="339999"/>
      </a:accent5>
      <a:accent6>
        <a:srgbClr val="E3ECF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3090348D-33E0-49A6-962B-469C92230B13}" vid="{6D013050-B2EB-426E-9D67-A0048095A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142493E64DB47B42AA1B4B3357C3C" ma:contentTypeVersion="11" ma:contentTypeDescription="Create a new document." ma:contentTypeScope="" ma:versionID="8202e35d6f858a2daa2f54135d576326">
  <xsd:schema xmlns:xsd="http://www.w3.org/2001/XMLSchema" xmlns:xs="http://www.w3.org/2001/XMLSchema" xmlns:p="http://schemas.microsoft.com/office/2006/metadata/properties" xmlns:ns2="3e09a489-c9e7-408d-8898-18dce0f39840" xmlns:ns3="93b6d2fa-1b8b-4d11-b221-26e89de8405a" targetNamespace="http://schemas.microsoft.com/office/2006/metadata/properties" ma:root="true" ma:fieldsID="9e052775de4e3d4fecfd51537780cdc5" ns2:_="" ns3:_="">
    <xsd:import namespace="3e09a489-c9e7-408d-8898-18dce0f39840"/>
    <xsd:import namespace="93b6d2fa-1b8b-4d11-b221-26e89de840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9a489-c9e7-408d-8898-18dce0f398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d2fa-1b8b-4d11-b221-26e89de84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632617-931F-4E85-8E0B-DD74B66C0711}">
  <ds:schemaRefs>
    <ds:schemaRef ds:uri="http://www.w3.org/XML/1998/namespace"/>
    <ds:schemaRef ds:uri="3e09a489-c9e7-408d-8898-18dce0f39840"/>
    <ds:schemaRef ds:uri="http://purl.org/dc/elements/1.1/"/>
    <ds:schemaRef ds:uri="93b6d2fa-1b8b-4d11-b221-26e89de8405a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B9416FB-1CA1-4717-821F-898CD1984043}">
  <ds:schemaRefs>
    <ds:schemaRef ds:uri="3e09a489-c9e7-408d-8898-18dce0f39840"/>
    <ds:schemaRef ds:uri="93b6d2fa-1b8b-4d11-b221-26e89de840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9FB218-1BB1-4F1B-B576-BF8749E063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NWCG_PPT_Template</Template>
  <TotalTime>2056</TotalTime>
  <Words>685</Words>
  <Application>Microsoft Office PowerPoint</Application>
  <PresentationFormat>On-screen Show (4:3)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72</vt:lpstr>
      <vt:lpstr>Calibri</vt:lpstr>
      <vt:lpstr>Verdana Pro Cond SemiBold</vt:lpstr>
      <vt:lpstr>Courier New</vt:lpstr>
      <vt:lpstr>Times New Roman</vt:lpstr>
      <vt:lpstr>Wingdings</vt:lpstr>
      <vt:lpstr>Custom Design</vt:lpstr>
      <vt:lpstr>D-110 Unit 3: Getting Acquainted with the Electronic Resource Tracking System (IROC)</vt:lpstr>
      <vt:lpstr>Objectives</vt:lpstr>
      <vt:lpstr>Objectives</vt:lpstr>
      <vt:lpstr>What is IROC?</vt:lpstr>
      <vt:lpstr>IROC Security</vt:lpstr>
      <vt:lpstr>User Roles in IROC</vt:lpstr>
      <vt:lpstr>User Roles in IROC</vt:lpstr>
      <vt:lpstr> IROC Portal User Interface Icons </vt:lpstr>
      <vt:lpstr>Content Selectors, Action Tiles and  Main Work Area</vt:lpstr>
      <vt:lpstr>Objectives</vt:lpstr>
      <vt:lpstr>Objectives</vt:lpstr>
    </vt:vector>
  </TitlesOfParts>
  <Company>NWCG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Expanded Dispatch Recorder,Unit 3: Getting Acquainted with the Electronic Resource Tracking System (IROC)</dc:title>
  <dc:subject>Expanded Dispatch Recorder,Unit 3: Getting Acquainted with the Electronic Resource Tracking System (IROC)</dc:subject>
  <dc:creator>NWCG</dc:creator>
  <cp:keywords>Expanded Dispatch Recorder,Unit 3: Getting Acquainted with the Electronic Resource Tracking System (IROC),National Coordination System Committee</cp:keywords>
  <cp:lastModifiedBy>Touchette, Rhiannon R</cp:lastModifiedBy>
  <cp:revision>24</cp:revision>
  <cp:lastPrinted>2018-11-08T18:13:21Z</cp:lastPrinted>
  <dcterms:created xsi:type="dcterms:W3CDTF">2021-08-10T21:16:24Z</dcterms:created>
  <dcterms:modified xsi:type="dcterms:W3CDTF">2022-05-12T17:43:23Z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0x010100804142493E64DB47B42AA1B4B3357C3C</vt:lpwstr>
  </property>
</Properties>
</file>