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9" r:id="rId7"/>
    <p:sldId id="266" r:id="rId8"/>
    <p:sldId id="265" r:id="rId9"/>
    <p:sldId id="275" r:id="rId10"/>
    <p:sldId id="268" r:id="rId11"/>
    <p:sldId id="273" r:id="rId12"/>
    <p:sldId id="274" r:id="rId13"/>
    <p:sldId id="262" r:id="rId14"/>
    <p:sldId id="272" r:id="rId15"/>
    <p:sldId id="267" r:id="rId16"/>
    <p:sldId id="261" r:id="rId17"/>
    <p:sldId id="271" r:id="rId18"/>
    <p:sldId id="270" r:id="rId19"/>
  </p:sldIdLst>
  <p:sldSz cx="9144000" cy="6858000" type="screen4x3"/>
  <p:notesSz cx="9309100" cy="7023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ok, Hilary N" initials="SHN" lastIdx="5" clrIdx="0">
    <p:extLst>
      <p:ext uri="{19B8F6BF-5375-455C-9EA6-DF929625EA0E}">
        <p15:presenceInfo xmlns:p15="http://schemas.microsoft.com/office/powerpoint/2012/main" userId="S::hshook@blm.gov::bd58c695-a95c-4251-a2b1-18463ed091ad" providerId="AD"/>
      </p:ext>
    </p:extLst>
  </p:cmAuthor>
  <p:cmAuthor id="2" name="Sunderland, Amber L" initials="SAL" lastIdx="11" clrIdx="1">
    <p:extLst>
      <p:ext uri="{19B8F6BF-5375-455C-9EA6-DF929625EA0E}">
        <p15:presenceInfo xmlns:p15="http://schemas.microsoft.com/office/powerpoint/2012/main" userId="S::asunderland@blm.gov::cd9b1a8f-c7bc-4ac5-b7a3-6e908490e98c" providerId="AD"/>
      </p:ext>
    </p:extLst>
  </p:cmAuthor>
  <p:cmAuthor id="3" name="Mason, Gabriel -FS" initials="MG-" lastIdx="6" clrIdx="2">
    <p:extLst>
      <p:ext uri="{19B8F6BF-5375-455C-9EA6-DF929625EA0E}">
        <p15:presenceInfo xmlns:p15="http://schemas.microsoft.com/office/powerpoint/2012/main" userId="S::gabriel.mason@usda.gov::252ae4f4-9e30-4385-a700-ebaf406a4e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292" autoAdjust="0"/>
  </p:normalViewPr>
  <p:slideViewPr>
    <p:cSldViewPr snapToGrid="0">
      <p:cViewPr varScale="1">
        <p:scale>
          <a:sx n="51" d="100"/>
          <a:sy n="51" d="100"/>
        </p:scale>
        <p:origin x="3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16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034498" cy="3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4604" y="1"/>
            <a:ext cx="4034497" cy="3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72195"/>
            <a:ext cx="4034498" cy="35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4604" y="6672195"/>
            <a:ext cx="4034497" cy="35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06413"/>
            <a:ext cx="1871663" cy="1403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628"/>
            <a:ext cx="7447280" cy="276558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5273004" y="6670507"/>
            <a:ext cx="3312056" cy="35259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413739" y="6670507"/>
            <a:ext cx="8171321" cy="352594"/>
          </a:xfrm>
          <a:prstGeom prst="rect">
            <a:avLst/>
          </a:prstGeom>
        </p:spPr>
        <p:txBody>
          <a:bodyPr vert="horz" lIns="92446" tIns="46223" rIns="92446" bIns="46223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3739" y="6670506"/>
            <a:ext cx="8171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910" y="3379628"/>
            <a:ext cx="7447280" cy="2765585"/>
          </a:xfrm>
          <a:prstGeom prst="rect">
            <a:avLst/>
          </a:prstGeo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3004" y="6670507"/>
            <a:ext cx="4033943" cy="352594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3922" lvl="0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Consult EDSD or EDSP prior to adding new Deliver To location.</a:t>
            </a:r>
          </a:p>
          <a:p>
            <a:pPr marL="293922" lvl="0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Show types of Deliver To locations, i.e., airports, locations, incident, Incident Command Post (ICP), staging area, or field office.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If reporting instruction are completed in Deliver To location, then Navigation/ Reporting Instructions is automatically populated.</a:t>
            </a:r>
          </a:p>
          <a:p>
            <a:pPr algn="l"/>
            <a:endParaRPr lang="en-US" sz="1800" b="1" dirty="0">
              <a:latin typeface="+mn-lt"/>
              <a:cs typeface="Calibri"/>
            </a:endParaRP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Create New Location using Select from Existing and from Create New.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Calibri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Students will use the default incident name for this request.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Request Contact.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Use Request Contact dropdown to make selections.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Avoid creating new contacts. </a:t>
            </a:r>
          </a:p>
          <a:p>
            <a:pPr algn="l"/>
            <a:endParaRPr lang="en-US" sz="1800" dirty="0">
              <a:latin typeface="+mn-lt"/>
              <a:cs typeface="Calibri"/>
            </a:endParaRPr>
          </a:p>
          <a:p>
            <a:pPr algn="l"/>
            <a:r>
              <a:rPr lang="en-US" sz="1800" b="0" dirty="0">
                <a:latin typeface="+mn-lt"/>
                <a:cs typeface="Calibri"/>
              </a:rPr>
              <a:t>Incident Ordering Contact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Create New Contact &gt; Ordering.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Who requested this resource?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Can be combination of name, position code, or phone number per </a:t>
            </a:r>
            <a:r>
              <a:rPr lang="pt-BR" sz="1800" dirty="0">
                <a:latin typeface="+mn-lt"/>
                <a:cs typeface="Calibri"/>
              </a:rPr>
              <a:t>local protocol, i.e. Tim Jones, ORDM, 555-1234.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Where can you find information on local protocol?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Ask your EDSD or EDSP.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Host unit’s expanded dispatch plan.</a:t>
            </a:r>
          </a:p>
          <a:p>
            <a:pPr marL="10059" lvl="0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cs typeface="Calibri"/>
              </a:rPr>
              <a:t>Special Needs</a:t>
            </a:r>
          </a:p>
          <a:p>
            <a:pPr marL="75615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This block is used to justify and/or authorize specific needs or special skills required, such as: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POV Authorized, uniform required, strong IROC/ </a:t>
            </a:r>
            <a:r>
              <a:rPr lang="en-US" sz="1800" dirty="0" err="1">
                <a:latin typeface="+mn-lt"/>
                <a:cs typeface="Calibri"/>
              </a:rPr>
              <a:t>WildCAD</a:t>
            </a:r>
            <a:r>
              <a:rPr lang="en-US" sz="1800" dirty="0">
                <a:latin typeface="+mn-lt"/>
                <a:cs typeface="Calibri"/>
              </a:rPr>
              <a:t> skills, etc.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Must be self-sufficient.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Can work remotely.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Justification of name requests.</a:t>
            </a:r>
          </a:p>
          <a:p>
            <a:pPr marL="924459" lvl="2" indent="0">
              <a:buFont typeface="Wingdings" panose="05000000000000000000" pitchFamily="2" charset="2"/>
              <a:buNone/>
            </a:pPr>
            <a:r>
              <a:rPr lang="en-US" sz="1800" dirty="0">
                <a:latin typeface="+mn-lt"/>
                <a:cs typeface="Calibri"/>
              </a:rPr>
              <a:t>All the above need to be approved by the incident. These are not decided at dispatcher’s discretion.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Inclusions/Exclusions.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Federal vs. non-federal only.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Host agency only vs. state only.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EFF/AD Exclusion.</a:t>
            </a:r>
          </a:p>
          <a:p>
            <a:pPr algn="l"/>
            <a:r>
              <a:rPr lang="en-US" sz="1800" dirty="0">
                <a:latin typeface="+mn-lt"/>
                <a:cs typeface="Calibri"/>
              </a:rPr>
              <a:t>	This indicates that the incident does not want EFF/AD in this position. EFF/AD = Emergency Firefighters &amp; Administratively Determined employees.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Contractor not acceptable.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Portal-to-portal acceptable.</a:t>
            </a:r>
          </a:p>
          <a:p>
            <a:pPr marL="10059" lvl="0" indent="0">
              <a:buFont typeface="Courier New" panose="02070309020205020404" pitchFamily="49" charset="0"/>
              <a:buNone/>
            </a:pPr>
            <a:r>
              <a:rPr lang="en-US" sz="1800" dirty="0">
                <a:latin typeface="+mn-lt"/>
                <a:cs typeface="Calibri"/>
              </a:rPr>
              <a:t>Overhead Details.</a:t>
            </a:r>
          </a:p>
          <a:p>
            <a:pPr marL="1271130" lvl="2" indent="-346672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Calibri"/>
              </a:rPr>
              <a:t>Trainee: No trainee vs. trainee acceptable vs. trainee required.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Calibri"/>
              </a:rPr>
              <a:t>GM 2 - SUBJECT: OH Order 1</a:t>
            </a:r>
            <a:r>
              <a:rPr lang="en-US" sz="1800" b="1" dirty="0">
                <a:latin typeface="+mn-lt"/>
                <a:cs typeface="Times New Roman"/>
              </a:rPr>
              <a:t> </a:t>
            </a:r>
            <a:r>
              <a:rPr lang="en-US" sz="1800" b="1" dirty="0"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states trainee okay, so have students select Trainee Acceptable.</a:t>
            </a:r>
          </a:p>
          <a:p>
            <a:r>
              <a:rPr lang="en-US" sz="1800" dirty="0">
                <a:latin typeface="+mn-lt"/>
                <a:cs typeface="Calibri"/>
              </a:rPr>
              <a:t>Named request.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Refer to policy in National Mobilization Guide.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Explain the use of Name Requests, giving examples of when appropriate.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Demonstrate the use of the search field by searching for a local individual.</a:t>
            </a:r>
          </a:p>
          <a:p>
            <a:pPr marL="10059" lvl="0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cs typeface="Calibri"/>
              </a:rPr>
              <a:t>Special Approval Check boxes.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Rental Vehicle Approved.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Cell Phone Approved.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Laptop Approved.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Calibri"/>
            </a:endParaRPr>
          </a:p>
          <a:p>
            <a:pPr algn="l"/>
            <a:r>
              <a:rPr lang="en-US" sz="1800" b="1" dirty="0">
                <a:latin typeface="+mn-lt"/>
                <a:cs typeface="Calibri"/>
              </a:rPr>
              <a:t>Exercise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  <a:cs typeface="Calibri"/>
              </a:rPr>
              <a:t>P</a:t>
            </a:r>
            <a:r>
              <a:rPr lang="en-US" sz="1800" dirty="0">
                <a:latin typeface="+mn-lt"/>
                <a:cs typeface="Calibri"/>
              </a:rPr>
              <a:t>ractice finding a specific resource (Name request).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Coaches assist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dirty="0">
                <a:latin typeface="+mn-lt"/>
                <a:cs typeface="Calibri"/>
              </a:rPr>
              <a:t>Guide students through steps to find and select the name requested FFT1 associated with their student number on list.</a:t>
            </a:r>
          </a:p>
          <a:p>
            <a:pPr algn="l"/>
            <a:endParaRPr lang="en-US" sz="1800" dirty="0">
              <a:latin typeface="+mn-lt"/>
              <a:cs typeface="Calibri"/>
            </a:endParaRPr>
          </a:p>
          <a:p>
            <a:pPr algn="l"/>
            <a:r>
              <a:rPr lang="en-US" sz="1800" b="1" dirty="0">
                <a:latin typeface="+mn-lt"/>
                <a:cs typeface="Calibri"/>
              </a:rPr>
              <a:t>Materials Needed: </a:t>
            </a:r>
            <a:r>
              <a:rPr lang="en-US" sz="1800" dirty="0">
                <a:latin typeface="+mn-lt"/>
                <a:cs typeface="Calibri"/>
              </a:rPr>
              <a:t>Laptop with Chrome and internet access.</a:t>
            </a:r>
          </a:p>
          <a:p>
            <a:r>
              <a:rPr lang="en-US" sz="1800" b="1" dirty="0">
                <a:solidFill>
                  <a:srgbClr val="000000"/>
                </a:solidFill>
                <a:latin typeface="+mn-lt"/>
                <a:cs typeface="Calibri"/>
              </a:rPr>
              <a:t>See Reference Material: </a:t>
            </a:r>
            <a:r>
              <a:rPr lang="en-US" sz="1800" b="0" dirty="0">
                <a:solidFill>
                  <a:srgbClr val="000000"/>
                </a:solidFill>
                <a:latin typeface="+mn-lt"/>
                <a:cs typeface="Calibri"/>
              </a:rPr>
              <a:t>FFT1 Name Request</a:t>
            </a:r>
            <a:r>
              <a:rPr lang="en-US" sz="1800" b="0" dirty="0">
                <a:latin typeface="+mn-lt"/>
                <a:cs typeface="Times New Roman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+mn-lt"/>
                <a:cs typeface="Calibri"/>
              </a:rPr>
              <a:t>Time: </a:t>
            </a:r>
            <a:r>
              <a:rPr lang="en-US" sz="1800" b="0" dirty="0">
                <a:latin typeface="+mn-lt"/>
                <a:cs typeface="Calibri"/>
              </a:rPr>
              <a:t>5 Minutes</a:t>
            </a:r>
          </a:p>
          <a:p>
            <a:pPr algn="l"/>
            <a:endParaRPr lang="en-US" sz="1800" b="1" dirty="0">
              <a:latin typeface="+mn-lt"/>
              <a:cs typeface="Calibri"/>
            </a:endParaRPr>
          </a:p>
          <a:p>
            <a:pPr marL="751122" lvl="1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Create the Request.</a:t>
            </a:r>
          </a:p>
          <a:p>
            <a:pPr marL="751122" lvl="1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Review request.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Is this request being created on the correct incident?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Is this the correct catalog item/position code?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Check the number of requests you are creating.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Has the date/time needed been adjusted?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Are there any necessary reporting instructions?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Has the financial code been selected?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Are there any special needs to add?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Save button: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Save button creates the request.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Click save to create the request.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Request will appear in the “Recent Records list” box at the right of the screen.</a:t>
            </a:r>
          </a:p>
          <a:p>
            <a:pPr marL="1675581" lvl="3" indent="-288893">
              <a:buFontTx/>
              <a:buChar char="-"/>
            </a:pPr>
            <a:r>
              <a:rPr lang="en-US" sz="1800" dirty="0">
                <a:latin typeface="+mn-lt"/>
                <a:cs typeface="Calibri"/>
              </a:rPr>
              <a:t>Requests will also populate the Pending Request and Request Status Action Tiles in the IROC Portal.</a:t>
            </a:r>
          </a:p>
          <a:p>
            <a:pPr marL="1213352" lvl="2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Calibri"/>
              </a:rPr>
              <a:t>Document the request number generated (O-xx) on the general message form used to create the resource request.</a:t>
            </a:r>
          </a:p>
          <a:p>
            <a:pPr marL="1386688" lvl="3"/>
            <a:r>
              <a:rPr lang="en-US" sz="1800" dirty="0">
                <a:latin typeface="+mn-lt"/>
                <a:cs typeface="Calibri"/>
              </a:rPr>
              <a:t>- Students need this request number later to know which order is theirs when they work on the request filling process.</a:t>
            </a:r>
          </a:p>
          <a:p>
            <a:pPr defTabSz="924458">
              <a:defRPr/>
            </a:pPr>
            <a:br>
              <a:rPr lang="en-US" sz="1800" dirty="0">
                <a:latin typeface="+mn-lt"/>
                <a:cs typeface="+mn-lt"/>
              </a:rPr>
            </a:br>
            <a:r>
              <a:rPr lang="en-US" sz="1800" b="1" dirty="0">
                <a:latin typeface="+mn-lt"/>
                <a:cs typeface="Calibri"/>
              </a:rPr>
              <a:t>Exercise</a:t>
            </a:r>
          </a:p>
          <a:p>
            <a:pPr marL="285750" indent="-285750" defTabSz="924458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latin typeface="+mn-lt"/>
                <a:cs typeface="Calibri"/>
              </a:rPr>
              <a:t>Students to independently apply what has been covered so far.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Students work independently using coaches as needed.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  <a:cs typeface="Calibri"/>
              </a:rPr>
              <a:t>Have students create DIVS request with special needs.</a:t>
            </a:r>
          </a:p>
          <a:p>
            <a:pPr algn="l"/>
            <a:r>
              <a:rPr lang="en-US" sz="1800" b="1" dirty="0">
                <a:latin typeface="+mn-lt"/>
                <a:cs typeface="Calibri"/>
              </a:rPr>
              <a:t>Materials Needed: </a:t>
            </a:r>
            <a:r>
              <a:rPr lang="en-US" sz="1800" dirty="0">
                <a:latin typeface="+mn-lt"/>
                <a:cs typeface="Calibri"/>
              </a:rPr>
              <a:t>Laptop with Chrome and internet access Instructions.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Calibri"/>
              </a:rPr>
              <a:t>Refer to reference material:</a:t>
            </a:r>
            <a:r>
              <a:rPr lang="en-US" sz="1800" b="0" dirty="0">
                <a:solidFill>
                  <a:srgbClr val="000000"/>
                </a:solidFill>
                <a:latin typeface="+mn-lt"/>
                <a:cs typeface="Calibri"/>
              </a:rPr>
              <a:t> GM 3 – SUBJECT: OH Order 2</a:t>
            </a:r>
            <a:r>
              <a:rPr lang="en-US" sz="1800" b="0" dirty="0">
                <a:solidFill>
                  <a:srgbClr val="000000"/>
                </a:solidFill>
                <a:latin typeface="+mn-lt"/>
                <a:cs typeface="Times New Roman"/>
              </a:rPr>
              <a:t>. DIVS Name Request.</a:t>
            </a:r>
            <a:endParaRPr lang="en-US" sz="1800" b="0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+mn-lt"/>
                <a:cs typeface="Calibri"/>
              </a:rPr>
              <a:t>Time: </a:t>
            </a:r>
            <a:r>
              <a:rPr lang="en-US" sz="1800" dirty="0">
                <a:latin typeface="+mn-lt"/>
                <a:cs typeface="Calibri"/>
              </a:rPr>
              <a:t>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5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Creating Crew Request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Create New Request screen, Catalog: Crew.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Category: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Select Catalog Category: Fire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Select Catalog Item: Crew, Type 2 Any</a:t>
            </a:r>
          </a:p>
          <a:p>
            <a:pPr marL="1386688" lvl="3"/>
            <a:r>
              <a:rPr lang="en-US" sz="1800" dirty="0">
                <a:latin typeface="+mn-lt"/>
              </a:rPr>
              <a:t>- Either a T2 or T2IA crew is acceptable.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Request Features: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Inclusion/Exclusion: There is an option to exclude contract crews (Contractor Not Acceptable) and to approve portal-to-portal crews.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Special Needs: Examples: Lunched, double-lunched, tooled, will be spiking out, must be self-sufficient, etc.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defTabSz="924458">
              <a:defRPr/>
            </a:pPr>
            <a:r>
              <a:rPr lang="en-US" sz="1800" b="1" dirty="0">
                <a:latin typeface="+mn-lt"/>
              </a:rPr>
              <a:t>Exercise</a:t>
            </a:r>
          </a:p>
          <a:p>
            <a:pPr marL="285750" indent="-285750" defTabSz="924458">
              <a:buFont typeface="Wingdings" panose="05000000000000000000" pitchFamily="2" charset="2"/>
              <a:buChar char="q"/>
              <a:defRPr/>
            </a:pPr>
            <a:r>
              <a:rPr lang="en-US" sz="1800" b="0" dirty="0">
                <a:latin typeface="+mn-lt"/>
              </a:rPr>
              <a:t>H</a:t>
            </a:r>
            <a:r>
              <a:rPr lang="en-US" sz="1800" dirty="0">
                <a:latin typeface="+mn-lt"/>
              </a:rPr>
              <a:t>ave students apply previous knowledge with new resource type.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Students work independently with help from coaches, as necessary.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Have each student create 1 crew request (T2, any crew).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1800" dirty="0">
              <a:latin typeface="+mn-lt"/>
            </a:endParaRPr>
          </a:p>
          <a:p>
            <a:pPr algn="l"/>
            <a:r>
              <a:rPr lang="en-US" sz="1800" b="1" dirty="0">
                <a:latin typeface="+mn-lt"/>
              </a:rPr>
              <a:t>Materials Needed: </a:t>
            </a:r>
            <a:r>
              <a:rPr lang="en-US" sz="1800" dirty="0">
                <a:latin typeface="+mn-lt"/>
              </a:rPr>
              <a:t>Laptop with Chrome and internet access. 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+mn-lt"/>
              </a:rPr>
              <a:t>Reference Material</a:t>
            </a:r>
            <a:r>
              <a:rPr lang="en-US" sz="1800" b="1">
                <a:solidFill>
                  <a:srgbClr val="000000"/>
                </a:solidFill>
                <a:latin typeface="+mn-lt"/>
              </a:rPr>
              <a:t>: </a:t>
            </a:r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</a:rPr>
              <a:t>Crew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Request.</a:t>
            </a:r>
            <a:endParaRPr lang="en-US" sz="2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+mn-lt"/>
              </a:rPr>
              <a:t>Time</a:t>
            </a:r>
            <a:r>
              <a:rPr lang="en-US" sz="1800" dirty="0">
                <a:latin typeface="+mn-lt"/>
              </a:rPr>
              <a:t>: 15 Minutes.</a:t>
            </a:r>
            <a:endParaRPr lang="en-US" sz="1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Creating an Equipment Order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Create New Request screen, Catalog: Equipment.</a:t>
            </a:r>
          </a:p>
          <a:p>
            <a:pPr marL="747979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</a:p>
          <a:p>
            <a:pPr marL="1210209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Catalog Category: Engine</a:t>
            </a:r>
          </a:p>
          <a:p>
            <a:pPr marL="1386688" lvl="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- Select Catalog Item: Engine, Type 3, 4, 5, or 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Request Features: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Special Needs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Examples: Double-shift capability, 3- way blade, self-sufficient, etc.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Features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Dependent on the catalog item chosen.</a:t>
            </a:r>
          </a:p>
          <a:p>
            <a:pPr marL="121335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Selecting features could limit the receiving unit’s ability to fill the request.</a:t>
            </a:r>
          </a:p>
          <a:p>
            <a:pPr defTabSz="924458">
              <a:defRPr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defTabSz="924458"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Exercise</a:t>
            </a: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defTabSz="924458">
              <a:buFont typeface="Wingdings" panose="05000000000000000000" pitchFamily="2" charset="2"/>
              <a:buChar char="q"/>
              <a:defRPr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Have 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tudents independently create resource order for equipment.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Have 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tudents work independently with assistance from coach and/or other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create the 2 equipment requests (engine, type 3, 4, 5, or 6, and dozer, type any).</a:t>
            </a:r>
          </a:p>
          <a:p>
            <a:pPr algn="l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Materials Needed: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Laptop with Chrome and internet access.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Reference Material: GM 5 SUBJECT: Equipment Order</a:t>
            </a:r>
            <a:r>
              <a:rPr lang="en-US" sz="2800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Time: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20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Manage Request</a:t>
            </a:r>
          </a:p>
          <a:p>
            <a:pPr algn="l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Demonstrate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the Pending Request list selector and describe the options on the Pending Request Action Tile.</a:t>
            </a:r>
          </a:p>
          <a:p>
            <a:pPr algn="l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Pending Request Action Tile &gt; All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Select incident in Watched Incident content selector OR search for incident in the Pending Request work area column header search field.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Explain claimed vs. unclaimed.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After selecting the student’s incident in Watched Incidents or searched for the incident in the work area, the students pending requests will be seen in the work area, list view.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search for another incident’s requests, repeat the process.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Work Area - List View.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Action Buttons.</a:t>
            </a:r>
          </a:p>
          <a:p>
            <a:pPr marL="1213352" lvl="2" indent="-288893"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Most action buttons will become active once one or more requests are selected.</a:t>
            </a:r>
          </a:p>
          <a:p>
            <a:pPr marL="1213352" lvl="2" indent="-288893"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Action buttons will vary based on the work area (pending request, request status, etc.).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Identify Claim Button and Generate Resource Order Form Button.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Column Headers – can be search fields, drop downs or sort.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Selected column – allows you to select one or more requests.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Manage column – clicking on the manage icon takes you to the Manage Request Screen.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Support Indicator column – indicates if a request is a parent, subordinate, or support.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Incident column – search for incident name.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Incident Dispatch column – search for dispatch unit ID.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Request Number column – search for request number.</a:t>
            </a:r>
          </a:p>
          <a:p>
            <a:pPr marL="1208322" lvl="2" indent="-288893"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Point out that the O numbers present coincide with those the student wrote on the general message form after creating the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Need by Date/ Time column – sort by ascend or descend.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Needed by TZ (time zone) column – search by time zone.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Last Action column – indicates the last action taken on the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Request Catalog column – indicates the catalog of the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Catalog Item column – search for catalog item.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Requested Resource column – search for catalog item.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Resource Current Dispatch column – once a request is filled, search for current dispatcher unit ID.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Special Needs column – search for special needs.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Item Description column – search for item description.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Quantity R/A column – search for quantity requested and quantity assigned.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Previous column – indicates the last action that was taken on a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Current column – indicates the current dispatch center.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Trainee column – indicates is a request have trainee acceptable, trainee required or no trainee.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Claimed column – indicates if a request is claimed or not.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Claimed by column – indicates who has claimed the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Nav Instructions column – indicates the navigation instructions.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Created by column – indicates who created the request.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claim their FFT1 request from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GM 2 - SUBJECT: OH Order 1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using Claim action button.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Important to claim when multiple dispatchers are working in the same functional area to avoid duplication of effort and confusion.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Navigate the columns to the far right to display that their name is now listed in the Claim column.</a:t>
            </a:r>
          </a:p>
          <a:p>
            <a:pPr algn="l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Click on Manage Request icon for their FFT1 request.</a:t>
            </a:r>
          </a:p>
          <a:p>
            <a:pPr marL="746093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This will open a new tab with the Manage Request screen.</a:t>
            </a:r>
          </a:p>
          <a:p>
            <a:pPr marL="1208322" lvl="2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top portion of the Manage Request screen displays the request’s current location, current status and incident information. </a:t>
            </a:r>
          </a:p>
          <a:p>
            <a:pPr marL="746093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Using the Info Action Tab, show students how to edit the request.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Exercise 1: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become more familiar with the Action Tabs on the Manage Request screen.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Students work independently with help from coaches as needed.</a:t>
            </a: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Materials Needed: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Time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10 Minutes.</a:t>
            </a:r>
          </a:p>
          <a:p>
            <a:pPr algn="l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Complete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review the Info Action Tab.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Coaches will point out and discuss the difference between UTF, Cancel UTF and Cancel.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Demonstrate what can and cannot be edited on the Info Action Tab.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Hand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GM 6 - SUBJECT: Crew Desk Edits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students with request to edit need by Date/Time for the Crew – Type 2, Any from the GACC.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Explain that students should talk to the incident ordering contact before making ANY changes on a request.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click on the Fill Action Tab</a:t>
            </a:r>
          </a:p>
          <a:p>
            <a:pPr marL="805129" lvl="1" indent="-342900">
              <a:buFont typeface="+mj-lt"/>
              <a:buAutoNum type="alphaL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resources displayed under the Available tab indicate resources that have been statused as available (Local, State, GACC, or National), and can fill the request.</a:t>
            </a:r>
          </a:p>
          <a:p>
            <a:pPr marL="805129" lvl="1" indent="-342900">
              <a:buFont typeface="+mj-lt"/>
              <a:buAutoNum type="alphaL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Explain the Non-Local, Preposition, Reserved, At Incident, Mob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-Route,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Demob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-Route, Other (neighbors), IR, Tactical, Contracts, Exclusive Use, and VIPR tabs and when to use.</a:t>
            </a:r>
          </a:p>
          <a:p>
            <a:pPr algn="l"/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Exercise 2: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Apply what was learned to fill a resource order and introduce ETD/ETA travel.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Students work independently with help from coaches as needed.</a:t>
            </a: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Materials Needed: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Time: 20 Minutes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Complete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Students make available and fill their FFT1 name request.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Fill Action Tab.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Search for Name Request. If not available, make resource available.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Click Assign.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Explain ETA/ETD.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Set travel for tomorrow 0700-0800, click save.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Check Print icon to generate resource order form.</a:t>
            </a:r>
          </a:p>
          <a:p>
            <a:pPr marL="347929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Click Generate PDF.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Review resource order form.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Review the location of all blocks on the resource order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Guide students through placing their respective DIVS requests to a neighboring center on the Pending Request Work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Students fill DIVS order following same process as FFT1.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Discuss any issues that need clarification.</a:t>
            </a:r>
          </a:p>
          <a:p>
            <a:pPr algn="l"/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8893" indent="-288893">
              <a:buFont typeface="Wingdings" panose="05000000000000000000" pitchFamily="2" charset="2"/>
              <a:buChar char="q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Resource Status</a:t>
            </a:r>
          </a:p>
          <a:p>
            <a:pPr algn="l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IROC Portal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Resource List Selector discuss Local Resources and Assigned, Non-Local, Local Resources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Resources Action Tile &gt; Overhead.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Resources Work Area is activated.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Using the Resource Status column header, filter for Available, Returned from Assignment and Unavailable.</a:t>
            </a:r>
          </a:p>
          <a:p>
            <a:pPr algn="l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Set Resource Status.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Demonstrate changing availability from Available to Unavailable on the first highlighted name on the list.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Explain that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statusing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resource availability is not typically an EDRC function.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Demonstrate setting Availability Area from Local to National on the first highlighted name on the list.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National - available for assignment Nationally.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GACC - available for assignment within the Geographic Area.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State – available for assignments within the State.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Local - available on the local unit.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locate the FFT1 they name requested and make them available Local.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 the Resources Work Area, click on Operational Name. This will open the Accordion View..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Organizations section.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Home Unit – the office, organization or jurisdiction to which a resource is physically attached.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Provider - is the organization responsible for the resource.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Owner - the organization or company to be compensated financially for providing a resource to an incident.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Unavailability- Demonstrate how to set an unavailability period.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Show students how to return from accordion view to list view.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one student from each table search for and highlight their coach (or other local instructor).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Search using Operational Name column then clear searched results.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Search using the Search Icon on the Resources Action Tile.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Demonstrate clicking on column headers to filter ascending to descend.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Exercise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Have students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understand the variety of ways to search for resources and discover information about them in IROC.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Coaches assist students with navigating the screens.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Have Students work with coaches to investigate Resources Action Tile and Work Area.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Navigate to Resources Action Tile and use the search icon.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Materials Needed: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Time: </a:t>
            </a: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10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5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unit objectives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Resource requests are typically received in expanded dispatch in two ways: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6093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From Established Dispatch (IA).</a:t>
            </a:r>
          </a:p>
          <a:p>
            <a:pPr marL="746093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From the Incident Ordering Manager (ORDM).</a:t>
            </a:r>
          </a:p>
          <a:p>
            <a:pPr marL="346672" indent="-346672">
              <a:buFont typeface="+mj-lt"/>
              <a:buAutoNum type="arabicPeriod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requests typically come via: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Telephone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Radio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Email/text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Fax - Forms received from the ORDM at incident may be via fax.</a:t>
            </a:r>
          </a:p>
          <a:p>
            <a:pPr algn="l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90779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General messages are tri-carbon forms.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5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Discuss what information is necessary before you create a request.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Requestor Name. Who sent the general message, fax, or called?</a:t>
            </a:r>
          </a:p>
          <a:p>
            <a:pPr algn="l"/>
            <a:endParaRPr lang="en-US" sz="1800" dirty="0">
              <a:latin typeface="+mn-lt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During an initial briefing, your supervisor should identify individuals from whom resource requests will be accepted.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For example: Ordering Manager, Center Manager, Logistics Section Chief, Incident Commander, etc.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Resource requests from any other sources should be brought to the attention of the EDSD or EDSP.</a:t>
            </a:r>
          </a:p>
          <a:p>
            <a:pPr algn="l"/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Incident name. </a:t>
            </a:r>
            <a:r>
              <a:rPr lang="en-US" sz="1800" b="1" dirty="0">
                <a:latin typeface="+mn-lt"/>
              </a:rPr>
              <a:t>Why</a:t>
            </a:r>
            <a:r>
              <a:rPr lang="en-US" sz="1800" dirty="0">
                <a:latin typeface="+mn-lt"/>
              </a:rPr>
              <a:t> is this important - </a:t>
            </a:r>
            <a:r>
              <a:rPr lang="en-US" sz="1800" b="1" dirty="0">
                <a:latin typeface="+mn-lt"/>
              </a:rPr>
              <a:t>Answer</a:t>
            </a:r>
            <a:r>
              <a:rPr lang="en-US" sz="1800" dirty="0">
                <a:latin typeface="+mn-lt"/>
              </a:rPr>
              <a:t>: Expanded may be dealing with multiple incidents.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Item requested.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Quantity.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Date/time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Reporting or delivery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Special needs, if any.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- For example: Crews double-lunched, rental car approved, special skills necessary, trainee acceptable,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Signature of authorized approver (discuss local protocol).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Select incidents to watch in IROC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Have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Students follow along and set up their incident list: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endParaRPr lang="en-US" sz="1800" dirty="0">
              <a:latin typeface="+mn-lt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IROC Portal.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Incidents Action Tile &gt; Open Incident.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Describe what the List Selector mean.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Describe how to sort and filter the Incidents Work Area – List View.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Explain how watching an incident populates the Watched Incident content selector.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Assign each group one of the Incidents in the list. Have students watch their incident.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Have students randomly select another incident, so that they will have at least two incidents in their content selector.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b="1" dirty="0">
                <a:latin typeface="+mn-lt"/>
              </a:rPr>
              <a:t>Creating a </a:t>
            </a:r>
            <a:r>
              <a:rPr lang="en-US" sz="1200" b="1" dirty="0"/>
              <a:t>Resource Order</a:t>
            </a:r>
            <a:endParaRPr lang="en-US" sz="1200" b="1" dirty="0">
              <a:latin typeface="+mn-lt"/>
            </a:endParaRP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Have students navigate to IROC Portal.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Demonstrate</a:t>
            </a:r>
            <a:r>
              <a:rPr lang="en-US" sz="1800" dirty="0">
                <a:latin typeface="+mn-lt"/>
              </a:rPr>
              <a:t> how to search using the Catalog Item field IROC Portal.</a:t>
            </a:r>
          </a:p>
          <a:p>
            <a:pPr algn="l"/>
            <a:endParaRPr lang="en-US" sz="1800" dirty="0">
              <a:latin typeface="+mn-lt"/>
            </a:endParaRPr>
          </a:p>
          <a:p>
            <a:pPr marL="746093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 the Incident Content Selector, selected assigned incident.</a:t>
            </a:r>
          </a:p>
          <a:p>
            <a:pPr marL="746093" lvl="1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Pending Request Action Tile &gt; “+” icon.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Show</a:t>
            </a:r>
            <a:r>
              <a:rPr lang="en-US" sz="1800" dirty="0">
                <a:latin typeface="+mn-lt"/>
              </a:rPr>
              <a:t> students how to select an incident from the Pending Request screen.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Catalog.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Describe</a:t>
            </a:r>
            <a:r>
              <a:rPr lang="en-US" sz="1800" dirty="0">
                <a:latin typeface="+mn-lt"/>
              </a:rPr>
              <a:t> overhead, crews, and equipment with examples of each type.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Demonstrate</a:t>
            </a:r>
            <a:r>
              <a:rPr lang="en-US" sz="1800" dirty="0">
                <a:latin typeface="+mn-lt"/>
              </a:rPr>
              <a:t> Catalog dropdown:</a:t>
            </a:r>
          </a:p>
          <a:p>
            <a:pPr marL="0" lvl="0" indent="0" algn="l">
              <a:buFont typeface="Courier New" panose="02070309020205020404" pitchFamily="49" charset="0"/>
              <a:buNone/>
            </a:pPr>
            <a:endParaRPr lang="en-US" sz="1800" dirty="0">
              <a:latin typeface="+mn-lt"/>
            </a:endParaRPr>
          </a:p>
          <a:p>
            <a:pPr marL="0" lvl="0" indent="0" algn="l">
              <a:buFont typeface="Courier New" panose="02070309020205020404" pitchFamily="49" charset="0"/>
              <a:buNone/>
            </a:pPr>
            <a:r>
              <a:rPr lang="en-US" sz="1800" dirty="0">
                <a:latin typeface="+mn-lt"/>
              </a:rPr>
              <a:t>There are 5 resource functional area catalog choices: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Aircraft (typically handled by IA).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Crew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Equipment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Overhead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Supply (will be addressed in Unit 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Creating a Crew Request</a:t>
            </a:r>
            <a:endParaRPr lang="en-US" sz="1800" dirty="0">
              <a:latin typeface="+mn-lt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800" dirty="0">
              <a:latin typeface="+mn-lt"/>
            </a:endParaRP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Catalog for Crew.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Catalog Category: Fire.</a:t>
            </a:r>
          </a:p>
          <a:p>
            <a:pPr marL="288893" indent="-288893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Explain</a:t>
            </a:r>
            <a:r>
              <a:rPr lang="en-US" sz="1800" dirty="0">
                <a:latin typeface="+mn-lt"/>
              </a:rPr>
              <a:t> the following: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Crew, Military, Battalion.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Crew, Type 1 (National Resource, Interagency Hot Shot crews [IHC]).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Crew, Type 2, or Crew, Type 2IA (IA/breakdown capable and have sawyers).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Crew, Type Any.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Catalog Category: Non-Fire.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Explain</a:t>
            </a:r>
            <a:r>
              <a:rPr lang="en-US" sz="1800" dirty="0">
                <a:latin typeface="+mn-lt"/>
              </a:rPr>
              <a:t> the following: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Camp crews.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Kitchen crews.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Trail crews.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Creating an Equipment Request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Catalog for Equipment.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Scroll through Catalog Categories.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latin typeface="+mn-lt"/>
            </a:endParaRP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Dozer.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Engine.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Engine, Strike Team.</a:t>
            </a:r>
          </a:p>
          <a:p>
            <a:pPr marL="462229" lvl="1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-</a:t>
            </a:r>
            <a:r>
              <a:rPr lang="en-US" sz="1800" b="0" dirty="0">
                <a:latin typeface="+mn-lt"/>
              </a:rPr>
              <a:t>Discuss</a:t>
            </a:r>
            <a:r>
              <a:rPr lang="en-US" sz="1800" dirty="0">
                <a:latin typeface="+mn-lt"/>
              </a:rPr>
              <a:t> local protocols.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Food Service, Mobile.</a:t>
            </a:r>
          </a:p>
          <a:p>
            <a:pPr marL="462229" lvl="1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- Once certain criteria are met on an incident a National Caterer must be requested. </a:t>
            </a:r>
          </a:p>
          <a:p>
            <a:pPr algn="l"/>
            <a:r>
              <a:rPr lang="en-US" sz="1800" dirty="0">
                <a:latin typeface="+mn-lt"/>
              </a:rPr>
              <a:t>	See </a:t>
            </a:r>
            <a:r>
              <a:rPr lang="en-US" sz="1800" b="0" i="1" dirty="0">
                <a:latin typeface="+mn-lt"/>
              </a:rPr>
              <a:t>National Interagency Mobilization Guide</a:t>
            </a:r>
            <a:r>
              <a:rPr lang="en-US" sz="1800" b="0" dirty="0">
                <a:latin typeface="+mn-lt"/>
              </a:rPr>
              <a:t>, 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https://www.nifc.gov/nicc/mobguide/index.html.</a:t>
            </a:r>
          </a:p>
          <a:p>
            <a:pPr lvl="1" algn="l"/>
            <a:r>
              <a:rPr lang="en-US" sz="1800" dirty="0">
                <a:latin typeface="+mn-lt"/>
              </a:rPr>
              <a:t>- NICC dispatches all National Caterers. These requests are placed to the GACC and subsequently placed to NICC.</a:t>
            </a:r>
          </a:p>
          <a:p>
            <a:pPr lvl="1" algn="l"/>
            <a:r>
              <a:rPr lang="en-US" sz="1800" dirty="0">
                <a:latin typeface="+mn-lt"/>
              </a:rPr>
              <a:t>- Local caterers may be used when incident does not meet criteria or National Caterer is unavailable.</a:t>
            </a:r>
          </a:p>
          <a:p>
            <a:pPr lvl="1" algn="l"/>
            <a:r>
              <a:rPr lang="en-US" sz="1800" dirty="0">
                <a:latin typeface="+mn-lt"/>
              </a:rPr>
              <a:t>- Orders for caterers are handled by EDSDs or EDSPs.	</a:t>
            </a:r>
          </a:p>
          <a:p>
            <a:pPr lvl="1" algn="l"/>
            <a:r>
              <a:rPr lang="en-US" sz="1800" dirty="0">
                <a:latin typeface="+mn-lt"/>
              </a:rPr>
              <a:t>- Discuss local protocol.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Grey Water Truck.</a:t>
            </a:r>
          </a:p>
          <a:p>
            <a:pPr marL="462229" lvl="1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- Grey Water is all wastewater except toilet waste and food waste.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Medical.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Potable Water Truck.</a:t>
            </a:r>
          </a:p>
          <a:p>
            <a:pPr lvl="1" algn="l"/>
            <a:r>
              <a:rPr lang="en-US" sz="1800" dirty="0">
                <a:latin typeface="+mn-lt"/>
              </a:rPr>
              <a:t>- Potable water is safe and suitable for drinking.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Shower, Mobile.</a:t>
            </a:r>
          </a:p>
          <a:p>
            <a:pPr lvl="1" algn="l"/>
            <a:r>
              <a:rPr lang="en-US" sz="1800" dirty="0">
                <a:latin typeface="+mn-lt"/>
              </a:rPr>
              <a:t>- NICC dispatches all National Mobile Shower Units. These requests are placed to the GACC and subsequently placed to NICC.</a:t>
            </a:r>
          </a:p>
          <a:p>
            <a:pPr lvl="1" algn="l"/>
            <a:r>
              <a:rPr lang="en-US" sz="1800" dirty="0">
                <a:latin typeface="+mn-lt"/>
              </a:rPr>
              <a:t>- Orders for showers are handled by EDSDs or EDSPs.</a:t>
            </a:r>
          </a:p>
          <a:p>
            <a:pPr lvl="1" algn="l"/>
            <a:r>
              <a:rPr lang="en-US" sz="1800" dirty="0">
                <a:latin typeface="+mn-lt"/>
              </a:rPr>
              <a:t>- Discuss local protocol.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Task Force.</a:t>
            </a:r>
          </a:p>
          <a:p>
            <a:pPr lvl="1" algn="l"/>
            <a:r>
              <a:rPr lang="en-US" sz="1800" dirty="0">
                <a:latin typeface="+mn-lt"/>
              </a:rPr>
              <a:t>- Task force requests are filled with resources of different types.</a:t>
            </a:r>
          </a:p>
          <a:p>
            <a:pPr lvl="1" algn="l"/>
            <a:r>
              <a:rPr lang="en-US" sz="1800" dirty="0">
                <a:latin typeface="+mn-lt"/>
              </a:rPr>
              <a:t>- Support overhead will be ordered as needed.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Tender, Water (Support).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Tender, Water (Tactical).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Tractor Plow.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Trailer.</a:t>
            </a:r>
          </a:p>
          <a:p>
            <a:pPr lvl="1" algn="l"/>
            <a:r>
              <a:rPr lang="en-US" sz="1800" dirty="0">
                <a:latin typeface="+mn-lt"/>
              </a:rPr>
              <a:t>- Scroll through the items.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Transportation.</a:t>
            </a:r>
          </a:p>
          <a:p>
            <a:pPr lvl="1" algn="l"/>
            <a:r>
              <a:rPr lang="en-US" sz="1800" dirty="0">
                <a:latin typeface="+mn-lt"/>
              </a:rPr>
              <a:t>- Scroll through the items.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506413"/>
            <a:ext cx="1871663" cy="140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Creating an Overhead Request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Set Catalog to Overhead.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Groups.</a:t>
            </a:r>
          </a:p>
          <a:p>
            <a:pPr lvl="1" algn="l"/>
            <a:r>
              <a:rPr lang="en-US" sz="1800" dirty="0">
                <a:latin typeface="+mn-lt"/>
              </a:rPr>
              <a:t>- Scroll through the items.</a:t>
            </a:r>
          </a:p>
          <a:p>
            <a:pPr lvl="1" algn="l"/>
            <a:r>
              <a:rPr lang="en-US" sz="1800" dirty="0">
                <a:latin typeface="+mn-lt"/>
              </a:rPr>
              <a:t>- Identify that Incident Management Teams are listed here.</a:t>
            </a:r>
          </a:p>
          <a:p>
            <a:pPr lvl="1" algn="l"/>
            <a:r>
              <a:rPr lang="en-US" sz="1800" dirty="0">
                <a:latin typeface="+mn-lt"/>
              </a:rPr>
              <a:t>- Discuss modules and squad.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Catalog Category: Positions.</a:t>
            </a:r>
          </a:p>
          <a:p>
            <a:pPr lvl="1" algn="l"/>
            <a:r>
              <a:rPr lang="en-US" sz="1800" dirty="0">
                <a:latin typeface="+mn-lt"/>
              </a:rPr>
              <a:t>- Catalog items are in alphabetical order and show the 4-letter position code.</a:t>
            </a:r>
          </a:p>
          <a:p>
            <a:pPr algn="l"/>
            <a:endParaRPr lang="en-US" sz="1800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Exercise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Have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students practice using the search field on Catalog Item to locate position codes.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Students will search for various positions using the Search field in Catalog Item and position codes.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Select and filter several positions.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+mn-lt"/>
              </a:rPr>
              <a:t>Materials Needed: </a:t>
            </a:r>
            <a:r>
              <a:rPr lang="en-US" sz="1800" dirty="0">
                <a:latin typeface="+mn-lt"/>
              </a:rPr>
              <a:t>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latin typeface="+mn-lt"/>
              </a:rPr>
              <a:t>Time:  </a:t>
            </a:r>
            <a:r>
              <a:rPr lang="en-US" sz="1800" b="0" dirty="0">
                <a:latin typeface="+mn-lt"/>
              </a:rPr>
              <a:t>5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dirty="0">
                <a:latin typeface="+mn-lt"/>
              </a:rPr>
              <a:t>Input 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GM 2 - SUBJECT: OH Order 1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.</a:t>
            </a:r>
            <a:endParaRPr lang="en-US" sz="1800" b="0" dirty="0">
              <a:latin typeface="+mn-lt"/>
            </a:endParaRPr>
          </a:p>
          <a:p>
            <a:pPr marL="288893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Students will create a Fire Fighter Type 1, FFT1(t) request as the instructor demonstrates. </a:t>
            </a:r>
          </a:p>
          <a:p>
            <a:pPr marL="288893" indent="-288893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</a:rPr>
              <a:t>Enter Request for FFT1.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Number of requests block.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Ensure students have all selected FFT1 as the requested item.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All fields marked with * are required fields.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In the # of requests block, input the number of requests (1) to be created for the type of resource requested.</a:t>
            </a:r>
          </a:p>
          <a:p>
            <a:pPr algn="l"/>
            <a:r>
              <a:rPr lang="en-US" sz="1800" dirty="0">
                <a:latin typeface="+mn-lt"/>
              </a:rPr>
              <a:t>	- If more than 1 FFT1 were requested, each request would be given its own number.</a:t>
            </a:r>
          </a:p>
          <a:p>
            <a:pPr algn="l"/>
            <a:r>
              <a:rPr lang="en-US" sz="1800" dirty="0">
                <a:latin typeface="+mn-lt"/>
              </a:rPr>
              <a:t>	- Example: 4 FFT1 requests would create O-1, O-2, O-3, O- 4.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 Financial Code.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Financial codes are created by the Established Dispatch when the incident is created.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If no code is shown, add a financial code using the Add New Financial Code button.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Next Number.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Custom Request Block discuss local protocol.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Discuss Date/ Time Needed.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Using the calendar select a date.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Enter the requested time, using military time.</a:t>
            </a:r>
          </a:p>
          <a:p>
            <a:pPr marL="75615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Time zone will be automatically selected.</a:t>
            </a:r>
          </a:p>
          <a:p>
            <a:pPr marL="293922" lvl="0" indent="-28889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Deliver To.</a:t>
            </a:r>
          </a:p>
          <a:p>
            <a:pPr marL="751122" lvl="1" indent="-28889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Enter desired location.</a:t>
            </a:r>
          </a:p>
          <a:p>
            <a:pPr marL="751122" lvl="1" indent="-288893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>
                <a:latin typeface="+mn-lt"/>
              </a:rPr>
              <a:t>Note to Instructor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dirty="0">
                <a:latin typeface="+mn-lt"/>
              </a:rPr>
              <a:t>Demonstration only.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Default incident name will be used.</a:t>
            </a:r>
          </a:p>
          <a:p>
            <a:r>
              <a:rPr lang="en-US" sz="1800" b="0" dirty="0">
                <a:latin typeface="+mn-lt"/>
              </a:rPr>
              <a:t>Select</a:t>
            </a:r>
            <a:r>
              <a:rPr lang="en-US" sz="1800" dirty="0">
                <a:latin typeface="+mn-lt"/>
              </a:rPr>
              <a:t> the incident name from the Deliver to drop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32D1B83B-1F17-43F7-9D13-11E786FBA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6BF6E6-BE2A-40A5-B6F0-8C4A31905431}"/>
              </a:ext>
            </a:extLst>
          </p:cNvPr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WCG Logo">
            <a:extLst>
              <a:ext uri="{FF2B5EF4-FFF2-40B4-BE49-F238E27FC236}">
                <a16:creationId xmlns:a16="http://schemas.microsoft.com/office/drawing/2014/main" id="{F72C24E4-7A34-439C-9BBB-7826EA2AB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D-110 Unit 4: </a:t>
            </a:r>
            <a:r>
              <a:rPr lang="en-US" sz="4000">
                <a:solidFill>
                  <a:schemeClr val="bg1"/>
                </a:solidFill>
              </a:rPr>
              <a:t>Creating Resource Requests, Pending Requests, Resource Status and Edit</a:t>
            </a:r>
            <a:endParaRPr lang="en-US" alt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D-110 Unit</a:t>
            </a:r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4:</a:t>
            </a:r>
            <a:r>
              <a:rPr lang="en-US" sz="1200" b="1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Creating Resource Request, Pending Requests, Status and Edit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cg.gov/publications/2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ifc.gov/nicc/mobguide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495800"/>
            <a:ext cx="7086600" cy="1752600"/>
          </a:xfrm>
        </p:spPr>
        <p:txBody>
          <a:bodyPr/>
          <a:lstStyle/>
          <a:p>
            <a:r>
              <a:rPr lang="en-US" sz="2800"/>
              <a:t>D-110 Unit 4</a:t>
            </a:r>
            <a:br>
              <a:rPr lang="en-US" sz="2800"/>
            </a:br>
            <a:r>
              <a:rPr lang="en-US" sz="2800"/>
              <a:t>Creating Resource Requests, Pending Requests, Resource Status, and Edit Request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Many Contacts</a:t>
            </a:r>
          </a:p>
        </p:txBody>
      </p:sp>
      <p:pic>
        <p:nvPicPr>
          <p:cNvPr id="4" name="Picture 6" descr="Picture of a Resource Order Form for the Alum fire, for an overhead order.">
            <a:extLst>
              <a:ext uri="{FF2B5EF4-FFF2-40B4-BE49-F238E27FC236}">
                <a16:creationId xmlns:a16="http://schemas.microsoft.com/office/drawing/2014/main" id="{965F25E0-A8F3-4A52-86CA-635F989781A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t="22687" r="17281" b="27110"/>
          <a:stretch/>
        </p:blipFill>
        <p:spPr bwMode="auto">
          <a:xfrm>
            <a:off x="0" y="838200"/>
            <a:ext cx="9159992" cy="57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Crews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314DB-CE7D-4AEB-96B2-024AF55AC71E}"/>
              </a:ext>
            </a:extLst>
          </p:cNvPr>
          <p:cNvSpPr txBox="1"/>
          <p:nvPr/>
        </p:nvSpPr>
        <p:spPr>
          <a:xfrm>
            <a:off x="148141" y="165539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Hotshots</a:t>
            </a:r>
          </a:p>
        </p:txBody>
      </p:sp>
      <p:pic>
        <p:nvPicPr>
          <p:cNvPr id="12" name="Picture 8" descr="Picture of three firefighters with PPEs on with firefighters in the background.">
            <a:extLst>
              <a:ext uri="{FF2B5EF4-FFF2-40B4-BE49-F238E27FC236}">
                <a16:creationId xmlns:a16="http://schemas.microsoft.com/office/drawing/2014/main" id="{74167709-90E8-4604-8DAF-782454A1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626" y="2117060"/>
            <a:ext cx="2675072" cy="4375771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9C77BC-66D0-4C73-88AD-B4B56BB94A1C}"/>
              </a:ext>
            </a:extLst>
          </p:cNvPr>
          <p:cNvSpPr txBox="1"/>
          <p:nvPr/>
        </p:nvSpPr>
        <p:spPr>
          <a:xfrm>
            <a:off x="3048000" y="1600201"/>
            <a:ext cx="2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Type 2 and 3 Crews</a:t>
            </a:r>
          </a:p>
        </p:txBody>
      </p:sp>
      <p:pic>
        <p:nvPicPr>
          <p:cNvPr id="11" name="Content Placeholder 10" descr="Picture of a large airplane sitting on the tarmac with people lined up on both sides  of the plane.">
            <a:extLst>
              <a:ext uri="{FF2B5EF4-FFF2-40B4-BE49-F238E27FC236}">
                <a16:creationId xmlns:a16="http://schemas.microsoft.com/office/drawing/2014/main" id="{166F6E79-98C9-4C86-B9AD-38CB552BF4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180497" y="2061866"/>
            <a:ext cx="2542575" cy="2146704"/>
          </a:xfrm>
          <a:prstGeom prst="rect">
            <a:avLst/>
          </a:prstGeom>
        </p:spPr>
      </p:pic>
      <p:pic>
        <p:nvPicPr>
          <p:cNvPr id="13" name="Picture 12" descr="Picture of people folding a yellow tarp with a modular office trailer behind them.">
            <a:extLst>
              <a:ext uri="{FF2B5EF4-FFF2-40B4-BE49-F238E27FC236}">
                <a16:creationId xmlns:a16="http://schemas.microsoft.com/office/drawing/2014/main" id="{39239FBA-180F-4C47-931B-10EAA4BA2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086981"/>
            <a:ext cx="3037974" cy="2121591"/>
          </a:xfrm>
          <a:prstGeom prst="rect">
            <a:avLst/>
          </a:prstGeom>
        </p:spPr>
      </p:pic>
      <p:pic>
        <p:nvPicPr>
          <p:cNvPr id="5" name="Picture 4" descr="Wildland fire crew with full PPE and tools hiking in a line in wooded area.">
            <a:extLst>
              <a:ext uri="{FF2B5EF4-FFF2-40B4-BE49-F238E27FC236}">
                <a16:creationId xmlns:a16="http://schemas.microsoft.com/office/drawing/2014/main" id="{A5E52B9D-1361-41EB-A22B-BE8EEF65C5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3"/>
          <a:stretch/>
        </p:blipFill>
        <p:spPr>
          <a:xfrm>
            <a:off x="3183494" y="4346127"/>
            <a:ext cx="5726355" cy="21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/>
              <a:t>Equipment</a:t>
            </a:r>
          </a:p>
        </p:txBody>
      </p:sp>
      <p:pic>
        <p:nvPicPr>
          <p:cNvPr id="5" name="Picture 4" descr="Picture of a food catering trailer for firefighters with yellow handrailing. ">
            <a:extLst>
              <a:ext uri="{FF2B5EF4-FFF2-40B4-BE49-F238E27FC236}">
                <a16:creationId xmlns:a16="http://schemas.microsoft.com/office/drawing/2014/main" id="{28511582-A117-49C4-B0AD-DF50C8C9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" y="1524000"/>
            <a:ext cx="4177001" cy="2484329"/>
          </a:xfrm>
          <a:prstGeom prst="rect">
            <a:avLst/>
          </a:prstGeom>
        </p:spPr>
      </p:pic>
      <p:pic>
        <p:nvPicPr>
          <p:cNvPr id="6" name="Content Placeholder 5" descr="Picture of a large BLM water tender driving down a dirt road.">
            <a:extLst>
              <a:ext uri="{FF2B5EF4-FFF2-40B4-BE49-F238E27FC236}">
                <a16:creationId xmlns:a16="http://schemas.microsoft.com/office/drawing/2014/main" id="{D6816AC9-A1E5-4A03-B7B7-E53F72E56C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191038" y="1523998"/>
            <a:ext cx="5011245" cy="2484329"/>
          </a:xfrm>
          <a:prstGeom prst="rect">
            <a:avLst/>
          </a:prstGeom>
        </p:spPr>
      </p:pic>
      <p:pic>
        <p:nvPicPr>
          <p:cNvPr id="8" name="Content Placeholder 3" descr="Picture of a large portable shower unit with stairs leading up and a blue awning beside it.">
            <a:extLst>
              <a:ext uri="{FF2B5EF4-FFF2-40B4-BE49-F238E27FC236}">
                <a16:creationId xmlns:a16="http://schemas.microsoft.com/office/drawing/2014/main" id="{2A388BA3-3A5B-4A8A-9E41-5323130E2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008328"/>
            <a:ext cx="4197054" cy="2636491"/>
          </a:xfrm>
          <a:prstGeom prst="rect">
            <a:avLst/>
          </a:prstGeom>
        </p:spPr>
      </p:pic>
      <p:pic>
        <p:nvPicPr>
          <p:cNvPr id="7" name="Picture 6" descr="Picture of a large yellow dozer on a transport trailer.">
            <a:extLst>
              <a:ext uri="{FF2B5EF4-FFF2-40B4-BE49-F238E27FC236}">
                <a16:creationId xmlns:a16="http://schemas.microsoft.com/office/drawing/2014/main" id="{5DBD0EED-D4FC-49EF-B3B6-612E2666F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054" y="4008328"/>
            <a:ext cx="4941098" cy="26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 Screen</a:t>
            </a:r>
          </a:p>
        </p:txBody>
      </p:sp>
      <p:pic>
        <p:nvPicPr>
          <p:cNvPr id="4" name="Content Placeholder 3" descr="Graphic of the Manage Request Screen in the IROC Portal.">
            <a:extLst>
              <a:ext uri="{FF2B5EF4-FFF2-40B4-BE49-F238E27FC236}">
                <a16:creationId xmlns:a16="http://schemas.microsoft.com/office/drawing/2014/main" id="{D3EF9B82-4E30-4A4D-AD84-F8841611E96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5DC0-36AC-420C-9951-13F37B15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Status Screen</a:t>
            </a:r>
          </a:p>
        </p:txBody>
      </p:sp>
      <p:pic>
        <p:nvPicPr>
          <p:cNvPr id="9" name="Picture 8" descr="Graphic of the Resource Status Screen from the IROC Portal.">
            <a:extLst>
              <a:ext uri="{FF2B5EF4-FFF2-40B4-BE49-F238E27FC236}">
                <a16:creationId xmlns:a16="http://schemas.microsoft.com/office/drawing/2014/main" id="{BDE6A3E9-E5DB-47D5-B7C0-7525E161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8" y="924842"/>
            <a:ext cx="3814933" cy="4081498"/>
          </a:xfrm>
          <a:prstGeom prst="rect">
            <a:avLst/>
          </a:prstGeom>
        </p:spPr>
      </p:pic>
      <p:pic>
        <p:nvPicPr>
          <p:cNvPr id="13" name="Picture 12" descr="Picture of multiple bulletin boards lined up with fire information.">
            <a:extLst>
              <a:ext uri="{FF2B5EF4-FFF2-40B4-BE49-F238E27FC236}">
                <a16:creationId xmlns:a16="http://schemas.microsoft.com/office/drawing/2014/main" id="{1B3D5C77-A814-467E-A68F-5B41920FD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4" y="5006340"/>
            <a:ext cx="3911917" cy="1593285"/>
          </a:xfrm>
          <a:prstGeom prst="rect">
            <a:avLst/>
          </a:prstGeom>
        </p:spPr>
      </p:pic>
      <p:pic>
        <p:nvPicPr>
          <p:cNvPr id="5" name="Content Placeholder 4" descr="Graphic of the Resource Status Screen from the IROC Portal showing Teams and Resources.">
            <a:extLst>
              <a:ext uri="{FF2B5EF4-FFF2-40B4-BE49-F238E27FC236}">
                <a16:creationId xmlns:a16="http://schemas.microsoft.com/office/drawing/2014/main" id="{783631B4-BEDC-4FE0-8010-E6F8AAF3B6D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31" y="899160"/>
            <a:ext cx="4896682" cy="3093720"/>
          </a:xfrm>
        </p:spPr>
      </p:pic>
      <p:pic>
        <p:nvPicPr>
          <p:cNvPr id="7" name="Picture 6" descr="Graphic of Resource Status Screen in IROC Portal &#10;&#10;">
            <a:extLst>
              <a:ext uri="{FF2B5EF4-FFF2-40B4-BE49-F238E27FC236}">
                <a16:creationId xmlns:a16="http://schemas.microsoft.com/office/drawing/2014/main" id="{B29D2A23-365B-49A3-9D02-19B1A21CF2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9" t="16508" r="6006" b="18239"/>
          <a:stretch/>
        </p:blipFill>
        <p:spPr>
          <a:xfrm>
            <a:off x="4739241" y="3429000"/>
            <a:ext cx="3010299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Complete resource orders for overhead, crew and equipment requests from general message forms using the electronic resource tracking system (IROC).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Describe the use of the Pending Request screen.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Describe the use of the Resource Status screen.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Demonstrate the ability to utilize the Edit Request functionality.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E5571-78BC-4A99-AABB-2108516FEF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625475" indent="-396875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Yu Mincho" panose="02020400000000000000" pitchFamily="18" charset="-128"/>
                <a:cs typeface="Arial" panose="020B0604020202020204" pitchFamily="34" charset="0"/>
              </a:rPr>
              <a:t>Complete resource orders for overhead, crew and equipment requests from general message forms using the electronic resource tracking system (IROC).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indent="-396875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Yu Mincho" panose="02020400000000000000" pitchFamily="18" charset="-128"/>
                <a:cs typeface="Arial" panose="020B0604020202020204" pitchFamily="34" charset="0"/>
              </a:rPr>
              <a:t>Describe the use of the Pending Request screen.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indent="-396875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Yu Mincho" panose="02020400000000000000" pitchFamily="18" charset="-128"/>
                <a:cs typeface="Arial" panose="020B0604020202020204" pitchFamily="34" charset="0"/>
              </a:rPr>
              <a:t>Describe the use of the Resource Status screen.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indent="-396875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Yu Mincho" panose="02020400000000000000" pitchFamily="18" charset="-128"/>
                <a:cs typeface="Arial" panose="020B0604020202020204" pitchFamily="34" charset="0"/>
              </a:rPr>
              <a:t>Demonstrate the ability to utilize the Edit Request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0056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of Resource Request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0" y="997527"/>
            <a:ext cx="4031669" cy="5593773"/>
          </a:xfrm>
          <a:solidFill>
            <a:srgbClr val="FFFFFF">
              <a:alpha val="76078"/>
            </a:srgbClr>
          </a:solidFill>
        </p:spPr>
        <p:txBody>
          <a:bodyPr>
            <a:normAutofit/>
          </a:bodyPr>
          <a:lstStyle/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From Initial Attack (IA)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From the Incident (ORDM)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By telephone, General Message, fax, </a:t>
            </a:r>
            <a:b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3600" dirty="0">
                <a:ea typeface="Yu Mincho" panose="02020400000000000000" pitchFamily="18" charset="-128"/>
                <a:cs typeface="Arial" panose="020B0604020202020204" pitchFamily="34" charset="0"/>
              </a:rPr>
              <a:t>e-mail, or radio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group of overhead personnel having a conversation.">
            <a:extLst>
              <a:ext uri="{FF2B5EF4-FFF2-40B4-BE49-F238E27FC236}">
                <a16:creationId xmlns:a16="http://schemas.microsoft.com/office/drawing/2014/main" id="{AF931110-A9E9-428F-83DD-17B69E78A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38409"/>
          <a:stretch/>
        </p:blipFill>
        <p:spPr>
          <a:xfrm>
            <a:off x="4052451" y="838199"/>
            <a:ext cx="5091546" cy="5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Message Form</a:t>
            </a:r>
          </a:p>
        </p:txBody>
      </p:sp>
      <p:pic>
        <p:nvPicPr>
          <p:cNvPr id="10" name="Content Placeholder 9" descr="General message example">
            <a:extLst>
              <a:ext uri="{FF2B5EF4-FFF2-40B4-BE49-F238E27FC236}">
                <a16:creationId xmlns:a16="http://schemas.microsoft.com/office/drawing/2014/main" id="{61FB74EB-C62F-40E9-9128-3691E040C56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9" y="896565"/>
            <a:ext cx="5526063" cy="5622588"/>
          </a:xfrm>
        </p:spPr>
      </p:pic>
    </p:spTree>
    <p:extLst>
      <p:ext uri="{BB962C8B-B14F-4D97-AF65-F5344CB8AC3E}">
        <p14:creationId xmlns:p14="http://schemas.microsoft.com/office/powerpoint/2010/main" val="178988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Content Selectors, Action Tiles and Main Work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ROC screen with local incidents, pending requests, local requests, and current resources.">
            <a:extLst>
              <a:ext uri="{FF2B5EF4-FFF2-40B4-BE49-F238E27FC236}">
                <a16:creationId xmlns:a16="http://schemas.microsoft.com/office/drawing/2014/main" id="{CD44C95A-AEDC-4442-A6AE-9A12EB63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9" y="838200"/>
            <a:ext cx="9143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B61977-ED7F-4E08-BD15-9FB1640BC4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45920"/>
            <a:ext cx="9144000" cy="4983480"/>
          </a:xfrm>
        </p:spPr>
        <p:txBody>
          <a:bodyPr/>
          <a:lstStyle/>
          <a:p>
            <a:r>
              <a:rPr lang="en-US" sz="3200" i="1" dirty="0">
                <a:latin typeface="+mn-lt"/>
              </a:rPr>
              <a:t>NWCG Standards for Wildland Fire Resource Typing</a:t>
            </a:r>
            <a:r>
              <a:rPr lang="en-US" sz="3200" dirty="0">
                <a:latin typeface="+mn-lt"/>
              </a:rPr>
              <a:t>, PMS 200, </a:t>
            </a:r>
            <a:r>
              <a:rPr lang="en-US" sz="3200" b="0" dirty="0">
                <a:latin typeface="+mn-lt"/>
                <a:hlinkClick r:id="rId3"/>
              </a:rPr>
              <a:t>https://www.nwcg.gov/publications/200</a:t>
            </a:r>
            <a:endParaRPr lang="en-US" b="0" dirty="0"/>
          </a:p>
          <a:p>
            <a:pPr marL="0" indent="0">
              <a:buNone/>
            </a:pPr>
            <a:endParaRPr lang="en-US" sz="3200" b="0" dirty="0">
              <a:latin typeface="+mn-lt"/>
            </a:endParaRPr>
          </a:p>
          <a:p>
            <a:r>
              <a:rPr lang="en-US" i="1" dirty="0">
                <a:latin typeface="+mj-lt"/>
              </a:rPr>
              <a:t>National Interagency Mobilization Guide, </a:t>
            </a:r>
            <a:r>
              <a:rPr lang="en-US" sz="3200" b="0" dirty="0">
                <a:solidFill>
                  <a:srgbClr val="0070C0"/>
                </a:solidFill>
                <a:latin typeface="+mn-lt"/>
                <a:hlinkClick r:id="rId4"/>
              </a:rPr>
              <a:t>https://www.nifc.gov/nicc/mobguide/index.html</a:t>
            </a:r>
            <a:endParaRPr lang="en-US" dirty="0"/>
          </a:p>
          <a:p>
            <a:pPr marL="0" indent="0">
              <a:buNone/>
            </a:pPr>
            <a:endParaRPr lang="en-US" i="1" dirty="0">
              <a:latin typeface="+mj-lt"/>
            </a:endParaRPr>
          </a:p>
          <a:p>
            <a:endParaRPr lang="en-US" sz="3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5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Crews</a:t>
            </a:r>
          </a:p>
        </p:txBody>
      </p:sp>
      <p:pic>
        <p:nvPicPr>
          <p:cNvPr id="7" name="Content Placeholder 6" descr="Picture of a crew of firefighters in front of two engines.">
            <a:extLst>
              <a:ext uri="{FF2B5EF4-FFF2-40B4-BE49-F238E27FC236}">
                <a16:creationId xmlns:a16="http://schemas.microsoft.com/office/drawing/2014/main" id="{0F5DFC3B-E1A3-4FD6-B798-B09B35E4E3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/>
          <a:stretch/>
        </p:blipFill>
        <p:spPr>
          <a:xfrm>
            <a:off x="0" y="1524000"/>
            <a:ext cx="9144000" cy="5039572"/>
          </a:xfrm>
        </p:spPr>
      </p:pic>
    </p:spTree>
    <p:extLst>
      <p:ext uri="{BB962C8B-B14F-4D97-AF65-F5344CB8AC3E}">
        <p14:creationId xmlns:p14="http://schemas.microsoft.com/office/powerpoint/2010/main" val="152915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Equipment</a:t>
            </a:r>
          </a:p>
        </p:txBody>
      </p:sp>
      <p:pic>
        <p:nvPicPr>
          <p:cNvPr id="9" name="Content Placeholder 8" descr="A picture of equipment parked in a field with a beautiful sunset.">
            <a:extLst>
              <a:ext uri="{FF2B5EF4-FFF2-40B4-BE49-F238E27FC236}">
                <a16:creationId xmlns:a16="http://schemas.microsoft.com/office/drawing/2014/main" id="{232FC7BB-2D8A-409A-8563-DB446C581B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0" y="1524000"/>
            <a:ext cx="9143999" cy="5105400"/>
          </a:xfrm>
        </p:spPr>
      </p:pic>
    </p:spTree>
    <p:extLst>
      <p:ext uri="{BB962C8B-B14F-4D97-AF65-F5344CB8AC3E}">
        <p14:creationId xmlns:p14="http://schemas.microsoft.com/office/powerpoint/2010/main" val="128153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BAB-0799-44EB-A6A2-DEBB42B5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04D-4F0E-4801-88C9-99384E330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870959"/>
            <a:ext cx="9144000" cy="6530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B4683-752B-4D4E-AA71-8B4BD1B31D22}"/>
              </a:ext>
            </a:extLst>
          </p:cNvPr>
          <p:cNvSpPr txBox="1"/>
          <p:nvPr/>
        </p:nvSpPr>
        <p:spPr>
          <a:xfrm>
            <a:off x="148141" y="165539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Overhead</a:t>
            </a:r>
          </a:p>
        </p:txBody>
      </p:sp>
      <p:pic>
        <p:nvPicPr>
          <p:cNvPr id="7" name="Picture 8" descr="2-34b">
            <a:extLst>
              <a:ext uri="{FF2B5EF4-FFF2-40B4-BE49-F238E27FC236}">
                <a16:creationId xmlns:a16="http://schemas.microsoft.com/office/drawing/2014/main" id="{0E816637-170D-49A5-8746-05B86679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26" y="2061866"/>
            <a:ext cx="2675072" cy="443096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8CBD4-54B0-4997-86BA-8B87859DFC3F}"/>
              </a:ext>
            </a:extLst>
          </p:cNvPr>
          <p:cNvSpPr txBox="1"/>
          <p:nvPr/>
        </p:nvSpPr>
        <p:spPr>
          <a:xfrm>
            <a:off x="3048000" y="1600201"/>
            <a:ext cx="2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Leadership</a:t>
            </a:r>
          </a:p>
        </p:txBody>
      </p:sp>
      <p:pic>
        <p:nvPicPr>
          <p:cNvPr id="9" name="Content Placeholder 10" descr="Picture of a lady planning officer smiling, with other planning officers sitting behind her.">
            <a:extLst>
              <a:ext uri="{FF2B5EF4-FFF2-40B4-BE49-F238E27FC236}">
                <a16:creationId xmlns:a16="http://schemas.microsoft.com/office/drawing/2014/main" id="{8FAEEE58-996D-4E71-B9B4-E08658C84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2061866"/>
            <a:ext cx="5765494" cy="44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8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3090348D-33E0-49A6-962B-469C92230B13}" vid="{6D013050-B2EB-426E-9D67-A0048095A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28B5E3ED9EA4788C53FF138B5DF7E" ma:contentTypeVersion="15" ma:contentTypeDescription="Create a new document." ma:contentTypeScope="" ma:versionID="9ee5f31172f95657277d04e5fe993071">
  <xsd:schema xmlns:xsd="http://www.w3.org/2001/XMLSchema" xmlns:xs="http://www.w3.org/2001/XMLSchema" xmlns:p="http://schemas.microsoft.com/office/2006/metadata/properties" xmlns:ns2="57c74155-24a4-4634-b055-aecb228959cc" xmlns:ns3="d6065087-e8a4-4510-98a8-d9aa8c95acfc" xmlns:ns4="31062a0d-ede8-4112-b4bb-00a9c1bc8e16" targetNamespace="http://schemas.microsoft.com/office/2006/metadata/properties" ma:root="true" ma:fieldsID="836a805f078b1af5c0c453b7f8636d58" ns2:_="" ns3:_="" ns4:_="">
    <xsd:import namespace="57c74155-24a4-4634-b055-aecb228959cc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ote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74155-24a4-4634-b055-aecb22895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c74155-24a4-4634-b055-aecb228959cc">
      <Terms xmlns="http://schemas.microsoft.com/office/infopath/2007/PartnerControls"/>
    </lcf76f155ced4ddcb4097134ff3c332f>
    <Notes xmlns="57c74155-24a4-4634-b055-aecb228959cc" xsi:nil="true"/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C9834128-786E-4AD5-9EC3-CE142F19702B}"/>
</file>

<file path=customXml/itemProps2.xml><?xml version="1.0" encoding="utf-8"?>
<ds:datastoreItem xmlns:ds="http://schemas.openxmlformats.org/officeDocument/2006/customXml" ds:itemID="{F5E42CCC-F9BD-4A8E-8D4D-3C95028C9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67577-5020-4F7F-9BEC-9BE63C7A04F8}">
  <ds:schemaRefs>
    <ds:schemaRef ds:uri="http://purl.org/dc/dcmitype/"/>
    <ds:schemaRef ds:uri="93b6d2fa-1b8b-4d11-b221-26e89de840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e09a489-c9e7-408d-8898-18dce0f398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2692</TotalTime>
  <Words>3618</Words>
  <Application>Microsoft Office PowerPoint</Application>
  <PresentationFormat>On-screen Show (4:3)</PresentationFormat>
  <Paragraphs>446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Courier New</vt:lpstr>
      <vt:lpstr>Times New Roman</vt:lpstr>
      <vt:lpstr>Arial</vt:lpstr>
      <vt:lpstr>Wingdings</vt:lpstr>
      <vt:lpstr>Verdana</vt:lpstr>
      <vt:lpstr>Custom Design</vt:lpstr>
      <vt:lpstr>D-110 Unit 4 Creating Resource Requests, Pending Requests, Resource Status, and Edit Request</vt:lpstr>
      <vt:lpstr>Objectives</vt:lpstr>
      <vt:lpstr>Source of Resource Request</vt:lpstr>
      <vt:lpstr>General Message Form</vt:lpstr>
      <vt:lpstr>Content Selectors, Action Tiles and Main Work Areas</vt:lpstr>
      <vt:lpstr>Resource Orders</vt:lpstr>
      <vt:lpstr>Resource Items</vt:lpstr>
      <vt:lpstr>Resource Items</vt:lpstr>
      <vt:lpstr>Resource Items</vt:lpstr>
      <vt:lpstr>Too Many Contacts</vt:lpstr>
      <vt:lpstr>Resource Items</vt:lpstr>
      <vt:lpstr>Resource Items</vt:lpstr>
      <vt:lpstr>Manage Request Screen</vt:lpstr>
      <vt:lpstr>Resource Status Screen</vt:lpstr>
      <vt:lpstr>Objectives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D-110 Unit 4 Creating Resource Requests, Pending Requests, Resource Status, and Edit Request</dc:title>
  <dc:subject>D-110 Unit 4 Creating Resource Requests, Pending Requests, Resource Status, and Edit Request</dc:subject>
  <dc:creator>NWCG</dc:creator>
  <cp:lastModifiedBy>Brooks, Robin B</cp:lastModifiedBy>
  <cp:revision>45</cp:revision>
  <cp:lastPrinted>2018-11-08T18:13:21Z</cp:lastPrinted>
  <dcterms:created xsi:type="dcterms:W3CDTF">2021-08-10T17:21:17Z</dcterms:created>
  <dcterms:modified xsi:type="dcterms:W3CDTF">2022-11-29T21:55:16Z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0x0101002C428B5E3ED9EA4788C53FF138B5DF7E</vt:lpwstr>
  </property>
</Properties>
</file>