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4"/>
  </p:sldMasterIdLst>
  <p:notesMasterIdLst>
    <p:notesMasterId r:id="rId12"/>
  </p:notesMasterIdLst>
  <p:handoutMasterIdLst>
    <p:handoutMasterId r:id="rId13"/>
  </p:handoutMasterIdLst>
  <p:sldIdLst>
    <p:sldId id="264" r:id="rId5"/>
    <p:sldId id="257" r:id="rId6"/>
    <p:sldId id="260" r:id="rId7"/>
    <p:sldId id="259" r:id="rId8"/>
    <p:sldId id="261" r:id="rId9"/>
    <p:sldId id="266" r:id="rId10"/>
    <p:sldId id="267" r:id="rId11"/>
  </p:sldIdLst>
  <p:sldSz cx="9144000" cy="6858000" type="screen4x3"/>
  <p:notesSz cx="6858000" cy="9296400"/>
  <p:embeddedFontLst>
    <p:embeddedFont>
      <p:font typeface="Calibri" panose="020F0502020204030204" pitchFamily="34" charset="0"/>
      <p:regular r:id="rId14"/>
      <p:bold r:id="rId15"/>
      <p:italic r:id="rId16"/>
      <p:boldItalic r:id="rId17"/>
    </p:embeddedFont>
    <p:embeddedFont>
      <p:font typeface="Verdana" panose="020B0604030504040204" pitchFamily="34" charset="0"/>
      <p:regular r:id="rId18"/>
      <p:bold r:id="rId19"/>
      <p:italic r:id="rId20"/>
      <p:boldItalic r:id="rId21"/>
    </p:embeddedFont>
  </p:embeddedFontLst>
  <p:custDataLst>
    <p:tags r:id="rId22"/>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ook, Hilary N" initials="SHN" lastIdx="9" clrIdx="0">
    <p:extLst>
      <p:ext uri="{19B8F6BF-5375-455C-9EA6-DF929625EA0E}">
        <p15:presenceInfo xmlns:p15="http://schemas.microsoft.com/office/powerpoint/2012/main" userId="S::hshook@blm.gov::bd58c695-a95c-4251-a2b1-18463ed091ad" providerId="AD"/>
      </p:ext>
    </p:extLst>
  </p:cmAuthor>
  <p:cmAuthor id="2" name="Sunderland, Amber L" initials="SAL" lastIdx="13" clrIdx="1">
    <p:extLst>
      <p:ext uri="{19B8F6BF-5375-455C-9EA6-DF929625EA0E}">
        <p15:presenceInfo xmlns:p15="http://schemas.microsoft.com/office/powerpoint/2012/main" userId="S::asunderland@blm.gov::cd9b1a8f-c7bc-4ac5-b7a3-6e908490e98c" providerId="AD"/>
      </p:ext>
    </p:extLst>
  </p:cmAuthor>
  <p:cmAuthor id="3" name="Mason, Gabriel -FS" initials="MG-" lastIdx="5" clrIdx="2">
    <p:extLst>
      <p:ext uri="{19B8F6BF-5375-455C-9EA6-DF929625EA0E}">
        <p15:presenceInfo xmlns:p15="http://schemas.microsoft.com/office/powerpoint/2012/main" userId="S::gabriel.mason@usda.gov::252ae4f4-9e30-4385-a700-ebaf406a4e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6533"/>
    <a:srgbClr val="42322A"/>
    <a:srgbClr val="DDDDDD"/>
    <a:srgbClr val="663300"/>
    <a:srgbClr val="C0C0C0"/>
    <a:srgbClr val="EEECE1"/>
    <a:srgbClr val="005660"/>
    <a:srgbClr val="EAEAE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8249D3-D655-4126-9FEF-A653D9C438BA}" v="1" dt="2021-12-02T02:06:53.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31" autoAdjust="0"/>
  </p:normalViewPr>
  <p:slideViewPr>
    <p:cSldViewPr snapToGrid="0">
      <p:cViewPr varScale="1">
        <p:scale>
          <a:sx n="57" d="100"/>
          <a:sy n="57" d="100"/>
        </p:scale>
        <p:origin x="1388" y="3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72209"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sz="quarter" idx="1"/>
          </p:nvPr>
        </p:nvSpPr>
        <p:spPr bwMode="auto">
          <a:xfrm>
            <a:off x="3885792" y="1"/>
            <a:ext cx="2972208"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ChangeArrowheads="1"/>
          </p:cNvSpPr>
          <p:nvPr>
            <p:ph type="ftr" sz="quarter" idx="2"/>
          </p:nvPr>
        </p:nvSpPr>
        <p:spPr bwMode="auto">
          <a:xfrm>
            <a:off x="1" y="8831910"/>
            <a:ext cx="2972209"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1" name="Rectangle 5"/>
          <p:cNvSpPr>
            <a:spLocks noGrp="1" noChangeArrowheads="1"/>
          </p:cNvSpPr>
          <p:nvPr>
            <p:ph type="sldNum" sz="quarter" idx="3"/>
          </p:nvPr>
        </p:nvSpPr>
        <p:spPr bwMode="auto">
          <a:xfrm>
            <a:off x="3885792" y="8831910"/>
            <a:ext cx="2972208"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3D1A75-8B2A-48FC-B5A2-79243BA3A131}" type="slidenum">
              <a:rPr lang="en-US"/>
              <a:pPr/>
              <a:t>‹#›</a:t>
            </a:fld>
            <a:endParaRPr lang="en-US"/>
          </a:p>
        </p:txBody>
      </p:sp>
    </p:spTree>
    <p:extLst>
      <p:ext uri="{BB962C8B-B14F-4D97-AF65-F5344CB8AC3E}">
        <p14:creationId xmlns:p14="http://schemas.microsoft.com/office/powerpoint/2010/main" val="131864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4800" y="669897"/>
            <a:ext cx="2476500" cy="1857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5"/>
          </p:nvPr>
        </p:nvSpPr>
        <p:spPr>
          <a:xfrm>
            <a:off x="3884613" y="8829675"/>
            <a:ext cx="2439987" cy="466725"/>
          </a:xfrm>
          <a:prstGeom prst="rect">
            <a:avLst/>
          </a:prstGeom>
        </p:spPr>
        <p:txBody>
          <a:bodyPr vert="horz" lIns="91440" tIns="45720" rIns="91440" bIns="45720" rtlCol="0" anchor="b"/>
          <a:lstStyle>
            <a:lvl1pPr algn="r">
              <a:defRPr sz="1200"/>
            </a:lvl1pPr>
          </a:lstStyle>
          <a:p>
            <a:fld id="{3CF3E047-8B01-4D0A-8D9A-8D93D4534B9F}" type="slidenum">
              <a:rPr lang="en-US" smtClean="0"/>
              <a:t>‹#›</a:t>
            </a:fld>
            <a:endParaRPr lang="en-US"/>
          </a:p>
        </p:txBody>
      </p:sp>
      <p:sp>
        <p:nvSpPr>
          <p:cNvPr id="10" name="Footer Placeholder 9"/>
          <p:cNvSpPr>
            <a:spLocks noGrp="1"/>
          </p:cNvSpPr>
          <p:nvPr>
            <p:ph type="ftr" sz="quarter" idx="4"/>
          </p:nvPr>
        </p:nvSpPr>
        <p:spPr>
          <a:xfrm>
            <a:off x="304800" y="8829675"/>
            <a:ext cx="6019800" cy="466725"/>
          </a:xfrm>
          <a:prstGeom prst="rect">
            <a:avLst/>
          </a:prstGeom>
        </p:spPr>
        <p:txBody>
          <a:bodyPr vert="horz" lIns="91440" tIns="45720" rIns="91440" bIns="45720" rtlCol="0" anchor="ctr"/>
          <a:lstStyle>
            <a:lvl1pPr algn="l">
              <a:defRPr sz="1200"/>
            </a:lvl1pPr>
          </a:lstStyle>
          <a:p>
            <a:r>
              <a:rPr lang="en-US"/>
              <a:t>NWCG S-190 Guide</a:t>
            </a:r>
          </a:p>
        </p:txBody>
      </p:sp>
      <p:cxnSp>
        <p:nvCxnSpPr>
          <p:cNvPr id="12" name="Straight Connector 11"/>
          <p:cNvCxnSpPr/>
          <p:nvPr/>
        </p:nvCxnSpPr>
        <p:spPr>
          <a:xfrm>
            <a:off x="304800" y="8829675"/>
            <a:ext cx="6019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29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a:xfrm>
            <a:off x="685800" y="4473575"/>
            <a:ext cx="5486400" cy="3660775"/>
          </a:xfrm>
          <a:prstGeom prst="rect">
            <a:avLst/>
          </a:prstGeom>
        </p:spPr>
        <p:txBody>
          <a:bodyPr/>
          <a:lstStyle/>
          <a:p>
            <a:pPr marL="285750" indent="-285750">
              <a:buFont typeface="Wingdings" panose="05000000000000000000" pitchFamily="2" charset="2"/>
              <a:buChar char="q"/>
            </a:pPr>
            <a:endParaRPr lang="en-US"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a:xfrm>
            <a:off x="3884613" y="8829675"/>
            <a:ext cx="2971800" cy="466725"/>
          </a:xfrm>
          <a:prstGeom prst="rect">
            <a:avLst/>
          </a:prstGeom>
        </p:spPr>
        <p:txBody>
          <a:bodyPr/>
          <a:lstStyle/>
          <a:p>
            <a:fld id="{8563C44C-B45D-4BB0-881F-345F3E067394}" type="slidenum">
              <a:rPr lang="en-US" smtClean="0"/>
              <a:t>1</a:t>
            </a:fld>
            <a:endParaRPr lang="en-US"/>
          </a:p>
        </p:txBody>
      </p:sp>
    </p:spTree>
    <p:extLst>
      <p:ext uri="{BB962C8B-B14F-4D97-AF65-F5344CB8AC3E}">
        <p14:creationId xmlns:p14="http://schemas.microsoft.com/office/powerpoint/2010/main" val="333049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q"/>
            </a:pPr>
            <a:r>
              <a:rPr lang="en-US" sz="1800" b="0" i="0" u="none" strike="noStrike" baseline="0" dirty="0">
                <a:latin typeface="Verdana" panose="020B0604030504040204" pitchFamily="34" charset="0"/>
                <a:ea typeface="Verdana" panose="020B0604030504040204" pitchFamily="34" charset="0"/>
              </a:rPr>
              <a:t>Review unit objectives.</a:t>
            </a:r>
            <a:endParaRPr lang="en-US"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2</a:t>
            </a:fld>
            <a:endParaRPr lang="en-US"/>
          </a:p>
        </p:txBody>
      </p:sp>
    </p:spTree>
    <p:extLst>
      <p:ext uri="{BB962C8B-B14F-4D97-AF65-F5344CB8AC3E}">
        <p14:creationId xmlns:p14="http://schemas.microsoft.com/office/powerpoint/2010/main" val="327883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0" indent="0" algn="l">
              <a:buFont typeface="Wingdings" panose="05000000000000000000" pitchFamily="2" charset="2"/>
              <a:buNone/>
            </a:pPr>
            <a:r>
              <a:rPr lang="en-US" sz="1800" b="1" i="0" u="none" strike="noStrike" baseline="0" dirty="0">
                <a:latin typeface="Verdana" panose="020B0604030504040204" pitchFamily="34" charset="0"/>
                <a:ea typeface="Verdana" panose="020B0604030504040204" pitchFamily="34" charset="0"/>
              </a:rPr>
              <a:t>Filling Crew Requests</a:t>
            </a:r>
          </a:p>
          <a:p>
            <a:pPr marL="0" indent="0" algn="l">
              <a:buFont typeface="Wingdings" panose="05000000000000000000" pitchFamily="2" charset="2"/>
              <a:buNone/>
            </a:pPr>
            <a:endParaRPr lang="en-US" sz="1800" b="1" i="0" u="none" strike="noStrike" baseline="0" dirty="0">
              <a:latin typeface="Verdana" panose="020B0604030504040204" pitchFamily="34" charset="0"/>
              <a:ea typeface="Verdana" panose="020B0604030504040204" pitchFamily="34" charset="0"/>
            </a:endParaRPr>
          </a:p>
          <a:p>
            <a:pPr marL="0" indent="0" algn="l">
              <a:buFont typeface="Wingdings" panose="05000000000000000000" pitchFamily="2" charset="2"/>
              <a:buNone/>
            </a:pPr>
            <a:r>
              <a:rPr lang="en-US" sz="1800" b="0" i="0" u="none" strike="noStrike" baseline="0" dirty="0">
                <a:latin typeface="Verdana" panose="020B0604030504040204" pitchFamily="34" charset="0"/>
                <a:ea typeface="Verdana" panose="020B0604030504040204" pitchFamily="34" charset="0"/>
              </a:rPr>
              <a:t>IROC Portal</a:t>
            </a:r>
          </a:p>
          <a:p>
            <a:pPr marL="285750" indent="-285750" algn="l">
              <a:buFont typeface="Arial" panose="020B0604020202020204" pitchFamily="34" charset="0"/>
              <a:buChar char="•"/>
            </a:pPr>
            <a:r>
              <a:rPr lang="en-US" sz="1800" b="0" i="0" u="none" strike="noStrike" baseline="0" dirty="0">
                <a:latin typeface="Verdana" panose="020B0604030504040204" pitchFamily="34" charset="0"/>
                <a:ea typeface="Verdana" panose="020B0604030504040204" pitchFamily="34" charset="0"/>
              </a:rPr>
              <a:t>In the Incident Content Selector, select assigned incident.</a:t>
            </a:r>
          </a:p>
          <a:p>
            <a:pPr marL="285750" indent="-285750" algn="l">
              <a:buFont typeface="Arial" panose="020B0604020202020204" pitchFamily="34" charset="0"/>
              <a:buChar char="•"/>
            </a:pPr>
            <a:endParaRPr lang="en-US" sz="1800" b="0" i="0" u="none" strike="noStrike" baseline="0" dirty="0">
              <a:latin typeface="Verdana" panose="020B0604030504040204" pitchFamily="34" charset="0"/>
              <a:ea typeface="Verdana" panose="020B0604030504040204" pitchFamily="34" charset="0"/>
            </a:endParaRPr>
          </a:p>
          <a:p>
            <a:pPr algn="l"/>
            <a:r>
              <a:rPr lang="en-US" sz="1800" b="0" i="0" u="none" strike="noStrike" baseline="0" dirty="0">
                <a:latin typeface="Verdana" panose="020B0604030504040204" pitchFamily="34" charset="0"/>
                <a:ea typeface="Verdana" panose="020B0604030504040204" pitchFamily="34" charset="0"/>
              </a:rPr>
              <a:t>Pending Request Action Tile &gt; All</a:t>
            </a:r>
          </a:p>
          <a:p>
            <a:pPr marL="285750" indent="-285750" algn="l">
              <a:buFont typeface="Arial" panose="020B0604020202020204" pitchFamily="34" charset="0"/>
              <a:buChar char="•"/>
            </a:pPr>
            <a:r>
              <a:rPr lang="en-US" sz="1800" b="0" i="0" u="none" strike="noStrike" baseline="0" dirty="0">
                <a:latin typeface="Verdana" panose="020B0604030504040204" pitchFamily="34" charset="0"/>
                <a:ea typeface="Verdana" panose="020B0604030504040204" pitchFamily="34" charset="0"/>
              </a:rPr>
              <a:t>Click on the Manage Request icon for the Crew Type 2 Any request the student created.</a:t>
            </a:r>
          </a:p>
          <a:p>
            <a:pPr algn="l"/>
            <a:endParaRPr lang="en-US" sz="1800" b="0" i="0" u="none" strike="noStrike" baseline="0" dirty="0">
              <a:latin typeface="Verdana" panose="020B0604030504040204" pitchFamily="34" charset="0"/>
              <a:ea typeface="Verdana" panose="020B0604030504040204" pitchFamily="34" charset="0"/>
            </a:endParaRPr>
          </a:p>
          <a:p>
            <a:pPr algn="l"/>
            <a:r>
              <a:rPr lang="en-US" sz="1800" b="0" i="0" u="none" strike="noStrike" baseline="0" dirty="0">
                <a:latin typeface="Verdana" panose="020B0604030504040204" pitchFamily="34" charset="0"/>
                <a:ea typeface="Verdana" panose="020B0604030504040204" pitchFamily="34" charset="0"/>
              </a:rPr>
              <a:t>In the Manage Request screen &gt; Fill Action Tab.</a:t>
            </a:r>
          </a:p>
          <a:p>
            <a:pPr marL="285750" indent="-285750" algn="l">
              <a:buFont typeface="Arial" panose="020B0604020202020204" pitchFamily="34" charset="0"/>
              <a:buChar char="•"/>
            </a:pPr>
            <a:r>
              <a:rPr lang="en-US" sz="1800" b="0" i="0" u="none" strike="noStrike" baseline="0" dirty="0">
                <a:latin typeface="Verdana" panose="020B0604030504040204" pitchFamily="34" charset="0"/>
                <a:ea typeface="Verdana" panose="020B0604030504040204" pitchFamily="34" charset="0"/>
              </a:rPr>
              <a:t>Demonstrate how to fill a crew order.</a:t>
            </a:r>
          </a:p>
          <a:p>
            <a:pPr marL="285750" indent="-285750" algn="l">
              <a:buFont typeface="Arial" panose="020B0604020202020204" pitchFamily="34" charset="0"/>
              <a:buChar char="•"/>
            </a:pPr>
            <a:r>
              <a:rPr lang="en-US" sz="1800" b="0" i="0" u="none" strike="noStrike" baseline="0" dirty="0">
                <a:latin typeface="Verdana" panose="020B0604030504040204" pitchFamily="34" charset="0"/>
                <a:ea typeface="Verdana" panose="020B0604030504040204" pitchFamily="34" charset="0"/>
              </a:rPr>
              <a:t>Demonstrate that the Roster Action Tab is now available.</a:t>
            </a:r>
          </a:p>
          <a:p>
            <a:pPr algn="l"/>
            <a:r>
              <a:rPr lang="en-US" sz="1800" b="0" i="0" u="none" strike="noStrike" baseline="0" dirty="0">
                <a:latin typeface="Verdana" panose="020B0604030504040204" pitchFamily="34" charset="0"/>
                <a:ea typeface="Verdana" panose="020B0604030504040204" pitchFamily="34" charset="0"/>
              </a:rPr>
              <a:t>	- Roster information is provided to dispatch on the Handout: </a:t>
            </a:r>
            <a:r>
              <a:rPr lang="en-US" sz="1800" b="1" i="0" u="none" strike="noStrike" dirty="0">
                <a:solidFill>
                  <a:srgbClr val="000000"/>
                </a:solidFill>
                <a:effectLst/>
                <a:latin typeface="Calibri" panose="020F0502020204030204" pitchFamily="34" charset="0"/>
              </a:rPr>
              <a:t>SF 245 Passenger and Cargo Manifest BLANK</a:t>
            </a:r>
            <a:r>
              <a:rPr lang="en-US" sz="2800" b="1" i="0" u="none" strike="noStrike" dirty="0">
                <a:solidFill>
                  <a:srgbClr val="000000"/>
                </a:solidFill>
                <a:effectLst/>
                <a:latin typeface="Calibri" panose="020F0502020204030204" pitchFamily="34" charset="0"/>
              </a:rPr>
              <a:t>.</a:t>
            </a:r>
            <a:endParaRPr lang="en-US" sz="1800" b="0" i="0" u="none" strike="noStrike" baseline="0" dirty="0">
              <a:latin typeface="Verdana" panose="020B0604030504040204" pitchFamily="34" charset="0"/>
              <a:ea typeface="Verdana" panose="020B0604030504040204" pitchFamily="34" charset="0"/>
            </a:endParaRPr>
          </a:p>
          <a:p>
            <a:pPr algn="l"/>
            <a:r>
              <a:rPr lang="en-US" sz="1800" b="0" i="0" u="none" strike="noStrike" baseline="0" dirty="0">
                <a:latin typeface="Verdana" panose="020B0604030504040204" pitchFamily="34" charset="0"/>
                <a:ea typeface="Verdana" panose="020B0604030504040204" pitchFamily="34" charset="0"/>
              </a:rPr>
              <a:t>	- Discuss the Filling Option drop down.</a:t>
            </a:r>
          </a:p>
          <a:p>
            <a:pPr algn="l"/>
            <a:r>
              <a:rPr lang="en-US" sz="1800" b="0" i="0" u="none" strike="noStrike" baseline="0" dirty="0">
                <a:latin typeface="Verdana" panose="020B0604030504040204" pitchFamily="34" charset="0"/>
                <a:ea typeface="Verdana" panose="020B0604030504040204" pitchFamily="34" charset="0"/>
              </a:rPr>
              <a:t>	- Rosters will generate subordinate orders for crewmembers. </a:t>
            </a:r>
            <a:r>
              <a:rPr lang="fr-FR" sz="1800" b="0" i="0" u="none" strike="noStrike" baseline="0" dirty="0">
                <a:latin typeface="Verdana" panose="020B0604030504040204" pitchFamily="34" charset="0"/>
                <a:ea typeface="Verdana" panose="020B0604030504040204" pitchFamily="34" charset="0"/>
              </a:rPr>
              <a:t>Example: C- 1.1, C-1.2, etc.</a:t>
            </a:r>
          </a:p>
          <a:p>
            <a:pPr algn="l"/>
            <a:endParaRPr lang="fr-FR" sz="1800" b="0" i="0" u="none" strike="noStrike" baseline="0" dirty="0">
              <a:latin typeface="Verdana" panose="020B0604030504040204" pitchFamily="34" charset="0"/>
              <a:ea typeface="Verdana" panose="020B0604030504040204" pitchFamily="34" charset="0"/>
            </a:endParaRPr>
          </a:p>
          <a:p>
            <a:pPr marL="0" indent="0" algn="l">
              <a:buFont typeface="Wingdings" panose="05000000000000000000" pitchFamily="2" charset="2"/>
              <a:buNone/>
            </a:pPr>
            <a:r>
              <a:rPr lang="en-US" sz="1800" b="1" i="0" u="none" strike="noStrike" baseline="0" dirty="0">
                <a:latin typeface="Verdana" panose="020B0604030504040204" pitchFamily="34" charset="0"/>
                <a:ea typeface="Verdana" panose="020B0604030504040204" pitchFamily="34" charset="0"/>
              </a:rPr>
              <a:t>Exercise</a:t>
            </a:r>
            <a:endParaRPr lang="en-US" sz="1800" b="0" i="0" u="none" strike="noStrike" baseline="0" dirty="0">
              <a:latin typeface="Verdana" panose="020B0604030504040204" pitchFamily="34" charset="0"/>
              <a:ea typeface="Verdana" panose="020B0604030504040204" pitchFamily="34" charset="0"/>
            </a:endParaRPr>
          </a:p>
          <a:p>
            <a:pPr marL="285750" indent="-285750" algn="l">
              <a:buFont typeface="Wingdings" panose="05000000000000000000" pitchFamily="2" charset="2"/>
              <a:buChar char="q"/>
            </a:pPr>
            <a:r>
              <a:rPr lang="en-US" sz="1800" b="0" i="0" u="none" strike="noStrike" baseline="0" dirty="0">
                <a:latin typeface="Verdana" panose="020B0604030504040204" pitchFamily="34" charset="0"/>
                <a:ea typeface="Verdana" panose="020B0604030504040204" pitchFamily="34" charset="0"/>
              </a:rPr>
              <a:t>Have students fill out crew request noting difference from overhead.</a:t>
            </a:r>
          </a:p>
          <a:p>
            <a:pPr marL="285750" indent="-285750" algn="l">
              <a:buFont typeface="Wingdings" panose="05000000000000000000" pitchFamily="2" charset="2"/>
              <a:buChar char="q"/>
            </a:pPr>
            <a:r>
              <a:rPr lang="en-US" sz="1800" b="0" i="0" u="none" strike="noStrike" baseline="0" dirty="0">
                <a:latin typeface="Verdana" panose="020B0604030504040204" pitchFamily="34" charset="0"/>
                <a:ea typeface="Verdana" panose="020B0604030504040204" pitchFamily="34" charset="0"/>
              </a:rPr>
              <a:t>Student works independently with assistance from coach as needed.</a:t>
            </a:r>
          </a:p>
          <a:p>
            <a:pPr marL="285750" indent="-285750" algn="l">
              <a:buFont typeface="Wingdings" panose="05000000000000000000" pitchFamily="2" charset="2"/>
              <a:buChar char="q"/>
            </a:pPr>
            <a:r>
              <a:rPr lang="en-US" sz="1800" b="0" i="0" u="none" strike="noStrike" baseline="0" dirty="0">
                <a:latin typeface="Verdana" panose="020B0604030504040204" pitchFamily="34" charset="0"/>
                <a:ea typeface="Verdana" panose="020B0604030504040204" pitchFamily="34" charset="0"/>
              </a:rPr>
              <a:t>Have student fill their crew requests with single resource (no roster).</a:t>
            </a:r>
          </a:p>
          <a:p>
            <a:pPr marL="0" indent="0" algn="l">
              <a:buFont typeface="Wingdings" panose="05000000000000000000" pitchFamily="2" charset="2"/>
              <a:buNone/>
            </a:pPr>
            <a:endParaRPr lang="en-US" sz="1800" b="0" i="0" u="none" strike="noStrike" baseline="0" dirty="0">
              <a:latin typeface="Verdana" panose="020B0604030504040204" pitchFamily="34" charset="0"/>
              <a:ea typeface="Verdana" panose="020B0604030504040204" pitchFamily="34" charset="0"/>
            </a:endParaRPr>
          </a:p>
          <a:p>
            <a:pPr algn="l"/>
            <a:r>
              <a:rPr lang="en-US" sz="1800" b="1" i="0" u="none" strike="noStrike" baseline="0" dirty="0">
                <a:latin typeface="Verdana" panose="020B0604030504040204" pitchFamily="34" charset="0"/>
                <a:ea typeface="Verdana" panose="020B0604030504040204" pitchFamily="34" charset="0"/>
              </a:rPr>
              <a:t>Materials Needed: </a:t>
            </a:r>
            <a:r>
              <a:rPr lang="en-US" sz="1800" b="0" i="0" u="none" strike="noStrike" baseline="0" dirty="0">
                <a:latin typeface="Verdana" panose="020B0604030504040204" pitchFamily="34" charset="0"/>
                <a:ea typeface="Verdana" panose="020B0604030504040204" pitchFamily="34" charset="0"/>
              </a:rPr>
              <a:t>Laptop with Chrome and internet access.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Verdana" panose="020B0604030504040204" pitchFamily="34" charset="0"/>
                <a:ea typeface="Verdana" panose="020B0604030504040204" pitchFamily="34" charset="0"/>
              </a:rPr>
              <a:t>Time:</a:t>
            </a:r>
            <a:r>
              <a:rPr lang="en-US" sz="1800" b="0" i="0" u="none" strike="noStrike" baseline="0" dirty="0">
                <a:latin typeface="Verdana" panose="020B0604030504040204" pitchFamily="34" charset="0"/>
                <a:ea typeface="Verdana" panose="020B0604030504040204" pitchFamily="34" charset="0"/>
              </a:rPr>
              <a:t>  5 Minutes.</a:t>
            </a:r>
          </a:p>
          <a:p>
            <a:pPr algn="l"/>
            <a:endParaRPr lang="en-US" sz="1800" b="0" i="0" u="none" strike="noStrike" baseline="0" dirty="0">
              <a:latin typeface="Verdana" panose="020B0604030504040204" pitchFamily="34" charset="0"/>
              <a:ea typeface="Verdana" panose="020B0604030504040204" pitchFamily="34" charset="0"/>
            </a:endParaRPr>
          </a:p>
          <a:p>
            <a:pPr marL="0" indent="0" algn="l">
              <a:buFont typeface="Wingdings" panose="05000000000000000000" pitchFamily="2" charset="2"/>
              <a:buNone/>
            </a:pPr>
            <a:endParaRPr lang="en-US" sz="1800" b="1" i="0" u="none" strike="noStrike" baseline="0" dirty="0">
              <a:latin typeface="Verdana" panose="020B0604030504040204" pitchFamily="34" charset="0"/>
              <a:ea typeface="Verdana" panose="020B0604030504040204" pitchFamily="34" charset="0"/>
            </a:endParaRPr>
          </a:p>
          <a:p>
            <a:pPr marL="0" indent="0" algn="l">
              <a:buFont typeface="Wingdings" panose="05000000000000000000" pitchFamily="2" charset="2"/>
              <a:buNone/>
            </a:pPr>
            <a:r>
              <a:rPr lang="en-US" sz="1800" b="1" i="0" u="none" strike="noStrike" baseline="0" dirty="0">
                <a:latin typeface="Verdana" panose="020B0604030504040204" pitchFamily="34" charset="0"/>
                <a:ea typeface="Verdana" panose="020B0604030504040204" pitchFamily="34" charset="0"/>
              </a:rPr>
              <a:t>Demonstration</a:t>
            </a:r>
          </a:p>
          <a:p>
            <a:pPr marL="0" indent="0" algn="l">
              <a:buFont typeface="Wingdings" panose="05000000000000000000" pitchFamily="2" charset="2"/>
              <a:buNone/>
            </a:pPr>
            <a:r>
              <a:rPr lang="en-US" sz="1800" b="1" i="0" u="none" strike="noStrike" baseline="0" dirty="0">
                <a:latin typeface="Verdana" panose="020B0604030504040204" pitchFamily="34" charset="0"/>
                <a:ea typeface="Verdana" panose="020B0604030504040204" pitchFamily="34" charset="0"/>
              </a:rPr>
              <a:t>Filling Equipment Requests</a:t>
            </a:r>
          </a:p>
          <a:p>
            <a:pPr marL="285750" indent="-285750" algn="l">
              <a:buFont typeface="Wingdings" panose="05000000000000000000" pitchFamily="2" charset="2"/>
              <a:buChar char="q"/>
            </a:pPr>
            <a:r>
              <a:rPr lang="en-US" sz="1800" b="0" i="0" u="none" strike="noStrike" baseline="0" dirty="0">
                <a:latin typeface="Verdana" panose="020B0604030504040204" pitchFamily="34" charset="0"/>
                <a:ea typeface="Verdana" panose="020B0604030504040204" pitchFamily="34" charset="0"/>
              </a:rPr>
              <a:t>Demonstrate ONLY – as students will be perform action in Unit 6.</a:t>
            </a:r>
          </a:p>
          <a:p>
            <a:pPr marL="0" indent="0" algn="l">
              <a:buFont typeface="Wingdings" panose="05000000000000000000" pitchFamily="2" charset="2"/>
              <a:buNone/>
            </a:pPr>
            <a:endParaRPr lang="en-US" sz="1800" b="1" i="0" u="none" strike="noStrike" baseline="0" dirty="0">
              <a:latin typeface="Verdana" panose="020B0604030504040204" pitchFamily="34" charset="0"/>
              <a:ea typeface="Verdana" panose="020B0604030504040204" pitchFamily="34" charset="0"/>
            </a:endParaRPr>
          </a:p>
          <a:p>
            <a:pPr algn="l"/>
            <a:r>
              <a:rPr lang="en-US" sz="1800" b="0" i="0" u="none" strike="noStrike" baseline="0" dirty="0">
                <a:latin typeface="Verdana" panose="020B0604030504040204" pitchFamily="34" charset="0"/>
                <a:ea typeface="Verdana" panose="020B0604030504040204" pitchFamily="34" charset="0"/>
              </a:rPr>
              <a:t>IROC Portal.</a:t>
            </a:r>
          </a:p>
          <a:p>
            <a:pPr marL="285750" indent="-285750" algn="l">
              <a:buFont typeface="Arial" panose="020B0604020202020204" pitchFamily="34" charset="0"/>
              <a:buChar char="•"/>
            </a:pPr>
            <a:r>
              <a:rPr lang="en-US" sz="1800" b="0" i="0" u="none" strike="noStrike" baseline="0" dirty="0">
                <a:latin typeface="Verdana" panose="020B0604030504040204" pitchFamily="34" charset="0"/>
                <a:ea typeface="Verdana" panose="020B0604030504040204" pitchFamily="34" charset="0"/>
              </a:rPr>
              <a:t>In the Incident Content Selector, selected assigned incident.</a:t>
            </a:r>
          </a:p>
          <a:p>
            <a:pPr marL="285750" indent="-285750" algn="l">
              <a:buFont typeface="Arial" panose="020B0604020202020204" pitchFamily="34" charset="0"/>
              <a:buChar char="•"/>
            </a:pPr>
            <a:endParaRPr lang="en-US" sz="1800" b="0" i="0" u="none" strike="noStrike" baseline="0" dirty="0">
              <a:latin typeface="Verdana" panose="020B0604030504040204" pitchFamily="34" charset="0"/>
              <a:ea typeface="Verdana" panose="020B0604030504040204" pitchFamily="34" charset="0"/>
            </a:endParaRPr>
          </a:p>
          <a:p>
            <a:pPr algn="l"/>
            <a:r>
              <a:rPr lang="en-US" sz="1800" b="0" i="0" u="none" strike="noStrike" baseline="0" dirty="0">
                <a:latin typeface="Verdana" panose="020B0604030504040204" pitchFamily="34" charset="0"/>
                <a:ea typeface="Verdana" panose="020B0604030504040204" pitchFamily="34" charset="0"/>
              </a:rPr>
              <a:t>Pending Request Action Tile &gt; All.</a:t>
            </a:r>
          </a:p>
          <a:p>
            <a:pPr marL="285750" indent="-285750" algn="l">
              <a:buFont typeface="Arial" panose="020B0604020202020204" pitchFamily="34" charset="0"/>
              <a:buChar char="•"/>
            </a:pPr>
            <a:r>
              <a:rPr lang="en-US" sz="1800" b="0" i="0" u="none" strike="noStrike" baseline="0" dirty="0">
                <a:latin typeface="Verdana" panose="020B0604030504040204" pitchFamily="34" charset="0"/>
                <a:ea typeface="Verdana" panose="020B0604030504040204" pitchFamily="34" charset="0"/>
              </a:rPr>
              <a:t>Click on the Manage Request icon for the Engine, Type 3, 4, 5 or 6 request the student created.</a:t>
            </a:r>
          </a:p>
          <a:p>
            <a:pPr marL="285750" indent="-285750" algn="l">
              <a:buFont typeface="Arial" panose="020B0604020202020204" pitchFamily="34" charset="0"/>
              <a:buChar char="•"/>
            </a:pPr>
            <a:r>
              <a:rPr lang="en-US" sz="1800" b="0" i="0" u="none" strike="noStrike" baseline="0" dirty="0">
                <a:latin typeface="Verdana" panose="020B0604030504040204" pitchFamily="34" charset="0"/>
                <a:ea typeface="Verdana" panose="020B0604030504040204" pitchFamily="34" charset="0"/>
              </a:rPr>
              <a:t> In the Manage Request screen &gt; Fill Action Tab.</a:t>
            </a:r>
          </a:p>
          <a:p>
            <a:pPr algn="l"/>
            <a:r>
              <a:rPr lang="en-US" sz="1800" b="0" i="0" u="none" strike="noStrike" baseline="0" dirty="0">
                <a:latin typeface="Verdana" panose="020B0604030504040204" pitchFamily="34" charset="0"/>
                <a:ea typeface="Verdana" panose="020B0604030504040204" pitchFamily="34" charset="0"/>
              </a:rPr>
              <a:t>	- All requests will be filled with agency resources first. Check local protocol.</a:t>
            </a:r>
          </a:p>
          <a:p>
            <a:pPr algn="l"/>
            <a:r>
              <a:rPr lang="en-US" sz="1800" b="0" i="0" u="none" strike="noStrike" baseline="0" dirty="0">
                <a:latin typeface="Verdana" panose="020B0604030504040204" pitchFamily="34" charset="0"/>
                <a:ea typeface="Verdana" panose="020B0604030504040204" pitchFamily="34" charset="0"/>
              </a:rPr>
              <a:t>	- Once agency resources are exhausted, filling with cooperators or contracted resources will be considered.</a:t>
            </a:r>
          </a:p>
          <a:p>
            <a:pPr algn="l"/>
            <a:r>
              <a:rPr lang="en-US" sz="1800" b="0" i="0" u="none" strike="noStrike" baseline="0" dirty="0">
                <a:latin typeface="Verdana" panose="020B0604030504040204" pitchFamily="34" charset="0"/>
                <a:ea typeface="Verdana" panose="020B0604030504040204" pitchFamily="34" charset="0"/>
              </a:rPr>
              <a:t>	- Click on the Contracts tab and discuss contract equipment found on local Dispatch Priority Lists (DPLs).</a:t>
            </a:r>
          </a:p>
          <a:p>
            <a:pPr algn="l"/>
            <a:r>
              <a:rPr lang="en-US" sz="1800" b="0" i="0" u="none" strike="noStrike" baseline="0" dirty="0">
                <a:latin typeface="Verdana" panose="020B0604030504040204" pitchFamily="34" charset="0"/>
                <a:ea typeface="Verdana" panose="020B0604030504040204" pitchFamily="34" charset="0"/>
              </a:rPr>
              <a:t>	- Click Virtual Incident Procurement (VIPR) tab and discuss VIPR DPLs.</a:t>
            </a:r>
            <a:endParaRPr lang="en-US" b="1"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3</a:t>
            </a:fld>
            <a:endParaRPr lang="en-US"/>
          </a:p>
        </p:txBody>
      </p:sp>
    </p:spTree>
    <p:extLst>
      <p:ext uri="{BB962C8B-B14F-4D97-AF65-F5344CB8AC3E}">
        <p14:creationId xmlns:p14="http://schemas.microsoft.com/office/powerpoint/2010/main" val="4248831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dirty="0">
                <a:latin typeface="Verdana" panose="020B0604030504040204" pitchFamily="34" charset="0"/>
                <a:ea typeface="Verdana" panose="020B0604030504040204" pitchFamily="34" charset="0"/>
              </a:rPr>
              <a:t>Dispatch Priority Lists (DPLs)</a:t>
            </a:r>
          </a:p>
          <a:p>
            <a:pPr marL="285750" indent="-285750" algn="l">
              <a:buFont typeface="Wingdings" panose="05000000000000000000" pitchFamily="2" charset="2"/>
              <a:buChar char="q"/>
            </a:pPr>
            <a:r>
              <a:rPr lang="en-US" sz="1800" b="0" i="0" u="none" strike="noStrike" baseline="0" dirty="0">
                <a:solidFill>
                  <a:srgbClr val="000000"/>
                </a:solidFill>
                <a:latin typeface="Verdana" panose="020B0604030504040204" pitchFamily="34" charset="0"/>
                <a:ea typeface="Verdana" panose="020B0604030504040204" pitchFamily="34" charset="0"/>
              </a:rPr>
              <a:t>Navigate to VIPR web site: https://www.fs.fed.us/business/incident/dispatch.php?tab=tab_d</a:t>
            </a:r>
          </a:p>
          <a:p>
            <a:pPr marL="742950" lvl="1" indent="-285750" algn="l">
              <a:buFont typeface="Courier New" panose="02070309020205020404" pitchFamily="49" charset="0"/>
              <a:buChar char="o"/>
            </a:pPr>
            <a:r>
              <a:rPr lang="en-US" sz="1800" b="0" i="0" u="none" strike="noStrike" baseline="0" dirty="0">
                <a:solidFill>
                  <a:srgbClr val="000000"/>
                </a:solidFill>
                <a:latin typeface="Verdana" panose="020B0604030504040204" pitchFamily="34" charset="0"/>
                <a:ea typeface="Verdana" panose="020B0604030504040204" pitchFamily="34" charset="0"/>
              </a:rPr>
              <a:t>Vendors are ranked according to “best value” for the government.</a:t>
            </a:r>
          </a:p>
          <a:p>
            <a:pPr marL="742950" lvl="1" indent="-285750" algn="l">
              <a:buFont typeface="Courier New" panose="02070309020205020404" pitchFamily="49" charset="0"/>
              <a:buChar char="o"/>
            </a:pPr>
            <a:r>
              <a:rPr lang="en-US" sz="1800" b="0" i="0" u="none" strike="noStrike" baseline="0" dirty="0">
                <a:solidFill>
                  <a:srgbClr val="000000"/>
                </a:solidFill>
                <a:latin typeface="Verdana" panose="020B0604030504040204" pitchFamily="34" charset="0"/>
                <a:ea typeface="Verdana" panose="020B0604030504040204" pitchFamily="34" charset="0"/>
              </a:rPr>
              <a:t>Discuss local protocol.</a:t>
            </a:r>
          </a:p>
          <a:p>
            <a:pPr marL="285750" indent="-285750" algn="l">
              <a:buFont typeface="Wingdings" panose="05000000000000000000" pitchFamily="2" charset="2"/>
              <a:buChar char="q"/>
            </a:pPr>
            <a:r>
              <a:rPr lang="en-US" sz="1800" b="0" i="0" u="none" strike="noStrike" baseline="0" dirty="0">
                <a:solidFill>
                  <a:srgbClr val="000000"/>
                </a:solidFill>
                <a:latin typeface="Verdana" panose="020B0604030504040204" pitchFamily="34" charset="0"/>
                <a:ea typeface="Verdana" panose="020B0604030504040204" pitchFamily="34" charset="0"/>
              </a:rPr>
              <a:t>Describe how the host dispatch center uses it.</a:t>
            </a:r>
          </a:p>
          <a:p>
            <a:pPr marL="285750" indent="-285750" algn="l">
              <a:buFont typeface="Wingdings" panose="05000000000000000000" pitchFamily="2" charset="2"/>
              <a:buChar char="q"/>
            </a:pPr>
            <a:r>
              <a:rPr lang="en-US" sz="1800" b="0" i="0" u="none" strike="noStrike" baseline="0" dirty="0">
                <a:solidFill>
                  <a:srgbClr val="000000"/>
                </a:solidFill>
                <a:latin typeface="Verdana" panose="020B0604030504040204" pitchFamily="34" charset="0"/>
                <a:ea typeface="Verdana" panose="020B0604030504040204" pitchFamily="34" charset="0"/>
              </a:rPr>
              <a:t>EDSD or EDSP should be involved any time you need to order contracted resources off a DPL.</a:t>
            </a:r>
          </a:p>
          <a:p>
            <a:pPr marL="285750" indent="-285750" algn="l">
              <a:buFont typeface="Wingdings" panose="05000000000000000000" pitchFamily="2" charset="2"/>
              <a:buChar char="q"/>
            </a:pPr>
            <a:r>
              <a:rPr lang="en-US" sz="1800" b="0" i="0" u="none" strike="noStrike" baseline="0" dirty="0">
                <a:solidFill>
                  <a:srgbClr val="000000"/>
                </a:solidFill>
                <a:latin typeface="Verdana" panose="020B0604030504040204" pitchFamily="34" charset="0"/>
                <a:ea typeface="Verdana" panose="020B0604030504040204" pitchFamily="34" charset="0"/>
              </a:rPr>
              <a:t>Discuss the importance of documenting ALL contacts with vendors.</a:t>
            </a:r>
          </a:p>
          <a:p>
            <a:pPr marL="285750" indent="-285750" algn="l">
              <a:buFont typeface="Arial" panose="020B0604020202020204" pitchFamily="34" charset="0"/>
              <a:buChar char="•"/>
            </a:pPr>
            <a:endParaRPr lang="en-US" sz="1800" b="0" i="0" u="none" strike="noStrike" baseline="0" dirty="0">
              <a:solidFill>
                <a:srgbClr val="000000"/>
              </a:solidFill>
              <a:latin typeface="Verdana" panose="020B0604030504040204" pitchFamily="34" charset="0"/>
              <a:ea typeface="Verdana" panose="020B0604030504040204" pitchFamily="34" charset="0"/>
            </a:endParaRPr>
          </a:p>
          <a:p>
            <a:pPr marL="0" indent="0" algn="l">
              <a:buFont typeface="Wingdings" panose="05000000000000000000" pitchFamily="2" charset="2"/>
              <a:buNone/>
            </a:pPr>
            <a:r>
              <a:rPr lang="en-US" sz="1800" b="1" i="0" u="none" strike="noStrike" baseline="0" dirty="0">
                <a:solidFill>
                  <a:srgbClr val="000000"/>
                </a:solidFill>
                <a:latin typeface="Verdana" panose="020B0604030504040204" pitchFamily="34" charset="0"/>
                <a:ea typeface="Verdana" panose="020B0604030504040204" pitchFamily="34" charset="0"/>
              </a:rPr>
              <a:t>Exercise</a:t>
            </a:r>
          </a:p>
          <a:p>
            <a:pPr marL="285750" indent="-285750" algn="l">
              <a:buFont typeface="Wingdings" panose="05000000000000000000" pitchFamily="2" charset="2"/>
              <a:buChar char="q"/>
            </a:pPr>
            <a:r>
              <a:rPr lang="en-US" sz="1800" b="0" i="0" u="none" strike="noStrike" baseline="0" dirty="0">
                <a:solidFill>
                  <a:srgbClr val="000000"/>
                </a:solidFill>
                <a:latin typeface="Verdana" panose="020B0604030504040204" pitchFamily="34" charset="0"/>
                <a:ea typeface="Verdana" panose="020B0604030504040204" pitchFamily="34" charset="0"/>
              </a:rPr>
              <a:t>To practice filling equipment requests and introduce roster page. Also reiterate the importance of communication and how expanded works.</a:t>
            </a:r>
          </a:p>
          <a:p>
            <a:pPr marL="285750" indent="-285750" algn="l">
              <a:buFont typeface="Wingdings" panose="05000000000000000000" pitchFamily="2" charset="2"/>
              <a:buChar char="q"/>
            </a:pPr>
            <a:r>
              <a:rPr lang="en-US" sz="1800" b="0" i="0" u="none" strike="noStrike" baseline="0" dirty="0">
                <a:solidFill>
                  <a:srgbClr val="000000"/>
                </a:solidFill>
                <a:latin typeface="Verdana" panose="020B0604030504040204" pitchFamily="34" charset="0"/>
                <a:ea typeface="Verdana" panose="020B0604030504040204" pitchFamily="34" charset="0"/>
              </a:rPr>
              <a:t>Students work independently with coach’s assistance as needed.</a:t>
            </a:r>
          </a:p>
          <a:p>
            <a:pPr marL="0" indent="0" algn="l">
              <a:buFont typeface="Wingdings" panose="05000000000000000000" pitchFamily="2" charset="2"/>
              <a:buNone/>
            </a:pPr>
            <a:endParaRPr lang="en-US" sz="1800" b="0" i="0" u="none" strike="noStrike" baseline="0" dirty="0">
              <a:solidFill>
                <a:srgbClr val="000000"/>
              </a:solidFill>
              <a:latin typeface="Verdana" panose="020B0604030504040204" pitchFamily="34" charset="0"/>
              <a:ea typeface="Verdana" panose="020B0604030504040204" pitchFamily="34" charset="0"/>
            </a:endParaRPr>
          </a:p>
          <a:p>
            <a:pPr algn="l"/>
            <a:r>
              <a:rPr lang="en-US" sz="1800" b="1" i="0" u="none" strike="noStrike" baseline="0" dirty="0">
                <a:solidFill>
                  <a:srgbClr val="000000"/>
                </a:solidFill>
                <a:latin typeface="Verdana" panose="020B0604030504040204" pitchFamily="34" charset="0"/>
                <a:ea typeface="Verdana" panose="020B0604030504040204" pitchFamily="34" charset="0"/>
              </a:rPr>
              <a:t>Materials:</a:t>
            </a:r>
            <a:r>
              <a:rPr lang="en-US" sz="1800" b="0" i="0" u="none" strike="noStrike" baseline="0" dirty="0">
                <a:solidFill>
                  <a:srgbClr val="000000"/>
                </a:solidFill>
                <a:latin typeface="Verdana" panose="020B0604030504040204" pitchFamily="34" charset="0"/>
                <a:ea typeface="Verdana" panose="020B0604030504040204" pitchFamily="34" charset="0"/>
              </a:rPr>
              <a:t> Laptop with Chrome and internet access.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latin typeface="Verdana" panose="020B0604030504040204" pitchFamily="34" charset="0"/>
                <a:ea typeface="Verdana" panose="020B0604030504040204" pitchFamily="34" charset="0"/>
              </a:rPr>
              <a:t>Time: </a:t>
            </a:r>
            <a:r>
              <a:rPr lang="en-US" sz="1800" b="0" i="0" u="none" strike="noStrike" baseline="0" dirty="0">
                <a:solidFill>
                  <a:srgbClr val="000000"/>
                </a:solidFill>
                <a:latin typeface="Verdana" panose="020B0604030504040204" pitchFamily="34" charset="0"/>
                <a:ea typeface="Verdana" panose="020B0604030504040204" pitchFamily="34" charset="0"/>
              </a:rPr>
              <a:t>15 minutes</a:t>
            </a:r>
          </a:p>
          <a:p>
            <a:pPr algn="l"/>
            <a:endParaRPr lang="en-US" sz="1800" b="0" i="0" u="none" strike="noStrike" baseline="0" dirty="0">
              <a:solidFill>
                <a:srgbClr val="000000"/>
              </a:solidFill>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en-US" sz="1800" b="1" i="1" u="none" strike="noStrike" baseline="0" dirty="0">
                <a:solidFill>
                  <a:srgbClr val="000000"/>
                </a:solidFill>
                <a:latin typeface="Verdana" panose="020B0604030504040204" pitchFamily="34" charset="0"/>
                <a:ea typeface="Verdana" panose="020B0604030504040204" pitchFamily="34" charset="0"/>
              </a:rPr>
              <a:t>PART ONE</a:t>
            </a:r>
          </a:p>
          <a:p>
            <a:pPr marL="742950" lvl="1" indent="-285750" algn="l">
              <a:buFont typeface="Arial" panose="020B0604020202020204" pitchFamily="34" charset="0"/>
              <a:buChar char="•"/>
            </a:pPr>
            <a:r>
              <a:rPr lang="en-US" sz="1800" b="0" i="0" u="none" strike="noStrike" baseline="0" dirty="0">
                <a:solidFill>
                  <a:schemeClr val="tx1"/>
                </a:solidFill>
                <a:latin typeface="Verdana" panose="020B0604030504040204" pitchFamily="34" charset="0"/>
                <a:ea typeface="Verdana" panose="020B0604030504040204" pitchFamily="34" charset="0"/>
              </a:rPr>
              <a:t>Fill engine type 3, 4, 5 or 6 request with assignment roster (build from scratch). Coaches should assist students with creating a two-person roster (i.e., ENOP, FFT2).</a:t>
            </a:r>
          </a:p>
          <a:p>
            <a:pPr marL="742950" lvl="1" indent="-285750" algn="l">
              <a:buFont typeface="Arial" panose="020B0604020202020204" pitchFamily="34" charset="0"/>
              <a:buChar char="•"/>
            </a:pPr>
            <a:r>
              <a:rPr lang="en-US" sz="1800" b="0" i="0" u="none" strike="noStrike" baseline="0" dirty="0">
                <a:solidFill>
                  <a:schemeClr val="tx1"/>
                </a:solidFill>
                <a:latin typeface="Verdana" panose="020B0604030504040204" pitchFamily="34" charset="0"/>
                <a:ea typeface="Verdana" panose="020B0604030504040204" pitchFamily="34" charset="0"/>
              </a:rPr>
              <a:t>Fill the dozer, type any request.</a:t>
            </a:r>
          </a:p>
          <a:p>
            <a:pPr marL="0" indent="0" algn="l">
              <a:buFont typeface="+mj-lt"/>
              <a:buNone/>
            </a:pPr>
            <a:endParaRPr lang="en-US" sz="1800" b="0" i="1" u="none" strike="noStrike" baseline="0" dirty="0">
              <a:solidFill>
                <a:srgbClr val="000000"/>
              </a:solidFill>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en-US" sz="1800" b="1" i="0" u="none" strike="noStrike" baseline="0" dirty="0">
                <a:solidFill>
                  <a:srgbClr val="000000"/>
                </a:solidFill>
                <a:latin typeface="Verdana" panose="020B0604030504040204" pitchFamily="34" charset="0"/>
                <a:ea typeface="Verdana" panose="020B0604030504040204" pitchFamily="34" charset="0"/>
              </a:rPr>
              <a:t>PART TWO </a:t>
            </a:r>
          </a:p>
          <a:p>
            <a:pPr marL="800100" lvl="1" indent="-342900" algn="l">
              <a:buFont typeface="Arial" panose="020B0604020202020204" pitchFamily="34" charset="0"/>
              <a:buChar char="•"/>
            </a:pPr>
            <a:r>
              <a:rPr lang="en-US" sz="1800" b="0" i="0" u="none" strike="noStrike" baseline="0" dirty="0">
                <a:solidFill>
                  <a:srgbClr val="000000"/>
                </a:solidFill>
                <a:latin typeface="Verdana" panose="020B0604030504040204" pitchFamily="34" charset="0"/>
                <a:ea typeface="Verdana" panose="020B0604030504040204" pitchFamily="34" charset="0"/>
              </a:rPr>
              <a:t>Discuss the following scenario in your group. Select a representative to present answers to the class.</a:t>
            </a:r>
          </a:p>
          <a:p>
            <a:pPr algn="l"/>
            <a:endParaRPr lang="en-US" sz="1800" b="0" i="0" u="none" strike="noStrike" baseline="0" dirty="0">
              <a:solidFill>
                <a:srgbClr val="000000"/>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sz="1800" b="0" i="0" u="none" strike="noStrike" baseline="0" dirty="0">
                <a:solidFill>
                  <a:srgbClr val="000000"/>
                </a:solidFill>
                <a:latin typeface="Verdana" panose="020B0604030504040204" pitchFamily="34" charset="0"/>
                <a:ea typeface="Verdana" panose="020B0604030504040204" pitchFamily="34" charset="0"/>
              </a:rPr>
              <a:t>A crew was ordered, and the incident is planning to provide transportation, lunches, and tools upon their arrival. The crew is arriving via NICC jet. The aircraft desk gives the EDRC the travel information. You are assigned to the crew desk, what do you do with this information?</a:t>
            </a:r>
          </a:p>
          <a:p>
            <a:pPr algn="l"/>
            <a:endParaRPr lang="en-US" sz="1800" b="0" i="0" u="none" strike="noStrike" baseline="0" dirty="0">
              <a:solidFill>
                <a:srgbClr val="000000"/>
              </a:solidFill>
              <a:latin typeface="Verdana" panose="020B0604030504040204" pitchFamily="34" charset="0"/>
              <a:ea typeface="Verdana" panose="020B0604030504040204" pitchFamily="34" charset="0"/>
            </a:endParaRPr>
          </a:p>
          <a:p>
            <a:pPr marL="1200150" lvl="2" indent="-285750" algn="l">
              <a:buFont typeface="Arial" panose="020B0604020202020204" pitchFamily="34" charset="0"/>
              <a:buChar char="•"/>
            </a:pPr>
            <a:r>
              <a:rPr lang="en-US" sz="1800" b="0" i="0" u="none" strike="noStrike" baseline="0" dirty="0">
                <a:solidFill>
                  <a:srgbClr val="000000"/>
                </a:solidFill>
                <a:latin typeface="Verdana" panose="020B0604030504040204" pitchFamily="34" charset="0"/>
                <a:ea typeface="Verdana" panose="020B0604030504040204" pitchFamily="34" charset="0"/>
              </a:rPr>
              <a:t>EDRC needs to relay fill information to:</a:t>
            </a:r>
          </a:p>
          <a:p>
            <a:pPr algn="l"/>
            <a:r>
              <a:rPr lang="en-US" sz="1800" b="0" i="0" u="none" strike="noStrike" baseline="0" dirty="0">
                <a:solidFill>
                  <a:srgbClr val="000000"/>
                </a:solidFill>
                <a:latin typeface="Verdana" panose="020B0604030504040204" pitchFamily="34" charset="0"/>
                <a:ea typeface="Verdana" panose="020B0604030504040204" pitchFamily="34" charset="0"/>
              </a:rPr>
              <a:t>		- The incident.</a:t>
            </a:r>
          </a:p>
          <a:p>
            <a:pPr algn="l"/>
            <a:r>
              <a:rPr lang="en-US" sz="1800" b="0" i="0" u="none" strike="noStrike" baseline="0" dirty="0">
                <a:solidFill>
                  <a:srgbClr val="000000"/>
                </a:solidFill>
                <a:latin typeface="Verdana" panose="020B0604030504040204" pitchFamily="34" charset="0"/>
                <a:ea typeface="Verdana" panose="020B0604030504040204" pitchFamily="34" charset="0"/>
              </a:rPr>
              <a:t>		- Supervisor.</a:t>
            </a:r>
          </a:p>
          <a:p>
            <a:pPr algn="l"/>
            <a:r>
              <a:rPr lang="en-US" sz="1800" b="0" i="0" u="none" strike="noStrike" baseline="0" dirty="0">
                <a:solidFill>
                  <a:srgbClr val="000000"/>
                </a:solidFill>
                <a:latin typeface="Verdana" panose="020B0604030504040204" pitchFamily="34" charset="0"/>
                <a:ea typeface="Verdana" panose="020B0604030504040204" pitchFamily="34" charset="0"/>
              </a:rPr>
              <a:t>		- Supply desk.</a:t>
            </a:r>
          </a:p>
          <a:p>
            <a:pPr algn="l"/>
            <a:r>
              <a:rPr lang="en-US" sz="1800" b="0" i="0" u="none" strike="noStrike" baseline="0" dirty="0">
                <a:solidFill>
                  <a:srgbClr val="000000"/>
                </a:solidFill>
                <a:latin typeface="Verdana" panose="020B0604030504040204" pitchFamily="34" charset="0"/>
                <a:ea typeface="Verdana" panose="020B0604030504040204" pitchFamily="34" charset="0"/>
              </a:rPr>
              <a:t>		- Equipment desk.</a:t>
            </a:r>
          </a:p>
          <a:p>
            <a:pPr marL="1200150" lvl="2" indent="-285750" algn="l">
              <a:buFont typeface="Arial" panose="020B0604020202020204" pitchFamily="34" charset="0"/>
              <a:buChar char="•"/>
            </a:pPr>
            <a:r>
              <a:rPr lang="en-US" sz="1800" b="0" i="0" u="none" strike="noStrike" baseline="0" dirty="0">
                <a:solidFill>
                  <a:srgbClr val="000000"/>
                </a:solidFill>
                <a:latin typeface="Verdana" panose="020B0604030504040204" pitchFamily="34" charset="0"/>
                <a:ea typeface="Verdana" panose="020B0604030504040204" pitchFamily="34" charset="0"/>
              </a:rPr>
              <a:t>What happens if the EDRC does nothing?</a:t>
            </a:r>
          </a:p>
          <a:p>
            <a:pPr algn="l"/>
            <a:r>
              <a:rPr lang="en-US" sz="1800" b="0" i="0" u="none" strike="noStrike" baseline="0" dirty="0">
                <a:solidFill>
                  <a:srgbClr val="000000"/>
                </a:solidFill>
                <a:latin typeface="Verdana" panose="020B0604030504040204" pitchFamily="34" charset="0"/>
                <a:ea typeface="Verdana" panose="020B0604030504040204" pitchFamily="34" charset="0"/>
              </a:rPr>
              <a:t>		- The incident is unaware of the incoming resource arrival time.</a:t>
            </a:r>
          </a:p>
          <a:p>
            <a:pPr algn="l"/>
            <a:r>
              <a:rPr lang="en-US" sz="1800" b="0" i="0" u="none" strike="noStrike" baseline="0" dirty="0">
                <a:solidFill>
                  <a:srgbClr val="000000"/>
                </a:solidFill>
                <a:latin typeface="Verdana" panose="020B0604030504040204" pitchFamily="34" charset="0"/>
                <a:ea typeface="Verdana" panose="020B0604030504040204" pitchFamily="34" charset="0"/>
              </a:rPr>
              <a:t>		- Supervisor is unable to coordinate with the other functional areas.</a:t>
            </a:r>
          </a:p>
          <a:p>
            <a:pPr algn="l"/>
            <a:r>
              <a:rPr lang="en-US" sz="1800" b="0" i="0" u="none" strike="noStrike" baseline="0" dirty="0">
                <a:solidFill>
                  <a:srgbClr val="000000"/>
                </a:solidFill>
                <a:latin typeface="Verdana" panose="020B0604030504040204" pitchFamily="34" charset="0"/>
                <a:ea typeface="Verdana" panose="020B0604030504040204" pitchFamily="34" charset="0"/>
              </a:rPr>
              <a:t>		- If the supply and equipment desks are not notified then the transportation, lunches, and tools may not be ready when the crew arrives.</a:t>
            </a:r>
          </a:p>
          <a:p>
            <a:pPr marL="0" indent="0" algn="l">
              <a:buFont typeface="Wingdings" panose="05000000000000000000" pitchFamily="2" charset="2"/>
              <a:buNone/>
            </a:pPr>
            <a:endParaRPr lang="en-US" sz="1800" b="1" i="0" u="none" strike="noStrike" baseline="0" dirty="0">
              <a:solidFill>
                <a:srgbClr val="000000"/>
              </a:solidFill>
              <a:latin typeface="Verdana" panose="020B0604030504040204" pitchFamily="34" charset="0"/>
              <a:ea typeface="Verdana" panose="020B0604030504040204" pitchFamily="34" charset="0"/>
            </a:endParaRPr>
          </a:p>
          <a:p>
            <a:pPr algn="l"/>
            <a:r>
              <a:rPr lang="en-US" sz="1800" b="1" i="0" u="none" strike="noStrike" baseline="0" dirty="0">
                <a:solidFill>
                  <a:srgbClr val="000000"/>
                </a:solidFill>
                <a:latin typeface="Verdana" panose="020B0604030504040204" pitchFamily="34" charset="0"/>
                <a:ea typeface="Verdana" panose="020B0604030504040204" pitchFamily="34" charset="0"/>
              </a:rPr>
              <a:t>Review</a:t>
            </a:r>
            <a:r>
              <a:rPr lang="en-US" sz="1800" b="0" i="0" u="none" strike="noStrike" baseline="0" dirty="0">
                <a:solidFill>
                  <a:srgbClr val="000000"/>
                </a:solidFill>
                <a:latin typeface="Verdana" panose="020B0604030504040204" pitchFamily="34" charset="0"/>
                <a:ea typeface="Verdana" panose="020B0604030504040204" pitchFamily="34" charset="0"/>
              </a:rPr>
              <a:t> group answers in the class.</a:t>
            </a:r>
            <a:endParaRPr lang="en-US" i="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3CF3E047-8B01-4D0A-8D9A-8D93D4534B9F}" type="slidenum">
              <a:rPr lang="en-US" smtClean="0"/>
              <a:t>4</a:t>
            </a:fld>
            <a:endParaRPr lang="en-US"/>
          </a:p>
        </p:txBody>
      </p:sp>
    </p:spTree>
    <p:extLst>
      <p:ext uri="{BB962C8B-B14F-4D97-AF65-F5344CB8AC3E}">
        <p14:creationId xmlns:p14="http://schemas.microsoft.com/office/powerpoint/2010/main" val="162266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0" indent="0" algn="l">
              <a:buFont typeface="Wingdings" panose="05000000000000000000" pitchFamily="2" charset="2"/>
              <a:buNone/>
            </a:pPr>
            <a:r>
              <a:rPr lang="en-US" sz="1200" b="1" i="0" u="none" strike="noStrike" baseline="0" dirty="0">
                <a:solidFill>
                  <a:srgbClr val="000000"/>
                </a:solidFill>
                <a:latin typeface="Verdana" panose="020B0604030504040204" pitchFamily="34" charset="0"/>
                <a:ea typeface="Verdana" panose="020B0604030504040204" pitchFamily="34" charset="0"/>
              </a:rPr>
              <a:t>Travel</a:t>
            </a:r>
          </a:p>
          <a:p>
            <a:pPr marL="285750" indent="-285750" algn="l">
              <a:buFont typeface="Wingdings" panose="05000000000000000000" pitchFamily="2" charset="2"/>
              <a:buChar char="q"/>
            </a:pPr>
            <a:r>
              <a:rPr lang="en-US" sz="1200" b="0" i="0" u="none" strike="noStrike" baseline="0" dirty="0">
                <a:solidFill>
                  <a:srgbClr val="000000"/>
                </a:solidFill>
                <a:latin typeface="Verdana" panose="020B0604030504040204" pitchFamily="34" charset="0"/>
                <a:ea typeface="Verdana" panose="020B0604030504040204" pitchFamily="34" charset="0"/>
              </a:rPr>
              <a:t>Have students discuss and write down the variety of ways a resource can get to an incident.</a:t>
            </a:r>
          </a:p>
          <a:p>
            <a:pPr algn="l"/>
            <a:r>
              <a:rPr lang="en-US" sz="1200" b="1" i="0" u="none" strike="noStrike" baseline="0" dirty="0">
                <a:solidFill>
                  <a:srgbClr val="000000"/>
                </a:solidFill>
                <a:latin typeface="Verdana" panose="020B0604030504040204" pitchFamily="34" charset="0"/>
                <a:ea typeface="Verdana" panose="020B0604030504040204" pitchFamily="34" charset="0"/>
              </a:rPr>
              <a:t>Materials Needed: </a:t>
            </a:r>
            <a:r>
              <a:rPr lang="en-US" sz="1200" b="0" i="0" u="none" strike="noStrike" baseline="0" dirty="0">
                <a:solidFill>
                  <a:srgbClr val="000000"/>
                </a:solidFill>
                <a:latin typeface="Verdana" panose="020B0604030504040204" pitchFamily="34" charset="0"/>
                <a:ea typeface="Verdana" panose="020B0604030504040204" pitchFamily="34" charset="0"/>
              </a:rPr>
              <a:t>White board or flip chart.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Verdana" panose="020B0604030504040204" pitchFamily="34" charset="0"/>
                <a:ea typeface="Verdana" panose="020B0604030504040204" pitchFamily="34" charset="0"/>
              </a:rPr>
              <a:t>Time: </a:t>
            </a:r>
            <a:r>
              <a:rPr lang="en-US" sz="1200" b="0" i="0" u="none" strike="noStrike" baseline="0" dirty="0">
                <a:solidFill>
                  <a:srgbClr val="000000"/>
                </a:solidFill>
                <a:latin typeface="Verdana" panose="020B0604030504040204" pitchFamily="34" charset="0"/>
                <a:ea typeface="Verdana" panose="020B0604030504040204" pitchFamily="34" charset="0"/>
              </a:rPr>
              <a:t>5 Minutes</a:t>
            </a:r>
          </a:p>
          <a:p>
            <a:pPr algn="l"/>
            <a:endParaRPr lang="en-US" sz="1200" b="0" i="0" u="none" strike="noStrike" baseline="0" dirty="0">
              <a:solidFill>
                <a:srgbClr val="000000"/>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i="0" u="none" strike="noStrike" baseline="0" dirty="0">
                <a:solidFill>
                  <a:srgbClr val="000000"/>
                </a:solidFill>
                <a:latin typeface="Verdana" panose="020B0604030504040204" pitchFamily="34" charset="0"/>
                <a:ea typeface="Verdana" panose="020B0604030504040204" pitchFamily="34" charset="0"/>
              </a:rPr>
              <a:t>Have students discuss various methods of mobilizing a resource to an incident.</a:t>
            </a:r>
          </a:p>
          <a:p>
            <a:pPr algn="l"/>
            <a:r>
              <a:rPr lang="en-US" sz="1200" b="1" i="0" u="none" strike="noStrike" baseline="0" dirty="0">
                <a:solidFill>
                  <a:srgbClr val="000000"/>
                </a:solidFill>
                <a:latin typeface="Verdana" panose="020B0604030504040204" pitchFamily="34" charset="0"/>
                <a:ea typeface="Verdana" panose="020B0604030504040204" pitchFamily="34" charset="0"/>
              </a:rPr>
              <a:t>Possible Answers</a:t>
            </a:r>
          </a:p>
          <a:p>
            <a:pPr marL="285750" indent="-285750" algn="l">
              <a:buFont typeface="Arial" panose="020B0604020202020204" pitchFamily="34" charset="0"/>
              <a:buChar char="•"/>
            </a:pPr>
            <a:r>
              <a:rPr lang="en-US" sz="1200" b="0" i="0" u="none" strike="noStrike" baseline="0" dirty="0">
                <a:solidFill>
                  <a:srgbClr val="000000"/>
                </a:solidFill>
                <a:latin typeface="Verdana" panose="020B0604030504040204" pitchFamily="34" charset="0"/>
                <a:ea typeface="Verdana" panose="020B0604030504040204" pitchFamily="34" charset="0"/>
              </a:rPr>
              <a:t>GOV</a:t>
            </a:r>
          </a:p>
          <a:p>
            <a:pPr marL="285750" indent="-285750" algn="l">
              <a:buFont typeface="Arial" panose="020B0604020202020204" pitchFamily="34" charset="0"/>
              <a:buChar char="•"/>
            </a:pPr>
            <a:r>
              <a:rPr lang="en-US" sz="1200" b="0" i="0" u="none" strike="noStrike" baseline="0" dirty="0">
                <a:solidFill>
                  <a:srgbClr val="000000"/>
                </a:solidFill>
                <a:latin typeface="Verdana" panose="020B0604030504040204" pitchFamily="34" charset="0"/>
                <a:ea typeface="Verdana" panose="020B0604030504040204" pitchFamily="34" charset="0"/>
              </a:rPr>
              <a:t>POV</a:t>
            </a:r>
          </a:p>
          <a:p>
            <a:pPr marL="285750" indent="-285750" algn="l">
              <a:buFont typeface="Arial" panose="020B0604020202020204" pitchFamily="34" charset="0"/>
              <a:buChar char="•"/>
            </a:pPr>
            <a:r>
              <a:rPr lang="en-US" sz="1200" b="0" i="0" u="none" strike="noStrike" baseline="0" dirty="0">
                <a:solidFill>
                  <a:srgbClr val="000000"/>
                </a:solidFill>
                <a:latin typeface="Verdana" panose="020B0604030504040204" pitchFamily="34" charset="0"/>
                <a:ea typeface="Verdana" panose="020B0604030504040204" pitchFamily="34" charset="0"/>
              </a:rPr>
              <a:t>Rental Vehicle</a:t>
            </a:r>
          </a:p>
          <a:p>
            <a:pPr marL="285750" indent="-285750" algn="l">
              <a:buFont typeface="Arial" panose="020B0604020202020204" pitchFamily="34" charset="0"/>
              <a:buChar char="•"/>
            </a:pPr>
            <a:r>
              <a:rPr lang="en-US" sz="1200" b="0" i="0" u="none" strike="noStrike" baseline="0" dirty="0">
                <a:solidFill>
                  <a:srgbClr val="000000"/>
                </a:solidFill>
                <a:latin typeface="Verdana" panose="020B0604030504040204" pitchFamily="34" charset="0"/>
                <a:ea typeface="Verdana" panose="020B0604030504040204" pitchFamily="34" charset="0"/>
              </a:rPr>
              <a:t>Commercial airline</a:t>
            </a:r>
          </a:p>
          <a:p>
            <a:pPr marL="285750" indent="-285750" algn="l">
              <a:buFont typeface="Arial" panose="020B0604020202020204" pitchFamily="34" charset="0"/>
              <a:buChar char="•"/>
            </a:pPr>
            <a:r>
              <a:rPr lang="en-US" sz="1200" b="0" i="0" u="none" strike="noStrike" baseline="0" dirty="0">
                <a:solidFill>
                  <a:srgbClr val="000000"/>
                </a:solidFill>
                <a:latin typeface="Verdana" panose="020B0604030504040204" pitchFamily="34" charset="0"/>
                <a:ea typeface="Verdana" panose="020B0604030504040204" pitchFamily="34" charset="0"/>
              </a:rPr>
              <a:t>Charter aircraft</a:t>
            </a:r>
          </a:p>
          <a:p>
            <a:pPr marL="285750" indent="-285750" algn="l">
              <a:buFont typeface="Arial" panose="020B0604020202020204" pitchFamily="34" charset="0"/>
              <a:buChar char="•"/>
            </a:pPr>
            <a:r>
              <a:rPr lang="en-US" sz="1200" b="0" i="0" u="none" strike="noStrike" baseline="0" dirty="0">
                <a:solidFill>
                  <a:srgbClr val="000000"/>
                </a:solidFill>
                <a:latin typeface="Verdana" panose="020B0604030504040204" pitchFamily="34" charset="0"/>
                <a:ea typeface="Verdana" panose="020B0604030504040204" pitchFamily="34" charset="0"/>
              </a:rPr>
              <a:t>Train</a:t>
            </a:r>
          </a:p>
          <a:p>
            <a:pPr marL="285750" indent="-285750" algn="l">
              <a:buFont typeface="Arial" panose="020B0604020202020204" pitchFamily="34" charset="0"/>
              <a:buChar char="•"/>
            </a:pPr>
            <a:r>
              <a:rPr lang="en-US" sz="1200" b="0" i="0" u="none" strike="noStrike" baseline="0" dirty="0">
                <a:solidFill>
                  <a:srgbClr val="000000"/>
                </a:solidFill>
                <a:latin typeface="Verdana" panose="020B0604030504040204" pitchFamily="34" charset="0"/>
                <a:ea typeface="Verdana" panose="020B0604030504040204" pitchFamily="34" charset="0"/>
              </a:rPr>
              <a:t>Bus (crews)</a:t>
            </a:r>
          </a:p>
          <a:p>
            <a:pPr marL="285750" indent="-285750" algn="l">
              <a:buFont typeface="Arial" panose="020B0604020202020204" pitchFamily="34" charset="0"/>
              <a:buChar char="•"/>
            </a:pPr>
            <a:r>
              <a:rPr lang="en-US" sz="1200" b="0" i="0" u="none" strike="noStrike" baseline="0" dirty="0">
                <a:solidFill>
                  <a:srgbClr val="000000"/>
                </a:solidFill>
                <a:latin typeface="Verdana" panose="020B0604030504040204" pitchFamily="34" charset="0"/>
                <a:ea typeface="Verdana" panose="020B0604030504040204" pitchFamily="34" charset="0"/>
              </a:rPr>
              <a:t>Lowboy (equipment)</a:t>
            </a:r>
          </a:p>
          <a:p>
            <a:pPr marL="0" indent="0" algn="l">
              <a:buFont typeface="Wingdings" panose="05000000000000000000" pitchFamily="2" charset="2"/>
              <a:buNone/>
            </a:pPr>
            <a:endParaRPr lang="en-US" sz="1200" b="1" i="0" u="none" strike="noStrike" baseline="0" dirty="0">
              <a:solidFill>
                <a:srgbClr val="000000"/>
              </a:solidFill>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en-US" sz="1200" b="0" i="0" u="none" strike="noStrike" baseline="0" dirty="0">
                <a:solidFill>
                  <a:srgbClr val="000000"/>
                </a:solidFill>
                <a:latin typeface="Verdana" panose="020B0604030504040204" pitchFamily="34" charset="0"/>
                <a:ea typeface="Verdana" panose="020B0604030504040204" pitchFamily="34" charset="0"/>
              </a:rPr>
              <a:t>The use of ETD/ETA option when inputting travel has already been discussed.</a:t>
            </a:r>
          </a:p>
          <a:p>
            <a:pPr marL="285750" indent="-285750" algn="l">
              <a:buFont typeface="Wingdings" panose="05000000000000000000" pitchFamily="2" charset="2"/>
              <a:buChar char="q"/>
            </a:pPr>
            <a:r>
              <a:rPr lang="en-US" sz="1200" b="0" i="0" u="none" strike="noStrike" baseline="0" dirty="0">
                <a:solidFill>
                  <a:srgbClr val="000000"/>
                </a:solidFill>
                <a:latin typeface="Verdana" panose="020B0604030504040204" pitchFamily="34" charset="0"/>
                <a:ea typeface="Verdana" panose="020B0604030504040204" pitchFamily="34" charset="0"/>
              </a:rPr>
              <a:t>Discuss commercial travel procedures.</a:t>
            </a:r>
          </a:p>
          <a:p>
            <a:pPr marL="742950" lvl="1" indent="-285750" algn="l">
              <a:buFont typeface="Courier New" panose="02070309020205020404" pitchFamily="49" charset="0"/>
              <a:buChar char="o"/>
            </a:pPr>
            <a:r>
              <a:rPr lang="en-US" sz="1200" b="0" i="0" u="none" strike="noStrike" baseline="0" dirty="0">
                <a:solidFill>
                  <a:srgbClr val="000000"/>
                </a:solidFill>
                <a:latin typeface="Verdana" panose="020B0604030504040204" pitchFamily="34" charset="0"/>
                <a:ea typeface="Verdana" panose="020B0604030504040204" pitchFamily="34" charset="0"/>
              </a:rPr>
              <a:t>There are different travel providers for arranging commercial travel for different agencies. Check local travel protocol.</a:t>
            </a:r>
          </a:p>
          <a:p>
            <a:pPr marL="285750" indent="-285750" algn="l">
              <a:buFont typeface="Wingdings" panose="05000000000000000000" pitchFamily="2" charset="2"/>
              <a:buChar char="q"/>
            </a:pPr>
            <a:r>
              <a:rPr lang="en-US" sz="1200" b="0" i="0" u="none" strike="noStrike" baseline="0" dirty="0">
                <a:solidFill>
                  <a:srgbClr val="000000"/>
                </a:solidFill>
                <a:latin typeface="Verdana" panose="020B0604030504040204" pitchFamily="34" charset="0"/>
                <a:ea typeface="Verdana" panose="020B0604030504040204" pitchFamily="34" charset="0"/>
              </a:rPr>
              <a:t>Explain that airport designators can be found on </a:t>
            </a:r>
            <a:r>
              <a:rPr lang="en-US" sz="1200" b="0" i="0" u="none" strike="noStrike" baseline="0" dirty="0" err="1">
                <a:solidFill>
                  <a:srgbClr val="000000"/>
                </a:solidFill>
                <a:latin typeface="Verdana" panose="020B0604030504040204" pitchFamily="34" charset="0"/>
                <a:ea typeface="Verdana" panose="020B0604030504040204" pitchFamily="34" charset="0"/>
              </a:rPr>
              <a:t>AirNav</a:t>
            </a:r>
            <a:r>
              <a:rPr lang="en-US" sz="1200" dirty="0"/>
              <a:t>, </a:t>
            </a:r>
            <a:r>
              <a:rPr lang="en-US" sz="1200" u="none" dirty="0"/>
              <a:t>https://www.airnav.com/.</a:t>
            </a:r>
            <a:endParaRPr lang="en-US" sz="1200" b="0" i="0" u="none" strike="noStrike" baseline="0" dirty="0">
              <a:solidFill>
                <a:srgbClr val="000000"/>
              </a:solidFill>
              <a:latin typeface="Verdana" panose="020B0604030504040204" pitchFamily="34" charset="0"/>
              <a:ea typeface="Verdana" panose="020B0604030504040204" pitchFamily="34" charset="0"/>
            </a:endParaRPr>
          </a:p>
          <a:p>
            <a:pPr marL="742950" lvl="1" indent="-285750" algn="l">
              <a:buFont typeface="Courier New" panose="02070309020205020404" pitchFamily="49" charset="0"/>
              <a:buChar char="o"/>
            </a:pPr>
            <a:r>
              <a:rPr lang="en-US" sz="1200" b="0" i="0" u="none" strike="noStrike" baseline="0" dirty="0">
                <a:solidFill>
                  <a:srgbClr val="000000"/>
                </a:solidFill>
                <a:latin typeface="Verdana" panose="020B0604030504040204" pitchFamily="34" charset="0"/>
                <a:ea typeface="Verdana" panose="020B0604030504040204" pitchFamily="34" charset="0"/>
              </a:rPr>
              <a:t>Students navigate to the site and click on the Airports tab. Explain that there are 4-letter designators assigned by the FAA for all airports. IROC uses 3-letter designators.</a:t>
            </a:r>
          </a:p>
          <a:p>
            <a:pPr marL="742950" lvl="1" indent="-285750" algn="l">
              <a:buFont typeface="Courier New" panose="02070309020205020404" pitchFamily="49" charset="0"/>
              <a:buChar char="o"/>
            </a:pPr>
            <a:r>
              <a:rPr lang="en-US" sz="1200" b="0" i="0" u="none" strike="noStrike" baseline="0" dirty="0">
                <a:solidFill>
                  <a:srgbClr val="000000"/>
                </a:solidFill>
                <a:latin typeface="Verdana" panose="020B0604030504040204" pitchFamily="34" charset="0"/>
                <a:ea typeface="Verdana" panose="020B0604030504040204" pitchFamily="34" charset="0"/>
              </a:rPr>
              <a:t>Type “San Francisco” into the identifier box and click Get Airport Information. Note there are 7 identifiers that come up. </a:t>
            </a:r>
          </a:p>
          <a:p>
            <a:pPr algn="l"/>
            <a:endParaRPr lang="en-US" sz="1200" b="0" i="0" u="none" strike="noStrike" baseline="0" dirty="0">
              <a:solidFill>
                <a:srgbClr val="000000"/>
              </a:solidFill>
              <a:latin typeface="Verdana" panose="020B0604030504040204" pitchFamily="34" charset="0"/>
              <a:ea typeface="Verdana" panose="020B0604030504040204" pitchFamily="34" charset="0"/>
            </a:endParaRPr>
          </a:p>
          <a:p>
            <a:pPr marL="0" indent="0" algn="l">
              <a:buFont typeface="Wingdings" panose="05000000000000000000" pitchFamily="2" charset="2"/>
              <a:buNone/>
            </a:pPr>
            <a:r>
              <a:rPr lang="en-US" sz="1200" b="1" i="0" u="none" strike="noStrike" baseline="0" dirty="0">
                <a:solidFill>
                  <a:srgbClr val="000000"/>
                </a:solidFill>
                <a:latin typeface="Verdana" panose="020B0604030504040204" pitchFamily="34" charset="0"/>
                <a:ea typeface="Verdana" panose="020B0604030504040204" pitchFamily="34" charset="0"/>
              </a:rPr>
              <a:t>Question: </a:t>
            </a:r>
            <a:r>
              <a:rPr lang="en-US" sz="1200" b="0" i="0" u="none" strike="noStrike" baseline="0" dirty="0">
                <a:solidFill>
                  <a:srgbClr val="000000"/>
                </a:solidFill>
                <a:latin typeface="Verdana" panose="020B0604030504040204" pitchFamily="34" charset="0"/>
                <a:ea typeface="Verdana" panose="020B0604030504040204" pitchFamily="34" charset="0"/>
              </a:rPr>
              <a:t>How would we know which one to use?</a:t>
            </a:r>
          </a:p>
          <a:p>
            <a:pPr algn="l"/>
            <a:endParaRPr lang="en-US" sz="1200" b="0" i="1" u="none" strike="noStrike" baseline="0" dirty="0">
              <a:solidFill>
                <a:srgbClr val="000000"/>
              </a:solidFill>
              <a:latin typeface="Verdana" panose="020B0604030504040204" pitchFamily="34" charset="0"/>
              <a:ea typeface="Verdana" panose="020B0604030504040204" pitchFamily="34" charset="0"/>
            </a:endParaRPr>
          </a:p>
          <a:p>
            <a:pPr lvl="1" algn="l"/>
            <a:r>
              <a:rPr lang="en-US" sz="1200" b="0" i="1" u="none" strike="noStrike" baseline="0" dirty="0">
                <a:solidFill>
                  <a:srgbClr val="000000"/>
                </a:solidFill>
                <a:latin typeface="Verdana" panose="020B0604030504040204" pitchFamily="34" charset="0"/>
                <a:ea typeface="Verdana" panose="020B0604030504040204" pitchFamily="34" charset="0"/>
              </a:rPr>
              <a:t>Answer: Remarks column indicates it is a commercial airport.</a:t>
            </a:r>
          </a:p>
          <a:p>
            <a:pPr marL="0" indent="0" algn="l">
              <a:buFont typeface="Arial" panose="020B0604020202020204" pitchFamily="34" charset="0"/>
              <a:buNone/>
            </a:pPr>
            <a:r>
              <a:rPr lang="en-US" sz="1200" b="0" i="0" u="none" strike="noStrike" baseline="0" dirty="0">
                <a:solidFill>
                  <a:srgbClr val="000000"/>
                </a:solidFill>
                <a:latin typeface="Verdana" panose="020B0604030504040204" pitchFamily="34" charset="0"/>
                <a:ea typeface="Verdana" panose="020B0604030504040204" pitchFamily="34" charset="0"/>
              </a:rPr>
              <a:t>	</a:t>
            </a:r>
            <a:r>
              <a:rPr lang="en-US" sz="1200" b="0" i="1" u="none" strike="noStrike" baseline="0" dirty="0">
                <a:solidFill>
                  <a:srgbClr val="000000"/>
                </a:solidFill>
                <a:latin typeface="Verdana" panose="020B0604030504040204" pitchFamily="34" charset="0"/>
                <a:ea typeface="Verdana" panose="020B0604030504040204" pitchFamily="34" charset="0"/>
              </a:rPr>
              <a:t>Explain that there are 2-letter designators for airlines that are used by dispatch. </a:t>
            </a:r>
          </a:p>
          <a:p>
            <a:pPr marL="0" indent="0" algn="l">
              <a:buFont typeface="Arial" panose="020B0604020202020204" pitchFamily="34" charset="0"/>
              <a:buNone/>
            </a:pPr>
            <a:r>
              <a:rPr lang="en-US" sz="1200" b="0" i="1" u="none" strike="noStrike" baseline="0" dirty="0">
                <a:solidFill>
                  <a:srgbClr val="000000"/>
                </a:solidFill>
                <a:latin typeface="Verdana" panose="020B0604030504040204" pitchFamily="34" charset="0"/>
                <a:ea typeface="Verdana" panose="020B0604030504040204" pitchFamily="34" charset="0"/>
              </a:rPr>
              <a:t>	Examples: AA=American Airlines, DL=Delta Airlines. </a:t>
            </a:r>
            <a:r>
              <a:rPr lang="en-US" sz="1800" dirty="0">
                <a:effectLst/>
                <a:latin typeface="Times New Roman" panose="02020603050405020304" pitchFamily="18" charset="0"/>
                <a:ea typeface="Calibri" panose="020F0502020204030204" pitchFamily="34" charset="0"/>
              </a:rPr>
              <a:t>Airline Codes </a:t>
            </a:r>
            <a:r>
              <a:rPr lang="en-US" sz="1200" b="0" i="1" u="none" strike="noStrike" baseline="0" dirty="0">
                <a:solidFill>
                  <a:srgbClr val="000000"/>
                </a:solidFill>
                <a:latin typeface="Verdana" panose="020B0604030504040204" pitchFamily="34" charset="0"/>
                <a:ea typeface="Verdana" panose="020B0604030504040204" pitchFamily="34" charset="0"/>
              </a:rPr>
              <a:t>https://www.bts.gov/topics/airlines-and-airports/airline-codes</a:t>
            </a:r>
            <a:endParaRPr lang="en-US" sz="1200" b="0" i="0" u="sng" strike="noStrike" baseline="0" dirty="0">
              <a:solidFill>
                <a:schemeClr val="tx1"/>
              </a:solidFill>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3CF3E047-8B01-4D0A-8D9A-8D93D4534B9F}" type="slidenum">
              <a:rPr lang="en-US" smtClean="0"/>
              <a:t>5</a:t>
            </a:fld>
            <a:endParaRPr lang="en-US"/>
          </a:p>
        </p:txBody>
      </p:sp>
    </p:spTree>
    <p:extLst>
      <p:ext uri="{BB962C8B-B14F-4D97-AF65-F5344CB8AC3E}">
        <p14:creationId xmlns:p14="http://schemas.microsoft.com/office/powerpoint/2010/main" val="2548652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200" b="0" i="0" u="none" strike="noStrike" baseline="0" dirty="0">
                <a:solidFill>
                  <a:srgbClr val="000000"/>
                </a:solidFill>
                <a:latin typeface="Verdana" panose="020B0604030504040204" pitchFamily="34" charset="0"/>
                <a:ea typeface="Verdana" panose="020B0604030504040204" pitchFamily="34" charset="0"/>
              </a:rPr>
              <a:t>Navigate to IROC Travel Action Tab. This tab becomes active on the Manage Request screen once a request has been filled. </a:t>
            </a:r>
          </a:p>
          <a:p>
            <a:pPr algn="l"/>
            <a:r>
              <a:rPr lang="en-US" sz="1200" b="0" i="0" u="none" strike="noStrike" baseline="0" dirty="0">
                <a:solidFill>
                  <a:srgbClr val="000000"/>
                </a:solidFill>
                <a:latin typeface="Verdana" panose="020B0604030504040204" pitchFamily="34" charset="0"/>
                <a:ea typeface="Verdana" panose="020B0604030504040204" pitchFamily="34" charset="0"/>
              </a:rPr>
              <a:t>1. Discuss that travel information can also be found in the Info Action Tab.</a:t>
            </a:r>
          </a:p>
          <a:p>
            <a:pPr algn="l"/>
            <a:r>
              <a:rPr lang="en-US" sz="1200" b="0" i="0" u="none" strike="noStrike" baseline="0" dirty="0">
                <a:solidFill>
                  <a:srgbClr val="000000"/>
                </a:solidFill>
                <a:latin typeface="Verdana" panose="020B0604030504040204" pitchFamily="34" charset="0"/>
                <a:ea typeface="Verdana" panose="020B0604030504040204" pitchFamily="34" charset="0"/>
              </a:rPr>
              <a:t>2. Explain the different Travel Options.</a:t>
            </a:r>
          </a:p>
          <a:p>
            <a:pPr marL="628650" lvl="1" indent="-171450" algn="l">
              <a:buFont typeface="Courier New" panose="02070309020205020404" pitchFamily="49" charset="0"/>
              <a:buChar char="o"/>
            </a:pPr>
            <a:r>
              <a:rPr lang="en-US" sz="1200" b="0" i="0" u="none" strike="noStrike" baseline="0" dirty="0">
                <a:solidFill>
                  <a:srgbClr val="000000"/>
                </a:solidFill>
                <a:latin typeface="Verdana" panose="020B0604030504040204" pitchFamily="34" charset="0"/>
                <a:ea typeface="Verdana" panose="020B0604030504040204" pitchFamily="34" charset="0"/>
              </a:rPr>
              <a:t>No Travel</a:t>
            </a:r>
          </a:p>
          <a:p>
            <a:pPr marL="628650" lvl="1" indent="-171450" algn="l">
              <a:buFont typeface="Courier New" panose="02070309020205020404" pitchFamily="49" charset="0"/>
              <a:buChar char="o"/>
            </a:pPr>
            <a:r>
              <a:rPr lang="en-US" sz="1200" b="0" i="0" u="none" strike="noStrike" baseline="0" dirty="0">
                <a:solidFill>
                  <a:srgbClr val="000000"/>
                </a:solidFill>
                <a:latin typeface="Verdana" panose="020B0604030504040204" pitchFamily="34" charset="0"/>
                <a:ea typeface="Verdana" panose="020B0604030504040204" pitchFamily="34" charset="0"/>
              </a:rPr>
              <a:t>Set Travel ETD/ETA</a:t>
            </a:r>
          </a:p>
          <a:p>
            <a:pPr marL="628650" lvl="1" indent="-171450" algn="l">
              <a:buFont typeface="Courier New" panose="02070309020205020404" pitchFamily="49" charset="0"/>
              <a:buChar char="o"/>
            </a:pPr>
            <a:r>
              <a:rPr lang="en-US" sz="1200" b="0" i="0" u="none" strike="noStrike" baseline="0" dirty="0">
                <a:solidFill>
                  <a:srgbClr val="000000"/>
                </a:solidFill>
                <a:latin typeface="Verdana" panose="020B0604030504040204" pitchFamily="34" charset="0"/>
                <a:ea typeface="Verdana" panose="020B0604030504040204" pitchFamily="34" charset="0"/>
              </a:rPr>
              <a:t>Set Travel ATD/ETE</a:t>
            </a:r>
          </a:p>
          <a:p>
            <a:pPr marL="628650" lvl="1" indent="-171450" algn="l">
              <a:buFont typeface="Courier New" panose="02070309020205020404" pitchFamily="49" charset="0"/>
              <a:buChar char="o"/>
            </a:pPr>
            <a:r>
              <a:rPr lang="en-US" sz="1200" b="0" i="0" u="none" strike="noStrike" baseline="0" dirty="0">
                <a:solidFill>
                  <a:srgbClr val="000000"/>
                </a:solidFill>
                <a:latin typeface="Verdana" panose="020B0604030504040204" pitchFamily="34" charset="0"/>
                <a:ea typeface="Verdana" panose="020B0604030504040204" pitchFamily="34" charset="0"/>
              </a:rPr>
              <a:t>Travel to be Arranged</a:t>
            </a:r>
          </a:p>
          <a:p>
            <a:pPr marL="171450" indent="-171450" algn="l">
              <a:buFont typeface="Wingdings" panose="05000000000000000000" pitchFamily="2" charset="2"/>
              <a:buChar char="q"/>
            </a:pPr>
            <a:r>
              <a:rPr lang="en-US" sz="1200" b="0" i="0" u="none" strike="noStrike" baseline="0" dirty="0">
                <a:solidFill>
                  <a:srgbClr val="000000"/>
                </a:solidFill>
                <a:latin typeface="Verdana" panose="020B0604030504040204" pitchFamily="34" charset="0"/>
                <a:ea typeface="Verdana" panose="020B0604030504040204" pitchFamily="34" charset="0"/>
              </a:rPr>
              <a:t> Discuss local process on inputting commercial travel or multi-leg travel into IROC.</a:t>
            </a:r>
          </a:p>
          <a:p>
            <a:pPr marL="171450" indent="-171450" algn="l">
              <a:buFont typeface="Wingdings" panose="05000000000000000000" pitchFamily="2" charset="2"/>
              <a:buChar char="q"/>
            </a:pPr>
            <a:r>
              <a:rPr lang="en-US" sz="1200" b="0" i="0" u="none" strike="noStrike" baseline="0" dirty="0">
                <a:solidFill>
                  <a:srgbClr val="000000"/>
                </a:solidFill>
                <a:latin typeface="Verdana" panose="020B0604030504040204" pitchFamily="34" charset="0"/>
                <a:ea typeface="Verdana" panose="020B0604030504040204" pitchFamily="34" charset="0"/>
              </a:rPr>
              <a:t> Discuss ability to attach travel documents such as flight itinerary.</a:t>
            </a:r>
            <a:endParaRPr lang="en-US" i="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3CF3E047-8B01-4D0A-8D9A-8D93D4534B9F}" type="slidenum">
              <a:rPr lang="en-US" smtClean="0"/>
              <a:t>6</a:t>
            </a:fld>
            <a:endParaRPr lang="en-US"/>
          </a:p>
        </p:txBody>
      </p:sp>
    </p:spTree>
    <p:extLst>
      <p:ext uri="{BB962C8B-B14F-4D97-AF65-F5344CB8AC3E}">
        <p14:creationId xmlns:p14="http://schemas.microsoft.com/office/powerpoint/2010/main" val="388871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q"/>
            </a:pPr>
            <a:r>
              <a:rPr lang="en-US" sz="1800" b="0" i="0" u="none" strike="noStrike" baseline="0" dirty="0">
                <a:latin typeface="Verdana" panose="020B0604030504040204" pitchFamily="34" charset="0"/>
                <a:ea typeface="Verdana" panose="020B0604030504040204" pitchFamily="34" charset="0"/>
              </a:rPr>
              <a:t>Review unit objectives.</a:t>
            </a:r>
            <a:endParaRPr lang="en-US"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7</a:t>
            </a:fld>
            <a:endParaRPr lang="en-US"/>
          </a:p>
        </p:txBody>
      </p:sp>
    </p:spTree>
    <p:extLst>
      <p:ext uri="{BB962C8B-B14F-4D97-AF65-F5344CB8AC3E}">
        <p14:creationId xmlns:p14="http://schemas.microsoft.com/office/powerpoint/2010/main" val="1049041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05000" y="4495800"/>
            <a:ext cx="7086600" cy="1752600"/>
          </a:xfrm>
        </p:spPr>
        <p:txBody>
          <a:bodyPr>
            <a:noAutofit/>
          </a:bodyPr>
          <a:lstStyle>
            <a:lvl1pPr algn="l">
              <a:defRPr sz="2800" baseline="0">
                <a:solidFill>
                  <a:schemeClr val="bg1"/>
                </a:solidFill>
              </a:defRPr>
            </a:lvl1pPr>
          </a:lstStyle>
          <a:p>
            <a:pPr fontAlgn="auto">
              <a:spcAft>
                <a:spcPts val="0"/>
              </a:spcAft>
            </a:pPr>
            <a:r>
              <a:rPr lang="en-US"/>
              <a:t>D-110 Unit 5 : Filling and Placing a Request, DPL, Mobilizing, and Travel/Travel Procedures</a:t>
            </a:r>
            <a:endParaRPr lang="en-US" altLang="en-US" sz="4000">
              <a:solidFill>
                <a:schemeClr val="bg1"/>
              </a:solidFill>
            </a:endParaRPr>
          </a:p>
        </p:txBody>
      </p:sp>
      <p:pic>
        <p:nvPicPr>
          <p:cNvPr id="3" name="Picture 2" descr="A body of water with trees around it&#10;&#10;Description automatically generated with low confidence">
            <a:extLst>
              <a:ext uri="{FF2B5EF4-FFF2-40B4-BE49-F238E27FC236}">
                <a16:creationId xmlns:a16="http://schemas.microsoft.com/office/drawing/2014/main" id="{790E5254-704E-4B39-8FAC-0F2C4D5648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22" r="8745" b="-484"/>
          <a:stretch/>
        </p:blipFill>
        <p:spPr>
          <a:xfrm>
            <a:off x="1" y="0"/>
            <a:ext cx="9143999" cy="6616931"/>
          </a:xfrm>
          <a:prstGeom prst="rect">
            <a:avLst/>
          </a:prstGeom>
        </p:spPr>
      </p:pic>
      <p:sp>
        <p:nvSpPr>
          <p:cNvPr id="7" name="Rectangle 6">
            <a:extLst>
              <a:ext uri="{FF2B5EF4-FFF2-40B4-BE49-F238E27FC236}">
                <a16:creationId xmlns:a16="http://schemas.microsoft.com/office/drawing/2014/main" id="{7CBFA590-0E94-4137-92C3-60440E65DF5F}"/>
              </a:ext>
            </a:extLst>
          </p:cNvPr>
          <p:cNvSpPr/>
          <p:nvPr userDrawn="1"/>
        </p:nvSpPr>
        <p:spPr>
          <a:xfrm>
            <a:off x="0" y="4495800"/>
            <a:ext cx="9143999" cy="17526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8598A87-3778-4BA2-86D3-02956E4C7DE3}"/>
              </a:ext>
            </a:extLst>
          </p:cNvPr>
          <p:cNvSpPr txBox="1">
            <a:spLocks/>
          </p:cNvSpPr>
          <p:nvPr userDrawn="1"/>
        </p:nvSpPr>
        <p:spPr>
          <a:xfrm>
            <a:off x="1905000" y="4495800"/>
            <a:ext cx="7086600" cy="1752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bg1"/>
                </a:solidFill>
                <a:latin typeface="+mj-lt"/>
                <a:ea typeface="+mj-ea"/>
                <a:cs typeface="+mj-cs"/>
              </a:defRPr>
            </a:lvl1pPr>
          </a:lstStyle>
          <a:p>
            <a:pPr fontAlgn="auto">
              <a:spcAft>
                <a:spcPts val="0"/>
              </a:spcAft>
            </a:pPr>
            <a:endParaRPr lang="en-US" altLang="en-US" sz="4000" dirty="0"/>
          </a:p>
        </p:txBody>
      </p:sp>
      <p:pic>
        <p:nvPicPr>
          <p:cNvPr id="11" name="Picture 10" descr="NWCG Logo">
            <a:extLst>
              <a:ext uri="{FF2B5EF4-FFF2-40B4-BE49-F238E27FC236}">
                <a16:creationId xmlns:a16="http://schemas.microsoft.com/office/drawing/2014/main" id="{1F2968A2-DD80-4C25-8480-E671156992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456" y="4681325"/>
            <a:ext cx="1740610" cy="1371600"/>
          </a:xfrm>
          <a:prstGeom prst="rect">
            <a:avLst/>
          </a:prstGeom>
        </p:spPr>
      </p:pic>
    </p:spTree>
    <p:extLst>
      <p:ext uri="{BB962C8B-B14F-4D97-AF65-F5344CB8AC3E}">
        <p14:creationId xmlns:p14="http://schemas.microsoft.com/office/powerpoint/2010/main" val="9048837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a:t>Slide Title</a:t>
            </a:r>
          </a:p>
        </p:txBody>
      </p:sp>
      <p:sp>
        <p:nvSpPr>
          <p:cNvPr id="9" name="Content Placeholder 8"/>
          <p:cNvSpPr>
            <a:spLocks noGrp="1"/>
          </p:cNvSpPr>
          <p:nvPr>
            <p:ph sz="quarter" idx="12"/>
          </p:nvPr>
        </p:nvSpPr>
        <p:spPr>
          <a:xfrm>
            <a:off x="228600" y="794759"/>
            <a:ext cx="5246688"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3"/>
          </p:nvPr>
        </p:nvSpPr>
        <p:spPr>
          <a:xfrm>
            <a:off x="5486400" y="794759"/>
            <a:ext cx="3516312" cy="2817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4"/>
          </p:nvPr>
        </p:nvSpPr>
        <p:spPr>
          <a:xfrm>
            <a:off x="5486400" y="3733798"/>
            <a:ext cx="3516312" cy="281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8013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nowledge check">
    <p:bg>
      <p:bgPr>
        <a:solidFill>
          <a:schemeClr val="accent3"/>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a:t>Knowledge Check</a:t>
            </a:r>
          </a:p>
        </p:txBody>
      </p:sp>
      <p:sp>
        <p:nvSpPr>
          <p:cNvPr id="6" name="Content Placeholder 5"/>
          <p:cNvSpPr>
            <a:spLocks noGrp="1"/>
          </p:cNvSpPr>
          <p:nvPr>
            <p:ph sz="quarter" idx="10" hasCustomPrompt="1"/>
          </p:nvPr>
        </p:nvSpPr>
        <p:spPr>
          <a:xfrm>
            <a:off x="0" y="762000"/>
            <a:ext cx="9144000" cy="762000"/>
          </a:xfrm>
          <a:solidFill>
            <a:schemeClr val="bg1"/>
          </a:solidFill>
        </p:spPr>
        <p:txBody>
          <a:bodyPr/>
          <a:lstStyle>
            <a:lvl1pPr marL="0" indent="0">
              <a:buNone/>
              <a:defRPr/>
            </a:lvl1pPr>
          </a:lstStyle>
          <a:p>
            <a:pPr lvl="0"/>
            <a:r>
              <a:rPr lang="en-US"/>
              <a:t>Question?</a:t>
            </a:r>
          </a:p>
        </p:txBody>
      </p:sp>
      <p:sp>
        <p:nvSpPr>
          <p:cNvPr id="7" name="Content Placeholder 5"/>
          <p:cNvSpPr>
            <a:spLocks noGrp="1"/>
          </p:cNvSpPr>
          <p:nvPr>
            <p:ph sz="quarter" idx="11" hasCustomPrompt="1"/>
          </p:nvPr>
        </p:nvSpPr>
        <p:spPr>
          <a:xfrm>
            <a:off x="0" y="1646238"/>
            <a:ext cx="4495800" cy="4906962"/>
          </a:xfrm>
          <a:solidFill>
            <a:schemeClr val="bg1"/>
          </a:solidFill>
        </p:spPr>
        <p:txBody>
          <a:bodyPr/>
          <a:lstStyle>
            <a:lvl1pPr marL="0" indent="0">
              <a:buNone/>
              <a:defRPr/>
            </a:lvl1pPr>
          </a:lstStyle>
          <a:p>
            <a:pPr lvl="0"/>
            <a:r>
              <a:rPr lang="en-US"/>
              <a:t>Answer:</a:t>
            </a:r>
          </a:p>
        </p:txBody>
      </p:sp>
      <p:sp>
        <p:nvSpPr>
          <p:cNvPr id="11" name="Content Placeholder 5"/>
          <p:cNvSpPr>
            <a:spLocks noGrp="1"/>
          </p:cNvSpPr>
          <p:nvPr>
            <p:ph sz="quarter" idx="12" hasCustomPrompt="1"/>
          </p:nvPr>
        </p:nvSpPr>
        <p:spPr>
          <a:xfrm>
            <a:off x="4648200" y="1646238"/>
            <a:ext cx="4495800" cy="4906962"/>
          </a:xfrm>
          <a:solidFill>
            <a:schemeClr val="bg1"/>
          </a:solidFill>
        </p:spPr>
        <p:txBody>
          <a:bodyPr/>
          <a:lstStyle>
            <a:lvl1pPr marL="0" indent="0">
              <a:buNone/>
              <a:defRPr/>
            </a:lvl1pPr>
          </a:lstStyle>
          <a:p>
            <a:pPr lvl="0"/>
            <a:r>
              <a:rPr lang="en-US"/>
              <a:t>Answer:</a:t>
            </a:r>
          </a:p>
        </p:txBody>
      </p:sp>
    </p:spTree>
    <p:extLst>
      <p:ext uri="{BB962C8B-B14F-4D97-AF65-F5344CB8AC3E}">
        <p14:creationId xmlns:p14="http://schemas.microsoft.com/office/powerpoint/2010/main" val="5365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0"/>
            <a:ext cx="9144000" cy="838200"/>
          </a:xfrm>
          <a:solidFill>
            <a:schemeClr val="accent3"/>
          </a:solidFill>
        </p:spPr>
        <p:txBody>
          <a:bodyPr>
            <a:noAutofit/>
          </a:bodyPr>
          <a:lstStyle>
            <a:lvl1pPr algn="ctr">
              <a:defRPr sz="4400">
                <a:solidFill>
                  <a:schemeClr val="bg1"/>
                </a:solidFill>
              </a:defRPr>
            </a:lvl1pPr>
          </a:lstStyle>
          <a:p>
            <a:r>
              <a:rPr lang="en-US"/>
              <a:t>Objectives/Summary</a:t>
            </a:r>
          </a:p>
        </p:txBody>
      </p:sp>
      <p:sp>
        <p:nvSpPr>
          <p:cNvPr id="5" name="Content Placeholder 8"/>
          <p:cNvSpPr>
            <a:spLocks noGrp="1"/>
          </p:cNvSpPr>
          <p:nvPr>
            <p:ph sz="quarter" idx="12"/>
          </p:nvPr>
        </p:nvSpPr>
        <p:spPr>
          <a:xfrm>
            <a:off x="228600" y="1181100"/>
            <a:ext cx="8686800" cy="4495800"/>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22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a:t>Slide Title</a:t>
            </a:r>
          </a:p>
        </p:txBody>
      </p:sp>
      <p:sp>
        <p:nvSpPr>
          <p:cNvPr id="5" name="Content Placeholder 8"/>
          <p:cNvSpPr>
            <a:spLocks noGrp="1"/>
          </p:cNvSpPr>
          <p:nvPr>
            <p:ph sz="quarter" idx="12"/>
          </p:nvPr>
        </p:nvSpPr>
        <p:spPr>
          <a:xfrm>
            <a:off x="228600" y="870959"/>
            <a:ext cx="86868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8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a:t>Slide Title</a:t>
            </a:r>
          </a:p>
        </p:txBody>
      </p:sp>
      <p:sp>
        <p:nvSpPr>
          <p:cNvPr id="5" name="Content Placeholder 8"/>
          <p:cNvSpPr>
            <a:spLocks noGrp="1"/>
          </p:cNvSpPr>
          <p:nvPr>
            <p:ph sz="quarter" idx="12"/>
          </p:nvPr>
        </p:nvSpPr>
        <p:spPr>
          <a:xfrm>
            <a:off x="228600" y="870959"/>
            <a:ext cx="8686800" cy="1643641"/>
          </a:xfrm>
        </p:spPr>
        <p:txBody>
          <a:bodyPr/>
          <a:lstStyle>
            <a:lvl3pPr>
              <a:tabLst>
                <a:tab pos="0" algn="l"/>
              </a:tabLst>
              <a:defRPr/>
            </a:lvl3pPr>
          </a:lstStyle>
          <a:p>
            <a:pPr lvl="0"/>
            <a:r>
              <a:rPr lang="en-US"/>
              <a:t>Click to edit Master text styles</a:t>
            </a:r>
          </a:p>
        </p:txBody>
      </p:sp>
      <p:sp>
        <p:nvSpPr>
          <p:cNvPr id="3" name="Content Placeholder 2"/>
          <p:cNvSpPr>
            <a:spLocks noGrp="1"/>
          </p:cNvSpPr>
          <p:nvPr>
            <p:ph sz="quarter" idx="13" hasCustomPrompt="1"/>
          </p:nvPr>
        </p:nvSpPr>
        <p:spPr>
          <a:xfrm>
            <a:off x="0" y="2590800"/>
            <a:ext cx="9144000" cy="4038600"/>
          </a:xfrm>
        </p:spPr>
        <p:txBody>
          <a:bodyPr/>
          <a:lstStyle>
            <a:lvl1pPr>
              <a:defRPr baseline="0"/>
            </a:lvl1pPr>
          </a:lstStyle>
          <a:p>
            <a:pPr lvl="0"/>
            <a:r>
              <a:rPr lang="en-US"/>
              <a:t>Image/Chart/Video</a:t>
            </a:r>
          </a:p>
        </p:txBody>
      </p:sp>
    </p:spTree>
    <p:extLst>
      <p:ext uri="{BB962C8B-B14F-4D97-AF65-F5344CB8AC3E}">
        <p14:creationId xmlns:p14="http://schemas.microsoft.com/office/powerpoint/2010/main" val="277120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rms/Definition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a:t>Slide Title</a:t>
            </a:r>
          </a:p>
        </p:txBody>
      </p:sp>
      <p:sp>
        <p:nvSpPr>
          <p:cNvPr id="5" name="Text Placeholder 4"/>
          <p:cNvSpPr>
            <a:spLocks noGrp="1"/>
          </p:cNvSpPr>
          <p:nvPr>
            <p:ph type="body" sz="quarter" idx="11"/>
          </p:nvPr>
        </p:nvSpPr>
        <p:spPr>
          <a:xfrm>
            <a:off x="0" y="984502"/>
            <a:ext cx="9144000" cy="538163"/>
          </a:xfrm>
          <a:solidFill>
            <a:srgbClr val="FFFFFF">
              <a:alpha val="50196"/>
            </a:srgbClr>
          </a:solidFill>
          <a:ln>
            <a:solidFill>
              <a:srgbClr val="FFFFFF">
                <a:alpha val="50196"/>
              </a:srgbClr>
            </a:solidFill>
          </a:ln>
        </p:spPr>
        <p:txBody>
          <a:bodyPr/>
          <a:lstStyle>
            <a:lvl2pPr marL="457200" indent="0">
              <a:buNone/>
              <a:defRPr/>
            </a:lvl2pPr>
          </a:lstStyle>
          <a:p>
            <a:pPr lvl="0"/>
            <a:r>
              <a:rPr lang="en-US"/>
              <a:t>Click to edit Master text styles</a:t>
            </a:r>
          </a:p>
        </p:txBody>
      </p:sp>
      <p:sp>
        <p:nvSpPr>
          <p:cNvPr id="6" name="Content Placeholder 5"/>
          <p:cNvSpPr>
            <a:spLocks noGrp="1"/>
          </p:cNvSpPr>
          <p:nvPr>
            <p:ph sz="quarter" idx="10"/>
          </p:nvPr>
        </p:nvSpPr>
        <p:spPr>
          <a:xfrm>
            <a:off x="0" y="1529074"/>
            <a:ext cx="9144000" cy="5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630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a:t>Slide Title</a:t>
            </a:r>
          </a:p>
        </p:txBody>
      </p:sp>
      <p:sp>
        <p:nvSpPr>
          <p:cNvPr id="6" name="Content Placeholder 5"/>
          <p:cNvSpPr>
            <a:spLocks noGrp="1"/>
          </p:cNvSpPr>
          <p:nvPr>
            <p:ph sz="quarter" idx="12"/>
          </p:nvPr>
        </p:nvSpPr>
        <p:spPr>
          <a:xfrm>
            <a:off x="76200" y="685800"/>
            <a:ext cx="5486400" cy="1828800"/>
          </a:xfrm>
        </p:spPr>
        <p:txBody>
          <a:bodyPr/>
          <a:lstStyle/>
          <a:p>
            <a:pPr lvl="0"/>
            <a:r>
              <a:rPr lang="en-US"/>
              <a:t>Click to edit Master text styles</a:t>
            </a:r>
          </a:p>
        </p:txBody>
      </p:sp>
      <p:sp>
        <p:nvSpPr>
          <p:cNvPr id="11" name="Picture Placeholder 10"/>
          <p:cNvSpPr>
            <a:spLocks noGrp="1"/>
          </p:cNvSpPr>
          <p:nvPr>
            <p:ph type="pic" sz="quarter" idx="15"/>
          </p:nvPr>
        </p:nvSpPr>
        <p:spPr>
          <a:xfrm>
            <a:off x="5791200" y="686149"/>
            <a:ext cx="3200400" cy="1828800"/>
          </a:xfrm>
        </p:spPr>
        <p:txBody>
          <a:bodyPr/>
          <a:lstStyle/>
          <a:p>
            <a:r>
              <a:rPr lang="en-US"/>
              <a:t>Click icon to add picture</a:t>
            </a:r>
          </a:p>
        </p:txBody>
      </p:sp>
      <p:sp>
        <p:nvSpPr>
          <p:cNvPr id="7" name="Content Placeholder 5"/>
          <p:cNvSpPr>
            <a:spLocks noGrp="1"/>
          </p:cNvSpPr>
          <p:nvPr>
            <p:ph sz="quarter" idx="13"/>
          </p:nvPr>
        </p:nvSpPr>
        <p:spPr>
          <a:xfrm>
            <a:off x="76200" y="2677131"/>
            <a:ext cx="5486400" cy="1828800"/>
          </a:xfrm>
        </p:spPr>
        <p:txBody>
          <a:bodyPr/>
          <a:lstStyle/>
          <a:p>
            <a:pPr lvl="0"/>
            <a:r>
              <a:rPr lang="en-US"/>
              <a:t>Click to edit Master text styles</a:t>
            </a:r>
          </a:p>
        </p:txBody>
      </p:sp>
      <p:sp>
        <p:nvSpPr>
          <p:cNvPr id="12" name="Picture Placeholder 10"/>
          <p:cNvSpPr>
            <a:spLocks noGrp="1"/>
          </p:cNvSpPr>
          <p:nvPr>
            <p:ph type="pic" sz="quarter" idx="16"/>
          </p:nvPr>
        </p:nvSpPr>
        <p:spPr>
          <a:xfrm>
            <a:off x="5791200" y="2677131"/>
            <a:ext cx="3200400" cy="1828800"/>
          </a:xfrm>
        </p:spPr>
        <p:txBody>
          <a:bodyPr/>
          <a:lstStyle/>
          <a:p>
            <a:r>
              <a:rPr lang="en-US"/>
              <a:t>Click icon to add picture</a:t>
            </a:r>
          </a:p>
        </p:txBody>
      </p:sp>
      <p:sp>
        <p:nvSpPr>
          <p:cNvPr id="8" name="Content Placeholder 5"/>
          <p:cNvSpPr>
            <a:spLocks noGrp="1"/>
          </p:cNvSpPr>
          <p:nvPr>
            <p:ph sz="quarter" idx="14"/>
          </p:nvPr>
        </p:nvSpPr>
        <p:spPr>
          <a:xfrm>
            <a:off x="76200" y="4668462"/>
            <a:ext cx="5486400" cy="1828800"/>
          </a:xfrm>
        </p:spPr>
        <p:txBody>
          <a:bodyPr/>
          <a:lstStyle/>
          <a:p>
            <a:pPr lvl="0"/>
            <a:r>
              <a:rPr lang="en-US"/>
              <a:t>Click to edit Master text styles</a:t>
            </a:r>
          </a:p>
        </p:txBody>
      </p:sp>
      <p:sp>
        <p:nvSpPr>
          <p:cNvPr id="13" name="Picture Placeholder 10"/>
          <p:cNvSpPr>
            <a:spLocks noGrp="1"/>
          </p:cNvSpPr>
          <p:nvPr>
            <p:ph type="pic" sz="quarter" idx="17"/>
          </p:nvPr>
        </p:nvSpPr>
        <p:spPr>
          <a:xfrm>
            <a:off x="5791200" y="4668462"/>
            <a:ext cx="3200400" cy="1828800"/>
          </a:xfrm>
        </p:spPr>
        <p:txBody>
          <a:bodyPr/>
          <a:lstStyle/>
          <a:p>
            <a:r>
              <a:rPr lang="en-US"/>
              <a:t>Click icon to add picture</a:t>
            </a:r>
          </a:p>
        </p:txBody>
      </p:sp>
    </p:spTree>
    <p:extLst>
      <p:ext uri="{BB962C8B-B14F-4D97-AF65-F5344CB8AC3E}">
        <p14:creationId xmlns:p14="http://schemas.microsoft.com/office/powerpoint/2010/main" val="227622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a:t>Slide Title</a:t>
            </a:r>
          </a:p>
        </p:txBody>
      </p:sp>
      <p:sp>
        <p:nvSpPr>
          <p:cNvPr id="6" name="Content Placeholder 5"/>
          <p:cNvSpPr>
            <a:spLocks noGrp="1"/>
          </p:cNvSpPr>
          <p:nvPr>
            <p:ph sz="quarter" idx="12"/>
          </p:nvPr>
        </p:nvSpPr>
        <p:spPr>
          <a:xfrm>
            <a:off x="762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sz="quarter" idx="13"/>
          </p:nvPr>
        </p:nvSpPr>
        <p:spPr>
          <a:xfrm>
            <a:off x="30861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60960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2061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a:t>Slide Title</a:t>
            </a:r>
          </a:p>
        </p:txBody>
      </p:sp>
      <p:sp>
        <p:nvSpPr>
          <p:cNvPr id="8" name="Content Placeholder 8"/>
          <p:cNvSpPr>
            <a:spLocks noGrp="1"/>
          </p:cNvSpPr>
          <p:nvPr>
            <p:ph sz="quarter" idx="12"/>
          </p:nvPr>
        </p:nvSpPr>
        <p:spPr>
          <a:xfrm>
            <a:off x="228600" y="794759"/>
            <a:ext cx="52578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p:cNvSpPr>
            <a:spLocks noGrp="1"/>
          </p:cNvSpPr>
          <p:nvPr>
            <p:ph type="body" sz="quarter" idx="13"/>
          </p:nvPr>
        </p:nvSpPr>
        <p:spPr>
          <a:xfrm>
            <a:off x="5486400" y="794759"/>
            <a:ext cx="3505200" cy="5758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1952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a:t>Slide Title</a:t>
            </a:r>
          </a:p>
        </p:txBody>
      </p:sp>
      <p:sp>
        <p:nvSpPr>
          <p:cNvPr id="8" name="Content Placeholder 8"/>
          <p:cNvSpPr>
            <a:spLocks noGrp="1"/>
          </p:cNvSpPr>
          <p:nvPr>
            <p:ph sz="quarter" idx="12"/>
          </p:nvPr>
        </p:nvSpPr>
        <p:spPr>
          <a:xfrm>
            <a:off x="228600" y="794759"/>
            <a:ext cx="43434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p:cNvSpPr>
            <a:spLocks noGrp="1"/>
          </p:cNvSpPr>
          <p:nvPr>
            <p:ph sz="quarter" idx="13"/>
          </p:nvPr>
        </p:nvSpPr>
        <p:spPr>
          <a:xfrm>
            <a:off x="4648200" y="794758"/>
            <a:ext cx="43434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25537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587544"/>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Google Shape;10;p1"/>
          <p:cNvSpPr txBox="1">
            <a:spLocks/>
          </p:cNvSpPr>
          <p:nvPr userDrawn="1"/>
        </p:nvSpPr>
        <p:spPr>
          <a:xfrm>
            <a:off x="0" y="6587544"/>
            <a:ext cx="63246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pPr algn="l"/>
            <a:r>
              <a:rPr lang="en-US" sz="1200" b="1" i="0" u="none" strike="noStrike" kern="1200" cap="none" dirty="0">
                <a:solidFill>
                  <a:schemeClr val="tx1"/>
                </a:solidFill>
                <a:latin typeface="Calibri"/>
                <a:ea typeface="Calibri"/>
                <a:cs typeface="Calibri"/>
                <a:sym typeface="Calibri"/>
              </a:rPr>
              <a:t>D-110 Unit 5: Filling and Placing a Request, DPL, Mobilizing, and Travel/Travel Procedures </a:t>
            </a:r>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43136837"/>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5" r:id="rId5"/>
    <p:sldLayoutId id="2147483666" r:id="rId6"/>
    <p:sldLayoutId id="2147483667" r:id="rId7"/>
    <p:sldLayoutId id="2147483669" r:id="rId8"/>
    <p:sldLayoutId id="2147483670" r:id="rId9"/>
    <p:sldLayoutId id="2147483671" r:id="rId10"/>
    <p:sldLayoutId id="2147483673" r:id="rId11"/>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419600"/>
            <a:ext cx="7315200" cy="1752600"/>
          </a:xfrm>
        </p:spPr>
        <p:txBody>
          <a:bodyPr/>
          <a:lstStyle/>
          <a:p>
            <a:br>
              <a:rPr lang="en-US" sz="3200" dirty="0"/>
            </a:br>
            <a:r>
              <a:rPr lang="en-US" sz="3200" dirty="0"/>
              <a:t>D-110 Unit 5:</a:t>
            </a:r>
            <a:br>
              <a:rPr lang="en-US" sz="3200" dirty="0"/>
            </a:br>
            <a:r>
              <a:rPr lang="en-US" sz="3200" dirty="0"/>
              <a:t>Filling and Placing a Request, DPL, </a:t>
            </a:r>
            <a:br>
              <a:rPr lang="en-US" sz="3200" dirty="0"/>
            </a:br>
            <a:r>
              <a:rPr lang="en-US" sz="3200" dirty="0"/>
              <a:t>Mobilizing, and Travel/Travel Procedures</a:t>
            </a:r>
            <a:br>
              <a:rPr lang="en-US" dirty="0"/>
            </a:br>
            <a:endParaRPr lang="en-US" dirty="0"/>
          </a:p>
        </p:txBody>
      </p:sp>
    </p:spTree>
    <p:extLst>
      <p:ext uri="{BB962C8B-B14F-4D97-AF65-F5344CB8AC3E}">
        <p14:creationId xmlns:p14="http://schemas.microsoft.com/office/powerpoint/2010/main" val="3884467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Objectives</a:t>
            </a:r>
          </a:p>
        </p:txBody>
      </p:sp>
      <p:pic>
        <p:nvPicPr>
          <p:cNvPr id="5" name="Picture 4" descr="A picture containing outdoor, tree, mountain, grass.&#10;&#10;">
            <a:extLst>
              <a:ext uri="{FF2B5EF4-FFF2-40B4-BE49-F238E27FC236}">
                <a16:creationId xmlns:a16="http://schemas.microsoft.com/office/drawing/2014/main" id="{0A781E8F-66C4-4A96-B9A6-48603651D86D}"/>
              </a:ext>
            </a:extLst>
          </p:cNvPr>
          <p:cNvPicPr>
            <a:picLocks noChangeAspect="1"/>
          </p:cNvPicPr>
          <p:nvPr/>
        </p:nvPicPr>
        <p:blipFill>
          <a:blip r:embed="rId3">
            <a:alphaModFix amt="27000"/>
            <a:extLst>
              <a:ext uri="{28A0092B-C50C-407E-A947-70E740481C1C}">
                <a14:useLocalDpi xmlns:a14="http://schemas.microsoft.com/office/drawing/2010/main" val="0"/>
              </a:ext>
            </a:extLst>
          </a:blip>
          <a:stretch>
            <a:fillRect/>
          </a:stretch>
        </p:blipFill>
        <p:spPr>
          <a:xfrm>
            <a:off x="0" y="849630"/>
            <a:ext cx="9144000" cy="5737860"/>
          </a:xfrm>
          <a:prstGeom prst="rect">
            <a:avLst/>
          </a:prstGeom>
        </p:spPr>
      </p:pic>
      <p:sp>
        <p:nvSpPr>
          <p:cNvPr id="2" name="Content Placeholder 1"/>
          <p:cNvSpPr>
            <a:spLocks noGrp="1"/>
          </p:cNvSpPr>
          <p:nvPr>
            <p:ph sz="quarter" idx="12"/>
          </p:nvPr>
        </p:nvSpPr>
        <p:spPr/>
        <p:txBody>
          <a:bodyPr>
            <a:normAutofit fontScale="92500" lnSpcReduction="10000"/>
          </a:bodyPr>
          <a:lstStyle/>
          <a:p>
            <a:pPr>
              <a:lnSpc>
                <a:spcPct val="150000"/>
              </a:lnSpc>
              <a:defRPr/>
            </a:pPr>
            <a:r>
              <a:rPr lang="en-US" altLang="en-US" dirty="0"/>
              <a:t>Demonstrate filling and placing requests.</a:t>
            </a:r>
          </a:p>
          <a:p>
            <a:pPr>
              <a:lnSpc>
                <a:spcPct val="150000"/>
              </a:lnSpc>
              <a:defRPr/>
            </a:pPr>
            <a:r>
              <a:rPr lang="en-US" altLang="en-US" dirty="0"/>
              <a:t>Describe Dispatch Priority Lists (DPLs).</a:t>
            </a:r>
          </a:p>
          <a:p>
            <a:pPr>
              <a:lnSpc>
                <a:spcPct val="150000"/>
              </a:lnSpc>
              <a:defRPr/>
            </a:pPr>
            <a:r>
              <a:rPr lang="en-US" altLang="en-US" dirty="0"/>
              <a:t>Describe the various methods of mobilizing a        resource to an incident.</a:t>
            </a:r>
          </a:p>
          <a:p>
            <a:pPr>
              <a:lnSpc>
                <a:spcPct val="150000"/>
              </a:lnSpc>
              <a:defRPr/>
            </a:pPr>
            <a:r>
              <a:rPr lang="en-US" altLang="en-US" dirty="0"/>
              <a:t>Identify government travel procedures.</a:t>
            </a:r>
          </a:p>
          <a:p>
            <a:pPr>
              <a:lnSpc>
                <a:spcPct val="150000"/>
              </a:lnSpc>
              <a:defRPr/>
            </a:pPr>
            <a:r>
              <a:rPr lang="en-US" altLang="en-US" dirty="0"/>
              <a:t>Identify Travel Screen.</a:t>
            </a:r>
          </a:p>
          <a:p>
            <a:endParaRPr lang="en-US" dirty="0"/>
          </a:p>
        </p:txBody>
      </p:sp>
    </p:spTree>
    <p:extLst>
      <p:ext uri="{BB962C8B-B14F-4D97-AF65-F5344CB8AC3E}">
        <p14:creationId xmlns:p14="http://schemas.microsoft.com/office/powerpoint/2010/main" val="200569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a:t>Content Selectors, Action Tiles and Main Work Area</a:t>
            </a:r>
          </a:p>
        </p:txBody>
      </p:sp>
      <p:sp>
        <p:nvSpPr>
          <p:cNvPr id="2" name="Content Placeholder 1"/>
          <p:cNvSpPr>
            <a:spLocks noGrp="1"/>
          </p:cNvSpPr>
          <p:nvPr>
            <p:ph sz="quarter" idx="12"/>
          </p:nvPr>
        </p:nvSpPr>
        <p:spPr>
          <a:xfrm>
            <a:off x="228600" y="1181100"/>
            <a:ext cx="8732520" cy="1659636"/>
          </a:xfrm>
        </p:spPr>
        <p:txBody>
          <a:bodyPr>
            <a:normAutofit/>
          </a:bodyPr>
          <a:lstStyle/>
          <a:p>
            <a:r>
              <a:rPr lang="en-US" sz="2400" b="1" i="0" u="none" strike="noStrike" baseline="0" dirty="0">
                <a:latin typeface="Verdana" panose="020B0604030504040204" pitchFamily="34" charset="0"/>
                <a:ea typeface="Verdana" panose="020B0604030504040204" pitchFamily="34" charset="0"/>
              </a:rPr>
              <a:t>Filling Crew Requests</a:t>
            </a:r>
          </a:p>
          <a:p>
            <a:r>
              <a:rPr lang="en-US" sz="2400" b="1" i="0" u="none" strike="noStrike" baseline="0" dirty="0">
                <a:latin typeface="Verdana" panose="020B0604030504040204" pitchFamily="34" charset="0"/>
                <a:ea typeface="Verdana" panose="020B0604030504040204" pitchFamily="34" charset="0"/>
              </a:rPr>
              <a:t>Filling Equipment Requests</a:t>
            </a:r>
          </a:p>
          <a:p>
            <a:endParaRPr lang="en-US" sz="3200" b="1" i="0" u="none" strike="noStrike" baseline="0" dirty="0">
              <a:latin typeface="Verdana" panose="020B0604030504040204" pitchFamily="34" charset="0"/>
              <a:ea typeface="Verdana" panose="020B0604030504040204" pitchFamily="34" charset="0"/>
            </a:endParaRPr>
          </a:p>
          <a:p>
            <a:pPr marL="0" indent="0">
              <a:buNone/>
            </a:pPr>
            <a:endParaRPr lang="en-US" dirty="0"/>
          </a:p>
        </p:txBody>
      </p:sp>
      <p:pic>
        <p:nvPicPr>
          <p:cNvPr id="4" name="Picture 2" descr="Caption of the IROC Screen with Content Selectors, Action Tiles and Main Work Area.">
            <a:extLst>
              <a:ext uri="{FF2B5EF4-FFF2-40B4-BE49-F238E27FC236}">
                <a16:creationId xmlns:a16="http://schemas.microsoft.com/office/drawing/2014/main" id="{7FB6F7B2-19BC-4605-8961-D0C2121236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0" y="2971800"/>
            <a:ext cx="9157530" cy="35996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6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47130-15BD-4393-9747-BD0024D7B3DB}"/>
              </a:ext>
            </a:extLst>
          </p:cNvPr>
          <p:cNvSpPr>
            <a:spLocks noGrp="1"/>
          </p:cNvSpPr>
          <p:nvPr>
            <p:ph type="title"/>
          </p:nvPr>
        </p:nvSpPr>
        <p:spPr/>
        <p:txBody>
          <a:bodyPr/>
          <a:lstStyle/>
          <a:p>
            <a:r>
              <a:rPr lang="en-US"/>
              <a:t>Dispatch Priority List</a:t>
            </a:r>
          </a:p>
        </p:txBody>
      </p:sp>
      <p:pic>
        <p:nvPicPr>
          <p:cNvPr id="4" name="Picture 5" descr="Copy of a Dispatch Priority List.">
            <a:extLst>
              <a:ext uri="{FF2B5EF4-FFF2-40B4-BE49-F238E27FC236}">
                <a16:creationId xmlns:a16="http://schemas.microsoft.com/office/drawing/2014/main" id="{2DD6641E-0975-4B67-9A85-BB87B99875AB}"/>
              </a:ext>
            </a:extLst>
          </p:cNvPr>
          <p:cNvPicPr>
            <a:picLocks noGrp="1" noChangeAspect="1" noChangeArrowheads="1"/>
          </p:cNvPicPr>
          <p:nvPr>
            <p:ph sz="quarter" idx="12"/>
          </p:nvPr>
        </p:nvPicPr>
        <p:blipFill rotWithShape="1">
          <a:blip r:embed="rId3">
            <a:extLst>
              <a:ext uri="{28A0092B-C50C-407E-A947-70E740481C1C}">
                <a14:useLocalDpi xmlns:a14="http://schemas.microsoft.com/office/drawing/2010/main" val="0"/>
              </a:ext>
            </a:extLst>
          </a:blip>
          <a:srcRect l="11194" t="18490" r="9322" b="11401"/>
          <a:stretch/>
        </p:blipFill>
        <p:spPr bwMode="auto">
          <a:xfrm>
            <a:off x="503711" y="838200"/>
            <a:ext cx="8136578" cy="57415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17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47130-15BD-4393-9747-BD0024D7B3DB}"/>
              </a:ext>
            </a:extLst>
          </p:cNvPr>
          <p:cNvSpPr>
            <a:spLocks noGrp="1"/>
          </p:cNvSpPr>
          <p:nvPr>
            <p:ph type="title"/>
          </p:nvPr>
        </p:nvSpPr>
        <p:spPr/>
        <p:txBody>
          <a:bodyPr/>
          <a:lstStyle/>
          <a:p>
            <a:r>
              <a:rPr lang="en-US"/>
              <a:t>IROC Travel Action Tab</a:t>
            </a:r>
          </a:p>
        </p:txBody>
      </p:sp>
      <p:pic>
        <p:nvPicPr>
          <p:cNvPr id="5" name="Picture 2" descr="Graphic of IROC Screen and the Travel Action Tab.">
            <a:extLst>
              <a:ext uri="{FF2B5EF4-FFF2-40B4-BE49-F238E27FC236}">
                <a16:creationId xmlns:a16="http://schemas.microsoft.com/office/drawing/2014/main" id="{9FF38663-FB5A-4FE7-99AA-969B8C1340D9}"/>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3999"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24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47130-15BD-4393-9747-BD0024D7B3DB}"/>
              </a:ext>
            </a:extLst>
          </p:cNvPr>
          <p:cNvSpPr>
            <a:spLocks noGrp="1"/>
          </p:cNvSpPr>
          <p:nvPr>
            <p:ph type="title"/>
          </p:nvPr>
        </p:nvSpPr>
        <p:spPr/>
        <p:txBody>
          <a:bodyPr/>
          <a:lstStyle/>
          <a:p>
            <a:r>
              <a:rPr lang="en-US"/>
              <a:t>IROC Travel Action Tab</a:t>
            </a:r>
          </a:p>
        </p:txBody>
      </p:sp>
      <p:pic>
        <p:nvPicPr>
          <p:cNvPr id="6" name="Picture 9" descr="Graphic of the IROC Screen and Travel Action Tab.&#10;&#10;">
            <a:extLst>
              <a:ext uri="{FF2B5EF4-FFF2-40B4-BE49-F238E27FC236}">
                <a16:creationId xmlns:a16="http://schemas.microsoft.com/office/drawing/2014/main" id="{164B76AE-A95E-426C-A51F-A6283716B36B}"/>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8686800" cy="318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Graphic of the IROC Travel Action Tab.">
            <a:extLst>
              <a:ext uri="{FF2B5EF4-FFF2-40B4-BE49-F238E27FC236}">
                <a16:creationId xmlns:a16="http://schemas.microsoft.com/office/drawing/2014/main" id="{CBDEDB24-4454-4706-AD5B-14EFB4D6C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25" y="2807834"/>
            <a:ext cx="5329238"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74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Objectives</a:t>
            </a:r>
          </a:p>
        </p:txBody>
      </p:sp>
      <p:pic>
        <p:nvPicPr>
          <p:cNvPr id="5" name="Picture 4" descr="A picture containing outdoor, tree, mountain, grass.&#10;&#10;">
            <a:extLst>
              <a:ext uri="{FF2B5EF4-FFF2-40B4-BE49-F238E27FC236}">
                <a16:creationId xmlns:a16="http://schemas.microsoft.com/office/drawing/2014/main" id="{0A781E8F-66C4-4A96-B9A6-48603651D86D}"/>
              </a:ext>
            </a:extLst>
          </p:cNvPr>
          <p:cNvPicPr>
            <a:picLocks noChangeAspect="1"/>
          </p:cNvPicPr>
          <p:nvPr/>
        </p:nvPicPr>
        <p:blipFill>
          <a:blip r:embed="rId3">
            <a:alphaModFix amt="27000"/>
            <a:extLst>
              <a:ext uri="{28A0092B-C50C-407E-A947-70E740481C1C}">
                <a14:useLocalDpi xmlns:a14="http://schemas.microsoft.com/office/drawing/2010/main" val="0"/>
              </a:ext>
            </a:extLst>
          </a:blip>
          <a:stretch>
            <a:fillRect/>
          </a:stretch>
        </p:blipFill>
        <p:spPr>
          <a:xfrm>
            <a:off x="0" y="849630"/>
            <a:ext cx="9144000" cy="5737860"/>
          </a:xfrm>
          <a:prstGeom prst="rect">
            <a:avLst/>
          </a:prstGeom>
        </p:spPr>
      </p:pic>
      <p:sp>
        <p:nvSpPr>
          <p:cNvPr id="2" name="Content Placeholder 1"/>
          <p:cNvSpPr>
            <a:spLocks noGrp="1"/>
          </p:cNvSpPr>
          <p:nvPr>
            <p:ph sz="quarter" idx="12"/>
          </p:nvPr>
        </p:nvSpPr>
        <p:spPr/>
        <p:txBody>
          <a:bodyPr>
            <a:normAutofit fontScale="92500" lnSpcReduction="10000"/>
          </a:bodyPr>
          <a:lstStyle/>
          <a:p>
            <a:pPr>
              <a:lnSpc>
                <a:spcPct val="150000"/>
              </a:lnSpc>
              <a:defRPr/>
            </a:pPr>
            <a:r>
              <a:rPr lang="en-US" altLang="en-US" dirty="0"/>
              <a:t>Demonstrate filling and placing requests.</a:t>
            </a:r>
          </a:p>
          <a:p>
            <a:pPr>
              <a:lnSpc>
                <a:spcPct val="150000"/>
              </a:lnSpc>
              <a:defRPr/>
            </a:pPr>
            <a:r>
              <a:rPr lang="en-US" altLang="en-US" dirty="0"/>
              <a:t>Describe Dispatch Priority Lists (DPLs).</a:t>
            </a:r>
          </a:p>
          <a:p>
            <a:pPr>
              <a:lnSpc>
                <a:spcPct val="150000"/>
              </a:lnSpc>
              <a:defRPr/>
            </a:pPr>
            <a:r>
              <a:rPr lang="en-US" altLang="en-US" dirty="0"/>
              <a:t>Describe the various methods of mobilizing a        resource to an incident.</a:t>
            </a:r>
          </a:p>
          <a:p>
            <a:pPr>
              <a:lnSpc>
                <a:spcPct val="150000"/>
              </a:lnSpc>
              <a:defRPr/>
            </a:pPr>
            <a:r>
              <a:rPr lang="en-US" altLang="en-US" dirty="0"/>
              <a:t>Identify government travel procedures.</a:t>
            </a:r>
          </a:p>
          <a:p>
            <a:pPr>
              <a:lnSpc>
                <a:spcPct val="150000"/>
              </a:lnSpc>
              <a:defRPr/>
            </a:pPr>
            <a:r>
              <a:rPr lang="en-US" altLang="en-US" dirty="0"/>
              <a:t>Identify Travel Screen.</a:t>
            </a:r>
          </a:p>
          <a:p>
            <a:endParaRPr lang="en-US" dirty="0"/>
          </a:p>
        </p:txBody>
      </p:sp>
    </p:spTree>
    <p:extLst>
      <p:ext uri="{BB962C8B-B14F-4D97-AF65-F5344CB8AC3E}">
        <p14:creationId xmlns:p14="http://schemas.microsoft.com/office/powerpoint/2010/main" val="27173161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ARTICULATE_SLIDE_COUNT" val="17"/>
  <p:tag name="MMPROD_UIDATA" val="&lt;database version=&quot;7.0&quot;&gt;&lt;object type=&quot;1&quot; unique_id=&quot;10001&quot;&gt;&lt;object type=&quot;8&quot; unique_id=&quot;10084&quot;&gt;&lt;/object&gt;&lt;object type=&quot;2&quot; unique_id=&quot;10085&quot;&gt;&lt;object type=&quot;3&quot; unique_id=&quot;10086&quot;&gt;&lt;property id=&quot;20148&quot; value=&quot;5&quot;/&gt;&lt;property id=&quot;20300&quot; value=&quot;Slide 1&quot;/&gt;&lt;property id=&quot;20307&quot; value=&quot;258&quot;/&gt;&lt;/object&gt;&lt;object type=&quot;3&quot; unique_id=&quot;10087&quot;&gt;&lt;property id=&quot;20148&quot; value=&quot;5&quot;/&gt;&lt;property id=&quot;20300&quot; value=&quot;Slide 2 - &amp;quot;Unit 1: Objectives&amp;quot;&quot;/&gt;&lt;property id=&quot;20307&quot; value=&quot;259&quot;/&gt;&lt;/object&gt;&lt;object type=&quot;3&quot; unique_id=&quot;10088&quot;&gt;&lt;property id=&quot;20148&quot; value=&quot;5&quot;/&gt;&lt;property id=&quot;20300&quot; value=&quot;Slide 3 - &amp;quot;Basic fire terminology video&amp;quot;&quot;/&gt;&lt;property id=&quot;20307&quot; value=&quot;260&quot;/&gt;&lt;/object&gt;&lt;object type=&quot;3&quot; unique_id=&quot;10089&quot;&gt;&lt;property id=&quot;20148&quot; value=&quot;5&quot;/&gt;&lt;property id=&quot;20300&quot; value=&quot;Slide 5 - &amp;quot;Additional terminology: &amp;quot;&quot;/&gt;&lt;property id=&quot;20307&quot; value=&quot;261&quot;/&gt;&lt;/object&gt;&lt;object type=&quot;3&quot; unique_id=&quot;10091&quot;&gt;&lt;property id=&quot;20148&quot; value=&quot;5&quot;/&gt;&lt;property id=&quot;20300&quot; value=&quot;Slide 4 - &amp;quot;Terminology: Fire Behavior&amp;quot;&quot;/&gt;&lt;property id=&quot;20307&quot; value=&quot;273&quot;/&gt;&lt;/object&gt;&lt;object type=&quot;3&quot; unique_id=&quot;10092&quot;&gt;&lt;property id=&quot;20148&quot; value=&quot;5&quot;/&gt;&lt;property id=&quot;20300&quot; value=&quot;Slide 6 - &amp;quot;The Fire Triangle&amp;quot;&quot;/&gt;&lt;property id=&quot;20307&quot; value=&quot;274&quot;/&gt;&lt;/object&gt;&lt;object type=&quot;3&quot; unique_id=&quot;10096&quot;&gt;&lt;property id=&quot;20148&quot; value=&quot;5&quot;/&gt;&lt;property id=&quot;20300&quot; value=&quot;Slide 14 - &amp;quot;Heat Transfer&amp;quot;&quot;/&gt;&lt;property id=&quot;20307&quot; value=&quot;278&quot;/&gt;&lt;/object&gt;&lt;object type=&quot;3&quot; unique_id=&quot;10097&quot;&gt;&lt;property id=&quot;20148&quot; value=&quot;5&quot;/&gt;&lt;property id=&quot;20300&quot; value=&quot;Slide 8 - &amp;quot;Heat&amp;quot;&quot;/&gt;&lt;property id=&quot;20307&quot; value=&quot;279&quot;/&gt;&lt;/object&gt;&lt;object type=&quot;3&quot; unique_id=&quot;10098&quot;&gt;&lt;property id=&quot;20148&quot; value=&quot;5&quot;/&gt;&lt;property id=&quot;20300&quot; value=&quot;Slide 10 - &amp;quot;Heat Transfer&amp;quot;&quot;/&gt;&lt;property id=&quot;20307&quot; value=&quot;290&quot;/&gt;&lt;/object&gt;&lt;object type=&quot;3&quot; unique_id=&quot;10099&quot;&gt;&lt;property id=&quot;20148&quot; value=&quot;5&quot;/&gt;&lt;property id=&quot;20300&quot; value=&quot;Slide 15 - &amp;quot;Breaking the Fire Triangle&amp;quot;&quot;/&gt;&lt;property id=&quot;20307&quot; value=&quot;280&quot;/&gt;&lt;/object&gt;&lt;object type=&quot;3&quot; unique_id=&quot;10100&quot;&gt;&lt;property id=&quot;20148&quot; value=&quot;5&quot;/&gt;&lt;property id=&quot;20300&quot; value=&quot;Slide 16 - &amp;quot;Breaking the fire triangle&amp;quot;&quot;/&gt;&lt;property id=&quot;20307&quot; value=&quot;281&quot;/&gt;&lt;/object&gt;&lt;object type=&quot;3&quot; unique_id=&quot;10106&quot;&gt;&lt;property id=&quot;20148&quot; value=&quot;5&quot;/&gt;&lt;property id=&quot;20300&quot; value=&quot;Slide 17 - &amp;quot;Unit 1 Summary&amp;quot;&quot;/&gt;&lt;property id=&quot;20307&quot; value=&quot;287&quot;/&gt;&lt;/object&gt;&lt;object type=&quot;3&quot; unique_id=&quot;10690&quot;&gt;&lt;property id=&quot;20148&quot; value=&quot;5&quot;/&gt;&lt;property id=&quot;20300&quot; value=&quot;Slide 7 - &amp;quot;Oxygen&amp;quot;&quot;/&gt;&lt;property id=&quot;20307&quot; value=&quot;292&quot;/&gt;&lt;/object&gt;&lt;object type=&quot;3&quot; unique_id=&quot;10691&quot;&gt;&lt;property id=&quot;20148&quot; value=&quot;5&quot;/&gt;&lt;property id=&quot;20300&quot; value=&quot;Slide 9 - &amp;quot;Fuel&amp;quot;&quot;/&gt;&lt;property id=&quot;20307&quot; value=&quot;291&quot;/&gt;&lt;/object&gt;&lt;object type=&quot;3&quot; unique_id=&quot;10692&quot;&gt;&lt;property id=&quot;20148&quot; value=&quot;5&quot;/&gt;&lt;property id=&quot;20300&quot; value=&quot;Slide 11 - &amp;quot;Conduction: Happens through direct contact&amp;#x0D;&amp;#x0A;&amp;quot;&quot;/&gt;&lt;property id=&quot;20307&quot; value=&quot;293&quot;/&gt;&lt;/object&gt;&lt;object type=&quot;3&quot; unique_id=&quot;10693&quot;&gt;&lt;property id=&quot;20148&quot; value=&quot;5&quot;/&gt;&lt;property id=&quot;20300&quot; value=&quot;Slide 12 - &amp;quot;Convection: Movement of air&amp;#x0D;&amp;#x0A;&amp;quot;&quot;/&gt;&lt;property id=&quot;20307&quot; value=&quot;295&quot;/&gt;&lt;/object&gt;&lt;object type=&quot;3&quot; unique_id=&quot;10694&quot;&gt;&lt;property id=&quot;20148&quot; value=&quot;5&quot;/&gt;&lt;property id=&quot;20300&quot; value=&quot;Slide 13 - &amp;quot;&amp;#x0D;&amp;#x0A;Radiant: Ray or wave of heat&amp;#x0D;&amp;#x0A;&amp;quot;&quot;/&gt;&lt;property id=&quot;20307&quot; value=&quot;294&quot;/&gt;&lt;/object&gt;&lt;/object&gt;&lt;/object&gt;&lt;/database&gt;"/>
  <p:tag name="ARTICULATE_PROJECT_OPEN" val="0"/>
  <p:tag name="SECTOMILLISECCONVERTED" val="1"/>
</p:tagLst>
</file>

<file path=ppt/theme/theme1.xml><?xml version="1.0" encoding="utf-8"?>
<a:theme xmlns:a="http://schemas.openxmlformats.org/drawingml/2006/main" name="Custom Design">
  <a:themeElements>
    <a:clrScheme name="NWCG_2019">
      <a:dk1>
        <a:srgbClr val="262626"/>
      </a:dk1>
      <a:lt1>
        <a:srgbClr val="FFFFFF"/>
      </a:lt1>
      <a:dk2>
        <a:srgbClr val="42322A"/>
      </a:dk2>
      <a:lt2>
        <a:srgbClr val="CEBEA7"/>
      </a:lt2>
      <a:accent1>
        <a:srgbClr val="4EA361"/>
      </a:accent1>
      <a:accent2>
        <a:srgbClr val="935F24"/>
      </a:accent2>
      <a:accent3>
        <a:srgbClr val="507B97"/>
      </a:accent3>
      <a:accent4>
        <a:srgbClr val="EB9922"/>
      </a:accent4>
      <a:accent5>
        <a:srgbClr val="339999"/>
      </a:accent5>
      <a:accent6>
        <a:srgbClr val="E3ECF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WCG_PPT_Template" id="{3090348D-33E0-49A6-962B-469C92230B13}" vid="{6D013050-B2EB-426E-9D67-A0048095A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e09a489-c9e7-408d-8898-18dce0f39840">
      <UserInfo>
        <DisplayName>Shook, Hilary - FS</DisplayName>
        <AccountId>2530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4142493E64DB47B42AA1B4B3357C3C" ma:contentTypeVersion="11" ma:contentTypeDescription="Create a new document." ma:contentTypeScope="" ma:versionID="8202e35d6f858a2daa2f54135d576326">
  <xsd:schema xmlns:xsd="http://www.w3.org/2001/XMLSchema" xmlns:xs="http://www.w3.org/2001/XMLSchema" xmlns:p="http://schemas.microsoft.com/office/2006/metadata/properties" xmlns:ns2="3e09a489-c9e7-408d-8898-18dce0f39840" xmlns:ns3="93b6d2fa-1b8b-4d11-b221-26e89de8405a" targetNamespace="http://schemas.microsoft.com/office/2006/metadata/properties" ma:root="true" ma:fieldsID="9e052775de4e3d4fecfd51537780cdc5" ns2:_="" ns3:_="">
    <xsd:import namespace="3e09a489-c9e7-408d-8898-18dce0f39840"/>
    <xsd:import namespace="93b6d2fa-1b8b-4d11-b221-26e89de840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9a489-c9e7-408d-8898-18dce0f3984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b6d2fa-1b8b-4d11-b221-26e89de840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03B0EF-54FE-4AEB-8515-835463925EA5}">
  <ds:schemaRefs>
    <ds:schemaRef ds:uri="http://schemas.microsoft.com/sharepoint/v3/contenttype/forms"/>
  </ds:schemaRefs>
</ds:datastoreItem>
</file>

<file path=customXml/itemProps2.xml><?xml version="1.0" encoding="utf-8"?>
<ds:datastoreItem xmlns:ds="http://schemas.openxmlformats.org/officeDocument/2006/customXml" ds:itemID="{6060E71F-470C-4C15-99C4-F650E2932D1C}">
  <ds:schemaRef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93b6d2fa-1b8b-4d11-b221-26e89de8405a"/>
    <ds:schemaRef ds:uri="3e09a489-c9e7-408d-8898-18dce0f39840"/>
  </ds:schemaRefs>
</ds:datastoreItem>
</file>

<file path=customXml/itemProps3.xml><?xml version="1.0" encoding="utf-8"?>
<ds:datastoreItem xmlns:ds="http://schemas.openxmlformats.org/officeDocument/2006/customXml" ds:itemID="{91AA7D9A-1E31-451A-949E-C7D932E237D7}">
  <ds:schemaRefs>
    <ds:schemaRef ds:uri="3e09a489-c9e7-408d-8898-18dce0f39840"/>
    <ds:schemaRef ds:uri="93b6d2fa-1b8b-4d11-b221-26e89de840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NWCG_PPT_Template</Template>
  <TotalTime>1734</TotalTime>
  <Words>1126</Words>
  <Application>Microsoft Office PowerPoint</Application>
  <PresentationFormat>On-screen Show (4:3)</PresentationFormat>
  <Paragraphs>139</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Verdana</vt:lpstr>
      <vt:lpstr>Courier New</vt:lpstr>
      <vt:lpstr>Times New Roman</vt:lpstr>
      <vt:lpstr>Wingdings</vt:lpstr>
      <vt:lpstr>Arial</vt:lpstr>
      <vt:lpstr>Calibri</vt:lpstr>
      <vt:lpstr>Custom Design</vt:lpstr>
      <vt:lpstr> D-110 Unit 5: Filling and Placing a Request, DPL,  Mobilizing, and Travel/Travel Procedures </vt:lpstr>
      <vt:lpstr>Objectives</vt:lpstr>
      <vt:lpstr>Content Selectors, Action Tiles and Main Work Area</vt:lpstr>
      <vt:lpstr>Dispatch Priority List</vt:lpstr>
      <vt:lpstr>IROC Travel Action Tab</vt:lpstr>
      <vt:lpstr>IROC Travel Action Tab</vt:lpstr>
      <vt:lpstr>Objectives</vt:lpstr>
    </vt:vector>
  </TitlesOfParts>
  <Company>NWCG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D-110 Unit 5 Filling &amp; Placing a Request, DPL, Mobilizing and Travel/Travel Procedures</dc:title>
  <dc:subject>D-110 Unit 5 Filling &amp; Placing a Request, DPL, Mobilizing and Travel/Travel Procedures</dc:subject>
  <dc:creator>NWCG</dc:creator>
  <cp:lastModifiedBy>Touchette, Rhiannon R</cp:lastModifiedBy>
  <cp:revision>23</cp:revision>
  <cp:lastPrinted>2018-11-08T18:13:21Z</cp:lastPrinted>
  <dcterms:created xsi:type="dcterms:W3CDTF">2021-08-10T16:55:10Z</dcterms:created>
  <dcterms:modified xsi:type="dcterms:W3CDTF">2022-05-12T18:12:37Z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F825ACD3-ED32-4FDF-A0D6-63D173E0C802</vt:lpwstr>
  </property>
  <property fmtid="{D5CDD505-2E9C-101B-9397-08002B2CF9AE}" pid="3" name="ArticulatePath">
    <vt:lpwstr>Presentation1</vt:lpwstr>
  </property>
  <property fmtid="{D5CDD505-2E9C-101B-9397-08002B2CF9AE}" pid="4" name="ContentTypeId">
    <vt:lpwstr>0x010100804142493E64DB47B42AA1B4B3357C3C</vt:lpwstr>
  </property>
</Properties>
</file>