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1" r:id="rId4"/>
  </p:sldMasterIdLst>
  <p:notesMasterIdLst>
    <p:notesMasterId r:id="rId7"/>
  </p:notesMasterIdLst>
  <p:handoutMasterIdLst>
    <p:handoutMasterId r:id="rId8"/>
  </p:handoutMasterIdLst>
  <p:sldIdLst>
    <p:sldId id="256" r:id="rId5"/>
    <p:sldId id="259" r:id="rId6"/>
  </p:sldIdLst>
  <p:sldSz cx="9144000" cy="6858000" type="screen4x3"/>
  <p:notesSz cx="6858000" cy="92964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custDataLst>
    <p:tags r:id="rId1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17849CD-C6FF-0645-B9F4-39DA545EEF61}" name="Shook, Hilary N" initials="SHN" userId="S::hshook@blm.gov::bd58c695-a95c-4251-a2b1-18463ed091ad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ook, Hilary N" initials="SHN" lastIdx="3" clrIdx="0">
    <p:extLst>
      <p:ext uri="{19B8F6BF-5375-455C-9EA6-DF929625EA0E}">
        <p15:presenceInfo xmlns:p15="http://schemas.microsoft.com/office/powerpoint/2012/main" userId="S::hshook@blm.gov::bd58c695-a95c-4251-a2b1-18463ed091ad" providerId="AD"/>
      </p:ext>
    </p:extLst>
  </p:cmAuthor>
  <p:cmAuthor id="2" name="Sunderland, Amber L" initials="SAL" lastIdx="3" clrIdx="1">
    <p:extLst>
      <p:ext uri="{19B8F6BF-5375-455C-9EA6-DF929625EA0E}">
        <p15:presenceInfo xmlns:p15="http://schemas.microsoft.com/office/powerpoint/2012/main" userId="S::asunderland@blm.gov::cd9b1a8f-c7bc-4ac5-b7a3-6e908490e98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76533"/>
    <a:srgbClr val="42322A"/>
    <a:srgbClr val="DDDDDD"/>
    <a:srgbClr val="663300"/>
    <a:srgbClr val="C0C0C0"/>
    <a:srgbClr val="EEECE1"/>
    <a:srgbClr val="005660"/>
    <a:srgbClr val="EAEAEA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7" autoAdjust="0"/>
    <p:restoredTop sz="44769" autoAdjust="0"/>
  </p:normalViewPr>
  <p:slideViewPr>
    <p:cSldViewPr snapToGrid="0">
      <p:cViewPr>
        <p:scale>
          <a:sx n="95" d="100"/>
          <a:sy n="95" d="100"/>
        </p:scale>
        <p:origin x="94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-2088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3.fntdata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72209" cy="464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5792" y="1"/>
            <a:ext cx="2972208" cy="464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1910"/>
            <a:ext cx="2972209" cy="464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792" y="8831910"/>
            <a:ext cx="2972208" cy="464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73D1A75-8B2A-48FC-B5A2-79243BA3A1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414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4800" y="669897"/>
            <a:ext cx="2476500" cy="1857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439987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F3E047-8B01-4D0A-8D9A-8D93D4534B9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"/>
          </p:nvPr>
        </p:nvSpPr>
        <p:spPr>
          <a:xfrm>
            <a:off x="304800" y="8829675"/>
            <a:ext cx="6019800" cy="466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/>
            </a:lvl1pPr>
          </a:lstStyle>
          <a:p>
            <a:r>
              <a:rPr lang="en-US"/>
              <a:t>NWCG S-190 Guide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304800" y="8829675"/>
            <a:ext cx="6019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9292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4800" y="669925"/>
            <a:ext cx="2476500" cy="1857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en-US" sz="18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829675"/>
            <a:ext cx="2971800" cy="466725"/>
          </a:xfrm>
          <a:prstGeom prst="rect">
            <a:avLst/>
          </a:prstGeom>
        </p:spPr>
        <p:txBody>
          <a:bodyPr/>
          <a:lstStyle/>
          <a:p>
            <a:fld id="{8563C44C-B45D-4BB0-881F-345F3E0673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777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4800" y="669925"/>
            <a:ext cx="2476500" cy="1857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800" b="0" i="0" u="none" strike="noStrike" baseline="0" dirty="0">
                <a:latin typeface="+mn-lt"/>
              </a:rPr>
              <a:t>Review unit objectives.</a:t>
            </a:r>
          </a:p>
          <a:p>
            <a:pPr marL="0" indent="0" algn="l">
              <a:buFont typeface="Arial" panose="020B0604020202020204" pitchFamily="34" charset="0"/>
              <a:buNone/>
            </a:pPr>
            <a:endParaRPr lang="en-US" sz="1800" b="1" i="0" u="none" strike="noStrike" baseline="0" dirty="0">
              <a:latin typeface="+mn-lt"/>
            </a:endParaRPr>
          </a:p>
          <a:p>
            <a:pPr marL="0" indent="0" algn="l">
              <a:buFont typeface="Wingdings" panose="05000000000000000000" pitchFamily="2" charset="2"/>
              <a:buNone/>
            </a:pPr>
            <a:r>
              <a:rPr lang="en-US" sz="1800" b="1" i="0" u="none" strike="noStrike" baseline="0" dirty="0">
                <a:latin typeface="+mn-lt"/>
              </a:rPr>
              <a:t>REQUEST STATUS ACTION TILE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+mn-lt"/>
              </a:rPr>
              <a:t>IROC Portal</a:t>
            </a:r>
          </a:p>
          <a:p>
            <a:pPr marL="285750" lvl="0" indent="-285750" algn="l">
              <a:buFont typeface="Wingdings" panose="05000000000000000000" pitchFamily="2" charset="2"/>
              <a:buChar char="q"/>
            </a:pPr>
            <a:r>
              <a:rPr lang="en-US" sz="1800" b="0" i="0" u="none" strike="noStrike" baseline="0" dirty="0">
                <a:latin typeface="+mn-lt"/>
              </a:rPr>
              <a:t>Select an incident from Watched Incident Content Selector.</a:t>
            </a:r>
          </a:p>
          <a:p>
            <a:pPr marL="285750" lvl="0" indent="-285750" algn="l">
              <a:buFont typeface="Wingdings" panose="05000000000000000000" pitchFamily="2" charset="2"/>
              <a:buChar char="q"/>
            </a:pPr>
            <a:r>
              <a:rPr lang="en-US" sz="1800" b="0" i="0" u="none" strike="noStrike" baseline="0" dirty="0">
                <a:latin typeface="+mn-lt"/>
              </a:rPr>
              <a:t>In the Request Status Tile List Selectors, demonstrate filter by different categories.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+mn-lt"/>
              </a:rPr>
              <a:t>Local Request.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+mn-lt"/>
              </a:rPr>
              <a:t>Non-local.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+mn-lt"/>
              </a:rPr>
              <a:t>Requests by Catalog.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+mn-lt"/>
              </a:rPr>
              <a:t>Requests Needing Travel.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+mn-lt"/>
              </a:rPr>
              <a:t>Closed Incidents.</a:t>
            </a:r>
          </a:p>
          <a:p>
            <a:pPr marL="742950" lvl="1" indent="-285750" algn="l">
              <a:buFont typeface="Courier New" panose="02070309020205020404" pitchFamily="49" charset="0"/>
              <a:buChar char="o"/>
            </a:pPr>
            <a:r>
              <a:rPr lang="en-US" sz="1800" b="0" i="0" u="none" strike="noStrike" baseline="0" dirty="0">
                <a:latin typeface="+mn-lt"/>
              </a:rPr>
              <a:t>By hovering over each category, it will give you a brief description of the filter criteria.</a:t>
            </a:r>
          </a:p>
          <a:p>
            <a:pPr marL="742950" lvl="1" indent="-285750" algn="l">
              <a:buFont typeface="Courier New" panose="02070309020205020404" pitchFamily="49" charset="0"/>
              <a:buChar char="o"/>
            </a:pPr>
            <a:r>
              <a:rPr lang="en-US" sz="1800" b="0" i="0" u="none" strike="noStrike" baseline="0" dirty="0">
                <a:latin typeface="+mn-lt"/>
              </a:rPr>
              <a:t>You can also click in the tile itself to select filter criteria.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+mn-lt"/>
              </a:rPr>
              <a:t>This will populate the Work Area.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+mn-lt"/>
              </a:rPr>
              <a:t>Selecting a request will activate the Action Buttons.</a:t>
            </a:r>
          </a:p>
          <a:p>
            <a:pPr marL="285750" lvl="0" indent="-285750" algn="l">
              <a:buFont typeface="Wingdings" panose="05000000000000000000" pitchFamily="2" charset="2"/>
              <a:buChar char="q"/>
            </a:pPr>
            <a:r>
              <a:rPr lang="en-US" sz="1800" b="0" i="0" u="none" strike="noStrike" baseline="0" dirty="0">
                <a:latin typeface="+mn-lt"/>
              </a:rPr>
              <a:t>Demonstrate Request Status, List Selectors, and Action Tile Options.</a:t>
            </a:r>
          </a:p>
          <a:p>
            <a:pPr marL="285750" lvl="0" indent="-285750" algn="l">
              <a:buFont typeface="Wingdings" panose="05000000000000000000" pitchFamily="2" charset="2"/>
              <a:buChar char="q"/>
            </a:pPr>
            <a:r>
              <a:rPr lang="en-US" sz="1800" b="0" i="0" u="none" strike="noStrike" baseline="0" dirty="0">
                <a:latin typeface="+mn-lt"/>
              </a:rPr>
              <a:t>Discuss the changes that occur in the main work area.</a:t>
            </a:r>
          </a:p>
          <a:p>
            <a:pPr marL="285750" lvl="0" indent="-285750" algn="l">
              <a:buFont typeface="Wingdings" panose="05000000000000000000" pitchFamily="2" charset="2"/>
              <a:buChar char="q"/>
            </a:pPr>
            <a:r>
              <a:rPr lang="en-US" sz="1800" b="0" i="0" u="none" strike="noStrike" baseline="0" dirty="0">
                <a:latin typeface="+mn-lt"/>
              </a:rPr>
              <a:t>Demonstrate how selecting a request by checking the box activates action buttons.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US" sz="1800" b="0" i="0" u="none" strike="noStrike" baseline="0" dirty="0">
              <a:latin typeface="+mn-lt"/>
            </a:endParaRPr>
          </a:p>
          <a:p>
            <a:pPr algn="l"/>
            <a:endParaRPr lang="en-US" sz="1800" b="0" i="0" u="none" strike="noStrike" baseline="0" dirty="0">
              <a:latin typeface="+mn-lt"/>
            </a:endParaRPr>
          </a:p>
          <a:p>
            <a:pPr marL="0" indent="0" algn="l">
              <a:buFont typeface="Wingdings" panose="05000000000000000000" pitchFamily="2" charset="2"/>
              <a:buNone/>
            </a:pPr>
            <a:r>
              <a:rPr lang="en-US" sz="1800" b="1" i="0" u="none" strike="noStrike" baseline="0" dirty="0">
                <a:latin typeface="+mn-lt"/>
              </a:rPr>
              <a:t>SUBORDINATE VS. SUPPORT REQUESTS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+mn-lt"/>
              </a:rPr>
              <a:t>Subordinate requests.</a:t>
            </a:r>
          </a:p>
          <a:p>
            <a:pPr marL="742950" lvl="1" indent="-285750" algn="l">
              <a:buFont typeface="Courier New" panose="02070309020205020404" pitchFamily="49" charset="0"/>
              <a:buChar char="o"/>
            </a:pPr>
            <a:r>
              <a:rPr lang="en-US" sz="1800" b="0" i="0" u="none" strike="noStrike" baseline="0" dirty="0">
                <a:latin typeface="+mn-lt"/>
              </a:rPr>
              <a:t>Associated with a parent request by extension.</a:t>
            </a:r>
          </a:p>
          <a:p>
            <a:pPr algn="l"/>
            <a:r>
              <a:rPr lang="en-US" sz="1800" b="1" i="0" u="none" strike="noStrike" baseline="0" dirty="0">
                <a:latin typeface="+mn-lt"/>
              </a:rPr>
              <a:t>Example</a:t>
            </a:r>
            <a:r>
              <a:rPr lang="en-US" sz="1800" b="0" i="0" u="none" strike="noStrike" baseline="0" dirty="0">
                <a:latin typeface="+mn-lt"/>
              </a:rPr>
              <a:t>: A Crew request is C-1. Crewmembers (subordinates of the crew) are C-1.1 thru C-1.20.</a:t>
            </a:r>
          </a:p>
          <a:p>
            <a:pPr marL="742950" lvl="1" indent="-285750" algn="l">
              <a:buFont typeface="Courier New" panose="02070309020205020404" pitchFamily="49" charset="0"/>
              <a:buChar char="o"/>
            </a:pPr>
            <a:r>
              <a:rPr lang="en-US" sz="1800" b="0" i="0" u="none" strike="noStrike" baseline="0" dirty="0">
                <a:latin typeface="+mn-lt"/>
              </a:rPr>
              <a:t>Support requests.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+mn-lt"/>
              </a:rPr>
              <a:t>One request associated with another request.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+mn-lt"/>
              </a:rPr>
              <a:t>Each request may be from a different catalog item.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endParaRPr lang="en-US" sz="1800" b="0" i="0" u="none" strike="noStrike" baseline="0" dirty="0">
              <a:latin typeface="+mn-lt"/>
            </a:endParaRPr>
          </a:p>
          <a:p>
            <a:pPr algn="l"/>
            <a:r>
              <a:rPr lang="en-US" sz="1800" b="1" i="0" u="none" strike="noStrike" baseline="0" dirty="0">
                <a:latin typeface="+mn-lt"/>
              </a:rPr>
              <a:t>Example</a:t>
            </a:r>
            <a:r>
              <a:rPr lang="en-US" sz="1800" b="0" i="0" u="none" strike="noStrike" baseline="0" dirty="0">
                <a:latin typeface="+mn-lt"/>
              </a:rPr>
              <a:t>: An overhead request (DIVS, O-1) associated with a support equipment request. (Pick-up truck, E-1).</a:t>
            </a:r>
          </a:p>
          <a:p>
            <a:pPr marL="742950" lvl="1" indent="-285750" algn="l">
              <a:buFont typeface="Courier New" panose="02070309020205020404" pitchFamily="49" charset="0"/>
              <a:buChar char="o"/>
            </a:pPr>
            <a:r>
              <a:rPr lang="en-US" sz="1800" b="0" i="0" u="none" strike="noStrike" baseline="0" dirty="0">
                <a:latin typeface="+mn-lt"/>
              </a:rPr>
              <a:t>When the parent request is viewed in Accordion View, it will have a request listed as a Child Request.</a:t>
            </a:r>
          </a:p>
          <a:p>
            <a:pPr marL="742950" lvl="1" indent="-285750" algn="l">
              <a:buFont typeface="Courier New" panose="02070309020205020404" pitchFamily="49" charset="0"/>
              <a:buChar char="o"/>
            </a:pPr>
            <a:endParaRPr lang="en-US" sz="1800" b="0" i="0" u="none" strike="noStrike" baseline="0" dirty="0">
              <a:latin typeface="+mn-lt"/>
            </a:endParaRPr>
          </a:p>
          <a:p>
            <a:pPr marL="0" indent="0" algn="l">
              <a:buFont typeface="Wingdings" panose="05000000000000000000" pitchFamily="2" charset="2"/>
              <a:buNone/>
            </a:pPr>
            <a:r>
              <a:rPr lang="en-US" sz="18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Exercise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US" sz="1800" b="0" i="0" u="none" strike="noStrike" baseline="0" dirty="0">
                <a:latin typeface="+mn-lt"/>
              </a:rPr>
              <a:t>Ensure students understand the difference between subordinate and support requests.</a:t>
            </a:r>
            <a:endParaRPr lang="en-US" sz="18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US" sz="1800" b="0" i="0" u="none" strike="noStrike" baseline="0" dirty="0">
                <a:latin typeface="+mn-lt"/>
              </a:rPr>
              <a:t>Students work independently with assistance from coaches, as necessary.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US" sz="1800" b="0" i="0" u="none" strike="noStrike" baseline="0" dirty="0">
                <a:latin typeface="+mn-lt"/>
              </a:rPr>
              <a:t>Have students create a support request and </a:t>
            </a:r>
            <a:r>
              <a:rPr lang="en-US" sz="1800" b="0" i="0" u="none" strike="noStrike" baseline="0">
                <a:latin typeface="+mn-lt"/>
              </a:rPr>
              <a:t>fill request </a:t>
            </a:r>
            <a:r>
              <a:rPr lang="en-US" sz="1800" b="0" i="0" u="none" strike="noStrike" baseline="0" dirty="0">
                <a:latin typeface="+mn-lt"/>
              </a:rPr>
              <a:t>for a bus for the T2 crew request.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US" sz="1800" b="0" i="0" u="none" strike="noStrike" baseline="0" dirty="0">
                <a:latin typeface="+mn-lt"/>
              </a:rPr>
              <a:t>Demonstrate the request has been completed.</a:t>
            </a:r>
            <a:endParaRPr lang="en-US" sz="18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Materials Needed: </a:t>
            </a:r>
            <a:r>
              <a:rPr lang="en-US" sz="1800" b="0" i="0" u="none" strike="noStrike" baseline="0" dirty="0">
                <a:latin typeface="+mn-lt"/>
              </a:rPr>
              <a:t>Laptop with Chrome and internet access.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Time: 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minutes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8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1800" b="0" i="0" u="none" strike="noStrike" baseline="0" dirty="0">
              <a:latin typeface="+mn-lt"/>
            </a:endParaRPr>
          </a:p>
          <a:p>
            <a:pPr marL="0" indent="0" algn="l">
              <a:buFont typeface="Wingdings" panose="05000000000000000000" pitchFamily="2" charset="2"/>
              <a:buNone/>
            </a:pPr>
            <a:r>
              <a:rPr lang="en-US" sz="1800" b="1" i="0" u="none" strike="noStrike" baseline="0" dirty="0">
                <a:latin typeface="+mn-lt"/>
              </a:rPr>
              <a:t>EDIT REQUEST FUNCTIONALITY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US" sz="1800" b="0" i="0" u="none" strike="noStrike" baseline="0" dirty="0">
                <a:latin typeface="+mn-lt"/>
              </a:rPr>
              <a:t>Demonstrate how to edit a request.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US" sz="1800" b="0" i="0" u="none" strike="noStrike" baseline="0" dirty="0">
                <a:latin typeface="+mn-lt"/>
              </a:rPr>
              <a:t>Discuss the importance of documentation when editing a request.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endParaRPr lang="en-US" sz="1800" b="1" i="0" u="none" strike="noStrike" baseline="0" dirty="0">
              <a:latin typeface="+mn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800" b="1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3E047-8B01-4D0A-8D9A-8D93D4534B9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666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on a dirt road with trees and mountains in the background&#10;&#10;Description automatically generated with low confidence">
            <a:extLst>
              <a:ext uri="{FF2B5EF4-FFF2-40B4-BE49-F238E27FC236}">
                <a16:creationId xmlns:a16="http://schemas.microsoft.com/office/drawing/2014/main" id="{BADF4704-CF8B-4AB0-9484-B20FE468CB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675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0E9F816-B605-4EB7-AA9E-B7DBF0324641}"/>
              </a:ext>
            </a:extLst>
          </p:cNvPr>
          <p:cNvSpPr/>
          <p:nvPr userDrawn="1"/>
        </p:nvSpPr>
        <p:spPr>
          <a:xfrm>
            <a:off x="0" y="4495800"/>
            <a:ext cx="9163888" cy="1752600"/>
          </a:xfrm>
          <a:prstGeom prst="rect">
            <a:avLst/>
          </a:prstGeom>
          <a:solidFill>
            <a:schemeClr val="accent3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NWCG Logo">
            <a:extLst>
              <a:ext uri="{FF2B5EF4-FFF2-40B4-BE49-F238E27FC236}">
                <a16:creationId xmlns:a16="http://schemas.microsoft.com/office/drawing/2014/main" id="{6803E144-334B-463B-882F-F8BC7D8F80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56" y="4681325"/>
            <a:ext cx="174061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8837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6200"/>
            <a:ext cx="8229600" cy="563562"/>
          </a:xfrm>
          <a:noFill/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794759"/>
            <a:ext cx="5246688" cy="5758441"/>
          </a:xfrm>
        </p:spPr>
        <p:txBody>
          <a:bodyPr/>
          <a:lstStyle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486400" y="794759"/>
            <a:ext cx="3516312" cy="28172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5486400" y="3733798"/>
            <a:ext cx="3516312" cy="28194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3801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nowledge chec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6200"/>
            <a:ext cx="8229600" cy="563562"/>
          </a:xfrm>
          <a:noFill/>
        </p:spPr>
        <p:txBody>
          <a:bodyPr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Knowledge Check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0" y="762000"/>
            <a:ext cx="9144000" cy="7620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Question?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0" y="1646238"/>
            <a:ext cx="4495800" cy="4906962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Answer: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4648200" y="1646238"/>
            <a:ext cx="4495800" cy="4906962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Answer:</a:t>
            </a:r>
          </a:p>
        </p:txBody>
      </p:sp>
    </p:spTree>
    <p:extLst>
      <p:ext uri="{BB962C8B-B14F-4D97-AF65-F5344CB8AC3E}">
        <p14:creationId xmlns:p14="http://schemas.microsoft.com/office/powerpoint/2010/main" val="53652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38200"/>
          </a:xfrm>
          <a:solidFill>
            <a:schemeClr val="accent3"/>
          </a:solidFill>
        </p:spPr>
        <p:txBody>
          <a:bodyPr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Objectives/Summary</a:t>
            </a:r>
          </a:p>
        </p:txBody>
      </p:sp>
      <p:sp>
        <p:nvSpPr>
          <p:cNvPr id="5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1181100"/>
            <a:ext cx="8686800" cy="4495800"/>
          </a:xfrm>
        </p:spPr>
        <p:txBody>
          <a:bodyPr/>
          <a:lstStyle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24220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6200"/>
            <a:ext cx="8229600" cy="563562"/>
          </a:xfrm>
          <a:noFill/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5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870959"/>
            <a:ext cx="8686800" cy="5758441"/>
          </a:xfrm>
        </p:spPr>
        <p:txBody>
          <a:bodyPr/>
          <a:lstStyle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7800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6200"/>
            <a:ext cx="8229600" cy="563562"/>
          </a:xfrm>
          <a:noFill/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5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870959"/>
            <a:ext cx="8686800" cy="1643641"/>
          </a:xfrm>
        </p:spPr>
        <p:txBody>
          <a:bodyPr/>
          <a:lstStyle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0" y="2590800"/>
            <a:ext cx="9144000" cy="40386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/>
              <a:t>Image/Chart/Video</a:t>
            </a:r>
          </a:p>
        </p:txBody>
      </p:sp>
    </p:spTree>
    <p:extLst>
      <p:ext uri="{BB962C8B-B14F-4D97-AF65-F5344CB8AC3E}">
        <p14:creationId xmlns:p14="http://schemas.microsoft.com/office/powerpoint/2010/main" val="2771202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rms/Defini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6200"/>
            <a:ext cx="8229600" cy="563562"/>
          </a:xfrm>
          <a:noFill/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0" y="984502"/>
            <a:ext cx="9144000" cy="538163"/>
          </a:xfrm>
          <a:solidFill>
            <a:srgbClr val="FFFFFF">
              <a:alpha val="50196"/>
            </a:srgbClr>
          </a:solidFill>
          <a:ln>
            <a:solidFill>
              <a:srgbClr val="FFFFFF">
                <a:alpha val="50196"/>
              </a:srgbClr>
            </a:solidFill>
          </a:ln>
        </p:spPr>
        <p:txBody>
          <a:bodyPr/>
          <a:lstStyle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0" y="1529074"/>
            <a:ext cx="9144000" cy="5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6306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6200"/>
            <a:ext cx="8229600" cy="563562"/>
          </a:xfrm>
          <a:noFill/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76200" y="685800"/>
            <a:ext cx="5486400" cy="182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5791200" y="686149"/>
            <a:ext cx="3200400" cy="18288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13"/>
          </p:nvPr>
        </p:nvSpPr>
        <p:spPr>
          <a:xfrm>
            <a:off x="76200" y="2677131"/>
            <a:ext cx="5486400" cy="182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5791200" y="2677131"/>
            <a:ext cx="3200400" cy="18288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4"/>
          </p:nvPr>
        </p:nvSpPr>
        <p:spPr>
          <a:xfrm>
            <a:off x="76200" y="4668462"/>
            <a:ext cx="5486400" cy="182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5791200" y="4668462"/>
            <a:ext cx="3200400" cy="18288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76220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6200"/>
            <a:ext cx="8229600" cy="563562"/>
          </a:xfrm>
          <a:noFill/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76200" y="685800"/>
            <a:ext cx="2926080" cy="58521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13"/>
          </p:nvPr>
        </p:nvSpPr>
        <p:spPr>
          <a:xfrm>
            <a:off x="3086100" y="685800"/>
            <a:ext cx="2926080" cy="58521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4"/>
          </p:nvPr>
        </p:nvSpPr>
        <p:spPr>
          <a:xfrm>
            <a:off x="6096000" y="685800"/>
            <a:ext cx="2926080" cy="58521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2061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6200"/>
            <a:ext cx="8229600" cy="563562"/>
          </a:xfrm>
          <a:noFill/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8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794759"/>
            <a:ext cx="5257800" cy="5758441"/>
          </a:xfrm>
        </p:spPr>
        <p:txBody>
          <a:bodyPr/>
          <a:lstStyle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486400" y="794759"/>
            <a:ext cx="3505200" cy="5758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511952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6200"/>
            <a:ext cx="8229600" cy="563562"/>
          </a:xfrm>
          <a:noFill/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8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794759"/>
            <a:ext cx="4343400" cy="5758441"/>
          </a:xfrm>
        </p:spPr>
        <p:txBody>
          <a:bodyPr/>
          <a:lstStyle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8"/>
          <p:cNvSpPr>
            <a:spLocks noGrp="1"/>
          </p:cNvSpPr>
          <p:nvPr>
            <p:ph sz="quarter" idx="13"/>
          </p:nvPr>
        </p:nvSpPr>
        <p:spPr>
          <a:xfrm>
            <a:off x="4648200" y="794758"/>
            <a:ext cx="4343400" cy="5758441"/>
          </a:xfrm>
        </p:spPr>
        <p:txBody>
          <a:bodyPr/>
          <a:lstStyle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25537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587544"/>
            <a:ext cx="9144000" cy="29136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" name="Google Shape;10;p1"/>
          <p:cNvSpPr txBox="1">
            <a:spLocks/>
          </p:cNvSpPr>
          <p:nvPr userDrawn="1"/>
        </p:nvSpPr>
        <p:spPr>
          <a:xfrm>
            <a:off x="0" y="6587544"/>
            <a:ext cx="5486400" cy="291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>
              <a:defRPr lang="en-US"/>
            </a:defPPr>
            <a:lvl1pPr marL="0" marR="0" lvl="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kern="1200" cap="none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1200" b="1" i="0" u="none" strike="noStrike" kern="1200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D-110 Unit 6: Request Status, Support, and Subordinate Requests</a:t>
            </a:r>
          </a:p>
        </p:txBody>
      </p:sp>
      <p:sp>
        <p:nvSpPr>
          <p:cNvPr id="9" name="Google Shape;11;p1"/>
          <p:cNvSpPr txBox="1">
            <a:spLocks/>
          </p:cNvSpPr>
          <p:nvPr userDrawn="1"/>
        </p:nvSpPr>
        <p:spPr>
          <a:xfrm>
            <a:off x="7008909" y="6587545"/>
            <a:ext cx="2133600" cy="291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marR="0" lvl="0" indent="0" algn="r" defTabSz="457200" rtl="0" eaLnBrk="1" latinLnBrk="0" hangingPunct="1">
              <a:spcBef>
                <a:spcPts val="0"/>
              </a:spcBef>
              <a:buNone/>
              <a:defRPr sz="1200" b="1" i="0" u="none" strike="noStrike" kern="1200" cap="none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36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63" r:id="rId2"/>
    <p:sldLayoutId id="2147483664" r:id="rId3"/>
    <p:sldLayoutId id="2147483665" r:id="rId4"/>
    <p:sldLayoutId id="2147483675" r:id="rId5"/>
    <p:sldLayoutId id="2147483666" r:id="rId6"/>
    <p:sldLayoutId id="2147483667" r:id="rId7"/>
    <p:sldLayoutId id="2147483669" r:id="rId8"/>
    <p:sldLayoutId id="2147483670" r:id="rId9"/>
    <p:sldLayoutId id="2147483671" r:id="rId10"/>
    <p:sldLayoutId id="2147483673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4697731-8A7D-4113-8DDB-19942B5BC44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/>
              <a:t>D-110 Unit 6: Request Status and Support Requests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644180F-D9B9-43D9-8A20-4181CDAFE900}"/>
              </a:ext>
            </a:extLst>
          </p:cNvPr>
          <p:cNvSpPr txBox="1">
            <a:spLocks/>
          </p:cNvSpPr>
          <p:nvPr/>
        </p:nvSpPr>
        <p:spPr>
          <a:xfrm>
            <a:off x="1905000" y="4495800"/>
            <a:ext cx="7086600" cy="1752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D-110 Unit 6: Request Status, Support, and Subordinate Requests</a:t>
            </a:r>
            <a:endParaRPr lang="en-US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417472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/>
          <a:lstStyle/>
          <a:p>
            <a:r>
              <a:rPr lang="en-US" dirty="0"/>
              <a:t>Objectives</a:t>
            </a:r>
          </a:p>
        </p:txBody>
      </p:sp>
      <p:pic>
        <p:nvPicPr>
          <p:cNvPr id="7" name="Picture 7" descr="NFES_2202">
            <a:extLst>
              <a:ext uri="{FF2B5EF4-FFF2-40B4-BE49-F238E27FC236}">
                <a16:creationId xmlns:a16="http://schemas.microsoft.com/office/drawing/2014/main" id="{1F8ED854-74D1-4DB0-B737-6B49FF3C7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10" y="4114800"/>
            <a:ext cx="316675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Objectives of request forms, with old style request forms shown at the bottom of the screen.">
            <a:extLst>
              <a:ext uri="{FF2B5EF4-FFF2-40B4-BE49-F238E27FC236}">
                <a16:creationId xmlns:a16="http://schemas.microsoft.com/office/drawing/2014/main" id="{6AA5D362-5BED-4420-BBA8-E0EF400EF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120311"/>
            <a:ext cx="3667210" cy="2411335"/>
          </a:xfrm>
          <a:prstGeom prst="rect">
            <a:avLst/>
          </a:prstGeom>
          <a:noFill/>
          <a:ln>
            <a:noFill/>
          </a:ln>
          <a:effectLst>
            <a:outerShdw dist="35921" dir="81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NFES_2208">
            <a:extLst>
              <a:ext uri="{FF2B5EF4-FFF2-40B4-BE49-F238E27FC236}">
                <a16:creationId xmlns:a16="http://schemas.microsoft.com/office/drawing/2014/main" id="{1EB0B1F7-E7A0-400E-874C-6DFFC8748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192" y="4122821"/>
            <a:ext cx="3166753" cy="2422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 descr="NFES_2215">
            <a:extLst>
              <a:ext uri="{FF2B5EF4-FFF2-40B4-BE49-F238E27FC236}">
                <a16:creationId xmlns:a16="http://schemas.microsoft.com/office/drawing/2014/main" id="{CC85A9E8-2EDD-4B1A-B74A-C4FC7C037D0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023" y="4146736"/>
            <a:ext cx="3329807" cy="2411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228600" y="1181100"/>
            <a:ext cx="8839200" cy="3210632"/>
          </a:xfrm>
        </p:spPr>
        <p:txBody>
          <a:bodyPr>
            <a:normAutofit lnSpcReduction="10000"/>
          </a:bodyPr>
          <a:lstStyle/>
          <a:p>
            <a:r>
              <a:rPr lang="en-US" altLang="en-US" dirty="0">
                <a:solidFill>
                  <a:schemeClr val="bg1"/>
                </a:solidFill>
              </a:rPr>
              <a:t>Navigate to and describe the Request Status screen.</a:t>
            </a:r>
          </a:p>
          <a:p>
            <a:r>
              <a:rPr lang="en-US" altLang="en-US" dirty="0">
                <a:solidFill>
                  <a:schemeClr val="bg1"/>
                </a:solidFill>
              </a:rPr>
              <a:t>Describe the difference between support and subordinate requests.</a:t>
            </a:r>
          </a:p>
          <a:p>
            <a:r>
              <a:rPr lang="en-US" altLang="en-US" dirty="0">
                <a:solidFill>
                  <a:schemeClr val="bg1"/>
                </a:solidFill>
              </a:rPr>
              <a:t>Demonstrate the ability to utilize the Edit Request functionality.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90059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2"/>
  <p:tag name="ARTICULATE_SLIDE_COUNT" val="17"/>
  <p:tag name="MMPROD_UIDATA" val="&lt;database version=&quot;7.0&quot;&gt;&lt;object type=&quot;1&quot; unique_id=&quot;10001&quot;&gt;&lt;object type=&quot;8&quot; unique_id=&quot;10084&quot;&gt;&lt;/object&gt;&lt;object type=&quot;2&quot; unique_id=&quot;10085&quot;&gt;&lt;object type=&quot;3&quot; unique_id=&quot;10086&quot;&gt;&lt;property id=&quot;20148&quot; value=&quot;5&quot;/&gt;&lt;property id=&quot;20300&quot; value=&quot;Slide 1&quot;/&gt;&lt;property id=&quot;20307&quot; value=&quot;258&quot;/&gt;&lt;/object&gt;&lt;object type=&quot;3&quot; unique_id=&quot;10087&quot;&gt;&lt;property id=&quot;20148&quot; value=&quot;5&quot;/&gt;&lt;property id=&quot;20300&quot; value=&quot;Slide 2 - &amp;quot;Unit 1: Objectives&amp;quot;&quot;/&gt;&lt;property id=&quot;20307&quot; value=&quot;259&quot;/&gt;&lt;/object&gt;&lt;object type=&quot;3&quot; unique_id=&quot;10088&quot;&gt;&lt;property id=&quot;20148&quot; value=&quot;5&quot;/&gt;&lt;property id=&quot;20300&quot; value=&quot;Slide 3 - &amp;quot;Basic fire terminology video&amp;quot;&quot;/&gt;&lt;property id=&quot;20307&quot; value=&quot;260&quot;/&gt;&lt;/object&gt;&lt;object type=&quot;3&quot; unique_id=&quot;10089&quot;&gt;&lt;property id=&quot;20148&quot; value=&quot;5&quot;/&gt;&lt;property id=&quot;20300&quot; value=&quot;Slide 5 - &amp;quot;Additional terminology: &amp;quot;&quot;/&gt;&lt;property id=&quot;20307&quot; value=&quot;261&quot;/&gt;&lt;/object&gt;&lt;object type=&quot;3&quot; unique_id=&quot;10091&quot;&gt;&lt;property id=&quot;20148&quot; value=&quot;5&quot;/&gt;&lt;property id=&quot;20300&quot; value=&quot;Slide 4 - &amp;quot;Terminology: Fire Behavior&amp;quot;&quot;/&gt;&lt;property id=&quot;20307&quot; value=&quot;273&quot;/&gt;&lt;/object&gt;&lt;object type=&quot;3&quot; unique_id=&quot;10092&quot;&gt;&lt;property id=&quot;20148&quot; value=&quot;5&quot;/&gt;&lt;property id=&quot;20300&quot; value=&quot;Slide 6 - &amp;quot;The Fire Triangle&amp;quot;&quot;/&gt;&lt;property id=&quot;20307&quot; value=&quot;274&quot;/&gt;&lt;/object&gt;&lt;object type=&quot;3&quot; unique_id=&quot;10096&quot;&gt;&lt;property id=&quot;20148&quot; value=&quot;5&quot;/&gt;&lt;property id=&quot;20300&quot; value=&quot;Slide 14 - &amp;quot;Heat Transfer&amp;quot;&quot;/&gt;&lt;property id=&quot;20307&quot; value=&quot;278&quot;/&gt;&lt;/object&gt;&lt;object type=&quot;3&quot; unique_id=&quot;10097&quot;&gt;&lt;property id=&quot;20148&quot; value=&quot;5&quot;/&gt;&lt;property id=&quot;20300&quot; value=&quot;Slide 8 - &amp;quot;Heat&amp;quot;&quot;/&gt;&lt;property id=&quot;20307&quot; value=&quot;279&quot;/&gt;&lt;/object&gt;&lt;object type=&quot;3&quot; unique_id=&quot;10098&quot;&gt;&lt;property id=&quot;20148&quot; value=&quot;5&quot;/&gt;&lt;property id=&quot;20300&quot; value=&quot;Slide 10 - &amp;quot;Heat Transfer&amp;quot;&quot;/&gt;&lt;property id=&quot;20307&quot; value=&quot;290&quot;/&gt;&lt;/object&gt;&lt;object type=&quot;3&quot; unique_id=&quot;10099&quot;&gt;&lt;property id=&quot;20148&quot; value=&quot;5&quot;/&gt;&lt;property id=&quot;20300&quot; value=&quot;Slide 15 - &amp;quot;Breaking the Fire Triangle&amp;quot;&quot;/&gt;&lt;property id=&quot;20307&quot; value=&quot;280&quot;/&gt;&lt;/object&gt;&lt;object type=&quot;3&quot; unique_id=&quot;10100&quot;&gt;&lt;property id=&quot;20148&quot; value=&quot;5&quot;/&gt;&lt;property id=&quot;20300&quot; value=&quot;Slide 16 - &amp;quot;Breaking the fire triangle&amp;quot;&quot;/&gt;&lt;property id=&quot;20307&quot; value=&quot;281&quot;/&gt;&lt;/object&gt;&lt;object type=&quot;3&quot; unique_id=&quot;10106&quot;&gt;&lt;property id=&quot;20148&quot; value=&quot;5&quot;/&gt;&lt;property id=&quot;20300&quot; value=&quot;Slide 17 - &amp;quot;Unit 1 Summary&amp;quot;&quot;/&gt;&lt;property id=&quot;20307&quot; value=&quot;287&quot;/&gt;&lt;/object&gt;&lt;object type=&quot;3&quot; unique_id=&quot;10690&quot;&gt;&lt;property id=&quot;20148&quot; value=&quot;5&quot;/&gt;&lt;property id=&quot;20300&quot; value=&quot;Slide 7 - &amp;quot;Oxygen&amp;quot;&quot;/&gt;&lt;property id=&quot;20307&quot; value=&quot;292&quot;/&gt;&lt;/object&gt;&lt;object type=&quot;3&quot; unique_id=&quot;10691&quot;&gt;&lt;property id=&quot;20148&quot; value=&quot;5&quot;/&gt;&lt;property id=&quot;20300&quot; value=&quot;Slide 9 - &amp;quot;Fuel&amp;quot;&quot;/&gt;&lt;property id=&quot;20307&quot; value=&quot;291&quot;/&gt;&lt;/object&gt;&lt;object type=&quot;3&quot; unique_id=&quot;10692&quot;&gt;&lt;property id=&quot;20148&quot; value=&quot;5&quot;/&gt;&lt;property id=&quot;20300&quot; value=&quot;Slide 11 - &amp;quot;Conduction: Happens through direct contact&amp;#x0D;&amp;#x0A;&amp;quot;&quot;/&gt;&lt;property id=&quot;20307&quot; value=&quot;293&quot;/&gt;&lt;/object&gt;&lt;object type=&quot;3&quot; unique_id=&quot;10693&quot;&gt;&lt;property id=&quot;20148&quot; value=&quot;5&quot;/&gt;&lt;property id=&quot;20300&quot; value=&quot;Slide 12 - &amp;quot;Convection: Movement of air&amp;#x0D;&amp;#x0A;&amp;quot;&quot;/&gt;&lt;property id=&quot;20307&quot; value=&quot;295&quot;/&gt;&lt;/object&gt;&lt;object type=&quot;3&quot; unique_id=&quot;10694&quot;&gt;&lt;property id=&quot;20148&quot; value=&quot;5&quot;/&gt;&lt;property id=&quot;20300&quot; value=&quot;Slide 13 - &amp;quot;&amp;#x0D;&amp;#x0A;Radiant: Ray or wave of heat&amp;#x0D;&amp;#x0A;&amp;quot;&quot;/&gt;&lt;property id=&quot;20307&quot; value=&quot;294&quot;/&gt;&lt;/object&gt;&lt;/object&gt;&lt;/object&gt;&lt;/database&gt;"/>
  <p:tag name="ARTICULATE_PROJECT_OPEN" val="0"/>
  <p:tag name="SECTOMILLISECCONVERTED" val="1"/>
</p:tagLst>
</file>

<file path=ppt/theme/theme1.xml><?xml version="1.0" encoding="utf-8"?>
<a:theme xmlns:a="http://schemas.openxmlformats.org/drawingml/2006/main" name="Custom Design">
  <a:themeElements>
    <a:clrScheme name="NWCG_2019">
      <a:dk1>
        <a:srgbClr val="262626"/>
      </a:dk1>
      <a:lt1>
        <a:srgbClr val="FFFFFF"/>
      </a:lt1>
      <a:dk2>
        <a:srgbClr val="42322A"/>
      </a:dk2>
      <a:lt2>
        <a:srgbClr val="CEBEA7"/>
      </a:lt2>
      <a:accent1>
        <a:srgbClr val="4EA361"/>
      </a:accent1>
      <a:accent2>
        <a:srgbClr val="935F24"/>
      </a:accent2>
      <a:accent3>
        <a:srgbClr val="507B97"/>
      </a:accent3>
      <a:accent4>
        <a:srgbClr val="EB9922"/>
      </a:accent4>
      <a:accent5>
        <a:srgbClr val="339999"/>
      </a:accent5>
      <a:accent6>
        <a:srgbClr val="E3ECF3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WCG_PPT_Template" id="{3090348D-33E0-49A6-962B-469C92230B13}" vid="{6D013050-B2EB-426E-9D67-A0048095AFC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428B5E3ED9EA4788C53FF138B5DF7E" ma:contentTypeVersion="15" ma:contentTypeDescription="Create a new document." ma:contentTypeScope="" ma:versionID="9ee5f31172f95657277d04e5fe993071">
  <xsd:schema xmlns:xsd="http://www.w3.org/2001/XMLSchema" xmlns:xs="http://www.w3.org/2001/XMLSchema" xmlns:p="http://schemas.microsoft.com/office/2006/metadata/properties" xmlns:ns2="57c74155-24a4-4634-b055-aecb228959cc" xmlns:ns3="d6065087-e8a4-4510-98a8-d9aa8c95acfc" xmlns:ns4="31062a0d-ede8-4112-b4bb-00a9c1bc8e16" targetNamespace="http://schemas.microsoft.com/office/2006/metadata/properties" ma:root="true" ma:fieldsID="836a805f078b1af5c0c453b7f8636d58" ns2:_="" ns3:_="" ns4:_="">
    <xsd:import namespace="57c74155-24a4-4634-b055-aecb228959cc"/>
    <xsd:import namespace="d6065087-e8a4-4510-98a8-d9aa8c95acfc"/>
    <xsd:import namespace="31062a0d-ede8-4112-b4bb-00a9c1bc8e1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Notes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c74155-24a4-4634-b055-aecb228959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Notes" ma:index="18" nillable="true" ma:displayName="Notes" ma:format="Dropdown" ma:internalName="Notes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9c5df3ad-b4e5-45d1-88c9-23db5f1fe6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065087-e8a4-4510-98a8-d9aa8c95acf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062a0d-ede8-4112-b4bb-00a9c1bc8e16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721f4047-7bd3-4d5b-9aa0-fb9c9433f37e}" ma:internalName="TaxCatchAll" ma:showField="CatchAllData" ma:web="d6065087-e8a4-4510-98a8-d9aa8c95acf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7c74155-24a4-4634-b055-aecb228959cc">
      <Terms xmlns="http://schemas.microsoft.com/office/infopath/2007/PartnerControls"/>
    </lcf76f155ced4ddcb4097134ff3c332f>
    <Notes xmlns="57c74155-24a4-4634-b055-aecb228959cc" xsi:nil="true"/>
    <TaxCatchAll xmlns="31062a0d-ede8-4112-b4bb-00a9c1bc8e16" xsi:nil="true"/>
  </documentManagement>
</p:properties>
</file>

<file path=customXml/itemProps1.xml><?xml version="1.0" encoding="utf-8"?>
<ds:datastoreItem xmlns:ds="http://schemas.openxmlformats.org/officeDocument/2006/customXml" ds:itemID="{EA11081C-6E96-4BE9-8D2E-E9A8B4F0AA4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5409E2E-23F3-4488-A824-792C786C67B0}"/>
</file>

<file path=customXml/itemProps3.xml><?xml version="1.0" encoding="utf-8"?>
<ds:datastoreItem xmlns:ds="http://schemas.openxmlformats.org/officeDocument/2006/customXml" ds:itemID="{5B182B98-147A-4A51-9DEB-63A7031C0858}">
  <ds:schemaRefs>
    <ds:schemaRef ds:uri="93b6d2fa-1b8b-4d11-b221-26e89de8405a"/>
    <ds:schemaRef ds:uri="http://schemas.microsoft.com/office/2006/metadata/properties"/>
    <ds:schemaRef ds:uri="http://purl.org/dc/elements/1.1/"/>
    <ds:schemaRef ds:uri="http://www.w3.org/XML/1998/namespace"/>
    <ds:schemaRef ds:uri="http://schemas.microsoft.com/office/infopath/2007/PartnerControls"/>
    <ds:schemaRef ds:uri="3e09a489-c9e7-408d-8898-18dce0f39840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NWCG_PPT_Template</Template>
  <TotalTime>1892</TotalTime>
  <Words>366</Words>
  <Application>Microsoft Office PowerPoint</Application>
  <PresentationFormat>On-screen Show (4:3)</PresentationFormat>
  <Paragraphs>51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Wingdings</vt:lpstr>
      <vt:lpstr>Calibri</vt:lpstr>
      <vt:lpstr>Courier New</vt:lpstr>
      <vt:lpstr>Times New Roman</vt:lpstr>
      <vt:lpstr>Arial</vt:lpstr>
      <vt:lpstr>Custom Design</vt:lpstr>
      <vt:lpstr>D-110 Unit 6: Request Status and Support Requests</vt:lpstr>
      <vt:lpstr>Objectives</vt:lpstr>
    </vt:vector>
  </TitlesOfParts>
  <Company>NWCG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D-110 Unit 6 Request Status, Subordinate and Support Requests</dc:title>
  <dc:subject>D-110 Unit 6 Request Status, Subordinate and Support Requests</dc:subject>
  <dc:creator>NWCG</dc:creator>
  <cp:lastModifiedBy>Brooks, Robin B</cp:lastModifiedBy>
  <cp:revision>15</cp:revision>
  <cp:lastPrinted>2018-11-08T18:13:21Z</cp:lastPrinted>
  <dcterms:created xsi:type="dcterms:W3CDTF">2021-08-10T16:50:12Z</dcterms:created>
  <dcterms:modified xsi:type="dcterms:W3CDTF">2022-11-29T15:04:51Z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F825ACD3-ED32-4FDF-A0D6-63D173E0C802</vt:lpwstr>
  </property>
  <property fmtid="{D5CDD505-2E9C-101B-9397-08002B2CF9AE}" pid="3" name="ArticulatePath">
    <vt:lpwstr>Presentation1</vt:lpwstr>
  </property>
  <property fmtid="{D5CDD505-2E9C-101B-9397-08002B2CF9AE}" pid="4" name="ContentTypeId">
    <vt:lpwstr>0x0101002C428B5E3ED9EA4788C53FF138B5DF7E</vt:lpwstr>
  </property>
</Properties>
</file>