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11"/>
  </p:notesMasterIdLst>
  <p:handoutMasterIdLst>
    <p:handoutMasterId r:id="rId12"/>
  </p:handoutMasterIdLst>
  <p:sldIdLst>
    <p:sldId id="256" r:id="rId5"/>
    <p:sldId id="257" r:id="rId6"/>
    <p:sldId id="258" r:id="rId7"/>
    <p:sldId id="261" r:id="rId8"/>
    <p:sldId id="259" r:id="rId9"/>
    <p:sldId id="260" r:id="rId10"/>
  </p:sldIdLst>
  <p:sldSz cx="9144000" cy="6858000" type="screen4x3"/>
  <p:notesSz cx="6858000" cy="9296400"/>
  <p:embeddedFontLst>
    <p:embeddedFont>
      <p:font typeface="Calibri" panose="020F0502020204030204" pitchFamily="34" charset="0"/>
      <p:regular r:id="rId13"/>
      <p:bold r:id="rId14"/>
      <p:italic r:id="rId15"/>
      <p:boldItalic r:id="rId16"/>
    </p:embeddedFont>
  </p:embeddedFontLst>
  <p:custDataLst>
    <p:tags r:id="rId17"/>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AE78F-81E4-2B8E-A98A-B85740E56B05}" name="Sunderland, Amber L" initials="SAL" userId="S::asunderland@blm.gov::cd9b1a8f-c7bc-4ac5-b7a3-6e908490e98c" providerId="AD"/>
  <p188:author id="{317849CD-C6FF-0645-B9F4-39DA545EEF61}" name="Shook, Hilary N" initials="SHN" userId="S::hshook@blm.gov::bd58c695-a95c-4251-a2b1-18463ed09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6533"/>
    <a:srgbClr val="42322A"/>
    <a:srgbClr val="DDDDDD"/>
    <a:srgbClr val="663300"/>
    <a:srgbClr val="C0C0C0"/>
    <a:srgbClr val="EEECE1"/>
    <a:srgbClr val="005660"/>
    <a:srgbClr val="EAEAE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18ECF-9DDD-421B-9356-D5015C706CCA}" v="4" dt="2021-11-23T23:38:58.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0" autoAdjust="0"/>
    <p:restoredTop sz="25532" autoAdjust="0"/>
  </p:normalViewPr>
  <p:slideViewPr>
    <p:cSldViewPr showGuides="1">
      <p:cViewPr>
        <p:scale>
          <a:sx n="28" d="100"/>
          <a:sy n="28" d="100"/>
        </p:scale>
        <p:origin x="390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8742"/>
    </p:cViewPr>
  </p:notesTextViewPr>
  <p:sorterViewPr>
    <p:cViewPr varScale="1">
      <p:scale>
        <a:sx n="1" d="1"/>
        <a:sy n="1" d="1"/>
      </p:scale>
      <p:origin x="0" y="0"/>
    </p:cViewPr>
  </p:sorterViewPr>
  <p:notesViewPr>
    <p:cSldViewPr>
      <p:cViewPr varScale="1">
        <p:scale>
          <a:sx n="83" d="100"/>
          <a:sy n="83" d="100"/>
        </p:scale>
        <p:origin x="301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dirty="0"/>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dirty="0"/>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a:p>
        </p:txBody>
      </p:sp>
    </p:spTree>
    <p:extLst>
      <p:ext uri="{BB962C8B-B14F-4D97-AF65-F5344CB8AC3E}">
        <p14:creationId xmlns:p14="http://schemas.microsoft.com/office/powerpoint/2010/main" val="424477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0" i="0" u="none" strike="noStrike" baseline="0" dirty="0">
                <a:latin typeface="+mn-lt"/>
              </a:rPr>
              <a:t>Review unit objectives.</a:t>
            </a:r>
          </a:p>
          <a:p>
            <a:pPr algn="l"/>
            <a:endParaRPr lang="en-US" sz="1800" b="0" i="0" u="none" strike="noStrike" baseline="0" dirty="0">
              <a:solidFill>
                <a:srgbClr val="000000"/>
              </a:solidFill>
              <a:latin typeface="+mn-lt"/>
            </a:endParaRP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2</a:t>
            </a:fld>
            <a:endParaRPr lang="en-US" dirty="0"/>
          </a:p>
        </p:txBody>
      </p:sp>
    </p:spTree>
    <p:extLst>
      <p:ext uri="{BB962C8B-B14F-4D97-AF65-F5344CB8AC3E}">
        <p14:creationId xmlns:p14="http://schemas.microsoft.com/office/powerpoint/2010/main" val="327883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0" i="0" u="none" strike="noStrike" baseline="0" dirty="0">
                <a:latin typeface="+mn-lt"/>
              </a:rPr>
              <a:t>Review unit objectives.</a:t>
            </a:r>
          </a:p>
          <a:p>
            <a:pPr algn="l"/>
            <a:endParaRPr lang="en-US" sz="1800" b="0" i="0" u="none" strike="noStrike" baseline="0" dirty="0">
              <a:solidFill>
                <a:srgbClr val="000000"/>
              </a:solidFill>
              <a:latin typeface="+mn-lt"/>
            </a:endParaRP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3</a:t>
            </a:fld>
            <a:endParaRPr lang="en-US" dirty="0"/>
          </a:p>
        </p:txBody>
      </p:sp>
    </p:spTree>
    <p:extLst>
      <p:ext uri="{BB962C8B-B14F-4D97-AF65-F5344CB8AC3E}">
        <p14:creationId xmlns:p14="http://schemas.microsoft.com/office/powerpoint/2010/main" val="53779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indent="0" algn="l">
              <a:buFont typeface="Wingdings" panose="05000000000000000000" pitchFamily="2" charset="2"/>
              <a:buNone/>
            </a:pPr>
            <a:r>
              <a:rPr lang="en-US" sz="1200" b="1" i="0" u="none" strike="noStrike" baseline="0" dirty="0">
                <a:solidFill>
                  <a:srgbClr val="000000"/>
                </a:solidFill>
                <a:latin typeface="+mn-lt"/>
              </a:rPr>
              <a:t>IROC Supplies</a:t>
            </a:r>
          </a:p>
          <a:p>
            <a:pPr marL="0" indent="0" algn="l">
              <a:buFont typeface="Arial" panose="020B0604020202020204" pitchFamily="34" charset="0"/>
              <a:buNone/>
            </a:pPr>
            <a:r>
              <a:rPr lang="en-US" sz="1200" b="1" i="0" u="none" strike="noStrike" baseline="0" dirty="0">
                <a:solidFill>
                  <a:srgbClr val="000000"/>
                </a:solidFill>
                <a:latin typeface="+mn-lt"/>
              </a:rPr>
              <a:t>Supply Orders</a:t>
            </a:r>
          </a:p>
          <a:p>
            <a:pPr marL="285750" indent="-285750" algn="l">
              <a:buFont typeface="Wingdings" panose="05000000000000000000" pitchFamily="2" charset="2"/>
              <a:buChar char="q"/>
            </a:pPr>
            <a:r>
              <a:rPr lang="en-US" sz="1200" b="0" i="0" u="none" strike="noStrike" baseline="0" dirty="0">
                <a:solidFill>
                  <a:schemeClr val="tx1"/>
                </a:solidFill>
                <a:latin typeface="+mn-lt"/>
              </a:rPr>
              <a:t>Have students navigate to the electronic National Fire Equipment System (NFES) catalog, </a:t>
            </a:r>
            <a:r>
              <a:rPr lang="en-US" sz="1200" b="0" i="0" u="sng" strike="noStrike" baseline="0" dirty="0">
                <a:solidFill>
                  <a:schemeClr val="tx1"/>
                </a:solidFill>
                <a:latin typeface="+mn-lt"/>
              </a:rPr>
              <a:t>https://www.nwcg.gov/publications/pms449-1.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chemeClr val="tx1"/>
                </a:solidFill>
                <a:latin typeface="+mn-lt"/>
              </a:rPr>
              <a:t>This is for Part 1, which is the actual supply list.</a:t>
            </a:r>
            <a:endParaRPr lang="en-US" sz="1200" b="0" i="0" u="sng" strike="noStrike" baseline="0" dirty="0">
              <a:solidFill>
                <a:schemeClr val="tx1"/>
              </a:solidFill>
              <a:latin typeface="+mn-lt"/>
            </a:endParaRPr>
          </a:p>
          <a:p>
            <a:pPr marL="285750" indent="-285750" algn="l">
              <a:buFont typeface="Wingdings" panose="05000000000000000000" pitchFamily="2" charset="2"/>
              <a:buChar char="q"/>
            </a:pPr>
            <a:r>
              <a:rPr lang="en-US" sz="1200" b="0" i="0" u="none" strike="noStrike" baseline="0" dirty="0">
                <a:solidFill>
                  <a:srgbClr val="000000"/>
                </a:solidFill>
                <a:latin typeface="+mn-lt"/>
              </a:rPr>
              <a:t>Demonstrate the Inventory Price List Spreadsheet on the left side of the page.</a:t>
            </a:r>
          </a:p>
          <a:p>
            <a:pPr marL="285750" indent="-285750" algn="l">
              <a:buFont typeface="Wingdings" panose="05000000000000000000" pitchFamily="2" charset="2"/>
              <a:buChar char="q"/>
            </a:pPr>
            <a:r>
              <a:rPr lang="en-US" sz="1200" b="0" i="0" u="none" strike="noStrike" baseline="0" dirty="0">
                <a:solidFill>
                  <a:srgbClr val="000000"/>
                </a:solidFill>
                <a:latin typeface="+mn-lt"/>
              </a:rPr>
              <a:t>Demonstrate how to use the search function in the electronic version.</a:t>
            </a:r>
          </a:p>
          <a:p>
            <a:pPr algn="l"/>
            <a:endParaRPr lang="en-US" sz="1200" b="1"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0" u="none" strike="noStrike" baseline="0" dirty="0">
                <a:solidFill>
                  <a:srgbClr val="000000"/>
                </a:solidFill>
                <a:latin typeface="+mn-lt"/>
              </a:rPr>
              <a:t>Exercise</a:t>
            </a:r>
          </a:p>
          <a:p>
            <a:pPr marL="285750" indent="-285750" algn="l">
              <a:buFont typeface="Wingdings" panose="05000000000000000000" pitchFamily="2" charset="2"/>
              <a:buChar char="q"/>
            </a:pPr>
            <a:r>
              <a:rPr lang="en-US" sz="1200" b="0" i="0" u="none" strike="noStrike" baseline="0" dirty="0">
                <a:solidFill>
                  <a:srgbClr val="000000"/>
                </a:solidFill>
                <a:latin typeface="+mn-lt"/>
              </a:rPr>
              <a:t>Get students familiar with online NFES catalog and searching for items.</a:t>
            </a:r>
          </a:p>
          <a:p>
            <a:pPr marL="285750" indent="-285750" algn="l">
              <a:buFont typeface="Wingdings" panose="05000000000000000000" pitchFamily="2" charset="2"/>
              <a:buChar char="q"/>
            </a:pPr>
            <a:r>
              <a:rPr lang="en-US" sz="1200" b="0" i="0" u="none" strike="noStrike" baseline="0" dirty="0">
                <a:solidFill>
                  <a:srgbClr val="000000"/>
                </a:solidFill>
                <a:latin typeface="+mn-lt"/>
              </a:rPr>
              <a:t>Students work independently with assistance from coaches.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i="0" u="none" strike="noStrike" baseline="0" dirty="0">
                <a:solidFill>
                  <a:srgbClr val="000000"/>
                </a:solidFill>
                <a:latin typeface="+mn-lt"/>
              </a:rPr>
              <a:t>Coaches provide general message with supply order to students. Have students locate each item, making sure to discuss unit of issue and standard pack concepts. Have students write the NFES number for each item on the handout. Refer to: </a:t>
            </a:r>
            <a:r>
              <a:rPr lang="en-US" sz="1200" b="1" i="0" u="none" strike="noStrike" dirty="0">
                <a:solidFill>
                  <a:srgbClr val="000000"/>
                </a:solidFill>
                <a:effectLst/>
                <a:latin typeface="Calibri" panose="020F0502020204030204" pitchFamily="34" charset="0"/>
              </a:rPr>
              <a:t>GM 7 - SUBJECT: Supply Order 1.</a:t>
            </a:r>
            <a:endParaRPr lang="en-US" sz="1200" b="1" dirty="0"/>
          </a:p>
          <a:p>
            <a:pPr marL="0" indent="0" algn="l">
              <a:buFont typeface="Wingdings" panose="05000000000000000000" pitchFamily="2" charset="2"/>
              <a:buNone/>
            </a:pPr>
            <a:endParaRPr lang="en-US" sz="1200" b="0" i="0" u="none" strike="noStrike" baseline="0" dirty="0">
              <a:solidFill>
                <a:srgbClr val="000000"/>
              </a:solidFill>
              <a:latin typeface="+mn-lt"/>
            </a:endParaRPr>
          </a:p>
          <a:p>
            <a:pPr marL="0" indent="0" algn="l">
              <a:buFont typeface="Arial" panose="020B0604020202020204" pitchFamily="34" charset="0"/>
              <a:buNone/>
            </a:pPr>
            <a:r>
              <a:rPr lang="en-US" sz="1200" b="1" i="0" u="none" strike="noStrike" baseline="0" dirty="0">
                <a:solidFill>
                  <a:srgbClr val="000000"/>
                </a:solidFill>
                <a:latin typeface="+mn-lt"/>
              </a:rPr>
              <a:t>Materials Needed</a:t>
            </a:r>
            <a:r>
              <a:rPr lang="en-US" sz="1200" b="0" i="0" u="none" strike="noStrike" baseline="0" dirty="0">
                <a:solidFill>
                  <a:srgbClr val="000000"/>
                </a:solidFill>
                <a:latin typeface="+mn-lt"/>
              </a:rPr>
              <a:t>: Laptop with Chrome and internet access.</a:t>
            </a:r>
          </a:p>
          <a:p>
            <a:pPr marL="0" indent="0" algn="l">
              <a:buFont typeface="Arial" panose="020B0604020202020204" pitchFamily="34" charset="0"/>
              <a:buNone/>
            </a:pPr>
            <a:r>
              <a:rPr lang="en-US" sz="1200" b="1" i="0" u="none" strike="noStrike" baseline="0" dirty="0">
                <a:solidFill>
                  <a:srgbClr val="000000"/>
                </a:solidFill>
                <a:latin typeface="+mn-lt"/>
              </a:rPr>
              <a:t>Time:</a:t>
            </a:r>
            <a:r>
              <a:rPr lang="en-US" sz="1200" b="0" i="0" u="none" strike="noStrike" baseline="0" dirty="0">
                <a:solidFill>
                  <a:srgbClr val="000000"/>
                </a:solidFill>
                <a:latin typeface="+mn-lt"/>
              </a:rPr>
              <a:t> 20 min</a:t>
            </a:r>
          </a:p>
          <a:p>
            <a:pPr algn="l"/>
            <a:endParaRPr lang="en-US" sz="1200" b="1" i="0" u="none" strike="noStrike" baseline="0" dirty="0">
              <a:solidFill>
                <a:srgbClr val="000000"/>
              </a:solidFill>
              <a:latin typeface="+mn-lt"/>
            </a:endParaRPr>
          </a:p>
          <a:p>
            <a:pPr marL="0" indent="0" algn="l">
              <a:buFont typeface="+mj-lt"/>
              <a:buNone/>
            </a:pPr>
            <a:endParaRPr lang="en-US" sz="1200" b="1" i="0" u="none" strike="noStrike" baseline="0" dirty="0">
              <a:solidFill>
                <a:srgbClr val="000000"/>
              </a:solidFill>
              <a:latin typeface="+mn-lt"/>
            </a:endParaRPr>
          </a:p>
          <a:p>
            <a:pPr marL="285750" lvl="0" indent="-285750" algn="l">
              <a:buFont typeface="Wingdings" panose="05000000000000000000" pitchFamily="2" charset="2"/>
              <a:buChar char="q"/>
            </a:pPr>
            <a:r>
              <a:rPr lang="en-US" sz="1200" b="0" i="0" u="none" strike="noStrike" baseline="0" dirty="0">
                <a:solidFill>
                  <a:srgbClr val="000000"/>
                </a:solidFill>
                <a:latin typeface="+mn-lt"/>
              </a:rPr>
              <a:t>Have students navigate to the IROC Portal.</a:t>
            </a:r>
          </a:p>
          <a:p>
            <a:pPr marL="742950" lvl="1" indent="-285750" algn="l">
              <a:buFont typeface="Arial" panose="020B0604020202020204" pitchFamily="34" charset="0"/>
              <a:buChar char="•"/>
            </a:pPr>
            <a:r>
              <a:rPr lang="en-US" sz="1200" b="0" i="0" u="none" strike="noStrike" baseline="0" dirty="0">
                <a:solidFill>
                  <a:srgbClr val="000000"/>
                </a:solidFill>
                <a:latin typeface="+mn-lt"/>
              </a:rPr>
              <a:t>In the Watched Incident Content Selector, selected assigned incident.</a:t>
            </a:r>
          </a:p>
          <a:p>
            <a:pPr marL="742950" lvl="1" indent="-285750" algn="l">
              <a:buFont typeface="Arial" panose="020B0604020202020204" pitchFamily="34" charset="0"/>
              <a:buChar char="•"/>
            </a:pPr>
            <a:r>
              <a:rPr lang="en-US" sz="1200" b="0" i="0" u="none" strike="noStrike" baseline="0" dirty="0">
                <a:solidFill>
                  <a:srgbClr val="000000"/>
                </a:solidFill>
                <a:latin typeface="+mn-lt"/>
              </a:rPr>
              <a:t>Pending Request Action Tile &gt; + icon.</a:t>
            </a:r>
          </a:p>
          <a:p>
            <a:pPr marL="742950" lvl="1" indent="-285750" algn="l">
              <a:buFont typeface="Arial" panose="020B0604020202020204" pitchFamily="34" charset="0"/>
              <a:buChar char="•"/>
            </a:pPr>
            <a:r>
              <a:rPr lang="en-US" sz="1200" b="0" i="0" u="none" strike="noStrike" baseline="0" dirty="0">
                <a:solidFill>
                  <a:srgbClr val="000000"/>
                </a:solidFill>
                <a:latin typeface="+mn-lt"/>
              </a:rPr>
              <a:t>Select Catalog&gt;Supply.</a:t>
            </a:r>
          </a:p>
          <a:p>
            <a:pPr marL="800100" lvl="1" indent="-342900" algn="l">
              <a:buFont typeface="Arial" panose="020B0604020202020204" pitchFamily="34" charset="0"/>
              <a:buChar char="•"/>
            </a:pPr>
            <a:r>
              <a:rPr lang="en-US" sz="1200" b="0" i="0" u="none" strike="noStrike" baseline="0" dirty="0">
                <a:solidFill>
                  <a:srgbClr val="000000"/>
                </a:solidFill>
                <a:latin typeface="+mn-lt"/>
              </a:rPr>
              <a:t>Review Categories: Note that depending on the catalog category selected different fields will become available to the dispatcher.</a:t>
            </a:r>
          </a:p>
          <a:p>
            <a:pPr marL="1257300" lvl="2" indent="-342900" algn="l">
              <a:buFont typeface="Courier New" panose="02070309020205020404" pitchFamily="49" charset="0"/>
              <a:buChar char="o"/>
            </a:pPr>
            <a:r>
              <a:rPr lang="en-US" sz="1200" b="0" i="0" u="none" strike="noStrike" baseline="0" dirty="0">
                <a:solidFill>
                  <a:srgbClr val="000000"/>
                </a:solidFill>
                <a:latin typeface="+mn-lt"/>
              </a:rPr>
              <a:t>*Service, Category Not Listed.</a:t>
            </a:r>
          </a:p>
          <a:p>
            <a:pPr marL="1657350" lvl="3" indent="-285750" algn="l">
              <a:buFont typeface="Arial" panose="020B0604020202020204" pitchFamily="34" charset="0"/>
              <a:buChar char="•"/>
            </a:pPr>
            <a:r>
              <a:rPr lang="en-US" sz="1200" b="0" i="0" u="none" strike="noStrike" baseline="0" dirty="0">
                <a:solidFill>
                  <a:srgbClr val="000000"/>
                </a:solidFill>
                <a:latin typeface="+mn-lt"/>
              </a:rPr>
              <a:t>Do not use this category (unless specified by local protocol).</a:t>
            </a:r>
          </a:p>
          <a:p>
            <a:pPr marL="1657350" lvl="3" indent="-285750" algn="l">
              <a:buFont typeface="Arial" panose="020B0604020202020204" pitchFamily="34" charset="0"/>
              <a:buChar char="•"/>
            </a:pPr>
            <a:r>
              <a:rPr lang="en-US" sz="1200" b="0" i="0" u="none" strike="noStrike" baseline="0" dirty="0">
                <a:solidFill>
                  <a:srgbClr val="000000"/>
                </a:solidFill>
                <a:latin typeface="+mn-lt"/>
              </a:rPr>
              <a:t>The “Resource Requested” and “Resource Assigned” will then be *Service, Category Not Listed. Dispatcher should put in the “Special Needs” what the service is.</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NFES Supplies</a:t>
            </a:r>
          </a:p>
          <a:p>
            <a:pPr marL="1657350" lvl="3" indent="-285750" algn="l">
              <a:buFont typeface="Arial" panose="020B0604020202020204" pitchFamily="34" charset="0"/>
              <a:buChar char="•"/>
            </a:pPr>
            <a:r>
              <a:rPr lang="en-US" sz="1200" b="0" i="0" u="none" strike="noStrike" baseline="0" dirty="0">
                <a:solidFill>
                  <a:srgbClr val="000000"/>
                </a:solidFill>
                <a:latin typeface="+mn-lt"/>
              </a:rPr>
              <a:t>These are items in the fire cache system.</a:t>
            </a:r>
          </a:p>
          <a:p>
            <a:pPr marL="1657350" lvl="3" indent="-285750" algn="l">
              <a:buFont typeface="Arial" panose="020B0604020202020204" pitchFamily="34" charset="0"/>
              <a:buChar char="•"/>
            </a:pPr>
            <a:r>
              <a:rPr lang="en-US" sz="1200" b="0" i="0" u="none" strike="noStrike" baseline="0" dirty="0">
                <a:solidFill>
                  <a:srgbClr val="000000"/>
                </a:solidFill>
                <a:latin typeface="+mn-lt"/>
              </a:rPr>
              <a:t>Kits are located here by NFES number.</a:t>
            </a:r>
          </a:p>
          <a:p>
            <a:pPr marL="1657350" lvl="3" indent="-285750" algn="l">
              <a:buFont typeface="Arial" panose="020B0604020202020204" pitchFamily="34" charset="0"/>
              <a:buChar char="•"/>
            </a:pPr>
            <a:r>
              <a:rPr lang="en-US" sz="1200" b="0" i="0" u="none" strike="noStrike" baseline="0" dirty="0">
                <a:solidFill>
                  <a:srgbClr val="000000"/>
                </a:solidFill>
                <a:latin typeface="+mn-lt"/>
              </a:rPr>
              <a:t>All National Cache unit identifiers end in K.</a:t>
            </a:r>
          </a:p>
          <a:p>
            <a:pPr marL="1657350" lvl="3" indent="-285750" algn="l">
              <a:buFont typeface="Arial" panose="020B0604020202020204" pitchFamily="34" charset="0"/>
              <a:buChar char="•"/>
            </a:pPr>
            <a:r>
              <a:rPr lang="en-US" sz="1200" b="0" i="0" u="none" strike="noStrike" baseline="0" dirty="0">
                <a:solidFill>
                  <a:srgbClr val="000000"/>
                </a:solidFill>
                <a:latin typeface="+mn-lt"/>
              </a:rPr>
              <a:t>Identify which National Cache(s) provides support in your area.</a:t>
            </a:r>
          </a:p>
          <a:p>
            <a:pPr marL="1371600" lvl="3" indent="0" algn="l">
              <a:buFont typeface="Arial" panose="020B0604020202020204" pitchFamily="34" charset="0"/>
              <a:buNone/>
            </a:pPr>
            <a:endParaRPr lang="en-US" sz="1200" b="0" i="0" u="none" strike="noStrike" baseline="0" dirty="0">
              <a:solidFill>
                <a:srgbClr val="000000"/>
              </a:solidFill>
              <a:latin typeface="+mn-lt"/>
            </a:endParaRP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NON-NFES Supplies</a:t>
            </a:r>
          </a:p>
          <a:p>
            <a:pPr marL="1657350" lvl="3" indent="-285750" algn="l">
              <a:buFont typeface="Arial" panose="020B0604020202020204" pitchFamily="34" charset="0"/>
              <a:buChar char="•"/>
            </a:pPr>
            <a:r>
              <a:rPr lang="en-US" sz="1200" b="0" i="0" u="none" strike="noStrike" baseline="0" dirty="0">
                <a:solidFill>
                  <a:srgbClr val="000000"/>
                </a:solidFill>
                <a:latin typeface="+mn-lt"/>
              </a:rPr>
              <a:t>Use “Not in Catalog Supplies” for local purchases.</a:t>
            </a:r>
          </a:p>
          <a:p>
            <a:pPr marL="1657350" lvl="3" indent="-285750" algn="l">
              <a:buFont typeface="Arial" panose="020B0604020202020204" pitchFamily="34" charset="0"/>
              <a:buChar char="•"/>
            </a:pPr>
            <a:r>
              <a:rPr lang="en-US" sz="1200" b="0" i="0" u="none" strike="noStrike" baseline="0" dirty="0">
                <a:solidFill>
                  <a:srgbClr val="000000"/>
                </a:solidFill>
                <a:latin typeface="+mn-lt"/>
              </a:rPr>
              <a:t>Notice that the “Item Description” field under “Not in Catalog Supplies” is a free text field, enabling the user to type in locally purchased items.</a:t>
            </a:r>
          </a:p>
          <a:p>
            <a:pPr marL="1657350" lvl="3" indent="-285750" algn="l">
              <a:buFont typeface="Arial" panose="020B0604020202020204" pitchFamily="34" charset="0"/>
              <a:buChar char="•"/>
            </a:pPr>
            <a:r>
              <a:rPr lang="en-US" sz="1200" b="0" i="0" u="none" strike="noStrike" baseline="0" dirty="0">
                <a:solidFill>
                  <a:srgbClr val="000000"/>
                </a:solidFill>
                <a:latin typeface="+mn-lt"/>
              </a:rPr>
              <a:t>Identify local data entry standards when typing in this text box.</a:t>
            </a:r>
          </a:p>
          <a:p>
            <a:pPr marL="1657350" lvl="3" indent="-285750" algn="l">
              <a:buFont typeface="Arial" panose="020B0604020202020204" pitchFamily="34" charset="0"/>
              <a:buChar char="•"/>
            </a:pPr>
            <a:r>
              <a:rPr lang="en-US" sz="1200" b="0" i="0" u="none" strike="noStrike" baseline="0" dirty="0">
                <a:solidFill>
                  <a:srgbClr val="000000"/>
                </a:solidFill>
                <a:latin typeface="+mn-lt"/>
              </a:rPr>
              <a:t>Note option to track item throughout its life on the incident.</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Service, Communications</a:t>
            </a:r>
          </a:p>
          <a:p>
            <a:pPr marL="1657350" lvl="3" indent="-285750" algn="l">
              <a:buFont typeface="Arial" panose="020B0604020202020204" pitchFamily="34" charset="0"/>
              <a:buChar char="•"/>
            </a:pPr>
            <a:r>
              <a:rPr lang="en-US" sz="1200" b="0" i="0" u="none" strike="noStrike" baseline="0" dirty="0">
                <a:solidFill>
                  <a:srgbClr val="000000"/>
                </a:solidFill>
                <a:latin typeface="+mn-lt"/>
              </a:rPr>
              <a:t>Cell service, satellite phones, voice/data lines.</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Service, Delivery</a:t>
            </a:r>
          </a:p>
          <a:p>
            <a:pPr marL="1657350" lvl="3" indent="-285750" algn="l">
              <a:buFont typeface="Arial" panose="020B0604020202020204" pitchFamily="34" charset="0"/>
              <a:buChar char="•"/>
            </a:pPr>
            <a:r>
              <a:rPr lang="en-US" sz="1200" b="0" i="0" u="none" strike="noStrike" baseline="0" dirty="0">
                <a:solidFill>
                  <a:srgbClr val="000000"/>
                </a:solidFill>
                <a:latin typeface="+mn-lt"/>
              </a:rPr>
              <a:t>Ice, newspaper, potable water delivery.</a:t>
            </a:r>
          </a:p>
          <a:p>
            <a:pPr marL="1657350" lvl="3" indent="-285750" algn="l">
              <a:buFont typeface="Arial" panose="020B0604020202020204" pitchFamily="34" charset="0"/>
              <a:buChar char="•"/>
            </a:pPr>
            <a:r>
              <a:rPr lang="en-US" sz="1200" b="0" i="0" u="none" strike="noStrike" baseline="0" dirty="0">
                <a:solidFill>
                  <a:srgbClr val="000000"/>
                </a:solidFill>
                <a:latin typeface="+mn-lt"/>
              </a:rPr>
              <a:t>Use this option for ongoing services.</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Service, Facility-Land Rental</a:t>
            </a:r>
          </a:p>
          <a:p>
            <a:pPr marL="1657350" lvl="3" indent="-285750" algn="l">
              <a:buFont typeface="Arial" panose="020B0604020202020204" pitchFamily="34" charset="0"/>
              <a:buChar char="•"/>
            </a:pPr>
            <a:r>
              <a:rPr lang="en-US" sz="1200" b="0" i="0" u="none" strike="noStrike" baseline="0" dirty="0">
                <a:solidFill>
                  <a:srgbClr val="000000"/>
                </a:solidFill>
                <a:latin typeface="+mn-lt"/>
              </a:rPr>
              <a:t>Conference room, land use, refrigeration and shower facility rental.</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Service, Fuel Delivery</a:t>
            </a:r>
          </a:p>
          <a:p>
            <a:pPr marL="1657350" lvl="3" indent="-285750" algn="l">
              <a:buFont typeface="Arial" panose="020B0604020202020204" pitchFamily="34" charset="0"/>
              <a:buChar char="•"/>
            </a:pPr>
            <a:r>
              <a:rPr lang="en-US" sz="1200" b="0" i="0" u="none" strike="noStrike" baseline="0" dirty="0">
                <a:solidFill>
                  <a:srgbClr val="000000"/>
                </a:solidFill>
                <a:latin typeface="+mn-lt"/>
              </a:rPr>
              <a:t>Diesel/Gas, Other, Propane, Aviation.</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Service, Meals, Food, Lodging</a:t>
            </a:r>
          </a:p>
          <a:p>
            <a:pPr marL="1657350" lvl="3" indent="-285750" algn="l">
              <a:buFont typeface="Arial" panose="020B0604020202020204" pitchFamily="34" charset="0"/>
              <a:buChar char="•"/>
            </a:pPr>
            <a:r>
              <a:rPr lang="en-US" sz="1200" b="0" i="0" u="none" strike="noStrike" baseline="0" dirty="0">
                <a:solidFill>
                  <a:srgbClr val="000000"/>
                </a:solidFill>
                <a:latin typeface="+mn-lt"/>
              </a:rPr>
              <a:t>Food catering (when the # of incident personnel hasn’t met the threshold of ordering a caterer off the National Contract or a National Contract Caterer is not available).</a:t>
            </a:r>
          </a:p>
          <a:p>
            <a:pPr marL="1657350" lvl="3" indent="-285750" algn="l">
              <a:buFont typeface="Arial" panose="020B0604020202020204" pitchFamily="34" charset="0"/>
              <a:buChar char="•"/>
            </a:pPr>
            <a:r>
              <a:rPr lang="en-US" sz="1200" b="0" i="0" u="none" strike="noStrike" baseline="0" dirty="0">
                <a:solidFill>
                  <a:srgbClr val="000000"/>
                </a:solidFill>
                <a:latin typeface="+mn-lt"/>
              </a:rPr>
              <a:t>Demonstrate the difference between number of requests and quantity of meals.</a:t>
            </a:r>
          </a:p>
          <a:p>
            <a:pPr marL="1657350" lvl="3" indent="-285750" algn="l">
              <a:buFont typeface="Arial" panose="020B0604020202020204" pitchFamily="34" charset="0"/>
              <a:buChar char="•"/>
            </a:pPr>
            <a:r>
              <a:rPr lang="en-US" sz="1200" b="0" i="0" u="none" strike="noStrike" baseline="0" dirty="0">
                <a:solidFill>
                  <a:srgbClr val="000000"/>
                </a:solidFill>
                <a:latin typeface="+mn-lt"/>
              </a:rPr>
              <a:t>Lodging, Meals, Groceries/Sundries (review documentation in the resource order).</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Service, Miscellaneous</a:t>
            </a:r>
          </a:p>
          <a:p>
            <a:pPr marL="1657350" lvl="3" indent="-285750" algn="l">
              <a:buFont typeface="Arial" panose="020B0604020202020204" pitchFamily="34" charset="0"/>
              <a:buChar char="•"/>
            </a:pPr>
            <a:r>
              <a:rPr lang="en-US" sz="1200" b="0" i="0" u="none" strike="noStrike" baseline="0" dirty="0">
                <a:solidFill>
                  <a:srgbClr val="000000"/>
                </a:solidFill>
                <a:latin typeface="+mn-lt"/>
              </a:rPr>
              <a:t>Dust abatement, equipment inspection, excavation, laundry, medical, mobile mechanic, mobilization center, road grading.</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Service, Office Support</a:t>
            </a:r>
          </a:p>
          <a:p>
            <a:pPr marL="1657350" lvl="3" indent="-285750" algn="l">
              <a:buFont typeface="Arial" panose="020B0604020202020204" pitchFamily="34" charset="0"/>
              <a:buChar char="•"/>
            </a:pPr>
            <a:r>
              <a:rPr lang="en-US" sz="1200" b="0" i="0" u="none" strike="noStrike" baseline="0" dirty="0">
                <a:solidFill>
                  <a:srgbClr val="000000"/>
                </a:solidFill>
                <a:latin typeface="+mn-lt"/>
              </a:rPr>
              <a:t>Fax rental, audio visual equipment rental, computer rental, copy machine rental, other office equipment rental, office machine repair.</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Service, Sanitation</a:t>
            </a:r>
          </a:p>
          <a:p>
            <a:pPr marL="1657350" lvl="3" indent="-285750" algn="l">
              <a:buFont typeface="Arial" panose="020B0604020202020204" pitchFamily="34" charset="0"/>
              <a:buChar char="•"/>
            </a:pPr>
            <a:r>
              <a:rPr lang="en-US" sz="1200" b="0" i="0" u="none" strike="noStrike" baseline="0" dirty="0">
                <a:solidFill>
                  <a:srgbClr val="000000"/>
                </a:solidFill>
                <a:latin typeface="+mn-lt"/>
              </a:rPr>
              <a:t>Grey water removal, handwashing stations (portable), porta-potties, recycling, garbage/container removal, other sanitation.</a:t>
            </a:r>
          </a:p>
          <a:p>
            <a:pPr algn="l"/>
            <a:endParaRPr lang="en-US" sz="1200" b="0" i="0" u="none" strike="noStrike" baseline="0" dirty="0">
              <a:solidFill>
                <a:srgbClr val="000000"/>
              </a:solidFill>
              <a:latin typeface="+mn-lt"/>
            </a:endParaRPr>
          </a:p>
          <a:p>
            <a:pPr marL="285750" indent="-285750" algn="l">
              <a:buFont typeface="Wingdings" panose="05000000000000000000" pitchFamily="2" charset="2"/>
              <a:buChar char="q"/>
            </a:pPr>
            <a:r>
              <a:rPr lang="en-US" sz="1200" b="0" i="0" u="none" strike="noStrike" baseline="0" dirty="0">
                <a:solidFill>
                  <a:srgbClr val="000000"/>
                </a:solidFill>
                <a:latin typeface="+mn-lt"/>
              </a:rPr>
              <a:t>From this point, move to the top right of the New Request screen.</a:t>
            </a:r>
          </a:p>
          <a:p>
            <a:pPr marL="285750" indent="-285750" algn="l">
              <a:buFont typeface="Wingdings" panose="05000000000000000000" pitchFamily="2" charset="2"/>
              <a:buChar char="q"/>
            </a:pPr>
            <a:endParaRPr lang="en-US" sz="1200" b="0" i="0" u="none" strike="noStrike" baseline="0" dirty="0">
              <a:solidFill>
                <a:srgbClr val="000000"/>
              </a:solidFill>
              <a:latin typeface="+mn-lt"/>
            </a:endParaRPr>
          </a:p>
          <a:p>
            <a:pPr marL="742950" lvl="1" indent="-285750" algn="l">
              <a:buFont typeface="Arial" panose="020B0604020202020204" pitchFamily="34" charset="0"/>
              <a:buChar char="•"/>
            </a:pPr>
            <a:r>
              <a:rPr lang="en-US" sz="1200" b="0" i="0" u="none" strike="noStrike" baseline="0" dirty="0">
                <a:solidFill>
                  <a:srgbClr val="000000"/>
                </a:solidFill>
                <a:latin typeface="+mn-lt"/>
              </a:rPr>
              <a:t>Have students select Category &gt; NFES Supplies</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Demonstrate how to search by item name.</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Demonstrate how to enter the NFES number.</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Identify “Standard Pack”. Refer students back to NFES catalog and point out that Standard Pack can be different than Unit of Issue.</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“Quantity”. Supplies are the only functional area that can have multiple identical items per request.</a:t>
            </a:r>
          </a:p>
          <a:p>
            <a:pPr marL="742950" lvl="1" indent="-285750" algn="l">
              <a:buFont typeface="Arial" panose="020B0604020202020204" pitchFamily="34" charset="0"/>
              <a:buChar char="•"/>
            </a:pPr>
            <a:r>
              <a:rPr lang="en-US" sz="1200" b="0" i="0" u="none" strike="noStrike" baseline="0" dirty="0">
                <a:solidFill>
                  <a:srgbClr val="000000"/>
                </a:solidFill>
                <a:latin typeface="+mn-lt"/>
              </a:rPr>
              <a:t>“Default Number Block”. Explain blocks of numbers can be issued to others outside of expanded for tracking purposes (established dispatch, buying teams, incident management teams, etc.).</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Refer to local protocols.</a:t>
            </a:r>
          </a:p>
          <a:p>
            <a:pPr marL="742950" lvl="1" indent="-285750" algn="l">
              <a:buFont typeface="Arial" panose="020B0604020202020204" pitchFamily="34" charset="0"/>
              <a:buChar char="•"/>
            </a:pPr>
            <a:r>
              <a:rPr lang="en-US" sz="1200" b="0" i="0" u="none" strike="noStrike" baseline="0" dirty="0">
                <a:solidFill>
                  <a:srgbClr val="000000"/>
                </a:solidFill>
                <a:latin typeface="+mn-lt"/>
              </a:rPr>
              <a:t>Need Date Time.</a:t>
            </a:r>
          </a:p>
          <a:p>
            <a:pPr marL="742950" lvl="1" indent="-285750" algn="l">
              <a:buFont typeface="Arial" panose="020B0604020202020204" pitchFamily="34" charset="0"/>
              <a:buChar char="•"/>
            </a:pPr>
            <a:r>
              <a:rPr lang="en-US" sz="1200" b="0" i="0" u="none" strike="noStrike" baseline="0" dirty="0">
                <a:solidFill>
                  <a:srgbClr val="000000"/>
                </a:solidFill>
                <a:latin typeface="+mn-lt"/>
              </a:rPr>
              <a:t>Navigation Reporting.</a:t>
            </a:r>
          </a:p>
          <a:p>
            <a:pPr marL="742950" lvl="1" indent="-285750" algn="l">
              <a:buFont typeface="Arial" panose="020B0604020202020204" pitchFamily="34" charset="0"/>
              <a:buChar char="•"/>
            </a:pPr>
            <a:r>
              <a:rPr lang="en-US" sz="1200" b="0" i="0" u="none" strike="noStrike" baseline="0" dirty="0">
                <a:solidFill>
                  <a:srgbClr val="000000"/>
                </a:solidFill>
                <a:latin typeface="+mn-lt"/>
              </a:rPr>
              <a:t>Request Contact.</a:t>
            </a:r>
          </a:p>
          <a:p>
            <a:pPr marL="742950" lvl="1" indent="-285750" algn="l">
              <a:buFont typeface="Arial" panose="020B0604020202020204" pitchFamily="34" charset="0"/>
              <a:buChar char="•"/>
            </a:pPr>
            <a:r>
              <a:rPr lang="en-US" sz="1200" b="0" i="0" u="none" strike="noStrike" baseline="0" dirty="0">
                <a:solidFill>
                  <a:srgbClr val="000000"/>
                </a:solidFill>
                <a:latin typeface="+mn-lt"/>
              </a:rPr>
              <a:t>Ordering Contact.</a:t>
            </a:r>
          </a:p>
          <a:p>
            <a:pPr marL="742950" lvl="1" indent="-285750" algn="l">
              <a:buFont typeface="Arial" panose="020B0604020202020204" pitchFamily="34" charset="0"/>
              <a:buChar char="•"/>
            </a:pPr>
            <a:r>
              <a:rPr lang="en-US" sz="1200" b="0" i="0" u="none" strike="noStrike" baseline="0" dirty="0">
                <a:solidFill>
                  <a:srgbClr val="000000"/>
                </a:solidFill>
                <a:latin typeface="+mn-lt"/>
              </a:rPr>
              <a:t>Special Needs.</a:t>
            </a:r>
          </a:p>
          <a:p>
            <a:pPr marL="742950" lvl="1" indent="-285750" algn="l">
              <a:buFont typeface="Arial" panose="020B0604020202020204" pitchFamily="34" charset="0"/>
              <a:buChar char="•"/>
            </a:pPr>
            <a:r>
              <a:rPr lang="en-US" sz="1200" b="0" i="0" u="none" strike="noStrike" baseline="0" dirty="0">
                <a:solidFill>
                  <a:srgbClr val="000000"/>
                </a:solidFill>
                <a:latin typeface="+mn-lt"/>
              </a:rPr>
              <a:t>Supply Details.</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Shipping Contact.</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Shipping Method.</a:t>
            </a:r>
          </a:p>
          <a:p>
            <a:pPr marL="1657350" lvl="3" indent="-285750" algn="l">
              <a:buFont typeface="Arial" panose="020B0604020202020204" pitchFamily="34" charset="0"/>
              <a:buChar char="•"/>
            </a:pPr>
            <a:r>
              <a:rPr lang="en-US" sz="1200" b="0" i="0" u="none" strike="noStrike" baseline="0" dirty="0">
                <a:solidFill>
                  <a:srgbClr val="000000"/>
                </a:solidFill>
                <a:latin typeface="+mn-lt"/>
              </a:rPr>
              <a:t>Select one of three options:</a:t>
            </a:r>
          </a:p>
          <a:p>
            <a:pPr marL="2114550" lvl="4" indent="-285750" algn="l">
              <a:buFont typeface="Courier New" panose="02070309020205020404" pitchFamily="49" charset="0"/>
              <a:buChar char="o"/>
            </a:pPr>
            <a:r>
              <a:rPr lang="en-US" sz="1200" b="0" i="0" u="none" strike="noStrike" baseline="0" dirty="0">
                <a:solidFill>
                  <a:srgbClr val="000000"/>
                </a:solidFill>
                <a:latin typeface="+mn-lt"/>
              </a:rPr>
              <a:t>Shipping Address (pick or add an address associated with this incident).</a:t>
            </a:r>
          </a:p>
          <a:p>
            <a:pPr marL="2171700" lvl="4" indent="-342900" algn="l">
              <a:buFont typeface="Courier New" panose="02070309020205020404" pitchFamily="49" charset="0"/>
              <a:buChar char="o"/>
            </a:pPr>
            <a:r>
              <a:rPr lang="en-US" sz="1200" b="0" i="0" u="none" strike="noStrike" baseline="0" dirty="0">
                <a:solidFill>
                  <a:srgbClr val="000000"/>
                </a:solidFill>
                <a:latin typeface="+mn-lt"/>
              </a:rPr>
              <a:t>Shipping Instructions (used most often). This will open a text box to the right to populate the shipping instructions.</a:t>
            </a:r>
          </a:p>
          <a:p>
            <a:pPr marL="2114550" lvl="4" indent="-285750" algn="l">
              <a:buFont typeface="Courier New" panose="02070309020205020404" pitchFamily="49" charset="0"/>
              <a:buChar char="o"/>
            </a:pPr>
            <a:r>
              <a:rPr lang="en-US" sz="1200" b="0" i="0" u="none" strike="noStrike" baseline="0" dirty="0">
                <a:solidFill>
                  <a:srgbClr val="000000"/>
                </a:solidFill>
                <a:latin typeface="+mn-lt"/>
              </a:rPr>
              <a:t>Will Pick Up at Cache (brings up different text boxes).</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Discuss Servicing Cache.</a:t>
            </a:r>
          </a:p>
          <a:p>
            <a:pPr marL="1200150" lvl="2" indent="-285750" algn="l">
              <a:buFont typeface="Courier New" panose="02070309020205020404" pitchFamily="49" charset="0"/>
              <a:buChar char="o"/>
            </a:pPr>
            <a:r>
              <a:rPr lang="en-US" sz="1200" b="0" i="0" u="none" strike="noStrike" baseline="0" dirty="0">
                <a:solidFill>
                  <a:srgbClr val="000000"/>
                </a:solidFill>
                <a:latin typeface="+mn-lt"/>
              </a:rPr>
              <a:t>“Shipping Contact”. Name and phone number should be selected from the pick menu. Emphasize that students can add a name and phone number; however, they should always check with the supervisory dispatcher prior to doing so.</a:t>
            </a:r>
          </a:p>
          <a:p>
            <a:pPr algn="l"/>
            <a:r>
              <a:rPr lang="en-US" sz="1200" b="0" i="0" u="none" strike="noStrike" baseline="0" dirty="0">
                <a:solidFill>
                  <a:srgbClr val="000000"/>
                </a:solidFill>
                <a:latin typeface="+mn-lt"/>
              </a:rPr>
              <a:t> </a:t>
            </a:r>
          </a:p>
          <a:p>
            <a:pPr algn="l"/>
            <a:r>
              <a:rPr lang="en-US" sz="1200" b="1" i="0" u="none" strike="noStrike" baseline="0" dirty="0">
                <a:solidFill>
                  <a:srgbClr val="000000"/>
                </a:solidFill>
                <a:latin typeface="+mn-lt"/>
              </a:rPr>
              <a:t>Exercise</a:t>
            </a:r>
          </a:p>
          <a:p>
            <a:pPr marL="285750" indent="-285750" algn="l">
              <a:buFont typeface="Wingdings" panose="05000000000000000000" pitchFamily="2" charset="2"/>
              <a:buChar char="q"/>
            </a:pPr>
            <a:r>
              <a:rPr lang="en-US" sz="1200" b="0" i="0" u="none" strike="noStrike" baseline="0" dirty="0">
                <a:solidFill>
                  <a:srgbClr val="000000"/>
                </a:solidFill>
                <a:latin typeface="+mn-lt"/>
              </a:rPr>
              <a:t>Practice application of lecture.</a:t>
            </a:r>
          </a:p>
          <a:p>
            <a:pPr marL="285750" indent="-285750" algn="l">
              <a:buFont typeface="Wingdings" panose="05000000000000000000" pitchFamily="2" charset="2"/>
              <a:buChar char="q"/>
            </a:pPr>
            <a:r>
              <a:rPr lang="en-US" sz="1200" b="0" i="0" u="none" strike="noStrike" baseline="0" dirty="0">
                <a:solidFill>
                  <a:srgbClr val="000000"/>
                </a:solidFill>
                <a:latin typeface="+mn-lt"/>
              </a:rPr>
              <a:t>Have students work independently with assistance from coach as needed.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i="0" u="none" strike="noStrike" baseline="0" dirty="0">
                <a:solidFill>
                  <a:srgbClr val="000000"/>
                </a:solidFill>
                <a:latin typeface="+mn-lt"/>
              </a:rPr>
              <a:t>Have students create supply requests from both handouts.</a:t>
            </a:r>
          </a:p>
          <a:p>
            <a:pPr marL="0" indent="0" algn="l">
              <a:buFont typeface="Arial" panose="020B0604020202020204" pitchFamily="34" charset="0"/>
              <a:buNone/>
            </a:pPr>
            <a:r>
              <a:rPr lang="en-US" sz="1200" b="0" i="0" u="none" strike="noStrike" baseline="0" dirty="0">
                <a:solidFill>
                  <a:srgbClr val="000000"/>
                </a:solidFill>
                <a:latin typeface="+mn-lt"/>
              </a:rPr>
              <a:t>Ensure students write the S number on the general message forms. (</a:t>
            </a:r>
            <a:r>
              <a:rPr lang="en-US" sz="1200" b="1" i="0" u="none" strike="noStrike" dirty="0">
                <a:solidFill>
                  <a:srgbClr val="000000"/>
                </a:solidFill>
                <a:effectLst/>
                <a:latin typeface="Calibri" panose="020F0502020204030204" pitchFamily="34" charset="0"/>
              </a:rPr>
              <a:t>GM 7 - SUBJECT: Supply Order 1</a:t>
            </a:r>
            <a:r>
              <a:rPr lang="en-US" sz="1200" b="1" dirty="0"/>
              <a:t> </a:t>
            </a:r>
            <a:r>
              <a:rPr lang="en-US" sz="1200" b="0" i="0" u="none" strike="noStrike" baseline="0" dirty="0">
                <a:solidFill>
                  <a:srgbClr val="000000"/>
                </a:solidFill>
                <a:latin typeface="+mn-lt"/>
              </a:rPr>
              <a:t>and</a:t>
            </a:r>
            <a:r>
              <a:rPr lang="en-US" sz="1200" b="1" i="0" u="none" strike="noStrike" baseline="0" dirty="0">
                <a:solidFill>
                  <a:srgbClr val="000000"/>
                </a:solidFill>
                <a:latin typeface="+mn-lt"/>
              </a:rPr>
              <a:t> </a:t>
            </a:r>
            <a:r>
              <a:rPr lang="en-US" sz="1200" b="1" i="0" u="none" strike="noStrike" dirty="0">
                <a:solidFill>
                  <a:srgbClr val="000000"/>
                </a:solidFill>
                <a:effectLst/>
                <a:latin typeface="Calibri" panose="020F0502020204030204" pitchFamily="34" charset="0"/>
              </a:rPr>
              <a:t>GM 8 - SUBJECT: Supply Order 2).</a:t>
            </a:r>
            <a:endParaRPr lang="en-US" sz="1200" b="0" i="0" u="none" strike="noStrike" baseline="0" dirty="0">
              <a:solidFill>
                <a:srgbClr val="000000"/>
              </a:solidFill>
              <a:latin typeface="+mn-lt"/>
            </a:endParaRPr>
          </a:p>
          <a:p>
            <a:pPr algn="l"/>
            <a:endParaRPr lang="en-US" sz="1200" b="1" i="0" u="none" strike="noStrike" baseline="0" dirty="0">
              <a:solidFill>
                <a:srgbClr val="000000"/>
              </a:solidFill>
              <a:latin typeface="+mn-lt"/>
            </a:endParaRPr>
          </a:p>
          <a:p>
            <a:pPr marL="742950" lvl="1" indent="-285750" algn="l">
              <a:buFont typeface="Arial" panose="020B0604020202020204" pitchFamily="34" charset="0"/>
              <a:buChar char="•"/>
            </a:pPr>
            <a:r>
              <a:rPr lang="en-US" sz="1200" b="0" i="0" u="none" strike="noStrike" baseline="0" dirty="0">
                <a:solidFill>
                  <a:srgbClr val="000000"/>
                </a:solidFill>
                <a:latin typeface="+mn-lt"/>
              </a:rPr>
              <a:t>Pending Request Action Tile “+” icon.</a:t>
            </a:r>
          </a:p>
          <a:p>
            <a:pPr marL="742950" lvl="1" indent="-285750" algn="l">
              <a:buFont typeface="Arial" panose="020B0604020202020204" pitchFamily="34" charset="0"/>
              <a:buChar char="•"/>
            </a:pPr>
            <a:r>
              <a:rPr lang="en-US" sz="1200" b="0" i="0" u="none" strike="noStrike" baseline="0" dirty="0">
                <a:solidFill>
                  <a:srgbClr val="000000"/>
                </a:solidFill>
                <a:latin typeface="+mn-lt"/>
              </a:rPr>
              <a:t>Select Catalog &gt; Supply.</a:t>
            </a:r>
          </a:p>
          <a:p>
            <a:pPr marL="742950" lvl="1" indent="-285750" algn="l">
              <a:buFont typeface="Arial" panose="020B0604020202020204" pitchFamily="34" charset="0"/>
              <a:buChar char="•"/>
            </a:pPr>
            <a:r>
              <a:rPr lang="en-US" sz="1200" b="0" i="0" u="none" strike="noStrike" baseline="0" dirty="0">
                <a:solidFill>
                  <a:srgbClr val="000000"/>
                </a:solidFill>
                <a:latin typeface="+mn-lt"/>
              </a:rPr>
              <a:t>Select Category &gt; Service, Sanitation.</a:t>
            </a:r>
          </a:p>
          <a:p>
            <a:pPr marL="742950" lvl="1" indent="-285750" algn="l">
              <a:buFont typeface="Arial" panose="020B0604020202020204" pitchFamily="34" charset="0"/>
              <a:buChar char="•"/>
            </a:pPr>
            <a:r>
              <a:rPr lang="en-US" sz="1200" b="0" i="0" u="none" strike="noStrike" baseline="0" dirty="0">
                <a:solidFill>
                  <a:srgbClr val="000000"/>
                </a:solidFill>
                <a:latin typeface="+mn-lt"/>
              </a:rPr>
              <a:t>Identify that when certain services are selected, the Quantity Requested box changes to Number of Requests.</a:t>
            </a:r>
          </a:p>
          <a:p>
            <a:pPr marL="742950" lvl="1" indent="-285750" algn="l">
              <a:buFont typeface="Arial" panose="020B0604020202020204" pitchFamily="34" charset="0"/>
              <a:buChar char="•"/>
            </a:pPr>
            <a:r>
              <a:rPr lang="en-US" sz="1200" b="0" i="0" u="none" strike="noStrike" baseline="0" dirty="0">
                <a:solidFill>
                  <a:srgbClr val="000000"/>
                </a:solidFill>
                <a:latin typeface="+mn-lt"/>
              </a:rPr>
              <a:t>Explain that when a service is filled, user will be prompted to enter travel. Most services remain assigned to an incident so the order can be tracked for billing purposes.</a:t>
            </a:r>
          </a:p>
          <a:p>
            <a:pPr marL="285750" indent="-285750" algn="l">
              <a:buFont typeface="Wingdings" panose="05000000000000000000" pitchFamily="2" charset="2"/>
              <a:buChar char="q"/>
            </a:pPr>
            <a:endParaRPr lang="en-US" sz="1200" b="0" i="0" u="none" strike="noStrike" baseline="0" dirty="0">
              <a:solidFill>
                <a:srgbClr val="000000"/>
              </a:solidFill>
              <a:latin typeface="+mn-lt"/>
            </a:endParaRPr>
          </a:p>
          <a:p>
            <a:pPr marL="0" indent="0" algn="l">
              <a:buFont typeface="Arial" panose="020B0604020202020204" pitchFamily="34" charset="0"/>
              <a:buNone/>
            </a:pPr>
            <a:r>
              <a:rPr lang="en-US" sz="1200" b="1" i="0" u="none" strike="noStrike" baseline="0" dirty="0">
                <a:solidFill>
                  <a:srgbClr val="000000"/>
                </a:solidFill>
                <a:latin typeface="+mn-lt"/>
              </a:rPr>
              <a:t>Materials</a:t>
            </a:r>
            <a:r>
              <a:rPr lang="en-US" sz="1200" b="0" i="0" u="none" strike="noStrike" baseline="0" dirty="0">
                <a:solidFill>
                  <a:srgbClr val="000000"/>
                </a:solidFill>
                <a:latin typeface="+mn-lt"/>
              </a:rPr>
              <a:t> Needed: Laptop with Chrome and internet access.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baseline="0" dirty="0">
                <a:solidFill>
                  <a:srgbClr val="000000"/>
                </a:solidFill>
                <a:latin typeface="+mn-lt"/>
              </a:rPr>
              <a:t>Time</a:t>
            </a:r>
            <a:r>
              <a:rPr lang="en-US" sz="1200" b="0" i="0" u="none" strike="noStrike" baseline="0" dirty="0">
                <a:solidFill>
                  <a:srgbClr val="000000"/>
                </a:solidFill>
                <a:latin typeface="+mn-lt"/>
              </a:rPr>
              <a:t>: 20 min.</a:t>
            </a:r>
            <a:endParaRPr lang="en-US" sz="1200" b="1" i="0" u="none" strike="noStrike" baseline="0" dirty="0">
              <a:solidFill>
                <a:srgbClr val="000000"/>
              </a:solidFill>
              <a:latin typeface="+mn-lt"/>
            </a:endParaRPr>
          </a:p>
          <a:p>
            <a:pPr algn="l"/>
            <a:endParaRPr lang="en-US" sz="1200" b="0" i="0" u="none" strike="noStrike" baseline="0" dirty="0">
              <a:solidFill>
                <a:srgbClr val="000000"/>
              </a:solidFill>
              <a:latin typeface="+mn-lt"/>
            </a:endParaRPr>
          </a:p>
          <a:p>
            <a:pPr marL="0" indent="0" algn="l">
              <a:buNone/>
            </a:pPr>
            <a:endParaRPr lang="en-US" sz="1200" b="0" i="0" u="none" strike="noStrike" baseline="0" dirty="0">
              <a:solidFill>
                <a:srgbClr val="000000"/>
              </a:solidFill>
              <a:latin typeface="+mn-lt"/>
            </a:endParaRPr>
          </a:p>
          <a:p>
            <a:pPr marL="0" indent="0" algn="l">
              <a:buFont typeface="Wingdings" panose="05000000000000000000" pitchFamily="2" charset="2"/>
              <a:buNone/>
            </a:pPr>
            <a:r>
              <a:rPr lang="en-US" sz="1200" b="1" i="0" u="none" strike="noStrike" baseline="0" dirty="0">
                <a:solidFill>
                  <a:srgbClr val="000000"/>
                </a:solidFill>
                <a:latin typeface="+mn-lt"/>
              </a:rPr>
              <a:t>Question: Students what are different ways to fill a Supply Order?</a:t>
            </a:r>
          </a:p>
          <a:p>
            <a:pPr marL="0" indent="0" algn="l">
              <a:buFont typeface="Wingdings" panose="05000000000000000000" pitchFamily="2" charset="2"/>
              <a:buNone/>
            </a:pPr>
            <a:endParaRPr lang="en-US" sz="1200" b="1" i="0" u="none" strike="noStrike" baseline="0" dirty="0">
              <a:solidFill>
                <a:srgbClr val="000000"/>
              </a:solidFill>
              <a:latin typeface="+mn-lt"/>
            </a:endParaRPr>
          </a:p>
          <a:p>
            <a:pPr marL="457200" lvl="1" indent="0" algn="l">
              <a:buFont typeface="Arial" panose="020B0604020202020204" pitchFamily="34" charset="0"/>
              <a:buNone/>
            </a:pPr>
            <a:r>
              <a:rPr lang="en-US" sz="1200" b="0" i="1" u="none" strike="noStrike" baseline="0" dirty="0">
                <a:solidFill>
                  <a:srgbClr val="000000"/>
                </a:solidFill>
                <a:latin typeface="+mn-lt"/>
              </a:rPr>
              <a:t>Answer: Local purchase, caches, and buying teams.</a:t>
            </a:r>
          </a:p>
          <a:p>
            <a:pPr marL="285750" indent="-285750" algn="l">
              <a:buFont typeface="Arial" panose="020B0604020202020204" pitchFamily="34" charset="0"/>
              <a:buChar char="•"/>
            </a:pPr>
            <a:endParaRPr lang="en-US" sz="1200" b="1" i="0" u="none" strike="noStrike" baseline="0" dirty="0">
              <a:solidFill>
                <a:srgbClr val="000000"/>
              </a:solidFill>
              <a:latin typeface="+mn-lt"/>
            </a:endParaRPr>
          </a:p>
          <a:p>
            <a:pPr marL="0" indent="0" algn="l">
              <a:buFont typeface="Arial" panose="020B0604020202020204" pitchFamily="34" charset="0"/>
              <a:buNone/>
            </a:pPr>
            <a:r>
              <a:rPr lang="en-US" sz="1200" b="1" i="0" u="none" strike="noStrike" baseline="0" dirty="0">
                <a:solidFill>
                  <a:srgbClr val="000000"/>
                </a:solidFill>
                <a:latin typeface="+mn-lt"/>
              </a:rPr>
              <a:t>Questions: Cover Local Protocols</a:t>
            </a:r>
          </a:p>
          <a:p>
            <a:pPr marL="742950" lvl="1" indent="-285750" algn="l">
              <a:buFont typeface="Arial" panose="020B0604020202020204" pitchFamily="34" charset="0"/>
              <a:buChar char="•"/>
            </a:pPr>
            <a:r>
              <a:rPr lang="en-US" sz="1200" b="0" i="0" u="none" strike="noStrike" baseline="0" dirty="0">
                <a:solidFill>
                  <a:srgbClr val="000000"/>
                </a:solidFill>
                <a:latin typeface="+mn-lt"/>
              </a:rPr>
              <a:t>What is considered a local purchase?</a:t>
            </a:r>
          </a:p>
          <a:p>
            <a:pPr marL="742950" lvl="1" indent="-285750" algn="l">
              <a:buFont typeface="Arial" panose="020B0604020202020204" pitchFamily="34" charset="0"/>
              <a:buChar char="•"/>
            </a:pPr>
            <a:r>
              <a:rPr lang="en-US" sz="1200" b="0" i="0" u="none" strike="noStrike" baseline="0" dirty="0">
                <a:solidFill>
                  <a:srgbClr val="000000"/>
                </a:solidFill>
                <a:latin typeface="+mn-lt"/>
              </a:rPr>
              <a:t>What is the difference between the local cache and the national cache?</a:t>
            </a:r>
          </a:p>
          <a:p>
            <a:pPr marL="742950" lvl="1" indent="-285750" algn="l">
              <a:buFont typeface="Arial" panose="020B0604020202020204" pitchFamily="34" charset="0"/>
              <a:buChar char="•"/>
            </a:pPr>
            <a:r>
              <a:rPr lang="en-US" sz="1200" b="0" i="0" u="none" strike="noStrike" baseline="0" dirty="0">
                <a:solidFill>
                  <a:srgbClr val="000000"/>
                </a:solidFill>
                <a:latin typeface="+mn-lt"/>
              </a:rPr>
              <a:t>How does an EDRC decide when an NFES order can be filled at the local cache instead of the national cache?</a:t>
            </a:r>
          </a:p>
          <a:p>
            <a:pPr marL="742950" lvl="1" indent="-285750" algn="l">
              <a:buFont typeface="Arial" panose="020B0604020202020204" pitchFamily="34" charset="0"/>
              <a:buChar char="•"/>
            </a:pPr>
            <a:r>
              <a:rPr lang="en-US" sz="1200" b="0" i="0" u="none" strike="noStrike" baseline="0" dirty="0">
                <a:solidFill>
                  <a:srgbClr val="000000"/>
                </a:solidFill>
                <a:latin typeface="+mn-lt"/>
              </a:rPr>
              <a:t>What is a buying team? How does expanded dispatch generally interact with buying teams?</a:t>
            </a:r>
          </a:p>
          <a:p>
            <a:pPr marL="742950" lvl="1" indent="-285750" algn="l">
              <a:buFont typeface="Arial" panose="020B0604020202020204" pitchFamily="34" charset="0"/>
              <a:buChar char="•"/>
            </a:pPr>
            <a:endParaRPr lang="en-US" sz="1200" b="1" i="0" u="none" strike="noStrike" baseline="0" dirty="0">
              <a:solidFill>
                <a:srgbClr val="000000"/>
              </a:solidFill>
              <a:latin typeface="+mn-lt"/>
            </a:endParaRPr>
          </a:p>
          <a:p>
            <a:pPr marL="285750" lvl="0" indent="-285750" algn="l">
              <a:buFont typeface="Wingdings" panose="05000000000000000000" pitchFamily="2" charset="2"/>
              <a:buChar char="q"/>
            </a:pPr>
            <a:r>
              <a:rPr lang="en-US" sz="1200" b="0" i="0" u="none" strike="noStrike" baseline="0" dirty="0">
                <a:solidFill>
                  <a:srgbClr val="000000"/>
                </a:solidFill>
                <a:latin typeface="+mn-lt"/>
              </a:rPr>
              <a:t>Discuss IROC capability to identify request is for the BUYT.</a:t>
            </a:r>
          </a:p>
          <a:p>
            <a:pPr marL="285750" lvl="0" indent="-285750" algn="l">
              <a:buFont typeface="Wingdings" panose="05000000000000000000" pitchFamily="2" charset="2"/>
              <a:buChar char="q"/>
            </a:pPr>
            <a:r>
              <a:rPr lang="en-US" sz="1200" b="0" i="0" u="none" strike="noStrike" baseline="0" dirty="0">
                <a:solidFill>
                  <a:srgbClr val="000000"/>
                </a:solidFill>
                <a:latin typeface="+mn-lt"/>
              </a:rPr>
              <a:t>Optional: Demonstrate filling a local purchase.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0" u="none" strike="noStrike" baseline="0" dirty="0">
                <a:solidFill>
                  <a:srgbClr val="000000"/>
                </a:solidFill>
                <a:latin typeface="+mn-lt"/>
              </a:rPr>
              <a:t>Exercise</a:t>
            </a:r>
          </a:p>
          <a:p>
            <a:pPr marL="285750" indent="-285750" algn="l">
              <a:buFont typeface="Wingdings" panose="05000000000000000000" pitchFamily="2" charset="2"/>
              <a:buChar char="q"/>
            </a:pPr>
            <a:r>
              <a:rPr lang="en-US" sz="1200" b="0" i="0" u="none" strike="noStrike" baseline="0" dirty="0">
                <a:solidFill>
                  <a:srgbClr val="000000"/>
                </a:solidFill>
                <a:latin typeface="+mn-lt"/>
              </a:rPr>
              <a:t>Have students remember how to place an order through the Pending Request tile.</a:t>
            </a:r>
          </a:p>
          <a:p>
            <a:pPr marL="285750" indent="-285750" algn="l">
              <a:buFont typeface="Wingdings" panose="05000000000000000000" pitchFamily="2" charset="2"/>
              <a:buChar char="q"/>
            </a:pPr>
            <a:r>
              <a:rPr lang="en-US" sz="1200" b="0" i="0" u="none" strike="noStrike" baseline="0" dirty="0">
                <a:solidFill>
                  <a:srgbClr val="000000"/>
                </a:solidFill>
                <a:latin typeface="+mn-lt"/>
              </a:rPr>
              <a:t>Have student work independently with assistance from coach as needed.</a:t>
            </a:r>
          </a:p>
          <a:p>
            <a:pPr marL="285750" indent="-285750" algn="l">
              <a:buFont typeface="Wingdings" panose="05000000000000000000" pitchFamily="2" charset="2"/>
              <a:buChar char="q"/>
            </a:pPr>
            <a:r>
              <a:rPr lang="en-US" sz="1200" b="0" i="0" u="none" strike="noStrike" baseline="0" dirty="0">
                <a:solidFill>
                  <a:srgbClr val="000000"/>
                </a:solidFill>
                <a:latin typeface="+mn-lt"/>
              </a:rPr>
              <a:t>Have students place NFES items to the appropriate national cache(s).</a:t>
            </a:r>
          </a:p>
          <a:p>
            <a:pPr marL="0" indent="0" algn="l">
              <a:buFont typeface="Arial" panose="020B0604020202020204" pitchFamily="34" charset="0"/>
              <a:buNone/>
            </a:pPr>
            <a:r>
              <a:rPr lang="en-US" sz="1200" b="1" i="0" u="none" strike="noStrike" baseline="0" dirty="0">
                <a:solidFill>
                  <a:srgbClr val="000000"/>
                </a:solidFill>
                <a:latin typeface="+mn-lt"/>
              </a:rPr>
              <a:t>Materials</a:t>
            </a:r>
            <a:r>
              <a:rPr lang="en-US" sz="1200" b="0" i="0" u="none" strike="noStrike" baseline="0" dirty="0">
                <a:solidFill>
                  <a:srgbClr val="000000"/>
                </a:solidFill>
                <a:latin typeface="+mn-lt"/>
              </a:rPr>
              <a:t> </a:t>
            </a:r>
            <a:r>
              <a:rPr lang="en-US" sz="1200" b="1" i="0" u="none" strike="noStrike" baseline="0" dirty="0">
                <a:solidFill>
                  <a:srgbClr val="000000"/>
                </a:solidFill>
                <a:latin typeface="+mn-lt"/>
              </a:rPr>
              <a:t>Needed</a:t>
            </a:r>
            <a:r>
              <a:rPr lang="en-US" sz="1200" b="0" i="0" u="none" strike="noStrike" baseline="0" dirty="0">
                <a:solidFill>
                  <a:srgbClr val="000000"/>
                </a:solidFill>
                <a:latin typeface="+mn-lt"/>
              </a:rPr>
              <a:t>: Laptop with Chrome and internet access.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baseline="0" dirty="0">
                <a:solidFill>
                  <a:srgbClr val="000000"/>
                </a:solidFill>
                <a:latin typeface="+mn-lt"/>
              </a:rPr>
              <a:t>Time:</a:t>
            </a:r>
            <a:r>
              <a:rPr lang="en-US" sz="1200" b="0" i="0" u="none" strike="noStrike" baseline="0" dirty="0">
                <a:solidFill>
                  <a:srgbClr val="000000"/>
                </a:solidFill>
                <a:latin typeface="+mn-lt"/>
              </a:rPr>
              <a:t> 5 min.</a:t>
            </a:r>
            <a:endParaRPr lang="en-US" sz="1200" b="1" i="0" u="none" strike="noStrike" baseline="0" dirty="0">
              <a:solidFill>
                <a:srgbClr val="000000"/>
              </a:solidFill>
              <a:latin typeface="+mn-lt"/>
            </a:endParaRPr>
          </a:p>
          <a:p>
            <a:pPr marL="285750" indent="-285750" algn="l">
              <a:buFont typeface="Arial" panose="020B0604020202020204" pitchFamily="34" charset="0"/>
              <a:buChar char="•"/>
            </a:pPr>
            <a:endParaRPr lang="en-US" sz="1200" b="0" i="0" u="none" strike="noStrike" baseline="0" dirty="0">
              <a:solidFill>
                <a:srgbClr val="000000"/>
              </a:solidFill>
              <a:latin typeface="+mn-lt"/>
            </a:endParaRPr>
          </a:p>
          <a:p>
            <a:endParaRPr lang="en-US" sz="1200" dirty="0"/>
          </a:p>
        </p:txBody>
      </p:sp>
      <p:sp>
        <p:nvSpPr>
          <p:cNvPr id="4" name="Slide Number Placeholder 3"/>
          <p:cNvSpPr>
            <a:spLocks noGrp="1"/>
          </p:cNvSpPr>
          <p:nvPr>
            <p:ph type="sldNum" sz="quarter" idx="10"/>
          </p:nvPr>
        </p:nvSpPr>
        <p:spPr/>
        <p:txBody>
          <a:bodyPr/>
          <a:lstStyle/>
          <a:p>
            <a:fld id="{3CF3E047-8B01-4D0A-8D9A-8D93D4534B9F}" type="slidenum">
              <a:rPr lang="en-US" smtClean="0"/>
              <a:t>4</a:t>
            </a:fld>
            <a:endParaRPr lang="en-US" dirty="0"/>
          </a:p>
        </p:txBody>
      </p:sp>
    </p:spTree>
    <p:extLst>
      <p:ext uri="{BB962C8B-B14F-4D97-AF65-F5344CB8AC3E}">
        <p14:creationId xmlns:p14="http://schemas.microsoft.com/office/powerpoint/2010/main" val="272656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800" b="0" i="0" u="none" strike="noStrike" baseline="0" dirty="0">
                <a:latin typeface="+mn-lt"/>
              </a:rPr>
              <a:t>Review unit objectives.</a:t>
            </a: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5</a:t>
            </a:fld>
            <a:endParaRPr lang="en-US" dirty="0"/>
          </a:p>
        </p:txBody>
      </p:sp>
    </p:spTree>
    <p:extLst>
      <p:ext uri="{BB962C8B-B14F-4D97-AF65-F5344CB8AC3E}">
        <p14:creationId xmlns:p14="http://schemas.microsoft.com/office/powerpoint/2010/main" val="7219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q"/>
            </a:pPr>
            <a:r>
              <a:rPr lang="en-US" sz="1200" b="0" i="0" u="none" strike="noStrike" baseline="0" dirty="0">
                <a:latin typeface="+mn-lt"/>
              </a:rPr>
              <a:t>Review unit objectives.</a:t>
            </a: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6</a:t>
            </a:fld>
            <a:endParaRPr lang="en-US" dirty="0"/>
          </a:p>
        </p:txBody>
      </p:sp>
    </p:spTree>
    <p:extLst>
      <p:ext uri="{BB962C8B-B14F-4D97-AF65-F5344CB8AC3E}">
        <p14:creationId xmlns:p14="http://schemas.microsoft.com/office/powerpoint/2010/main" val="2683714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E7B368-061E-43EA-AECE-FB5299D925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964" y="0"/>
            <a:ext cx="9144001" cy="6629400"/>
          </a:xfrm>
          <a:prstGeom prst="rect">
            <a:avLst/>
          </a:prstGeom>
        </p:spPr>
      </p:pic>
      <p:sp>
        <p:nvSpPr>
          <p:cNvPr id="7" name="Rectangle 6">
            <a:extLst>
              <a:ext uri="{FF2B5EF4-FFF2-40B4-BE49-F238E27FC236}">
                <a16:creationId xmlns:a16="http://schemas.microsoft.com/office/drawing/2014/main" id="{F9716CBA-F3B7-49AB-A40E-BC48B34C8CCD}"/>
              </a:ext>
            </a:extLst>
          </p:cNvPr>
          <p:cNvSpPr/>
          <p:nvPr userDrawn="1"/>
        </p:nvSpPr>
        <p:spPr>
          <a:xfrm>
            <a:off x="0" y="4495800"/>
            <a:ext cx="9163888"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NWCG Logo">
            <a:extLst>
              <a:ext uri="{FF2B5EF4-FFF2-40B4-BE49-F238E27FC236}">
                <a16:creationId xmlns:a16="http://schemas.microsoft.com/office/drawing/2014/main" id="{C0548C06-72CB-46E1-B1E8-8D4E2C2FE2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456" y="4681325"/>
            <a:ext cx="1740610" cy="1371600"/>
          </a:xfrm>
          <a:prstGeom prst="rect">
            <a:avLst/>
          </a:prstGeom>
        </p:spPr>
      </p:pic>
      <p:sp>
        <p:nvSpPr>
          <p:cNvPr id="8" name="Title 1"/>
          <p:cNvSpPr>
            <a:spLocks noGrp="1"/>
          </p:cNvSpPr>
          <p:nvPr>
            <p:ph type="title" hasCustomPrompt="1"/>
          </p:nvPr>
        </p:nvSpPr>
        <p:spPr>
          <a:xfrm>
            <a:off x="1905000" y="4495800"/>
            <a:ext cx="7086600" cy="1752600"/>
          </a:xfrm>
        </p:spPr>
        <p:txBody>
          <a:bodyPr>
            <a:noAutofit/>
          </a:bodyPr>
          <a:lstStyle>
            <a:lvl1pPr algn="l">
              <a:defRPr sz="4000" baseline="0">
                <a:solidFill>
                  <a:schemeClr val="bg1"/>
                </a:solidFill>
              </a:defRPr>
            </a:lvl1pPr>
          </a:lstStyle>
          <a:p>
            <a:pPr fontAlgn="auto">
              <a:spcAft>
                <a:spcPts val="0"/>
              </a:spcAft>
            </a:pPr>
            <a:r>
              <a:rPr lang="en-US" dirty="0"/>
              <a:t>D 110 Unit 7: Supply</a:t>
            </a:r>
            <a:endParaRPr lang="en-US" altLang="en-US" sz="4000" dirty="0">
              <a:solidFill>
                <a:schemeClr val="bg1"/>
              </a:solidFill>
            </a:endParaRPr>
          </a:p>
        </p:txBody>
      </p:sp>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5486400" y="794759"/>
            <a:ext cx="3516312" cy="2817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Knowledge Check</a:t>
            </a:r>
          </a:p>
        </p:txBody>
      </p:sp>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Tree>
    <p:extLst>
      <p:ext uri="{BB962C8B-B14F-4D97-AF65-F5344CB8AC3E}">
        <p14:creationId xmlns:p14="http://schemas.microsoft.com/office/powerpoint/2010/main" val="5365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0"/>
            <a:ext cx="9144000" cy="838200"/>
          </a:xfrm>
          <a:solidFill>
            <a:schemeClr val="accent3"/>
          </a:solidFill>
        </p:spPr>
        <p:txBody>
          <a:bodyPr>
            <a:noAutofit/>
          </a:bodyPr>
          <a:lstStyle>
            <a:lvl1pPr algn="ctr">
              <a:defRPr sz="4400">
                <a:solidFill>
                  <a:schemeClr val="bg1"/>
                </a:solidFill>
              </a:defRPr>
            </a:lvl1pPr>
          </a:lstStyle>
          <a:p>
            <a:r>
              <a:rPr lang="en-US" dirty="0"/>
              <a:t>Objectives/Summary</a:t>
            </a:r>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Click to edit Master text styles</a:t>
            </a:r>
          </a:p>
        </p:txBody>
      </p:sp>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Text Placeholder 4"/>
          <p:cNvSpPr>
            <a:spLocks noGrp="1"/>
          </p:cNvSpPr>
          <p:nvPr>
            <p:ph type="body" sz="quarter" idx="11"/>
          </p:nvPr>
        </p:nvSpPr>
        <p:spPr>
          <a:xfrm>
            <a:off x="0" y="984502"/>
            <a:ext cx="9144000" cy="538163"/>
          </a:xfrm>
          <a:solidFill>
            <a:srgbClr val="FFFFFF">
              <a:alpha val="50196"/>
            </a:srgbClr>
          </a:solidFill>
          <a:ln>
            <a:solidFill>
              <a:srgbClr val="FFFFFF">
                <a:alpha val="50196"/>
              </a:srgbClr>
            </a:solidFill>
          </a:ln>
        </p:spPr>
        <p:txBody>
          <a:bodyPr/>
          <a:lstStyle>
            <a:lvl2pPr marL="457200" indent="0">
              <a:buNone/>
              <a:defRPr/>
            </a:lvl2pPr>
          </a:lstStyle>
          <a:p>
            <a:pPr lvl="0"/>
            <a:r>
              <a:rPr lang="en-US"/>
              <a:t>Click to edit Master text styles</a:t>
            </a:r>
          </a:p>
        </p:txBody>
      </p:sp>
      <p:sp>
        <p:nvSpPr>
          <p:cNvPr id="6" name="Content Placeholder 5"/>
          <p:cNvSpPr>
            <a:spLocks noGrp="1"/>
          </p:cNvSpPr>
          <p:nvPr>
            <p:ph sz="quarter" idx="10"/>
          </p:nvPr>
        </p:nvSpPr>
        <p:spPr>
          <a:xfrm>
            <a:off x="0" y="1529074"/>
            <a:ext cx="9144000" cy="5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30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6" name="Content Placeholder 5"/>
          <p:cNvSpPr>
            <a:spLocks noGrp="1"/>
          </p:cNvSpPr>
          <p:nvPr>
            <p:ph sz="quarter" idx="12"/>
          </p:nvPr>
        </p:nvSpPr>
        <p:spPr>
          <a:xfrm>
            <a:off x="76200" y="685800"/>
            <a:ext cx="5486400" cy="1828800"/>
          </a:xfrm>
        </p:spPr>
        <p:txBody>
          <a:bodyPr/>
          <a:lstStyle/>
          <a:p>
            <a:pPr lvl="0"/>
            <a:r>
              <a:rPr lang="en-US"/>
              <a:t>Click to 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a:t>Click icon to add picture</a:t>
            </a:r>
            <a:endParaRPr lang="en-US" dirty="0"/>
          </a:p>
        </p:txBody>
      </p:sp>
      <p:sp>
        <p:nvSpPr>
          <p:cNvPr id="7" name="Content Placeholder 5"/>
          <p:cNvSpPr>
            <a:spLocks noGrp="1"/>
          </p:cNvSpPr>
          <p:nvPr>
            <p:ph sz="quarter" idx="13"/>
          </p:nvPr>
        </p:nvSpPr>
        <p:spPr>
          <a:xfrm>
            <a:off x="76200" y="2677131"/>
            <a:ext cx="5486400" cy="1828800"/>
          </a:xfrm>
        </p:spPr>
        <p:txBody>
          <a:bodyPr/>
          <a:lstStyle/>
          <a:p>
            <a:pPr lvl="0"/>
            <a:r>
              <a:rPr lang="en-US"/>
              <a:t>Click to edit Master text styles</a:t>
            </a:r>
          </a:p>
        </p:txBody>
      </p:sp>
      <p:sp>
        <p:nvSpPr>
          <p:cNvPr id="12" name="Picture Placeholder 10"/>
          <p:cNvSpPr>
            <a:spLocks noGrp="1"/>
          </p:cNvSpPr>
          <p:nvPr>
            <p:ph type="pic" sz="quarter" idx="16"/>
          </p:nvPr>
        </p:nvSpPr>
        <p:spPr>
          <a:xfrm>
            <a:off x="5791200" y="2677131"/>
            <a:ext cx="3200400" cy="1828800"/>
          </a:xfrm>
        </p:spPr>
        <p:txBody>
          <a:bodyPr/>
          <a:lstStyle/>
          <a:p>
            <a:r>
              <a:rPr lang="en-US"/>
              <a:t>Click icon to add picture</a:t>
            </a:r>
            <a:endParaRPr lang="en-US" dirty="0"/>
          </a:p>
        </p:txBody>
      </p:sp>
      <p:sp>
        <p:nvSpPr>
          <p:cNvPr id="8" name="Content Placeholder 5"/>
          <p:cNvSpPr>
            <a:spLocks noGrp="1"/>
          </p:cNvSpPr>
          <p:nvPr>
            <p:ph sz="quarter" idx="14"/>
          </p:nvPr>
        </p:nvSpPr>
        <p:spPr>
          <a:xfrm>
            <a:off x="76200" y="4668462"/>
            <a:ext cx="5486400" cy="1828800"/>
          </a:xfrm>
        </p:spPr>
        <p:txBody>
          <a:bodyPr/>
          <a:lstStyle/>
          <a:p>
            <a:pPr lvl="0"/>
            <a:r>
              <a:rPr lang="en-US"/>
              <a:t>Click to edit Master text styles</a:t>
            </a:r>
          </a:p>
        </p:txBody>
      </p:sp>
      <p:sp>
        <p:nvSpPr>
          <p:cNvPr id="13" name="Picture Placeholder 10"/>
          <p:cNvSpPr>
            <a:spLocks noGrp="1"/>
          </p:cNvSpPr>
          <p:nvPr>
            <p:ph type="pic" sz="quarter" idx="17"/>
          </p:nvPr>
        </p:nvSpPr>
        <p:spPr>
          <a:xfrm>
            <a:off x="5791200" y="4668462"/>
            <a:ext cx="3200400" cy="1828800"/>
          </a:xfrm>
        </p:spPr>
        <p:txBody>
          <a:bodyPr/>
          <a:lstStyle/>
          <a:p>
            <a:r>
              <a:rPr lang="en-US"/>
              <a:t>Click icon to add picture</a:t>
            </a:r>
            <a:endParaRPr lang="en-US" dirty="0"/>
          </a:p>
        </p:txBody>
      </p:sp>
    </p:spTree>
    <p:extLst>
      <p:ext uri="{BB962C8B-B14F-4D97-AF65-F5344CB8AC3E}">
        <p14:creationId xmlns:p14="http://schemas.microsoft.com/office/powerpoint/2010/main" val="227622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1"/>
          <p:cNvSpPr>
            <a:spLocks noGrp="1"/>
          </p:cNvSpPr>
          <p:nvPr>
            <p:ph type="body" sz="quarter" idx="13"/>
          </p:nvPr>
        </p:nvSpPr>
        <p:spPr>
          <a:xfrm>
            <a:off x="5486400" y="794759"/>
            <a:ext cx="3505200" cy="5758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dirty="0">
                <a:solidFill>
                  <a:schemeClr val="tx1"/>
                </a:solidFill>
                <a:latin typeface="Calibri"/>
                <a:ea typeface="Calibri"/>
                <a:cs typeface="Calibri"/>
                <a:sym typeface="Calibri"/>
              </a:rPr>
              <a:t>D 110 Unit</a:t>
            </a:r>
            <a:r>
              <a:rPr lang="en-US" sz="1200" b="1" i="0" u="none" strike="noStrike" kern="1200" cap="none" baseline="0" dirty="0">
                <a:solidFill>
                  <a:schemeClr val="tx1"/>
                </a:solidFill>
                <a:latin typeface="Calibri"/>
                <a:ea typeface="Calibri"/>
                <a:cs typeface="Calibri"/>
                <a:sym typeface="Calibri"/>
              </a:rPr>
              <a:t> 7:</a:t>
            </a:r>
            <a:r>
              <a:rPr lang="en-US" sz="1200" b="1" i="0" u="none" strike="noStrike" kern="1200" cap="none" dirty="0">
                <a:solidFill>
                  <a:schemeClr val="tx1"/>
                </a:solidFill>
                <a:latin typeface="Calibri"/>
                <a:ea typeface="Calibri"/>
                <a:cs typeface="Calibri"/>
                <a:sym typeface="Calibri"/>
              </a:rPr>
              <a:t> IROC Supplies</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5" r:id="rId5"/>
    <p:sldLayoutId id="2147483666" r:id="rId6"/>
    <p:sldLayoutId id="2147483667" r:id="rId7"/>
    <p:sldLayoutId id="2147483669" r:id="rId8"/>
    <p:sldLayoutId id="2147483670" r:id="rId9"/>
    <p:sldLayoutId id="2147483671" r:id="rId10"/>
    <p:sldLayoutId id="2147483673" r:id="rId11"/>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D-110 Unit 7: </a:t>
            </a:r>
            <a:br>
              <a:rPr lang="en-US" dirty="0"/>
            </a:br>
            <a:r>
              <a:rPr lang="en-US" dirty="0"/>
              <a:t>IROC Supplies</a:t>
            </a:r>
          </a:p>
        </p:txBody>
      </p:sp>
    </p:spTree>
    <p:extLst>
      <p:ext uri="{BB962C8B-B14F-4D97-AF65-F5344CB8AC3E}">
        <p14:creationId xmlns:p14="http://schemas.microsoft.com/office/powerpoint/2010/main" val="141747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pic>
        <p:nvPicPr>
          <p:cNvPr id="5" name="Picture 4" descr="A picture contaning heavy white and grey smoke above tree tops from a forest fire.&#10;">
            <a:extLst>
              <a:ext uri="{FF2B5EF4-FFF2-40B4-BE49-F238E27FC236}">
                <a16:creationId xmlns:a16="http://schemas.microsoft.com/office/drawing/2014/main" id="{4C4A0B81-825F-4176-AE93-115B657D1029}"/>
              </a:ext>
            </a:extLst>
          </p:cNvPr>
          <p:cNvPicPr>
            <a:picLocks noChangeAspect="1"/>
          </p:cNvPicPr>
          <p:nvPr/>
        </p:nvPicPr>
        <p:blipFill>
          <a:blip r:embed="rId3">
            <a:alphaModFix amt="53000"/>
            <a:extLst>
              <a:ext uri="{28A0092B-C50C-407E-A947-70E740481C1C}">
                <a14:useLocalDpi xmlns:a14="http://schemas.microsoft.com/office/drawing/2010/main" val="0"/>
              </a:ext>
            </a:extLst>
          </a:blip>
          <a:stretch>
            <a:fillRect/>
          </a:stretch>
        </p:blipFill>
        <p:spPr>
          <a:xfrm>
            <a:off x="0" y="838200"/>
            <a:ext cx="9144000" cy="5758023"/>
          </a:xfrm>
          <a:prstGeom prst="rect">
            <a:avLst/>
          </a:prstGeom>
        </p:spPr>
      </p:pic>
      <p:sp>
        <p:nvSpPr>
          <p:cNvPr id="2" name="Content Placeholder 1"/>
          <p:cNvSpPr>
            <a:spLocks noGrp="1"/>
          </p:cNvSpPr>
          <p:nvPr>
            <p:ph sz="quarter" idx="12"/>
          </p:nvPr>
        </p:nvSpPr>
        <p:spPr>
          <a:xfrm>
            <a:off x="228600" y="1181100"/>
            <a:ext cx="8686800" cy="5448300"/>
          </a:xfrm>
        </p:spPr>
        <p:txBody>
          <a:bodyPr>
            <a:noAutofit/>
          </a:bodyPr>
          <a:lstStyle/>
          <a:p>
            <a:pPr>
              <a:spcBef>
                <a:spcPct val="0"/>
              </a:spcBef>
            </a:pPr>
            <a:r>
              <a:rPr lang="en-US" altLang="en-US" dirty="0">
                <a:cs typeface="Calibri"/>
              </a:rPr>
              <a:t>Complete a Supply Resource Order.</a:t>
            </a:r>
          </a:p>
          <a:p>
            <a:pPr>
              <a:spcBef>
                <a:spcPct val="0"/>
              </a:spcBef>
            </a:pPr>
            <a:endParaRPr lang="en-US" altLang="en-US" dirty="0">
              <a:cs typeface="Calibri"/>
            </a:endParaRPr>
          </a:p>
          <a:p>
            <a:pPr>
              <a:spcBef>
                <a:spcPct val="0"/>
              </a:spcBef>
            </a:pPr>
            <a:r>
              <a:rPr lang="en-US" altLang="en-US" dirty="0">
                <a:cs typeface="Calibri"/>
              </a:rPr>
              <a:t>Identify and utilize the National Fire Equipment </a:t>
            </a:r>
          </a:p>
          <a:p>
            <a:pPr>
              <a:spcBef>
                <a:spcPct val="0"/>
              </a:spcBef>
              <a:buNone/>
            </a:pPr>
            <a:r>
              <a:rPr lang="en-US" altLang="en-US" dirty="0">
                <a:cs typeface="Calibri"/>
              </a:rPr>
              <a:t>    System (NFES) catalog (electronic).</a:t>
            </a:r>
          </a:p>
          <a:p>
            <a:pPr>
              <a:spcBef>
                <a:spcPct val="0"/>
              </a:spcBef>
              <a:buNone/>
            </a:pPr>
            <a:endParaRPr lang="en-US" altLang="en-US" dirty="0">
              <a:cs typeface="Calibri"/>
            </a:endParaRPr>
          </a:p>
          <a:p>
            <a:pPr>
              <a:spcBef>
                <a:spcPct val="0"/>
              </a:spcBef>
            </a:pPr>
            <a:r>
              <a:rPr lang="en-US" altLang="en-US" dirty="0">
                <a:cs typeface="Calibri"/>
              </a:rPr>
              <a:t>Identify the difference between National Equipment System (NFES) and non-NFES supplies.</a:t>
            </a:r>
          </a:p>
        </p:txBody>
      </p:sp>
    </p:spTree>
    <p:extLst>
      <p:ext uri="{BB962C8B-B14F-4D97-AF65-F5344CB8AC3E}">
        <p14:creationId xmlns:p14="http://schemas.microsoft.com/office/powerpoint/2010/main" val="200569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2" name="Content Placeholder 1"/>
          <p:cNvSpPr>
            <a:spLocks noGrp="1"/>
          </p:cNvSpPr>
          <p:nvPr>
            <p:ph sz="quarter" idx="12"/>
          </p:nvPr>
        </p:nvSpPr>
        <p:spPr>
          <a:xfrm>
            <a:off x="228600" y="1181100"/>
            <a:ext cx="8686800" cy="5448300"/>
          </a:xfrm>
        </p:spPr>
        <p:txBody>
          <a:bodyPr>
            <a:noAutofit/>
          </a:bodyPr>
          <a:lstStyle/>
          <a:p>
            <a:pPr>
              <a:spcBef>
                <a:spcPct val="0"/>
              </a:spcBef>
            </a:pPr>
            <a:r>
              <a:rPr lang="en-US" altLang="en-US" dirty="0">
                <a:cs typeface="Calibri"/>
              </a:rPr>
              <a:t>Identify the difference between service and supply.</a:t>
            </a:r>
          </a:p>
          <a:p>
            <a:pPr>
              <a:spcBef>
                <a:spcPct val="0"/>
              </a:spcBef>
            </a:pPr>
            <a:endParaRPr lang="en-US" altLang="en-US" dirty="0">
              <a:cs typeface="Calibri"/>
            </a:endParaRPr>
          </a:p>
          <a:p>
            <a:pPr>
              <a:spcBef>
                <a:spcPct val="0"/>
              </a:spcBef>
            </a:pPr>
            <a:r>
              <a:rPr lang="en-US" altLang="en-US" dirty="0">
                <a:cs typeface="Calibri"/>
              </a:rPr>
              <a:t>Identify the difference between local purchase, local cache, and national cache.</a:t>
            </a:r>
          </a:p>
          <a:p>
            <a:pPr>
              <a:spcBef>
                <a:spcPct val="0"/>
              </a:spcBef>
            </a:pPr>
            <a:endParaRPr lang="en-US" altLang="en-US" dirty="0">
              <a:cs typeface="Calibri"/>
            </a:endParaRPr>
          </a:p>
          <a:p>
            <a:pPr>
              <a:spcBef>
                <a:spcPct val="0"/>
              </a:spcBef>
            </a:pPr>
            <a:r>
              <a:rPr lang="en-US" altLang="en-US" dirty="0">
                <a:cs typeface="Calibri"/>
              </a:rPr>
              <a:t>Describe the role of buying teams in incident  support.</a:t>
            </a:r>
            <a:endParaRPr lang="en-US" dirty="0"/>
          </a:p>
        </p:txBody>
      </p:sp>
      <p:pic>
        <p:nvPicPr>
          <p:cNvPr id="6" name="Picture 5" descr="A forest fire at night with ground fire burning below the trees.">
            <a:extLst>
              <a:ext uri="{FF2B5EF4-FFF2-40B4-BE49-F238E27FC236}">
                <a16:creationId xmlns:a16="http://schemas.microsoft.com/office/drawing/2014/main" id="{B3F8FDF1-AF5B-4B30-A52C-B6F425F84E81}"/>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0" y="838201"/>
            <a:ext cx="9144000" cy="5715000"/>
          </a:xfrm>
          <a:prstGeom prst="rect">
            <a:avLst/>
          </a:prstGeom>
        </p:spPr>
      </p:pic>
    </p:spTree>
    <p:extLst>
      <p:ext uri="{BB962C8B-B14F-4D97-AF65-F5344CB8AC3E}">
        <p14:creationId xmlns:p14="http://schemas.microsoft.com/office/powerpoint/2010/main" val="272745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IROC Supplies</a:t>
            </a:r>
          </a:p>
        </p:txBody>
      </p:sp>
      <p:pic>
        <p:nvPicPr>
          <p:cNvPr id="6" name="Content Placeholder 5" descr="Picture of 3 men working in a warehouse with paperwork on the desk.">
            <a:extLst>
              <a:ext uri="{FF2B5EF4-FFF2-40B4-BE49-F238E27FC236}">
                <a16:creationId xmlns:a16="http://schemas.microsoft.com/office/drawing/2014/main" id="{A6D6D254-2989-4DFC-B116-6AE071D2CF83}"/>
              </a:ext>
            </a:extLst>
          </p:cNvPr>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b="15556"/>
          <a:stretch/>
        </p:blipFill>
        <p:spPr>
          <a:xfrm>
            <a:off x="0" y="838200"/>
            <a:ext cx="9144000" cy="5791200"/>
          </a:xfrm>
          <a:prstGeom prst="rect">
            <a:avLst/>
          </a:prstGeom>
        </p:spPr>
      </p:pic>
    </p:spTree>
    <p:extLst>
      <p:ext uri="{BB962C8B-B14F-4D97-AF65-F5344CB8AC3E}">
        <p14:creationId xmlns:p14="http://schemas.microsoft.com/office/powerpoint/2010/main" val="418278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pic>
        <p:nvPicPr>
          <p:cNvPr id="5" name="Picture 4" descr="A picture containing whit and black smoke above the trees from a forest fire.">
            <a:extLst>
              <a:ext uri="{FF2B5EF4-FFF2-40B4-BE49-F238E27FC236}">
                <a16:creationId xmlns:a16="http://schemas.microsoft.com/office/drawing/2014/main" id="{4C4A0B81-825F-4176-AE93-115B657D1029}"/>
              </a:ext>
            </a:extLst>
          </p:cNvPr>
          <p:cNvPicPr>
            <a:picLocks noChangeAspect="1"/>
          </p:cNvPicPr>
          <p:nvPr/>
        </p:nvPicPr>
        <p:blipFill>
          <a:blip r:embed="rId3">
            <a:alphaModFix amt="53000"/>
            <a:extLst>
              <a:ext uri="{28A0092B-C50C-407E-A947-70E740481C1C}">
                <a14:useLocalDpi xmlns:a14="http://schemas.microsoft.com/office/drawing/2010/main" val="0"/>
              </a:ext>
            </a:extLst>
          </a:blip>
          <a:stretch>
            <a:fillRect/>
          </a:stretch>
        </p:blipFill>
        <p:spPr>
          <a:xfrm>
            <a:off x="0" y="838200"/>
            <a:ext cx="9144000" cy="5758023"/>
          </a:xfrm>
          <a:prstGeom prst="rect">
            <a:avLst/>
          </a:prstGeom>
        </p:spPr>
      </p:pic>
      <p:sp>
        <p:nvSpPr>
          <p:cNvPr id="2" name="Content Placeholder 1"/>
          <p:cNvSpPr>
            <a:spLocks noGrp="1"/>
          </p:cNvSpPr>
          <p:nvPr>
            <p:ph sz="quarter" idx="12"/>
          </p:nvPr>
        </p:nvSpPr>
        <p:spPr>
          <a:xfrm>
            <a:off x="228600" y="1181100"/>
            <a:ext cx="8686800" cy="5448300"/>
          </a:xfrm>
        </p:spPr>
        <p:txBody>
          <a:bodyPr>
            <a:noAutofit/>
          </a:bodyPr>
          <a:lstStyle/>
          <a:p>
            <a:pPr>
              <a:spcBef>
                <a:spcPct val="0"/>
              </a:spcBef>
            </a:pPr>
            <a:r>
              <a:rPr lang="en-US" altLang="en-US" dirty="0">
                <a:cs typeface="Calibri"/>
              </a:rPr>
              <a:t>Complete a Supply Resource Order.</a:t>
            </a:r>
          </a:p>
          <a:p>
            <a:pPr>
              <a:spcBef>
                <a:spcPct val="0"/>
              </a:spcBef>
            </a:pPr>
            <a:endParaRPr lang="en-US" altLang="en-US" dirty="0">
              <a:cs typeface="Calibri"/>
            </a:endParaRPr>
          </a:p>
          <a:p>
            <a:pPr>
              <a:spcBef>
                <a:spcPct val="0"/>
              </a:spcBef>
            </a:pPr>
            <a:r>
              <a:rPr lang="en-US" altLang="en-US" dirty="0">
                <a:cs typeface="Calibri"/>
              </a:rPr>
              <a:t>Identify and utilize the National Fire Equipment </a:t>
            </a:r>
          </a:p>
          <a:p>
            <a:pPr>
              <a:spcBef>
                <a:spcPct val="0"/>
              </a:spcBef>
              <a:buNone/>
            </a:pPr>
            <a:r>
              <a:rPr lang="en-US" altLang="en-US" dirty="0">
                <a:cs typeface="Calibri"/>
              </a:rPr>
              <a:t>    System (NFES) catalog (electronic).</a:t>
            </a:r>
          </a:p>
          <a:p>
            <a:pPr>
              <a:spcBef>
                <a:spcPct val="0"/>
              </a:spcBef>
              <a:buNone/>
            </a:pPr>
            <a:endParaRPr lang="en-US" altLang="en-US" dirty="0">
              <a:cs typeface="Calibri"/>
            </a:endParaRPr>
          </a:p>
          <a:p>
            <a:pPr>
              <a:spcBef>
                <a:spcPct val="0"/>
              </a:spcBef>
            </a:pPr>
            <a:r>
              <a:rPr lang="en-US" altLang="en-US" dirty="0">
                <a:cs typeface="Calibri"/>
              </a:rPr>
              <a:t>Identify the difference between National Equipment System (NFES) and non-NFES supplies.</a:t>
            </a:r>
          </a:p>
        </p:txBody>
      </p:sp>
    </p:spTree>
    <p:extLst>
      <p:ext uri="{BB962C8B-B14F-4D97-AF65-F5344CB8AC3E}">
        <p14:creationId xmlns:p14="http://schemas.microsoft.com/office/powerpoint/2010/main" val="243252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pic>
        <p:nvPicPr>
          <p:cNvPr id="6" name="Picture 5" descr="A forest fire at night with ground fire burning below the trees.">
            <a:extLst>
              <a:ext uri="{FF2B5EF4-FFF2-40B4-BE49-F238E27FC236}">
                <a16:creationId xmlns:a16="http://schemas.microsoft.com/office/drawing/2014/main" id="{D8B56C2B-18A1-456F-BCB9-A24DEB0225E6}"/>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0" y="838201"/>
            <a:ext cx="9144000" cy="5715000"/>
          </a:xfrm>
          <a:prstGeom prst="rect">
            <a:avLst/>
          </a:prstGeom>
        </p:spPr>
      </p:pic>
      <p:sp>
        <p:nvSpPr>
          <p:cNvPr id="2" name="Content Placeholder 1"/>
          <p:cNvSpPr>
            <a:spLocks noGrp="1"/>
          </p:cNvSpPr>
          <p:nvPr>
            <p:ph sz="quarter" idx="12"/>
          </p:nvPr>
        </p:nvSpPr>
        <p:spPr>
          <a:xfrm>
            <a:off x="228600" y="1181100"/>
            <a:ext cx="8686800" cy="5448300"/>
          </a:xfrm>
        </p:spPr>
        <p:txBody>
          <a:bodyPr>
            <a:noAutofit/>
          </a:bodyPr>
          <a:lstStyle/>
          <a:p>
            <a:pPr>
              <a:spcBef>
                <a:spcPct val="0"/>
              </a:spcBef>
            </a:pPr>
            <a:r>
              <a:rPr lang="en-US" altLang="en-US" dirty="0">
                <a:cs typeface="Calibri"/>
              </a:rPr>
              <a:t>Identify the difference between service and supply.</a:t>
            </a:r>
          </a:p>
          <a:p>
            <a:pPr>
              <a:spcBef>
                <a:spcPct val="0"/>
              </a:spcBef>
            </a:pPr>
            <a:endParaRPr lang="en-US" altLang="en-US" dirty="0">
              <a:cs typeface="Calibri"/>
            </a:endParaRPr>
          </a:p>
          <a:p>
            <a:pPr>
              <a:spcBef>
                <a:spcPct val="0"/>
              </a:spcBef>
            </a:pPr>
            <a:r>
              <a:rPr lang="en-US" altLang="en-US" dirty="0">
                <a:cs typeface="Calibri"/>
              </a:rPr>
              <a:t>Identify the difference between local purchase, local cache, and national cache.</a:t>
            </a:r>
          </a:p>
          <a:p>
            <a:pPr>
              <a:spcBef>
                <a:spcPct val="0"/>
              </a:spcBef>
            </a:pPr>
            <a:endParaRPr lang="en-US" altLang="en-US" dirty="0">
              <a:cs typeface="Calibri"/>
            </a:endParaRPr>
          </a:p>
          <a:p>
            <a:pPr>
              <a:spcBef>
                <a:spcPct val="0"/>
              </a:spcBef>
            </a:pPr>
            <a:r>
              <a:rPr lang="en-US" altLang="en-US">
                <a:cs typeface="Calibri"/>
              </a:rPr>
              <a:t>Describe the role of buying teams in incident  support.</a:t>
            </a:r>
            <a:endParaRPr lang="en-US" dirty="0"/>
          </a:p>
        </p:txBody>
      </p:sp>
    </p:spTree>
    <p:extLst>
      <p:ext uri="{BB962C8B-B14F-4D97-AF65-F5344CB8AC3E}">
        <p14:creationId xmlns:p14="http://schemas.microsoft.com/office/powerpoint/2010/main" val="2346357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_2019">
      <a:dk1>
        <a:srgbClr val="262626"/>
      </a:dk1>
      <a:lt1>
        <a:srgbClr val="FFFFFF"/>
      </a:lt1>
      <a:dk2>
        <a:srgbClr val="42322A"/>
      </a:dk2>
      <a:lt2>
        <a:srgbClr val="CEBEA7"/>
      </a:lt2>
      <a:accent1>
        <a:srgbClr val="4EA361"/>
      </a:accent1>
      <a:accent2>
        <a:srgbClr val="935F24"/>
      </a:accent2>
      <a:accent3>
        <a:srgbClr val="507B97"/>
      </a:accent3>
      <a:accent4>
        <a:srgbClr val="EB9922"/>
      </a:accent4>
      <a:accent5>
        <a:srgbClr val="339999"/>
      </a:accent5>
      <a:accent6>
        <a:srgbClr val="E3ECF3"/>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Template" id="{3090348D-33E0-49A6-962B-469C92230B13}" vid="{6D013050-B2EB-426E-9D67-A0048095A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065087-e8a4-4510-98a8-d9aa8c95acfc">
      <UserInfo>
        <DisplayName>Shook, Hilary - FS</DisplayName>
        <AccountId>2530</AccountId>
        <AccountType/>
      </UserInfo>
    </SharedWithUsers>
    <lcf76f155ced4ddcb4097134ff3c332f xmlns="57c74155-24a4-4634-b055-aecb228959cc">
      <Terms xmlns="http://schemas.microsoft.com/office/infopath/2007/PartnerControls"/>
    </lcf76f155ced4ddcb4097134ff3c332f>
    <Notes xmlns="57c74155-24a4-4634-b055-aecb228959cc" xsi:nil="true"/>
    <TaxCatchAll xmlns="31062a0d-ede8-4112-b4bb-00a9c1bc8e1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428B5E3ED9EA4788C53FF138B5DF7E" ma:contentTypeVersion="15" ma:contentTypeDescription="Create a new document." ma:contentTypeScope="" ma:versionID="9ee5f31172f95657277d04e5fe993071">
  <xsd:schema xmlns:xsd="http://www.w3.org/2001/XMLSchema" xmlns:xs="http://www.w3.org/2001/XMLSchema" xmlns:p="http://schemas.microsoft.com/office/2006/metadata/properties" xmlns:ns2="57c74155-24a4-4634-b055-aecb228959cc" xmlns:ns3="d6065087-e8a4-4510-98a8-d9aa8c95acfc" xmlns:ns4="31062a0d-ede8-4112-b4bb-00a9c1bc8e16" targetNamespace="http://schemas.microsoft.com/office/2006/metadata/properties" ma:root="true" ma:fieldsID="836a805f078b1af5c0c453b7f8636d58" ns2:_="" ns3:_="" ns4:_="">
    <xsd:import namespace="57c74155-24a4-4634-b055-aecb228959cc"/>
    <xsd:import namespace="d6065087-e8a4-4510-98a8-d9aa8c95acfc"/>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Note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74155-24a4-4634-b055-aecb22895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065087-e8a4-4510-98a8-d9aa8c95acf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21f4047-7bd3-4d5b-9aa0-fb9c9433f37e}" ma:internalName="TaxCatchAll" ma:showField="CatchAllData" ma:web="d6065087-e8a4-4510-98a8-d9aa8c95ac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0E6427-C04B-4F03-B0C3-DA95756BD496}">
  <ds:schemaRefs>
    <ds:schemaRef ds:uri="http://purl.org/dc/dcmitype/"/>
    <ds:schemaRef ds:uri="3e09a489-c9e7-408d-8898-18dce0f39840"/>
    <ds:schemaRef ds:uri="http://schemas.microsoft.com/office/2006/documentManagement/types"/>
    <ds:schemaRef ds:uri="http://www.w3.org/XML/1998/namespace"/>
    <ds:schemaRef ds:uri="http://purl.org/dc/terms/"/>
    <ds:schemaRef ds:uri="http://schemas.openxmlformats.org/package/2006/metadata/core-properties"/>
    <ds:schemaRef ds:uri="http://purl.org/dc/elements/1.1/"/>
    <ds:schemaRef ds:uri="http://schemas.microsoft.com/office/infopath/2007/PartnerControls"/>
    <ds:schemaRef ds:uri="93b6d2fa-1b8b-4d11-b221-26e89de8405a"/>
    <ds:schemaRef ds:uri="http://schemas.microsoft.com/office/2006/metadata/properties"/>
  </ds:schemaRefs>
</ds:datastoreItem>
</file>

<file path=customXml/itemProps2.xml><?xml version="1.0" encoding="utf-8"?>
<ds:datastoreItem xmlns:ds="http://schemas.openxmlformats.org/officeDocument/2006/customXml" ds:itemID="{23A9ABA5-AD2E-4C4E-B564-E44A32DE97CB}"/>
</file>

<file path=customXml/itemProps3.xml><?xml version="1.0" encoding="utf-8"?>
<ds:datastoreItem xmlns:ds="http://schemas.openxmlformats.org/officeDocument/2006/customXml" ds:itemID="{9F186C61-F14F-4F10-9C6F-BA682DEAC2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NWCG_PPT_Template</Template>
  <TotalTime>4243</TotalTime>
  <Words>1291</Words>
  <Application>Microsoft Office PowerPoint</Application>
  <PresentationFormat>On-screen Show (4:3)</PresentationFormat>
  <Paragraphs>151</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Courier New</vt:lpstr>
      <vt:lpstr>Times New Roman</vt:lpstr>
      <vt:lpstr>Arial</vt:lpstr>
      <vt:lpstr>Wingdings</vt:lpstr>
      <vt:lpstr>Custom Design</vt:lpstr>
      <vt:lpstr>D-110 Unit 7:  IROC Supplies</vt:lpstr>
      <vt:lpstr>Objectives</vt:lpstr>
      <vt:lpstr>Objectives</vt:lpstr>
      <vt:lpstr>IROC Supplies</vt:lpstr>
      <vt:lpstr>Objectives</vt:lpstr>
      <vt:lpstr>Objectives</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D-110 Unit 7  IROC Supplies</dc:title>
  <dc:creator>Mason, Gabriel -FS</dc:creator>
  <cp:lastModifiedBy>Brooks, Robin B</cp:lastModifiedBy>
  <cp:revision>44</cp:revision>
  <cp:lastPrinted>2018-11-08T18:13:21Z</cp:lastPrinted>
  <dcterms:created xsi:type="dcterms:W3CDTF">2021-08-10T16:40:04Z</dcterms:created>
  <dcterms:modified xsi:type="dcterms:W3CDTF">2022-11-29T15:16:59Z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y fmtid="{D5CDD505-2E9C-101B-9397-08002B2CF9AE}" pid="4" name="ContentTypeId">
    <vt:lpwstr>0x0101002C428B5E3ED9EA4788C53FF138B5DF7E</vt:lpwstr>
  </property>
</Properties>
</file>