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18"/>
  </p:notesMasterIdLst>
  <p:handoutMasterIdLst>
    <p:handoutMasterId r:id="rId19"/>
  </p:handoutMasterIdLst>
  <p:sldIdLst>
    <p:sldId id="256" r:id="rId5"/>
    <p:sldId id="257" r:id="rId6"/>
    <p:sldId id="259" r:id="rId7"/>
    <p:sldId id="260" r:id="rId8"/>
    <p:sldId id="261" r:id="rId9"/>
    <p:sldId id="262" r:id="rId10"/>
    <p:sldId id="265" r:id="rId11"/>
    <p:sldId id="264" r:id="rId12"/>
    <p:sldId id="263" r:id="rId13"/>
    <p:sldId id="268" r:id="rId14"/>
    <p:sldId id="267" r:id="rId15"/>
    <p:sldId id="266" r:id="rId16"/>
    <p:sldId id="273" r:id="rId17"/>
  </p:sldIdLst>
  <p:sldSz cx="9144000" cy="6858000" type="screen4x3"/>
  <p:notesSz cx="6858000" cy="9296400"/>
  <p:embeddedFontLs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custDataLst>
    <p:tags r:id="rId28"/>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AE78F-81E4-2B8E-A98A-B85740E56B05}" name="Sunderland, Amber L" initials="SAL" userId="S::asunderland@blm.gov::cd9b1a8f-c7bc-4ac5-b7a3-6e908490e98c" providerId="AD"/>
  <p188:author id="{317849CD-C6FF-0645-B9F4-39DA545EEF61}" name="Shook, Hilary N" initials="SHN" userId="S::hshook@blm.gov::bd58c695-a95c-4251-a2b1-18463ed09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C0C0"/>
    <a:srgbClr val="FFFFFF"/>
    <a:srgbClr val="176533"/>
    <a:srgbClr val="42322A"/>
    <a:srgbClr val="DDDDDD"/>
    <a:srgbClr val="663300"/>
    <a:srgbClr val="EEECE1"/>
    <a:srgbClr val="00566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2" autoAdjust="0"/>
    <p:restoredTop sz="62867" autoAdjust="0"/>
  </p:normalViewPr>
  <p:slideViewPr>
    <p:cSldViewPr showGuides="1">
      <p:cViewPr varScale="1">
        <p:scale>
          <a:sx n="41" d="100"/>
          <a:sy n="41" d="100"/>
        </p:scale>
        <p:origin x="147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i="0" u="none" strike="noStrike" baseline="0" dirty="0">
              <a:latin typeface="+mn-lt"/>
              <a:cs typeface="Times New Roman" panose="02020603050405020304" pitchFamily="18" charset="0"/>
            </a:endParaRPr>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baseline="0" dirty="0">
                <a:latin typeface="Calibri (Body)"/>
              </a:rPr>
              <a:t>Display each completed Resource Order form as an example of a completed forms.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baseline="0" dirty="0">
                <a:latin typeface="Calibri (Body)"/>
              </a:rPr>
              <a:t>Describe to students each of the three sections described above.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i="0" u="none" strike="noStrike" baseline="0" dirty="0">
              <a:latin typeface="Calibri (Body)"/>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14768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baseline="0" dirty="0">
                <a:latin typeface="Calibri (Body)"/>
              </a:rPr>
              <a:t>Display each completed Resource Order form as an example of a completed forms.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baseline="0" dirty="0">
                <a:latin typeface="Calibri (Body)"/>
              </a:rPr>
              <a:t>Describe to students each of the three sections described above.</a:t>
            </a:r>
            <a:endParaRPr lang="en-US" sz="1800" b="1"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latin typeface="+mn-lt"/>
            </a:endParaRPr>
          </a:p>
          <a:p>
            <a:pPr algn="l"/>
            <a:endParaRPr lang="en-US" sz="1800" b="0" i="0" u="none" strike="noStrike" baseline="0" dirty="0">
              <a:latin typeface="CIDFont+F3"/>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400963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200" b="0" i="0" u="none" strike="noStrike" baseline="0" dirty="0">
                <a:latin typeface="+mn-lt"/>
              </a:rPr>
              <a:t>Refer students to the EDRC Reference Guide where they can find the “Block by Block Instructions.”</a:t>
            </a:r>
          </a:p>
          <a:p>
            <a:pPr marL="285750" indent="-285750" algn="l">
              <a:buFont typeface="Arial" panose="020B0604020202020204" pitchFamily="34" charset="0"/>
              <a:buChar char="•"/>
            </a:pPr>
            <a:endParaRPr lang="en-US" sz="1200" b="0" i="0" u="none" strike="noStrike" baseline="0" dirty="0">
              <a:latin typeface="+mn-lt"/>
            </a:endParaRPr>
          </a:p>
          <a:p>
            <a:pPr marL="0" indent="0" algn="l">
              <a:buFont typeface="Wingdings" panose="05000000000000000000" pitchFamily="2" charset="2"/>
              <a:buNone/>
            </a:pPr>
            <a:r>
              <a:rPr lang="en-US" sz="1200" b="1" i="0" u="none" strike="noStrike" baseline="0" dirty="0">
                <a:latin typeface="+mn-lt"/>
              </a:rPr>
              <a:t>Exercise</a:t>
            </a:r>
          </a:p>
          <a:p>
            <a:pPr marL="285750" indent="-285750" algn="l">
              <a:buFont typeface="Wingdings" panose="05000000000000000000" pitchFamily="2" charset="2"/>
              <a:buChar char="q"/>
            </a:pPr>
            <a:r>
              <a:rPr lang="en-US" sz="1200" b="0" i="0" u="none" strike="noStrike" baseline="0" dirty="0">
                <a:latin typeface="+mn-lt"/>
              </a:rPr>
              <a:t>Teach students how to fill out a hardcopy resource order.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u="none" strike="noStrike" baseline="0" dirty="0">
                <a:latin typeface="+mn-lt"/>
              </a:rPr>
              <a:t>Students work independently using handout as a guide.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u="none" strike="noStrike" baseline="0" dirty="0">
                <a:latin typeface="+mn-lt"/>
              </a:rPr>
              <a:t>Have students locate handout </a:t>
            </a:r>
            <a:r>
              <a:rPr lang="en-US" sz="1200" b="1" i="0" dirty="0">
                <a:effectLst/>
                <a:latin typeface="Segoe UI" panose="020B0502040204020203" pitchFamily="34" charset="0"/>
              </a:rPr>
              <a:t>GM 3 - SUBJECT: OH Order 2, </a:t>
            </a:r>
            <a:r>
              <a:rPr lang="en-US" sz="1200" b="1" i="0" u="none" strike="noStrike" baseline="0" dirty="0">
                <a:latin typeface="+mn-lt"/>
              </a:rPr>
              <a:t>requesting DIVS.</a:t>
            </a:r>
          </a:p>
          <a:p>
            <a:pPr marL="285750" indent="-285750" algn="l">
              <a:buFont typeface="Wingdings" panose="05000000000000000000" pitchFamily="2" charset="2"/>
              <a:buChar char="q"/>
            </a:pPr>
            <a:r>
              <a:rPr lang="en-US" sz="1200" b="0" i="0" u="none" strike="noStrike" baseline="0" dirty="0">
                <a:latin typeface="+mn-lt"/>
              </a:rPr>
              <a:t>Assist students with filling out the hardcopy resource order form. When students have completed the electronic/hard copy resource order form, have them sign into IROC, locate the request, attach GM 3 – SUBJECT: OH Order 2 to the IROC request and “print” or “save.” Have students compare the hardcopy resource order form with the IROC resource order form for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mn-lt"/>
              </a:rPr>
              <a:t>Materials Needed:</a:t>
            </a:r>
            <a:r>
              <a:rPr lang="en-US" sz="1200" b="0" i="0" u="none" strike="noStrike" baseline="0" dirty="0">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mn-lt"/>
              </a:rPr>
              <a:t>GM 3 - SUBJECT: OH Order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mn-lt"/>
              </a:rPr>
              <a:t>Blank Overhead Resource Order Form</a:t>
            </a:r>
          </a:p>
          <a:p>
            <a:pPr marL="285750" indent="-285750" algn="l">
              <a:buFont typeface="Arial" panose="020B0604020202020204" pitchFamily="34" charset="0"/>
              <a:buChar char="•"/>
            </a:pPr>
            <a:r>
              <a:rPr lang="en-US" sz="1200" b="0" i="0" u="none" strike="noStrike" baseline="0" dirty="0">
                <a:latin typeface="+mn-lt"/>
              </a:rPr>
              <a:t>Laptop with IROC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mn-lt"/>
              </a:rPr>
              <a:t>Time: </a:t>
            </a:r>
            <a:r>
              <a:rPr lang="en-US" sz="1200" b="0" i="0" u="none" strike="noStrike" baseline="0" dirty="0">
                <a:latin typeface="+mn-lt"/>
              </a:rPr>
              <a:t>20 Minutes</a:t>
            </a:r>
          </a:p>
        </p:txBody>
      </p:sp>
      <p:sp>
        <p:nvSpPr>
          <p:cNvPr id="4" name="Slide Number Placeholder 3"/>
          <p:cNvSpPr>
            <a:spLocks noGrp="1"/>
          </p:cNvSpPr>
          <p:nvPr>
            <p:ph type="sldNum" sz="quarter" idx="10"/>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75507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800" b="0" i="0" u="none" strike="noStrike" baseline="0" dirty="0">
                <a:latin typeface="+mn-lt"/>
              </a:rPr>
              <a:t>Review unit objectives.</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293750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800" b="0" i="0" u="none" strike="noStrike" baseline="0" dirty="0">
                <a:latin typeface="+mn-lt"/>
              </a:rPr>
              <a:t>Review unit objectives.</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Refer to: </a:t>
            </a:r>
            <a:r>
              <a:rPr lang="en-US" sz="1800" b="1" i="0" u="none" strike="noStrike" dirty="0">
                <a:solidFill>
                  <a:srgbClr val="000000"/>
                </a:solidFill>
                <a:effectLst/>
                <a:latin typeface="+mn-lt"/>
              </a:rPr>
              <a:t>Resource Extension Request Form handout</a:t>
            </a:r>
            <a:endParaRPr lang="en-US" sz="1800" b="1" i="0" u="none" strike="noStrike" baseline="0" dirty="0">
              <a:latin typeface="+mn-lt"/>
            </a:endParaRPr>
          </a:p>
          <a:p>
            <a:pPr marL="0" indent="0" algn="l">
              <a:buFont typeface="Arial" panose="020B0604020202020204" pitchFamily="34" charset="0"/>
              <a:buNone/>
            </a:pP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Used to extend resources on incident. </a:t>
            </a:r>
          </a:p>
          <a:p>
            <a:pPr marL="285750" indent="-285750" algn="l">
              <a:buFont typeface="Arial" panose="020B0604020202020204" pitchFamily="34" charset="0"/>
              <a:buChar char="•"/>
            </a:pPr>
            <a:r>
              <a:rPr lang="en-US" sz="1800" b="0" i="0" u="none" strike="noStrike" baseline="0" dirty="0">
                <a:latin typeface="+mn-lt"/>
              </a:rPr>
              <a:t>EDRC will notify EDSD or EDSP when an Extension Form is received.</a:t>
            </a:r>
          </a:p>
          <a:p>
            <a:pPr marL="285750" indent="-285750" algn="l">
              <a:buFont typeface="Arial" panose="020B0604020202020204" pitchFamily="34" charset="0"/>
              <a:buChar char="•"/>
            </a:pPr>
            <a:r>
              <a:rPr lang="en-US" sz="1800" b="0" i="0" u="none" strike="noStrike" baseline="0" dirty="0">
                <a:latin typeface="+mn-lt"/>
              </a:rPr>
              <a:t>National resources require NICC approval to extend.</a:t>
            </a:r>
          </a:p>
          <a:p>
            <a:pPr marL="285750" indent="-285750" algn="l">
              <a:buFont typeface="Arial" panose="020B0604020202020204" pitchFamily="34" charset="0"/>
              <a:buChar char="•"/>
            </a:pPr>
            <a:r>
              <a:rPr lang="en-US" sz="1800" b="0" i="0" u="none" strike="noStrike" baseline="0" dirty="0">
                <a:latin typeface="+mn-lt"/>
              </a:rPr>
              <a:t>Discuss local protocol.</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258786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Refer to: </a:t>
            </a:r>
            <a:r>
              <a:rPr lang="en-US" sz="1800" b="1" i="0" u="none" strike="noStrike" dirty="0">
                <a:solidFill>
                  <a:srgbClr val="000000"/>
                </a:solidFill>
                <a:effectLst/>
                <a:latin typeface="+mn-lt"/>
              </a:rPr>
              <a:t>Aircraft Flight Request/Flight Schedule</a:t>
            </a:r>
            <a:r>
              <a:rPr lang="en-US" sz="2800" b="1" dirty="0">
                <a:latin typeface="+mn-lt"/>
              </a:rPr>
              <a:t> h</a:t>
            </a:r>
            <a:r>
              <a:rPr lang="en-US" sz="1800" b="1" i="0" u="none" strike="noStrike" baseline="0" dirty="0">
                <a:latin typeface="+mn-lt"/>
              </a:rPr>
              <a:t>andout</a:t>
            </a:r>
          </a:p>
          <a:p>
            <a:pPr algn="l"/>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Used to request aircraft to transport personnel and/or supplies.</a:t>
            </a:r>
          </a:p>
          <a:p>
            <a:pPr marL="285750" indent="-285750" algn="l">
              <a:buFont typeface="Arial" panose="020B0604020202020204" pitchFamily="34" charset="0"/>
              <a:buChar char="•"/>
            </a:pPr>
            <a:r>
              <a:rPr lang="en-US" sz="1800" b="0" i="0" u="none" strike="noStrike" baseline="0" dirty="0">
                <a:latin typeface="+mn-lt"/>
              </a:rPr>
              <a:t>Shows aircraft used, personnel/supply transported and is used for payment information.</a:t>
            </a:r>
          </a:p>
          <a:p>
            <a:pPr marL="285750" indent="-285750" algn="l">
              <a:buFont typeface="Arial" panose="020B0604020202020204" pitchFamily="34" charset="0"/>
              <a:buChar char="•"/>
            </a:pPr>
            <a:r>
              <a:rPr lang="en-US" sz="1800" b="0" i="0" u="none" strike="noStrike" baseline="0" dirty="0">
                <a:latin typeface="+mn-lt"/>
              </a:rPr>
              <a:t>Provides ETD/ETA information.</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348371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Refer to: </a:t>
            </a:r>
            <a:r>
              <a:rPr lang="en-US" sz="1800" b="1" i="0" u="none" strike="noStrike" dirty="0">
                <a:solidFill>
                  <a:srgbClr val="000000"/>
                </a:solidFill>
                <a:effectLst/>
                <a:latin typeface="+mn-lt"/>
              </a:rPr>
              <a:t>SF 245 Passenger and Cargo Manifest Populated</a:t>
            </a:r>
            <a:r>
              <a:rPr lang="en-US" sz="1800" b="1" dirty="0">
                <a:latin typeface="+mn-lt"/>
              </a:rPr>
              <a:t> handout</a:t>
            </a:r>
          </a:p>
          <a:p>
            <a:pPr marL="0" indent="0" algn="l">
              <a:buFont typeface="Wingdings" panose="05000000000000000000" pitchFamily="2" charset="2"/>
              <a:buNone/>
            </a:pP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Identifies personnel and/or cargo being transported.</a:t>
            </a:r>
          </a:p>
          <a:p>
            <a:pPr marL="285750" indent="-285750" algn="l">
              <a:buFont typeface="Arial" panose="020B0604020202020204" pitchFamily="34" charset="0"/>
              <a:buChar char="•"/>
            </a:pPr>
            <a:r>
              <a:rPr lang="en-US" sz="1800" b="0" i="0" u="none" strike="noStrike" baseline="0" dirty="0">
                <a:latin typeface="+mn-lt"/>
              </a:rPr>
              <a:t>Generally used for crews and engines</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327066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Refer to: </a:t>
            </a:r>
            <a:r>
              <a:rPr lang="en-US" sz="1800" b="1" i="0" u="none" strike="noStrike" dirty="0">
                <a:solidFill>
                  <a:srgbClr val="000000"/>
                </a:solidFill>
                <a:effectLst/>
                <a:latin typeface="+mn-lt"/>
              </a:rPr>
              <a:t>Detail Request</a:t>
            </a:r>
            <a:r>
              <a:rPr lang="en-US" sz="2800" b="1" dirty="0">
                <a:latin typeface="+mn-lt"/>
              </a:rPr>
              <a:t> handout</a:t>
            </a:r>
          </a:p>
          <a:p>
            <a:pPr marL="0" indent="0" algn="l">
              <a:buFont typeface="Wingdings" panose="05000000000000000000" pitchFamily="2" charset="2"/>
              <a:buNone/>
            </a:pP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Used to request individual resource for extended or prearranged assignments.</a:t>
            </a:r>
          </a:p>
          <a:p>
            <a:pPr marL="285750" indent="-285750" algn="l">
              <a:buFont typeface="Arial" panose="020B0604020202020204" pitchFamily="34" charset="0"/>
              <a:buChar char="•"/>
            </a:pPr>
            <a:r>
              <a:rPr lang="en-US" sz="1800" b="0" i="0" u="none" strike="noStrike" baseline="0" dirty="0">
                <a:latin typeface="+mn-lt"/>
              </a:rPr>
              <a:t>Can be used for overhead, equipment, and crews.</a:t>
            </a:r>
          </a:p>
          <a:p>
            <a:pPr marL="285750" indent="-285750" algn="l">
              <a:buFont typeface="Arial" panose="020B0604020202020204" pitchFamily="34" charset="0"/>
              <a:buChar char="•"/>
            </a:pPr>
            <a:r>
              <a:rPr lang="en-US" sz="1800" b="0" i="0" u="none" strike="noStrike" baseline="0" dirty="0">
                <a:latin typeface="+mn-lt"/>
              </a:rPr>
              <a:t>Follow local protocol, does not use fire codes.</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12206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Refer to </a:t>
            </a:r>
            <a:r>
              <a:rPr lang="en-US" sz="1800" b="1" i="0" u="none" strike="noStrike" dirty="0">
                <a:solidFill>
                  <a:srgbClr val="000000"/>
                </a:solidFill>
                <a:effectLst/>
                <a:latin typeface="+mn-lt"/>
              </a:rPr>
              <a:t>Mobile Food Service Request Form</a:t>
            </a:r>
            <a:r>
              <a:rPr lang="en-US" sz="1800" b="1" dirty="0">
                <a:latin typeface="+mn-lt"/>
              </a:rPr>
              <a:t> </a:t>
            </a:r>
            <a:endParaRPr lang="en-US" sz="1800" b="1" i="0" u="none" strike="noStrike" baseline="0" dirty="0">
              <a:latin typeface="+mn-lt"/>
            </a:endParaRPr>
          </a:p>
          <a:p>
            <a:pPr algn="l"/>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Provides the information required by NICC to fill the request.</a:t>
            </a:r>
          </a:p>
          <a:p>
            <a:pPr marL="285750" indent="-285750" algn="l">
              <a:buFont typeface="Arial" panose="020B0604020202020204" pitchFamily="34" charset="0"/>
              <a:buChar char="•"/>
            </a:pPr>
            <a:r>
              <a:rPr lang="en-US" sz="1800" b="0" i="0" u="none" strike="noStrike" baseline="0" dirty="0">
                <a:latin typeface="+mn-lt"/>
              </a:rPr>
              <a:t>Useful as a checklist to ensure everything is ordered prior to arrival.</a:t>
            </a:r>
          </a:p>
          <a:p>
            <a:pPr marL="285750" indent="-285750" algn="l">
              <a:buFont typeface="Arial" panose="020B0604020202020204" pitchFamily="34" charset="0"/>
              <a:buChar char="•"/>
            </a:pPr>
            <a:r>
              <a:rPr lang="en-US" sz="1800" b="0" i="0" u="none" strike="noStrike" baseline="0" dirty="0">
                <a:latin typeface="+mn-lt"/>
              </a:rPr>
              <a:t>Required to order a national caterer or shower.</a:t>
            </a:r>
          </a:p>
          <a:p>
            <a:pPr marL="742950" lvl="1" indent="-285750" algn="l">
              <a:buFont typeface="Courier New" panose="02070309020205020404" pitchFamily="49" charset="0"/>
              <a:buChar char="o"/>
            </a:pPr>
            <a:r>
              <a:rPr lang="en-US" sz="1800" b="0" i="0" u="none" strike="noStrike" baseline="0" dirty="0">
                <a:latin typeface="+mn-lt"/>
              </a:rPr>
              <a:t>EDRC would only fill out this form with the help of an EDSD or EDSP. Discuss where and how you might get some of the information required for the form (example: number of meals).</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348917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lgn="l">
              <a:buFont typeface="Wingdings" panose="05000000000000000000" pitchFamily="2" charset="2"/>
              <a:buNone/>
            </a:pPr>
            <a:r>
              <a:rPr lang="en-US" sz="1800" b="1" i="0" u="none" strike="noStrike" baseline="0" dirty="0">
                <a:latin typeface="+mn-lt"/>
              </a:rPr>
              <a:t>The Hardcopy Resource Order </a:t>
            </a:r>
            <a:r>
              <a:rPr lang="en-US" sz="1800" b="0" i="0" u="none" strike="noStrike" baseline="0" dirty="0">
                <a:latin typeface="+mn-lt"/>
              </a:rPr>
              <a:t>form is used to manually document resource requests when the electronic resource tracking system (IROC) is unavailable.</a:t>
            </a:r>
          </a:p>
          <a:p>
            <a:pPr marL="0" indent="0" algn="l">
              <a:buFontTx/>
              <a:buNone/>
            </a:pPr>
            <a:endParaRPr lang="en-US" sz="1800" b="0" i="0" u="none" strike="noStrike" baseline="0" dirty="0">
              <a:latin typeface="+mn-lt"/>
            </a:endParaRPr>
          </a:p>
          <a:p>
            <a:pPr marL="0" indent="0" algn="l">
              <a:buFontTx/>
              <a:buNone/>
            </a:pPr>
            <a:r>
              <a:rPr lang="en-US" sz="1800" b="0" i="0" u="none" strike="noStrike" baseline="0" dirty="0">
                <a:latin typeface="+mn-lt"/>
              </a:rPr>
              <a:t>Legal Documents</a:t>
            </a:r>
          </a:p>
          <a:p>
            <a:pPr marL="285750" indent="-285750" algn="l">
              <a:buFont typeface="Arial" panose="020B0604020202020204" pitchFamily="34" charset="0"/>
              <a:buChar char="•"/>
            </a:pPr>
            <a:r>
              <a:rPr lang="en-US" sz="1800" b="0" i="0" u="none" strike="noStrike" baseline="0" dirty="0">
                <a:latin typeface="+mn-lt"/>
              </a:rPr>
              <a:t>Resource order forms and all supplemental forms are legal documents that can be subpoenaed and used in lawsuits.</a:t>
            </a:r>
          </a:p>
          <a:p>
            <a:pPr marL="0" indent="0" algn="l">
              <a:buFont typeface="Arial" panose="020B0604020202020204" pitchFamily="34" charset="0"/>
              <a:buNone/>
            </a:pPr>
            <a:endParaRPr lang="en-US" sz="1800" b="0" i="0" u="none" strike="noStrike" baseline="0" dirty="0">
              <a:latin typeface="+mn-lt"/>
            </a:endParaRPr>
          </a:p>
          <a:p>
            <a:pPr marL="0" indent="0" algn="l">
              <a:buFont typeface="Arial" panose="020B0604020202020204" pitchFamily="34" charset="0"/>
              <a:buNone/>
            </a:pPr>
            <a:r>
              <a:rPr lang="en-US" sz="1800" b="1" i="0" u="none" strike="noStrike" baseline="0" dirty="0">
                <a:latin typeface="+mn-lt"/>
              </a:rPr>
              <a:t>Question</a:t>
            </a:r>
            <a:r>
              <a:rPr lang="en-US" sz="1800" b="0" i="0" u="none" strike="noStrike" baseline="0" dirty="0">
                <a:latin typeface="+mn-lt"/>
              </a:rPr>
              <a:t>: </a:t>
            </a:r>
            <a:r>
              <a:rPr lang="en-US" sz="1800" b="1" i="0" u="none" strike="noStrike" baseline="0" dirty="0">
                <a:latin typeface="+mn-lt"/>
              </a:rPr>
              <a:t>What does an EDRC need to consider when completing any form - electronic or hard copy?</a:t>
            </a:r>
          </a:p>
          <a:p>
            <a:pPr marL="0" indent="0" algn="l">
              <a:buFont typeface="Arial" panose="020B0604020202020204" pitchFamily="34" charset="0"/>
              <a:buNone/>
            </a:pPr>
            <a:endParaRPr lang="en-US" sz="1800" b="1" i="0" u="none" strike="noStrike" baseline="0" dirty="0">
              <a:latin typeface="+mn-lt"/>
            </a:endParaRPr>
          </a:p>
          <a:p>
            <a:pPr marL="457200" lvl="1" indent="0" algn="l">
              <a:buFont typeface="Arial" panose="020B0604020202020204" pitchFamily="34" charset="0"/>
              <a:buNone/>
            </a:pPr>
            <a:r>
              <a:rPr lang="en-US" sz="1800" b="0" i="1" u="none" strike="noStrike" baseline="0" dirty="0">
                <a:latin typeface="+mn-lt"/>
              </a:rPr>
              <a:t>Answers: Be professional, state facts, be accurate and thorough, try to be legible, etc.</a:t>
            </a:r>
          </a:p>
          <a:p>
            <a:pPr marL="800100" lvl="1" indent="-342900" algn="l">
              <a:buFont typeface="Courier New" panose="02070309020205020404" pitchFamily="49" charset="0"/>
              <a:buChar char="o"/>
            </a:pPr>
            <a:endParaRPr lang="en-US" sz="1800" b="0"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Completed Resource Order forms are part of the final financial package.</a:t>
            </a:r>
          </a:p>
          <a:p>
            <a:pPr algn="l"/>
            <a:endParaRPr lang="en-US" sz="1800" b="0" i="0" u="none" strike="noStrike" baseline="0" dirty="0">
              <a:latin typeface="+mn-lt"/>
            </a:endParaRPr>
          </a:p>
          <a:p>
            <a:pPr marL="285750" indent="-285750" algn="l">
              <a:buFont typeface="Wingdings" panose="05000000000000000000" pitchFamily="2" charset="2"/>
              <a:buChar char="q"/>
            </a:pPr>
            <a:r>
              <a:rPr lang="en-US" sz="1800" b="0" i="0" u="none" strike="noStrike" baseline="0" dirty="0">
                <a:latin typeface="+mn-lt"/>
              </a:rPr>
              <a:t>Refer to: </a:t>
            </a:r>
            <a:r>
              <a:rPr lang="en-US" sz="1800" b="1" i="0" u="none" strike="noStrike" dirty="0">
                <a:solidFill>
                  <a:srgbClr val="000000"/>
                </a:solidFill>
                <a:effectLst/>
                <a:latin typeface="+mn-lt"/>
              </a:rPr>
              <a:t>Resource Order Supply BLANK</a:t>
            </a:r>
            <a:r>
              <a:rPr lang="en-US" sz="1800" b="1" dirty="0">
                <a:latin typeface="+mn-lt"/>
              </a:rPr>
              <a:t> </a:t>
            </a:r>
            <a:r>
              <a:rPr lang="en-US" sz="1800" b="0" dirty="0">
                <a:latin typeface="+mn-lt"/>
              </a:rPr>
              <a:t>for</a:t>
            </a:r>
            <a:r>
              <a:rPr lang="en-US" sz="1800" b="1" dirty="0">
                <a:latin typeface="+mn-lt"/>
              </a:rPr>
              <a:t> </a:t>
            </a:r>
            <a:r>
              <a:rPr lang="en-US" sz="1800" b="0" i="0" u="none" strike="noStrike" baseline="0" dirty="0">
                <a:latin typeface="+mn-lt"/>
              </a:rPr>
              <a:t>description of the form.</a:t>
            </a:r>
          </a:p>
          <a:p>
            <a:pPr marL="0" indent="0" algn="l">
              <a:buFont typeface="Wingdings" panose="05000000000000000000" pitchFamily="2" charset="2"/>
              <a:buNone/>
            </a:pP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Each functional area has its own form. On original cardstock, each functional area has its own color: Crews/Green; Overhead/White; Equipment/Goldenrod; and Supplies/Brown.</a:t>
            </a:r>
          </a:p>
          <a:p>
            <a:pPr marL="285750" indent="-285750" algn="l">
              <a:buFont typeface="Arial" panose="020B0604020202020204" pitchFamily="34" charset="0"/>
              <a:buChar char="•"/>
            </a:pPr>
            <a:r>
              <a:rPr lang="en-US" sz="1800" b="0" i="0" u="none" strike="noStrike" baseline="0" dirty="0">
                <a:latin typeface="+mn-lt"/>
              </a:rPr>
              <a:t>Hardcopy resource orders are no longer being produced. They are available for printing online. </a:t>
            </a:r>
          </a:p>
          <a:p>
            <a:pPr marL="0" indent="0" algn="l">
              <a:buFont typeface="Arial" panose="020B0604020202020204" pitchFamily="34" charset="0"/>
              <a:buNone/>
            </a:pPr>
            <a:endParaRPr lang="en-US" sz="1800" b="0" i="0" u="none" strike="noStrike" baseline="0" dirty="0">
              <a:latin typeface="+mn-lt"/>
            </a:endParaRPr>
          </a:p>
          <a:p>
            <a:pPr marL="285750" indent="-285750" algn="l">
              <a:buFont typeface="Wingdings" panose="05000000000000000000" pitchFamily="2" charset="2"/>
              <a:buChar char="q"/>
            </a:pPr>
            <a:r>
              <a:rPr lang="en-US" sz="1800" b="1" i="0" u="none" strike="noStrike" baseline="0" dirty="0">
                <a:latin typeface="+mn-lt"/>
              </a:rPr>
              <a:t>Discuss</a:t>
            </a:r>
            <a:r>
              <a:rPr lang="en-US" sz="1800" b="0" i="0" u="none" strike="noStrike" baseline="0" dirty="0">
                <a:latin typeface="+mn-lt"/>
              </a:rPr>
              <a:t> local protocols.</a:t>
            </a:r>
          </a:p>
          <a:p>
            <a:pPr marL="0" indent="0" algn="l">
              <a:buFont typeface="Wingdings" panose="05000000000000000000" pitchFamily="2" charset="2"/>
              <a:buNone/>
            </a:pPr>
            <a:endParaRPr lang="en-US" sz="1800" b="0"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There are three main sections on the form:</a:t>
            </a:r>
          </a:p>
          <a:p>
            <a:pPr marL="742950" lvl="1" indent="-285750" algn="l">
              <a:buFont typeface="Courier New" panose="02070309020205020404" pitchFamily="49" charset="0"/>
              <a:buChar char="o"/>
            </a:pPr>
            <a:r>
              <a:rPr lang="sv-SE" sz="1800" b="0" i="0" u="none" strike="noStrike" baseline="0" dirty="0">
                <a:latin typeface="+mn-lt"/>
              </a:rPr>
              <a:t>Header information (Blocks 1- 11)</a:t>
            </a:r>
          </a:p>
          <a:p>
            <a:pPr marL="742950" lvl="1" indent="-285750" algn="l">
              <a:buFont typeface="Courier New" panose="02070309020205020404" pitchFamily="49" charset="0"/>
              <a:buChar char="o"/>
            </a:pPr>
            <a:r>
              <a:rPr lang="en-US" sz="1800" b="0" i="0" u="none" strike="noStrike" baseline="0" dirty="0">
                <a:latin typeface="+mn-lt"/>
              </a:rPr>
              <a:t>Resource information (Block 12) </a:t>
            </a:r>
          </a:p>
          <a:p>
            <a:pPr marL="1200150" lvl="2" indent="-285750" algn="l">
              <a:buFont typeface="Courier New" panose="02070309020205020404" pitchFamily="49" charset="0"/>
              <a:buChar char="o"/>
            </a:pPr>
            <a:r>
              <a:rPr lang="en-US" sz="1800" b="0" i="0" u="none" strike="noStrike" baseline="0" dirty="0">
                <a:latin typeface="+mn-lt"/>
              </a:rPr>
              <a:t>Receive request</a:t>
            </a:r>
          </a:p>
          <a:p>
            <a:pPr marL="1200150" lvl="2" indent="-285750" algn="l">
              <a:buFont typeface="Courier New" panose="02070309020205020404" pitchFamily="49" charset="0"/>
              <a:buChar char="o"/>
            </a:pPr>
            <a:r>
              <a:rPr lang="en-US" sz="1800" b="0" i="0" u="none" strike="noStrike" baseline="0" dirty="0">
                <a:latin typeface="+mn-lt"/>
              </a:rPr>
              <a:t>Place request</a:t>
            </a:r>
          </a:p>
          <a:p>
            <a:pPr marL="1200150" lvl="2" indent="-285750" algn="l">
              <a:buFont typeface="Courier New" panose="02070309020205020404" pitchFamily="49" charset="0"/>
              <a:buChar char="o"/>
            </a:pPr>
            <a:r>
              <a:rPr lang="en-US" sz="1800" b="0" i="0" u="none" strike="noStrike" baseline="0" dirty="0">
                <a:latin typeface="+mn-lt"/>
              </a:rPr>
              <a:t>Assign resource and relay information</a:t>
            </a:r>
          </a:p>
          <a:p>
            <a:pPr marL="1200150" lvl="2" indent="-285750" algn="l">
              <a:buFont typeface="Courier New" panose="02070309020205020404" pitchFamily="49" charset="0"/>
              <a:buChar char="o"/>
            </a:pPr>
            <a:r>
              <a:rPr lang="en-US" sz="1800" b="0" i="0" u="none" strike="noStrike" baseline="0" dirty="0">
                <a:latin typeface="+mn-lt"/>
              </a:rPr>
              <a:t>Release resource</a:t>
            </a:r>
          </a:p>
          <a:p>
            <a:pPr marL="742950" lvl="1" indent="-285750" algn="l">
              <a:buFont typeface="Courier New" panose="02070309020205020404" pitchFamily="49" charset="0"/>
              <a:buChar char="o"/>
            </a:pPr>
            <a:r>
              <a:rPr lang="en-US" sz="1800" b="0" i="0" u="none" strike="noStrike" baseline="0" dirty="0">
                <a:latin typeface="+mn-lt"/>
              </a:rPr>
              <a:t>Documentation (Block 13)</a:t>
            </a:r>
          </a:p>
          <a:p>
            <a:pPr marL="1200150" lvl="2" indent="-285750" algn="l">
              <a:buFont typeface="Courier New" panose="02070309020205020404" pitchFamily="49" charset="0"/>
              <a:buChar char="o"/>
            </a:pPr>
            <a:r>
              <a:rPr lang="en-US" sz="1800" b="0" i="0" u="none" strike="noStrike" baseline="0" dirty="0">
                <a:latin typeface="+mn-lt"/>
              </a:rPr>
              <a:t>Documentation block is continued on the back of the form.</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4551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baseline="0" dirty="0">
                <a:latin typeface="Calibri (Body)"/>
              </a:rPr>
              <a:t>Display each completed Resource Order form as an example of a completed forms.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u="none" strike="noStrike" baseline="0" dirty="0">
                <a:latin typeface="Calibri (Body)"/>
              </a:rPr>
              <a:t>Describe to students each of the three sections described above.</a:t>
            </a:r>
          </a:p>
          <a:p>
            <a:pPr marL="0" indent="0" algn="l">
              <a:buFont typeface="Arial" panose="020B0604020202020204" pitchFamily="34" charset="0"/>
              <a:buNone/>
            </a:pPr>
            <a:endParaRPr lang="en-US" sz="1800" b="0" i="0" u="none" strike="noStrike" baseline="0" dirty="0">
              <a:latin typeface="Calibri (Body)"/>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81541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dirty="0"/>
              <a:t>D-110 Unit 8: Supplemental and Manual Order Forms</a:t>
            </a:r>
            <a:endParaRPr lang="en-US" altLang="en-US" sz="4000" dirty="0">
              <a:solidFill>
                <a:schemeClr val="bg1"/>
              </a:solidFill>
            </a:endParaRPr>
          </a:p>
        </p:txBody>
      </p:sp>
      <p:pic>
        <p:nvPicPr>
          <p:cNvPr id="7" name="Picture 9" descr="2-10">
            <a:extLst>
              <a:ext uri="{FF2B5EF4-FFF2-40B4-BE49-F238E27FC236}">
                <a16:creationId xmlns:a16="http://schemas.microsoft.com/office/drawing/2014/main" id="{68185454-44E4-4423-9B40-6F922B177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4DE9F18-4591-47BC-888F-296D566EB3D0}"/>
              </a:ext>
            </a:extLst>
          </p:cNvPr>
          <p:cNvSpPr/>
          <p:nvPr userDrawn="1"/>
        </p:nvSpPr>
        <p:spPr>
          <a:xfrm>
            <a:off x="0" y="4495800"/>
            <a:ext cx="9163888"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WCG Logo">
            <a:extLst>
              <a:ext uri="{FF2B5EF4-FFF2-40B4-BE49-F238E27FC236}">
                <a16:creationId xmlns:a16="http://schemas.microsoft.com/office/drawing/2014/main" id="{56BC8706-FBE1-4E50-9A90-7B232E51A4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5486400" y="794759"/>
            <a:ext cx="3516312" cy="281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38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838200"/>
          </a:xfrm>
          <a:solidFill>
            <a:schemeClr val="accent3"/>
          </a:solidFill>
        </p:spPr>
        <p:txBody>
          <a:bodyPr>
            <a:noAutofit/>
          </a:bodyPr>
          <a:lstStyle>
            <a:lvl1pPr algn="ctr">
              <a:defRPr sz="4400">
                <a:solidFill>
                  <a:schemeClr val="bg1"/>
                </a:solidFill>
              </a:defRPr>
            </a:lvl1pPr>
          </a:lstStyle>
          <a:p>
            <a:r>
              <a:rPr lang="en-US" dirty="0"/>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5486400" cy="1828800"/>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7" name="Content Placeholder 5"/>
          <p:cNvSpPr>
            <a:spLocks noGrp="1"/>
          </p:cNvSpPr>
          <p:nvPr>
            <p:ph sz="quarter" idx="13"/>
          </p:nvPr>
        </p:nvSpPr>
        <p:spPr>
          <a:xfrm>
            <a:off x="76200" y="2677131"/>
            <a:ext cx="5486400" cy="1828800"/>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8" name="Content Placeholder 5"/>
          <p:cNvSpPr>
            <a:spLocks noGrp="1"/>
          </p:cNvSpPr>
          <p:nvPr>
            <p:ph sz="quarter" idx="14"/>
          </p:nvPr>
        </p:nvSpPr>
        <p:spPr>
          <a:xfrm>
            <a:off x="76200" y="4668462"/>
            <a:ext cx="5486400" cy="1828800"/>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0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3"/>
          </p:nvPr>
        </p:nvSpPr>
        <p:spPr>
          <a:xfrm>
            <a:off x="5486400" y="794759"/>
            <a:ext cx="3505200" cy="5758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19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55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66632"/>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D-110 Unit 8: Supplemental Forms and Manual Resource Ordering</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Times New Roman" panose="02020603050405020304" pitchFamily="18" charset="0"/>
              </a:rPr>
              <a:t>D-110 Unit 8:</a:t>
            </a:r>
            <a:br>
              <a:rPr lang="en-US" dirty="0">
                <a:latin typeface="+mn-lt"/>
                <a:cs typeface="Times New Roman" panose="02020603050405020304" pitchFamily="18" charset="0"/>
              </a:rPr>
            </a:br>
            <a:r>
              <a:rPr lang="en-US">
                <a:latin typeface="+mn-lt"/>
                <a:cs typeface="Times New Roman" panose="02020603050405020304" pitchFamily="18" charset="0"/>
              </a:rPr>
              <a:t>Supplemental Forms and </a:t>
            </a:r>
            <a:r>
              <a:rPr lang="en-US" dirty="0">
                <a:latin typeface="+mn-lt"/>
                <a:cs typeface="Times New Roman" panose="02020603050405020304" pitchFamily="18" charset="0"/>
              </a:rPr>
              <a:t>Manual Resource Ordering</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Crews</a:t>
            </a:r>
          </a:p>
        </p:txBody>
      </p:sp>
      <p:pic>
        <p:nvPicPr>
          <p:cNvPr id="6" name="Content Placeholder 5" descr="Resource order form for crews.">
            <a:extLst>
              <a:ext uri="{FF2B5EF4-FFF2-40B4-BE49-F238E27FC236}">
                <a16:creationId xmlns:a16="http://schemas.microsoft.com/office/drawing/2014/main" id="{659C57B4-6CFB-434B-867E-33AFAB201FED}"/>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19559" t="15833" r="8777" b="21843"/>
          <a:stretch>
            <a:fillRect/>
          </a:stretch>
        </p:blipFill>
        <p:spPr bwMode="auto">
          <a:xfrm>
            <a:off x="990600" y="1181100"/>
            <a:ext cx="7391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85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Supplies</a:t>
            </a:r>
          </a:p>
        </p:txBody>
      </p:sp>
      <p:pic>
        <p:nvPicPr>
          <p:cNvPr id="6" name="Content Placeholder 5" descr="Resource order form for Supplies.">
            <a:extLst>
              <a:ext uri="{FF2B5EF4-FFF2-40B4-BE49-F238E27FC236}">
                <a16:creationId xmlns:a16="http://schemas.microsoft.com/office/drawing/2014/main" id="{CEE30ED2-F1E2-410F-870C-E1009B61E95C}"/>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19398" t="15833" r="8456" b="21242"/>
          <a:stretch>
            <a:fillRect/>
          </a:stretch>
        </p:blipFill>
        <p:spPr bwMode="auto">
          <a:xfrm>
            <a:off x="762000" y="1181100"/>
            <a:ext cx="7467599"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9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Overhead</a:t>
            </a:r>
          </a:p>
        </p:txBody>
      </p:sp>
      <p:pic>
        <p:nvPicPr>
          <p:cNvPr id="6" name="Content Placeholder 5" descr="Resource order form for overhead.">
            <a:extLst>
              <a:ext uri="{FF2B5EF4-FFF2-40B4-BE49-F238E27FC236}">
                <a16:creationId xmlns:a16="http://schemas.microsoft.com/office/drawing/2014/main" id="{D94C6D3C-10A3-4BBD-85CE-8DE249218AE5}"/>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19238" t="16032" r="8777" b="20842"/>
          <a:stretch>
            <a:fillRect/>
          </a:stretch>
        </p:blipFill>
        <p:spPr bwMode="auto">
          <a:xfrm>
            <a:off x="762000" y="1181100"/>
            <a:ext cx="7391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3"/>
          </a:solidFill>
        </p:spPr>
        <p:txBody>
          <a:bodyPr/>
          <a:lstStyle/>
          <a:p>
            <a:r>
              <a:rPr lang="en-US" dirty="0">
                <a:latin typeface="+mn-lt"/>
                <a:cs typeface="Times New Roman" panose="02020603050405020304" pitchFamily="18" charset="0"/>
              </a:rPr>
              <a:t>Objectives</a:t>
            </a:r>
          </a:p>
        </p:txBody>
      </p:sp>
      <p:pic>
        <p:nvPicPr>
          <p:cNvPr id="6" name="Picture 5" descr="A picture with a smokejumper jumping from a plane.">
            <a:extLst>
              <a:ext uri="{FF2B5EF4-FFF2-40B4-BE49-F238E27FC236}">
                <a16:creationId xmlns:a16="http://schemas.microsoft.com/office/drawing/2014/main" id="{05AFC5BC-8E98-4A75-8DEA-7C91E657110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23724"/>
          <a:stretch/>
        </p:blipFill>
        <p:spPr>
          <a:xfrm>
            <a:off x="0" y="838200"/>
            <a:ext cx="9144000" cy="5715000"/>
          </a:xfrm>
          <a:prstGeom prst="rect">
            <a:avLst/>
          </a:prstGeom>
        </p:spPr>
      </p:pic>
      <p:sp>
        <p:nvSpPr>
          <p:cNvPr id="2" name="Content Placeholder 1"/>
          <p:cNvSpPr>
            <a:spLocks noGrp="1"/>
          </p:cNvSpPr>
          <p:nvPr>
            <p:ph sz="quarter" idx="12"/>
          </p:nvPr>
        </p:nvSpPr>
        <p:spPr/>
        <p:txBody>
          <a:bodyPr/>
          <a:lstStyle/>
          <a:p>
            <a:pPr marL="457200" indent="-457200">
              <a:buSzPct val="80000"/>
              <a:defRPr/>
            </a:pPr>
            <a:r>
              <a:rPr lang="en-US" altLang="en-US" dirty="0">
                <a:cs typeface="Times New Roman" panose="02020603050405020304" pitchFamily="18" charset="0"/>
              </a:rPr>
              <a:t>Identify forms that supplement the Resource Order form.</a:t>
            </a:r>
          </a:p>
          <a:p>
            <a:pPr marL="457200" indent="-457200">
              <a:buSzPct val="80000"/>
              <a:defRPr/>
            </a:pPr>
            <a:endParaRPr lang="en-US" altLang="en-US" dirty="0">
              <a:cs typeface="Times New Roman" panose="02020603050405020304" pitchFamily="18" charset="0"/>
            </a:endParaRPr>
          </a:p>
          <a:p>
            <a:pPr marL="457200" indent="-457200">
              <a:buSzPct val="80000"/>
              <a:defRPr/>
            </a:pPr>
            <a:r>
              <a:rPr lang="en-US" altLang="en-US" dirty="0">
                <a:cs typeface="Times New Roman" panose="02020603050405020304" pitchFamily="18" charset="0"/>
              </a:rPr>
              <a:t>Complete hardcopy of the Resource Order Form.</a:t>
            </a:r>
          </a:p>
          <a:p>
            <a:endParaRPr lang="en-US" dirty="0"/>
          </a:p>
        </p:txBody>
      </p:sp>
    </p:spTree>
    <p:extLst>
      <p:ext uri="{BB962C8B-B14F-4D97-AF65-F5344CB8AC3E}">
        <p14:creationId xmlns:p14="http://schemas.microsoft.com/office/powerpoint/2010/main" val="33932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3"/>
          </a:solidFill>
        </p:spPr>
        <p:txBody>
          <a:bodyPr/>
          <a:lstStyle/>
          <a:p>
            <a:r>
              <a:rPr lang="en-US" dirty="0">
                <a:latin typeface="+mn-lt"/>
                <a:cs typeface="Times New Roman" panose="02020603050405020304" pitchFamily="18" charset="0"/>
              </a:rPr>
              <a:t>Objectives</a:t>
            </a:r>
          </a:p>
        </p:txBody>
      </p:sp>
      <p:pic>
        <p:nvPicPr>
          <p:cNvPr id="5" name="Picture 4" descr="A picture with a smokejumper jumping from a plane.">
            <a:extLst>
              <a:ext uri="{FF2B5EF4-FFF2-40B4-BE49-F238E27FC236}">
                <a16:creationId xmlns:a16="http://schemas.microsoft.com/office/drawing/2014/main" id="{B2DC7A74-346D-4443-A6C5-7325DB24039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23724"/>
          <a:stretch/>
        </p:blipFill>
        <p:spPr>
          <a:xfrm>
            <a:off x="0" y="838200"/>
            <a:ext cx="9144000" cy="5715000"/>
          </a:xfrm>
          <a:prstGeom prst="rect">
            <a:avLst/>
          </a:prstGeom>
        </p:spPr>
      </p:pic>
      <p:sp>
        <p:nvSpPr>
          <p:cNvPr id="2" name="Content Placeholder 1"/>
          <p:cNvSpPr>
            <a:spLocks noGrp="1"/>
          </p:cNvSpPr>
          <p:nvPr>
            <p:ph sz="quarter" idx="12"/>
          </p:nvPr>
        </p:nvSpPr>
        <p:spPr/>
        <p:txBody>
          <a:bodyPr/>
          <a:lstStyle/>
          <a:p>
            <a:pPr marL="457200" indent="-457200">
              <a:buSzPct val="80000"/>
              <a:defRPr/>
            </a:pPr>
            <a:r>
              <a:rPr lang="en-US" altLang="en-US" dirty="0">
                <a:cs typeface="Times New Roman" panose="02020603050405020304" pitchFamily="18" charset="0"/>
              </a:rPr>
              <a:t>Identify forms that supplement the Resource Order form.</a:t>
            </a:r>
          </a:p>
          <a:p>
            <a:pPr marL="457200" indent="-457200">
              <a:buSzPct val="80000"/>
              <a:defRPr/>
            </a:pPr>
            <a:endParaRPr lang="en-US" altLang="en-US" dirty="0">
              <a:cs typeface="Times New Roman" panose="02020603050405020304" pitchFamily="18" charset="0"/>
            </a:endParaRPr>
          </a:p>
          <a:p>
            <a:pPr marL="457200" indent="-457200">
              <a:buSzPct val="80000"/>
              <a:defRPr/>
            </a:pPr>
            <a:r>
              <a:rPr lang="en-US" altLang="en-US" dirty="0">
                <a:cs typeface="Times New Roman" panose="02020603050405020304" pitchFamily="18" charset="0"/>
              </a:rPr>
              <a:t>Complete hardcopy of the Resource Order Form.</a:t>
            </a:r>
          </a:p>
          <a:p>
            <a:endParaRPr lang="en-US" dirty="0"/>
          </a:p>
        </p:txBody>
      </p:sp>
    </p:spTree>
    <p:extLst>
      <p:ext uri="{BB962C8B-B14F-4D97-AF65-F5344CB8AC3E}">
        <p14:creationId xmlns:p14="http://schemas.microsoft.com/office/powerpoint/2010/main" val="200569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latin typeface="+mn-lt"/>
                <a:cs typeface="Times New Roman" panose="02020603050405020304" pitchFamily="18" charset="0"/>
              </a:rPr>
              <a:t>Resource Extension Request</a:t>
            </a:r>
          </a:p>
        </p:txBody>
      </p:sp>
      <p:pic>
        <p:nvPicPr>
          <p:cNvPr id="5" name="Picture 6" descr="Resource Extension Request Form">
            <a:extLst>
              <a:ext uri="{FF2B5EF4-FFF2-40B4-BE49-F238E27FC236}">
                <a16:creationId xmlns:a16="http://schemas.microsoft.com/office/drawing/2014/main" id="{B6D5D29C-81D3-4249-BF43-92A30E7C4741}"/>
              </a:ext>
            </a:extLst>
          </p:cNvPr>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l="23888" t="8036" r="21737" b="6027"/>
          <a:stretch/>
        </p:blipFill>
        <p:spPr bwMode="auto">
          <a:xfrm>
            <a:off x="2324100" y="838200"/>
            <a:ext cx="4495800" cy="56843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5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latin typeface="+mn-lt"/>
              </a:rPr>
              <a:t>Aircraft Flight Request Form</a:t>
            </a:r>
          </a:p>
        </p:txBody>
      </p:sp>
      <p:pic>
        <p:nvPicPr>
          <p:cNvPr id="4" name="Picture 5" descr="Aircraft Flight Request Form">
            <a:extLst>
              <a:ext uri="{FF2B5EF4-FFF2-40B4-BE49-F238E27FC236}">
                <a16:creationId xmlns:a16="http://schemas.microsoft.com/office/drawing/2014/main" id="{BECF4429-4725-466B-ABA6-BDE59736490E}"/>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rot="5400000">
            <a:off x="1907672" y="-116974"/>
            <a:ext cx="525245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23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latin typeface="+mn-lt"/>
              </a:rPr>
              <a:t>Passenger and Cargo Manifest</a:t>
            </a:r>
          </a:p>
        </p:txBody>
      </p:sp>
      <p:pic>
        <p:nvPicPr>
          <p:cNvPr id="4" name="Picture 5" descr="Passenger and Cargo Manifest Form">
            <a:extLst>
              <a:ext uri="{FF2B5EF4-FFF2-40B4-BE49-F238E27FC236}">
                <a16:creationId xmlns:a16="http://schemas.microsoft.com/office/drawing/2014/main" id="{203661B1-3731-4093-9AEE-7FC8E460030D}"/>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029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70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Preparedness/Detail Request</a:t>
            </a:r>
          </a:p>
        </p:txBody>
      </p:sp>
      <p:pic>
        <p:nvPicPr>
          <p:cNvPr id="4" name="Picture 5" descr="Preparedness/Detail Request Form">
            <a:extLst>
              <a:ext uri="{FF2B5EF4-FFF2-40B4-BE49-F238E27FC236}">
                <a16:creationId xmlns:a16="http://schemas.microsoft.com/office/drawing/2014/main" id="{EE1B77B3-333D-4936-A6CF-B4FF34CBE89E}"/>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33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26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Mobile Food and Shower Request</a:t>
            </a:r>
          </a:p>
        </p:txBody>
      </p:sp>
      <p:pic>
        <p:nvPicPr>
          <p:cNvPr id="5" name="Picture 6" descr="Mobile Food and Shower Request Form">
            <a:extLst>
              <a:ext uri="{FF2B5EF4-FFF2-40B4-BE49-F238E27FC236}">
                <a16:creationId xmlns:a16="http://schemas.microsoft.com/office/drawing/2014/main" id="{3E61686E-1173-4282-AAFB-D5F2FF097227}"/>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25400" t="16499" r="24600" b="5499"/>
          <a:stretch>
            <a:fillRect/>
          </a:stretch>
        </p:blipFill>
        <p:spPr bwMode="auto">
          <a:xfrm>
            <a:off x="1752600" y="990600"/>
            <a:ext cx="525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21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Manual Resource Order Form</a:t>
            </a:r>
          </a:p>
        </p:txBody>
      </p:sp>
      <p:pic>
        <p:nvPicPr>
          <p:cNvPr id="5" name="Picture 6" descr="Manual Resource Order Form.">
            <a:extLst>
              <a:ext uri="{FF2B5EF4-FFF2-40B4-BE49-F238E27FC236}">
                <a16:creationId xmlns:a16="http://schemas.microsoft.com/office/drawing/2014/main" id="{66AAAEFC-7555-4C9F-994E-82CF8254A0C4}"/>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6252" t="8818" r="3967" b="5411"/>
          <a:stretch>
            <a:fillRect/>
          </a:stretch>
        </p:blipFill>
        <p:spPr bwMode="auto">
          <a:xfrm>
            <a:off x="762000" y="1181099"/>
            <a:ext cx="7467600" cy="51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43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Equipment</a:t>
            </a:r>
          </a:p>
        </p:txBody>
      </p:sp>
      <p:pic>
        <p:nvPicPr>
          <p:cNvPr id="5" name="Picture 2" descr="Resource order form for equipment.">
            <a:extLst>
              <a:ext uri="{FF2B5EF4-FFF2-40B4-BE49-F238E27FC236}">
                <a16:creationId xmlns:a16="http://schemas.microsoft.com/office/drawing/2014/main" id="{CCF65B3F-87C5-4E5A-8DC6-F21186A70870}"/>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t="1968"/>
          <a:stretch>
            <a:fillRect/>
          </a:stretch>
        </p:blipFill>
        <p:spPr bwMode="auto">
          <a:xfrm>
            <a:off x="762000" y="1143000"/>
            <a:ext cx="7543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147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3090348D-33E0-49A6-962B-469C92230B13}" vid="{6D013050-B2EB-426E-9D67-A0048095A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142493E64DB47B42AA1B4B3357C3C" ma:contentTypeVersion="11" ma:contentTypeDescription="Create a new document." ma:contentTypeScope="" ma:versionID="8202e35d6f858a2daa2f54135d576326">
  <xsd:schema xmlns:xsd="http://www.w3.org/2001/XMLSchema" xmlns:xs="http://www.w3.org/2001/XMLSchema" xmlns:p="http://schemas.microsoft.com/office/2006/metadata/properties" xmlns:ns2="3e09a489-c9e7-408d-8898-18dce0f39840" xmlns:ns3="93b6d2fa-1b8b-4d11-b221-26e89de8405a" targetNamespace="http://schemas.microsoft.com/office/2006/metadata/properties" ma:root="true" ma:fieldsID="9e052775de4e3d4fecfd51537780cdc5" ns2:_="" ns3:_="">
    <xsd:import namespace="3e09a489-c9e7-408d-8898-18dce0f39840"/>
    <xsd:import namespace="93b6d2fa-1b8b-4d11-b221-26e89de840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9a489-c9e7-408d-8898-18dce0f398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b6d2fa-1b8b-4d11-b221-26e89de840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e09a489-c9e7-408d-8898-18dce0f39840">
      <UserInfo>
        <DisplayName>Shook, Hilary - FS</DisplayName>
        <AccountId>2530</AccountId>
        <AccountType/>
      </UserInfo>
    </SharedWithUsers>
  </documentManagement>
</p:properties>
</file>

<file path=customXml/itemProps1.xml><?xml version="1.0" encoding="utf-8"?>
<ds:datastoreItem xmlns:ds="http://schemas.openxmlformats.org/officeDocument/2006/customXml" ds:itemID="{B10EA1A3-03E1-49AC-B7D2-677590006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9a489-c9e7-408d-8898-18dce0f39840"/>
    <ds:schemaRef ds:uri="93b6d2fa-1b8b-4d11-b221-26e89de84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B400E8-177D-419B-9BD9-96B0AEB13C27}">
  <ds:schemaRefs>
    <ds:schemaRef ds:uri="http://schemas.microsoft.com/sharepoint/v3/contenttype/forms"/>
  </ds:schemaRefs>
</ds:datastoreItem>
</file>

<file path=customXml/itemProps3.xml><?xml version="1.0" encoding="utf-8"?>
<ds:datastoreItem xmlns:ds="http://schemas.openxmlformats.org/officeDocument/2006/customXml" ds:itemID="{FA0EF64B-9BEF-415A-B443-F4DCC5605AB5}">
  <ds:schemaRefs>
    <ds:schemaRef ds:uri="http://purl.org/dc/elements/1.1/"/>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93b6d2fa-1b8b-4d11-b221-26e89de8405a"/>
    <ds:schemaRef ds:uri="3e09a489-c9e7-408d-8898-18dce0f39840"/>
  </ds:schemaRefs>
</ds:datastoreItem>
</file>

<file path=docProps/app.xml><?xml version="1.0" encoding="utf-8"?>
<Properties xmlns="http://schemas.openxmlformats.org/officeDocument/2006/extended-properties" xmlns:vt="http://schemas.openxmlformats.org/officeDocument/2006/docPropsVTypes">
  <Template>NWCG_PPT_Template</Template>
  <TotalTime>2580</TotalTime>
  <Words>769</Words>
  <Application>Microsoft Office PowerPoint</Application>
  <PresentationFormat>On-screen Show (4:3)</PresentationFormat>
  <Paragraphs>105</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Courier New</vt:lpstr>
      <vt:lpstr>Wingdings</vt:lpstr>
      <vt:lpstr>Calibri (Body)</vt:lpstr>
      <vt:lpstr>Arial</vt:lpstr>
      <vt:lpstr>CIDFont+F3</vt:lpstr>
      <vt:lpstr>Calibri</vt:lpstr>
      <vt:lpstr>Segoe UI</vt:lpstr>
      <vt:lpstr>Custom Design</vt:lpstr>
      <vt:lpstr>D-110 Unit 8: Supplemental Forms and Manual Resource Ordering</vt:lpstr>
      <vt:lpstr>Objectives</vt:lpstr>
      <vt:lpstr>Resource Extension Request</vt:lpstr>
      <vt:lpstr>Aircraft Flight Request Form</vt:lpstr>
      <vt:lpstr>Passenger and Cargo Manifest</vt:lpstr>
      <vt:lpstr>Preparedness/Detail Request</vt:lpstr>
      <vt:lpstr>Mobile Food and Shower Request</vt:lpstr>
      <vt:lpstr>Manual Resource Order Form</vt:lpstr>
      <vt:lpstr>Resource Order Equipment</vt:lpstr>
      <vt:lpstr>Resource Order Crews</vt:lpstr>
      <vt:lpstr>Resource Order Supplies</vt:lpstr>
      <vt:lpstr>Resource Order Overhead</vt:lpstr>
      <vt:lpstr>Objectives</vt:lpstr>
    </vt:vector>
  </TitlesOfParts>
  <Company>NWCG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D-110 Unit 8 Supplemental Forms and Manual Resource Order Form</dc:title>
  <dc:subject>D-110 Unit 8 Supplemental Forms and Manual Resource Order Form</dc:subject>
  <dc:creator>NWCG</dc:creator>
  <cp:lastModifiedBy>Touchette, Rhiannon R</cp:lastModifiedBy>
  <cp:revision>44</cp:revision>
  <cp:lastPrinted>2018-11-08T18:13:21Z</cp:lastPrinted>
  <dcterms:created xsi:type="dcterms:W3CDTF">2021-08-10T16:05:35Z</dcterms:created>
  <dcterms:modified xsi:type="dcterms:W3CDTF">2022-05-12T19:26:48Z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0x010100804142493E64DB47B42AA1B4B3357C3C</vt:lpwstr>
  </property>
</Properties>
</file>