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4"/>
  </p:sldMasterIdLst>
  <p:notesMasterIdLst>
    <p:notesMasterId r:id="rId9"/>
  </p:notesMasterIdLst>
  <p:handoutMasterIdLst>
    <p:handoutMasterId r:id="rId10"/>
  </p:handoutMasterIdLst>
  <p:sldIdLst>
    <p:sldId id="256" r:id="rId5"/>
    <p:sldId id="259" r:id="rId6"/>
    <p:sldId id="260" r:id="rId7"/>
    <p:sldId id="261" r:id="rId8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7AE78F-81E4-2B8E-A98A-B85740E56B05}" name="Sunderland, Amber L" initials="SAL" userId="S::asunderland@blm.gov::cd9b1a8f-c7bc-4ac5-b7a3-6e908490e98c" providerId="AD"/>
  <p188:author id="{FE49B9CE-CB7A-3917-27A8-60D2C7564225}" name="Mason, Gabriel -FS" initials="MG-" userId="S::gabriel.mason@usda.gov::252ae4f4-9e30-4385-a700-ebaf406a4e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76533"/>
    <a:srgbClr val="42322A"/>
    <a:srgbClr val="DDDDDD"/>
    <a:srgbClr val="663300"/>
    <a:srgbClr val="C0C0C0"/>
    <a:srgbClr val="EEECE1"/>
    <a:srgbClr val="005660"/>
    <a:srgbClr val="EAEAE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4472" autoAdjust="0"/>
  </p:normalViewPr>
  <p:slideViewPr>
    <p:cSldViewPr snapToGrid="0">
      <p:cViewPr varScale="1">
        <p:scale>
          <a:sx n="32" d="100"/>
          <a:sy n="32" d="100"/>
        </p:scale>
        <p:origin x="328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-2886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handoutMaster" Target="handoutMasters/handoutMaster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209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792" y="1"/>
            <a:ext cx="2972208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910"/>
            <a:ext cx="2972209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792" y="8831910"/>
            <a:ext cx="2972208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3D1A75-8B2A-48FC-B5A2-79243BA3A1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41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669897"/>
            <a:ext cx="2476500" cy="1857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43998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3E047-8B01-4D0A-8D9A-8D93D4534B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304800" y="8829675"/>
            <a:ext cx="6019800" cy="466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r>
              <a:rPr lang="en-US"/>
              <a:t>NWCG S-190 Guide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8829675"/>
            <a:ext cx="6019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29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/>
          <a:lstStyle/>
          <a:p>
            <a:fld id="{8563C44C-B45D-4BB0-881F-345F3E0673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77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Review unit objectives.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56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Go through steps in demobilizing resources.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Discuss Demobilization form.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Variety of forms used.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Demobilization printout generated via I-Suite.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latin typeface="+mn-lt"/>
                <a:cs typeface="Times New Roman" panose="02020603050405020304" pitchFamily="18" charset="0"/>
              </a:rPr>
              <a:t>Refer to: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Emergency Release Message Form</a:t>
            </a:r>
            <a:r>
              <a:rPr lang="en-US" sz="2800" b="1" dirty="0"/>
              <a:t> </a:t>
            </a:r>
            <a:endParaRPr lang="en-US" sz="1800" b="1" i="0" u="none" strike="noStrike" baseline="0" dirty="0">
              <a:latin typeface="+mn-lt"/>
              <a:cs typeface="Times New Roman" panose="02020603050405020304" pitchFamily="18" charset="0"/>
            </a:endParaRP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Refer to: ICS 221 Form - Demobilization Check Out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From Content Selector, select your watched incident.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From the Content Request Status Tile, select filled to populate the Main Work Area with the filled requests.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Demonstrate how to search for the item you want to release by Request Number, Request Category, Catalog Item, Resource and Status.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Use arrow to get to the Manage Request Screen or can select the box to activate the Action buttons. 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From Manage Request, Select Release.</a:t>
            </a:r>
          </a:p>
          <a:p>
            <a:pPr marL="1714500" lvl="3" indent="-342900" algn="l"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Date</a:t>
            </a:r>
          </a:p>
          <a:p>
            <a:pPr marL="1714500" lvl="3" indent="-342900" algn="l"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Time</a:t>
            </a:r>
          </a:p>
          <a:p>
            <a:pPr marL="1714500" lvl="3" indent="-342900" algn="l"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Time Zone</a:t>
            </a:r>
          </a:p>
          <a:p>
            <a:pPr marL="1714500" lvl="3" indent="-342900" algn="l"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Documentation</a:t>
            </a:r>
          </a:p>
          <a:p>
            <a:pPr marL="1714500" lvl="3" indent="-342900" algn="l"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Click Release</a:t>
            </a:r>
          </a:p>
          <a:p>
            <a:pPr marL="457200" lvl="1" indent="0" algn="l">
              <a:buFont typeface="Arial" panose="020B0604020202020204" pitchFamily="34" charset="0"/>
              <a:buNone/>
            </a:pP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3.      Travel Options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No Travel</a:t>
            </a:r>
          </a:p>
          <a:p>
            <a:pPr marL="1714500" lvl="3" indent="-342900" algn="l"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Rarely used.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da-DK" sz="1800" b="0" i="0" u="none" strike="noStrike" baseline="0" dirty="0">
                <a:latin typeface="+mn-lt"/>
                <a:cs typeface="Times New Roman" panose="02020603050405020304" pitchFamily="18" charset="0"/>
              </a:rPr>
              <a:t>Set Travel ETD/ETA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da-DK" sz="1800" b="0" i="0" u="none" strike="noStrike" baseline="0" dirty="0">
                <a:latin typeface="+mn-lt"/>
                <a:cs typeface="Times New Roman" panose="02020603050405020304" pitchFamily="18" charset="0"/>
              </a:rPr>
              <a:t>Set Travel ATD/ATE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Travel to Be Arranged</a:t>
            </a:r>
          </a:p>
          <a:p>
            <a:pPr marL="1714500" lvl="3" indent="-342900" algn="l"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Travel will default to this.</a:t>
            </a:r>
          </a:p>
          <a:p>
            <a:pPr marL="457200" lvl="1" indent="0" algn="l">
              <a:buFont typeface="Arial" panose="020B0604020202020204" pitchFamily="34" charset="0"/>
              <a:buNone/>
            </a:pP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4.       Determine demobilization travel mode.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  Items to consider when demobilizing a resource</a:t>
            </a:r>
          </a:p>
          <a:p>
            <a:pPr marL="1657350" lvl="3" indent="-285750" algn="l"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Is ground transportation needed?</a:t>
            </a:r>
          </a:p>
          <a:p>
            <a:pPr marL="1657350" lvl="3" indent="-285750" algn="l"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Does the resource need a flight arranged?</a:t>
            </a:r>
          </a:p>
          <a:p>
            <a:pPr marL="1657350" lvl="3" indent="-285750" algn="l"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Is there a support request that needs to be released?</a:t>
            </a:r>
          </a:p>
          <a:p>
            <a:pPr marL="1657350" lvl="3" indent="-285750" algn="l"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From the Main Work Area, select the tab Copy the </a:t>
            </a:r>
            <a:r>
              <a:rPr lang="en-US" sz="1800" b="0" i="0" u="none" strike="noStrike" baseline="0" dirty="0" err="1">
                <a:latin typeface="+mn-lt"/>
                <a:cs typeface="Times New Roman" panose="02020603050405020304" pitchFamily="18" charset="0"/>
              </a:rPr>
              <a:t>Demob</a:t>
            </a: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1657350" lvl="3" indent="-285750" algn="l"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Travel from the Parent Request.</a:t>
            </a:r>
          </a:p>
          <a:p>
            <a:pPr marL="1657350" lvl="3" indent="-285750" algn="l"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Is the resource a national resource (Caterer, Shower, Type 1 Crew, etc.)?</a:t>
            </a:r>
          </a:p>
          <a:p>
            <a:pPr marL="2114550" lvl="4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Notify your EDSD or EDSP when a national resource is available for demobilization or reassignment.</a:t>
            </a:r>
          </a:p>
          <a:p>
            <a:pPr marL="2114550" lvl="4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Discuss reassignments briefly.</a:t>
            </a:r>
          </a:p>
          <a:p>
            <a:pPr marL="0" indent="0" algn="l">
              <a:buFont typeface="Wingdings" panose="05000000000000000000" pitchFamily="2" charset="2"/>
              <a:buNone/>
            </a:pPr>
            <a:r>
              <a:rPr lang="en-US" sz="1800" b="1" i="0" u="none" strike="noStrike" baseline="0" dirty="0">
                <a:latin typeface="+mn-lt"/>
                <a:cs typeface="Times New Roman" panose="02020603050405020304" pitchFamily="18" charset="0"/>
              </a:rPr>
              <a:t>Exercise</a:t>
            </a: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: 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Practice </a:t>
            </a:r>
            <a:r>
              <a:rPr lang="en-US" sz="1800" b="0" i="0" u="none" strike="noStrike" baseline="0" dirty="0" err="1">
                <a:latin typeface="+mn-lt"/>
                <a:cs typeface="Times New Roman" panose="02020603050405020304" pitchFamily="18" charset="0"/>
              </a:rPr>
              <a:t>demobing</a:t>
            </a: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 resources from an incident </a:t>
            </a:r>
            <a:r>
              <a:rPr lang="en-US" sz="1800" b="1" i="0" u="none" strike="noStrike" baseline="0" dirty="0">
                <a:latin typeface="+mn-lt"/>
                <a:cs typeface="Times New Roman" panose="02020603050405020304" pitchFamily="18" charset="0"/>
              </a:rPr>
              <a:t>Refer to: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GM 9 - SUBJECT: Crew Desk Edits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en-US" sz="2800" b="1" dirty="0"/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Students work independently with assistance from coach as needed.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Have students review release functions in IROC.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Have students </a:t>
            </a:r>
            <a:r>
              <a:rPr lang="en-US" sz="1800" b="0" i="0" u="none" strike="noStrike" baseline="0" dirty="0" err="1">
                <a:latin typeface="+mn-lt"/>
                <a:cs typeface="Times New Roman" panose="02020603050405020304" pitchFamily="18" charset="0"/>
              </a:rPr>
              <a:t>demob</a:t>
            </a: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 the resources per handout.</a:t>
            </a:r>
          </a:p>
          <a:p>
            <a:pPr marL="0" indent="0" algn="l">
              <a:buFont typeface="Wingdings" panose="05000000000000000000" pitchFamily="2" charset="2"/>
              <a:buNone/>
            </a:pPr>
            <a:endParaRPr lang="en-US" sz="1800" b="0" i="0" u="none" strike="noStrike" baseline="0" dirty="0">
              <a:latin typeface="+mn-lt"/>
              <a:cs typeface="Times New Roman" panose="02020603050405020304" pitchFamily="18" charset="0"/>
            </a:endParaRPr>
          </a:p>
          <a:p>
            <a:pPr marL="0" indent="0" algn="l">
              <a:buFont typeface="Wingdings" panose="05000000000000000000" pitchFamily="2" charset="2"/>
              <a:buNone/>
            </a:pPr>
            <a:r>
              <a:rPr lang="en-US" sz="1800" b="1" i="0" u="none" strike="noStrike" baseline="0" dirty="0">
                <a:latin typeface="+mn-lt"/>
                <a:cs typeface="Times New Roman" panose="02020603050405020304" pitchFamily="18" charset="0"/>
              </a:rPr>
              <a:t>Question: What if the EDRC received a </a:t>
            </a:r>
            <a:r>
              <a:rPr lang="en-US" sz="1800" b="1" i="0" u="none" strike="noStrike" baseline="0" dirty="0" err="1">
                <a:latin typeface="+mn-lt"/>
                <a:cs typeface="Times New Roman" panose="02020603050405020304" pitchFamily="18" charset="0"/>
              </a:rPr>
              <a:t>demob</a:t>
            </a:r>
            <a:r>
              <a:rPr lang="en-US" sz="1800" b="1" i="0" u="none" strike="noStrike" baseline="0" dirty="0">
                <a:latin typeface="+mn-lt"/>
                <a:cs typeface="Times New Roman" panose="02020603050405020304" pitchFamily="18" charset="0"/>
              </a:rPr>
              <a:t> for a resource (Type 6 engine) and is aware that there is another incident with a pending request for the same resource?</a:t>
            </a:r>
          </a:p>
          <a:p>
            <a:pPr marL="0" indent="0" algn="l">
              <a:buFont typeface="Wingdings" panose="05000000000000000000" pitchFamily="2" charset="2"/>
              <a:buNone/>
            </a:pPr>
            <a:endParaRPr lang="en-US" sz="1800" b="0" i="0" u="none" strike="noStrike" baseline="0" dirty="0">
              <a:latin typeface="+mn-lt"/>
              <a:cs typeface="Times New Roman" panose="02020603050405020304" pitchFamily="18" charset="0"/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sz="1800" b="1" i="0" u="none" strike="noStrike" baseline="0" dirty="0">
                <a:latin typeface="+mn-lt"/>
                <a:cs typeface="Times New Roman" panose="02020603050405020304" pitchFamily="18" charset="0"/>
              </a:rPr>
              <a:t>Materials</a:t>
            </a: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>
                <a:latin typeface="+mn-lt"/>
                <a:cs typeface="Times New Roman" panose="02020603050405020304" pitchFamily="18" charset="0"/>
              </a:rPr>
              <a:t>Needed</a:t>
            </a: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: Laptop with Chrome and internet access.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i="0" u="none" strike="noStrike" baseline="0" dirty="0">
                <a:latin typeface="+mn-lt"/>
                <a:cs typeface="Times New Roman" panose="02020603050405020304" pitchFamily="18" charset="0"/>
              </a:rPr>
              <a:t>Time:</a:t>
            </a: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>
                <a:latin typeface="+mn-lt"/>
                <a:cs typeface="Times New Roman" panose="02020603050405020304" pitchFamily="18" charset="0"/>
              </a:rPr>
              <a:t>20 Minutes </a:t>
            </a:r>
            <a:endParaRPr lang="en-US" sz="1800" b="0" i="0" u="none" strike="noStrike" baseline="0" dirty="0">
              <a:latin typeface="+mn-lt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38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latin typeface="+mn-lt"/>
                <a:cs typeface="Times New Roman" panose="02020603050405020304" pitchFamily="18" charset="0"/>
              </a:rPr>
              <a:t>Review unit objectives.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4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" r="3610"/>
          <a:stretch/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83BEDC-6407-404D-A20A-44805FFE6794}"/>
              </a:ext>
            </a:extLst>
          </p:cNvPr>
          <p:cNvSpPr/>
          <p:nvPr userDrawn="1"/>
        </p:nvSpPr>
        <p:spPr>
          <a:xfrm>
            <a:off x="0" y="4495800"/>
            <a:ext cx="9163888" cy="1752600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NWCG Logo">
            <a:extLst>
              <a:ext uri="{FF2B5EF4-FFF2-40B4-BE49-F238E27FC236}">
                <a16:creationId xmlns:a16="http://schemas.microsoft.com/office/drawing/2014/main" id="{5DBE9ADB-575E-4F4C-97DD-DC0EEFDAC6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6" y="4681325"/>
            <a:ext cx="1740610" cy="13716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905000" y="4495800"/>
            <a:ext cx="7086600" cy="1752600"/>
          </a:xfrm>
        </p:spPr>
        <p:txBody>
          <a:bodyPr>
            <a:no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Course Number Unit Number : </a:t>
            </a:r>
            <a:r>
              <a:rPr lang="en-US" altLang="en-US" sz="4000">
                <a:solidFill>
                  <a:schemeClr val="bg1"/>
                </a:solidFill>
              </a:rPr>
              <a:t>Unit Name</a:t>
            </a:r>
          </a:p>
        </p:txBody>
      </p:sp>
    </p:spTree>
    <p:extLst>
      <p:ext uri="{BB962C8B-B14F-4D97-AF65-F5344CB8AC3E}">
        <p14:creationId xmlns:p14="http://schemas.microsoft.com/office/powerpoint/2010/main" val="904883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794759"/>
            <a:ext cx="5246688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794759"/>
            <a:ext cx="3516312" cy="2817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486400" y="3733798"/>
            <a:ext cx="3516312" cy="281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380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nowledge chec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Knowledge Check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0" y="762000"/>
            <a:ext cx="9144000" cy="762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Question?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0" y="1646238"/>
            <a:ext cx="4495800" cy="49069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Answer: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648200" y="1646238"/>
            <a:ext cx="4495800" cy="49069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Answer:</a:t>
            </a:r>
          </a:p>
        </p:txBody>
      </p:sp>
    </p:spTree>
    <p:extLst>
      <p:ext uri="{BB962C8B-B14F-4D97-AF65-F5344CB8AC3E}">
        <p14:creationId xmlns:p14="http://schemas.microsoft.com/office/powerpoint/2010/main" val="5365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382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Objectives/Summary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422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870959"/>
            <a:ext cx="86868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80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870959"/>
            <a:ext cx="8686800" cy="16436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590800"/>
            <a:ext cx="9144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</p:spTree>
    <p:extLst>
      <p:ext uri="{BB962C8B-B14F-4D97-AF65-F5344CB8AC3E}">
        <p14:creationId xmlns:p14="http://schemas.microsoft.com/office/powerpoint/2010/main" val="277120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s/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984502"/>
            <a:ext cx="9144000" cy="538163"/>
          </a:xfrm>
          <a:solidFill>
            <a:srgbClr val="FFFFFF">
              <a:alpha val="50196"/>
            </a:srgbClr>
          </a:solidFill>
          <a:ln>
            <a:solidFill>
              <a:srgbClr val="FFFFFF">
                <a:alpha val="50196"/>
              </a:srgbClr>
            </a:solidFill>
          </a:ln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0" y="1529074"/>
            <a:ext cx="9144000" cy="5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630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685800"/>
            <a:ext cx="5486400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791200" y="686149"/>
            <a:ext cx="3200400" cy="1828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2677131"/>
            <a:ext cx="5486400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5791200" y="2677131"/>
            <a:ext cx="3200400" cy="1828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76200" y="4668462"/>
            <a:ext cx="5486400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5791200" y="4668462"/>
            <a:ext cx="3200400" cy="1828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7622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685800"/>
            <a:ext cx="2926080" cy="5852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086100" y="685800"/>
            <a:ext cx="2926080" cy="5852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6096000" y="685800"/>
            <a:ext cx="2926080" cy="5852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206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794759"/>
            <a:ext cx="52578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794759"/>
            <a:ext cx="3505200" cy="5758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1195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794759"/>
            <a:ext cx="43434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648200" y="794758"/>
            <a:ext cx="43434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255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7544"/>
            <a:ext cx="9144000" cy="29136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Google Shape;10;p1"/>
          <p:cNvSpPr txBox="1">
            <a:spLocks/>
          </p:cNvSpPr>
          <p:nvPr userDrawn="1"/>
        </p:nvSpPr>
        <p:spPr>
          <a:xfrm>
            <a:off x="0" y="6587544"/>
            <a:ext cx="5486400" cy="29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>
              <a:defRPr lang="en-US"/>
            </a:defPPr>
            <a:lvl1pPr marL="0" marR="0"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b="1" i="0" u="none" strike="noStrike" kern="1200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D-110 Unit 9: Demobilization</a:t>
            </a:r>
          </a:p>
        </p:txBody>
      </p:sp>
      <p:sp>
        <p:nvSpPr>
          <p:cNvPr id="9" name="Google Shape;11;p1"/>
          <p:cNvSpPr txBox="1">
            <a:spLocks/>
          </p:cNvSpPr>
          <p:nvPr userDrawn="1"/>
        </p:nvSpPr>
        <p:spPr>
          <a:xfrm>
            <a:off x="7008909" y="6587545"/>
            <a:ext cx="2133600" cy="29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spcBef>
                <a:spcPts val="0"/>
              </a:spcBef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  <p:sldLayoutId id="214748367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D-110 Unit 9: Demobilization</a:t>
            </a:r>
          </a:p>
        </p:txBody>
      </p:sp>
    </p:spTree>
    <p:extLst>
      <p:ext uri="{BB962C8B-B14F-4D97-AF65-F5344CB8AC3E}">
        <p14:creationId xmlns:p14="http://schemas.microsoft.com/office/powerpoint/2010/main" val="141747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16DD3-6D11-4956-87E8-154892C44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pic>
        <p:nvPicPr>
          <p:cNvPr id="5" name="Content Placeholder 4" descr="A group of penguins running on a beach with Objectives for the slide.&#10;&#10;">
            <a:extLst>
              <a:ext uri="{FF2B5EF4-FFF2-40B4-BE49-F238E27FC236}">
                <a16:creationId xmlns:a16="http://schemas.microsoft.com/office/drawing/2014/main" id="{C81C0C59-3A7C-4057-AA7C-D8C0EE720509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61000"/>
            <a:ext cx="9144000" cy="573118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B7E3F8-6538-4026-8175-E65AF9C63560}"/>
              </a:ext>
            </a:extLst>
          </p:cNvPr>
          <p:cNvSpPr txBox="1"/>
          <p:nvPr/>
        </p:nvSpPr>
        <p:spPr>
          <a:xfrm>
            <a:off x="0" y="1066800"/>
            <a:ext cx="9144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+mn-lt"/>
              </a:rPr>
              <a:t>Demonstrate the functionality of the Incident Resource screen.</a:t>
            </a:r>
          </a:p>
          <a:p>
            <a:endParaRPr lang="en-US" altLang="en-US" sz="32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+mn-lt"/>
              </a:rPr>
              <a:t>Demonstrate the different ways to release a resource in IROC (Manage Request Screen and Work Areas Release Button).</a:t>
            </a:r>
          </a:p>
          <a:p>
            <a:endParaRPr lang="en-US" altLang="en-US" sz="32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+mn-lt"/>
              </a:rPr>
              <a:t>Demonstrate the demobilization of resources from an incident.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32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+mn-lt"/>
              </a:rPr>
              <a:t>Discuss reassignment of resources.</a:t>
            </a:r>
          </a:p>
        </p:txBody>
      </p:sp>
    </p:spTree>
    <p:extLst>
      <p:ext uri="{BB962C8B-B14F-4D97-AF65-F5344CB8AC3E}">
        <p14:creationId xmlns:p14="http://schemas.microsoft.com/office/powerpoint/2010/main" val="909701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E707-5918-4A94-B9DE-761FBF2DE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Demobilizing Resources</a:t>
            </a:r>
          </a:p>
        </p:txBody>
      </p:sp>
      <p:pic>
        <p:nvPicPr>
          <p:cNvPr id="5" name="Content Placeholder 4" descr="Sunset with dark clouds and evergreen forest.">
            <a:extLst>
              <a:ext uri="{FF2B5EF4-FFF2-40B4-BE49-F238E27FC236}">
                <a16:creationId xmlns:a16="http://schemas.microsoft.com/office/drawing/2014/main" id="{DE6C5D1F-2067-499D-BF66-C24F3362BA0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8"/>
          <a:stretch/>
        </p:blipFill>
        <p:spPr>
          <a:xfrm>
            <a:off x="1" y="817123"/>
            <a:ext cx="9143999" cy="5778230"/>
          </a:xfrm>
        </p:spPr>
      </p:pic>
    </p:spTree>
    <p:extLst>
      <p:ext uri="{BB962C8B-B14F-4D97-AF65-F5344CB8AC3E}">
        <p14:creationId xmlns:p14="http://schemas.microsoft.com/office/powerpoint/2010/main" val="181998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16DD3-6D11-4956-87E8-154892C44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pic>
        <p:nvPicPr>
          <p:cNvPr id="5" name="Content Placeholder 4" descr="A group of penguins running on a beach with Objectives for the slide.&#10;&#10;">
            <a:extLst>
              <a:ext uri="{FF2B5EF4-FFF2-40B4-BE49-F238E27FC236}">
                <a16:creationId xmlns:a16="http://schemas.microsoft.com/office/drawing/2014/main" id="{C81C0C59-3A7C-4057-AA7C-D8C0EE720509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61000"/>
            <a:ext cx="9144000" cy="573118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B7E3F8-6538-4026-8175-E65AF9C63560}"/>
              </a:ext>
            </a:extLst>
          </p:cNvPr>
          <p:cNvSpPr txBox="1"/>
          <p:nvPr/>
        </p:nvSpPr>
        <p:spPr>
          <a:xfrm>
            <a:off x="0" y="1066800"/>
            <a:ext cx="9144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+mn-lt"/>
              </a:rPr>
              <a:t>Demonstrate the functionality of the Incident Resource screen.</a:t>
            </a:r>
          </a:p>
          <a:p>
            <a:endParaRPr lang="en-US" altLang="en-US" sz="32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+mn-lt"/>
              </a:rPr>
              <a:t>Demonstrate the different ways to release a resource in IROC (Manage Request Screen and Work Areas Release Button).</a:t>
            </a:r>
          </a:p>
          <a:p>
            <a:endParaRPr lang="en-US" altLang="en-US" sz="32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+mn-lt"/>
              </a:rPr>
              <a:t>Demonstrate the demobilization of resources from an incident.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32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+mn-lt"/>
              </a:rPr>
              <a:t>Discuss reassignment of resources.</a:t>
            </a:r>
          </a:p>
        </p:txBody>
      </p:sp>
    </p:spTree>
    <p:extLst>
      <p:ext uri="{BB962C8B-B14F-4D97-AF65-F5344CB8AC3E}">
        <p14:creationId xmlns:p14="http://schemas.microsoft.com/office/powerpoint/2010/main" val="14964057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ARTICULATE_SLIDE_COUNT" val="17"/>
  <p:tag name="MMPROD_UIDATA" val="&lt;database version=&quot;7.0&quot;&gt;&lt;object type=&quot;1&quot; unique_id=&quot;10001&quot;&gt;&lt;object type=&quot;8&quot; unique_id=&quot;10084&quot;&gt;&lt;/object&gt;&lt;object type=&quot;2&quot; unique_id=&quot;10085&quot;&gt;&lt;object type=&quot;3&quot; unique_id=&quot;10086&quot;&gt;&lt;property id=&quot;20148&quot; value=&quot;5&quot;/&gt;&lt;property id=&quot;20300&quot; value=&quot;Slide 1&quot;/&gt;&lt;property id=&quot;20307&quot; value=&quot;258&quot;/&gt;&lt;/object&gt;&lt;object type=&quot;3&quot; unique_id=&quot;10087&quot;&gt;&lt;property id=&quot;20148&quot; value=&quot;5&quot;/&gt;&lt;property id=&quot;20300&quot; value=&quot;Slide 2 - &amp;quot;Unit 1: Objectives&amp;quot;&quot;/&gt;&lt;property id=&quot;20307&quot; value=&quot;259&quot;/&gt;&lt;/object&gt;&lt;object type=&quot;3&quot; unique_id=&quot;10088&quot;&gt;&lt;property id=&quot;20148&quot; value=&quot;5&quot;/&gt;&lt;property id=&quot;20300&quot; value=&quot;Slide 3 - &amp;quot;Basic fire terminology video&amp;quot;&quot;/&gt;&lt;property id=&quot;20307&quot; value=&quot;260&quot;/&gt;&lt;/object&gt;&lt;object type=&quot;3&quot; unique_id=&quot;10089&quot;&gt;&lt;property id=&quot;20148&quot; value=&quot;5&quot;/&gt;&lt;property id=&quot;20300&quot; value=&quot;Slide 5 - &amp;quot;Additional terminology: &amp;quot;&quot;/&gt;&lt;property id=&quot;20307&quot; value=&quot;261&quot;/&gt;&lt;/object&gt;&lt;object type=&quot;3&quot; unique_id=&quot;10091&quot;&gt;&lt;property id=&quot;20148&quot; value=&quot;5&quot;/&gt;&lt;property id=&quot;20300&quot; value=&quot;Slide 4 - &amp;quot;Terminology: Fire Behavior&amp;quot;&quot;/&gt;&lt;property id=&quot;20307&quot; value=&quot;273&quot;/&gt;&lt;/object&gt;&lt;object type=&quot;3&quot; unique_id=&quot;10092&quot;&gt;&lt;property id=&quot;20148&quot; value=&quot;5&quot;/&gt;&lt;property id=&quot;20300&quot; value=&quot;Slide 6 - &amp;quot;The Fire Triangle&amp;quot;&quot;/&gt;&lt;property id=&quot;20307&quot; value=&quot;274&quot;/&gt;&lt;/object&gt;&lt;object type=&quot;3&quot; unique_id=&quot;10096&quot;&gt;&lt;property id=&quot;20148&quot; value=&quot;5&quot;/&gt;&lt;property id=&quot;20300&quot; value=&quot;Slide 14 - &amp;quot;Heat Transfer&amp;quot;&quot;/&gt;&lt;property id=&quot;20307&quot; value=&quot;278&quot;/&gt;&lt;/object&gt;&lt;object type=&quot;3&quot; unique_id=&quot;10097&quot;&gt;&lt;property id=&quot;20148&quot; value=&quot;5&quot;/&gt;&lt;property id=&quot;20300&quot; value=&quot;Slide 8 - &amp;quot;Heat&amp;quot;&quot;/&gt;&lt;property id=&quot;20307&quot; value=&quot;279&quot;/&gt;&lt;/object&gt;&lt;object type=&quot;3&quot; unique_id=&quot;10098&quot;&gt;&lt;property id=&quot;20148&quot; value=&quot;5&quot;/&gt;&lt;property id=&quot;20300&quot; value=&quot;Slide 10 - &amp;quot;Heat Transfer&amp;quot;&quot;/&gt;&lt;property id=&quot;20307&quot; value=&quot;290&quot;/&gt;&lt;/object&gt;&lt;object type=&quot;3&quot; unique_id=&quot;10099&quot;&gt;&lt;property id=&quot;20148&quot; value=&quot;5&quot;/&gt;&lt;property id=&quot;20300&quot; value=&quot;Slide 15 - &amp;quot;Breaking the Fire Triangle&amp;quot;&quot;/&gt;&lt;property id=&quot;20307&quot; value=&quot;280&quot;/&gt;&lt;/object&gt;&lt;object type=&quot;3&quot; unique_id=&quot;10100&quot;&gt;&lt;property id=&quot;20148&quot; value=&quot;5&quot;/&gt;&lt;property id=&quot;20300&quot; value=&quot;Slide 16 - &amp;quot;Breaking the fire triangle&amp;quot;&quot;/&gt;&lt;property id=&quot;20307&quot; value=&quot;281&quot;/&gt;&lt;/object&gt;&lt;object type=&quot;3&quot; unique_id=&quot;10106&quot;&gt;&lt;property id=&quot;20148&quot; value=&quot;5&quot;/&gt;&lt;property id=&quot;20300&quot; value=&quot;Slide 17 - &amp;quot;Unit 1 Summary&amp;quot;&quot;/&gt;&lt;property id=&quot;20307&quot; value=&quot;287&quot;/&gt;&lt;/object&gt;&lt;object type=&quot;3&quot; unique_id=&quot;10690&quot;&gt;&lt;property id=&quot;20148&quot; value=&quot;5&quot;/&gt;&lt;property id=&quot;20300&quot; value=&quot;Slide 7 - &amp;quot;Oxygen&amp;quot;&quot;/&gt;&lt;property id=&quot;20307&quot; value=&quot;292&quot;/&gt;&lt;/object&gt;&lt;object type=&quot;3&quot; unique_id=&quot;10691&quot;&gt;&lt;property id=&quot;20148&quot; value=&quot;5&quot;/&gt;&lt;property id=&quot;20300&quot; value=&quot;Slide 9 - &amp;quot;Fuel&amp;quot;&quot;/&gt;&lt;property id=&quot;20307&quot; value=&quot;291&quot;/&gt;&lt;/object&gt;&lt;object type=&quot;3&quot; unique_id=&quot;10692&quot;&gt;&lt;property id=&quot;20148&quot; value=&quot;5&quot;/&gt;&lt;property id=&quot;20300&quot; value=&quot;Slide 11 - &amp;quot;Conduction: Happens through direct contact&amp;#x0D;&amp;#x0A;&amp;quot;&quot;/&gt;&lt;property id=&quot;20307&quot; value=&quot;293&quot;/&gt;&lt;/object&gt;&lt;object type=&quot;3&quot; unique_id=&quot;10693&quot;&gt;&lt;property id=&quot;20148&quot; value=&quot;5&quot;/&gt;&lt;property id=&quot;20300&quot; value=&quot;Slide 12 - &amp;quot;Convection: Movement of air&amp;#x0D;&amp;#x0A;&amp;quot;&quot;/&gt;&lt;property id=&quot;20307&quot; value=&quot;295&quot;/&gt;&lt;/object&gt;&lt;object type=&quot;3&quot; unique_id=&quot;10694&quot;&gt;&lt;property id=&quot;20148&quot; value=&quot;5&quot;/&gt;&lt;property id=&quot;20300&quot; value=&quot;Slide 13 - &amp;quot;&amp;#x0D;&amp;#x0A;Radiant: Ray or wave of heat&amp;#x0D;&amp;#x0A;&amp;quot;&quot;/&gt;&lt;property id=&quot;20307&quot; value=&quot;294&quot;/&gt;&lt;/object&gt;&lt;/object&gt;&lt;/object&gt;&lt;/database&gt;"/>
  <p:tag name="ARTICULATE_PROJECT_OPEN" val="0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NWCG_2019">
      <a:dk1>
        <a:srgbClr val="262626"/>
      </a:dk1>
      <a:lt1>
        <a:srgbClr val="FFFFFF"/>
      </a:lt1>
      <a:dk2>
        <a:srgbClr val="42322A"/>
      </a:dk2>
      <a:lt2>
        <a:srgbClr val="CEBEA7"/>
      </a:lt2>
      <a:accent1>
        <a:srgbClr val="4EA361"/>
      </a:accent1>
      <a:accent2>
        <a:srgbClr val="935F24"/>
      </a:accent2>
      <a:accent3>
        <a:srgbClr val="507B97"/>
      </a:accent3>
      <a:accent4>
        <a:srgbClr val="EB9922"/>
      </a:accent4>
      <a:accent5>
        <a:srgbClr val="339999"/>
      </a:accent5>
      <a:accent6>
        <a:srgbClr val="E3ECF3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WCG_PPT_Template" id="{BA0ED6D0-CC18-4830-B7B9-08C4597242A9}" vid="{21EC9D06-9BD1-4310-936E-F5EE87ECC2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4142493E64DB47B42AA1B4B3357C3C" ma:contentTypeVersion="11" ma:contentTypeDescription="Create a new document." ma:contentTypeScope="" ma:versionID="8202e35d6f858a2daa2f54135d576326">
  <xsd:schema xmlns:xsd="http://www.w3.org/2001/XMLSchema" xmlns:xs="http://www.w3.org/2001/XMLSchema" xmlns:p="http://schemas.microsoft.com/office/2006/metadata/properties" xmlns:ns2="3e09a489-c9e7-408d-8898-18dce0f39840" xmlns:ns3="93b6d2fa-1b8b-4d11-b221-26e89de8405a" targetNamespace="http://schemas.microsoft.com/office/2006/metadata/properties" ma:root="true" ma:fieldsID="9e052775de4e3d4fecfd51537780cdc5" ns2:_="" ns3:_="">
    <xsd:import namespace="3e09a489-c9e7-408d-8898-18dce0f39840"/>
    <xsd:import namespace="93b6d2fa-1b8b-4d11-b221-26e89de8405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9a489-c9e7-408d-8898-18dce0f3984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b6d2fa-1b8b-4d11-b221-26e89de840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4AF669-AA23-49E7-A171-9CE657C2C2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05C62C-C1E1-40BF-8DEE-99748B9022FD}">
  <ds:schemaRefs>
    <ds:schemaRef ds:uri="3e09a489-c9e7-408d-8898-18dce0f39840"/>
    <ds:schemaRef ds:uri="93b6d2fa-1b8b-4d11-b221-26e89de8405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AA25D6D-0657-4437-A39C-7814C0E4C56B}">
  <ds:schemaRefs>
    <ds:schemaRef ds:uri="http://purl.org/dc/dcmitype/"/>
    <ds:schemaRef ds:uri="http://schemas.microsoft.com/office/2006/metadata/properties"/>
    <ds:schemaRef ds:uri="93b6d2fa-1b8b-4d11-b221-26e89de8405a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3e09a489-c9e7-408d-8898-18dce0f39840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D-110 Unit 9</Template>
  <TotalTime>1495</TotalTime>
  <Words>452</Words>
  <Application>Microsoft Office PowerPoint</Application>
  <PresentationFormat>On-screen Show (4:3)</PresentationFormat>
  <Paragraphs>67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Times New Roman</vt:lpstr>
      <vt:lpstr>Courier New</vt:lpstr>
      <vt:lpstr>Wingdings</vt:lpstr>
      <vt:lpstr>Custom Design</vt:lpstr>
      <vt:lpstr>D-110 Unit 9: Demobilization</vt:lpstr>
      <vt:lpstr>Objectives</vt:lpstr>
      <vt:lpstr>Demobilizing Resources</vt:lpstr>
      <vt:lpstr>Objectives</vt:lpstr>
    </vt:vector>
  </TitlesOfParts>
  <Company>NWCG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D-110 Unit 9: Demobilization</dc:title>
  <dc:subject>D-110 Unit 9: Demobilization</dc:subject>
  <dc:creator>NWCG</dc:creator>
  <cp:lastModifiedBy>Wisner, Jody M</cp:lastModifiedBy>
  <cp:revision>16</cp:revision>
  <cp:lastPrinted>2018-11-08T18:13:21Z</cp:lastPrinted>
  <dcterms:created xsi:type="dcterms:W3CDTF">2021-08-24T12:38:00Z</dcterms:created>
  <dcterms:modified xsi:type="dcterms:W3CDTF">2022-04-29T21:49:47Z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F825ACD3-ED32-4FDF-A0D6-63D173E0C802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0x010100804142493E64DB47B42AA1B4B3357C3C</vt:lpwstr>
  </property>
</Properties>
</file>