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5"/>
  </p:sldMasterIdLst>
  <p:notesMasterIdLst>
    <p:notesMasterId r:id="rId37"/>
  </p:notesMasterIdLst>
  <p:sldIdLst>
    <p:sldId id="327" r:id="rId6"/>
    <p:sldId id="354" r:id="rId7"/>
    <p:sldId id="356" r:id="rId8"/>
    <p:sldId id="355" r:id="rId9"/>
    <p:sldId id="401" r:id="rId10"/>
    <p:sldId id="402" r:id="rId11"/>
    <p:sldId id="358" r:id="rId12"/>
    <p:sldId id="359" r:id="rId13"/>
    <p:sldId id="396" r:id="rId14"/>
    <p:sldId id="360" r:id="rId15"/>
    <p:sldId id="397" r:id="rId16"/>
    <p:sldId id="361" r:id="rId17"/>
    <p:sldId id="398" r:id="rId18"/>
    <p:sldId id="362" r:id="rId19"/>
    <p:sldId id="363" r:id="rId20"/>
    <p:sldId id="364" r:id="rId21"/>
    <p:sldId id="403" r:id="rId22"/>
    <p:sldId id="365" r:id="rId23"/>
    <p:sldId id="366" r:id="rId24"/>
    <p:sldId id="367" r:id="rId25"/>
    <p:sldId id="404" r:id="rId26"/>
    <p:sldId id="369" r:id="rId27"/>
    <p:sldId id="399" r:id="rId28"/>
    <p:sldId id="370" r:id="rId29"/>
    <p:sldId id="371" r:id="rId30"/>
    <p:sldId id="372" r:id="rId31"/>
    <p:sldId id="373" r:id="rId32"/>
    <p:sldId id="374" r:id="rId33"/>
    <p:sldId id="400" r:id="rId34"/>
    <p:sldId id="405" r:id="rId35"/>
    <p:sldId id="37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0066"/>
    <a:srgbClr val="333300"/>
    <a:srgbClr val="BB7777"/>
    <a:srgbClr val="C99393"/>
    <a:srgbClr val="834141"/>
    <a:srgbClr val="000042"/>
    <a:srgbClr val="525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449" autoAdjust="0"/>
  </p:normalViewPr>
  <p:slideViewPr>
    <p:cSldViewPr snapToGrid="0">
      <p:cViewPr varScale="1">
        <p:scale>
          <a:sx n="95" d="100"/>
          <a:sy n="95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116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673C955-978E-4068-99BE-D52FD6E60A4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478F0FB-87AA-4140-88A4-539066A8A62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46898FF-92C4-4341-B10C-0076C92CD5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842F5485-63CC-41B9-B6CF-31C945D4147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91C409CF-4383-4FCC-A5AF-FBD1C95560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EBA92BE0-DD12-41A9-8194-1C3357B5B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FF3FBB-408A-4120-88B5-ED7F86985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66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40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CD683327-CC43-4B38-9FBB-5705B1C6CF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339415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8B8CA3E4-3BD2-44C6-9277-F94B52554E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330719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E7E415A5-C044-43FD-B3A2-7A36D7CC8C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374980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B2FF7C81-DD9D-42C0-91EF-65E24E7215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146083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35B8C922-A0CE-4A6B-9D0F-0FFC1ABC36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335856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60DC4CFB-7BF7-4174-B5C7-060B68D2D4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170831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2">
            <a:extLst>
              <a:ext uri="{FF2B5EF4-FFF2-40B4-BE49-F238E27FC236}">
                <a16:creationId xmlns:a16="http://schemas.microsoft.com/office/drawing/2014/main" id="{CC6D791C-B2B4-4090-AAC0-8E7085B499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75618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>
            <a:extLst>
              <a:ext uri="{FF2B5EF4-FFF2-40B4-BE49-F238E27FC236}">
                <a16:creationId xmlns:a16="http://schemas.microsoft.com/office/drawing/2014/main" id="{41B84985-23CB-407E-AD9E-FE7C7BAC8A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206257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B4F42FA7-1052-42F4-9D46-D90EE0C57B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94878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0177870E-C650-499D-AFE0-1B3BAE411A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</p:spTree>
    <p:extLst>
      <p:ext uri="{BB962C8B-B14F-4D97-AF65-F5344CB8AC3E}">
        <p14:creationId xmlns:p14="http://schemas.microsoft.com/office/powerpoint/2010/main" val="324320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2"/>
            </a:gs>
            <a:gs pos="50000">
              <a:srgbClr val="52527A"/>
            </a:gs>
            <a:gs pos="100000">
              <a:srgbClr val="0000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3" name="Rectangle 37">
            <a:extLst>
              <a:ext uri="{FF2B5EF4-FFF2-40B4-BE49-F238E27FC236}">
                <a16:creationId xmlns:a16="http://schemas.microsoft.com/office/drawing/2014/main" id="{258B686F-3CCE-4ECA-8BCD-250162DE5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5574" name="Rectangle 38">
            <a:extLst>
              <a:ext uri="{FF2B5EF4-FFF2-40B4-BE49-F238E27FC236}">
                <a16:creationId xmlns:a16="http://schemas.microsoft.com/office/drawing/2014/main" id="{F6D90EC1-D8BB-4090-B6FD-B0C6B69D3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5578" name="Rectangle 42">
            <a:extLst>
              <a:ext uri="{FF2B5EF4-FFF2-40B4-BE49-F238E27FC236}">
                <a16:creationId xmlns:a16="http://schemas.microsoft.com/office/drawing/2014/main" id="{39699F27-A42C-4290-A3BD-93A873D891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527208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L-180: Human Factors in the Wildland Fire Service</a:t>
            </a:r>
          </a:p>
        </p:txBody>
      </p:sp>
      <p:sp>
        <p:nvSpPr>
          <p:cNvPr id="1029" name="Rectangle 44">
            <a:extLst>
              <a:ext uri="{FF2B5EF4-FFF2-40B4-BE49-F238E27FC236}">
                <a16:creationId xmlns:a16="http://schemas.microsoft.com/office/drawing/2014/main" id="{7DD1D636-064C-42AF-BEBE-A562E4B6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6523038"/>
            <a:ext cx="1190625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400" b="1">
                <a:latin typeface="Arial" panose="020B0604020202020204" pitchFamily="34" charset="0"/>
              </a:rPr>
              <a:t>3–</a:t>
            </a:r>
            <a:fld id="{12D1F1A3-1D6E-45E2-AB82-EE1D8E5F6783}" type="slidenum">
              <a:rPr lang="en-US" altLang="en-US" sz="1400" b="1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400" b="1"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85" name="Rectangle 21">
            <a:extLst>
              <a:ext uri="{FF2B5EF4-FFF2-40B4-BE49-F238E27FC236}">
                <a16:creationId xmlns:a16="http://schemas.microsoft.com/office/drawing/2014/main" id="{ADCAFBDF-9E1D-4D57-A665-D3A5D28FE6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44379" y="15876"/>
            <a:ext cx="9432758" cy="1606549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4600" dirty="0"/>
              <a:t>Unidad 3: Barreras para el Conocimiento de la Situación</a:t>
            </a:r>
            <a:endParaRPr lang="en-US" altLang="en-US" sz="4600" dirty="0"/>
          </a:p>
        </p:txBody>
      </p:sp>
      <p:sp>
        <p:nvSpPr>
          <p:cNvPr id="190486" name="Rectangle 22">
            <a:extLst>
              <a:ext uri="{FF2B5EF4-FFF2-40B4-BE49-F238E27FC236}">
                <a16:creationId xmlns:a16="http://schemas.microsoft.com/office/drawing/2014/main" id="{D9D3C8DB-02F7-4E5F-8D63-175E66A943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pic>
        <p:nvPicPr>
          <p:cNvPr id="4100" name="Picture 24" descr="Fire and smoke with cabin and firefighters and vehicles.">
            <a:extLst>
              <a:ext uri="{FF2B5EF4-FFF2-40B4-BE49-F238E27FC236}">
                <a16:creationId xmlns:a16="http://schemas.microsoft.com/office/drawing/2014/main" id="{ED76DBA3-D836-4088-8059-8350C4A6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622425"/>
            <a:ext cx="74676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A437E9AE-0881-4FFA-94F1-251B800EE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n-US" dirty="0"/>
              <a:t>Tipos de Actitudes Riesgosas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56BA2A5-0B09-480D-B0D7-A576E992C6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Invulnerabilidad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Anti-Autoridad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Impulsividad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Macho (competitivo)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Resignación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A96037D9-A44D-419B-A9FA-005C1D99B1B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Complacencia (despreocupación)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Escalada del compromiso– fijación de objetivos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sz="2800" dirty="0"/>
              <a:t>Sexista, racista, prejuicio de la agencia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31DBC2A-DF96-248F-FA0A-0FC2CC589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2CEE9425-4E34-4B64-86CB-DAE2CB01B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¿Ha sido testigo de actitudes riesgosas que no se enumeran aquí? Descríbalas. 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¿Cuáles son algunos ejemplos de las actitudes riesgosas enlistadas que ha experimentado en las asignaciones o en las tareas de trabajo regulares?</a:t>
            </a:r>
            <a:endParaRPr lang="en-US" altLang="en-US" i="1" dirty="0"/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A8DB370C-6F87-4EAE-8D77-661564ECB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ES" altLang="en-US" dirty="0"/>
              <a:t>Discusión</a:t>
            </a:r>
          </a:p>
        </p:txBody>
      </p:sp>
      <p:pic>
        <p:nvPicPr>
          <p:cNvPr id="14341" name="Picture 4">
            <a:extLst>
              <a:ext uri="{FF2B5EF4-FFF2-40B4-BE49-F238E27FC236}">
                <a16:creationId xmlns:a16="http://schemas.microsoft.com/office/drawing/2014/main" id="{6231E1FB-485D-4ABE-B681-2307E227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067DD42-C115-A671-149E-F6391D1C9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799E0BD5-3983-43EE-B7D3-F8EF8B775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dirty="0"/>
              <a:t>     </a:t>
            </a:r>
            <a:r>
              <a:rPr lang="es-MX" altLang="en-US" sz="3600" dirty="0"/>
              <a:t>Ejercicio: Reconocer Actitudes Riesgosas</a:t>
            </a:r>
            <a:endParaRPr lang="es-MX" altLang="en-US" sz="4400" dirty="0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F2C34347-40C9-443E-9268-CAFD12CFF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17988" cy="453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20000"/>
              </a:spcAft>
              <a:buFont typeface="Wingdings" panose="05000000000000000000" pitchFamily="2" charset="2"/>
              <a:buNone/>
              <a:defRPr/>
            </a:pPr>
            <a:r>
              <a:rPr lang="es-MX" altLang="en-US" sz="2400" dirty="0"/>
              <a:t>De acuerdo con el periodo de tiempo asignado, discuta en grupos</a:t>
            </a:r>
          </a:p>
          <a:p>
            <a:pPr eaLnBrk="1" hangingPunct="1">
              <a:spcBef>
                <a:spcPct val="0"/>
              </a:spcBef>
              <a:spcAft>
                <a:spcPct val="120000"/>
              </a:spcAft>
              <a:defRPr/>
            </a:pPr>
            <a:r>
              <a:rPr lang="es-ES" altLang="en-US" sz="2400" i="1" dirty="0"/>
              <a:t>¿Qué actitudes riesgosas es probable que ocurran durante el período de tiempo o fase asignado al grupo?</a:t>
            </a:r>
          </a:p>
          <a:p>
            <a:pPr eaLnBrk="1" hangingPunct="1">
              <a:spcBef>
                <a:spcPct val="0"/>
              </a:spcBef>
              <a:spcAft>
                <a:spcPct val="120000"/>
              </a:spcAft>
              <a:defRPr/>
            </a:pPr>
            <a:r>
              <a:rPr lang="es-ES" altLang="en-US" sz="2400" i="1" dirty="0"/>
              <a:t>¿Cuáles son los indicadores de que las actitudes están apareciendo?</a:t>
            </a:r>
          </a:p>
          <a:p>
            <a:pPr eaLnBrk="1" hangingPunct="1">
              <a:spcBef>
                <a:spcPct val="0"/>
              </a:spcBef>
              <a:spcAft>
                <a:spcPct val="120000"/>
              </a:spcAft>
              <a:defRPr/>
            </a:pPr>
            <a:r>
              <a:rPr lang="es-ES" altLang="en-US" sz="2400" i="1" dirty="0"/>
              <a:t>¿Qué medidas de control podrían minimizar o detener el problema?</a:t>
            </a:r>
          </a:p>
        </p:txBody>
      </p:sp>
      <p:grpSp>
        <p:nvGrpSpPr>
          <p:cNvPr id="15365" name="Group 4">
            <a:extLst>
              <a:ext uri="{FF2B5EF4-FFF2-40B4-BE49-F238E27FC236}">
                <a16:creationId xmlns:a16="http://schemas.microsoft.com/office/drawing/2014/main" id="{9594A321-DBBA-42ED-8E90-4C34DF185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506413"/>
            <a:ext cx="552450" cy="679450"/>
            <a:chOff x="442" y="390"/>
            <a:chExt cx="290" cy="357"/>
          </a:xfrm>
        </p:grpSpPr>
        <p:sp>
          <p:nvSpPr>
            <p:cNvPr id="15366" name="AutoShape 5">
              <a:extLst>
                <a:ext uri="{FF2B5EF4-FFF2-40B4-BE49-F238E27FC236}">
                  <a16:creationId xmlns:a16="http://schemas.microsoft.com/office/drawing/2014/main" id="{6A4136FE-045F-4BA1-B1E6-46237A27AB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76" y="492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5367" name="AutoShape 6">
              <a:extLst>
                <a:ext uri="{FF2B5EF4-FFF2-40B4-BE49-F238E27FC236}">
                  <a16:creationId xmlns:a16="http://schemas.microsoft.com/office/drawing/2014/main" id="{5B63B2ED-4A72-48E4-BB7A-2CDA201F30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66" y="366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E953693-9EB9-7F93-B897-212FAD1DC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6" name="Rectangle 6">
            <a:extLst>
              <a:ext uri="{FF2B5EF4-FFF2-40B4-BE49-F238E27FC236}">
                <a16:creationId xmlns:a16="http://schemas.microsoft.com/office/drawing/2014/main" id="{70E4B2C8-2151-406C-99C9-F82C163BD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            </a:t>
            </a:r>
            <a:r>
              <a:rPr lang="es-ES" altLang="en-US" dirty="0"/>
              <a:t>Lectura Opcional</a:t>
            </a:r>
          </a:p>
        </p:txBody>
      </p:sp>
      <p:pic>
        <p:nvPicPr>
          <p:cNvPr id="16389" name="Picture 7">
            <a:extLst>
              <a:ext uri="{FF2B5EF4-FFF2-40B4-BE49-F238E27FC236}">
                <a16:creationId xmlns:a16="http://schemas.microsoft.com/office/drawing/2014/main" id="{B8B39B5E-4EE0-4755-BF1F-530E1A47B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95313"/>
            <a:ext cx="15271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4" name="Text Box 4">
            <a:extLst>
              <a:ext uri="{FF2B5EF4-FFF2-40B4-BE49-F238E27FC236}">
                <a16:creationId xmlns:a16="http://schemas.microsoft.com/office/drawing/2014/main" id="{AC0D5458-84C4-4F5D-8DC8-2922E8C1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751013"/>
            <a:ext cx="7996237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s-E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Cinco Actitudes Riesgosas—Vuelo Fuera de Balance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F1AD961-A96B-B4FC-2A87-D1ACC17E1E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4" name="Rectangle 8">
            <a:extLst>
              <a:ext uri="{FF2B5EF4-FFF2-40B4-BE49-F238E27FC236}">
                <a16:creationId xmlns:a16="http://schemas.microsoft.com/office/drawing/2014/main" id="{04774A5F-41A2-4F97-BD59-880E61B1C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97339"/>
            <a:ext cx="926431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/>
              <a:t>      </a:t>
            </a:r>
            <a:r>
              <a:rPr lang="es-ES" altLang="en-US" sz="3800" dirty="0"/>
              <a:t>Ejercicio: Mucho bullicio sobre “puedo hacerlo”</a:t>
            </a:r>
            <a:endParaRPr lang="en-US" altLang="en-US" sz="3800" dirty="0"/>
          </a:p>
        </p:txBody>
      </p:sp>
      <p:grpSp>
        <p:nvGrpSpPr>
          <p:cNvPr id="17413" name="Group 4">
            <a:extLst>
              <a:ext uri="{FF2B5EF4-FFF2-40B4-BE49-F238E27FC236}">
                <a16:creationId xmlns:a16="http://schemas.microsoft.com/office/drawing/2014/main" id="{CDA700BD-CE30-4D27-A995-36D5B04A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554055"/>
            <a:ext cx="552450" cy="679450"/>
            <a:chOff x="442" y="390"/>
            <a:chExt cx="290" cy="357"/>
          </a:xfrm>
        </p:grpSpPr>
        <p:sp>
          <p:nvSpPr>
            <p:cNvPr id="17415" name="AutoShape 5">
              <a:extLst>
                <a:ext uri="{FF2B5EF4-FFF2-40B4-BE49-F238E27FC236}">
                  <a16:creationId xmlns:a16="http://schemas.microsoft.com/office/drawing/2014/main" id="{87FB0009-211C-48F5-800A-47B411E861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76" y="492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416" name="AutoShape 6">
              <a:extLst>
                <a:ext uri="{FF2B5EF4-FFF2-40B4-BE49-F238E27FC236}">
                  <a16:creationId xmlns:a16="http://schemas.microsoft.com/office/drawing/2014/main" id="{B428FD1A-BB0B-4705-AD35-83468BBC28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66" y="366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29383" name="Text Box 7">
            <a:extLst>
              <a:ext uri="{FF2B5EF4-FFF2-40B4-BE49-F238E27FC236}">
                <a16:creationId xmlns:a16="http://schemas.microsoft.com/office/drawing/2014/main" id="{8B2A5296-BFA2-4370-B052-25B20657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693863"/>
            <a:ext cx="83693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MX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 grupos, discutir y conciliar declaraciones en su libro de trabajo de estudiante</a:t>
            </a:r>
          </a:p>
        </p:txBody>
      </p:sp>
      <p:sp>
        <p:nvSpPr>
          <p:cNvPr id="229385" name="Rectangle 9">
            <a:extLst>
              <a:ext uri="{FF2B5EF4-FFF2-40B4-BE49-F238E27FC236}">
                <a16:creationId xmlns:a16="http://schemas.microsoft.com/office/drawing/2014/main" id="{9C78CD0F-159B-4AD3-90B1-1BC1D3A3DF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135313"/>
            <a:ext cx="8229600" cy="25781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i="1" dirty="0"/>
              <a:t>¿Es una actitud de "puedo hacerlo" una actitud sana o riesgosa?</a:t>
            </a:r>
            <a:endParaRPr lang="en-US" altLang="en-US" i="1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75C3F8A-7ED7-76A4-0233-61A8BB5F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9E3203CC-EE32-4158-BC9A-F9BF9F5EE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dirty="0"/>
              <a:t>	</a:t>
            </a:r>
            <a:r>
              <a:rPr lang="es-ES" altLang="en-US" sz="3600" dirty="0"/>
              <a:t>Ejercicio de Auto-Aprendizaje: </a:t>
            </a:r>
            <a:br>
              <a:rPr lang="es-ES" altLang="en-US" sz="3600" dirty="0"/>
            </a:br>
            <a:r>
              <a:rPr lang="es-ES" altLang="en-US" sz="3600" dirty="0"/>
              <a:t>         Reconocimiento de Actitudes Riesgosas </a:t>
            </a:r>
            <a:endParaRPr lang="es-MX" altLang="en-US" sz="3800" dirty="0"/>
          </a:p>
        </p:txBody>
      </p:sp>
      <p:grpSp>
        <p:nvGrpSpPr>
          <p:cNvPr id="18436" name="Group 4">
            <a:extLst>
              <a:ext uri="{FF2B5EF4-FFF2-40B4-BE49-F238E27FC236}">
                <a16:creationId xmlns:a16="http://schemas.microsoft.com/office/drawing/2014/main" id="{115922B2-A150-40C3-9ADA-257630916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506413"/>
            <a:ext cx="687387" cy="846137"/>
            <a:chOff x="442" y="390"/>
            <a:chExt cx="290" cy="357"/>
          </a:xfrm>
        </p:grpSpPr>
        <p:sp>
          <p:nvSpPr>
            <p:cNvPr id="18438" name="AutoShape 5">
              <a:extLst>
                <a:ext uri="{FF2B5EF4-FFF2-40B4-BE49-F238E27FC236}">
                  <a16:creationId xmlns:a16="http://schemas.microsoft.com/office/drawing/2014/main" id="{213A65E2-30C5-4CF8-A783-0622BAD017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76" y="492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8439" name="AutoShape 6">
              <a:extLst>
                <a:ext uri="{FF2B5EF4-FFF2-40B4-BE49-F238E27FC236}">
                  <a16:creationId xmlns:a16="http://schemas.microsoft.com/office/drawing/2014/main" id="{7A971102-CF4C-4D10-B3BE-B51775574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66" y="366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30408" name="Text Box 8">
            <a:extLst>
              <a:ext uri="{FF2B5EF4-FFF2-40B4-BE49-F238E27FC236}">
                <a16:creationId xmlns:a16="http://schemas.microsoft.com/office/drawing/2014/main" id="{03EA0EC4-FC6F-4CED-AA9A-EA35D6AD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817688"/>
            <a:ext cx="813752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Después de clases, tome tiempo para completar este ejercicio de autoaprendizaje, que se encuentra en su libro de trabajo del estudiante. 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EEF607B-FF45-9092-50D4-A50E7157D8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3726810F-F3B8-4B56-B099-680548E30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n-US" dirty="0"/>
              <a:t>Comprendiendo el Estrés</a:t>
            </a:r>
          </a:p>
        </p:txBody>
      </p:sp>
      <p:pic>
        <p:nvPicPr>
          <p:cNvPr id="19461" name="Picture 5" descr="Woman with hand on her head in office and paperwork in back.">
            <a:extLst>
              <a:ext uri="{FF2B5EF4-FFF2-40B4-BE49-F238E27FC236}">
                <a16:creationId xmlns:a16="http://schemas.microsoft.com/office/drawing/2014/main" id="{24684E9E-337B-4D37-9162-01EAC789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441450"/>
            <a:ext cx="464661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FFBC0B3-90F4-CE54-66F0-D2C5DA9909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2" name="Rectangle 4">
            <a:extLst>
              <a:ext uri="{FF2B5EF4-FFF2-40B4-BE49-F238E27FC236}">
                <a16:creationId xmlns:a16="http://schemas.microsoft.com/office/drawing/2014/main" id="{A6388C69-2E7F-4190-9F9A-D1818A1DE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n-US" dirty="0"/>
              <a:t>Tres etapas de respuesta al estrés </a:t>
            </a:r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D9AC39A7-F030-49E5-8FD1-64CAF26DC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Reacción de alarma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Resistencia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Agotamiento </a:t>
            </a:r>
          </a:p>
        </p:txBody>
      </p:sp>
      <p:pic>
        <p:nvPicPr>
          <p:cNvPr id="20485" name="Picture 6" descr="Firefighter in full PPE with water laying down.">
            <a:extLst>
              <a:ext uri="{FF2B5EF4-FFF2-40B4-BE49-F238E27FC236}">
                <a16:creationId xmlns:a16="http://schemas.microsoft.com/office/drawing/2014/main" id="{7EEB789B-4754-43DA-87E8-5201692EC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1874838"/>
            <a:ext cx="2889250" cy="428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34BD91A-FF37-3BCE-B67D-F828C8661C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087C9286-65B8-4D07-830F-4855DC22D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n-US" dirty="0"/>
              <a:t>Curva de Estrés—Desempeño</a:t>
            </a:r>
          </a:p>
        </p:txBody>
      </p:sp>
      <p:sp>
        <p:nvSpPr>
          <p:cNvPr id="232460" name="Text Box 12">
            <a:extLst>
              <a:ext uri="{FF2B5EF4-FFF2-40B4-BE49-F238E27FC236}">
                <a16:creationId xmlns:a16="http://schemas.microsoft.com/office/drawing/2014/main" id="{E0216DD4-9DBC-4F1F-8AE6-CA5CF944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539" y="5930900"/>
            <a:ext cx="11496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alt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Estrés</a:t>
            </a:r>
          </a:p>
        </p:txBody>
      </p:sp>
      <p:grpSp>
        <p:nvGrpSpPr>
          <p:cNvPr id="21510" name="Group 16" descr="Curved graph.">
            <a:extLst>
              <a:ext uri="{FF2B5EF4-FFF2-40B4-BE49-F238E27FC236}">
                <a16:creationId xmlns:a16="http://schemas.microsoft.com/office/drawing/2014/main" id="{1FEF6B81-5848-453E-A712-8C556B9FA444}"/>
              </a:ext>
            </a:extLst>
          </p:cNvPr>
          <p:cNvGrpSpPr>
            <a:grpSpLocks/>
          </p:cNvGrpSpPr>
          <p:nvPr/>
        </p:nvGrpSpPr>
        <p:grpSpPr bwMode="auto">
          <a:xfrm>
            <a:off x="608012" y="1401763"/>
            <a:ext cx="7319961" cy="4765675"/>
            <a:chOff x="486" y="838"/>
            <a:chExt cx="4611" cy="3002"/>
          </a:xfrm>
        </p:grpSpPr>
        <p:sp>
          <p:nvSpPr>
            <p:cNvPr id="21511" name="Rectangle 6">
              <a:extLst>
                <a:ext uri="{FF2B5EF4-FFF2-40B4-BE49-F238E27FC236}">
                  <a16:creationId xmlns:a16="http://schemas.microsoft.com/office/drawing/2014/main" id="{E5505DB9-5B19-4C7A-964F-695111584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" y="2944"/>
              <a:ext cx="3680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s-MX" sz="1800"/>
            </a:p>
          </p:txBody>
        </p:sp>
        <p:sp>
          <p:nvSpPr>
            <p:cNvPr id="21512" name="Line 7">
              <a:extLst>
                <a:ext uri="{FF2B5EF4-FFF2-40B4-BE49-F238E27FC236}">
                  <a16:creationId xmlns:a16="http://schemas.microsoft.com/office/drawing/2014/main" id="{D476408D-98BA-4703-9E81-F941BF6DA7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3" y="1216"/>
              <a:ext cx="0" cy="22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1513" name="Line 8">
              <a:extLst>
                <a:ext uri="{FF2B5EF4-FFF2-40B4-BE49-F238E27FC236}">
                  <a16:creationId xmlns:a16="http://schemas.microsoft.com/office/drawing/2014/main" id="{C46DA715-B539-46FE-8A06-46DCB800C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3" y="3664"/>
              <a:ext cx="36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1514" name="Line 9">
              <a:extLst>
                <a:ext uri="{FF2B5EF4-FFF2-40B4-BE49-F238E27FC236}">
                  <a16:creationId xmlns:a16="http://schemas.microsoft.com/office/drawing/2014/main" id="{93A39A11-3867-4575-9573-E1BD42BB1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3" y="3424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1515" name="Freeform 10">
              <a:extLst>
                <a:ext uri="{FF2B5EF4-FFF2-40B4-BE49-F238E27FC236}">
                  <a16:creationId xmlns:a16="http://schemas.microsoft.com/office/drawing/2014/main" id="{672CBA48-5D9D-4C83-B65E-91EDB5964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1527"/>
              <a:ext cx="3680" cy="1453"/>
            </a:xfrm>
            <a:custGeom>
              <a:avLst/>
              <a:gdLst>
                <a:gd name="T0" fmla="*/ 0 w 3680"/>
                <a:gd name="T1" fmla="*/ 1417 h 1453"/>
                <a:gd name="T2" fmla="*/ 1240 w 3680"/>
                <a:gd name="T3" fmla="*/ 1249 h 1453"/>
                <a:gd name="T4" fmla="*/ 2152 w 3680"/>
                <a:gd name="T5" fmla="*/ 193 h 1453"/>
                <a:gd name="T6" fmla="*/ 3112 w 3680"/>
                <a:gd name="T7" fmla="*/ 145 h 1453"/>
                <a:gd name="T8" fmla="*/ 3552 w 3680"/>
                <a:gd name="T9" fmla="*/ 1065 h 1453"/>
                <a:gd name="T10" fmla="*/ 3680 w 3680"/>
                <a:gd name="T11" fmla="*/ 1425 h 1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80" h="1453">
                  <a:moveTo>
                    <a:pt x="0" y="1417"/>
                  </a:moveTo>
                  <a:cubicBezTo>
                    <a:pt x="207" y="1390"/>
                    <a:pt x="881" y="1453"/>
                    <a:pt x="1240" y="1249"/>
                  </a:cubicBezTo>
                  <a:cubicBezTo>
                    <a:pt x="1599" y="1045"/>
                    <a:pt x="1840" y="377"/>
                    <a:pt x="2152" y="193"/>
                  </a:cubicBezTo>
                  <a:cubicBezTo>
                    <a:pt x="2464" y="9"/>
                    <a:pt x="2879" y="0"/>
                    <a:pt x="3112" y="145"/>
                  </a:cubicBezTo>
                  <a:cubicBezTo>
                    <a:pt x="3345" y="290"/>
                    <a:pt x="3457" y="852"/>
                    <a:pt x="3552" y="1065"/>
                  </a:cubicBezTo>
                  <a:cubicBezTo>
                    <a:pt x="3647" y="1278"/>
                    <a:pt x="3653" y="1350"/>
                    <a:pt x="3680" y="1425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32459" name="Text Box 11">
              <a:extLst>
                <a:ext uri="{FF2B5EF4-FFF2-40B4-BE49-F238E27FC236}">
                  <a16:creationId xmlns:a16="http://schemas.microsoft.com/office/drawing/2014/main" id="{98E8D99F-E6AB-4F8A-BD22-1B486EB33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3" y="2205"/>
              <a:ext cx="1237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alt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anose="020F0704030504030204" pitchFamily="34" charset="0"/>
                </a:rPr>
                <a:t>Desempeño</a:t>
              </a:r>
            </a:p>
          </p:txBody>
        </p:sp>
        <p:sp>
          <p:nvSpPr>
            <p:cNvPr id="21517" name="Text Box 13">
              <a:extLst>
                <a:ext uri="{FF2B5EF4-FFF2-40B4-BE49-F238E27FC236}">
                  <a16:creationId xmlns:a16="http://schemas.microsoft.com/office/drawing/2014/main" id="{08375CAC-022D-43C9-AD68-7BB3E6B63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" y="838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21518" name="Text Box 14">
              <a:extLst>
                <a:ext uri="{FF2B5EF4-FFF2-40B4-BE49-F238E27FC236}">
                  <a16:creationId xmlns:a16="http://schemas.microsoft.com/office/drawing/2014/main" id="{B2764744-9057-400F-87F9-9215284DE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2" y="3475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21519" name="Line 15">
              <a:extLst>
                <a:ext uri="{FF2B5EF4-FFF2-40B4-BE49-F238E27FC236}">
                  <a16:creationId xmlns:a16="http://schemas.microsoft.com/office/drawing/2014/main" id="{F562B6E4-DDC9-4D4F-BDDD-6D3B9FA4D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" y="1168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AA18AF3-D14D-4161-9E4F-6B663C81F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2D4F20CD-7F42-4D4B-896D-969D0075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n-US" dirty="0"/>
              <a:t>Curva de estrés—Conocimiento</a:t>
            </a:r>
          </a:p>
        </p:txBody>
      </p:sp>
      <p:grpSp>
        <p:nvGrpSpPr>
          <p:cNvPr id="22533" name="Group 28" descr="curved graph">
            <a:extLst>
              <a:ext uri="{FF2B5EF4-FFF2-40B4-BE49-F238E27FC236}">
                <a16:creationId xmlns:a16="http://schemas.microsoft.com/office/drawing/2014/main" id="{59F3D469-4B27-4CCE-9C39-57286DEDA034}"/>
              </a:ext>
            </a:extLst>
          </p:cNvPr>
          <p:cNvGrpSpPr>
            <a:grpSpLocks/>
          </p:cNvGrpSpPr>
          <p:nvPr/>
        </p:nvGrpSpPr>
        <p:grpSpPr bwMode="auto">
          <a:xfrm>
            <a:off x="547687" y="1390650"/>
            <a:ext cx="7318375" cy="5062538"/>
            <a:chOff x="601" y="863"/>
            <a:chExt cx="4610" cy="3189"/>
          </a:xfrm>
        </p:grpSpPr>
        <p:sp>
          <p:nvSpPr>
            <p:cNvPr id="22534" name="Line 18">
              <a:extLst>
                <a:ext uri="{FF2B5EF4-FFF2-40B4-BE49-F238E27FC236}">
                  <a16:creationId xmlns:a16="http://schemas.microsoft.com/office/drawing/2014/main" id="{BA5C489E-D1C6-42D1-BA77-CFA94002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2" y="1205"/>
              <a:ext cx="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535" name="Line 19">
              <a:extLst>
                <a:ext uri="{FF2B5EF4-FFF2-40B4-BE49-F238E27FC236}">
                  <a16:creationId xmlns:a16="http://schemas.microsoft.com/office/drawing/2014/main" id="{6D11A13E-7178-483A-BD77-66EF46D088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" y="1253"/>
              <a:ext cx="0" cy="22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536" name="Line 20">
              <a:extLst>
                <a:ext uri="{FF2B5EF4-FFF2-40B4-BE49-F238E27FC236}">
                  <a16:creationId xmlns:a16="http://schemas.microsoft.com/office/drawing/2014/main" id="{6F8BBC86-40FF-4D07-9832-CF9DA62F7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8" y="3701"/>
              <a:ext cx="36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537" name="Line 21">
              <a:extLst>
                <a:ext uri="{FF2B5EF4-FFF2-40B4-BE49-F238E27FC236}">
                  <a16:creationId xmlns:a16="http://schemas.microsoft.com/office/drawing/2014/main" id="{069158D6-6B1C-4B03-8E96-BE755516C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8" y="3461"/>
              <a:ext cx="35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2538" name="Rectangle 22">
              <a:extLst>
                <a:ext uri="{FF2B5EF4-FFF2-40B4-BE49-F238E27FC236}">
                  <a16:creationId xmlns:a16="http://schemas.microsoft.com/office/drawing/2014/main" id="{6916BACA-4DC4-467C-923F-3320573C0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972"/>
              <a:ext cx="2720" cy="4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s-MX" sz="1800"/>
            </a:p>
          </p:txBody>
        </p:sp>
        <p:sp>
          <p:nvSpPr>
            <p:cNvPr id="22539" name="Freeform 23">
              <a:extLst>
                <a:ext uri="{FF2B5EF4-FFF2-40B4-BE49-F238E27FC236}">
                  <a16:creationId xmlns:a16="http://schemas.microsoft.com/office/drawing/2014/main" id="{51519474-0E40-45C0-9136-9AA630470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543"/>
              <a:ext cx="3158" cy="1914"/>
            </a:xfrm>
            <a:custGeom>
              <a:avLst/>
              <a:gdLst>
                <a:gd name="T0" fmla="*/ 48 w 3158"/>
                <a:gd name="T1" fmla="*/ 1912 h 1914"/>
                <a:gd name="T2" fmla="*/ 123 w 3158"/>
                <a:gd name="T3" fmla="*/ 1229 h 1914"/>
                <a:gd name="T4" fmla="*/ 787 w 3158"/>
                <a:gd name="T5" fmla="*/ 197 h 1914"/>
                <a:gd name="T6" fmla="*/ 1459 w 3158"/>
                <a:gd name="T7" fmla="*/ 45 h 1914"/>
                <a:gd name="T8" fmla="*/ 1899 w 3158"/>
                <a:gd name="T9" fmla="*/ 325 h 1914"/>
                <a:gd name="T10" fmla="*/ 2299 w 3158"/>
                <a:gd name="T11" fmla="*/ 869 h 1914"/>
                <a:gd name="T12" fmla="*/ 3158 w 3158"/>
                <a:gd name="T13" fmla="*/ 1914 h 19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58" h="1914">
                  <a:moveTo>
                    <a:pt x="48" y="1912"/>
                  </a:moveTo>
                  <a:cubicBezTo>
                    <a:pt x="60" y="1803"/>
                    <a:pt x="0" y="1515"/>
                    <a:pt x="123" y="1229"/>
                  </a:cubicBezTo>
                  <a:cubicBezTo>
                    <a:pt x="246" y="943"/>
                    <a:pt x="564" y="394"/>
                    <a:pt x="787" y="197"/>
                  </a:cubicBezTo>
                  <a:cubicBezTo>
                    <a:pt x="1010" y="0"/>
                    <a:pt x="1274" y="24"/>
                    <a:pt x="1459" y="45"/>
                  </a:cubicBezTo>
                  <a:cubicBezTo>
                    <a:pt x="1644" y="66"/>
                    <a:pt x="1759" y="188"/>
                    <a:pt x="1899" y="325"/>
                  </a:cubicBezTo>
                  <a:cubicBezTo>
                    <a:pt x="2039" y="462"/>
                    <a:pt x="2089" y="604"/>
                    <a:pt x="2299" y="869"/>
                  </a:cubicBezTo>
                  <a:cubicBezTo>
                    <a:pt x="2509" y="1134"/>
                    <a:pt x="2980" y="1697"/>
                    <a:pt x="3158" y="1914"/>
                  </a:cubicBezTo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33496" name="Text Box 24">
              <a:extLst>
                <a:ext uri="{FF2B5EF4-FFF2-40B4-BE49-F238E27FC236}">
                  <a16:creationId xmlns:a16="http://schemas.microsoft.com/office/drawing/2014/main" id="{718D6E0C-6A76-4D49-9C16-AC93537C2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6" y="2228"/>
              <a:ext cx="1421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alt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anose="020F0704030504030204" pitchFamily="34" charset="0"/>
                </a:rPr>
                <a:t>Conocimiento</a:t>
              </a:r>
            </a:p>
          </p:txBody>
        </p:sp>
        <p:sp>
          <p:nvSpPr>
            <p:cNvPr id="233497" name="Text Box 25">
              <a:extLst>
                <a:ext uri="{FF2B5EF4-FFF2-40B4-BE49-F238E27FC236}">
                  <a16:creationId xmlns:a16="http://schemas.microsoft.com/office/drawing/2014/main" id="{C8EAD7C2-2E8B-42EF-99BA-FBC0728A04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9" y="3761"/>
              <a:ext cx="724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s-ES" alt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Rounded MT Bold" panose="020F0704030504030204" pitchFamily="34" charset="0"/>
                </a:rPr>
                <a:t>Estrés</a:t>
              </a:r>
            </a:p>
          </p:txBody>
        </p:sp>
        <p:sp>
          <p:nvSpPr>
            <p:cNvPr id="22542" name="Text Box 26">
              <a:extLst>
                <a:ext uri="{FF2B5EF4-FFF2-40B4-BE49-F238E27FC236}">
                  <a16:creationId xmlns:a16="http://schemas.microsoft.com/office/drawing/2014/main" id="{A533F1CD-1BFF-4C6F-8E2F-44E8A54E6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863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22543" name="Text Box 27">
              <a:extLst>
                <a:ext uri="{FF2B5EF4-FFF2-40B4-BE49-F238E27FC236}">
                  <a16:creationId xmlns:a16="http://schemas.microsoft.com/office/drawing/2014/main" id="{BB753111-573A-4642-85E9-0A8A4D718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6" y="3500"/>
              <a:ext cx="2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latin typeface="Arial Black" panose="020B0A04020102020204" pitchFamily="34" charset="0"/>
                </a:rPr>
                <a:t>+</a:t>
              </a:r>
            </a:p>
          </p:txBody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52D68DC-1AB2-5140-3D6A-D24361FE24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58FC7575-060E-469B-BACA-9A87EA9F9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n-US" dirty="0"/>
              <a:t>Unidad 3 Objetivos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7736FE57-62D6-4C04-B31A-EF4828093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20813"/>
            <a:ext cx="9144000" cy="4795838"/>
          </a:xfrm>
        </p:spPr>
        <p:txBody>
          <a:bodyPr/>
          <a:lstStyle/>
          <a:p>
            <a:pPr eaLnBrk="1" hangingPunct="1">
              <a:spcAft>
                <a:spcPct val="100000"/>
              </a:spcAft>
              <a:defRPr/>
            </a:pPr>
            <a:r>
              <a:rPr lang="es-ES" altLang="en-US" dirty="0"/>
              <a:t>Identificar las barreras de actitud riesgosa y sus impactos en el conocimiento de la situación.</a:t>
            </a:r>
          </a:p>
          <a:p>
            <a:pPr eaLnBrk="1" hangingPunct="1">
              <a:spcAft>
                <a:spcPct val="100000"/>
              </a:spcAft>
              <a:defRPr/>
            </a:pPr>
            <a:r>
              <a:rPr lang="es-ES" altLang="en-US" dirty="0"/>
              <a:t>Identificar las barreras de reacción al estrés y sus impactos en el conocimiento de la situación.</a:t>
            </a:r>
          </a:p>
          <a:p>
            <a:pPr eaLnBrk="1" hangingPunct="1">
              <a:spcAft>
                <a:spcPct val="100000"/>
              </a:spcAft>
              <a:defRPr/>
            </a:pPr>
            <a:r>
              <a:rPr lang="es-ES" altLang="en-US" dirty="0"/>
              <a:t>Estar de acuerdo en que los combatientes de incendios tienen la responsabilidad de minimizar las barreras.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42A7C-01AE-4CAF-A451-5147F85E6F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568D97D2-C61F-4FB1-9781-EBE445F14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¿Qué actitud riesgosa puede aparecer en el extremo inferior de la curva de estrés?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¿Qué comienza a afectar su habilidad de recopilación de información en el extremo superior de la curva de estrés?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¿Por qué el conocimiento cae en el extremo superior de la curva de estrés? </a:t>
            </a:r>
            <a:endParaRPr lang="es-ES" altLang="en-US" dirty="0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63B2F4C3-A4BD-4A4A-9232-F89861F6D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ES" altLang="en-US" dirty="0"/>
              <a:t>Discusión</a:t>
            </a: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F677790E-0F45-41F5-B18C-2005FBFB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61E453E-4FE2-6B5D-125C-5E1D02B473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76C28F54-8F3D-43AF-87B3-2B0D0BC4D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n-US" dirty="0"/>
              <a:t>Tipos de Estrés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027B0C62-3726-4678-B823-5ECCF8A6E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ct val="60000"/>
              </a:spcAft>
              <a:defRPr/>
            </a:pPr>
            <a:r>
              <a:rPr lang="es-MX" altLang="en-US" dirty="0"/>
              <a:t>Estrés de Fondo (no-ambiental)</a:t>
            </a:r>
          </a:p>
          <a:p>
            <a:pPr eaLnBrk="1" hangingPunct="1">
              <a:spcAft>
                <a:spcPct val="60000"/>
              </a:spcAft>
              <a:defRPr/>
            </a:pPr>
            <a:r>
              <a:rPr lang="es-MX" altLang="en-US" dirty="0"/>
              <a:t>Estrés del Deber (ambiental)</a:t>
            </a:r>
          </a:p>
        </p:txBody>
      </p:sp>
      <p:pic>
        <p:nvPicPr>
          <p:cNvPr id="24581" name="Picture 4" descr="Hotshot crew getting gear out of buggy.">
            <a:extLst>
              <a:ext uri="{FF2B5EF4-FFF2-40B4-BE49-F238E27FC236}">
                <a16:creationId xmlns:a16="http://schemas.microsoft.com/office/drawing/2014/main" id="{47B04EF9-1E20-43F4-AD78-FE97B6CF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 b="17999"/>
          <a:stretch>
            <a:fillRect/>
          </a:stretch>
        </p:blipFill>
        <p:spPr bwMode="auto">
          <a:xfrm>
            <a:off x="1990725" y="3341688"/>
            <a:ext cx="51085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E4FB66E4-14DC-9ACE-F61F-4CE46DBEE5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1314910B-EC3B-4E5E-8605-A08DD1E5D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¿Qué contribuye al estrés de fondo?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¿Cuáles son algunas de las causas del estrés del deber? </a:t>
            </a:r>
            <a:endParaRPr lang="en-US" altLang="en-US" dirty="0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197D70D5-C920-4DE3-B3C1-0C1399F28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ES" altLang="en-US" dirty="0"/>
              <a:t>Discusión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DB7CC159-B1CF-465C-8602-FAFD3990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1F0096E8-E3AE-D7A7-32EA-3899E7C794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>
            <a:extLst>
              <a:ext uri="{FF2B5EF4-FFF2-40B4-BE49-F238E27FC236}">
                <a16:creationId xmlns:a16="http://schemas.microsoft.com/office/drawing/2014/main" id="{A4DDE2EA-FDA3-4D94-ABD9-41F03217D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            </a:t>
            </a:r>
            <a:r>
              <a:rPr lang="es-MX" altLang="en-US" dirty="0"/>
              <a:t>Lectura Opcional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37165AEE-C345-490B-8587-1ADAFEDB1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“</a:t>
            </a:r>
            <a:r>
              <a:rPr lang="es-ES" altLang="en-US" dirty="0"/>
              <a:t>Fatiga</a:t>
            </a:r>
            <a:r>
              <a:rPr lang="en-US" altLang="en-US" dirty="0"/>
              <a:t>” </a:t>
            </a:r>
          </a:p>
        </p:txBody>
      </p:sp>
      <p:pic>
        <p:nvPicPr>
          <p:cNvPr id="26629" name="Picture 6">
            <a:extLst>
              <a:ext uri="{FF2B5EF4-FFF2-40B4-BE49-F238E27FC236}">
                <a16:creationId xmlns:a16="http://schemas.microsoft.com/office/drawing/2014/main" id="{4EAE2287-F075-4809-B44A-BF69892E7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95313"/>
            <a:ext cx="15271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743F854-7C26-0404-D398-0528D9DBFE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E5512624-EC92-4C5F-81E2-EEF3F1FE0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n-US" dirty="0"/>
              <a:t>Estrés Acumulativo</a:t>
            </a:r>
          </a:p>
        </p:txBody>
      </p:sp>
      <p:sp>
        <p:nvSpPr>
          <p:cNvPr id="27666" name="Text Box 85">
            <a:extLst>
              <a:ext uri="{FF2B5EF4-FFF2-40B4-BE49-F238E27FC236}">
                <a16:creationId xmlns:a16="http://schemas.microsoft.com/office/drawing/2014/main" id="{F7B9C261-75A9-41C4-AD14-10EC8040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28725"/>
            <a:ext cx="452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27655" name="Line 74">
            <a:extLst>
              <a:ext uri="{FF2B5EF4-FFF2-40B4-BE49-F238E27FC236}">
                <a16:creationId xmlns:a16="http://schemas.microsoft.com/office/drawing/2014/main" id="{FBC1FE6F-2F28-4431-8E07-D4930666C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33500" y="1828800"/>
            <a:ext cx="0" cy="3505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37651" name="Text Box 83">
            <a:extLst>
              <a:ext uri="{FF2B5EF4-FFF2-40B4-BE49-F238E27FC236}">
                <a16:creationId xmlns:a16="http://schemas.microsoft.com/office/drawing/2014/main" id="{EF1B73E2-F2B8-4D71-8719-AAA6218586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67211" y="3395018"/>
            <a:ext cx="114198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alt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Estrés</a:t>
            </a:r>
          </a:p>
        </p:txBody>
      </p:sp>
      <p:sp>
        <p:nvSpPr>
          <p:cNvPr id="27652" name="Line 71" descr="Curved Graph">
            <a:extLst>
              <a:ext uri="{FF2B5EF4-FFF2-40B4-BE49-F238E27FC236}">
                <a16:creationId xmlns:a16="http://schemas.microsoft.com/office/drawing/2014/main" id="{7977DD49-CE5B-4DBF-895A-01B5DFA5C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3683000"/>
            <a:ext cx="6057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37650" name="Text Box 82">
            <a:extLst>
              <a:ext uri="{FF2B5EF4-FFF2-40B4-BE49-F238E27FC236}">
                <a16:creationId xmlns:a16="http://schemas.microsoft.com/office/drawing/2014/main" id="{CB94CE74-53C0-44AE-9C31-A6B9DDC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971" y="2479675"/>
            <a:ext cx="287565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Tarea Altamente-Estresante</a:t>
            </a:r>
          </a:p>
        </p:txBody>
      </p:sp>
      <p:sp>
        <p:nvSpPr>
          <p:cNvPr id="237640" name="Text Box 72">
            <a:extLst>
              <a:ext uri="{FF2B5EF4-FFF2-40B4-BE49-F238E27FC236}">
                <a16:creationId xmlns:a16="http://schemas.microsoft.com/office/drawing/2014/main" id="{9846FDBF-D695-4775-A2DE-83E83A7B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151" y="3351213"/>
            <a:ext cx="2271777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Límite de Sobrecarga</a:t>
            </a:r>
          </a:p>
        </p:txBody>
      </p:sp>
      <p:sp>
        <p:nvSpPr>
          <p:cNvPr id="27654" name="Rectangle 73">
            <a:extLst>
              <a:ext uri="{FF2B5EF4-FFF2-40B4-BE49-F238E27FC236}">
                <a16:creationId xmlns:a16="http://schemas.microsoft.com/office/drawing/2014/main" id="{5615DDFB-C820-4690-8307-3F5A69F14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572000"/>
            <a:ext cx="58293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27657" name="Freeform 76">
            <a:extLst>
              <a:ext uri="{FF2B5EF4-FFF2-40B4-BE49-F238E27FC236}">
                <a16:creationId xmlns:a16="http://schemas.microsoft.com/office/drawing/2014/main" id="{BB528305-FBE6-4818-90C4-894134DD4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714500" y="2857500"/>
            <a:ext cx="5842000" cy="1735138"/>
          </a:xfrm>
          <a:custGeom>
            <a:avLst/>
            <a:gdLst>
              <a:gd name="T0" fmla="*/ 0 w 3680"/>
              <a:gd name="T1" fmla="*/ 2147483646 h 1093"/>
              <a:gd name="T2" fmla="*/ 2147483646 w 3680"/>
              <a:gd name="T3" fmla="*/ 2147483646 h 1093"/>
              <a:gd name="T4" fmla="*/ 2147483646 w 3680"/>
              <a:gd name="T5" fmla="*/ 1960682127 h 1093"/>
              <a:gd name="T6" fmla="*/ 2147483646 w 3680"/>
              <a:gd name="T7" fmla="*/ 1247478497 h 1093"/>
              <a:gd name="T8" fmla="*/ 2147483646 w 3680"/>
              <a:gd name="T9" fmla="*/ 2520951 h 1093"/>
              <a:gd name="T10" fmla="*/ 2147483646 w 3680"/>
              <a:gd name="T11" fmla="*/ 1270159116 h 1093"/>
              <a:gd name="T12" fmla="*/ 2147483646 w 3680"/>
              <a:gd name="T13" fmla="*/ 2008565904 h 1093"/>
              <a:gd name="T14" fmla="*/ 2147483646 w 3680"/>
              <a:gd name="T15" fmla="*/ 2147483646 h 10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680" h="1093">
                <a:moveTo>
                  <a:pt x="0" y="1071"/>
                </a:moveTo>
                <a:cubicBezTo>
                  <a:pt x="207" y="1067"/>
                  <a:pt x="848" y="1093"/>
                  <a:pt x="1242" y="1044"/>
                </a:cubicBezTo>
                <a:cubicBezTo>
                  <a:pt x="1636" y="995"/>
                  <a:pt x="2100" y="869"/>
                  <a:pt x="2367" y="778"/>
                </a:cubicBezTo>
                <a:cubicBezTo>
                  <a:pt x="2634" y="687"/>
                  <a:pt x="2719" y="624"/>
                  <a:pt x="2842" y="495"/>
                </a:cubicBezTo>
                <a:cubicBezTo>
                  <a:pt x="2965" y="366"/>
                  <a:pt x="3034" y="0"/>
                  <a:pt x="3107" y="1"/>
                </a:cubicBezTo>
                <a:cubicBezTo>
                  <a:pt x="3180" y="2"/>
                  <a:pt x="3220" y="371"/>
                  <a:pt x="3281" y="504"/>
                </a:cubicBezTo>
                <a:cubicBezTo>
                  <a:pt x="3342" y="637"/>
                  <a:pt x="3406" y="701"/>
                  <a:pt x="3473" y="797"/>
                </a:cubicBezTo>
                <a:cubicBezTo>
                  <a:pt x="3540" y="893"/>
                  <a:pt x="3637" y="1020"/>
                  <a:pt x="3680" y="1079"/>
                </a:cubicBezTo>
              </a:path>
            </a:pathLst>
          </a:cu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658" name="Rectangle 77">
            <a:extLst>
              <a:ext uri="{FF2B5EF4-FFF2-40B4-BE49-F238E27FC236}">
                <a16:creationId xmlns:a16="http://schemas.microsoft.com/office/drawing/2014/main" id="{6E418B82-AF43-49A8-8BB7-562864A3D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3" y="4962525"/>
            <a:ext cx="5835650" cy="368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27659" name="Rectangle 78">
            <a:extLst>
              <a:ext uri="{FF2B5EF4-FFF2-40B4-BE49-F238E27FC236}">
                <a16:creationId xmlns:a16="http://schemas.microsoft.com/office/drawing/2014/main" id="{31663F23-3015-48DA-A6B5-C2674D45B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6563" y="4554538"/>
            <a:ext cx="5834062" cy="407987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27660" name="Freeform 79">
            <a:extLst>
              <a:ext uri="{FF2B5EF4-FFF2-40B4-BE49-F238E27FC236}">
                <a16:creationId xmlns:a16="http://schemas.microsoft.com/office/drawing/2014/main" id="{AAAFA500-8B26-4D40-83D2-FECFCF67E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714500" y="3633788"/>
            <a:ext cx="5842000" cy="1041400"/>
          </a:xfrm>
          <a:custGeom>
            <a:avLst/>
            <a:gdLst>
              <a:gd name="T0" fmla="*/ 0 w 3680"/>
              <a:gd name="T1" fmla="*/ 1474292200 h 656"/>
              <a:gd name="T2" fmla="*/ 2147483646 w 3680"/>
              <a:gd name="T3" fmla="*/ 1398687513 h 656"/>
              <a:gd name="T4" fmla="*/ 2147483646 w 3680"/>
              <a:gd name="T5" fmla="*/ 768648450 h 656"/>
              <a:gd name="T6" fmla="*/ 2147483646 w 3680"/>
              <a:gd name="T7" fmla="*/ 388104063 h 656"/>
              <a:gd name="T8" fmla="*/ 2147483646 w 3680"/>
              <a:gd name="T9" fmla="*/ 60483750 h 656"/>
              <a:gd name="T10" fmla="*/ 2147483646 w 3680"/>
              <a:gd name="T11" fmla="*/ 25201563 h 656"/>
              <a:gd name="T12" fmla="*/ 2147483646 w 3680"/>
              <a:gd name="T13" fmla="*/ 42843450 h 656"/>
              <a:gd name="T14" fmla="*/ 2147483646 w 3680"/>
              <a:gd name="T15" fmla="*/ 40322500 h 656"/>
              <a:gd name="T16" fmla="*/ 2147483646 w 3680"/>
              <a:gd name="T17" fmla="*/ 151209375 h 656"/>
              <a:gd name="T18" fmla="*/ 2147483646 w 3680"/>
              <a:gd name="T19" fmla="*/ 325100950 h 656"/>
              <a:gd name="T20" fmla="*/ 2147483646 w 3680"/>
              <a:gd name="T21" fmla="*/ 854333763 h 656"/>
              <a:gd name="T22" fmla="*/ 2147483646 w 3680"/>
              <a:gd name="T23" fmla="*/ 1512093750 h 65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80" h="656">
                <a:moveTo>
                  <a:pt x="0" y="585"/>
                </a:moveTo>
                <a:cubicBezTo>
                  <a:pt x="17" y="656"/>
                  <a:pt x="894" y="603"/>
                  <a:pt x="1280" y="555"/>
                </a:cubicBezTo>
                <a:cubicBezTo>
                  <a:pt x="1666" y="507"/>
                  <a:pt x="2088" y="391"/>
                  <a:pt x="2340" y="305"/>
                </a:cubicBezTo>
                <a:cubicBezTo>
                  <a:pt x="2592" y="219"/>
                  <a:pt x="2593" y="201"/>
                  <a:pt x="2676" y="154"/>
                </a:cubicBezTo>
                <a:cubicBezTo>
                  <a:pt x="2758" y="107"/>
                  <a:pt x="2803" y="48"/>
                  <a:pt x="2832" y="24"/>
                </a:cubicBezTo>
                <a:cubicBezTo>
                  <a:pt x="2861" y="0"/>
                  <a:pt x="2809" y="12"/>
                  <a:pt x="2850" y="10"/>
                </a:cubicBezTo>
                <a:cubicBezTo>
                  <a:pt x="2892" y="9"/>
                  <a:pt x="3012" y="16"/>
                  <a:pt x="3083" y="17"/>
                </a:cubicBezTo>
                <a:cubicBezTo>
                  <a:pt x="3154" y="18"/>
                  <a:pt x="3243" y="9"/>
                  <a:pt x="3279" y="16"/>
                </a:cubicBezTo>
                <a:cubicBezTo>
                  <a:pt x="3279" y="26"/>
                  <a:pt x="3297" y="59"/>
                  <a:pt x="3297" y="60"/>
                </a:cubicBezTo>
                <a:cubicBezTo>
                  <a:pt x="3297" y="61"/>
                  <a:pt x="3306" y="82"/>
                  <a:pt x="3338" y="129"/>
                </a:cubicBezTo>
                <a:cubicBezTo>
                  <a:pt x="3370" y="176"/>
                  <a:pt x="3436" y="263"/>
                  <a:pt x="3491" y="339"/>
                </a:cubicBezTo>
                <a:cubicBezTo>
                  <a:pt x="3546" y="415"/>
                  <a:pt x="3641" y="546"/>
                  <a:pt x="3680" y="600"/>
                </a:cubicBezTo>
              </a:path>
            </a:pathLst>
          </a:cu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37649" name="Text Box 81">
            <a:extLst>
              <a:ext uri="{FF2B5EF4-FFF2-40B4-BE49-F238E27FC236}">
                <a16:creationId xmlns:a16="http://schemas.microsoft.com/office/drawing/2014/main" id="{18E82E3E-A59F-4AD2-9EFA-CC74DAB1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223" y="4511675"/>
            <a:ext cx="18037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Estrés del Deber</a:t>
            </a:r>
          </a:p>
        </p:txBody>
      </p:sp>
      <p:sp>
        <p:nvSpPr>
          <p:cNvPr id="237648" name="Text Box 80">
            <a:extLst>
              <a:ext uri="{FF2B5EF4-FFF2-40B4-BE49-F238E27FC236}">
                <a16:creationId xmlns:a16="http://schemas.microsoft.com/office/drawing/2014/main" id="{72AC6B53-9D21-4360-92A7-B3DC62AD0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02" y="4976813"/>
            <a:ext cx="179087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altLang="en-US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Estrés de Fondo</a:t>
            </a:r>
          </a:p>
        </p:txBody>
      </p:sp>
      <p:sp>
        <p:nvSpPr>
          <p:cNvPr id="237652" name="Text Box 84">
            <a:extLst>
              <a:ext uri="{FF2B5EF4-FFF2-40B4-BE49-F238E27FC236}">
                <a16:creationId xmlns:a16="http://schemas.microsoft.com/office/drawing/2014/main" id="{49E29131-1AD6-4A81-9F7A-5491996AF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118" y="5829300"/>
            <a:ext cx="128990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MX" alt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Tiempo</a:t>
            </a:r>
          </a:p>
        </p:txBody>
      </p:sp>
      <p:sp>
        <p:nvSpPr>
          <p:cNvPr id="27667" name="Text Box 86">
            <a:extLst>
              <a:ext uri="{FF2B5EF4-FFF2-40B4-BE49-F238E27FC236}">
                <a16:creationId xmlns:a16="http://schemas.microsoft.com/office/drawing/2014/main" id="{EFBA2B96-CE66-4097-A4D9-20E22EB18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538" y="5414963"/>
            <a:ext cx="452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27668" name="Line 87">
            <a:extLst>
              <a:ext uri="{FF2B5EF4-FFF2-40B4-BE49-F238E27FC236}">
                <a16:creationId xmlns:a16="http://schemas.microsoft.com/office/drawing/2014/main" id="{DC1C3E6C-9E12-4C72-9BBF-53E36F721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704975" y="17526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7656" name="Line 75">
            <a:extLst>
              <a:ext uri="{FF2B5EF4-FFF2-40B4-BE49-F238E27FC236}">
                <a16:creationId xmlns:a16="http://schemas.microsoft.com/office/drawing/2014/main" id="{5708ACD0-677C-49E9-9BC5-9CE7B12E5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5715000"/>
            <a:ext cx="5715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00FDA67-8620-1B38-6D68-93CA2CEE9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DF2BC427-1297-4C63-BE8B-16992E850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n-US" dirty="0"/>
              <a:t>Controlando el Estrés</a:t>
            </a:r>
          </a:p>
        </p:txBody>
      </p:sp>
      <p:pic>
        <p:nvPicPr>
          <p:cNvPr id="28676" name="Picture 4" descr="Firefighters in palm trees that are on fire.">
            <a:extLst>
              <a:ext uri="{FF2B5EF4-FFF2-40B4-BE49-F238E27FC236}">
                <a16:creationId xmlns:a16="http://schemas.microsoft.com/office/drawing/2014/main" id="{C11298DF-ED79-4A72-8496-9FB041DE9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1446213"/>
            <a:ext cx="5980112" cy="4486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Rectangle 3">
            <a:extLst>
              <a:ext uri="{FF2B5EF4-FFF2-40B4-BE49-F238E27FC236}">
                <a16:creationId xmlns:a16="http://schemas.microsoft.com/office/drawing/2014/main" id="{B4F52CEA-A72C-4F5F-A705-DEEF4A75F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958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20000"/>
              </a:spcAft>
              <a:defRPr/>
            </a:pPr>
            <a:r>
              <a:rPr lang="es-MX" altLang="en-US" dirty="0"/>
              <a:t>Conozca las causas</a:t>
            </a:r>
          </a:p>
          <a:p>
            <a:pPr eaLnBrk="1" hangingPunct="1">
              <a:spcBef>
                <a:spcPct val="0"/>
              </a:spcBef>
              <a:spcAft>
                <a:spcPct val="120000"/>
              </a:spcAft>
              <a:defRPr/>
            </a:pPr>
            <a:r>
              <a:rPr lang="es-MX" altLang="en-US" dirty="0"/>
              <a:t>Sepa como reaccionar</a:t>
            </a:r>
          </a:p>
          <a:p>
            <a:pPr eaLnBrk="1" hangingPunct="1">
              <a:spcBef>
                <a:spcPct val="0"/>
              </a:spcBef>
              <a:spcAft>
                <a:spcPct val="120000"/>
              </a:spcAft>
              <a:defRPr/>
            </a:pPr>
            <a:r>
              <a:rPr lang="es-MX" altLang="en-US" dirty="0"/>
              <a:t>Identifique previamente posibles             situaciones estresantes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F9D6FE05-0124-9981-7796-369E31D3AF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BB44F466-5915-47D2-A6FC-76590E1777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182" y="277813"/>
            <a:ext cx="903481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/>
              <a:t>        </a:t>
            </a:r>
            <a:r>
              <a:rPr lang="es-MX" altLang="en-US" sz="3600" dirty="0"/>
              <a:t>Ejercicio: Anticipando Situaciones Estresantes</a:t>
            </a:r>
            <a:endParaRPr lang="es-MX" altLang="en-US" dirty="0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DAAB6024-870D-45FD-A5BC-5C23EB72B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80000"/>
              </a:spcAft>
              <a:buFont typeface="Wingdings" panose="05000000000000000000" pitchFamily="2" charset="2"/>
              <a:buNone/>
              <a:defRPr/>
            </a:pPr>
            <a:r>
              <a:rPr lang="es-MX" altLang="en-US" dirty="0"/>
              <a:t>Discutir en grupos</a:t>
            </a:r>
          </a:p>
          <a:p>
            <a:pPr eaLnBrk="1" hangingPunct="1">
              <a:spcBef>
                <a:spcPct val="0"/>
              </a:spcBef>
              <a:spcAft>
                <a:spcPct val="80000"/>
              </a:spcAft>
              <a:defRPr/>
            </a:pPr>
            <a:r>
              <a:rPr lang="es-ES" altLang="en-US" dirty="0"/>
              <a:t>¿Qué operaciones o situaciones de trabajo encuentra más estresantes?</a:t>
            </a:r>
          </a:p>
          <a:p>
            <a:pPr eaLnBrk="1" hangingPunct="1">
              <a:spcBef>
                <a:spcPct val="0"/>
              </a:spcBef>
              <a:spcAft>
                <a:spcPct val="80000"/>
              </a:spcAft>
              <a:defRPr/>
            </a:pPr>
            <a:r>
              <a:rPr lang="es-ES" altLang="en-US" dirty="0"/>
              <a:t>¿Qué puede hacer para prepararse para estas situaciones de manera que el estrés se reduzca?</a:t>
            </a:r>
            <a:endParaRPr lang="en-US" altLang="en-US" dirty="0"/>
          </a:p>
        </p:txBody>
      </p:sp>
      <p:grpSp>
        <p:nvGrpSpPr>
          <p:cNvPr id="29701" name="Group 4">
            <a:extLst>
              <a:ext uri="{FF2B5EF4-FFF2-40B4-BE49-F238E27FC236}">
                <a16:creationId xmlns:a16="http://schemas.microsoft.com/office/drawing/2014/main" id="{3E52D825-0EB9-47B1-8625-48CE29687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506413"/>
            <a:ext cx="552450" cy="679450"/>
            <a:chOff x="442" y="390"/>
            <a:chExt cx="290" cy="357"/>
          </a:xfrm>
        </p:grpSpPr>
        <p:sp>
          <p:nvSpPr>
            <p:cNvPr id="29702" name="AutoShape 5">
              <a:extLst>
                <a:ext uri="{FF2B5EF4-FFF2-40B4-BE49-F238E27FC236}">
                  <a16:creationId xmlns:a16="http://schemas.microsoft.com/office/drawing/2014/main" id="{A73B3B62-A389-439E-AB33-40A45C2325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76" y="492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29703" name="AutoShape 6">
              <a:extLst>
                <a:ext uri="{FF2B5EF4-FFF2-40B4-BE49-F238E27FC236}">
                  <a16:creationId xmlns:a16="http://schemas.microsoft.com/office/drawing/2014/main" id="{AFC68224-FB99-42D0-8C95-F350091F7A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66" y="366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422765D-E38C-513B-1D1B-7DBB7BB12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>
            <a:extLst>
              <a:ext uri="{FF2B5EF4-FFF2-40B4-BE49-F238E27FC236}">
                <a16:creationId xmlns:a16="http://schemas.microsoft.com/office/drawing/2014/main" id="{02642A86-7779-45BC-905D-EA2764859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ES" altLang="en-US" dirty="0"/>
              <a:t>Discusión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B5681800-C78D-41A4-9ADB-5546566C9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2" name="Rectangle 2">
            <a:extLst>
              <a:ext uri="{FF2B5EF4-FFF2-40B4-BE49-F238E27FC236}">
                <a16:creationId xmlns:a16="http://schemas.microsoft.com/office/drawing/2014/main" id="{1B54E56F-37AA-4FE0-9DA0-14A490996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12900"/>
            <a:ext cx="9144000" cy="9667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buFont typeface="Wingdings" panose="05000000000000000000" pitchFamily="2" charset="2"/>
              <a:buNone/>
              <a:defRPr/>
            </a:pPr>
            <a:r>
              <a:rPr lang="es-ES" altLang="en-US" i="1" dirty="0"/>
              <a:t>¿Cuáles son algunos ejemplos de reacciones de estrés?</a:t>
            </a:r>
            <a:endParaRPr lang="en-US" altLang="en-US" dirty="0"/>
          </a:p>
        </p:txBody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1FCC7A67-C194-4FCD-B7A0-5E0C44587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78162"/>
            <a:ext cx="8686800" cy="28114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Físicas</a:t>
            </a:r>
          </a:p>
          <a:p>
            <a:pPr lvl="1"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Mentales</a:t>
            </a:r>
          </a:p>
          <a:p>
            <a:pPr lvl="1"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Conductuales 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9FCBA65-2B8E-9AEC-F93A-ECE76CCE75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0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0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97AF93BF-8651-4E9F-B775-F7AE58E28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i="1" dirty="0"/>
              <a:t>¿Qué podría pasar con el conocimiento de la situación de alguien si tiene una reacción de estrés de visión de túnel?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En términos generales, ¿Es más fácil distraerse de su tarea principal si está bajo estrés? ¿Por qué?</a:t>
            </a:r>
            <a:endParaRPr lang="es-MX" altLang="en-US" dirty="0"/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07200BE3-B5A0-4B7E-A3E9-2832A041F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MX" altLang="en-US" dirty="0"/>
              <a:t>Discusión — continuación</a:t>
            </a:r>
          </a:p>
        </p:txBody>
      </p:sp>
      <p:pic>
        <p:nvPicPr>
          <p:cNvPr id="31749" name="Picture 4">
            <a:extLst>
              <a:ext uri="{FF2B5EF4-FFF2-40B4-BE49-F238E27FC236}">
                <a16:creationId xmlns:a16="http://schemas.microsoft.com/office/drawing/2014/main" id="{B9E05436-ABB4-4516-A2F0-D446E7F8C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C92761F3-944E-EF8B-3464-4E26CB9475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D019E934-BBE2-4C29-ACC9-A52412023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070" y="1600200"/>
            <a:ext cx="8816454" cy="453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i="1" dirty="0"/>
              <a:t>¿Cuál es el peligro cuando alguien tiene una reacción de estrés de regresión, también llamada acción de túnel?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i="1" dirty="0"/>
              <a:t>¿Qué tipo de efecto podría tener la pérdida de orientación del tiempo en el esfuerzo de recopilación de información de un individuo? 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Experiencia personal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B5217F33-9AFE-499C-A1D5-25A737BF6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ES" altLang="en-US" dirty="0"/>
              <a:t>Discusión— continuación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614B82D0-A00B-48EE-9E19-A7EEC8EE8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C87C341-D0BF-51FB-3B1A-EF77C47A98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3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266B5805-31ED-4FED-AB3F-7E770F076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9413" y="1692275"/>
            <a:ext cx="8229600" cy="41513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¿Cuáles son algunas de las barreras que enfrentamos en el trabajo?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dirty="0"/>
              <a:t>Identifique barreras físicas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¿Qué controles utilizamos para mitigar el impacto de las barreras físicas que se enumeraron?</a:t>
            </a:r>
            <a:endParaRPr lang="en-US" altLang="en-US" i="1" dirty="0"/>
          </a:p>
        </p:txBody>
      </p:sp>
      <p:sp>
        <p:nvSpPr>
          <p:cNvPr id="223235" name="Rectangle 3">
            <a:extLst>
              <a:ext uri="{FF2B5EF4-FFF2-40B4-BE49-F238E27FC236}">
                <a16:creationId xmlns:a16="http://schemas.microsoft.com/office/drawing/2014/main" id="{858EE6D9-8136-424E-BA96-FE5F07BB2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MX" altLang="en-US" dirty="0"/>
              <a:t>Discusión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043851B-3493-4417-9970-FB14CD837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805123B-8EFD-1B51-B1DC-2EBA2A07E6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A4DB0929-E77F-4E01-A0C9-5B84882D2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199" y="277813"/>
            <a:ext cx="853205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/>
              <a:t>      </a:t>
            </a:r>
            <a:r>
              <a:rPr lang="es-ES" altLang="en-US" sz="4000" dirty="0"/>
              <a:t>Ejercicio de Auto-Aprendizaje:</a:t>
            </a:r>
            <a:br>
              <a:rPr lang="es-ES" altLang="en-US" sz="4000" dirty="0"/>
            </a:br>
            <a:r>
              <a:rPr lang="es-ES" altLang="en-US" sz="4000" dirty="0"/>
              <a:t>      Reconocimiento de la Reacción al Estrés </a:t>
            </a:r>
            <a:endParaRPr lang="en-US" altLang="en-US" sz="4000" dirty="0"/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C248BA1E-2DA2-4381-BD54-C1979085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506413"/>
            <a:ext cx="657225" cy="808037"/>
            <a:chOff x="442" y="390"/>
            <a:chExt cx="290" cy="357"/>
          </a:xfrm>
        </p:grpSpPr>
        <p:sp>
          <p:nvSpPr>
            <p:cNvPr id="33798" name="AutoShape 4">
              <a:extLst>
                <a:ext uri="{FF2B5EF4-FFF2-40B4-BE49-F238E27FC236}">
                  <a16:creationId xmlns:a16="http://schemas.microsoft.com/office/drawing/2014/main" id="{0B13A6D1-51BC-489E-B752-49FA681F67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76" y="492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33799" name="AutoShape 5">
              <a:extLst>
                <a:ext uri="{FF2B5EF4-FFF2-40B4-BE49-F238E27FC236}">
                  <a16:creationId xmlns:a16="http://schemas.microsoft.com/office/drawing/2014/main" id="{04D99799-E9C2-4AD9-BB4D-FEFCA6AD83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66" y="366"/>
              <a:ext cx="231" cy="280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1 h 21600"/>
                <a:gd name="T4" fmla="*/ 0 w 21600"/>
                <a:gd name="T5" fmla="*/ 3 h 21600"/>
                <a:gd name="T6" fmla="*/ 1 w 21600"/>
                <a:gd name="T7" fmla="*/ 4 h 21600"/>
                <a:gd name="T8" fmla="*/ 2 w 21600"/>
                <a:gd name="T9" fmla="*/ 3 h 21600"/>
                <a:gd name="T10" fmla="*/ 2 w 21600"/>
                <a:gd name="T11" fmla="*/ 1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26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90822" name="Text Box 6">
            <a:extLst>
              <a:ext uri="{FF2B5EF4-FFF2-40B4-BE49-F238E27FC236}">
                <a16:creationId xmlns:a16="http://schemas.microsoft.com/office/drawing/2014/main" id="{F43FA75C-704E-4410-82E6-9A8811C5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817688"/>
            <a:ext cx="813752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Después de clases, tome tiempo para completar este ejercicio de autoaprendizaje, que se encuentra en su libro de trabajo del estudiante. 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5B7F5B4-6099-8269-42B8-B1C05CE525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7573F45E-2BB0-4A60-8AEB-A363B141D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n-US" dirty="0"/>
              <a:t>Revise los Objetivos de la Unidad 3</a:t>
            </a:r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64B31E-2B24-4D89-B152-F98A9FE00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0813"/>
            <a:ext cx="9144000" cy="47958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ct val="100000"/>
              </a:spcAft>
              <a:defRPr/>
            </a:pPr>
            <a:r>
              <a:rPr lang="es-ES" altLang="en-US" dirty="0"/>
              <a:t>Identificar las barreras de actitud riesgosa y sus impactos en el conocimiento de la situación</a:t>
            </a:r>
          </a:p>
          <a:p>
            <a:pPr eaLnBrk="1" hangingPunct="1">
              <a:spcAft>
                <a:spcPct val="100000"/>
              </a:spcAft>
              <a:defRPr/>
            </a:pPr>
            <a:r>
              <a:rPr lang="es-ES" altLang="en-US" dirty="0"/>
              <a:t>Identificar las barreras de reacción al estrés y sus impactos en el conocimiento de la situación</a:t>
            </a:r>
          </a:p>
          <a:p>
            <a:pPr eaLnBrk="1" hangingPunct="1">
              <a:spcAft>
                <a:spcPct val="100000"/>
              </a:spcAft>
              <a:defRPr/>
            </a:pPr>
            <a:r>
              <a:rPr lang="es-ES" altLang="en-US" dirty="0"/>
              <a:t>Estar de acuerdo en que los combatientes de incendios tienen la responsabilidad de minimizar las barreras</a:t>
            </a: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65C7665-744C-C451-6FE0-FA099A9FDD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4" name="Rectangle 6">
            <a:extLst>
              <a:ext uri="{FF2B5EF4-FFF2-40B4-BE49-F238E27FC236}">
                <a16:creationId xmlns:a16="http://schemas.microsoft.com/office/drawing/2014/main" id="{EB35FF65-5D49-427F-B7AA-987DCBD26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n-US" dirty="0"/>
              <a:t>Barreras internas</a:t>
            </a:r>
          </a:p>
        </p:txBody>
      </p:sp>
      <p:sp>
        <p:nvSpPr>
          <p:cNvPr id="222215" name="Rectangle 7">
            <a:extLst>
              <a:ext uri="{FF2B5EF4-FFF2-40B4-BE49-F238E27FC236}">
                <a16:creationId xmlns:a16="http://schemas.microsoft.com/office/drawing/2014/main" id="{C4CB3DB4-2CE4-4DA5-9224-169F990A9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149" y="1420813"/>
            <a:ext cx="4962525" cy="453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80000"/>
              </a:spcAft>
              <a:defRPr/>
            </a:pPr>
            <a:r>
              <a:rPr lang="es-MX" altLang="en-US" dirty="0"/>
              <a:t>Forman nuestras percepciones</a:t>
            </a:r>
          </a:p>
          <a:p>
            <a:pPr eaLnBrk="1" hangingPunct="1">
              <a:spcBef>
                <a:spcPct val="0"/>
              </a:spcBef>
              <a:spcAft>
                <a:spcPct val="80000"/>
              </a:spcAft>
              <a:defRPr/>
            </a:pPr>
            <a:r>
              <a:rPr lang="es-MX" altLang="en-US" dirty="0"/>
              <a:t>Afectan nuestra habilidad de reunir información</a:t>
            </a:r>
          </a:p>
          <a:p>
            <a:pPr eaLnBrk="1" hangingPunct="1">
              <a:spcBef>
                <a:spcPct val="0"/>
              </a:spcBef>
              <a:spcAft>
                <a:spcPct val="80000"/>
              </a:spcAft>
              <a:defRPr/>
            </a:pPr>
            <a:r>
              <a:rPr lang="es-MX" altLang="en-US" dirty="0" err="1"/>
              <a:t>Influencían</a:t>
            </a:r>
            <a:r>
              <a:rPr lang="es-MX" altLang="en-US" dirty="0"/>
              <a:t> la manera en que nos comunicamos </a:t>
            </a:r>
          </a:p>
        </p:txBody>
      </p:sp>
      <p:pic>
        <p:nvPicPr>
          <p:cNvPr id="7172" name="Picture 8" descr="Firefighter in full PPE leaning over tool.">
            <a:extLst>
              <a:ext uri="{FF2B5EF4-FFF2-40B4-BE49-F238E27FC236}">
                <a16:creationId xmlns:a16="http://schemas.microsoft.com/office/drawing/2014/main" id="{A08EA233-9BD2-40F8-9258-595C79C7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9" b="5539"/>
          <a:stretch>
            <a:fillRect/>
          </a:stretch>
        </p:blipFill>
        <p:spPr bwMode="auto">
          <a:xfrm>
            <a:off x="5419725" y="1466850"/>
            <a:ext cx="3071813" cy="464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DB70E98-FBC2-066A-1117-8CDCBBA424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Firefighter holding drip torch and setting sage brush on fire.">
            <a:extLst>
              <a:ext uri="{FF2B5EF4-FFF2-40B4-BE49-F238E27FC236}">
                <a16:creationId xmlns:a16="http://schemas.microsoft.com/office/drawing/2014/main" id="{C4E9F87E-FB81-4D25-944C-F5DD9D22F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663" y="14288"/>
            <a:ext cx="10639426" cy="701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5700" name="Text Box 4">
            <a:extLst>
              <a:ext uri="{FF2B5EF4-FFF2-40B4-BE49-F238E27FC236}">
                <a16:creationId xmlns:a16="http://schemas.microsoft.com/office/drawing/2014/main" id="{79D93247-47DF-4D3D-879B-0946707658C7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76250" y="514350"/>
            <a:ext cx="8202613" cy="31700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Así como debemos trabajar para mitigar las barreras físicas, tenemos la responsabilidad profesional de mitigar las barreras internas. </a:t>
            </a:r>
            <a:endParaRPr kumimoji="0" lang="en-US" altLang="en-US" sz="4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98227015-32E8-514A-E72A-2EA42074CE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  <p:sp>
        <p:nvSpPr>
          <p:cNvPr id="8197" name="Rectangle 10">
            <a:extLst>
              <a:ext uri="{FF2B5EF4-FFF2-40B4-BE49-F238E27FC236}">
                <a16:creationId xmlns:a16="http://schemas.microsoft.com/office/drawing/2014/main" id="{269D3E8C-1729-4DBF-AC18-ECAD98D6A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6523038"/>
            <a:ext cx="11906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3–</a:t>
            </a:r>
            <a:fld id="{D961A70C-9629-4A91-B6E2-4231D3CAC181}" type="slidenum">
              <a:rPr lang="en-US" altLang="en-US" sz="1400" b="1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B87A06CB-56CE-4571-94B8-601028713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n-US" dirty="0"/>
              <a:t>Tipos de Barreras Internas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5D5F6DAE-65F4-4B08-8F42-331B6E882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80000"/>
              </a:spcAft>
              <a:defRPr/>
            </a:pPr>
            <a:r>
              <a:rPr lang="es-ES" altLang="en-US" dirty="0"/>
              <a:t>Actitudes</a:t>
            </a:r>
          </a:p>
          <a:p>
            <a:pPr eaLnBrk="1" hangingPunct="1">
              <a:spcBef>
                <a:spcPct val="0"/>
              </a:spcBef>
              <a:spcAft>
                <a:spcPct val="80000"/>
              </a:spcAft>
              <a:defRPr/>
            </a:pPr>
            <a:r>
              <a:rPr lang="es-ES" altLang="en-US" dirty="0"/>
              <a:t>Estrés  </a:t>
            </a:r>
          </a:p>
        </p:txBody>
      </p:sp>
      <p:pic>
        <p:nvPicPr>
          <p:cNvPr id="9220" name="Picture 4" descr="Firefighter in full PPE with flames in background.">
            <a:extLst>
              <a:ext uri="{FF2B5EF4-FFF2-40B4-BE49-F238E27FC236}">
                <a16:creationId xmlns:a16="http://schemas.microsoft.com/office/drawing/2014/main" id="{08CFDCD5-1E74-4BD7-BCB0-B3007E64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/>
          <a:stretch>
            <a:fillRect/>
          </a:stretch>
        </p:blipFill>
        <p:spPr bwMode="auto">
          <a:xfrm>
            <a:off x="3638550" y="1746250"/>
            <a:ext cx="4978400" cy="4235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CA5AA00-A851-F8A3-5666-92DB919985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FDC4898-398B-401B-84ED-80A9E1705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altLang="en-US" dirty="0"/>
              <a:t>Actitudes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C0F44F50-75C8-44CE-B6E3-49221027E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212056"/>
            <a:ext cx="5047713" cy="4795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20000"/>
              </a:spcAft>
              <a:defRPr/>
            </a:pPr>
            <a:r>
              <a:rPr lang="es-ES" altLang="en-US" dirty="0"/>
              <a:t>Formadas por experiencia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20000"/>
              </a:spcAft>
              <a:defRPr/>
            </a:pPr>
            <a:r>
              <a:rPr lang="es-ES" altLang="en-US" dirty="0"/>
              <a:t>Influenciadas por personas de confianza—amigos y familiares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120000"/>
              </a:spcAft>
              <a:defRPr/>
            </a:pPr>
            <a:r>
              <a:rPr lang="es-ES" altLang="en-US" dirty="0"/>
              <a:t>Tienden a filtrar o cambiar el peso relativo de nueva información</a:t>
            </a:r>
          </a:p>
        </p:txBody>
      </p:sp>
      <p:pic>
        <p:nvPicPr>
          <p:cNvPr id="10244" name="Picture 5" descr="Smoke Jumpers in plane.">
            <a:extLst>
              <a:ext uri="{FF2B5EF4-FFF2-40B4-BE49-F238E27FC236}">
                <a16:creationId xmlns:a16="http://schemas.microsoft.com/office/drawing/2014/main" id="{C47C294C-1DB9-4DE3-B05E-31AE166D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795463"/>
            <a:ext cx="387826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8DEB987D-83C6-A331-53BF-F3C9E08BAB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A258021-DDE3-4494-9CAA-2BE79C7CA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buFont typeface="Wingdings" panose="05000000000000000000" pitchFamily="2" charset="2"/>
              <a:buNone/>
              <a:defRPr/>
            </a:pPr>
            <a:r>
              <a:rPr lang="en-US" altLang="en-US" dirty="0"/>
              <a:t>Historia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i="1" dirty="0"/>
              <a:t>¿Percepción, actitud y opinión?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i="1" dirty="0"/>
              <a:t>¿Basada en la realidad?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MX" altLang="en-US" i="1" dirty="0"/>
              <a:t>¿Efecto en la recopilación de información?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EF7DFCB-BDCC-467C-93F3-B11A0AACFD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ES" altLang="en-US" dirty="0"/>
              <a:t>Discusión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B166B14A-33E8-423B-8705-D6DA09F9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15D9D21-799F-324E-980A-86A3A68AF0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6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6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6A99968F-C930-46FD-8C16-5E8133ABB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¿Crees que esta "filtración" y "ponderación" derivadas de la actitud suceden en el trabajo?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  <a:defRPr/>
            </a:pPr>
            <a:r>
              <a:rPr lang="es-ES" altLang="en-US" i="1" dirty="0"/>
              <a:t>¿Todas las actitudes son malas? ¿Cuáles son algunos ejemplos de actitudes sanas?</a:t>
            </a:r>
            <a:endParaRPr lang="en-US" altLang="en-US" dirty="0"/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CAACA6C1-BD56-473D-9142-1DE95B581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	</a:t>
            </a:r>
            <a:r>
              <a:rPr lang="es-ES" altLang="en-US" dirty="0"/>
              <a:t>Discusión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37C837CD-8E11-4C39-A65F-8142091D7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60375"/>
            <a:ext cx="9699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2B4BD10-5203-F959-AB7C-DC15B768B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5928527" cy="457200"/>
          </a:xfrm>
        </p:spPr>
        <p:txBody>
          <a:bodyPr/>
          <a:lstStyle/>
          <a:p>
            <a:pPr>
              <a:defRPr/>
            </a:pPr>
            <a:r>
              <a:rPr lang="es-MX" altLang="en-US" dirty="0"/>
              <a:t>L-180 ES: Factores Humanos en el Servicio de Incendios Forestales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build="p"/>
    </p:bld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C2D098D0ED34EAC951DB5C18BDDDA" ma:contentTypeVersion="2" ma:contentTypeDescription="Create a new document." ma:contentTypeScope="" ma:versionID="c568902aabe63696436b9a1195b9cc46">
  <xsd:schema xmlns:xsd="http://www.w3.org/2001/XMLSchema" xmlns:xs="http://www.w3.org/2001/XMLSchema" xmlns:p="http://schemas.microsoft.com/office/2006/metadata/properties" xmlns:ns2="42023502-fa5b-4083-b648-4eadccfb399c" targetNamespace="http://schemas.microsoft.com/office/2006/metadata/properties" ma:root="true" ma:fieldsID="b9a586de4c2ed2a4b72a4396dac4cc11" ns2:_="">
    <xsd:import namespace="42023502-fa5b-4083-b648-4eadccfb39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23502-fa5b-4083-b648-4eadccfb39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25AE3F8-7ADA-441D-82EC-EB29BBBC7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81DC72-2D78-4880-9BE5-3BC7452D5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023502-fa5b-4083-b648-4eadccfb39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16B74A-7866-472C-8832-2F192331226A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42023502-fa5b-4083-b648-4eadccfb399c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31E5D454-BFD3-4EB7-8E31-182631E601B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4066</TotalTime>
  <Words>1183</Words>
  <Application>Microsoft Office PowerPoint</Application>
  <PresentationFormat>On-screen Show (4:3)</PresentationFormat>
  <Paragraphs>146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Arial Narrow</vt:lpstr>
      <vt:lpstr>Arial Rounded MT Bold</vt:lpstr>
      <vt:lpstr>Tahoma</vt:lpstr>
      <vt:lpstr>Wingdings</vt:lpstr>
      <vt:lpstr>Balance</vt:lpstr>
      <vt:lpstr>Unidad 3: Barreras para el Conocimiento de la Situación</vt:lpstr>
      <vt:lpstr>Unidad 3 Objetivos</vt:lpstr>
      <vt:lpstr> Discusión</vt:lpstr>
      <vt:lpstr>Barreras internas</vt:lpstr>
      <vt:lpstr>Así como debemos trabajar para mitigar las barreras físicas, tenemos la responsabilidad profesional de mitigar las barreras internas. </vt:lpstr>
      <vt:lpstr>Tipos de Barreras Internas</vt:lpstr>
      <vt:lpstr>Actitudes</vt:lpstr>
      <vt:lpstr> Discusión</vt:lpstr>
      <vt:lpstr> Discusión</vt:lpstr>
      <vt:lpstr>Tipos de Actitudes Riesgosas</vt:lpstr>
      <vt:lpstr> Discusión</vt:lpstr>
      <vt:lpstr>     Ejercicio: Reconocer Actitudes Riesgosas</vt:lpstr>
      <vt:lpstr>            Lectura Opcional</vt:lpstr>
      <vt:lpstr>      Ejercicio: Mucho bullicio sobre “puedo hacerlo”</vt:lpstr>
      <vt:lpstr> Ejercicio de Auto-Aprendizaje:           Reconocimiento de Actitudes Riesgosas </vt:lpstr>
      <vt:lpstr>Comprendiendo el Estrés</vt:lpstr>
      <vt:lpstr>Tres etapas de respuesta al estrés </vt:lpstr>
      <vt:lpstr>Curva de Estrés—Desempeño</vt:lpstr>
      <vt:lpstr>Curva de estrés—Conocimiento</vt:lpstr>
      <vt:lpstr> Discusión</vt:lpstr>
      <vt:lpstr>Tipos de Estrés</vt:lpstr>
      <vt:lpstr> Discusión</vt:lpstr>
      <vt:lpstr>            Lectura Opcional</vt:lpstr>
      <vt:lpstr>Estrés Acumulativo</vt:lpstr>
      <vt:lpstr>Controlando el Estrés</vt:lpstr>
      <vt:lpstr>        Ejercicio: Anticipando Situaciones Estresantes</vt:lpstr>
      <vt:lpstr> Discusión</vt:lpstr>
      <vt:lpstr> Discusión — continuación</vt:lpstr>
      <vt:lpstr> Discusión— continuación</vt:lpstr>
      <vt:lpstr>      Ejercicio de Auto-Aprendizaje:       Reconocimiento de la Reacción al Estrés </vt:lpstr>
      <vt:lpstr>Revise los Objetivos de la Unidad 3</vt:lpstr>
    </vt:vector>
  </TitlesOfParts>
  <Company>NWCG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L-180 ES Unidad 3: Barreras para el Conocimiento de la Situación</dc:title>
  <dc:subject>L-180 ES Unidad 3: Barreras para el Conocimiento de la Situación</dc:subject>
  <dc:creator>NWCG</dc:creator>
  <cp:keywords>L-180 ES Unidad 3: Barreras para el Conocimiento de la Situación</cp:keywords>
  <cp:lastModifiedBy>Touchette, Rhiannon R</cp:lastModifiedBy>
  <cp:revision>117</cp:revision>
  <dcterms:created xsi:type="dcterms:W3CDTF">2007-12-10T23:05:26Z</dcterms:created>
  <dcterms:modified xsi:type="dcterms:W3CDTF">2022-12-12T23:33:23Z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Nancy Burek</vt:lpwstr>
  </property>
  <property fmtid="{D5CDD505-2E9C-101B-9397-08002B2CF9AE}" pid="3" name="Order">
    <vt:lpwstr>100.000000000000</vt:lpwstr>
  </property>
  <property fmtid="{D5CDD505-2E9C-101B-9397-08002B2CF9AE}" pid="4" name="display_urn:schemas-microsoft-com:office:office#Author">
    <vt:lpwstr>n1walker</vt:lpwstr>
  </property>
  <property fmtid="{D5CDD505-2E9C-101B-9397-08002B2CF9AE}" pid="5" name="xd_Signature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xd_ProgID">
    <vt:lpwstr/>
  </property>
  <property fmtid="{D5CDD505-2E9C-101B-9397-08002B2CF9AE}" pid="9" name="_ExtendedDescription">
    <vt:lpwstr/>
  </property>
  <property fmtid="{D5CDD505-2E9C-101B-9397-08002B2CF9AE}" pid="10" name="ContentTypeId">
    <vt:lpwstr>0x0101002C428B5E3ED9EA4788C53FF138B5DF7E</vt:lpwstr>
  </property>
</Properties>
</file>