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82" r:id="rId4"/>
    <p:sldId id="267" r:id="rId5"/>
    <p:sldId id="286" r:id="rId6"/>
    <p:sldId id="276" r:id="rId7"/>
    <p:sldId id="277" r:id="rId8"/>
    <p:sldId id="261" r:id="rId9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der, Jessica (Jesse) L" initials="BJ(L" lastIdx="1" clrIdx="0">
    <p:extLst>
      <p:ext uri="{19B8F6BF-5375-455C-9EA6-DF929625EA0E}">
        <p15:presenceInfo xmlns:p15="http://schemas.microsoft.com/office/powerpoint/2012/main" userId="S-1-5-21-261334516-432891326-3434007665-94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7B97"/>
    <a:srgbClr val="F5A439"/>
    <a:srgbClr val="42322A"/>
    <a:srgbClr val="176533"/>
    <a:srgbClr val="DDDDDD"/>
    <a:srgbClr val="663300"/>
    <a:srgbClr val="C0C0C0"/>
    <a:srgbClr val="EEECE1"/>
    <a:srgbClr val="005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61" autoAdjust="0"/>
  </p:normalViewPr>
  <p:slideViewPr>
    <p:cSldViewPr showGuides="1">
      <p:cViewPr varScale="1">
        <p:scale>
          <a:sx n="87" d="100"/>
          <a:sy n="87" d="100"/>
        </p:scale>
        <p:origin x="19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762" cy="4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1"/>
            <a:ext cx="3043761" cy="4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3976"/>
            <a:ext cx="3043762" cy="4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976"/>
            <a:ext cx="3043761" cy="4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762" cy="46512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71" y="1"/>
            <a:ext cx="3043762" cy="46512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A7BEFD-90AD-4291-BC52-804FC9280A0A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71513"/>
            <a:ext cx="2478087" cy="1858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31"/>
            <a:ext cx="3043762" cy="46512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63C44C-B45D-4BB0-881F-345F3E067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687"/>
            <a:ext cx="5618480" cy="366577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79687"/>
            <a:ext cx="5618480" cy="3665776"/>
          </a:xfrm>
          <a:prstGeom prst="rect">
            <a:avLst/>
          </a:prstGeom>
        </p:spPr>
        <p:txBody>
          <a:bodyPr/>
          <a:lstStyle/>
          <a:p>
            <a:pPr defTabSz="924458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Welcome Presentation is provided for all NWG courses to cover: </a:t>
            </a:r>
          </a:p>
          <a:p>
            <a:pPr defTabSz="924458"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NWCG mission.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and logistics information.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students.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Evaluations.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 and student introductions.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24458">
              <a:defRPr/>
            </a:pPr>
            <a:r>
              <a:rPr lang="en-US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to Instructor</a:t>
            </a:r>
          </a:p>
          <a:p>
            <a:pPr defTabSz="924458"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24458"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 these slides as desired to customize the information to the course, location, and agency presenting the course.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2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5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Suggested areas for feedback include quality</a:t>
            </a:r>
            <a:r>
              <a:rPr lang="en-US" baseline="0" dirty="0"/>
              <a:t> and relevance of materials, applicability to position, expectations met or exceeded, most and least valuable aspects of course and materials, etc.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3336" indent="-173336">
              <a:buFont typeface="Wingdings" panose="05000000000000000000" pitchFamily="2" charset="2"/>
              <a:buChar char="q"/>
            </a:pPr>
            <a:r>
              <a:rPr lang="en-US" baseline="0" dirty="0"/>
              <a:t>Provide Course Coordinator email to students in order to receive copies of the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suggested introductions:</a:t>
            </a:r>
          </a:p>
          <a:p>
            <a:endParaRPr lang="en-US" dirty="0"/>
          </a:p>
          <a:p>
            <a:pPr marL="173336" indent="-173336">
              <a:buFont typeface="Wingdings" panose="05000000000000000000" pitchFamily="2" charset="2"/>
              <a:buChar char="q"/>
            </a:pPr>
            <a:r>
              <a:rPr lang="en-US" dirty="0"/>
              <a:t>Tell</a:t>
            </a:r>
            <a:r>
              <a:rPr lang="en-US" baseline="0" dirty="0"/>
              <a:t> students one unique thing about yourself, work or non-work related.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4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71513"/>
            <a:ext cx="2478087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79687"/>
            <a:ext cx="5618480" cy="3665776"/>
          </a:xfrm>
          <a:prstGeom prst="rect">
            <a:avLst/>
          </a:prstGeom>
        </p:spPr>
        <p:txBody>
          <a:bodyPr/>
          <a:lstStyle/>
          <a:p>
            <a:pPr marL="173336" indent="-173336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an icebreaker activity or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exercise to help students and cadre get to know one another.</a:t>
            </a:r>
          </a:p>
          <a:p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suggested exercise follows: </a:t>
            </a:r>
          </a:p>
          <a:p>
            <a:endParaRPr lang="en-US" b="1" dirty="0"/>
          </a:p>
          <a:p>
            <a:r>
              <a:rPr lang="en-US" b="1" dirty="0"/>
              <a:t>EXERCISE:  Student Expectations for the Course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/>
              <a:t>Purpose</a:t>
            </a:r>
            <a:r>
              <a:rPr lang="en-US" dirty="0"/>
              <a:t>:  Students develop a list of their expectations for the course.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Time</a:t>
            </a:r>
            <a:r>
              <a:rPr lang="en-US" dirty="0"/>
              <a:t>:  25 minutes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Format</a:t>
            </a:r>
            <a:r>
              <a:rPr lang="en-US" dirty="0"/>
              <a:t>:  Students work in small groups of three to five students.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Materials Needed</a:t>
            </a:r>
            <a:r>
              <a:rPr lang="en-US" dirty="0"/>
              <a:t>:  Flip charts and markers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Instructions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1. Instruct groups to write their responses to the following question on a flip chart:</a:t>
            </a:r>
          </a:p>
          <a:p>
            <a:r>
              <a:rPr lang="en-US" dirty="0"/>
              <a:t> </a:t>
            </a:r>
          </a:p>
          <a:p>
            <a:pPr lvl="1" fontAlgn="base"/>
            <a:r>
              <a:rPr lang="en-US" b="1" dirty="0"/>
              <a:t>Question: </a:t>
            </a:r>
            <a:r>
              <a:rPr lang="en-US" dirty="0"/>
              <a:t>What do you expect to learn from this course?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Have each group present their expectations to the class.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Answer any questions.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 Post lists around the room and refer to them throughout the course to ensure students’ expectations are being met.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5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Name Unit # – Unit Name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724400"/>
            <a:ext cx="1459725" cy="1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918" y="122238"/>
            <a:ext cx="7091082" cy="56356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0"/>
            <a:ext cx="44196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0" y="762000"/>
            <a:ext cx="4572000" cy="278923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0" y="3687762"/>
            <a:ext cx="4572000" cy="286543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2362200" y="8382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381000" y="47244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8"/>
          </p:nvPr>
        </p:nvSpPr>
        <p:spPr>
          <a:xfrm>
            <a:off x="2362200" y="47244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9"/>
          </p:nvPr>
        </p:nvSpPr>
        <p:spPr>
          <a:xfrm>
            <a:off x="381000" y="2819400"/>
            <a:ext cx="3810000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3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61940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29000" cy="6629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012" y="0"/>
            <a:ext cx="9188012" cy="8033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0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10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7918" y="122238"/>
            <a:ext cx="7091082" cy="56356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794759"/>
            <a:ext cx="3200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07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6459" y="228600"/>
            <a:ext cx="7091082" cy="563562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36001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918" y="228600"/>
            <a:ext cx="7091082" cy="56356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8686800" cy="575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918" y="228600"/>
            <a:ext cx="7091082" cy="56356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7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918" y="228600"/>
            <a:ext cx="7091082" cy="5635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15097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3014534" y="685800"/>
            <a:ext cx="3108960" cy="2971578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3016851" y="3657600"/>
            <a:ext cx="3104326" cy="28895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0" y="685800"/>
            <a:ext cx="3011548" cy="29715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0" y="3657600"/>
            <a:ext cx="3011548" cy="2889504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6126480" y="3657600"/>
            <a:ext cx="3017520" cy="2889504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23" hasCustomPrompt="1"/>
          </p:nvPr>
        </p:nvSpPr>
        <p:spPr>
          <a:xfrm>
            <a:off x="6126480" y="685800"/>
            <a:ext cx="3017520" cy="2971578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429120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918" y="122238"/>
            <a:ext cx="7091082" cy="56356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  <p:sldLayoutId id="2147483661" r:id="rId3"/>
    <p:sldLayoutId id="2147483665" r:id="rId4"/>
    <p:sldLayoutId id="2147483666" r:id="rId5"/>
    <p:sldLayoutId id="2147483660" r:id="rId6"/>
    <p:sldLayoutId id="2147483654" r:id="rId7"/>
    <p:sldLayoutId id="2147483655" r:id="rId8"/>
    <p:sldLayoutId id="2147483656" r:id="rId9"/>
    <p:sldLayoutId id="2147483658" r:id="rId10"/>
    <p:sldLayoutId id="2147483663" r:id="rId11"/>
    <p:sldLayoutId id="2147483664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cg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wcg.gov/course-evalu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0" dirty="0"/>
              <a:t>NWCG provides national leadership to enable interoperable wildland fire operations among federal, state, local, tribal, and territorial partners.</a:t>
            </a:r>
          </a:p>
          <a:p>
            <a:pPr>
              <a:spcAft>
                <a:spcPts val="600"/>
              </a:spcAft>
            </a:pPr>
            <a:r>
              <a:rPr lang="en-US" sz="2400" b="0" dirty="0"/>
              <a:t>To achieve this, NWCG establishes common national interagency wildland fire operations standards.</a:t>
            </a:r>
          </a:p>
          <a:p>
            <a:pPr>
              <a:spcAft>
                <a:spcPts val="600"/>
              </a:spcAft>
            </a:pPr>
            <a:r>
              <a:rPr lang="en-US" sz="2400" b="0" dirty="0"/>
              <a:t>NWCG training enables consistent application of these standards in support of efficient, effective, and safe national interagency wildland fire operations.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918" y="228600"/>
            <a:ext cx="8996082" cy="563562"/>
          </a:xfrm>
        </p:spPr>
        <p:txBody>
          <a:bodyPr/>
          <a:lstStyle/>
          <a:p>
            <a:r>
              <a:rPr lang="en-US" dirty="0"/>
              <a:t>National Wildfire Coordinating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14638" y="5413375"/>
            <a:ext cx="3514725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https://www.nwcg.gov</a:t>
            </a:r>
            <a:endParaRPr lang="en-US" sz="27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CD5AA-742E-46DA-A32B-245153BBD795}"/>
              </a:ext>
            </a:extLst>
          </p:cNvPr>
          <p:cNvGrpSpPr/>
          <p:nvPr/>
        </p:nvGrpSpPr>
        <p:grpSpPr>
          <a:xfrm>
            <a:off x="2933700" y="6010360"/>
            <a:ext cx="3276600" cy="464988"/>
            <a:chOff x="2933700" y="6010360"/>
            <a:chExt cx="3276600" cy="464988"/>
          </a:xfrm>
        </p:grpSpPr>
        <p:pic>
          <p:nvPicPr>
            <p:cNvPr id="6" name="Picture 5" descr="Twitter icon" title="Twitter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679" y="6094348"/>
              <a:ext cx="468443" cy="381000"/>
            </a:xfrm>
            <a:prstGeom prst="rect">
              <a:avLst/>
            </a:prstGeom>
          </p:spPr>
        </p:pic>
        <p:pic>
          <p:nvPicPr>
            <p:cNvPr id="7" name="Picture 6" descr="Youtube Icon" title="Youtube Ico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700" y="6050533"/>
              <a:ext cx="609600" cy="424815"/>
            </a:xfrm>
            <a:prstGeom prst="rect">
              <a:avLst/>
            </a:prstGeom>
          </p:spPr>
        </p:pic>
        <p:pic>
          <p:nvPicPr>
            <p:cNvPr id="8" name="Picture 7" descr="Facebook icon" title="Facebook ico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0" y="6010360"/>
              <a:ext cx="464988" cy="464988"/>
            </a:xfrm>
            <a:prstGeom prst="rect">
              <a:avLst/>
            </a:prstGeom>
          </p:spPr>
        </p:pic>
      </p:grpSp>
      <p:pic>
        <p:nvPicPr>
          <p:cNvPr id="9" name="Picture 8" descr="National Wildfire Coordinating Group logo with three interlocked chain links superimposed over a flame." title="NWCG Logo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407" y="4197602"/>
            <a:ext cx="1619187" cy="12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638800"/>
          </a:xfrm>
        </p:spPr>
        <p:txBody>
          <a:bodyPr anchor="ctr">
            <a:normAutofit/>
          </a:bodyPr>
          <a:lstStyle/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Course Coordinator contact information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Sign-in sheet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Tuition receipts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Training facility layout (restrooms, exits, etc.)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Classroom rules (food, beverages, phones, etc.)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Breaks (coffee, snacks, tobacco use areas, etc.)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Schedule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459" y="228600"/>
            <a:ext cx="8615082" cy="5635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Administration and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 numCol="1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Engage, participate, and contribute to the success of the course.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Build a collaborative and constructive learning environment.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Respect student and instructor diversity in background, experience, and teaching or learning style.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Be punctual.  Complete all assignments.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Provide constructive feedback to improve future wildland fire training.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Professionally represent your home unit and agency.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459" y="228600"/>
            <a:ext cx="7091082" cy="563562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Expectations of Students</a:t>
            </a:r>
          </a:p>
        </p:txBody>
      </p:sp>
    </p:spTree>
    <p:extLst>
      <p:ext uri="{BB962C8B-B14F-4D97-AF65-F5344CB8AC3E}">
        <p14:creationId xmlns:p14="http://schemas.microsoft.com/office/powerpoint/2010/main" val="284477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napshot of the NWCG Course Evaluation with the associated web link. " title="NWCG Course Evaluation">
            <a:extLst>
              <a:ext uri="{FF2B5EF4-FFF2-40B4-BE49-F238E27FC236}">
                <a16:creationId xmlns:a16="http://schemas.microsoft.com/office/drawing/2014/main" id="{4F9838C9-02D7-4FD2-9C18-1FE1A4FBD4C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1157" r="674" b="31699"/>
          <a:stretch/>
        </p:blipFill>
        <p:spPr>
          <a:xfrm>
            <a:off x="381000" y="1066799"/>
            <a:ext cx="8382000" cy="4419601"/>
          </a:xfr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A46A80-B5DF-4A36-90FB-60917F86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NWCG Course Evaluation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C73A967-C396-4DCC-B253-A05210B3B756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9144000" cy="9906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hlinkClick r:id="rId4"/>
              </a:rPr>
              <a:t>https://www.nwcg.gov/course-evaluation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/>
              <a:t>Enter Course Coordinator email address when submitting feedback.</a:t>
            </a:r>
          </a:p>
        </p:txBody>
      </p:sp>
    </p:spTree>
    <p:extLst>
      <p:ext uri="{BB962C8B-B14F-4D97-AF65-F5344CB8AC3E}">
        <p14:creationId xmlns:p14="http://schemas.microsoft.com/office/powerpoint/2010/main" val="427124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and white photo of a fire crew walking in line. " title="Instructor Introductions">
            <a:extLst>
              <a:ext uri="{FF2B5EF4-FFF2-40B4-BE49-F238E27FC236}">
                <a16:creationId xmlns:a16="http://schemas.microsoft.com/office/drawing/2014/main" id="{A1BF3D26-07E8-4B7D-9D12-755D0ECC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52" y="0"/>
            <a:ext cx="91313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9" y="228600"/>
            <a:ext cx="7091082" cy="563562"/>
          </a:xfrm>
        </p:spPr>
        <p:txBody>
          <a:bodyPr/>
          <a:lstStyle/>
          <a:p>
            <a:pPr algn="ctr"/>
            <a:r>
              <a:rPr lang="en-US" dirty="0"/>
              <a:t>Instructor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pPr marL="457200">
              <a:lnSpc>
                <a:spcPct val="150000"/>
              </a:lnSpc>
            </a:pPr>
            <a:r>
              <a:rPr lang="en-US" dirty="0"/>
              <a:t>Name</a:t>
            </a:r>
          </a:p>
          <a:p>
            <a:pPr marL="457200">
              <a:lnSpc>
                <a:spcPct val="150000"/>
              </a:lnSpc>
            </a:pPr>
            <a:r>
              <a:rPr lang="en-US" dirty="0"/>
              <a:t>Current job </a:t>
            </a:r>
          </a:p>
          <a:p>
            <a:pPr marL="457200">
              <a:lnSpc>
                <a:spcPct val="150000"/>
              </a:lnSpc>
            </a:pPr>
            <a:r>
              <a:rPr lang="en-US" dirty="0"/>
              <a:t>Home unit</a:t>
            </a:r>
          </a:p>
          <a:p>
            <a:pPr marL="457200">
              <a:lnSpc>
                <a:spcPct val="150000"/>
              </a:lnSpc>
            </a:pPr>
            <a:r>
              <a:rPr lang="en-US" dirty="0"/>
              <a:t>ICS qualifications and experience</a:t>
            </a:r>
          </a:p>
          <a:p>
            <a:pPr marL="457200">
              <a:lnSpc>
                <a:spcPct val="150000"/>
              </a:lnSpc>
            </a:pPr>
            <a:r>
              <a:rPr lang="en-US" dirty="0"/>
              <a:t>Teaching experience</a:t>
            </a:r>
          </a:p>
          <a:p>
            <a:pPr marL="457200">
              <a:lnSpc>
                <a:spcPct val="150000"/>
              </a:lnSpc>
            </a:pPr>
            <a:r>
              <a:rPr lang="en-US" dirty="0"/>
              <a:t>Why are you here?</a:t>
            </a:r>
          </a:p>
        </p:txBody>
      </p:sp>
    </p:spTree>
    <p:extLst>
      <p:ext uri="{BB962C8B-B14F-4D97-AF65-F5344CB8AC3E}">
        <p14:creationId xmlns:p14="http://schemas.microsoft.com/office/powerpoint/2010/main" val="137072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9" y="228600"/>
            <a:ext cx="7091082" cy="563562"/>
          </a:xfrm>
        </p:spPr>
        <p:txBody>
          <a:bodyPr/>
          <a:lstStyle/>
          <a:p>
            <a:pPr algn="ctr"/>
            <a:r>
              <a:rPr lang="en-US" dirty="0"/>
              <a:t>Student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pPr marL="457200" indent="-349250">
              <a:lnSpc>
                <a:spcPct val="150000"/>
              </a:lnSpc>
              <a:spcAft>
                <a:spcPct val="20000"/>
              </a:spcAft>
            </a:pPr>
            <a:r>
              <a:rPr lang="en-US" altLang="en-US" dirty="0"/>
              <a:t>Name</a:t>
            </a:r>
          </a:p>
          <a:p>
            <a:pPr marL="457200" indent="-349250">
              <a:lnSpc>
                <a:spcPct val="150000"/>
              </a:lnSpc>
              <a:spcAft>
                <a:spcPct val="20000"/>
              </a:spcAft>
            </a:pPr>
            <a:r>
              <a:rPr lang="en-US" altLang="en-US" dirty="0"/>
              <a:t>Current job</a:t>
            </a:r>
          </a:p>
          <a:p>
            <a:pPr marL="457200" indent="-349250">
              <a:lnSpc>
                <a:spcPct val="150000"/>
              </a:lnSpc>
              <a:spcAft>
                <a:spcPct val="20000"/>
              </a:spcAft>
            </a:pPr>
            <a:r>
              <a:rPr lang="en-US" altLang="en-US" dirty="0"/>
              <a:t>Home unit</a:t>
            </a:r>
          </a:p>
          <a:p>
            <a:pPr marL="457200" indent="-349250">
              <a:lnSpc>
                <a:spcPct val="150000"/>
              </a:lnSpc>
              <a:spcAft>
                <a:spcPct val="20000"/>
              </a:spcAft>
            </a:pPr>
            <a:r>
              <a:rPr lang="en-US" altLang="en-US" dirty="0"/>
              <a:t>Why are you here?</a:t>
            </a:r>
          </a:p>
          <a:p>
            <a:endParaRPr lang="en-US" dirty="0"/>
          </a:p>
        </p:txBody>
      </p:sp>
      <p:pic>
        <p:nvPicPr>
          <p:cNvPr id="5" name="Picture 4" descr="A black and white photo showing wildland firefighters in the forest with various suppression tools." title="Student Introductions">
            <a:extLst>
              <a:ext uri="{FF2B5EF4-FFF2-40B4-BE49-F238E27FC236}">
                <a16:creationId xmlns:a16="http://schemas.microsoft.com/office/drawing/2014/main" id="{C0BA6AE2-BE44-4FC3-A0EA-862F00BB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459" y="228600"/>
            <a:ext cx="7091082" cy="563562"/>
          </a:xfrm>
        </p:spPr>
        <p:txBody>
          <a:bodyPr/>
          <a:lstStyle/>
          <a:p>
            <a:pPr algn="ctr"/>
            <a:r>
              <a:rPr lang="en-US" dirty="0"/>
              <a:t>Introduction Exercise</a:t>
            </a:r>
          </a:p>
        </p:txBody>
      </p:sp>
      <p:pic>
        <p:nvPicPr>
          <p:cNvPr id="6" name="Picture 5" descr="A photo of a retardant airplane spreading retardant on a burning landscape with a firefighter looking at the retardant drop." title="Introduction Exercise">
            <a:extLst>
              <a:ext uri="{FF2B5EF4-FFF2-40B4-BE49-F238E27FC236}">
                <a16:creationId xmlns:a16="http://schemas.microsoft.com/office/drawing/2014/main" id="{7B288A58-88FE-45EA-AFA1-E7E43F87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287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3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-S190">
      <a:dk1>
        <a:srgbClr val="262626"/>
      </a:dk1>
      <a:lt1>
        <a:srgbClr val="FFFFFF"/>
      </a:lt1>
      <a:dk2>
        <a:srgbClr val="42322A"/>
      </a:dk2>
      <a:lt2>
        <a:srgbClr val="EEECE1"/>
      </a:lt2>
      <a:accent1>
        <a:srgbClr val="ABC178"/>
      </a:accent1>
      <a:accent2>
        <a:srgbClr val="D6562B"/>
      </a:accent2>
      <a:accent3>
        <a:srgbClr val="507B97"/>
      </a:accent3>
      <a:accent4>
        <a:srgbClr val="F4BB3A"/>
      </a:accent4>
      <a:accent5>
        <a:srgbClr val="176533"/>
      </a:accent5>
      <a:accent6>
        <a:srgbClr val="A17D6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s190-Template" id="{BF0A40B4-5A13-4CB4-BFDD-FB23A810259A}" vid="{0E965CBA-8350-42E2-B55D-716A512B05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NWCG_PPT_s190-Template</Template>
  <TotalTime>2084</TotalTime>
  <Words>512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Wingdings</vt:lpstr>
      <vt:lpstr>Times New Roman</vt:lpstr>
      <vt:lpstr>Custom Design</vt:lpstr>
      <vt:lpstr>Welcome</vt:lpstr>
      <vt:lpstr>National Wildfire Coordinating Group</vt:lpstr>
      <vt:lpstr>Administration and Logistics</vt:lpstr>
      <vt:lpstr>Expectations of Students</vt:lpstr>
      <vt:lpstr>NWCG Course Evaluation</vt:lpstr>
      <vt:lpstr>Instructor Introductions</vt:lpstr>
      <vt:lpstr>Student Introductions</vt:lpstr>
      <vt:lpstr>Introduction Exercise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NWCG Course Welcome</dc:title>
  <dc:creator>NWCG Publications</dc:creator>
  <cp:keywords>NWCG Course Welcome</cp:keywords>
  <cp:lastModifiedBy>Bender, Jessica (Jesse) L</cp:lastModifiedBy>
  <cp:revision>123</cp:revision>
  <cp:lastPrinted>2019-12-21T00:39:54Z</cp:lastPrinted>
  <dcterms:created xsi:type="dcterms:W3CDTF">2019-05-09T16:18:06Z</dcterms:created>
  <dcterms:modified xsi:type="dcterms:W3CDTF">2020-01-21T20:21:33Z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</Properties>
</file>