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1"/>
  </p:sldMasterIdLst>
  <p:notesMasterIdLst>
    <p:notesMasterId r:id="rId15"/>
  </p:notesMasterIdLst>
  <p:handoutMasterIdLst>
    <p:handoutMasterId r:id="rId16"/>
  </p:handoutMasterIdLst>
  <p:sldIdLst>
    <p:sldId id="256" r:id="rId2"/>
    <p:sldId id="257" r:id="rId3"/>
    <p:sldId id="258" r:id="rId4"/>
    <p:sldId id="259" r:id="rId5"/>
    <p:sldId id="260" r:id="rId6"/>
    <p:sldId id="261" r:id="rId7"/>
    <p:sldId id="263" r:id="rId8"/>
    <p:sldId id="264" r:id="rId9"/>
    <p:sldId id="265" r:id="rId10"/>
    <p:sldId id="266" r:id="rId11"/>
    <p:sldId id="269" r:id="rId12"/>
    <p:sldId id="267" r:id="rId13"/>
    <p:sldId id="270" r:id="rId14"/>
  </p:sldIdLst>
  <p:sldSz cx="9144000" cy="6858000" type="screen4x3"/>
  <p:notesSz cx="6858000" cy="9296400"/>
  <p:embeddedFontLst>
    <p:embeddedFont>
      <p:font typeface="Calibri" panose="020F0502020204030204" pitchFamily="34" charset="0"/>
      <p:regular r:id="rId17"/>
      <p:bold r:id="rId18"/>
      <p:italic r:id="rId19"/>
      <p:boldItalic r:id="rId20"/>
    </p:embeddedFont>
  </p:embeddedFontLst>
  <p:custDataLst>
    <p:tags r:id="rId21"/>
  </p:custDataLst>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B97"/>
    <a:srgbClr val="005660"/>
    <a:srgbClr val="176533"/>
    <a:srgbClr val="42322A"/>
    <a:srgbClr val="DDDDDD"/>
    <a:srgbClr val="FFFFFF"/>
    <a:srgbClr val="663300"/>
    <a:srgbClr val="C0C0C0"/>
    <a:srgbClr val="EEECE1"/>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22" autoAdjust="0"/>
    <p:restoredTop sz="83806" autoAdjust="0"/>
  </p:normalViewPr>
  <p:slideViewPr>
    <p:cSldViewPr showGuides="1">
      <p:cViewPr varScale="1">
        <p:scale>
          <a:sx n="56" d="100"/>
          <a:sy n="56" d="100"/>
        </p:scale>
        <p:origin x="1444"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3" d="100"/>
          <a:sy n="53" d="100"/>
        </p:scale>
        <p:origin x="292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1"/>
            <a:ext cx="2972209" cy="4644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9219" name="Rectangle 3"/>
          <p:cNvSpPr>
            <a:spLocks noGrp="1" noChangeArrowheads="1"/>
          </p:cNvSpPr>
          <p:nvPr>
            <p:ph type="dt" sz="quarter" idx="1"/>
          </p:nvPr>
        </p:nvSpPr>
        <p:spPr bwMode="auto">
          <a:xfrm>
            <a:off x="3885792" y="1"/>
            <a:ext cx="2972208" cy="4644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9220" name="Rectangle 4"/>
          <p:cNvSpPr>
            <a:spLocks noGrp="1" noChangeArrowheads="1"/>
          </p:cNvSpPr>
          <p:nvPr>
            <p:ph type="ftr" sz="quarter" idx="2"/>
          </p:nvPr>
        </p:nvSpPr>
        <p:spPr bwMode="auto">
          <a:xfrm>
            <a:off x="1" y="8831910"/>
            <a:ext cx="2972209" cy="464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9221" name="Rectangle 5"/>
          <p:cNvSpPr>
            <a:spLocks noGrp="1" noChangeArrowheads="1"/>
          </p:cNvSpPr>
          <p:nvPr>
            <p:ph type="sldNum" sz="quarter" idx="3"/>
          </p:nvPr>
        </p:nvSpPr>
        <p:spPr bwMode="auto">
          <a:xfrm>
            <a:off x="3885792" y="8831910"/>
            <a:ext cx="2972208" cy="464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73D1A75-8B2A-48FC-B5A2-79243BA3A131}" type="slidenum">
              <a:rPr lang="en-US"/>
              <a:pPr/>
              <a:t>‹#›</a:t>
            </a:fld>
            <a:endParaRPr lang="en-US" dirty="0"/>
          </a:p>
        </p:txBody>
      </p:sp>
    </p:spTree>
    <p:extLst>
      <p:ext uri="{BB962C8B-B14F-4D97-AF65-F5344CB8AC3E}">
        <p14:creationId xmlns:p14="http://schemas.microsoft.com/office/powerpoint/2010/main" val="1318641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04800" y="669897"/>
            <a:ext cx="2476500" cy="18573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5"/>
          </p:nvPr>
        </p:nvSpPr>
        <p:spPr>
          <a:xfrm>
            <a:off x="3884613" y="8829675"/>
            <a:ext cx="2439987" cy="466725"/>
          </a:xfrm>
          <a:prstGeom prst="rect">
            <a:avLst/>
          </a:prstGeom>
        </p:spPr>
        <p:txBody>
          <a:bodyPr vert="horz" lIns="91440" tIns="45720" rIns="91440" bIns="45720" rtlCol="0" anchor="b"/>
          <a:lstStyle>
            <a:lvl1pPr algn="r">
              <a:defRPr sz="1200"/>
            </a:lvl1pPr>
          </a:lstStyle>
          <a:p>
            <a:fld id="{3CF3E047-8B01-4D0A-8D9A-8D93D4534B9F}" type="slidenum">
              <a:rPr lang="en-US" smtClean="0"/>
              <a:t>‹#›</a:t>
            </a:fld>
            <a:endParaRPr lang="en-US" dirty="0"/>
          </a:p>
        </p:txBody>
      </p:sp>
      <p:sp>
        <p:nvSpPr>
          <p:cNvPr id="10" name="Footer Placeholder 9"/>
          <p:cNvSpPr>
            <a:spLocks noGrp="1"/>
          </p:cNvSpPr>
          <p:nvPr>
            <p:ph type="ftr" sz="quarter" idx="4"/>
          </p:nvPr>
        </p:nvSpPr>
        <p:spPr>
          <a:xfrm>
            <a:off x="304800" y="8829675"/>
            <a:ext cx="6019800" cy="466725"/>
          </a:xfrm>
          <a:prstGeom prst="rect">
            <a:avLst/>
          </a:prstGeom>
        </p:spPr>
        <p:txBody>
          <a:bodyPr vert="horz" lIns="91440" tIns="45720" rIns="91440" bIns="45720" rtlCol="0" anchor="ctr"/>
          <a:lstStyle>
            <a:lvl1pPr algn="l">
              <a:defRPr sz="1200"/>
            </a:lvl1pPr>
          </a:lstStyle>
          <a:p>
            <a:r>
              <a:rPr lang="en-US" dirty="0"/>
              <a:t>NWCG S-190 Guide</a:t>
            </a:r>
          </a:p>
        </p:txBody>
      </p:sp>
      <p:cxnSp>
        <p:nvCxnSpPr>
          <p:cNvPr id="12" name="Straight Connector 11"/>
          <p:cNvCxnSpPr/>
          <p:nvPr/>
        </p:nvCxnSpPr>
        <p:spPr>
          <a:xfrm>
            <a:off x="304800" y="8829675"/>
            <a:ext cx="60198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0929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2pPr>
    <a:lvl3pPr marL="9144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4pPr>
    <a:lvl5pPr marL="18288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wcg.gov/publications/ics-form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a:xfrm>
            <a:off x="685800" y="4473575"/>
            <a:ext cx="5486400" cy="3660775"/>
          </a:xfrm>
          <a:prstGeom prst="rect">
            <a:avLst/>
          </a:prstGeom>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884613" y="8829675"/>
            <a:ext cx="2971800" cy="466725"/>
          </a:xfrm>
          <a:prstGeom prst="rect">
            <a:avLst/>
          </a:prstGeom>
        </p:spPr>
        <p:txBody>
          <a:bodyPr/>
          <a:lstStyle/>
          <a:p>
            <a:fld id="{8563C44C-B45D-4BB0-881F-345F3E067394}" type="slidenum">
              <a:rPr lang="en-US" smtClean="0"/>
              <a:t>1</a:t>
            </a:fld>
            <a:endParaRPr lang="en-US" dirty="0"/>
          </a:p>
        </p:txBody>
      </p:sp>
    </p:spTree>
    <p:extLst>
      <p:ext uri="{BB962C8B-B14F-4D97-AF65-F5344CB8AC3E}">
        <p14:creationId xmlns:p14="http://schemas.microsoft.com/office/powerpoint/2010/main" val="4244777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Recognition</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Identify any special recognition or awards for individuals or groups who provided outstanding fire prevention education programs.</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As the FPET prepares to depart, make the final, thank you for your assistance, phone calls and visits to key contacts, including internal unit employees. Make them thoughtful, relevant and concise. </a:t>
            </a:r>
          </a:p>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Recommendations and Observations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Document challenges, and gaps. focus on the positive and highlight opportunities and accomplishments. </a:t>
            </a:r>
          </a:p>
        </p:txBody>
      </p:sp>
      <p:sp>
        <p:nvSpPr>
          <p:cNvPr id="4" name="Slide Number Placeholder 3"/>
          <p:cNvSpPr>
            <a:spLocks noGrp="1"/>
          </p:cNvSpPr>
          <p:nvPr>
            <p:ph type="sldNum" sz="quarter" idx="10"/>
          </p:nvPr>
        </p:nvSpPr>
        <p:spPr/>
        <p:txBody>
          <a:bodyPr/>
          <a:lstStyle/>
          <a:p>
            <a:fld id="{3CF3E047-8B01-4D0A-8D9A-8D93D4534B9F}" type="slidenum">
              <a:rPr lang="en-US" smtClean="0"/>
              <a:t>10</a:t>
            </a:fld>
            <a:endParaRPr lang="en-US" dirty="0"/>
          </a:p>
        </p:txBody>
      </p:sp>
    </p:spTree>
    <p:extLst>
      <p:ext uri="{BB962C8B-B14F-4D97-AF65-F5344CB8AC3E}">
        <p14:creationId xmlns:p14="http://schemas.microsoft.com/office/powerpoint/2010/main" val="836178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3CF3E047-8B01-4D0A-8D9A-8D93D4534B9F}" type="slidenum">
              <a:rPr lang="en-US" smtClean="0"/>
              <a:t>11</a:t>
            </a:fld>
            <a:endParaRPr lang="en-US" dirty="0"/>
          </a:p>
        </p:txBody>
      </p:sp>
    </p:spTree>
    <p:extLst>
      <p:ext uri="{BB962C8B-B14F-4D97-AF65-F5344CB8AC3E}">
        <p14:creationId xmlns:p14="http://schemas.microsoft.com/office/powerpoint/2010/main" val="3558232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Note to Instructor</a:t>
            </a:r>
          </a:p>
          <a:p>
            <a:pPr marL="0" indent="0">
              <a:buFont typeface="Arial" panose="020B0604020202020204" pitchFamily="34" charset="0"/>
              <a:buNone/>
            </a:pP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Hold a Q &amp; A period here, before moving to the group exercise in Unit 13.</a:t>
            </a:r>
          </a:p>
        </p:txBody>
      </p:sp>
      <p:sp>
        <p:nvSpPr>
          <p:cNvPr id="4" name="Slide Number Placeholder 3"/>
          <p:cNvSpPr>
            <a:spLocks noGrp="1"/>
          </p:cNvSpPr>
          <p:nvPr>
            <p:ph type="sldNum" sz="quarter" idx="10"/>
          </p:nvPr>
        </p:nvSpPr>
        <p:spPr/>
        <p:txBody>
          <a:bodyPr/>
          <a:lstStyle/>
          <a:p>
            <a:fld id="{3CF3E047-8B01-4D0A-8D9A-8D93D4534B9F}" type="slidenum">
              <a:rPr lang="en-US" smtClean="0"/>
              <a:t>12</a:t>
            </a:fld>
            <a:endParaRPr lang="en-US" dirty="0"/>
          </a:p>
        </p:txBody>
      </p:sp>
    </p:spTree>
    <p:extLst>
      <p:ext uri="{BB962C8B-B14F-4D97-AF65-F5344CB8AC3E}">
        <p14:creationId xmlns:p14="http://schemas.microsoft.com/office/powerpoint/2010/main" val="3376423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a:t>Review</a:t>
            </a:r>
            <a:r>
              <a:rPr lang="en-US" baseline="0" dirty="0"/>
              <a:t> unit objective.</a:t>
            </a:r>
            <a:endParaRPr lang="en-US" dirty="0"/>
          </a:p>
        </p:txBody>
      </p:sp>
      <p:sp>
        <p:nvSpPr>
          <p:cNvPr id="4" name="Slide Number Placeholder 3"/>
          <p:cNvSpPr>
            <a:spLocks noGrp="1"/>
          </p:cNvSpPr>
          <p:nvPr>
            <p:ph type="sldNum" sz="quarter" idx="10"/>
          </p:nvPr>
        </p:nvSpPr>
        <p:spPr/>
        <p:txBody>
          <a:bodyPr/>
          <a:lstStyle/>
          <a:p>
            <a:fld id="{3CF3E047-8B01-4D0A-8D9A-8D93D4534B9F}" type="slidenum">
              <a:rPr lang="en-US" smtClean="0"/>
              <a:t>13</a:t>
            </a:fld>
            <a:endParaRPr lang="en-US" dirty="0"/>
          </a:p>
        </p:txBody>
      </p:sp>
    </p:spTree>
    <p:extLst>
      <p:ext uri="{BB962C8B-B14F-4D97-AF65-F5344CB8AC3E}">
        <p14:creationId xmlns:p14="http://schemas.microsoft.com/office/powerpoint/2010/main" val="179572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a:t>Review</a:t>
            </a:r>
            <a:r>
              <a:rPr lang="en-US" baseline="0" dirty="0"/>
              <a:t> unit objective.</a:t>
            </a:r>
          </a:p>
          <a:p>
            <a:pPr marL="171450" indent="-171450">
              <a:buFont typeface="Wingdings" panose="05000000000000000000" pitchFamily="2" charset="2"/>
              <a:buChar char="q"/>
            </a:pPr>
            <a:endParaRPr lang="en-US" dirty="0"/>
          </a:p>
        </p:txBody>
      </p:sp>
      <p:sp>
        <p:nvSpPr>
          <p:cNvPr id="4" name="Slide Number Placeholder 3"/>
          <p:cNvSpPr>
            <a:spLocks noGrp="1"/>
          </p:cNvSpPr>
          <p:nvPr>
            <p:ph type="sldNum" sz="quarter" idx="10"/>
          </p:nvPr>
        </p:nvSpPr>
        <p:spPr/>
        <p:txBody>
          <a:bodyPr/>
          <a:lstStyle/>
          <a:p>
            <a:fld id="{3CF3E047-8B01-4D0A-8D9A-8D93D4534B9F}" type="slidenum">
              <a:rPr lang="en-US" smtClean="0"/>
              <a:t>2</a:t>
            </a:fld>
            <a:endParaRPr lang="en-US" dirty="0"/>
          </a:p>
        </p:txBody>
      </p:sp>
    </p:spTree>
    <p:extLst>
      <p:ext uri="{BB962C8B-B14F-4D97-AF65-F5344CB8AC3E}">
        <p14:creationId xmlns:p14="http://schemas.microsoft.com/office/powerpoint/2010/main" val="2352955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FPET assignments can be measured by how effective the entire team is at supporting each other, their host unit, and how well they communicate the mission with all involved agencies and public they are serving.</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operational aspects play a vital role in the support structure developed for the size, scope, and complexities of the mission.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A successful outcome depends on how well everyone works together to reduce the number of human-caused ignitions.  A coordinated group of energetic, creative people can make all the difference.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10"/>
          </p:nvPr>
        </p:nvSpPr>
        <p:spPr/>
        <p:txBody>
          <a:bodyPr/>
          <a:lstStyle/>
          <a:p>
            <a:fld id="{3CF3E047-8B01-4D0A-8D9A-8D93D4534B9F}" type="slidenum">
              <a:rPr lang="en-US" smtClean="0"/>
              <a:t>3</a:t>
            </a:fld>
            <a:endParaRPr lang="en-US" dirty="0"/>
          </a:p>
        </p:txBody>
      </p:sp>
    </p:spTree>
    <p:extLst>
      <p:ext uri="{BB962C8B-B14F-4D97-AF65-F5344CB8AC3E}">
        <p14:creationId xmlns:p14="http://schemas.microsoft.com/office/powerpoint/2010/main" val="4289151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The operations section is where the FPET discuss the assignment needs and how the team will get the job done.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CF3E047-8B01-4D0A-8D9A-8D93D4534B9F}" type="slidenum">
              <a:rPr lang="en-US" smtClean="0"/>
              <a:t>4</a:t>
            </a:fld>
            <a:endParaRPr lang="en-US" dirty="0"/>
          </a:p>
        </p:txBody>
      </p:sp>
    </p:spTree>
    <p:extLst>
      <p:ext uri="{BB962C8B-B14F-4D97-AF65-F5344CB8AC3E}">
        <p14:creationId xmlns:p14="http://schemas.microsoft.com/office/powerpoint/2010/main" val="3838042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Before the team’s arrival, the requesting unit should: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Determine expectations of the team and document these expectations in a Delegation of Authority (DOA).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The DOA is negotiated with the team lead and frame the objectives of the team. The DOA is an official document that is signed by the agency administrator and team lead.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Make appropriate notifications of the arrival of the team and their mission.  It is important employees and external partners know a FPET is arriving and why they have been ordered.</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Notification should include people at the following levels:</a:t>
            </a:r>
            <a:endParaRPr lang="en-US" sz="1050" kern="1200" dirty="0">
              <a:solidFill>
                <a:schemeClr val="tx1"/>
              </a:solidFill>
              <a:effectLst/>
              <a:latin typeface="Times New Roman" panose="02020603050405020304" pitchFamily="18" charset="0"/>
              <a:ea typeface="+mn-ea"/>
              <a:cs typeface="Times New Roman" panose="02020603050405020304" pitchFamily="18" charset="0"/>
            </a:endParaRPr>
          </a:p>
          <a:p>
            <a:pPr marL="1085850" lvl="2" indent="-171450" fontAlgn="base">
              <a:buFont typeface="Courier New" panose="02070309020205020404" pitchFamily="49" charset="0"/>
              <a:buChar char="o"/>
            </a:pPr>
            <a:r>
              <a:rPr lang="en-US" sz="1200" u="none" strike="noStrike" kern="1200" dirty="0">
                <a:solidFill>
                  <a:schemeClr val="tx1"/>
                </a:solidFill>
                <a:effectLst/>
                <a:latin typeface="Times New Roman" panose="02020603050405020304" pitchFamily="18" charset="0"/>
                <a:ea typeface="+mn-ea"/>
                <a:cs typeface="Times New Roman" panose="02020603050405020304" pitchFamily="18" charset="0"/>
              </a:rPr>
              <a:t>Local</a:t>
            </a:r>
            <a:endParaRPr lang="en-US" sz="105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pPr marL="1085850" lvl="2" indent="-171450" fontAlgn="base">
              <a:buFont typeface="Courier New" panose="02070309020205020404" pitchFamily="49" charset="0"/>
              <a:buChar char="o"/>
            </a:pPr>
            <a:r>
              <a:rPr lang="en-US" sz="1200" u="none" strike="noStrike" kern="1200" dirty="0">
                <a:solidFill>
                  <a:schemeClr val="tx1"/>
                </a:solidFill>
                <a:effectLst/>
                <a:latin typeface="Times New Roman" panose="02020603050405020304" pitchFamily="18" charset="0"/>
                <a:ea typeface="+mn-ea"/>
                <a:cs typeface="Times New Roman" panose="02020603050405020304" pitchFamily="18" charset="0"/>
              </a:rPr>
              <a:t>Internal</a:t>
            </a:r>
            <a:endParaRPr lang="en-US" sz="105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pPr marL="1085850" lvl="2" indent="-171450" fontAlgn="base">
              <a:buFont typeface="Courier New" panose="02070309020205020404" pitchFamily="49" charset="0"/>
              <a:buChar char="o"/>
            </a:pPr>
            <a:r>
              <a:rPr lang="en-US" sz="1200" u="none" strike="noStrike" kern="1200" dirty="0">
                <a:solidFill>
                  <a:schemeClr val="tx1"/>
                </a:solidFill>
                <a:effectLst/>
                <a:latin typeface="Times New Roman" panose="02020603050405020304" pitchFamily="18" charset="0"/>
                <a:ea typeface="+mn-ea"/>
                <a:cs typeface="Times New Roman" panose="02020603050405020304" pitchFamily="18" charset="0"/>
              </a:rPr>
              <a:t>Partners</a:t>
            </a:r>
            <a:endParaRPr lang="en-US" sz="105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pPr marL="1085850" lvl="2" indent="-171450" fontAlgn="base">
              <a:buFont typeface="Courier New" panose="02070309020205020404" pitchFamily="49" charset="0"/>
              <a:buChar char="o"/>
            </a:pPr>
            <a:r>
              <a:rPr lang="en-US" sz="1200" u="none" strike="noStrike" kern="1200" dirty="0">
                <a:solidFill>
                  <a:schemeClr val="tx1"/>
                </a:solidFill>
                <a:effectLst/>
                <a:latin typeface="Times New Roman" panose="02020603050405020304" pitchFamily="18" charset="0"/>
                <a:ea typeface="+mn-ea"/>
                <a:cs typeface="Times New Roman" panose="02020603050405020304" pitchFamily="18" charset="0"/>
              </a:rPr>
              <a:t>National Fire Prevention Education Team (NFPET) Coordinator </a:t>
            </a:r>
            <a:endParaRPr lang="en-US" sz="105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The host agency should document the methods that were used in making these notifications.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The host unit and Prevention Education Team Leader (PETL) will gather a list of persons and agencies that the team should immediately contact upon arrival.</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Agency liaison person</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Local finance/procurement specialist</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Local Public Affairs Specialist</a:t>
            </a:r>
            <a:endParaRPr lang="en-US" sz="105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Host unit is responsible for securing the funding.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Who is the source of this funding and what are the limitations of that funding?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This should be done before bringing in a FPET.</a:t>
            </a:r>
          </a:p>
        </p:txBody>
      </p:sp>
      <p:sp>
        <p:nvSpPr>
          <p:cNvPr id="4" name="Slide Number Placeholder 3"/>
          <p:cNvSpPr>
            <a:spLocks noGrp="1"/>
          </p:cNvSpPr>
          <p:nvPr>
            <p:ph type="sldNum" sz="quarter" idx="10"/>
          </p:nvPr>
        </p:nvSpPr>
        <p:spPr/>
        <p:txBody>
          <a:bodyPr/>
          <a:lstStyle/>
          <a:p>
            <a:fld id="{3CF3E047-8B01-4D0A-8D9A-8D93D4534B9F}" type="slidenum">
              <a:rPr lang="en-US" smtClean="0"/>
              <a:t>5</a:t>
            </a:fld>
            <a:endParaRPr lang="en-US" dirty="0"/>
          </a:p>
        </p:txBody>
      </p:sp>
    </p:spTree>
    <p:extLst>
      <p:ext uri="{BB962C8B-B14F-4D97-AF65-F5344CB8AC3E}">
        <p14:creationId xmlns:p14="http://schemas.microsoft.com/office/powerpoint/2010/main" val="4060813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a:solidFill>
                  <a:schemeClr val="tx1"/>
                </a:solidFill>
                <a:effectLst/>
                <a:latin typeface="Times New Roman" panose="02020603050405020304" pitchFamily="18" charset="0"/>
                <a:ea typeface="+mn-ea"/>
                <a:cs typeface="Times New Roman" panose="02020603050405020304" pitchFamily="18" charset="0"/>
              </a:rPr>
              <a:t>If this is not a fire assignment, the FPET will have time available to complete needed prepare before travel. Proper preparation will be essential to the assignment’s successful completion.</a:t>
            </a: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Contact the PETL to get an overview of the assignment.</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What is the nature and expectations of this assignment?  </a:t>
            </a:r>
            <a:r>
              <a:rPr lang="en-US" sz="1200" b="0" kern="1200" dirty="0">
                <a:solidFill>
                  <a:srgbClr val="FF0000"/>
                </a:solidFill>
                <a:effectLst/>
                <a:highlight>
                  <a:srgbClr val="FFFF00"/>
                </a:highlight>
                <a:latin typeface="Times New Roman" panose="02020603050405020304" pitchFamily="18" charset="0"/>
                <a:ea typeface="+mn-ea"/>
                <a:cs typeface="Times New Roman" panose="02020603050405020304" pitchFamily="18" charset="0"/>
              </a:rPr>
              <a:t>Have everything lined up when you make yourself available, so assignments can be accepted when called</a:t>
            </a:r>
            <a:r>
              <a:rPr lang="en-US" sz="1200" b="1" kern="1200" dirty="0">
                <a:solidFill>
                  <a:srgbClr val="FF0000"/>
                </a:solidFill>
                <a:effectLst/>
                <a:latin typeface="Times New Roman" panose="02020603050405020304" pitchFamily="18" charset="0"/>
                <a:ea typeface="+mn-ea"/>
                <a:cs typeface="Times New Roman" panose="02020603050405020304" pitchFamily="18" charset="0"/>
              </a:rPr>
              <a:t>.</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What resource materials will I need to take with me to this assignment? Have a kit and follow the direction provided on the resource order.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Note to Instructor</a:t>
            </a:r>
            <a:endParaRPr lang="en-US" sz="1200" b="0"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Remind students that they may find it important to reach out to individuals for technical assistance, while you are on assignment, so make sure to have personal network contact information.</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Things to consider:</a:t>
            </a:r>
          </a:p>
          <a:p>
            <a:pPr marL="685800" lvl="1" indent="-228600" fontAlgn="base">
              <a:buFont typeface="Courier New" panose="02070309020205020404" pitchFamily="49" charset="0"/>
              <a:buChar char="o"/>
            </a:pPr>
            <a:r>
              <a:rPr lang="en-US" sz="1200" u="none" strike="noStrike" kern="1200" dirty="0">
                <a:solidFill>
                  <a:schemeClr val="tx1"/>
                </a:solidFill>
                <a:effectLst/>
                <a:latin typeface="Times New Roman" panose="02020603050405020304" pitchFamily="18" charset="0"/>
                <a:ea typeface="+mn-ea"/>
                <a:cs typeface="Times New Roman" panose="02020603050405020304" pitchFamily="18" charset="0"/>
              </a:rPr>
              <a:t>Attire</a:t>
            </a:r>
          </a:p>
          <a:p>
            <a:pPr marL="685800" lvl="1" indent="-228600" fontAlgn="base">
              <a:buFont typeface="Courier New" panose="02070309020205020404" pitchFamily="49" charset="0"/>
              <a:buChar char="o"/>
            </a:pPr>
            <a:r>
              <a:rPr lang="en-US" sz="1200" u="none" strike="noStrike" kern="1200" dirty="0">
                <a:solidFill>
                  <a:schemeClr val="tx1"/>
                </a:solidFill>
                <a:effectLst/>
                <a:latin typeface="Times New Roman" panose="02020603050405020304" pitchFamily="18" charset="0"/>
                <a:ea typeface="+mn-ea"/>
                <a:cs typeface="Times New Roman" panose="02020603050405020304" pitchFamily="18" charset="0"/>
              </a:rPr>
              <a:t>Equipment</a:t>
            </a:r>
          </a:p>
          <a:p>
            <a:pPr marL="685800" lvl="1" indent="-228600" fontAlgn="base">
              <a:buFont typeface="Courier New" panose="02070309020205020404" pitchFamily="49" charset="0"/>
              <a:buChar char="o"/>
            </a:pPr>
            <a:r>
              <a:rPr lang="en-US" sz="1200" u="none" strike="noStrike" kern="1200" dirty="0">
                <a:solidFill>
                  <a:schemeClr val="tx1"/>
                </a:solidFill>
                <a:effectLst/>
                <a:latin typeface="Times New Roman" panose="02020603050405020304" pitchFamily="18" charset="0"/>
                <a:ea typeface="+mn-ea"/>
                <a:cs typeface="Times New Roman" panose="02020603050405020304" pitchFamily="18" charset="0"/>
              </a:rPr>
              <a:t>Local Area Research</a:t>
            </a:r>
          </a:p>
          <a:p>
            <a:pPr marL="685800" lvl="1" indent="-228600" fontAlgn="base">
              <a:buFont typeface="Courier New" panose="02070309020205020404" pitchFamily="49" charset="0"/>
              <a:buChar char="o"/>
            </a:pPr>
            <a:r>
              <a:rPr lang="en-US" sz="1200" u="none" strike="noStrike" kern="1200" dirty="0">
                <a:solidFill>
                  <a:schemeClr val="tx1"/>
                </a:solidFill>
                <a:effectLst/>
                <a:latin typeface="Times New Roman" panose="02020603050405020304" pitchFamily="18" charset="0"/>
                <a:ea typeface="+mn-ea"/>
                <a:cs typeface="Times New Roman" panose="02020603050405020304" pitchFamily="18" charset="0"/>
              </a:rPr>
              <a:t>Other Logistics</a:t>
            </a:r>
          </a:p>
          <a:p>
            <a:pPr marL="685800" lvl="1" indent="-228600" fontAlgn="base">
              <a:buFont typeface="Courier New" panose="02070309020205020404" pitchFamily="49" charset="0"/>
              <a:buChar char="o"/>
            </a:pPr>
            <a:r>
              <a:rPr lang="en-US" sz="1200" u="none" strike="noStrike" kern="1200" dirty="0">
                <a:solidFill>
                  <a:schemeClr val="tx1"/>
                </a:solidFill>
                <a:effectLst/>
                <a:latin typeface="Times New Roman" panose="02020603050405020304" pitchFamily="18" charset="0"/>
                <a:ea typeface="+mn-ea"/>
                <a:cs typeface="Times New Roman" panose="02020603050405020304" pitchFamily="18" charset="0"/>
              </a:rPr>
              <a:t>Travel and purchase cards</a:t>
            </a:r>
          </a:p>
          <a:p>
            <a:pPr marL="685800" lvl="1" indent="-228600" fontAlgn="base">
              <a:buFont typeface="Courier New" panose="02070309020205020404" pitchFamily="49" charset="0"/>
              <a:buChar char="o"/>
            </a:pPr>
            <a:r>
              <a:rPr lang="en-US" sz="1200" u="none" strike="noStrike" kern="1200" dirty="0">
                <a:solidFill>
                  <a:schemeClr val="tx1"/>
                </a:solidFill>
                <a:effectLst/>
                <a:latin typeface="Times New Roman" panose="02020603050405020304" pitchFamily="18" charset="0"/>
                <a:ea typeface="+mn-ea"/>
                <a:cs typeface="Times New Roman" panose="02020603050405020304" pitchFamily="18" charset="0"/>
              </a:rPr>
              <a:t>Research the local area,</a:t>
            </a:r>
            <a:r>
              <a:rPr lang="en-US" sz="1200"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 regarding local issues, politics and demographics.</a:t>
            </a:r>
            <a:endParaRPr lang="en-US" dirty="0"/>
          </a:p>
        </p:txBody>
      </p:sp>
      <p:sp>
        <p:nvSpPr>
          <p:cNvPr id="4" name="Slide Number Placeholder 3"/>
          <p:cNvSpPr>
            <a:spLocks noGrp="1"/>
          </p:cNvSpPr>
          <p:nvPr>
            <p:ph type="sldNum" sz="quarter" idx="10"/>
          </p:nvPr>
        </p:nvSpPr>
        <p:spPr/>
        <p:txBody>
          <a:bodyPr/>
          <a:lstStyle/>
          <a:p>
            <a:fld id="{3CF3E047-8B01-4D0A-8D9A-8D93D4534B9F}" type="slidenum">
              <a:rPr lang="en-US" smtClean="0"/>
              <a:t>6</a:t>
            </a:fld>
            <a:endParaRPr lang="en-US" dirty="0"/>
          </a:p>
        </p:txBody>
      </p:sp>
    </p:spTree>
    <p:extLst>
      <p:ext uri="{BB962C8B-B14F-4D97-AF65-F5344CB8AC3E}">
        <p14:creationId xmlns:p14="http://schemas.microsoft.com/office/powerpoint/2010/main" val="1679699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Briefing and Orientation</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Upon arrival at the assignment, the FPET should receive a briefing and orientation.</a:t>
            </a:r>
          </a:p>
          <a:p>
            <a:pPr marL="171450" lvl="0" indent="-171450" fontAlgn="base">
              <a:buFont typeface="Arial" panose="020B0604020202020204" pitchFamily="34" charset="0"/>
              <a:buChar char="•"/>
            </a:pPr>
            <a:r>
              <a:rPr lang="en-US" sz="1200" u="none" strike="noStrike" kern="1200" dirty="0">
                <a:solidFill>
                  <a:schemeClr val="tx1"/>
                </a:solidFill>
                <a:effectLst/>
                <a:latin typeface="Times New Roman" panose="02020603050405020304" pitchFamily="18" charset="0"/>
                <a:ea typeface="+mn-ea"/>
                <a:cs typeface="Times New Roman" panose="02020603050405020304" pitchFamily="18" charset="0"/>
              </a:rPr>
              <a:t>All Prevention Education Team Members (PETMs) should have a clear understanding of the team’s mission, goals, and objectives.</a:t>
            </a:r>
          </a:p>
          <a:p>
            <a:pPr marL="171450" lvl="0" indent="-171450" fontAlgn="base">
              <a:buFont typeface="Arial" panose="020B0604020202020204" pitchFamily="34" charset="0"/>
              <a:buChar char="•"/>
            </a:pPr>
            <a:r>
              <a:rPr lang="en-US" sz="1200" u="none" strike="noStrike" kern="1200" dirty="0">
                <a:solidFill>
                  <a:schemeClr val="tx1"/>
                </a:solidFill>
                <a:effectLst/>
                <a:latin typeface="Times New Roman" panose="02020603050405020304" pitchFamily="18" charset="0"/>
                <a:ea typeface="+mn-ea"/>
                <a:cs typeface="Times New Roman" panose="02020603050405020304" pitchFamily="18" charset="0"/>
              </a:rPr>
              <a:t>Will the team be creating the fire prevention education plan or implementing a plan developed by the local fire management group?</a:t>
            </a:r>
          </a:p>
          <a:p>
            <a:pPr marL="171450" lvl="0" indent="-171450" fontAlgn="base">
              <a:buFont typeface="Arial" panose="020B0604020202020204" pitchFamily="34" charset="0"/>
              <a:buChar char="•"/>
            </a:pPr>
            <a:r>
              <a:rPr lang="en-US" sz="1200" u="none" strike="noStrike" kern="1200" dirty="0">
                <a:solidFill>
                  <a:schemeClr val="tx1"/>
                </a:solidFill>
                <a:effectLst/>
                <a:latin typeface="Times New Roman" panose="02020603050405020304" pitchFamily="18" charset="0"/>
                <a:ea typeface="+mn-ea"/>
                <a:cs typeface="Times New Roman" panose="02020603050405020304" pitchFamily="18" charset="0"/>
              </a:rPr>
              <a:t>The team may be transitioning with a previous FPET and implementing a plan that they created.</a:t>
            </a:r>
          </a:p>
          <a:p>
            <a:pPr marL="171450" lvl="0" indent="-171450" fontAlgn="base">
              <a:buFont typeface="Arial" panose="020B0604020202020204" pitchFamily="34" charset="0"/>
              <a:buChar char="•"/>
            </a:pPr>
            <a:r>
              <a:rPr lang="en-US" sz="1200" u="none" strike="noStrike" kern="1200" dirty="0">
                <a:solidFill>
                  <a:schemeClr val="tx1"/>
                </a:solidFill>
                <a:effectLst/>
                <a:latin typeface="Times New Roman" panose="02020603050405020304" pitchFamily="18" charset="0"/>
                <a:ea typeface="+mn-ea"/>
                <a:cs typeface="Times New Roman" panose="02020603050405020304" pitchFamily="18" charset="0"/>
              </a:rPr>
              <a:t>The duration of the severity can last longer than 14 days, so FPETs or PETMs may come and go.</a:t>
            </a: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Receive a copy of the team’s DOA letter.</a:t>
            </a:r>
          </a:p>
          <a:p>
            <a:pPr marL="171450" indent="-171450">
              <a:buFont typeface="Arial" panose="020B0604020202020204" pitchFamily="34" charset="0"/>
              <a:buChar cha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lvl="0" fontAlgn="base"/>
            <a:r>
              <a:rPr lang="en-US" sz="1200" b="1" u="none" strike="noStrike" kern="1200" dirty="0">
                <a:solidFill>
                  <a:schemeClr val="tx1"/>
                </a:solidFill>
                <a:effectLst/>
                <a:latin typeface="Times New Roman" panose="02020603050405020304" pitchFamily="18" charset="0"/>
                <a:ea typeface="+mn-ea"/>
                <a:cs typeface="Times New Roman" panose="02020603050405020304" pitchFamily="18" charset="0"/>
              </a:rPr>
              <a:t>Organization</a:t>
            </a:r>
            <a:endParaRPr lang="en-US" sz="105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What is the chain of command?</a:t>
            </a:r>
            <a:endParaRPr lang="en-US" sz="105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fontAlgn="base">
              <a:buFont typeface="Arial" panose="020B0604020202020204" pitchFamily="34" charset="0"/>
              <a:buChar char="•"/>
            </a:pPr>
            <a:r>
              <a:rPr lang="en-US" sz="1200" u="none" strike="noStrike" kern="1200" dirty="0">
                <a:solidFill>
                  <a:schemeClr val="tx1"/>
                </a:solidFill>
                <a:effectLst/>
                <a:latin typeface="Times New Roman" panose="02020603050405020304" pitchFamily="18" charset="0"/>
                <a:ea typeface="+mn-ea"/>
                <a:cs typeface="Times New Roman" panose="02020603050405020304" pitchFamily="18" charset="0"/>
              </a:rPr>
              <a:t>Where does the team fit?</a:t>
            </a:r>
            <a:endParaRPr lang="en-US" sz="105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fontAlgn="base">
              <a:buFont typeface="Arial" panose="020B0604020202020204" pitchFamily="34" charset="0"/>
              <a:buChar char="•"/>
            </a:pPr>
            <a:r>
              <a:rPr lang="en-US" sz="1200" u="none" strike="noStrike" kern="1200" dirty="0">
                <a:solidFill>
                  <a:schemeClr val="tx1"/>
                </a:solidFill>
                <a:effectLst/>
                <a:latin typeface="Times New Roman" panose="02020603050405020304" pitchFamily="18" charset="0"/>
                <a:ea typeface="+mn-ea"/>
                <a:cs typeface="Times New Roman" panose="02020603050405020304" pitchFamily="18" charset="0"/>
              </a:rPr>
              <a:t>Who does the team report to?</a:t>
            </a:r>
            <a:endParaRPr lang="en-US" sz="105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fontAlgn="base">
              <a:buFont typeface="Arial" panose="020B0604020202020204" pitchFamily="34" charset="0"/>
              <a:buChar char="•"/>
            </a:pPr>
            <a:r>
              <a:rPr lang="en-US" sz="1200" u="none" strike="noStrike" kern="1200" dirty="0">
                <a:solidFill>
                  <a:schemeClr val="tx1"/>
                </a:solidFill>
                <a:effectLst/>
                <a:latin typeface="Times New Roman" panose="02020603050405020304" pitchFamily="18" charset="0"/>
                <a:ea typeface="+mn-ea"/>
                <a:cs typeface="Times New Roman" panose="02020603050405020304" pitchFamily="18" charset="0"/>
              </a:rPr>
              <a:t>What is expected of the team and</a:t>
            </a:r>
            <a:r>
              <a:rPr lang="en-US" sz="105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how will the evaluation take place?</a:t>
            </a:r>
            <a:endParaRPr lang="en-US" sz="105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fontAlgn="base">
              <a:buFont typeface="Arial" panose="020B0604020202020204" pitchFamily="34" charset="0"/>
              <a:buChar char="•"/>
            </a:pPr>
            <a:r>
              <a:rPr lang="en-US" sz="1200" u="none" strike="noStrike" kern="1200" dirty="0">
                <a:solidFill>
                  <a:schemeClr val="tx1"/>
                </a:solidFill>
                <a:effectLst/>
                <a:latin typeface="Times New Roman" panose="02020603050405020304" pitchFamily="18" charset="0"/>
                <a:ea typeface="+mn-ea"/>
                <a:cs typeface="Times New Roman" panose="02020603050405020304" pitchFamily="18" charset="0"/>
              </a:rPr>
              <a:t>Establish reporting procedures.</a:t>
            </a:r>
            <a:endParaRPr lang="en-US" sz="105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lvl="0" fontAlgn="base"/>
            <a:r>
              <a:rPr lang="en-US" sz="1200" b="1" u="none" strike="noStrike" kern="1200" dirty="0">
                <a:solidFill>
                  <a:schemeClr val="tx1"/>
                </a:solidFill>
                <a:effectLst/>
                <a:latin typeface="Times New Roman" panose="02020603050405020304" pitchFamily="18" charset="0"/>
                <a:ea typeface="+mn-ea"/>
                <a:cs typeface="Times New Roman" panose="02020603050405020304" pitchFamily="18" charset="0"/>
              </a:rPr>
              <a:t>Documentation</a:t>
            </a:r>
            <a:endParaRPr lang="en-US" sz="1050" b="1"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fontAlgn="base">
              <a:buFont typeface="Arial" panose="020B0604020202020204" pitchFamily="34" charset="0"/>
              <a:buChar char="•"/>
            </a:pPr>
            <a:r>
              <a:rPr lang="en-US" sz="1200" u="none" strike="noStrike" kern="1200" dirty="0">
                <a:solidFill>
                  <a:schemeClr val="tx1"/>
                </a:solidFill>
                <a:effectLst/>
                <a:latin typeface="Times New Roman" panose="02020603050405020304" pitchFamily="18" charset="0"/>
                <a:ea typeface="+mn-ea"/>
                <a:cs typeface="Times New Roman" panose="02020603050405020304" pitchFamily="18" charset="0"/>
              </a:rPr>
              <a:t>What type of final report will be required at closeout?</a:t>
            </a:r>
            <a:endParaRPr lang="en-US" sz="105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What other kinds of documents might be desired?</a:t>
            </a:r>
          </a:p>
          <a:p>
            <a:pPr marL="628650" lvl="1" indent="-171450">
              <a:buFont typeface="Arial" panose="020B0604020202020204" pitchFamily="34" charset="0"/>
              <a:buChar cha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Host Information</a:t>
            </a:r>
            <a:endParaRPr lang="en-US" sz="1050" b="1"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fontAlgn="base">
              <a:buFont typeface="Arial" panose="020B0604020202020204" pitchFamily="34" charset="0"/>
              <a:buChar char="•"/>
            </a:pPr>
            <a:r>
              <a:rPr lang="en-US" sz="1200" u="none" strike="noStrike" kern="1200" dirty="0">
                <a:solidFill>
                  <a:schemeClr val="tx1"/>
                </a:solidFill>
                <a:effectLst/>
                <a:latin typeface="Times New Roman" panose="02020603050405020304" pitchFamily="18" charset="0"/>
                <a:ea typeface="+mn-ea"/>
                <a:cs typeface="Times New Roman" panose="02020603050405020304" pitchFamily="18" charset="0"/>
              </a:rPr>
              <a:t>Ensure the briefing includes local and specific information.</a:t>
            </a:r>
            <a:endParaRPr lang="en-US" sz="105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fontAlgn="base">
              <a:buFont typeface="Arial" panose="020B0604020202020204" pitchFamily="34" charset="0"/>
              <a:buChar char="•"/>
            </a:pPr>
            <a:r>
              <a:rPr lang="en-US" sz="1200" u="none" strike="noStrike" kern="1200" dirty="0">
                <a:solidFill>
                  <a:schemeClr val="tx1"/>
                </a:solidFill>
                <a:effectLst/>
                <a:latin typeface="Times New Roman" panose="02020603050405020304" pitchFamily="18" charset="0"/>
                <a:ea typeface="+mn-ea"/>
                <a:cs typeface="Times New Roman" panose="02020603050405020304" pitchFamily="18" charset="0"/>
              </a:rPr>
              <a:t>Issues and sensitivities.</a:t>
            </a:r>
            <a:endParaRPr lang="en-US" sz="105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Understand that preexisting conflicts and relationship strains between and within agencies may act as a barrier to your success. It is your job to remain objective and serve all parties equally. The FPET can help influence positive change. </a:t>
            </a:r>
            <a:endParaRPr lang="en-US" sz="105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CF3E047-8B01-4D0A-8D9A-8D93D4534B9F}" type="slidenum">
              <a:rPr lang="en-US" smtClean="0"/>
              <a:t>7</a:t>
            </a:fld>
            <a:endParaRPr lang="en-US" dirty="0"/>
          </a:p>
        </p:txBody>
      </p:sp>
    </p:spTree>
    <p:extLst>
      <p:ext uri="{BB962C8B-B14F-4D97-AF65-F5344CB8AC3E}">
        <p14:creationId xmlns:p14="http://schemas.microsoft.com/office/powerpoint/2010/main" val="1984457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Times New Roman" panose="02020603050405020304" pitchFamily="18" charset="0"/>
                <a:ea typeface="+mn-ea"/>
                <a:cs typeface="Times New Roman" panose="02020603050405020304" pitchFamily="18" charset="0"/>
              </a:rPr>
              <a:t>Financial rules</a:t>
            </a: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 and constraints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Not a wildfire response so funding is not limitless.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The DOA will identify budgets, how funds can be spent, and a finance liaison to support the FPET.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Priorities and time constraints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The priorities are established in the DOA and are agreed upon by the PETL and the host agency.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effectLst/>
                <a:latin typeface="Times New Roman" panose="02020603050405020304" pitchFamily="18" charset="0"/>
                <a:ea typeface="+mn-ea"/>
                <a:cs typeface="Times New Roman" panose="02020603050405020304" pitchFamily="18" charset="0"/>
              </a:rPr>
              <a:t>The time constraints are usually held to a 2-week assignment, not more than 12-hour days. </a:t>
            </a:r>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Times New Roman" panose="02020603050405020304" pitchFamily="18" charset="0"/>
                <a:ea typeface="+mn-ea"/>
                <a:cs typeface="Times New Roman" panose="02020603050405020304" pitchFamily="18" charset="0"/>
              </a:rPr>
              <a:t>Logistics and Support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Who might the FPET be working with? Depending on the assignment, the team can expect to work with several technical specialists.  The specialists may include:</a:t>
            </a:r>
            <a:endParaRPr lang="en-US" sz="1050"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fontAlgn="base">
              <a:buFont typeface="Arial" panose="020B0604020202020204" pitchFamily="34" charset="0"/>
              <a:buChar char="•"/>
            </a:pPr>
            <a:r>
              <a:rPr lang="en-US" sz="1200" u="none" strike="noStrike" kern="1200" dirty="0">
                <a:solidFill>
                  <a:schemeClr val="tx1"/>
                </a:solidFill>
                <a:effectLst/>
                <a:latin typeface="Times New Roman" panose="02020603050405020304" pitchFamily="18" charset="0"/>
                <a:ea typeface="+mn-ea"/>
                <a:cs typeface="Times New Roman" panose="02020603050405020304" pitchFamily="18" charset="0"/>
              </a:rPr>
              <a:t>Fire prevention</a:t>
            </a:r>
            <a:endParaRPr lang="en-US" sz="105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fontAlgn="base">
              <a:buFont typeface="Arial" panose="020B0604020202020204" pitchFamily="34" charset="0"/>
              <a:buChar char="•"/>
            </a:pPr>
            <a:r>
              <a:rPr lang="en-US" sz="1200" u="none" strike="noStrike" kern="1200" dirty="0">
                <a:solidFill>
                  <a:schemeClr val="tx1"/>
                </a:solidFill>
                <a:effectLst/>
                <a:latin typeface="Times New Roman" panose="02020603050405020304" pitchFamily="18" charset="0"/>
                <a:ea typeface="+mn-ea"/>
                <a:cs typeface="Times New Roman" panose="02020603050405020304" pitchFamily="18" charset="0"/>
              </a:rPr>
              <a:t>Public affairs</a:t>
            </a:r>
            <a:endParaRPr lang="en-US" sz="105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fontAlgn="base">
              <a:buFont typeface="Arial" panose="020B0604020202020204" pitchFamily="34" charset="0"/>
              <a:buChar char="•"/>
            </a:pPr>
            <a:r>
              <a:rPr lang="en-US" sz="1200" u="none" strike="noStrike" kern="1200" dirty="0">
                <a:solidFill>
                  <a:schemeClr val="tx1"/>
                </a:solidFill>
                <a:effectLst/>
                <a:latin typeface="Times New Roman" panose="02020603050405020304" pitchFamily="18" charset="0"/>
                <a:ea typeface="+mn-ea"/>
                <a:cs typeface="Times New Roman" panose="02020603050405020304" pitchFamily="18" charset="0"/>
              </a:rPr>
              <a:t>Writer editor</a:t>
            </a:r>
            <a:endParaRPr lang="en-US" sz="105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fontAlgn="base">
              <a:buFont typeface="Arial" panose="020B0604020202020204" pitchFamily="34" charset="0"/>
              <a:buChar char="•"/>
            </a:pPr>
            <a:r>
              <a:rPr lang="en-US" sz="1200" u="none" strike="noStrike" kern="1200" dirty="0">
                <a:solidFill>
                  <a:schemeClr val="tx1"/>
                </a:solidFill>
                <a:effectLst/>
                <a:latin typeface="Times New Roman" panose="02020603050405020304" pitchFamily="18" charset="0"/>
                <a:ea typeface="+mn-ea"/>
                <a:cs typeface="Times New Roman" panose="02020603050405020304" pitchFamily="18" charset="0"/>
              </a:rPr>
              <a:t>Prescribed fire</a:t>
            </a:r>
            <a:endParaRPr lang="en-US" sz="105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fontAlgn="base">
              <a:buFont typeface="Arial" panose="020B0604020202020204" pitchFamily="34" charset="0"/>
              <a:buChar char="•"/>
            </a:pPr>
            <a:r>
              <a:rPr lang="en-US" sz="1200" u="none" strike="noStrike" kern="1200" dirty="0">
                <a:solidFill>
                  <a:schemeClr val="tx1"/>
                </a:solidFill>
                <a:effectLst/>
                <a:latin typeface="Times New Roman" panose="02020603050405020304" pitchFamily="18" charset="0"/>
                <a:ea typeface="+mn-ea"/>
                <a:cs typeface="Times New Roman" panose="02020603050405020304" pitchFamily="18" charset="0"/>
              </a:rPr>
              <a:t>Environmental education</a:t>
            </a:r>
            <a:endParaRPr lang="en-US" sz="105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Webmaster or computer publications</a:t>
            </a:r>
          </a:p>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Law enforcement</a:t>
            </a:r>
          </a:p>
          <a:p>
            <a:pPr marL="0" indent="0">
              <a:buFont typeface="Arial" panose="020B0604020202020204" pitchFamily="34" charset="0"/>
              <a:buNone/>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Determine and order the resources that will be needed.</a:t>
            </a:r>
            <a:endParaRPr lang="en-US" sz="11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Wildland</a:t>
            </a:r>
            <a:r>
              <a:rPr lang="en-US" b="1" baseline="0" dirty="0"/>
              <a:t> Fire Prevention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Includes a communication plan.</a:t>
            </a:r>
            <a:endParaRPr lang="en-US" dirty="0"/>
          </a:p>
        </p:txBody>
      </p:sp>
      <p:sp>
        <p:nvSpPr>
          <p:cNvPr id="4" name="Slide Number Placeholder 3"/>
          <p:cNvSpPr>
            <a:spLocks noGrp="1"/>
          </p:cNvSpPr>
          <p:nvPr>
            <p:ph type="sldNum" sz="quarter" idx="10"/>
          </p:nvPr>
        </p:nvSpPr>
        <p:spPr/>
        <p:txBody>
          <a:bodyPr/>
          <a:lstStyle/>
          <a:p>
            <a:fld id="{3CF3E047-8B01-4D0A-8D9A-8D93D4534B9F}" type="slidenum">
              <a:rPr lang="en-US" smtClean="0"/>
              <a:t>8</a:t>
            </a:fld>
            <a:endParaRPr lang="en-US" dirty="0"/>
          </a:p>
        </p:txBody>
      </p:sp>
    </p:spTree>
    <p:extLst>
      <p:ext uri="{BB962C8B-B14F-4D97-AF65-F5344CB8AC3E}">
        <p14:creationId xmlns:p14="http://schemas.microsoft.com/office/powerpoint/2010/main" val="2862759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Documentation</a:t>
            </a:r>
          </a:p>
          <a:p>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Remember to document all FPET actions along the way. There are several forms that may be helpful.</a:t>
            </a:r>
          </a:p>
          <a:p>
            <a:pPr marL="171450" lvl="0" indent="-171450" fontAlgn="base">
              <a:buFont typeface="Arial" panose="020B0604020202020204" pitchFamily="34" charset="0"/>
              <a:buChar char="•"/>
            </a:pPr>
            <a:r>
              <a:rPr lang="en-US" sz="1200" u="none" strike="noStrike" kern="1200" dirty="0">
                <a:solidFill>
                  <a:schemeClr val="tx1"/>
                </a:solidFill>
                <a:effectLst/>
                <a:latin typeface="Times New Roman" panose="02020603050405020304" pitchFamily="18" charset="0"/>
                <a:ea typeface="+mn-ea"/>
                <a:cs typeface="Times New Roman" panose="02020603050405020304" pitchFamily="18" charset="0"/>
              </a:rPr>
              <a:t>Activity Log</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PETMs should document details regarding their activities and work accomplishments.  Each team member’s activity log will be essential in the preparation of the closeout report.</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Activity Log, ICS 214, </a:t>
            </a:r>
            <a:r>
              <a:rPr lang="en-US" sz="1200" u="sng" kern="1200" dirty="0">
                <a:solidFill>
                  <a:schemeClr val="tx1"/>
                </a:solidFill>
                <a:effectLst/>
                <a:latin typeface="Times New Roman" panose="02020603050405020304" pitchFamily="18" charset="0"/>
                <a:ea typeface="+mn-ea"/>
                <a:cs typeface="Times New Roman" panose="02020603050405020304" pitchFamily="18" charset="0"/>
                <a:hlinkClick r:id="rId3"/>
              </a:rPr>
              <a:t>https://www.nwcg.gov/publications/ics-forms</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a:t>
            </a:r>
          </a:p>
          <a:p>
            <a:pPr marL="171450" lvl="0" indent="-171450" fontAlgn="base">
              <a:buFont typeface="Arial" panose="020B0604020202020204" pitchFamily="34" charset="0"/>
              <a:buChar char="•"/>
            </a:pPr>
            <a:r>
              <a:rPr lang="en-US" sz="1200" u="none" strike="noStrike" kern="1200" dirty="0">
                <a:solidFill>
                  <a:schemeClr val="tx1"/>
                </a:solidFill>
                <a:effectLst/>
                <a:latin typeface="Times New Roman" panose="02020603050405020304" pitchFamily="18" charset="0"/>
                <a:ea typeface="+mn-ea"/>
                <a:cs typeface="Times New Roman" panose="02020603050405020304" pitchFamily="18" charset="0"/>
              </a:rPr>
              <a:t>Daily Contact Log</a:t>
            </a:r>
          </a:p>
          <a:p>
            <a:pPr marL="171450" lvl="0" indent="-171450" fontAlgn="base">
              <a:buFont typeface="Arial" panose="020B0604020202020204" pitchFamily="34" charset="0"/>
              <a:buChar char="•"/>
            </a:pPr>
            <a:r>
              <a:rPr lang="en-US" sz="1200" u="none" strike="noStrike" kern="1200" dirty="0">
                <a:solidFill>
                  <a:schemeClr val="tx1"/>
                </a:solidFill>
                <a:effectLst/>
                <a:latin typeface="Times New Roman" panose="02020603050405020304" pitchFamily="18" charset="0"/>
                <a:ea typeface="+mn-ea"/>
                <a:cs typeface="Times New Roman" panose="02020603050405020304" pitchFamily="18" charset="0"/>
              </a:rPr>
              <a:t>Conversation Record</a:t>
            </a:r>
          </a:p>
          <a:p>
            <a:pPr marL="628650" lvl="1" indent="-171450" fontAlgn="base">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Unit 5-SR1-FPET Conversation Record</a:t>
            </a:r>
            <a:endParaRPr lang="en-US" sz="12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pPr marL="171450" lvl="0" indent="-171450" fontAlgn="base">
              <a:buFont typeface="Arial" panose="020B0604020202020204" pitchFamily="34" charset="0"/>
              <a:buChar char="•"/>
            </a:pPr>
            <a:r>
              <a:rPr lang="en-US" sz="1200" u="none" strike="noStrike" kern="1200" dirty="0">
                <a:solidFill>
                  <a:schemeClr val="tx1"/>
                </a:solidFill>
                <a:effectLst/>
                <a:latin typeface="Times New Roman" panose="02020603050405020304" pitchFamily="18" charset="0"/>
                <a:ea typeface="+mn-ea"/>
                <a:cs typeface="Times New Roman" panose="02020603050405020304" pitchFamily="18" charset="0"/>
              </a:rPr>
              <a:t>Final Report</a:t>
            </a:r>
          </a:p>
          <a:p>
            <a:pPr marL="628650" lvl="1" indent="-171450">
              <a:buFont typeface="Courier New" panose="02070309020205020404" pitchFamily="49" charset="0"/>
              <a:buChar char="o"/>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This is a summary of everything the team worked on during the assignment and will cover the transition and closeout in detail.</a:t>
            </a:r>
            <a:r>
              <a:rPr lang="en-US" dirty="0">
                <a:effectLst/>
              </a:rPr>
              <a:t> </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kern="1200" baseline="0" dirty="0">
                <a:solidFill>
                  <a:schemeClr val="tx1"/>
                </a:solidFill>
                <a:latin typeface="Times New Roman" panose="02020603050405020304" pitchFamily="18" charset="0"/>
                <a:ea typeface="+mn-ea"/>
                <a:cs typeface="Times New Roman" panose="02020603050405020304" pitchFamily="18" charset="0"/>
              </a:rPr>
              <a:t>Review</a:t>
            </a:r>
            <a:r>
              <a:rPr lang="en-US" baseline="0" dirty="0"/>
              <a:t>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Activity Log, ICS 214, </a:t>
            </a:r>
            <a:r>
              <a:rPr lang="en-US" sz="1200" u="sng" kern="1200" dirty="0">
                <a:solidFill>
                  <a:schemeClr val="tx1"/>
                </a:solidFill>
                <a:effectLst/>
                <a:latin typeface="Times New Roman" panose="02020603050405020304" pitchFamily="18" charset="0"/>
                <a:ea typeface="+mn-ea"/>
                <a:cs typeface="Times New Roman" panose="02020603050405020304" pitchFamily="18" charset="0"/>
                <a:hlinkClick r:id="rId3"/>
              </a:rPr>
              <a:t>https://www.nwcg.gov/publications/ics-forms</a:t>
            </a:r>
            <a:r>
              <a:rPr lang="en-US" sz="1200" u="none"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baseline="0" dirty="0"/>
              <a:t>and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Unit 5-SR2-FPET Conversation Record with students.</a:t>
            </a:r>
            <a:endParaRPr lang="en-US" sz="12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baseline="0" dirty="0"/>
              <a:t>Go over any documentation that the students should be using from the student resources/handouts provided in Unit 2.</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CF3E047-8B01-4D0A-8D9A-8D93D4534B9F}" type="slidenum">
              <a:rPr lang="en-US" smtClean="0"/>
              <a:t>9</a:t>
            </a:fld>
            <a:endParaRPr lang="en-US" dirty="0"/>
          </a:p>
        </p:txBody>
      </p:sp>
    </p:spTree>
    <p:extLst>
      <p:ext uri="{BB962C8B-B14F-4D97-AF65-F5344CB8AC3E}">
        <p14:creationId xmlns:p14="http://schemas.microsoft.com/office/powerpoint/2010/main" val="286138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it Title">
    <p:spTree>
      <p:nvGrpSpPr>
        <p:cNvPr id="1" name=""/>
        <p:cNvGrpSpPr/>
        <p:nvPr/>
      </p:nvGrpSpPr>
      <p:grpSpPr>
        <a:xfrm>
          <a:off x="0" y="0"/>
          <a:ext cx="0" cy="0"/>
          <a:chOff x="0" y="0"/>
          <a:chExt cx="0" cy="0"/>
        </a:xfrm>
      </p:grpSpPr>
      <p:pic>
        <p:nvPicPr>
          <p:cNvPr id="9" name="Content Placeholder 5"/>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17" t="2097" r="-1" b="2097"/>
          <a:stretch/>
        </p:blipFill>
        <p:spPr bwMode="auto">
          <a:xfrm>
            <a:off x="0" y="0"/>
            <a:ext cx="9144000" cy="65847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0" y="4495800"/>
            <a:ext cx="9144000" cy="1752600"/>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hasCustomPrompt="1"/>
          </p:nvPr>
        </p:nvSpPr>
        <p:spPr>
          <a:xfrm>
            <a:off x="1905000" y="4495800"/>
            <a:ext cx="7086600" cy="1752600"/>
          </a:xfrm>
        </p:spPr>
        <p:txBody>
          <a:bodyPr>
            <a:noAutofit/>
          </a:bodyPr>
          <a:lstStyle>
            <a:lvl1pPr>
              <a:defRPr sz="4000" baseline="0">
                <a:solidFill>
                  <a:schemeClr val="bg1"/>
                </a:solidFill>
              </a:defRPr>
            </a:lvl1pPr>
          </a:lstStyle>
          <a:p>
            <a:pPr fontAlgn="auto">
              <a:spcAft>
                <a:spcPts val="0"/>
              </a:spcAft>
            </a:pPr>
            <a:r>
              <a:rPr lang="en-US" dirty="0"/>
              <a:t>P-310 Unit 11 – Operations</a:t>
            </a:r>
            <a:endParaRPr lang="en-US" altLang="en-US" sz="4000" dirty="0">
              <a:solidFill>
                <a:schemeClr val="bg1"/>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2400" y="4706348"/>
            <a:ext cx="1612125" cy="1268556"/>
          </a:xfrm>
          <a:prstGeom prst="rect">
            <a:avLst/>
          </a:prstGeom>
        </p:spPr>
      </p:pic>
    </p:spTree>
    <p:extLst>
      <p:ext uri="{BB962C8B-B14F-4D97-AF65-F5344CB8AC3E}">
        <p14:creationId xmlns:p14="http://schemas.microsoft.com/office/powerpoint/2010/main" val="9048837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rms/Definitions">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0" y="1529074"/>
            <a:ext cx="9144000" cy="5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p:cNvSpPr txBox="1"/>
          <p:nvPr userDrawn="1"/>
        </p:nvSpPr>
        <p:spPr>
          <a:xfrm>
            <a:off x="0" y="1005855"/>
            <a:ext cx="9144000" cy="523220"/>
          </a:xfrm>
          <a:prstGeom prst="rect">
            <a:avLst/>
          </a:prstGeom>
          <a:solidFill>
            <a:schemeClr val="bg1">
              <a:alpha val="85098"/>
            </a:schemeClr>
          </a:solidFill>
        </p:spPr>
        <p:txBody>
          <a:bodyPr wrap="square" rtlCol="0" anchor="ctr">
            <a:spAutoFit/>
          </a:bodyPr>
          <a:lstStyle/>
          <a:p>
            <a:pPr marL="457200" lvl="0" fontAlgn="auto">
              <a:spcBef>
                <a:spcPts val="0"/>
              </a:spcBef>
              <a:spcAft>
                <a:spcPts val="0"/>
              </a:spcAft>
              <a:defRPr/>
            </a:pPr>
            <a:r>
              <a:rPr lang="en-US" altLang="en-US" sz="2800" dirty="0">
                <a:latin typeface="+mj-lt"/>
                <a:cs typeface="Times New Roman" panose="02020603050405020304" pitchFamily="18" charset="0"/>
                <a:sym typeface="Calibri" pitchFamily="34" charset="0"/>
              </a:rPr>
              <a:t>The entire outer edge or boundary of a fire</a:t>
            </a:r>
            <a:r>
              <a:rPr lang="en-US" altLang="en-US" dirty="0">
                <a:latin typeface="Times New Roman" panose="02020603050405020304" pitchFamily="18" charset="0"/>
                <a:cs typeface="Times New Roman" panose="02020603050405020304" pitchFamily="18" charset="0"/>
                <a:sym typeface="Calibri" pitchFamily="34" charset="0"/>
              </a:rPr>
              <a:t>.</a:t>
            </a:r>
          </a:p>
        </p:txBody>
      </p:sp>
      <p:sp>
        <p:nvSpPr>
          <p:cNvPr id="4"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40095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nowledge check">
    <p:bg>
      <p:bgPr>
        <a:solidFill>
          <a:schemeClr val="accent3"/>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0" y="762000"/>
            <a:ext cx="9144000" cy="762000"/>
          </a:xfrm>
          <a:solidFill>
            <a:schemeClr val="bg1"/>
          </a:solidFill>
        </p:spPr>
        <p:txBody>
          <a:bodyPr/>
          <a:lstStyle>
            <a:lvl1pPr marL="0" indent="0">
              <a:buNone/>
              <a:defRPr/>
            </a:lvl1pPr>
          </a:lstStyle>
          <a:p>
            <a:pPr lvl="0"/>
            <a:r>
              <a:rPr lang="en-US" dirty="0"/>
              <a:t>Question?</a:t>
            </a:r>
          </a:p>
        </p:txBody>
      </p:sp>
      <p:sp>
        <p:nvSpPr>
          <p:cNvPr id="7" name="Content Placeholder 5"/>
          <p:cNvSpPr>
            <a:spLocks noGrp="1"/>
          </p:cNvSpPr>
          <p:nvPr>
            <p:ph sz="quarter" idx="11" hasCustomPrompt="1"/>
          </p:nvPr>
        </p:nvSpPr>
        <p:spPr>
          <a:xfrm>
            <a:off x="0" y="1646238"/>
            <a:ext cx="4495800" cy="4906962"/>
          </a:xfrm>
          <a:solidFill>
            <a:schemeClr val="bg1"/>
          </a:solidFill>
        </p:spPr>
        <p:txBody>
          <a:bodyPr/>
          <a:lstStyle>
            <a:lvl1pPr marL="0" indent="0">
              <a:buNone/>
              <a:defRPr/>
            </a:lvl1pPr>
          </a:lstStyle>
          <a:p>
            <a:pPr lvl="0"/>
            <a:r>
              <a:rPr lang="en-US" dirty="0"/>
              <a:t>Answer:</a:t>
            </a:r>
          </a:p>
        </p:txBody>
      </p:sp>
      <p:sp>
        <p:nvSpPr>
          <p:cNvPr id="11" name="Content Placeholder 5"/>
          <p:cNvSpPr>
            <a:spLocks noGrp="1"/>
          </p:cNvSpPr>
          <p:nvPr>
            <p:ph sz="quarter" idx="12" hasCustomPrompt="1"/>
          </p:nvPr>
        </p:nvSpPr>
        <p:spPr>
          <a:xfrm>
            <a:off x="4648200" y="1646238"/>
            <a:ext cx="4495800" cy="4906962"/>
          </a:xfrm>
          <a:solidFill>
            <a:schemeClr val="bg1"/>
          </a:solidFill>
        </p:spPr>
        <p:txBody>
          <a:bodyPr/>
          <a:lstStyle>
            <a:lvl1pPr marL="0" indent="0">
              <a:buNone/>
              <a:defRPr/>
            </a:lvl1pPr>
          </a:lstStyle>
          <a:p>
            <a:pPr lvl="0"/>
            <a:r>
              <a:rPr lang="en-US" dirty="0"/>
              <a:t>Answer:</a:t>
            </a:r>
          </a:p>
        </p:txBody>
      </p:sp>
      <p:sp>
        <p:nvSpPr>
          <p:cNvPr id="8" name="Title 1"/>
          <p:cNvSpPr>
            <a:spLocks noGrp="1"/>
          </p:cNvSpPr>
          <p:nvPr>
            <p:ph type="title" hasCustomPrompt="1"/>
          </p:nvPr>
        </p:nvSpPr>
        <p:spPr>
          <a:xfrm>
            <a:off x="457200" y="76200"/>
            <a:ext cx="8229600" cy="563562"/>
          </a:xfrm>
          <a:noFill/>
        </p:spPr>
        <p:txBody>
          <a:bodyPr>
            <a:noAutofit/>
          </a:bodyPr>
          <a:lstStyle>
            <a:lvl1pPr algn="ctr">
              <a:defRPr sz="4400">
                <a:solidFill>
                  <a:schemeClr val="bg1"/>
                </a:solidFill>
              </a:defRPr>
            </a:lvl1pPr>
          </a:lstStyle>
          <a:p>
            <a:r>
              <a:rPr lang="en-US" dirty="0"/>
              <a:t>Knowledge Check</a:t>
            </a:r>
          </a:p>
        </p:txBody>
      </p:sp>
    </p:spTree>
    <p:extLst>
      <p:ext uri="{BB962C8B-B14F-4D97-AF65-F5344CB8AC3E}">
        <p14:creationId xmlns:p14="http://schemas.microsoft.com/office/powerpoint/2010/main" val="53652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3" name="Rectangle 12"/>
          <p:cNvSpPr/>
          <p:nvPr userDrawn="1"/>
        </p:nvSpPr>
        <p:spPr>
          <a:xfrm>
            <a:off x="0" y="0"/>
            <a:ext cx="3429000" cy="66294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44012" y="0"/>
            <a:ext cx="9188012" cy="803305"/>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icture Placeholder 14"/>
          <p:cNvSpPr>
            <a:spLocks noGrp="1"/>
          </p:cNvSpPr>
          <p:nvPr>
            <p:ph type="pic" sz="quarter" idx="12"/>
          </p:nvPr>
        </p:nvSpPr>
        <p:spPr>
          <a:xfrm>
            <a:off x="3505200" y="803305"/>
            <a:ext cx="1828800" cy="5749895"/>
          </a:xfrm>
        </p:spPr>
        <p:txBody>
          <a:bodyPr/>
          <a:lstStyle/>
          <a:p>
            <a:r>
              <a:rPr lang="en-US" dirty="0"/>
              <a:t>Click icon to add picture</a:t>
            </a:r>
          </a:p>
        </p:txBody>
      </p:sp>
      <p:sp>
        <p:nvSpPr>
          <p:cNvPr id="16" name="Picture Placeholder 14"/>
          <p:cNvSpPr>
            <a:spLocks noGrp="1"/>
          </p:cNvSpPr>
          <p:nvPr>
            <p:ph type="pic" sz="quarter" idx="13"/>
          </p:nvPr>
        </p:nvSpPr>
        <p:spPr>
          <a:xfrm>
            <a:off x="5410200" y="803305"/>
            <a:ext cx="1828800" cy="5749895"/>
          </a:xfrm>
        </p:spPr>
        <p:txBody>
          <a:bodyPr/>
          <a:lstStyle/>
          <a:p>
            <a:r>
              <a:rPr lang="en-US" dirty="0"/>
              <a:t>Click icon to add picture</a:t>
            </a:r>
          </a:p>
        </p:txBody>
      </p:sp>
      <p:sp>
        <p:nvSpPr>
          <p:cNvPr id="17" name="Picture Placeholder 14"/>
          <p:cNvSpPr>
            <a:spLocks noGrp="1"/>
          </p:cNvSpPr>
          <p:nvPr>
            <p:ph type="pic" sz="quarter" idx="14"/>
          </p:nvPr>
        </p:nvSpPr>
        <p:spPr>
          <a:xfrm>
            <a:off x="7315200" y="803305"/>
            <a:ext cx="1828800" cy="5749895"/>
          </a:xfrm>
        </p:spPr>
        <p:txBody>
          <a:bodyPr/>
          <a:lstStyle/>
          <a:p>
            <a:r>
              <a:rPr lang="en-US" dirty="0"/>
              <a:t>Click icon to add picture</a:t>
            </a:r>
          </a:p>
        </p:txBody>
      </p:sp>
      <p:sp>
        <p:nvSpPr>
          <p:cNvPr id="18" name="Content Placeholder 8"/>
          <p:cNvSpPr>
            <a:spLocks noGrp="1"/>
          </p:cNvSpPr>
          <p:nvPr>
            <p:ph sz="quarter" idx="15"/>
          </p:nvPr>
        </p:nvSpPr>
        <p:spPr>
          <a:xfrm>
            <a:off x="228600" y="794759"/>
            <a:ext cx="3200400"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1847801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918" y="228600"/>
            <a:ext cx="7091082" cy="563562"/>
          </a:xfrm>
        </p:spPr>
        <p:txBody>
          <a:bodyPr>
            <a:noAutofit/>
          </a:bodyPr>
          <a:lstStyle>
            <a:lvl1pPr>
              <a:defRPr sz="4400">
                <a:solidFill>
                  <a:schemeClr val="bg1"/>
                </a:solidFill>
              </a:defRPr>
            </a:lvl1pPr>
          </a:lstStyle>
          <a:p>
            <a:r>
              <a:rPr lang="en-US" dirty="0"/>
              <a:t>Objectives/Summary</a:t>
            </a:r>
          </a:p>
        </p:txBody>
      </p:sp>
      <p:sp>
        <p:nvSpPr>
          <p:cNvPr id="5" name="Content Placeholder 8"/>
          <p:cNvSpPr>
            <a:spLocks noGrp="1"/>
          </p:cNvSpPr>
          <p:nvPr>
            <p:ph sz="quarter" idx="12"/>
          </p:nvPr>
        </p:nvSpPr>
        <p:spPr>
          <a:xfrm>
            <a:off x="228600" y="1181100"/>
            <a:ext cx="8686800" cy="4495800"/>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0"/>
            <a:ext cx="9144000" cy="990600"/>
          </a:xfrm>
          <a:prstGeom prst="rect">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48338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summary">
    <p:spTree>
      <p:nvGrpSpPr>
        <p:cNvPr id="1" name=""/>
        <p:cNvGrpSpPr/>
        <p:nvPr/>
      </p:nvGrpSpPr>
      <p:grpSpPr>
        <a:xfrm>
          <a:off x="0" y="0"/>
          <a:ext cx="0" cy="0"/>
          <a:chOff x="0" y="0"/>
          <a:chExt cx="0" cy="0"/>
        </a:xfrm>
      </p:grpSpPr>
      <p:sp>
        <p:nvSpPr>
          <p:cNvPr id="6" name="Rectangle 5"/>
          <p:cNvSpPr/>
          <p:nvPr userDrawn="1"/>
        </p:nvSpPr>
        <p:spPr>
          <a:xfrm>
            <a:off x="0" y="1656"/>
            <a:ext cx="9144000"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8"/>
          <p:cNvSpPr>
            <a:spLocks noGrp="1"/>
          </p:cNvSpPr>
          <p:nvPr>
            <p:ph sz="quarter" idx="12"/>
          </p:nvPr>
        </p:nvSpPr>
        <p:spPr>
          <a:xfrm>
            <a:off x="228600" y="1828800"/>
            <a:ext cx="8686800" cy="4495800"/>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57200" y="-112644"/>
            <a:ext cx="8229600" cy="1143000"/>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2422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Content Placeholder 8"/>
          <p:cNvSpPr>
            <a:spLocks noGrp="1"/>
          </p:cNvSpPr>
          <p:nvPr>
            <p:ph sz="quarter" idx="12"/>
          </p:nvPr>
        </p:nvSpPr>
        <p:spPr>
          <a:xfrm>
            <a:off x="228600" y="870959"/>
            <a:ext cx="8686800"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180780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Content Placeholder 2"/>
          <p:cNvSpPr>
            <a:spLocks noGrp="1"/>
          </p:cNvSpPr>
          <p:nvPr>
            <p:ph sz="quarter" idx="13" hasCustomPrompt="1"/>
          </p:nvPr>
        </p:nvSpPr>
        <p:spPr>
          <a:xfrm>
            <a:off x="0" y="2590800"/>
            <a:ext cx="9144000" cy="4038600"/>
          </a:xfrm>
        </p:spPr>
        <p:txBody>
          <a:bodyPr/>
          <a:lstStyle>
            <a:lvl1pPr>
              <a:defRPr baseline="0"/>
            </a:lvl1pPr>
          </a:lstStyle>
          <a:p>
            <a:pPr lvl="0"/>
            <a:r>
              <a:rPr lang="en-US" dirty="0"/>
              <a:t>Image/Chart/Video</a:t>
            </a:r>
          </a:p>
        </p:txBody>
      </p:sp>
      <p:sp>
        <p:nvSpPr>
          <p:cNvPr id="5" name="Content Placeholder 8"/>
          <p:cNvSpPr>
            <a:spLocks noGrp="1"/>
          </p:cNvSpPr>
          <p:nvPr>
            <p:ph sz="quarter" idx="12"/>
          </p:nvPr>
        </p:nvSpPr>
        <p:spPr>
          <a:xfrm>
            <a:off x="228600" y="870959"/>
            <a:ext cx="8686800" cy="1643641"/>
          </a:xfrm>
        </p:spPr>
        <p:txBody>
          <a:bodyPr/>
          <a:lstStyle>
            <a:lvl3pPr>
              <a:tabLst>
                <a:tab pos="0" algn="l"/>
              </a:tabLst>
              <a:defRPr/>
            </a:lvl3pPr>
          </a:lstStyle>
          <a:p>
            <a:pPr lvl="0"/>
            <a:r>
              <a:rPr lang="en-US"/>
              <a:t>Edit Master text styles</a:t>
            </a:r>
          </a:p>
        </p:txBody>
      </p:sp>
      <p:sp>
        <p:nvSpPr>
          <p:cNvPr id="7"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277120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76200" y="685800"/>
            <a:ext cx="5486400" cy="1828800"/>
          </a:xfrm>
        </p:spPr>
        <p:txBody>
          <a:bodyPr/>
          <a:lstStyle/>
          <a:p>
            <a:pPr lvl="0"/>
            <a:r>
              <a:rPr lang="en-US"/>
              <a:t>Edit Master text styles</a:t>
            </a:r>
          </a:p>
        </p:txBody>
      </p:sp>
      <p:sp>
        <p:nvSpPr>
          <p:cNvPr id="7" name="Content Placeholder 5"/>
          <p:cNvSpPr>
            <a:spLocks noGrp="1"/>
          </p:cNvSpPr>
          <p:nvPr>
            <p:ph sz="quarter" idx="13"/>
          </p:nvPr>
        </p:nvSpPr>
        <p:spPr>
          <a:xfrm>
            <a:off x="76200" y="2677131"/>
            <a:ext cx="5486400" cy="1828800"/>
          </a:xfrm>
        </p:spPr>
        <p:txBody>
          <a:bodyPr/>
          <a:lstStyle/>
          <a:p>
            <a:pPr lvl="0"/>
            <a:r>
              <a:rPr lang="en-US"/>
              <a:t>Edit Master text styles</a:t>
            </a:r>
          </a:p>
        </p:txBody>
      </p:sp>
      <p:sp>
        <p:nvSpPr>
          <p:cNvPr id="8" name="Content Placeholder 5"/>
          <p:cNvSpPr>
            <a:spLocks noGrp="1"/>
          </p:cNvSpPr>
          <p:nvPr>
            <p:ph sz="quarter" idx="14"/>
          </p:nvPr>
        </p:nvSpPr>
        <p:spPr>
          <a:xfrm>
            <a:off x="76200" y="4668462"/>
            <a:ext cx="5486400" cy="1828800"/>
          </a:xfrm>
        </p:spPr>
        <p:txBody>
          <a:bodyPr/>
          <a:lstStyle/>
          <a:p>
            <a:pPr lvl="0"/>
            <a:r>
              <a:rPr lang="en-US"/>
              <a:t>Edit Master text styles</a:t>
            </a:r>
          </a:p>
        </p:txBody>
      </p:sp>
      <p:sp>
        <p:nvSpPr>
          <p:cNvPr id="11" name="Picture Placeholder 10"/>
          <p:cNvSpPr>
            <a:spLocks noGrp="1"/>
          </p:cNvSpPr>
          <p:nvPr>
            <p:ph type="pic" sz="quarter" idx="15"/>
          </p:nvPr>
        </p:nvSpPr>
        <p:spPr>
          <a:xfrm>
            <a:off x="5791200" y="686149"/>
            <a:ext cx="3200400" cy="1828800"/>
          </a:xfrm>
        </p:spPr>
        <p:txBody>
          <a:bodyPr/>
          <a:lstStyle/>
          <a:p>
            <a:r>
              <a:rPr lang="en-US" dirty="0"/>
              <a:t>Click icon to add picture</a:t>
            </a:r>
          </a:p>
        </p:txBody>
      </p:sp>
      <p:sp>
        <p:nvSpPr>
          <p:cNvPr id="12" name="Picture Placeholder 10"/>
          <p:cNvSpPr>
            <a:spLocks noGrp="1"/>
          </p:cNvSpPr>
          <p:nvPr>
            <p:ph type="pic" sz="quarter" idx="16"/>
          </p:nvPr>
        </p:nvSpPr>
        <p:spPr>
          <a:xfrm>
            <a:off x="5791200" y="2677131"/>
            <a:ext cx="3200400" cy="1828800"/>
          </a:xfrm>
        </p:spPr>
        <p:txBody>
          <a:bodyPr/>
          <a:lstStyle/>
          <a:p>
            <a:r>
              <a:rPr lang="en-US" dirty="0"/>
              <a:t>Click icon to add picture</a:t>
            </a:r>
          </a:p>
        </p:txBody>
      </p:sp>
      <p:sp>
        <p:nvSpPr>
          <p:cNvPr id="13" name="Picture Placeholder 10"/>
          <p:cNvSpPr>
            <a:spLocks noGrp="1"/>
          </p:cNvSpPr>
          <p:nvPr>
            <p:ph type="pic" sz="quarter" idx="17"/>
          </p:nvPr>
        </p:nvSpPr>
        <p:spPr>
          <a:xfrm>
            <a:off x="5791200" y="4668462"/>
            <a:ext cx="3200400" cy="1828800"/>
          </a:xfrm>
        </p:spPr>
        <p:txBody>
          <a:bodyPr/>
          <a:lstStyle/>
          <a:p>
            <a:r>
              <a:rPr lang="en-US" dirty="0"/>
              <a:t>Click icon to add picture</a:t>
            </a:r>
          </a:p>
        </p:txBody>
      </p:sp>
      <p:sp>
        <p:nvSpPr>
          <p:cNvPr id="10"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2276220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762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p:cNvSpPr>
            <a:spLocks noGrp="1"/>
          </p:cNvSpPr>
          <p:nvPr>
            <p:ph sz="quarter" idx="13"/>
          </p:nvPr>
        </p:nvSpPr>
        <p:spPr>
          <a:xfrm>
            <a:off x="30861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p:cNvSpPr>
            <a:spLocks noGrp="1"/>
          </p:cNvSpPr>
          <p:nvPr>
            <p:ph sz="quarter" idx="14"/>
          </p:nvPr>
        </p:nvSpPr>
        <p:spPr>
          <a:xfrm>
            <a:off x="60960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31120616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Text Placeholder 11"/>
          <p:cNvSpPr>
            <a:spLocks noGrp="1"/>
          </p:cNvSpPr>
          <p:nvPr>
            <p:ph type="body" sz="quarter" idx="13"/>
          </p:nvPr>
        </p:nvSpPr>
        <p:spPr>
          <a:xfrm>
            <a:off x="5486400" y="794759"/>
            <a:ext cx="3505200" cy="5758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8"/>
          <p:cNvSpPr>
            <a:spLocks noGrp="1"/>
          </p:cNvSpPr>
          <p:nvPr>
            <p:ph sz="quarter" idx="12"/>
          </p:nvPr>
        </p:nvSpPr>
        <p:spPr>
          <a:xfrm>
            <a:off x="228600" y="794759"/>
            <a:ext cx="5257800"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75119527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Content Placeholder 8"/>
          <p:cNvSpPr>
            <a:spLocks noGrp="1"/>
          </p:cNvSpPr>
          <p:nvPr>
            <p:ph sz="quarter" idx="12"/>
          </p:nvPr>
        </p:nvSpPr>
        <p:spPr>
          <a:xfrm>
            <a:off x="228600" y="794759"/>
            <a:ext cx="4343400"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8"/>
          <p:cNvSpPr>
            <a:spLocks noGrp="1"/>
          </p:cNvSpPr>
          <p:nvPr>
            <p:ph sz="quarter" idx="13"/>
          </p:nvPr>
        </p:nvSpPr>
        <p:spPr>
          <a:xfrm>
            <a:off x="4648200" y="794758"/>
            <a:ext cx="4343400"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417255370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5486400" y="794759"/>
            <a:ext cx="3516312" cy="2817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p:cNvSpPr>
            <a:spLocks noGrp="1"/>
          </p:cNvSpPr>
          <p:nvPr>
            <p:ph type="body" sz="quarter" idx="14"/>
          </p:nvPr>
        </p:nvSpPr>
        <p:spPr>
          <a:xfrm>
            <a:off x="5486400" y="3733798"/>
            <a:ext cx="3516312" cy="28194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2"/>
          </p:nvPr>
        </p:nvSpPr>
        <p:spPr>
          <a:xfrm>
            <a:off x="228600" y="794759"/>
            <a:ext cx="5246688"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39538013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6587544"/>
            <a:ext cx="9144000" cy="291368"/>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 name="Google Shape;10;p1"/>
          <p:cNvSpPr txBox="1">
            <a:spLocks/>
          </p:cNvSpPr>
          <p:nvPr userDrawn="1"/>
        </p:nvSpPr>
        <p:spPr>
          <a:xfrm>
            <a:off x="0" y="6587544"/>
            <a:ext cx="5486400" cy="291368"/>
          </a:xfrm>
          <a:prstGeom prst="rect">
            <a:avLst/>
          </a:prstGeom>
          <a:noFill/>
          <a:ln>
            <a:noFill/>
          </a:ln>
        </p:spPr>
        <p:txBody>
          <a:bodyPr spcFirstLastPara="1" wrap="square" lIns="91425" tIns="91425" rIns="91425" bIns="91425" anchor="ctr" anchorCtr="0"/>
          <a:lstStyle>
            <a:defPPr>
              <a:defRPr lang="en-US"/>
            </a:defPPr>
            <a:lvl1pPr marL="0" marR="0" lvl="0" algn="l" defTabSz="457200" rtl="0" eaLnBrk="1" latinLnBrk="0" hangingPunct="1">
              <a:spcBef>
                <a:spcPts val="0"/>
              </a:spcBef>
              <a:spcAft>
                <a:spcPts val="0"/>
              </a:spcAft>
              <a:buSzPts val="1400"/>
              <a:buNone/>
              <a:defRPr sz="1200" b="1" i="0" u="none" strike="noStrike" kern="1200" cap="none">
                <a:solidFill>
                  <a:schemeClr val="bg2"/>
                </a:solidFill>
                <a:latin typeface="Calibri"/>
                <a:ea typeface="Calibri"/>
                <a:cs typeface="Calibri"/>
                <a:sym typeface="Calibri"/>
              </a:defRPr>
            </a:lvl1pPr>
            <a:lvl2pPr marL="457200" marR="0" lvl="1"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2pPr>
            <a:lvl3pPr marL="914400" marR="0" lvl="2"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3pPr>
            <a:lvl4pPr marL="1371600" marR="0" lvl="3"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4pPr>
            <a:lvl5pPr marL="1828800" marR="0" lvl="4"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5pPr>
            <a:lvl6pPr marL="2286000" marR="0" lvl="5"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6pPr>
            <a:lvl7pPr marL="2743200" marR="0" lvl="6"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7pPr>
            <a:lvl8pPr marL="3200400" marR="0" lvl="7"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8pPr>
            <a:lvl9pPr marL="3657600" marR="0" lvl="8"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9pPr>
          </a:lstStyle>
          <a:p>
            <a:r>
              <a:rPr lang="en-US" sz="1200" b="1" i="0" u="none" strike="noStrike" kern="1200" cap="none" dirty="0">
                <a:solidFill>
                  <a:schemeClr val="tx1"/>
                </a:solidFill>
                <a:latin typeface="Calibri"/>
                <a:ea typeface="Calibri"/>
                <a:cs typeface="Calibri"/>
                <a:sym typeface="Calibri"/>
              </a:rPr>
              <a:t>P-310</a:t>
            </a:r>
            <a:r>
              <a:rPr lang="en-US" sz="1200" b="1" i="0" u="none" strike="noStrike" kern="1200" cap="none" baseline="0" dirty="0">
                <a:solidFill>
                  <a:schemeClr val="tx1"/>
                </a:solidFill>
                <a:latin typeface="Calibri"/>
                <a:ea typeface="Calibri"/>
                <a:cs typeface="Calibri"/>
                <a:sym typeface="Calibri"/>
              </a:rPr>
              <a:t> Unit 5: Operations </a:t>
            </a:r>
            <a:endParaRPr lang="en-US" sz="1200" b="1" i="0" u="none" strike="noStrike" kern="1200" cap="none" dirty="0">
              <a:solidFill>
                <a:schemeClr val="tx1"/>
              </a:solidFill>
              <a:latin typeface="Calibri"/>
              <a:ea typeface="Calibri"/>
              <a:cs typeface="Calibri"/>
              <a:sym typeface="Calibri"/>
            </a:endParaRPr>
          </a:p>
        </p:txBody>
      </p:sp>
      <p:sp>
        <p:nvSpPr>
          <p:cNvPr id="9" name="Google Shape;11;p1"/>
          <p:cNvSpPr txBox="1">
            <a:spLocks/>
          </p:cNvSpPr>
          <p:nvPr userDrawn="1"/>
        </p:nvSpPr>
        <p:spPr>
          <a:xfrm>
            <a:off x="7008909" y="6587545"/>
            <a:ext cx="2133600" cy="291369"/>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457200" rtl="0" eaLnBrk="1" latinLnBrk="0" hangingPunct="1">
              <a:spcBef>
                <a:spcPts val="0"/>
              </a:spcBef>
              <a:buNone/>
              <a:defRPr sz="1200" b="1" i="0" u="none" strike="noStrike" kern="1200" cap="none">
                <a:solidFill>
                  <a:schemeClr val="bg2"/>
                </a:solidFill>
                <a:latin typeface="Calibri"/>
                <a:ea typeface="Calibri"/>
                <a:cs typeface="Calibri"/>
                <a:sym typeface="Calibri"/>
              </a:defRPr>
            </a:lvl1pPr>
            <a:lvl2pPr marL="0" marR="0" lvl="1"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2pPr>
            <a:lvl3pPr marL="0" marR="0" lvl="2"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3pPr>
            <a:lvl4pPr marL="0" marR="0" lvl="3"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4pPr>
            <a:lvl5pPr marL="0" marR="0" lvl="4"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5pPr>
            <a:lvl6pPr marL="0" marR="0" lvl="5"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6pPr>
            <a:lvl7pPr marL="0" marR="0" lvl="6"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7pPr>
            <a:lvl8pPr marL="0" marR="0" lvl="7"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8pPr>
            <a:lvl9pPr marL="0" marR="0" lvl="8"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9pPr>
          </a:lstStyle>
          <a:p>
            <a:fld id="{00000000-1234-1234-1234-123412341234}"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43136837"/>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66" r:id="rId5"/>
    <p:sldLayoutId id="2147483667" r:id="rId6"/>
    <p:sldLayoutId id="2147483669" r:id="rId7"/>
    <p:sldLayoutId id="2147483670" r:id="rId8"/>
    <p:sldLayoutId id="2147483671" r:id="rId9"/>
    <p:sldLayoutId id="2147483675" r:id="rId10"/>
    <p:sldLayoutId id="2147483673" r:id="rId11"/>
    <p:sldLayoutId id="2147483674" r:id="rId12"/>
    <p:sldLayoutId id="2147483676" r:id="rId13"/>
  </p:sldLayoutIdLst>
  <p:hf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fontAlgn="auto">
              <a:spcAft>
                <a:spcPts val="0"/>
              </a:spcAft>
            </a:pPr>
            <a:r>
              <a:rPr lang="en-US" dirty="0"/>
              <a:t>P-310</a:t>
            </a:r>
            <a:br>
              <a:rPr lang="en-US" dirty="0"/>
            </a:br>
            <a:r>
              <a:rPr lang="en-US" dirty="0"/>
              <a:t>Unit 5: Operations</a:t>
            </a:r>
          </a:p>
        </p:txBody>
      </p:sp>
    </p:spTree>
    <p:extLst>
      <p:ext uri="{BB962C8B-B14F-4D97-AF65-F5344CB8AC3E}">
        <p14:creationId xmlns:p14="http://schemas.microsoft.com/office/powerpoint/2010/main" val="1417472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r>
              <a:rPr lang="en-US" dirty="0">
                <a:solidFill>
                  <a:schemeClr val="bg1"/>
                </a:solidFill>
              </a:rPr>
              <a:t>FPET On-Site Tactics (continued)</a:t>
            </a:r>
          </a:p>
        </p:txBody>
      </p:sp>
      <p:sp>
        <p:nvSpPr>
          <p:cNvPr id="7" name="Content Placeholder 6">
            <a:extLst>
              <a:ext uri="{FF2B5EF4-FFF2-40B4-BE49-F238E27FC236}">
                <a16:creationId xmlns:a16="http://schemas.microsoft.com/office/drawing/2014/main" id="{B4CF23F6-30FF-4731-8C84-09EF8F989B16}"/>
              </a:ext>
            </a:extLst>
          </p:cNvPr>
          <p:cNvSpPr>
            <a:spLocks noGrp="1"/>
          </p:cNvSpPr>
          <p:nvPr>
            <p:ph sz="quarter" idx="12"/>
          </p:nvPr>
        </p:nvSpPr>
        <p:spPr/>
        <p:txBody>
          <a:bodyPr>
            <a:normAutofit/>
          </a:bodyPr>
          <a:lstStyle/>
          <a:p>
            <a:pPr marL="457200" indent="-457200"/>
            <a:r>
              <a:rPr lang="en-US" dirty="0"/>
              <a:t>Recognition</a:t>
            </a:r>
          </a:p>
          <a:p>
            <a:pPr marL="857250" lvl="1" indent="-457200"/>
            <a:r>
              <a:rPr lang="en-US" b="0" dirty="0"/>
              <a:t>Identify individuals or groups who assisted the FPET</a:t>
            </a:r>
            <a:r>
              <a:rPr lang="en-US" dirty="0"/>
              <a:t>.</a:t>
            </a:r>
          </a:p>
          <a:p>
            <a:pPr marL="457200" indent="-457200"/>
            <a:r>
              <a:rPr lang="en-US" dirty="0"/>
              <a:t>Recommendations and observations.</a:t>
            </a:r>
          </a:p>
        </p:txBody>
      </p:sp>
    </p:spTree>
    <p:extLst>
      <p:ext uri="{BB962C8B-B14F-4D97-AF65-F5344CB8AC3E}">
        <p14:creationId xmlns:p14="http://schemas.microsoft.com/office/powerpoint/2010/main" val="2697156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794759"/>
          </a:xfrm>
          <a:solidFill>
            <a:schemeClr val="accent3"/>
          </a:solidFill>
        </p:spPr>
        <p:txBody>
          <a:bodyPr>
            <a:normAutofit/>
          </a:bodyPr>
          <a:lstStyle/>
          <a:p>
            <a:r>
              <a:rPr lang="en-US" dirty="0">
                <a:solidFill>
                  <a:schemeClr val="bg1"/>
                </a:solidFill>
              </a:rPr>
              <a:t>Final Report and Transition</a:t>
            </a:r>
          </a:p>
        </p:txBody>
      </p:sp>
      <p:pic>
        <p:nvPicPr>
          <p:cNvPr id="11" name="Content Placeholder 5" descr="Briefing incoming team.">
            <a:extLst>
              <a:ext uri="{FF2B5EF4-FFF2-40B4-BE49-F238E27FC236}">
                <a16:creationId xmlns:a16="http://schemas.microsoft.com/office/drawing/2014/main" id="{078AA0ED-76BC-49E4-8735-2C0DE2579458}"/>
              </a:ext>
            </a:extLst>
          </p:cNvPr>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l="4319" r="9303" b="3112"/>
          <a:stretch/>
        </p:blipFill>
        <p:spPr>
          <a:xfrm>
            <a:off x="-1" y="816024"/>
            <a:ext cx="9144001" cy="5766281"/>
          </a:xfrm>
        </p:spPr>
      </p:pic>
      <p:sp>
        <p:nvSpPr>
          <p:cNvPr id="12" name="Content Placeholder 1">
            <a:extLst>
              <a:ext uri="{FF2B5EF4-FFF2-40B4-BE49-F238E27FC236}">
                <a16:creationId xmlns:a16="http://schemas.microsoft.com/office/drawing/2014/main" id="{B3127565-FB92-4ED0-8068-1E22261D907D}"/>
              </a:ext>
            </a:extLst>
          </p:cNvPr>
          <p:cNvSpPr>
            <a:spLocks noGrp="1"/>
          </p:cNvSpPr>
          <p:nvPr>
            <p:ph sz="quarter" idx="12"/>
          </p:nvPr>
        </p:nvSpPr>
        <p:spPr>
          <a:xfrm>
            <a:off x="597380" y="3962400"/>
            <a:ext cx="7949241" cy="2438400"/>
          </a:xfrm>
          <a:prstGeom prst="roundRect">
            <a:avLst/>
          </a:prstGeom>
          <a:solidFill>
            <a:srgbClr val="507B97">
              <a:alpha val="85000"/>
            </a:srgbClr>
          </a:solidFill>
          <a:effectLst/>
        </p:spPr>
        <p:txBody>
          <a:bodyPr>
            <a:noAutofit/>
          </a:bodyPr>
          <a:lstStyle/>
          <a:p>
            <a:pPr marL="0" indent="0">
              <a:buNone/>
            </a:pPr>
            <a:r>
              <a:rPr lang="en-US" sz="3600" dirty="0">
                <a:solidFill>
                  <a:schemeClr val="bg1"/>
                </a:solidFill>
              </a:rPr>
              <a:t>Nearing the end of an assignment, prepare a final report and engage in a meaningful transition with the incoming FPET.</a:t>
            </a:r>
          </a:p>
        </p:txBody>
      </p:sp>
    </p:spTree>
    <p:extLst>
      <p:ext uri="{BB962C8B-B14F-4D97-AF65-F5344CB8AC3E}">
        <p14:creationId xmlns:p14="http://schemas.microsoft.com/office/powerpoint/2010/main" val="2936903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Operations Summary</a:t>
            </a:r>
          </a:p>
        </p:txBody>
      </p:sp>
      <p:sp>
        <p:nvSpPr>
          <p:cNvPr id="2" name="Content Placeholder 1"/>
          <p:cNvSpPr>
            <a:spLocks noGrp="1"/>
          </p:cNvSpPr>
          <p:nvPr>
            <p:ph sz="quarter" idx="12"/>
          </p:nvPr>
        </p:nvSpPr>
        <p:spPr>
          <a:xfrm>
            <a:off x="228600" y="1447800"/>
            <a:ext cx="8686800" cy="4876800"/>
          </a:xfrm>
        </p:spPr>
        <p:txBody>
          <a:bodyPr/>
          <a:lstStyle/>
          <a:p>
            <a:r>
              <a:rPr lang="en-US" dirty="0"/>
              <a:t>Operations is the nuts and bolts of the FPET assignment.</a:t>
            </a:r>
          </a:p>
          <a:p>
            <a:r>
              <a:rPr lang="en-US" dirty="0"/>
              <a:t>We have discussed the:</a:t>
            </a:r>
          </a:p>
          <a:p>
            <a:pPr lvl="1"/>
            <a:r>
              <a:rPr lang="en-US" b="0" dirty="0"/>
              <a:t>Requesting unit: roles and responsibilities.</a:t>
            </a:r>
          </a:p>
          <a:p>
            <a:pPr lvl="1"/>
            <a:r>
              <a:rPr lang="en-US" b="0" dirty="0"/>
              <a:t>Pre-assignment preparation.</a:t>
            </a:r>
          </a:p>
          <a:p>
            <a:pPr lvl="1"/>
            <a:r>
              <a:rPr lang="en-US" b="0" dirty="0"/>
              <a:t>On-site assignment tactics.</a:t>
            </a:r>
          </a:p>
          <a:p>
            <a:pPr lvl="1"/>
            <a:r>
              <a:rPr lang="en-US" b="0" dirty="0"/>
              <a:t>Documentation and wrap-up.</a:t>
            </a:r>
          </a:p>
        </p:txBody>
      </p:sp>
    </p:spTree>
    <p:extLst>
      <p:ext uri="{BB962C8B-B14F-4D97-AF65-F5344CB8AC3E}">
        <p14:creationId xmlns:p14="http://schemas.microsoft.com/office/powerpoint/2010/main" val="3543092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
            <a:ext cx="8229600" cy="723900"/>
          </a:xfrm>
        </p:spPr>
        <p:txBody>
          <a:bodyPr>
            <a:normAutofit fontScale="90000"/>
          </a:bodyPr>
          <a:lstStyle/>
          <a:p>
            <a:r>
              <a:rPr lang="en-US" dirty="0">
                <a:solidFill>
                  <a:schemeClr val="bg1"/>
                </a:solidFill>
              </a:rPr>
              <a:t>Review Unit Objective</a:t>
            </a:r>
          </a:p>
        </p:txBody>
      </p:sp>
      <p:sp>
        <p:nvSpPr>
          <p:cNvPr id="2" name="Content Placeholder 1"/>
          <p:cNvSpPr>
            <a:spLocks noGrp="1"/>
          </p:cNvSpPr>
          <p:nvPr>
            <p:ph sz="quarter" idx="12"/>
          </p:nvPr>
        </p:nvSpPr>
        <p:spPr>
          <a:xfrm>
            <a:off x="228600" y="1447800"/>
            <a:ext cx="8686800" cy="4495800"/>
          </a:xfrm>
        </p:spPr>
        <p:txBody>
          <a:bodyPr/>
          <a:lstStyle/>
          <a:p>
            <a:pPr marL="0" indent="0">
              <a:buNone/>
            </a:pPr>
            <a:r>
              <a:rPr lang="en-US" sz="3600" dirty="0"/>
              <a:t>Identify the operational characteristics of a Fire Prevention Education Team (FPET).</a:t>
            </a:r>
          </a:p>
          <a:p>
            <a:endParaRPr lang="en-US" dirty="0"/>
          </a:p>
        </p:txBody>
      </p:sp>
    </p:spTree>
    <p:extLst>
      <p:ext uri="{BB962C8B-B14F-4D97-AF65-F5344CB8AC3E}">
        <p14:creationId xmlns:p14="http://schemas.microsoft.com/office/powerpoint/2010/main" val="17756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
            <a:ext cx="8229600" cy="723900"/>
          </a:xfrm>
        </p:spPr>
        <p:txBody>
          <a:bodyPr>
            <a:normAutofit fontScale="90000"/>
          </a:bodyPr>
          <a:lstStyle/>
          <a:p>
            <a:r>
              <a:rPr lang="en-US" dirty="0">
                <a:solidFill>
                  <a:schemeClr val="bg1"/>
                </a:solidFill>
              </a:rPr>
              <a:t>Unit Objective</a:t>
            </a:r>
          </a:p>
        </p:txBody>
      </p:sp>
      <p:sp>
        <p:nvSpPr>
          <p:cNvPr id="2" name="Content Placeholder 1"/>
          <p:cNvSpPr>
            <a:spLocks noGrp="1"/>
          </p:cNvSpPr>
          <p:nvPr>
            <p:ph sz="quarter" idx="12"/>
          </p:nvPr>
        </p:nvSpPr>
        <p:spPr>
          <a:xfrm>
            <a:off x="152400" y="1181100"/>
            <a:ext cx="8686800" cy="4495800"/>
          </a:xfrm>
        </p:spPr>
        <p:txBody>
          <a:bodyPr/>
          <a:lstStyle/>
          <a:p>
            <a:pPr marL="0" indent="0">
              <a:buNone/>
            </a:pPr>
            <a:r>
              <a:rPr lang="en-US" sz="3600" dirty="0"/>
              <a:t>Identify the operational characteristics of a Fire Prevention Education Team (FPET).</a:t>
            </a:r>
          </a:p>
          <a:p>
            <a:endParaRPr lang="en-US" dirty="0"/>
          </a:p>
        </p:txBody>
      </p:sp>
    </p:spTree>
    <p:extLst>
      <p:ext uri="{BB962C8B-B14F-4D97-AF65-F5344CB8AC3E}">
        <p14:creationId xmlns:p14="http://schemas.microsoft.com/office/powerpoint/2010/main" val="3727119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723900"/>
          </a:xfrm>
        </p:spPr>
        <p:txBody>
          <a:bodyPr>
            <a:normAutofit fontScale="90000"/>
          </a:bodyPr>
          <a:lstStyle/>
          <a:p>
            <a:r>
              <a:rPr lang="en-US" dirty="0">
                <a:solidFill>
                  <a:schemeClr val="bg1"/>
                </a:solidFill>
              </a:rPr>
              <a:t>Introduction</a:t>
            </a:r>
          </a:p>
        </p:txBody>
      </p:sp>
      <p:pic>
        <p:nvPicPr>
          <p:cNvPr id="4" name="Picture 3" descr="Team gathered around a table."/>
          <p:cNvPicPr>
            <a:picLocks noChangeAspect="1"/>
          </p:cNvPicPr>
          <p:nvPr/>
        </p:nvPicPr>
        <p:blipFill rotWithShape="1">
          <a:blip r:embed="rId3">
            <a:extLst>
              <a:ext uri="{28A0092B-C50C-407E-A947-70E740481C1C}">
                <a14:useLocalDpi xmlns:a14="http://schemas.microsoft.com/office/drawing/2010/main" val="0"/>
              </a:ext>
            </a:extLst>
          </a:blip>
          <a:srcRect b="494"/>
          <a:stretch/>
        </p:blipFill>
        <p:spPr>
          <a:xfrm>
            <a:off x="0" y="871869"/>
            <a:ext cx="9144000" cy="5714999"/>
          </a:xfrm>
          <a:prstGeom prst="rect">
            <a:avLst/>
          </a:prstGeom>
        </p:spPr>
      </p:pic>
      <p:sp>
        <p:nvSpPr>
          <p:cNvPr id="2" name="Content Placeholder 1"/>
          <p:cNvSpPr>
            <a:spLocks noGrp="1"/>
          </p:cNvSpPr>
          <p:nvPr>
            <p:ph sz="quarter" idx="12"/>
          </p:nvPr>
        </p:nvSpPr>
        <p:spPr>
          <a:xfrm>
            <a:off x="1066800" y="1447800"/>
            <a:ext cx="7010400" cy="1676400"/>
          </a:xfrm>
          <a:solidFill>
            <a:schemeClr val="accent4">
              <a:lumMod val="20000"/>
              <a:lumOff val="80000"/>
              <a:alpha val="80000"/>
            </a:schemeClr>
          </a:solidFill>
          <a:effectLst>
            <a:softEdge rad="63500"/>
          </a:effectLst>
        </p:spPr>
        <p:txBody>
          <a:bodyPr>
            <a:normAutofit/>
          </a:bodyPr>
          <a:lstStyle/>
          <a:p>
            <a:pPr marL="0" indent="0" algn="ctr">
              <a:buNone/>
            </a:pPr>
            <a:r>
              <a:rPr lang="en-US" dirty="0"/>
              <a:t>FPET assignments can be measured by how effective the entire team is at supporting each other.</a:t>
            </a:r>
          </a:p>
          <a:p>
            <a:pPr marL="0" indent="0" algn="ctr">
              <a:buNone/>
            </a:pPr>
            <a:endParaRPr lang="en-US" dirty="0"/>
          </a:p>
          <a:p>
            <a:pPr algn="ctr"/>
            <a:endParaRPr lang="en-US" dirty="0"/>
          </a:p>
        </p:txBody>
      </p:sp>
    </p:spTree>
    <p:extLst>
      <p:ext uri="{BB962C8B-B14F-4D97-AF65-F5344CB8AC3E}">
        <p14:creationId xmlns:p14="http://schemas.microsoft.com/office/powerpoint/2010/main" val="3507865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723900"/>
          </a:xfrm>
        </p:spPr>
        <p:txBody>
          <a:bodyPr>
            <a:normAutofit fontScale="90000"/>
          </a:bodyPr>
          <a:lstStyle/>
          <a:p>
            <a:r>
              <a:rPr lang="en-US" dirty="0">
                <a:solidFill>
                  <a:schemeClr val="bg1"/>
                </a:solidFill>
              </a:rPr>
              <a:t>Operations Overview</a:t>
            </a:r>
          </a:p>
        </p:txBody>
      </p:sp>
      <p:sp>
        <p:nvSpPr>
          <p:cNvPr id="5" name="Rectangle 4"/>
          <p:cNvSpPr/>
          <p:nvPr/>
        </p:nvSpPr>
        <p:spPr>
          <a:xfrm>
            <a:off x="152400" y="1066800"/>
            <a:ext cx="8839200" cy="3170099"/>
          </a:xfrm>
          <a:prstGeom prst="rect">
            <a:avLst/>
          </a:prstGeom>
        </p:spPr>
        <p:txBody>
          <a:bodyPr wrap="square">
            <a:spAutoFit/>
          </a:bodyPr>
          <a:lstStyle/>
          <a:p>
            <a:pPr marL="457200" indent="-457200">
              <a:buFont typeface="Arial" panose="020B0604020202020204" pitchFamily="34" charset="0"/>
              <a:buChar char="•"/>
            </a:pPr>
            <a:r>
              <a:rPr lang="en-US" altLang="en-US" sz="4000" b="1" dirty="0">
                <a:latin typeface="+mn-lt"/>
              </a:rPr>
              <a:t>Requesting unit roles and responsibilities.</a:t>
            </a:r>
          </a:p>
          <a:p>
            <a:pPr marL="457200" indent="-457200">
              <a:buFont typeface="Arial" panose="020B0604020202020204" pitchFamily="34" charset="0"/>
              <a:buChar char="•"/>
            </a:pPr>
            <a:r>
              <a:rPr lang="en-US" altLang="en-US" sz="4000" b="1" dirty="0">
                <a:latin typeface="+mn-lt"/>
              </a:rPr>
              <a:t>Pre-assignment preparation.</a:t>
            </a:r>
          </a:p>
          <a:p>
            <a:pPr marL="457200" indent="-457200">
              <a:buFont typeface="Arial" panose="020B0604020202020204" pitchFamily="34" charset="0"/>
              <a:buChar char="•"/>
            </a:pPr>
            <a:r>
              <a:rPr lang="en-US" altLang="en-US" sz="4000" b="1" dirty="0">
                <a:latin typeface="+mn-lt"/>
              </a:rPr>
              <a:t>FPET on-site tactics.</a:t>
            </a:r>
          </a:p>
          <a:p>
            <a:pPr marL="457200" indent="-457200">
              <a:buFont typeface="Arial" panose="020B0604020202020204" pitchFamily="34" charset="0"/>
              <a:buChar char="•"/>
            </a:pPr>
            <a:r>
              <a:rPr lang="en-US" altLang="en-US" sz="4000" b="1" dirty="0">
                <a:latin typeface="+mn-lt"/>
              </a:rPr>
              <a:t>Final report and transition.</a:t>
            </a:r>
            <a:endParaRPr lang="en-US" sz="4000" b="1" dirty="0">
              <a:latin typeface="+mn-lt"/>
            </a:endParaRPr>
          </a:p>
        </p:txBody>
      </p:sp>
    </p:spTree>
    <p:extLst>
      <p:ext uri="{BB962C8B-B14F-4D97-AF65-F5344CB8AC3E}">
        <p14:creationId xmlns:p14="http://schemas.microsoft.com/office/powerpoint/2010/main" val="866257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12644"/>
            <a:ext cx="8686800" cy="1143000"/>
          </a:xfrm>
        </p:spPr>
        <p:txBody>
          <a:bodyPr>
            <a:noAutofit/>
          </a:bodyPr>
          <a:lstStyle/>
          <a:p>
            <a:r>
              <a:rPr lang="en-US" sz="3600" dirty="0"/>
              <a:t>Requesting Unit: Roles and Responsibilities</a:t>
            </a:r>
          </a:p>
        </p:txBody>
      </p:sp>
      <p:sp>
        <p:nvSpPr>
          <p:cNvPr id="6" name="Content Placeholder 5">
            <a:extLst>
              <a:ext uri="{FF2B5EF4-FFF2-40B4-BE49-F238E27FC236}">
                <a16:creationId xmlns:a16="http://schemas.microsoft.com/office/drawing/2014/main" id="{AB33E88E-11DA-44D1-812D-35FEA1CC9242}"/>
              </a:ext>
            </a:extLst>
          </p:cNvPr>
          <p:cNvSpPr>
            <a:spLocks noGrp="1"/>
          </p:cNvSpPr>
          <p:nvPr>
            <p:ph sz="quarter" idx="12"/>
          </p:nvPr>
        </p:nvSpPr>
        <p:spPr>
          <a:xfrm>
            <a:off x="228600" y="1371600"/>
            <a:ext cx="8686800" cy="4953000"/>
          </a:xfrm>
        </p:spPr>
        <p:txBody>
          <a:bodyPr/>
          <a:lstStyle/>
          <a:p>
            <a:r>
              <a:rPr lang="en-US" dirty="0"/>
              <a:t>Delegation of Authority (DOA)</a:t>
            </a:r>
          </a:p>
          <a:p>
            <a:r>
              <a:rPr lang="en-US" dirty="0"/>
              <a:t>Notification of arriving FPET</a:t>
            </a:r>
          </a:p>
          <a:p>
            <a:r>
              <a:rPr lang="en-US" dirty="0"/>
              <a:t>Key contact list</a:t>
            </a:r>
          </a:p>
          <a:p>
            <a:r>
              <a:rPr lang="en-US" dirty="0"/>
              <a:t>Funding</a:t>
            </a:r>
          </a:p>
        </p:txBody>
      </p:sp>
    </p:spTree>
    <p:extLst>
      <p:ext uri="{BB962C8B-B14F-4D97-AF65-F5344CB8AC3E}">
        <p14:creationId xmlns:p14="http://schemas.microsoft.com/office/powerpoint/2010/main" val="1605564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anger station">
            <a:extLst>
              <a:ext uri="{FF2B5EF4-FFF2-40B4-BE49-F238E27FC236}">
                <a16:creationId xmlns:a16="http://schemas.microsoft.com/office/drawing/2014/main" id="{A9646BFD-5E22-4A93-BCAD-6C4E66ABC2F2}"/>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525" y="763769"/>
            <a:ext cx="9124950" cy="5819774"/>
          </a:xfrm>
          <a:prstGeom prst="rect">
            <a:avLst/>
          </a:prstGeom>
        </p:spPr>
      </p:pic>
      <p:sp>
        <p:nvSpPr>
          <p:cNvPr id="3" name="Title 2"/>
          <p:cNvSpPr>
            <a:spLocks noGrp="1"/>
          </p:cNvSpPr>
          <p:nvPr>
            <p:ph type="title"/>
          </p:nvPr>
        </p:nvSpPr>
        <p:spPr>
          <a:xfrm>
            <a:off x="76200" y="0"/>
            <a:ext cx="9067800" cy="838200"/>
          </a:xfrm>
        </p:spPr>
        <p:txBody>
          <a:bodyPr>
            <a:normAutofit/>
          </a:bodyPr>
          <a:lstStyle/>
          <a:p>
            <a:r>
              <a:rPr lang="en-US" dirty="0">
                <a:solidFill>
                  <a:schemeClr val="bg1"/>
                </a:solidFill>
              </a:rPr>
              <a:t>Pre-Assignment Preparation</a:t>
            </a:r>
          </a:p>
        </p:txBody>
      </p:sp>
      <p:sp>
        <p:nvSpPr>
          <p:cNvPr id="7" name="Content Placeholder 6">
            <a:extLst>
              <a:ext uri="{FF2B5EF4-FFF2-40B4-BE49-F238E27FC236}">
                <a16:creationId xmlns:a16="http://schemas.microsoft.com/office/drawing/2014/main" id="{49E35621-68C9-43CC-A745-C64E0C7FA40B}"/>
              </a:ext>
            </a:extLst>
          </p:cNvPr>
          <p:cNvSpPr>
            <a:spLocks noGrp="1"/>
          </p:cNvSpPr>
          <p:nvPr>
            <p:ph sz="quarter" idx="12"/>
          </p:nvPr>
        </p:nvSpPr>
        <p:spPr>
          <a:xfrm>
            <a:off x="228600" y="1181100"/>
            <a:ext cx="8686800" cy="5143500"/>
          </a:xfrm>
          <a:solidFill>
            <a:schemeClr val="tx1">
              <a:alpha val="50000"/>
            </a:schemeClr>
          </a:solidFill>
        </p:spPr>
        <p:txBody>
          <a:bodyPr>
            <a:normAutofit/>
          </a:bodyPr>
          <a:lstStyle/>
          <a:p>
            <a:pPr marL="457200" indent="-457200"/>
            <a:r>
              <a:rPr lang="en-US" dirty="0">
                <a:solidFill>
                  <a:schemeClr val="bg1"/>
                </a:solidFill>
              </a:rPr>
              <a:t>Pre-assignment preparation should include understanding the assignment and being comfortable with it before accepting.</a:t>
            </a:r>
          </a:p>
          <a:p>
            <a:pPr marL="457200" indent="-457200"/>
            <a:r>
              <a:rPr lang="en-US" dirty="0">
                <a:solidFill>
                  <a:schemeClr val="bg1"/>
                </a:solidFill>
              </a:rPr>
              <a:t>Contact the PETL to get an overview of the assignment. </a:t>
            </a:r>
          </a:p>
          <a:p>
            <a:pPr marL="457200" indent="-457200"/>
            <a:r>
              <a:rPr lang="en-US" dirty="0">
                <a:solidFill>
                  <a:schemeClr val="bg1"/>
                </a:solidFill>
              </a:rPr>
              <a:t>Virtual assignment consideration should include notifying your home unit that you will not be available to address local concerns.</a:t>
            </a:r>
          </a:p>
        </p:txBody>
      </p:sp>
    </p:spTree>
    <p:extLst>
      <p:ext uri="{BB962C8B-B14F-4D97-AF65-F5344CB8AC3E}">
        <p14:creationId xmlns:p14="http://schemas.microsoft.com/office/powerpoint/2010/main" val="832088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794759"/>
          </a:xfrm>
          <a:solidFill>
            <a:schemeClr val="accent3"/>
          </a:solidFill>
        </p:spPr>
        <p:txBody>
          <a:bodyPr>
            <a:normAutofit/>
          </a:bodyPr>
          <a:lstStyle/>
          <a:p>
            <a:r>
              <a:rPr lang="en-US" dirty="0">
                <a:solidFill>
                  <a:schemeClr val="bg1"/>
                </a:solidFill>
              </a:rPr>
              <a:t>FPET On-Site Tactics</a:t>
            </a:r>
          </a:p>
        </p:txBody>
      </p:sp>
      <p:pic>
        <p:nvPicPr>
          <p:cNvPr id="8" name="Picture 7" descr="Briefing">
            <a:extLst>
              <a:ext uri="{FF2B5EF4-FFF2-40B4-BE49-F238E27FC236}">
                <a16:creationId xmlns:a16="http://schemas.microsoft.com/office/drawing/2014/main" id="{E33C2F85-7D0C-4F14-BBE4-70AB56AF891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t="4938"/>
          <a:stretch/>
        </p:blipFill>
        <p:spPr>
          <a:xfrm>
            <a:off x="0" y="794758"/>
            <a:ext cx="9144000" cy="5802698"/>
          </a:xfrm>
          <a:prstGeom prst="rect">
            <a:avLst/>
          </a:prstGeom>
        </p:spPr>
      </p:pic>
      <p:sp>
        <p:nvSpPr>
          <p:cNvPr id="2" name="Content Placeholder 1"/>
          <p:cNvSpPr>
            <a:spLocks noGrp="1"/>
          </p:cNvSpPr>
          <p:nvPr>
            <p:ph sz="quarter" idx="12"/>
          </p:nvPr>
        </p:nvSpPr>
        <p:spPr>
          <a:xfrm>
            <a:off x="0" y="990600"/>
            <a:ext cx="4892246" cy="5562600"/>
          </a:xfrm>
        </p:spPr>
        <p:txBody>
          <a:bodyPr/>
          <a:lstStyle/>
          <a:p>
            <a:pPr marL="457200" indent="-457200"/>
            <a:r>
              <a:rPr lang="en-US" dirty="0">
                <a:solidFill>
                  <a:schemeClr val="bg1"/>
                </a:solidFill>
              </a:rPr>
              <a:t>Briefing and orientation</a:t>
            </a:r>
          </a:p>
          <a:p>
            <a:pPr marL="457200" indent="-457200"/>
            <a:r>
              <a:rPr lang="en-US" dirty="0">
                <a:solidFill>
                  <a:schemeClr val="bg1"/>
                </a:solidFill>
              </a:rPr>
              <a:t>Organization</a:t>
            </a:r>
          </a:p>
          <a:p>
            <a:pPr marL="0" indent="0">
              <a:buNone/>
            </a:pPr>
            <a:endParaRPr lang="en-US" dirty="0"/>
          </a:p>
          <a:p>
            <a:pPr algn="ctr"/>
            <a:endParaRPr lang="en-US" dirty="0"/>
          </a:p>
        </p:txBody>
      </p:sp>
      <p:sp>
        <p:nvSpPr>
          <p:cNvPr id="6" name="Text Placeholder 5">
            <a:extLst>
              <a:ext uri="{FF2B5EF4-FFF2-40B4-BE49-F238E27FC236}">
                <a16:creationId xmlns:a16="http://schemas.microsoft.com/office/drawing/2014/main" id="{AC231C93-6A81-49BC-A63A-5DDE9DFF2241}"/>
              </a:ext>
            </a:extLst>
          </p:cNvPr>
          <p:cNvSpPr>
            <a:spLocks noGrp="1"/>
          </p:cNvSpPr>
          <p:nvPr>
            <p:ph type="body" sz="quarter" idx="13"/>
          </p:nvPr>
        </p:nvSpPr>
        <p:spPr>
          <a:xfrm>
            <a:off x="4892246" y="990600"/>
            <a:ext cx="4251754" cy="5562600"/>
          </a:xfrm>
        </p:spPr>
        <p:txBody>
          <a:bodyPr/>
          <a:lstStyle/>
          <a:p>
            <a:pPr marL="457200" indent="-457200"/>
            <a:r>
              <a:rPr lang="en-US" dirty="0">
                <a:solidFill>
                  <a:schemeClr val="bg1"/>
                </a:solidFill>
              </a:rPr>
              <a:t>Documentation</a:t>
            </a:r>
          </a:p>
          <a:p>
            <a:pPr marL="457200" indent="-457200"/>
            <a:r>
              <a:rPr lang="en-US" dirty="0">
                <a:solidFill>
                  <a:schemeClr val="bg1"/>
                </a:solidFill>
              </a:rPr>
              <a:t>Host Information</a:t>
            </a:r>
          </a:p>
          <a:p>
            <a:pPr marL="0" indent="0">
              <a:buNone/>
            </a:pPr>
            <a:endParaRPr lang="en-US" dirty="0"/>
          </a:p>
        </p:txBody>
      </p:sp>
    </p:spTree>
    <p:extLst>
      <p:ext uri="{BB962C8B-B14F-4D97-AF65-F5344CB8AC3E}">
        <p14:creationId xmlns:p14="http://schemas.microsoft.com/office/powerpoint/2010/main" val="3311559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Content Placeholder 7" descr="Presenting priorities to an audience.">
            <a:extLst>
              <a:ext uri="{FF2B5EF4-FFF2-40B4-BE49-F238E27FC236}">
                <a16:creationId xmlns:a16="http://schemas.microsoft.com/office/drawing/2014/main" id="{1F54E2D8-62B1-4455-9DC9-146CEB55D7DA}"/>
              </a:ext>
            </a:extLst>
          </p:cNvPr>
          <p:cNvPicPr>
            <a:picLocks noGrp="1" noChangeAspect="1"/>
          </p:cNvPicPr>
          <p:nvPr>
            <p:ph sz="quarter" idx="13"/>
          </p:nvPr>
        </p:nvPicPr>
        <p:blipFill rotWithShape="1">
          <a:blip r:embed="rId3">
            <a:extLst>
              <a:ext uri="{28A0092B-C50C-407E-A947-70E740481C1C}">
                <a14:useLocalDpi xmlns:a14="http://schemas.microsoft.com/office/drawing/2010/main" val="0"/>
              </a:ext>
            </a:extLst>
          </a:blip>
          <a:srcRect t="11495" b="4536"/>
          <a:stretch/>
        </p:blipFill>
        <p:spPr>
          <a:xfrm>
            <a:off x="0" y="729236"/>
            <a:ext cx="9144000" cy="5855596"/>
          </a:xfrm>
        </p:spPr>
      </p:pic>
      <p:sp>
        <p:nvSpPr>
          <p:cNvPr id="3" name="Title 2"/>
          <p:cNvSpPr>
            <a:spLocks noGrp="1"/>
          </p:cNvSpPr>
          <p:nvPr>
            <p:ph type="title"/>
          </p:nvPr>
        </p:nvSpPr>
        <p:spPr>
          <a:xfrm>
            <a:off x="0" y="-1"/>
            <a:ext cx="9144000" cy="794759"/>
          </a:xfrm>
          <a:solidFill>
            <a:schemeClr val="accent3"/>
          </a:solidFill>
        </p:spPr>
        <p:txBody>
          <a:bodyPr>
            <a:normAutofit/>
          </a:bodyPr>
          <a:lstStyle/>
          <a:p>
            <a:r>
              <a:rPr lang="en-US" dirty="0">
                <a:solidFill>
                  <a:schemeClr val="bg1"/>
                </a:solidFill>
              </a:rPr>
              <a:t>FPET On-Site Tactics (continued)</a:t>
            </a:r>
          </a:p>
        </p:txBody>
      </p:sp>
      <p:sp>
        <p:nvSpPr>
          <p:cNvPr id="5" name="Rectangle 4"/>
          <p:cNvSpPr/>
          <p:nvPr/>
        </p:nvSpPr>
        <p:spPr>
          <a:xfrm>
            <a:off x="0" y="4495800"/>
            <a:ext cx="7391400" cy="2062103"/>
          </a:xfrm>
          <a:prstGeom prst="rect">
            <a:avLst/>
          </a:prstGeom>
          <a:solidFill>
            <a:schemeClr val="accent1">
              <a:lumMod val="50000"/>
              <a:alpha val="52000"/>
            </a:schemeClr>
          </a:solidFill>
        </p:spPr>
        <p:txBody>
          <a:bodyPr wrap="square">
            <a:spAutoFit/>
          </a:bodyPr>
          <a:lstStyle/>
          <a:p>
            <a:pPr marL="457200" indent="-457200">
              <a:buFont typeface="Arial" panose="020B0604020202020204" pitchFamily="34" charset="0"/>
              <a:buChar char="•"/>
            </a:pPr>
            <a:r>
              <a:rPr lang="en-US" sz="3200" b="1" dirty="0">
                <a:solidFill>
                  <a:schemeClr val="bg1"/>
                </a:solidFill>
                <a:latin typeface="+mn-lt"/>
              </a:rPr>
              <a:t>Financial rules and constraints.</a:t>
            </a:r>
          </a:p>
          <a:p>
            <a:pPr marL="457200" indent="-457200">
              <a:buFont typeface="Arial" panose="020B0604020202020204" pitchFamily="34" charset="0"/>
              <a:buChar char="•"/>
            </a:pPr>
            <a:r>
              <a:rPr lang="en-US" sz="3200" b="1" dirty="0">
                <a:solidFill>
                  <a:schemeClr val="bg1"/>
                </a:solidFill>
                <a:latin typeface="+mn-lt"/>
              </a:rPr>
              <a:t>Priorities and time constraints.</a:t>
            </a:r>
          </a:p>
          <a:p>
            <a:pPr marL="457200" indent="-457200">
              <a:buFont typeface="Arial" panose="020B0604020202020204" pitchFamily="34" charset="0"/>
              <a:buChar char="•"/>
            </a:pPr>
            <a:r>
              <a:rPr lang="en-US" sz="3200" b="1" dirty="0">
                <a:solidFill>
                  <a:schemeClr val="bg1"/>
                </a:solidFill>
                <a:latin typeface="+mn-lt"/>
              </a:rPr>
              <a:t>Logistics and support.</a:t>
            </a:r>
          </a:p>
          <a:p>
            <a:pPr marL="457200" indent="-457200">
              <a:buFont typeface="Arial" panose="020B0604020202020204" pitchFamily="34" charset="0"/>
              <a:buChar char="•"/>
            </a:pPr>
            <a:r>
              <a:rPr lang="en-US" sz="3200" b="1" dirty="0">
                <a:solidFill>
                  <a:schemeClr val="bg1"/>
                </a:solidFill>
                <a:latin typeface="+mn-lt"/>
              </a:rPr>
              <a:t>Develop Wildland Fire Prevention Plan.</a:t>
            </a:r>
          </a:p>
        </p:txBody>
      </p:sp>
    </p:spTree>
    <p:extLst>
      <p:ext uri="{BB962C8B-B14F-4D97-AF65-F5344CB8AC3E}">
        <p14:creationId xmlns:p14="http://schemas.microsoft.com/office/powerpoint/2010/main" val="1656005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0"/>
            <a:ext cx="9067800" cy="838200"/>
          </a:xfrm>
        </p:spPr>
        <p:txBody>
          <a:bodyPr>
            <a:normAutofit/>
          </a:bodyPr>
          <a:lstStyle/>
          <a:p>
            <a:r>
              <a:rPr lang="en-US" dirty="0">
                <a:solidFill>
                  <a:schemeClr val="bg1"/>
                </a:solidFill>
              </a:rPr>
              <a:t>FPET On-Site Tactics – Documentation  </a:t>
            </a:r>
          </a:p>
        </p:txBody>
      </p:sp>
      <p:sp>
        <p:nvSpPr>
          <p:cNvPr id="9" name="Content Placeholder 8">
            <a:extLst>
              <a:ext uri="{FF2B5EF4-FFF2-40B4-BE49-F238E27FC236}">
                <a16:creationId xmlns:a16="http://schemas.microsoft.com/office/drawing/2014/main" id="{AFB1C4F9-2BD7-4589-84A4-2E6556FF19CD}"/>
              </a:ext>
            </a:extLst>
          </p:cNvPr>
          <p:cNvSpPr>
            <a:spLocks noGrp="1"/>
          </p:cNvSpPr>
          <p:nvPr>
            <p:ph sz="quarter" idx="12"/>
          </p:nvPr>
        </p:nvSpPr>
        <p:spPr>
          <a:xfrm>
            <a:off x="228600" y="3249686"/>
            <a:ext cx="8686800" cy="3074914"/>
          </a:xfrm>
        </p:spPr>
        <p:txBody>
          <a:bodyPr/>
          <a:lstStyle/>
          <a:p>
            <a:pPr marL="0" indent="0">
              <a:buNone/>
            </a:pPr>
            <a:r>
              <a:rPr lang="en-US" dirty="0"/>
              <a:t>Documentation</a:t>
            </a:r>
          </a:p>
          <a:p>
            <a:r>
              <a:rPr lang="en-US" sz="3200" b="0" dirty="0"/>
              <a:t>Activity log</a:t>
            </a:r>
          </a:p>
          <a:p>
            <a:r>
              <a:rPr lang="en-US" sz="3200" b="0" dirty="0"/>
              <a:t>Daily contact log</a:t>
            </a:r>
          </a:p>
          <a:p>
            <a:r>
              <a:rPr lang="en-US" sz="3200" b="0" dirty="0"/>
              <a:t>Conversation record</a:t>
            </a:r>
          </a:p>
          <a:p>
            <a:r>
              <a:rPr lang="en-US" sz="3200" b="0" dirty="0"/>
              <a:t>Final report</a:t>
            </a:r>
          </a:p>
        </p:txBody>
      </p:sp>
      <p:pic>
        <p:nvPicPr>
          <p:cNvPr id="4" name="Picture 3" descr="Activity log (ICS 2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116086"/>
            <a:ext cx="5762617" cy="30749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13304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ARTICULATE_SLIDE_COUNT" val="17"/>
  <p:tag name="MMPROD_UIDATA" val="&lt;database version=&quot;7.0&quot;&gt;&lt;object type=&quot;1&quot; unique_id=&quot;10001&quot;&gt;&lt;object type=&quot;8&quot; unique_id=&quot;10084&quot;&gt;&lt;/object&gt;&lt;object type=&quot;2&quot; unique_id=&quot;10085&quot;&gt;&lt;object type=&quot;3&quot; unique_id=&quot;10086&quot;&gt;&lt;property id=&quot;20148&quot; value=&quot;5&quot;/&gt;&lt;property id=&quot;20300&quot; value=&quot;Slide 1&quot;/&gt;&lt;property id=&quot;20307&quot; value=&quot;258&quot;/&gt;&lt;/object&gt;&lt;object type=&quot;3&quot; unique_id=&quot;10087&quot;&gt;&lt;property id=&quot;20148&quot; value=&quot;5&quot;/&gt;&lt;property id=&quot;20300&quot; value=&quot;Slide 2 - &amp;quot;Unit 1: Objectives&amp;quot;&quot;/&gt;&lt;property id=&quot;20307&quot; value=&quot;259&quot;/&gt;&lt;/object&gt;&lt;object type=&quot;3&quot; unique_id=&quot;10088&quot;&gt;&lt;property id=&quot;20148&quot; value=&quot;5&quot;/&gt;&lt;property id=&quot;20300&quot; value=&quot;Slide 3 - &amp;quot;Basic fire terminology video&amp;quot;&quot;/&gt;&lt;property id=&quot;20307&quot; value=&quot;260&quot;/&gt;&lt;/object&gt;&lt;object type=&quot;3&quot; unique_id=&quot;10089&quot;&gt;&lt;property id=&quot;20148&quot; value=&quot;5&quot;/&gt;&lt;property id=&quot;20300&quot; value=&quot;Slide 5 - &amp;quot;Additional terminology: &amp;quot;&quot;/&gt;&lt;property id=&quot;20307&quot; value=&quot;261&quot;/&gt;&lt;/object&gt;&lt;object type=&quot;3&quot; unique_id=&quot;10091&quot;&gt;&lt;property id=&quot;20148&quot; value=&quot;5&quot;/&gt;&lt;property id=&quot;20300&quot; value=&quot;Slide 4 - &amp;quot;Terminology: Fire Behavior&amp;quot;&quot;/&gt;&lt;property id=&quot;20307&quot; value=&quot;273&quot;/&gt;&lt;/object&gt;&lt;object type=&quot;3&quot; unique_id=&quot;10092&quot;&gt;&lt;property id=&quot;20148&quot; value=&quot;5&quot;/&gt;&lt;property id=&quot;20300&quot; value=&quot;Slide 6 - &amp;quot;The Fire Triangle&amp;quot;&quot;/&gt;&lt;property id=&quot;20307&quot; value=&quot;274&quot;/&gt;&lt;/object&gt;&lt;object type=&quot;3&quot; unique_id=&quot;10096&quot;&gt;&lt;property id=&quot;20148&quot; value=&quot;5&quot;/&gt;&lt;property id=&quot;20300&quot; value=&quot;Slide 14 - &amp;quot;Heat Transfer&amp;quot;&quot;/&gt;&lt;property id=&quot;20307&quot; value=&quot;278&quot;/&gt;&lt;/object&gt;&lt;object type=&quot;3&quot; unique_id=&quot;10097&quot;&gt;&lt;property id=&quot;20148&quot; value=&quot;5&quot;/&gt;&lt;property id=&quot;20300&quot; value=&quot;Slide 8 - &amp;quot;Heat&amp;quot;&quot;/&gt;&lt;property id=&quot;20307&quot; value=&quot;279&quot;/&gt;&lt;/object&gt;&lt;object type=&quot;3&quot; unique_id=&quot;10098&quot;&gt;&lt;property id=&quot;20148&quot; value=&quot;5&quot;/&gt;&lt;property id=&quot;20300&quot; value=&quot;Slide 10 - &amp;quot;Heat Transfer&amp;quot;&quot;/&gt;&lt;property id=&quot;20307&quot; value=&quot;290&quot;/&gt;&lt;/object&gt;&lt;object type=&quot;3&quot; unique_id=&quot;10099&quot;&gt;&lt;property id=&quot;20148&quot; value=&quot;5&quot;/&gt;&lt;property id=&quot;20300&quot; value=&quot;Slide 15 - &amp;quot;Breaking the Fire Triangle&amp;quot;&quot;/&gt;&lt;property id=&quot;20307&quot; value=&quot;280&quot;/&gt;&lt;/object&gt;&lt;object type=&quot;3&quot; unique_id=&quot;10100&quot;&gt;&lt;property id=&quot;20148&quot; value=&quot;5&quot;/&gt;&lt;property id=&quot;20300&quot; value=&quot;Slide 16 - &amp;quot;Breaking the fire triangle&amp;quot;&quot;/&gt;&lt;property id=&quot;20307&quot; value=&quot;281&quot;/&gt;&lt;/object&gt;&lt;object type=&quot;3&quot; unique_id=&quot;10106&quot;&gt;&lt;property id=&quot;20148&quot; value=&quot;5&quot;/&gt;&lt;property id=&quot;20300&quot; value=&quot;Slide 17 - &amp;quot;Unit 1 Summary&amp;quot;&quot;/&gt;&lt;property id=&quot;20307&quot; value=&quot;287&quot;/&gt;&lt;/object&gt;&lt;object type=&quot;3&quot; unique_id=&quot;10690&quot;&gt;&lt;property id=&quot;20148&quot; value=&quot;5&quot;/&gt;&lt;property id=&quot;20300&quot; value=&quot;Slide 7 - &amp;quot;Oxygen&amp;quot;&quot;/&gt;&lt;property id=&quot;20307&quot; value=&quot;292&quot;/&gt;&lt;/object&gt;&lt;object type=&quot;3&quot; unique_id=&quot;10691&quot;&gt;&lt;property id=&quot;20148&quot; value=&quot;5&quot;/&gt;&lt;property id=&quot;20300&quot; value=&quot;Slide 9 - &amp;quot;Fuel&amp;quot;&quot;/&gt;&lt;property id=&quot;20307&quot; value=&quot;291&quot;/&gt;&lt;/object&gt;&lt;object type=&quot;3&quot; unique_id=&quot;10692&quot;&gt;&lt;property id=&quot;20148&quot; value=&quot;5&quot;/&gt;&lt;property id=&quot;20300&quot; value=&quot;Slide 11 - &amp;quot;Conduction: Happens through direct contact&amp;#x0D;&amp;#x0A;&amp;quot;&quot;/&gt;&lt;property id=&quot;20307&quot; value=&quot;293&quot;/&gt;&lt;/object&gt;&lt;object type=&quot;3&quot; unique_id=&quot;10693&quot;&gt;&lt;property id=&quot;20148&quot; value=&quot;5&quot;/&gt;&lt;property id=&quot;20300&quot; value=&quot;Slide 12 - &amp;quot;Convection: Movement of air&amp;#x0D;&amp;#x0A;&amp;quot;&quot;/&gt;&lt;property id=&quot;20307&quot; value=&quot;295&quot;/&gt;&lt;/object&gt;&lt;object type=&quot;3&quot; unique_id=&quot;10694&quot;&gt;&lt;property id=&quot;20148&quot; value=&quot;5&quot;/&gt;&lt;property id=&quot;20300&quot; value=&quot;Slide 13 - &amp;quot;&amp;#x0D;&amp;#x0A;Radiant: Ray or wave of heat&amp;#x0D;&amp;#x0A;&amp;quot;&quot;/&gt;&lt;property id=&quot;20307&quot; value=&quot;294&quot;/&gt;&lt;/object&gt;&lt;/object&gt;&lt;/object&gt;&lt;/database&gt;"/>
  <p:tag name="ARTICULATE_PROJECT_OPEN" val="0"/>
  <p:tag name="SECTOMILLISECCONVERTED" val="1"/>
</p:tagLst>
</file>

<file path=ppt/theme/theme1.xml><?xml version="1.0" encoding="utf-8"?>
<a:theme xmlns:a="http://schemas.openxmlformats.org/drawingml/2006/main" name="Custom Design">
  <a:themeElements>
    <a:clrScheme name="NWCG-S190">
      <a:dk1>
        <a:srgbClr val="262626"/>
      </a:dk1>
      <a:lt1>
        <a:srgbClr val="FFFFFF"/>
      </a:lt1>
      <a:dk2>
        <a:srgbClr val="42322A"/>
      </a:dk2>
      <a:lt2>
        <a:srgbClr val="EEECE1"/>
      </a:lt2>
      <a:accent1>
        <a:srgbClr val="ABC178"/>
      </a:accent1>
      <a:accent2>
        <a:srgbClr val="D6562B"/>
      </a:accent2>
      <a:accent3>
        <a:srgbClr val="507B97"/>
      </a:accent3>
      <a:accent4>
        <a:srgbClr val="F4BB3A"/>
      </a:accent4>
      <a:accent5>
        <a:srgbClr val="176533"/>
      </a:accent5>
      <a:accent6>
        <a:srgbClr val="A17D6B"/>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WCG_PPT_s190-Template" id="{8593C24D-E6E0-4AD6-A7C4-B640759F04B6}" vid="{9958F55C-F9E0-4870-BECA-CDDEE98386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NWCG_PPT_Template</Template>
  <TotalTime>1613</TotalTime>
  <Words>1393</Words>
  <Application>Microsoft Office PowerPoint</Application>
  <PresentationFormat>On-screen Show (4:3)</PresentationFormat>
  <Paragraphs>175</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Times New Roman</vt:lpstr>
      <vt:lpstr>Arial</vt:lpstr>
      <vt:lpstr>Wingdings</vt:lpstr>
      <vt:lpstr>Courier New</vt:lpstr>
      <vt:lpstr>Calibri</vt:lpstr>
      <vt:lpstr>Custom Design</vt:lpstr>
      <vt:lpstr>P-310 Unit 5: Operations</vt:lpstr>
      <vt:lpstr>Unit Objective</vt:lpstr>
      <vt:lpstr>Introduction</vt:lpstr>
      <vt:lpstr>Operations Overview</vt:lpstr>
      <vt:lpstr>Requesting Unit: Roles and Responsibilities</vt:lpstr>
      <vt:lpstr>Pre-Assignment Preparation</vt:lpstr>
      <vt:lpstr>FPET On-Site Tactics</vt:lpstr>
      <vt:lpstr>FPET On-Site Tactics (continued)</vt:lpstr>
      <vt:lpstr>FPET On-Site Tactics – Documentation  </vt:lpstr>
      <vt:lpstr>FPET On-Site Tactics (continued)</vt:lpstr>
      <vt:lpstr>Final Report and Transition</vt:lpstr>
      <vt:lpstr>Operations Summary</vt:lpstr>
      <vt:lpstr>Review Unit Objective</vt:lpstr>
    </vt:vector>
  </TitlesOfParts>
  <Company>Department of Interior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Touchette, Rhiannon R</dc:creator>
  <cp:lastModifiedBy>Horn, Sharon L</cp:lastModifiedBy>
  <cp:revision>114</cp:revision>
  <cp:lastPrinted>2018-11-08T18:13:21Z</cp:lastPrinted>
  <dcterms:created xsi:type="dcterms:W3CDTF">2019-10-15T16:01:49Z</dcterms:created>
  <dcterms:modified xsi:type="dcterms:W3CDTF">2021-07-02T17:23:10Z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F825ACD3-ED32-4FDF-A0D6-63D173E0C802</vt:lpwstr>
  </property>
  <property fmtid="{D5CDD505-2E9C-101B-9397-08002B2CF9AE}" pid="3" name="ArticulatePath">
    <vt:lpwstr>Presentation1</vt:lpwstr>
  </property>
</Properties>
</file>