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1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</p:sldIdLst>
  <p:sldSz cx="9144000" cy="6858000" type="screen4x3"/>
  <p:notesSz cx="6858000" cy="92964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custDataLst>
    <p:tags r:id="rId3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16F6"/>
    <a:srgbClr val="080349"/>
    <a:srgbClr val="176533"/>
    <a:srgbClr val="42322A"/>
    <a:srgbClr val="DDDDDD"/>
    <a:srgbClr val="FFFFFF"/>
    <a:srgbClr val="663300"/>
    <a:srgbClr val="C0C0C0"/>
    <a:srgbClr val="EEECE1"/>
    <a:srgbClr val="0056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33098" autoAdjust="0"/>
  </p:normalViewPr>
  <p:slideViewPr>
    <p:cSldViewPr showGuides="1">
      <p:cViewPr varScale="1">
        <p:scale>
          <a:sx n="34" d="100"/>
          <a:sy n="34" d="100"/>
        </p:scale>
        <p:origin x="372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301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72209" cy="46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792" y="1"/>
            <a:ext cx="2972208" cy="46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910"/>
            <a:ext cx="2972209" cy="46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792" y="8831910"/>
            <a:ext cx="2972208" cy="46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73D1A75-8B2A-48FC-B5A2-79243BA3A13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641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4800" y="669897"/>
            <a:ext cx="2476500" cy="1857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439987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3E047-8B01-4D0A-8D9A-8D93D4534B9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304800" y="8829675"/>
            <a:ext cx="6019800" cy="466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r>
              <a:rPr lang="en-US" dirty="0"/>
              <a:t>NWCG S-190 Guide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04800" y="8829675"/>
            <a:ext cx="6019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292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quisition.gov/browse/index/far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mokeybear.com/en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nwcg.gov/fpetdl" TargetMode="External"/><Relationship Id="rId5" Type="http://schemas.openxmlformats.org/officeDocument/2006/relationships/hyperlink" Target="https://www.nifc.gov/prevEdu/prevEdu_communicatorGuide.html" TargetMode="External"/><Relationship Id="rId4" Type="http://schemas.openxmlformats.org/officeDocument/2006/relationships/hyperlink" Target="https://www.adcouncil.org/find-assets" TargetMode="Externa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fpa.org/" TargetMode="External"/><Relationship Id="rId3" Type="http://schemas.openxmlformats.org/officeDocument/2006/relationships/hyperlink" Target="https://apps.fs.usda.gov/symbols" TargetMode="External"/><Relationship Id="rId7" Type="http://schemas.openxmlformats.org/officeDocument/2006/relationships/hyperlink" Target="https://nfsc.org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gpo.gov/" TargetMode="External"/><Relationship Id="rId5" Type="http://schemas.openxmlformats.org/officeDocument/2006/relationships/hyperlink" Target="https://www.unicor.gov/index.aspx" TargetMode="External"/><Relationship Id="rId10" Type="http://schemas.openxmlformats.org/officeDocument/2006/relationships/hyperlink" Target="https://smokeybear.com/en" TargetMode="External"/><Relationship Id="rId4" Type="http://schemas.openxmlformats.org/officeDocument/2006/relationships/hyperlink" Target="https://www.fs.usda.gov/working-with-us/contracts-commercial-permits/smokeybearlicensing" TargetMode="External"/><Relationship Id="rId9" Type="http://schemas.openxmlformats.org/officeDocument/2006/relationships/hyperlink" Target="https://www.stateforesters.org/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/>
          <a:lstStyle/>
          <a:p>
            <a:fld id="{8563C44C-B45D-4BB0-881F-345F3E0673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7770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dirty="0"/>
              <a:t>Refer students</a:t>
            </a:r>
            <a:r>
              <a:rPr lang="en-US" baseline="0" dirty="0"/>
              <a:t> to the Federal Acquisitions Regulations, </a:t>
            </a:r>
            <a:r>
              <a:rPr lang="en-US" dirty="0">
                <a:hlinkClick r:id="rId3"/>
              </a:rPr>
              <a:t>https://www.acquisition.gov/browse/index/far</a:t>
            </a:r>
            <a:r>
              <a:rPr lang="en-US" baseline="0" dirty="0"/>
              <a:t> for more information.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5106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b="0" dirty="0"/>
              <a:t>Speak with students</a:t>
            </a:r>
            <a:r>
              <a:rPr lang="en-US" b="0" baseline="0" dirty="0"/>
              <a:t> about what qualities make good materials and what are things to avoid.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b="0" baseline="0" dirty="0"/>
              <a:t>Demonstrate and discuss the use of various materials.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5227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SzPts val="1200"/>
              <a:buFont typeface="Wingdings" panose="05000000000000000000" pitchFamily="2" charset="2"/>
              <a:buChar char=""/>
            </a:pPr>
            <a:r>
              <a:rPr lang="en-US" sz="1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Demonstrate and discuss the use of various material.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200" u="sng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https://smokeybear.com/en </a:t>
            </a:r>
            <a:endParaRPr lang="en-US" sz="1200" kern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200" u="sng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https://www.adcouncil.org/find-assets</a:t>
            </a:r>
            <a:endParaRPr lang="en-US" sz="1200" kern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Wildfire prevention guides. </a:t>
            </a:r>
            <a:r>
              <a:rPr lang="en-US" sz="1200" u="sng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5"/>
              </a:rPr>
              <a:t>https://www.nifc.gov/prevEdu/prevEdu_communicatorGuide.html</a:t>
            </a:r>
            <a:r>
              <a:rPr lang="en-US" sz="1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endParaRPr lang="en-US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b="0" dirty="0"/>
              <a:t>Materials development</a:t>
            </a:r>
            <a:r>
              <a:rPr lang="en-US" b="0" baseline="0" dirty="0"/>
              <a:t> tool demonstration. 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b="0" dirty="0"/>
              <a:t>Demonstrate the FPET digital library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</a:t>
            </a:r>
            <a:r>
              <a:rPr lang="en-US" b="0" dirty="0"/>
              <a:t> </a:t>
            </a:r>
            <a:r>
              <a:rPr lang="en-US" sz="1200" b="0" u="sng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6"/>
              </a:rPr>
              <a:t>https://www.nwcg.gov/fpetdl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baseline="0" dirty="0"/>
              <a:t>Past FPETs materials at the FPET digital library.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FPET must</a:t>
            </a:r>
            <a:r>
              <a:rPr lang="en-US" sz="1200" u="none" strike="noStrike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 innovative in selecting the best way to reach their target audience with a fire prevention message.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Select the medium that will get the most exposure and reach the most people.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Gather intelligence from locals in the area. They are your best source of information about what works in their community to deliver messages.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 sure to differentiate between your target audiences.  Most likely there will be different values for targeting residents versus recreationists using the area the team is serving.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7352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3123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1006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8940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0130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5394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b="0" dirty="0"/>
              <a:t>Survey the students on additional activities.  Document on flip</a:t>
            </a:r>
            <a:r>
              <a:rPr lang="en-US" b="0" baseline="0" dirty="0"/>
              <a:t> charts.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1461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b="0" dirty="0"/>
              <a:t>Conduct a discussion about programs used to create and modify graphics.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b="0" dirty="0"/>
              <a:t>Speak with students about what qualities make good materials and things to avoid.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924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Review unit objectives.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1156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 fontAlgn="base">
              <a:buFont typeface="Arial" panose="020B0604020202020204" pitchFamily="34" charset="0"/>
              <a:buChar char="•"/>
            </a:pP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Where are you going to print your publication?</a:t>
            </a:r>
          </a:p>
          <a:p>
            <a:pPr marL="171450" lvl="0" indent="-171450" fontAlgn="base">
              <a:buFont typeface="Arial" panose="020B0604020202020204" pitchFamily="34" charset="0"/>
              <a:buChar char="•"/>
            </a:pP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Ask Host agency how/what format they prefer. </a:t>
            </a:r>
          </a:p>
          <a:p>
            <a:pPr marL="171450" lvl="0" indent="-171450" fontAlgn="base">
              <a:buFont typeface="Arial" panose="020B0604020202020204" pitchFamily="34" charset="0"/>
              <a:buChar char="•"/>
            </a:pP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When going to a print shop, ask how they want the file format before doing the project. </a:t>
            </a:r>
          </a:p>
          <a:p>
            <a:pPr marL="171450" lvl="0" indent="-171450" fontAlgn="base">
              <a:buFont typeface="Arial" panose="020B0604020202020204" pitchFamily="34" charset="0"/>
              <a:buChar char="•"/>
            </a:pP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Select the software that meets the needs of your printing and sharing of the files.  Is it being shared via e-mail?</a:t>
            </a:r>
          </a:p>
          <a:p>
            <a:pPr marL="171450" lvl="0" indent="-171450" fontAlgn="base">
              <a:buFont typeface="Arial" panose="020B0604020202020204" pitchFamily="34" charset="0"/>
              <a:buChar char="•"/>
            </a:pP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Does everyone have the program installed that the publication was created in?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140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b="0" dirty="0"/>
              <a:t>Classroom exercise:</a:t>
            </a:r>
            <a:r>
              <a:rPr lang="en-US" b="0" baseline="0" dirty="0"/>
              <a:t> Create a sample product as it relates to your identified target audiences, key messages, budget, social considerations, and fire prevention strategy.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US" b="0" baseline="0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b="1" baseline="0" dirty="0"/>
              <a:t>Instructors Notes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b="0" baseline="0" dirty="0"/>
              <a:t>Use of the digital library is encouraged.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4237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Review unit objectives.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31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Sources of fire prevention educational supplies.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Challenges associated with obtaining fire prevention educational materials.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Funding</a:t>
            </a:r>
            <a:r>
              <a:rPr lang="en-US" b="0" baseline="0" dirty="0"/>
              <a:t> considerations.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/>
              <a:t>Sources of borrowing and sharing.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/>
              <a:t>Ordering procedures.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Federal Government Printing Office procedures.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581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b="0" dirty="0"/>
              <a:t>Unit 11-HO1: Sources of Materials.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b="0" dirty="0"/>
              <a:t>Discuss that the slide lists general sources, the handout lists specific sources.</a:t>
            </a:r>
          </a:p>
          <a:p>
            <a:endParaRPr lang="en-US" sz="1200" b="1" dirty="0"/>
          </a:p>
          <a:p>
            <a:r>
              <a:rPr lang="en-US" sz="1200" b="1" dirty="0"/>
              <a:t>List of sources to acquire various materials and supplies: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National Symbols Cache – </a:t>
            </a:r>
            <a:r>
              <a:rPr lang="en-US" sz="1200" u="sng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https://apps.fs.usda.gov/symbols</a:t>
            </a:r>
            <a:endParaRPr lang="en-US" sz="1200" kern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Past FPETs materials at the FPET Digital Library – </a:t>
            </a:r>
            <a:r>
              <a:rPr lang="en-US" sz="1200" u="sng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https://www.nwcg.gov/fpetdl/</a:t>
            </a:r>
            <a:r>
              <a:rPr lang="en-US" sz="1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National Fire Equipment and Supplies System (NFES), NWCG training materials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Approved commercial licensees – </a:t>
            </a:r>
            <a:r>
              <a:rPr lang="en-US" sz="1200" u="sng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https://www.fs.usda.gov/working-with-us/contracts-commercial-permits/smokeybearlicensing</a:t>
            </a:r>
            <a:endParaRPr lang="en-US" sz="1200" kern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Unicor</a:t>
            </a:r>
            <a:r>
              <a:rPr lang="en-US" sz="1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fire prevention signs, </a:t>
            </a:r>
            <a:r>
              <a:rPr lang="en-US" sz="1200" u="sng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5"/>
              </a:rPr>
              <a:t>https://www.unicor.gov/index.aspx</a:t>
            </a:r>
            <a:endParaRPr lang="en-US" sz="1200" kern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Government Printing Office (GPO) – </a:t>
            </a:r>
            <a:r>
              <a:rPr lang="en-US" sz="1200" u="sng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6"/>
              </a:rPr>
              <a:t>https://www.gpo.gov/</a:t>
            </a:r>
            <a:endParaRPr lang="en-US" sz="1200" kern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National Fire Safety Council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en-US" sz="1200" u="sng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7"/>
              </a:rPr>
              <a:t>https://nfsc.org/</a:t>
            </a:r>
            <a:endParaRPr lang="en-US" sz="1200" kern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National Fire Protection Association (NFPA) – </a:t>
            </a:r>
            <a:r>
              <a:rPr lang="en-US" sz="1200" u="sng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8"/>
              </a:rPr>
              <a:t>https://www.nfpa.org/</a:t>
            </a:r>
            <a:endParaRPr lang="en-US" sz="1200" kern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County Extension Services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National Association of State Foresters Catalog – </a:t>
            </a:r>
            <a:r>
              <a:rPr lang="en-US" sz="1200" u="sng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9"/>
              </a:rPr>
              <a:t>https://www.stateforesters.org/</a:t>
            </a:r>
            <a:endParaRPr lang="en-US" sz="1200" kern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NWCG NFES Catalog - Part 2: Publications, PMS 449-2 – </a:t>
            </a:r>
            <a:r>
              <a:rPr lang="en-US" sz="1200" u="sng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https://www.nwcg.gov/publications/449-2</a:t>
            </a:r>
            <a:endParaRPr lang="en-US" sz="1200" kern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Ad Council – </a:t>
            </a:r>
            <a:r>
              <a:rPr lang="en-US" sz="1200" u="sng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https://www.adcouncil.org/find-assets</a:t>
            </a:r>
            <a:endParaRPr lang="en-US" sz="1200" kern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Smokey Bear – </a:t>
            </a:r>
            <a:r>
              <a:rPr lang="en-US" sz="1200" u="sng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10"/>
              </a:rPr>
              <a:t>https://smokeybear.com/en</a:t>
            </a:r>
            <a:r>
              <a:rPr lang="en-US" sz="1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See toolbox and fire prevention for educator's link.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382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b="0" dirty="0"/>
              <a:t>Unit 11-SR1-Smokey Bear Do’s and </a:t>
            </a:r>
            <a:r>
              <a:rPr lang="en-US" b="0" dirty="0" err="1"/>
              <a:t>Dont’s</a:t>
            </a:r>
            <a:r>
              <a:rPr lang="en-US" b="0" dirty="0"/>
              <a:t> and FAQ, https://www.fs.usda.gov/sites/default/files/finalsmokeyhandoutsacessibleforweb.pdf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b="0" dirty="0"/>
              <a:t>Unit 11-</a:t>
            </a:r>
            <a:r>
              <a:rPr lang="en-US" b="0" dirty="0" err="1"/>
              <a:t>SR2</a:t>
            </a:r>
            <a:r>
              <a:rPr lang="en-US" b="0" dirty="0"/>
              <a:t>-Smokey Bear Use Guidelines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b="1" dirty="0"/>
          </a:p>
          <a:p>
            <a:r>
              <a:rPr lang="en-US" b="1" dirty="0"/>
              <a:t>Considerations associated with obtaining fire prevention education materials.  </a:t>
            </a:r>
          </a:p>
          <a:p>
            <a:r>
              <a:rPr lang="en-US" b="0" dirty="0"/>
              <a:t>The following are some things to consider when purchasing,</a:t>
            </a:r>
            <a:r>
              <a:rPr lang="en-US" b="0" baseline="0" dirty="0"/>
              <a:t> obtaining or creating materials: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baseline="0" dirty="0"/>
              <a:t>Use of Smokey.  Follow policy. 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See smokeybear.com for Do’s and Don’ts and FAQ sheet and Smokey Bear Guidelines as a starter.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baseline="0" dirty="0"/>
              <a:t>Smokey Bear Costume Use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https://smokeybear.com/en.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baseline="0" dirty="0"/>
              <a:t>Establish timeframes for need and distribution.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/>
              <a:t>Think ahead and consider weekend and holiday closure.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/>
              <a:t>Follow GPO regulations.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/>
              <a:t>Bilingual materials if appropriate or requested.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/>
              <a:t>Use current</a:t>
            </a:r>
            <a:r>
              <a:rPr lang="en-US" b="0" baseline="0"/>
              <a:t>, up-to-date, </a:t>
            </a:r>
            <a:r>
              <a:rPr lang="en-US" b="0" baseline="0" dirty="0"/>
              <a:t>and existing materials when possible and available.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/>
              <a:t>Public Service Advertising (PSA), Consider translating when needed, use geographic area specific materials.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/>
              <a:t>Copyright regulations make sure that any use of materials, internet or otherwise, provides authorization for use.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317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Funding considerations.  </a:t>
            </a:r>
            <a:r>
              <a:rPr lang="en-US" b="0" dirty="0"/>
              <a:t>When considering funding for materials, consider the following: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Whose money, is it? (agency)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Where is it coming from (program area)</a:t>
            </a:r>
            <a:r>
              <a:rPr lang="en-US" b="0" baseline="0" dirty="0"/>
              <a:t> and is it available now?  No year funds, obligated?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/>
              <a:t>How much? (purchasing limits)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/>
              <a:t>Limitations? (special appropriations)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/>
              <a:t>Is cooperative money available? (in-kind contributions)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349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Sources of Borrowing</a:t>
            </a:r>
            <a:r>
              <a:rPr lang="en-US" b="1" baseline="0" dirty="0"/>
              <a:t> and Sharing.  </a:t>
            </a:r>
          </a:p>
          <a:p>
            <a:r>
              <a:rPr lang="en-US" b="0" dirty="0"/>
              <a:t>Research</a:t>
            </a:r>
            <a:r>
              <a:rPr lang="en-US" b="0" baseline="0" dirty="0"/>
              <a:t> other opportunities to obtain prevention materials.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/>
              <a:t>Local Fire Departments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/>
              <a:t>International Association of Fire Chiefs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/>
              <a:t>State Foresters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/>
              <a:t>Regional Prevention Inventories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113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Ordering</a:t>
            </a:r>
            <a:r>
              <a:rPr lang="en-US" b="1" baseline="0" dirty="0"/>
              <a:t> Procedures.  </a:t>
            </a:r>
            <a:r>
              <a:rPr lang="en-US" b="0" baseline="0" dirty="0"/>
              <a:t>Know the ordering system and seek help from specialists.  Make them a partner.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/>
              <a:t>Identify needs.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/>
              <a:t>Prepare requisition.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/>
              <a:t>Get approval from finance or local purchasing agent.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/>
              <a:t>Get team leader approval.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/>
              <a:t>Identify funding through finance or local purchasing agent.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/>
              <a:t>Network with agencies to identify optimum purchasing procedures.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b="0" dirty="0"/>
              <a:t>Discuss that the agency administrator may set limits on how much can be spent in the area of printing materials.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535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Review Unit 11-SR3-GSA Printing Rules.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356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5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53"/>
          <a:stretch/>
        </p:blipFill>
        <p:spPr bwMode="auto">
          <a:xfrm>
            <a:off x="2865993" y="45972"/>
            <a:ext cx="3412015" cy="4389120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2895122-24BA-42ED-96E2-465CF03FC527}"/>
              </a:ext>
            </a:extLst>
          </p:cNvPr>
          <p:cNvSpPr/>
          <p:nvPr userDrawn="1"/>
        </p:nvSpPr>
        <p:spPr>
          <a:xfrm>
            <a:off x="0" y="4495800"/>
            <a:ext cx="9144000" cy="1752600"/>
          </a:xfrm>
          <a:prstGeom prst="rect">
            <a:avLst/>
          </a:prstGeom>
          <a:solidFill>
            <a:schemeClr val="accent3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3D47650-F6F3-4A0E-BAD8-479EFA5A97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5000" y="4495800"/>
            <a:ext cx="7086600" cy="1752600"/>
          </a:xfrm>
        </p:spPr>
        <p:txBody>
          <a:bodyPr>
            <a:no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Course Number Unit #: </a:t>
            </a:r>
            <a:r>
              <a:rPr lang="en-US" altLang="en-US" sz="4000" dirty="0">
                <a:solidFill>
                  <a:schemeClr val="bg1"/>
                </a:solidFill>
              </a:rPr>
              <a:t>Unit Name</a:t>
            </a:r>
          </a:p>
        </p:txBody>
      </p:sp>
      <p:pic>
        <p:nvPicPr>
          <p:cNvPr id="11" name="Picture 10" descr="NWCG Logo">
            <a:extLst>
              <a:ext uri="{FF2B5EF4-FFF2-40B4-BE49-F238E27FC236}">
                <a16:creationId xmlns:a16="http://schemas.microsoft.com/office/drawing/2014/main" id="{671B3903-2D5F-40BD-8C31-4B3F57ED5B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56" y="4681325"/>
            <a:ext cx="174061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883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ms/Defini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0" y="1529074"/>
            <a:ext cx="9144000" cy="5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0" y="1005855"/>
            <a:ext cx="9144000" cy="523220"/>
          </a:xfrm>
          <a:prstGeom prst="rect">
            <a:avLst/>
          </a:prstGeom>
          <a:solidFill>
            <a:schemeClr val="bg1">
              <a:alpha val="85098"/>
            </a:schemeClr>
          </a:solidFill>
        </p:spPr>
        <p:txBody>
          <a:bodyPr wrap="square" rtlCol="0" anchor="ctr">
            <a:spAutoFit/>
          </a:bodyPr>
          <a:lstStyle/>
          <a:p>
            <a:pPr marL="457200"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dirty="0">
                <a:latin typeface="+mj-lt"/>
                <a:cs typeface="Times New Roman" panose="02020603050405020304" pitchFamily="18" charset="0"/>
                <a:sym typeface="Calibri" pitchFamily="34" charset="0"/>
              </a:rPr>
              <a:t>The entire outer edge or boundary of a fire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Calibri" pitchFamily="34" charset="0"/>
              </a:rPr>
              <a:t>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563562"/>
          </a:xfrm>
          <a:noFill/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40095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nowledge chec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0" y="762000"/>
            <a:ext cx="9144000" cy="7620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Question?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0" y="1646238"/>
            <a:ext cx="4495800" cy="4906962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Answer: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4648200" y="1646238"/>
            <a:ext cx="4495800" cy="4906962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Answer: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563562"/>
          </a:xfrm>
          <a:noFill/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Knowledge Check</a:t>
            </a:r>
          </a:p>
        </p:txBody>
      </p:sp>
    </p:spTree>
    <p:extLst>
      <p:ext uri="{BB962C8B-B14F-4D97-AF65-F5344CB8AC3E}">
        <p14:creationId xmlns:p14="http://schemas.microsoft.com/office/powerpoint/2010/main" val="53652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3429000" cy="66294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-44012" y="0"/>
            <a:ext cx="9188012" cy="803305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3505200" y="803305"/>
            <a:ext cx="1828800" cy="574989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5410200" y="803305"/>
            <a:ext cx="1828800" cy="574989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7315200" y="803305"/>
            <a:ext cx="1828800" cy="574989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Content Placeholder 8"/>
          <p:cNvSpPr>
            <a:spLocks noGrp="1"/>
          </p:cNvSpPr>
          <p:nvPr>
            <p:ph sz="quarter" idx="15"/>
          </p:nvPr>
        </p:nvSpPr>
        <p:spPr>
          <a:xfrm>
            <a:off x="228600" y="794759"/>
            <a:ext cx="3200400" cy="5758441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563562"/>
          </a:xfrm>
          <a:noFill/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847801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47918" y="228600"/>
            <a:ext cx="7091082" cy="563562"/>
          </a:xfrm>
        </p:spPr>
        <p:txBody>
          <a:bodyPr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Objectives/Summary</a:t>
            </a:r>
          </a:p>
        </p:txBody>
      </p:sp>
      <p:sp>
        <p:nvSpPr>
          <p:cNvPr id="5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1181100"/>
            <a:ext cx="8686800" cy="4495800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accent6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38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1181100"/>
            <a:ext cx="8686800" cy="4495800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563562"/>
          </a:xfrm>
          <a:noFill/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Objectives/Summary</a:t>
            </a:r>
          </a:p>
        </p:txBody>
      </p:sp>
    </p:spTree>
    <p:extLst>
      <p:ext uri="{BB962C8B-B14F-4D97-AF65-F5344CB8AC3E}">
        <p14:creationId xmlns:p14="http://schemas.microsoft.com/office/powerpoint/2010/main" val="4024220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870959"/>
            <a:ext cx="8686800" cy="5758441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563562"/>
          </a:xfrm>
          <a:noFill/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807800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0" y="2590800"/>
            <a:ext cx="9144000" cy="4038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Image/Chart/Video</a:t>
            </a:r>
          </a:p>
        </p:txBody>
      </p:sp>
      <p:sp>
        <p:nvSpPr>
          <p:cNvPr id="5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870959"/>
            <a:ext cx="8686800" cy="1643641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563562"/>
          </a:xfrm>
          <a:noFill/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771202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76200" y="685800"/>
            <a:ext cx="5486400" cy="1828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76200" y="2677131"/>
            <a:ext cx="5486400" cy="1828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4"/>
          </p:nvPr>
        </p:nvSpPr>
        <p:spPr>
          <a:xfrm>
            <a:off x="76200" y="4668462"/>
            <a:ext cx="5486400" cy="1828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5791200" y="686149"/>
            <a:ext cx="3200400" cy="18288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5791200" y="2677131"/>
            <a:ext cx="3200400" cy="18288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5791200" y="4668462"/>
            <a:ext cx="3200400" cy="18288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563562"/>
          </a:xfrm>
          <a:noFill/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276220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76200" y="685800"/>
            <a:ext cx="2926080" cy="58521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3086100" y="685800"/>
            <a:ext cx="2926080" cy="58521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4"/>
          </p:nvPr>
        </p:nvSpPr>
        <p:spPr>
          <a:xfrm>
            <a:off x="6096000" y="685800"/>
            <a:ext cx="2926080" cy="58521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563562"/>
          </a:xfrm>
          <a:noFill/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112061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486400" y="794759"/>
            <a:ext cx="3505200" cy="5758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794759"/>
            <a:ext cx="5257800" cy="5758441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563562"/>
          </a:xfrm>
          <a:noFill/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751195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794759"/>
            <a:ext cx="4343400" cy="5758441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8"/>
          <p:cNvSpPr>
            <a:spLocks noGrp="1"/>
          </p:cNvSpPr>
          <p:nvPr>
            <p:ph sz="quarter" idx="13"/>
          </p:nvPr>
        </p:nvSpPr>
        <p:spPr>
          <a:xfrm>
            <a:off x="4648200" y="794758"/>
            <a:ext cx="4343400" cy="5758441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563562"/>
          </a:xfrm>
          <a:noFill/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4172553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486400" y="794759"/>
            <a:ext cx="3516312" cy="28172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486400" y="3733798"/>
            <a:ext cx="3516312" cy="281940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794759"/>
            <a:ext cx="5246688" cy="5758441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563562"/>
          </a:xfrm>
          <a:noFill/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953801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587544"/>
            <a:ext cx="9144000" cy="29136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" name="Google Shape;10;p1"/>
          <p:cNvSpPr txBox="1">
            <a:spLocks/>
          </p:cNvSpPr>
          <p:nvPr userDrawn="1"/>
        </p:nvSpPr>
        <p:spPr>
          <a:xfrm>
            <a:off x="0" y="6587544"/>
            <a:ext cx="5486400" cy="291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>
              <a:defRPr lang="en-US"/>
            </a:defPPr>
            <a:lvl1pPr marL="0" marR="0" lvl="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kern="1200" cap="none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1200" b="1" i="0" u="none" strike="noStrike" kern="1200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P-310 Unit</a:t>
            </a:r>
            <a:r>
              <a:rPr lang="en-US" sz="1200" b="1" i="0" u="none" strike="noStrike" kern="1200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11: Fire Prevention Material</a:t>
            </a:r>
            <a:endParaRPr lang="en-US" sz="1200" b="1" i="0" u="none" strike="noStrike" kern="1200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1;p1"/>
          <p:cNvSpPr txBox="1">
            <a:spLocks/>
          </p:cNvSpPr>
          <p:nvPr userDrawn="1"/>
        </p:nvSpPr>
        <p:spPr>
          <a:xfrm>
            <a:off x="7008909" y="6587545"/>
            <a:ext cx="2133600" cy="291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spcBef>
                <a:spcPts val="0"/>
              </a:spcBef>
              <a:buNone/>
              <a:defRPr sz="1200" b="1" i="0" u="none" strike="noStrike" kern="1200" cap="none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36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9" r:id="rId7"/>
    <p:sldLayoutId id="2147483670" r:id="rId8"/>
    <p:sldLayoutId id="2147483671" r:id="rId9"/>
    <p:sldLayoutId id="2147483675" r:id="rId10"/>
    <p:sldLayoutId id="2147483673" r:id="rId11"/>
    <p:sldLayoutId id="2147483674" r:id="rId12"/>
    <p:sldLayoutId id="2147483676" r:id="rId1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05000" y="4495800"/>
            <a:ext cx="7239000" cy="1752600"/>
          </a:xfrm>
        </p:spPr>
        <p:txBody>
          <a:bodyPr/>
          <a:lstStyle/>
          <a:p>
            <a:pPr algn="l" fontAlgn="auto">
              <a:spcAft>
                <a:spcPts val="0"/>
              </a:spcAft>
            </a:pPr>
            <a:r>
              <a:rPr lang="en-US"/>
              <a:t>P-310 </a:t>
            </a:r>
            <a:br>
              <a:rPr lang="en-US"/>
            </a:br>
            <a:r>
              <a:rPr lang="en-US"/>
              <a:t>Unit 11: </a:t>
            </a:r>
            <a:r>
              <a:rPr lang="en-US" dirty="0"/>
              <a:t>Fire Prevention Material</a:t>
            </a:r>
          </a:p>
        </p:txBody>
      </p:sp>
    </p:spTree>
    <p:extLst>
      <p:ext uri="{BB962C8B-B14F-4D97-AF65-F5344CB8AC3E}">
        <p14:creationId xmlns:p14="http://schemas.microsoft.com/office/powerpoint/2010/main" val="1417472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Ordering Procedures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Identify Needs</a:t>
            </a:r>
          </a:p>
          <a:p>
            <a:r>
              <a:rPr lang="en-US" dirty="0"/>
              <a:t>Prepare requisitions</a:t>
            </a:r>
          </a:p>
          <a:p>
            <a:r>
              <a:rPr lang="en-US" dirty="0"/>
              <a:t>Get approvals</a:t>
            </a:r>
          </a:p>
          <a:p>
            <a:r>
              <a:rPr lang="en-US" dirty="0"/>
              <a:t>Identify optimum purchasing procedures</a:t>
            </a:r>
          </a:p>
        </p:txBody>
      </p:sp>
    </p:spTree>
    <p:extLst>
      <p:ext uri="{BB962C8B-B14F-4D97-AF65-F5344CB8AC3E}">
        <p14:creationId xmlns:p14="http://schemas.microsoft.com/office/powerpoint/2010/main" val="1753934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Government Printing Office (GPO)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If printing or reproduction needs extend beyond the resources you have on hand (i.e., local copy machine) then you must consult GSA.</a:t>
            </a:r>
          </a:p>
        </p:txBody>
      </p:sp>
    </p:spTree>
    <p:extLst>
      <p:ext uri="{BB962C8B-B14F-4D97-AF65-F5344CB8AC3E}">
        <p14:creationId xmlns:p14="http://schemas.microsoft.com/office/powerpoint/2010/main" val="3648393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63562"/>
          </a:xfrm>
        </p:spPr>
        <p:txBody>
          <a:bodyPr/>
          <a:lstStyle/>
          <a:p>
            <a:r>
              <a:rPr lang="en-US" dirty="0"/>
              <a:t>GPO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228600" y="1181100"/>
            <a:ext cx="868680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Certain items do not require GPO use. A waiver exists but is seldom granted.</a:t>
            </a:r>
          </a:p>
          <a:p>
            <a:r>
              <a:rPr lang="en-US" b="0" dirty="0"/>
              <a:t>Items necessary to protect public health and safety and prevent resource damage.</a:t>
            </a:r>
          </a:p>
          <a:p>
            <a:r>
              <a:rPr lang="en-US" b="0" dirty="0"/>
              <a:t>News media releases.</a:t>
            </a:r>
          </a:p>
        </p:txBody>
      </p:sp>
    </p:spTree>
    <p:extLst>
      <p:ext uri="{BB962C8B-B14F-4D97-AF65-F5344CB8AC3E}">
        <p14:creationId xmlns:p14="http://schemas.microsoft.com/office/powerpoint/2010/main" val="1056925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 Use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Existing Materials</a:t>
            </a:r>
          </a:p>
          <a:p>
            <a:r>
              <a:rPr lang="en-US" dirty="0"/>
              <a:t>Samples of Materials</a:t>
            </a:r>
          </a:p>
        </p:txBody>
      </p:sp>
    </p:spTree>
    <p:extLst>
      <p:ext uri="{BB962C8B-B14F-4D97-AF65-F5344CB8AC3E}">
        <p14:creationId xmlns:p14="http://schemas.microsoft.com/office/powerpoint/2010/main" val="935933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563562"/>
          </a:xfrm>
        </p:spPr>
        <p:txBody>
          <a:bodyPr/>
          <a:lstStyle/>
          <a:p>
            <a:r>
              <a:rPr lang="en-US" dirty="0"/>
              <a:t>Material Use on Team Assignments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Focus on the target audience.</a:t>
            </a:r>
          </a:p>
          <a:p>
            <a:r>
              <a:rPr lang="en-US" dirty="0"/>
              <a:t>Gather intelligence from locals.</a:t>
            </a:r>
          </a:p>
          <a:p>
            <a:r>
              <a:rPr lang="en-US" dirty="0"/>
              <a:t>Select appropriate medium.</a:t>
            </a:r>
          </a:p>
        </p:txBody>
      </p:sp>
    </p:spTree>
    <p:extLst>
      <p:ext uri="{BB962C8B-B14F-4D97-AF65-F5344CB8AC3E}">
        <p14:creationId xmlns:p14="http://schemas.microsoft.com/office/powerpoint/2010/main" val="663570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Materials Use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Pre-movie PSA </a:t>
            </a:r>
          </a:p>
          <a:p>
            <a:r>
              <a:rPr lang="en-US" dirty="0"/>
              <a:t>Billboards</a:t>
            </a:r>
          </a:p>
          <a:p>
            <a:r>
              <a:rPr lang="en-US" dirty="0"/>
              <a:t>Electronic Media Boards</a:t>
            </a:r>
          </a:p>
          <a:p>
            <a:r>
              <a:rPr lang="en-US" dirty="0"/>
              <a:t>Flyers</a:t>
            </a:r>
          </a:p>
          <a:p>
            <a:r>
              <a:rPr lang="en-US" dirty="0"/>
              <a:t>Sport events</a:t>
            </a:r>
          </a:p>
        </p:txBody>
      </p:sp>
    </p:spTree>
    <p:extLst>
      <p:ext uri="{BB962C8B-B14F-4D97-AF65-F5344CB8AC3E}">
        <p14:creationId xmlns:p14="http://schemas.microsoft.com/office/powerpoint/2010/main" val="3020592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Samples of Materials Use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Bumper stickers</a:t>
            </a:r>
          </a:p>
          <a:p>
            <a:r>
              <a:rPr lang="en-US" dirty="0"/>
              <a:t>Grocery bags</a:t>
            </a:r>
          </a:p>
          <a:p>
            <a:r>
              <a:rPr lang="en-US" dirty="0"/>
              <a:t>Utility bills</a:t>
            </a:r>
          </a:p>
          <a:p>
            <a:r>
              <a:rPr lang="en-US" dirty="0"/>
              <a:t>Placemats</a:t>
            </a:r>
          </a:p>
          <a:p>
            <a:r>
              <a:rPr lang="en-US" dirty="0"/>
              <a:t>UPS</a:t>
            </a:r>
          </a:p>
          <a:p>
            <a:r>
              <a:rPr lang="en-US" dirty="0"/>
              <a:t>Posters</a:t>
            </a:r>
          </a:p>
          <a:p>
            <a:r>
              <a:rPr lang="en-US" dirty="0"/>
              <a:t>Trading cards</a:t>
            </a:r>
          </a:p>
        </p:txBody>
      </p:sp>
      <p:pic>
        <p:nvPicPr>
          <p:cNvPr id="4" name="Picture 3" descr="Bumper stick on a vehicle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215" y="2286000"/>
            <a:ext cx="5104585" cy="3828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7818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Samples of Material Use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228600" y="1695450"/>
            <a:ext cx="2592783" cy="3695700"/>
          </a:xfrm>
        </p:spPr>
        <p:txBody>
          <a:bodyPr>
            <a:normAutofit/>
          </a:bodyPr>
          <a:lstStyle/>
          <a:p>
            <a:r>
              <a:rPr lang="en-US" dirty="0"/>
              <a:t>Magnets</a:t>
            </a:r>
          </a:p>
          <a:p>
            <a:r>
              <a:rPr lang="en-US" dirty="0"/>
              <a:t>Rest Areas</a:t>
            </a:r>
          </a:p>
          <a:p>
            <a:r>
              <a:rPr lang="en-US" dirty="0"/>
              <a:t>Fairs</a:t>
            </a:r>
          </a:p>
          <a:p>
            <a:r>
              <a:rPr lang="en-US" dirty="0"/>
              <a:t>Exhibits</a:t>
            </a:r>
          </a:p>
          <a:p>
            <a:r>
              <a:rPr lang="en-US" dirty="0"/>
              <a:t>Community </a:t>
            </a:r>
          </a:p>
          <a:p>
            <a:pPr marL="0" indent="0">
              <a:buNone/>
            </a:pPr>
            <a:r>
              <a:rPr lang="en-US" dirty="0"/>
              <a:t>   meetings</a:t>
            </a:r>
          </a:p>
        </p:txBody>
      </p:sp>
      <p:pic>
        <p:nvPicPr>
          <p:cNvPr id="4" name="Picture 3" descr="Agency informational display 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383" y="1181100"/>
            <a:ext cx="6322617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2383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Materials Use Examples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Cooperators and Partnerships</a:t>
            </a:r>
          </a:p>
          <a:p>
            <a:r>
              <a:rPr lang="en-US" dirty="0"/>
              <a:t>Cable/Local television</a:t>
            </a:r>
          </a:p>
          <a:p>
            <a:r>
              <a:rPr lang="en-US" dirty="0"/>
              <a:t>Home and garden shows</a:t>
            </a:r>
          </a:p>
          <a:p>
            <a:r>
              <a:rPr lang="en-US" dirty="0"/>
              <a:t>Interviews</a:t>
            </a:r>
          </a:p>
          <a:p>
            <a:r>
              <a:rPr lang="en-US" dirty="0"/>
              <a:t>Exhibits</a:t>
            </a:r>
          </a:p>
          <a:p>
            <a:r>
              <a:rPr lang="en-US" dirty="0"/>
              <a:t>And . . .</a:t>
            </a:r>
          </a:p>
        </p:txBody>
      </p:sp>
    </p:spTree>
    <p:extLst>
      <p:ext uri="{BB962C8B-B14F-4D97-AF65-F5344CB8AC3E}">
        <p14:creationId xmlns:p14="http://schemas.microsoft.com/office/powerpoint/2010/main" val="495984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Talk Shows</a:t>
            </a:r>
          </a:p>
        </p:txBody>
      </p:sp>
      <p:pic>
        <p:nvPicPr>
          <p:cNvPr id="4" name="Content Placeholder 3" descr="Agency personnel participating on a talk show."/>
          <p:cNvPicPr>
            <a:picLocks noGrp="1" noChangeAspect="1"/>
          </p:cNvPicPr>
          <p:nvPr>
            <p:ph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67"/>
          <a:stretch/>
        </p:blipFill>
        <p:spPr>
          <a:xfrm>
            <a:off x="0" y="838200"/>
            <a:ext cx="9144000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3923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Objectives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Develop on-site fire prevention education material.</a:t>
            </a:r>
          </a:p>
          <a:p>
            <a:r>
              <a:rPr lang="en-US" dirty="0"/>
              <a:t>Review online resources and identify where fire educational materials can be found.</a:t>
            </a:r>
          </a:p>
        </p:txBody>
      </p:sp>
    </p:spTree>
    <p:extLst>
      <p:ext uri="{BB962C8B-B14F-4D97-AF65-F5344CB8AC3E}">
        <p14:creationId xmlns:p14="http://schemas.microsoft.com/office/powerpoint/2010/main" val="8558319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Sports Events</a:t>
            </a:r>
          </a:p>
        </p:txBody>
      </p:sp>
      <p:pic>
        <p:nvPicPr>
          <p:cNvPr id="4" name="Content Placeholder 3" descr="Smokey Bear attending a sports event."/>
          <p:cNvPicPr>
            <a:picLocks noGrp="1" noChangeAspect="1"/>
          </p:cNvPicPr>
          <p:nvPr>
            <p:ph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73" b="28125"/>
          <a:stretch/>
        </p:blipFill>
        <p:spPr>
          <a:xfrm>
            <a:off x="0" y="715962"/>
            <a:ext cx="9144000" cy="5913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93663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Homeowner Contacts</a:t>
            </a:r>
          </a:p>
        </p:txBody>
      </p:sp>
      <p:pic>
        <p:nvPicPr>
          <p:cNvPr id="4" name="Content Placeholder 3" descr="Agency personnel talking with a homeowner."/>
          <p:cNvPicPr>
            <a:picLocks noGrp="1" noChangeAspect="1"/>
          </p:cNvPicPr>
          <p:nvPr>
            <p:ph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" y="1371600"/>
            <a:ext cx="8092440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51614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Displays</a:t>
            </a:r>
          </a:p>
        </p:txBody>
      </p:sp>
      <p:pic>
        <p:nvPicPr>
          <p:cNvPr id="4" name="Content Placeholder 3" descr="Trailer displaying information about fire."/>
          <p:cNvPicPr>
            <a:picLocks noGrp="1" noChangeAspect="1"/>
          </p:cNvPicPr>
          <p:nvPr>
            <p:ph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0" b="3257"/>
          <a:stretch/>
        </p:blipFill>
        <p:spPr>
          <a:xfrm>
            <a:off x="0" y="838200"/>
            <a:ext cx="9144000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15638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Interagency Activities</a:t>
            </a:r>
          </a:p>
        </p:txBody>
      </p:sp>
      <p:pic>
        <p:nvPicPr>
          <p:cNvPr id="4" name="Content Placeholder 3" descr="Agency engines at community event."/>
          <p:cNvPicPr>
            <a:picLocks noGrp="1" noChangeAspect="1"/>
          </p:cNvPicPr>
          <p:nvPr>
            <p:ph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2" r="5592" b="1316"/>
          <a:stretch/>
        </p:blipFill>
        <p:spPr>
          <a:xfrm>
            <a:off x="0" y="838200"/>
            <a:ext cx="9143999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13589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You Create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Explore the need for materials.</a:t>
            </a:r>
          </a:p>
          <a:p>
            <a:r>
              <a:rPr lang="en-US" dirty="0"/>
              <a:t>Review team objectives.</a:t>
            </a:r>
          </a:p>
          <a:p>
            <a:r>
              <a:rPr lang="en-US" dirty="0"/>
              <a:t>Review current publications.</a:t>
            </a:r>
          </a:p>
          <a:p>
            <a:r>
              <a:rPr lang="en-US" dirty="0"/>
              <a:t>Can you modify an existing publication?</a:t>
            </a:r>
          </a:p>
          <a:p>
            <a:r>
              <a:rPr lang="en-US" dirty="0"/>
              <a:t>Where are you going to print?</a:t>
            </a:r>
          </a:p>
        </p:txBody>
      </p:sp>
    </p:spTree>
    <p:extLst>
      <p:ext uri="{BB962C8B-B14F-4D97-AF65-F5344CB8AC3E}">
        <p14:creationId xmlns:p14="http://schemas.microsoft.com/office/powerpoint/2010/main" val="8499026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You Create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>
            <a:noAutofit/>
          </a:bodyPr>
          <a:lstStyle/>
          <a:p>
            <a:r>
              <a:rPr lang="en-US" dirty="0"/>
              <a:t>What format does the host agency and printer prefer?</a:t>
            </a:r>
          </a:p>
          <a:p>
            <a:r>
              <a:rPr lang="en-US" dirty="0"/>
              <a:t>Select a font that crosses most programs.</a:t>
            </a:r>
          </a:p>
          <a:p>
            <a:r>
              <a:rPr lang="en-US" dirty="0"/>
              <a:t>Make sure to get Vector Files from the printer.</a:t>
            </a:r>
          </a:p>
          <a:p>
            <a:r>
              <a:rPr lang="en-US" dirty="0"/>
              <a:t>Do you have the appropriate software?</a:t>
            </a:r>
          </a:p>
          <a:p>
            <a:r>
              <a:rPr lang="en-US" dirty="0"/>
              <a:t>Will it be posted on the web?</a:t>
            </a:r>
          </a:p>
        </p:txBody>
      </p:sp>
    </p:spTree>
    <p:extLst>
      <p:ext uri="{BB962C8B-B14F-4D97-AF65-F5344CB8AC3E}">
        <p14:creationId xmlns:p14="http://schemas.microsoft.com/office/powerpoint/2010/main" val="12193611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Exercise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152400" y="914400"/>
            <a:ext cx="8991600" cy="2514600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/>
              <a:t>Group creates sample product(s) for target audience identified in prevention strategy and within budget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/>
              <a:t>given in the DOA.</a:t>
            </a:r>
          </a:p>
        </p:txBody>
      </p:sp>
      <p:pic>
        <p:nvPicPr>
          <p:cNvPr id="6" name="Picture 5" descr="Firefighter with information board talking to a member of the public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585" y="3429000"/>
            <a:ext cx="4495800" cy="299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61674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Objectives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Develop on-site fire prevention education materials.</a:t>
            </a:r>
          </a:p>
          <a:p>
            <a:r>
              <a:rPr lang="en-US" dirty="0"/>
              <a:t>Review online resources and identify where fire educational materials can be found.</a:t>
            </a:r>
          </a:p>
        </p:txBody>
      </p:sp>
    </p:spTree>
    <p:extLst>
      <p:ext uri="{BB962C8B-B14F-4D97-AF65-F5344CB8AC3E}">
        <p14:creationId xmlns:p14="http://schemas.microsoft.com/office/powerpoint/2010/main" val="2527405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400" dirty="0"/>
              <a:t>Fire Prevention Education Teams (FPETs) will:</a:t>
            </a:r>
          </a:p>
          <a:p>
            <a:r>
              <a:rPr lang="en-US" sz="2800" b="0" dirty="0"/>
              <a:t>Need to know how to obtain appropriate materials to be effective.</a:t>
            </a:r>
          </a:p>
          <a:p>
            <a:r>
              <a:rPr lang="en-US" sz="2800" b="0" dirty="0"/>
              <a:t>Learn what’s available.</a:t>
            </a:r>
          </a:p>
          <a:p>
            <a:r>
              <a:rPr lang="en-US" sz="2800" b="0" dirty="0"/>
              <a:t>How to develop custom elements.</a:t>
            </a:r>
          </a:p>
        </p:txBody>
      </p:sp>
    </p:spTree>
    <p:extLst>
      <p:ext uri="{BB962C8B-B14F-4D97-AF65-F5344CB8AC3E}">
        <p14:creationId xmlns:p14="http://schemas.microsoft.com/office/powerpoint/2010/main" val="1904340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4758"/>
          </a:xfrm>
          <a:solidFill>
            <a:schemeClr val="accent3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Lesson Content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228600" y="1023359"/>
            <a:ext cx="4724400" cy="5529841"/>
          </a:xfrm>
        </p:spPr>
        <p:txBody>
          <a:bodyPr>
            <a:normAutofit/>
          </a:bodyPr>
          <a:lstStyle/>
          <a:p>
            <a:r>
              <a:rPr lang="en-US" dirty="0"/>
              <a:t>Sources</a:t>
            </a:r>
          </a:p>
          <a:p>
            <a:r>
              <a:rPr lang="en-US" dirty="0"/>
              <a:t>Challenges</a:t>
            </a:r>
          </a:p>
          <a:p>
            <a:r>
              <a:rPr lang="en-US" dirty="0"/>
              <a:t>Funding</a:t>
            </a:r>
          </a:p>
          <a:p>
            <a:r>
              <a:rPr lang="en-US" dirty="0"/>
              <a:t>Borrowing/Sharing</a:t>
            </a:r>
          </a:p>
          <a:p>
            <a:r>
              <a:rPr lang="en-US" dirty="0"/>
              <a:t>Ordering</a:t>
            </a:r>
          </a:p>
          <a:p>
            <a:r>
              <a:rPr lang="en-US" dirty="0"/>
              <a:t>GPO</a:t>
            </a:r>
          </a:p>
          <a:p>
            <a:r>
              <a:rPr lang="en-US" dirty="0"/>
              <a:t>Tools of the Trade</a:t>
            </a:r>
          </a:p>
          <a:p>
            <a:r>
              <a:rPr lang="en-US" dirty="0"/>
              <a:t>Material Available</a:t>
            </a:r>
          </a:p>
        </p:txBody>
      </p:sp>
      <p:pic>
        <p:nvPicPr>
          <p:cNvPr id="5" name="Content Placeholder 4" descr="GPO logo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708" y="2057400"/>
            <a:ext cx="4451985" cy="2895600"/>
          </a:xfrm>
        </p:spPr>
      </p:pic>
    </p:spTree>
    <p:extLst>
      <p:ext uri="{BB962C8B-B14F-4D97-AF65-F5344CB8AC3E}">
        <p14:creationId xmlns:p14="http://schemas.microsoft.com/office/powerpoint/2010/main" val="39325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Content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228600" y="1181100"/>
            <a:ext cx="8686800" cy="5219700"/>
          </a:xfrm>
        </p:spPr>
        <p:txBody>
          <a:bodyPr>
            <a:normAutofit/>
          </a:bodyPr>
          <a:lstStyle/>
          <a:p>
            <a:r>
              <a:rPr lang="en-US" dirty="0"/>
              <a:t>Development Tools</a:t>
            </a:r>
          </a:p>
          <a:p>
            <a:r>
              <a:rPr lang="en-US" dirty="0"/>
              <a:t>Material Used on Teams</a:t>
            </a:r>
          </a:p>
          <a:p>
            <a:r>
              <a:rPr lang="en-US" dirty="0"/>
              <a:t>Publication Examples</a:t>
            </a:r>
          </a:p>
          <a:p>
            <a:r>
              <a:rPr lang="en-US" dirty="0"/>
              <a:t>Custom Designs</a:t>
            </a:r>
          </a:p>
          <a:p>
            <a:r>
              <a:rPr lang="en-US" dirty="0"/>
              <a:t>Resources Available to Create</a:t>
            </a:r>
          </a:p>
          <a:p>
            <a:r>
              <a:rPr lang="en-US" dirty="0"/>
              <a:t>Available Software</a:t>
            </a:r>
          </a:p>
          <a:p>
            <a:r>
              <a:rPr lang="en-US" dirty="0"/>
              <a:t>Before You Create</a:t>
            </a:r>
          </a:p>
          <a:p>
            <a:r>
              <a:rPr lang="en-US" dirty="0"/>
              <a:t>Demonstrations</a:t>
            </a:r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22823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Materials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228600" y="1181100"/>
            <a:ext cx="8686800" cy="5219700"/>
          </a:xfrm>
        </p:spPr>
        <p:txBody>
          <a:bodyPr>
            <a:normAutofit/>
          </a:bodyPr>
          <a:lstStyle/>
          <a:p>
            <a:r>
              <a:rPr lang="en-US" dirty="0"/>
              <a:t>Host Agency</a:t>
            </a:r>
          </a:p>
          <a:p>
            <a:r>
              <a:rPr lang="en-US" dirty="0"/>
              <a:t>State and County Partners</a:t>
            </a:r>
          </a:p>
          <a:p>
            <a:r>
              <a:rPr lang="en-US" dirty="0"/>
              <a:t>Private Print Shops</a:t>
            </a:r>
          </a:p>
          <a:p>
            <a:r>
              <a:rPr lang="en-US" dirty="0"/>
              <a:t>Donated materials, media, in-kind contribution</a:t>
            </a:r>
          </a:p>
          <a:p>
            <a:r>
              <a:rPr lang="en-US" dirty="0"/>
              <a:t>Local Fire Agencies</a:t>
            </a:r>
          </a:p>
          <a:p>
            <a:r>
              <a:rPr lang="en-US" dirty="0"/>
              <a:t>Local Businesses</a:t>
            </a:r>
          </a:p>
          <a:p>
            <a:endParaRPr lang="en-US" sz="3900" dirty="0"/>
          </a:p>
        </p:txBody>
      </p:sp>
    </p:spTree>
    <p:extLst>
      <p:ext uri="{BB962C8B-B14F-4D97-AF65-F5344CB8AC3E}">
        <p14:creationId xmlns:p14="http://schemas.microsoft.com/office/powerpoint/2010/main" val="334378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563562"/>
          </a:xfrm>
        </p:spPr>
        <p:txBody>
          <a:bodyPr/>
          <a:lstStyle/>
          <a:p>
            <a:r>
              <a:rPr lang="en-US" dirty="0"/>
              <a:t>Considerations Obtaining Materials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Smokey Bear Use Policy</a:t>
            </a:r>
          </a:p>
          <a:p>
            <a:r>
              <a:rPr lang="en-US" dirty="0"/>
              <a:t>Timeframes</a:t>
            </a:r>
          </a:p>
          <a:p>
            <a:r>
              <a:rPr lang="en-US" dirty="0"/>
              <a:t>GPO regulations</a:t>
            </a:r>
          </a:p>
          <a:p>
            <a:r>
              <a:rPr lang="en-US" dirty="0"/>
              <a:t>Bilingual Materials</a:t>
            </a:r>
          </a:p>
          <a:p>
            <a:r>
              <a:rPr lang="en-US" dirty="0"/>
              <a:t>Copyright regulations</a:t>
            </a:r>
          </a:p>
        </p:txBody>
      </p:sp>
    </p:spTree>
    <p:extLst>
      <p:ext uri="{BB962C8B-B14F-4D97-AF65-F5344CB8AC3E}">
        <p14:creationId xmlns:p14="http://schemas.microsoft.com/office/powerpoint/2010/main" val="4152984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Considerations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Whose money, is it?</a:t>
            </a:r>
          </a:p>
          <a:p>
            <a:r>
              <a:rPr lang="en-US" dirty="0"/>
              <a:t>Where is it coming from?</a:t>
            </a:r>
          </a:p>
          <a:p>
            <a:r>
              <a:rPr lang="en-US" dirty="0"/>
              <a:t>Are there limitations?</a:t>
            </a:r>
          </a:p>
          <a:p>
            <a:r>
              <a:rPr lang="en-US" dirty="0"/>
              <a:t>Are there in-kind contributions or cooperative funds?</a:t>
            </a:r>
          </a:p>
        </p:txBody>
      </p:sp>
    </p:spTree>
    <p:extLst>
      <p:ext uri="{BB962C8B-B14F-4D97-AF65-F5344CB8AC3E}">
        <p14:creationId xmlns:p14="http://schemas.microsoft.com/office/powerpoint/2010/main" val="3320652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Borrowing and Sharing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Local fire departments</a:t>
            </a:r>
          </a:p>
          <a:p>
            <a:r>
              <a:rPr lang="en-US" dirty="0"/>
              <a:t>State forest agencies</a:t>
            </a:r>
          </a:p>
          <a:p>
            <a:r>
              <a:rPr lang="en-US" dirty="0"/>
              <a:t>Regional inventories</a:t>
            </a:r>
          </a:p>
        </p:txBody>
      </p:sp>
    </p:spTree>
    <p:extLst>
      <p:ext uri="{BB962C8B-B14F-4D97-AF65-F5344CB8AC3E}">
        <p14:creationId xmlns:p14="http://schemas.microsoft.com/office/powerpoint/2010/main" val="29596578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2"/>
  <p:tag name="ARTICULATE_SLIDE_COUNT" val="17"/>
  <p:tag name="MMPROD_UIDATA" val="&lt;database version=&quot;7.0&quot;&gt;&lt;object type=&quot;1&quot; unique_id=&quot;10001&quot;&gt;&lt;object type=&quot;8&quot; unique_id=&quot;10084&quot;&gt;&lt;/object&gt;&lt;object type=&quot;2&quot; unique_id=&quot;10085&quot;&gt;&lt;object type=&quot;3&quot; unique_id=&quot;10086&quot;&gt;&lt;property id=&quot;20148&quot; value=&quot;5&quot;/&gt;&lt;property id=&quot;20300&quot; value=&quot;Slide 1&quot;/&gt;&lt;property id=&quot;20307&quot; value=&quot;258&quot;/&gt;&lt;/object&gt;&lt;object type=&quot;3&quot; unique_id=&quot;10087&quot;&gt;&lt;property id=&quot;20148&quot; value=&quot;5&quot;/&gt;&lt;property id=&quot;20300&quot; value=&quot;Slide 2 - &amp;quot;Unit 1: Objectives&amp;quot;&quot;/&gt;&lt;property id=&quot;20307&quot; value=&quot;259&quot;/&gt;&lt;/object&gt;&lt;object type=&quot;3&quot; unique_id=&quot;10088&quot;&gt;&lt;property id=&quot;20148&quot; value=&quot;5&quot;/&gt;&lt;property id=&quot;20300&quot; value=&quot;Slide 3 - &amp;quot;Basic fire terminology video&amp;quot;&quot;/&gt;&lt;property id=&quot;20307&quot; value=&quot;260&quot;/&gt;&lt;/object&gt;&lt;object type=&quot;3&quot; unique_id=&quot;10089&quot;&gt;&lt;property id=&quot;20148&quot; value=&quot;5&quot;/&gt;&lt;property id=&quot;20300&quot; value=&quot;Slide 5 - &amp;quot;Additional terminology: &amp;quot;&quot;/&gt;&lt;property id=&quot;20307&quot; value=&quot;261&quot;/&gt;&lt;/object&gt;&lt;object type=&quot;3&quot; unique_id=&quot;10091&quot;&gt;&lt;property id=&quot;20148&quot; value=&quot;5&quot;/&gt;&lt;property id=&quot;20300&quot; value=&quot;Slide 4 - &amp;quot;Terminology: Fire Behavior&amp;quot;&quot;/&gt;&lt;property id=&quot;20307&quot; value=&quot;273&quot;/&gt;&lt;/object&gt;&lt;object type=&quot;3&quot; unique_id=&quot;10092&quot;&gt;&lt;property id=&quot;20148&quot; value=&quot;5&quot;/&gt;&lt;property id=&quot;20300&quot; value=&quot;Slide 6 - &amp;quot;The Fire Triangle&amp;quot;&quot;/&gt;&lt;property id=&quot;20307&quot; value=&quot;274&quot;/&gt;&lt;/object&gt;&lt;object type=&quot;3&quot; unique_id=&quot;10096&quot;&gt;&lt;property id=&quot;20148&quot; value=&quot;5&quot;/&gt;&lt;property id=&quot;20300&quot; value=&quot;Slide 14 - &amp;quot;Heat Transfer&amp;quot;&quot;/&gt;&lt;property id=&quot;20307&quot; value=&quot;278&quot;/&gt;&lt;/object&gt;&lt;object type=&quot;3&quot; unique_id=&quot;10097&quot;&gt;&lt;property id=&quot;20148&quot; value=&quot;5&quot;/&gt;&lt;property id=&quot;20300&quot; value=&quot;Slide 8 - &amp;quot;Heat&amp;quot;&quot;/&gt;&lt;property id=&quot;20307&quot; value=&quot;279&quot;/&gt;&lt;/object&gt;&lt;object type=&quot;3&quot; unique_id=&quot;10098&quot;&gt;&lt;property id=&quot;20148&quot; value=&quot;5&quot;/&gt;&lt;property id=&quot;20300&quot; value=&quot;Slide 10 - &amp;quot;Heat Transfer&amp;quot;&quot;/&gt;&lt;property id=&quot;20307&quot; value=&quot;290&quot;/&gt;&lt;/object&gt;&lt;object type=&quot;3&quot; unique_id=&quot;10099&quot;&gt;&lt;property id=&quot;20148&quot; value=&quot;5&quot;/&gt;&lt;property id=&quot;20300&quot; value=&quot;Slide 15 - &amp;quot;Breaking the Fire Triangle&amp;quot;&quot;/&gt;&lt;property id=&quot;20307&quot; value=&quot;280&quot;/&gt;&lt;/object&gt;&lt;object type=&quot;3&quot; unique_id=&quot;10100&quot;&gt;&lt;property id=&quot;20148&quot; value=&quot;5&quot;/&gt;&lt;property id=&quot;20300&quot; value=&quot;Slide 16 - &amp;quot;Breaking the fire triangle&amp;quot;&quot;/&gt;&lt;property id=&quot;20307&quot; value=&quot;281&quot;/&gt;&lt;/object&gt;&lt;object type=&quot;3&quot; unique_id=&quot;10106&quot;&gt;&lt;property id=&quot;20148&quot; value=&quot;5&quot;/&gt;&lt;property id=&quot;20300&quot; value=&quot;Slide 17 - &amp;quot;Unit 1 Summary&amp;quot;&quot;/&gt;&lt;property id=&quot;20307&quot; value=&quot;287&quot;/&gt;&lt;/object&gt;&lt;object type=&quot;3&quot; unique_id=&quot;10690&quot;&gt;&lt;property id=&quot;20148&quot; value=&quot;5&quot;/&gt;&lt;property id=&quot;20300&quot; value=&quot;Slide 7 - &amp;quot;Oxygen&amp;quot;&quot;/&gt;&lt;property id=&quot;20307&quot; value=&quot;292&quot;/&gt;&lt;/object&gt;&lt;object type=&quot;3&quot; unique_id=&quot;10691&quot;&gt;&lt;property id=&quot;20148&quot; value=&quot;5&quot;/&gt;&lt;property id=&quot;20300&quot; value=&quot;Slide 9 - &amp;quot;Fuel&amp;quot;&quot;/&gt;&lt;property id=&quot;20307&quot; value=&quot;291&quot;/&gt;&lt;/object&gt;&lt;object type=&quot;3&quot; unique_id=&quot;10692&quot;&gt;&lt;property id=&quot;20148&quot; value=&quot;5&quot;/&gt;&lt;property id=&quot;20300&quot; value=&quot;Slide 11 - &amp;quot;Conduction: Happens through direct contact&amp;#x0D;&amp;#x0A;&amp;quot;&quot;/&gt;&lt;property id=&quot;20307&quot; value=&quot;293&quot;/&gt;&lt;/object&gt;&lt;object type=&quot;3&quot; unique_id=&quot;10693&quot;&gt;&lt;property id=&quot;20148&quot; value=&quot;5&quot;/&gt;&lt;property id=&quot;20300&quot; value=&quot;Slide 12 - &amp;quot;Convection: Movement of air&amp;#x0D;&amp;#x0A;&amp;quot;&quot;/&gt;&lt;property id=&quot;20307&quot; value=&quot;295&quot;/&gt;&lt;/object&gt;&lt;object type=&quot;3&quot; unique_id=&quot;10694&quot;&gt;&lt;property id=&quot;20148&quot; value=&quot;5&quot;/&gt;&lt;property id=&quot;20300&quot; value=&quot;Slide 13 - &amp;quot;&amp;#x0D;&amp;#x0A;Radiant: Ray or wave of heat&amp;#x0D;&amp;#x0A;&amp;quot;&quot;/&gt;&lt;property id=&quot;20307&quot; value=&quot;294&quot;/&gt;&lt;/object&gt;&lt;/object&gt;&lt;/object&gt;&lt;/database&gt;"/>
  <p:tag name="ARTICULATE_PROJECT_OPEN" val="0"/>
  <p:tag name="SECTOMILLISECCONVERTED" val="1"/>
</p:tagLst>
</file>

<file path=ppt/theme/theme1.xml><?xml version="1.0" encoding="utf-8"?>
<a:theme xmlns:a="http://schemas.openxmlformats.org/drawingml/2006/main" name="Custom Design">
  <a:themeElements>
    <a:clrScheme name="NWCG-S190">
      <a:dk1>
        <a:srgbClr val="262626"/>
      </a:dk1>
      <a:lt1>
        <a:srgbClr val="FFFFFF"/>
      </a:lt1>
      <a:dk2>
        <a:srgbClr val="42322A"/>
      </a:dk2>
      <a:lt2>
        <a:srgbClr val="EEECE1"/>
      </a:lt2>
      <a:accent1>
        <a:srgbClr val="ABC178"/>
      </a:accent1>
      <a:accent2>
        <a:srgbClr val="D6562B"/>
      </a:accent2>
      <a:accent3>
        <a:srgbClr val="507B97"/>
      </a:accent3>
      <a:accent4>
        <a:srgbClr val="F4BB3A"/>
      </a:accent4>
      <a:accent5>
        <a:srgbClr val="176533"/>
      </a:accent5>
      <a:accent6>
        <a:srgbClr val="A17D6B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WCG_PPT_s190-Template" id="{8593C24D-E6E0-4AD6-A7C4-B640759F04B6}" vid="{9958F55C-F9E0-4870-BECA-CDDEE98386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NWCG_PPT_Template</Template>
  <TotalTime>1537</TotalTime>
  <Words>1479</Words>
  <Application>Microsoft Office PowerPoint</Application>
  <PresentationFormat>On-screen Show (4:3)</PresentationFormat>
  <Paragraphs>229</Paragraphs>
  <Slides>27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Times New Roman</vt:lpstr>
      <vt:lpstr>Calibri</vt:lpstr>
      <vt:lpstr>Arial</vt:lpstr>
      <vt:lpstr>Symbol</vt:lpstr>
      <vt:lpstr>Wingdings</vt:lpstr>
      <vt:lpstr>Custom Design</vt:lpstr>
      <vt:lpstr>P-310  Unit 11: Fire Prevention Material</vt:lpstr>
      <vt:lpstr>Lesson Objectives</vt:lpstr>
      <vt:lpstr>Introduction</vt:lpstr>
      <vt:lpstr>Lesson Content</vt:lpstr>
      <vt:lpstr>Lesson Content</vt:lpstr>
      <vt:lpstr>Sources of Materials</vt:lpstr>
      <vt:lpstr>Considerations Obtaining Materials</vt:lpstr>
      <vt:lpstr>Funding Considerations</vt:lpstr>
      <vt:lpstr>Sources of Borrowing and Sharing</vt:lpstr>
      <vt:lpstr>Ordering Procedures</vt:lpstr>
      <vt:lpstr>Government Printing Office (GPO)</vt:lpstr>
      <vt:lpstr>GPO</vt:lpstr>
      <vt:lpstr>Material Use</vt:lpstr>
      <vt:lpstr>Material Use on Team Assignments</vt:lpstr>
      <vt:lpstr>Examples of Materials Use</vt:lpstr>
      <vt:lpstr>Samples of Materials Use</vt:lpstr>
      <vt:lpstr>Samples of Material Use </vt:lpstr>
      <vt:lpstr>Effective Materials Use Examples</vt:lpstr>
      <vt:lpstr>Talk Shows</vt:lpstr>
      <vt:lpstr>Sports Events</vt:lpstr>
      <vt:lpstr>Homeowner Contacts</vt:lpstr>
      <vt:lpstr>Displays</vt:lpstr>
      <vt:lpstr>Interagency Activities</vt:lpstr>
      <vt:lpstr>Before You Create</vt:lpstr>
      <vt:lpstr>Before You Create </vt:lpstr>
      <vt:lpstr>Group Exercise</vt:lpstr>
      <vt:lpstr>Review Objectives</vt:lpstr>
    </vt:vector>
  </TitlesOfParts>
  <Company>Department of Interior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Touchette, Rhiannon R</dc:creator>
  <cp:lastModifiedBy>Touchette, Rhiannon R</cp:lastModifiedBy>
  <cp:revision>132</cp:revision>
  <cp:lastPrinted>2018-11-08T18:13:21Z</cp:lastPrinted>
  <dcterms:created xsi:type="dcterms:W3CDTF">2019-10-15T16:01:49Z</dcterms:created>
  <dcterms:modified xsi:type="dcterms:W3CDTF">2021-07-02T19:48:37Z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F825ACD3-ED32-4FDF-A0D6-63D173E0C802</vt:lpwstr>
  </property>
  <property fmtid="{D5CDD505-2E9C-101B-9397-08002B2CF9AE}" pid="3" name="ArticulatePath">
    <vt:lpwstr>Presentation1</vt:lpwstr>
  </property>
</Properties>
</file>