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77" r:id="rId2"/>
  </p:sldMasterIdLst>
  <p:notesMasterIdLst>
    <p:notesMasterId r:id="rId17"/>
  </p:notesMasterIdLst>
  <p:handoutMasterIdLst>
    <p:handoutMasterId r:id="rId18"/>
  </p:handoutMasterIdLst>
  <p:sldIdLst>
    <p:sldId id="256" r:id="rId3"/>
    <p:sldId id="257" r:id="rId4"/>
    <p:sldId id="263" r:id="rId5"/>
    <p:sldId id="259" r:id="rId6"/>
    <p:sldId id="269" r:id="rId7"/>
    <p:sldId id="285" r:id="rId8"/>
    <p:sldId id="275" r:id="rId9"/>
    <p:sldId id="282" r:id="rId10"/>
    <p:sldId id="268" r:id="rId11"/>
    <p:sldId id="280" r:id="rId12"/>
    <p:sldId id="260" r:id="rId13"/>
    <p:sldId id="261" r:id="rId14"/>
    <p:sldId id="281" r:id="rId15"/>
    <p:sldId id="283" r:id="rId16"/>
  </p:sldIdLst>
  <p:sldSz cx="9144000" cy="6858000" type="screen4x3"/>
  <p:notesSz cx="6858000" cy="9296400"/>
  <p:embeddedFontLst>
    <p:embeddedFont>
      <p:font typeface="Calibri" panose="020F0502020204030204" pitchFamily="34" charset="0"/>
      <p:regular r:id="rId19"/>
      <p:bold r:id="rId20"/>
      <p:italic r:id="rId21"/>
      <p:boldItalic r:id="rId22"/>
    </p:embeddedFont>
  </p:embeddedFontLst>
  <p:custDataLst>
    <p:tags r:id="rId23"/>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arro, Robert C" initials="NRC" lastIdx="2" clrIdx="0">
    <p:extLst>
      <p:ext uri="{19B8F6BF-5375-455C-9EA6-DF929625EA0E}">
        <p15:presenceInfo xmlns:p15="http://schemas.microsoft.com/office/powerpoint/2012/main" userId="S::rnavarro@blm.gov::356da872-8fba-4006-bd7a-b5b60d4cb5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60"/>
    <a:srgbClr val="176533"/>
    <a:srgbClr val="42322A"/>
    <a:srgbClr val="DDDDDD"/>
    <a:srgbClr val="FFFFFF"/>
    <a:srgbClr val="663300"/>
    <a:srgbClr val="C0C0C0"/>
    <a:srgbClr val="EEECE1"/>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65922" autoAdjust="0"/>
  </p:normalViewPr>
  <p:slideViewPr>
    <p:cSldViewPr showGuides="1">
      <p:cViewPr varScale="1">
        <p:scale>
          <a:sx n="75" d="100"/>
          <a:sy n="75" d="100"/>
        </p:scale>
        <p:origin x="19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wcg.gov/publications/46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edictiveservices.nifc.gov/outlooks/outlooks.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eather.gov/fi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b="1" dirty="0"/>
              <a:t>Question: The document</a:t>
            </a:r>
            <a:r>
              <a:rPr lang="en-US" b="1" baseline="0" dirty="0"/>
              <a:t> shown below is known as the_____.</a:t>
            </a:r>
          </a:p>
          <a:p>
            <a:endParaRPr lang="en-US" baseline="0" dirty="0"/>
          </a:p>
          <a:p>
            <a:r>
              <a:rPr lang="en-US" i="1" baseline="0" dirty="0"/>
              <a:t>	Answer: IMSR / SIT Report</a:t>
            </a:r>
            <a:endParaRPr lang="en-US" i="1" dirty="0"/>
          </a:p>
        </p:txBody>
      </p:sp>
      <p:sp>
        <p:nvSpPr>
          <p:cNvPr id="4" name="Slide Number Placeholder 3"/>
          <p:cNvSpPr>
            <a:spLocks noGrp="1"/>
          </p:cNvSpPr>
          <p:nvPr>
            <p:ph type="sldNum" sz="quarter" idx="10"/>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1256013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Discuss that debriefing your actions is the second communication responsibility of all firefighters.   </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Discuss that a debriefing can be categorized as the act of telling someone else about what has happened in relation to a specific task, mission, project or action.  </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Discuss that conducting frequent debriefings with the team to identify lessons learned and build the team is a tenant of wildland fire operational leadership.  </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endParaRPr lang="en-US" dirty="0"/>
          </a:p>
          <a:p>
            <a:pPr marL="0" indent="0">
              <a:buFont typeface="Wingdings" panose="05000000000000000000" pitchFamily="2" charset="2"/>
              <a:buNone/>
            </a:pPr>
            <a:endParaRPr lang="en-US" dirty="0"/>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1463411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Reference</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After Action Review (AAR)</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in the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Incident Response Pocket Guide (IRPG)</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PMS 461,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hlinkClick r:id="rId3"/>
              </a:rPr>
              <a:t>https://www.nwcg.gov/publications/461</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Review and discuss the AAR with participants, focusing discussion on the four primary questions that make up an AAR: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What was planned?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What actually happened?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Why did it happen?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What can we do next time? </a:t>
            </a:r>
          </a:p>
          <a:p>
            <a:pPr marL="0" lvl="0" indent="0">
              <a:buFont typeface="Wingdings" panose="05000000000000000000" pitchFamily="2" charset="2"/>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dirty="0"/>
              <a:t>Discuss importance of using an AAR as an avenue for speaking up and building a reporting culture in which everyone has a voice.  </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Discuss that an AAR is meant to create better firefighters and a better team by learning from mistakes as well as successes.  </a:t>
            </a:r>
          </a:p>
          <a:p>
            <a:pPr marL="0" indent="0">
              <a:buFont typeface="Wingdings" panose="05000000000000000000" pitchFamily="2" charset="2"/>
              <a:buNone/>
            </a:pPr>
            <a:endParaRPr lang="en-US" dirty="0"/>
          </a:p>
          <a:p>
            <a:pPr marL="0" indent="0">
              <a:buFont typeface="Wingdings" panose="05000000000000000000" pitchFamily="2" charset="2"/>
              <a:buNone/>
            </a:pPr>
            <a:r>
              <a:rPr lang="en-US" b="1" dirty="0"/>
              <a:t>Note to Instructor</a:t>
            </a:r>
          </a:p>
          <a:p>
            <a:pPr marL="0" indent="0">
              <a:buFont typeface="Wingdings" panose="05000000000000000000" pitchFamily="2" charset="2"/>
              <a:buNone/>
            </a:pPr>
            <a:r>
              <a:rPr lang="en-US" dirty="0"/>
              <a:t>Consider using the AAR format as a method for reviewing the unit objectives. </a:t>
            </a:r>
          </a:p>
          <a:p>
            <a:pPr marL="171450" indent="-171450">
              <a:buFont typeface="Wingdings" panose="05000000000000000000" pitchFamily="2" charset="2"/>
              <a:buChar char="q"/>
            </a:pPr>
            <a:endParaRPr lang="en-US"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246851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b="1" dirty="0"/>
              <a:t>Question: Name the 4 primary questions asked in an AAR. </a:t>
            </a:r>
          </a:p>
          <a:p>
            <a:endParaRPr lang="en-US" dirty="0"/>
          </a:p>
          <a:p>
            <a:r>
              <a:rPr lang="en-US" dirty="0"/>
              <a:t>	</a:t>
            </a:r>
            <a:r>
              <a:rPr lang="en-US" i="1" dirty="0"/>
              <a:t>Answer:  What was planned? </a:t>
            </a:r>
          </a:p>
          <a:p>
            <a:pPr lvl="1"/>
            <a:r>
              <a:rPr lang="en-US" i="1" dirty="0"/>
              <a:t>            What actually happened? </a:t>
            </a:r>
          </a:p>
          <a:p>
            <a:pPr lvl="2"/>
            <a:r>
              <a:rPr lang="en-US" i="1" dirty="0"/>
              <a:t>Why did it happen? </a:t>
            </a:r>
          </a:p>
          <a:p>
            <a:pPr lvl="2"/>
            <a:r>
              <a:rPr lang="en-US" i="1" dirty="0"/>
              <a:t>What can we do next time? </a:t>
            </a:r>
          </a:p>
        </p:txBody>
      </p:sp>
      <p:sp>
        <p:nvSpPr>
          <p:cNvPr id="4" name="Slide Number Placeholder 3"/>
          <p:cNvSpPr>
            <a:spLocks noGrp="1"/>
          </p:cNvSpPr>
          <p:nvPr>
            <p:ph type="sldNum" sz="quarter" idx="5"/>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362163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objectives.</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14</a:t>
            </a:fld>
            <a:endParaRPr lang="en-US" dirty="0"/>
          </a:p>
        </p:txBody>
      </p:sp>
    </p:spTree>
    <p:extLst>
      <p:ext uri="{BB962C8B-B14F-4D97-AF65-F5344CB8AC3E}">
        <p14:creationId xmlns:p14="http://schemas.microsoft.com/office/powerpoint/2010/main" val="258392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objectives.</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28315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Fire managers must ensure that briefings are occurring throughout the fire organization, and that safety factors are addressed through the IC or their designee and communicated to all incident personal at operational briefings.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A briefing is the action of informing or instructing someone and should provide all the information for the safe completion of a task.  </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It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provides the who, what, when, where, why, and how of the operational period.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Reference</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Communication Responsibilities</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in the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Incident Response Pocket Guide (IRPG)</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PMS 461,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hlinkClick r:id="rId3"/>
              </a:rPr>
              <a:t>https://www.nwcg.gov/publications/461</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Discuss that of the 5 communication responsibilities that all firefighters have, this unit will focus on the first two: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Brief others as needed.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Debrief your actions.</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Reference Leader’s Intent in the </a:t>
            </a:r>
            <a:r>
              <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rPr>
              <a:t>Incident Response Pocket Guide (IRPG)</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PMS 461,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hlinkClick r:id="rId3"/>
              </a:rPr>
              <a:t>https://www.nwcg.gov/publications/461</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Discuss that to ensure firefighters have been provided all the information for a safe completion of a task, all leaders of firefighters have the responsibility to provide leader’s Intent.  </a:t>
            </a:r>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76251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a standardized briefing checklist is often used to ensure a consistent and </a:t>
            </a:r>
            <a:r>
              <a:rPr lang="en-US" sz="1200" b="0" i="0" kern="1200">
                <a:solidFill>
                  <a:schemeClr val="tx1"/>
                </a:solidFill>
                <a:effectLst/>
                <a:latin typeface="Times New Roman" panose="02020603050405020304" pitchFamily="18" charset="0"/>
                <a:ea typeface="+mn-ea"/>
                <a:cs typeface="Times New Roman" panose="02020603050405020304" pitchFamily="18" charset="0"/>
              </a:rPr>
              <a:t>effective briefing.</a:t>
            </a: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Reference</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Briefing Checklist</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in the </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Incident Response Pocket Guide (IRPG)</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PMS 461,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hlinkClick r:id="rId3"/>
              </a:rPr>
              <a:t>https://www.nwcg.gov/publications/461</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 </a:t>
            </a: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Review and discuss the Briefing Checklist with participants by focusing on the 6 primary categories and what they mean: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Situation – What is happening.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Mission/Execution – What are we going to do and how.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Communications – How are we going to talk to each other and other resources.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Service/Support – What do we have to help us accomplish the mission.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Risk Management – What are the hazards to the mission and how can we manage those hazards.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Questions or Concerns – Does anyone have any.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Note to Instructor: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It is not advisable at this point in the course to discuss each individual briefing checklist component.  Focus on the 6 primary categories.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176985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an Incident Action Plan (IAP) is a common element of on-going incidents.  </a:t>
            </a:r>
          </a:p>
          <a:p>
            <a:pPr marL="171450" indent="-171450">
              <a:buFont typeface="Wingdings" panose="05000000000000000000" pitchFamily="2" charset="2"/>
              <a:buChar char="q"/>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an IAP incorporates many of the elements of the briefing checklist.  The IAP reflects the overall incident strategy and specific tactical actions and supporting information for a designated operational period. </a:t>
            </a:r>
          </a:p>
          <a:p>
            <a:pPr marL="171450" indent="-171450">
              <a:buFont typeface="Wingdings" panose="05000000000000000000" pitchFamily="2" charset="2"/>
              <a:buChar char="q"/>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the IAP may be oral or written, but the following elements are key components: </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Incident objectives</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Organization assignment list</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Division assignment</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Incident radio communication plan</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Medical plan</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Traffic plan</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Safety plan</a:t>
            </a:r>
          </a:p>
          <a:p>
            <a:pPr marL="628650" lvl="1" indent="-171450">
              <a:buFont typeface="Courier New" panose="02070309020205020404" pitchFamily="49" charset="0"/>
              <a:buChar char="o"/>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Incident map</a:t>
            </a:r>
          </a:p>
          <a:p>
            <a:pPr marL="457200" lvl="1" indent="0">
              <a:buFont typeface="Courier New" panose="02070309020205020404" pitchFamily="49" charset="0"/>
              <a:buNone/>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232952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a morning briefing is a daily element of all on-going incidents and is where the IAP is distributed to incident resources. </a:t>
            </a:r>
          </a:p>
          <a:p>
            <a:pPr marL="0" indent="0">
              <a:buFont typeface="Wingdings" panose="05000000000000000000" pitchFamily="2" charset="2"/>
              <a:buNone/>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Provide an overview of how an incident briefing is conducted and how the elements of the IAP are communicated.  </a:t>
            </a:r>
          </a:p>
          <a:p>
            <a:pPr marL="0" indent="0">
              <a:buFont typeface="Wingdings" panose="05000000000000000000" pitchFamily="2" charset="2"/>
              <a:buNone/>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32481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a daily briefing, or shift briefing, is a common occurrence for all fire crews when not on an incident.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 Provide an overview of when and how a shift briefing is conducted on your home unit.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Discuss that because the shift briefing is not conducted when on an incident, it will often incorporate some of the following information: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Crew agenda for the day.</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Crewmember assignments.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Known incidents in local area.</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Resource availability in local area.</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Weather forecast in local area.</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Fire indices in local area,</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1" i="0" kern="1200" dirty="0">
                <a:solidFill>
                  <a:schemeClr val="tx1"/>
                </a:solidFill>
                <a:effectLst/>
                <a:latin typeface="Times New Roman" panose="02020603050405020304" pitchFamily="18" charset="0"/>
                <a:ea typeface="+mn-ea"/>
                <a:cs typeface="Times New Roman" panose="02020603050405020304" pitchFamily="18" charset="0"/>
              </a:rPr>
              <a:t>Note to Instructor</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Slides 8 – 9 will provide detailed information on the Incident Management Situation Report (IMSR / SIT Report) and Fire Weather Forecast.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F3E047-8B01-4D0A-8D9A-8D93D4534B9F}" type="slidenum">
              <a:rPr kumimoji="0" lang="en-US" sz="12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p:txBody>
      </p:sp>
    </p:spTree>
    <p:extLst>
      <p:ext uri="{BB962C8B-B14F-4D97-AF65-F5344CB8AC3E}">
        <p14:creationId xmlns:p14="http://schemas.microsoft.com/office/powerpoint/2010/main" val="204977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Discuss that the images represent the following common briefing components: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Left Image – The National Incident Management Situation Report (IMSR / SIT Report)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Top Right – Fire Danger Ratings</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Bottom Right – Fire Indices </a:t>
            </a:r>
          </a:p>
          <a:p>
            <a:pPr mar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Discuss the purpose of the IMSR / SIT Report: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Provides a summary of national wildland fire activity that occurred the previous day.</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Also reports non-fire incidents whenever a significant number of wildland fire resources are committed to these incidents.</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Exercise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Divide participants into groups.  </a:t>
            </a:r>
          </a:p>
          <a:p>
            <a:pPr marL="0" lv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Ensure each group has access to an IMSR / SIT Report (current or archived), </a:t>
            </a:r>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https://www.nifc.gov/fire-information.</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Assign a cadre member and task them to brief their assigned group on the following items: </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National Preparedness Level</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National Fire Activity</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Activity level for the geographic area the class is in and summary of the number one incident.  </a:t>
            </a:r>
          </a:p>
          <a:p>
            <a:pPr marL="228600" lvl="0" indent="-228600">
              <a:buFont typeface="Wingdings" panose="05000000000000000000" pitchFamily="2" charset="2"/>
              <a:buChar char="q"/>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228600" lvl="0" indent="-22860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Advise participants that different geographic areas and crews have varying practices regarding how the IMSR / SIT Report is used.  </a:t>
            </a:r>
          </a:p>
          <a:p>
            <a:pPr marL="228600" lvl="0" indent="-228600">
              <a:buFont typeface="Wingdings" panose="05000000000000000000" pitchFamily="2" charset="2"/>
              <a:buChar char="q"/>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Wingdings" panose="05000000000000000000" pitchFamily="2" charset="2"/>
              <a:buNone/>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Note to Instructor</a:t>
            </a:r>
          </a:p>
          <a:p>
            <a:pPr marL="0" lvl="0" indent="0">
              <a:buFont typeface="Wingdings" panose="05000000000000000000" pitchFamily="2" charset="2"/>
              <a:buNone/>
            </a:pPr>
            <a:r>
              <a:rPr lang="en-US" sz="1200" b="0" kern="1200" dirty="0">
                <a:solidFill>
                  <a:schemeClr val="tx1"/>
                </a:solidFill>
                <a:effectLst/>
                <a:latin typeface="Times New Roman" panose="02020603050405020304" pitchFamily="18" charset="0"/>
                <a:ea typeface="+mn-ea"/>
                <a:cs typeface="Times New Roman" panose="02020603050405020304" pitchFamily="18" charset="0"/>
              </a:rPr>
              <a:t>Consider sharing the Fire Potential Outlook for the geographic area in which the course is being taught. </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Geographic Area Outlooks</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a:t>
            </a:r>
            <a:r>
              <a:rPr lang="en-US" dirty="0">
                <a:hlinkClick r:id="rId3"/>
              </a:rPr>
              <a:t> </a:t>
            </a:r>
            <a:r>
              <a:rPr lang="en-US" dirty="0"/>
              <a:t>https://www.predictiveservices.nifc.gov/outlooks/outlooks.htm</a:t>
            </a:r>
            <a:r>
              <a:rPr lang="en-US" sz="1200" b="0" i="1" kern="1200" dirty="0">
                <a:solidFill>
                  <a:schemeClr val="tx1"/>
                </a:solidFill>
                <a:effectLst/>
                <a:latin typeface="Times New Roman" panose="02020603050405020304" pitchFamily="18" charset="0"/>
                <a:ea typeface="+mn-ea"/>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362769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b="1" u="none" kern="1200" dirty="0">
                <a:solidFill>
                  <a:schemeClr val="tx1"/>
                </a:solidFill>
                <a:effectLst/>
                <a:latin typeface="Times New Roman" panose="02020603050405020304" pitchFamily="18" charset="0"/>
                <a:ea typeface="+mn-ea"/>
                <a:cs typeface="Times New Roman" panose="02020603050405020304" pitchFamily="18" charset="0"/>
              </a:rPr>
              <a:t>Pre</a:t>
            </a:r>
            <a:r>
              <a:rPr lang="en-US" sz="1200" b="1" u="none" kern="1200" baseline="0" dirty="0">
                <a:solidFill>
                  <a:schemeClr val="tx1"/>
                </a:solidFill>
                <a:effectLst/>
                <a:latin typeface="Times New Roman" panose="02020603050405020304" pitchFamily="18" charset="0"/>
                <a:ea typeface="+mn-ea"/>
                <a:cs typeface="Times New Roman" panose="02020603050405020304" pitchFamily="18" charset="0"/>
              </a:rPr>
              <a:t>-Video Discussion</a:t>
            </a:r>
          </a:p>
          <a:p>
            <a:pPr marL="0" lvl="0" indent="0">
              <a:buFont typeface="Wingdings" panose="05000000000000000000" pitchFamily="2" charset="2"/>
              <a:buNone/>
            </a:pPr>
            <a:endParaRPr lang="en-US" sz="1200" b="1" u="none"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Discuss that The National Weather Bureau started forecasts specifically for the fire weather community in 1914.  </a:t>
            </a:r>
          </a:p>
          <a:p>
            <a:pPr marL="171450" indent="-171450">
              <a:buFont typeface="Wingdings" panose="05000000000000000000" pitchFamily="2" charset="2"/>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Discuss that the Fire Weather Forecast is a zone-type product used by land management personnel primarily for input in decision-making related to pre-suppression and other planning.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aseline="0" dirty="0"/>
          </a:p>
          <a:p>
            <a:pPr marL="171450" lvl="0" indent="-171450">
              <a:buFont typeface="Wingdings" panose="05000000000000000000" pitchFamily="2" charset="2"/>
              <a:buChar char="q"/>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Play Video</a:t>
            </a:r>
          </a:p>
          <a:p>
            <a:pPr marL="0" lvl="0" indent="0">
              <a:buFont typeface="Wingdings" panose="05000000000000000000" pitchFamily="2" charset="2"/>
              <a:buNone/>
            </a:pP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Title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Fire Weather Forecasting, </a:t>
            </a:r>
            <a:r>
              <a:rPr lang="en-US" sz="1200" b="0" u="sng" kern="1200" baseline="0" dirty="0">
                <a:solidFill>
                  <a:srgbClr val="0070C0"/>
                </a:solidFill>
                <a:effectLst/>
                <a:latin typeface="Times New Roman" panose="02020603050405020304" pitchFamily="18" charset="0"/>
                <a:ea typeface="+mn-ea"/>
                <a:cs typeface="Times New Roman" panose="02020603050405020304" pitchFamily="18" charset="0"/>
              </a:rPr>
              <a:t>https://youtu.be/8O2npk2Y-pM</a:t>
            </a:r>
            <a:endParaRPr lang="en-US" sz="1200" b="1" u="sng" kern="1200" baseline="0" dirty="0">
              <a:solidFill>
                <a:srgbClr val="0070C0"/>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Summary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Introduction to the elements of the fire weather forecast</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Time </a:t>
            </a: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(06:29)</a:t>
            </a:r>
            <a:endParaRPr lang="en-US" sz="1200" b="1"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Audio</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p>
          <a:p>
            <a:pPr marL="0" lvl="0" indent="0">
              <a:buFont typeface="Wingdings" panose="05000000000000000000" pitchFamily="2" charset="2"/>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Post-Video Discussion </a:t>
            </a:r>
          </a:p>
          <a:p>
            <a:pPr marL="0" lvl="0" indent="0">
              <a:buFont typeface="Wingdings" panose="05000000000000000000" pitchFamily="2" charset="2"/>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Obtain a fire weather forecast for the zone in which the course is being taught. </a:t>
            </a:r>
            <a:r>
              <a:rPr lang="en-US" sz="1200" i="0" kern="1200" dirty="0">
                <a:solidFill>
                  <a:schemeClr val="tx1"/>
                </a:solidFill>
                <a:effectLst/>
                <a:latin typeface="Times New Roman" panose="02020603050405020304" pitchFamily="18" charset="0"/>
                <a:ea typeface="+mn-ea"/>
                <a:cs typeface="Times New Roman" panose="02020603050405020304" pitchFamily="18" charset="0"/>
              </a:rPr>
              <a:t>National Weather Service (Fire Weather</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dirty="0">
                <a:hlinkClick r:id="rId3"/>
              </a:rPr>
              <a:t>https://www.weather.gov/fire/</a:t>
            </a:r>
            <a:r>
              <a:rPr lang="en-US" dirty="0"/>
              <a: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lv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Task each participant with taking notes.  </a:t>
            </a:r>
          </a:p>
          <a:p>
            <a:pPr marL="171450" indent="-171450">
              <a:buFont typeface="Wingdings" panose="05000000000000000000" pitchFamily="2" charset="2"/>
              <a:buChar char="q"/>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Conduct a fire weather briefing for the entire class. </a:t>
            </a:r>
          </a:p>
          <a:p>
            <a:pPr mar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Task a volunteer to share with the entire class the notes they took during the briefing.  </a:t>
            </a:r>
          </a:p>
          <a:p>
            <a:pPr marL="171450" lvl="0" indent="-171450">
              <a:buFont typeface="Wingdings" panose="05000000000000000000" pitchFamily="2" charset="2"/>
              <a:buChar char="q"/>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Wingdings" panose="05000000000000000000" pitchFamily="2" charset="2"/>
              <a:buChar char="q"/>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Discuss the briefing items that were captured by the volunteer. </a:t>
            </a:r>
          </a:p>
          <a:p>
            <a:pPr marL="0" lvl="0" indent="0">
              <a:buFont typeface="Arial" panose="020B0604020202020204" pitchFamily="34" charset="0"/>
              <a:buNone/>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3102239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descr="Fire manager standing on a stage directing attention to a large projection of a fire map showing the fire's perimeter and progres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728" t="456" r="6043" b="672"/>
          <a:stretch/>
        </p:blipFill>
        <p:spPr bwMode="auto">
          <a:xfrm>
            <a:off x="0" y="-45392"/>
            <a:ext cx="9144000" cy="6674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19888" y="4495800"/>
            <a:ext cx="9163888"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Course # Unit # – unit name</a:t>
            </a:r>
            <a:endParaRPr lang="en-US" altLang="en-US" sz="4000" dirty="0">
              <a:solidFill>
                <a:schemeClr val="bg1"/>
              </a:solidFill>
            </a:endParaRPr>
          </a:p>
        </p:txBody>
      </p:sp>
      <p:pic>
        <p:nvPicPr>
          <p:cNvPr id="7" name="Picture 6" descr="NWCG Logo">
            <a:extLst>
              <a:ext uri="{FF2B5EF4-FFF2-40B4-BE49-F238E27FC236}">
                <a16:creationId xmlns:a16="http://schemas.microsoft.com/office/drawing/2014/main" id="{0EA6DDA9-636A-4A0E-A92A-9B5DD5A732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p:spPr>
        <p:txBody>
          <a:bodyPr/>
          <a:lstStyle>
            <a:lvl2pPr marL="457200" indent="0">
              <a:buNone/>
              <a:defRPr/>
            </a:lvl2pPr>
          </a:lstStyle>
          <a:p>
            <a:pPr lvl="1"/>
            <a:endParaRPr lang="en-US" dirty="0"/>
          </a:p>
        </p:txBody>
      </p:sp>
    </p:spTree>
    <p:extLst>
      <p:ext uri="{BB962C8B-B14F-4D97-AF65-F5344CB8AC3E}">
        <p14:creationId xmlns:p14="http://schemas.microsoft.com/office/powerpoint/2010/main" val="361940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Tree>
    <p:extLst>
      <p:ext uri="{BB962C8B-B14F-4D97-AF65-F5344CB8AC3E}">
        <p14:creationId xmlns:p14="http://schemas.microsoft.com/office/powerpoint/2010/main" val="5365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a:t>Click icon to add picture</a:t>
            </a:r>
            <a:endParaRPr lang="en-US" dirty="0"/>
          </a:p>
        </p:txBody>
      </p:sp>
      <p:sp>
        <p:nvSpPr>
          <p:cNvPr id="16" name="Picture Placeholder 14"/>
          <p:cNvSpPr>
            <a:spLocks noGrp="1"/>
          </p:cNvSpPr>
          <p:nvPr>
            <p:ph type="pic" sz="quarter" idx="13"/>
          </p:nvPr>
        </p:nvSpPr>
        <p:spPr>
          <a:xfrm>
            <a:off x="5410200" y="803305"/>
            <a:ext cx="1828800" cy="5749895"/>
          </a:xfrm>
        </p:spPr>
        <p:txBody>
          <a:bodyPr/>
          <a:lstStyle/>
          <a:p>
            <a:r>
              <a:rPr lang="en-US"/>
              <a:t>Click icon to add picture</a:t>
            </a:r>
            <a:endParaRPr lang="en-US" dirty="0"/>
          </a:p>
        </p:txBody>
      </p:sp>
      <p:sp>
        <p:nvSpPr>
          <p:cNvPr id="17" name="Picture Placeholder 14"/>
          <p:cNvSpPr>
            <a:spLocks noGrp="1"/>
          </p:cNvSpPr>
          <p:nvPr>
            <p:ph type="pic" sz="quarter" idx="14"/>
          </p:nvPr>
        </p:nvSpPr>
        <p:spPr>
          <a:xfrm>
            <a:off x="7315200" y="803305"/>
            <a:ext cx="1828800" cy="5749895"/>
          </a:xfrm>
        </p:spPr>
        <p:txBody>
          <a:bodyPr/>
          <a:lstStyle/>
          <a:p>
            <a:r>
              <a:rPr lang="en-US"/>
              <a:t>Click icon to add picture</a:t>
            </a:r>
            <a:endParaRPr lang="en-US" dirty="0"/>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4780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descr="C:\Users\jtitus\Downloads\IMG_460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43"/>
          <a:stretch/>
        </p:blipFill>
        <p:spPr bwMode="auto">
          <a:xfrm>
            <a:off x="-19888" y="0"/>
            <a:ext cx="9163888" cy="65847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Course # Unit # – unit name</a:t>
            </a:r>
            <a:endParaRPr lang="en-US" altLang="en-US" sz="4000" dirty="0">
              <a:solidFill>
                <a:schemeClr val="bg1"/>
              </a:solidFill>
            </a:endParaRPr>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281080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404312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52925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396924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6626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49403201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6893732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4024220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32669744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31619518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p:spPr>
        <p:txBody>
          <a:bodyPr/>
          <a:lstStyle>
            <a:lvl2pPr marL="457200" indent="0">
              <a:buNone/>
              <a:defRPr/>
            </a:lvl2pPr>
          </a:lstStyle>
          <a:p>
            <a:pPr lvl="1"/>
            <a:endParaRPr lang="en-US" dirty="0"/>
          </a:p>
        </p:txBody>
      </p:sp>
    </p:spTree>
    <p:extLst>
      <p:ext uri="{BB962C8B-B14F-4D97-AF65-F5344CB8AC3E}">
        <p14:creationId xmlns:p14="http://schemas.microsoft.com/office/powerpoint/2010/main" val="3173079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Tree>
    <p:extLst>
      <p:ext uri="{BB962C8B-B14F-4D97-AF65-F5344CB8AC3E}">
        <p14:creationId xmlns:p14="http://schemas.microsoft.com/office/powerpoint/2010/main" val="845151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a:t>Click icon to add picture</a:t>
            </a:r>
            <a:endParaRPr lang="en-US" dirty="0"/>
          </a:p>
        </p:txBody>
      </p:sp>
      <p:sp>
        <p:nvSpPr>
          <p:cNvPr id="16" name="Picture Placeholder 14"/>
          <p:cNvSpPr>
            <a:spLocks noGrp="1"/>
          </p:cNvSpPr>
          <p:nvPr>
            <p:ph type="pic" sz="quarter" idx="13"/>
          </p:nvPr>
        </p:nvSpPr>
        <p:spPr>
          <a:xfrm>
            <a:off x="5410200" y="803305"/>
            <a:ext cx="1828800" cy="5749895"/>
          </a:xfrm>
        </p:spPr>
        <p:txBody>
          <a:bodyPr/>
          <a:lstStyle/>
          <a:p>
            <a:r>
              <a:rPr lang="en-US"/>
              <a:t>Click icon to add picture</a:t>
            </a:r>
            <a:endParaRPr lang="en-US" dirty="0"/>
          </a:p>
        </p:txBody>
      </p:sp>
      <p:sp>
        <p:nvSpPr>
          <p:cNvPr id="17" name="Picture Placeholder 14"/>
          <p:cNvSpPr>
            <a:spLocks noGrp="1"/>
          </p:cNvSpPr>
          <p:nvPr>
            <p:ph type="pic" sz="quarter" idx="14"/>
          </p:nvPr>
        </p:nvSpPr>
        <p:spPr>
          <a:xfrm>
            <a:off x="7315200" y="803305"/>
            <a:ext cx="1828800" cy="5749895"/>
          </a:xfrm>
        </p:spPr>
        <p:txBody>
          <a:bodyPr/>
          <a:lstStyle/>
          <a:p>
            <a:r>
              <a:rPr lang="en-US"/>
              <a:t>Click icon to add picture</a:t>
            </a:r>
            <a:endParaRPr lang="en-US" dirty="0"/>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16130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27622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S-130 Unit</a:t>
            </a:r>
            <a:r>
              <a:rPr lang="en-US" sz="1200" b="1" i="0" u="none" strike="noStrike" kern="1200" cap="none" baseline="0" dirty="0">
                <a:solidFill>
                  <a:schemeClr val="tx1"/>
                </a:solidFill>
                <a:latin typeface="Calibri"/>
                <a:ea typeface="Calibri"/>
                <a:cs typeface="Calibri"/>
                <a:sym typeface="Calibri"/>
              </a:rPr>
              <a:t> 1:</a:t>
            </a:r>
            <a:r>
              <a:rPr lang="en-US" sz="1200" b="1" i="0" u="none" strike="noStrike" kern="1200" cap="none" dirty="0">
                <a:solidFill>
                  <a:schemeClr val="tx1"/>
                </a:solidFill>
                <a:latin typeface="Calibri"/>
                <a:ea typeface="Calibri"/>
                <a:cs typeface="Calibri"/>
                <a:sym typeface="Calibri"/>
              </a:rPr>
              <a:t> Briefings</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6" r:id="rId10"/>
    <p:sldLayoutId id="2147483673" r:id="rId11"/>
    <p:sldLayoutId id="2147483674" r:id="rId12"/>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S-130 Unit 1: Briefings</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1975412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7R-v-0lzAPs?feature=oembed" TargetMode="Externa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8O2npk2Y-pM?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S-130 Unit 1: Briefings</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1B3C6-8CF3-43B9-A4C0-02F482100E35}"/>
              </a:ext>
            </a:extLst>
          </p:cNvPr>
          <p:cNvSpPr>
            <a:spLocks noGrp="1"/>
          </p:cNvSpPr>
          <p:nvPr>
            <p:ph type="title"/>
          </p:nvPr>
        </p:nvSpPr>
        <p:spPr/>
        <p:txBody>
          <a:bodyPr/>
          <a:lstStyle/>
          <a:p>
            <a:r>
              <a:rPr lang="en-US" dirty="0"/>
              <a:t>Knowledge Check</a:t>
            </a:r>
          </a:p>
        </p:txBody>
      </p:sp>
      <p:sp>
        <p:nvSpPr>
          <p:cNvPr id="2" name="Content Placeholder 1">
            <a:extLst>
              <a:ext uri="{FF2B5EF4-FFF2-40B4-BE49-F238E27FC236}">
                <a16:creationId xmlns:a16="http://schemas.microsoft.com/office/drawing/2014/main" id="{8AE5FDF6-387E-489D-A1B8-7CE4C3F5ED2D}"/>
              </a:ext>
            </a:extLst>
          </p:cNvPr>
          <p:cNvSpPr>
            <a:spLocks noGrp="1"/>
          </p:cNvSpPr>
          <p:nvPr>
            <p:ph sz="quarter" idx="10"/>
          </p:nvPr>
        </p:nvSpPr>
        <p:spPr>
          <a:xfrm>
            <a:off x="0" y="762000"/>
            <a:ext cx="9144000" cy="762000"/>
          </a:xfrm>
        </p:spPr>
        <p:txBody>
          <a:bodyPr anchor="ctr">
            <a:normAutofit/>
          </a:bodyPr>
          <a:lstStyle/>
          <a:p>
            <a:pPr algn="ctr"/>
            <a:r>
              <a:rPr lang="en-US" dirty="0"/>
              <a:t>The document shown below is known as the_____. </a:t>
            </a:r>
          </a:p>
        </p:txBody>
      </p:sp>
      <p:sp>
        <p:nvSpPr>
          <p:cNvPr id="3" name="Content Placeholder 2">
            <a:extLst>
              <a:ext uri="{FF2B5EF4-FFF2-40B4-BE49-F238E27FC236}">
                <a16:creationId xmlns:a16="http://schemas.microsoft.com/office/drawing/2014/main" id="{7469F180-83E6-4484-AAA6-80FFA53E2638}"/>
              </a:ext>
            </a:extLst>
          </p:cNvPr>
          <p:cNvSpPr>
            <a:spLocks noGrp="1"/>
          </p:cNvSpPr>
          <p:nvPr>
            <p:ph sz="quarter" idx="11"/>
          </p:nvPr>
        </p:nvSpPr>
        <p:spPr>
          <a:xfrm>
            <a:off x="-25880" y="1621796"/>
            <a:ext cx="4750279" cy="4906962"/>
          </a:xfrm>
        </p:spPr>
        <p:txBody>
          <a:bodyPr/>
          <a:lstStyle/>
          <a:p>
            <a:pPr marL="182880"/>
            <a:endParaRPr lang="en-US" dirty="0"/>
          </a:p>
          <a:p>
            <a:pPr marL="182880"/>
            <a:endParaRPr lang="en-US" dirty="0"/>
          </a:p>
          <a:p>
            <a:pPr marL="182880"/>
            <a:r>
              <a:rPr lang="en-US" dirty="0"/>
              <a:t>Incident Action Plan</a:t>
            </a:r>
          </a:p>
          <a:p>
            <a:pPr marL="182880"/>
            <a:endParaRPr lang="en-US" dirty="0"/>
          </a:p>
          <a:p>
            <a:pPr marL="182880"/>
            <a:r>
              <a:rPr lang="en-US" dirty="0"/>
              <a:t>IMSR / SIT Report</a:t>
            </a:r>
          </a:p>
          <a:p>
            <a:pPr marL="182880"/>
            <a:endParaRPr lang="en-US" dirty="0"/>
          </a:p>
          <a:p>
            <a:pPr marL="182880"/>
            <a:r>
              <a:rPr lang="en-US" dirty="0"/>
              <a:t>Briefing Checklist</a:t>
            </a:r>
          </a:p>
        </p:txBody>
      </p:sp>
      <p:pic>
        <p:nvPicPr>
          <p:cNvPr id="9" name="Content Placeholder 8" descr="Front page of an incident management situation report.">
            <a:extLst>
              <a:ext uri="{FF2B5EF4-FFF2-40B4-BE49-F238E27FC236}">
                <a16:creationId xmlns:a16="http://schemas.microsoft.com/office/drawing/2014/main" id="{CA37DF74-DAAB-4009-A4E0-71D350B3D26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94905" y="1621797"/>
            <a:ext cx="3949095" cy="4906962"/>
          </a:xfrm>
        </p:spPr>
      </p:pic>
    </p:spTree>
    <p:extLst>
      <p:ext uri="{BB962C8B-B14F-4D97-AF65-F5344CB8AC3E}">
        <p14:creationId xmlns:p14="http://schemas.microsoft.com/office/powerpoint/2010/main" val="31169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Debriefings</a:t>
            </a:r>
          </a:p>
        </p:txBody>
      </p:sp>
      <p:pic>
        <p:nvPicPr>
          <p:cNvPr id="7" name="Content Placeholder 6" descr="Two fire managers in a forest clearing having a discussion while focusing on an Incident Action Plan."/>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764"/>
          <a:stretch/>
        </p:blipFill>
        <p:spPr>
          <a:xfrm>
            <a:off x="0" y="639762"/>
            <a:ext cx="9144000" cy="5989638"/>
          </a:xfrm>
        </p:spPr>
      </p:pic>
    </p:spTree>
    <p:extLst>
      <p:ext uri="{BB962C8B-B14F-4D97-AF65-F5344CB8AC3E}">
        <p14:creationId xmlns:p14="http://schemas.microsoft.com/office/powerpoint/2010/main" val="358408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After Action Review (AAR)</a:t>
            </a:r>
          </a:p>
        </p:txBody>
      </p:sp>
      <p:pic>
        <p:nvPicPr>
          <p:cNvPr id="9" name="Online Media 8" title="AAR History">
            <a:hlinkClick r:id="" action="ppaction://media"/>
            <a:extLst>
              <a:ext uri="{FF2B5EF4-FFF2-40B4-BE49-F238E27FC236}">
                <a16:creationId xmlns:a16="http://schemas.microsoft.com/office/drawing/2014/main" id="{501659D7-D4FD-4A62-A00A-7F4A7A4DA14A}"/>
              </a:ext>
            </a:extLst>
          </p:cNvPr>
          <p:cNvPicPr>
            <a:picLocks noGrp="1" noRot="1" noChangeAspect="1"/>
          </p:cNvPicPr>
          <p:nvPr>
            <p:ph sz="quarter" idx="12"/>
            <a:videoFile r:link="rId1"/>
          </p:nvPr>
        </p:nvPicPr>
        <p:blipFill>
          <a:blip r:embed="rId4"/>
          <a:stretch>
            <a:fillRect/>
          </a:stretch>
        </p:blipFill>
        <p:spPr>
          <a:xfrm>
            <a:off x="0" y="639762"/>
            <a:ext cx="9144000" cy="5989638"/>
          </a:xfrm>
          <a:prstGeom prst="rect">
            <a:avLst/>
          </a:prstGeom>
        </p:spPr>
      </p:pic>
      <p:pic>
        <p:nvPicPr>
          <p:cNvPr id="6" name="Picture 5" descr="Group of firefighters standing in a circle with a crew buggy in the background and low visibility from smoke.">
            <a:extLst>
              <a:ext uri="{FF2B5EF4-FFF2-40B4-BE49-F238E27FC236}">
                <a16:creationId xmlns:a16="http://schemas.microsoft.com/office/drawing/2014/main" id="{F4EDD3E3-E5A8-47FA-A624-661EB621292A}"/>
              </a:ext>
            </a:extLst>
          </p:cNvPr>
          <p:cNvPicPr>
            <a:picLocks noChangeAspect="1"/>
          </p:cNvPicPr>
          <p:nvPr/>
        </p:nvPicPr>
        <p:blipFill rotWithShape="1">
          <a:blip r:embed="rId5">
            <a:extLst>
              <a:ext uri="{28A0092B-C50C-407E-A947-70E740481C1C}">
                <a14:useLocalDpi xmlns:a14="http://schemas.microsoft.com/office/drawing/2010/main" val="0"/>
              </a:ext>
            </a:extLst>
          </a:blip>
          <a:srcRect l="814" t="4171" r="1625"/>
          <a:stretch/>
        </p:blipFill>
        <p:spPr>
          <a:xfrm>
            <a:off x="-1" y="639762"/>
            <a:ext cx="9144001" cy="5989638"/>
          </a:xfrm>
          <a:prstGeom prst="rect">
            <a:avLst/>
          </a:prstGeom>
        </p:spPr>
      </p:pic>
    </p:spTree>
    <p:extLst>
      <p:ext uri="{BB962C8B-B14F-4D97-AF65-F5344CB8AC3E}">
        <p14:creationId xmlns:p14="http://schemas.microsoft.com/office/powerpoint/2010/main" val="4280756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FE2C2F-EE8C-4654-8B32-B3130176970D}"/>
              </a:ext>
            </a:extLst>
          </p:cNvPr>
          <p:cNvSpPr>
            <a:spLocks noGrp="1"/>
          </p:cNvSpPr>
          <p:nvPr>
            <p:ph type="title"/>
          </p:nvPr>
        </p:nvSpPr>
        <p:spPr/>
        <p:txBody>
          <a:bodyPr/>
          <a:lstStyle/>
          <a:p>
            <a:r>
              <a:rPr lang="en-US" dirty="0"/>
              <a:t>Knowledge Check</a:t>
            </a:r>
          </a:p>
        </p:txBody>
      </p:sp>
      <p:sp>
        <p:nvSpPr>
          <p:cNvPr id="2" name="Content Placeholder 1">
            <a:extLst>
              <a:ext uri="{FF2B5EF4-FFF2-40B4-BE49-F238E27FC236}">
                <a16:creationId xmlns:a16="http://schemas.microsoft.com/office/drawing/2014/main" id="{4CDC3691-1E97-40E4-8053-DD90FEB2AEFF}"/>
              </a:ext>
            </a:extLst>
          </p:cNvPr>
          <p:cNvSpPr>
            <a:spLocks noGrp="1"/>
          </p:cNvSpPr>
          <p:nvPr>
            <p:ph sz="quarter" idx="10"/>
          </p:nvPr>
        </p:nvSpPr>
        <p:spPr/>
        <p:txBody>
          <a:bodyPr anchor="ctr">
            <a:normAutofit/>
          </a:bodyPr>
          <a:lstStyle/>
          <a:p>
            <a:pPr algn="ctr"/>
            <a:r>
              <a:rPr lang="en-US" dirty="0"/>
              <a:t>Name the 4 primary questions asked in an AAR. </a:t>
            </a:r>
          </a:p>
        </p:txBody>
      </p:sp>
      <p:sp>
        <p:nvSpPr>
          <p:cNvPr id="3" name="Content Placeholder 2">
            <a:extLst>
              <a:ext uri="{FF2B5EF4-FFF2-40B4-BE49-F238E27FC236}">
                <a16:creationId xmlns:a16="http://schemas.microsoft.com/office/drawing/2014/main" id="{3790A6BA-F326-4698-960B-AE15087AAB40}"/>
              </a:ext>
            </a:extLst>
          </p:cNvPr>
          <p:cNvSpPr>
            <a:spLocks noGrp="1"/>
          </p:cNvSpPr>
          <p:nvPr>
            <p:ph sz="quarter" idx="11"/>
          </p:nvPr>
        </p:nvSpPr>
        <p:spPr/>
        <p:txBody>
          <a:bodyPr>
            <a:normAutofit/>
          </a:bodyPr>
          <a:lstStyle/>
          <a:p>
            <a:pPr marL="182880"/>
            <a:r>
              <a:rPr lang="en-US" sz="2400" dirty="0"/>
              <a:t>Answer: </a:t>
            </a:r>
          </a:p>
          <a:p>
            <a:pPr marL="182880"/>
            <a:endParaRPr lang="en-US" sz="2400" dirty="0"/>
          </a:p>
          <a:p>
            <a:pPr marL="182880"/>
            <a:r>
              <a:rPr lang="en-US" sz="2400" dirty="0"/>
              <a:t>What was planned? </a:t>
            </a:r>
          </a:p>
          <a:p>
            <a:pPr marL="182880"/>
            <a:endParaRPr lang="en-US" sz="2400" dirty="0"/>
          </a:p>
          <a:p>
            <a:pPr marL="182880"/>
            <a:r>
              <a:rPr lang="en-US" sz="2400" dirty="0"/>
              <a:t>What actually happened? </a:t>
            </a:r>
          </a:p>
          <a:p>
            <a:pPr marL="182880"/>
            <a:endParaRPr lang="en-US" sz="2400" dirty="0"/>
          </a:p>
          <a:p>
            <a:pPr marL="182880"/>
            <a:r>
              <a:rPr lang="en-US" sz="2400" dirty="0"/>
              <a:t>Why did it happen? </a:t>
            </a:r>
          </a:p>
          <a:p>
            <a:pPr marL="182880"/>
            <a:endParaRPr lang="en-US" sz="2400" dirty="0"/>
          </a:p>
          <a:p>
            <a:pPr marL="182880"/>
            <a:r>
              <a:rPr lang="en-US" sz="2400" dirty="0"/>
              <a:t>What can we do next time?</a:t>
            </a:r>
          </a:p>
          <a:p>
            <a:pPr marL="182880"/>
            <a:endParaRPr lang="en-US" dirty="0"/>
          </a:p>
        </p:txBody>
      </p:sp>
      <p:pic>
        <p:nvPicPr>
          <p:cNvPr id="7" name="Content Placeholder 6" descr="Group of firefighters standing in a circle with a crew buggy in the background and low visibility from smoke.">
            <a:extLst>
              <a:ext uri="{FF2B5EF4-FFF2-40B4-BE49-F238E27FC236}">
                <a16:creationId xmlns:a16="http://schemas.microsoft.com/office/drawing/2014/main" id="{8F8A3C9F-B93B-4462-A4C6-DE7BD22E891A}"/>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25890" r="16118"/>
          <a:stretch/>
        </p:blipFill>
        <p:spPr>
          <a:xfrm>
            <a:off x="4876800" y="1646238"/>
            <a:ext cx="4267200" cy="4906962"/>
          </a:xfrm>
        </p:spPr>
      </p:pic>
    </p:spTree>
    <p:extLst>
      <p:ext uri="{BB962C8B-B14F-4D97-AF65-F5344CB8AC3E}">
        <p14:creationId xmlns:p14="http://schemas.microsoft.com/office/powerpoint/2010/main" val="12311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2000" fill="hold"/>
                                        <p:tgtEl>
                                          <p:spTgt spid="3">
                                            <p:txEl>
                                              <p:pRg st="2" end="2"/>
                                            </p:txEl>
                                          </p:spTgt>
                                        </p:tgtEl>
                                        <p:attrNameLst>
                                          <p:attrName>style.color</p:attrName>
                                        </p:attrNameLst>
                                      </p:cBhvr>
                                      <p:to>
                                        <a:srgbClr val="0070C0"/>
                                      </p:to>
                                    </p:animClr>
                                  </p:childTnLst>
                                </p:cTn>
                              </p:par>
                              <p:par>
                                <p:cTn id="15" presetID="3" presetClass="emph" presetSubtype="2" fill="hold" nodeType="withEffect">
                                  <p:stCondLst>
                                    <p:cond delay="0"/>
                                  </p:stCondLst>
                                  <p:childTnLst>
                                    <p:animClr clrSpc="rgb" dir="cw">
                                      <p:cBhvr override="childStyle">
                                        <p:cTn id="16" dur="2000" fill="hold"/>
                                        <p:tgtEl>
                                          <p:spTgt spid="3">
                                            <p:txEl>
                                              <p:pRg st="4" end="4"/>
                                            </p:txEl>
                                          </p:spTgt>
                                        </p:tgtEl>
                                        <p:attrNameLst>
                                          <p:attrName>style.color</p:attrName>
                                        </p:attrNameLst>
                                      </p:cBhvr>
                                      <p:to>
                                        <a:srgbClr val="0070C0"/>
                                      </p:to>
                                    </p:animClr>
                                  </p:childTnLst>
                                </p:cTn>
                              </p:par>
                              <p:par>
                                <p:cTn id="17" presetID="3" presetClass="emph" presetSubtype="2" fill="hold" nodeType="withEffect">
                                  <p:stCondLst>
                                    <p:cond delay="0"/>
                                  </p:stCondLst>
                                  <p:childTnLst>
                                    <p:animClr clrSpc="rgb" dir="cw">
                                      <p:cBhvr override="childStyle">
                                        <p:cTn id="18" dur="2000" fill="hold"/>
                                        <p:tgtEl>
                                          <p:spTgt spid="3">
                                            <p:txEl>
                                              <p:pRg st="6" end="6"/>
                                            </p:txEl>
                                          </p:spTgt>
                                        </p:tgtEl>
                                        <p:attrNameLst>
                                          <p:attrName>style.color</p:attrName>
                                        </p:attrNameLst>
                                      </p:cBhvr>
                                      <p:to>
                                        <a:srgbClr val="0070C0"/>
                                      </p:to>
                                    </p:animClr>
                                  </p:childTnLst>
                                </p:cTn>
                              </p:par>
                              <p:par>
                                <p:cTn id="19" presetID="3" presetClass="emph" presetSubtype="2" fill="hold" nodeType="withEffect">
                                  <p:stCondLst>
                                    <p:cond delay="0"/>
                                  </p:stCondLst>
                                  <p:childTnLst>
                                    <p:animClr clrSpc="rgb" dir="cw">
                                      <p:cBhvr override="childStyle">
                                        <p:cTn id="20" dur="2000" fill="hold"/>
                                        <p:tgtEl>
                                          <p:spTgt spid="3">
                                            <p:txEl>
                                              <p:pRg st="8" end="8"/>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sz="quarter" idx="12"/>
          </p:nvPr>
        </p:nvSpPr>
        <p:spPr>
          <a:xfrm>
            <a:off x="228600" y="1181100"/>
            <a:ext cx="8686800" cy="5143500"/>
          </a:xfrm>
        </p:spPr>
        <p:txBody>
          <a:bodyPr anchor="ctr">
            <a:normAutofit/>
          </a:bodyPr>
          <a:lstStyle/>
          <a:p>
            <a:pPr marL="0" indent="0">
              <a:buNone/>
            </a:pPr>
            <a:r>
              <a:rPr lang="en-US" sz="2400" dirty="0"/>
              <a:t>Students will be able to: </a:t>
            </a:r>
          </a:p>
          <a:p>
            <a:endParaRPr lang="en-US" sz="2400" dirty="0"/>
          </a:p>
          <a:p>
            <a:r>
              <a:rPr lang="en-US" sz="2400" dirty="0"/>
              <a:t>Describe briefings and their purpose.</a:t>
            </a:r>
          </a:p>
          <a:p>
            <a:endParaRPr lang="en-US" sz="2400" dirty="0"/>
          </a:p>
          <a:p>
            <a:r>
              <a:rPr lang="en-US" sz="2400" dirty="0"/>
              <a:t>Describe some of the common briefing components and their purpose. </a:t>
            </a:r>
          </a:p>
          <a:p>
            <a:endParaRPr lang="en-US" sz="2400" dirty="0"/>
          </a:p>
          <a:p>
            <a:r>
              <a:rPr lang="en-US" sz="2400" dirty="0"/>
              <a:t>Describe the elements of the briefing checklist and their purpose.</a:t>
            </a:r>
          </a:p>
          <a:p>
            <a:endParaRPr lang="en-US" sz="2400" dirty="0"/>
          </a:p>
          <a:p>
            <a:r>
              <a:rPr lang="en-US" sz="2400" dirty="0"/>
              <a:t>Describe the concept of  debriefings, After Action Reviews (AARs), and their purpose.</a:t>
            </a:r>
          </a:p>
        </p:txBody>
      </p:sp>
    </p:spTree>
    <p:extLst>
      <p:ext uri="{BB962C8B-B14F-4D97-AF65-F5344CB8AC3E}">
        <p14:creationId xmlns:p14="http://schemas.microsoft.com/office/powerpoint/2010/main" val="139441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sz="quarter" idx="12"/>
          </p:nvPr>
        </p:nvSpPr>
        <p:spPr>
          <a:xfrm>
            <a:off x="228600" y="1181100"/>
            <a:ext cx="8686800" cy="5143500"/>
          </a:xfrm>
        </p:spPr>
        <p:txBody>
          <a:bodyPr anchor="ctr">
            <a:normAutofit/>
          </a:bodyPr>
          <a:lstStyle/>
          <a:p>
            <a:pPr marL="0" indent="0">
              <a:buNone/>
            </a:pPr>
            <a:r>
              <a:rPr lang="en-US" sz="2400" dirty="0"/>
              <a:t>Students will be able to: </a:t>
            </a:r>
          </a:p>
          <a:p>
            <a:endParaRPr lang="en-US" sz="2400" dirty="0"/>
          </a:p>
          <a:p>
            <a:r>
              <a:rPr lang="en-US" sz="2400" dirty="0"/>
              <a:t>Describe briefings and their purpose.</a:t>
            </a:r>
          </a:p>
          <a:p>
            <a:endParaRPr lang="en-US" sz="2400" dirty="0"/>
          </a:p>
          <a:p>
            <a:r>
              <a:rPr lang="en-US" sz="2400" dirty="0"/>
              <a:t>Describe some of the common briefing components and their purpose. </a:t>
            </a:r>
          </a:p>
          <a:p>
            <a:endParaRPr lang="en-US" sz="2400" dirty="0"/>
          </a:p>
          <a:p>
            <a:r>
              <a:rPr lang="en-US" sz="2400" dirty="0"/>
              <a:t>Describe the elements of the briefing checklist and their purpose.</a:t>
            </a:r>
          </a:p>
          <a:p>
            <a:endParaRPr lang="en-US" sz="2400" dirty="0"/>
          </a:p>
          <a:p>
            <a:r>
              <a:rPr lang="en-US" sz="2400" dirty="0"/>
              <a:t>Describe the concept of  debriefings, After Action Reviews (AARs), and their purpose.</a:t>
            </a:r>
          </a:p>
        </p:txBody>
      </p:sp>
    </p:spTree>
    <p:extLst>
      <p:ext uri="{BB962C8B-B14F-4D97-AF65-F5344CB8AC3E}">
        <p14:creationId xmlns:p14="http://schemas.microsoft.com/office/powerpoint/2010/main" val="2167940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Briefings</a:t>
            </a:r>
          </a:p>
        </p:txBody>
      </p:sp>
      <p:pic>
        <p:nvPicPr>
          <p:cNvPr id="5" name="Content Placeholder 4" descr="A group of firefighters standing over a map spread across the hood of a pick-up truck dissussing what they are looking at on the map."/>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5256" t="22869" r="5256"/>
          <a:stretch/>
        </p:blipFill>
        <p:spPr>
          <a:xfrm>
            <a:off x="0" y="685800"/>
            <a:ext cx="9144000" cy="5911114"/>
          </a:xfrm>
        </p:spPr>
      </p:pic>
    </p:spTree>
    <p:extLst>
      <p:ext uri="{BB962C8B-B14F-4D97-AF65-F5344CB8AC3E}">
        <p14:creationId xmlns:p14="http://schemas.microsoft.com/office/powerpoint/2010/main" val="107219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Briefing Checklist</a:t>
            </a:r>
          </a:p>
        </p:txBody>
      </p:sp>
      <p:pic>
        <p:nvPicPr>
          <p:cNvPr id="14" name="Content Placeholder 13" descr="Three firefighters standing in a meadow, all looking at a mobile phone with a firefighter holding a note pad and pen to capture notes.">
            <a:extLst>
              <a:ext uri="{FF2B5EF4-FFF2-40B4-BE49-F238E27FC236}">
                <a16:creationId xmlns:a16="http://schemas.microsoft.com/office/drawing/2014/main" id="{FB3471D6-9D25-4FCB-A59B-BC33847CD1DC}"/>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1613" t="2477" r="1613"/>
          <a:stretch/>
        </p:blipFill>
        <p:spPr>
          <a:xfrm>
            <a:off x="0" y="639762"/>
            <a:ext cx="9144000" cy="5990830"/>
          </a:xfrm>
        </p:spPr>
      </p:pic>
    </p:spTree>
    <p:extLst>
      <p:ext uri="{BB962C8B-B14F-4D97-AF65-F5344CB8AC3E}">
        <p14:creationId xmlns:p14="http://schemas.microsoft.com/office/powerpoint/2010/main" val="70993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Incident Briefings</a:t>
            </a:r>
          </a:p>
        </p:txBody>
      </p:sp>
      <p:pic>
        <p:nvPicPr>
          <p:cNvPr id="5" name="Content Placeholder 4" descr="Image of  a folding table with a stack of Incident action plans, Situation reports, maps, a large zippered pouch, smokey the bear post cards, kleenex, sanitary wipes, and a hanging file folder hung above the table on the back wall of a yurt."/>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687407"/>
            <a:ext cx="9144000" cy="5941993"/>
          </a:xfrm>
        </p:spPr>
      </p:pic>
      <p:sp>
        <p:nvSpPr>
          <p:cNvPr id="7" name="Text Placeholder 3">
            <a:extLst>
              <a:ext uri="{FF2B5EF4-FFF2-40B4-BE49-F238E27FC236}">
                <a16:creationId xmlns:a16="http://schemas.microsoft.com/office/drawing/2014/main" id="{E068A004-D5A7-40AC-8064-ECA51270F2AF}"/>
              </a:ext>
            </a:extLst>
          </p:cNvPr>
          <p:cNvSpPr txBox="1">
            <a:spLocks/>
          </p:cNvSpPr>
          <p:nvPr/>
        </p:nvSpPr>
        <p:spPr>
          <a:xfrm>
            <a:off x="0" y="685800"/>
            <a:ext cx="5943600" cy="563562"/>
          </a:xfrm>
          <a:prstGeom prst="rect">
            <a:avLst/>
          </a:prstGeom>
          <a:gradFill>
            <a:gsLst>
              <a:gs pos="9000">
                <a:srgbClr val="FFFFFF">
                  <a:alpha val="25000"/>
                </a:srgbClr>
              </a:gs>
              <a:gs pos="0">
                <a:schemeClr val="bg1">
                  <a:alpha val="0"/>
                </a:schemeClr>
              </a:gs>
              <a:gs pos="100000">
                <a:schemeClr val="bg1"/>
              </a:gs>
            </a:gsLst>
            <a:lin ang="11400000" scaled="0"/>
          </a:gra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fontAlgn="auto">
              <a:spcAft>
                <a:spcPts val="0"/>
              </a:spcAft>
              <a:buFont typeface="Arial" panose="020B0604020202020204" pitchFamily="34" charset="0"/>
              <a:buNone/>
            </a:pPr>
            <a:r>
              <a:rPr lang="en-US" sz="2800" dirty="0"/>
              <a:t>Incident Action Plan (IAP)</a:t>
            </a:r>
          </a:p>
        </p:txBody>
      </p:sp>
    </p:spTree>
    <p:extLst>
      <p:ext uri="{BB962C8B-B14F-4D97-AF65-F5344CB8AC3E}">
        <p14:creationId xmlns:p14="http://schemas.microsoft.com/office/powerpoint/2010/main" val="327319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Incident Briefings</a:t>
            </a:r>
          </a:p>
        </p:txBody>
      </p:sp>
      <p:pic>
        <p:nvPicPr>
          <p:cNvPr id="5" name="Content Placeholder 4" descr="Hundreds of fire resources gathered together.  "/>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3367" t="3817" r="3367" b="4546"/>
          <a:stretch/>
        </p:blipFill>
        <p:spPr>
          <a:xfrm>
            <a:off x="0" y="639762"/>
            <a:ext cx="9144000" cy="5989638"/>
          </a:xfrm>
        </p:spPr>
      </p:pic>
      <p:sp>
        <p:nvSpPr>
          <p:cNvPr id="7" name="Text Placeholder 3">
            <a:extLst>
              <a:ext uri="{FF2B5EF4-FFF2-40B4-BE49-F238E27FC236}">
                <a16:creationId xmlns:a16="http://schemas.microsoft.com/office/drawing/2014/main" id="{1A1BFC44-533F-4420-A126-44EA1C105333}"/>
              </a:ext>
            </a:extLst>
          </p:cNvPr>
          <p:cNvSpPr txBox="1">
            <a:spLocks/>
          </p:cNvSpPr>
          <p:nvPr/>
        </p:nvSpPr>
        <p:spPr>
          <a:xfrm>
            <a:off x="-9525" y="639762"/>
            <a:ext cx="5943600" cy="563562"/>
          </a:xfrm>
          <a:prstGeom prst="rect">
            <a:avLst/>
          </a:prstGeom>
          <a:gradFill>
            <a:gsLst>
              <a:gs pos="9000">
                <a:srgbClr val="FFFFFF">
                  <a:alpha val="25000"/>
                </a:srgbClr>
              </a:gs>
              <a:gs pos="0">
                <a:schemeClr val="bg1">
                  <a:alpha val="0"/>
                </a:schemeClr>
              </a:gs>
              <a:gs pos="100000">
                <a:schemeClr val="bg1"/>
              </a:gs>
            </a:gsLst>
            <a:lin ang="11400000" scaled="0"/>
          </a:gra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fontAlgn="auto">
              <a:spcAft>
                <a:spcPts val="0"/>
              </a:spcAft>
              <a:buFont typeface="Arial" panose="020B0604020202020204" pitchFamily="34" charset="0"/>
              <a:buNone/>
            </a:pPr>
            <a:r>
              <a:rPr lang="en-US" sz="2800" dirty="0"/>
              <a:t>The Morning Briefing</a:t>
            </a:r>
          </a:p>
        </p:txBody>
      </p:sp>
    </p:spTree>
    <p:extLst>
      <p:ext uri="{BB962C8B-B14F-4D97-AF65-F5344CB8AC3E}">
        <p14:creationId xmlns:p14="http://schemas.microsoft.com/office/powerpoint/2010/main" val="165302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Daily Briefings</a:t>
            </a:r>
          </a:p>
        </p:txBody>
      </p:sp>
      <p:sp>
        <p:nvSpPr>
          <p:cNvPr id="10" name="Text Placeholder 9">
            <a:extLst>
              <a:ext uri="{FF2B5EF4-FFF2-40B4-BE49-F238E27FC236}">
                <a16:creationId xmlns:a16="http://schemas.microsoft.com/office/drawing/2014/main" id="{C0F88E27-CEAD-4B87-B8DF-E4F45835BA6C}"/>
              </a:ext>
            </a:extLst>
          </p:cNvPr>
          <p:cNvSpPr>
            <a:spLocks noGrp="1"/>
          </p:cNvSpPr>
          <p:nvPr>
            <p:ph type="body" sz="quarter" idx="11"/>
          </p:nvPr>
        </p:nvSpPr>
        <p:spPr/>
        <p:txBody>
          <a:bodyPr>
            <a:normAutofit lnSpcReduction="10000"/>
          </a:bodyPr>
          <a:lstStyle/>
          <a:p>
            <a:endParaRPr lang="en-US" dirty="0"/>
          </a:p>
        </p:txBody>
      </p:sp>
      <p:pic>
        <p:nvPicPr>
          <p:cNvPr id="8" name="Content Placeholder 7" descr="A group of fire employees sitting around a conference table in a building with twho fire fighters standing and speaking to the group.">
            <a:extLst>
              <a:ext uri="{FF2B5EF4-FFF2-40B4-BE49-F238E27FC236}">
                <a16:creationId xmlns:a16="http://schemas.microsoft.com/office/drawing/2014/main" id="{B171B14E-FAA6-408C-9F85-D162BA0DE533}"/>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8356" t="2021" r="489" b="9104"/>
          <a:stretch/>
        </p:blipFill>
        <p:spPr>
          <a:xfrm>
            <a:off x="0" y="685800"/>
            <a:ext cx="9144000" cy="5943600"/>
          </a:xfrm>
        </p:spPr>
      </p:pic>
      <p:sp>
        <p:nvSpPr>
          <p:cNvPr id="6" name="Text Placeholder 3">
            <a:extLst>
              <a:ext uri="{FF2B5EF4-FFF2-40B4-BE49-F238E27FC236}">
                <a16:creationId xmlns:a16="http://schemas.microsoft.com/office/drawing/2014/main" id="{004FC56C-0BBA-4D29-8EAC-5B6E7E7CFD14}"/>
              </a:ext>
            </a:extLst>
          </p:cNvPr>
          <p:cNvSpPr txBox="1">
            <a:spLocks/>
          </p:cNvSpPr>
          <p:nvPr/>
        </p:nvSpPr>
        <p:spPr>
          <a:xfrm>
            <a:off x="-9525" y="685800"/>
            <a:ext cx="5943600" cy="563562"/>
          </a:xfrm>
          <a:prstGeom prst="rect">
            <a:avLst/>
          </a:prstGeom>
          <a:gradFill>
            <a:gsLst>
              <a:gs pos="9000">
                <a:srgbClr val="FFFFFF">
                  <a:alpha val="25000"/>
                </a:srgbClr>
              </a:gs>
              <a:gs pos="0">
                <a:schemeClr val="bg1">
                  <a:alpha val="0"/>
                </a:schemeClr>
              </a:gs>
              <a:gs pos="100000">
                <a:schemeClr val="bg1"/>
              </a:gs>
            </a:gsLst>
            <a:lin ang="11400000" scaled="0"/>
          </a:gra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fontAlgn="auto">
              <a:spcAft>
                <a:spcPts val="0"/>
              </a:spcAft>
              <a:buFont typeface="Arial" panose="020B0604020202020204" pitchFamily="34" charset="0"/>
              <a:buNone/>
            </a:pPr>
            <a:r>
              <a:rPr lang="en-US" sz="2800" dirty="0"/>
              <a:t>The Shift Briefing</a:t>
            </a:r>
          </a:p>
        </p:txBody>
      </p:sp>
    </p:spTree>
    <p:extLst>
      <p:ext uri="{BB962C8B-B14F-4D97-AF65-F5344CB8AC3E}">
        <p14:creationId xmlns:p14="http://schemas.microsoft.com/office/powerpoint/2010/main" val="60046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BD76D1-796B-4696-9371-1FF5DA3F65DE}"/>
              </a:ext>
            </a:extLst>
          </p:cNvPr>
          <p:cNvSpPr>
            <a:spLocks noGrp="1"/>
          </p:cNvSpPr>
          <p:nvPr>
            <p:ph type="title"/>
          </p:nvPr>
        </p:nvSpPr>
        <p:spPr/>
        <p:txBody>
          <a:bodyPr/>
          <a:lstStyle/>
          <a:p>
            <a:r>
              <a:rPr lang="en-US" dirty="0"/>
              <a:t>Common Briefing Components</a:t>
            </a:r>
          </a:p>
        </p:txBody>
      </p:sp>
      <p:pic>
        <p:nvPicPr>
          <p:cNvPr id="7" name="Content Placeholder 6" descr="Front page of an Incident Management Situation Report.">
            <a:extLst>
              <a:ext uri="{FF2B5EF4-FFF2-40B4-BE49-F238E27FC236}">
                <a16:creationId xmlns:a16="http://schemas.microsoft.com/office/drawing/2014/main" id="{6AA3E1DE-A1B3-4C77-AE0A-F3D2511E923C}"/>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76200" y="762000"/>
            <a:ext cx="4642873" cy="5769016"/>
          </a:xfrm>
        </p:spPr>
      </p:pic>
      <p:pic>
        <p:nvPicPr>
          <p:cNvPr id="11" name="Content Placeholder 10" descr="Image of a United States map inicating fire danger levels accross the nation.">
            <a:extLst>
              <a:ext uri="{FF2B5EF4-FFF2-40B4-BE49-F238E27FC236}">
                <a16:creationId xmlns:a16="http://schemas.microsoft.com/office/drawing/2014/main" id="{9FD83A1A-A682-4552-BCA5-2F3DD745AEB5}"/>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062189" y="830241"/>
            <a:ext cx="3802700" cy="2816267"/>
          </a:xfrm>
        </p:spPr>
      </p:pic>
      <p:pic>
        <p:nvPicPr>
          <p:cNvPr id="9" name="Content Placeholder 8" descr="Image of an ERC and BI chart indicating conditions on three fires with a Fuel model G - Short-needle heavey dead fuel component.">
            <a:extLst>
              <a:ext uri="{FF2B5EF4-FFF2-40B4-BE49-F238E27FC236}">
                <a16:creationId xmlns:a16="http://schemas.microsoft.com/office/drawing/2014/main" id="{25289A2B-5DF2-4DB9-93DE-97460FDCE220}"/>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rcRect/>
          <a:stretch/>
        </p:blipFill>
        <p:spPr>
          <a:xfrm>
            <a:off x="5062189" y="3589647"/>
            <a:ext cx="3717688" cy="2919598"/>
          </a:xfrm>
        </p:spPr>
      </p:pic>
    </p:spTree>
    <p:extLst>
      <p:ext uri="{BB962C8B-B14F-4D97-AF65-F5344CB8AC3E}">
        <p14:creationId xmlns:p14="http://schemas.microsoft.com/office/powerpoint/2010/main" val="421660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Common Briefing </a:t>
            </a:r>
            <a:r>
              <a:rPr lang="en-US" dirty="0"/>
              <a:t>Components</a:t>
            </a:r>
          </a:p>
        </p:txBody>
      </p:sp>
      <p:pic>
        <p:nvPicPr>
          <p:cNvPr id="7" name="Online Media 6" title="WFSTAR:  Fire Weather Forecast">
            <a:hlinkClick r:id="" action="ppaction://media"/>
            <a:extLst>
              <a:ext uri="{FF2B5EF4-FFF2-40B4-BE49-F238E27FC236}">
                <a16:creationId xmlns:a16="http://schemas.microsoft.com/office/drawing/2014/main" id="{F796C275-25BB-46A6-81CA-FA9A90B1BFEB}"/>
              </a:ext>
            </a:extLst>
          </p:cNvPr>
          <p:cNvPicPr>
            <a:picLocks noGrp="1" noRot="1" noChangeAspect="1"/>
          </p:cNvPicPr>
          <p:nvPr>
            <p:ph sz="quarter" idx="13"/>
            <a:videoFile r:link="rId1"/>
          </p:nvPr>
        </p:nvPicPr>
        <p:blipFill>
          <a:blip r:embed="rId4"/>
          <a:stretch>
            <a:fillRect/>
          </a:stretch>
        </p:blipFill>
        <p:spPr>
          <a:xfrm>
            <a:off x="1006475" y="1203325"/>
            <a:ext cx="7132638" cy="5349875"/>
          </a:xfrm>
          <a:prstGeom prst="rect">
            <a:avLst/>
          </a:prstGeom>
        </p:spPr>
      </p:pic>
      <p:sp>
        <p:nvSpPr>
          <p:cNvPr id="6" name="Text Placeholder 3">
            <a:extLst>
              <a:ext uri="{FF2B5EF4-FFF2-40B4-BE49-F238E27FC236}">
                <a16:creationId xmlns:a16="http://schemas.microsoft.com/office/drawing/2014/main" id="{0FD7EED4-7A8C-4CC6-9919-64F5823674C7}"/>
              </a:ext>
            </a:extLst>
          </p:cNvPr>
          <p:cNvSpPr txBox="1">
            <a:spLocks/>
          </p:cNvSpPr>
          <p:nvPr/>
        </p:nvSpPr>
        <p:spPr>
          <a:xfrm>
            <a:off x="0" y="639762"/>
            <a:ext cx="5943600" cy="563562"/>
          </a:xfrm>
          <a:prstGeom prst="rect">
            <a:avLst/>
          </a:prstGeom>
          <a:gradFill>
            <a:gsLst>
              <a:gs pos="9000">
                <a:srgbClr val="FFFFFF">
                  <a:alpha val="25000"/>
                </a:srgbClr>
              </a:gs>
              <a:gs pos="0">
                <a:schemeClr val="bg1">
                  <a:alpha val="0"/>
                </a:schemeClr>
              </a:gs>
              <a:gs pos="100000">
                <a:schemeClr val="bg1"/>
              </a:gs>
            </a:gsLst>
            <a:lin ang="11400000" scaled="0"/>
          </a:gra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fontAlgn="auto">
              <a:spcAft>
                <a:spcPts val="0"/>
              </a:spcAft>
              <a:buFont typeface="Arial" panose="020B0604020202020204" pitchFamily="34" charset="0"/>
              <a:buNone/>
            </a:pPr>
            <a:r>
              <a:rPr lang="en-US" sz="2800" dirty="0"/>
              <a:t>Fire Weather Forecast</a:t>
            </a:r>
          </a:p>
        </p:txBody>
      </p:sp>
    </p:spTree>
    <p:extLst>
      <p:ext uri="{BB962C8B-B14F-4D97-AF65-F5344CB8AC3E}">
        <p14:creationId xmlns:p14="http://schemas.microsoft.com/office/powerpoint/2010/main" val="42071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8593C24D-E6E0-4AD6-A7C4-B640759F04B6}" vid="{9958F55C-F9E0-4870-BECA-CDDEE9838672}"/>
    </a:ext>
  </a:extLst>
</a:theme>
</file>

<file path=ppt/theme/theme2.xml><?xml version="1.0" encoding="utf-8"?>
<a:theme xmlns:a="http://schemas.openxmlformats.org/drawingml/2006/main" name="1_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8593C24D-E6E0-4AD6-A7C4-B640759F04B6}" vid="{9958F55C-F9E0-4870-BECA-CDDEE98386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NWCG_PPT_Template</Template>
  <TotalTime>4749</TotalTime>
  <Words>1473</Words>
  <Application>Microsoft Office PowerPoint</Application>
  <PresentationFormat>On-screen Show (4:3)</PresentationFormat>
  <Paragraphs>220</Paragraphs>
  <Slides>14</Slides>
  <Notes>14</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Calibri</vt:lpstr>
      <vt:lpstr>Arial</vt:lpstr>
      <vt:lpstr>Wingdings</vt:lpstr>
      <vt:lpstr>Courier New</vt:lpstr>
      <vt:lpstr>Times New Roman</vt:lpstr>
      <vt:lpstr>Custom Design</vt:lpstr>
      <vt:lpstr>1_Custom Design</vt:lpstr>
      <vt:lpstr>S-130 Unit 1: Briefings</vt:lpstr>
      <vt:lpstr>Objectives</vt:lpstr>
      <vt:lpstr>Briefings</vt:lpstr>
      <vt:lpstr>Briefing Checklist</vt:lpstr>
      <vt:lpstr>Incident Briefings</vt:lpstr>
      <vt:lpstr>Incident Briefings</vt:lpstr>
      <vt:lpstr>Daily Briefings</vt:lpstr>
      <vt:lpstr>Common Briefing Components</vt:lpstr>
      <vt:lpstr>Common Briefing Components</vt:lpstr>
      <vt:lpstr>Knowledge Check</vt:lpstr>
      <vt:lpstr>Debriefings</vt:lpstr>
      <vt:lpstr>After Action Review (AAR)</vt:lpstr>
      <vt:lpstr>Knowledge Check</vt:lpstr>
      <vt:lpstr>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Touchette, Rhiannon R</dc:creator>
  <cp:lastModifiedBy>Brooks, Robin B</cp:lastModifiedBy>
  <cp:revision>217</cp:revision>
  <cp:lastPrinted>2018-11-08T18:13:21Z</cp:lastPrinted>
  <dcterms:created xsi:type="dcterms:W3CDTF">2019-10-15T16:01:49Z</dcterms:created>
  <dcterms:modified xsi:type="dcterms:W3CDTF">2021-09-08T14:35:55Z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ies>
</file>