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41"/>
  </p:notesMasterIdLst>
  <p:handoutMasterIdLst>
    <p:handoutMasterId r:id="rId42"/>
  </p:handoutMasterIdLst>
  <p:sldIdLst>
    <p:sldId id="256" r:id="rId2"/>
    <p:sldId id="299" r:id="rId3"/>
    <p:sldId id="298" r:id="rId4"/>
    <p:sldId id="259" r:id="rId5"/>
    <p:sldId id="260" r:id="rId6"/>
    <p:sldId id="270" r:id="rId7"/>
    <p:sldId id="271" r:id="rId8"/>
    <p:sldId id="272" r:id="rId9"/>
    <p:sldId id="273" r:id="rId10"/>
    <p:sldId id="274" r:id="rId11"/>
    <p:sldId id="261" r:id="rId12"/>
    <p:sldId id="275" r:id="rId13"/>
    <p:sldId id="276" r:id="rId14"/>
    <p:sldId id="295" r:id="rId15"/>
    <p:sldId id="262" r:id="rId16"/>
    <p:sldId id="277" r:id="rId17"/>
    <p:sldId id="278" r:id="rId18"/>
    <p:sldId id="279" r:id="rId19"/>
    <p:sldId id="280" r:id="rId20"/>
    <p:sldId id="281" r:id="rId21"/>
    <p:sldId id="283" r:id="rId22"/>
    <p:sldId id="282" r:id="rId23"/>
    <p:sldId id="263" r:id="rId24"/>
    <p:sldId id="284" r:id="rId25"/>
    <p:sldId id="285" r:id="rId26"/>
    <p:sldId id="264" r:id="rId27"/>
    <p:sldId id="286" r:id="rId28"/>
    <p:sldId id="287" r:id="rId29"/>
    <p:sldId id="288" r:id="rId30"/>
    <p:sldId id="289" r:id="rId31"/>
    <p:sldId id="294" r:id="rId32"/>
    <p:sldId id="265" r:id="rId33"/>
    <p:sldId id="290" r:id="rId34"/>
    <p:sldId id="291" r:id="rId35"/>
    <p:sldId id="292" r:id="rId36"/>
    <p:sldId id="293" r:id="rId37"/>
    <p:sldId id="267" r:id="rId38"/>
    <p:sldId id="296" r:id="rId39"/>
    <p:sldId id="297" r:id="rId40"/>
  </p:sldIdLst>
  <p:sldSz cx="9144000" cy="6858000" type="screen4x3"/>
  <p:notesSz cx="6858000" cy="9296400"/>
  <p:embeddedFontLst>
    <p:embeddedFont>
      <p:font typeface="Calibri" panose="020F0502020204030204" pitchFamily="34" charset="0"/>
      <p:regular r:id="rId43"/>
      <p:bold r:id="rId44"/>
      <p:italic r:id="rId45"/>
      <p:boldItalic r:id="rId46"/>
    </p:embeddedFont>
  </p:embeddedFontLst>
  <p:custDataLst>
    <p:tags r:id="rId47"/>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176533"/>
    <a:srgbClr val="42322A"/>
    <a:srgbClr val="DDDDDD"/>
    <a:srgbClr val="663300"/>
    <a:srgbClr val="C0C0C0"/>
    <a:srgbClr val="EEECE1"/>
    <a:srgbClr val="00566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94" autoAdjust="0"/>
    <p:restoredTop sz="56522" autoAdjust="0"/>
  </p:normalViewPr>
  <p:slideViewPr>
    <p:cSldViewPr showGuides="1">
      <p:cViewPr varScale="1">
        <p:scale>
          <a:sx n="64" d="100"/>
          <a:sy n="64" d="100"/>
        </p:scale>
        <p:origin x="256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533"/>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wcg.gov/publications/46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wcg.gov/publications/46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wcg.gov/publications/46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wcg.gov/glossary/a-z"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0" indent="0">
              <a:buFont typeface="Arial" panose="020B0604020202020204" pitchFamily="34" charset="0"/>
              <a:buNone/>
            </a:pPr>
            <a:endParaRPr lang="en-US" sz="1200" b="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lv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 how the following may or may not affect the standards for fireline construction, depending on the fuel type and situation.  </a:t>
            </a:r>
          </a:p>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Increases in wind will increase the amount of oxygen available and preheat fuels, increasing the chances for combustion and increasing the rate of fire spread.</a:t>
            </a:r>
          </a:p>
          <a:p>
            <a:pPr marL="628650" marR="0" lvl="1" indent="-171450">
              <a:lnSpc>
                <a:spcPct val="107000"/>
              </a:lnSpc>
              <a:spcBef>
                <a:spcPts val="0"/>
              </a:spcBef>
              <a:spcAft>
                <a:spcPts val="8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supervisor will provide the fireline construction standards, or specifications, that will be needed to control the fire spread.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Provide examples of local rates of spread and typical </a:t>
            </a:r>
            <a:r>
              <a:rPr lang="en-US" sz="1200" i="0" dirty="0" err="1">
                <a:effectLst/>
                <a:latin typeface="Calibri" panose="020F0502020204030204" pitchFamily="34" charset="0"/>
                <a:ea typeface="Calibri" panose="020F0502020204030204" pitchFamily="34" charset="0"/>
                <a:cs typeface="Times New Roman" panose="02020603050405020304" pitchFamily="18" charset="0"/>
              </a:rPr>
              <a:t>fireline</a:t>
            </a:r>
            <a:r>
              <a:rPr lang="en-US" sz="1200" i="0" dirty="0">
                <a:effectLst/>
                <a:latin typeface="Calibri" panose="020F0502020204030204" pitchFamily="34" charset="0"/>
                <a:ea typeface="Calibri" panose="020F0502020204030204" pitchFamily="34" charset="0"/>
                <a:cs typeface="Times New Roman" panose="02020603050405020304" pitchFamily="18" charset="0"/>
              </a:rPr>
              <a:t> construction specifications in your area.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414347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two main attack strategies: </a:t>
            </a:r>
          </a:p>
          <a:p>
            <a:pPr marL="0" marR="0" indent="0">
              <a:lnSpc>
                <a:spcPct val="107000"/>
              </a:lnSpc>
              <a:spcBef>
                <a:spcPts val="0"/>
              </a:spcBef>
              <a:spcAft>
                <a:spcPts val="80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Direct attack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Indirect attack  </a:t>
            </a:r>
          </a:p>
          <a:p>
            <a:pPr marL="0" marR="0" indent="0">
              <a:lnSpc>
                <a:spcPct val="107000"/>
              </a:lnSpc>
              <a:spcBef>
                <a:spcPts val="0"/>
              </a:spcBef>
              <a:spcAft>
                <a:spcPts val="80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s</a:t>
            </a:r>
            <a:r>
              <a:rPr lang="en-US" sz="1200" dirty="0">
                <a:effectLst/>
                <a:latin typeface="Calibri" panose="020F0502020204030204" pitchFamily="34" charset="0"/>
                <a:ea typeface="Calibri" panose="020F0502020204030204" pitchFamily="34" charset="0"/>
                <a:cs typeface="Times New Roman" panose="02020603050405020304" pitchFamily="18" charset="0"/>
              </a:rPr>
              <a:t>trategies for attack, or methods of attack, and how they relate to the location of firefighters constructing a fireline.  </a:t>
            </a:r>
          </a:p>
          <a:p>
            <a:pPr marL="171450" marR="0" indent="-171450">
              <a:lnSpc>
                <a:spcPct val="107000"/>
              </a:lnSpc>
              <a:spcBef>
                <a:spcPts val="0"/>
              </a:spcBef>
              <a:spcAft>
                <a:spcPts val="800"/>
              </a:spcAft>
              <a:buFont typeface="Wingdings" panose="05000000000000000000" pitchFamily="2" charset="2"/>
              <a:buChar char="q"/>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two attack strategies can be used independently or together when constructing fireline, alternating between direct and indirect depending on:</a:t>
            </a:r>
          </a:p>
          <a:p>
            <a:pPr marL="628650" marR="0" lvl="1" indent="-171450">
              <a:lnSpc>
                <a:spcPct val="107000"/>
              </a:lnSpc>
              <a:spcBef>
                <a:spcPts val="0"/>
              </a:spcBef>
              <a:spcAft>
                <a:spcPts val="800"/>
              </a:spcAft>
              <a:buFont typeface="Courier New" panose="02070309020205020404" pitchFamily="49" charset="0"/>
              <a:buChar char="o"/>
            </a:pPr>
            <a:endParaRPr lang="en-US" sz="1200" baseline="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Fuel conditions,</a:t>
            </a:r>
          </a:p>
          <a:p>
            <a:pPr marL="628650" marR="0" lvl="1" indent="-171450">
              <a:lnSpc>
                <a:spcPct val="107000"/>
              </a:lnSpc>
              <a:spcBef>
                <a:spcPts val="0"/>
              </a:spcBef>
              <a:spcAft>
                <a:spcPts val="80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Barriers, </a:t>
            </a:r>
          </a:p>
          <a:p>
            <a:pPr marL="628650" marR="0" lvl="1" indent="-171450">
              <a:lnSpc>
                <a:spcPct val="107000"/>
              </a:lnSpc>
              <a:spcBef>
                <a:spcPts val="0"/>
              </a:spcBef>
              <a:spcAft>
                <a:spcPts val="80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Fire behavior, </a:t>
            </a:r>
          </a:p>
          <a:p>
            <a:pPr marL="628650" marR="0" lvl="1" indent="-171450">
              <a:lnSpc>
                <a:spcPct val="107000"/>
              </a:lnSpc>
              <a:spcBef>
                <a:spcPts val="0"/>
              </a:spcBef>
              <a:spcAft>
                <a:spcPts val="80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Spread direction, and </a:t>
            </a:r>
          </a:p>
          <a:p>
            <a:pPr marL="628650" marR="0" lvl="1" indent="-171450">
              <a:lnSpc>
                <a:spcPct val="107000"/>
              </a:lnSpc>
              <a:spcBef>
                <a:spcPts val="0"/>
              </a:spcBef>
              <a:spcAft>
                <a:spcPts val="800"/>
              </a:spcAft>
              <a:buFont typeface="Courier New" panose="02070309020205020404" pitchFamily="49" charset="0"/>
              <a:buChar char="o"/>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Rate of spread.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59804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 the following actions related to direct</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attack:</a:t>
            </a:r>
          </a:p>
          <a:p>
            <a:pPr marL="0" marR="0" lvl="0" indent="0">
              <a:lnSpc>
                <a:spcPct val="107000"/>
              </a:lnSpc>
              <a:spcBef>
                <a:spcPts val="0"/>
              </a:spcBef>
              <a:spcAft>
                <a:spcPts val="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Constructing a fireline directly on the fire perimeter.</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Keeping one foot in the black and one foot in the unburned area.</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This method can be successful while flame lengths are 4 feet high or less. Flame lengths higher than 4 feet may require mechanized line construction equipment or aviation.</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Reference</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Strategy – Direct Attack in the</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0" i="1" kern="1200" dirty="0">
                <a:solidFill>
                  <a:schemeClr val="tx1"/>
                </a:solidFill>
                <a:effectLst/>
                <a:latin typeface="Times New Roman" panose="02020603050405020304" pitchFamily="18" charset="0"/>
                <a:ea typeface="+mn-ea"/>
                <a:cs typeface="Times New Roman" panose="02020603050405020304" pitchFamily="18" charset="0"/>
              </a:rPr>
              <a:t>Incident Response Pocket Guide (IRPG)</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PMS 461,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hlinkClick r:id="rId3"/>
              </a:rPr>
              <a:t>https://www.nwcg.gov/publications/461</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Discuss advantages and disadvantages of direct attack.</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426926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the following actions related to indirect attack:</a:t>
            </a:r>
          </a:p>
          <a:p>
            <a:pPr marL="0" marR="0" lvl="0" indent="0">
              <a:lnSpc>
                <a:spcPct val="107000"/>
              </a:lnSpc>
              <a:spcBef>
                <a:spcPts val="0"/>
              </a:spcBef>
              <a:spcAft>
                <a:spcPts val="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Constructing a fireline some distance from the fire perimeter.</a:t>
            </a:r>
          </a:p>
          <a:p>
            <a:pPr marL="628650" marR="0" lvl="1" indent="-1714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a barrier (natural or constructed) in fireline construction.</a:t>
            </a:r>
          </a:p>
          <a:p>
            <a:pPr marL="628650" marR="0" lvl="1" indent="-1714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 wide primary</a:t>
            </a:r>
            <a:r>
              <a:rPr lang="en-US" sz="1200" dirty="0">
                <a:effectLst/>
                <a:latin typeface="Calibri" panose="020F0502020204030204" pitchFamily="34" charset="0"/>
                <a:ea typeface="Calibri" panose="020F0502020204030204" pitchFamily="34" charset="0"/>
                <a:cs typeface="Times New Roman" panose="02020603050405020304" pitchFamily="18" charset="0"/>
              </a:rPr>
              <a:t> strip and burning out fuels.</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Choosing appropriate time for burning out. </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Indirect attack is generally done in the case of a fast-spreading or high-intensity fire to utilize natural or constructed firebreaks, fuel breaks, and favorable breaks in the topography. The primary fuel is usually backfired, but occasionally the main fire is allowed to burn to the line, depending on conditions. </a:t>
            </a:r>
          </a:p>
          <a:p>
            <a:pPr marL="0" marR="0" indent="0">
              <a:lnSpc>
                <a:spcPct val="107000"/>
              </a:lnSpc>
              <a:spcBef>
                <a:spcPts val="0"/>
              </a:spcBef>
              <a:spcAft>
                <a:spcPts val="800"/>
              </a:spcAft>
              <a:buFont typeface="Wingdings" panose="05000000000000000000" pitchFamily="2" charset="2"/>
              <a:buNone/>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Reference</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Strategy – Indirect Attack in the</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1200" b="0" i="1" kern="1200" dirty="0">
                <a:solidFill>
                  <a:schemeClr val="tx1"/>
                </a:solidFill>
                <a:effectLst/>
                <a:latin typeface="Times New Roman" panose="02020603050405020304" pitchFamily="18" charset="0"/>
                <a:ea typeface="+mn-ea"/>
                <a:cs typeface="Times New Roman" panose="02020603050405020304" pitchFamily="18" charset="0"/>
              </a:rPr>
              <a:t>Incident Response Pocket Guide (IRPG)</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PMS 461,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hlinkClick r:id="rId3"/>
              </a:rPr>
              <a:t>https://www.nwcg.gov/publications/461</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Discuss advantages and disadvantages of Indirect attack.</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Reference</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Fire Behavior Hauling Chart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in the </a:t>
            </a:r>
            <a:r>
              <a:rPr lang="en-US" sz="1200" b="0" i="1" kern="1200" dirty="0">
                <a:solidFill>
                  <a:schemeClr val="tx1"/>
                </a:solidFill>
                <a:effectLst/>
                <a:latin typeface="Times New Roman" panose="02020603050405020304" pitchFamily="18" charset="0"/>
                <a:ea typeface="+mn-ea"/>
                <a:cs typeface="Times New Roman" panose="02020603050405020304" pitchFamily="18" charset="0"/>
              </a:rPr>
              <a:t>Incident Response Pocket Guide (IRPG)</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PMS 461,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hlinkClick r:id="rId3"/>
              </a:rPr>
              <a:t>https://www.nwcg.gov/publications/461</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a:t>
            </a:r>
            <a:r>
              <a:rPr lang="en-US" sz="1200" b="0" kern="1200" baseline="0" dirty="0">
                <a:solidFill>
                  <a:schemeClr val="tx1"/>
                </a:solidFill>
                <a:effectLst/>
                <a:latin typeface="Times New Roman" panose="02020603050405020304" pitchFamily="18" charset="0"/>
                <a:ea typeface="+mn-ea"/>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Discuss tactical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implications from Flame Length.</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b="0" kern="1200" baseline="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1415181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b="1" dirty="0"/>
              <a:t>Question: Based on the picture below, which strategy of attack is being used?</a:t>
            </a:r>
          </a:p>
          <a:p>
            <a:endParaRPr lang="en-US" b="1" dirty="0"/>
          </a:p>
          <a:p>
            <a:r>
              <a:rPr lang="en-US" b="1" dirty="0"/>
              <a:t>	</a:t>
            </a:r>
            <a:r>
              <a:rPr lang="en-US" b="0" i="1" dirty="0"/>
              <a:t>Answer: Direct Attack</a:t>
            </a:r>
            <a:endParaRPr lang="en-US" b="1" dirty="0"/>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027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Suppression techniques are common practices used to control the fire edge directly, support line construction, or reinforce existing fireline.  </a:t>
            </a: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t>Note to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following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slides (16</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 </a:t>
            </a:r>
            <a:r>
              <a:rPr lang="en-US" sz="1200" dirty="0">
                <a:effectLst/>
                <a:latin typeface="Calibri" panose="020F0502020204030204" pitchFamily="34" charset="0"/>
                <a:ea typeface="Calibri" panose="020F0502020204030204" pitchFamily="34" charset="0"/>
                <a:cs typeface="Times New Roman" panose="02020603050405020304" pitchFamily="18" charset="0"/>
              </a:rPr>
              <a:t>22) will provide examples of techniques used to strengthen the fireline and control the fire.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1360175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the intent of </a:t>
            </a:r>
            <a:r>
              <a:rPr lang="en-US" sz="1200" kern="1200" baseline="0" dirty="0" err="1">
                <a:solidFill>
                  <a:schemeClr val="tx1"/>
                </a:solidFill>
                <a:effectLst/>
                <a:latin typeface="Times New Roman" panose="02020603050405020304" pitchFamily="18" charset="0"/>
                <a:ea typeface="+mn-ea"/>
                <a:cs typeface="Times New Roman" panose="02020603050405020304" pitchFamily="18" charset="0"/>
              </a:rPr>
              <a:t>h</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otspotting</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marL="628650" lvl="1" indent="-171450">
              <a:buFont typeface="Wingdings" panose="05000000000000000000" pitchFamily="2" charset="2"/>
              <a:buChar char="q"/>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cool the fire’s edge enough to allow for direct line construction.</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prevent the fire from making a run. </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To temporarily</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slow the rate of spread.</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318109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Wingdings" panose="05000000000000000000" pitchFamily="2" charset="2"/>
              <a:buChar char="q"/>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Discuss the importance of cold trailing as it relates to controlling the fire edge.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18129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Wingdings" panose="05000000000000000000" pitchFamily="2" charset="2"/>
              <a:buChar char="q"/>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Discuss situations where a scratch line could be utilized to check fire progression.</a:t>
            </a:r>
          </a:p>
          <a:p>
            <a:pPr marL="171450" marR="0" indent="-171450">
              <a:lnSpc>
                <a:spcPct val="107000"/>
              </a:lnSpc>
              <a:spcBef>
                <a:spcPts val="0"/>
              </a:spcBef>
              <a:spcAft>
                <a:spcPts val="800"/>
              </a:spcAft>
              <a:buFont typeface="Wingdings" panose="05000000000000000000" pitchFamily="2" charset="2"/>
              <a:buChar char="q"/>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50149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 that aerial applications of water and retardant are also used to pre-treat and increase the fuel moisture content helping to resist ignition.</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246370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Review</a:t>
            </a:r>
            <a:r>
              <a:rPr lang="en-US" baseline="0" dirty="0"/>
              <a:t> unit objectives.</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403415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Usually used with indirect fire line.</a:t>
            </a:r>
          </a:p>
          <a:p>
            <a:pPr marL="171450" marR="0" lvl="0" indent="-171450">
              <a:lnSpc>
                <a:spcPct val="107000"/>
              </a:lnSpc>
              <a:spcBef>
                <a:spcPts val="0"/>
              </a:spcBef>
              <a:spcAft>
                <a:spcPts val="800"/>
              </a:spcAft>
              <a:buFont typeface="Wingdings" panose="05000000000000000000" pitchFamily="2" charset="2"/>
              <a:buChar char="q"/>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Wingdings" panose="05000000000000000000" pitchFamily="2" charset="2"/>
              <a:buChar char="q"/>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 an example of geographic area or agency-specific guidelines related to burning out.  </a:t>
            </a:r>
          </a:p>
          <a:p>
            <a:pPr marL="0" marR="0" lvl="0" indent="0">
              <a:lnSpc>
                <a:spcPct val="107000"/>
              </a:lnSpc>
              <a:spcBef>
                <a:spcPts val="0"/>
              </a:spcBef>
              <a:spcAft>
                <a:spcPts val="0"/>
              </a:spcAft>
              <a:buFont typeface="Symbol" panose="05050102010706020507" pitchFamily="18" charset="2"/>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Note To Instructor</a:t>
            </a:r>
          </a:p>
          <a:p>
            <a:pPr marL="0" marR="0" lvl="0" indent="0">
              <a:lnSpc>
                <a:spcPct val="107000"/>
              </a:lnSpc>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Left image is of the ignition of a burn out on the fire’s edge.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Arial" panose="020B0604020202020204" pitchFamily="34" charset="0"/>
              <a:buNone/>
            </a:pPr>
            <a:endParaRPr lang="en-US" sz="1200"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pP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Right image shows early progression of the burnout backing towards the main fire’s edge.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285576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q"/>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Play Video</a:t>
            </a:r>
          </a:p>
          <a:p>
            <a:pPr marL="0" lvl="0" indent="0">
              <a:buFont typeface="Wingdings" panose="05000000000000000000" pitchFamily="2" charset="2"/>
              <a:buNone/>
            </a:pP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Title </a:t>
            </a:r>
            <a:r>
              <a:rPr lang="en-US" sz="1200" b="0" kern="1200" baseline="0" dirty="0">
                <a:solidFill>
                  <a:schemeClr val="tx1"/>
                </a:solidFill>
                <a:effectLst/>
                <a:latin typeface="Times New Roman" panose="02020603050405020304" pitchFamily="18" charset="0"/>
                <a:ea typeface="+mn-ea"/>
                <a:cs typeface="Times New Roman" panose="02020603050405020304" pitchFamily="18" charset="0"/>
              </a:rPr>
              <a:t>Burn out example</a:t>
            </a: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Wingdings" panose="05000000000000000000" pitchFamily="2" charset="2"/>
              <a:buNone/>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Summary </a:t>
            </a:r>
            <a:r>
              <a:rPr lang="en-US" sz="1200" b="0" kern="1200" baseline="0" dirty="0">
                <a:solidFill>
                  <a:schemeClr val="tx1"/>
                </a:solidFill>
                <a:effectLst/>
                <a:latin typeface="Times New Roman" panose="02020603050405020304" pitchFamily="18" charset="0"/>
                <a:ea typeface="+mn-ea"/>
                <a:cs typeface="Times New Roman" panose="02020603050405020304" pitchFamily="18" charset="0"/>
              </a:rPr>
              <a:t>Animated rendition of a burn out operation is conducted</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Time </a:t>
            </a:r>
            <a:r>
              <a:rPr lang="en-US" sz="1200" b="0" kern="1200" baseline="0" dirty="0">
                <a:solidFill>
                  <a:schemeClr val="tx1"/>
                </a:solidFill>
                <a:effectLst/>
                <a:latin typeface="Times New Roman" panose="02020603050405020304" pitchFamily="18" charset="0"/>
                <a:ea typeface="+mn-ea"/>
                <a:cs typeface="Times New Roman" panose="02020603050405020304" pitchFamily="18" charset="0"/>
              </a:rPr>
              <a:t>(00:09:17)</a:t>
            </a: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Wingdings" panose="05000000000000000000" pitchFamily="2" charset="2"/>
              <a:buNone/>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No Audio</a:t>
            </a:r>
          </a:p>
          <a:p>
            <a:pPr marL="0" lvl="1" indent="0">
              <a:buFont typeface="Wingdings" panose="05000000000000000000" pitchFamily="2" charset="2"/>
              <a:buNone/>
            </a:pP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lvl="1" indent="0">
              <a:buFont typeface="Wingdings" panose="05000000000000000000" pitchFamily="2" charset="2"/>
              <a:buNone/>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Post-Video Discussion </a:t>
            </a:r>
          </a:p>
          <a:p>
            <a:pPr marL="171450" lvl="1" indent="-171450">
              <a:buFont typeface="Wingdings" panose="05000000000000000000" pitchFamily="2" charset="2"/>
              <a:buChar char="q"/>
            </a:pPr>
            <a:r>
              <a:rPr lang="en-US" sz="1200" b="0" kern="1200" baseline="0" dirty="0">
                <a:solidFill>
                  <a:schemeClr val="tx1"/>
                </a:solidFill>
                <a:effectLst/>
                <a:latin typeface="Times New Roman" panose="02020603050405020304" pitchFamily="18" charset="0"/>
                <a:ea typeface="+mn-ea"/>
                <a:cs typeface="Times New Roman" panose="02020603050405020304" pitchFamily="18" charset="0"/>
              </a:rPr>
              <a:t>Discuss examples of how a burn out is beneficial as a suppression technique.  </a:t>
            </a:r>
          </a:p>
          <a:p>
            <a:pPr marL="457200" lvl="1" indent="0">
              <a:buFont typeface="Wingdings" panose="05000000000000000000" pitchFamily="2" charset="2"/>
              <a:buNone/>
            </a:pP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lvl="1" indent="0">
              <a:buFont typeface="Wingdings" panose="05000000000000000000" pitchFamily="2" charset="2"/>
              <a:buNone/>
            </a:pPr>
            <a:r>
              <a:rPr lang="en-US" sz="1200" b="1" kern="1200" baseline="0" dirty="0">
                <a:solidFill>
                  <a:schemeClr val="tx1"/>
                </a:solidFill>
                <a:effectLst/>
                <a:latin typeface="Times New Roman" panose="02020603050405020304" pitchFamily="18" charset="0"/>
                <a:ea typeface="+mn-ea"/>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101047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suppression, a blackline denotes a condition where there is no unburned material between the fireline and the fire edge.</a:t>
            </a:r>
          </a:p>
          <a:p>
            <a:pPr marL="0" marR="0" lvl="0" indent="0">
              <a:lnSpc>
                <a:spcPct val="107000"/>
              </a:lnSpc>
              <a:spcBef>
                <a:spcPts val="0"/>
              </a:spcBef>
              <a:spcAft>
                <a:spcPts val="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Blackline ensures that fuels and heat remain inside the control line and prevents the fire from making a run at the control line.</a:t>
            </a:r>
          </a:p>
          <a:p>
            <a:pPr marL="0" marR="0" lvl="0" indent="0">
              <a:lnSpc>
                <a:spcPct val="107000"/>
              </a:lnSpc>
              <a:spcBef>
                <a:spcPts val="0"/>
              </a:spcBef>
              <a:spcAft>
                <a:spcPts val="0"/>
              </a:spcAft>
              <a:buFont typeface="Wingdings" panose="05000000000000000000"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action provides for safety of the control forces and security of the control lines.</a:t>
            </a:r>
          </a:p>
          <a:p>
            <a:pPr marL="342900" marR="0" lvl="0" indent="-342900">
              <a:lnSpc>
                <a:spcPct val="107000"/>
              </a:lnSpc>
              <a:spcBef>
                <a:spcPts val="0"/>
              </a:spcBef>
              <a:spcAft>
                <a:spcPts val="800"/>
              </a:spcAft>
              <a:buFont typeface="Wingdings" panose="05000000000000000000" pitchFamily="2" charset="2"/>
              <a:buChar char="q"/>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Often called cleaning up the fireline, this is done as line construction progresses to ensure fuels are consumed within the fireline.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27742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that effective fire control line should be down to mineral soil, permafrost, or water level.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Fire control line can be either constructed or natural.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2076636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q"/>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the following examples of constructed control line:   </a:t>
            </a:r>
          </a:p>
          <a:p>
            <a:pPr marL="0" lv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Handline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Machine line (dozer, tractor plow, etc.)</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Wet 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Retardant 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Blackline</a:t>
            </a:r>
            <a:r>
              <a:rPr lang="en-US" dirty="0">
                <a:effectLst/>
              </a:rPr>
              <a: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Constructed barriers </a:t>
            </a:r>
          </a:p>
          <a:p>
            <a:pPr marL="628650" lvl="1"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3558794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following are examples of natural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barriers:</a:t>
            </a:r>
          </a:p>
          <a:p>
            <a:pPr marL="171450" lvl="0" indent="-171450">
              <a:buFont typeface="Wingdings" panose="05000000000000000000" pitchFamily="2" charset="2"/>
              <a:buChar char="q"/>
            </a:pPr>
            <a:endParaRPr lang="en-US" sz="120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Cold fire edge or fire scars </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Bodies of water (streams, lakes, ponds)  </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Areas of sparse fuels (rockslides</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Courier New" panose="02070309020205020404" pitchFamily="49"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Courier New" panose="02070309020205020404" pitchFamily="49"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270584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Although control line is completed, the fire can still escape from control lines, and it must be monitored for various threats that could compromise the line.  </a:t>
            </a:r>
          </a:p>
          <a:p>
            <a:pPr marL="171450" indent="-171450">
              <a:buFont typeface="Wingdings" panose="05000000000000000000" pitchFamily="2" charset="2"/>
              <a:buChar char="q"/>
            </a:pPr>
            <a:endParaRPr lang="en-US" baseline="0" dirty="0"/>
          </a:p>
          <a:p>
            <a:pPr marL="0" indent="0">
              <a:buFont typeface="Wingdings" panose="05000000000000000000" pitchFamily="2" charset="2"/>
              <a:buNone/>
            </a:pPr>
            <a:r>
              <a:rPr lang="en-US" b="1" baseline="0" dirty="0"/>
              <a:t>Note to Instructor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following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slides (27</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30</a:t>
            </a:r>
            <a:r>
              <a:rPr lang="en-US" sz="1200" dirty="0">
                <a:effectLst/>
                <a:latin typeface="Calibri" panose="020F0502020204030204" pitchFamily="34" charset="0"/>
                <a:ea typeface="Calibri" panose="020F0502020204030204" pitchFamily="34" charset="0"/>
                <a:cs typeface="Times New Roman" panose="02020603050405020304" pitchFamily="18" charset="0"/>
              </a:rPr>
              <a:t>) will provide examples of threats to control lines.</a:t>
            </a: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3461712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how spotting can threaten control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line and hamper suppression efforts and safety.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Wind gust or convection column can pick up embers and carry them across the control line.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191197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how rolling debris can threaten control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line and hamper suppression efforts and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3906852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how creeping can threaten control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line and hamper suppression efforts and safety.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126253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Review</a:t>
            </a:r>
            <a:r>
              <a:rPr lang="en-US" baseline="0" dirty="0"/>
              <a:t> unit objectives.</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1571807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how radiant heat can threaten control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line and hamper suppression efforts and safety.</a:t>
            </a:r>
          </a:p>
          <a:p>
            <a:pPr marL="0" indent="0">
              <a:buFont typeface="Wingdings" panose="05000000000000000000" pitchFamily="2" charset="2"/>
              <a:buNone/>
            </a:pPr>
            <a:endParaRPr lang="en-US" b="1" dirty="0"/>
          </a:p>
        </p:txBody>
      </p:sp>
      <p:sp>
        <p:nvSpPr>
          <p:cNvPr id="4" name="Slide Number Placeholder 3"/>
          <p:cNvSpPr>
            <a:spLocks noGrp="1"/>
          </p:cNvSpPr>
          <p:nvPr>
            <p:ph type="sldNum" sz="quarter" idx="10"/>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2457902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b="1" dirty="0"/>
              <a:t>Question:</a:t>
            </a:r>
            <a:r>
              <a:rPr lang="en-US" b="1" baseline="0" dirty="0"/>
              <a:t> Name two conditions that pose a threat to the integrity of existing control line?</a:t>
            </a:r>
          </a:p>
          <a:p>
            <a:pPr marL="0" indent="0">
              <a:buFont typeface="Arial" panose="020B0604020202020204" pitchFamily="34" charset="0"/>
              <a:buNone/>
            </a:pPr>
            <a:endParaRPr lang="en-US" b="1" i="0" baseline="0" dirty="0"/>
          </a:p>
          <a:p>
            <a:pPr marL="0" indent="0">
              <a:buFont typeface="Arial" panose="020B0604020202020204" pitchFamily="34" charset="0"/>
              <a:buNone/>
            </a:pPr>
            <a:r>
              <a:rPr lang="en-US" b="0" i="1" baseline="0" dirty="0"/>
              <a:t>	Answers: Radiant heat, Spotting, Rolling debris, Creeping</a:t>
            </a:r>
            <a:endParaRPr lang="en-US" b="1" dirty="0"/>
          </a:p>
        </p:txBody>
      </p:sp>
      <p:sp>
        <p:nvSpPr>
          <p:cNvPr id="4" name="Slide Number Placeholder 3"/>
          <p:cNvSpPr>
            <a:spLocks noGrp="1"/>
          </p:cNvSpPr>
          <p:nvPr>
            <p:ph type="sldNum" sz="quarter" idx="5"/>
          </p:nvPr>
        </p:nvSpPr>
        <p:spPr/>
        <p:txBody>
          <a:bodyPr/>
          <a:lstStyle/>
          <a:p>
            <a:fld id="{3CF3E047-8B01-4D0A-8D9A-8D93D4534B9F}" type="slidenum">
              <a:rPr lang="en-US" smtClean="0"/>
              <a:t>31</a:t>
            </a:fld>
            <a:endParaRPr lang="en-US" dirty="0"/>
          </a:p>
        </p:txBody>
      </p:sp>
    </p:spTree>
    <p:extLst>
      <p:ext uri="{BB962C8B-B14F-4D97-AF65-F5344CB8AC3E}">
        <p14:creationId xmlns:p14="http://schemas.microsoft.com/office/powerpoint/2010/main" val="4289744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Using machinery to construct fireline is often much quicker than constructing handline.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Similar to handline, there are certain procedures for fireline personnel to ensure the mechanical</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control l</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ine is secured once it is constructed.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Like all control line, there are threats to mechanical line that must be mitigated for the line to hold.</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Because of the amount of fuel that can be moved by machines, the need to mitigate these threats may be higher in certain fuel types.</a:t>
            </a: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32</a:t>
            </a:fld>
            <a:endParaRPr lang="en-US" dirty="0"/>
          </a:p>
        </p:txBody>
      </p:sp>
    </p:spTree>
    <p:extLst>
      <p:ext uri="{BB962C8B-B14F-4D97-AF65-F5344CB8AC3E}">
        <p14:creationId xmlns:p14="http://schemas.microsoft.com/office/powerpoint/2010/main" val="406184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the various actions required to secure a mechanical control 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Ensure the control line extends to mineral soil, permafrost, or water level.</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Remove fuel jackpots, limb trees, and cut down snags that threaten the security of the control line from either side.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Break apart berms built on the interior side of the 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If necessary, burn out along the control line to reinforce it with blackline.</a:t>
            </a:r>
          </a:p>
        </p:txBody>
      </p:sp>
      <p:sp>
        <p:nvSpPr>
          <p:cNvPr id="4" name="Slide Number Placeholder 3"/>
          <p:cNvSpPr>
            <a:spLocks noGrp="1"/>
          </p:cNvSpPr>
          <p:nvPr>
            <p:ph type="sldNum" sz="quarter" idx="10"/>
          </p:nvPr>
        </p:nvSpPr>
        <p:spPr/>
        <p:txBody>
          <a:bodyPr/>
          <a:lstStyle/>
          <a:p>
            <a:fld id="{3CF3E047-8B01-4D0A-8D9A-8D93D4534B9F}" type="slidenum">
              <a:rPr lang="en-US" smtClean="0"/>
              <a:t>33</a:t>
            </a:fld>
            <a:endParaRPr lang="en-US" dirty="0"/>
          </a:p>
        </p:txBody>
      </p:sp>
    </p:spTree>
    <p:extLst>
      <p:ext uri="{BB962C8B-B14F-4D97-AF65-F5344CB8AC3E}">
        <p14:creationId xmlns:p14="http://schemas.microsoft.com/office/powerpoint/2010/main" val="2107739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why it is important to break up machine piles and berms:</a:t>
            </a:r>
          </a:p>
          <a:p>
            <a:pPr marL="171450" lvl="0" indent="-171450">
              <a:buFont typeface="Arial" panose="020B0604020202020204" pitchFamily="34" charset="0"/>
              <a:buChar cha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These may contain burning fuels that could smolder for weeks and start a fire at a later date.</a:t>
            </a:r>
          </a:p>
          <a:p>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34</a:t>
            </a:fld>
            <a:endParaRPr lang="en-US" dirty="0"/>
          </a:p>
        </p:txBody>
      </p:sp>
    </p:spTree>
    <p:extLst>
      <p:ext uri="{BB962C8B-B14F-4D97-AF65-F5344CB8AC3E}">
        <p14:creationId xmlns:p14="http://schemas.microsoft.com/office/powerpoint/2010/main" val="145667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Discuss the purpose for daily preventative maintenance checks and how they relate to safety:</a:t>
            </a:r>
          </a:p>
          <a:p>
            <a:pPr marL="628650" lvl="1" indent="-171450">
              <a:buFont typeface="Courier New" panose="02070309020205020404" pitchFamily="49" charset="0"/>
              <a:buChar char="o"/>
            </a:pPr>
            <a:endParaRPr lang="en-US" dirty="0"/>
          </a:p>
          <a:p>
            <a:pPr marL="628650" lvl="1" indent="-171450">
              <a:buFont typeface="Courier New" panose="02070309020205020404" pitchFamily="49" charset="0"/>
              <a:buChar char="o"/>
            </a:pPr>
            <a:r>
              <a:rPr lang="en-US" dirty="0"/>
              <a:t>Pump</a:t>
            </a:r>
          </a:p>
          <a:p>
            <a:pPr marL="628650" lvl="1" indent="-171450">
              <a:buFont typeface="Courier New" panose="02070309020205020404" pitchFamily="49" charset="0"/>
              <a:buChar char="o"/>
            </a:pPr>
            <a:r>
              <a:rPr lang="en-US" dirty="0"/>
              <a:t>Chassis</a:t>
            </a:r>
          </a:p>
          <a:p>
            <a:pPr marL="628650" lvl="1" indent="-171450">
              <a:buFont typeface="Courier New" panose="02070309020205020404" pitchFamily="49" charset="0"/>
              <a:buChar char="o"/>
            </a:pPr>
            <a:r>
              <a:rPr lang="en-US" dirty="0"/>
              <a:t>Pump</a:t>
            </a:r>
            <a:r>
              <a:rPr lang="en-US" baseline="0" dirty="0"/>
              <a:t> and vehicle motors</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Discuss safety procedures when working with and around engines:  </a:t>
            </a:r>
            <a:endParaRPr lang="en-US" baseline="0" dirty="0"/>
          </a:p>
          <a:p>
            <a:pPr marL="171450" lvl="0" indent="-171450">
              <a:buFont typeface="Arial" panose="020B0604020202020204" pitchFamily="34" charset="0"/>
              <a:buChar cha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when the engine is moving.</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to the hazards of a charged hose line.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Wear eye protection, especially</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when operating nozzles.</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aware of the potential for rolling material when working uphill or downhill of equipment.</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extra cautious during night operations (drivers may not be able to see you).</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Take extra precautions when visibility is low (smoke, fog, etc.).</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to hazards when removing stuck vehicles or changing tires (winch cables, jacks, slipping, etc.).</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35</a:t>
            </a:fld>
            <a:endParaRPr lang="en-US" dirty="0"/>
          </a:p>
        </p:txBody>
      </p:sp>
    </p:spTree>
    <p:extLst>
      <p:ext uri="{BB962C8B-B14F-4D97-AF65-F5344CB8AC3E}">
        <p14:creationId xmlns:p14="http://schemas.microsoft.com/office/powerpoint/2010/main" val="1219031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Discuss safety procedures when working around heavy equipment:  </a:t>
            </a:r>
            <a:endParaRPr lang="en-US" baseline="0" dirty="0"/>
          </a:p>
          <a:p>
            <a:pPr marL="0" lv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when the machinery is moving.</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dozer/tractor always has the right-of-way.</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Work a safe distance away, depending on fuels and terrain.</a:t>
            </a:r>
          </a:p>
          <a:p>
            <a:pPr marL="1085850" lvl="2" indent="-171450">
              <a:buFont typeface="Wingdings" panose="05000000000000000000" pitchFamily="2" charset="2"/>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In timber – minimum two tree lengths away.</a:t>
            </a:r>
          </a:p>
          <a:p>
            <a:pPr marL="1085850" lvl="2" indent="-171450">
              <a:buFont typeface="Wingdings" panose="05000000000000000000" pitchFamily="2" charset="2"/>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In grass/shrub – minimum 50’ behind and 100’ ahead.</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careful and maintain stable footing when working around winch cables.</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and on the lookout for rolling materials when working uphill or downhill of equipment.</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Take extra precautions when visibility is poor.</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to soft spots or bogs.</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Do not assume the operator knows where you are.</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Be alert to the hazards of night operations.</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Leave headlamps on.</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Do not sleep on the fireline.</a:t>
            </a:r>
          </a:p>
          <a:p>
            <a:endParaRPr lang="en-US" sz="1200" b="1" i="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Note to Instructor</a:t>
            </a:r>
            <a:endParaRPr lang="en-US" sz="1200" i="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buFont typeface="Wingdings" panose="05000000000000000000" pitchFamily="2" charset="2"/>
              <a:buNone/>
            </a:pPr>
            <a:r>
              <a:rPr lang="en-US" sz="1200" i="0" kern="1200" dirty="0">
                <a:solidFill>
                  <a:schemeClr val="tx1"/>
                </a:solidFill>
                <a:effectLst/>
                <a:latin typeface="Times New Roman" panose="02020603050405020304" pitchFamily="18" charset="0"/>
                <a:ea typeface="+mn-ea"/>
                <a:cs typeface="Times New Roman" panose="02020603050405020304" pitchFamily="18" charset="0"/>
              </a:rPr>
              <a:t>Consider discussing safety procedures for any equipment used locally.</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36</a:t>
            </a:fld>
            <a:endParaRPr lang="en-US" dirty="0"/>
          </a:p>
        </p:txBody>
      </p:sp>
    </p:spTree>
    <p:extLst>
      <p:ext uri="{BB962C8B-B14F-4D97-AF65-F5344CB8AC3E}">
        <p14:creationId xmlns:p14="http://schemas.microsoft.com/office/powerpoint/2010/main" val="515186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Retardant and water are useful tools in the suppression of wildfire but can be dangerous to personnel working in the drop area.  Retardants will reduce the rate of spread but rarely extinguish a fire.  An airplane traveling at 130 knots and dropping thousands of gallons of retardant can do a lot of damage including uprooting and breaking trees and moving rocks and debris.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Reference Aerial Retardant Safety in the </a:t>
            </a:r>
            <a:r>
              <a:rPr lang="en-US" sz="1200" b="0" i="1" kern="1200" dirty="0">
                <a:solidFill>
                  <a:schemeClr val="tx1"/>
                </a:solidFill>
                <a:effectLst/>
                <a:latin typeface="Times New Roman" panose="02020603050405020304" pitchFamily="18" charset="0"/>
                <a:ea typeface="+mn-ea"/>
                <a:cs typeface="Times New Roman" panose="02020603050405020304" pitchFamily="18" charset="0"/>
              </a:rPr>
              <a:t>Incident Response Pocket Guide (IRPG)</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PMS 461,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hlinkClick r:id="rId3"/>
              </a:rPr>
              <a:t>https://www.nwcg.gov/publications/461</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a:t>
            </a:r>
            <a:endParaRPr lang="en-US" b="1" dirty="0"/>
          </a:p>
          <a:p>
            <a:endParaRPr lang="en-US" dirty="0"/>
          </a:p>
          <a:p>
            <a:pPr marL="171450" indent="-171450">
              <a:buFont typeface="Wingdings" panose="05000000000000000000" pitchFamily="2" charset="2"/>
              <a:buChar char="q"/>
            </a:pPr>
            <a:r>
              <a:rPr lang="en-US" dirty="0"/>
              <a:t>Discuss aerial retardant safety procedures.  </a:t>
            </a: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37</a:t>
            </a:fld>
            <a:endParaRPr lang="en-US" dirty="0"/>
          </a:p>
        </p:txBody>
      </p:sp>
    </p:spTree>
    <p:extLst>
      <p:ext uri="{BB962C8B-B14F-4D97-AF65-F5344CB8AC3E}">
        <p14:creationId xmlns:p14="http://schemas.microsoft.com/office/powerpoint/2010/main" val="742064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Review</a:t>
            </a:r>
            <a:r>
              <a:rPr lang="en-US" baseline="0" dirty="0"/>
              <a:t> unit objectives.</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38</a:t>
            </a:fld>
            <a:endParaRPr lang="en-US" dirty="0"/>
          </a:p>
        </p:txBody>
      </p:sp>
    </p:spTree>
    <p:extLst>
      <p:ext uri="{BB962C8B-B14F-4D97-AF65-F5344CB8AC3E}">
        <p14:creationId xmlns:p14="http://schemas.microsoft.com/office/powerpoint/2010/main" val="1698419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Review</a:t>
            </a:r>
            <a:r>
              <a:rPr lang="en-US" baseline="0" dirty="0"/>
              <a:t> unit objectives.</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39</a:t>
            </a:fld>
            <a:endParaRPr lang="en-US" dirty="0"/>
          </a:p>
        </p:txBody>
      </p:sp>
    </p:spTree>
    <p:extLst>
      <p:ext uri="{BB962C8B-B14F-4D97-AF65-F5344CB8AC3E}">
        <p14:creationId xmlns:p14="http://schemas.microsoft.com/office/powerpoint/2010/main" val="272106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Review the fire triangle:</a:t>
            </a:r>
            <a:r>
              <a:rPr lang="en-US" baseline="0" dirty="0"/>
              <a:t> By breaking the fire triangle, you can control the combustion process (and extinguish the fire) by disrupting or removing one or more of the three required elements of the fire triangle.</a:t>
            </a:r>
          </a:p>
          <a:p>
            <a:pPr marL="0" indent="0">
              <a:buFont typeface="Wingdings" panose="05000000000000000000" pitchFamily="2" charset="2"/>
              <a:buNone/>
            </a:pPr>
            <a:endParaRPr lang="en-US" baseline="0" dirty="0"/>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Fuel – Separate the fuel to prevent combustion or remove fuel during fireline construction.</a:t>
            </a:r>
          </a:p>
          <a:p>
            <a:pPr marL="0" lv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Oxygen – Suffocate the fire with dirt or water to rob the fire of oxygen.</a:t>
            </a:r>
          </a:p>
          <a:p>
            <a:pPr marL="171450" lvl="0" indent="-171450">
              <a:buFont typeface="Arial" panose="020B0604020202020204" pitchFamily="34" charset="0"/>
              <a:buChar cha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Heat – Cool the fire by applying water, dirt, retardant, or a combination.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13379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fireline construction standards, or specifications, needed to adequately control the fire spread: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Width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Depth</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Location</a:t>
            </a:r>
          </a:p>
          <a:p>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Reference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NWCG Glossary of Wildland Fire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PMS 205,  </a:t>
            </a:r>
            <a:r>
              <a:rPr lang="en-US" dirty="0">
                <a:hlinkClick r:id="rId3"/>
              </a:rPr>
              <a:t>https://www.nwcg.gov/glossary/a-z</a:t>
            </a:r>
            <a:r>
              <a:rPr lang="en-US" dirty="0"/>
              <a:t>.  </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In the context of breaking the fire triangle, line construction removes the fuel, thus preventing combustion and controlling the fire.  </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417547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q"/>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Discuss fuel types as</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a key factor in determining the specific footprint of the control line and can vary in any of the following types of fuel:</a:t>
            </a:r>
          </a:p>
          <a:p>
            <a:pPr marL="0" lvl="0" indent="0">
              <a:buFont typeface="Wingdings" panose="05000000000000000000" pitchFamily="2" charset="2"/>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Grass</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Brush</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Timber</a:t>
            </a:r>
          </a:p>
          <a:p>
            <a:pPr marL="628650" lvl="1" indent="-171450">
              <a:buFont typeface="Courier New" panose="02070309020205020404" pitchFamily="49" charset="0"/>
              <a:buChar char="o"/>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Slash</a:t>
            </a:r>
          </a:p>
          <a:p>
            <a:pPr lvl="0"/>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1200" b="1" i="0" kern="1200" dirty="0">
                <a:solidFill>
                  <a:schemeClr val="tx1"/>
                </a:solidFill>
                <a:effectLst/>
                <a:latin typeface="Times New Roman" panose="02020603050405020304" pitchFamily="18" charset="0"/>
                <a:ea typeface="+mn-ea"/>
                <a:cs typeface="Times New Roman" panose="02020603050405020304" pitchFamily="18" charset="0"/>
              </a:rPr>
              <a:t>Note to Instructor</a:t>
            </a:r>
          </a:p>
          <a:p>
            <a:r>
              <a:rPr lang="en-US" sz="1200" i="0" kern="1200" dirty="0">
                <a:solidFill>
                  <a:schemeClr val="tx1"/>
                </a:solidFill>
                <a:effectLst/>
                <a:latin typeface="Times New Roman" panose="02020603050405020304" pitchFamily="18" charset="0"/>
                <a:ea typeface="+mn-ea"/>
                <a:cs typeface="Times New Roman" panose="02020603050405020304" pitchFamily="18" charset="0"/>
              </a:rPr>
              <a:t>Discuss important local fuel types and what fireline construction standards, or specifications, work best in those fuel types.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238946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lower the fuel moisture the greater the chances for combustion and fire spread.</a:t>
            </a:r>
          </a:p>
          <a:p>
            <a:pPr marL="0" lvl="0" indent="0">
              <a:buFont typeface="Wingdings" panose="05000000000000000000" pitchFamily="2" charset="2"/>
              <a:buNone/>
            </a:pPr>
            <a:endParaRPr lang="en-US" sz="1200" b="1" i="0" kern="1200" dirty="0">
              <a:solidFill>
                <a:schemeClr val="tx1"/>
              </a:solidFill>
              <a:effectLst/>
              <a:latin typeface="Times New Roman" panose="02020603050405020304" pitchFamily="18" charset="0"/>
              <a:ea typeface="+mn-ea"/>
              <a:cs typeface="Times New Roman" panose="02020603050405020304" pitchFamily="18" charset="0"/>
            </a:endParaRPr>
          </a:p>
          <a:p>
            <a:pPr marL="171450" indent="-171450">
              <a:buFont typeface="Wingdings" panose="05000000000000000000" pitchFamily="2" charset="2"/>
              <a:buChar char="q"/>
            </a:pPr>
            <a:r>
              <a:rPr lang="en-US" sz="1200" i="0" kern="1200" dirty="0">
                <a:solidFill>
                  <a:schemeClr val="tx1"/>
                </a:solidFill>
                <a:effectLst/>
                <a:latin typeface="Times New Roman" panose="02020603050405020304" pitchFamily="18" charset="0"/>
                <a:ea typeface="+mn-ea"/>
                <a:cs typeface="Times New Roman" panose="02020603050405020304" pitchFamily="18" charset="0"/>
              </a:rPr>
              <a:t>Discuss the effect of fuel moisture on light and heavy fuels and how that impacts the width, depth, and location of fireline.</a:t>
            </a:r>
          </a:p>
          <a:p>
            <a:pPr marL="628650" lvl="1" indent="-171450">
              <a:buFont typeface="Arial" panose="020B0604020202020204" pitchFamily="34" charset="0"/>
              <a:buChar char="•"/>
            </a:pPr>
            <a:r>
              <a:rPr lang="en-US" sz="1200" i="0" kern="1200" dirty="0">
                <a:solidFill>
                  <a:schemeClr val="tx1"/>
                </a:solidFill>
                <a:effectLst/>
                <a:latin typeface="Times New Roman" panose="02020603050405020304" pitchFamily="18" charset="0"/>
                <a:ea typeface="+mn-ea"/>
                <a:cs typeface="Times New Roman" panose="02020603050405020304" pitchFamily="18" charset="0"/>
              </a:rPr>
              <a:t>Rule of thumb, the larger the flame length, the wider the scrape should be.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172995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The closer and more continuous the fuels, both horizontally and vertically, the greater the chance for combustion and fire spread. </a:t>
            </a:r>
          </a:p>
          <a:p>
            <a:pPr marL="0" lvl="0" indent="0">
              <a:buFont typeface="Wingdings" panose="05000000000000000000" pitchFamily="2" charset="2"/>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Heavy fuel loading and ladder fuels can increase combustion and fire spread. </a:t>
            </a:r>
          </a:p>
          <a:p>
            <a:pPr marL="0" lv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indent="-171450">
              <a:buFont typeface="Wingdings" panose="05000000000000000000" pitchFamily="2" charset="2"/>
              <a:buChar char="q"/>
            </a:pPr>
            <a:r>
              <a:rPr lang="en-US" sz="1200" i="0" kern="1200" dirty="0">
                <a:solidFill>
                  <a:schemeClr val="tx1"/>
                </a:solidFill>
                <a:effectLst/>
                <a:latin typeface="Times New Roman" panose="02020603050405020304" pitchFamily="18" charset="0"/>
                <a:ea typeface="+mn-ea"/>
                <a:cs typeface="Times New Roman" panose="02020603050405020304" pitchFamily="18" charset="0"/>
              </a:rPr>
              <a:t>Discuss how fuel continuity and arrangement affect fireline construction standards or specifications.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163862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Discuss how temperatures can affect the fireline construction standards or specifications based on the</a:t>
            </a:r>
            <a:r>
              <a:rPr lang="en-US" sz="1200" i="0" baseline="0" dirty="0">
                <a:effectLst/>
                <a:latin typeface="Calibri" panose="020F0502020204030204" pitchFamily="34" charset="0"/>
                <a:ea typeface="Calibri" panose="020F0502020204030204" pitchFamily="34" charset="0"/>
                <a:cs typeface="Times New Roman" panose="02020603050405020304" pitchFamily="18" charset="0"/>
              </a:rPr>
              <a:t> following</a:t>
            </a:r>
            <a:r>
              <a:rPr lang="en-US" sz="1200" i="0" dirty="0">
                <a:effectLst/>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lnSpc>
                <a:spcPct val="107000"/>
              </a:lnSpc>
              <a:spcBef>
                <a:spcPts val="0"/>
              </a:spcBef>
              <a:spcAft>
                <a:spcPts val="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higher the temperature, the lower the fuel moisture.</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As a fire burns more intensely, more heat is produced and combustion and fire spread increase.</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Generally, the more extreme the fire behavior and increased flame lengths, the wider the scrape will need to be.</a:t>
            </a:r>
          </a:p>
          <a:p>
            <a:pPr marL="0" marR="0" lvl="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41481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2" name="Picture 1" descr="Imagery of three firefighters performing &#10;suppression activities." title="Unit 7: Master Slide"/>
          <p:cNvPicPr>
            <a:picLocks noChangeAspect="1"/>
          </p:cNvPicPr>
          <p:nvPr userDrawn="1"/>
        </p:nvPicPr>
        <p:blipFill rotWithShape="1">
          <a:blip r:embed="rId2" cstate="print">
            <a:extLst>
              <a:ext uri="{28A0092B-C50C-407E-A947-70E740481C1C}">
                <a14:useLocalDpi xmlns:a14="http://schemas.microsoft.com/office/drawing/2010/main" val="0"/>
              </a:ext>
            </a:extLst>
          </a:blip>
          <a:srcRect l="8677" t="3513" r="8677" b="6612"/>
          <a:stretch/>
        </p:blipFill>
        <p:spPr>
          <a:xfrm>
            <a:off x="0" y="0"/>
            <a:ext cx="9144000" cy="6629400"/>
          </a:xfrm>
          <a:prstGeom prst="rect">
            <a:avLst/>
          </a:prstGeom>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dirty="0"/>
              <a:t>Course # Unit # – unit name</a:t>
            </a:r>
            <a:endParaRPr lang="en-US" altLang="en-US" sz="4000" dirty="0">
              <a:solidFill>
                <a:schemeClr val="bg1"/>
              </a:solidFill>
            </a:endParaRPr>
          </a:p>
        </p:txBody>
      </p:sp>
      <p:pic>
        <p:nvPicPr>
          <p:cNvPr id="7" name="Picture 6" descr="NWCG Logo">
            <a:extLst>
              <a:ext uri="{FF2B5EF4-FFF2-40B4-BE49-F238E27FC236}">
                <a16:creationId xmlns:a16="http://schemas.microsoft.com/office/drawing/2014/main" id="{9AE737B2-3366-4DE1-BCFC-8BAB7AB0BB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314741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a:t>Click icon to add picture</a:t>
            </a:r>
            <a:endParaRPr lang="en-US" dirty="0"/>
          </a:p>
        </p:txBody>
      </p:sp>
      <p:sp>
        <p:nvSpPr>
          <p:cNvPr id="16" name="Picture Placeholder 14"/>
          <p:cNvSpPr>
            <a:spLocks noGrp="1"/>
          </p:cNvSpPr>
          <p:nvPr>
            <p:ph type="pic" sz="quarter" idx="13"/>
          </p:nvPr>
        </p:nvSpPr>
        <p:spPr>
          <a:xfrm>
            <a:off x="5410200" y="803305"/>
            <a:ext cx="1828800" cy="5749895"/>
          </a:xfrm>
        </p:spPr>
        <p:txBody>
          <a:bodyPr/>
          <a:lstStyle/>
          <a:p>
            <a:r>
              <a:rPr lang="en-US"/>
              <a:t>Click icon to add picture</a:t>
            </a:r>
            <a:endParaRPr lang="en-US" dirty="0"/>
          </a:p>
        </p:txBody>
      </p:sp>
      <p:sp>
        <p:nvSpPr>
          <p:cNvPr id="17" name="Picture Placeholder 14"/>
          <p:cNvSpPr>
            <a:spLocks noGrp="1"/>
          </p:cNvSpPr>
          <p:nvPr>
            <p:ph type="pic" sz="quarter" idx="14"/>
          </p:nvPr>
        </p:nvSpPr>
        <p:spPr>
          <a:xfrm>
            <a:off x="7315200" y="803305"/>
            <a:ext cx="1828800" cy="5749895"/>
          </a:xfrm>
        </p:spPr>
        <p:txBody>
          <a:bodyPr/>
          <a:lstStyle/>
          <a:p>
            <a:r>
              <a:rPr lang="en-US"/>
              <a:t>Click icon to add picture</a:t>
            </a:r>
            <a:endParaRPr lang="en-US" dirty="0"/>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a:t>Click icon to add picture</a:t>
            </a:r>
            <a:endParaRPr lang="en-US" dirty="0"/>
          </a:p>
        </p:txBody>
      </p:sp>
      <p:sp>
        <p:nvSpPr>
          <p:cNvPr id="12" name="Picture Placeholder 10"/>
          <p:cNvSpPr>
            <a:spLocks noGrp="1"/>
          </p:cNvSpPr>
          <p:nvPr>
            <p:ph type="pic" sz="quarter" idx="16"/>
          </p:nvPr>
        </p:nvSpPr>
        <p:spPr>
          <a:xfrm>
            <a:off x="5791200" y="2677131"/>
            <a:ext cx="3200400" cy="1828800"/>
          </a:xfrm>
        </p:spPr>
        <p:txBody>
          <a:bodyPr/>
          <a:lstStyle/>
          <a:p>
            <a:r>
              <a:rPr lang="en-US"/>
              <a:t>Click icon to add picture</a:t>
            </a:r>
            <a:endParaRPr lang="en-US" dirty="0"/>
          </a:p>
        </p:txBody>
      </p:sp>
      <p:sp>
        <p:nvSpPr>
          <p:cNvPr id="13" name="Picture Placeholder 10"/>
          <p:cNvSpPr>
            <a:spLocks noGrp="1"/>
          </p:cNvSpPr>
          <p:nvPr>
            <p:ph type="pic" sz="quarter" idx="17"/>
          </p:nvPr>
        </p:nvSpPr>
        <p:spPr>
          <a:xfrm>
            <a:off x="5791200" y="4668462"/>
            <a:ext cx="3200400" cy="1828800"/>
          </a:xfrm>
        </p:spPr>
        <p:txBody>
          <a:bodyPr/>
          <a:lstStyle/>
          <a:p>
            <a:r>
              <a:rPr lang="en-US"/>
              <a:t>Click icon to add picture</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n-US" sz="1200" b="1" i="0" u="none" strike="noStrike" kern="1200" cap="none" dirty="0">
                <a:solidFill>
                  <a:schemeClr val="tx1"/>
                </a:solidFill>
                <a:latin typeface="Calibri"/>
                <a:ea typeface="Calibri"/>
                <a:cs typeface="Calibri"/>
                <a:sym typeface="Calibri"/>
              </a:rPr>
              <a:t>S-130 Unit</a:t>
            </a:r>
            <a:r>
              <a:rPr lang="en-US" sz="1200" b="1" i="0" u="none" strike="noStrike" kern="1200" cap="none" baseline="0" dirty="0">
                <a:solidFill>
                  <a:schemeClr val="tx1"/>
                </a:solidFill>
                <a:latin typeface="Calibri"/>
                <a:ea typeface="Calibri"/>
                <a:cs typeface="Calibri"/>
                <a:sym typeface="Calibri"/>
              </a:rPr>
              <a:t> 7:</a:t>
            </a:r>
            <a:r>
              <a:rPr lang="en-US" sz="1200" b="1" i="0" u="none" strike="noStrike" kern="1200" cap="none" dirty="0">
                <a:solidFill>
                  <a:schemeClr val="tx1"/>
                </a:solidFill>
                <a:latin typeface="Calibri"/>
                <a:ea typeface="Calibri"/>
                <a:cs typeface="Calibri"/>
                <a:sym typeface="Calibri"/>
              </a:rPr>
              <a:t> Suppression</a:t>
            </a: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95800"/>
            <a:ext cx="6858000" cy="1752600"/>
          </a:xfrm>
        </p:spPr>
        <p:txBody>
          <a:bodyPr/>
          <a:lstStyle/>
          <a:p>
            <a:pPr algn="l"/>
            <a:r>
              <a:rPr lang="en-US" dirty="0"/>
              <a:t>S-130 Unit 7</a:t>
            </a:r>
            <a:r>
              <a:rPr lang="en-US"/>
              <a:t>: Suppression</a:t>
            </a:r>
            <a:endParaRPr lang="en-US" dirty="0"/>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ss fire with fire vehicles in the are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14" t="5260" r="4414" b="4725"/>
          <a:stretch/>
        </p:blipFill>
        <p:spPr>
          <a:xfrm>
            <a:off x="0" y="609599"/>
            <a:ext cx="9144000" cy="6019801"/>
          </a:xfrm>
        </p:spPr>
      </p:pic>
      <p:sp>
        <p:nvSpPr>
          <p:cNvPr id="3" name="Title 2"/>
          <p:cNvSpPr>
            <a:spLocks noGrp="1"/>
          </p:cNvSpPr>
          <p:nvPr>
            <p:ph type="title"/>
          </p:nvPr>
        </p:nvSpPr>
        <p:spPr/>
        <p:txBody>
          <a:bodyPr/>
          <a:lstStyle/>
          <a:p>
            <a:r>
              <a:rPr lang="en-US" dirty="0"/>
              <a:t>Fireline Construction Standards</a:t>
            </a:r>
          </a:p>
        </p:txBody>
      </p:sp>
      <p:sp>
        <p:nvSpPr>
          <p:cNvPr id="5" name="Text Placeholder 3">
            <a:extLst>
              <a:ext uri="{FF2B5EF4-FFF2-40B4-BE49-F238E27FC236}">
                <a16:creationId xmlns:a16="http://schemas.microsoft.com/office/drawing/2014/main" id="{842210AE-900E-48A4-811F-C5A320891011}"/>
              </a:ext>
            </a:extLst>
          </p:cNvPr>
          <p:cNvSpPr txBox="1">
            <a:spLocks/>
          </p:cNvSpPr>
          <p:nvPr/>
        </p:nvSpPr>
        <p:spPr>
          <a:xfrm>
            <a:off x="0" y="609600"/>
            <a:ext cx="3200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Wind</a:t>
            </a:r>
          </a:p>
        </p:txBody>
      </p:sp>
    </p:spTree>
    <p:extLst>
      <p:ext uri="{BB962C8B-B14F-4D97-AF65-F5344CB8AC3E}">
        <p14:creationId xmlns:p14="http://schemas.microsoft.com/office/powerpoint/2010/main" val="130794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Attack</a:t>
            </a:r>
          </a:p>
        </p:txBody>
      </p:sp>
      <p:pic>
        <p:nvPicPr>
          <p:cNvPr id="4" name="Content Placeholder 3" descr="Three firefighters digging fire line with fire behind them.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6012" r="782" b="8679"/>
          <a:stretch/>
        </p:blipFill>
        <p:spPr>
          <a:xfrm>
            <a:off x="0" y="838200"/>
            <a:ext cx="9144000" cy="5943600"/>
          </a:xfrm>
        </p:spPr>
      </p:pic>
    </p:spTree>
    <p:extLst>
      <p:ext uri="{BB962C8B-B14F-4D97-AF65-F5344CB8AC3E}">
        <p14:creationId xmlns:p14="http://schemas.microsoft.com/office/powerpoint/2010/main" val="152218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Attack</a:t>
            </a:r>
          </a:p>
        </p:txBody>
      </p:sp>
      <p:pic>
        <p:nvPicPr>
          <p:cNvPr id="5" name="Content Placeholder 4" descr="Person in full gear digging fireline directly on the fire perimeter with small flames burning  next to the fireline."/>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4390" r="3387" b="14813"/>
          <a:stretch/>
        </p:blipFill>
        <p:spPr>
          <a:xfrm>
            <a:off x="0" y="685801"/>
            <a:ext cx="9144000" cy="5943600"/>
          </a:xfrm>
        </p:spPr>
      </p:pic>
      <p:sp>
        <p:nvSpPr>
          <p:cNvPr id="4" name="Text Placeholder 3"/>
          <p:cNvSpPr>
            <a:spLocks noGrp="1"/>
          </p:cNvSpPr>
          <p:nvPr>
            <p:ph type="body" sz="quarter" idx="11"/>
          </p:nvPr>
        </p:nvSpPr>
        <p:spPr>
          <a:xfrm>
            <a:off x="0" y="685800"/>
            <a:ext cx="9144000" cy="1295400"/>
          </a:xfrm>
          <a:solidFill>
            <a:schemeClr val="bg1">
              <a:alpha val="74902"/>
            </a:schemeClr>
          </a:solidFill>
        </p:spPr>
        <p:txBody>
          <a:bodyPr>
            <a:normAutofit/>
          </a:bodyPr>
          <a:lstStyle/>
          <a:p>
            <a:pPr marL="182880" indent="0">
              <a:buNone/>
            </a:pPr>
            <a:r>
              <a:rPr lang="en-US" sz="2400" dirty="0"/>
              <a:t>Direct Attack - </a:t>
            </a:r>
            <a:r>
              <a:rPr lang="en-US" sz="2400" b="0" dirty="0">
                <a:cs typeface="Times New Roman" panose="02020603050405020304" pitchFamily="18" charset="0"/>
              </a:rPr>
              <a:t>Any treatment applied directly to burning fuel such as wetting, smothering, or chemically quenching the fire or by physically separating the burning from unburned fuel. </a:t>
            </a:r>
            <a:endParaRPr lang="en-US" sz="2400" b="0" dirty="0"/>
          </a:p>
        </p:txBody>
      </p:sp>
    </p:spTree>
    <p:extLst>
      <p:ext uri="{BB962C8B-B14F-4D97-AF65-F5344CB8AC3E}">
        <p14:creationId xmlns:p14="http://schemas.microsoft.com/office/powerpoint/2010/main" val="208072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Attack</a:t>
            </a:r>
          </a:p>
        </p:txBody>
      </p:sp>
      <p:pic>
        <p:nvPicPr>
          <p:cNvPr id="5" name="Content Placeholder 4" descr="Four firefighters digging fire lin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124"/>
          <a:stretch/>
        </p:blipFill>
        <p:spPr>
          <a:xfrm>
            <a:off x="0" y="685800"/>
            <a:ext cx="9144000" cy="5943600"/>
          </a:xfrm>
        </p:spPr>
      </p:pic>
      <p:sp>
        <p:nvSpPr>
          <p:cNvPr id="4" name="Text Placeholder 3"/>
          <p:cNvSpPr>
            <a:spLocks noGrp="1"/>
          </p:cNvSpPr>
          <p:nvPr>
            <p:ph type="body" sz="quarter" idx="11"/>
          </p:nvPr>
        </p:nvSpPr>
        <p:spPr>
          <a:xfrm>
            <a:off x="0" y="685800"/>
            <a:ext cx="9144000" cy="838200"/>
          </a:xfrm>
          <a:solidFill>
            <a:srgbClr val="FFFFFF">
              <a:alpha val="74902"/>
            </a:srgbClr>
          </a:solidFill>
        </p:spPr>
        <p:txBody>
          <a:bodyPr>
            <a:noAutofit/>
          </a:bodyPr>
          <a:lstStyle/>
          <a:p>
            <a:pPr marL="182880" indent="0">
              <a:buNone/>
            </a:pPr>
            <a:r>
              <a:rPr lang="en-US" sz="2400" dirty="0"/>
              <a:t>Indirect Attack - </a:t>
            </a:r>
            <a:r>
              <a:rPr lang="en-US" sz="2400" b="0" dirty="0">
                <a:ea typeface="Times New Roman" panose="02020603050405020304" pitchFamily="18" charset="0"/>
                <a:cs typeface="Calibri" panose="020F0502020204030204" pitchFamily="34" charset="0"/>
              </a:rPr>
              <a:t>A method of suppression in which the control line is located some considerable distance away from the fire's active edge..</a:t>
            </a:r>
            <a:endParaRPr lang="en-US" sz="2400" b="0" dirty="0"/>
          </a:p>
        </p:txBody>
      </p:sp>
    </p:spTree>
    <p:extLst>
      <p:ext uri="{BB962C8B-B14F-4D97-AF65-F5344CB8AC3E}">
        <p14:creationId xmlns:p14="http://schemas.microsoft.com/office/powerpoint/2010/main" val="377562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Knowledge Check</a:t>
            </a:r>
          </a:p>
        </p:txBody>
      </p:sp>
      <p:sp>
        <p:nvSpPr>
          <p:cNvPr id="2" name="Content Placeholder 1"/>
          <p:cNvSpPr>
            <a:spLocks noGrp="1"/>
          </p:cNvSpPr>
          <p:nvPr>
            <p:ph sz="quarter" idx="10"/>
          </p:nvPr>
        </p:nvSpPr>
        <p:spPr/>
        <p:txBody>
          <a:bodyPr>
            <a:normAutofit fontScale="85000" lnSpcReduction="20000"/>
          </a:bodyPr>
          <a:lstStyle/>
          <a:p>
            <a:r>
              <a:rPr lang="en-US" dirty="0"/>
              <a:t>Based on the picture below, which strategy of attack is being used?</a:t>
            </a:r>
          </a:p>
        </p:txBody>
      </p:sp>
      <p:sp>
        <p:nvSpPr>
          <p:cNvPr id="3" name="Content Placeholder 2"/>
          <p:cNvSpPr>
            <a:spLocks noGrp="1"/>
          </p:cNvSpPr>
          <p:nvPr>
            <p:ph sz="quarter" idx="11"/>
          </p:nvPr>
        </p:nvSpPr>
        <p:spPr/>
        <p:txBody>
          <a:bodyPr/>
          <a:lstStyle/>
          <a:p>
            <a:r>
              <a:rPr lang="en-US" dirty="0"/>
              <a:t>Answer: </a:t>
            </a:r>
          </a:p>
          <a:p>
            <a:endParaRPr lang="en-US" dirty="0"/>
          </a:p>
          <a:p>
            <a:endParaRPr lang="en-US" dirty="0"/>
          </a:p>
          <a:p>
            <a:r>
              <a:rPr lang="en-US" dirty="0">
                <a:solidFill>
                  <a:srgbClr val="0070C0"/>
                </a:solidFill>
              </a:rPr>
              <a:t>Direct Attack</a:t>
            </a:r>
          </a:p>
        </p:txBody>
      </p:sp>
      <p:pic>
        <p:nvPicPr>
          <p:cNvPr id="6" name="Content Placeholder 5" descr="Firefighter digging fireline with fire behind him.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3153" r="8546"/>
          <a:stretch/>
        </p:blipFill>
        <p:spPr>
          <a:xfrm>
            <a:off x="4648200" y="1631356"/>
            <a:ext cx="4495799" cy="4936726"/>
          </a:xfrm>
        </p:spPr>
      </p:pic>
    </p:spTree>
    <p:extLst>
      <p:ext uri="{BB962C8B-B14F-4D97-AF65-F5344CB8AC3E}">
        <p14:creationId xmlns:p14="http://schemas.microsoft.com/office/powerpoint/2010/main" val="2326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5" name="Content Placeholder 4" descr="Firefigther preparing a water hose to extinguish a fir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192" t="6384" r="1192" b="9028"/>
          <a:stretch/>
        </p:blipFill>
        <p:spPr>
          <a:xfrm>
            <a:off x="0" y="685799"/>
            <a:ext cx="9144000" cy="5943601"/>
          </a:xfrm>
        </p:spPr>
      </p:pic>
    </p:spTree>
    <p:extLst>
      <p:ext uri="{BB962C8B-B14F-4D97-AF65-F5344CB8AC3E}">
        <p14:creationId xmlns:p14="http://schemas.microsoft.com/office/powerpoint/2010/main" val="278210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7" name="Content Placeholder 6" descr="Firefighter using a fire hose to spray water on a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1872" r="6265" b="12870"/>
          <a:stretch/>
        </p:blipFill>
        <p:spPr>
          <a:xfrm>
            <a:off x="0" y="685799"/>
            <a:ext cx="9144000" cy="5943601"/>
          </a:xfrm>
        </p:spPr>
      </p:pic>
      <p:sp>
        <p:nvSpPr>
          <p:cNvPr id="4" name="Text Placeholder 3"/>
          <p:cNvSpPr>
            <a:spLocks noGrp="1"/>
          </p:cNvSpPr>
          <p:nvPr>
            <p:ph type="body" sz="quarter" idx="11"/>
          </p:nvPr>
        </p:nvSpPr>
        <p:spPr>
          <a:xfrm>
            <a:off x="0" y="685800"/>
            <a:ext cx="9144000" cy="1066800"/>
          </a:xfrm>
          <a:solidFill>
            <a:schemeClr val="bg1">
              <a:lumMod val="95000"/>
              <a:alpha val="75000"/>
            </a:schemeClr>
          </a:solidFill>
        </p:spPr>
        <p:txBody>
          <a:bodyPr>
            <a:normAutofit fontScale="92500" lnSpcReduction="20000"/>
          </a:bodyPr>
          <a:lstStyle/>
          <a:p>
            <a:pPr marL="182880" lvl="0" indent="0">
              <a:buNone/>
            </a:pPr>
            <a:r>
              <a:rPr lang="en-US" sz="2600" dirty="0" err="1"/>
              <a:t>Hotspotting</a:t>
            </a:r>
            <a:r>
              <a:rPr lang="en-US" sz="2600" dirty="0"/>
              <a:t> - </a:t>
            </a:r>
            <a:r>
              <a:rPr lang="en-US" sz="2600" b="0" dirty="0">
                <a:cs typeface="Times New Roman" panose="02020603050405020304" pitchFamily="18" charset="0"/>
              </a:rPr>
              <a:t>Checking the spread of fire at points of more rapid spread or special threat. Is usually the initial step in prompt control with emphasis on first priorities</a:t>
            </a:r>
          </a:p>
          <a:p>
            <a:pPr marL="182880" indent="0">
              <a:buNone/>
            </a:pPr>
            <a:endParaRPr lang="en-US" sz="2400" dirty="0"/>
          </a:p>
        </p:txBody>
      </p:sp>
    </p:spTree>
    <p:extLst>
      <p:ext uri="{BB962C8B-B14F-4D97-AF65-F5344CB8AC3E}">
        <p14:creationId xmlns:p14="http://schemas.microsoft.com/office/powerpoint/2010/main" val="250432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7" name="Content Placeholder 6" descr="Firefigher with glove off hand feeling the ground.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610" r="3387" b="1595"/>
          <a:stretch/>
        </p:blipFill>
        <p:spPr>
          <a:xfrm>
            <a:off x="0" y="685799"/>
            <a:ext cx="9144000" cy="5943601"/>
          </a:xfrm>
        </p:spPr>
      </p:pic>
      <p:sp>
        <p:nvSpPr>
          <p:cNvPr id="4" name="Text Placeholder 3"/>
          <p:cNvSpPr>
            <a:spLocks noGrp="1"/>
          </p:cNvSpPr>
          <p:nvPr>
            <p:ph type="body" sz="quarter" idx="11"/>
          </p:nvPr>
        </p:nvSpPr>
        <p:spPr>
          <a:xfrm>
            <a:off x="0" y="685800"/>
            <a:ext cx="9144000" cy="990600"/>
          </a:xfrm>
          <a:solidFill>
            <a:schemeClr val="bg1">
              <a:lumMod val="95000"/>
              <a:alpha val="75000"/>
            </a:schemeClr>
          </a:solidFill>
        </p:spPr>
        <p:txBody>
          <a:bodyPr>
            <a:normAutofit fontScale="70000" lnSpcReduction="20000"/>
          </a:bodyPr>
          <a:lstStyle/>
          <a:p>
            <a:pPr marL="182880" indent="0">
              <a:buNone/>
            </a:pPr>
            <a:r>
              <a:rPr lang="en-US" sz="3400" dirty="0"/>
              <a:t>Cold Trailing - </a:t>
            </a:r>
            <a:r>
              <a:rPr lang="en-US" sz="3400" b="0" dirty="0">
                <a:latin typeface="Calibri" panose="020F0502020204030204" pitchFamily="34" charset="0"/>
                <a:ea typeface="Calibri" panose="020F0502020204030204" pitchFamily="34" charset="0"/>
                <a:cs typeface="Times New Roman" panose="02020603050405020304" pitchFamily="18" charset="0"/>
              </a:rPr>
              <a:t>A method of controlling a partly dead fire’s edge by carefully inspecting and feeling with the hand for heat to detect any fire, digging out every live spot, and trenching any live edges.</a:t>
            </a:r>
          </a:p>
          <a:p>
            <a:pPr marL="182880" indent="0">
              <a:buNone/>
            </a:pPr>
            <a:endParaRPr lang="en-US" sz="2400" dirty="0"/>
          </a:p>
        </p:txBody>
      </p:sp>
    </p:spTree>
    <p:extLst>
      <p:ext uri="{BB962C8B-B14F-4D97-AF65-F5344CB8AC3E}">
        <p14:creationId xmlns:p14="http://schemas.microsoft.com/office/powerpoint/2010/main" val="146281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5" name="Content Placeholder 4" descr="Firefigher digging around base of a tree that is on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107" t="4144" r="3667" b="15061"/>
          <a:stretch/>
        </p:blipFill>
        <p:spPr>
          <a:xfrm>
            <a:off x="0" y="685799"/>
            <a:ext cx="9144000" cy="5943601"/>
          </a:xfrm>
        </p:spPr>
      </p:pic>
      <p:sp>
        <p:nvSpPr>
          <p:cNvPr id="4" name="Text Placeholder 3"/>
          <p:cNvSpPr>
            <a:spLocks noGrp="1"/>
          </p:cNvSpPr>
          <p:nvPr>
            <p:ph type="body" sz="quarter" idx="11"/>
          </p:nvPr>
        </p:nvSpPr>
        <p:spPr>
          <a:xfrm>
            <a:off x="0" y="685800"/>
            <a:ext cx="9144000" cy="838200"/>
          </a:xfrm>
          <a:solidFill>
            <a:schemeClr val="bg1">
              <a:lumMod val="95000"/>
              <a:alpha val="75000"/>
            </a:schemeClr>
          </a:solidFill>
        </p:spPr>
        <p:txBody>
          <a:bodyPr>
            <a:normAutofit/>
          </a:bodyPr>
          <a:lstStyle/>
          <a:p>
            <a:pPr marL="182880" indent="0">
              <a:buNone/>
            </a:pPr>
            <a:r>
              <a:rPr lang="en-US" sz="2400" dirty="0"/>
              <a:t>Scratch line - </a:t>
            </a:r>
            <a:r>
              <a:rPr lang="en-US" sz="2400" b="0" dirty="0">
                <a:latin typeface="Calibri" panose="020F0502020204030204" pitchFamily="34" charset="0"/>
                <a:ea typeface="Calibri" panose="020F0502020204030204" pitchFamily="34" charset="0"/>
                <a:cs typeface="Times New Roman" panose="02020603050405020304" pitchFamily="18" charset="0"/>
              </a:rPr>
              <a:t>An unfinished preliminary control line hastily established or constructed as an emergency measure to check the spread of fire.</a:t>
            </a:r>
          </a:p>
          <a:p>
            <a:pPr marL="182880" indent="0">
              <a:buNone/>
            </a:pPr>
            <a:endParaRPr lang="en-US" sz="2400" dirty="0"/>
          </a:p>
        </p:txBody>
      </p:sp>
    </p:spTree>
    <p:extLst>
      <p:ext uri="{BB962C8B-B14F-4D97-AF65-F5344CB8AC3E}">
        <p14:creationId xmlns:p14="http://schemas.microsoft.com/office/powerpoint/2010/main" val="50303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12" name="Content Placeholder 11" descr="Firefighter spraying water on a pile of cut down trees and log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4390" r="3387" b="14813"/>
          <a:stretch/>
        </p:blipFill>
        <p:spPr>
          <a:xfrm>
            <a:off x="0" y="685801"/>
            <a:ext cx="9144000" cy="5943600"/>
          </a:xfrm>
        </p:spPr>
      </p:pic>
      <p:sp>
        <p:nvSpPr>
          <p:cNvPr id="4" name="Text Placeholder 3"/>
          <p:cNvSpPr>
            <a:spLocks noGrp="1"/>
          </p:cNvSpPr>
          <p:nvPr>
            <p:ph type="body" sz="quarter" idx="11"/>
          </p:nvPr>
        </p:nvSpPr>
        <p:spPr>
          <a:xfrm>
            <a:off x="0" y="681037"/>
            <a:ext cx="9144000" cy="842963"/>
          </a:xfrm>
          <a:solidFill>
            <a:schemeClr val="bg1">
              <a:lumMod val="95000"/>
              <a:alpha val="75000"/>
            </a:schemeClr>
          </a:solidFill>
        </p:spPr>
        <p:txBody>
          <a:bodyPr>
            <a:normAutofit/>
          </a:bodyPr>
          <a:lstStyle/>
          <a:p>
            <a:pPr marL="182880" indent="0">
              <a:buNone/>
            </a:pPr>
            <a:r>
              <a:rPr lang="en-US" sz="2400" dirty="0"/>
              <a:t>Fireproofing Fuel - </a:t>
            </a:r>
            <a:r>
              <a:rPr lang="en-US" sz="2400" b="0" dirty="0">
                <a:latin typeface="Calibri" panose="020F0502020204030204" pitchFamily="34" charset="0"/>
                <a:ea typeface="Calibri" panose="020F0502020204030204" pitchFamily="34" charset="0"/>
                <a:cs typeface="Times New Roman" panose="02020603050405020304" pitchFamily="18" charset="0"/>
              </a:rPr>
              <a:t>Covering some fuels outside the control line with dirt or spraying them with water and foam. </a:t>
            </a:r>
            <a:endParaRPr lang="en-US" sz="2400" b="0" dirty="0"/>
          </a:p>
        </p:txBody>
      </p:sp>
    </p:spTree>
    <p:extLst>
      <p:ext uri="{BB962C8B-B14F-4D97-AF65-F5344CB8AC3E}">
        <p14:creationId xmlns:p14="http://schemas.microsoft.com/office/powerpoint/2010/main" val="374239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sz="quarter" idx="12"/>
          </p:nvPr>
        </p:nvSpPr>
        <p:spPr>
          <a:xfrm>
            <a:off x="228600" y="1181100"/>
            <a:ext cx="8686800" cy="4838700"/>
          </a:xfrm>
        </p:spPr>
        <p:txBody>
          <a:bodyPr anchor="ctr">
            <a:normAutofit/>
          </a:bodyPr>
          <a:lstStyle/>
          <a:p>
            <a:pPr marL="0" indent="0">
              <a:buNone/>
            </a:pPr>
            <a:r>
              <a:rPr lang="en-US" sz="2400" dirty="0"/>
              <a:t>Students will be able to:</a:t>
            </a:r>
          </a:p>
          <a:p>
            <a:endParaRPr lang="en-US" sz="2400" dirty="0"/>
          </a:p>
          <a:p>
            <a:r>
              <a:rPr lang="en-US" sz="2400" dirty="0"/>
              <a:t>Describe the three methods of breaking the fire triangle.  </a:t>
            </a:r>
          </a:p>
          <a:p>
            <a:endParaRPr lang="en-US" sz="2400" dirty="0"/>
          </a:p>
          <a:p>
            <a:r>
              <a:rPr lang="en-US" sz="2400" dirty="0"/>
              <a:t>Describe the two fire suppression strategies on a fire. </a:t>
            </a:r>
          </a:p>
          <a:p>
            <a:endParaRPr lang="en-US" sz="2400" dirty="0"/>
          </a:p>
          <a:p>
            <a:r>
              <a:rPr lang="en-US" sz="2400" dirty="0"/>
              <a:t>Describe suppression techniques and explain their uses.</a:t>
            </a:r>
          </a:p>
          <a:p>
            <a:endParaRPr lang="en-US" sz="2400" dirty="0"/>
          </a:p>
          <a:p>
            <a:r>
              <a:rPr lang="en-US" sz="2400" dirty="0"/>
              <a:t>Describe the concept of blackline. </a:t>
            </a:r>
          </a:p>
        </p:txBody>
      </p:sp>
    </p:spTree>
    <p:extLst>
      <p:ext uri="{BB962C8B-B14F-4D97-AF65-F5344CB8AC3E}">
        <p14:creationId xmlns:p14="http://schemas.microsoft.com/office/powerpoint/2010/main" val="119776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7" name="Content Placeholder 6" descr="Firefighter igniting ground fuel alone a constructed firelin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9249" t="2817" r="5356" b="3342"/>
          <a:stretch/>
        </p:blipFill>
        <p:spPr>
          <a:xfrm>
            <a:off x="0" y="685799"/>
            <a:ext cx="3581400" cy="5943601"/>
          </a:xfrm>
        </p:spPr>
      </p:pic>
      <p:pic>
        <p:nvPicPr>
          <p:cNvPr id="8" name="Content Placeholder 7" descr="Fire burning at edge of constructed fireline.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14035" t="2924" r="14624" b="3448"/>
          <a:stretch/>
        </p:blipFill>
        <p:spPr>
          <a:xfrm>
            <a:off x="3105640" y="685800"/>
            <a:ext cx="6038360" cy="5943600"/>
          </a:xfrm>
        </p:spPr>
      </p:pic>
      <p:sp>
        <p:nvSpPr>
          <p:cNvPr id="4" name="Text Placeholder 3"/>
          <p:cNvSpPr>
            <a:spLocks noGrp="1"/>
          </p:cNvSpPr>
          <p:nvPr>
            <p:ph type="body" sz="quarter" idx="4294967295"/>
          </p:nvPr>
        </p:nvSpPr>
        <p:spPr>
          <a:xfrm>
            <a:off x="0" y="685800"/>
            <a:ext cx="9144000" cy="838200"/>
          </a:xfrm>
          <a:solidFill>
            <a:schemeClr val="bg1">
              <a:lumMod val="95000"/>
              <a:alpha val="75000"/>
            </a:schemeClr>
          </a:solidFill>
        </p:spPr>
        <p:txBody>
          <a:bodyPr>
            <a:normAutofit/>
          </a:bodyPr>
          <a:lstStyle/>
          <a:p>
            <a:pPr marL="182880" indent="0">
              <a:buNone/>
            </a:pPr>
            <a:r>
              <a:rPr lang="en-US" sz="2400" dirty="0"/>
              <a:t>Burning Out - </a:t>
            </a:r>
            <a:r>
              <a:rPr lang="en-US" sz="2400" b="0" dirty="0">
                <a:latin typeface="Calibri" panose="020F0502020204030204" pitchFamily="34" charset="0"/>
                <a:ea typeface="Calibri" panose="020F0502020204030204" pitchFamily="34" charset="0"/>
                <a:cs typeface="Times New Roman" panose="02020603050405020304" pitchFamily="18" charset="0"/>
              </a:rPr>
              <a:t>Setting a fire inside the control line to consume the fuel between the fire and the control line.</a:t>
            </a:r>
          </a:p>
          <a:p>
            <a:pPr marL="182880" indent="0">
              <a:buNone/>
            </a:pPr>
            <a:endParaRPr lang="en-US" sz="2400" dirty="0"/>
          </a:p>
        </p:txBody>
      </p:sp>
    </p:spTree>
    <p:extLst>
      <p:ext uri="{BB962C8B-B14F-4D97-AF65-F5344CB8AC3E}">
        <p14:creationId xmlns:p14="http://schemas.microsoft.com/office/powerpoint/2010/main" val="266736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sp>
        <p:nvSpPr>
          <p:cNvPr id="7" name="Text Placeholder 3">
            <a:extLst>
              <a:ext uri="{FF2B5EF4-FFF2-40B4-BE49-F238E27FC236}">
                <a16:creationId xmlns:a16="http://schemas.microsoft.com/office/drawing/2014/main" id="{F2348C4B-44D5-4E00-A23A-F4A95A8A0E16}"/>
              </a:ext>
            </a:extLst>
          </p:cNvPr>
          <p:cNvSpPr txBox="1">
            <a:spLocks/>
          </p:cNvSpPr>
          <p:nvPr/>
        </p:nvSpPr>
        <p:spPr>
          <a:xfrm>
            <a:off x="0" y="609600"/>
            <a:ext cx="3200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Burn Out</a:t>
            </a:r>
          </a:p>
        </p:txBody>
      </p:sp>
      <p:pic>
        <p:nvPicPr>
          <p:cNvPr id="6" name="new burning out" descr="Hillside with trees in the background and smoke drifting over the trees.">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rotWithShape="1">
          <a:blip r:embed="rId5"/>
          <a:srcRect t="11223" r="23076" b="-100"/>
          <a:stretch>
            <a:fillRect/>
          </a:stretch>
        </p:blipFill>
        <p:spPr>
          <a:xfrm>
            <a:off x="0" y="1219200"/>
            <a:ext cx="9144327" cy="5410200"/>
          </a:xfrm>
        </p:spPr>
      </p:pic>
      <p:pic>
        <p:nvPicPr>
          <p:cNvPr id="11" name="Picture 10" descr="Logo, icon, company name">
            <a:extLst>
              <a:ext uri="{FF2B5EF4-FFF2-40B4-BE49-F238E27FC236}">
                <a16:creationId xmlns:a16="http://schemas.microsoft.com/office/drawing/2014/main" id="{54AEA74D-1128-49A6-A2B1-96C97165E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272" y="2688272"/>
            <a:ext cx="1481456" cy="1481456"/>
          </a:xfrm>
          <a:prstGeom prst="rect">
            <a:avLst/>
          </a:prstGeom>
        </p:spPr>
      </p:pic>
    </p:spTree>
    <p:extLst>
      <p:ext uri="{BB962C8B-B14F-4D97-AF65-F5344CB8AC3E}">
        <p14:creationId xmlns:p14="http://schemas.microsoft.com/office/powerpoint/2010/main" val="14252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7" fill="hold"/>
                                        <p:tgtEl>
                                          <p:spTgt spid="6"/>
                                        </p:tgtEl>
                                      </p:cBhvr>
                                    </p:cmd>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9"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Techniques</a:t>
            </a:r>
          </a:p>
        </p:txBody>
      </p:sp>
      <p:pic>
        <p:nvPicPr>
          <p:cNvPr id="5" name="Content Placeholder 4" descr="Firefighters burning off a dozer lin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528" r="5318" b="11294"/>
          <a:stretch/>
        </p:blipFill>
        <p:spPr>
          <a:xfrm>
            <a:off x="0" y="697218"/>
            <a:ext cx="9144000" cy="5932182"/>
          </a:xfrm>
        </p:spPr>
      </p:pic>
      <p:sp>
        <p:nvSpPr>
          <p:cNvPr id="4" name="Text Placeholder 3"/>
          <p:cNvSpPr>
            <a:spLocks noGrp="1"/>
          </p:cNvSpPr>
          <p:nvPr>
            <p:ph type="body" sz="quarter" idx="11"/>
          </p:nvPr>
        </p:nvSpPr>
        <p:spPr>
          <a:xfrm>
            <a:off x="0" y="685800"/>
            <a:ext cx="9144000" cy="838200"/>
          </a:xfrm>
          <a:solidFill>
            <a:schemeClr val="bg1">
              <a:lumMod val="95000"/>
              <a:alpha val="75000"/>
            </a:schemeClr>
          </a:solidFill>
        </p:spPr>
        <p:txBody>
          <a:bodyPr>
            <a:noAutofit/>
          </a:bodyPr>
          <a:lstStyle/>
          <a:p>
            <a:pPr marL="182880" indent="0">
              <a:buNone/>
            </a:pPr>
            <a:r>
              <a:rPr lang="en-US" sz="2400" dirty="0"/>
              <a:t>Blackline - </a:t>
            </a:r>
            <a:r>
              <a:rPr lang="en-US" sz="2400" b="0" dirty="0"/>
              <a:t>Preburning of fuels adjacent to a control line before igniting a prescribed burn.</a:t>
            </a:r>
            <a:endParaRPr lang="en-US" sz="2400" dirty="0"/>
          </a:p>
        </p:txBody>
      </p:sp>
    </p:spTree>
    <p:extLst>
      <p:ext uri="{BB962C8B-B14F-4D97-AF65-F5344CB8AC3E}">
        <p14:creationId xmlns:p14="http://schemas.microsoft.com/office/powerpoint/2010/main" val="3810324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lane flying over a canopy of trees, dropping retardant."/>
          <p:cNvPicPr>
            <a:picLocks noGrp="1" noChangeAspect="1"/>
          </p:cNvPicPr>
          <p:nvPr>
            <p:ph sz="quarter" idx="12"/>
          </p:nvPr>
        </p:nvPicPr>
        <p:blipFill>
          <a:blip r:embed="rId3">
            <a:extLst>
              <a:ext uri="{28A0092B-C50C-407E-A947-70E740481C1C}">
                <a14:useLocalDpi xmlns:a14="http://schemas.microsoft.com/office/drawing/2010/main" val="0"/>
              </a:ext>
            </a:extLst>
          </a:blip>
          <a:srcRect t="860" b="860"/>
          <a:stretch/>
        </p:blipFill>
        <p:spPr>
          <a:xfrm>
            <a:off x="0" y="639761"/>
            <a:ext cx="9144000" cy="5989639"/>
          </a:xfrm>
        </p:spPr>
      </p:pic>
      <p:sp>
        <p:nvSpPr>
          <p:cNvPr id="3" name="Title 2"/>
          <p:cNvSpPr>
            <a:spLocks noGrp="1"/>
          </p:cNvSpPr>
          <p:nvPr>
            <p:ph type="title"/>
          </p:nvPr>
        </p:nvSpPr>
        <p:spPr/>
        <p:txBody>
          <a:bodyPr/>
          <a:lstStyle/>
          <a:p>
            <a:r>
              <a:rPr lang="en-US" dirty="0"/>
              <a:t>Fire Control Line</a:t>
            </a:r>
          </a:p>
        </p:txBody>
      </p:sp>
      <p:sp>
        <p:nvSpPr>
          <p:cNvPr id="6" name="Text Placeholder 3">
            <a:extLst>
              <a:ext uri="{FF2B5EF4-FFF2-40B4-BE49-F238E27FC236}">
                <a16:creationId xmlns:a16="http://schemas.microsoft.com/office/drawing/2014/main" id="{E179F219-FB6D-432E-93C6-383F97112601}"/>
              </a:ext>
            </a:extLst>
          </p:cNvPr>
          <p:cNvSpPr txBox="1">
            <a:spLocks/>
          </p:cNvSpPr>
          <p:nvPr/>
        </p:nvSpPr>
        <p:spPr>
          <a:xfrm>
            <a:off x="0" y="609600"/>
            <a:ext cx="9144000" cy="762000"/>
          </a:xfrm>
          <a:prstGeom prst="rect">
            <a:avLst/>
          </a:prstGeom>
          <a:solidFill>
            <a:schemeClr val="bg1">
              <a:lumMod val="95000"/>
              <a:alpha val="75000"/>
            </a:schemeClr>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None/>
            </a:pPr>
            <a:r>
              <a:rPr lang="en-US" sz="2400" dirty="0"/>
              <a:t>Control Line - </a:t>
            </a:r>
            <a:r>
              <a:rPr lang="en-US" sz="2400" b="0" dirty="0"/>
              <a:t>An inclusive term for all constructed or natural barriers and treated fire edges used to control a fire. </a:t>
            </a:r>
            <a:endParaRPr lang="en-US" sz="2400" dirty="0"/>
          </a:p>
        </p:txBody>
      </p:sp>
    </p:spTree>
    <p:extLst>
      <p:ext uri="{BB962C8B-B14F-4D97-AF65-F5344CB8AC3E}">
        <p14:creationId xmlns:p14="http://schemas.microsoft.com/office/powerpoint/2010/main" val="255511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ozer constructed firelin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0682" r="17226" b="7645"/>
          <a:stretch/>
        </p:blipFill>
        <p:spPr>
          <a:xfrm>
            <a:off x="0" y="609599"/>
            <a:ext cx="9153622" cy="6019801"/>
          </a:xfrm>
        </p:spPr>
      </p:pic>
      <p:sp>
        <p:nvSpPr>
          <p:cNvPr id="3" name="Title 2"/>
          <p:cNvSpPr>
            <a:spLocks noGrp="1"/>
          </p:cNvSpPr>
          <p:nvPr>
            <p:ph type="title"/>
          </p:nvPr>
        </p:nvSpPr>
        <p:spPr/>
        <p:txBody>
          <a:bodyPr/>
          <a:lstStyle/>
          <a:p>
            <a:r>
              <a:rPr lang="en-US" dirty="0"/>
              <a:t>Fire Control Line</a:t>
            </a:r>
          </a:p>
        </p:txBody>
      </p:sp>
      <p:sp>
        <p:nvSpPr>
          <p:cNvPr id="5" name="Text Placeholder 3">
            <a:extLst>
              <a:ext uri="{FF2B5EF4-FFF2-40B4-BE49-F238E27FC236}">
                <a16:creationId xmlns:a16="http://schemas.microsoft.com/office/drawing/2014/main" id="{92614A1F-35DF-4C25-948B-9E1239447C14}"/>
              </a:ext>
            </a:extLst>
          </p:cNvPr>
          <p:cNvSpPr txBox="1">
            <a:spLocks/>
          </p:cNvSpPr>
          <p:nvPr/>
        </p:nvSpPr>
        <p:spPr>
          <a:xfrm>
            <a:off x="0" y="609600"/>
            <a:ext cx="5486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Constructed Control Line</a:t>
            </a:r>
          </a:p>
        </p:txBody>
      </p:sp>
    </p:spTree>
    <p:extLst>
      <p:ext uri="{BB962C8B-B14F-4D97-AF65-F5344CB8AC3E}">
        <p14:creationId xmlns:p14="http://schemas.microsoft.com/office/powerpoint/2010/main" val="317319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tream flowing through a meadow of tree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t="1464" r="1892" b="3552"/>
          <a:stretch/>
        </p:blipFill>
        <p:spPr>
          <a:xfrm>
            <a:off x="0" y="609600"/>
            <a:ext cx="9144000" cy="6019800"/>
          </a:xfrm>
        </p:spPr>
      </p:pic>
      <p:sp>
        <p:nvSpPr>
          <p:cNvPr id="3" name="Title 2"/>
          <p:cNvSpPr>
            <a:spLocks noGrp="1"/>
          </p:cNvSpPr>
          <p:nvPr>
            <p:ph type="title"/>
          </p:nvPr>
        </p:nvSpPr>
        <p:spPr/>
        <p:txBody>
          <a:bodyPr/>
          <a:lstStyle/>
          <a:p>
            <a:r>
              <a:rPr lang="en-US" dirty="0"/>
              <a:t>Fire Control Line</a:t>
            </a:r>
          </a:p>
        </p:txBody>
      </p:sp>
      <p:sp>
        <p:nvSpPr>
          <p:cNvPr id="5" name="Text Placeholder 3">
            <a:extLst>
              <a:ext uri="{FF2B5EF4-FFF2-40B4-BE49-F238E27FC236}">
                <a16:creationId xmlns:a16="http://schemas.microsoft.com/office/drawing/2014/main" id="{6230848F-1BF4-4DE7-ABC5-59D0498CFBDE}"/>
              </a:ext>
            </a:extLst>
          </p:cNvPr>
          <p:cNvSpPr txBox="1">
            <a:spLocks/>
          </p:cNvSpPr>
          <p:nvPr/>
        </p:nvSpPr>
        <p:spPr>
          <a:xfrm>
            <a:off x="0" y="609600"/>
            <a:ext cx="5486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Constructed Control Line</a:t>
            </a:r>
          </a:p>
        </p:txBody>
      </p:sp>
    </p:spTree>
    <p:extLst>
      <p:ext uri="{BB962C8B-B14F-4D97-AF65-F5344CB8AC3E}">
        <p14:creationId xmlns:p14="http://schemas.microsoft.com/office/powerpoint/2010/main" val="3661450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Threats to Control Line</a:t>
            </a:r>
          </a:p>
        </p:txBody>
      </p:sp>
      <p:pic>
        <p:nvPicPr>
          <p:cNvPr id="4" name="Content Placeholder 3" descr="Firefigher moving away from a high intense burning tre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835" t="6798" r="2835" b="10400"/>
          <a:stretch/>
        </p:blipFill>
        <p:spPr>
          <a:xfrm>
            <a:off x="0" y="639762"/>
            <a:ext cx="9144000" cy="6019800"/>
          </a:xfrm>
        </p:spPr>
      </p:pic>
    </p:spTree>
    <p:extLst>
      <p:ext uri="{BB962C8B-B14F-4D97-AF65-F5344CB8AC3E}">
        <p14:creationId xmlns:p14="http://schemas.microsoft.com/office/powerpoint/2010/main" val="195410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mall fires burning in ground fuel.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856" r="3387"/>
          <a:stretch/>
        </p:blipFill>
        <p:spPr>
          <a:xfrm>
            <a:off x="0" y="609600"/>
            <a:ext cx="9144000" cy="6042721"/>
          </a:xfrm>
        </p:spPr>
      </p:pic>
      <p:sp>
        <p:nvSpPr>
          <p:cNvPr id="3" name="Title 2"/>
          <p:cNvSpPr>
            <a:spLocks noGrp="1"/>
          </p:cNvSpPr>
          <p:nvPr>
            <p:ph type="title"/>
          </p:nvPr>
        </p:nvSpPr>
        <p:spPr/>
        <p:txBody>
          <a:bodyPr/>
          <a:lstStyle/>
          <a:p>
            <a:r>
              <a:rPr lang="en-US" dirty="0"/>
              <a:t>Threats to Control Line</a:t>
            </a:r>
          </a:p>
        </p:txBody>
      </p:sp>
      <p:sp>
        <p:nvSpPr>
          <p:cNvPr id="5" name="Text Placeholder 3">
            <a:extLst>
              <a:ext uri="{FF2B5EF4-FFF2-40B4-BE49-F238E27FC236}">
                <a16:creationId xmlns:a16="http://schemas.microsoft.com/office/drawing/2014/main" id="{01207E3D-5C7E-4971-9BC5-27A68C001594}"/>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Spotting</a:t>
            </a:r>
          </a:p>
        </p:txBody>
      </p:sp>
    </p:spTree>
    <p:extLst>
      <p:ext uri="{BB962C8B-B14F-4D97-AF65-F5344CB8AC3E}">
        <p14:creationId xmlns:p14="http://schemas.microsoft.com/office/powerpoint/2010/main" val="129278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wo lane paved road with trees and debris on the side of a hill.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4409" t="3160" r="4409" b="6824"/>
          <a:stretch/>
        </p:blipFill>
        <p:spPr>
          <a:xfrm>
            <a:off x="0" y="609600"/>
            <a:ext cx="9144000" cy="6019800"/>
          </a:xfrm>
        </p:spPr>
      </p:pic>
      <p:sp>
        <p:nvSpPr>
          <p:cNvPr id="3" name="Title 2"/>
          <p:cNvSpPr>
            <a:spLocks noGrp="1"/>
          </p:cNvSpPr>
          <p:nvPr>
            <p:ph type="title"/>
          </p:nvPr>
        </p:nvSpPr>
        <p:spPr/>
        <p:txBody>
          <a:bodyPr/>
          <a:lstStyle/>
          <a:p>
            <a:r>
              <a:rPr lang="en-US" dirty="0"/>
              <a:t>Threats to Control Line</a:t>
            </a:r>
          </a:p>
        </p:txBody>
      </p:sp>
      <p:sp>
        <p:nvSpPr>
          <p:cNvPr id="7" name="Text Placeholder 3">
            <a:extLst>
              <a:ext uri="{FF2B5EF4-FFF2-40B4-BE49-F238E27FC236}">
                <a16:creationId xmlns:a16="http://schemas.microsoft.com/office/drawing/2014/main" id="{737EA2CE-CD06-4B5E-9182-67255F36509E}"/>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Rolling Debris</a:t>
            </a:r>
          </a:p>
        </p:txBody>
      </p:sp>
    </p:spTree>
    <p:extLst>
      <p:ext uri="{BB962C8B-B14F-4D97-AF65-F5344CB8AC3E}">
        <p14:creationId xmlns:p14="http://schemas.microsoft.com/office/powerpoint/2010/main" val="305582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re burning slowly through a wooded are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14" r="4414" b="9985"/>
          <a:stretch/>
        </p:blipFill>
        <p:spPr>
          <a:xfrm>
            <a:off x="0" y="609600"/>
            <a:ext cx="9144000" cy="6019800"/>
          </a:xfrm>
        </p:spPr>
      </p:pic>
      <p:sp>
        <p:nvSpPr>
          <p:cNvPr id="3" name="Title 2"/>
          <p:cNvSpPr>
            <a:spLocks noGrp="1"/>
          </p:cNvSpPr>
          <p:nvPr>
            <p:ph type="title"/>
          </p:nvPr>
        </p:nvSpPr>
        <p:spPr/>
        <p:txBody>
          <a:bodyPr/>
          <a:lstStyle/>
          <a:p>
            <a:r>
              <a:rPr lang="en-US" dirty="0"/>
              <a:t>Threats to Control Line</a:t>
            </a:r>
          </a:p>
        </p:txBody>
      </p:sp>
      <p:sp>
        <p:nvSpPr>
          <p:cNvPr id="8" name="Text Placeholder 3">
            <a:extLst>
              <a:ext uri="{FF2B5EF4-FFF2-40B4-BE49-F238E27FC236}">
                <a16:creationId xmlns:a16="http://schemas.microsoft.com/office/drawing/2014/main" id="{0DF20A90-4909-4B49-96EC-5D7582B4054E}"/>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Creeping</a:t>
            </a:r>
          </a:p>
        </p:txBody>
      </p:sp>
    </p:spTree>
    <p:extLst>
      <p:ext uri="{BB962C8B-B14F-4D97-AF65-F5344CB8AC3E}">
        <p14:creationId xmlns:p14="http://schemas.microsoft.com/office/powerpoint/2010/main" val="229393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sz="quarter" idx="12"/>
          </p:nvPr>
        </p:nvSpPr>
        <p:spPr/>
        <p:txBody>
          <a:bodyPr anchor="ctr">
            <a:normAutofit/>
          </a:bodyPr>
          <a:lstStyle/>
          <a:p>
            <a:pPr marL="0" indent="0">
              <a:buNone/>
            </a:pPr>
            <a:r>
              <a:rPr lang="en-US" sz="2400" dirty="0"/>
              <a:t>Students will be able to:</a:t>
            </a:r>
          </a:p>
          <a:p>
            <a:endParaRPr lang="en-US" sz="2400" dirty="0"/>
          </a:p>
          <a:p>
            <a:r>
              <a:rPr lang="en-US" sz="2400" dirty="0"/>
              <a:t>Describe four types of fire control line and four threats to existing control line. </a:t>
            </a:r>
          </a:p>
          <a:p>
            <a:endParaRPr lang="en-US" sz="2400" dirty="0"/>
          </a:p>
          <a:p>
            <a:r>
              <a:rPr lang="en-US" sz="2400" dirty="0"/>
              <a:t>Describe the proper follow up procedures for securing Heavy Equipment fireline. </a:t>
            </a:r>
          </a:p>
          <a:p>
            <a:endParaRPr lang="en-US" sz="2400" dirty="0"/>
          </a:p>
          <a:p>
            <a:r>
              <a:rPr lang="en-US" sz="2400" dirty="0"/>
              <a:t>Describe the safety procedures practiced when working around engines, heavy equipment, and aerial retardant/water drops. </a:t>
            </a:r>
          </a:p>
        </p:txBody>
      </p:sp>
    </p:spTree>
    <p:extLst>
      <p:ext uri="{BB962C8B-B14F-4D97-AF65-F5344CB8AC3E}">
        <p14:creationId xmlns:p14="http://schemas.microsoft.com/office/powerpoint/2010/main" val="1030243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re burning in tall tree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r="1892" b="5015"/>
          <a:stretch/>
        </p:blipFill>
        <p:spPr>
          <a:xfrm>
            <a:off x="0" y="609600"/>
            <a:ext cx="9144000" cy="6019800"/>
          </a:xfrm>
        </p:spPr>
      </p:pic>
      <p:sp>
        <p:nvSpPr>
          <p:cNvPr id="3" name="Title 2"/>
          <p:cNvSpPr>
            <a:spLocks noGrp="1"/>
          </p:cNvSpPr>
          <p:nvPr>
            <p:ph type="title"/>
          </p:nvPr>
        </p:nvSpPr>
        <p:spPr/>
        <p:txBody>
          <a:bodyPr/>
          <a:lstStyle/>
          <a:p>
            <a:r>
              <a:rPr lang="en-US" dirty="0"/>
              <a:t>Threats to Control Line</a:t>
            </a:r>
          </a:p>
        </p:txBody>
      </p:sp>
      <p:sp>
        <p:nvSpPr>
          <p:cNvPr id="5" name="Text Placeholder 3">
            <a:extLst>
              <a:ext uri="{FF2B5EF4-FFF2-40B4-BE49-F238E27FC236}">
                <a16:creationId xmlns:a16="http://schemas.microsoft.com/office/drawing/2014/main" id="{279559C6-A4BB-4EC6-8D53-0C9A265D8ABD}"/>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Radiant Heat</a:t>
            </a:r>
          </a:p>
        </p:txBody>
      </p:sp>
    </p:spTree>
    <p:extLst>
      <p:ext uri="{BB962C8B-B14F-4D97-AF65-F5344CB8AC3E}">
        <p14:creationId xmlns:p14="http://schemas.microsoft.com/office/powerpoint/2010/main" val="265875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Knowledge Check</a:t>
            </a:r>
          </a:p>
        </p:txBody>
      </p:sp>
      <p:sp>
        <p:nvSpPr>
          <p:cNvPr id="2" name="Content Placeholder 1"/>
          <p:cNvSpPr>
            <a:spLocks noGrp="1"/>
          </p:cNvSpPr>
          <p:nvPr>
            <p:ph sz="quarter" idx="10"/>
          </p:nvPr>
        </p:nvSpPr>
        <p:spPr/>
        <p:txBody>
          <a:bodyPr anchor="ctr">
            <a:normAutofit fontScale="85000" lnSpcReduction="20000"/>
          </a:bodyPr>
          <a:lstStyle/>
          <a:p>
            <a:pPr marL="182880"/>
            <a:r>
              <a:rPr lang="en-US" dirty="0"/>
              <a:t>Name two conditions that pose a threat to the integrity of existing control line.  </a:t>
            </a:r>
          </a:p>
        </p:txBody>
      </p:sp>
      <p:sp>
        <p:nvSpPr>
          <p:cNvPr id="3" name="Content Placeholder 2"/>
          <p:cNvSpPr>
            <a:spLocks noGrp="1"/>
          </p:cNvSpPr>
          <p:nvPr>
            <p:ph sz="quarter" idx="11"/>
          </p:nvPr>
        </p:nvSpPr>
        <p:spPr>
          <a:xfrm>
            <a:off x="0" y="1646238"/>
            <a:ext cx="4495800" cy="4906962"/>
          </a:xfrm>
        </p:spPr>
        <p:txBody>
          <a:bodyPr anchor="ctr"/>
          <a:lstStyle/>
          <a:p>
            <a:r>
              <a:rPr lang="en-US" dirty="0"/>
              <a:t>Answers:</a:t>
            </a:r>
          </a:p>
          <a:p>
            <a:endParaRPr lang="en-US" dirty="0"/>
          </a:p>
          <a:p>
            <a:pPr marL="731520" indent="-457200">
              <a:buFont typeface="Arial" panose="020B0604020202020204" pitchFamily="34" charset="0"/>
              <a:buChar char="•"/>
            </a:pPr>
            <a:r>
              <a:rPr lang="en-US" dirty="0">
                <a:solidFill>
                  <a:schemeClr val="accent3"/>
                </a:solidFill>
              </a:rPr>
              <a:t>Radiant heat</a:t>
            </a:r>
          </a:p>
          <a:p>
            <a:pPr marL="731520" indent="-457200">
              <a:buFont typeface="Arial" panose="020B0604020202020204" pitchFamily="34" charset="0"/>
              <a:buChar char="•"/>
            </a:pPr>
            <a:r>
              <a:rPr lang="en-US" dirty="0">
                <a:solidFill>
                  <a:schemeClr val="accent3"/>
                </a:solidFill>
              </a:rPr>
              <a:t>Spotting</a:t>
            </a:r>
          </a:p>
          <a:p>
            <a:pPr marL="731520" indent="-457200">
              <a:buFont typeface="Arial" panose="020B0604020202020204" pitchFamily="34" charset="0"/>
              <a:buChar char="•"/>
            </a:pPr>
            <a:r>
              <a:rPr lang="en-US" dirty="0">
                <a:solidFill>
                  <a:schemeClr val="accent3"/>
                </a:solidFill>
              </a:rPr>
              <a:t>Rolling debris</a:t>
            </a:r>
          </a:p>
          <a:p>
            <a:pPr marL="731520" indent="-457200">
              <a:buFont typeface="Arial" panose="020B0604020202020204" pitchFamily="34" charset="0"/>
              <a:buChar char="•"/>
            </a:pPr>
            <a:r>
              <a:rPr lang="en-US" dirty="0">
                <a:solidFill>
                  <a:schemeClr val="accent3"/>
                </a:solidFill>
              </a:rPr>
              <a:t>Creeping</a:t>
            </a:r>
          </a:p>
          <a:p>
            <a:pPr marL="457200" indent="-457200">
              <a:buFont typeface="Arial" panose="020B0604020202020204" pitchFamily="34" charset="0"/>
              <a:buChar char="•"/>
            </a:pPr>
            <a:endParaRPr lang="en-US" dirty="0"/>
          </a:p>
          <a:p>
            <a:endParaRPr lang="en-US" dirty="0"/>
          </a:p>
        </p:txBody>
      </p:sp>
      <p:pic>
        <p:nvPicPr>
          <p:cNvPr id="10" name="Content Placeholder 9" descr="Firefighter walking away from intense burning tree on fir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5849" r="15849"/>
          <a:stretch/>
        </p:blipFill>
        <p:spPr>
          <a:xfrm>
            <a:off x="4648199" y="1631356"/>
            <a:ext cx="4495801" cy="4936726"/>
          </a:xfrm>
        </p:spPr>
      </p:pic>
    </p:spTree>
    <p:extLst>
      <p:ext uri="{BB962C8B-B14F-4D97-AF65-F5344CB8AC3E}">
        <p14:creationId xmlns:p14="http://schemas.microsoft.com/office/powerpoint/2010/main" val="24166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Mechanical Control Line</a:t>
            </a:r>
          </a:p>
        </p:txBody>
      </p:sp>
      <p:pic>
        <p:nvPicPr>
          <p:cNvPr id="5" name="Content Placeholder 4" descr="Dozer creating fire line in short brush.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76" t="411" r="1876" b="4545"/>
          <a:stretch/>
        </p:blipFill>
        <p:spPr>
          <a:xfrm>
            <a:off x="0" y="609599"/>
            <a:ext cx="9144000" cy="6019801"/>
          </a:xfrm>
        </p:spPr>
      </p:pic>
    </p:spTree>
    <p:extLst>
      <p:ext uri="{BB962C8B-B14F-4D97-AF65-F5344CB8AC3E}">
        <p14:creationId xmlns:p14="http://schemas.microsoft.com/office/powerpoint/2010/main" val="2233202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ozer constructed line in a wooded area on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774" t="3354" b="14813"/>
          <a:stretch/>
        </p:blipFill>
        <p:spPr>
          <a:xfrm>
            <a:off x="0" y="609601"/>
            <a:ext cx="9144000" cy="6019800"/>
          </a:xfrm>
        </p:spPr>
      </p:pic>
      <p:sp>
        <p:nvSpPr>
          <p:cNvPr id="3" name="Title 2"/>
          <p:cNvSpPr>
            <a:spLocks noGrp="1"/>
          </p:cNvSpPr>
          <p:nvPr>
            <p:ph type="title"/>
          </p:nvPr>
        </p:nvSpPr>
        <p:spPr/>
        <p:txBody>
          <a:bodyPr/>
          <a:lstStyle/>
          <a:p>
            <a:r>
              <a:rPr lang="en-US" dirty="0"/>
              <a:t>Mechanical Control Line</a:t>
            </a:r>
          </a:p>
        </p:txBody>
      </p:sp>
      <p:sp>
        <p:nvSpPr>
          <p:cNvPr id="6" name="Text Placeholder 3">
            <a:extLst>
              <a:ext uri="{FF2B5EF4-FFF2-40B4-BE49-F238E27FC236}">
                <a16:creationId xmlns:a16="http://schemas.microsoft.com/office/drawing/2014/main" id="{2943AA89-78A7-48D6-9A83-A815CF536061}"/>
              </a:ext>
            </a:extLst>
          </p:cNvPr>
          <p:cNvSpPr txBox="1">
            <a:spLocks/>
          </p:cNvSpPr>
          <p:nvPr/>
        </p:nvSpPr>
        <p:spPr>
          <a:xfrm>
            <a:off x="0" y="6096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Securing the Line</a:t>
            </a:r>
          </a:p>
        </p:txBody>
      </p:sp>
    </p:spTree>
    <p:extLst>
      <p:ext uri="{BB962C8B-B14F-4D97-AF65-F5344CB8AC3E}">
        <p14:creationId xmlns:p14="http://schemas.microsoft.com/office/powerpoint/2010/main" val="258019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ozer creating fire line on an active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0" t="18168" r="3380"/>
          <a:stretch/>
        </p:blipFill>
        <p:spPr>
          <a:xfrm>
            <a:off x="0" y="609600"/>
            <a:ext cx="9144000" cy="6019800"/>
          </a:xfrm>
        </p:spPr>
      </p:pic>
      <p:sp>
        <p:nvSpPr>
          <p:cNvPr id="3" name="Title 2"/>
          <p:cNvSpPr>
            <a:spLocks noGrp="1"/>
          </p:cNvSpPr>
          <p:nvPr>
            <p:ph type="title"/>
          </p:nvPr>
        </p:nvSpPr>
        <p:spPr/>
        <p:txBody>
          <a:bodyPr/>
          <a:lstStyle/>
          <a:p>
            <a:r>
              <a:rPr lang="en-US" dirty="0"/>
              <a:t>Mechanical Control Line</a:t>
            </a:r>
          </a:p>
        </p:txBody>
      </p:sp>
      <p:sp>
        <p:nvSpPr>
          <p:cNvPr id="5" name="Text Placeholder 3">
            <a:extLst>
              <a:ext uri="{FF2B5EF4-FFF2-40B4-BE49-F238E27FC236}">
                <a16:creationId xmlns:a16="http://schemas.microsoft.com/office/drawing/2014/main" id="{4C76676A-5375-4D0E-B366-57F9C42880F9}"/>
              </a:ext>
            </a:extLst>
          </p:cNvPr>
          <p:cNvSpPr txBox="1">
            <a:spLocks/>
          </p:cNvSpPr>
          <p:nvPr/>
        </p:nvSpPr>
        <p:spPr>
          <a:xfrm>
            <a:off x="0" y="6096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Preventative Actions</a:t>
            </a:r>
          </a:p>
        </p:txBody>
      </p:sp>
    </p:spTree>
    <p:extLst>
      <p:ext uri="{BB962C8B-B14F-4D97-AF65-F5344CB8AC3E}">
        <p14:creationId xmlns:p14="http://schemas.microsoft.com/office/powerpoint/2010/main" val="1320350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Equipment Safety</a:t>
            </a:r>
          </a:p>
        </p:txBody>
      </p:sp>
      <p:pic>
        <p:nvPicPr>
          <p:cNvPr id="5" name="Content Placeholder 4" descr="Two firefighters spraying water on a burned area with hoses from their fire engin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294"/>
          <a:stretch/>
        </p:blipFill>
        <p:spPr>
          <a:xfrm>
            <a:off x="0" y="697218"/>
            <a:ext cx="9144000" cy="5932182"/>
          </a:xfrm>
        </p:spPr>
      </p:pic>
      <p:sp>
        <p:nvSpPr>
          <p:cNvPr id="6" name="Text Placeholder 3">
            <a:extLst>
              <a:ext uri="{FF2B5EF4-FFF2-40B4-BE49-F238E27FC236}">
                <a16:creationId xmlns:a16="http://schemas.microsoft.com/office/drawing/2014/main" id="{795BFCBF-D7DA-45DA-9DD7-E00CD364F9B8}"/>
              </a:ext>
            </a:extLst>
          </p:cNvPr>
          <p:cNvSpPr txBox="1">
            <a:spLocks/>
          </p:cNvSpPr>
          <p:nvPr/>
        </p:nvSpPr>
        <p:spPr>
          <a:xfrm>
            <a:off x="0" y="6858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Engines</a:t>
            </a:r>
          </a:p>
        </p:txBody>
      </p:sp>
    </p:spTree>
    <p:extLst>
      <p:ext uri="{BB962C8B-B14F-4D97-AF65-F5344CB8AC3E}">
        <p14:creationId xmlns:p14="http://schemas.microsoft.com/office/powerpoint/2010/main" val="253976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Suppression Equipment Safety</a:t>
            </a:r>
          </a:p>
        </p:txBody>
      </p:sp>
      <p:pic>
        <p:nvPicPr>
          <p:cNvPr id="6" name="Content Placeholder 5" descr="Dozer in a grass fuel typ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7642" r="3387" b="11562"/>
          <a:stretch/>
        </p:blipFill>
        <p:spPr>
          <a:xfrm>
            <a:off x="0" y="685800"/>
            <a:ext cx="9144000" cy="5943600"/>
          </a:xfrm>
        </p:spPr>
      </p:pic>
      <p:sp>
        <p:nvSpPr>
          <p:cNvPr id="5" name="Text Placeholder 3">
            <a:extLst>
              <a:ext uri="{FF2B5EF4-FFF2-40B4-BE49-F238E27FC236}">
                <a16:creationId xmlns:a16="http://schemas.microsoft.com/office/drawing/2014/main" id="{01811C42-3A72-456A-8DF8-FBF796724925}"/>
              </a:ext>
            </a:extLst>
          </p:cNvPr>
          <p:cNvSpPr txBox="1">
            <a:spLocks/>
          </p:cNvSpPr>
          <p:nvPr/>
        </p:nvSpPr>
        <p:spPr>
          <a:xfrm>
            <a:off x="0" y="6858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Heavy Equipment</a:t>
            </a:r>
          </a:p>
        </p:txBody>
      </p:sp>
    </p:spTree>
    <p:extLst>
      <p:ext uri="{BB962C8B-B14F-4D97-AF65-F5344CB8AC3E}">
        <p14:creationId xmlns:p14="http://schemas.microsoft.com/office/powerpoint/2010/main" val="320452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Aerial Retardant Safety</a:t>
            </a:r>
          </a:p>
        </p:txBody>
      </p:sp>
      <p:pic>
        <p:nvPicPr>
          <p:cNvPr id="4" name="Content Placeholder 3" descr="2 airtankers flying over a valley dropping retardant to protect structures."/>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t="9382" b="9382"/>
          <a:stretch/>
        </p:blipFill>
        <p:spPr>
          <a:xfrm>
            <a:off x="0" y="685800"/>
            <a:ext cx="9144000" cy="5943600"/>
          </a:xfrm>
        </p:spPr>
      </p:pic>
    </p:spTree>
    <p:extLst>
      <p:ext uri="{BB962C8B-B14F-4D97-AF65-F5344CB8AC3E}">
        <p14:creationId xmlns:p14="http://schemas.microsoft.com/office/powerpoint/2010/main" val="3610993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sz="quarter" idx="12"/>
          </p:nvPr>
        </p:nvSpPr>
        <p:spPr>
          <a:xfrm>
            <a:off x="228600" y="1181100"/>
            <a:ext cx="8686800" cy="4838700"/>
          </a:xfrm>
        </p:spPr>
        <p:txBody>
          <a:bodyPr anchor="ctr">
            <a:normAutofit/>
          </a:bodyPr>
          <a:lstStyle/>
          <a:p>
            <a:pPr marL="0" indent="0">
              <a:buNone/>
            </a:pPr>
            <a:r>
              <a:rPr lang="en-US" sz="2400" dirty="0"/>
              <a:t>Students will be able to:</a:t>
            </a:r>
          </a:p>
          <a:p>
            <a:endParaRPr lang="en-US" sz="2400" dirty="0"/>
          </a:p>
          <a:p>
            <a:r>
              <a:rPr lang="en-US" sz="2400" dirty="0"/>
              <a:t>Describe the three methods of breaking the fire triangle.  </a:t>
            </a:r>
          </a:p>
          <a:p>
            <a:endParaRPr lang="en-US" sz="2400" dirty="0"/>
          </a:p>
          <a:p>
            <a:r>
              <a:rPr lang="en-US" sz="2400" dirty="0"/>
              <a:t>Describe the two fire suppression strategies on a fire. </a:t>
            </a:r>
          </a:p>
          <a:p>
            <a:endParaRPr lang="en-US" sz="2400" dirty="0"/>
          </a:p>
          <a:p>
            <a:r>
              <a:rPr lang="en-US" sz="2400" dirty="0"/>
              <a:t>Describe suppression techniques and explain their uses.</a:t>
            </a:r>
          </a:p>
          <a:p>
            <a:endParaRPr lang="en-US" sz="2400" dirty="0"/>
          </a:p>
          <a:p>
            <a:r>
              <a:rPr lang="en-US" sz="2400" dirty="0"/>
              <a:t>Describe the concept of blackline. </a:t>
            </a:r>
          </a:p>
        </p:txBody>
      </p:sp>
    </p:spTree>
    <p:extLst>
      <p:ext uri="{BB962C8B-B14F-4D97-AF65-F5344CB8AC3E}">
        <p14:creationId xmlns:p14="http://schemas.microsoft.com/office/powerpoint/2010/main" val="1527712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sz="quarter" idx="12"/>
          </p:nvPr>
        </p:nvSpPr>
        <p:spPr/>
        <p:txBody>
          <a:bodyPr anchor="ctr">
            <a:normAutofit/>
          </a:bodyPr>
          <a:lstStyle/>
          <a:p>
            <a:pPr marL="0" indent="0">
              <a:buNone/>
            </a:pPr>
            <a:r>
              <a:rPr lang="en-US" sz="2400" dirty="0"/>
              <a:t>Students will be able to:</a:t>
            </a:r>
          </a:p>
          <a:p>
            <a:endParaRPr lang="en-US" sz="2400" dirty="0"/>
          </a:p>
          <a:p>
            <a:r>
              <a:rPr lang="en-US" sz="2400" dirty="0"/>
              <a:t>Describe four types of fire control line and four threats to existing control line. </a:t>
            </a:r>
          </a:p>
          <a:p>
            <a:endParaRPr lang="en-US" sz="2400" dirty="0"/>
          </a:p>
          <a:p>
            <a:r>
              <a:rPr lang="en-US" sz="2400" dirty="0"/>
              <a:t>Describe the proper follow up procedures for securing Heavy Equipment fireline. </a:t>
            </a:r>
          </a:p>
          <a:p>
            <a:endParaRPr lang="en-US" sz="2400" dirty="0"/>
          </a:p>
          <a:p>
            <a:r>
              <a:rPr lang="en-US" sz="2400" dirty="0"/>
              <a:t>Describe the safety procedures practiced when working around engines, heavy equipment, and aerial retardant/water drops. </a:t>
            </a:r>
          </a:p>
        </p:txBody>
      </p:sp>
    </p:spTree>
    <p:extLst>
      <p:ext uri="{BB962C8B-B14F-4D97-AF65-F5344CB8AC3E}">
        <p14:creationId xmlns:p14="http://schemas.microsoft.com/office/powerpoint/2010/main" val="335363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Fire Triangle Review</a:t>
            </a:r>
          </a:p>
        </p:txBody>
      </p:sp>
      <p:pic>
        <p:nvPicPr>
          <p:cNvPr id="4" name="Content Placeholder 3" descr="Triangle shape with fire in the middle.  "/>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467037" y="871538"/>
            <a:ext cx="6209926" cy="5757862"/>
          </a:xfrm>
        </p:spPr>
      </p:pic>
    </p:spTree>
    <p:extLst>
      <p:ext uri="{BB962C8B-B14F-4D97-AF65-F5344CB8AC3E}">
        <p14:creationId xmlns:p14="http://schemas.microsoft.com/office/powerpoint/2010/main" val="2128231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wo firefighters digging fire line with fire below them.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4918" r="782" b="8678"/>
          <a:stretch/>
        </p:blipFill>
        <p:spPr>
          <a:xfrm>
            <a:off x="0" y="609600"/>
            <a:ext cx="9144000" cy="6019800"/>
          </a:xfrm>
        </p:spPr>
      </p:pic>
      <p:sp>
        <p:nvSpPr>
          <p:cNvPr id="3" name="Title 2"/>
          <p:cNvSpPr>
            <a:spLocks noGrp="1"/>
          </p:cNvSpPr>
          <p:nvPr>
            <p:ph type="title"/>
          </p:nvPr>
        </p:nvSpPr>
        <p:spPr/>
        <p:txBody>
          <a:bodyPr/>
          <a:lstStyle/>
          <a:p>
            <a:r>
              <a:rPr lang="en-US" dirty="0" err="1"/>
              <a:t>Fireline</a:t>
            </a:r>
            <a:r>
              <a:rPr lang="en-US" dirty="0"/>
              <a:t> Construction Standards</a:t>
            </a:r>
          </a:p>
        </p:txBody>
      </p:sp>
      <p:sp>
        <p:nvSpPr>
          <p:cNvPr id="5" name="Text Placeholder 3">
            <a:extLst>
              <a:ext uri="{FF2B5EF4-FFF2-40B4-BE49-F238E27FC236}">
                <a16:creationId xmlns:a16="http://schemas.microsoft.com/office/drawing/2014/main" id="{379A231B-7607-42A0-9879-0EE8B7044D34}"/>
              </a:ext>
            </a:extLst>
          </p:cNvPr>
          <p:cNvSpPr txBox="1">
            <a:spLocks/>
          </p:cNvSpPr>
          <p:nvPr/>
        </p:nvSpPr>
        <p:spPr>
          <a:xfrm>
            <a:off x="0" y="609600"/>
            <a:ext cx="9144000" cy="838200"/>
          </a:xfrm>
          <a:prstGeom prst="rect">
            <a:avLst/>
          </a:prstGeom>
          <a:solidFill>
            <a:srgbClr val="F2F2F2">
              <a:alpha val="74902"/>
            </a:srgb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Font typeface="Wingdings" panose="05000000000000000000" pitchFamily="2" charset="2"/>
              <a:buNone/>
            </a:pPr>
            <a:r>
              <a:rPr lang="en-US" sz="2400" dirty="0">
                <a:latin typeface="+mj-lt"/>
                <a:cs typeface="Times New Roman" panose="02020603050405020304" pitchFamily="18" charset="0"/>
              </a:rPr>
              <a:t>Fireline - </a:t>
            </a:r>
            <a:r>
              <a:rPr lang="en-US" sz="2400" b="0" dirty="0">
                <a:latin typeface="+mj-lt"/>
                <a:cs typeface="Times New Roman" panose="02020603050405020304" pitchFamily="18" charset="0"/>
              </a:rPr>
              <a:t>The part of a containment or control line that is scraped or dug to mineral soil.</a:t>
            </a:r>
          </a:p>
        </p:txBody>
      </p:sp>
    </p:spTree>
    <p:extLst>
      <p:ext uri="{BB962C8B-B14F-4D97-AF65-F5344CB8AC3E}">
        <p14:creationId xmlns:p14="http://schemas.microsoft.com/office/powerpoint/2010/main" val="310547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rush on fire with firefighters engaged in suppression."/>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856" r="3387" b="-726"/>
          <a:stretch/>
        </p:blipFill>
        <p:spPr>
          <a:xfrm>
            <a:off x="0" y="609600"/>
            <a:ext cx="9144000" cy="6096000"/>
          </a:xfrm>
        </p:spPr>
      </p:pic>
      <p:sp>
        <p:nvSpPr>
          <p:cNvPr id="3" name="Title 2"/>
          <p:cNvSpPr>
            <a:spLocks noGrp="1"/>
          </p:cNvSpPr>
          <p:nvPr>
            <p:ph type="title"/>
          </p:nvPr>
        </p:nvSpPr>
        <p:spPr/>
        <p:txBody>
          <a:bodyPr/>
          <a:lstStyle/>
          <a:p>
            <a:r>
              <a:rPr lang="en-US" dirty="0"/>
              <a:t>Fireline Construction Standards</a:t>
            </a:r>
          </a:p>
        </p:txBody>
      </p:sp>
      <p:sp>
        <p:nvSpPr>
          <p:cNvPr id="4" name="Text Placeholder 3"/>
          <p:cNvSpPr>
            <a:spLocks noGrp="1"/>
          </p:cNvSpPr>
          <p:nvPr>
            <p:ph type="body" sz="quarter" idx="11"/>
          </p:nvPr>
        </p:nvSpPr>
        <p:spPr>
          <a:xfrm>
            <a:off x="0" y="609600"/>
            <a:ext cx="3200400" cy="563562"/>
          </a:xfrm>
          <a:gradFill>
            <a:gsLst>
              <a:gs pos="32000">
                <a:srgbClr val="FFFFFF">
                  <a:alpha val="25000"/>
                </a:srgbClr>
              </a:gs>
              <a:gs pos="0">
                <a:schemeClr val="bg1">
                  <a:alpha val="0"/>
                </a:schemeClr>
              </a:gs>
              <a:gs pos="100000">
                <a:schemeClr val="bg1"/>
              </a:gs>
            </a:gsLst>
            <a:lin ang="11400000" scaled="0"/>
          </a:gradFill>
        </p:spPr>
        <p:txBody>
          <a:bodyPr>
            <a:normAutofit/>
          </a:bodyPr>
          <a:lstStyle/>
          <a:p>
            <a:pPr marL="182880" indent="0">
              <a:buNone/>
            </a:pPr>
            <a:r>
              <a:rPr lang="en-US" sz="2800" dirty="0"/>
              <a:t>Fuel Type</a:t>
            </a:r>
          </a:p>
        </p:txBody>
      </p:sp>
    </p:spTree>
    <p:extLst>
      <p:ext uri="{BB962C8B-B14F-4D97-AF65-F5344CB8AC3E}">
        <p14:creationId xmlns:p14="http://schemas.microsoft.com/office/powerpoint/2010/main" val="3288613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wo firefighters spraying water on a live fuel.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7" r="4427" b="9985"/>
          <a:stretch/>
        </p:blipFill>
        <p:spPr>
          <a:xfrm>
            <a:off x="-1" y="609600"/>
            <a:ext cx="9144001" cy="6019800"/>
          </a:xfrm>
        </p:spPr>
      </p:pic>
      <p:sp>
        <p:nvSpPr>
          <p:cNvPr id="3" name="Title 2"/>
          <p:cNvSpPr>
            <a:spLocks noGrp="1"/>
          </p:cNvSpPr>
          <p:nvPr>
            <p:ph type="title"/>
          </p:nvPr>
        </p:nvSpPr>
        <p:spPr/>
        <p:txBody>
          <a:bodyPr/>
          <a:lstStyle/>
          <a:p>
            <a:r>
              <a:rPr lang="en-US" dirty="0"/>
              <a:t>Fireline Construction Standards</a:t>
            </a:r>
          </a:p>
        </p:txBody>
      </p:sp>
      <p:sp>
        <p:nvSpPr>
          <p:cNvPr id="6" name="Text Placeholder 3">
            <a:extLst>
              <a:ext uri="{FF2B5EF4-FFF2-40B4-BE49-F238E27FC236}">
                <a16:creationId xmlns:a16="http://schemas.microsoft.com/office/drawing/2014/main" id="{FFE67581-B462-4131-9AA6-88BD1A33CD01}"/>
              </a:ext>
            </a:extLst>
          </p:cNvPr>
          <p:cNvSpPr txBox="1">
            <a:spLocks/>
          </p:cNvSpPr>
          <p:nvPr/>
        </p:nvSpPr>
        <p:spPr>
          <a:xfrm>
            <a:off x="0" y="609600"/>
            <a:ext cx="3505200" cy="563562"/>
          </a:xfrm>
          <a:prstGeom prst="rect">
            <a:avLst/>
          </a:prstGeom>
          <a:gradFill>
            <a:gsLst>
              <a:gs pos="15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Fuel Moisture</a:t>
            </a:r>
          </a:p>
        </p:txBody>
      </p:sp>
    </p:spTree>
    <p:extLst>
      <p:ext uri="{BB962C8B-B14F-4D97-AF65-F5344CB8AC3E}">
        <p14:creationId xmlns:p14="http://schemas.microsoft.com/office/powerpoint/2010/main" val="200841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ll trees on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9985"/>
          <a:stretch/>
        </p:blipFill>
        <p:spPr>
          <a:xfrm>
            <a:off x="0" y="609600"/>
            <a:ext cx="9144000" cy="6019800"/>
          </a:xfrm>
        </p:spPr>
      </p:pic>
      <p:sp>
        <p:nvSpPr>
          <p:cNvPr id="3" name="Title 2"/>
          <p:cNvSpPr>
            <a:spLocks noGrp="1"/>
          </p:cNvSpPr>
          <p:nvPr>
            <p:ph type="title"/>
          </p:nvPr>
        </p:nvSpPr>
        <p:spPr/>
        <p:txBody>
          <a:bodyPr/>
          <a:lstStyle/>
          <a:p>
            <a:r>
              <a:rPr lang="en-US" dirty="0"/>
              <a:t>Fireline Construction Standards</a:t>
            </a:r>
          </a:p>
        </p:txBody>
      </p:sp>
      <p:sp>
        <p:nvSpPr>
          <p:cNvPr id="6" name="Text Placeholder 3">
            <a:extLst>
              <a:ext uri="{FF2B5EF4-FFF2-40B4-BE49-F238E27FC236}">
                <a16:creationId xmlns:a16="http://schemas.microsoft.com/office/drawing/2014/main" id="{E8BAF6F0-FC03-4E12-ABBA-3EB8DE9ED1FD}"/>
              </a:ext>
            </a:extLst>
          </p:cNvPr>
          <p:cNvSpPr txBox="1">
            <a:spLocks/>
          </p:cNvSpPr>
          <p:nvPr/>
        </p:nvSpPr>
        <p:spPr>
          <a:xfrm>
            <a:off x="0" y="609600"/>
            <a:ext cx="5562600" cy="563562"/>
          </a:xfrm>
          <a:prstGeom prst="rect">
            <a:avLst/>
          </a:prstGeom>
          <a:gradFill>
            <a:gsLst>
              <a:gs pos="22000">
                <a:srgbClr val="FFFFFF">
                  <a:alpha val="50000"/>
                </a:srgbClr>
              </a:gs>
              <a:gs pos="0">
                <a:schemeClr val="bg1">
                  <a:alpha val="0"/>
                </a:schemeClr>
              </a:gs>
              <a:gs pos="100000">
                <a:schemeClr val="bg1"/>
              </a:gs>
            </a:gsLst>
            <a:lin ang="11400000" scaled="0"/>
          </a:gra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Fuel Continuity and Arrangement</a:t>
            </a:r>
          </a:p>
        </p:txBody>
      </p:sp>
    </p:spTree>
    <p:extLst>
      <p:ext uri="{BB962C8B-B14F-4D97-AF65-F5344CB8AC3E}">
        <p14:creationId xmlns:p14="http://schemas.microsoft.com/office/powerpoint/2010/main" val="291541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ll trees on fire.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8168" r="3387"/>
          <a:stretch/>
        </p:blipFill>
        <p:spPr>
          <a:xfrm>
            <a:off x="0" y="609600"/>
            <a:ext cx="9144000" cy="6019800"/>
          </a:xfrm>
        </p:spPr>
      </p:pic>
      <p:sp>
        <p:nvSpPr>
          <p:cNvPr id="3" name="Title 2"/>
          <p:cNvSpPr>
            <a:spLocks noGrp="1"/>
          </p:cNvSpPr>
          <p:nvPr>
            <p:ph type="title"/>
          </p:nvPr>
        </p:nvSpPr>
        <p:spPr/>
        <p:txBody>
          <a:bodyPr/>
          <a:lstStyle/>
          <a:p>
            <a:r>
              <a:rPr lang="en-US" dirty="0"/>
              <a:t>Fireline Construction Standards</a:t>
            </a:r>
          </a:p>
        </p:txBody>
      </p:sp>
      <p:sp>
        <p:nvSpPr>
          <p:cNvPr id="7" name="Text Placeholder 3">
            <a:extLst>
              <a:ext uri="{FF2B5EF4-FFF2-40B4-BE49-F238E27FC236}">
                <a16:creationId xmlns:a16="http://schemas.microsoft.com/office/drawing/2014/main" id="{335AC4C6-8AFE-4E9D-907A-36EF706639AC}"/>
              </a:ext>
            </a:extLst>
          </p:cNvPr>
          <p:cNvSpPr txBox="1">
            <a:spLocks/>
          </p:cNvSpPr>
          <p:nvPr/>
        </p:nvSpPr>
        <p:spPr>
          <a:xfrm>
            <a:off x="0" y="609600"/>
            <a:ext cx="3657600" cy="563562"/>
          </a:xfrm>
          <a:prstGeom prst="rect">
            <a:avLst/>
          </a:prstGeom>
          <a:gradFill>
            <a:gsLst>
              <a:gs pos="15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n-US" sz="2800" dirty="0"/>
              <a:t>Temperature</a:t>
            </a:r>
          </a:p>
        </p:txBody>
      </p:sp>
    </p:spTree>
    <p:extLst>
      <p:ext uri="{BB962C8B-B14F-4D97-AF65-F5344CB8AC3E}">
        <p14:creationId xmlns:p14="http://schemas.microsoft.com/office/powerpoint/2010/main" val="2970671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8786</TotalTime>
  <Words>2628</Words>
  <Application>Microsoft Office PowerPoint</Application>
  <PresentationFormat>On-screen Show (4:3)</PresentationFormat>
  <Paragraphs>365</Paragraphs>
  <Slides>39</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Wingdings</vt:lpstr>
      <vt:lpstr>Symbol</vt:lpstr>
      <vt:lpstr>Courier New</vt:lpstr>
      <vt:lpstr>Times New Roman</vt:lpstr>
      <vt:lpstr>Calibri</vt:lpstr>
      <vt:lpstr>Arial</vt:lpstr>
      <vt:lpstr>Custom Design</vt:lpstr>
      <vt:lpstr>S-130 Unit 7: Suppression</vt:lpstr>
      <vt:lpstr>Objectives</vt:lpstr>
      <vt:lpstr>Objectives</vt:lpstr>
      <vt:lpstr>Fire Triangle Review</vt:lpstr>
      <vt:lpstr>Fireline Construction Standards</vt:lpstr>
      <vt:lpstr>Fireline Construction Standards</vt:lpstr>
      <vt:lpstr>Fireline Construction Standards</vt:lpstr>
      <vt:lpstr>Fireline Construction Standards</vt:lpstr>
      <vt:lpstr>Fireline Construction Standards</vt:lpstr>
      <vt:lpstr>Fireline Construction Standards</vt:lpstr>
      <vt:lpstr>Strategies for Attack</vt:lpstr>
      <vt:lpstr>Strategies for Attack</vt:lpstr>
      <vt:lpstr>Strategies for Attack</vt:lpstr>
      <vt:lpstr>Knowledge Check</vt:lpstr>
      <vt:lpstr>Suppression Techniques</vt:lpstr>
      <vt:lpstr>Suppression Techniques</vt:lpstr>
      <vt:lpstr>Suppression Techniques</vt:lpstr>
      <vt:lpstr>Suppression Techniques</vt:lpstr>
      <vt:lpstr>Suppression Techniques</vt:lpstr>
      <vt:lpstr>Suppression Techniques</vt:lpstr>
      <vt:lpstr>Suppression Techniques</vt:lpstr>
      <vt:lpstr>Suppression Techniques</vt:lpstr>
      <vt:lpstr>Fire Control Line</vt:lpstr>
      <vt:lpstr>Fire Control Line</vt:lpstr>
      <vt:lpstr>Fire Control Line</vt:lpstr>
      <vt:lpstr>Threats to Control Line</vt:lpstr>
      <vt:lpstr>Threats to Control Line</vt:lpstr>
      <vt:lpstr>Threats to Control Line</vt:lpstr>
      <vt:lpstr>Threats to Control Line</vt:lpstr>
      <vt:lpstr>Threats to Control Line</vt:lpstr>
      <vt:lpstr>Knowledge Check</vt:lpstr>
      <vt:lpstr>Mechanical Control Line</vt:lpstr>
      <vt:lpstr>Mechanical Control Line</vt:lpstr>
      <vt:lpstr>Mechanical Control Line</vt:lpstr>
      <vt:lpstr>Suppression Equipment Safety</vt:lpstr>
      <vt:lpstr>Suppression Equipment Safety</vt:lpstr>
      <vt:lpstr>Aerial Retardant Safety</vt:lpstr>
      <vt:lpstr>Objectives</vt:lpstr>
      <vt:lpstr>Objectives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Touchette, Rhiannon R</dc:creator>
  <cp:lastModifiedBy>Brooks, Robin B</cp:lastModifiedBy>
  <cp:revision>153</cp:revision>
  <cp:lastPrinted>2018-11-08T18:13:21Z</cp:lastPrinted>
  <dcterms:created xsi:type="dcterms:W3CDTF">2019-10-15T16:01:49Z</dcterms:created>
  <dcterms:modified xsi:type="dcterms:W3CDTF">2021-09-01T20:27:07Z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