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notesMasterIdLst>
    <p:notesMasterId r:id="rId33"/>
  </p:notesMasterIdLst>
  <p:handoutMasterIdLst>
    <p:handoutMasterId r:id="rId34"/>
  </p:handoutMasterIdLst>
  <p:sldIdLst>
    <p:sldId id="290" r:id="rId2"/>
    <p:sldId id="263" r:id="rId3"/>
    <p:sldId id="262" r:id="rId4"/>
    <p:sldId id="264" r:id="rId5"/>
    <p:sldId id="265" r:id="rId6"/>
    <p:sldId id="269" r:id="rId7"/>
    <p:sldId id="270" r:id="rId8"/>
    <p:sldId id="276" r:id="rId9"/>
    <p:sldId id="271" r:id="rId10"/>
    <p:sldId id="272" r:id="rId11"/>
    <p:sldId id="297" r:id="rId12"/>
    <p:sldId id="274" r:id="rId13"/>
    <p:sldId id="275" r:id="rId14"/>
    <p:sldId id="277" r:id="rId15"/>
    <p:sldId id="278" r:id="rId16"/>
    <p:sldId id="279" r:id="rId17"/>
    <p:sldId id="283" r:id="rId18"/>
    <p:sldId id="280" r:id="rId19"/>
    <p:sldId id="281" r:id="rId20"/>
    <p:sldId id="286" r:id="rId21"/>
    <p:sldId id="284" r:id="rId22"/>
    <p:sldId id="285" r:id="rId23"/>
    <p:sldId id="302" r:id="rId24"/>
    <p:sldId id="292" r:id="rId25"/>
    <p:sldId id="293" r:id="rId26"/>
    <p:sldId id="294" r:id="rId27"/>
    <p:sldId id="288" r:id="rId28"/>
    <p:sldId id="298" r:id="rId29"/>
    <p:sldId id="299" r:id="rId30"/>
    <p:sldId id="300" r:id="rId31"/>
    <p:sldId id="301" r:id="rId32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varro, Robert C" initials="NRC" lastIdx="1" clrIdx="0">
    <p:extLst>
      <p:ext uri="{19B8F6BF-5375-455C-9EA6-DF929625EA0E}">
        <p15:presenceInfo xmlns:p15="http://schemas.microsoft.com/office/powerpoint/2012/main" userId="S::rnavarro@blm.gov::356da872-8fba-4006-bd7a-b5b60d4cb5a8" providerId="AD"/>
      </p:ext>
    </p:extLst>
  </p:cmAuthor>
  <p:cmAuthor id="2" name="Harrison, Brian R" initials="HBR" lastIdx="1" clrIdx="1">
    <p:extLst>
      <p:ext uri="{19B8F6BF-5375-455C-9EA6-DF929625EA0E}">
        <p15:presenceInfo xmlns:p15="http://schemas.microsoft.com/office/powerpoint/2012/main" userId="S-1-5-21-261334516-432891326-3434007665-256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533"/>
    <a:srgbClr val="42322A"/>
    <a:srgbClr val="DDDDDD"/>
    <a:srgbClr val="FFFFFF"/>
    <a:srgbClr val="663300"/>
    <a:srgbClr val="C0C0C0"/>
    <a:srgbClr val="EEECE1"/>
    <a:srgbClr val="005660"/>
    <a:srgbClr val="EAEAE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54866" autoAdjust="0"/>
  </p:normalViewPr>
  <p:slideViewPr>
    <p:cSldViewPr showGuides="1">
      <p:cViewPr varScale="1">
        <p:scale>
          <a:sx n="59" d="100"/>
          <a:sy n="59" d="100"/>
        </p:scale>
        <p:origin x="29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-974"/>
    </p:cViewPr>
  </p:sorterViewPr>
  <p:notesViewPr>
    <p:cSldViewPr>
      <p:cViewPr varScale="1">
        <p:scale>
          <a:sx n="83" d="100"/>
          <a:sy n="83" d="100"/>
        </p:scale>
        <p:origin x="301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209" cy="4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792" y="1"/>
            <a:ext cx="2972208" cy="4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910"/>
            <a:ext cx="2972209" cy="4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792" y="8831910"/>
            <a:ext cx="2972208" cy="4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3D1A75-8B2A-48FC-B5A2-79243BA3A13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4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69897"/>
            <a:ext cx="2476500" cy="1857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4399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3E047-8B01-4D0A-8D9A-8D93D4534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304800" y="8829675"/>
            <a:ext cx="6019800" cy="466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/>
              <a:t>NWCG S-190 Guide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4800" y="8829675"/>
            <a:ext cx="6019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29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6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6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6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6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6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71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that homes and other structures are considered a fuel that affects fire behavior: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Radiant heat from buildings within 30 feet of one another can cause ignition of adjacent structures.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wildfire that burns and spots into a limited proximity housing development can cause an ignition chain.</a:t>
            </a:r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Discuss</a:t>
            </a:r>
            <a:r>
              <a:rPr lang="en-US" baseline="0" dirty="0"/>
              <a:t> </a:t>
            </a:r>
            <a:r>
              <a:rPr lang="en-US" sz="1200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lang="en-US" sz="1200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ooden siding and wooden roof material in the WUI: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Easy for firebrands to ignite structure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Radiant heat from fuels burning adjacent can ignite structure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 has not been treated with flame-resistant compounds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kern="1200" baseline="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the main sources of ignition for structures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Firebrand/Ember (the primary source for structure ignition)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Defensible space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Fuel loading on or near a structure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Flammable liquids and gasses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 and neglect of a structure and its surroundings.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0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Discuss </a:t>
            </a:r>
            <a:r>
              <a:rPr lang="en-US" sz="1200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open vents, eaves, decks, and other ember traps</a:t>
            </a:r>
            <a:r>
              <a:rPr lang="en-US" sz="1200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WUI: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Easy access points for fire to enter the structure.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Locations such as these need to be checked for smoldering or flames.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Remove any combustible material from exposed decks and porches by placing them inside the structure or a safe distance away.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98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Discuss 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hazards of fuel tanks:</a:t>
            </a:r>
            <a:endParaRPr lang="en-US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Propane and</a:t>
            </a: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other fuel tanks in close proximity to structure and other vegetation poses a threat.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feet clearance of fuels around the fuel tank must be achieved, time permitting.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Check other surrounding sheds and structures for storage of fuel.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other hazards that could be contained in homes and other structures: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Paint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Flammable cleaning materials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Pesticides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 cans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Ammunition and explosives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Plastics and synthetic materials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Vehicles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endParaRPr lang="en-US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 labs and other drug related sites: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 be common in rural areas.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Identify, mark, and communicate the presence of suspicious buildings or receptacles.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 lookouts.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Keep supervisor informed of hazards.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Stay upwind and do not approach until structure has been cleared by hazmat.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96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Reference </a:t>
            </a:r>
            <a:r>
              <a:rPr lang="en-US" dirty="0" err="1">
                <a:solidFill>
                  <a:schemeClr val="tx1"/>
                </a:solidFill>
              </a:rPr>
              <a:t>Powerline</a:t>
            </a:r>
            <a:r>
              <a:rPr lang="en-US" baseline="0" dirty="0">
                <a:solidFill>
                  <a:schemeClr val="tx1"/>
                </a:solidFill>
              </a:rPr>
              <a:t> Safety in the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Response Pocket Guide (IRPG)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PMS 461,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https://www.nwcg.gov/publications/461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Discuss 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powerlines or underground utilities in the WUI.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9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Describe</a:t>
            </a:r>
            <a:r>
              <a:rPr lang="en-US" baseline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discuss </a:t>
            </a:r>
            <a:r>
              <a:rPr lang="en-US" sz="1200" dirty="0">
                <a:solidFill>
                  <a:schemeClr val="tx1"/>
                </a:solidFill>
              </a:rPr>
              <a:t>the effects</a:t>
            </a:r>
            <a:r>
              <a:rPr lang="en-US" sz="1200" baseline="0" dirty="0">
                <a:solidFill>
                  <a:schemeClr val="tx1"/>
                </a:solidFill>
              </a:rPr>
              <a:t> of a prevailing sense of urgency within the 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WUI: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 on situational awareness.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Ability to make decisions.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Willingness to accept increased</a:t>
            </a: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risk.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 on communication and span of control.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 on risk management.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Discuss </a:t>
            </a:r>
            <a:r>
              <a:rPr lang="en-US" sz="1200" dirty="0">
                <a:solidFill>
                  <a:schemeClr val="tx1"/>
                </a:solidFill>
              </a:rPr>
              <a:t>property owners remaining on-site: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Residents</a:t>
            </a:r>
            <a:r>
              <a:rPr lang="en-US" sz="1200" baseline="0" dirty="0">
                <a:solidFill>
                  <a:schemeClr val="tx1"/>
                </a:solidFill>
              </a:rPr>
              <a:t> cannot be forced to evacuate despite how dangerous the situation may be.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1"/>
                </a:solidFill>
              </a:rPr>
              <a:t>Could potentially create more risk by attempting to aid in suppression efforts without proper communication and tactical knowledge.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Discuss important considerations around evacuations of the public (people, pets, and livestock) </a:t>
            </a:r>
            <a:r>
              <a:rPr lang="en-US" sz="1200" baseline="0" dirty="0">
                <a:solidFill>
                  <a:schemeClr val="tx1"/>
                </a:solidFill>
              </a:rPr>
              <a:t>within the 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WUI: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Law enforcement and rural fire districts will normally handle evacuation execution.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Incident Management Teams advise on the need to evacuate and will hold briefings about the fire's situation and evacuation for general public.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variable nature of fire behavior means leaving the area early is the best way to guarantee personal safety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Allow fire personnel to focus on fire operations and personal safety.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Evacuations during initial attack can come with little warning or time, creating panic, and confusion.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During extended attack implement contingency and evacuation plans well ahead of time.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need to evacuate livestock, pets, and other animals can add additional complications to the evacuation process.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Law enforcement are a crucial presence during evacuations and are equipped with communication but lack the training and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Personal Protective Equipment (PPE)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their safety and may need to evacuate the area.</a:t>
            </a:r>
            <a:endParaRPr lang="en-US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5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1"/>
                </a:solidFill>
              </a:rPr>
              <a:t>Discuss the potential effects of smoke byproducts often laced with chemical compounds not found in pure wildland fires: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Burning</a:t>
            </a:r>
            <a:r>
              <a:rPr lang="en-US" baseline="0" dirty="0">
                <a:solidFill>
                  <a:schemeClr val="tx1"/>
                </a:solidFill>
              </a:rPr>
              <a:t> rubber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>
                <a:solidFill>
                  <a:schemeClr val="tx1"/>
                </a:solidFill>
              </a:rPr>
              <a:t>Plastics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>
                <a:solidFill>
                  <a:schemeClr val="tx1"/>
                </a:solidFill>
              </a:rPr>
              <a:t>Metals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>
                <a:solidFill>
                  <a:schemeClr val="tx1"/>
                </a:solidFill>
              </a:rPr>
              <a:t>Paints, varnishes, and other chemicals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34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Question: What is the definition</a:t>
            </a:r>
            <a:r>
              <a:rPr lang="en-US" b="1" baseline="0" dirty="0">
                <a:solidFill>
                  <a:schemeClr val="tx1"/>
                </a:solidFill>
              </a:rPr>
              <a:t> of a safety zone?</a:t>
            </a:r>
          </a:p>
          <a:p>
            <a:endParaRPr lang="en-US" b="1" baseline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/>
                </a:solidFill>
              </a:rPr>
              <a:t>	Answer: </a:t>
            </a:r>
            <a:r>
              <a:rPr lang="en-US" b="0" i="1" dirty="0">
                <a:solidFill>
                  <a:schemeClr val="tx1"/>
                </a:solidFill>
              </a:rPr>
              <a:t>A safety zone is an area where a firefighter can survive without a fire shelter. </a:t>
            </a:r>
            <a:endParaRPr lang="en-US" i="1" dirty="0">
              <a:solidFill>
                <a:schemeClr val="tx1"/>
              </a:solidFill>
            </a:endParaRPr>
          </a:p>
          <a:p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3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i="0" dirty="0">
                <a:solidFill>
                  <a:schemeClr val="tx1"/>
                </a:solidFill>
              </a:rPr>
              <a:t>Discuss structure triage as a systematic method of evaluating</a:t>
            </a:r>
            <a:r>
              <a:rPr lang="en-US" i="0" baseline="0" dirty="0">
                <a:solidFill>
                  <a:schemeClr val="tx1"/>
                </a:solidFill>
              </a:rPr>
              <a:t> individual structures within an urban area for the ability to withstand a potential flame front passage.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i="0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Reference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Structure Triage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Response Pocket Guide (IRPG)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PMS 461,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https://www.nwcg.gov/publications/461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i="0" baseline="0" dirty="0">
              <a:solidFill>
                <a:schemeClr val="tx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0" i="0" baseline="0" dirty="0">
                <a:solidFill>
                  <a:schemeClr val="tx1"/>
                </a:solidFill>
              </a:rPr>
              <a:t>Identify the four primary categories of structure triage: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 i="0" baseline="0" dirty="0">
                <a:solidFill>
                  <a:schemeClr val="tx1"/>
                </a:solidFill>
              </a:rPr>
              <a:t>Defensible – prep and hold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 i="0" baseline="0" dirty="0">
                <a:solidFill>
                  <a:schemeClr val="tx1"/>
                </a:solidFill>
              </a:rPr>
              <a:t>Defensible – stand alone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 i="0" baseline="0" dirty="0">
                <a:solidFill>
                  <a:schemeClr val="tx1"/>
                </a:solidFill>
              </a:rPr>
              <a:t>Non-defensible – prep and leave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 i="0" baseline="0" dirty="0">
                <a:solidFill>
                  <a:schemeClr val="tx1"/>
                </a:solidFill>
              </a:rPr>
              <a:t>Non-defensible – rescue drive-by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i="0" baseline="0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i="0" baseline="0" dirty="0">
                <a:solidFill>
                  <a:schemeClr val="tx1"/>
                </a:solidFill>
              </a:rPr>
              <a:t>Discuss 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efensible space: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area around a structure in which vegetation, debris, and other types of combustible fuels have been treated, cleared, or reduced to slow the spread of fire 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reduce the impact on a structure.</a:t>
            </a:r>
            <a:endParaRPr lang="en-US" baseline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b="1" i="0" baseline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b="1" i="0" baseline="0" dirty="0">
                <a:solidFill>
                  <a:schemeClr val="tx1"/>
                </a:solidFill>
              </a:rPr>
              <a:t>Note to Instructor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0" i="0" baseline="0" dirty="0">
                <a:solidFill>
                  <a:schemeClr val="tx1"/>
                </a:solidFill>
              </a:rPr>
              <a:t>Slides 19 – 22 provide for further discussion of the four primary categories of structure triage.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81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triage category prep and hold.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aseline="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three factors that determine why this structure is defensible – prep and hold: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Determining factor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 err="1"/>
              <a:t>Sizeup</a:t>
            </a:r>
            <a:endParaRPr lang="en-US" baseline="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Tactics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7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Review unit</a:t>
            </a:r>
            <a:r>
              <a:rPr lang="en-US" baseline="0" dirty="0"/>
              <a:t> objectives.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81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triage category defensible – standalone.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aseline="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three factors that determine why this structure is defensible – standalone: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Determining factor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Sizeup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Tactics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47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triage category non-defensible – prep and leave.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aseline="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three factors that determine why this structure is non-defensible – prep and leave: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Determining factor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Sizeup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Tactics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53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triage category non-defensible – rescue drive-by.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aseline="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aseline="0" dirty="0"/>
              <a:t>Discuss the three factors that determine why this structure is non-defensible – rescue drive-by: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Determining factor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Sizeup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Tactics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69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Direct the students to identify if the structures in the image are defensible or</a:t>
            </a:r>
            <a:r>
              <a:rPr lang="en-US" baseline="0" dirty="0"/>
              <a:t> not, which category, and their reasoning.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 right or wrong answers. This is only meant for discussion purposes.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is meant to identify defensible-standalone.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00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Direct the students to identify if the structure in the image is defensible or</a:t>
            </a:r>
            <a:r>
              <a:rPr lang="en-US" baseline="0" dirty="0"/>
              <a:t> not, which category, and their reasoning.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 right or wrong answers. This is only meant for discussion purposes.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is meant to represent non-defensible – prep and leave.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97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Direct the students to identify if the structures in the image are defensible or</a:t>
            </a:r>
            <a:r>
              <a:rPr lang="en-US" baseline="0" dirty="0"/>
              <a:t> not, which category, and their reasoning.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 right or wrong answers. This is only meant for discussion purposes.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is meant to represent defensible – prep and hold.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82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Direct the students to identify if the structure in the image is defensible or</a:t>
            </a:r>
            <a:r>
              <a:rPr lang="en-US" baseline="0" dirty="0"/>
              <a:t> not, which category, and their reasoning.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 right or wrong answers. This is only meant for discussion purposes.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This slide is meant to represent non-defensible – rescue drive-by.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6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Reference Structure Protection</a:t>
            </a:r>
            <a:r>
              <a:rPr lang="en-US" baseline="0" dirty="0"/>
              <a:t> Tactics in the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Response Pocket Guide (IRPG)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PMS 461,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https://www.nwcg.gov/publications/461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rapid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mitigation measures in addition to content in the IRPG: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Remove flammable materials from the following: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Roof and gutter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and underneath decks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Combustible fencing that may be attached to the home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at least five feet away from a structure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equipment and water use: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 vehicles staged nearby for quick response.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Charge water systems such as pumps, hose lays, sprinklers, and fill portable tanks and pools.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the importance of patrols following the fire front passage and as soon as it is safe: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 new potential dangers: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Possibility for embers to increase fire activity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Snags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Potential for structures to be involved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Hazmat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Hot spots will exist even after the fire has subsided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Re-evaluate a possible need for additional resources (type and amount) for structure protection.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 opportunities to engage in suppression and mop up to limit exposure to adjacent structures.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that a FFT2 will be tasked with mop up in the WUI with little knowledge of structure protection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22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Question: Which structure triage classification requires firefighters to stay with a structure?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	Answer: Defensible – Prep and Hold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0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Question: What is the primary determining factor when sizing up a structure?</a:t>
            </a:r>
          </a:p>
          <a:p>
            <a:endParaRPr lang="en-US" b="1" dirty="0"/>
          </a:p>
          <a:p>
            <a:r>
              <a:rPr lang="en-US" b="1" dirty="0"/>
              <a:t>	</a:t>
            </a:r>
            <a:r>
              <a:rPr lang="en-US" b="0" i="1" dirty="0"/>
              <a:t>Answer: An adequate safety zone,</a:t>
            </a:r>
            <a:r>
              <a:rPr lang="en-US" b="0" i="1" baseline="0" dirty="0"/>
              <a:t> based on fire behavior predictions.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3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75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Question: Which of the following is the best example of structure protection tactics?</a:t>
            </a:r>
          </a:p>
          <a:p>
            <a:endParaRPr lang="en-US" b="1" dirty="0"/>
          </a:p>
          <a:p>
            <a:r>
              <a:rPr lang="en-US" b="0" i="1" dirty="0"/>
              <a:t>	Answer:</a:t>
            </a:r>
            <a:r>
              <a:rPr lang="en-US" b="0" i="1" baseline="0" dirty="0"/>
              <a:t> 4. Patrol the area following the fire front passage.</a:t>
            </a: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78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Review </a:t>
            </a:r>
            <a:r>
              <a:rPr lang="en-US"/>
              <a:t>unit</a:t>
            </a:r>
            <a:r>
              <a:rPr lang="en-US" baseline="0"/>
              <a:t> objectives.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0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Reference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Fire Behavior Prediction section of Wildland Urban Interface Firefight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ing in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Response Pocket Guide (IRPG)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PMS 461,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https://www.nwcg.gov/publications/461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purpose for basing all actions on the current and expected fire behavior: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Rate of spread and the amount of time needed to complete mitigation actions and develop a structure suppression plan.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Determine time needed to identify adequate safety zones and escape routes before fire arrives.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 the amount and type of resources needed to implement a plan.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Provide for time to familiarize with hazards and actions needed to develop a detailed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sizeup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identifying adequate safety zones and escape timing: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Begin this process well ahead of the fires arrival.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Account for all resources on scene.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Evaluate if escape times are appropriate.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Discuss the importance of contingency planning: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 is a dynamic environment and can change at any moment.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Plan ahead to be prepared for possible yet unexpected situations.</a:t>
            </a:r>
            <a:endParaRPr lang="en-US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9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dirty="0"/>
              <a:t>Discuss the need for</a:t>
            </a:r>
            <a:r>
              <a:rPr lang="en-US" baseline="0" dirty="0"/>
              <a:t> adequate safety zones based on fire behavior predictions in a WUI situation.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Safety zone must be calculated to fit personnel and equipment.</a:t>
            </a:r>
            <a:endParaRPr lang="en-US" baseline="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Reference Safety Zones in the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 Response Pocket Guide (IRPG)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PMS 461,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https://www.nwcg.gov/publications/461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Discuss having</a:t>
            </a:r>
            <a:r>
              <a:rPr lang="en-US" baseline="0" dirty="0"/>
              <a:t> an adequate lookout and communication capability.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Discuss identifying adequate</a:t>
            </a:r>
            <a:r>
              <a:rPr lang="en-US" baseline="0" dirty="0"/>
              <a:t> defensible space based on surrounding wildland vegetation and their characteristics: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Fuel type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Fuel</a:t>
            </a:r>
            <a:r>
              <a:rPr lang="en-US" baseline="0" dirty="0"/>
              <a:t> moisture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Fuel loading and arrangement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Fuels impact on both structure and roadways leading to a safety zone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Potential fuels that could benefit from burning out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aseline="0" dirty="0"/>
              <a:t>Discuss avoiding narrow canyon bottoms, mid-slope with fire below, and narrow ridges near chimneys and saddles: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Locations along a road that are poor barriers due to mid and upper slopes exposed to convective and radiant heat.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Winds channeled through narrow canyons can result in rapid rates of spread.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Increased radiant heat from one slope to another can increase spot fire probability.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Slopes of 30% or more in flashy fuels produce accelerated rates of spread due to increased heat transfer.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Spot fires can out flank resource positions.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Rolling materials can ignite fuels below resource locations.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aseline="0" dirty="0"/>
              <a:t>Discuss structures in these conditions produce the highest safety risk to firefighters and lowest survivability chances due to the following: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Risk of entrapment is extremely high,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Egress concerns,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Potential for rapid rates of spread and extreme fire behavior,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Lack of adequate safety zones, and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Terrain can cause fire to make several runs at structures from different directions.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8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Discuss poor access and</a:t>
            </a:r>
            <a:r>
              <a:rPr lang="en-US" baseline="0" dirty="0"/>
              <a:t> narrow roads leading to the WUI:</a:t>
            </a: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en-US" baseline="0" dirty="0"/>
              <a:t>Ingress and egress.</a:t>
            </a: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en-US" baseline="0" dirty="0"/>
              <a:t>Potential exists for fire vehicles to overcrowd an area making escape difficult, especially during evacuations.</a:t>
            </a: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en-US" baseline="0" dirty="0"/>
              <a:t>Escape time frames increase with an inability to maneuver around other responding fire vehicles or evacuating citizens.</a:t>
            </a: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en-US" baseline="0" dirty="0"/>
              <a:t>Smokey conditions increase risk by obscuring the drivers ability to see other traffic, the roads edge, and other roadside hazards.</a:t>
            </a:r>
          </a:p>
          <a:p>
            <a:pPr marL="228600" lvl="0" indent="-228600">
              <a:buFont typeface="Courier New" panose="02070309020205020404" pitchFamily="49" charset="0"/>
              <a:buChar char="o"/>
            </a:pPr>
            <a:endParaRPr lang="en-US" baseline="0" dirty="0"/>
          </a:p>
          <a:p>
            <a:pPr marL="228600" lvl="0" indent="-228600">
              <a:buFont typeface="Wingdings" panose="05000000000000000000" pitchFamily="2" charset="2"/>
              <a:buChar char="q"/>
            </a:pPr>
            <a:r>
              <a:rPr lang="en-US" baseline="0" dirty="0"/>
              <a:t>Discuss road conditions within the WUI: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Roads with single point of entry and exit as well as dead end or cul-de-sacs.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Less than 16 feet wide.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Have a road grade between 10-20%.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Heavy traffic can deteriorate roads causing washouts, washboards, and potholes which would result in delayed escape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aseline="0" dirty="0"/>
              <a:t>Discuss traffic mitigation measures: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Using common communication, control traffic at each end to secure the access.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Law enforcement or road departments can usually be a great resource to aid in traffic control.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Pre-identify roads of concern to incoming resources.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 dirty="0"/>
              <a:t>Pre-identify, mark, and communicate specific turn-outs, drive ways, and wide spots.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5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Discuss </a:t>
            </a:r>
            <a:r>
              <a:rPr lang="en-US" baseline="0" dirty="0"/>
              <a:t>unknown bridges and culvert limits in the WUI: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dirty="0"/>
              <a:t>Attention must be paid to posted bridges and culverts.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dirty="0"/>
              <a:t>Exceeding</a:t>
            </a:r>
            <a:r>
              <a:rPr lang="en-US" i="0" baseline="0" dirty="0"/>
              <a:t> bridge limits could lead to failure, cutting off escape routes and restricting ingress and egress.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baseline="0" dirty="0"/>
              <a:t>Bridge or culvert failures could result in personnel or vehicle damage and injury.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baseline="0" dirty="0"/>
              <a:t>In unfamiliar areas, when in doubt, don’t cross.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baseline="0" dirty="0"/>
              <a:t>Bridges constructed of wood may be weakened by environmental conditions, age, or fire.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i="0" baseline="0" dirty="0"/>
              <a:t>Bridge may not be wide enough for equipment.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1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Discuss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limited or in</a:t>
            </a:r>
            <a:r>
              <a:rPr lang="en-US" sz="120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adequate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 sources within </a:t>
            </a:r>
            <a:r>
              <a:rPr lang="en-US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WUI: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Engines should maintain a reserve supply (</a:t>
            </a:r>
            <a:r>
              <a:rPr lang="en-US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generally around 100 gallons)</a:t>
            </a: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case of entrapment</a:t>
            </a:r>
            <a:r>
              <a:rPr lang="en-US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/>
              <a:t>Identify</a:t>
            </a:r>
            <a:r>
              <a:rPr lang="en-US" baseline="0" dirty="0"/>
              <a:t> alternate water sources and travel time between re-fills.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Identify how many resources can use a water source without depleting its return rate.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Prepare for the possibility of hydrant failure.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Adjust the volume of water use and use consciously.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aseline="0" dirty="0"/>
              <a:t>Refill as often as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84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Discuss</a:t>
            </a:r>
            <a:r>
              <a:rPr lang="en-US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egetation and combustible debris within 30 feet of structure in the WUI: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Structures on slopes of 30%</a:t>
            </a: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more require greater clearance around the structure.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Maintain awareness of structures located on canyon slopes or chimneys on steep slopes with continuous, flashy fuels where fire can spread rapidly.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Always position engines and/or vehicles facing out the driveway for easy egress.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Maintain</a:t>
            </a:r>
            <a:r>
              <a:rPr lang="en-US" baseline="0" dirty="0">
                <a:solidFill>
                  <a:schemeClr val="tx1"/>
                </a:solidFill>
              </a:rPr>
              <a:t> awareness of </a:t>
            </a:r>
            <a:r>
              <a:rPr lang="en-US" dirty="0">
                <a:solidFill>
                  <a:schemeClr val="tx1"/>
                </a:solidFill>
              </a:rPr>
              <a:t>highly flammable firewood stacked next to structures and pre-treat firewood with foam if possible and time allows.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9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 cabin up on a hill top in the forest surrounded by trees with a steep narrow driveway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76" r="4545" b="750"/>
          <a:stretch/>
        </p:blipFill>
        <p:spPr>
          <a:xfrm>
            <a:off x="0" y="0"/>
            <a:ext cx="9144000" cy="66294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Course # Unit # – unit name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NWCG Logo">
            <a:extLst>
              <a:ext uri="{FF2B5EF4-FFF2-40B4-BE49-F238E27FC236}">
                <a16:creationId xmlns:a16="http://schemas.microsoft.com/office/drawing/2014/main" id="{8EF1EE9A-D088-4712-ABE7-7AC274F9F6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3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/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0" y="1529074"/>
            <a:ext cx="9144000" cy="5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984502"/>
            <a:ext cx="9144000" cy="538163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2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762000"/>
            <a:ext cx="9144000" cy="76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1646238"/>
            <a:ext cx="4495800" cy="4906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1646238"/>
            <a:ext cx="4495800" cy="4906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5365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429000" cy="66294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44012" y="0"/>
            <a:ext cx="9188012" cy="803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05200" y="803305"/>
            <a:ext cx="1828800" cy="574989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10200" y="803305"/>
            <a:ext cx="1828800" cy="574989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315200" y="803305"/>
            <a:ext cx="1828800" cy="574989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228600" y="794759"/>
            <a:ext cx="3200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4780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Objectives/Summary</a:t>
            </a:r>
          </a:p>
        </p:txBody>
      </p:sp>
    </p:spTree>
    <p:extLst>
      <p:ext uri="{BB962C8B-B14F-4D97-AF65-F5344CB8AC3E}">
        <p14:creationId xmlns:p14="http://schemas.microsoft.com/office/powerpoint/2010/main" val="402422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870959"/>
            <a:ext cx="86868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780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590800"/>
            <a:ext cx="9144000" cy="4038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870959"/>
            <a:ext cx="8686800" cy="16436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7120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685800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2677131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668462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686149"/>
            <a:ext cx="3200400" cy="1828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2677131"/>
            <a:ext cx="3200400" cy="1828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668462"/>
            <a:ext cx="3200400" cy="1828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7622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1206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794759"/>
            <a:ext cx="3505200" cy="5758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52578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5119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4343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794758"/>
            <a:ext cx="4343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7255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794759"/>
            <a:ext cx="3516312" cy="2817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733798"/>
            <a:ext cx="3516312" cy="28194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5246688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5380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S-130 Unit</a:t>
            </a:r>
            <a:r>
              <a:rPr lang="en-US" sz="1200" b="1" i="0" u="none" strike="noStrike" kern="1200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13: Wildland Urban Interface</a:t>
            </a:r>
            <a:endParaRPr lang="en-US" sz="1200" b="1" i="0" u="none" strike="noStrike" kern="1200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5" r:id="rId10"/>
    <p:sldLayoutId id="2147483673" r:id="rId11"/>
    <p:sldLayoutId id="21474836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7086600" cy="1752600"/>
          </a:xfrm>
        </p:spPr>
        <p:txBody>
          <a:bodyPr/>
          <a:lstStyle/>
          <a:p>
            <a:pPr algn="l"/>
            <a:r>
              <a:rPr lang="en-US" dirty="0"/>
              <a:t>S130 Unit 13: </a:t>
            </a:r>
            <a:br>
              <a:rPr lang="en-US" dirty="0"/>
            </a:br>
            <a:r>
              <a:rPr lang="en-US" dirty="0"/>
              <a:t>Wildland Urban Interface</a:t>
            </a:r>
          </a:p>
        </p:txBody>
      </p:sp>
    </p:spTree>
    <p:extLst>
      <p:ext uri="{BB962C8B-B14F-4D97-AF65-F5344CB8AC3E}">
        <p14:creationId xmlns:p14="http://schemas.microsoft.com/office/powerpoint/2010/main" val="424405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9" name="Content Placeholder 8" descr="Image of a building with wood shake roof.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2391" r="15505" b="2923"/>
          <a:stretch/>
        </p:blipFill>
        <p:spPr>
          <a:xfrm>
            <a:off x="0" y="685800"/>
            <a:ext cx="4495800" cy="5943600"/>
          </a:xfrm>
        </p:spPr>
      </p:pic>
      <p:pic>
        <p:nvPicPr>
          <p:cNvPr id="14" name="Content Placeholder 13" descr="Home with wood shake roof and wooden siding.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519" r="19719" b="3050"/>
          <a:stretch/>
        </p:blipFill>
        <p:spPr>
          <a:xfrm>
            <a:off x="4495799" y="685800"/>
            <a:ext cx="4648201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AE4043-8653-4086-A1C1-F03D7E5B7C49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477000" cy="563562"/>
          </a:xfrm>
          <a:prstGeom prst="rect">
            <a:avLst/>
          </a:prstGeom>
          <a:gradFill>
            <a:gsLst>
              <a:gs pos="12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Wooden siding and roof material</a:t>
            </a:r>
          </a:p>
        </p:txBody>
      </p:sp>
    </p:spTree>
    <p:extLst>
      <p:ext uri="{BB962C8B-B14F-4D97-AF65-F5344CB8AC3E}">
        <p14:creationId xmlns:p14="http://schemas.microsoft.com/office/powerpoint/2010/main" val="364197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4" name="Content Placeholder 3" descr="A deck attached to a building with dead and dry debris piled beneath it.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2773" r="43329" b="2697"/>
          <a:stretch/>
        </p:blipFill>
        <p:spPr>
          <a:xfrm>
            <a:off x="0" y="685800"/>
            <a:ext cx="2971800" cy="5943600"/>
          </a:xfrm>
          <a:prstGeom prst="rect">
            <a:avLst/>
          </a:prstGeom>
        </p:spPr>
      </p:pic>
      <p:pic>
        <p:nvPicPr>
          <p:cNvPr id="8" name="Content Placeholder 7" descr="A buldings foundation and crawl space vent.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3370" r="13615" b="3296"/>
          <a:stretch/>
        </p:blipFill>
        <p:spPr>
          <a:xfrm>
            <a:off x="2819400" y="685799"/>
            <a:ext cx="3352800" cy="5943601"/>
          </a:xfrm>
          <a:prstGeom prst="rect">
            <a:avLst/>
          </a:prstGeom>
        </p:spPr>
      </p:pic>
      <p:pic>
        <p:nvPicPr>
          <p:cNvPr id="11" name="Content Placeholder 10" descr="Image of soffits underneath the eave of a building"/>
          <p:cNvPicPr>
            <a:picLocks noGrp="1" noChangeAspect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36" r="35479" b="2705"/>
          <a:stretch/>
        </p:blipFill>
        <p:spPr>
          <a:xfrm>
            <a:off x="6096000" y="681036"/>
            <a:ext cx="3048000" cy="594836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1916B0-C5F7-483D-AAC0-596CBA711779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80010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Open vents, eaves, decks, and other ember traps</a:t>
            </a:r>
          </a:p>
        </p:txBody>
      </p:sp>
    </p:spTree>
    <p:extLst>
      <p:ext uri="{BB962C8B-B14F-4D97-AF65-F5344CB8AC3E}">
        <p14:creationId xmlns:p14="http://schemas.microsoft.com/office/powerpoint/2010/main" val="335041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0" name="Content Placeholder 9" descr="Large propane tank next to a wooden slat shed.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/>
          <a:stretch/>
        </p:blipFill>
        <p:spPr>
          <a:xfrm>
            <a:off x="0" y="681037"/>
            <a:ext cx="4419600" cy="5948363"/>
          </a:xfrm>
        </p:spPr>
      </p:pic>
      <p:pic>
        <p:nvPicPr>
          <p:cNvPr id="12" name="Content Placeholder 11" descr="Fuel cans being stored in a small wooden shed.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r="17708"/>
          <a:stretch/>
        </p:blipFill>
        <p:spPr>
          <a:xfrm>
            <a:off x="4343400" y="681037"/>
            <a:ext cx="4800600" cy="5948363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5B9C28E-275E-42D3-AC15-13FDDE55E5B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Fuel tanks and hazardous materials</a:t>
            </a:r>
          </a:p>
        </p:txBody>
      </p:sp>
    </p:spTree>
    <p:extLst>
      <p:ext uri="{BB962C8B-B14F-4D97-AF65-F5344CB8AC3E}">
        <p14:creationId xmlns:p14="http://schemas.microsoft.com/office/powerpoint/2010/main" val="90916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Tree burned out at the base, fallen on powerlines over a road. Utility truck parked in the distance and emergency worker in the foreground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6837" r="9628" b="4288"/>
          <a:stretch/>
        </p:blipFill>
        <p:spPr>
          <a:xfrm>
            <a:off x="0" y="685800"/>
            <a:ext cx="9144000" cy="5943600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DFC5B4-974A-4578-AEF8-4D7550E8BBFC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Powerlines or underground utilities</a:t>
            </a:r>
          </a:p>
        </p:txBody>
      </p:sp>
    </p:spTree>
    <p:extLst>
      <p:ext uri="{BB962C8B-B14F-4D97-AF65-F5344CB8AC3E}">
        <p14:creationId xmlns:p14="http://schemas.microsoft.com/office/powerpoint/2010/main" val="931293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Numerous structure and wildland fire trucks parked and driving down a two lane road of a populated suberb with their emergency lights on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b="1250"/>
          <a:stretch/>
        </p:blipFill>
        <p:spPr>
          <a:xfrm>
            <a:off x="0" y="685800"/>
            <a:ext cx="9144000" cy="5943600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2CA961-75FE-4B2D-B126-83B74F972C1F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Prevailing sense of urgency</a:t>
            </a:r>
          </a:p>
        </p:txBody>
      </p:sp>
    </p:spTree>
    <p:extLst>
      <p:ext uri="{BB962C8B-B14F-4D97-AF65-F5344CB8AC3E}">
        <p14:creationId xmlns:p14="http://schemas.microsoft.com/office/powerpoint/2010/main" val="556692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Man standing in front of three buildings,with fire hose and sprinklers wrapped around them, looking up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111"/>
          <a:stretch/>
        </p:blipFill>
        <p:spPr>
          <a:xfrm>
            <a:off x="0" y="685800"/>
            <a:ext cx="9144000" cy="5943600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E27456C-EDB6-4FA1-83AC-0A90A9E0C715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80772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Property owners remaining on-site and evacuations</a:t>
            </a:r>
          </a:p>
        </p:txBody>
      </p:sp>
    </p:spTree>
    <p:extLst>
      <p:ext uri="{BB962C8B-B14F-4D97-AF65-F5344CB8AC3E}">
        <p14:creationId xmlns:p14="http://schemas.microsoft.com/office/powerpoint/2010/main" val="212661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Three firefighters working with a hose lay in front of a house that is fully involved in flame and fire, mostly on the roof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3636" r="2698" b="1800"/>
          <a:stretch/>
        </p:blipFill>
        <p:spPr>
          <a:xfrm>
            <a:off x="0" y="685800"/>
            <a:ext cx="9144000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0" y="685800"/>
            <a:ext cx="9144000" cy="762000"/>
          </a:xfrm>
          <a:solidFill>
            <a:schemeClr val="bg1">
              <a:alpha val="72000"/>
            </a:schemeClr>
          </a:solidFill>
        </p:spPr>
        <p:txBody>
          <a:bodyPr>
            <a:normAutofit lnSpcReduction="10000"/>
          </a:bodyPr>
          <a:lstStyle/>
          <a:p>
            <a:pPr marL="182880" indent="0">
              <a:buNone/>
            </a:pPr>
            <a:r>
              <a:rPr lang="en-US" sz="2400" dirty="0"/>
              <a:t>Smoke byproducts often laced with chemical compounds not found in pure wildland fires.</a:t>
            </a:r>
          </a:p>
          <a:p>
            <a:pPr marL="18288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51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definition of a safety zone?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 safety zone is an area where a firefighter can survive without a fire shelter. </a:t>
            </a:r>
          </a:p>
        </p:txBody>
      </p:sp>
      <p:pic>
        <p:nvPicPr>
          <p:cNvPr id="6" name="Content Placeholder 5" descr="Fire vehicles parked in a safety zone surrounded by dense forest vegetation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5" t="5282" r="13129"/>
          <a:stretch/>
        </p:blipFill>
        <p:spPr>
          <a:xfrm>
            <a:off x="4648200" y="1646238"/>
            <a:ext cx="4495800" cy="4922715"/>
          </a:xfrm>
        </p:spPr>
      </p:pic>
    </p:spTree>
    <p:extLst>
      <p:ext uri="{BB962C8B-B14F-4D97-AF65-F5344CB8AC3E}">
        <p14:creationId xmlns:p14="http://schemas.microsoft.com/office/powerpoint/2010/main" val="35891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Content Placeholder 4" descr="Wood home in forest with propane tank in gravel driveway.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6731"/>
          <a:stretch/>
        </p:blipFill>
        <p:spPr>
          <a:xfrm>
            <a:off x="-1" y="685800"/>
            <a:ext cx="9144001" cy="5943600"/>
          </a:xfrm>
        </p:spPr>
      </p:pic>
    </p:spTree>
    <p:extLst>
      <p:ext uri="{BB962C8B-B14F-4D97-AF65-F5344CB8AC3E}">
        <p14:creationId xmlns:p14="http://schemas.microsoft.com/office/powerpoint/2010/main" val="618196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</a:t>
            </a:r>
          </a:p>
        </p:txBody>
      </p:sp>
      <p:pic>
        <p:nvPicPr>
          <p:cNvPr id="2" name="Content Placeholder 1" descr="Large house in a large stand of pine trees and very little ground fuel. 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359" r="2348" b="14018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0A21D44-3AEA-4779-BE11-52729C15D6F9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Defensible – Prep and Hold</a:t>
            </a:r>
          </a:p>
        </p:txBody>
      </p:sp>
    </p:spTree>
    <p:extLst>
      <p:ext uri="{BB962C8B-B14F-4D97-AF65-F5344CB8AC3E}">
        <p14:creationId xmlns:p14="http://schemas.microsoft.com/office/powerpoint/2010/main" val="190713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Students will be able to: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Describe the characteristic of a structure during size up.</a:t>
            </a:r>
          </a:p>
          <a:p>
            <a:endParaRPr lang="en-US" sz="2400" dirty="0"/>
          </a:p>
          <a:p>
            <a:r>
              <a:rPr lang="en-US" sz="2400" dirty="0"/>
              <a:t>Describe Wildland Urban Interface (WUI) watch out situations. </a:t>
            </a:r>
          </a:p>
          <a:p>
            <a:endParaRPr lang="en-US" sz="2400" dirty="0"/>
          </a:p>
          <a:p>
            <a:r>
              <a:rPr lang="en-US" sz="2400" dirty="0"/>
              <a:t>Describe the four classifications of structure triage.</a:t>
            </a:r>
          </a:p>
          <a:p>
            <a:endParaRPr lang="en-US" sz="2400" dirty="0"/>
          </a:p>
          <a:p>
            <a:r>
              <a:rPr lang="en-US" sz="2400" dirty="0"/>
              <a:t>Describe specific actions of structure protection tactics.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841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</a:t>
            </a:r>
          </a:p>
        </p:txBody>
      </p:sp>
      <p:pic>
        <p:nvPicPr>
          <p:cNvPr id="2" name="Content Placeholder 1" descr="Large homes in the foregournd of a golf course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 b="17377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B4A7AE8-7094-45BC-9D18-988146205203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Defensible – Standalone</a:t>
            </a:r>
          </a:p>
        </p:txBody>
      </p:sp>
    </p:spTree>
    <p:extLst>
      <p:ext uri="{BB962C8B-B14F-4D97-AF65-F5344CB8AC3E}">
        <p14:creationId xmlns:p14="http://schemas.microsoft.com/office/powerpoint/2010/main" val="46429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</a:t>
            </a:r>
          </a:p>
        </p:txBody>
      </p:sp>
      <p:pic>
        <p:nvPicPr>
          <p:cNvPr id="4" name="Content Placeholder 3" descr="Cabins in a thick forest all with decks that have been wrapped with reflective structure foil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521" r="2321" b="14834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38051FA-3507-4D65-8D34-631DDB599A3A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Non - Defensible – Prep and Leave</a:t>
            </a:r>
          </a:p>
        </p:txBody>
      </p:sp>
    </p:spTree>
    <p:extLst>
      <p:ext uri="{BB962C8B-B14F-4D97-AF65-F5344CB8AC3E}">
        <p14:creationId xmlns:p14="http://schemas.microsoft.com/office/powerpoint/2010/main" val="3014409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</a:t>
            </a:r>
          </a:p>
        </p:txBody>
      </p:sp>
      <p:pic>
        <p:nvPicPr>
          <p:cNvPr id="2" name="Content Placeholder 1" descr="Home in dense forest with trees and brush close to house.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6731"/>
          <a:stretch/>
        </p:blipFill>
        <p:spPr>
          <a:xfrm>
            <a:off x="-1" y="685799"/>
            <a:ext cx="9144001" cy="5943601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4343F5-8C26-414E-9C40-FD631E582675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11000">
                <a:srgbClr val="FFFFFF">
                  <a:alpha val="5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Non - Defensible – Rescue Drive - By </a:t>
            </a:r>
          </a:p>
        </p:txBody>
      </p:sp>
    </p:spTree>
    <p:extLst>
      <p:ext uri="{BB962C8B-B14F-4D97-AF65-F5344CB8AC3E}">
        <p14:creationId xmlns:p14="http://schemas.microsoft.com/office/powerpoint/2010/main" val="1439685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 Exercise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Are these structures defensible and what is the classification?  Provide the reasoning.</a:t>
            </a:r>
          </a:p>
          <a:p>
            <a:pPr marL="182880"/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House and barn in wooded area with smoke and fire around it.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-600" r="819" b="1528"/>
          <a:stretch/>
        </p:blipFill>
        <p:spPr>
          <a:xfrm>
            <a:off x="0" y="1447800"/>
            <a:ext cx="9144000" cy="5189538"/>
          </a:xfrm>
        </p:spPr>
      </p:pic>
    </p:spTree>
    <p:extLst>
      <p:ext uri="{BB962C8B-B14F-4D97-AF65-F5344CB8AC3E}">
        <p14:creationId xmlns:p14="http://schemas.microsoft.com/office/powerpoint/2010/main" val="235866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 Exercise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Is this structure defensible and what is the classification? Provide the reasoning.</a:t>
            </a:r>
          </a:p>
          <a:p>
            <a:pPr marL="18288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Wood house built into a hillside with a narrow driveway and trees all around it.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8686" b="19246"/>
          <a:stretch/>
        </p:blipFill>
        <p:spPr>
          <a:xfrm>
            <a:off x="1" y="1524000"/>
            <a:ext cx="9161318" cy="5105400"/>
          </a:xfrm>
        </p:spPr>
      </p:pic>
    </p:spTree>
    <p:extLst>
      <p:ext uri="{BB962C8B-B14F-4D97-AF65-F5344CB8AC3E}">
        <p14:creationId xmlns:p14="http://schemas.microsoft.com/office/powerpoint/2010/main" val="4191606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 Exercise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Are these structures defensible and what is the classification?  Provide the reasoning.</a:t>
            </a:r>
          </a:p>
          <a:p>
            <a:pPr marL="18288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Engine parked next to several buldings with an approaching brush fire from behind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r="5118" b="10609"/>
          <a:stretch/>
        </p:blipFill>
        <p:spPr>
          <a:xfrm>
            <a:off x="0" y="1523999"/>
            <a:ext cx="9144000" cy="5105401"/>
          </a:xfrm>
        </p:spPr>
      </p:pic>
    </p:spTree>
    <p:extLst>
      <p:ext uri="{BB962C8B-B14F-4D97-AF65-F5344CB8AC3E}">
        <p14:creationId xmlns:p14="http://schemas.microsoft.com/office/powerpoint/2010/main" val="2571867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Triage Exercise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Is this structure defensible and what is the classification? Provide the reasoning.</a:t>
            </a:r>
          </a:p>
          <a:p>
            <a:pPr marL="18288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wo people on a deck of house overlooking a wooded area.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/>
        </p:blipFill>
        <p:spPr>
          <a:xfrm>
            <a:off x="0" y="1523999"/>
            <a:ext cx="9144000" cy="5105401"/>
          </a:xfrm>
        </p:spPr>
      </p:pic>
    </p:spTree>
    <p:extLst>
      <p:ext uri="{BB962C8B-B14F-4D97-AF65-F5344CB8AC3E}">
        <p14:creationId xmlns:p14="http://schemas.microsoft.com/office/powerpoint/2010/main" val="2509556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Protection Tactics</a:t>
            </a:r>
          </a:p>
        </p:txBody>
      </p:sp>
      <p:pic>
        <p:nvPicPr>
          <p:cNvPr id="7" name="Content Placeholder 6" descr="A large home on the bank of a body of water that a fire has bourned all the way around not harming any of the property. A tractor or dozer as removed all flammable vegetaion surrounding the home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14098" r="1192"/>
          <a:stretch/>
        </p:blipFill>
        <p:spPr>
          <a:xfrm>
            <a:off x="0" y="609600"/>
            <a:ext cx="9144000" cy="6035931"/>
          </a:xfrm>
        </p:spPr>
      </p:pic>
    </p:spTree>
    <p:extLst>
      <p:ext uri="{BB962C8B-B14F-4D97-AF65-F5344CB8AC3E}">
        <p14:creationId xmlns:p14="http://schemas.microsoft.com/office/powerpoint/2010/main" val="3028455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Which structure triage category requires firefighters to stay with a structure?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Answer: </a:t>
            </a:r>
          </a:p>
          <a:p>
            <a:endParaRPr lang="en-US" dirty="0"/>
          </a:p>
          <a:p>
            <a:r>
              <a:rPr lang="en-US" dirty="0"/>
              <a:t>Defensible – Prep and Hold.</a:t>
            </a:r>
          </a:p>
        </p:txBody>
      </p:sp>
      <p:pic>
        <p:nvPicPr>
          <p:cNvPr id="6" name="Content Placeholder 5" descr="Large house in a large stand of pine trees and very little ground fuel. 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r="15849"/>
          <a:stretch/>
        </p:blipFill>
        <p:spPr>
          <a:xfrm>
            <a:off x="4648199" y="1632123"/>
            <a:ext cx="4495801" cy="4935193"/>
          </a:xfrm>
        </p:spPr>
      </p:pic>
    </p:spTree>
    <p:extLst>
      <p:ext uri="{BB962C8B-B14F-4D97-AF65-F5344CB8AC3E}">
        <p14:creationId xmlns:p14="http://schemas.microsoft.com/office/powerpoint/2010/main" val="39919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What is the primary determining factor when sizing up a structure?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Answer:</a:t>
            </a:r>
          </a:p>
          <a:p>
            <a:endParaRPr lang="en-US" dirty="0"/>
          </a:p>
          <a:p>
            <a:r>
              <a:rPr lang="en-US" dirty="0"/>
              <a:t>An adequate safety zone, based on fire behavior predictions.</a:t>
            </a:r>
          </a:p>
        </p:txBody>
      </p:sp>
      <p:pic>
        <p:nvPicPr>
          <p:cNvPr id="6" name="Content Placeholder 5" descr="Fire vehicles parked in a safety zone surrounded by dense forest vegetation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2293" r="12512"/>
          <a:stretch/>
        </p:blipFill>
        <p:spPr>
          <a:xfrm>
            <a:off x="4774400" y="1646239"/>
            <a:ext cx="4369600" cy="4906962"/>
          </a:xfrm>
        </p:spPr>
      </p:pic>
    </p:spTree>
    <p:extLst>
      <p:ext uri="{BB962C8B-B14F-4D97-AF65-F5344CB8AC3E}">
        <p14:creationId xmlns:p14="http://schemas.microsoft.com/office/powerpoint/2010/main" val="40735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Wildland Urban Interface</a:t>
            </a:r>
          </a:p>
        </p:txBody>
      </p:sp>
      <p:pic>
        <p:nvPicPr>
          <p:cNvPr id="4" name="Content Placeholder 3" descr="Fire resources staging on a road beneath a housing development on a slope with fire advancing down hill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10207" r="8166" b="7135"/>
          <a:stretch/>
        </p:blipFill>
        <p:spPr>
          <a:xfrm>
            <a:off x="0" y="609600"/>
            <a:ext cx="9144000" cy="60198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609600"/>
            <a:ext cx="9144000" cy="12192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2400" dirty="0"/>
              <a:t>The line, area, or zone where structures and other human development meet or intermingle with undeveloped wildland or vegetation fuels.​​</a:t>
            </a:r>
          </a:p>
        </p:txBody>
      </p:sp>
    </p:spTree>
    <p:extLst>
      <p:ext uri="{BB962C8B-B14F-4D97-AF65-F5344CB8AC3E}">
        <p14:creationId xmlns:p14="http://schemas.microsoft.com/office/powerpoint/2010/main" val="2786426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182880"/>
            <a:r>
              <a:rPr lang="en-US" dirty="0"/>
              <a:t>Which of the following is the best example of structure protection tactics?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Placing sprinklers on top of cedar shake roofs.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Sweeping pine needles off a porch.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Opening windows on a cabin.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Patrol the area following the fire front passage.</a:t>
            </a:r>
          </a:p>
        </p:txBody>
      </p:sp>
      <p:pic>
        <p:nvPicPr>
          <p:cNvPr id="6" name="Content Placeholder 5" descr="A large home on the bank of a body of water that a fire has bourned all the way around not harming any of the property. A tractor or dozer as removed all flammable vegetaion surrounding the home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r="15849"/>
          <a:stretch/>
        </p:blipFill>
        <p:spPr>
          <a:xfrm>
            <a:off x="4876801" y="1631000"/>
            <a:ext cx="4267200" cy="4937438"/>
          </a:xfrm>
        </p:spPr>
      </p:pic>
    </p:spTree>
    <p:extLst>
      <p:ext uri="{BB962C8B-B14F-4D97-AF65-F5344CB8AC3E}">
        <p14:creationId xmlns:p14="http://schemas.microsoft.com/office/powerpoint/2010/main" val="13558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Students will be able to: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Describe the characteristic of a structure during size up.</a:t>
            </a:r>
          </a:p>
          <a:p>
            <a:endParaRPr lang="en-US" sz="2400" dirty="0"/>
          </a:p>
          <a:p>
            <a:r>
              <a:rPr lang="en-US" sz="2400" dirty="0"/>
              <a:t>Describe Wildland Urban Interface (WUI) watch out situations. </a:t>
            </a:r>
          </a:p>
          <a:p>
            <a:endParaRPr lang="en-US" sz="2400" dirty="0"/>
          </a:p>
          <a:p>
            <a:r>
              <a:rPr lang="en-US" sz="2400" dirty="0"/>
              <a:t>Describe the four classifications of structure triage.</a:t>
            </a:r>
          </a:p>
          <a:p>
            <a:endParaRPr lang="en-US" sz="2400" dirty="0"/>
          </a:p>
          <a:p>
            <a:r>
              <a:rPr lang="en-US" sz="2400" dirty="0"/>
              <a:t>Describe specific actions of structure protection tactics.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19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Behavior Predictions</a:t>
            </a:r>
          </a:p>
        </p:txBody>
      </p:sp>
      <p:pic>
        <p:nvPicPr>
          <p:cNvPr id="6" name="Content Placeholder 5" descr="Three fire managers in a classroom,standing in front of a fire progression map, clipped to an easel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3354" r="3387" b="14813"/>
          <a:stretch/>
        </p:blipFill>
        <p:spPr>
          <a:xfrm>
            <a:off x="0" y="609601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283918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Sizeup</a:t>
            </a:r>
          </a:p>
        </p:txBody>
      </p:sp>
      <p:pic>
        <p:nvPicPr>
          <p:cNvPr id="5" name="Content Placeholder 4" descr="Log cabin surrounded by trees with fire wood piled in front of the front door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r="7698" b="3473"/>
          <a:stretch/>
        </p:blipFill>
        <p:spPr>
          <a:xfrm>
            <a:off x="0" y="681037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8D7FDF0-C466-4E88-A547-439B48C5AE6B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943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/>
              <a:t>Site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856929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Two fire engines parked halfway on a narrow road the slope of a previously burned are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r="1892" b="6218"/>
          <a:stretch/>
        </p:blipFill>
        <p:spPr>
          <a:xfrm>
            <a:off x="0" y="685800"/>
            <a:ext cx="9144000" cy="5943600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552F38D-0303-4A2D-B7A8-7709EE74CC9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943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Narrow  Roads</a:t>
            </a:r>
          </a:p>
        </p:txBody>
      </p:sp>
    </p:spTree>
    <p:extLst>
      <p:ext uri="{BB962C8B-B14F-4D97-AF65-F5344CB8AC3E}">
        <p14:creationId xmlns:p14="http://schemas.microsoft.com/office/powerpoint/2010/main" val="258383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8" name="Picture 7" descr="Wooden sign cautioning to cross a bridge at the risk of an operator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2426" r="21233" b="2439"/>
          <a:stretch/>
        </p:blipFill>
        <p:spPr>
          <a:xfrm>
            <a:off x="-1" y="685800"/>
            <a:ext cx="3124201" cy="594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7" name="Content Placeholder 6" descr="A dirt road crossing over the top of a stream follwing through a galvanized culvert."/>
          <p:cNvPicPr>
            <a:picLocks noGrp="1" noChangeAspect="1"/>
          </p:cNvPicPr>
          <p:nvPr>
            <p:ph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r="33497" b="2040"/>
          <a:stretch/>
        </p:blipFill>
        <p:spPr>
          <a:xfrm>
            <a:off x="3108511" y="685800"/>
            <a:ext cx="6035489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25E8544-EE66-436B-820E-9617638ED72B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943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Unknown bridge limits</a:t>
            </a:r>
          </a:p>
        </p:txBody>
      </p:sp>
    </p:spTree>
    <p:extLst>
      <p:ext uri="{BB962C8B-B14F-4D97-AF65-F5344CB8AC3E}">
        <p14:creationId xmlns:p14="http://schemas.microsoft.com/office/powerpoint/2010/main" val="162715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5" name="Content Placeholder 4" descr="Two large portable water tanks full of water in wooded are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9739" r="2313" b="8678"/>
          <a:stretch/>
        </p:blipFill>
        <p:spPr>
          <a:xfrm>
            <a:off x="0" y="762000"/>
            <a:ext cx="9144000" cy="5867400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FA03110-EE8E-4DEE-BBA5-42FB4C861DBE}"/>
              </a:ext>
            </a:extLst>
          </p:cNvPr>
          <p:cNvSpPr txBox="1">
            <a:spLocks/>
          </p:cNvSpPr>
          <p:nvPr/>
        </p:nvSpPr>
        <p:spPr>
          <a:xfrm>
            <a:off x="0" y="762000"/>
            <a:ext cx="5943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Limited water sources</a:t>
            </a:r>
          </a:p>
        </p:txBody>
      </p:sp>
    </p:spTree>
    <p:extLst>
      <p:ext uri="{BB962C8B-B14F-4D97-AF65-F5344CB8AC3E}">
        <p14:creationId xmlns:p14="http://schemas.microsoft.com/office/powerpoint/2010/main" val="386435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Challenges and Hazards</a:t>
            </a:r>
          </a:p>
        </p:txBody>
      </p:sp>
      <p:pic>
        <p:nvPicPr>
          <p:cNvPr id="6" name="Content Placeholder 5" descr="Image of a building with pine trees growing over the roof.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1" t="2078" r="16405" b="1826"/>
          <a:stretch/>
        </p:blipFill>
        <p:spPr>
          <a:xfrm>
            <a:off x="1" y="685800"/>
            <a:ext cx="3048000" cy="5943600"/>
          </a:xfrm>
        </p:spPr>
      </p:pic>
      <p:pic>
        <p:nvPicPr>
          <p:cNvPr id="7" name="Content Placeholder 6" descr="Ornamental landscaping vegetation growing along side a building.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7" t="3671" r="25333" b="3428"/>
          <a:stretch/>
        </p:blipFill>
        <p:spPr>
          <a:xfrm>
            <a:off x="3047999" y="685800"/>
            <a:ext cx="3048001" cy="5943600"/>
          </a:xfrm>
        </p:spPr>
      </p:pic>
      <p:pic>
        <p:nvPicPr>
          <p:cNvPr id="8" name="Content Placeholder 7" descr="Fire wood stacked on deck up against the siding of a home."/>
          <p:cNvPicPr>
            <a:picLocks noGrp="1" noChangeAspect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2107" r="41965" b="1854"/>
          <a:stretch/>
        </p:blipFill>
        <p:spPr>
          <a:xfrm>
            <a:off x="6096000" y="685800"/>
            <a:ext cx="3048000" cy="5943600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2715D5-DD5D-4274-B146-5DC8E5DDC401}"/>
              </a:ext>
            </a:extLst>
          </p:cNvPr>
          <p:cNvSpPr txBox="1">
            <a:spLocks/>
          </p:cNvSpPr>
          <p:nvPr/>
        </p:nvSpPr>
        <p:spPr>
          <a:xfrm>
            <a:off x="-1" y="685800"/>
            <a:ext cx="8077201" cy="563562"/>
          </a:xfrm>
          <a:prstGeom prst="rect">
            <a:avLst/>
          </a:prstGeom>
          <a:gradFill>
            <a:gsLst>
              <a:gs pos="11000">
                <a:srgbClr val="FFFFFF">
                  <a:alpha val="69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800" dirty="0"/>
              <a:t>Ornamental plants and combustible debris</a:t>
            </a:r>
          </a:p>
        </p:txBody>
      </p:sp>
    </p:spTree>
    <p:extLst>
      <p:ext uri="{BB962C8B-B14F-4D97-AF65-F5344CB8AC3E}">
        <p14:creationId xmlns:p14="http://schemas.microsoft.com/office/powerpoint/2010/main" val="21452802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ARTICULATE_SLIDE_COUNT" val="17"/>
  <p:tag name="MMPROD_UIDATA" val="&lt;database version=&quot;7.0&quot;&gt;&lt;object type=&quot;1&quot; unique_id=&quot;10001&quot;&gt;&lt;object type=&quot;8&quot; unique_id=&quot;10084&quot;&gt;&lt;/object&gt;&lt;object type=&quot;2&quot; unique_id=&quot;10085&quot;&gt;&lt;object type=&quot;3&quot; unique_id=&quot;10086&quot;&gt;&lt;property id=&quot;20148&quot; value=&quot;5&quot;/&gt;&lt;property id=&quot;20300&quot; value=&quot;Slide 1&quot;/&gt;&lt;property id=&quot;20307&quot; value=&quot;258&quot;/&gt;&lt;/object&gt;&lt;object type=&quot;3&quot; unique_id=&quot;10087&quot;&gt;&lt;property id=&quot;20148&quot; value=&quot;5&quot;/&gt;&lt;property id=&quot;20300&quot; value=&quot;Slide 2 - &amp;quot;Unit 1: Objectives&amp;quot;&quot;/&gt;&lt;property id=&quot;20307&quot; value=&quot;259&quot;/&gt;&lt;/object&gt;&lt;object type=&quot;3&quot; unique_id=&quot;10088&quot;&gt;&lt;property id=&quot;20148&quot; value=&quot;5&quot;/&gt;&lt;property id=&quot;20300&quot; value=&quot;Slide 3 - &amp;quot;Basic fire terminology video&amp;quot;&quot;/&gt;&lt;property id=&quot;20307&quot; value=&quot;260&quot;/&gt;&lt;/object&gt;&lt;object type=&quot;3&quot; unique_id=&quot;10089&quot;&gt;&lt;property id=&quot;20148&quot; value=&quot;5&quot;/&gt;&lt;property id=&quot;20300&quot; value=&quot;Slide 5 - &amp;quot;Additional terminology: &amp;quot;&quot;/&gt;&lt;property id=&quot;20307&quot; value=&quot;261&quot;/&gt;&lt;/object&gt;&lt;object type=&quot;3&quot; unique_id=&quot;10091&quot;&gt;&lt;property id=&quot;20148&quot; value=&quot;5&quot;/&gt;&lt;property id=&quot;20300&quot; value=&quot;Slide 4 - &amp;quot;Terminology: Fire Behavior&amp;quot;&quot;/&gt;&lt;property id=&quot;20307&quot; value=&quot;273&quot;/&gt;&lt;/object&gt;&lt;object type=&quot;3&quot; unique_id=&quot;10092&quot;&gt;&lt;property id=&quot;20148&quot; value=&quot;5&quot;/&gt;&lt;property id=&quot;20300&quot; value=&quot;Slide 6 - &amp;quot;The Fire Triangle&amp;quot;&quot;/&gt;&lt;property id=&quot;20307&quot; value=&quot;274&quot;/&gt;&lt;/object&gt;&lt;object type=&quot;3&quot; unique_id=&quot;10096&quot;&gt;&lt;property id=&quot;20148&quot; value=&quot;5&quot;/&gt;&lt;property id=&quot;20300&quot; value=&quot;Slide 14 - &amp;quot;Heat Transfer&amp;quot;&quot;/&gt;&lt;property id=&quot;20307&quot; value=&quot;278&quot;/&gt;&lt;/object&gt;&lt;object type=&quot;3&quot; unique_id=&quot;10097&quot;&gt;&lt;property id=&quot;20148&quot; value=&quot;5&quot;/&gt;&lt;property id=&quot;20300&quot; value=&quot;Slide 8 - &amp;quot;Heat&amp;quot;&quot;/&gt;&lt;property id=&quot;20307&quot; value=&quot;279&quot;/&gt;&lt;/object&gt;&lt;object type=&quot;3&quot; unique_id=&quot;10098&quot;&gt;&lt;property id=&quot;20148&quot; value=&quot;5&quot;/&gt;&lt;property id=&quot;20300&quot; value=&quot;Slide 10 - &amp;quot;Heat Transfer&amp;quot;&quot;/&gt;&lt;property id=&quot;20307&quot; value=&quot;290&quot;/&gt;&lt;/object&gt;&lt;object type=&quot;3&quot; unique_id=&quot;10099&quot;&gt;&lt;property id=&quot;20148&quot; value=&quot;5&quot;/&gt;&lt;property id=&quot;20300&quot; value=&quot;Slide 15 - &amp;quot;Breaking the Fire Triangle&amp;quot;&quot;/&gt;&lt;property id=&quot;20307&quot; value=&quot;280&quot;/&gt;&lt;/object&gt;&lt;object type=&quot;3&quot; unique_id=&quot;10100&quot;&gt;&lt;property id=&quot;20148&quot; value=&quot;5&quot;/&gt;&lt;property id=&quot;20300&quot; value=&quot;Slide 16 - &amp;quot;Breaking the fire triangle&amp;quot;&quot;/&gt;&lt;property id=&quot;20307&quot; value=&quot;281&quot;/&gt;&lt;/object&gt;&lt;object type=&quot;3&quot; unique_id=&quot;10106&quot;&gt;&lt;property id=&quot;20148&quot; value=&quot;5&quot;/&gt;&lt;property id=&quot;20300&quot; value=&quot;Slide 17 - &amp;quot;Unit 1 Summary&amp;quot;&quot;/&gt;&lt;property id=&quot;20307&quot; value=&quot;287&quot;/&gt;&lt;/object&gt;&lt;object type=&quot;3&quot; unique_id=&quot;10690&quot;&gt;&lt;property id=&quot;20148&quot; value=&quot;5&quot;/&gt;&lt;property id=&quot;20300&quot; value=&quot;Slide 7 - &amp;quot;Oxygen&amp;quot;&quot;/&gt;&lt;property id=&quot;20307&quot; value=&quot;292&quot;/&gt;&lt;/object&gt;&lt;object type=&quot;3&quot; unique_id=&quot;10691&quot;&gt;&lt;property id=&quot;20148&quot; value=&quot;5&quot;/&gt;&lt;property id=&quot;20300&quot; value=&quot;Slide 9 - &amp;quot;Fuel&amp;quot;&quot;/&gt;&lt;property id=&quot;20307&quot; value=&quot;291&quot;/&gt;&lt;/object&gt;&lt;object type=&quot;3&quot; unique_id=&quot;10692&quot;&gt;&lt;property id=&quot;20148&quot; value=&quot;5&quot;/&gt;&lt;property id=&quot;20300&quot; value=&quot;Slide 11 - &amp;quot;Conduction: Happens through direct contact&amp;#x0D;&amp;#x0A;&amp;quot;&quot;/&gt;&lt;property id=&quot;20307&quot; value=&quot;293&quot;/&gt;&lt;/object&gt;&lt;object type=&quot;3&quot; unique_id=&quot;10693&quot;&gt;&lt;property id=&quot;20148&quot; value=&quot;5&quot;/&gt;&lt;property id=&quot;20300&quot; value=&quot;Slide 12 - &amp;quot;Convection: Movement of air&amp;#x0D;&amp;#x0A;&amp;quot;&quot;/&gt;&lt;property id=&quot;20307&quot; value=&quot;295&quot;/&gt;&lt;/object&gt;&lt;object type=&quot;3&quot; unique_id=&quot;10694&quot;&gt;&lt;property id=&quot;20148&quot; value=&quot;5&quot;/&gt;&lt;property id=&quot;20300&quot; value=&quot;Slide 13 - &amp;quot;&amp;#x0D;&amp;#x0A;Radiant: Ray or wave of heat&amp;#x0D;&amp;#x0A;&amp;quot;&quot;/&gt;&lt;property id=&quot;20307&quot; value=&quot;294&quot;/&gt;&lt;/object&gt;&lt;/object&gt;&lt;/object&gt;&lt;/database&gt;"/>
  <p:tag name="ARTICULATE_PROJECT_OPEN" val="0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NWCG-S190">
      <a:dk1>
        <a:srgbClr val="262626"/>
      </a:dk1>
      <a:lt1>
        <a:srgbClr val="FFFFFF"/>
      </a:lt1>
      <a:dk2>
        <a:srgbClr val="42322A"/>
      </a:dk2>
      <a:lt2>
        <a:srgbClr val="EEECE1"/>
      </a:lt2>
      <a:accent1>
        <a:srgbClr val="ABC178"/>
      </a:accent1>
      <a:accent2>
        <a:srgbClr val="D6562B"/>
      </a:accent2>
      <a:accent3>
        <a:srgbClr val="507B97"/>
      </a:accent3>
      <a:accent4>
        <a:srgbClr val="F4BB3A"/>
      </a:accent4>
      <a:accent5>
        <a:srgbClr val="176533"/>
      </a:accent5>
      <a:accent6>
        <a:srgbClr val="A17D6B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s190-Template" id="{8593C24D-E6E0-4AD6-A7C4-B640759F04B6}" vid="{9958F55C-F9E0-4870-BECA-CDDEE9838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NWCG_PPT_Template</Template>
  <TotalTime>3809</TotalTime>
  <Words>2795</Words>
  <Application>Microsoft Office PowerPoint</Application>
  <PresentationFormat>On-screen Show (4:3)</PresentationFormat>
  <Paragraphs>365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Courier New</vt:lpstr>
      <vt:lpstr>Times New Roman</vt:lpstr>
      <vt:lpstr>Calibri</vt:lpstr>
      <vt:lpstr>Arial</vt:lpstr>
      <vt:lpstr>Wingdings</vt:lpstr>
      <vt:lpstr>Custom Design</vt:lpstr>
      <vt:lpstr>S130 Unit 13:  Wildland Urban Interface</vt:lpstr>
      <vt:lpstr>Objectives</vt:lpstr>
      <vt:lpstr>Wildland Urban Interface</vt:lpstr>
      <vt:lpstr>Fire Behavior Predictions</vt:lpstr>
      <vt:lpstr>Structure Sizeup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Tactical Challenges and Hazards</vt:lpstr>
      <vt:lpstr>Knowledge Check</vt:lpstr>
      <vt:lpstr>Structure Triage</vt:lpstr>
      <vt:lpstr>Structure Triage</vt:lpstr>
      <vt:lpstr>Structure Triage</vt:lpstr>
      <vt:lpstr>Structure Triage</vt:lpstr>
      <vt:lpstr>Structure Triage</vt:lpstr>
      <vt:lpstr>Structure Triage Exercise</vt:lpstr>
      <vt:lpstr>Structure Triage Exercise</vt:lpstr>
      <vt:lpstr>Structure Triage Exercise</vt:lpstr>
      <vt:lpstr>Structure Triage Exercise</vt:lpstr>
      <vt:lpstr>Structure Protection Tactics</vt:lpstr>
      <vt:lpstr>Knowledge Check</vt:lpstr>
      <vt:lpstr>Knowledge Check</vt:lpstr>
      <vt:lpstr>Knowledge Check</vt:lpstr>
      <vt:lpstr>Objectives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Touchette, Rhiannon R</dc:creator>
  <cp:lastModifiedBy>Touchette, Rhiannon R</cp:lastModifiedBy>
  <cp:revision>210</cp:revision>
  <cp:lastPrinted>2018-11-08T18:13:21Z</cp:lastPrinted>
  <dcterms:created xsi:type="dcterms:W3CDTF">2019-10-15T16:01:49Z</dcterms:created>
  <dcterms:modified xsi:type="dcterms:W3CDTF">2021-09-07T19:10:24Z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F825ACD3-ED32-4FDF-A0D6-63D173E0C802</vt:lpwstr>
  </property>
  <property fmtid="{D5CDD505-2E9C-101B-9397-08002B2CF9AE}" pid="3" name="ArticulatePath">
    <vt:lpwstr>Presentation1</vt:lpwstr>
  </property>
</Properties>
</file>