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21"/>
  </p:notesMasterIdLst>
  <p:handoutMasterIdLst>
    <p:handoutMasterId r:id="rId22"/>
  </p:handoutMasterIdLst>
  <p:sldIdLst>
    <p:sldId id="256" r:id="rId2"/>
    <p:sldId id="279" r:id="rId3"/>
    <p:sldId id="258" r:id="rId4"/>
    <p:sldId id="265" r:id="rId5"/>
    <p:sldId id="266" r:id="rId6"/>
    <p:sldId id="267" r:id="rId7"/>
    <p:sldId id="272" r:id="rId8"/>
    <p:sldId id="259" r:id="rId9"/>
    <p:sldId id="261" r:id="rId10"/>
    <p:sldId id="262" r:id="rId11"/>
    <p:sldId id="263" r:id="rId12"/>
    <p:sldId id="260" r:id="rId13"/>
    <p:sldId id="274" r:id="rId14"/>
    <p:sldId id="275" r:id="rId15"/>
    <p:sldId id="271" r:id="rId16"/>
    <p:sldId id="276" r:id="rId17"/>
    <p:sldId id="273" r:id="rId18"/>
    <p:sldId id="277" r:id="rId19"/>
    <p:sldId id="280" r:id="rId20"/>
  </p:sldIdLst>
  <p:sldSz cx="9144000" cy="6858000" type="screen4x3"/>
  <p:notesSz cx="6858000" cy="9296400"/>
  <p:embeddedFontLst>
    <p:embeddedFont>
      <p:font typeface="Calibri" panose="020F0502020204030204" pitchFamily="34" charset="0"/>
      <p:regular r:id="rId23"/>
      <p:bold r:id="rId24"/>
      <p:italic r:id="rId25"/>
      <p:boldItalic r:id="rId26"/>
    </p:embeddedFont>
    <p:embeddedFont>
      <p:font typeface="Segoe UI Symbol" panose="020B0502040204020203" pitchFamily="34" charset="0"/>
      <p:regular r:id="rId27"/>
    </p:embeddedFont>
  </p:embeddedFontLst>
  <p:custDataLst>
    <p:tags r:id="rId28"/>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s, Robin B" initials="BRB" lastIdx="1" clrIdx="0">
    <p:extLst>
      <p:ext uri="{19B8F6BF-5375-455C-9EA6-DF929625EA0E}">
        <p15:presenceInfo xmlns:p15="http://schemas.microsoft.com/office/powerpoint/2012/main" userId="S::rbbrooks@blm.gov::9c793d0e-6ea9-4651-9cd5-244c198d6e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42322A"/>
    <a:srgbClr val="005660"/>
    <a:srgbClr val="176533"/>
    <a:srgbClr val="DDDDDD"/>
    <a:srgbClr val="FFFFFF"/>
    <a:srgbClr val="663300"/>
    <a:srgbClr val="C0C0C0"/>
    <a:srgbClr val="EEECE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autoAdjust="0"/>
    <p:restoredTop sz="86804" autoAdjust="0"/>
  </p:normalViewPr>
  <p:slideViewPr>
    <p:cSldViewPr showGuides="1">
      <p:cViewPr varScale="1">
        <p:scale>
          <a:sx n="109" d="100"/>
          <a:sy n="109" d="100"/>
        </p:scale>
        <p:origin x="12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ifc.gov/standards/guides/red-boo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ifc.gov/standards/guides/red-boo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a:xfrm>
            <a:off x="685800" y="4473575"/>
            <a:ext cx="5486400" cy="3660775"/>
          </a:xfrm>
          <a:prstGeom prst="rect">
            <a:avLst/>
          </a:prstGeo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829675"/>
            <a:ext cx="2971800" cy="466725"/>
          </a:xfrm>
          <a:prstGeom prst="rect">
            <a:avLst/>
          </a:prstGeom>
        </p:spPr>
        <p:txBody>
          <a:bodyPr/>
          <a:lstStyle/>
          <a:p>
            <a:fld id="{8563C44C-B45D-4BB0-881F-345F3E067394}" type="slidenum">
              <a:rPr lang="en-US" smtClean="0"/>
              <a:t>1</a:t>
            </a:fld>
            <a:endParaRPr lang="en-US" dirty="0"/>
          </a:p>
        </p:txBody>
      </p:sp>
    </p:spTree>
    <p:extLst>
      <p:ext uri="{BB962C8B-B14F-4D97-AF65-F5344CB8AC3E}">
        <p14:creationId xmlns:p14="http://schemas.microsoft.com/office/powerpoint/2010/main" val="424477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762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el tamaño de la brigada del carro motobomba y la estructura de mando puede variar dependiendo de la agencia, distrito y el tipo del carro motobomba.</a:t>
            </a:r>
          </a:p>
          <a:p>
            <a:pPr marL="6350" marR="13970" indent="-6350">
              <a:lnSpc>
                <a:spcPct val="106000"/>
              </a:lnSpc>
              <a:spcAft>
                <a:spcPts val="35"/>
              </a:spcAft>
            </a:pPr>
            <a:endParaRPr lang="es-MX" sz="1800" b="1" dirty="0">
              <a:solidFill>
                <a:srgbClr val="000000"/>
              </a:solidFill>
              <a:effectLst/>
              <a:latin typeface="Times New Roman" panose="02020603050405020304" pitchFamily="18" charset="0"/>
              <a:ea typeface="Times New Roman" panose="02020603050405020304" pitchFamily="18" charset="0"/>
            </a:endParaRPr>
          </a:p>
          <a:p>
            <a:pPr marL="6350" marR="13970" indent="-6350">
              <a:lnSpc>
                <a:spcPct val="106000"/>
              </a:lnSpc>
              <a:spcAft>
                <a:spcPts val="35"/>
              </a:spcAft>
            </a:pPr>
            <a:r>
              <a:rPr lang="es-MX" sz="1800" b="1" dirty="0">
                <a:solidFill>
                  <a:srgbClr val="000000"/>
                </a:solidFill>
                <a:effectLst/>
                <a:latin typeface="Times New Roman" panose="02020603050405020304" pitchFamily="18" charset="0"/>
                <a:ea typeface="Times New Roman" panose="02020603050405020304" pitchFamily="18" charset="0"/>
              </a:rPr>
              <a:t>Ejemplo</a:t>
            </a:r>
          </a:p>
          <a:p>
            <a:pPr marL="6350" marR="13970" indent="-6350">
              <a:lnSpc>
                <a:spcPct val="106000"/>
              </a:lnSpc>
              <a:spcAft>
                <a:spcPts val="3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175"/>
              </a:spcAft>
            </a:pPr>
            <a:r>
              <a:rPr lang="es-MX" sz="1800" dirty="0">
                <a:solidFill>
                  <a:srgbClr val="000000"/>
                </a:solidFill>
                <a:effectLst/>
                <a:latin typeface="Times New Roman" panose="02020603050405020304" pitchFamily="18" charset="0"/>
                <a:ea typeface="Times New Roman" panose="02020603050405020304" pitchFamily="18" charset="0"/>
              </a:rPr>
              <a:t>Cadena de Mando de brigada de carro motobomba:</a:t>
            </a:r>
          </a:p>
          <a:p>
            <a:pPr marL="342900" lvl="0" indent="-342900">
              <a:lnSpc>
                <a:spcPct val="150000"/>
              </a:lnSpc>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Un miembro de brigada reporta a un jefe de cuadrilla</a:t>
            </a:r>
          </a:p>
          <a:p>
            <a:pPr marL="342900" lvl="0" indent="-342900">
              <a:lnSpc>
                <a:spcPct val="150000"/>
              </a:lnSpc>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Jefe de Cuadrilla reporta a un asistente del jefe de carro motobomba</a:t>
            </a:r>
          </a:p>
          <a:p>
            <a:pPr marL="342900" lvl="0" indent="-342900">
              <a:lnSpc>
                <a:spcPct val="150000"/>
              </a:lnSpc>
              <a:spcAft>
                <a:spcPts val="475"/>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asistente reporta al jefe de carro motobomba</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406806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762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la estructura de mando variará dependiendo de la agencia, distrito y el tipo de aeronave y su propósito.</a:t>
            </a:r>
          </a:p>
          <a:p>
            <a:pPr marL="6350" marR="13970" indent="-6350">
              <a:lnSpc>
                <a:spcPct val="106000"/>
              </a:lnSpc>
              <a:spcAft>
                <a:spcPts val="35"/>
              </a:spcAft>
            </a:pPr>
            <a:endParaRPr lang="es-MX" sz="1800" b="1" dirty="0">
              <a:solidFill>
                <a:srgbClr val="000000"/>
              </a:solidFill>
              <a:effectLst/>
              <a:latin typeface="Times New Roman" panose="02020603050405020304" pitchFamily="18" charset="0"/>
              <a:ea typeface="Times New Roman" panose="02020603050405020304" pitchFamily="18" charset="0"/>
            </a:endParaRPr>
          </a:p>
          <a:p>
            <a:pPr marL="6350" marR="13970" indent="-6350">
              <a:lnSpc>
                <a:spcPct val="106000"/>
              </a:lnSpc>
              <a:spcAft>
                <a:spcPts val="35"/>
              </a:spcAft>
            </a:pPr>
            <a:r>
              <a:rPr lang="es-MX" sz="1800" b="1" dirty="0">
                <a:solidFill>
                  <a:srgbClr val="000000"/>
                </a:solidFill>
                <a:effectLst/>
                <a:latin typeface="Times New Roman" panose="02020603050405020304" pitchFamily="18" charset="0"/>
                <a:ea typeface="Times New Roman" panose="02020603050405020304" pitchFamily="18" charset="0"/>
              </a:rPr>
              <a:t>Ejemplo</a:t>
            </a:r>
          </a:p>
          <a:p>
            <a:pPr marL="6350" marR="13970" indent="-6350">
              <a:lnSpc>
                <a:spcPct val="106000"/>
              </a:lnSpc>
              <a:spcAft>
                <a:spcPts val="3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175"/>
              </a:spcAft>
            </a:pPr>
            <a:r>
              <a:rPr lang="es-MX" sz="1800" dirty="0">
                <a:solidFill>
                  <a:srgbClr val="000000"/>
                </a:solidFill>
                <a:effectLst/>
                <a:latin typeface="Times New Roman" panose="02020603050405020304" pitchFamily="18" charset="0"/>
                <a:ea typeface="Times New Roman" panose="02020603050405020304" pitchFamily="18" charset="0"/>
              </a:rPr>
              <a:t>Cadena de mando de brigada de Helicóptero:</a:t>
            </a:r>
          </a:p>
          <a:p>
            <a:pPr marL="228600" indent="-228600">
              <a:lnSpc>
                <a:spcPct val="103000"/>
              </a:lnSpc>
              <a:spcAft>
                <a:spcPts val="475"/>
              </a:spcAft>
              <a:tabLst>
                <a:tab pos="2769235" algn="ctr"/>
              </a:tabLst>
            </a:pPr>
            <a:r>
              <a:rPr lang="es-MX" sz="1800" dirty="0">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Un </a:t>
            </a:r>
            <a:r>
              <a:rPr lang="es-MX" sz="1800" dirty="0">
                <a:solidFill>
                  <a:srgbClr val="000000"/>
                </a:solidFill>
                <a:effectLst/>
                <a:latin typeface="Times New Roman" panose="02020603050405020304" pitchFamily="18" charset="0"/>
                <a:ea typeface="Times New Roman" panose="02020603050405020304" pitchFamily="18" charset="0"/>
              </a:rPr>
              <a:t>miembro de brigada de helicóptero (HECM) reporta al manejador de helicóptero (HMGB)</a:t>
            </a:r>
          </a:p>
          <a:p>
            <a:pPr marL="171450" indent="-171450">
              <a:buFont typeface="Wingdings" panose="05000000000000000000" pitchFamily="2" charset="2"/>
              <a:buChar char="q"/>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35904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alcance de control como una medida de la cantidad de recursos que un líder debe supervisar directamente en cualquier momento dado.</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algunas razones de por qué el alcance de control es una parte tan importante en el manejo de incendios forestales:</a:t>
            </a:r>
          </a:p>
          <a:p>
            <a:pPr marL="685800" marR="107950" lvl="1" indent="-6350">
              <a:lnSpc>
                <a:spcPct val="152000"/>
              </a:lnSpc>
              <a:spcAft>
                <a:spcPts val="10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A</a:t>
            </a:r>
            <a:r>
              <a:rPr lang="es-MX" sz="1800" dirty="0">
                <a:solidFill>
                  <a:srgbClr val="000000"/>
                </a:solidFill>
                <a:effectLst/>
                <a:latin typeface="Times New Roman" panose="02020603050405020304" pitchFamily="18" charset="0"/>
                <a:ea typeface="Times New Roman" panose="02020603050405020304" pitchFamily="18" charset="0"/>
              </a:rPr>
              <a:t>yuda a mantener el conocimiento de la situación</a:t>
            </a:r>
          </a:p>
          <a:p>
            <a:pPr marL="685800" marR="107950" lvl="1" indent="-6350">
              <a:lnSpc>
                <a:spcPct val="152000"/>
              </a:lnSpc>
              <a:spcAft>
                <a:spcPts val="10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Promueve la seguridad</a:t>
            </a:r>
          </a:p>
          <a:p>
            <a:pPr marL="685800" marR="2679700" lvl="1" indent="-6350">
              <a:lnSpc>
                <a:spcPct val="152000"/>
              </a:lnSpc>
              <a:spcAft>
                <a:spcPts val="10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Mejora la comunicación</a:t>
            </a:r>
          </a:p>
          <a:p>
            <a:pPr marL="685800" marR="2736850" lvl="1" indent="-6350">
              <a:lnSpc>
                <a:spcPct val="152000"/>
              </a:lnSpc>
              <a:spcAft>
                <a:spcPts val="10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Ayuda a mantener el ritmo operacional</a:t>
            </a:r>
          </a:p>
          <a:p>
            <a:pPr marL="0" lvl="0" indent="0">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12</a:t>
            </a:fld>
            <a:endParaRPr lang="en-US" dirty="0"/>
          </a:p>
        </p:txBody>
      </p:sp>
    </p:spTree>
    <p:extLst>
      <p:ext uri="{BB962C8B-B14F-4D97-AF65-F5344CB8AC3E}">
        <p14:creationId xmlns:p14="http://schemas.microsoft.com/office/powerpoint/2010/main" val="818369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el gráfico representa el alcance de control para un brigada tipo 2 con base en los Estándares Inter agencia para Operaciones de Incendio y Aviación de Incendio (Libro Rojo), NFES 2724,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https://www.nifc.gov/standards/guides/red-book</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el personal mínimo puede variar dependiendo de las políticas de la agencia y área geográfica.</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228600" indent="-6350">
              <a:lnSpc>
                <a:spcPct val="103000"/>
              </a:lnSpc>
              <a:spcAft>
                <a:spcPts val="580"/>
              </a:spcAft>
            </a:pPr>
            <a:r>
              <a:rPr lang="es-MX" sz="1200" b="1" dirty="0">
                <a:solidFill>
                  <a:srgbClr val="000000"/>
                </a:solidFill>
                <a:effectLst/>
                <a:latin typeface="Times New Roman" panose="02020603050405020304" pitchFamily="18" charset="0"/>
                <a:ea typeface="Times New Roman" panose="02020603050405020304" pitchFamily="18" charset="0"/>
              </a:rPr>
              <a:t>Ejercicio: (limítelo a cinco minutos)</a:t>
            </a:r>
          </a:p>
          <a:p>
            <a:pPr marL="228600" indent="-6350">
              <a:lnSpc>
                <a:spcPct val="103000"/>
              </a:lnSpc>
              <a:spcAft>
                <a:spcPts val="580"/>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Proporcione a los estudiantes una copia impresa de las Normas Mínimas de Brigada para Movilización Nacional que se encuentran en el Libro Rojo.</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Divida a los estudiantes en grupos.</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Instruya a los grupos que identifiquen cómo se mantiene el alcance de control entre brigadas Tipo 1, Tipo 2 AI y Tipo 2 enfocándose en lo siguiente:</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1994535"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Tamaño de la brigada</a:t>
            </a:r>
          </a:p>
          <a:p>
            <a:pPr marL="742950" marR="1994535" lvl="1" indent="-285750" fontAlgn="base">
              <a:lnSpc>
                <a:spcPct val="155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Calificaciones de liderazgo</a:t>
            </a:r>
          </a:p>
          <a:p>
            <a:pPr marL="742950" marR="1994535" lvl="1" indent="-285750" fontAlgn="base">
              <a:lnSpc>
                <a:spcPct val="155000"/>
              </a:lnSpc>
              <a:spcAft>
                <a:spcPts val="5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1994535" lvl="0" indent="-342900" fontAlgn="base">
              <a:lnSpc>
                <a:spcPct val="155000"/>
              </a:lnSpc>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Times New Roman" panose="02020603050405020304" pitchFamily="18" charset="0"/>
                <a:ea typeface="Wingdings" panose="05000000000000000000" pitchFamily="2" charset="2"/>
                <a:cs typeface="Wingdings" panose="05000000000000000000" pitchFamily="2" charset="2"/>
              </a:rPr>
              <a:t>Identifique un portavoz del grupo.</a:t>
            </a:r>
          </a:p>
          <a:p>
            <a:pPr marL="342900" marR="1994535" lvl="0" indent="-342900" fontAlgn="base">
              <a:lnSpc>
                <a:spcPct val="155000"/>
              </a:lnSpc>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Times New Roman" panose="02020603050405020304" pitchFamily="18" charset="0"/>
              <a:ea typeface="Wingdings" panose="05000000000000000000" pitchFamily="2" charset="2"/>
              <a:cs typeface="Wingdings" panose="05000000000000000000" pitchFamily="2" charset="2"/>
            </a:endParaRPr>
          </a:p>
          <a:p>
            <a:pPr marL="342900" marR="1994535" lvl="0" indent="-342900" fontAlgn="base">
              <a:lnSpc>
                <a:spcPct val="155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Times New Roman" panose="02020603050405020304" pitchFamily="18" charset="0"/>
                <a:ea typeface="Wingdings" panose="05000000000000000000" pitchFamily="2" charset="2"/>
                <a:cs typeface="Wingdings" panose="05000000000000000000" pitchFamily="2" charset="2"/>
              </a:rPr>
              <a:t>Instruya a un portavoz del grupo que informe sus resultados.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3261054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al personal mínimo para carros motobomba Tipo 4, 5, 6 y 7 basado en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los Estándares Inter agencia para Operaciones de Incendio y Aviación de Incendio (Libro Rojo)</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NFES 2724,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https://www.nifc.gov/standards/guides/red-book</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Discuta que el gráfico en la diapositiva representa el personal mínimo para carros motobomba Tipo 4, 5, 6 y 7.</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el personal mínimo para carros motobomba tipo 3 es un jefe de carro motobomba más 2 combatientes de incendios.</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el personal mínimo puede variar dependiendo de políticas del distrito, agencia, y área geográfica.</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se podría mantener el alcance de control dentro de una organización de carro motobomba y cómo sería la estructura de liderazgo en los siguientes ejemplos:</a:t>
            </a:r>
          </a:p>
          <a:p>
            <a:pPr marL="228600" marR="1936750"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Módulo de 7 personas</a:t>
            </a:r>
          </a:p>
          <a:p>
            <a:pPr marL="228600" marR="2736850"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Módulo de </a:t>
            </a:r>
            <a:r>
              <a:rPr lang="es-MX" sz="1800" dirty="0">
                <a:solidFill>
                  <a:srgbClr val="000000"/>
                </a:solidFill>
                <a:effectLst/>
                <a:latin typeface="Times New Roman" panose="02020603050405020304" pitchFamily="18" charset="0"/>
                <a:ea typeface="Times New Roman" panose="02020603050405020304" pitchFamily="18" charset="0"/>
              </a:rPr>
              <a:t>5 personas</a:t>
            </a:r>
          </a:p>
          <a:p>
            <a:pPr marL="228600" marR="2794000"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Módulo de 3 personas</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2719065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Requisitos de Personal para Helicópteros de los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Estándares para Operaciones de Helicóptero</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de NWCG</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PMS 510</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800" u="sng" strike="noStrike" dirty="0">
                <a:solidFill>
                  <a:srgbClr val="0000FF"/>
                </a:solidFill>
                <a:effectLst/>
                <a:uFill>
                  <a:solidFill>
                    <a:srgbClr val="0000FF"/>
                  </a:solidFill>
                </a:uFill>
                <a:latin typeface="Wingdings" panose="05000000000000000000" pitchFamily="2" charset="2"/>
                <a:ea typeface="Wingdings" panose="05000000000000000000" pitchFamily="2" charset="2"/>
                <a:cs typeface="Wingdings" panose="05000000000000000000" pitchFamily="2" charset="2"/>
              </a:rPr>
              <a:t>https://www.nwcg.gov/publications/510</a:t>
            </a:r>
            <a:r>
              <a:rPr lang="es-MX" sz="1800" b="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80"/>
              </a:spcAft>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el gráfico en la diapositiva representa las normas mínimas para una brigada de helicóptero Tipo 2. </a:t>
            </a:r>
          </a:p>
          <a:p>
            <a:pPr marL="342900" lvl="0" indent="-342900" fontAlgn="base">
              <a:lnSpc>
                <a:spcPct val="103000"/>
              </a:lnSpc>
              <a:spcAft>
                <a:spcPts val="580"/>
              </a:spcAft>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se puede mantener el alcance de control dados los siguientes ejemplos de personal del helicóptero durante las operaciones:</a:t>
            </a:r>
          </a:p>
          <a:p>
            <a:pPr marL="342900" lvl="0" indent="-342900" fontAlgn="base">
              <a:lnSpc>
                <a:spcPct val="103000"/>
              </a:lnSpc>
              <a:spcAft>
                <a:spcPts val="580"/>
              </a:spcAft>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800100" marR="50800" lvl="1" indent="-342900">
              <a:lnSpc>
                <a:spcPct val="152000"/>
              </a:lnSpc>
              <a:spcAft>
                <a:spcPts val="10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Tipo 1 con un manejador de helicóptero y 4 miembros de brigada de helicóptero</a:t>
            </a:r>
          </a:p>
          <a:p>
            <a:pPr marL="800100" marR="50800" lvl="1" indent="-342900">
              <a:lnSpc>
                <a:spcPct val="152000"/>
              </a:lnSpc>
              <a:spcAft>
                <a:spcPts val="10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Tipo 2 con un manejador de helicóptero y 3 miembros de brigada de helicóptero</a:t>
            </a:r>
          </a:p>
          <a:p>
            <a:pPr marL="800100" marR="50800" lvl="1" indent="-342900">
              <a:lnSpc>
                <a:spcPct val="152000"/>
              </a:lnSpc>
              <a:spcAft>
                <a:spcPts val="105"/>
              </a:spcAft>
              <a:buFont typeface="Courier New" panose="02070309020205020404" pitchFamily="49" charset="0"/>
              <a:buChar char="o"/>
              <a:tabLst>
                <a:tab pos="386715" algn="l"/>
              </a:tabLst>
            </a:pPr>
            <a:r>
              <a:rPr lang="es-MX" sz="1800" dirty="0">
                <a:solidFill>
                  <a:srgbClr val="000000"/>
                </a:solidFill>
                <a:effectLst/>
                <a:latin typeface="Times New Roman" panose="02020603050405020304" pitchFamily="18" charset="0"/>
                <a:ea typeface="Courier New" panose="02070309020205020404" pitchFamily="49" charset="0"/>
              </a:rPr>
              <a:t>Tipo 3 con un manejador de helicóptero y 2 miembros de brigada de helicóptero</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363462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Indicadores de Complejidad del Incidente de la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PMS 461es,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situaciones que pueden indicar que un incidente necesita aumentar o disminuir en complejidad basado en la referencia de la GBRI.</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algunos indicadores de alcance de control que coincidan con los tipos de complejidad del incidente, para los siguientes:</a:t>
            </a:r>
          </a:p>
          <a:p>
            <a:pPr marL="228600" marR="2794000"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Incidente </a:t>
            </a:r>
            <a:r>
              <a:rPr lang="es-MX" sz="1800" dirty="0">
                <a:solidFill>
                  <a:srgbClr val="000000"/>
                </a:solidFill>
                <a:effectLst/>
                <a:latin typeface="Times New Roman" panose="02020603050405020304" pitchFamily="18" charset="0"/>
                <a:ea typeface="Times New Roman" panose="02020603050405020304" pitchFamily="18" charset="0"/>
              </a:rPr>
              <a:t>Tipo 5</a:t>
            </a:r>
          </a:p>
          <a:p>
            <a:pPr marL="228600" marR="2794000"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Incidente </a:t>
            </a:r>
            <a:r>
              <a:rPr lang="es-MX" sz="1800" dirty="0">
                <a:solidFill>
                  <a:srgbClr val="000000"/>
                </a:solidFill>
                <a:effectLst/>
                <a:latin typeface="Times New Roman" panose="02020603050405020304" pitchFamily="18" charset="0"/>
                <a:ea typeface="Times New Roman" panose="02020603050405020304" pitchFamily="18" charset="0"/>
              </a:rPr>
              <a:t>Tipo 4</a:t>
            </a:r>
          </a:p>
          <a:p>
            <a:pPr marL="228600" marR="2794000"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Incidente </a:t>
            </a:r>
            <a:r>
              <a:rPr lang="es-MX" sz="1800" dirty="0">
                <a:solidFill>
                  <a:srgbClr val="000000"/>
                </a:solidFill>
                <a:effectLst/>
                <a:latin typeface="Times New Roman" panose="02020603050405020304" pitchFamily="18" charset="0"/>
                <a:ea typeface="Times New Roman" panose="02020603050405020304" pitchFamily="18" charset="0"/>
              </a:rPr>
              <a:t>Tipo 3</a:t>
            </a:r>
          </a:p>
          <a:p>
            <a:pPr marL="0" indent="0">
              <a:buFont typeface="Wingdings" panose="05000000000000000000" pitchFamily="2" charset="2"/>
              <a:buNone/>
            </a:pPr>
            <a:endPar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303937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marR="13970" indent="-6350">
              <a:lnSpc>
                <a:spcPct val="106000"/>
              </a:lnSpc>
              <a:spcAft>
                <a:spcPts val="35"/>
              </a:spcAft>
            </a:pPr>
            <a:r>
              <a:rPr lang="es-MX" sz="1800" b="1" dirty="0">
                <a:solidFill>
                  <a:srgbClr val="000000"/>
                </a:solidFill>
                <a:effectLst/>
                <a:latin typeface="Times New Roman" panose="02020603050405020304" pitchFamily="18" charset="0"/>
                <a:ea typeface="Times New Roman" panose="02020603050405020304" pitchFamily="18" charset="0"/>
              </a:rPr>
              <a:t>Pregunta: ¿Cuál es la definición de cadena de mando?</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110"/>
              </a:spcAft>
              <a:tabLst>
                <a:tab pos="2407920" algn="ctr"/>
              </a:tabLst>
            </a:pPr>
            <a:r>
              <a:rPr lang="es-MX" sz="1800" dirty="0">
                <a:solidFill>
                  <a:srgbClr val="000000"/>
                </a:solidFill>
                <a:effectLst/>
                <a:latin typeface="Times New Roman" panose="02020603050405020304" pitchFamily="18" charset="0"/>
                <a:ea typeface="Times New Roman" panose="02020603050405020304" pitchFamily="18" charset="0"/>
              </a:rPr>
              <a:t> </a:t>
            </a:r>
            <a:r>
              <a:rPr lang="es-MX" sz="1800" i="1" dirty="0">
                <a:solidFill>
                  <a:srgbClr val="000000"/>
                </a:solidFill>
                <a:effectLst/>
                <a:latin typeface="Times New Roman" panose="02020603050405020304" pitchFamily="18" charset="0"/>
                <a:ea typeface="Times New Roman" panose="02020603050405020304" pitchFamily="18" charset="0"/>
              </a:rPr>
              <a:t>	Respuesta: Una serie de posiciones de manejo en orden de autoridad.</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3068010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marR="13970" indent="-6350">
              <a:lnSpc>
                <a:spcPct val="106000"/>
              </a:lnSpc>
              <a:spcAft>
                <a:spcPts val="35"/>
              </a:spcAft>
            </a:pPr>
            <a:r>
              <a:rPr lang="es-MX" sz="1800" b="1" dirty="0">
                <a:solidFill>
                  <a:srgbClr val="000000"/>
                </a:solidFill>
                <a:effectLst/>
                <a:latin typeface="Times New Roman" panose="02020603050405020304" pitchFamily="18" charset="0"/>
                <a:ea typeface="Times New Roman" panose="02020603050405020304" pitchFamily="18" charset="0"/>
              </a:rPr>
              <a:t>Pregunta: Opción múltiple, ¿Alcance de control es? _________ </a:t>
            </a:r>
            <a:endParaRPr lang="es-MX" sz="1800" dirty="0">
              <a:solidFill>
                <a:srgbClr val="000000"/>
              </a:solidFill>
              <a:effectLst/>
              <a:latin typeface="Times New Roman" panose="02020603050405020304" pitchFamily="18" charset="0"/>
              <a:ea typeface="Times New Roman" panose="02020603050405020304" pitchFamily="18" charset="0"/>
            </a:endParaRPr>
          </a:p>
          <a:p>
            <a:pPr marL="1257300" indent="-1257300">
              <a:lnSpc>
                <a:spcPct val="103000"/>
              </a:lnSpc>
              <a:spcAft>
                <a:spcPts val="110"/>
              </a:spcAft>
              <a:tabLst>
                <a:tab pos="6394450" algn="r"/>
              </a:tabLst>
            </a:pPr>
            <a:r>
              <a:rPr lang="es-MX" sz="1800" i="1" dirty="0">
                <a:solidFill>
                  <a:srgbClr val="000000"/>
                </a:solidFill>
                <a:effectLst/>
                <a:latin typeface="Times New Roman" panose="02020603050405020304" pitchFamily="18" charset="0"/>
                <a:ea typeface="Times New Roman" panose="02020603050405020304" pitchFamily="18" charset="0"/>
              </a:rPr>
              <a:t>Respuesta:  C. </a:t>
            </a:r>
            <a:r>
              <a:rPr lang="es-MX" sz="1800" i="1" dirty="0">
                <a:solidFill>
                  <a:srgbClr val="262626"/>
                </a:solidFill>
                <a:effectLst/>
                <a:latin typeface="Times New Roman" panose="02020603050405020304" pitchFamily="18" charset="0"/>
                <a:ea typeface="Calibri" panose="020F0502020204030204" pitchFamily="34" charset="0"/>
              </a:rPr>
              <a:t>La proporción de supervisión es de tres a siete personas, siendo lo óptimo cinco a uno.</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33999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baseline="0" dirty="0"/>
              <a:t>.</a:t>
            </a: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104690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Presente los objetivos de la unidad</a:t>
            </a:r>
            <a:r>
              <a:rPr lang="en-US" baseline="0" dirty="0"/>
              <a:t>.</a:t>
            </a: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415135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rol del miembro de Brigada (FFT2):</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 combatiente de incendios forestales de nivel de entrada, que, en la mayoría de los casos, ocupará posiciones en los tres tipos de recursos utilizados en actividades de supresión; brigadas manuales, brigada de carro motobomba o brigada de helicóptero.</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función de un miembro de Brigada es similar en los tres tipos de recursos. Un miembro de Brigada es un recuso básico utilizado en el control y contención de cualquier incendio forestal bajo la supervisión de un liderazgo altamente calificado.</a:t>
            </a:r>
          </a:p>
          <a:p>
            <a:pPr marL="742950" lvl="1" indent="-285750" fontAlgn="base">
              <a:lnSpc>
                <a:spcPct val="103000"/>
              </a:lnSpc>
              <a:spcAft>
                <a:spcPts val="5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tareas comunes que se esperan de los miembros de Brigada:</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Desempeñar deberes de incendios forestales y fuegos prescritos que incluyan supresión, preparación, ignición, monitoreo, contención y liquidación. Utilizando herramientas estándar de combate de incendios tales como; pulaskis, palas, McLeods, motosierras, antorchas de goteo, y bengalas para hacer este trabajo.</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Asegurar que los objetivos y las instrucciones son entendidas.</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Operar dentro de su nivel de habilidad y limitaciones.</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Establecer y mantener el nivel de aptitud física necesaria para realizar eficientemente el trabajo físicamente duro, durante períodos prolongados en condiciones adversas de clima, combustible y terreno.</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Utilizar y mantener el Equipo de Protección Personal (EPP).</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Reportar todos los accidentes o lesiones a su supervisor.</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Identificar los riesgos de salud y seguridad por el humo y mitigar la exposición como sea necesario.</a:t>
            </a:r>
          </a:p>
          <a:p>
            <a:pPr marL="742950" lvl="1" indent="-285750" fontAlgn="base">
              <a:lnSpc>
                <a:spcPct val="103000"/>
              </a:lnSpc>
              <a:spcAft>
                <a:spcPts val="5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9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Descripción de la Posición del Incidente de FFT2</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200" u="sng" strike="noStrike" dirty="0">
                <a:solidFill>
                  <a:srgbClr val="0000FF"/>
                </a:solidFill>
                <a:effectLst/>
                <a:uFill>
                  <a:solidFill>
                    <a:srgbClr val="0000FF"/>
                  </a:solidFill>
                </a:uFill>
                <a:latin typeface="Wingdings" panose="05000000000000000000" pitchFamily="2" charset="2"/>
                <a:ea typeface="Wingdings" panose="05000000000000000000" pitchFamily="2" charset="2"/>
                <a:cs typeface="Wingdings" panose="05000000000000000000" pitchFamily="2" charset="2"/>
              </a:rPr>
              <a:t>https://www.nwcg.gov/positions/fft2/position-ipd</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p:txBody>
      </p:sp>
      <p:sp>
        <p:nvSpPr>
          <p:cNvPr id="4" name="Slide Number Placeholder 3"/>
          <p:cNvSpPr>
            <a:spLocks noGrp="1"/>
          </p:cNvSpPr>
          <p:nvPr>
            <p:ph type="sldNum" sz="quarter" idx="10"/>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377772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principal de las brigadas manuales:</a:t>
            </a:r>
          </a:p>
          <a:p>
            <a:pPr marL="7429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Construir línea de fuego utilizando herramientas manuales y motosierras.</a:t>
            </a:r>
          </a:p>
          <a:p>
            <a:pPr marL="7429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Ejecutar operaciones de ignición basado en los objetivos del incidente.</a:t>
            </a:r>
          </a:p>
          <a:p>
            <a:pPr marL="7429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Remover el calor de áreas previamente quemadas de un incendio. </a:t>
            </a:r>
          </a:p>
          <a:p>
            <a:pPr marL="742950" lvl="1" indent="-285750" fontAlgn="base">
              <a:lnSpc>
                <a:spcPct val="152000"/>
              </a:lnSpc>
              <a:spcAft>
                <a:spcPts val="580"/>
              </a:spcAft>
              <a:buClr>
                <a:srgbClr val="000000"/>
              </a:buClr>
              <a:buSzPts val="1200"/>
              <a:buFont typeface="Courier New" panose="02070309020205020404" pitchFamily="49" charset="0"/>
              <a:buChar char="o"/>
            </a:pPr>
            <a:r>
              <a:rPr lang="es-ES" sz="1200" u="none" strike="noStrike" kern="1200" dirty="0">
                <a:solidFill>
                  <a:srgbClr val="000000"/>
                </a:solidFill>
                <a:effectLst/>
                <a:uFill>
                  <a:solidFill>
                    <a:srgbClr val="000000"/>
                  </a:solidFill>
                </a:uFill>
                <a:latin typeface="Courier New" panose="02070309020205020404" pitchFamily="49" charset="0"/>
                <a:ea typeface="+mn-ea"/>
                <a:cs typeface="Courier New" panose="02070309020205020404" pitchFamily="49" charset="0"/>
              </a:rPr>
              <a:t>Remover árboles peligrosos de las áreas de trabajo</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
            </a:r>
          </a:p>
          <a:p>
            <a:pPr marL="7429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Construir tendidos de manguera y operar bombas.</a:t>
            </a:r>
          </a:p>
          <a:p>
            <a:pPr marL="742950" lvl="1" indent="-285750" fontAlgn="base">
              <a:lnSpc>
                <a:spcPct val="103000"/>
              </a:lnSpc>
              <a:spcAft>
                <a:spcPts val="7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Construir áreas de aterrizaje y sitios de descarga de equipo para el uso de helicópteros.</a:t>
            </a:r>
          </a:p>
          <a:p>
            <a:pPr marL="742950" lvl="1" indent="-285750" fontAlgn="base">
              <a:lnSpc>
                <a:spcPct val="103000"/>
              </a:lnSpc>
              <a:spcAft>
                <a:spcPts val="72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tres tipos de brigadas utilizadas en incendios forestales y sus diferencias utilizando los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Estándares Inter agencia para Operaciones de Incendio y Aviación de Incendio,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NFES 2724, </a:t>
            </a:r>
            <a:r>
              <a:rPr lang="es-MX" sz="1200" u="sng" strike="noStrike" dirty="0">
                <a:solidFill>
                  <a:srgbClr val="0000FF"/>
                </a:solidFill>
                <a:effectLst/>
                <a:uFill>
                  <a:solidFill>
                    <a:srgbClr val="0000FF"/>
                  </a:solidFill>
                </a:uFill>
                <a:latin typeface="Wingdings" panose="05000000000000000000" pitchFamily="2" charset="2"/>
                <a:ea typeface="Wingdings" panose="05000000000000000000" pitchFamily="2" charset="2"/>
                <a:cs typeface="Wingdings" panose="05000000000000000000" pitchFamily="2" charset="2"/>
              </a:rPr>
              <a:t>https://www.nifc.gov/policies/pol_ref_redbook.html</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Brigadas BIH Tipo 1 - Son un recurso nacional inter agencia financiados por el manejo del fuego. Las tasas de producción estándar de línea manual son más altas, y las expectativas de entrenamiento y acondicionamiento físico son mucho más altas. Las BIH son brigadas organizadas de tiempo completo.</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Brigadas AI Tipo 2 - Son recursos de agencia local utilizadas principalmente para responsabilidades de supresión de incendios en la tierra que esa agencia administra. Pero, pueden estar disponibles para responder a incidentes a nivel nacional. Algunas AI Tipo 2 son brigadas organizadas de tiempo completo, sin embargo, dada una orden rápida, una AI Tipo 2 puede ser integrada utilizando personal con experiencia de varios recursos para cumplir con los estándares mínimos requeridos.</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Brigadas Tipo 2 – Pueden ser del gobierno federal, estatal, local o contratadas de una organización privada. A diferencia de las brigadas Tipo 1 y AI Tipo 2, estas brigadas generalmente tienen estándares mucho más bajos que mantener. No son requeridas para ser una brigada organizada de tiempo completo solo combatir incendios como brigada cuando se solicitan.</a:t>
            </a:r>
          </a:p>
          <a:p>
            <a:pPr marL="0" lvl="0" indent="0">
              <a:buFont typeface="Wingdings" panose="05000000000000000000" pitchFamily="2" charset="2"/>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3689610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usos principales de carros motobomba:</a:t>
            </a:r>
          </a:p>
          <a:p>
            <a:pPr marL="742950" marR="245110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Ataque móvil</a:t>
            </a:r>
          </a:p>
          <a:p>
            <a:pPr marL="742950" marR="38798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Tendidos de manguera</a:t>
            </a:r>
          </a:p>
          <a:p>
            <a:pPr marL="742950" marR="22796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Apoyo en operaciones de ignición</a:t>
            </a:r>
          </a:p>
          <a:p>
            <a:pPr marL="742950" marR="27368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Protección estructural</a:t>
            </a:r>
          </a:p>
          <a:p>
            <a:pPr marL="742950" marR="107950"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Supresión de incendios utilizando una combinación de herramientas manuales y agua</a:t>
            </a:r>
          </a:p>
          <a:p>
            <a:pPr marL="742950" marR="107950" lvl="1" indent="-285750" fontAlgn="base">
              <a:lnSpc>
                <a:spcPct val="152000"/>
              </a:lnSpc>
              <a:spcAft>
                <a:spcPts val="5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Tipos de Carros Motobomba del SCI de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PMS 461es</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200" u="sng" strike="noStrike" dirty="0">
                <a:solidFill>
                  <a:srgbClr val="0000FF"/>
                </a:solidFill>
                <a:effectLst/>
                <a:uFill>
                  <a:solidFill>
                    <a:srgbClr val="0000FF"/>
                  </a:solidFill>
                </a:uFill>
                <a:latin typeface="Wingdings" panose="05000000000000000000" pitchFamily="2" charset="2"/>
                <a:ea typeface="Wingdings" panose="05000000000000000000" pitchFamily="2" charset="2"/>
                <a:cs typeface="Wingdings" panose="05000000000000000000" pitchFamily="2" charset="2"/>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siguientes tipos de carros motobomba y sus diferencias, enfocándose en la capacidad del tanque y volumen de la bomba:</a:t>
            </a:r>
          </a:p>
          <a:p>
            <a:pPr marL="742950" marR="5152390" lvl="1" indent="-285750" fontAlgn="base">
              <a:lnSpc>
                <a:spcPct val="152000"/>
              </a:lnSpc>
              <a:spcAft>
                <a:spcPts val="9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7</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2736850" lvl="1" indent="-285750" fontAlgn="base">
              <a:lnSpc>
                <a:spcPct val="152000"/>
              </a:lnSpc>
              <a:spcAft>
                <a:spcPts val="9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6</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2736850" lvl="1" indent="-285750" fontAlgn="base">
              <a:lnSpc>
                <a:spcPct val="152000"/>
              </a:lnSpc>
              <a:spcAft>
                <a:spcPts val="9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5</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5152390" lvl="1" indent="-285750" fontAlgn="base">
              <a:lnSpc>
                <a:spcPct val="152000"/>
              </a:lnSpc>
              <a:spcAft>
                <a:spcPts val="9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4</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5152390" lvl="1" indent="-285750" fontAlgn="base">
              <a:lnSpc>
                <a:spcPct val="152000"/>
              </a:lnSpc>
              <a:spcAft>
                <a:spcPts val="9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3</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0" lvl="0" indent="0">
              <a:buFont typeface="Wingdings" panose="05000000000000000000" pitchFamily="2" charset="2"/>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49142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80"/>
              </a:spcAft>
            </a:pPr>
            <a:r>
              <a:rPr lang="en-US" sz="1100" dirty="0">
                <a:solidFill>
                  <a:srgbClr val="000000"/>
                </a:solidFill>
                <a:effectLst/>
                <a:latin typeface="Times New Roman" panose="02020603050405020304" pitchFamily="18" charset="0"/>
                <a:ea typeface="Calibri" panose="020F0502020204030204" pitchFamily="34" charset="0"/>
              </a:rPr>
              <a:t>	</a:t>
            </a: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63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Estándares para la Tipificación de Recursos de Incendios Forestales de NWCG</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PMS 200</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200" u="sng" strike="noStrike" dirty="0">
                <a:solidFill>
                  <a:srgbClr val="0000FF"/>
                </a:solidFill>
                <a:effectLst/>
                <a:uFill>
                  <a:solidFill>
                    <a:srgbClr val="0000FF"/>
                  </a:solidFill>
                </a:uFill>
                <a:latin typeface="Wingdings" panose="05000000000000000000" pitchFamily="2" charset="2"/>
                <a:ea typeface="Wingdings" panose="05000000000000000000" pitchFamily="2" charset="2"/>
                <a:cs typeface="Wingdings" panose="05000000000000000000" pitchFamily="2" charset="2"/>
              </a:rPr>
              <a:t>https://www.nwcg.gov/publications/200</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63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principal de las brigadas de helicóptero:</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Ataque inicial (AI) en pequeños incendios remotos.</a:t>
            </a:r>
          </a:p>
          <a:p>
            <a:pPr marL="742950" marR="165100" lvl="1" indent="-285750" fontAlgn="base">
              <a:lnSpc>
                <a:spcPct val="107000"/>
              </a:lnSpc>
              <a:spcAft>
                <a:spcPts val="66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Transporte de brigadas terrestres a incendios remotos o incendios de acceso limitado.</a:t>
            </a:r>
          </a:p>
          <a:p>
            <a:pPr marL="742950" marR="165100" lvl="1" indent="-285750" fontAlgn="base">
              <a:lnSpc>
                <a:spcPct val="107000"/>
              </a:lnSpc>
              <a:spcAft>
                <a:spcPts val="66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táctico:</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Descargas de agua</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Insertar personal para AI</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Operaciones de rápel</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685800" marR="736600" indent="-685800">
              <a:lnSpc>
                <a:spcPct val="153000"/>
              </a:lnSpc>
              <a:spcAft>
                <a:spcPts val="58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uso logístico:</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Transporte de equipo</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Transporte de personal y su equipo</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diferentes tipos de helicópteros utilizados en incendios forestales:</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1 (pesado)</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2 (mediano)</a:t>
            </a:r>
          </a:p>
          <a:p>
            <a:pPr marL="742950" marR="5080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3 (liviano)</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416942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marR="13970" indent="-6350">
              <a:lnSpc>
                <a:spcPct val="105000"/>
              </a:lnSpc>
              <a:spcAft>
                <a:spcPts val="35"/>
              </a:spcAft>
            </a:pPr>
            <a:r>
              <a:rPr lang="es-MX" sz="1800" b="1" dirty="0">
                <a:solidFill>
                  <a:srgbClr val="000000"/>
                </a:solidFill>
                <a:effectLst/>
                <a:latin typeface="Times New Roman" panose="02020603050405020304" pitchFamily="18" charset="0"/>
                <a:ea typeface="Times New Roman" panose="02020603050405020304" pitchFamily="18" charset="0"/>
              </a:rPr>
              <a:t>Pregunta: ¿Qué posición se encuentra entre el FFT2 y CRWB para la mayoría de las configuraciones de brigada?</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marR="13970" indent="-6350">
              <a:lnSpc>
                <a:spcPct val="105000"/>
              </a:lnSpc>
              <a:spcAft>
                <a:spcPts val="35"/>
              </a:spcAft>
            </a:pPr>
            <a:r>
              <a:rPr lang="es-MX" sz="1800" i="1" dirty="0">
                <a:solidFill>
                  <a:srgbClr val="000000"/>
                </a:solidFill>
                <a:effectLst/>
                <a:latin typeface="Times New Roman" panose="02020603050405020304" pitchFamily="18" charset="0"/>
                <a:ea typeface="Times New Roman" panose="02020603050405020304" pitchFamily="18" charset="0"/>
              </a:rPr>
              <a:t>	                 Respuesta: FFT1 o Jefe de Cuadrilla</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384055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cadena de mando como la jerarquía y sucesión de líderes, en orden de autoridad, para la cual se desarrollan y distribuyen los trabajos y objetivos para la ejecución y finalización dentro de una organización. </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propósito de conocer la cadena de mando y a quien debe reportar una persona:</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Saber para quien trabaja permite una comunicación exitosa dentro de la organización.</a:t>
            </a:r>
          </a:p>
          <a:p>
            <a:pPr marL="742950"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Crea un ambiente en el que todos los recursos involucrados reciben la información necesaria para realizar su trabajo de manera segura y efectiva.</a:t>
            </a:r>
          </a:p>
          <a:p>
            <a:pPr marL="742950" lvl="1" indent="-285750" fontAlgn="base">
              <a:lnSpc>
                <a:spcPct val="103000"/>
              </a:lnSpc>
              <a:spcAft>
                <a:spcPts val="5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las agencias, distritos, organizaciones individuales de recursos de supresión, pueden tener varias estructuras de cadena de mando.</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las estructuras de Mando en incidentes de incendios forestales son compartidas por todas las agencias usando el Sistema de Comando de Incidentes (SCI). El tamaño de la organización y las posiciones varían dependiendo del tamaño del incidente y del número de recursos.</a:t>
            </a:r>
          </a:p>
          <a:p>
            <a:pPr marL="342900" lvl="0" indent="-342900" fontAlgn="base">
              <a:lnSpc>
                <a:spcPct val="103000"/>
              </a:lnSpc>
              <a:spcAft>
                <a:spcPts val="580"/>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6350" indent="-6350"/>
            <a:r>
              <a:rPr lang="es-MX" sz="1200" b="1" dirty="0">
                <a:solidFill>
                  <a:srgbClr val="000000"/>
                </a:solidFill>
                <a:effectLst/>
                <a:latin typeface="Times New Roman" panose="02020603050405020304" pitchFamily="18" charset="0"/>
                <a:ea typeface="Times New Roman" panose="02020603050405020304" pitchFamily="18" charset="0"/>
              </a:rPr>
              <a:t>Ejemplo</a:t>
            </a:r>
          </a:p>
          <a:p>
            <a:pPr marL="6350" indent="-6350"/>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580"/>
              </a:spcAft>
            </a:pPr>
            <a:r>
              <a:rPr lang="es-MX" sz="1200" dirty="0">
                <a:solidFill>
                  <a:srgbClr val="000000"/>
                </a:solidFill>
                <a:effectLst/>
                <a:latin typeface="Times New Roman" panose="02020603050405020304" pitchFamily="18" charset="0"/>
                <a:ea typeface="Times New Roman" panose="02020603050405020304" pitchFamily="18" charset="0"/>
              </a:rPr>
              <a:t>Cadena de mando del incidente:</a:t>
            </a:r>
          </a:p>
          <a:p>
            <a:pPr marL="742950" lvl="1" indent="-285750" fontAlgn="base">
              <a:lnSpc>
                <a:spcPct val="152000"/>
              </a:lnSpc>
              <a:spcAft>
                <a:spcPts val="10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brigada de carro motobomba reporta a un líder de fuerza de tarea (TFLD)</a:t>
            </a:r>
          </a:p>
          <a:p>
            <a:pPr marL="742950" lvl="1" indent="-285750" fontAlgn="base">
              <a:lnSpc>
                <a:spcPct val="152000"/>
              </a:lnSpc>
              <a:spcAft>
                <a:spcPts val="10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TFLD reporta a un supervisor de división (DIVS)</a:t>
            </a:r>
          </a:p>
          <a:p>
            <a:pPr marL="742950" lvl="1" indent="-285750" fontAlgn="base">
              <a:lnSpc>
                <a:spcPct val="152000"/>
              </a:lnSpc>
              <a:spcAft>
                <a:spcPts val="10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DIVS reporta a un jefe de sección de operaciones (OSC)</a:t>
            </a:r>
          </a:p>
          <a:p>
            <a:pPr marL="742950" lvl="1" indent="-285750" fontAlgn="base">
              <a:lnSpc>
                <a:spcPct val="152000"/>
              </a:lnSpc>
              <a:spcAft>
                <a:spcPts val="10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OSC reporta al comandante de incidente CI</a:t>
            </a:r>
          </a:p>
        </p:txBody>
      </p:sp>
      <p:sp>
        <p:nvSpPr>
          <p:cNvPr id="4" name="Slide Number Placeholder 3"/>
          <p:cNvSpPr>
            <a:spLocks noGrp="1"/>
          </p:cNvSpPr>
          <p:nvPr>
            <p:ph type="sldNum" sz="quarter" idx="10"/>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1193350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la estructura de mando de una brigada manual puede variar dependiendo de la agencia y el tipo de brigada, también proporcione a los estudiantes varios ejemplos.</a:t>
            </a:r>
          </a:p>
          <a:p>
            <a:pPr marL="6350" marR="13970" indent="-6350">
              <a:lnSpc>
                <a:spcPct val="106000"/>
              </a:lnSpc>
              <a:spcAft>
                <a:spcPts val="35"/>
              </a:spcAft>
            </a:pPr>
            <a:endParaRPr lang="es-MX" sz="1800" b="1" dirty="0">
              <a:solidFill>
                <a:srgbClr val="000000"/>
              </a:solidFill>
              <a:effectLst/>
              <a:latin typeface="Times New Roman" panose="02020603050405020304" pitchFamily="18" charset="0"/>
              <a:ea typeface="Times New Roman" panose="02020603050405020304" pitchFamily="18" charset="0"/>
            </a:endParaRPr>
          </a:p>
          <a:p>
            <a:pPr marL="6350" marR="13970" indent="-6350">
              <a:lnSpc>
                <a:spcPct val="106000"/>
              </a:lnSpc>
              <a:spcAft>
                <a:spcPts val="35"/>
              </a:spcAft>
            </a:pPr>
            <a:r>
              <a:rPr lang="es-MX" sz="1800" b="1" dirty="0">
                <a:solidFill>
                  <a:srgbClr val="000000"/>
                </a:solidFill>
                <a:effectLst/>
                <a:latin typeface="Times New Roman" panose="02020603050405020304" pitchFamily="18" charset="0"/>
                <a:ea typeface="Times New Roman" panose="02020603050405020304" pitchFamily="18" charset="0"/>
              </a:rPr>
              <a:t>Ejemplo</a:t>
            </a:r>
          </a:p>
          <a:p>
            <a:pPr marL="6350" marR="13970" indent="-6350">
              <a:lnSpc>
                <a:spcPct val="106000"/>
              </a:lnSpc>
              <a:spcAft>
                <a:spcPts val="3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175"/>
              </a:spcAft>
            </a:pPr>
            <a:r>
              <a:rPr lang="es-MX" sz="1800" dirty="0">
                <a:solidFill>
                  <a:srgbClr val="000000"/>
                </a:solidFill>
                <a:effectLst/>
                <a:latin typeface="Times New Roman" panose="02020603050405020304" pitchFamily="18" charset="0"/>
                <a:ea typeface="Times New Roman" panose="02020603050405020304" pitchFamily="18" charset="0"/>
              </a:rPr>
              <a:t>Cadena de mando de brigada:</a:t>
            </a:r>
          </a:p>
          <a:p>
            <a:pPr marL="342900" lvl="0" indent="-342900">
              <a:lnSpc>
                <a:spcPct val="150000"/>
              </a:lnSpc>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miembro de brigada reporta a un jefe de cuadrilla</a:t>
            </a:r>
          </a:p>
          <a:p>
            <a:pPr marL="342900" lvl="0" indent="-342900">
              <a:lnSpc>
                <a:spcPct val="150000"/>
              </a:lnSpc>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jefe de cuadrilla reporta a un asistente del supervisor</a:t>
            </a:r>
          </a:p>
          <a:p>
            <a:pPr marL="342900" lvl="0" indent="-342900">
              <a:lnSpc>
                <a:spcPct val="150000"/>
              </a:lnSpc>
              <a:spcAft>
                <a:spcPts val="475"/>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asistente del supervisor reporta al supervisor</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3129428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9" name="Content Placeholder 5" descr="Numerosos carros motobombas, camiones de brigada, y vehículos de supervisión de incendio viajando ambos  van y vienen de un incidente sobre un camino sinuoso forestal"/>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55" t="4546" r="2549" b="3929"/>
          <a:stretch/>
        </p:blipFill>
        <p:spPr bwMode="auto">
          <a:xfrm>
            <a:off x="0" y="-1"/>
            <a:ext cx="9144000" cy="6629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n-US" dirty="0"/>
              <a:t>Course # Unit # – unit name</a:t>
            </a:r>
            <a:endParaRPr lang="en-US" altLang="en-US" sz="4000" dirty="0">
              <a:solidFill>
                <a:schemeClr val="bg1"/>
              </a:solidFill>
            </a:endParaRPr>
          </a:p>
        </p:txBody>
      </p:sp>
      <p:pic>
        <p:nvPicPr>
          <p:cNvPr id="7" name="Picture 6" descr="NWCG Logo">
            <a:extLst>
              <a:ext uri="{FF2B5EF4-FFF2-40B4-BE49-F238E27FC236}">
                <a16:creationId xmlns:a16="http://schemas.microsoft.com/office/drawing/2014/main" id="{E8A520D9-2AD7-4B3F-A207-56DD7CCB04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456" y="4681325"/>
            <a:ext cx="1740610" cy="1371600"/>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4"/>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127033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p:cNvSpPr>
            <a:spLocks noGrp="1"/>
          </p:cNvSpPr>
          <p:nvPr>
            <p:ph type="pic" sz="quarter" idx="12"/>
          </p:nvPr>
        </p:nvSpPr>
        <p:spPr>
          <a:xfrm>
            <a:off x="3505200" y="803305"/>
            <a:ext cx="1828800" cy="5749895"/>
          </a:xfrm>
        </p:spPr>
        <p:txBody>
          <a:bodyPr/>
          <a:lstStyle/>
          <a:p>
            <a:r>
              <a:rPr lang="en-US" dirty="0"/>
              <a:t>Click icon to add picture</a:t>
            </a:r>
          </a:p>
        </p:txBody>
      </p:sp>
      <p:sp>
        <p:nvSpPr>
          <p:cNvPr id="16" name="Picture Placeholder 14"/>
          <p:cNvSpPr>
            <a:spLocks noGrp="1"/>
          </p:cNvSpPr>
          <p:nvPr>
            <p:ph type="pic" sz="quarter" idx="13"/>
          </p:nvPr>
        </p:nvSpPr>
        <p:spPr>
          <a:xfrm>
            <a:off x="5410200" y="803305"/>
            <a:ext cx="1828800" cy="5749895"/>
          </a:xfrm>
        </p:spPr>
        <p:txBody>
          <a:bodyPr/>
          <a:lstStyle/>
          <a:p>
            <a:r>
              <a:rPr lang="en-US" dirty="0"/>
              <a:t>Click icon to add picture</a:t>
            </a:r>
          </a:p>
        </p:txBody>
      </p:sp>
      <p:sp>
        <p:nvSpPr>
          <p:cNvPr id="17" name="Picture Placeholder 14"/>
          <p:cNvSpPr>
            <a:spLocks noGrp="1"/>
          </p:cNvSpPr>
          <p:nvPr>
            <p:ph type="pic" sz="quarter" idx="14"/>
          </p:nvPr>
        </p:nvSpPr>
        <p:spPr>
          <a:xfrm>
            <a:off x="7315200" y="803305"/>
            <a:ext cx="1828800" cy="5749895"/>
          </a:xfrm>
        </p:spPr>
        <p:txBody>
          <a:bodyPr/>
          <a:lstStyle/>
          <a:p>
            <a:r>
              <a:rPr lang="en-US" dirty="0"/>
              <a:t>Click icon to add picture</a:t>
            </a:r>
          </a:p>
        </p:txBody>
      </p:sp>
      <p:sp>
        <p:nvSpPr>
          <p:cNvPr id="18" name="Content Placeholder 8"/>
          <p:cNvSpPr>
            <a:spLocks noGrp="1"/>
          </p:cNvSpPr>
          <p:nvPr>
            <p:ph sz="quarter" idx="15"/>
          </p:nvPr>
        </p:nvSpPr>
        <p:spPr>
          <a:xfrm>
            <a:off x="228600" y="794759"/>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59"/>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59"/>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dirty="0"/>
              <a:t>Click icon to add picture</a:t>
            </a:r>
          </a:p>
        </p:txBody>
      </p:sp>
      <p:sp>
        <p:nvSpPr>
          <p:cNvPr id="12" name="Picture Placeholder 10"/>
          <p:cNvSpPr>
            <a:spLocks noGrp="1"/>
          </p:cNvSpPr>
          <p:nvPr>
            <p:ph type="pic" sz="quarter" idx="16"/>
          </p:nvPr>
        </p:nvSpPr>
        <p:spPr>
          <a:xfrm>
            <a:off x="5791200" y="2677131"/>
            <a:ext cx="3200400" cy="1828800"/>
          </a:xfrm>
        </p:spPr>
        <p:txBody>
          <a:bodyPr/>
          <a:lstStyle/>
          <a:p>
            <a:r>
              <a:rPr lang="en-US" dirty="0"/>
              <a:t>Click icon to add picture</a:t>
            </a:r>
          </a:p>
        </p:txBody>
      </p:sp>
      <p:sp>
        <p:nvSpPr>
          <p:cNvPr id="13" name="Picture Placeholder 10"/>
          <p:cNvSpPr>
            <a:spLocks noGrp="1"/>
          </p:cNvSpPr>
          <p:nvPr>
            <p:ph type="pic" sz="quarter" idx="17"/>
          </p:nvPr>
        </p:nvSpPr>
        <p:spPr>
          <a:xfrm>
            <a:off x="5791200" y="4668462"/>
            <a:ext cx="3200400" cy="1828800"/>
          </a:xfrm>
        </p:spPr>
        <p:txBody>
          <a:bodyPr/>
          <a:lstStyle/>
          <a:p>
            <a:r>
              <a:rPr lang="en-US" dirty="0"/>
              <a:t>Click icon to add picture</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59"/>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59"/>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59"/>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58"/>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59"/>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59"/>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7544"/>
            <a:ext cx="9144000" cy="2913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Google Shape;10;p1"/>
          <p:cNvSpPr txBox="1">
            <a:spLocks/>
          </p:cNvSpPr>
          <p:nvPr userDrawn="1"/>
        </p:nvSpPr>
        <p:spPr>
          <a:xfrm>
            <a:off x="0" y="6587544"/>
            <a:ext cx="5486400" cy="291368"/>
          </a:xfrm>
          <a:prstGeom prst="rect">
            <a:avLst/>
          </a:prstGeom>
          <a:noFill/>
          <a:ln>
            <a:noFill/>
          </a:ln>
        </p:spPr>
        <p:txBody>
          <a:bodyPr spcFirstLastPara="1" wrap="square" lIns="91425" tIns="91425" rIns="91425" bIns="91425" anchor="ctr" anchorCtr="0"/>
          <a:lstStyle>
            <a:defPPr>
              <a:defRPr lang="en-US"/>
            </a:defPPr>
            <a:lvl1pPr marL="0" marR="0" lvl="0" algn="l" defTabSz="457200" rtl="0" eaLnBrk="1" latinLnBrk="0" hangingPunct="1">
              <a:spcBef>
                <a:spcPts val="0"/>
              </a:spcBef>
              <a:spcAft>
                <a:spcPts val="0"/>
              </a:spcAft>
              <a:buSzPts val="1400"/>
              <a:buNone/>
              <a:defRPr sz="1200" b="1" i="0" u="none" strike="noStrike" kern="1200" cap="none">
                <a:solidFill>
                  <a:schemeClr val="bg2"/>
                </a:solidFill>
                <a:latin typeface="Calibri"/>
                <a:ea typeface="Calibri"/>
                <a:cs typeface="Calibri"/>
                <a:sym typeface="Calibri"/>
              </a:defRPr>
            </a:lvl1pPr>
            <a:lvl2pPr marL="457200" marR="0" lvl="1"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r>
              <a:rPr lang="es-MX" sz="1200" b="1" i="0" u="none" strike="noStrike" kern="1200" cap="none" noProof="0" dirty="0">
                <a:solidFill>
                  <a:schemeClr val="tx1"/>
                </a:solidFill>
                <a:latin typeface="Calibri"/>
                <a:ea typeface="Calibri"/>
                <a:cs typeface="Calibri"/>
                <a:sym typeface="Calibri"/>
              </a:rPr>
              <a:t>S-130 ES Unidad</a:t>
            </a:r>
            <a:r>
              <a:rPr lang="es-MX" sz="1200" b="1" i="0" u="none" strike="noStrike" kern="1200" cap="none" baseline="0" noProof="0" dirty="0">
                <a:solidFill>
                  <a:schemeClr val="tx1"/>
                </a:solidFill>
                <a:latin typeface="Calibri"/>
                <a:ea typeface="Calibri"/>
                <a:cs typeface="Calibri"/>
                <a:sym typeface="Calibri"/>
              </a:rPr>
              <a:t> 4:</a:t>
            </a:r>
            <a:r>
              <a:rPr lang="es-MX" sz="1200" b="1" i="0" u="none" strike="noStrike" kern="1200" cap="none" noProof="0" dirty="0">
                <a:solidFill>
                  <a:schemeClr val="tx1"/>
                </a:solidFill>
                <a:latin typeface="Calibri"/>
                <a:ea typeface="Calibri"/>
                <a:cs typeface="Calibri"/>
                <a:sym typeface="Calibri"/>
              </a:rPr>
              <a:t> Recursos y O</a:t>
            </a:r>
            <a:r>
              <a:rPr lang="es-MX" sz="1200" b="1" i="0" u="none" strike="noStrike" kern="1200" cap="none" baseline="0" noProof="0" dirty="0">
                <a:solidFill>
                  <a:schemeClr val="tx1"/>
                </a:solidFill>
                <a:latin typeface="Calibri"/>
                <a:ea typeface="Calibri"/>
                <a:cs typeface="Calibri"/>
                <a:sym typeface="Calibri"/>
              </a:rPr>
              <a:t>rganización</a:t>
            </a:r>
            <a:endParaRPr lang="es-MX" sz="1200" b="1" i="0" u="none" strike="noStrike" kern="1200" cap="none" noProof="0" dirty="0">
              <a:solidFill>
                <a:schemeClr val="tx1"/>
              </a:solidFill>
              <a:latin typeface="Calibri"/>
              <a:ea typeface="Calibri"/>
              <a:cs typeface="Calibri"/>
              <a:sym typeface="Calibri"/>
            </a:endParaRPr>
          </a:p>
        </p:txBody>
      </p:sp>
      <p:sp>
        <p:nvSpPr>
          <p:cNvPr id="9" name="Google Shape;11;p1"/>
          <p:cNvSpPr txBox="1">
            <a:spLocks/>
          </p:cNvSpPr>
          <p:nvPr userDrawn="1"/>
        </p:nvSpPr>
        <p:spPr>
          <a:xfrm>
            <a:off x="7008909" y="6587545"/>
            <a:ext cx="2133600" cy="291369"/>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spcBef>
                <a:spcPts val="0"/>
              </a:spcBef>
              <a:buNone/>
              <a:defRPr sz="1200" b="1" i="0" u="none" strike="noStrike" kern="1200" cap="none">
                <a:solidFill>
                  <a:schemeClr val="bg2"/>
                </a:solidFill>
                <a:latin typeface="Calibri"/>
                <a:ea typeface="Calibri"/>
                <a:cs typeface="Calibri"/>
                <a:sym typeface="Calibri"/>
              </a:defRPr>
            </a:lvl1pPr>
            <a:lvl2pPr marL="0" marR="0" lvl="1"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2pPr>
            <a:lvl3pPr marL="0" marR="0" lvl="2"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3pPr>
            <a:lvl4pPr marL="0" marR="0" lvl="3"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4pPr>
            <a:lvl5pPr marL="0" marR="0" lvl="4"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5pPr>
            <a:lvl6pPr marL="0" marR="0" lvl="5"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6pPr>
            <a:lvl7pPr marL="0" marR="0" lvl="6"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7pPr>
            <a:lvl8pPr marL="0" marR="0" lvl="7"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8pPr>
            <a:lvl9pPr marL="0" marR="0" lvl="8"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9pPr>
          </a:lstStyle>
          <a:p>
            <a:fld id="{00000000-1234-1234-1234-123412341234}"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495800"/>
            <a:ext cx="6858000" cy="1752600"/>
          </a:xfrm>
        </p:spPr>
        <p:txBody>
          <a:bodyPr/>
          <a:lstStyle/>
          <a:p>
            <a:pPr algn="l"/>
            <a:r>
              <a:rPr lang="es-MX" dirty="0"/>
              <a:t>S-130 ES Unidad 4: </a:t>
            </a:r>
            <a:br>
              <a:rPr lang="es-MX" dirty="0"/>
            </a:br>
            <a:r>
              <a:rPr lang="es-MX" dirty="0"/>
              <a:t>Recursos y Organización</a:t>
            </a:r>
          </a:p>
        </p:txBody>
      </p:sp>
    </p:spTree>
    <p:extLst>
      <p:ext uri="{BB962C8B-B14F-4D97-AF65-F5344CB8AC3E}">
        <p14:creationId xmlns:p14="http://schemas.microsoft.com/office/powerpoint/2010/main" val="141747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Cadena de Mando</a:t>
            </a:r>
          </a:p>
        </p:txBody>
      </p:sp>
      <p:pic>
        <p:nvPicPr>
          <p:cNvPr id="6" name="Picture 5" descr="Combatiente de incendios con EPP completo, llevando una herramienta caminando junto a un carro motobomba hacia un grupo de combatientes de incendios.">
            <a:extLst>
              <a:ext uri="{FF2B5EF4-FFF2-40B4-BE49-F238E27FC236}">
                <a16:creationId xmlns:a16="http://schemas.microsoft.com/office/drawing/2014/main" id="{2C204195-88CC-4AD3-B205-C4E10B9E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5" t="5696" r="1575"/>
          <a:stretch/>
        </p:blipFill>
        <p:spPr>
          <a:xfrm>
            <a:off x="-1" y="685800"/>
            <a:ext cx="9144001" cy="5943600"/>
          </a:xfrm>
          <a:prstGeom prst="rect">
            <a:avLst/>
          </a:prstGeom>
        </p:spPr>
      </p:pic>
      <p:sp>
        <p:nvSpPr>
          <p:cNvPr id="8" name="Text Placeholder 3">
            <a:extLst>
              <a:ext uri="{FF2B5EF4-FFF2-40B4-BE49-F238E27FC236}">
                <a16:creationId xmlns:a16="http://schemas.microsoft.com/office/drawing/2014/main" id="{1E3B807F-D89B-4EF4-830F-8A36B3EAA1D3}"/>
              </a:ext>
            </a:extLst>
          </p:cNvPr>
          <p:cNvSpPr txBox="1">
            <a:spLocks/>
          </p:cNvSpPr>
          <p:nvPr/>
        </p:nvSpPr>
        <p:spPr>
          <a:xfrm>
            <a:off x="0" y="685800"/>
            <a:ext cx="45720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Brigadas de Carro Motobomba</a:t>
            </a:r>
          </a:p>
        </p:txBody>
      </p:sp>
    </p:spTree>
    <p:extLst>
      <p:ext uri="{BB962C8B-B14F-4D97-AF65-F5344CB8AC3E}">
        <p14:creationId xmlns:p14="http://schemas.microsoft.com/office/powerpoint/2010/main" val="3089186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Cadena de Mando</a:t>
            </a:r>
          </a:p>
        </p:txBody>
      </p:sp>
      <p:pic>
        <p:nvPicPr>
          <p:cNvPr id="5" name="Content Placeholder 4" descr="Dos miembros de brigada de helicóptero cargando mochilas en el área de pasajeros de un helicóptero Tipo dos.">
            <a:extLst>
              <a:ext uri="{FF2B5EF4-FFF2-40B4-BE49-F238E27FC236}">
                <a16:creationId xmlns:a16="http://schemas.microsoft.com/office/drawing/2014/main" id="{B80511BE-1DA2-4B33-9471-9302757C08B8}"/>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5256" t="9410" r="5256" b="13428"/>
          <a:stretch/>
        </p:blipFill>
        <p:spPr>
          <a:xfrm>
            <a:off x="0" y="639762"/>
            <a:ext cx="9144000" cy="5989638"/>
          </a:xfrm>
        </p:spPr>
      </p:pic>
      <p:sp>
        <p:nvSpPr>
          <p:cNvPr id="7" name="Text Placeholder 3">
            <a:extLst>
              <a:ext uri="{FF2B5EF4-FFF2-40B4-BE49-F238E27FC236}">
                <a16:creationId xmlns:a16="http://schemas.microsoft.com/office/drawing/2014/main" id="{3B8F607B-30E5-488E-95CA-BB5CCF7855F0}"/>
              </a:ext>
            </a:extLst>
          </p:cNvPr>
          <p:cNvSpPr txBox="1">
            <a:spLocks/>
          </p:cNvSpPr>
          <p:nvPr/>
        </p:nvSpPr>
        <p:spPr>
          <a:xfrm>
            <a:off x="0" y="639762"/>
            <a:ext cx="39624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Brigada de Helicóptero</a:t>
            </a:r>
          </a:p>
        </p:txBody>
      </p:sp>
    </p:spTree>
    <p:extLst>
      <p:ext uri="{BB962C8B-B14F-4D97-AF65-F5344CB8AC3E}">
        <p14:creationId xmlns:p14="http://schemas.microsoft.com/office/powerpoint/2010/main" val="1410131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Alcance de Control</a:t>
            </a:r>
          </a:p>
        </p:txBody>
      </p:sp>
      <p:pic>
        <p:nvPicPr>
          <p:cNvPr id="2" name="Content Placeholder 1" descr="Combatientes de incendios hablando a un grupo de otros cinco combatientes de incendios mientras toman notas y escuchan atentamente"/>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265" t="1873" r="6265" b="12871"/>
          <a:stretch/>
        </p:blipFill>
        <p:spPr>
          <a:xfrm>
            <a:off x="0" y="685801"/>
            <a:ext cx="9144000" cy="5943600"/>
          </a:xfrm>
        </p:spPr>
      </p:pic>
      <p:sp>
        <p:nvSpPr>
          <p:cNvPr id="5" name="Text Placeholder 4"/>
          <p:cNvSpPr>
            <a:spLocks noGrp="1"/>
          </p:cNvSpPr>
          <p:nvPr>
            <p:ph type="body" sz="quarter" idx="11"/>
          </p:nvPr>
        </p:nvSpPr>
        <p:spPr>
          <a:xfrm>
            <a:off x="3412" y="685800"/>
            <a:ext cx="9144000" cy="838200"/>
          </a:xfrm>
          <a:solidFill>
            <a:schemeClr val="bg1">
              <a:alpha val="75000"/>
            </a:schemeClr>
          </a:solidFill>
        </p:spPr>
        <p:txBody>
          <a:bodyPr>
            <a:noAutofit/>
          </a:bodyPr>
          <a:lstStyle/>
          <a:p>
            <a:pPr marL="182880" indent="0">
              <a:buNone/>
            </a:pPr>
            <a:r>
              <a:rPr lang="es-ES" sz="2400" dirty="0"/>
              <a:t>La proporción de supervisión es de tres a siete personas, siendo lo óptimo cinco a uno.</a:t>
            </a:r>
            <a:endParaRPr lang="es-MX" sz="2400" dirty="0"/>
          </a:p>
        </p:txBody>
      </p:sp>
    </p:spTree>
    <p:extLst>
      <p:ext uri="{BB962C8B-B14F-4D97-AF65-F5344CB8AC3E}">
        <p14:creationId xmlns:p14="http://schemas.microsoft.com/office/powerpoint/2010/main" val="3747835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ECB754-114C-4E0F-8FBA-585D2A4B78F6}"/>
              </a:ext>
            </a:extLst>
          </p:cNvPr>
          <p:cNvSpPr>
            <a:spLocks noGrp="1"/>
          </p:cNvSpPr>
          <p:nvPr>
            <p:ph type="title"/>
          </p:nvPr>
        </p:nvSpPr>
        <p:spPr/>
        <p:txBody>
          <a:bodyPr/>
          <a:lstStyle/>
          <a:p>
            <a:r>
              <a:rPr lang="es-MX" dirty="0"/>
              <a:t>Alcance de Control</a:t>
            </a:r>
          </a:p>
        </p:txBody>
      </p:sp>
      <p:pic>
        <p:nvPicPr>
          <p:cNvPr id="6" name="Content Placeholder 5" descr="Brigada de combatientes de incendios caminando cuesta abajo a través de un área previamente quemada.">
            <a:extLst>
              <a:ext uri="{FF2B5EF4-FFF2-40B4-BE49-F238E27FC236}">
                <a16:creationId xmlns:a16="http://schemas.microsoft.com/office/drawing/2014/main" id="{73B4CE94-D516-47ED-A6DA-4E874C8071C8}"/>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866" t="-292" b="16716"/>
          <a:stretch/>
        </p:blipFill>
        <p:spPr>
          <a:xfrm>
            <a:off x="1" y="685800"/>
            <a:ext cx="4664899" cy="5901565"/>
          </a:xfrm>
        </p:spPr>
      </p:pic>
      <p:sp>
        <p:nvSpPr>
          <p:cNvPr id="82" name="Text Placeholder 3">
            <a:extLst>
              <a:ext uri="{FF2B5EF4-FFF2-40B4-BE49-F238E27FC236}">
                <a16:creationId xmlns:a16="http://schemas.microsoft.com/office/drawing/2014/main" id="{A95EEB18-964B-4BB3-949F-62F3E296A2E7}"/>
              </a:ext>
            </a:extLst>
          </p:cNvPr>
          <p:cNvSpPr txBox="1">
            <a:spLocks/>
          </p:cNvSpPr>
          <p:nvPr/>
        </p:nvSpPr>
        <p:spPr>
          <a:xfrm>
            <a:off x="0" y="698585"/>
            <a:ext cx="38100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Brigadas Manuales</a:t>
            </a:r>
          </a:p>
        </p:txBody>
      </p:sp>
      <p:grpSp>
        <p:nvGrpSpPr>
          <p:cNvPr id="9" name="Group 8" descr="Gráfico que muestra el alcance de control desde el Jefe de Brigada hasta 3 Jefes de Cuadrilla con 5 FFT2 debajo de Jefes de Cuadrilla.">
            <a:extLst>
              <a:ext uri="{FF2B5EF4-FFF2-40B4-BE49-F238E27FC236}">
                <a16:creationId xmlns:a16="http://schemas.microsoft.com/office/drawing/2014/main" id="{C260F4E6-7718-4922-AC32-8F3343D92CD0}"/>
              </a:ext>
            </a:extLst>
          </p:cNvPr>
          <p:cNvGrpSpPr/>
          <p:nvPr/>
        </p:nvGrpSpPr>
        <p:grpSpPr>
          <a:xfrm>
            <a:off x="4770927" y="762000"/>
            <a:ext cx="4174146" cy="5852334"/>
            <a:chOff x="4770927" y="762000"/>
            <a:chExt cx="4174146" cy="5852334"/>
          </a:xfrm>
        </p:grpSpPr>
        <p:sp>
          <p:nvSpPr>
            <p:cNvPr id="153" name="Freeform: Shape 152">
              <a:extLst>
                <a:ext uri="{FF2B5EF4-FFF2-40B4-BE49-F238E27FC236}">
                  <a16:creationId xmlns:a16="http://schemas.microsoft.com/office/drawing/2014/main" id="{C0265BBC-A9F9-460E-B439-327C08877947}"/>
                </a:ext>
              </a:extLst>
            </p:cNvPr>
            <p:cNvSpPr/>
            <p:nvPr/>
          </p:nvSpPr>
          <p:spPr>
            <a:xfrm>
              <a:off x="5347273" y="1683252"/>
              <a:ext cx="2951748" cy="4387516"/>
            </a:xfrm>
            <a:custGeom>
              <a:avLst/>
              <a:gdLst>
                <a:gd name="connsiteX0" fmla="*/ 0 w 2951748"/>
                <a:gd name="connsiteY0" fmla="*/ 4387516 h 4387516"/>
                <a:gd name="connsiteX1" fmla="*/ 0 w 2951748"/>
                <a:gd name="connsiteY1" fmla="*/ 0 h 4387516"/>
                <a:gd name="connsiteX2" fmla="*/ 2951748 w 2951748"/>
                <a:gd name="connsiteY2" fmla="*/ 0 h 4387516"/>
                <a:gd name="connsiteX3" fmla="*/ 2951748 w 2951748"/>
                <a:gd name="connsiteY3" fmla="*/ 4387516 h 4387516"/>
              </a:gdLst>
              <a:ahLst/>
              <a:cxnLst>
                <a:cxn ang="0">
                  <a:pos x="connsiteX0" y="connsiteY0"/>
                </a:cxn>
                <a:cxn ang="0">
                  <a:pos x="connsiteX1" y="connsiteY1"/>
                </a:cxn>
                <a:cxn ang="0">
                  <a:pos x="connsiteX2" y="connsiteY2"/>
                </a:cxn>
                <a:cxn ang="0">
                  <a:pos x="connsiteX3" y="connsiteY3"/>
                </a:cxn>
              </a:cxnLst>
              <a:rect l="l" t="t" r="r" b="b"/>
              <a:pathLst>
                <a:path w="2951748" h="4387516">
                  <a:moveTo>
                    <a:pt x="0" y="4387516"/>
                  </a:moveTo>
                  <a:lnTo>
                    <a:pt x="0" y="0"/>
                  </a:lnTo>
                  <a:lnTo>
                    <a:pt x="2951748" y="0"/>
                  </a:lnTo>
                  <a:lnTo>
                    <a:pt x="2951748" y="4387516"/>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55" name="Straight Connector 154">
              <a:extLst>
                <a:ext uri="{FF2B5EF4-FFF2-40B4-BE49-F238E27FC236}">
                  <a16:creationId xmlns:a16="http://schemas.microsoft.com/office/drawing/2014/main" id="{E92A3527-1142-4D8B-86E3-C3706E76C947}"/>
                </a:ext>
              </a:extLst>
            </p:cNvPr>
            <p:cNvCxnSpPr>
              <a:cxnSpLocks/>
            </p:cNvCxnSpPr>
            <p:nvPr/>
          </p:nvCxnSpPr>
          <p:spPr>
            <a:xfrm>
              <a:off x="6823147" y="1262147"/>
              <a:ext cx="0" cy="47244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94FF403-69B7-44AC-81CE-27697AA216F2}"/>
                </a:ext>
              </a:extLst>
            </p:cNvPr>
            <p:cNvGrpSpPr/>
            <p:nvPr/>
          </p:nvGrpSpPr>
          <p:grpSpPr>
            <a:xfrm>
              <a:off x="5719990" y="762000"/>
              <a:ext cx="1768903" cy="795132"/>
              <a:chOff x="5706717" y="871453"/>
              <a:chExt cx="1768903" cy="795132"/>
            </a:xfrm>
          </p:grpSpPr>
          <p:sp>
            <p:nvSpPr>
              <p:cNvPr id="80" name="TextBox 79">
                <a:extLst>
                  <a:ext uri="{FF2B5EF4-FFF2-40B4-BE49-F238E27FC236}">
                    <a16:creationId xmlns:a16="http://schemas.microsoft.com/office/drawing/2014/main" id="{DFBA1713-0537-42A2-BFB7-BEABB6653A99}"/>
                  </a:ext>
                </a:extLst>
              </p:cNvPr>
              <p:cNvSpPr txBox="1"/>
              <p:nvPr/>
            </p:nvSpPr>
            <p:spPr>
              <a:xfrm>
                <a:off x="5706717" y="1118064"/>
                <a:ext cx="1768903" cy="548521"/>
              </a:xfrm>
              <a:prstGeom prst="round2SameRect">
                <a:avLst/>
              </a:prstGeom>
              <a:solidFill>
                <a:schemeClr val="accent1">
                  <a:lumMod val="75000"/>
                </a:schemeClr>
              </a:solidFill>
              <a:ln w="19050">
                <a:noFill/>
              </a:ln>
              <a:scene3d>
                <a:camera prst="orthographicFront"/>
                <a:lightRig rig="threePt" dir="t"/>
              </a:scene3d>
              <a:sp3d>
                <a:bevelT/>
              </a:sp3d>
            </p:spPr>
            <p:txBody>
              <a:bodyPr wrap="square" rtlCol="0">
                <a:spAutoFit/>
              </a:bodyPr>
              <a:lstStyle/>
              <a:p>
                <a:r>
                  <a:rPr lang="es-MX" sz="1400" b="1" dirty="0">
                    <a:latin typeface="+mj-lt"/>
                  </a:rPr>
                  <a:t>Jefe de Brigada     </a:t>
                </a:r>
              </a:p>
              <a:p>
                <a:r>
                  <a:rPr lang="es-MX" sz="1400" b="1" dirty="0">
                    <a:latin typeface="+mj-lt"/>
                  </a:rPr>
                  <a:t>      (CRWB)</a:t>
                </a:r>
              </a:p>
            </p:txBody>
          </p:sp>
          <p:pic>
            <p:nvPicPr>
              <p:cNvPr id="211" name="Picture 210">
                <a:extLst>
                  <a:ext uri="{FF2B5EF4-FFF2-40B4-BE49-F238E27FC236}">
                    <a16:creationId xmlns:a16="http://schemas.microsoft.com/office/drawing/2014/main" id="{D6CFA3C5-EE07-4C5B-890B-ACF4F30CC4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710" y="871453"/>
                <a:ext cx="347788" cy="748905"/>
              </a:xfrm>
              <a:prstGeom prst="rect">
                <a:avLst/>
              </a:prstGeom>
            </p:spPr>
          </p:pic>
        </p:grpSp>
        <p:grpSp>
          <p:nvGrpSpPr>
            <p:cNvPr id="5" name="Group 4">
              <a:extLst>
                <a:ext uri="{FF2B5EF4-FFF2-40B4-BE49-F238E27FC236}">
                  <a16:creationId xmlns:a16="http://schemas.microsoft.com/office/drawing/2014/main" id="{84EBE05D-0568-4234-B771-292E71B3F2E0}"/>
                </a:ext>
              </a:extLst>
            </p:cNvPr>
            <p:cNvGrpSpPr/>
            <p:nvPr/>
          </p:nvGrpSpPr>
          <p:grpSpPr>
            <a:xfrm>
              <a:off x="4770927" y="2409565"/>
              <a:ext cx="1290187" cy="970377"/>
              <a:chOff x="4757654" y="2569054"/>
              <a:chExt cx="1290187" cy="970377"/>
            </a:xfrm>
          </p:grpSpPr>
          <p:sp>
            <p:nvSpPr>
              <p:cNvPr id="206" name="TextBox 205">
                <a:extLst>
                  <a:ext uri="{FF2B5EF4-FFF2-40B4-BE49-F238E27FC236}">
                    <a16:creationId xmlns:a16="http://schemas.microsoft.com/office/drawing/2014/main" id="{7D8351C1-B370-4F3F-BC4D-68599F88CCA8}"/>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endParaRPr lang="es-MX" sz="1400" b="1" dirty="0">
                  <a:latin typeface="+mj-lt"/>
                </a:endParaRPr>
              </a:p>
              <a:p>
                <a:r>
                  <a:rPr lang="es-MX" sz="1400" b="1" dirty="0">
                    <a:latin typeface="+mj-lt"/>
                  </a:rPr>
                  <a:t>(FFT2)</a:t>
                </a:r>
              </a:p>
            </p:txBody>
          </p:sp>
          <p:pic>
            <p:nvPicPr>
              <p:cNvPr id="218" name="Picture 217">
                <a:extLst>
                  <a:ext uri="{FF2B5EF4-FFF2-40B4-BE49-F238E27FC236}">
                    <a16:creationId xmlns:a16="http://schemas.microsoft.com/office/drawing/2014/main" id="{3DE0B4C7-2D70-4807-88CA-77564B22C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25" name="Group 24">
              <a:extLst>
                <a:ext uri="{FF2B5EF4-FFF2-40B4-BE49-F238E27FC236}">
                  <a16:creationId xmlns:a16="http://schemas.microsoft.com/office/drawing/2014/main" id="{FC7D331F-243F-43BC-87F8-6C66E4844DE2}"/>
                </a:ext>
              </a:extLst>
            </p:cNvPr>
            <p:cNvGrpSpPr/>
            <p:nvPr/>
          </p:nvGrpSpPr>
          <p:grpSpPr>
            <a:xfrm>
              <a:off x="6212132" y="1607997"/>
              <a:ext cx="1291736" cy="787335"/>
              <a:chOff x="4757654" y="1717450"/>
              <a:chExt cx="1291736" cy="787335"/>
            </a:xfrm>
          </p:grpSpPr>
          <p:sp>
            <p:nvSpPr>
              <p:cNvPr id="26" name="TextBox 25">
                <a:extLst>
                  <a:ext uri="{FF2B5EF4-FFF2-40B4-BE49-F238E27FC236}">
                    <a16:creationId xmlns:a16="http://schemas.microsoft.com/office/drawing/2014/main" id="{D45EFDB9-50AB-4542-8D0E-AC285034C57E}"/>
                  </a:ext>
                </a:extLst>
              </p:cNvPr>
              <p:cNvSpPr txBox="1"/>
              <p:nvPr/>
            </p:nvSpPr>
            <p:spPr>
              <a:xfrm>
                <a:off x="4757654" y="1956264"/>
                <a:ext cx="1290187" cy="548521"/>
              </a:xfrm>
              <a:prstGeom prst="round2SameRect">
                <a:avLst/>
              </a:prstGeom>
              <a:solidFill>
                <a:srgbClr val="FFC000"/>
              </a:solidFill>
              <a:ln w="19050">
                <a:noFill/>
              </a:ln>
              <a:scene3d>
                <a:camera prst="orthographicFront"/>
                <a:lightRig rig="threePt" dir="t"/>
              </a:scene3d>
              <a:sp3d>
                <a:bevelT/>
              </a:sp3d>
            </p:spPr>
            <p:txBody>
              <a:bodyPr wrap="square" rtlCol="0">
                <a:spAutoFit/>
              </a:bodyPr>
              <a:lstStyle/>
              <a:p>
                <a:r>
                  <a:rPr lang="es-MX" sz="1200" b="1" dirty="0">
                    <a:latin typeface="+mj-lt"/>
                  </a:rPr>
                  <a:t>Jefe Cuadrilla</a:t>
                </a:r>
                <a:r>
                  <a:rPr lang="es-MX" sz="1400" b="1" dirty="0">
                    <a:latin typeface="+mj-lt"/>
                  </a:rPr>
                  <a:t> (FFT1)</a:t>
                </a:r>
              </a:p>
            </p:txBody>
          </p:sp>
          <p:pic>
            <p:nvPicPr>
              <p:cNvPr id="27" name="Picture 26">
                <a:extLst>
                  <a:ext uri="{FF2B5EF4-FFF2-40B4-BE49-F238E27FC236}">
                    <a16:creationId xmlns:a16="http://schemas.microsoft.com/office/drawing/2014/main" id="{52530CDD-4DA0-4BF6-8EEC-79BB08946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602" y="1717450"/>
                <a:ext cx="347788" cy="748905"/>
              </a:xfrm>
              <a:prstGeom prst="rect">
                <a:avLst/>
              </a:prstGeom>
            </p:spPr>
          </p:pic>
        </p:grpSp>
        <p:grpSp>
          <p:nvGrpSpPr>
            <p:cNvPr id="31" name="Group 30">
              <a:extLst>
                <a:ext uri="{FF2B5EF4-FFF2-40B4-BE49-F238E27FC236}">
                  <a16:creationId xmlns:a16="http://schemas.microsoft.com/office/drawing/2014/main" id="{8A19BF3A-B586-4949-9FB8-082CB0E0B7DA}"/>
                </a:ext>
              </a:extLst>
            </p:cNvPr>
            <p:cNvGrpSpPr/>
            <p:nvPr/>
          </p:nvGrpSpPr>
          <p:grpSpPr>
            <a:xfrm>
              <a:off x="7653337" y="1607997"/>
              <a:ext cx="1291736" cy="787335"/>
              <a:chOff x="4757654" y="1717450"/>
              <a:chExt cx="1291736" cy="787335"/>
            </a:xfrm>
          </p:grpSpPr>
          <p:sp>
            <p:nvSpPr>
              <p:cNvPr id="32" name="TextBox 31">
                <a:extLst>
                  <a:ext uri="{FF2B5EF4-FFF2-40B4-BE49-F238E27FC236}">
                    <a16:creationId xmlns:a16="http://schemas.microsoft.com/office/drawing/2014/main" id="{7C2604C2-FF4C-4C9C-A5A1-89496CDAAD97}"/>
                  </a:ext>
                </a:extLst>
              </p:cNvPr>
              <p:cNvSpPr txBox="1"/>
              <p:nvPr/>
            </p:nvSpPr>
            <p:spPr>
              <a:xfrm>
                <a:off x="4757654" y="1956264"/>
                <a:ext cx="1290187" cy="548521"/>
              </a:xfrm>
              <a:prstGeom prst="round2SameRect">
                <a:avLst/>
              </a:prstGeom>
              <a:solidFill>
                <a:srgbClr val="FFC000"/>
              </a:solidFill>
              <a:ln w="19050">
                <a:noFill/>
              </a:ln>
              <a:scene3d>
                <a:camera prst="orthographicFront"/>
                <a:lightRig rig="threePt" dir="t"/>
              </a:scene3d>
              <a:sp3d>
                <a:bevelT/>
              </a:sp3d>
            </p:spPr>
            <p:txBody>
              <a:bodyPr wrap="square" rtlCol="0">
                <a:spAutoFit/>
              </a:bodyPr>
              <a:lstStyle/>
              <a:p>
                <a:r>
                  <a:rPr lang="es-MX" sz="1200" b="1" dirty="0">
                    <a:latin typeface="+mj-lt"/>
                  </a:rPr>
                  <a:t>Jefe Cuadrilla</a:t>
                </a:r>
                <a:r>
                  <a:rPr lang="es-MX" sz="1400" b="1" dirty="0">
                    <a:latin typeface="+mj-lt"/>
                  </a:rPr>
                  <a:t> (FFT1)</a:t>
                </a:r>
              </a:p>
            </p:txBody>
          </p:sp>
          <p:pic>
            <p:nvPicPr>
              <p:cNvPr id="33" name="Picture 32">
                <a:extLst>
                  <a:ext uri="{FF2B5EF4-FFF2-40B4-BE49-F238E27FC236}">
                    <a16:creationId xmlns:a16="http://schemas.microsoft.com/office/drawing/2014/main" id="{BCD79B4B-7C9E-48AF-AD36-169B557C6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602" y="1717450"/>
                <a:ext cx="347788" cy="748905"/>
              </a:xfrm>
              <a:prstGeom prst="rect">
                <a:avLst/>
              </a:prstGeom>
            </p:spPr>
          </p:pic>
        </p:grpSp>
        <p:grpSp>
          <p:nvGrpSpPr>
            <p:cNvPr id="37" name="Group 36">
              <a:extLst>
                <a:ext uri="{FF2B5EF4-FFF2-40B4-BE49-F238E27FC236}">
                  <a16:creationId xmlns:a16="http://schemas.microsoft.com/office/drawing/2014/main" id="{7E32DEF3-ED4D-4344-BEDA-3521624AFF10}"/>
                </a:ext>
              </a:extLst>
            </p:cNvPr>
            <p:cNvGrpSpPr/>
            <p:nvPr/>
          </p:nvGrpSpPr>
          <p:grpSpPr>
            <a:xfrm>
              <a:off x="4770927" y="3221099"/>
              <a:ext cx="1290187" cy="970377"/>
              <a:chOff x="4757654" y="2569054"/>
              <a:chExt cx="1290187" cy="970377"/>
            </a:xfrm>
          </p:grpSpPr>
          <p:sp>
            <p:nvSpPr>
              <p:cNvPr id="39" name="TextBox 38">
                <a:extLst>
                  <a:ext uri="{FF2B5EF4-FFF2-40B4-BE49-F238E27FC236}">
                    <a16:creationId xmlns:a16="http://schemas.microsoft.com/office/drawing/2014/main" id="{9477ECBE-8405-41FE-A465-89C545DC3819}"/>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 </a:t>
                </a:r>
                <a:r>
                  <a:rPr lang="es-MX" sz="1400" b="1" dirty="0">
                    <a:latin typeface="+mj-lt"/>
                  </a:rPr>
                  <a:t>(FFT2)</a:t>
                </a:r>
              </a:p>
            </p:txBody>
          </p:sp>
          <p:pic>
            <p:nvPicPr>
              <p:cNvPr id="40" name="Picture 39">
                <a:extLst>
                  <a:ext uri="{FF2B5EF4-FFF2-40B4-BE49-F238E27FC236}">
                    <a16:creationId xmlns:a16="http://schemas.microsoft.com/office/drawing/2014/main" id="{03AAAA75-09C0-4126-9B4D-48E96A7E5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42" name="Group 41">
              <a:extLst>
                <a:ext uri="{FF2B5EF4-FFF2-40B4-BE49-F238E27FC236}">
                  <a16:creationId xmlns:a16="http://schemas.microsoft.com/office/drawing/2014/main" id="{8DFD09FA-FC50-484A-8577-D76576D5F1E2}"/>
                </a:ext>
              </a:extLst>
            </p:cNvPr>
            <p:cNvGrpSpPr/>
            <p:nvPr/>
          </p:nvGrpSpPr>
          <p:grpSpPr>
            <a:xfrm>
              <a:off x="4770927" y="4032633"/>
              <a:ext cx="1290187" cy="1002643"/>
              <a:chOff x="4757654" y="2569054"/>
              <a:chExt cx="1290187" cy="1002643"/>
            </a:xfrm>
          </p:grpSpPr>
          <p:sp>
            <p:nvSpPr>
              <p:cNvPr id="43" name="TextBox 42">
                <a:extLst>
                  <a:ext uri="{FF2B5EF4-FFF2-40B4-BE49-F238E27FC236}">
                    <a16:creationId xmlns:a16="http://schemas.microsoft.com/office/drawing/2014/main" id="{FCE09943-7115-4C62-9AF9-6EFB351FD781}"/>
                  </a:ext>
                </a:extLst>
              </p:cNvPr>
              <p:cNvSpPr txBox="1"/>
              <p:nvPr/>
            </p:nvSpPr>
            <p:spPr>
              <a:xfrm>
                <a:off x="4757654" y="2829580"/>
                <a:ext cx="1290187" cy="742117"/>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r>
                  <a:rPr lang="es-MX" sz="1400" b="1" dirty="0">
                    <a:latin typeface="+mj-lt"/>
                  </a:rPr>
                  <a:t> (FFT2)</a:t>
                </a:r>
              </a:p>
            </p:txBody>
          </p:sp>
          <p:pic>
            <p:nvPicPr>
              <p:cNvPr id="44" name="Picture 43">
                <a:extLst>
                  <a:ext uri="{FF2B5EF4-FFF2-40B4-BE49-F238E27FC236}">
                    <a16:creationId xmlns:a16="http://schemas.microsoft.com/office/drawing/2014/main" id="{8841F921-A49B-402C-9B12-A18013C8B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45" name="Group 44">
              <a:extLst>
                <a:ext uri="{FF2B5EF4-FFF2-40B4-BE49-F238E27FC236}">
                  <a16:creationId xmlns:a16="http://schemas.microsoft.com/office/drawing/2014/main" id="{B2019CC9-ADF7-40EA-9A2C-0F07B5BC8E7A}"/>
                </a:ext>
              </a:extLst>
            </p:cNvPr>
            <p:cNvGrpSpPr/>
            <p:nvPr/>
          </p:nvGrpSpPr>
          <p:grpSpPr>
            <a:xfrm>
              <a:off x="4770927" y="4832421"/>
              <a:ext cx="1290187" cy="970377"/>
              <a:chOff x="4757654" y="2569054"/>
              <a:chExt cx="1290187" cy="970377"/>
            </a:xfrm>
          </p:grpSpPr>
          <p:sp>
            <p:nvSpPr>
              <p:cNvPr id="46" name="TextBox 45">
                <a:extLst>
                  <a:ext uri="{FF2B5EF4-FFF2-40B4-BE49-F238E27FC236}">
                    <a16:creationId xmlns:a16="http://schemas.microsoft.com/office/drawing/2014/main" id="{37ECD391-06CB-40D5-ABE8-B7DBDF1802B5}"/>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47" name="Picture 46">
                <a:extLst>
                  <a:ext uri="{FF2B5EF4-FFF2-40B4-BE49-F238E27FC236}">
                    <a16:creationId xmlns:a16="http://schemas.microsoft.com/office/drawing/2014/main" id="{BE2B5578-80FD-41D5-89AB-F1146E0D9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48" name="Group 47">
              <a:extLst>
                <a:ext uri="{FF2B5EF4-FFF2-40B4-BE49-F238E27FC236}">
                  <a16:creationId xmlns:a16="http://schemas.microsoft.com/office/drawing/2014/main" id="{406303D2-9E62-40E3-A2BB-74FAB4BAB87A}"/>
                </a:ext>
              </a:extLst>
            </p:cNvPr>
            <p:cNvGrpSpPr/>
            <p:nvPr/>
          </p:nvGrpSpPr>
          <p:grpSpPr>
            <a:xfrm>
              <a:off x="4770927" y="5643957"/>
              <a:ext cx="1290187" cy="970377"/>
              <a:chOff x="4757654" y="2569054"/>
              <a:chExt cx="1290187" cy="970377"/>
            </a:xfrm>
          </p:grpSpPr>
          <p:sp>
            <p:nvSpPr>
              <p:cNvPr id="49" name="TextBox 48">
                <a:extLst>
                  <a:ext uri="{FF2B5EF4-FFF2-40B4-BE49-F238E27FC236}">
                    <a16:creationId xmlns:a16="http://schemas.microsoft.com/office/drawing/2014/main" id="{EEC095C6-97F1-4717-8387-5DCCBCC0E3FB}"/>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50" name="Picture 49">
                <a:extLst>
                  <a:ext uri="{FF2B5EF4-FFF2-40B4-BE49-F238E27FC236}">
                    <a16:creationId xmlns:a16="http://schemas.microsoft.com/office/drawing/2014/main" id="{4939536A-C36A-47FE-9C7B-8F71B8645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51" name="Group 50">
              <a:extLst>
                <a:ext uri="{FF2B5EF4-FFF2-40B4-BE49-F238E27FC236}">
                  <a16:creationId xmlns:a16="http://schemas.microsoft.com/office/drawing/2014/main" id="{0E0BAA1D-CF33-415A-BE4F-83EF865D89EB}"/>
                </a:ext>
              </a:extLst>
            </p:cNvPr>
            <p:cNvGrpSpPr/>
            <p:nvPr/>
          </p:nvGrpSpPr>
          <p:grpSpPr>
            <a:xfrm>
              <a:off x="6215334" y="2409565"/>
              <a:ext cx="1290187" cy="970377"/>
              <a:chOff x="4757654" y="2569054"/>
              <a:chExt cx="1290187" cy="970377"/>
            </a:xfrm>
          </p:grpSpPr>
          <p:sp>
            <p:nvSpPr>
              <p:cNvPr id="52" name="TextBox 51">
                <a:extLst>
                  <a:ext uri="{FF2B5EF4-FFF2-40B4-BE49-F238E27FC236}">
                    <a16:creationId xmlns:a16="http://schemas.microsoft.com/office/drawing/2014/main" id="{8BAA51FC-D992-47EA-9144-5B3826FB250D}"/>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53" name="Picture 52">
                <a:extLst>
                  <a:ext uri="{FF2B5EF4-FFF2-40B4-BE49-F238E27FC236}">
                    <a16:creationId xmlns:a16="http://schemas.microsoft.com/office/drawing/2014/main" id="{6B5CDFFB-2271-4D37-857C-3AC9CCAA8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54" name="Group 53">
              <a:extLst>
                <a:ext uri="{FF2B5EF4-FFF2-40B4-BE49-F238E27FC236}">
                  <a16:creationId xmlns:a16="http://schemas.microsoft.com/office/drawing/2014/main" id="{A0909928-6FA4-48AE-9147-0A9E62913260}"/>
                </a:ext>
              </a:extLst>
            </p:cNvPr>
            <p:cNvGrpSpPr/>
            <p:nvPr/>
          </p:nvGrpSpPr>
          <p:grpSpPr>
            <a:xfrm>
              <a:off x="6215334" y="3221099"/>
              <a:ext cx="1290187" cy="970377"/>
              <a:chOff x="4757654" y="2569054"/>
              <a:chExt cx="1290187" cy="970377"/>
            </a:xfrm>
          </p:grpSpPr>
          <p:sp>
            <p:nvSpPr>
              <p:cNvPr id="55" name="TextBox 54">
                <a:extLst>
                  <a:ext uri="{FF2B5EF4-FFF2-40B4-BE49-F238E27FC236}">
                    <a16:creationId xmlns:a16="http://schemas.microsoft.com/office/drawing/2014/main" id="{2C64B9C1-B684-49A5-97FE-C81273493494}"/>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 </a:t>
                </a:r>
              </a:p>
              <a:p>
                <a:r>
                  <a:rPr lang="es-MX" sz="1400" b="1" dirty="0">
                    <a:latin typeface="+mj-lt"/>
                  </a:rPr>
                  <a:t>(FFT2)</a:t>
                </a:r>
              </a:p>
            </p:txBody>
          </p:sp>
          <p:pic>
            <p:nvPicPr>
              <p:cNvPr id="56" name="Picture 55">
                <a:extLst>
                  <a:ext uri="{FF2B5EF4-FFF2-40B4-BE49-F238E27FC236}">
                    <a16:creationId xmlns:a16="http://schemas.microsoft.com/office/drawing/2014/main" id="{3B83E6B0-A3AA-467A-B2BC-3A77900904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57" name="Group 56">
              <a:extLst>
                <a:ext uri="{FF2B5EF4-FFF2-40B4-BE49-F238E27FC236}">
                  <a16:creationId xmlns:a16="http://schemas.microsoft.com/office/drawing/2014/main" id="{56DBD1EA-472E-403F-9536-9800BD4B524E}"/>
                </a:ext>
              </a:extLst>
            </p:cNvPr>
            <p:cNvGrpSpPr/>
            <p:nvPr/>
          </p:nvGrpSpPr>
          <p:grpSpPr>
            <a:xfrm>
              <a:off x="6215334" y="4032633"/>
              <a:ext cx="1290187" cy="1002643"/>
              <a:chOff x="4757654" y="2569054"/>
              <a:chExt cx="1290187" cy="1002643"/>
            </a:xfrm>
          </p:grpSpPr>
          <p:sp>
            <p:nvSpPr>
              <p:cNvPr id="58" name="TextBox 57">
                <a:extLst>
                  <a:ext uri="{FF2B5EF4-FFF2-40B4-BE49-F238E27FC236}">
                    <a16:creationId xmlns:a16="http://schemas.microsoft.com/office/drawing/2014/main" id="{370C43A8-E315-4EF8-A697-6B9EBB69E489}"/>
                  </a:ext>
                </a:extLst>
              </p:cNvPr>
              <p:cNvSpPr txBox="1"/>
              <p:nvPr/>
            </p:nvSpPr>
            <p:spPr>
              <a:xfrm>
                <a:off x="4757654" y="2829580"/>
                <a:ext cx="1290187" cy="742117"/>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r>
                  <a:rPr lang="es-MX" sz="1400" b="1" dirty="0">
                    <a:latin typeface="+mj-lt"/>
                  </a:rPr>
                  <a:t> (FFT2)</a:t>
                </a:r>
              </a:p>
            </p:txBody>
          </p:sp>
          <p:pic>
            <p:nvPicPr>
              <p:cNvPr id="59" name="Picture 58">
                <a:extLst>
                  <a:ext uri="{FF2B5EF4-FFF2-40B4-BE49-F238E27FC236}">
                    <a16:creationId xmlns:a16="http://schemas.microsoft.com/office/drawing/2014/main" id="{1E4B2353-25E4-4842-8D2B-DFBA23310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60" name="Group 59">
              <a:extLst>
                <a:ext uri="{FF2B5EF4-FFF2-40B4-BE49-F238E27FC236}">
                  <a16:creationId xmlns:a16="http://schemas.microsoft.com/office/drawing/2014/main" id="{46B94733-7B49-40F4-A848-C27CB62AC289}"/>
                </a:ext>
              </a:extLst>
            </p:cNvPr>
            <p:cNvGrpSpPr/>
            <p:nvPr/>
          </p:nvGrpSpPr>
          <p:grpSpPr>
            <a:xfrm>
              <a:off x="6215334" y="4832421"/>
              <a:ext cx="1290187" cy="970377"/>
              <a:chOff x="4757654" y="2569054"/>
              <a:chExt cx="1290187" cy="970377"/>
            </a:xfrm>
          </p:grpSpPr>
          <p:sp>
            <p:nvSpPr>
              <p:cNvPr id="61" name="TextBox 60">
                <a:extLst>
                  <a:ext uri="{FF2B5EF4-FFF2-40B4-BE49-F238E27FC236}">
                    <a16:creationId xmlns:a16="http://schemas.microsoft.com/office/drawing/2014/main" id="{C27DE6F1-81E9-4AFF-9A7E-2EB4B396301D}"/>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62" name="Picture 61">
                <a:extLst>
                  <a:ext uri="{FF2B5EF4-FFF2-40B4-BE49-F238E27FC236}">
                    <a16:creationId xmlns:a16="http://schemas.microsoft.com/office/drawing/2014/main" id="{CD150AE7-B45B-4E63-8C44-8079ACD9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63" name="Group 62">
              <a:extLst>
                <a:ext uri="{FF2B5EF4-FFF2-40B4-BE49-F238E27FC236}">
                  <a16:creationId xmlns:a16="http://schemas.microsoft.com/office/drawing/2014/main" id="{5DB4989C-3318-426D-862C-C551EEDE9293}"/>
                </a:ext>
              </a:extLst>
            </p:cNvPr>
            <p:cNvGrpSpPr/>
            <p:nvPr/>
          </p:nvGrpSpPr>
          <p:grpSpPr>
            <a:xfrm>
              <a:off x="6215334" y="5643957"/>
              <a:ext cx="1290187" cy="970377"/>
              <a:chOff x="4757654" y="2569054"/>
              <a:chExt cx="1290187" cy="970377"/>
            </a:xfrm>
          </p:grpSpPr>
          <p:sp>
            <p:nvSpPr>
              <p:cNvPr id="64" name="TextBox 63">
                <a:extLst>
                  <a:ext uri="{FF2B5EF4-FFF2-40B4-BE49-F238E27FC236}">
                    <a16:creationId xmlns:a16="http://schemas.microsoft.com/office/drawing/2014/main" id="{864BD12D-153A-46DB-A55D-5FE0943429D6}"/>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65" name="Picture 64">
                <a:extLst>
                  <a:ext uri="{FF2B5EF4-FFF2-40B4-BE49-F238E27FC236}">
                    <a16:creationId xmlns:a16="http://schemas.microsoft.com/office/drawing/2014/main" id="{40ED3660-A307-4BD8-AFDF-2E6D1E8B61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66" name="Group 65">
              <a:extLst>
                <a:ext uri="{FF2B5EF4-FFF2-40B4-BE49-F238E27FC236}">
                  <a16:creationId xmlns:a16="http://schemas.microsoft.com/office/drawing/2014/main" id="{90600BC3-3906-4BA3-A3BD-63EC18DA1ED0}"/>
                </a:ext>
              </a:extLst>
            </p:cNvPr>
            <p:cNvGrpSpPr/>
            <p:nvPr/>
          </p:nvGrpSpPr>
          <p:grpSpPr>
            <a:xfrm>
              <a:off x="7649919" y="2409565"/>
              <a:ext cx="1290187" cy="970377"/>
              <a:chOff x="4757654" y="2569054"/>
              <a:chExt cx="1290187" cy="970377"/>
            </a:xfrm>
          </p:grpSpPr>
          <p:sp>
            <p:nvSpPr>
              <p:cNvPr id="67" name="TextBox 66">
                <a:extLst>
                  <a:ext uri="{FF2B5EF4-FFF2-40B4-BE49-F238E27FC236}">
                    <a16:creationId xmlns:a16="http://schemas.microsoft.com/office/drawing/2014/main" id="{6EC019F4-0A16-4C67-BBE3-984DEC1F97F4}"/>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68" name="Picture 67">
                <a:extLst>
                  <a:ext uri="{FF2B5EF4-FFF2-40B4-BE49-F238E27FC236}">
                    <a16:creationId xmlns:a16="http://schemas.microsoft.com/office/drawing/2014/main" id="{FE01C215-06A4-4856-92FE-E6D906216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69" name="Group 68">
              <a:extLst>
                <a:ext uri="{FF2B5EF4-FFF2-40B4-BE49-F238E27FC236}">
                  <a16:creationId xmlns:a16="http://schemas.microsoft.com/office/drawing/2014/main" id="{DC0D9DF1-E897-4D84-9134-F1C832081657}"/>
                </a:ext>
              </a:extLst>
            </p:cNvPr>
            <p:cNvGrpSpPr/>
            <p:nvPr/>
          </p:nvGrpSpPr>
          <p:grpSpPr>
            <a:xfrm>
              <a:off x="7649919" y="3221099"/>
              <a:ext cx="1290187" cy="1002643"/>
              <a:chOff x="4757654" y="2569054"/>
              <a:chExt cx="1290187" cy="1002643"/>
            </a:xfrm>
          </p:grpSpPr>
          <p:sp>
            <p:nvSpPr>
              <p:cNvPr id="70" name="TextBox 69">
                <a:extLst>
                  <a:ext uri="{FF2B5EF4-FFF2-40B4-BE49-F238E27FC236}">
                    <a16:creationId xmlns:a16="http://schemas.microsoft.com/office/drawing/2014/main" id="{236AE8A5-F806-4906-98CF-B9C35A9A6E4B}"/>
                  </a:ext>
                </a:extLst>
              </p:cNvPr>
              <p:cNvSpPr txBox="1"/>
              <p:nvPr/>
            </p:nvSpPr>
            <p:spPr>
              <a:xfrm>
                <a:off x="4757654" y="2829580"/>
                <a:ext cx="1290187" cy="742117"/>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r>
                  <a:rPr lang="es-MX" sz="1400" b="1" dirty="0">
                    <a:latin typeface="+mj-lt"/>
                  </a:rPr>
                  <a:t> (FFT2)</a:t>
                </a:r>
              </a:p>
            </p:txBody>
          </p:sp>
          <p:pic>
            <p:nvPicPr>
              <p:cNvPr id="71" name="Picture 70">
                <a:extLst>
                  <a:ext uri="{FF2B5EF4-FFF2-40B4-BE49-F238E27FC236}">
                    <a16:creationId xmlns:a16="http://schemas.microsoft.com/office/drawing/2014/main" id="{C743A2DA-4932-4C78-B384-65A9170BE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72" name="Group 71">
              <a:extLst>
                <a:ext uri="{FF2B5EF4-FFF2-40B4-BE49-F238E27FC236}">
                  <a16:creationId xmlns:a16="http://schemas.microsoft.com/office/drawing/2014/main" id="{D997D007-040A-4C90-9FE8-C3B1DD016746}"/>
                </a:ext>
              </a:extLst>
            </p:cNvPr>
            <p:cNvGrpSpPr/>
            <p:nvPr/>
          </p:nvGrpSpPr>
          <p:grpSpPr>
            <a:xfrm>
              <a:off x="7649919" y="4032633"/>
              <a:ext cx="1290187" cy="970377"/>
              <a:chOff x="4757654" y="2569054"/>
              <a:chExt cx="1290187" cy="970377"/>
            </a:xfrm>
          </p:grpSpPr>
          <p:sp>
            <p:nvSpPr>
              <p:cNvPr id="73" name="TextBox 72">
                <a:extLst>
                  <a:ext uri="{FF2B5EF4-FFF2-40B4-BE49-F238E27FC236}">
                    <a16:creationId xmlns:a16="http://schemas.microsoft.com/office/drawing/2014/main" id="{E2CE2458-8C30-4EF4-800D-847F184ED0C5}"/>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74" name="Picture 73">
                <a:extLst>
                  <a:ext uri="{FF2B5EF4-FFF2-40B4-BE49-F238E27FC236}">
                    <a16:creationId xmlns:a16="http://schemas.microsoft.com/office/drawing/2014/main" id="{1225EDA0-D03C-4113-9C44-1229B1C8A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75" name="Group 74">
              <a:extLst>
                <a:ext uri="{FF2B5EF4-FFF2-40B4-BE49-F238E27FC236}">
                  <a16:creationId xmlns:a16="http://schemas.microsoft.com/office/drawing/2014/main" id="{D85B7010-4CA8-4A39-8F1C-5DE1039FC188}"/>
                </a:ext>
              </a:extLst>
            </p:cNvPr>
            <p:cNvGrpSpPr/>
            <p:nvPr/>
          </p:nvGrpSpPr>
          <p:grpSpPr>
            <a:xfrm>
              <a:off x="7649919" y="4832421"/>
              <a:ext cx="1290187" cy="970377"/>
              <a:chOff x="4757654" y="2569054"/>
              <a:chExt cx="1290187" cy="970377"/>
            </a:xfrm>
          </p:grpSpPr>
          <p:sp>
            <p:nvSpPr>
              <p:cNvPr id="76" name="TextBox 75">
                <a:extLst>
                  <a:ext uri="{FF2B5EF4-FFF2-40B4-BE49-F238E27FC236}">
                    <a16:creationId xmlns:a16="http://schemas.microsoft.com/office/drawing/2014/main" id="{9A0D0A87-2089-4188-997E-974520B9FBAB}"/>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77" name="Picture 76">
                <a:extLst>
                  <a:ext uri="{FF2B5EF4-FFF2-40B4-BE49-F238E27FC236}">
                    <a16:creationId xmlns:a16="http://schemas.microsoft.com/office/drawing/2014/main" id="{60D1457D-39E9-4FF6-8774-484BBB5DC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78" name="Group 77">
              <a:extLst>
                <a:ext uri="{FF2B5EF4-FFF2-40B4-BE49-F238E27FC236}">
                  <a16:creationId xmlns:a16="http://schemas.microsoft.com/office/drawing/2014/main" id="{C15802C4-6E14-4501-B6C7-CE7120BE26DE}"/>
                </a:ext>
              </a:extLst>
            </p:cNvPr>
            <p:cNvGrpSpPr/>
            <p:nvPr/>
          </p:nvGrpSpPr>
          <p:grpSpPr>
            <a:xfrm>
              <a:off x="7649919" y="5643957"/>
              <a:ext cx="1290187" cy="970377"/>
              <a:chOff x="4757654" y="2569054"/>
              <a:chExt cx="1290187" cy="970377"/>
            </a:xfrm>
          </p:grpSpPr>
          <p:sp>
            <p:nvSpPr>
              <p:cNvPr id="79" name="TextBox 78">
                <a:extLst>
                  <a:ext uri="{FF2B5EF4-FFF2-40B4-BE49-F238E27FC236}">
                    <a16:creationId xmlns:a16="http://schemas.microsoft.com/office/drawing/2014/main" id="{6A079C5B-F2B5-42D2-B0E3-80E1335D7A07}"/>
                  </a:ext>
                </a:extLst>
              </p:cNvPr>
              <p:cNvSpPr txBox="1"/>
              <p:nvPr/>
            </p:nvSpPr>
            <p:spPr>
              <a:xfrm>
                <a:off x="4757654" y="2829580"/>
                <a:ext cx="1290187" cy="709851"/>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r>
                  <a:rPr lang="es-MX" sz="1200" b="1" dirty="0">
                    <a:latin typeface="+mj-lt"/>
                  </a:rPr>
                  <a:t>Combatiente</a:t>
                </a:r>
              </a:p>
              <a:p>
                <a:r>
                  <a:rPr lang="es-MX" sz="1200" b="1" dirty="0">
                    <a:latin typeface="+mj-lt"/>
                  </a:rPr>
                  <a:t>de Incendios</a:t>
                </a:r>
              </a:p>
              <a:p>
                <a:r>
                  <a:rPr lang="es-MX" sz="1400" b="1" dirty="0">
                    <a:latin typeface="+mj-lt"/>
                  </a:rPr>
                  <a:t>(FFT2)</a:t>
                </a:r>
              </a:p>
            </p:txBody>
          </p:sp>
          <p:pic>
            <p:nvPicPr>
              <p:cNvPr id="81" name="Picture 80">
                <a:extLst>
                  <a:ext uri="{FF2B5EF4-FFF2-40B4-BE49-F238E27FC236}">
                    <a16:creationId xmlns:a16="http://schemas.microsoft.com/office/drawing/2014/main" id="{1CF87DD4-CB14-428D-86D6-5C9A15BE0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78" y="2569054"/>
                <a:ext cx="347788" cy="748905"/>
              </a:xfrm>
              <a:prstGeom prst="rect">
                <a:avLst/>
              </a:prstGeom>
            </p:spPr>
          </p:pic>
        </p:grpSp>
        <p:grpSp>
          <p:nvGrpSpPr>
            <p:cNvPr id="83" name="Group 82">
              <a:extLst>
                <a:ext uri="{FF2B5EF4-FFF2-40B4-BE49-F238E27FC236}">
                  <a16:creationId xmlns:a16="http://schemas.microsoft.com/office/drawing/2014/main" id="{867E50A1-974E-4CF5-B9CC-1F123BBFFEDF}"/>
                </a:ext>
              </a:extLst>
            </p:cNvPr>
            <p:cNvGrpSpPr/>
            <p:nvPr/>
          </p:nvGrpSpPr>
          <p:grpSpPr>
            <a:xfrm>
              <a:off x="4776042" y="1607997"/>
              <a:ext cx="1291736" cy="755069"/>
              <a:chOff x="4757654" y="1717450"/>
              <a:chExt cx="1291736" cy="755069"/>
            </a:xfrm>
          </p:grpSpPr>
          <p:sp>
            <p:nvSpPr>
              <p:cNvPr id="84" name="TextBox 83">
                <a:extLst>
                  <a:ext uri="{FF2B5EF4-FFF2-40B4-BE49-F238E27FC236}">
                    <a16:creationId xmlns:a16="http://schemas.microsoft.com/office/drawing/2014/main" id="{BCD5DEF7-EFC4-4996-8F9F-E65A21E1E54A}"/>
                  </a:ext>
                </a:extLst>
              </p:cNvPr>
              <p:cNvSpPr txBox="1"/>
              <p:nvPr/>
            </p:nvSpPr>
            <p:spPr>
              <a:xfrm>
                <a:off x="4757654" y="1956264"/>
                <a:ext cx="1290187" cy="516255"/>
              </a:xfrm>
              <a:prstGeom prst="round2SameRect">
                <a:avLst/>
              </a:prstGeom>
              <a:solidFill>
                <a:srgbClr val="FFC000"/>
              </a:solidFill>
              <a:ln w="19050">
                <a:noFill/>
              </a:ln>
              <a:scene3d>
                <a:camera prst="orthographicFront"/>
                <a:lightRig rig="threePt" dir="t"/>
              </a:scene3d>
              <a:sp3d>
                <a:bevelT/>
              </a:sp3d>
            </p:spPr>
            <p:txBody>
              <a:bodyPr wrap="square" rtlCol="0">
                <a:spAutoFit/>
              </a:bodyPr>
              <a:lstStyle/>
              <a:p>
                <a:r>
                  <a:rPr lang="es-MX" sz="1200" b="1" dirty="0">
                    <a:latin typeface="+mj-lt"/>
                  </a:rPr>
                  <a:t>Jefe Cuadrilla </a:t>
                </a:r>
                <a:r>
                  <a:rPr lang="es-MX" sz="1400" b="1" dirty="0">
                    <a:latin typeface="+mj-lt"/>
                  </a:rPr>
                  <a:t>(FFT1)</a:t>
                </a:r>
              </a:p>
            </p:txBody>
          </p:sp>
          <p:pic>
            <p:nvPicPr>
              <p:cNvPr id="85" name="Picture 84">
                <a:extLst>
                  <a:ext uri="{FF2B5EF4-FFF2-40B4-BE49-F238E27FC236}">
                    <a16:creationId xmlns:a16="http://schemas.microsoft.com/office/drawing/2014/main" id="{CDEC3466-16B9-4CED-A477-C6131D3AFB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602" y="1717450"/>
                <a:ext cx="347788" cy="748905"/>
              </a:xfrm>
              <a:prstGeom prst="rect">
                <a:avLst/>
              </a:prstGeom>
            </p:spPr>
          </p:pic>
        </p:grpSp>
      </p:grpSp>
    </p:spTree>
    <p:extLst>
      <p:ext uri="{BB962C8B-B14F-4D97-AF65-F5344CB8AC3E}">
        <p14:creationId xmlns:p14="http://schemas.microsoft.com/office/powerpoint/2010/main" val="64418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ECB754-114C-4E0F-8FBA-585D2A4B78F6}"/>
              </a:ext>
            </a:extLst>
          </p:cNvPr>
          <p:cNvSpPr>
            <a:spLocks noGrp="1"/>
          </p:cNvSpPr>
          <p:nvPr>
            <p:ph type="title"/>
          </p:nvPr>
        </p:nvSpPr>
        <p:spPr/>
        <p:txBody>
          <a:bodyPr/>
          <a:lstStyle/>
          <a:p>
            <a:r>
              <a:rPr lang="es-MX" dirty="0"/>
              <a:t>Alcance de Control</a:t>
            </a:r>
          </a:p>
        </p:txBody>
      </p:sp>
      <p:pic>
        <p:nvPicPr>
          <p:cNvPr id="9" name="Content Placeholder 8" descr="Combatiente de incendios con EPP completo, cargando una herramienta caminando junto a un carro motobomba hacia un grupo de combatientes de incendios.">
            <a:extLst>
              <a:ext uri="{FF2B5EF4-FFF2-40B4-BE49-F238E27FC236}">
                <a16:creationId xmlns:a16="http://schemas.microsoft.com/office/drawing/2014/main" id="{97F36202-9FB4-41BD-9526-5631A40B4E62}"/>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4220" t="2681" r="26674" b="2295"/>
          <a:stretch/>
        </p:blipFill>
        <p:spPr>
          <a:xfrm>
            <a:off x="0" y="685800"/>
            <a:ext cx="4572000" cy="5899355"/>
          </a:xfrm>
        </p:spPr>
      </p:pic>
      <p:sp>
        <p:nvSpPr>
          <p:cNvPr id="11" name="Text Placeholder 3">
            <a:extLst>
              <a:ext uri="{FF2B5EF4-FFF2-40B4-BE49-F238E27FC236}">
                <a16:creationId xmlns:a16="http://schemas.microsoft.com/office/drawing/2014/main" id="{FC096FC3-F77E-407D-AA1E-0CE9AE0B0EC3}"/>
              </a:ext>
            </a:extLst>
          </p:cNvPr>
          <p:cNvSpPr txBox="1">
            <a:spLocks/>
          </p:cNvSpPr>
          <p:nvPr/>
        </p:nvSpPr>
        <p:spPr>
          <a:xfrm>
            <a:off x="0" y="685800"/>
            <a:ext cx="32004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Carros Motobomba</a:t>
            </a:r>
          </a:p>
        </p:txBody>
      </p:sp>
      <p:grpSp>
        <p:nvGrpSpPr>
          <p:cNvPr id="2" name="Group 1" descr="Alcance de control muestra&#10;Jefe de Carro Motobomba y Combatiente de Incendios  Tipo 2 abajo.&#10;">
            <a:extLst>
              <a:ext uri="{FF2B5EF4-FFF2-40B4-BE49-F238E27FC236}">
                <a16:creationId xmlns:a16="http://schemas.microsoft.com/office/drawing/2014/main" id="{88115632-DDFC-4DED-8D3C-F58F8C6968DC}"/>
              </a:ext>
            </a:extLst>
          </p:cNvPr>
          <p:cNvGrpSpPr/>
          <p:nvPr/>
        </p:nvGrpSpPr>
        <p:grpSpPr>
          <a:xfrm>
            <a:off x="5486400" y="1981200"/>
            <a:ext cx="2813569" cy="3936972"/>
            <a:chOff x="5154681" y="1463036"/>
            <a:chExt cx="3373888" cy="4721015"/>
          </a:xfrm>
        </p:grpSpPr>
        <p:cxnSp>
          <p:nvCxnSpPr>
            <p:cNvPr id="18" name="Straight Connector 17">
              <a:extLst>
                <a:ext uri="{FF2B5EF4-FFF2-40B4-BE49-F238E27FC236}">
                  <a16:creationId xmlns:a16="http://schemas.microsoft.com/office/drawing/2014/main" id="{AC29C1E6-7778-4A63-A074-6D9C406B6B54}"/>
                </a:ext>
              </a:extLst>
            </p:cNvPr>
            <p:cNvCxnSpPr/>
            <p:nvPr/>
          </p:nvCxnSpPr>
          <p:spPr>
            <a:xfrm>
              <a:off x="6934200" y="3200400"/>
              <a:ext cx="0" cy="17526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6E29FA-9DFD-40B0-9447-1AC19639ED3F}"/>
                </a:ext>
              </a:extLst>
            </p:cNvPr>
            <p:cNvSpPr txBox="1"/>
            <p:nvPr/>
          </p:nvSpPr>
          <p:spPr>
            <a:xfrm>
              <a:off x="5246056" y="2309327"/>
              <a:ext cx="3282513" cy="1741124"/>
            </a:xfrm>
            <a:prstGeom prst="round2SameRect">
              <a:avLst/>
            </a:prstGeom>
            <a:solidFill>
              <a:schemeClr val="accent1">
                <a:lumMod val="75000"/>
              </a:schemeClr>
            </a:solidFill>
            <a:ln w="19050">
              <a:noFill/>
            </a:ln>
            <a:scene3d>
              <a:camera prst="orthographicFront"/>
              <a:lightRig rig="threePt" dir="t"/>
            </a:scene3d>
            <a:sp3d>
              <a:bevelT/>
            </a:sp3d>
          </p:spPr>
          <p:txBody>
            <a:bodyPr wrap="square" rtlCol="0">
              <a:spAutoFit/>
            </a:bodyPr>
            <a:lstStyle/>
            <a:p>
              <a:pPr lvl="0" algn="r"/>
              <a:r>
                <a:rPr lang="es-MX" sz="2800" b="1" dirty="0">
                  <a:solidFill>
                    <a:srgbClr val="262626"/>
                  </a:solidFill>
                  <a:latin typeface="Calibri" panose="020F0502020204030204"/>
                </a:rPr>
                <a:t>Jefe de Carro Motobomba (ENGB)</a:t>
              </a:r>
            </a:p>
          </p:txBody>
        </p:sp>
        <p:sp>
          <p:nvSpPr>
            <p:cNvPr id="12" name="TextBox 11">
              <a:extLst>
                <a:ext uri="{FF2B5EF4-FFF2-40B4-BE49-F238E27FC236}">
                  <a16:creationId xmlns:a16="http://schemas.microsoft.com/office/drawing/2014/main" id="{90FB6470-BED8-4FBB-B320-A5FB08195C39}"/>
                </a:ext>
              </a:extLst>
            </p:cNvPr>
            <p:cNvSpPr txBox="1"/>
            <p:nvPr/>
          </p:nvSpPr>
          <p:spPr>
            <a:xfrm>
              <a:off x="5246056" y="4442927"/>
              <a:ext cx="3282513" cy="1741124"/>
            </a:xfrm>
            <a:prstGeom prst="round2SameRect">
              <a:avLst/>
            </a:prstGeom>
            <a:solidFill>
              <a:schemeClr val="bg2">
                <a:lumMod val="75000"/>
              </a:schemeClr>
            </a:solidFill>
            <a:ln w="19050">
              <a:noFill/>
            </a:ln>
            <a:scene3d>
              <a:camera prst="orthographicFront"/>
              <a:lightRig rig="threePt" dir="t"/>
            </a:scene3d>
            <a:sp3d>
              <a:bevelT/>
            </a:sp3d>
          </p:spPr>
          <p:txBody>
            <a:bodyPr wrap="square" rtlCol="0">
              <a:spAutoFit/>
            </a:bodyPr>
            <a:lstStyle/>
            <a:p>
              <a:pPr lvl="0" algn="r"/>
              <a:r>
                <a:rPr lang="es-MX" sz="2800" b="1" dirty="0">
                  <a:solidFill>
                    <a:srgbClr val="262626"/>
                  </a:solidFill>
                  <a:latin typeface="Calibri" panose="020F0502020204030204"/>
                </a:rPr>
                <a:t>Combatiente Incendios</a:t>
              </a:r>
            </a:p>
            <a:p>
              <a:pPr lvl="0" algn="r"/>
              <a:r>
                <a:rPr lang="es-MX" sz="2800" b="1" dirty="0">
                  <a:solidFill>
                    <a:srgbClr val="262626"/>
                  </a:solidFill>
                  <a:latin typeface="Calibri" panose="020F0502020204030204"/>
                </a:rPr>
                <a:t>(FFT2)</a:t>
              </a:r>
            </a:p>
          </p:txBody>
        </p:sp>
        <p:pic>
          <p:nvPicPr>
            <p:cNvPr id="26" name="Picture 25">
              <a:extLst>
                <a:ext uri="{FF2B5EF4-FFF2-40B4-BE49-F238E27FC236}">
                  <a16:creationId xmlns:a16="http://schemas.microsoft.com/office/drawing/2014/main" id="{83EF6232-68BD-47E2-9354-756822B3C8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4681" y="1463036"/>
              <a:ext cx="914403" cy="1965964"/>
            </a:xfrm>
            <a:prstGeom prst="rect">
              <a:avLst/>
            </a:prstGeom>
          </p:spPr>
        </p:pic>
        <p:pic>
          <p:nvPicPr>
            <p:cNvPr id="27" name="Picture 26">
              <a:extLst>
                <a:ext uri="{FF2B5EF4-FFF2-40B4-BE49-F238E27FC236}">
                  <a16:creationId xmlns:a16="http://schemas.microsoft.com/office/drawing/2014/main" id="{5D1E684B-9F7F-4FBD-9EEC-14F0B8CB68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4681" y="3612038"/>
              <a:ext cx="914403" cy="1965964"/>
            </a:xfrm>
            <a:prstGeom prst="rect">
              <a:avLst/>
            </a:prstGeom>
          </p:spPr>
        </p:pic>
      </p:grpSp>
    </p:spTree>
    <p:extLst>
      <p:ext uri="{BB962C8B-B14F-4D97-AF65-F5344CB8AC3E}">
        <p14:creationId xmlns:p14="http://schemas.microsoft.com/office/powerpoint/2010/main" val="1530356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ECB754-114C-4E0F-8FBA-585D2A4B78F6}"/>
              </a:ext>
            </a:extLst>
          </p:cNvPr>
          <p:cNvSpPr>
            <a:spLocks noGrp="1"/>
          </p:cNvSpPr>
          <p:nvPr>
            <p:ph type="title"/>
          </p:nvPr>
        </p:nvSpPr>
        <p:spPr/>
        <p:txBody>
          <a:bodyPr/>
          <a:lstStyle/>
          <a:p>
            <a:r>
              <a:rPr lang="es-MX" dirty="0"/>
              <a:t>Alcance de Control</a:t>
            </a:r>
          </a:p>
        </p:txBody>
      </p:sp>
      <p:pic>
        <p:nvPicPr>
          <p:cNvPr id="9" name="Content Placeholder 8" descr="Dos miembros de la brigada del helicóptero descargando mochilas en el área de pasajeros de un helicóptero Tipo dos.">
            <a:extLst>
              <a:ext uri="{FF2B5EF4-FFF2-40B4-BE49-F238E27FC236}">
                <a16:creationId xmlns:a16="http://schemas.microsoft.com/office/drawing/2014/main" id="{F9AAFB88-4580-4304-9C5F-85BCB2975CC9}"/>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43" t="9161" r="50901" b="5701"/>
          <a:stretch/>
        </p:blipFill>
        <p:spPr>
          <a:xfrm>
            <a:off x="0" y="685800"/>
            <a:ext cx="4583433" cy="5909537"/>
          </a:xfrm>
        </p:spPr>
      </p:pic>
      <p:sp>
        <p:nvSpPr>
          <p:cNvPr id="19" name="Text Placeholder 3">
            <a:extLst>
              <a:ext uri="{FF2B5EF4-FFF2-40B4-BE49-F238E27FC236}">
                <a16:creationId xmlns:a16="http://schemas.microsoft.com/office/drawing/2014/main" id="{A60C6068-AD25-45E2-9DDF-B553791C3CA3}"/>
              </a:ext>
            </a:extLst>
          </p:cNvPr>
          <p:cNvSpPr txBox="1">
            <a:spLocks/>
          </p:cNvSpPr>
          <p:nvPr/>
        </p:nvSpPr>
        <p:spPr>
          <a:xfrm>
            <a:off x="0" y="685800"/>
            <a:ext cx="41148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Brigada de Helicóptero</a:t>
            </a:r>
          </a:p>
        </p:txBody>
      </p:sp>
      <p:grpSp>
        <p:nvGrpSpPr>
          <p:cNvPr id="29" name="Group 28" descr="Alcance de Control muestra al Manejador de Helicóptero y 3 miembros de brigada abajo. Personal mínimo de la brigada para el helicóptero T2.">
            <a:extLst>
              <a:ext uri="{FF2B5EF4-FFF2-40B4-BE49-F238E27FC236}">
                <a16:creationId xmlns:a16="http://schemas.microsoft.com/office/drawing/2014/main" id="{B76BB48B-4C09-4B43-BCB5-EDBFABE91A1F}"/>
              </a:ext>
            </a:extLst>
          </p:cNvPr>
          <p:cNvGrpSpPr/>
          <p:nvPr/>
        </p:nvGrpSpPr>
        <p:grpSpPr>
          <a:xfrm>
            <a:off x="4684290" y="2133600"/>
            <a:ext cx="4335378" cy="2880958"/>
            <a:chOff x="4648200" y="2133600"/>
            <a:chExt cx="4335378" cy="2880958"/>
          </a:xfrm>
        </p:grpSpPr>
        <p:sp>
          <p:nvSpPr>
            <p:cNvPr id="6" name="Freeform: Shape 5">
              <a:extLst>
                <a:ext uri="{FF2B5EF4-FFF2-40B4-BE49-F238E27FC236}">
                  <a16:creationId xmlns:a16="http://schemas.microsoft.com/office/drawing/2014/main" id="{72D68171-F412-421D-9EA1-58B1A2DA2165}"/>
                </a:ext>
              </a:extLst>
            </p:cNvPr>
            <p:cNvSpPr/>
            <p:nvPr/>
          </p:nvSpPr>
          <p:spPr>
            <a:xfrm>
              <a:off x="5334000" y="3696534"/>
              <a:ext cx="2951748" cy="342066"/>
            </a:xfrm>
            <a:custGeom>
              <a:avLst/>
              <a:gdLst>
                <a:gd name="connsiteX0" fmla="*/ 0 w 2951748"/>
                <a:gd name="connsiteY0" fmla="*/ 4387516 h 4387516"/>
                <a:gd name="connsiteX1" fmla="*/ 0 w 2951748"/>
                <a:gd name="connsiteY1" fmla="*/ 0 h 4387516"/>
                <a:gd name="connsiteX2" fmla="*/ 2951748 w 2951748"/>
                <a:gd name="connsiteY2" fmla="*/ 0 h 4387516"/>
                <a:gd name="connsiteX3" fmla="*/ 2951748 w 2951748"/>
                <a:gd name="connsiteY3" fmla="*/ 4387516 h 4387516"/>
              </a:gdLst>
              <a:ahLst/>
              <a:cxnLst>
                <a:cxn ang="0">
                  <a:pos x="connsiteX0" y="connsiteY0"/>
                </a:cxn>
                <a:cxn ang="0">
                  <a:pos x="connsiteX1" y="connsiteY1"/>
                </a:cxn>
                <a:cxn ang="0">
                  <a:pos x="connsiteX2" y="connsiteY2"/>
                </a:cxn>
                <a:cxn ang="0">
                  <a:pos x="connsiteX3" y="connsiteY3"/>
                </a:cxn>
              </a:cxnLst>
              <a:rect l="l" t="t" r="r" b="b"/>
              <a:pathLst>
                <a:path w="2951748" h="4387516">
                  <a:moveTo>
                    <a:pt x="0" y="4387516"/>
                  </a:moveTo>
                  <a:lnTo>
                    <a:pt x="0" y="0"/>
                  </a:lnTo>
                  <a:lnTo>
                    <a:pt x="2951748" y="0"/>
                  </a:lnTo>
                  <a:lnTo>
                    <a:pt x="2951748" y="4387516"/>
                  </a:ln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7" name="Straight Connector 6">
              <a:extLst>
                <a:ext uri="{FF2B5EF4-FFF2-40B4-BE49-F238E27FC236}">
                  <a16:creationId xmlns:a16="http://schemas.microsoft.com/office/drawing/2014/main" id="{9E3880CA-7DBA-41F9-BE21-2698164014CD}"/>
                </a:ext>
              </a:extLst>
            </p:cNvPr>
            <p:cNvCxnSpPr>
              <a:cxnSpLocks/>
            </p:cNvCxnSpPr>
            <p:nvPr/>
          </p:nvCxnSpPr>
          <p:spPr>
            <a:xfrm>
              <a:off x="6809874" y="3083116"/>
              <a:ext cx="0" cy="1260284"/>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5189AA-9BE6-4C78-B255-E19346087CE8}"/>
                </a:ext>
              </a:extLst>
            </p:cNvPr>
            <p:cNvSpPr txBox="1"/>
            <p:nvPr/>
          </p:nvSpPr>
          <p:spPr>
            <a:xfrm>
              <a:off x="5943600" y="2456411"/>
              <a:ext cx="2021310" cy="967978"/>
            </a:xfrm>
            <a:prstGeom prst="round2SameRect">
              <a:avLst/>
            </a:prstGeom>
            <a:solidFill>
              <a:schemeClr val="accent1">
                <a:lumMod val="75000"/>
              </a:schemeClr>
            </a:solidFill>
            <a:ln w="19050">
              <a:noFill/>
            </a:ln>
            <a:scene3d>
              <a:camera prst="orthographicFront"/>
              <a:lightRig rig="threePt" dir="t"/>
            </a:scene3d>
            <a:sp3d>
              <a:bevelT/>
            </a:sp3d>
          </p:spPr>
          <p:txBody>
            <a:bodyPr wrap="square" rtlCol="0">
              <a:spAutoFit/>
            </a:bodyPr>
            <a:lstStyle/>
            <a:p>
              <a:pPr lvl="0" algn="r"/>
              <a:r>
                <a:rPr lang="es-MX" sz="1800" b="1" dirty="0">
                  <a:solidFill>
                    <a:srgbClr val="262626"/>
                  </a:solidFill>
                  <a:latin typeface="Calibri" panose="020F0502020204030204"/>
                </a:rPr>
                <a:t>Manejador </a:t>
              </a:r>
            </a:p>
            <a:p>
              <a:pPr lvl="0" algn="r"/>
              <a:r>
                <a:rPr lang="es-MX" sz="1800" b="1" dirty="0">
                  <a:solidFill>
                    <a:srgbClr val="262626"/>
                  </a:solidFill>
                  <a:latin typeface="Calibri" panose="020F0502020204030204"/>
                </a:rPr>
                <a:t>  de Helicóptero </a:t>
              </a:r>
            </a:p>
            <a:p>
              <a:pPr lvl="0" algn="r"/>
              <a:r>
                <a:rPr lang="es-MX" sz="1800" b="1" dirty="0">
                  <a:solidFill>
                    <a:srgbClr val="262626"/>
                  </a:solidFill>
                  <a:latin typeface="Calibri" panose="020F0502020204030204"/>
                </a:rPr>
                <a:t>(HMGB)</a:t>
              </a:r>
            </a:p>
          </p:txBody>
        </p:sp>
        <p:pic>
          <p:nvPicPr>
            <p:cNvPr id="22" name="Picture 21">
              <a:extLst>
                <a:ext uri="{FF2B5EF4-FFF2-40B4-BE49-F238E27FC236}">
                  <a16:creationId xmlns:a16="http://schemas.microsoft.com/office/drawing/2014/main" id="{56647ED2-734A-4C11-867C-44A935ADE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4329" y="2133600"/>
              <a:ext cx="548641" cy="1179578"/>
            </a:xfrm>
            <a:prstGeom prst="rect">
              <a:avLst/>
            </a:prstGeom>
          </p:spPr>
        </p:pic>
        <p:grpSp>
          <p:nvGrpSpPr>
            <p:cNvPr id="21" name="Group 20">
              <a:extLst>
                <a:ext uri="{FF2B5EF4-FFF2-40B4-BE49-F238E27FC236}">
                  <a16:creationId xmlns:a16="http://schemas.microsoft.com/office/drawing/2014/main" id="{8B1DCCAB-7D04-4B34-8208-6EAA23EFDE6B}"/>
                </a:ext>
              </a:extLst>
            </p:cNvPr>
            <p:cNvGrpSpPr/>
            <p:nvPr/>
          </p:nvGrpSpPr>
          <p:grpSpPr>
            <a:xfrm>
              <a:off x="4648200" y="3886200"/>
              <a:ext cx="1401190" cy="1128358"/>
              <a:chOff x="4648200" y="3886200"/>
              <a:chExt cx="1401190" cy="1128358"/>
            </a:xfrm>
          </p:grpSpPr>
          <p:sp>
            <p:nvSpPr>
              <p:cNvPr id="13" name="TextBox 12">
                <a:extLst>
                  <a:ext uri="{FF2B5EF4-FFF2-40B4-BE49-F238E27FC236}">
                    <a16:creationId xmlns:a16="http://schemas.microsoft.com/office/drawing/2014/main" id="{50A0CF18-26AE-44D1-805A-137C528F95F2}"/>
                  </a:ext>
                </a:extLst>
              </p:cNvPr>
              <p:cNvSpPr txBox="1"/>
              <p:nvPr/>
            </p:nvSpPr>
            <p:spPr>
              <a:xfrm>
                <a:off x="4648200" y="4014314"/>
                <a:ext cx="1399641" cy="1000244"/>
              </a:xfrm>
              <a:prstGeom prst="round2SameRect">
                <a:avLst/>
              </a:prstGeom>
              <a:solidFill>
                <a:srgbClr val="FFC000"/>
              </a:solidFill>
              <a:ln w="19050">
                <a:noFill/>
              </a:ln>
              <a:scene3d>
                <a:camera prst="orthographicFront"/>
                <a:lightRig rig="threePt" dir="t"/>
              </a:scene3d>
              <a:sp3d>
                <a:bevelT/>
              </a:sp3d>
            </p:spPr>
            <p:txBody>
              <a:bodyPr wrap="square" rtlCol="0">
                <a:spAutoFit/>
              </a:bodyPr>
              <a:lstStyle/>
              <a:p>
                <a:r>
                  <a:rPr lang="es-MX" sz="1400" b="1" dirty="0">
                    <a:solidFill>
                      <a:srgbClr val="262626"/>
                    </a:solidFill>
                    <a:effectLst/>
                    <a:latin typeface="Calibri" panose="020F0502020204030204" pitchFamily="34" charset="0"/>
                    <a:ea typeface="Calibri" panose="020F0502020204030204" pitchFamily="34" charset="0"/>
                  </a:rPr>
                  <a:t>Miembro de brigada de Helicóptero </a:t>
                </a:r>
                <a:r>
                  <a:rPr lang="es-MX" sz="1400" b="1" dirty="0">
                    <a:latin typeface="+mj-lt"/>
                  </a:rPr>
                  <a:t>(HECM)</a:t>
                </a:r>
              </a:p>
            </p:txBody>
          </p:sp>
          <p:pic>
            <p:nvPicPr>
              <p:cNvPr id="14" name="Picture 13">
                <a:extLst>
                  <a:ext uri="{FF2B5EF4-FFF2-40B4-BE49-F238E27FC236}">
                    <a16:creationId xmlns:a16="http://schemas.microsoft.com/office/drawing/2014/main" id="{D44D4EB2-2C68-4FA4-94D5-4F26B470D6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602" y="3886200"/>
                <a:ext cx="347788" cy="748905"/>
              </a:xfrm>
              <a:prstGeom prst="rect">
                <a:avLst/>
              </a:prstGeom>
            </p:spPr>
          </p:pic>
        </p:grpSp>
        <p:grpSp>
          <p:nvGrpSpPr>
            <p:cNvPr id="23" name="Group 22">
              <a:extLst>
                <a:ext uri="{FF2B5EF4-FFF2-40B4-BE49-F238E27FC236}">
                  <a16:creationId xmlns:a16="http://schemas.microsoft.com/office/drawing/2014/main" id="{8987BC2E-3127-4463-96B4-51A50A9ED4DD}"/>
                </a:ext>
              </a:extLst>
            </p:cNvPr>
            <p:cNvGrpSpPr/>
            <p:nvPr/>
          </p:nvGrpSpPr>
          <p:grpSpPr>
            <a:xfrm>
              <a:off x="6115294" y="3886200"/>
              <a:ext cx="1401190" cy="1128358"/>
              <a:chOff x="4648200" y="3886200"/>
              <a:chExt cx="1401190" cy="1128358"/>
            </a:xfrm>
          </p:grpSpPr>
          <p:sp>
            <p:nvSpPr>
              <p:cNvPr id="24" name="TextBox 23">
                <a:extLst>
                  <a:ext uri="{FF2B5EF4-FFF2-40B4-BE49-F238E27FC236}">
                    <a16:creationId xmlns:a16="http://schemas.microsoft.com/office/drawing/2014/main" id="{953DF6B3-04DB-4477-964D-5DB2C634FEC3}"/>
                  </a:ext>
                </a:extLst>
              </p:cNvPr>
              <p:cNvSpPr txBox="1"/>
              <p:nvPr/>
            </p:nvSpPr>
            <p:spPr>
              <a:xfrm>
                <a:off x="4648200" y="4014314"/>
                <a:ext cx="1399641" cy="1000244"/>
              </a:xfrm>
              <a:prstGeom prst="round2SameRect">
                <a:avLst/>
              </a:prstGeom>
              <a:solidFill>
                <a:srgbClr val="FFC000"/>
              </a:solidFill>
              <a:ln w="19050">
                <a:noFill/>
              </a:ln>
              <a:scene3d>
                <a:camera prst="orthographicFront"/>
                <a:lightRig rig="threePt" dir="t"/>
              </a:scene3d>
              <a:sp3d>
                <a:bevelT/>
              </a:sp3d>
            </p:spPr>
            <p:txBody>
              <a:bodyPr wrap="square" rtlCol="0">
                <a:spAutoFit/>
              </a:bodyPr>
              <a:lstStyle/>
              <a:p>
                <a:r>
                  <a:rPr lang="es-MX" sz="1400" b="1" dirty="0">
                    <a:solidFill>
                      <a:srgbClr val="262626"/>
                    </a:solidFill>
                    <a:effectLst/>
                    <a:latin typeface="Calibri" panose="020F0502020204030204" pitchFamily="34" charset="0"/>
                    <a:ea typeface="Calibri" panose="020F0502020204030204" pitchFamily="34" charset="0"/>
                  </a:rPr>
                  <a:t>Miembro de brigada de Helicóptero </a:t>
                </a:r>
                <a:r>
                  <a:rPr lang="es-MX" sz="1400" b="1" dirty="0">
                    <a:latin typeface="+mj-lt"/>
                  </a:rPr>
                  <a:t>(HECM)</a:t>
                </a:r>
              </a:p>
            </p:txBody>
          </p:sp>
          <p:pic>
            <p:nvPicPr>
              <p:cNvPr id="25" name="Picture 24">
                <a:extLst>
                  <a:ext uri="{FF2B5EF4-FFF2-40B4-BE49-F238E27FC236}">
                    <a16:creationId xmlns:a16="http://schemas.microsoft.com/office/drawing/2014/main" id="{03714E62-3805-48DC-81BE-1ACEE9C63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602" y="3886200"/>
                <a:ext cx="347788" cy="748905"/>
              </a:xfrm>
              <a:prstGeom prst="rect">
                <a:avLst/>
              </a:prstGeom>
            </p:spPr>
          </p:pic>
        </p:grpSp>
        <p:grpSp>
          <p:nvGrpSpPr>
            <p:cNvPr id="26" name="Group 25">
              <a:extLst>
                <a:ext uri="{FF2B5EF4-FFF2-40B4-BE49-F238E27FC236}">
                  <a16:creationId xmlns:a16="http://schemas.microsoft.com/office/drawing/2014/main" id="{92D89FCA-E11C-4420-B735-95EF85F300E2}"/>
                </a:ext>
              </a:extLst>
            </p:cNvPr>
            <p:cNvGrpSpPr/>
            <p:nvPr/>
          </p:nvGrpSpPr>
          <p:grpSpPr>
            <a:xfrm>
              <a:off x="7582388" y="3886200"/>
              <a:ext cx="1401190" cy="1128358"/>
              <a:chOff x="4648200" y="3886200"/>
              <a:chExt cx="1401190" cy="1128358"/>
            </a:xfrm>
          </p:grpSpPr>
          <p:sp>
            <p:nvSpPr>
              <p:cNvPr id="27" name="TextBox 26">
                <a:extLst>
                  <a:ext uri="{FF2B5EF4-FFF2-40B4-BE49-F238E27FC236}">
                    <a16:creationId xmlns:a16="http://schemas.microsoft.com/office/drawing/2014/main" id="{FC1C931E-67E5-4C0E-8A8C-B917D6B881E6}"/>
                  </a:ext>
                </a:extLst>
              </p:cNvPr>
              <p:cNvSpPr txBox="1"/>
              <p:nvPr/>
            </p:nvSpPr>
            <p:spPr>
              <a:xfrm>
                <a:off x="4648200" y="4014314"/>
                <a:ext cx="1399641" cy="1000244"/>
              </a:xfrm>
              <a:prstGeom prst="round2SameRect">
                <a:avLst/>
              </a:prstGeom>
              <a:solidFill>
                <a:srgbClr val="FFC000"/>
              </a:solidFill>
              <a:ln w="19050">
                <a:noFill/>
              </a:ln>
              <a:scene3d>
                <a:camera prst="orthographicFront"/>
                <a:lightRig rig="threePt" dir="t"/>
              </a:scene3d>
              <a:sp3d>
                <a:bevelT/>
              </a:sp3d>
            </p:spPr>
            <p:txBody>
              <a:bodyPr wrap="square" rtlCol="0">
                <a:spAutoFit/>
              </a:bodyPr>
              <a:lstStyle/>
              <a:p>
                <a:r>
                  <a:rPr lang="es-MX" sz="1400" b="1" dirty="0">
                    <a:solidFill>
                      <a:srgbClr val="262626"/>
                    </a:solidFill>
                    <a:effectLst/>
                    <a:latin typeface="Calibri" panose="020F0502020204030204" pitchFamily="34" charset="0"/>
                    <a:ea typeface="Calibri" panose="020F0502020204030204" pitchFamily="34" charset="0"/>
                  </a:rPr>
                  <a:t>Miembro de brigada de Helicóptero </a:t>
                </a:r>
                <a:r>
                  <a:rPr lang="es-MX" sz="1400" b="1" dirty="0">
                    <a:latin typeface="+mj-lt"/>
                  </a:rPr>
                  <a:t>(HECM)</a:t>
                </a:r>
              </a:p>
            </p:txBody>
          </p:sp>
          <p:pic>
            <p:nvPicPr>
              <p:cNvPr id="28" name="Picture 27">
                <a:extLst>
                  <a:ext uri="{FF2B5EF4-FFF2-40B4-BE49-F238E27FC236}">
                    <a16:creationId xmlns:a16="http://schemas.microsoft.com/office/drawing/2014/main" id="{608C99AB-7076-4F46-BBB3-4AD4DB136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602" y="3886200"/>
                <a:ext cx="347788" cy="748905"/>
              </a:xfrm>
              <a:prstGeom prst="rect">
                <a:avLst/>
              </a:prstGeom>
            </p:spPr>
          </p:pic>
        </p:grpSp>
      </p:grpSp>
    </p:spTree>
    <p:extLst>
      <p:ext uri="{BB962C8B-B14F-4D97-AF65-F5344CB8AC3E}">
        <p14:creationId xmlns:p14="http://schemas.microsoft.com/office/powerpoint/2010/main" val="3916706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Alcance de Control</a:t>
            </a:r>
          </a:p>
        </p:txBody>
      </p:sp>
      <p:pic>
        <p:nvPicPr>
          <p:cNvPr id="5" name="Content Placeholder 4" descr="Tres combatientes de incendios siendo informados por otro combatiente de incendios en el bosque fuera de una línea construida con buldócer en el fond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t="4546" r="4423" b="6579"/>
          <a:stretch/>
        </p:blipFill>
        <p:spPr>
          <a:xfrm>
            <a:off x="-1" y="685799"/>
            <a:ext cx="9144001" cy="5943601"/>
          </a:xfrm>
        </p:spPr>
      </p:pic>
      <p:sp>
        <p:nvSpPr>
          <p:cNvPr id="6" name="Text Placeholder 3">
            <a:extLst>
              <a:ext uri="{FF2B5EF4-FFF2-40B4-BE49-F238E27FC236}">
                <a16:creationId xmlns:a16="http://schemas.microsoft.com/office/drawing/2014/main" id="{F0E5F874-0EE3-4DE5-AA8F-D59926EC3DA3}"/>
              </a:ext>
            </a:extLst>
          </p:cNvPr>
          <p:cNvSpPr txBox="1">
            <a:spLocks/>
          </p:cNvSpPr>
          <p:nvPr/>
        </p:nvSpPr>
        <p:spPr>
          <a:xfrm>
            <a:off x="0" y="685800"/>
            <a:ext cx="32004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Incidente</a:t>
            </a:r>
          </a:p>
        </p:txBody>
      </p:sp>
    </p:spTree>
    <p:extLst>
      <p:ext uri="{BB962C8B-B14F-4D97-AF65-F5344CB8AC3E}">
        <p14:creationId xmlns:p14="http://schemas.microsoft.com/office/powerpoint/2010/main" val="967265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B44BC-F536-4687-AE92-1D072F7F8EDC}"/>
              </a:ext>
            </a:extLst>
          </p:cNvPr>
          <p:cNvSpPr>
            <a:spLocks noGrp="1"/>
          </p:cNvSpPr>
          <p:nvPr>
            <p:ph type="title"/>
          </p:nvPr>
        </p:nvSpPr>
        <p:spPr/>
        <p:txBody>
          <a:bodyPr/>
          <a:lstStyle/>
          <a:p>
            <a:r>
              <a:rPr lang="es-MX" dirty="0"/>
              <a:t>Comprobación de Conocimiento </a:t>
            </a:r>
          </a:p>
        </p:txBody>
      </p:sp>
      <p:sp>
        <p:nvSpPr>
          <p:cNvPr id="2" name="Content Placeholder 1">
            <a:extLst>
              <a:ext uri="{FF2B5EF4-FFF2-40B4-BE49-F238E27FC236}">
                <a16:creationId xmlns:a16="http://schemas.microsoft.com/office/drawing/2014/main" id="{AAD23C28-3712-47CB-A3CA-274720526F50}"/>
              </a:ext>
            </a:extLst>
          </p:cNvPr>
          <p:cNvSpPr>
            <a:spLocks noGrp="1"/>
          </p:cNvSpPr>
          <p:nvPr>
            <p:ph sz="quarter" idx="10"/>
          </p:nvPr>
        </p:nvSpPr>
        <p:spPr/>
        <p:txBody>
          <a:bodyPr anchor="ctr"/>
          <a:lstStyle/>
          <a:p>
            <a:pPr algn="ctr"/>
            <a:r>
              <a:rPr lang="es-ES" dirty="0"/>
              <a:t>¿Cuál es la definición de cadena de mando? </a:t>
            </a:r>
            <a:endParaRPr lang="es-MX" dirty="0"/>
          </a:p>
        </p:txBody>
      </p:sp>
      <p:sp>
        <p:nvSpPr>
          <p:cNvPr id="3" name="Content Placeholder 2">
            <a:extLst>
              <a:ext uri="{FF2B5EF4-FFF2-40B4-BE49-F238E27FC236}">
                <a16:creationId xmlns:a16="http://schemas.microsoft.com/office/drawing/2014/main" id="{163EE769-7DFE-4D65-A3BD-F88671CDCEA2}"/>
              </a:ext>
            </a:extLst>
          </p:cNvPr>
          <p:cNvSpPr>
            <a:spLocks noGrp="1"/>
          </p:cNvSpPr>
          <p:nvPr>
            <p:ph sz="quarter" idx="11"/>
          </p:nvPr>
        </p:nvSpPr>
        <p:spPr/>
        <p:txBody>
          <a:bodyPr anchor="ctr"/>
          <a:lstStyle/>
          <a:p>
            <a:r>
              <a:rPr lang="es-ES" dirty="0"/>
              <a:t>Una serie de posiciones de manejo en orden de autoridad.</a:t>
            </a:r>
            <a:endParaRPr lang="es-MX" dirty="0"/>
          </a:p>
        </p:txBody>
      </p:sp>
      <p:pic>
        <p:nvPicPr>
          <p:cNvPr id="9" name="Content Placeholder 8" descr="Combatiente de incendios informa a otros tres combatientes de incendios usando señas con las manos para complementar la conversación.">
            <a:extLst>
              <a:ext uri="{FF2B5EF4-FFF2-40B4-BE49-F238E27FC236}">
                <a16:creationId xmlns:a16="http://schemas.microsoft.com/office/drawing/2014/main" id="{E527F7E1-D9BD-43A6-A52B-30B0F48A9D10}"/>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40990"/>
          <a:stretch/>
        </p:blipFill>
        <p:spPr>
          <a:xfrm>
            <a:off x="4800600" y="1646238"/>
            <a:ext cx="4343400" cy="4906962"/>
          </a:xfrm>
        </p:spPr>
      </p:pic>
    </p:spTree>
    <p:extLst>
      <p:ext uri="{BB962C8B-B14F-4D97-AF65-F5344CB8AC3E}">
        <p14:creationId xmlns:p14="http://schemas.microsoft.com/office/powerpoint/2010/main" val="26157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3" presetClass="emph" presetSubtype="2" fill="hold" grpId="0" nodeType="withEffect">
                                  <p:stCondLst>
                                    <p:cond delay="0"/>
                                  </p:stCondLst>
                                  <p:childTnLst>
                                    <p:animClr clrSpc="rgb" dir="cw">
                                      <p:cBhvr override="childStyle">
                                        <p:cTn id="8" dur="2000" fill="hold"/>
                                        <p:tgtEl>
                                          <p:spTgt spid="3">
                                            <p:txEl>
                                              <p:pRg st="0" end="0"/>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 </a:t>
            </a:r>
          </a:p>
        </p:txBody>
      </p:sp>
      <p:sp>
        <p:nvSpPr>
          <p:cNvPr id="2" name="Content Placeholder 1"/>
          <p:cNvSpPr>
            <a:spLocks noGrp="1"/>
          </p:cNvSpPr>
          <p:nvPr>
            <p:ph sz="quarter" idx="10"/>
          </p:nvPr>
        </p:nvSpPr>
        <p:spPr/>
        <p:txBody>
          <a:bodyPr/>
          <a:lstStyle/>
          <a:p>
            <a:r>
              <a:rPr lang="es-MX" dirty="0"/>
              <a:t>¿Alcance de control es? ______________________</a:t>
            </a:r>
          </a:p>
        </p:txBody>
      </p:sp>
      <p:sp>
        <p:nvSpPr>
          <p:cNvPr id="3" name="Content Placeholder 2"/>
          <p:cNvSpPr>
            <a:spLocks noGrp="1"/>
          </p:cNvSpPr>
          <p:nvPr>
            <p:ph sz="quarter" idx="11"/>
          </p:nvPr>
        </p:nvSpPr>
        <p:spPr/>
        <p:txBody>
          <a:bodyPr anchor="ctr">
            <a:normAutofit fontScale="92500" lnSpcReduction="10000"/>
          </a:bodyPr>
          <a:lstStyle/>
          <a:p>
            <a:r>
              <a:rPr lang="es-MX" dirty="0"/>
              <a:t>Seleccione una:</a:t>
            </a:r>
          </a:p>
          <a:p>
            <a:pPr marL="514350" lvl="0" indent="-514350" fontAlgn="base">
              <a:buFont typeface="Arial" panose="020B0604020202020204" pitchFamily="34" charset="0"/>
              <a:buAutoNum type="alphaUcPeriod"/>
            </a:pPr>
            <a:r>
              <a:rPr lang="es-MX" dirty="0"/>
              <a:t>Supervisar personas de un módulo.</a:t>
            </a:r>
          </a:p>
          <a:p>
            <a:pPr marL="514350" lvl="0" indent="-514350" fontAlgn="base">
              <a:buFont typeface="Arial" panose="020B0604020202020204" pitchFamily="34" charset="0"/>
              <a:buAutoNum type="alphaUcPeriod"/>
            </a:pPr>
            <a:r>
              <a:rPr lang="es-MX" dirty="0"/>
              <a:t>La mayoría de personas que un supervisor puede manejar.</a:t>
            </a:r>
          </a:p>
          <a:p>
            <a:pPr marL="514350" indent="-514350">
              <a:buFont typeface="Arial" panose="020B0604020202020204" pitchFamily="34" charset="0"/>
              <a:buAutoNum type="alphaUcPeriod"/>
            </a:pPr>
            <a:r>
              <a:rPr lang="es-MX" dirty="0"/>
              <a:t>La proporción de supervisión es de tres a siete personas, siendo lo óptimo cinco a uno.</a:t>
            </a:r>
          </a:p>
        </p:txBody>
      </p:sp>
      <p:pic>
        <p:nvPicPr>
          <p:cNvPr id="6" name="Content Placeholder 5" descr="Combatientes de incendios hablando a un grupo de otros cinco combatientes de incendios mientras toman notas y escuchan atentamente."/>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r="38901"/>
          <a:stretch/>
        </p:blipFill>
        <p:spPr>
          <a:xfrm>
            <a:off x="4648199" y="1646238"/>
            <a:ext cx="4495801" cy="4906962"/>
          </a:xfrm>
        </p:spPr>
      </p:pic>
    </p:spTree>
    <p:extLst>
      <p:ext uri="{BB962C8B-B14F-4D97-AF65-F5344CB8AC3E}">
        <p14:creationId xmlns:p14="http://schemas.microsoft.com/office/powerpoint/2010/main" val="17591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Identificar los diferentes tipos de recursos comunes de incendio.</a:t>
            </a:r>
          </a:p>
          <a:p>
            <a:endParaRPr lang="es-ES" sz="2400" dirty="0"/>
          </a:p>
          <a:p>
            <a:r>
              <a:rPr lang="es-ES" sz="2400" dirty="0"/>
              <a:t>Describir los conceptos de cadena de mando y alcance de control que se aplican a las configuraciones comunes de brigada.</a:t>
            </a:r>
          </a:p>
          <a:p>
            <a:endParaRPr lang="es-ES" sz="2400" dirty="0"/>
          </a:p>
          <a:p>
            <a:r>
              <a:rPr lang="es-ES" sz="2400" dirty="0"/>
              <a:t>Identificar una posición arriba de un FFT2 en las configuraciones de brigada más comunes.</a:t>
            </a:r>
          </a:p>
        </p:txBody>
      </p:sp>
    </p:spTree>
    <p:extLst>
      <p:ext uri="{BB962C8B-B14F-4D97-AF65-F5344CB8AC3E}">
        <p14:creationId xmlns:p14="http://schemas.microsoft.com/office/powerpoint/2010/main" val="1072440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Identificar los diferentes tipos de recursos comunes de incendio.</a:t>
            </a:r>
          </a:p>
          <a:p>
            <a:endParaRPr lang="es-ES" sz="2400" dirty="0"/>
          </a:p>
          <a:p>
            <a:r>
              <a:rPr lang="es-ES" sz="2400" dirty="0"/>
              <a:t>Describir los conceptos de cadena de mando y alcance de control que se aplican a las configuraciones comunes de brigada.</a:t>
            </a:r>
          </a:p>
          <a:p>
            <a:endParaRPr lang="es-ES" sz="2400" dirty="0"/>
          </a:p>
          <a:p>
            <a:r>
              <a:rPr lang="es-ES" sz="2400" dirty="0"/>
              <a:t>Identificar una posición arriba de un FFT2 en las configuraciones de brigada más comunes.</a:t>
            </a:r>
          </a:p>
        </p:txBody>
      </p:sp>
    </p:spTree>
    <p:extLst>
      <p:ext uri="{BB962C8B-B14F-4D97-AF65-F5344CB8AC3E}">
        <p14:creationId xmlns:p14="http://schemas.microsoft.com/office/powerpoint/2010/main" val="261120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Un grupo de combatientes de incendios de pie en una formación semicircular alrededor de un carro motobomba pesado Tipo 3 de BLM, recibiendo una informativ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782" t="4918" r="782" b="8678"/>
          <a:stretch/>
        </p:blipFill>
        <p:spPr>
          <a:xfrm>
            <a:off x="0" y="609600"/>
            <a:ext cx="9144000" cy="6019800"/>
          </a:xfrm>
        </p:spPr>
      </p:pic>
      <p:sp>
        <p:nvSpPr>
          <p:cNvPr id="3" name="Title 2"/>
          <p:cNvSpPr>
            <a:spLocks noGrp="1"/>
          </p:cNvSpPr>
          <p:nvPr>
            <p:ph type="title"/>
          </p:nvPr>
        </p:nvSpPr>
        <p:spPr>
          <a:solidFill>
            <a:schemeClr val="bg1"/>
          </a:solidFill>
        </p:spPr>
        <p:txBody>
          <a:bodyPr/>
          <a:lstStyle/>
          <a:p>
            <a:r>
              <a:rPr lang="es-MX" dirty="0"/>
              <a:t>El Miembro de Brigada</a:t>
            </a:r>
          </a:p>
        </p:txBody>
      </p:sp>
    </p:spTree>
    <p:extLst>
      <p:ext uri="{BB962C8B-B14F-4D97-AF65-F5344CB8AC3E}">
        <p14:creationId xmlns:p14="http://schemas.microsoft.com/office/powerpoint/2010/main" val="157852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ombatientes de incendios caminando de izquierda a derecha a través de un campo de pasto hacia el humo en las colinas cubiertas de bosque."/>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575" r="3207" b="5015"/>
          <a:stretch/>
        </p:blipFill>
        <p:spPr>
          <a:xfrm>
            <a:off x="0" y="609600"/>
            <a:ext cx="9144000" cy="6019800"/>
          </a:xfrm>
        </p:spPr>
      </p:pic>
      <p:sp>
        <p:nvSpPr>
          <p:cNvPr id="3" name="Title 2"/>
          <p:cNvSpPr>
            <a:spLocks noGrp="1"/>
          </p:cNvSpPr>
          <p:nvPr>
            <p:ph type="title"/>
          </p:nvPr>
        </p:nvSpPr>
        <p:spPr/>
        <p:txBody>
          <a:bodyPr/>
          <a:lstStyle/>
          <a:p>
            <a:r>
              <a:rPr lang="es-MX" dirty="0"/>
              <a:t>Recursos</a:t>
            </a:r>
          </a:p>
        </p:txBody>
      </p:sp>
      <p:sp>
        <p:nvSpPr>
          <p:cNvPr id="5" name="Text Placeholder 4"/>
          <p:cNvSpPr>
            <a:spLocks noGrp="1"/>
          </p:cNvSpPr>
          <p:nvPr>
            <p:ph type="body" sz="quarter" idx="11"/>
          </p:nvPr>
        </p:nvSpPr>
        <p:spPr>
          <a:xfrm>
            <a:off x="0" y="609600"/>
            <a:ext cx="9144000" cy="1143000"/>
          </a:xfrm>
          <a:solidFill>
            <a:schemeClr val="bg1">
              <a:alpha val="50000"/>
            </a:schemeClr>
          </a:solidFill>
        </p:spPr>
        <p:txBody>
          <a:bodyPr>
            <a:noAutofit/>
          </a:bodyPr>
          <a:lstStyle/>
          <a:p>
            <a:pPr marL="182880" indent="0">
              <a:buNone/>
            </a:pPr>
            <a:r>
              <a:rPr lang="es-ES" sz="2400" b="1" dirty="0">
                <a:solidFill>
                  <a:srgbClr val="262626"/>
                </a:solidFill>
                <a:effectLst/>
                <a:latin typeface="Calibri" panose="020F0502020204030204" pitchFamily="34" charset="0"/>
                <a:ea typeface="Calibri" panose="020F0502020204030204" pitchFamily="34" charset="0"/>
              </a:rPr>
              <a:t>Brigadas Manuales - </a:t>
            </a:r>
            <a:r>
              <a:rPr lang="es-ES" sz="2400" b="0" dirty="0">
                <a:solidFill>
                  <a:srgbClr val="262626"/>
                </a:solidFill>
                <a:effectLst/>
                <a:latin typeface="Calibri" panose="020F0502020204030204" pitchFamily="34" charset="0"/>
                <a:ea typeface="Calibri" panose="020F0502020204030204" pitchFamily="34" charset="0"/>
              </a:rPr>
              <a:t>Un número de personas que han sido organizadas y capacitadas y son supervisadas principalmente para trabajos operacionales en un incidente.</a:t>
            </a:r>
            <a:endParaRPr lang="es-MX" sz="2400" b="0" dirty="0"/>
          </a:p>
        </p:txBody>
      </p:sp>
    </p:spTree>
    <p:extLst>
      <p:ext uri="{BB962C8B-B14F-4D97-AF65-F5344CB8AC3E}">
        <p14:creationId xmlns:p14="http://schemas.microsoft.com/office/powerpoint/2010/main" val="882751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Carro motobomba Tipo 4 viajando por la noche con sus luces de emergencia encendidas, de izquierda a derecha, en una carretera de dos carriles con fuego en el bosque en el lado del conducto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982" r="3982" b="9078"/>
          <a:stretch/>
        </p:blipFill>
        <p:spPr>
          <a:xfrm>
            <a:off x="0" y="609600"/>
            <a:ext cx="9144000" cy="6019800"/>
          </a:xfrm>
        </p:spPr>
      </p:pic>
      <p:sp>
        <p:nvSpPr>
          <p:cNvPr id="3" name="Title 2"/>
          <p:cNvSpPr>
            <a:spLocks noGrp="1"/>
          </p:cNvSpPr>
          <p:nvPr>
            <p:ph type="title"/>
          </p:nvPr>
        </p:nvSpPr>
        <p:spPr/>
        <p:txBody>
          <a:bodyPr/>
          <a:lstStyle/>
          <a:p>
            <a:r>
              <a:rPr lang="es-MX" dirty="0"/>
              <a:t>Recursos</a:t>
            </a:r>
          </a:p>
        </p:txBody>
      </p:sp>
      <p:sp>
        <p:nvSpPr>
          <p:cNvPr id="5" name="Text Placeholder 4"/>
          <p:cNvSpPr>
            <a:spLocks noGrp="1"/>
          </p:cNvSpPr>
          <p:nvPr>
            <p:ph type="body" sz="quarter" idx="11"/>
          </p:nvPr>
        </p:nvSpPr>
        <p:spPr>
          <a:xfrm>
            <a:off x="0" y="609600"/>
            <a:ext cx="9144000" cy="1524000"/>
          </a:xfrm>
          <a:solidFill>
            <a:schemeClr val="bg1">
              <a:alpha val="50000"/>
            </a:schemeClr>
          </a:solidFill>
        </p:spPr>
        <p:txBody>
          <a:bodyPr>
            <a:noAutofit/>
          </a:bodyPr>
          <a:lstStyle/>
          <a:p>
            <a:pPr marL="182880" indent="0">
              <a:buNone/>
            </a:pPr>
            <a:r>
              <a:rPr lang="es-ES" sz="2400" dirty="0"/>
              <a:t>Brigada de Carro Motobomba - </a:t>
            </a:r>
            <a:r>
              <a:rPr lang="es-ES" sz="2400" b="0" dirty="0"/>
              <a:t>Un recurso que incluye un carro motobomba de un tipo específico. El tipo específica capacidad del tanque, clasificación de la bomba, capacidad de manguera y número de personal.</a:t>
            </a:r>
            <a:endParaRPr lang="es-MX" sz="2400" b="0" dirty="0"/>
          </a:p>
        </p:txBody>
      </p:sp>
    </p:spTree>
    <p:extLst>
      <p:ext uri="{BB962C8B-B14F-4D97-AF65-F5344CB8AC3E}">
        <p14:creationId xmlns:p14="http://schemas.microsoft.com/office/powerpoint/2010/main" val="336189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os miembros de brigada de helicóptero alejándose de un helicóptero tipo 3 con sus palas girand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3354" r="6760" b="14813"/>
          <a:stretch/>
        </p:blipFill>
        <p:spPr>
          <a:xfrm>
            <a:off x="0" y="609601"/>
            <a:ext cx="9144000" cy="6019800"/>
          </a:xfrm>
        </p:spPr>
      </p:pic>
      <p:sp>
        <p:nvSpPr>
          <p:cNvPr id="3" name="Title 2"/>
          <p:cNvSpPr>
            <a:spLocks noGrp="1"/>
          </p:cNvSpPr>
          <p:nvPr>
            <p:ph type="title"/>
          </p:nvPr>
        </p:nvSpPr>
        <p:spPr/>
        <p:txBody>
          <a:bodyPr/>
          <a:lstStyle/>
          <a:p>
            <a:r>
              <a:rPr lang="es-MX" dirty="0"/>
              <a:t>Recursos</a:t>
            </a:r>
          </a:p>
        </p:txBody>
      </p:sp>
      <p:sp>
        <p:nvSpPr>
          <p:cNvPr id="5" name="Text Placeholder 4"/>
          <p:cNvSpPr>
            <a:spLocks noGrp="1"/>
          </p:cNvSpPr>
          <p:nvPr>
            <p:ph type="body" sz="quarter" idx="11"/>
          </p:nvPr>
        </p:nvSpPr>
        <p:spPr>
          <a:xfrm>
            <a:off x="0" y="609600"/>
            <a:ext cx="9144000" cy="1143000"/>
          </a:xfrm>
          <a:solidFill>
            <a:schemeClr val="bg1">
              <a:lumMod val="95000"/>
              <a:alpha val="50000"/>
            </a:schemeClr>
          </a:solidFill>
        </p:spPr>
        <p:txBody>
          <a:bodyPr>
            <a:noAutofit/>
          </a:bodyPr>
          <a:lstStyle/>
          <a:p>
            <a:pPr marL="182880" indent="0">
              <a:buNone/>
            </a:pPr>
            <a:r>
              <a:rPr lang="es-ES" sz="2400" b="1" dirty="0">
                <a:solidFill>
                  <a:srgbClr val="262626"/>
                </a:solidFill>
                <a:effectLst/>
                <a:latin typeface="Calibri" panose="020F0502020204030204" pitchFamily="34" charset="0"/>
                <a:ea typeface="Calibri" panose="020F0502020204030204" pitchFamily="34" charset="0"/>
              </a:rPr>
              <a:t>Brigada de Helicóptero - </a:t>
            </a:r>
            <a:r>
              <a:rPr lang="es-ES" sz="2400" b="0" dirty="0">
                <a:solidFill>
                  <a:srgbClr val="262626"/>
                </a:solidFill>
                <a:effectLst/>
                <a:latin typeface="Calibri" panose="020F0502020204030204" pitchFamily="34" charset="0"/>
                <a:ea typeface="Calibri" panose="020F0502020204030204" pitchFamily="34" charset="0"/>
              </a:rPr>
              <a:t>Una brigada de Combatientes de Incendios especialmente capacitados y certificados en el uso táctico y logístico de helicópteros para la supresión de incendios.</a:t>
            </a:r>
            <a:endParaRPr lang="es-MX" b="0" dirty="0"/>
          </a:p>
        </p:txBody>
      </p:sp>
    </p:spTree>
    <p:extLst>
      <p:ext uri="{BB962C8B-B14F-4D97-AF65-F5344CB8AC3E}">
        <p14:creationId xmlns:p14="http://schemas.microsoft.com/office/powerpoint/2010/main" val="628298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75AEDC-69FD-4E6B-8477-66D66AEC22BB}"/>
              </a:ext>
            </a:extLst>
          </p:cNvPr>
          <p:cNvSpPr>
            <a:spLocks noGrp="1"/>
          </p:cNvSpPr>
          <p:nvPr>
            <p:ph type="title"/>
          </p:nvPr>
        </p:nvSpPr>
        <p:spPr/>
        <p:txBody>
          <a:bodyPr/>
          <a:lstStyle/>
          <a:p>
            <a:r>
              <a:rPr lang="es-MX" dirty="0"/>
              <a:t>Comprobación de Conocimiento </a:t>
            </a:r>
          </a:p>
        </p:txBody>
      </p:sp>
      <p:sp>
        <p:nvSpPr>
          <p:cNvPr id="2" name="Content Placeholder 1">
            <a:extLst>
              <a:ext uri="{FF2B5EF4-FFF2-40B4-BE49-F238E27FC236}">
                <a16:creationId xmlns:a16="http://schemas.microsoft.com/office/drawing/2014/main" id="{5E0368FF-1257-40E0-BAD2-F9081E45A3CA}"/>
              </a:ext>
            </a:extLst>
          </p:cNvPr>
          <p:cNvSpPr>
            <a:spLocks noGrp="1"/>
          </p:cNvSpPr>
          <p:nvPr>
            <p:ph sz="quarter" idx="10"/>
          </p:nvPr>
        </p:nvSpPr>
        <p:spPr/>
        <p:txBody>
          <a:bodyPr anchor="ctr">
            <a:normAutofit fontScale="85000" lnSpcReduction="20000"/>
          </a:bodyPr>
          <a:lstStyle/>
          <a:p>
            <a:pPr algn="ctr"/>
            <a:r>
              <a:rPr lang="es-ES" dirty="0"/>
              <a:t>¿Qué posición se encuentra entre FFT2 y CRWB para la mayoría de las configuraciones de brigada?</a:t>
            </a:r>
            <a:endParaRPr lang="es-MX" dirty="0"/>
          </a:p>
        </p:txBody>
      </p:sp>
      <p:sp>
        <p:nvSpPr>
          <p:cNvPr id="3" name="Content Placeholder 2">
            <a:extLst>
              <a:ext uri="{FF2B5EF4-FFF2-40B4-BE49-F238E27FC236}">
                <a16:creationId xmlns:a16="http://schemas.microsoft.com/office/drawing/2014/main" id="{1E16D84A-028D-499C-8476-1FD907E2BB2F}"/>
              </a:ext>
            </a:extLst>
          </p:cNvPr>
          <p:cNvSpPr>
            <a:spLocks noGrp="1"/>
          </p:cNvSpPr>
          <p:nvPr>
            <p:ph sz="quarter" idx="11"/>
          </p:nvPr>
        </p:nvSpPr>
        <p:spPr/>
        <p:txBody>
          <a:bodyPr/>
          <a:lstStyle/>
          <a:p>
            <a:endParaRPr lang="es-MX" sz="2400" dirty="0"/>
          </a:p>
          <a:p>
            <a:endParaRPr lang="es-MX" sz="2400" dirty="0"/>
          </a:p>
          <a:p>
            <a:endParaRPr lang="es-MX" sz="2400" dirty="0"/>
          </a:p>
          <a:p>
            <a:r>
              <a:rPr lang="es-MX" sz="2400" dirty="0"/>
              <a:t>FFT1 o Jefe de Cuadrilla</a:t>
            </a:r>
          </a:p>
        </p:txBody>
      </p:sp>
      <p:pic>
        <p:nvPicPr>
          <p:cNvPr id="7" name="Content Placeholder 6" descr="Combatientes de incendios caminando en fila para trabajar en un área abierta de un bosque.">
            <a:extLst>
              <a:ext uri="{FF2B5EF4-FFF2-40B4-BE49-F238E27FC236}">
                <a16:creationId xmlns:a16="http://schemas.microsoft.com/office/drawing/2014/main" id="{ED2360F4-6F1C-4068-82E1-22B30F68650E}"/>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r="39992"/>
          <a:stretch/>
        </p:blipFill>
        <p:spPr>
          <a:xfrm>
            <a:off x="4724400" y="1646238"/>
            <a:ext cx="4419600" cy="4906962"/>
          </a:xfrm>
        </p:spPr>
      </p:pic>
    </p:spTree>
    <p:extLst>
      <p:ext uri="{BB962C8B-B14F-4D97-AF65-F5344CB8AC3E}">
        <p14:creationId xmlns:p14="http://schemas.microsoft.com/office/powerpoint/2010/main" val="22617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2000" fill="hold"/>
                                        <p:tgtEl>
                                          <p:spTgt spid="3">
                                            <p:txEl>
                                              <p:pRg st="3" end="3"/>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ombatiente de incendios informa a otros tres combatientes de incendios usando señas con las manos para complementar la conversación.">
            <a:extLst>
              <a:ext uri="{FF2B5EF4-FFF2-40B4-BE49-F238E27FC236}">
                <a16:creationId xmlns:a16="http://schemas.microsoft.com/office/drawing/2014/main" id="{67159296-AFCA-40CC-82AB-5A5CDB42204D}"/>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8574" t="3354" r="8574" b="14813"/>
          <a:stretch/>
        </p:blipFill>
        <p:spPr>
          <a:xfrm>
            <a:off x="0" y="609601"/>
            <a:ext cx="9144000" cy="6019800"/>
          </a:xfrm>
        </p:spPr>
      </p:pic>
      <p:sp>
        <p:nvSpPr>
          <p:cNvPr id="3" name="Title 2"/>
          <p:cNvSpPr>
            <a:spLocks noGrp="1"/>
          </p:cNvSpPr>
          <p:nvPr>
            <p:ph type="title"/>
          </p:nvPr>
        </p:nvSpPr>
        <p:spPr/>
        <p:txBody>
          <a:bodyPr/>
          <a:lstStyle/>
          <a:p>
            <a:r>
              <a:rPr lang="es-MX" dirty="0"/>
              <a:t>Cadena de Mando</a:t>
            </a:r>
          </a:p>
        </p:txBody>
      </p:sp>
      <p:sp>
        <p:nvSpPr>
          <p:cNvPr id="6" name="Text Placeholder 5"/>
          <p:cNvSpPr>
            <a:spLocks noGrp="1"/>
          </p:cNvSpPr>
          <p:nvPr>
            <p:ph type="body" sz="quarter" idx="11"/>
          </p:nvPr>
        </p:nvSpPr>
        <p:spPr>
          <a:xfrm>
            <a:off x="0" y="609600"/>
            <a:ext cx="9144000" cy="538163"/>
          </a:xfrm>
          <a:solidFill>
            <a:schemeClr val="bg1">
              <a:alpha val="74902"/>
            </a:schemeClr>
          </a:solidFill>
        </p:spPr>
        <p:txBody>
          <a:bodyPr>
            <a:normAutofit/>
          </a:bodyPr>
          <a:lstStyle/>
          <a:p>
            <a:pPr marL="182880" indent="0">
              <a:buNone/>
            </a:pPr>
            <a:r>
              <a:rPr lang="es-ES" sz="2400" dirty="0"/>
              <a:t>Una serie de posiciones de manejo en orden de autoridad.</a:t>
            </a:r>
            <a:endParaRPr lang="es-MX" sz="2400" dirty="0"/>
          </a:p>
        </p:txBody>
      </p:sp>
    </p:spTree>
    <p:extLst>
      <p:ext uri="{BB962C8B-B14F-4D97-AF65-F5344CB8AC3E}">
        <p14:creationId xmlns:p14="http://schemas.microsoft.com/office/powerpoint/2010/main" val="4250157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Cadena de Mando</a:t>
            </a:r>
          </a:p>
        </p:txBody>
      </p:sp>
      <p:pic>
        <p:nvPicPr>
          <p:cNvPr id="5" name="Content Placeholder 4" descr="Combatientes de incendios caminando en fila a través de un área abierta en un bosque hacia el humo en la distancia.">
            <a:extLst>
              <a:ext uri="{FF2B5EF4-FFF2-40B4-BE49-F238E27FC236}">
                <a16:creationId xmlns:a16="http://schemas.microsoft.com/office/drawing/2014/main" id="{4BBC0702-7ACE-4307-AA82-F3B3EC9816EF}"/>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892" t="1598" r="1892" b="4532"/>
          <a:stretch/>
        </p:blipFill>
        <p:spPr>
          <a:xfrm>
            <a:off x="0" y="685800"/>
            <a:ext cx="9144000" cy="5943600"/>
          </a:xfrm>
        </p:spPr>
      </p:pic>
      <p:sp>
        <p:nvSpPr>
          <p:cNvPr id="7" name="Text Placeholder 3">
            <a:extLst>
              <a:ext uri="{FF2B5EF4-FFF2-40B4-BE49-F238E27FC236}">
                <a16:creationId xmlns:a16="http://schemas.microsoft.com/office/drawing/2014/main" id="{AE27C6B4-4774-4540-AE66-B03D34BF3AEB}"/>
              </a:ext>
            </a:extLst>
          </p:cNvPr>
          <p:cNvSpPr txBox="1">
            <a:spLocks/>
          </p:cNvSpPr>
          <p:nvPr/>
        </p:nvSpPr>
        <p:spPr>
          <a:xfrm>
            <a:off x="0" y="685800"/>
            <a:ext cx="4267200" cy="563562"/>
          </a:xfrm>
          <a:prstGeom prst="rect">
            <a:avLst/>
          </a:prstGeom>
          <a:gradFill>
            <a:gsLst>
              <a:gs pos="32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Brigadas Manuales</a:t>
            </a:r>
          </a:p>
        </p:txBody>
      </p:sp>
    </p:spTree>
    <p:extLst>
      <p:ext uri="{BB962C8B-B14F-4D97-AF65-F5344CB8AC3E}">
        <p14:creationId xmlns:p14="http://schemas.microsoft.com/office/powerpoint/2010/main" val="2036131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16820</TotalTime>
  <Words>2466</Words>
  <Application>Microsoft Office PowerPoint</Application>
  <PresentationFormat>On-screen Show (4:3)</PresentationFormat>
  <Paragraphs>294</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Courier New</vt:lpstr>
      <vt:lpstr>Segoe UI Symbol</vt:lpstr>
      <vt:lpstr>Times New Roman</vt:lpstr>
      <vt:lpstr>Symbol</vt:lpstr>
      <vt:lpstr>Wingdings</vt:lpstr>
      <vt:lpstr>Calibri</vt:lpstr>
      <vt:lpstr>Custom Design</vt:lpstr>
      <vt:lpstr>S-130 ES Unidad 4:  Recursos y Organización</vt:lpstr>
      <vt:lpstr>Objetivos</vt:lpstr>
      <vt:lpstr>El Miembro de Brigada</vt:lpstr>
      <vt:lpstr>Recursos</vt:lpstr>
      <vt:lpstr>Recursos</vt:lpstr>
      <vt:lpstr>Recursos</vt:lpstr>
      <vt:lpstr>Comprobación de Conocimiento </vt:lpstr>
      <vt:lpstr>Cadena de Mando</vt:lpstr>
      <vt:lpstr>Cadena de Mando</vt:lpstr>
      <vt:lpstr>Cadena de Mando</vt:lpstr>
      <vt:lpstr>Cadena de Mando</vt:lpstr>
      <vt:lpstr>Alcance de Control</vt:lpstr>
      <vt:lpstr>Alcance de Control</vt:lpstr>
      <vt:lpstr>Alcance de Control</vt:lpstr>
      <vt:lpstr>Alcance de Control</vt:lpstr>
      <vt:lpstr>Alcance de Control</vt:lpstr>
      <vt:lpstr>Comprobación de Conocimiento </vt:lpstr>
      <vt:lpstr>Comprobación de Conocimiento </vt:lpstr>
      <vt:lpstr>Objetivos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S-130 ES Unidad 4: Recursos y Organización</dc:title>
  <dc:subject>S-130 ES Unidad 4: Recursos y Organización</dc:subject>
  <dc:creator>NWCG</dc:creator>
  <cp:keywords>S-130 ES Unidad 4: Recursos y Organización</cp:keywords>
  <cp:lastModifiedBy>Touchette, Rhiannon R</cp:lastModifiedBy>
  <cp:revision>205</cp:revision>
  <cp:lastPrinted>2018-11-08T18:13:21Z</cp:lastPrinted>
  <dcterms:created xsi:type="dcterms:W3CDTF">2019-10-15T16:01:49Z</dcterms:created>
  <dcterms:modified xsi:type="dcterms:W3CDTF">2023-05-17T16:41:19Z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