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41"/>
  </p:notesMasterIdLst>
  <p:handoutMasterIdLst>
    <p:handoutMasterId r:id="rId42"/>
  </p:handoutMasterIdLst>
  <p:sldIdLst>
    <p:sldId id="256" r:id="rId2"/>
    <p:sldId id="299" r:id="rId3"/>
    <p:sldId id="298" r:id="rId4"/>
    <p:sldId id="259" r:id="rId5"/>
    <p:sldId id="260" r:id="rId6"/>
    <p:sldId id="270" r:id="rId7"/>
    <p:sldId id="271" r:id="rId8"/>
    <p:sldId id="272" r:id="rId9"/>
    <p:sldId id="273" r:id="rId10"/>
    <p:sldId id="274" r:id="rId11"/>
    <p:sldId id="261" r:id="rId12"/>
    <p:sldId id="275" r:id="rId13"/>
    <p:sldId id="276" r:id="rId14"/>
    <p:sldId id="295" r:id="rId15"/>
    <p:sldId id="262" r:id="rId16"/>
    <p:sldId id="277" r:id="rId17"/>
    <p:sldId id="278" r:id="rId18"/>
    <p:sldId id="279" r:id="rId19"/>
    <p:sldId id="280" r:id="rId20"/>
    <p:sldId id="281" r:id="rId21"/>
    <p:sldId id="283" r:id="rId22"/>
    <p:sldId id="282" r:id="rId23"/>
    <p:sldId id="263" r:id="rId24"/>
    <p:sldId id="284" r:id="rId25"/>
    <p:sldId id="285" r:id="rId26"/>
    <p:sldId id="264" r:id="rId27"/>
    <p:sldId id="286" r:id="rId28"/>
    <p:sldId id="287" r:id="rId29"/>
    <p:sldId id="288" r:id="rId30"/>
    <p:sldId id="289" r:id="rId31"/>
    <p:sldId id="294" r:id="rId32"/>
    <p:sldId id="265" r:id="rId33"/>
    <p:sldId id="290" r:id="rId34"/>
    <p:sldId id="291" r:id="rId35"/>
    <p:sldId id="292" r:id="rId36"/>
    <p:sldId id="293" r:id="rId37"/>
    <p:sldId id="267" r:id="rId38"/>
    <p:sldId id="296" r:id="rId39"/>
    <p:sldId id="297" r:id="rId40"/>
  </p:sldIdLst>
  <p:sldSz cx="9144000" cy="6858000" type="screen4x3"/>
  <p:notesSz cx="6858000" cy="9296400"/>
  <p:embeddedFontLst>
    <p:embeddedFont>
      <p:font typeface="Calibri" panose="020F0502020204030204" pitchFamily="34" charset="0"/>
      <p:regular r:id="rId43"/>
      <p:bold r:id="rId44"/>
      <p:italic r:id="rId45"/>
      <p:boldItalic r:id="rId46"/>
    </p:embeddedFont>
  </p:embeddedFontLst>
  <p:custDataLst>
    <p:tags r:id="rId47"/>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176533"/>
    <a:srgbClr val="42322A"/>
    <a:srgbClr val="DDDDDD"/>
    <a:srgbClr val="663300"/>
    <a:srgbClr val="C0C0C0"/>
    <a:srgbClr val="EEECE1"/>
    <a:srgbClr val="00566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6" autoAdjust="0"/>
    <p:restoredTop sz="84383" autoAdjust="0"/>
  </p:normalViewPr>
  <p:slideViewPr>
    <p:cSldViewPr showGuides="1">
      <p:cViewPr varScale="1">
        <p:scale>
          <a:sx n="92" d="100"/>
          <a:sy n="92" d="100"/>
        </p:scale>
        <p:origin x="2478" y="78"/>
      </p:cViewPr>
      <p:guideLst>
        <p:guide orient="horz" pos="2160"/>
        <p:guide pos="2880"/>
      </p:guideLst>
    </p:cSldViewPr>
  </p:slideViewPr>
  <p:outlineViewPr>
    <p:cViewPr>
      <p:scale>
        <a:sx n="33" d="100"/>
        <a:sy n="33" d="100"/>
      </p:scale>
      <p:origin x="0" y="0"/>
    </p:cViewPr>
  </p:outlineViewPr>
  <p:notesTextViewPr>
    <p:cViewPr>
      <p:scale>
        <a:sx n="3" d="2"/>
        <a:sy n="3" d="2"/>
      </p:scale>
      <p:origin x="0" y="-144"/>
    </p:cViewPr>
  </p:notesTextViewPr>
  <p:sorterViewPr>
    <p:cViewPr>
      <p:scale>
        <a:sx n="70" d="100"/>
        <a:sy n="70" d="100"/>
      </p:scale>
      <p:origin x="0" y="-4533"/>
    </p:cViewPr>
  </p:sorterViewPr>
  <p:notesViewPr>
    <p:cSldViewPr>
      <p:cViewPr varScale="1">
        <p:scale>
          <a:sx n="83" d="100"/>
          <a:sy n="83" d="100"/>
        </p:scale>
        <p:origin x="301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72209"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5792" y="1"/>
            <a:ext cx="2972208"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1" y="8831910"/>
            <a:ext cx="2972209"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5792" y="8831910"/>
            <a:ext cx="2972208"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3D1A75-8B2A-48FC-B5A2-79243BA3A131}" type="slidenum">
              <a:rPr lang="en-US"/>
              <a:pPr/>
              <a:t>‹#›</a:t>
            </a:fld>
            <a:endParaRPr lang="en-US" dirty="0"/>
          </a:p>
        </p:txBody>
      </p:sp>
    </p:spTree>
    <p:extLst>
      <p:ext uri="{BB962C8B-B14F-4D97-AF65-F5344CB8AC3E}">
        <p14:creationId xmlns:p14="http://schemas.microsoft.com/office/powerpoint/2010/main" val="131864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69897"/>
            <a:ext cx="2476500" cy="1857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5"/>
          </p:nvPr>
        </p:nvSpPr>
        <p:spPr>
          <a:xfrm>
            <a:off x="3884613" y="8829675"/>
            <a:ext cx="2439987" cy="466725"/>
          </a:xfrm>
          <a:prstGeom prst="rect">
            <a:avLst/>
          </a:prstGeom>
        </p:spPr>
        <p:txBody>
          <a:bodyPr vert="horz" lIns="91440" tIns="45720" rIns="91440" bIns="45720" rtlCol="0" anchor="b"/>
          <a:lstStyle>
            <a:lvl1pPr algn="r">
              <a:defRPr sz="1200"/>
            </a:lvl1pPr>
          </a:lstStyle>
          <a:p>
            <a:fld id="{3CF3E047-8B01-4D0A-8D9A-8D93D4534B9F}" type="slidenum">
              <a:rPr lang="en-US" smtClean="0"/>
              <a:t>‹#›</a:t>
            </a:fld>
            <a:endParaRPr lang="en-US" dirty="0"/>
          </a:p>
        </p:txBody>
      </p:sp>
      <p:sp>
        <p:nvSpPr>
          <p:cNvPr id="10" name="Footer Placeholder 9"/>
          <p:cNvSpPr>
            <a:spLocks noGrp="1"/>
          </p:cNvSpPr>
          <p:nvPr>
            <p:ph type="ftr" sz="quarter" idx="4"/>
          </p:nvPr>
        </p:nvSpPr>
        <p:spPr>
          <a:xfrm>
            <a:off x="304800" y="8829675"/>
            <a:ext cx="6019800" cy="466725"/>
          </a:xfrm>
          <a:prstGeom prst="rect">
            <a:avLst/>
          </a:prstGeom>
        </p:spPr>
        <p:txBody>
          <a:bodyPr vert="horz" lIns="91440" tIns="45720" rIns="91440" bIns="45720" rtlCol="0" anchor="ctr"/>
          <a:lstStyle>
            <a:lvl1pPr algn="l">
              <a:defRPr sz="1200"/>
            </a:lvl1pPr>
          </a:lstStyle>
          <a:p>
            <a:r>
              <a:rPr lang="en-US" dirty="0"/>
              <a:t>NWCG S-190 Guide</a:t>
            </a:r>
          </a:p>
        </p:txBody>
      </p:sp>
      <p:cxnSp>
        <p:nvCxnSpPr>
          <p:cNvPr id="12" name="Straight Connector 11"/>
          <p:cNvCxnSpPr/>
          <p:nvPr/>
        </p:nvCxnSpPr>
        <p:spPr>
          <a:xfrm>
            <a:off x="304800" y="8829675"/>
            <a:ext cx="6019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a:xfrm>
            <a:off x="685800" y="4473575"/>
            <a:ext cx="5486400" cy="3660775"/>
          </a:xfrm>
          <a:prstGeom prst="rect">
            <a:avLst/>
          </a:prstGeom>
        </p:spPr>
        <p:txBody>
          <a:bodyPr/>
          <a:lstStyle/>
          <a:p>
            <a:pPr marL="0" indent="0">
              <a:buFont typeface="Arial" panose="020B0604020202020204" pitchFamily="34" charset="0"/>
              <a:buNone/>
            </a:pPr>
            <a:endParaRPr lang="en-US" sz="1200" b="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lv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4613" y="8829675"/>
            <a:ext cx="2971800" cy="466725"/>
          </a:xfrm>
          <a:prstGeom prst="rect">
            <a:avLst/>
          </a:prstGeom>
        </p:spPr>
        <p:txBody>
          <a:bodyPr/>
          <a:lstStyle/>
          <a:p>
            <a:fld id="{8563C44C-B45D-4BB0-881F-345F3E067394}" type="slidenum">
              <a:rPr lang="en-US" smtClean="0"/>
              <a:t>1</a:t>
            </a:fld>
            <a:endParaRPr lang="en-US"/>
          </a:p>
        </p:txBody>
      </p:sp>
    </p:spTree>
    <p:extLst>
      <p:ext uri="{BB962C8B-B14F-4D97-AF65-F5344CB8AC3E}">
        <p14:creationId xmlns:p14="http://schemas.microsoft.com/office/powerpoint/2010/main" val="424477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cómo lo siguiente puede o no afectar los estándares de construcción de línea de fuego, dependiendo del tipo de combustible y de la situación.</a:t>
            </a:r>
          </a:p>
          <a:p>
            <a:pPr marL="285750" marR="9525"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9525" indent="-171450">
              <a:lnSpc>
                <a:spcPct val="103000"/>
              </a:lnSpc>
              <a:spcAft>
                <a:spcPts val="76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El incremento en los vientos aumentará la cantidad de oxígeno disponible y precalentará los combustibles, aumentando las posibilidades de combustión y propagación del fuego.</a:t>
            </a:r>
          </a:p>
          <a:p>
            <a:pPr marL="342900" marR="9525" lvl="0" indent="-342900">
              <a:lnSpc>
                <a:spcPct val="103000"/>
              </a:lnSpc>
              <a:spcAft>
                <a:spcPts val="58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Un supervisor proporcionará los estándares o especificaciones de construcción de línea de fuego que serán necesarios para controlar la propagación del fuego.</a:t>
            </a:r>
          </a:p>
          <a:p>
            <a:pPr marL="342900" marR="9525" lvl="0" indent="-342900">
              <a:lnSpc>
                <a:spcPct val="103000"/>
              </a:lnSpc>
              <a:spcAft>
                <a:spcPts val="580"/>
              </a:spcAft>
              <a:buFont typeface="Symbol" panose="05050102010706020507" pitchFamily="18" charset="2"/>
              <a:buChar char=""/>
            </a:pPr>
            <a:endParaRPr lang="es-MX" sz="1800" dirty="0">
              <a:solidFill>
                <a:srgbClr val="000000"/>
              </a:solidFill>
              <a:effectLst/>
              <a:latin typeface="Times New Roman" panose="02020603050405020304" pitchFamily="18" charset="0"/>
              <a:ea typeface="Times New Roman" panose="02020603050405020304" pitchFamily="18" charset="0"/>
            </a:endParaRPr>
          </a:p>
          <a:p>
            <a:pPr marL="285750" marR="9525" indent="-285750">
              <a:lnSpc>
                <a:spcPct val="103000"/>
              </a:lnSpc>
              <a:spcAft>
                <a:spcPts val="9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Arial" panose="020B0604020202020204" pitchFamily="34" charset="0"/>
              </a:rPr>
              <a:t>Proporcione ejemplos de velocidades de propagación y especificaciones de construcción de línea de fuego típicas en su área.</a:t>
            </a:r>
          </a:p>
          <a:p>
            <a:pPr marL="285750" marR="9525" indent="-285750">
              <a:lnSpc>
                <a:spcPct val="103000"/>
              </a:lnSpc>
              <a:spcAft>
                <a:spcPts val="9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10</a:t>
            </a:fld>
            <a:endParaRPr lang="en-US" dirty="0"/>
          </a:p>
        </p:txBody>
      </p:sp>
    </p:spTree>
    <p:extLst>
      <p:ext uri="{BB962C8B-B14F-4D97-AF65-F5344CB8AC3E}">
        <p14:creationId xmlns:p14="http://schemas.microsoft.com/office/powerpoint/2010/main" val="4143473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a:lnSpc>
                <a:spcPct val="103000"/>
              </a:lnSpc>
              <a:spcAft>
                <a:spcPts val="375"/>
              </a:spcAft>
              <a:buFont typeface="Symbol" panose="05050102010706020507" pitchFamily="18" charset="2"/>
              <a:buChar char=""/>
              <a:tabLst>
                <a:tab pos="1580515" algn="ctr"/>
              </a:tabLst>
            </a:pPr>
            <a:r>
              <a:rPr lang="es-MX" sz="1800" dirty="0">
                <a:solidFill>
                  <a:srgbClr val="000000"/>
                </a:solidFill>
                <a:effectLst/>
                <a:latin typeface="Times New Roman" panose="02020603050405020304" pitchFamily="18" charset="0"/>
                <a:ea typeface="Times New Roman" panose="02020603050405020304" pitchFamily="18" charset="0"/>
              </a:rPr>
              <a:t>Hay dos estrategias de ataque principales:</a:t>
            </a:r>
          </a:p>
          <a:p>
            <a:pPr marL="228600" marR="3686175" indent="-6350">
              <a:lnSpc>
                <a:spcPct val="152000"/>
              </a:lnSpc>
              <a:spcAft>
                <a:spcPts val="4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Ataque Directo</a:t>
            </a:r>
          </a:p>
          <a:p>
            <a:pPr marL="228600" marR="3629025" indent="-6350">
              <a:lnSpc>
                <a:spcPct val="152000"/>
              </a:lnSpc>
              <a:spcAft>
                <a:spcPts val="4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Ataque Indirecto</a:t>
            </a:r>
          </a:p>
          <a:p>
            <a:pPr marL="228600" marR="3629025" indent="-6350">
              <a:lnSpc>
                <a:spcPct val="152000"/>
              </a:lnSpc>
              <a:spcAft>
                <a:spcPts val="4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276225" marR="9525" indent="-285750">
              <a:lnSpc>
                <a:spcPct val="103000"/>
              </a:lnSpc>
              <a:spcAft>
                <a:spcPts val="1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las estrategias de ataque, o métodos de ataque, y cómo se relacionan con la ubicación de los combatientes cuando construyen una línea de fuego.</a:t>
            </a:r>
          </a:p>
          <a:p>
            <a:pPr marL="276225" marR="9525" indent="-285750">
              <a:lnSpc>
                <a:spcPct val="103000"/>
              </a:lnSpc>
              <a:spcAft>
                <a:spcPts val="1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nSpc>
                <a:spcPct val="103000"/>
              </a:lnSpc>
              <a:spcAft>
                <a:spcPts val="375"/>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Estas dos estrategias de ataque pueden ser usadas independientemente o juntas al construir la línea de fuego, alternando entre ataque directo e indirecto dependiendo de:</a:t>
            </a:r>
          </a:p>
          <a:p>
            <a:pPr marL="228600" marR="2771775"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C</a:t>
            </a:r>
            <a:r>
              <a:rPr lang="es-MX" sz="1800" dirty="0">
                <a:solidFill>
                  <a:srgbClr val="000000"/>
                </a:solidFill>
                <a:effectLst/>
                <a:latin typeface="Times New Roman" panose="02020603050405020304" pitchFamily="18" charset="0"/>
                <a:ea typeface="Times New Roman" panose="02020603050405020304" pitchFamily="18" charset="0"/>
              </a:rPr>
              <a:t>ondiciones del combustible,</a:t>
            </a:r>
          </a:p>
          <a:p>
            <a:pPr marL="228600" marR="2771775"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Barreras,</a:t>
            </a:r>
          </a:p>
          <a:p>
            <a:pPr marL="228600" marR="2771775"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Comportamiento del fuego,</a:t>
            </a:r>
          </a:p>
          <a:p>
            <a:pPr marL="228600" marR="2714625"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Dirección de propagación y</a:t>
            </a:r>
          </a:p>
          <a:p>
            <a:pPr marL="228600" marR="2714625" indent="-63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Velocidad de propagación.</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11</a:t>
            </a:fld>
            <a:endParaRPr lang="en-US" dirty="0"/>
          </a:p>
        </p:txBody>
      </p:sp>
    </p:spTree>
    <p:extLst>
      <p:ext uri="{BB962C8B-B14F-4D97-AF65-F5344CB8AC3E}">
        <p14:creationId xmlns:p14="http://schemas.microsoft.com/office/powerpoint/2010/main" val="359804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580"/>
              </a:spcAft>
              <a:buFont typeface="Wingdings" panose="05000000000000000000" pitchFamily="2" charset="2"/>
              <a:buChar char="q"/>
            </a:pPr>
            <a:r>
              <a:rPr lang="es-MX" sz="1800" u="none" dirty="0">
                <a:solidFill>
                  <a:srgbClr val="000000"/>
                </a:solidFill>
                <a:effectLst/>
                <a:latin typeface="Times New Roman" panose="02020603050405020304" pitchFamily="18" charset="0"/>
                <a:ea typeface="Times New Roman" panose="02020603050405020304" pitchFamily="18" charset="0"/>
              </a:rPr>
              <a:t>Discuta las siguientes acciones relacionadas con el ataque directo:</a:t>
            </a:r>
          </a:p>
          <a:p>
            <a:pPr marL="285750" marR="9525"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9525" lvl="1" indent="-342900" fontAlgn="base">
              <a:lnSpc>
                <a:spcPct val="103000"/>
              </a:lnSpc>
              <a:spcAft>
                <a:spcPts val="86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Construir una línea de fuego directamente en el perímetro del fuego.</a:t>
            </a:r>
          </a:p>
          <a:p>
            <a:pPr marL="800100" marR="9525" lvl="1" indent="-342900" fontAlgn="base">
              <a:lnSpc>
                <a:spcPct val="103000"/>
              </a:lnSpc>
              <a:spcAft>
                <a:spcPts val="86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Mantener un pie en lo negro y un pie en el área sin quemar.</a:t>
            </a:r>
          </a:p>
          <a:p>
            <a:pPr marL="342900" marR="9525" lvl="0" indent="-342900" fontAlgn="base">
              <a:lnSpc>
                <a:spcPct val="103000"/>
              </a:lnSpc>
              <a:spcAft>
                <a:spcPts val="860"/>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9525" lvl="0" indent="-342900">
              <a:lnSpc>
                <a:spcPct val="103000"/>
              </a:lnSpc>
              <a:spcAft>
                <a:spcPts val="580"/>
              </a:spcAft>
              <a:buFont typeface="Symbol" panose="05050102010706020507" pitchFamily="18" charset="2"/>
              <a:buChar char=""/>
            </a:pPr>
            <a:r>
              <a:rPr lang="es-MX" sz="1800" dirty="0">
                <a:solidFill>
                  <a:srgbClr val="000000"/>
                </a:solidFill>
                <a:effectLst/>
                <a:latin typeface="Times New Roman" panose="02020603050405020304" pitchFamily="18" charset="0"/>
                <a:ea typeface="Arial" panose="020B0604020202020204" pitchFamily="34" charset="0"/>
              </a:rPr>
              <a:t>Este método puede tener éxito mientras las llamas sean de 4 pies o menos de longitud. Llamas de más de 4 pies de largo pueden requerir equipo mecanizado de construcción de línea o apoyo de aviación</a:t>
            </a:r>
            <a:r>
              <a:rPr lang="es-MX" sz="1800" dirty="0">
                <a:solidFill>
                  <a:srgbClr val="000000"/>
                </a:solidFill>
                <a:effectLst/>
                <a:latin typeface="Times New Roman" panose="02020603050405020304" pitchFamily="18" charset="0"/>
                <a:ea typeface="Times New Roman" panose="02020603050405020304" pitchFamily="18" charset="0"/>
              </a:rPr>
              <a:t>.</a:t>
            </a:r>
          </a:p>
          <a:p>
            <a:pPr marL="342900" marR="9525" lvl="0" indent="-342900">
              <a:lnSpc>
                <a:spcPct val="103000"/>
              </a:lnSpc>
              <a:spcAft>
                <a:spcPts val="580"/>
              </a:spcAft>
              <a:buFont typeface="Symbol" panose="05050102010706020507" pitchFamily="18" charset="2"/>
              <a:buChar char=""/>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222250"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Estrategia – Ataque Directo de la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de Respuesta a Incidente (GBRI)</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461es,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marR="222250"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222250" lvl="0" indent="-342900" fontAlgn="base">
              <a:lnSpc>
                <a:spcPct val="104000"/>
              </a:lnSpc>
              <a:spcAft>
                <a:spcPts val="6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Calibri" panose="020F0502020204030204" pitchFamily="34" charset="0"/>
                <a:cs typeface="Wingdings" panose="05000000000000000000" pitchFamily="2" charset="2"/>
              </a:rPr>
              <a:t>Discuta las ventajas y desventajas del ataque directo.</a:t>
            </a: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12</a:t>
            </a:fld>
            <a:endParaRPr lang="en-US" dirty="0"/>
          </a:p>
        </p:txBody>
      </p:sp>
    </p:spTree>
    <p:extLst>
      <p:ext uri="{BB962C8B-B14F-4D97-AF65-F5344CB8AC3E}">
        <p14:creationId xmlns:p14="http://schemas.microsoft.com/office/powerpoint/2010/main" val="4269267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las siguientes acciones relacionadas con el ataque indirecto:</a:t>
            </a:r>
          </a:p>
          <a:p>
            <a:pPr marL="800100" marR="915035"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Construyendo una línea de fuego a cierta distancia del perímetro del incendio.</a:t>
            </a:r>
          </a:p>
          <a:p>
            <a:pPr marL="800100" marR="915035"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Usando una barrera (natural o construida) al construir la línea de fuego.</a:t>
            </a:r>
          </a:p>
          <a:p>
            <a:pPr marL="800100" marR="915035"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Construyendo una franja ancha principal y eliminando los combustibles a través de una quema de ensanche.</a:t>
            </a:r>
          </a:p>
          <a:p>
            <a:pPr marL="800100" marR="915035" lvl="1" indent="-342900" fontAlgn="base">
              <a:lnSpc>
                <a:spcPct val="103000"/>
              </a:lnSpc>
              <a:spcAft>
                <a:spcPts val="86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Eligiendo el tiempo adecuado para hacer la quema de ensanche.</a:t>
            </a:r>
          </a:p>
          <a:p>
            <a:pPr marL="800100" marR="915035" lvl="1" indent="-342900" fontAlgn="base">
              <a:lnSpc>
                <a:spcPct val="103000"/>
              </a:lnSpc>
              <a:spcAft>
                <a:spcPts val="860"/>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9525" lvl="0" indent="-342900">
              <a:lnSpc>
                <a:spcPct val="103000"/>
              </a:lnSpc>
              <a:spcAft>
                <a:spcPts val="58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El ataque indirecto generalmente se realiza en caso de un incendio de rápida propagación o alta intensidad para utilizar barreras naturales o construidas, barreras en el combustible (áreas despejadas de combustible) o barreras favorables de la topografía. El combustible principal generalmente es eliminado a través de un contrafuego, pero ocasionalmente se permite que el incendio principal queme hasta la línea, dependiendo de las condiciones.</a:t>
            </a:r>
          </a:p>
          <a:p>
            <a:pPr marL="342900" marR="9525" lvl="0" indent="-342900">
              <a:lnSpc>
                <a:spcPct val="103000"/>
              </a:lnSpc>
              <a:spcAft>
                <a:spcPts val="580"/>
              </a:spcAft>
              <a:buFont typeface="Symbol" panose="05050102010706020507" pitchFamily="18" charset="2"/>
              <a:buChar char=""/>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113665"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Estrategia – Ataque Indirecto en la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de Respuesta a Incidente (GBRI)</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461es,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marR="113665"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113665" lvl="0" indent="-342900" fontAlgn="base">
              <a:lnSpc>
                <a:spcPct val="104000"/>
              </a:lnSpc>
              <a:spcAft>
                <a:spcPts val="60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Calibri" panose="020F0502020204030204" pitchFamily="34" charset="0"/>
                <a:cs typeface="Wingdings" panose="05000000000000000000" pitchFamily="2" charset="2"/>
              </a:rPr>
              <a:t>Discuta las</a:t>
            </a:r>
            <a:r>
              <a:rPr lang="es-MX" sz="18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Wingdings" panose="05000000000000000000" pitchFamily="2" charset="2"/>
              </a:rPr>
              <a:t> </a:t>
            </a:r>
            <a:r>
              <a:rPr lang="es-MX" sz="1800" u="none" strike="noStrike" dirty="0">
                <a:solidFill>
                  <a:srgbClr val="000000"/>
                </a:solidFill>
                <a:effectLst/>
                <a:uFill>
                  <a:solidFill>
                    <a:srgbClr val="000000"/>
                  </a:solidFill>
                </a:uFill>
                <a:latin typeface="Wingdings" panose="05000000000000000000" pitchFamily="2" charset="2"/>
                <a:ea typeface="Calibri" panose="020F0502020204030204" pitchFamily="34" charset="0"/>
                <a:cs typeface="Wingdings" panose="05000000000000000000" pitchFamily="2" charset="2"/>
              </a:rPr>
              <a:t>ventajas y desventajas del ataque indirecto.</a:t>
            </a:r>
          </a:p>
          <a:p>
            <a:pPr marL="342900" marR="113665" lvl="0" indent="-342900" fontAlgn="base">
              <a:lnSpc>
                <a:spcPct val="104000"/>
              </a:lnSpc>
              <a:spcAft>
                <a:spcPts val="605"/>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113665" lvl="0" indent="-342900" fontAlgn="base">
              <a:lnSpc>
                <a:spcPct val="107000"/>
              </a:lnSpc>
              <a:spcAft>
                <a:spcPts val="56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al Gráfico de Observaciones de Comportamiento del Fuego</a:t>
            </a:r>
            <a:r>
              <a:rPr lang="es-MX" sz="1800" u="none" strike="noStrike" dirty="0">
                <a:solidFill>
                  <a:srgbClr val="000000"/>
                </a:solidFill>
                <a:effectLst/>
                <a:uFill>
                  <a:solidFill>
                    <a:srgbClr val="000000"/>
                  </a:solidFill>
                </a:uFill>
                <a:latin typeface="Wingdings" panose="05000000000000000000" pitchFamily="2" charset="2"/>
                <a:ea typeface="Calibri" panose="020F0502020204030204" pitchFamily="34" charset="0"/>
                <a:cs typeface="Wingdings" panose="05000000000000000000" pitchFamily="2" charset="2"/>
              </a:rPr>
              <a:t> e Interpretaciones de la Guía de Bolsillo de Respuesta a Incidente </a:t>
            </a:r>
            <a:r>
              <a:rPr lang="es-MX" sz="18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(GBRI)</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461es,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marR="113665" lvl="0" indent="-342900" fontAlgn="base">
              <a:lnSpc>
                <a:spcPct val="107000"/>
              </a:lnSpc>
              <a:spcAft>
                <a:spcPts val="56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113665" lvl="0" indent="-342900" fontAlgn="base">
              <a:lnSpc>
                <a:spcPct val="104000"/>
              </a:lnSpc>
              <a:spcAft>
                <a:spcPts val="6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implicaciones tácticas del Largo de Llama.</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b="0" kern="1200" baseline="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13</a:t>
            </a:fld>
            <a:endParaRPr lang="en-US" dirty="0"/>
          </a:p>
        </p:txBody>
      </p:sp>
    </p:spTree>
    <p:extLst>
      <p:ext uri="{BB962C8B-B14F-4D97-AF65-F5344CB8AC3E}">
        <p14:creationId xmlns:p14="http://schemas.microsoft.com/office/powerpoint/2010/main" val="1415181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Pregunta: Con base en la imagen de abajo, ¿Qué estrategia de ataque se está usando?</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65"/>
              </a:spcAft>
              <a:tabLst>
                <a:tab pos="1134110" algn="ctr"/>
              </a:tabLst>
            </a:pPr>
            <a:r>
              <a:rPr lang="es-MX" sz="1800" b="1" dirty="0">
                <a:solidFill>
                  <a:srgbClr val="000000"/>
                </a:solidFill>
                <a:effectLst/>
                <a:latin typeface="Times New Roman" panose="02020603050405020304" pitchFamily="18" charset="0"/>
                <a:ea typeface="Times New Roman" panose="02020603050405020304" pitchFamily="18" charset="0"/>
              </a:rPr>
              <a:t> 	</a:t>
            </a:r>
            <a:r>
              <a:rPr lang="es-MX" sz="1800" i="1" dirty="0">
                <a:solidFill>
                  <a:srgbClr val="000000"/>
                </a:solidFill>
                <a:effectLst/>
                <a:latin typeface="Times New Roman" panose="02020603050405020304" pitchFamily="18" charset="0"/>
                <a:ea typeface="Times New Roman" panose="02020603050405020304" pitchFamily="18" charset="0"/>
              </a:rPr>
              <a:t>Respuesta: Ataque Directo</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14</a:t>
            </a:fld>
            <a:endParaRPr lang="en-US" dirty="0"/>
          </a:p>
        </p:txBody>
      </p:sp>
    </p:spTree>
    <p:extLst>
      <p:ext uri="{BB962C8B-B14F-4D97-AF65-F5344CB8AC3E}">
        <p14:creationId xmlns:p14="http://schemas.microsoft.com/office/powerpoint/2010/main" val="3027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marR="9525" lvl="0" indent="-228600">
              <a:lnSpc>
                <a:spcPct val="103000"/>
              </a:lnSpc>
              <a:spcAft>
                <a:spcPts val="58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Las técnicas de supresión son prácticas comunes que se utilizan para controlar directamente el borde del incendio, apoyar la construcción de línea o reforzar línea de fuego existente.</a:t>
            </a:r>
          </a:p>
          <a:p>
            <a:pPr marL="228600" marR="9525" lvl="0" indent="-228600">
              <a:lnSpc>
                <a:spcPct val="103000"/>
              </a:lnSpc>
              <a:spcAft>
                <a:spcPts val="580"/>
              </a:spcAft>
              <a:buFont typeface="Symbol" panose="05050102010706020507" pitchFamily="18"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15"/>
              </a:spcAft>
            </a:pPr>
            <a:r>
              <a:rPr lang="es-MX" sz="1200" b="1" dirty="0">
                <a:solidFill>
                  <a:srgbClr val="000000"/>
                </a:solidFill>
                <a:effectLst/>
                <a:latin typeface="Times New Roman" panose="02020603050405020304" pitchFamily="18" charset="0"/>
                <a:ea typeface="Times New Roman" panose="02020603050405020304" pitchFamily="18" charset="0"/>
              </a:rPr>
              <a:t>Nota para el Instructor</a:t>
            </a:r>
          </a:p>
          <a:p>
            <a:pPr marL="6350" indent="-6350">
              <a:lnSpc>
                <a:spcPct val="104000"/>
              </a:lnSpc>
              <a:spcAft>
                <a:spcPts val="60"/>
              </a:spcAft>
            </a:pPr>
            <a:r>
              <a:rPr lang="es-MX" sz="1200" dirty="0">
                <a:solidFill>
                  <a:srgbClr val="000000"/>
                </a:solidFill>
                <a:effectLst/>
                <a:latin typeface="Times New Roman" panose="02020603050405020304" pitchFamily="18" charset="0"/>
                <a:ea typeface="Calibri" panose="020F0502020204030204" pitchFamily="34" charset="0"/>
              </a:rPr>
              <a:t>Las siguientes diapositivas (16</a:t>
            </a:r>
            <a:r>
              <a:rPr lang="es-MX" sz="1200" dirty="0">
                <a:solidFill>
                  <a:srgbClr val="000000"/>
                </a:solidFill>
                <a:effectLst/>
                <a:latin typeface="Calibri" panose="020F0502020204030204" pitchFamily="34" charset="0"/>
                <a:ea typeface="Calibri" panose="020F050202020403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a:t>
            </a:r>
            <a:r>
              <a:rPr lang="es-MX" sz="1200" dirty="0">
                <a:solidFill>
                  <a:srgbClr val="000000"/>
                </a:solidFill>
                <a:effectLst/>
                <a:latin typeface="Calibri" panose="020F0502020204030204" pitchFamily="34" charset="0"/>
                <a:ea typeface="Calibri" panose="020F0502020204030204" pitchFamily="34" charset="0"/>
              </a:rPr>
              <a:t> </a:t>
            </a:r>
            <a:r>
              <a:rPr lang="es-MX" sz="1200" dirty="0">
                <a:solidFill>
                  <a:srgbClr val="000000"/>
                </a:solidFill>
                <a:effectLst/>
                <a:latin typeface="Times New Roman" panose="02020603050405020304" pitchFamily="18" charset="0"/>
                <a:ea typeface="Calibri" panose="020F0502020204030204" pitchFamily="34" charset="0"/>
              </a:rPr>
              <a:t>22) proporcionarán ejemplos de técnicas utilizadas para fortalecer la línea de fuego y controlar el incendio.</a:t>
            </a:r>
            <a:endParaRPr lang="es-MX" sz="12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15</a:t>
            </a:fld>
            <a:endParaRPr lang="en-US" dirty="0"/>
          </a:p>
        </p:txBody>
      </p:sp>
    </p:spTree>
    <p:extLst>
      <p:ext uri="{BB962C8B-B14F-4D97-AF65-F5344CB8AC3E}">
        <p14:creationId xmlns:p14="http://schemas.microsoft.com/office/powerpoint/2010/main" val="1360175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 intención del ataque de contención rápida:</a:t>
            </a:r>
          </a:p>
          <a:p>
            <a:pPr marL="285750" marR="9525"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463550" indent="-3492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Para enfriar el borde del incendio lo suficiente y permitir la construcción de la línea directa.</a:t>
            </a:r>
          </a:p>
          <a:p>
            <a:pPr marL="463550" marR="85725" indent="-3492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Para evitar que el fuego se propague rápido.</a:t>
            </a:r>
          </a:p>
          <a:p>
            <a:pPr marL="463550" marR="85725" indent="-349250">
              <a:lnSpc>
                <a:spcPct val="152000"/>
              </a:lnSpc>
              <a:spcAft>
                <a:spcPts val="10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Para reducir temporalmente la velocidad de propagación.</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16</a:t>
            </a:fld>
            <a:endParaRPr lang="en-US" dirty="0"/>
          </a:p>
        </p:txBody>
      </p:sp>
    </p:spTree>
    <p:extLst>
      <p:ext uri="{BB962C8B-B14F-4D97-AF65-F5344CB8AC3E}">
        <p14:creationId xmlns:p14="http://schemas.microsoft.com/office/powerpoint/2010/main" val="318109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 importancia del rastreo en frío en relación con el control del borde del incendio.</a:t>
            </a:r>
          </a:p>
          <a:p>
            <a:pPr marL="285750" marR="9525" indent="-285750">
              <a:lnSpc>
                <a:spcPct val="103000"/>
              </a:lnSpc>
              <a:spcAft>
                <a:spcPts val="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17</a:t>
            </a:fld>
            <a:endParaRPr lang="en-US" dirty="0"/>
          </a:p>
        </p:txBody>
      </p:sp>
    </p:spTree>
    <p:extLst>
      <p:ext uri="{BB962C8B-B14F-4D97-AF65-F5344CB8AC3E}">
        <p14:creationId xmlns:p14="http://schemas.microsoft.com/office/powerpoint/2010/main" val="3181299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situaciones en las que se podría utilizar una línea preliminar para poder revisar el progreso del incendio.</a:t>
            </a:r>
          </a:p>
          <a:p>
            <a:pPr marL="285750" marR="9525" indent="-285750">
              <a:lnSpc>
                <a:spcPct val="103000"/>
              </a:lnSpc>
              <a:spcAft>
                <a:spcPts val="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18</a:t>
            </a:fld>
            <a:endParaRPr lang="en-US" dirty="0"/>
          </a:p>
        </p:txBody>
      </p:sp>
    </p:spTree>
    <p:extLst>
      <p:ext uri="{BB962C8B-B14F-4D97-AF65-F5344CB8AC3E}">
        <p14:creationId xmlns:p14="http://schemas.microsoft.com/office/powerpoint/2010/main" val="501495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76225" marR="9525" indent="-285750">
              <a:lnSpc>
                <a:spcPct val="103000"/>
              </a:lnSpc>
              <a:spcAft>
                <a:spcPts val="9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que las aplicaciones aéreas de agua y retardante también se utilizan para pretratar y aumentar el contenido de humedad del combustible, para retardar la ignición.</a:t>
            </a:r>
          </a:p>
          <a:p>
            <a:pPr marL="276225" marR="9525" indent="-285750">
              <a:lnSpc>
                <a:spcPct val="103000"/>
              </a:lnSpc>
              <a:spcAft>
                <a:spcPts val="9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19</a:t>
            </a:fld>
            <a:endParaRPr lang="en-US" dirty="0"/>
          </a:p>
        </p:txBody>
      </p:sp>
    </p:spTree>
    <p:extLst>
      <p:ext uri="{BB962C8B-B14F-4D97-AF65-F5344CB8AC3E}">
        <p14:creationId xmlns:p14="http://schemas.microsoft.com/office/powerpoint/2010/main" val="2463706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Arial" panose="020B0604020202020204" pitchFamily="34" charset="0"/>
              </a:rPr>
              <a:t>Presente los o</a:t>
            </a:r>
            <a:r>
              <a:rPr lang="es-MX" sz="1800" dirty="0">
                <a:solidFill>
                  <a:srgbClr val="000000"/>
                </a:solidFill>
                <a:effectLst/>
                <a:latin typeface="Times New Roman" panose="02020603050405020304" pitchFamily="18" charset="0"/>
                <a:ea typeface="Times New Roman" panose="02020603050405020304" pitchFamily="18" charset="0"/>
              </a:rPr>
              <a:t>bjetivos de la unidad</a:t>
            </a:r>
            <a:r>
              <a:rPr lang="en-US" baseline="0"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2</a:t>
            </a:fld>
            <a:endParaRPr lang="en-US" dirty="0"/>
          </a:p>
        </p:txBody>
      </p:sp>
    </p:spTree>
    <p:extLst>
      <p:ext uri="{BB962C8B-B14F-4D97-AF65-F5344CB8AC3E}">
        <p14:creationId xmlns:p14="http://schemas.microsoft.com/office/powerpoint/2010/main" val="4034154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lvl="0" indent="-228600">
              <a:lnSpc>
                <a:spcPct val="103000"/>
              </a:lnSpc>
              <a:spcAft>
                <a:spcPts val="420"/>
              </a:spcAft>
              <a:buFont typeface="Symbol" panose="05050102010706020507" pitchFamily="18" charset="2"/>
              <a:buChar char=""/>
              <a:tabLst>
                <a:tab pos="1535430" algn="ctr"/>
              </a:tabLst>
            </a:pPr>
            <a:r>
              <a:rPr lang="es-MX" sz="1200" dirty="0">
                <a:solidFill>
                  <a:srgbClr val="000000"/>
                </a:solidFill>
                <a:effectLst/>
                <a:latin typeface="Times New Roman" panose="02020603050405020304" pitchFamily="18" charset="0"/>
                <a:ea typeface="Times New Roman" panose="02020603050405020304" pitchFamily="18" charset="0"/>
              </a:rPr>
              <a:t>Generalmente utilizada con línea de fuego indirecta.</a:t>
            </a:r>
          </a:p>
          <a:p>
            <a:pPr marL="228600" lvl="0" indent="-228600">
              <a:lnSpc>
                <a:spcPct val="103000"/>
              </a:lnSpc>
              <a:spcAft>
                <a:spcPts val="420"/>
              </a:spcAft>
              <a:buFont typeface="Symbol" panose="05050102010706020507" pitchFamily="18" charset="2"/>
              <a:buChar char=""/>
              <a:tabLst>
                <a:tab pos="1535430" algn="ctr"/>
              </a:tabLs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171450" marR="196850" indent="-171450">
              <a:lnSpc>
                <a:spcPct val="103000"/>
              </a:lnSpc>
              <a:spcAft>
                <a:spcPts val="58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un ejemplo de los reglamentos específicos de un área geográfica o de una agencia específica relacionados con quema de ensanche.</a:t>
            </a:r>
          </a:p>
          <a:p>
            <a:pPr marL="171450" marR="196850" indent="-171450">
              <a:lnSpc>
                <a:spcPct val="103000"/>
              </a:lnSpc>
              <a:spcAft>
                <a:spcPts val="580"/>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15"/>
              </a:spcAft>
            </a:pPr>
            <a:r>
              <a:rPr lang="es-MX" sz="1200" b="1" dirty="0">
                <a:solidFill>
                  <a:srgbClr val="000000"/>
                </a:solidFill>
                <a:effectLst/>
                <a:latin typeface="Times New Roman" panose="02020603050405020304" pitchFamily="18" charset="0"/>
                <a:ea typeface="Calibri" panose="020F0502020204030204" pitchFamily="34" charset="0"/>
              </a:rPr>
              <a:t>Nota para el Instructor</a:t>
            </a:r>
          </a:p>
          <a:p>
            <a:pPr marL="6350" indent="-6350">
              <a:lnSpc>
                <a:spcPct val="107000"/>
              </a:lnSpc>
              <a:spcAft>
                <a:spcPts val="15"/>
              </a:spcAft>
            </a:pPr>
            <a:endParaRPr lang="es-MX" sz="1200" b="1"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4000"/>
              </a:lnSpc>
              <a:spcAft>
                <a:spcPts val="60"/>
              </a:spcAft>
            </a:pPr>
            <a:r>
              <a:rPr lang="es-MX" sz="1200" dirty="0">
                <a:solidFill>
                  <a:srgbClr val="000000"/>
                </a:solidFill>
                <a:effectLst/>
                <a:latin typeface="Times New Roman" panose="02020603050405020304" pitchFamily="18" charset="0"/>
                <a:ea typeface="Calibri" panose="020F0502020204030204" pitchFamily="34" charset="0"/>
              </a:rPr>
              <a:t>La imagen de la izquierda es la ignición de una quema de ensanche en el borde del incendio.</a:t>
            </a:r>
            <a:endParaRPr lang="es-MX" sz="12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4000"/>
              </a:lnSpc>
              <a:spcAft>
                <a:spcPts val="60"/>
              </a:spcAft>
            </a:pPr>
            <a:r>
              <a:rPr lang="es-MX" sz="1200" dirty="0">
                <a:solidFill>
                  <a:srgbClr val="000000"/>
                </a:solidFill>
                <a:effectLst/>
                <a:latin typeface="Times New Roman" panose="02020603050405020304" pitchFamily="18" charset="0"/>
                <a:ea typeface="Calibri" panose="020F0502020204030204" pitchFamily="34" charset="0"/>
              </a:rPr>
              <a:t>La imagen de la derecha muestra el progreso de una quema de ensanche en retroceso hacia el borde del incendio principal.</a:t>
            </a:r>
            <a:endParaRPr lang="es-MX" sz="12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20</a:t>
            </a:fld>
            <a:endParaRPr lang="en-US" dirty="0"/>
          </a:p>
        </p:txBody>
      </p:sp>
    </p:spTree>
    <p:extLst>
      <p:ext uri="{BB962C8B-B14F-4D97-AF65-F5344CB8AC3E}">
        <p14:creationId xmlns:p14="http://schemas.microsoft.com/office/powerpoint/2010/main" val="2855769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lnSpc>
                <a:spcPct val="107000"/>
              </a:lnSpc>
              <a:spcAft>
                <a:spcPts val="15"/>
              </a:spcAft>
              <a:buFont typeface="Wingdings" panose="05000000000000000000" pitchFamily="2" charset="2"/>
              <a:buChar char="q"/>
            </a:pPr>
            <a:r>
              <a:rPr lang="es-MX" sz="1800" b="1" dirty="0">
                <a:solidFill>
                  <a:srgbClr val="000000"/>
                </a:solidFill>
                <a:effectLst/>
                <a:latin typeface="Times New Roman" panose="02020603050405020304" pitchFamily="18" charset="0"/>
                <a:ea typeface="Times New Roman" panose="02020603050405020304" pitchFamily="18" charset="0"/>
              </a:rPr>
              <a:t>Inicie el Video</a:t>
            </a:r>
          </a:p>
          <a:p>
            <a:pPr marL="6350" indent="-6350">
              <a:lnSpc>
                <a:spcPct val="103000"/>
              </a:lnSpc>
              <a:spcAft>
                <a:spcPts val="580"/>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463550" marR="9525" indent="-6350">
              <a:lnSpc>
                <a:spcPct val="103000"/>
              </a:lnSpc>
              <a:spcAft>
                <a:spcPts val="50"/>
              </a:spcAft>
            </a:pPr>
            <a:r>
              <a:rPr lang="es-MX" sz="1800" b="1" dirty="0">
                <a:solidFill>
                  <a:srgbClr val="000000"/>
                </a:solidFill>
                <a:effectLst/>
                <a:latin typeface="Times New Roman" panose="02020603050405020304" pitchFamily="18" charset="0"/>
                <a:ea typeface="Times New Roman" panose="02020603050405020304" pitchFamily="18" charset="0"/>
              </a:rPr>
              <a:t>Título </a:t>
            </a:r>
            <a:r>
              <a:rPr lang="es-MX" sz="1800" dirty="0">
                <a:solidFill>
                  <a:srgbClr val="000000"/>
                </a:solidFill>
                <a:effectLst/>
                <a:latin typeface="Times New Roman" panose="02020603050405020304" pitchFamily="18" charset="0"/>
                <a:ea typeface="Times New Roman" panose="02020603050405020304" pitchFamily="18" charset="0"/>
              </a:rPr>
              <a:t>Ejemplo de una quema de ensanche</a:t>
            </a:r>
          </a:p>
          <a:p>
            <a:pPr marL="6350" indent="457200">
              <a:lnSpc>
                <a:spcPct val="107000"/>
              </a:lnSpc>
              <a:spcAft>
                <a:spcPts val="580"/>
              </a:spcAft>
            </a:pPr>
            <a:r>
              <a:rPr lang="es-MX" sz="1800" b="1" dirty="0">
                <a:solidFill>
                  <a:srgbClr val="000000"/>
                </a:solidFill>
                <a:effectLst/>
                <a:latin typeface="Times New Roman" panose="02020603050405020304" pitchFamily="18" charset="0"/>
                <a:ea typeface="Times New Roman" panose="02020603050405020304" pitchFamily="18" charset="0"/>
              </a:rPr>
              <a:t>Resumen </a:t>
            </a:r>
            <a:r>
              <a:rPr lang="es-MX" sz="1800" dirty="0">
                <a:solidFill>
                  <a:srgbClr val="000000"/>
                </a:solidFill>
                <a:effectLst/>
                <a:latin typeface="Times New Roman" panose="02020603050405020304" pitchFamily="18" charset="0"/>
                <a:ea typeface="Times New Roman" panose="02020603050405020304" pitchFamily="18" charset="0"/>
              </a:rPr>
              <a:t>Interpretación animada de una operación de quema de ensanche</a:t>
            </a:r>
          </a:p>
          <a:p>
            <a:pPr marL="463550" marR="9525" indent="-6350">
              <a:lnSpc>
                <a:spcPct val="103000"/>
              </a:lnSpc>
              <a:spcAft>
                <a:spcPts val="50"/>
              </a:spcAft>
            </a:pPr>
            <a:r>
              <a:rPr lang="es-MX" sz="1800" b="1" dirty="0">
                <a:solidFill>
                  <a:srgbClr val="000000"/>
                </a:solidFill>
                <a:effectLst/>
                <a:latin typeface="Times New Roman" panose="02020603050405020304" pitchFamily="18" charset="0"/>
                <a:ea typeface="Times New Roman" panose="02020603050405020304" pitchFamily="18" charset="0"/>
              </a:rPr>
              <a:t>Tiempo </a:t>
            </a:r>
            <a:r>
              <a:rPr lang="es-MX" sz="1800">
                <a:solidFill>
                  <a:srgbClr val="000000"/>
                </a:solidFill>
                <a:effectLst/>
                <a:latin typeface="Times New Roman" panose="02020603050405020304" pitchFamily="18" charset="0"/>
                <a:ea typeface="Times New Roman" panose="02020603050405020304" pitchFamily="18" charset="0"/>
              </a:rPr>
              <a:t>(00:09)</a:t>
            </a:r>
            <a:endParaRPr lang="es-MX" sz="1800" dirty="0">
              <a:solidFill>
                <a:srgbClr val="000000"/>
              </a:solidFill>
              <a:effectLst/>
              <a:latin typeface="Times New Roman" panose="02020603050405020304" pitchFamily="18" charset="0"/>
              <a:ea typeface="Times New Roman" panose="02020603050405020304" pitchFamily="18" charset="0"/>
            </a:endParaRPr>
          </a:p>
          <a:p>
            <a:pPr marL="463550" indent="-6350">
              <a:lnSpc>
                <a:spcPct val="107000"/>
              </a:lnSpc>
              <a:spcAft>
                <a:spcPts val="570"/>
              </a:spcAft>
            </a:pPr>
            <a:r>
              <a:rPr lang="es-MX" sz="1800" b="1" dirty="0">
                <a:solidFill>
                  <a:srgbClr val="000000"/>
                </a:solidFill>
                <a:effectLst/>
                <a:latin typeface="Times New Roman" panose="02020603050405020304" pitchFamily="18" charset="0"/>
                <a:ea typeface="Times New Roman" panose="02020603050405020304" pitchFamily="18" charset="0"/>
              </a:rPr>
              <a:t>Sin Audio</a:t>
            </a:r>
          </a:p>
          <a:p>
            <a:pPr marL="463550" indent="-6350">
              <a:lnSpc>
                <a:spcPct val="107000"/>
              </a:lnSpc>
              <a:spcAft>
                <a:spcPts val="570"/>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570"/>
              </a:spcAft>
            </a:pPr>
            <a:r>
              <a:rPr lang="es-MX" sz="1800" b="1" dirty="0">
                <a:solidFill>
                  <a:srgbClr val="000000"/>
                </a:solidFill>
                <a:effectLst/>
                <a:latin typeface="Times New Roman" panose="02020603050405020304" pitchFamily="18" charset="0"/>
                <a:ea typeface="Times New Roman" panose="02020603050405020304" pitchFamily="18" charset="0"/>
              </a:rPr>
              <a:t>Discusión Después del Video</a:t>
            </a:r>
          </a:p>
          <a:p>
            <a:pPr marL="6350" indent="-6350">
              <a:lnSpc>
                <a:spcPct val="107000"/>
              </a:lnSpc>
              <a:spcAft>
                <a:spcPts val="570"/>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285750" marR="9525" indent="-285750">
              <a:lnSpc>
                <a:spcPct val="103000"/>
              </a:lnSpc>
              <a:spcAft>
                <a:spcPts val="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ejemplos de cómo una quema de ensanche es benéfica como una técnica de supresión.</a:t>
            </a:r>
          </a:p>
          <a:p>
            <a:pPr marL="285750" marR="9525" indent="-285750">
              <a:lnSpc>
                <a:spcPct val="103000"/>
              </a:lnSpc>
              <a:spcAft>
                <a:spcPts val="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0" lvl="1" indent="0">
              <a:buFont typeface="Wingdings" panose="05000000000000000000" pitchFamily="2" charset="2"/>
              <a:buNone/>
            </a:pPr>
            <a:endParaRPr lang="en-US" sz="1200" b="1" kern="1200" baseline="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21</a:t>
            </a:fld>
            <a:endParaRPr lang="en-US" dirty="0"/>
          </a:p>
        </p:txBody>
      </p:sp>
    </p:spTree>
    <p:extLst>
      <p:ext uri="{BB962C8B-B14F-4D97-AF65-F5344CB8AC3E}">
        <p14:creationId xmlns:p14="http://schemas.microsoft.com/office/powerpoint/2010/main" val="1010478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8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En la supresión, una línea negra indica una condición en la que no hay material sin quemar entre la línea de fuego y el borde del incendio.</a:t>
            </a:r>
          </a:p>
          <a:p>
            <a:pPr marL="342900" marR="9525" lvl="0" indent="-342900" fontAlgn="base">
              <a:lnSpc>
                <a:spcPct val="103000"/>
              </a:lnSpc>
              <a:spcAft>
                <a:spcPts val="77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La línea negra asegura que los combustibles y el calor permanezcan dentro de la línea de control y previene que el fuego se propague hacia la línea de control.</a:t>
            </a:r>
          </a:p>
          <a:p>
            <a:pPr marL="342900" marR="9525" lvl="0" indent="-342900" fontAlgn="base">
              <a:lnSpc>
                <a:spcPct val="103000"/>
              </a:lnSpc>
              <a:spcAft>
                <a:spcPts val="78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Esta acción proporciona seguridad para las fuerzas de control y el aseguramiento de las líneas de control.</a:t>
            </a:r>
          </a:p>
          <a:p>
            <a:pPr marL="342900" marR="9525" lvl="0" indent="-342900" fontAlgn="base">
              <a:lnSpc>
                <a:spcPct val="103000"/>
              </a:lnSpc>
              <a:spcAft>
                <a:spcPts val="58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Frecuentemente esto es llamado limpiando la línea de fuego, esto se hace a medida que la construcción de la línea progresa para asegurar que los combustibles son consumidos dentro de la línea de fuego.</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22</a:t>
            </a:fld>
            <a:endParaRPr lang="en-US" dirty="0"/>
          </a:p>
        </p:txBody>
      </p:sp>
    </p:spTree>
    <p:extLst>
      <p:ext uri="{BB962C8B-B14F-4D97-AF65-F5344CB8AC3E}">
        <p14:creationId xmlns:p14="http://schemas.microsoft.com/office/powerpoint/2010/main" val="27742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9525" indent="-171450">
              <a:lnSpc>
                <a:spcPct val="103000"/>
              </a:lnSpc>
              <a:spcAft>
                <a:spcPts val="1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Arial" panose="020B0604020202020204" pitchFamily="34" charset="0"/>
              </a:rPr>
              <a:t>Discuta que una línea de control de fuego efectiva debe llegar hasta el suelo mineral, permafrost o, al nivel del agua.</a:t>
            </a:r>
          </a:p>
          <a:p>
            <a:pPr marL="171450" marR="9525" indent="-171450">
              <a:lnSpc>
                <a:spcPct val="103000"/>
              </a:lnSpc>
              <a:spcAft>
                <a:spcPts val="175"/>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228600" lvl="0" indent="-228600">
              <a:lnSpc>
                <a:spcPct val="103000"/>
              </a:lnSpc>
              <a:spcAft>
                <a:spcPts val="580"/>
              </a:spcAft>
              <a:buFont typeface="Symbol" panose="05050102010706020507" pitchFamily="18" charset="2"/>
              <a:buChar char=""/>
              <a:tabLst>
                <a:tab pos="2058670" algn="ctr"/>
              </a:tabLst>
            </a:pPr>
            <a:r>
              <a:rPr lang="es-MX" sz="1200" dirty="0">
                <a:solidFill>
                  <a:srgbClr val="000000"/>
                </a:solidFill>
                <a:effectLst/>
                <a:latin typeface="Times New Roman" panose="02020603050405020304" pitchFamily="18" charset="0"/>
                <a:ea typeface="Arial" panose="020B0604020202020204" pitchFamily="34" charset="0"/>
              </a:rPr>
              <a:t>Una línea de control de fuego puede ser construida o natural.</a:t>
            </a:r>
            <a:endParaRPr lang="es-MX" sz="12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23</a:t>
            </a:fld>
            <a:endParaRPr lang="en-US" dirty="0"/>
          </a:p>
        </p:txBody>
      </p:sp>
    </p:spTree>
    <p:extLst>
      <p:ext uri="{BB962C8B-B14F-4D97-AF65-F5344CB8AC3E}">
        <p14:creationId xmlns:p14="http://schemas.microsoft.com/office/powerpoint/2010/main" val="2076636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los siguientes ejemplos de línea de control construida:</a:t>
            </a:r>
          </a:p>
          <a:p>
            <a:pPr marL="285750" marR="9525"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1655445" lvl="1" indent="-342900" fontAlgn="base">
              <a:lnSpc>
                <a:spcPct val="103000"/>
              </a:lnSpc>
              <a:spcAft>
                <a:spcPts val="580"/>
              </a:spcAft>
              <a:buClr>
                <a:srgbClr val="000000"/>
              </a:buClr>
              <a:buSzPts val="1200"/>
              <a:buFont typeface="Courier New" panose="02070309020205020404" pitchFamily="49" charset="0"/>
              <a:buChar char="o"/>
              <a:tabLst>
                <a:tab pos="457200" algn="l"/>
              </a:tabLst>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Línea manual</a:t>
            </a:r>
          </a:p>
          <a:p>
            <a:pPr marL="800100" marR="1655445" lvl="1" indent="-342900" fontAlgn="base">
              <a:lnSpc>
                <a:spcPct val="152000"/>
              </a:lnSpc>
              <a:spcAft>
                <a:spcPts val="100"/>
              </a:spcAft>
              <a:buClr>
                <a:srgbClr val="000000"/>
              </a:buClr>
              <a:buSzPts val="1200"/>
              <a:buFont typeface="Courier New" panose="02070309020205020404" pitchFamily="49" charset="0"/>
              <a:buChar char="o"/>
              <a:tabLst>
                <a:tab pos="457200" algn="l"/>
              </a:tabLst>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Línea de maquinaria (buldócer, tractor de arado, etc.)</a:t>
            </a:r>
          </a:p>
          <a:p>
            <a:pPr marL="800100" marR="1655445" lvl="1" indent="-342900" fontAlgn="base">
              <a:lnSpc>
                <a:spcPct val="152000"/>
              </a:lnSpc>
              <a:spcAft>
                <a:spcPts val="100"/>
              </a:spcAft>
              <a:buClr>
                <a:srgbClr val="000000"/>
              </a:buClr>
              <a:buSzPts val="1200"/>
              <a:buFont typeface="Courier New" panose="02070309020205020404" pitchFamily="49" charset="0"/>
              <a:buChar char="o"/>
              <a:tabLst>
                <a:tab pos="457200" algn="l"/>
              </a:tabLst>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Línea húmeda</a:t>
            </a:r>
          </a:p>
          <a:p>
            <a:pPr marL="800100" marR="1655445" lvl="1" indent="-342900" fontAlgn="base">
              <a:lnSpc>
                <a:spcPct val="152000"/>
              </a:lnSpc>
              <a:spcAft>
                <a:spcPts val="100"/>
              </a:spcAft>
              <a:buClr>
                <a:srgbClr val="000000"/>
              </a:buClr>
              <a:buSzPts val="1200"/>
              <a:buFont typeface="Courier New" panose="02070309020205020404" pitchFamily="49" charset="0"/>
              <a:buChar char="o"/>
              <a:tabLst>
                <a:tab pos="457200" algn="l"/>
              </a:tabLst>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Línea de retardante</a:t>
            </a:r>
          </a:p>
          <a:p>
            <a:pPr marL="800100" marR="1655445" lvl="1" indent="-342900" fontAlgn="base">
              <a:lnSpc>
                <a:spcPct val="152000"/>
              </a:lnSpc>
              <a:spcAft>
                <a:spcPts val="100"/>
              </a:spcAft>
              <a:buClr>
                <a:srgbClr val="000000"/>
              </a:buClr>
              <a:buSzPts val="1200"/>
              <a:buFont typeface="Courier New" panose="02070309020205020404" pitchFamily="49" charset="0"/>
              <a:buChar char="o"/>
              <a:tabLst>
                <a:tab pos="457200" algn="l"/>
              </a:tabLst>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Línea negra</a:t>
            </a:r>
          </a:p>
          <a:p>
            <a:pPr marL="800100" marR="1655445" lvl="1" indent="-342900" fontAlgn="base">
              <a:lnSpc>
                <a:spcPct val="152000"/>
              </a:lnSpc>
              <a:spcAft>
                <a:spcPts val="100"/>
              </a:spcAft>
              <a:buClr>
                <a:srgbClr val="000000"/>
              </a:buClr>
              <a:buSzPts val="1200"/>
              <a:buFont typeface="Courier New" panose="02070309020205020404" pitchFamily="49" charset="0"/>
              <a:buChar char="o"/>
              <a:tabLst>
                <a:tab pos="457200" algn="l"/>
              </a:tabLst>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Barreras construidas</a:t>
            </a:r>
          </a:p>
          <a:p>
            <a:pPr marL="628650" lvl="1" indent="-171450">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24</a:t>
            </a:fld>
            <a:endParaRPr lang="en-US" dirty="0"/>
          </a:p>
        </p:txBody>
      </p:sp>
    </p:spTree>
    <p:extLst>
      <p:ext uri="{BB962C8B-B14F-4D97-AF65-F5344CB8AC3E}">
        <p14:creationId xmlns:p14="http://schemas.microsoft.com/office/powerpoint/2010/main" val="3558794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3000"/>
              </a:lnSpc>
              <a:spcAft>
                <a:spcPts val="580"/>
              </a:spcAft>
            </a:pPr>
            <a:r>
              <a:rPr lang="es-MX" sz="1800" dirty="0">
                <a:solidFill>
                  <a:srgbClr val="000000"/>
                </a:solidFill>
                <a:effectLst/>
                <a:latin typeface="Times New Roman" panose="02020603050405020304" pitchFamily="18" charset="0"/>
                <a:ea typeface="Times New Roman" panose="02020603050405020304" pitchFamily="18" charset="0"/>
              </a:rPr>
              <a:t> </a:t>
            </a:r>
          </a:p>
          <a:p>
            <a:pPr marL="342900" marR="1857375" lvl="0" indent="-342900">
              <a:lnSpc>
                <a:spcPct val="150000"/>
              </a:lnSpc>
              <a:spcAft>
                <a:spcPts val="13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Los siguientes son ejemplos de barreras naturales:</a:t>
            </a:r>
          </a:p>
          <a:p>
            <a:pPr marL="342900" marR="1857375" lvl="0" indent="-342900">
              <a:lnSpc>
                <a:spcPct val="150000"/>
              </a:lnSpc>
              <a:spcAft>
                <a:spcPts val="130"/>
              </a:spcAft>
              <a:buFont typeface="Symbol" panose="05050102010706020507" pitchFamily="18" charset="2"/>
              <a:buChar char=""/>
            </a:pPr>
            <a:endParaRPr lang="es-MX" sz="1800" dirty="0">
              <a:solidFill>
                <a:srgbClr val="000000"/>
              </a:solidFill>
              <a:effectLst/>
              <a:latin typeface="Times New Roman" panose="02020603050405020304" pitchFamily="18" charset="0"/>
              <a:ea typeface="Times New Roman" panose="02020603050405020304" pitchFamily="18" charset="0"/>
            </a:endParaRPr>
          </a:p>
          <a:p>
            <a:pPr marL="114300" indent="114300">
              <a:lnSpc>
                <a:spcPct val="150000"/>
              </a:lnSpc>
              <a:spcAft>
                <a:spcPts val="13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Borde frío del incendio o cicatrices de incendios</a:t>
            </a:r>
          </a:p>
          <a:p>
            <a:pPr marL="114300" indent="114300">
              <a:lnSpc>
                <a:spcPct val="150000"/>
              </a:lnSpc>
              <a:spcAft>
                <a:spcPts val="13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Cuerpos de agua (ríos, lagos, estanques)</a:t>
            </a:r>
            <a:endParaRPr lang="es-MX" sz="1800" dirty="0">
              <a:solidFill>
                <a:srgbClr val="000000"/>
              </a:solidFill>
              <a:effectLst/>
              <a:latin typeface="Times New Roman" panose="02020603050405020304" pitchFamily="18" charset="0"/>
              <a:ea typeface="Times New Roman" panose="02020603050405020304" pitchFamily="18" charset="0"/>
            </a:endParaRPr>
          </a:p>
          <a:p>
            <a:pPr marL="114300" indent="114300">
              <a:lnSpc>
                <a:spcPct val="150000"/>
              </a:lnSpc>
              <a:spcAft>
                <a:spcPts val="13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Áreas de combustible esparcido (deslizamiento de rocas)</a:t>
            </a:r>
          </a:p>
          <a:p>
            <a:pPr marL="628650" lvl="1" indent="-171450">
              <a:buFont typeface="Courier New" panose="02070309020205020404" pitchFamily="49" charset="0"/>
              <a:buChar char="o"/>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457200" lvl="1" indent="0">
              <a:buFont typeface="Courier New" panose="02070309020205020404" pitchFamily="49"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25</a:t>
            </a:fld>
            <a:endParaRPr lang="en-US" dirty="0"/>
          </a:p>
        </p:txBody>
      </p:sp>
    </p:spTree>
    <p:extLst>
      <p:ext uri="{BB962C8B-B14F-4D97-AF65-F5344CB8AC3E}">
        <p14:creationId xmlns:p14="http://schemas.microsoft.com/office/powerpoint/2010/main" val="2705842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a:lnSpc>
                <a:spcPct val="103000"/>
              </a:lnSpc>
              <a:spcAft>
                <a:spcPts val="58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Aunque la línea de control está completa, el fuego aún se puede escapar de las líneas de control y debe ser monitoreado para detectar varias amenazas que podrían comprometer la línea.</a:t>
            </a:r>
          </a:p>
          <a:p>
            <a:pPr marL="342900" lvl="0" indent="-342900">
              <a:lnSpc>
                <a:spcPct val="103000"/>
              </a:lnSpc>
              <a:spcAft>
                <a:spcPts val="580"/>
              </a:spcAft>
              <a:buFont typeface="Symbol" panose="05050102010706020507" pitchFamily="18" charset="2"/>
              <a:buChar char=""/>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Nota para el Instructor</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4000"/>
              </a:lnSpc>
              <a:spcAft>
                <a:spcPts val="60"/>
              </a:spcAft>
            </a:pPr>
            <a:r>
              <a:rPr lang="es-MX" sz="1800" dirty="0">
                <a:solidFill>
                  <a:srgbClr val="000000"/>
                </a:solidFill>
                <a:effectLst/>
                <a:latin typeface="Times New Roman" panose="02020603050405020304" pitchFamily="18" charset="0"/>
                <a:ea typeface="Calibri" panose="020F0502020204030204" pitchFamily="34" charset="0"/>
              </a:rPr>
              <a:t>Las siguientes diapositivas (27 </a:t>
            </a:r>
            <a:r>
              <a:rPr lang="es-MX" sz="1800" dirty="0">
                <a:solidFill>
                  <a:srgbClr val="000000"/>
                </a:solidFill>
                <a:effectLst/>
                <a:latin typeface="Times New Roman" panose="02020603050405020304" pitchFamily="18" charset="0"/>
                <a:ea typeface="Times New Roman" panose="02020603050405020304" pitchFamily="18" charset="0"/>
              </a:rPr>
              <a:t>–</a:t>
            </a:r>
            <a:r>
              <a:rPr lang="es-MX" sz="1800" dirty="0">
                <a:solidFill>
                  <a:srgbClr val="000000"/>
                </a:solidFill>
                <a:effectLst/>
                <a:latin typeface="Times New Roman" panose="02020603050405020304" pitchFamily="18" charset="0"/>
                <a:ea typeface="Calibri" panose="020F0502020204030204" pitchFamily="34" charset="0"/>
              </a:rPr>
              <a:t> 30) proporcionarán ejemplos de amenazas a las líneas de control.</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26</a:t>
            </a:fld>
            <a:endParaRPr lang="en-US" dirty="0"/>
          </a:p>
        </p:txBody>
      </p:sp>
    </p:spTree>
    <p:extLst>
      <p:ext uri="{BB962C8B-B14F-4D97-AF65-F5344CB8AC3E}">
        <p14:creationId xmlns:p14="http://schemas.microsoft.com/office/powerpoint/2010/main" val="3461712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cómo los focos secundarios pueden amenazar la línea de control y entorpecer los esfuerzos de supresión y seguridad.</a:t>
            </a:r>
          </a:p>
          <a:p>
            <a:pPr marL="285750"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9525" lvl="0" indent="-342900">
              <a:lnSpc>
                <a:spcPct val="103000"/>
              </a:lnSpc>
              <a:spcAft>
                <a:spcPts val="58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Ráfagas de viento o columna de convección pueden levantar brasas y transpórtalas a través de la línea de control.</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27</a:t>
            </a:fld>
            <a:endParaRPr lang="en-US" dirty="0"/>
          </a:p>
        </p:txBody>
      </p:sp>
    </p:spTree>
    <p:extLst>
      <p:ext uri="{BB962C8B-B14F-4D97-AF65-F5344CB8AC3E}">
        <p14:creationId xmlns:p14="http://schemas.microsoft.com/office/powerpoint/2010/main" val="191197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cómo los escombros rodantes pueden amenazar la línea de control y entorpecer los esfuerzos de supresión y seguridad.</a:t>
            </a:r>
          </a:p>
          <a:p>
            <a:pPr marL="285750" marR="9525" indent="-285750">
              <a:lnSpc>
                <a:spcPct val="103000"/>
              </a:lnSpc>
              <a:spcAft>
                <a:spcPts val="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28</a:t>
            </a:fld>
            <a:endParaRPr lang="en-US" dirty="0"/>
          </a:p>
        </p:txBody>
      </p:sp>
    </p:spTree>
    <p:extLst>
      <p:ext uri="{BB962C8B-B14F-4D97-AF65-F5344CB8AC3E}">
        <p14:creationId xmlns:p14="http://schemas.microsoft.com/office/powerpoint/2010/main" val="3906852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como un fuego ardiendo lentamente puede amenazar la línea de control y entorpecer los esfuerzos de supresión y seguridad.</a:t>
            </a:r>
          </a:p>
          <a:p>
            <a:pPr marL="285750" marR="9525" indent="-285750">
              <a:lnSpc>
                <a:spcPct val="103000"/>
              </a:lnSpc>
              <a:spcAft>
                <a:spcPts val="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29</a:t>
            </a:fld>
            <a:endParaRPr lang="en-US" dirty="0"/>
          </a:p>
        </p:txBody>
      </p:sp>
    </p:spTree>
    <p:extLst>
      <p:ext uri="{BB962C8B-B14F-4D97-AF65-F5344CB8AC3E}">
        <p14:creationId xmlns:p14="http://schemas.microsoft.com/office/powerpoint/2010/main" val="126253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Arial" panose="020B0604020202020204" pitchFamily="34" charset="0"/>
              </a:rPr>
              <a:t>Presente los o</a:t>
            </a:r>
            <a:r>
              <a:rPr lang="es-MX" sz="1800" dirty="0">
                <a:solidFill>
                  <a:srgbClr val="000000"/>
                </a:solidFill>
                <a:effectLst/>
                <a:latin typeface="Times New Roman" panose="02020603050405020304" pitchFamily="18" charset="0"/>
                <a:ea typeface="Times New Roman" panose="02020603050405020304" pitchFamily="18" charset="0"/>
              </a:rPr>
              <a:t>bjetivos de la unidad</a:t>
            </a:r>
            <a:r>
              <a:rPr lang="en-US" baseline="0"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a:t>
            </a:fld>
            <a:endParaRPr lang="en-US" dirty="0"/>
          </a:p>
        </p:txBody>
      </p:sp>
    </p:spTree>
    <p:extLst>
      <p:ext uri="{BB962C8B-B14F-4D97-AF65-F5344CB8AC3E}">
        <p14:creationId xmlns:p14="http://schemas.microsoft.com/office/powerpoint/2010/main" val="1571807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como el calor radiante puede amenazar la línea de control y entorpecer los esfuerzos de supresión y seguridad.</a:t>
            </a:r>
          </a:p>
          <a:p>
            <a:pPr marL="285750" marR="9525" indent="-285750">
              <a:lnSpc>
                <a:spcPct val="103000"/>
              </a:lnSpc>
              <a:spcAft>
                <a:spcPts val="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0" indent="0">
              <a:buFont typeface="Wingdings" panose="05000000000000000000" pitchFamily="2" charset="2"/>
              <a:buNone/>
            </a:pPr>
            <a:endParaRPr lang="en-US" b="1" dirty="0"/>
          </a:p>
        </p:txBody>
      </p:sp>
      <p:sp>
        <p:nvSpPr>
          <p:cNvPr id="4" name="Slide Number Placeholder 3"/>
          <p:cNvSpPr>
            <a:spLocks noGrp="1"/>
          </p:cNvSpPr>
          <p:nvPr>
            <p:ph type="sldNum" sz="quarter" idx="10"/>
          </p:nvPr>
        </p:nvSpPr>
        <p:spPr/>
        <p:txBody>
          <a:bodyPr/>
          <a:lstStyle/>
          <a:p>
            <a:fld id="{3CF3E047-8B01-4D0A-8D9A-8D93D4534B9F}" type="slidenum">
              <a:rPr lang="en-US" smtClean="0"/>
              <a:t>30</a:t>
            </a:fld>
            <a:endParaRPr lang="en-US" dirty="0"/>
          </a:p>
        </p:txBody>
      </p:sp>
    </p:spTree>
    <p:extLst>
      <p:ext uri="{BB962C8B-B14F-4D97-AF65-F5344CB8AC3E}">
        <p14:creationId xmlns:p14="http://schemas.microsoft.com/office/powerpoint/2010/main" val="2457902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Pregunta: Nombre dos condiciones que representan una amenaza a la integridad de la línea de control existente.</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65"/>
              </a:spcAft>
              <a:tabLst>
                <a:tab pos="2233930" algn="ctr"/>
              </a:tabLst>
            </a:pPr>
            <a:r>
              <a:rPr lang="es-MX" sz="1800" i="1" dirty="0">
                <a:solidFill>
                  <a:srgbClr val="000000"/>
                </a:solidFill>
                <a:effectLst/>
                <a:latin typeface="Times New Roman" panose="02020603050405020304" pitchFamily="18" charset="0"/>
                <a:ea typeface="Times New Roman" panose="02020603050405020304" pitchFamily="18" charset="0"/>
              </a:rPr>
              <a:t>                	Respuestas: Calor radiante, Focos secundarios, Escombros rodantes, Incendio ardiendo lentamente</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31</a:t>
            </a:fld>
            <a:endParaRPr lang="en-US" dirty="0"/>
          </a:p>
        </p:txBody>
      </p:sp>
    </p:spTree>
    <p:extLst>
      <p:ext uri="{BB962C8B-B14F-4D97-AF65-F5344CB8AC3E}">
        <p14:creationId xmlns:p14="http://schemas.microsoft.com/office/powerpoint/2010/main" val="4289744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9525" lvl="0" indent="-342900">
              <a:lnSpc>
                <a:spcPct val="103000"/>
              </a:lnSpc>
              <a:spcAft>
                <a:spcPts val="58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Utilizar maquinaria para construir líneas de fuego es a veces mucho más rápido que construir la línea manualmente.</a:t>
            </a:r>
          </a:p>
          <a:p>
            <a:pPr marL="342900" marR="9525" lvl="0" indent="-342900">
              <a:lnSpc>
                <a:spcPct val="103000"/>
              </a:lnSpc>
              <a:spcAft>
                <a:spcPts val="775"/>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Similar a la línea manual, existen ciertos procedimientos para que el personal de la línea de fuego asegure que la línea de control mecánica esté asegurada una vez que esté construida.</a:t>
            </a:r>
          </a:p>
          <a:p>
            <a:pPr marL="342900" marR="9525" lvl="0" indent="-342900">
              <a:lnSpc>
                <a:spcPct val="103000"/>
              </a:lnSpc>
              <a:spcAft>
                <a:spcPts val="58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Igual que toda línea de control, existen amenazas a la línea de maquinaria que deben mitigarse para que la línea se mantenga.</a:t>
            </a:r>
          </a:p>
          <a:p>
            <a:pPr marL="342900" marR="9525" lvl="0" indent="-342900">
              <a:lnSpc>
                <a:spcPct val="103000"/>
              </a:lnSpc>
              <a:spcAft>
                <a:spcPts val="580"/>
              </a:spcAft>
              <a:buFont typeface="Symbol" panose="05050102010706020507" pitchFamily="18" charset="2"/>
              <a:buChar char=""/>
            </a:pPr>
            <a:endParaRPr lang="es-MX" sz="1800" dirty="0">
              <a:solidFill>
                <a:srgbClr val="000000"/>
              </a:solidFill>
              <a:effectLst/>
              <a:latin typeface="Times New Roman" panose="02020603050405020304" pitchFamily="18" charset="0"/>
              <a:ea typeface="Times New Roman" panose="02020603050405020304" pitchFamily="18" charset="0"/>
            </a:endParaRPr>
          </a:p>
          <a:p>
            <a:pPr marL="228600" marR="9525" indent="-6350">
              <a:lnSpc>
                <a:spcPct val="103000"/>
              </a:lnSpc>
              <a:spcAft>
                <a:spcPts val="8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Debido a la cantidad de combustible que pueden mover las máquinas, la necesidad de mitigar estas amenazas puede ser mayor en ciertos tipos de combustible.</a:t>
            </a:r>
          </a:p>
        </p:txBody>
      </p:sp>
      <p:sp>
        <p:nvSpPr>
          <p:cNvPr id="4" name="Slide Number Placeholder 3"/>
          <p:cNvSpPr>
            <a:spLocks noGrp="1"/>
          </p:cNvSpPr>
          <p:nvPr>
            <p:ph type="sldNum" sz="quarter" idx="10"/>
          </p:nvPr>
        </p:nvSpPr>
        <p:spPr/>
        <p:txBody>
          <a:bodyPr/>
          <a:lstStyle/>
          <a:p>
            <a:fld id="{3CF3E047-8B01-4D0A-8D9A-8D93D4534B9F}" type="slidenum">
              <a:rPr lang="en-US" smtClean="0"/>
              <a:t>32</a:t>
            </a:fld>
            <a:endParaRPr lang="en-US" dirty="0"/>
          </a:p>
        </p:txBody>
      </p:sp>
    </p:spTree>
    <p:extLst>
      <p:ext uri="{BB962C8B-B14F-4D97-AF65-F5344CB8AC3E}">
        <p14:creationId xmlns:p14="http://schemas.microsoft.com/office/powerpoint/2010/main" val="4061848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las diferentes acciones requeridas para asegurar una línea de control de maquinaria:</a:t>
            </a:r>
          </a:p>
          <a:p>
            <a:pPr marL="285750" marR="9525"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9525" lvl="0" indent="-342900" fontAlgn="base">
              <a:lnSpc>
                <a:spcPct val="103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Asegurar que la línea de control se extiende hasta el suelo mineral, permafrost o al nivel del agua.</a:t>
            </a:r>
          </a:p>
          <a:p>
            <a:pPr marL="342900" marR="9525" lvl="0" indent="-342900" fontAlgn="base">
              <a:lnSpc>
                <a:spcPct val="103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Retirar acumulaciones de combustible, cortar ramas y árboles muertos en pie que puedan amenazar la seguridad de la línea de control de cualquier lado.</a:t>
            </a:r>
          </a:p>
          <a:p>
            <a:pPr marL="342900" marR="9525" lvl="0" indent="-342900" fontAlgn="base">
              <a:lnSpc>
                <a:spcPct val="103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Romper bordos construidos en el interior de la línea.</a:t>
            </a:r>
          </a:p>
          <a:p>
            <a:pPr marL="342900" marR="9525" lvl="0" indent="-342900" fontAlgn="base">
              <a:lnSpc>
                <a:spcPct val="103000"/>
              </a:lnSpc>
              <a:spcAft>
                <a:spcPts val="7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Si es necesario, realizar una quema de ensanche a lo largo de la línea de control para reforzarla con una línea negra.</a:t>
            </a:r>
          </a:p>
        </p:txBody>
      </p:sp>
      <p:sp>
        <p:nvSpPr>
          <p:cNvPr id="4" name="Slide Number Placeholder 3"/>
          <p:cNvSpPr>
            <a:spLocks noGrp="1"/>
          </p:cNvSpPr>
          <p:nvPr>
            <p:ph type="sldNum" sz="quarter" idx="10"/>
          </p:nvPr>
        </p:nvSpPr>
        <p:spPr/>
        <p:txBody>
          <a:bodyPr/>
          <a:lstStyle/>
          <a:p>
            <a:fld id="{3CF3E047-8B01-4D0A-8D9A-8D93D4534B9F}" type="slidenum">
              <a:rPr lang="en-US" smtClean="0"/>
              <a:t>33</a:t>
            </a:fld>
            <a:endParaRPr lang="en-US" dirty="0"/>
          </a:p>
        </p:txBody>
      </p:sp>
    </p:spTree>
    <p:extLst>
      <p:ext uri="{BB962C8B-B14F-4D97-AF65-F5344CB8AC3E}">
        <p14:creationId xmlns:p14="http://schemas.microsoft.com/office/powerpoint/2010/main" val="2107739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por qué es importante romper pilas y bordos creadas por maquinaria: </a:t>
            </a:r>
          </a:p>
          <a:p>
            <a:pPr marL="285750" marR="9525"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228600" indent="-114300"/>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Estos pueden contener combustibles encendidos y puede arder sin llama por semanas e iniciar un incendio en una fecha posterior.</a:t>
            </a:r>
          </a:p>
        </p:txBody>
      </p:sp>
      <p:sp>
        <p:nvSpPr>
          <p:cNvPr id="4" name="Slide Number Placeholder 3"/>
          <p:cNvSpPr>
            <a:spLocks noGrp="1"/>
          </p:cNvSpPr>
          <p:nvPr>
            <p:ph type="sldNum" sz="quarter" idx="10"/>
          </p:nvPr>
        </p:nvSpPr>
        <p:spPr/>
        <p:txBody>
          <a:bodyPr/>
          <a:lstStyle/>
          <a:p>
            <a:fld id="{3CF3E047-8B01-4D0A-8D9A-8D93D4534B9F}" type="slidenum">
              <a:rPr lang="en-US" smtClean="0"/>
              <a:t>34</a:t>
            </a:fld>
            <a:endParaRPr lang="en-US" dirty="0"/>
          </a:p>
        </p:txBody>
      </p:sp>
    </p:spTree>
    <p:extLst>
      <p:ext uri="{BB962C8B-B14F-4D97-AF65-F5344CB8AC3E}">
        <p14:creationId xmlns:p14="http://schemas.microsoft.com/office/powerpoint/2010/main" val="145667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9525"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propósito de revisiones preventivas de mantenimiento diario y cómo se relaciona con la seguridad:</a:t>
            </a:r>
          </a:p>
          <a:p>
            <a:pPr marL="742950" marR="9525"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Bomba</a:t>
            </a:r>
          </a:p>
          <a:p>
            <a:pPr marL="742950" marR="9525" lvl="1" indent="-285750" fontAlgn="base">
              <a:lnSpc>
                <a:spcPct val="103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Chasis</a:t>
            </a:r>
          </a:p>
          <a:p>
            <a:pPr marL="742950" marR="9525" lvl="1" indent="-285750" fontAlgn="base">
              <a:lnSpc>
                <a:spcPct val="103000"/>
              </a:lnSpc>
              <a:spcAft>
                <a:spcPts val="71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Motores de la bomba y del vehículo</a:t>
            </a:r>
          </a:p>
          <a:p>
            <a:pPr marL="742950" marR="9525" lvl="1" indent="-285750" fontAlgn="base">
              <a:lnSpc>
                <a:spcPct val="103000"/>
              </a:lnSpc>
              <a:spcAft>
                <a:spcPts val="71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9525" lvl="0" indent="-342900" fontAlgn="base">
              <a:lnSpc>
                <a:spcPct val="103000"/>
              </a:lnSpc>
              <a:spcAft>
                <a:spcPts val="5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procedimientos de seguridad al trabajar con y alrededor de carros motobomba:</a:t>
            </a:r>
          </a:p>
          <a:p>
            <a:pPr marL="742950" marR="9525"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Estar alerta cuando un carro motobomba está en movimiento.</a:t>
            </a:r>
          </a:p>
          <a:p>
            <a:pPr marL="742950" marR="9525"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Estar alerta a los peligros de una manguera cargada.</a:t>
            </a:r>
          </a:p>
          <a:p>
            <a:pPr marL="742950" marR="9525"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Usar protección para los ojos, especialmente al operar boquillas.</a:t>
            </a:r>
          </a:p>
          <a:p>
            <a:pPr marL="800100" lvl="1" indent="-342900">
              <a:lnSpc>
                <a:spcPct val="103000"/>
              </a:lnSpc>
              <a:spcAft>
                <a:spcPts val="580"/>
              </a:spcAft>
              <a:buFont typeface="Courier New" panose="02070309020205020404" pitchFamily="49" charset="0"/>
              <a:buChar char="o"/>
            </a:pPr>
            <a:r>
              <a:rPr lang="es-MX" sz="1200" dirty="0">
                <a:solidFill>
                  <a:srgbClr val="000000"/>
                </a:solidFill>
                <a:effectLst/>
                <a:latin typeface="Times New Roman" panose="02020603050405020304" pitchFamily="18" charset="0"/>
                <a:ea typeface="Times New Roman" panose="02020603050405020304" pitchFamily="18" charset="0"/>
              </a:rPr>
              <a:t>Estar consciente del potencial de material rodante al trabajar cuesta arriba o cuesta abajo del equipo.</a:t>
            </a:r>
          </a:p>
          <a:p>
            <a:pPr marL="742950" marR="9525"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Tener mucho cuidado durante las operaciones nocturnas (es posible que los conductores no puedan verlo).</a:t>
            </a:r>
          </a:p>
          <a:p>
            <a:pPr marL="742950" marR="9525" lvl="1" indent="-285750" fontAlgn="base">
              <a:lnSpc>
                <a:spcPct val="152000"/>
              </a:lnSpc>
              <a:spcAft>
                <a:spcPts val="5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Tomar precauciones adicionales cuando la visibilidad es baja (humo, neblina, etc.).</a:t>
            </a:r>
          </a:p>
          <a:p>
            <a:pPr marL="800100" lvl="1" indent="-342900">
              <a:buFont typeface="Courier New" panose="02070309020205020404" pitchFamily="49" charset="0"/>
              <a:buChar char="o"/>
            </a:pPr>
            <a:r>
              <a:rPr lang="es-MX" sz="1200" dirty="0">
                <a:solidFill>
                  <a:srgbClr val="000000"/>
                </a:solidFill>
                <a:effectLst/>
                <a:latin typeface="Times New Roman" panose="02020603050405020304" pitchFamily="18" charset="0"/>
                <a:ea typeface="Times New Roman" panose="02020603050405020304" pitchFamily="18" charset="0"/>
              </a:rPr>
              <a:t>Estar en alerta a los riesgos al retirar vehículos atascados o cambiando llantas (cables de cabrestante, el gato del vehículo, resbalones, etc.).</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35</a:t>
            </a:fld>
            <a:endParaRPr lang="en-US" dirty="0"/>
          </a:p>
        </p:txBody>
      </p:sp>
    </p:spTree>
    <p:extLst>
      <p:ext uri="{BB962C8B-B14F-4D97-AF65-F5344CB8AC3E}">
        <p14:creationId xmlns:p14="http://schemas.microsoft.com/office/powerpoint/2010/main" val="1219031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95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los procedimientos de seguridad al trabajar alrededor de equipo pesado:</a:t>
            </a:r>
          </a:p>
          <a:p>
            <a:pPr marL="285750" marR="9525"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561340"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Estar alerta cuando la maquinaria está en movimiento.</a:t>
            </a:r>
          </a:p>
          <a:p>
            <a:pPr marL="800100" marR="561340"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buldócer/tractor siempre tiene el derecho de paso.</a:t>
            </a:r>
          </a:p>
          <a:p>
            <a:pPr marL="800100" marR="561340"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Trabajar a una distancia segura, dependiendo de los combustibles y el terreno.</a:t>
            </a:r>
          </a:p>
          <a:p>
            <a:pPr marL="800100" marR="561340"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bosque – mínimo dos longitudes del árbol de distancia.</a:t>
            </a:r>
          </a:p>
          <a:p>
            <a:pPr marL="800100" marR="561340"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pasto/arbusto – mínimo 50 pies atrás y 100 pies adelante.</a:t>
            </a:r>
          </a:p>
          <a:p>
            <a:pPr marL="800100" lvl="1" indent="-342900" fontAlgn="base">
              <a:lnSpc>
                <a:spcPct val="103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Tener cuidado y mantener los pies estables al trabajar con cables de cabrestante.</a:t>
            </a:r>
          </a:p>
          <a:p>
            <a:pPr marL="800100" marR="561340" lvl="1" indent="-342900" fontAlgn="base">
              <a:lnSpc>
                <a:spcPct val="103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Estar en alerta y consciente de material rodante al trabajar cuesta arriba o cuesta abajo del equipo.</a:t>
            </a:r>
          </a:p>
          <a:p>
            <a:pPr marL="800100" lvl="1" indent="-342900" fontAlgn="base">
              <a:lnSpc>
                <a:spcPct val="103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Tomar precauciones adicionales cuando la visibilidad es baja.</a:t>
            </a:r>
          </a:p>
          <a:p>
            <a:pPr marL="800100" marR="561340" lvl="1" indent="-342900" fontAlgn="base">
              <a:lnSpc>
                <a:spcPct val="103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Estar en alerta por sitios blandos o ciénegas.</a:t>
            </a:r>
          </a:p>
          <a:p>
            <a:pPr marL="800100" marR="561340"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suponga que el operador sabe dónde está.</a:t>
            </a:r>
          </a:p>
          <a:p>
            <a:pPr marL="800100" marR="561340"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Estar en alerta a los peligros de operaciones de noche.</a:t>
            </a:r>
          </a:p>
          <a:p>
            <a:pPr marL="800100" marR="561340"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Dejar la lámpara del casco encendida.</a:t>
            </a:r>
          </a:p>
          <a:p>
            <a:pPr marL="800100" marR="561340" lvl="1" indent="-342900" fontAlgn="base">
              <a:lnSpc>
                <a:spcPct val="152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dormir en la línea de fuego.</a:t>
            </a:r>
          </a:p>
          <a:p>
            <a:pPr marL="342900" marR="561340" lvl="0" indent="-342900" fontAlgn="base">
              <a:lnSpc>
                <a:spcPct val="152000"/>
              </a:lnSpc>
              <a:spcAft>
                <a:spcPts val="580"/>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Nota para el Instructor</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marR="9525" indent="-6350">
              <a:lnSpc>
                <a:spcPct val="103000"/>
              </a:lnSpc>
              <a:spcAft>
                <a:spcPts val="80"/>
              </a:spcAft>
            </a:pPr>
            <a:r>
              <a:rPr lang="es-MX" sz="1800" dirty="0">
                <a:solidFill>
                  <a:srgbClr val="000000"/>
                </a:solidFill>
                <a:effectLst/>
                <a:latin typeface="Times New Roman" panose="02020603050405020304" pitchFamily="18" charset="0"/>
                <a:ea typeface="Times New Roman" panose="02020603050405020304" pitchFamily="18" charset="0"/>
              </a:rPr>
              <a:t>Considere discutir los procedimientos de seguridad de cualquier equipo utilizado localmente.</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36</a:t>
            </a:fld>
            <a:endParaRPr lang="en-US" dirty="0"/>
          </a:p>
        </p:txBody>
      </p:sp>
    </p:spTree>
    <p:extLst>
      <p:ext uri="{BB962C8B-B14F-4D97-AF65-F5344CB8AC3E}">
        <p14:creationId xmlns:p14="http://schemas.microsoft.com/office/powerpoint/2010/main" val="515186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a:lnSpc>
                <a:spcPct val="103000"/>
              </a:lnSpc>
              <a:spcAft>
                <a:spcPts val="58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El retardante y el agua son herramientas útiles en la supresión de incendios forestales, pero puede ser peligroso para el personal trabajando en el área de descarga. El retardante reducirá la velocidad de propagación, pero raramente extingue un fuego. Un avión viajando a 130 nudos descargando miles de galones de retardante puede causar mucho daño, incluyendo desenraizar, quebrar árboles y mover rocas y escombros.</a:t>
            </a:r>
          </a:p>
          <a:p>
            <a:pPr marL="342900" lvl="0" indent="-342900">
              <a:lnSpc>
                <a:spcPct val="103000"/>
              </a:lnSpc>
              <a:spcAft>
                <a:spcPts val="580"/>
              </a:spcAft>
              <a:buFont typeface="Symbol" panose="05050102010706020507" pitchFamily="18" charset="2"/>
              <a:buChar char=""/>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249555" lvl="0" indent="-342900" fontAlgn="base">
              <a:lnSpc>
                <a:spcPct val="103000"/>
              </a:lnSpc>
              <a:spcAft>
                <a:spcPts val="5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Seguridad de Retardante Aéreo de la Guía de Bolsillo de Respuesta a Incidente (GBRI), PMS 461es, </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marR="249555" lvl="0" indent="-342900" fontAlgn="base">
              <a:lnSpc>
                <a:spcPct val="103000"/>
              </a:lnSpc>
              <a:spcAft>
                <a:spcPts val="580"/>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249555" lvl="0" indent="-342900" fontAlgn="base">
              <a:lnSpc>
                <a:spcPct val="103000"/>
              </a:lnSpc>
              <a:spcAft>
                <a:spcPts val="8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procedimientos de seguridad del retardante aéreo.</a:t>
            </a:r>
          </a:p>
        </p:txBody>
      </p:sp>
      <p:sp>
        <p:nvSpPr>
          <p:cNvPr id="4" name="Slide Number Placeholder 3"/>
          <p:cNvSpPr>
            <a:spLocks noGrp="1"/>
          </p:cNvSpPr>
          <p:nvPr>
            <p:ph type="sldNum" sz="quarter" idx="10"/>
          </p:nvPr>
        </p:nvSpPr>
        <p:spPr/>
        <p:txBody>
          <a:bodyPr/>
          <a:lstStyle/>
          <a:p>
            <a:fld id="{3CF3E047-8B01-4D0A-8D9A-8D93D4534B9F}" type="slidenum">
              <a:rPr lang="en-US" smtClean="0"/>
              <a:t>37</a:t>
            </a:fld>
            <a:endParaRPr lang="en-US" dirty="0"/>
          </a:p>
        </p:txBody>
      </p:sp>
    </p:spTree>
    <p:extLst>
      <p:ext uri="{BB962C8B-B14F-4D97-AF65-F5344CB8AC3E}">
        <p14:creationId xmlns:p14="http://schemas.microsoft.com/office/powerpoint/2010/main" val="742064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baseline="0"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38</a:t>
            </a:fld>
            <a:endParaRPr lang="en-US" dirty="0"/>
          </a:p>
        </p:txBody>
      </p:sp>
    </p:spTree>
    <p:extLst>
      <p:ext uri="{BB962C8B-B14F-4D97-AF65-F5344CB8AC3E}">
        <p14:creationId xmlns:p14="http://schemas.microsoft.com/office/powerpoint/2010/main" val="1698419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baseline="0"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39</a:t>
            </a:fld>
            <a:endParaRPr lang="en-US" dirty="0"/>
          </a:p>
        </p:txBody>
      </p:sp>
    </p:spTree>
    <p:extLst>
      <p:ext uri="{BB962C8B-B14F-4D97-AF65-F5344CB8AC3E}">
        <p14:creationId xmlns:p14="http://schemas.microsoft.com/office/powerpoint/2010/main" val="272106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76225" marR="69850" indent="-285750">
              <a:lnSpc>
                <a:spcPct val="99000"/>
              </a:lnSpc>
              <a:spcAft>
                <a:spcPts val="24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Revisión del triángulo del fuego: Al romper el triángulo del fuego, puede controlar el proceso de combustión (y extinguir el fuego) interrumpiendo o eliminando uno o más de los tres elementos necesarios del triángulo del fuego.</a:t>
            </a:r>
          </a:p>
          <a:p>
            <a:pPr marL="276225" marR="69850" indent="-285750">
              <a:lnSpc>
                <a:spcPct val="99000"/>
              </a:lnSpc>
              <a:spcAft>
                <a:spcPts val="24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9525" lvl="0" indent="-342900" fontAlgn="base">
              <a:lnSpc>
                <a:spcPct val="103000"/>
              </a:lnSpc>
              <a:spcAft>
                <a:spcPts val="58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Combustible – Separar el combustible para prevenir la combustión o removerlo durante la construcción de la línea de fuego.</a:t>
            </a:r>
          </a:p>
          <a:p>
            <a:pPr marL="342900" marR="9525" lvl="0" indent="-342900" fontAlgn="base">
              <a:lnSpc>
                <a:spcPct val="103000"/>
              </a:lnSpc>
              <a:spcAft>
                <a:spcPts val="58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Oxígeno – Sofocar el fuego con tierra o agua para robarle el oxígeno al fuego.</a:t>
            </a:r>
          </a:p>
          <a:p>
            <a:pPr marL="342900" marR="9525" lvl="0" indent="-342900" fontAlgn="base">
              <a:lnSpc>
                <a:spcPct val="103000"/>
              </a:lnSpc>
              <a:spcAft>
                <a:spcPts val="47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Calor – Enfriar el fuego aplicando agua, tierra, retardante o una combinación de estos.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4</a:t>
            </a:fld>
            <a:endParaRPr lang="en-US" dirty="0"/>
          </a:p>
        </p:txBody>
      </p:sp>
    </p:spTree>
    <p:extLst>
      <p:ext uri="{BB962C8B-B14F-4D97-AF65-F5344CB8AC3E}">
        <p14:creationId xmlns:p14="http://schemas.microsoft.com/office/powerpoint/2010/main" val="113379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76225" marR="95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Arial" panose="020B0604020202020204" pitchFamily="34" charset="0"/>
              </a:rPr>
              <a:t>Discuta los estándares o especificaciones de construcción de línea de fuego, necesarias para controlar adecuadamente la propagación del fuego:</a:t>
            </a:r>
          </a:p>
          <a:p>
            <a:pPr marL="276225" marR="9525"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114300" marR="3743325" indent="-6350">
              <a:lnSpc>
                <a:spcPct val="152000"/>
              </a:lnSpc>
              <a:spcAft>
                <a:spcPts val="19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Amplitud</a:t>
            </a:r>
          </a:p>
          <a:p>
            <a:pPr marL="114300" marR="3629025" indent="-6350">
              <a:lnSpc>
                <a:spcPct val="152000"/>
              </a:lnSpc>
              <a:spcAft>
                <a:spcPts val="19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Profundidad</a:t>
            </a:r>
          </a:p>
          <a:p>
            <a:pPr marL="114300" marR="3686175" indent="-6350">
              <a:lnSpc>
                <a:spcPct val="152000"/>
              </a:lnSpc>
              <a:spcAft>
                <a:spcPts val="195"/>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Ubicación</a:t>
            </a:r>
          </a:p>
          <a:p>
            <a:pPr marL="114300" marR="3686175" indent="-6350">
              <a:lnSpc>
                <a:spcPct val="152000"/>
              </a:lnSpc>
              <a:spcAft>
                <a:spcPts val="19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54610" marR="4445" indent="-6350">
              <a:lnSpc>
                <a:spcPct val="107000"/>
              </a:lnSpc>
              <a:spcAft>
                <a:spcPts val="505"/>
              </a:spcAft>
            </a:pPr>
            <a:r>
              <a:rPr lang="es-MX" sz="1800" dirty="0">
                <a:solidFill>
                  <a:srgbClr val="000000"/>
                </a:solidFill>
                <a:effectLst/>
                <a:latin typeface="Times New Roman" panose="02020603050405020304" pitchFamily="18" charset="0"/>
                <a:ea typeface="Times New Roman" panose="02020603050405020304" pitchFamily="18" charset="0"/>
              </a:rPr>
              <a:t>Refiera al </a:t>
            </a:r>
            <a:r>
              <a:rPr lang="es-MX" sz="1800" i="1" dirty="0">
                <a:solidFill>
                  <a:srgbClr val="000000"/>
                </a:solidFill>
                <a:effectLst/>
                <a:latin typeface="Times New Roman" panose="02020603050405020304" pitchFamily="18" charset="0"/>
                <a:ea typeface="Times New Roman" panose="02020603050405020304" pitchFamily="18" charset="0"/>
              </a:rPr>
              <a:t>Glosario de Incendios Forestales de NWCG, </a:t>
            </a:r>
            <a:r>
              <a:rPr lang="es-MX" sz="1800" dirty="0">
                <a:solidFill>
                  <a:srgbClr val="000000"/>
                </a:solidFill>
                <a:effectLst/>
                <a:latin typeface="Times New Roman" panose="02020603050405020304" pitchFamily="18" charset="0"/>
                <a:ea typeface="Times New Roman" panose="02020603050405020304" pitchFamily="18" charset="0"/>
              </a:rPr>
              <a:t>PMS 205, </a:t>
            </a:r>
            <a:r>
              <a:rPr lang="es-MX" sz="1800" u="sng" dirty="0">
                <a:solidFill>
                  <a:srgbClr val="3916BA"/>
                </a:solidFill>
                <a:effectLst/>
                <a:uFill>
                  <a:solidFill>
                    <a:srgbClr val="000000"/>
                  </a:solidFill>
                </a:uFill>
                <a:latin typeface="Times New Roman" panose="02020603050405020304" pitchFamily="18" charset="0"/>
                <a:ea typeface="Times New Roman" panose="02020603050405020304" pitchFamily="18" charset="0"/>
              </a:rPr>
              <a:t>https://www.nwcg.gov/glossary/a-z</a:t>
            </a:r>
            <a:r>
              <a:rPr lang="es-MX" sz="1800" dirty="0">
                <a:solidFill>
                  <a:srgbClr val="000000"/>
                </a:solidFill>
                <a:effectLst/>
                <a:latin typeface="Times New Roman" panose="02020603050405020304" pitchFamily="18" charset="0"/>
                <a:ea typeface="Times New Roman" panose="02020603050405020304" pitchFamily="18" charset="0"/>
              </a:rPr>
              <a:t>.</a:t>
            </a:r>
          </a:p>
          <a:p>
            <a:pPr marL="54610" marR="4445" indent="-6350">
              <a:lnSpc>
                <a:spcPct val="107000"/>
              </a:lnSpc>
              <a:spcAft>
                <a:spcPts val="50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57150" indent="-6350">
              <a:lnSpc>
                <a:spcPct val="103000"/>
              </a:lnSpc>
              <a:spcAft>
                <a:spcPts val="580"/>
              </a:spcAft>
            </a:pPr>
            <a:r>
              <a:rPr lang="es-MX" sz="1800" dirty="0">
                <a:solidFill>
                  <a:srgbClr val="000000"/>
                </a:solidFill>
                <a:effectLst/>
                <a:latin typeface="Times New Roman" panose="02020603050405020304" pitchFamily="18" charset="0"/>
                <a:ea typeface="Times New Roman" panose="02020603050405020304" pitchFamily="18" charset="0"/>
              </a:rPr>
              <a:t>En el contexto de romper el triángulo del fuego, la construcción de la línea remueve el combustible, evitando la combustión y controlando así el fuego.</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5</a:t>
            </a:fld>
            <a:endParaRPr lang="en-US" dirty="0"/>
          </a:p>
        </p:txBody>
      </p:sp>
    </p:spTree>
    <p:extLst>
      <p:ext uri="{BB962C8B-B14F-4D97-AF65-F5344CB8AC3E}">
        <p14:creationId xmlns:p14="http://schemas.microsoft.com/office/powerpoint/2010/main" val="417547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los tipos de combustible como un factor clave para determinar la huella específica de la línea de control y que puede variar en cualquiera de los siguientes tipos de combustible:</a:t>
            </a:r>
          </a:p>
          <a:p>
            <a:pPr marL="285750" indent="-285750">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243205" indent="-228600">
              <a:lnSpc>
                <a:spcPct val="140000"/>
              </a:lnSpc>
              <a:spcAft>
                <a:spcPts val="11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Pasto</a:t>
            </a:r>
          </a:p>
          <a:p>
            <a:pPr marL="342900" marR="243205" indent="-228600">
              <a:lnSpc>
                <a:spcPct val="140000"/>
              </a:lnSpc>
              <a:spcAft>
                <a:spcPts val="11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Arbusto</a:t>
            </a:r>
          </a:p>
          <a:p>
            <a:pPr marL="342900" marR="243205" indent="-228600">
              <a:lnSpc>
                <a:spcPct val="140000"/>
              </a:lnSpc>
              <a:spcAft>
                <a:spcPts val="11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Bosque</a:t>
            </a:r>
          </a:p>
          <a:p>
            <a:pPr marL="342900" marR="243205" indent="-228600">
              <a:lnSpc>
                <a:spcPct val="140000"/>
              </a:lnSpc>
              <a:spcAft>
                <a:spcPts val="110"/>
              </a:spcAft>
            </a:pPr>
            <a:r>
              <a:rPr lang="es-MX" sz="1800" dirty="0">
                <a:solidFill>
                  <a:srgbClr val="000000"/>
                </a:solidFill>
                <a:effectLst/>
                <a:latin typeface="Courier New" panose="02070309020205020404" pitchFamily="49" charset="0"/>
                <a:ea typeface="Courier New" panose="02070309020205020404" pitchFamily="49" charset="0"/>
              </a:rPr>
              <a:t>o</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Times New Roman" panose="02020603050405020304" pitchFamily="18" charset="0"/>
              </a:rPr>
              <a:t>Desechos</a:t>
            </a:r>
          </a:p>
          <a:p>
            <a:pPr marL="342900" marR="243205" indent="-228600">
              <a:lnSpc>
                <a:spcPct val="140000"/>
              </a:lnSpc>
              <a:spcAft>
                <a:spcPts val="110"/>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Nota para el Instructor</a:t>
            </a:r>
          </a:p>
          <a:p>
            <a:pPr marL="6350" indent="-6350">
              <a:lnSpc>
                <a:spcPct val="107000"/>
              </a:lnSpc>
              <a:spcAft>
                <a:spcPts val="15"/>
              </a:spcAft>
            </a:pPr>
            <a:endParaRPr lang="es-MX" sz="1800" b="1" dirty="0">
              <a:solidFill>
                <a:srgbClr val="000000"/>
              </a:solidFill>
              <a:effectLst/>
              <a:latin typeface="Times New Roman" panose="02020603050405020304" pitchFamily="18" charset="0"/>
              <a:ea typeface="Times New Roman" panose="02020603050405020304" pitchFamily="18" charset="0"/>
            </a:endParaRPr>
          </a:p>
          <a:p>
            <a:pPr marL="6350" marR="9525" indent="-6350">
              <a:lnSpc>
                <a:spcPct val="103000"/>
              </a:lnSpc>
              <a:spcAft>
                <a:spcPts val="95"/>
              </a:spcAft>
            </a:pPr>
            <a:r>
              <a:rPr lang="es-MX" sz="1800" dirty="0">
                <a:solidFill>
                  <a:srgbClr val="000000"/>
                </a:solidFill>
                <a:effectLst/>
                <a:latin typeface="Times New Roman" panose="02020603050405020304" pitchFamily="18" charset="0"/>
                <a:ea typeface="Times New Roman" panose="02020603050405020304" pitchFamily="18" charset="0"/>
              </a:rPr>
              <a:t>Discuta los tipos de combustibles locales importantes y los estándares o especificaciones de construcción de línea de fuego que funcionan mejor en esos tipos de combustible.</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6</a:t>
            </a:fld>
            <a:endParaRPr lang="en-US" dirty="0"/>
          </a:p>
        </p:txBody>
      </p:sp>
    </p:spTree>
    <p:extLst>
      <p:ext uri="{BB962C8B-B14F-4D97-AF65-F5344CB8AC3E}">
        <p14:creationId xmlns:p14="http://schemas.microsoft.com/office/powerpoint/2010/main" val="238946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9525" lvl="0" indent="-342900" fontAlgn="base">
              <a:lnSpc>
                <a:spcPct val="103000"/>
              </a:lnSpc>
              <a:spcAft>
                <a:spcPts val="58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Mientras menos humedad tenga el combustible, mayor es la probabilidad de que ocurra la combustión y que se propague el fuego.</a:t>
            </a:r>
          </a:p>
          <a:p>
            <a:pPr marL="342900" marR="9525" lvl="0" indent="-342900" fontAlgn="base">
              <a:lnSpc>
                <a:spcPct val="103000"/>
              </a:lnSpc>
              <a:spcAft>
                <a:spcPts val="580"/>
              </a:spcAft>
              <a:buClr>
                <a:srgbClr val="000000"/>
              </a:buClr>
              <a:buSzPts val="1200"/>
              <a:buFont typeface="Symbol" panose="05050102010706020507" pitchFamily="18" charset="2"/>
              <a:buChar char=""/>
            </a:pPr>
            <a:endPar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endParaRPr>
          </a:p>
          <a:p>
            <a:pPr marL="285750" marR="9525" indent="-285750">
              <a:lnSpc>
                <a:spcPct val="103000"/>
              </a:lnSpc>
              <a:spcAft>
                <a:spcPts val="9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Arial" panose="020B0604020202020204" pitchFamily="34" charset="0"/>
              </a:rPr>
              <a:t>Discuta el efecto de la humedad del combustible en combustibles ligeros y pesados, y cómo esto afecta la amplitud, profundidad, y ubicación de la línea de fuego.</a:t>
            </a:r>
          </a:p>
          <a:p>
            <a:pPr marL="285750" marR="9525" indent="-285750">
              <a:lnSpc>
                <a:spcPct val="103000"/>
              </a:lnSpc>
              <a:spcAft>
                <a:spcPts val="9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9525" lvl="0" indent="-342900" algn="l" defTabSz="914400" rtl="0" eaLnBrk="1" fontAlgn="base" latinLnBrk="0" hangingPunct="1">
              <a:lnSpc>
                <a:spcPct val="103000"/>
              </a:lnSpc>
              <a:spcAft>
                <a:spcPts val="580"/>
              </a:spcAft>
              <a:buClr>
                <a:srgbClr val="000000"/>
              </a:buClr>
              <a:buSzPts val="1200"/>
              <a:buFont typeface="Symbol" panose="05050102010706020507" pitchFamily="18" charset="2"/>
              <a:buChar char=""/>
            </a:pPr>
            <a:r>
              <a:rPr lang="es-MX" sz="1800" u="none" strike="noStrike" kern="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Como regla general entre mayor sea la longitud de la llama más ancho debe de ser el raspado. </a:t>
            </a:r>
            <a:endParaRPr lang="en-US" sz="1800" u="none" strike="noStrike" kern="1200" dirty="0">
              <a:solidFill>
                <a:srgbClr val="000000"/>
              </a:solidFill>
              <a:effectLst/>
              <a:uFill>
                <a:solidFill>
                  <a:srgbClr val="000000"/>
                </a:solidFill>
              </a:u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7</a:t>
            </a:fld>
            <a:endParaRPr lang="en-US" dirty="0"/>
          </a:p>
        </p:txBody>
      </p:sp>
    </p:spTree>
    <p:extLst>
      <p:ext uri="{BB962C8B-B14F-4D97-AF65-F5344CB8AC3E}">
        <p14:creationId xmlns:p14="http://schemas.microsoft.com/office/powerpoint/2010/main" val="1729953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3000"/>
              </a:lnSpc>
              <a:spcAft>
                <a:spcPts val="580"/>
              </a:spcAft>
            </a:pPr>
            <a:r>
              <a:rPr lang="es-MX" sz="1800" dirty="0">
                <a:solidFill>
                  <a:srgbClr val="000000"/>
                </a:solidFill>
                <a:effectLst/>
                <a:latin typeface="Times New Roman" panose="02020603050405020304" pitchFamily="18" charset="0"/>
                <a:ea typeface="Times New Roman" panose="02020603050405020304" pitchFamily="18" charset="0"/>
              </a:rPr>
              <a:t> </a:t>
            </a:r>
          </a:p>
          <a:p>
            <a:pPr marL="342900" marR="9525" lvl="0" indent="-342900" fontAlgn="base">
              <a:lnSpc>
                <a:spcPct val="103000"/>
              </a:lnSpc>
              <a:spcAft>
                <a:spcPts val="78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Mientras más cerca y más continuo estén los combustibles, ya sea horizontal como verticalmente, mayor es la posibilidad que ocurra la combustión y la propagación del fuego </a:t>
            </a:r>
          </a:p>
          <a:p>
            <a:pPr marL="342900" marR="9525" lvl="0" indent="-342900" fontAlgn="base">
              <a:lnSpc>
                <a:spcPct val="103000"/>
              </a:lnSpc>
              <a:spcAft>
                <a:spcPts val="42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La carga de combustible pesado y combustibles de escalera pueden aumentar la combustión y la propagación del fuego.</a:t>
            </a:r>
          </a:p>
          <a:p>
            <a:pPr marL="342900" marR="9525" lvl="0" indent="-342900" fontAlgn="base">
              <a:lnSpc>
                <a:spcPct val="103000"/>
              </a:lnSpc>
              <a:spcAft>
                <a:spcPts val="420"/>
              </a:spcAft>
              <a:buClr>
                <a:srgbClr val="000000"/>
              </a:buClr>
              <a:buSzPts val="1200"/>
              <a:buFont typeface="Symbol" panose="05050102010706020507" pitchFamily="18" charset="2"/>
              <a:buChar char=""/>
            </a:pPr>
            <a:endPar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endParaRPr>
          </a:p>
          <a:p>
            <a:pPr marL="285750" marR="9525" indent="-285750">
              <a:lnSpc>
                <a:spcPct val="103000"/>
              </a:lnSpc>
              <a:spcAft>
                <a:spcPts val="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cómo la continuidad y la disposición del combustible afectan los estándares o especificaciones de construcción de línea de fuego.</a:t>
            </a:r>
          </a:p>
          <a:p>
            <a:pPr marL="285750" marR="9525" indent="-285750">
              <a:lnSpc>
                <a:spcPct val="103000"/>
              </a:lnSpc>
              <a:spcAft>
                <a:spcPts val="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8</a:t>
            </a:fld>
            <a:endParaRPr lang="en-US" dirty="0"/>
          </a:p>
        </p:txBody>
      </p:sp>
    </p:spTree>
    <p:extLst>
      <p:ext uri="{BB962C8B-B14F-4D97-AF65-F5344CB8AC3E}">
        <p14:creationId xmlns:p14="http://schemas.microsoft.com/office/powerpoint/2010/main" val="163862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76225" marR="9525" indent="-285750">
              <a:lnSpc>
                <a:spcPct val="103000"/>
              </a:lnSpc>
              <a:spcAft>
                <a:spcPts val="58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cómo las temperaturas pueden afectar los estándares o especificaciones de construcción de línea de fuego con base en lo siguiente:</a:t>
            </a:r>
          </a:p>
          <a:p>
            <a:pPr marL="276225" marR="9525" indent="-285750">
              <a:lnSpc>
                <a:spcPct val="103000"/>
              </a:lnSpc>
              <a:spcAft>
                <a:spcPts val="58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9525" lvl="0" indent="-342900" fontAlgn="base">
              <a:lnSpc>
                <a:spcPct val="103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Mientras más alta es la temperatura, más baja será la humedad del combustible.</a:t>
            </a:r>
          </a:p>
          <a:p>
            <a:pPr marL="342900" lvl="0" indent="-342900" fontAlgn="base">
              <a:lnSpc>
                <a:spcPct val="103000"/>
              </a:lnSpc>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 medida que un incendio arde con más intensidad, más calor se produce y aumenta la combustión y propagación del fuego.</a:t>
            </a:r>
          </a:p>
          <a:p>
            <a:pPr marL="342900" lvl="0" indent="-342900" fontAlgn="base">
              <a:lnSpc>
                <a:spcPct val="103000"/>
              </a:lnSpc>
              <a:spcAft>
                <a:spcPts val="5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Generalmente el comportamiento del fuego más extremo se incrementa con longitudes de llama, el raspado necesitará ser más ancho.</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9</a:t>
            </a:fld>
            <a:endParaRPr lang="en-US" dirty="0"/>
          </a:p>
        </p:txBody>
      </p:sp>
    </p:spTree>
    <p:extLst>
      <p:ext uri="{BB962C8B-B14F-4D97-AF65-F5344CB8AC3E}">
        <p14:creationId xmlns:p14="http://schemas.microsoft.com/office/powerpoint/2010/main" val="414816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2" name="Picture 1" descr="Unidad 7: Diapositiva maestra&#10;Imagen de tres combatientes de incendios desempeñando actividades de supresión"/>
          <p:cNvPicPr>
            <a:picLocks noChangeAspect="1"/>
          </p:cNvPicPr>
          <p:nvPr userDrawn="1"/>
        </p:nvPicPr>
        <p:blipFill rotWithShape="1">
          <a:blip r:embed="rId2" cstate="print">
            <a:extLst>
              <a:ext uri="{28A0092B-C50C-407E-A947-70E740481C1C}">
                <a14:useLocalDpi xmlns:a14="http://schemas.microsoft.com/office/drawing/2010/main" val="0"/>
              </a:ext>
            </a:extLst>
          </a:blip>
          <a:srcRect l="8677" t="3513" r="8677" b="6612"/>
          <a:stretch/>
        </p:blipFill>
        <p:spPr>
          <a:xfrm>
            <a:off x="0" y="0"/>
            <a:ext cx="9144000" cy="6629400"/>
          </a:xfrm>
          <a:prstGeom prst="rect">
            <a:avLst/>
          </a:prstGeom>
        </p:spPr>
      </p:pic>
      <p:sp>
        <p:nvSpPr>
          <p:cNvPr id="5" name="Rectangle 4"/>
          <p:cNvSpPr/>
          <p:nvPr userDrawn="1"/>
        </p:nvSpPr>
        <p:spPr>
          <a:xfrm>
            <a:off x="0" y="4495800"/>
            <a:ext cx="9144000" cy="17526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noProof="0"/>
          </a:p>
        </p:txBody>
      </p:sp>
      <p:sp>
        <p:nvSpPr>
          <p:cNvPr id="8" name="Title 1"/>
          <p:cNvSpPr>
            <a:spLocks noGrp="1"/>
          </p:cNvSpPr>
          <p:nvPr>
            <p:ph type="title" hasCustomPrompt="1"/>
          </p:nvPr>
        </p:nvSpPr>
        <p:spPr>
          <a:xfrm>
            <a:off x="1905000" y="4495800"/>
            <a:ext cx="7086600" cy="1752600"/>
          </a:xfrm>
        </p:spPr>
        <p:txBody>
          <a:bodyPr>
            <a:noAutofit/>
          </a:bodyPr>
          <a:lstStyle>
            <a:lvl1pPr>
              <a:defRPr sz="4000" baseline="0">
                <a:solidFill>
                  <a:schemeClr val="bg1"/>
                </a:solidFill>
              </a:defRPr>
            </a:lvl1pPr>
          </a:lstStyle>
          <a:p>
            <a:pPr fontAlgn="auto">
              <a:spcAft>
                <a:spcPts val="0"/>
              </a:spcAft>
            </a:pPr>
            <a:r>
              <a:rPr lang="es-MX" noProof="0"/>
              <a:t>Course # Unit # – unit name</a:t>
            </a:r>
            <a:endParaRPr lang="es-MX" altLang="en-US" sz="4000" noProof="0">
              <a:solidFill>
                <a:schemeClr val="bg1"/>
              </a:solidFill>
            </a:endParaRPr>
          </a:p>
        </p:txBody>
      </p:sp>
      <p:pic>
        <p:nvPicPr>
          <p:cNvPr id="7" name="Picture 6" descr="NWCG Logo">
            <a:extLst>
              <a:ext uri="{FF2B5EF4-FFF2-40B4-BE49-F238E27FC236}">
                <a16:creationId xmlns:a16="http://schemas.microsoft.com/office/drawing/2014/main" id="{9AE737B2-3366-4DE1-BCFC-8BAB7AB0BB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456" y="4681325"/>
            <a:ext cx="1740610" cy="1371600"/>
          </a:xfrm>
          <a:prstGeom prst="rect">
            <a:avLst/>
          </a:prstGeom>
        </p:spPr>
      </p:pic>
    </p:spTree>
    <p:extLst>
      <p:ext uri="{BB962C8B-B14F-4D97-AF65-F5344CB8AC3E}">
        <p14:creationId xmlns:p14="http://schemas.microsoft.com/office/powerpoint/2010/main" val="9048837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s/Definitions">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0" y="1529074"/>
            <a:ext cx="9144000" cy="5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
        <p:nvSpPr>
          <p:cNvPr id="5" name="Text Placeholder 4"/>
          <p:cNvSpPr>
            <a:spLocks noGrp="1"/>
          </p:cNvSpPr>
          <p:nvPr>
            <p:ph type="body" sz="quarter" idx="11"/>
          </p:nvPr>
        </p:nvSpPr>
        <p:spPr>
          <a:xfrm>
            <a:off x="0" y="984502"/>
            <a:ext cx="9144000" cy="538163"/>
          </a:xfrm>
        </p:spPr>
        <p:txBody>
          <a:bodyPr/>
          <a:lstStyle>
            <a:lvl2pPr marL="457200" indent="0">
              <a:buNone/>
              <a:defRPr/>
            </a:lvl2pPr>
          </a:lstStyle>
          <a:p>
            <a:pPr lvl="1"/>
            <a:endParaRPr lang="en-US" dirty="0"/>
          </a:p>
        </p:txBody>
      </p:sp>
    </p:spTree>
    <p:extLst>
      <p:ext uri="{BB962C8B-B14F-4D97-AF65-F5344CB8AC3E}">
        <p14:creationId xmlns:p14="http://schemas.microsoft.com/office/powerpoint/2010/main" val="3147418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chemeClr val="accent3"/>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762000"/>
            <a:ext cx="9144000" cy="762000"/>
          </a:xfrm>
          <a:solidFill>
            <a:schemeClr val="bg1"/>
          </a:solidFill>
        </p:spPr>
        <p:txBody>
          <a:bodyPr/>
          <a:lstStyle>
            <a:lvl1pPr marL="0" indent="0">
              <a:buNone/>
              <a:defRPr/>
            </a:lvl1pPr>
          </a:lstStyle>
          <a:p>
            <a:pPr lvl="0"/>
            <a:r>
              <a:rPr lang="en-US" dirty="0"/>
              <a:t>Question?</a:t>
            </a:r>
          </a:p>
        </p:txBody>
      </p:sp>
      <p:sp>
        <p:nvSpPr>
          <p:cNvPr id="7" name="Content Placeholder 5"/>
          <p:cNvSpPr>
            <a:spLocks noGrp="1"/>
          </p:cNvSpPr>
          <p:nvPr>
            <p:ph sz="quarter" idx="11" hasCustomPrompt="1"/>
          </p:nvPr>
        </p:nvSpPr>
        <p:spPr>
          <a:xfrm>
            <a:off x="0" y="1646238"/>
            <a:ext cx="4495800" cy="4906962"/>
          </a:xfrm>
          <a:solidFill>
            <a:schemeClr val="bg1"/>
          </a:solidFill>
        </p:spPr>
        <p:txBody>
          <a:bodyPr/>
          <a:lstStyle>
            <a:lvl1pPr marL="0" indent="0">
              <a:buNone/>
              <a:defRPr/>
            </a:lvl1pPr>
          </a:lstStyle>
          <a:p>
            <a:pPr lvl="0"/>
            <a:r>
              <a:rPr lang="en-US" dirty="0"/>
              <a:t>Answer:</a:t>
            </a:r>
          </a:p>
        </p:txBody>
      </p:sp>
      <p:sp>
        <p:nvSpPr>
          <p:cNvPr id="11" name="Content Placeholder 5"/>
          <p:cNvSpPr>
            <a:spLocks noGrp="1"/>
          </p:cNvSpPr>
          <p:nvPr>
            <p:ph sz="quarter" idx="12" hasCustomPrompt="1"/>
          </p:nvPr>
        </p:nvSpPr>
        <p:spPr>
          <a:xfrm>
            <a:off x="4648200" y="1646238"/>
            <a:ext cx="4495800" cy="4906962"/>
          </a:xfrm>
          <a:solidFill>
            <a:schemeClr val="bg1"/>
          </a:solidFill>
        </p:spPr>
        <p:txBody>
          <a:bodyPr/>
          <a:lstStyle>
            <a:lvl1pPr marL="0" indent="0">
              <a:buNone/>
              <a:defRPr/>
            </a:lvl1pPr>
          </a:lstStyle>
          <a:p>
            <a:pPr lvl="0"/>
            <a:r>
              <a:rPr lang="en-US" dirty="0"/>
              <a:t>Answer:</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Knowledge Check</a:t>
            </a:r>
          </a:p>
        </p:txBody>
      </p:sp>
    </p:spTree>
    <p:extLst>
      <p:ext uri="{BB962C8B-B14F-4D97-AF65-F5344CB8AC3E}">
        <p14:creationId xmlns:p14="http://schemas.microsoft.com/office/powerpoint/2010/main" val="5365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p:cNvSpPr/>
          <p:nvPr userDrawn="1"/>
        </p:nvSpPr>
        <p:spPr>
          <a:xfrm>
            <a:off x="0" y="0"/>
            <a:ext cx="3429000" cy="6629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4012" y="0"/>
            <a:ext cx="9188012" cy="80330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p:cNvSpPr>
            <a:spLocks noGrp="1"/>
          </p:cNvSpPr>
          <p:nvPr>
            <p:ph type="pic" sz="quarter" idx="12"/>
          </p:nvPr>
        </p:nvSpPr>
        <p:spPr>
          <a:xfrm>
            <a:off x="3505200" y="803305"/>
            <a:ext cx="1828800" cy="5749895"/>
          </a:xfrm>
        </p:spPr>
        <p:txBody>
          <a:bodyPr/>
          <a:lstStyle/>
          <a:p>
            <a:r>
              <a:rPr lang="en-US"/>
              <a:t>Click icon to add picture</a:t>
            </a:r>
            <a:endParaRPr lang="en-US" dirty="0"/>
          </a:p>
        </p:txBody>
      </p:sp>
      <p:sp>
        <p:nvSpPr>
          <p:cNvPr id="16" name="Picture Placeholder 14"/>
          <p:cNvSpPr>
            <a:spLocks noGrp="1"/>
          </p:cNvSpPr>
          <p:nvPr>
            <p:ph type="pic" sz="quarter" idx="13"/>
          </p:nvPr>
        </p:nvSpPr>
        <p:spPr>
          <a:xfrm>
            <a:off x="5410200" y="803305"/>
            <a:ext cx="1828800" cy="5749895"/>
          </a:xfrm>
        </p:spPr>
        <p:txBody>
          <a:bodyPr/>
          <a:lstStyle/>
          <a:p>
            <a:r>
              <a:rPr lang="en-US"/>
              <a:t>Click icon to add picture</a:t>
            </a:r>
            <a:endParaRPr lang="en-US" dirty="0"/>
          </a:p>
        </p:txBody>
      </p:sp>
      <p:sp>
        <p:nvSpPr>
          <p:cNvPr id="17" name="Picture Placeholder 14"/>
          <p:cNvSpPr>
            <a:spLocks noGrp="1"/>
          </p:cNvSpPr>
          <p:nvPr>
            <p:ph type="pic" sz="quarter" idx="14"/>
          </p:nvPr>
        </p:nvSpPr>
        <p:spPr>
          <a:xfrm>
            <a:off x="7315200" y="803305"/>
            <a:ext cx="1828800" cy="5749895"/>
          </a:xfrm>
        </p:spPr>
        <p:txBody>
          <a:bodyPr/>
          <a:lstStyle/>
          <a:p>
            <a:r>
              <a:rPr lang="en-US"/>
              <a:t>Click icon to add picture</a:t>
            </a:r>
            <a:endParaRPr lang="en-US" dirty="0"/>
          </a:p>
        </p:txBody>
      </p:sp>
      <p:sp>
        <p:nvSpPr>
          <p:cNvPr id="18" name="Content Placeholder 8"/>
          <p:cNvSpPr>
            <a:spLocks noGrp="1"/>
          </p:cNvSpPr>
          <p:nvPr>
            <p:ph sz="quarter" idx="15"/>
          </p:nvPr>
        </p:nvSpPr>
        <p:spPr>
          <a:xfrm>
            <a:off x="228600" y="794759"/>
            <a:ext cx="3200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4780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summary">
    <p:spTree>
      <p:nvGrpSpPr>
        <p:cNvPr id="1" name=""/>
        <p:cNvGrpSpPr/>
        <p:nvPr/>
      </p:nvGrpSpPr>
      <p:grpSpPr>
        <a:xfrm>
          <a:off x="0" y="0"/>
          <a:ext cx="0" cy="0"/>
          <a:chOff x="0" y="0"/>
          <a:chExt cx="0" cy="0"/>
        </a:xfrm>
      </p:grpSpPr>
      <p:sp>
        <p:nvSpPr>
          <p:cNvPr id="6" name="Rectangle 5"/>
          <p:cNvSpPr/>
          <p:nvPr userDrawn="1"/>
        </p:nvSpPr>
        <p:spPr>
          <a:xfrm>
            <a:off x="0" y="0"/>
            <a:ext cx="9144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8"/>
          <p:cNvSpPr>
            <a:spLocks noGrp="1"/>
          </p:cNvSpPr>
          <p:nvPr>
            <p:ph sz="quarter" idx="12"/>
          </p:nvPr>
        </p:nvSpPr>
        <p:spPr>
          <a:xfrm>
            <a:off x="228600" y="1181100"/>
            <a:ext cx="8686800" cy="4495800"/>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Objectives/Summary</a:t>
            </a:r>
          </a:p>
        </p:txBody>
      </p:sp>
    </p:spTree>
    <p:extLst>
      <p:ext uri="{BB962C8B-B14F-4D97-AF65-F5344CB8AC3E}">
        <p14:creationId xmlns:p14="http://schemas.microsoft.com/office/powerpoint/2010/main" val="40242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8"/>
          <p:cNvSpPr>
            <a:spLocks noGrp="1"/>
          </p:cNvSpPr>
          <p:nvPr>
            <p:ph sz="quarter" idx="12"/>
          </p:nvPr>
        </p:nvSpPr>
        <p:spPr>
          <a:xfrm>
            <a:off x="228600" y="870959"/>
            <a:ext cx="8686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078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0" y="2590800"/>
            <a:ext cx="9144000" cy="4038600"/>
          </a:xfrm>
        </p:spPr>
        <p:txBody>
          <a:bodyPr/>
          <a:lstStyle>
            <a:lvl1pPr>
              <a:defRPr baseline="0"/>
            </a:lvl1pPr>
          </a:lstStyle>
          <a:p>
            <a:pPr lvl="0"/>
            <a:r>
              <a:rPr lang="en-US" dirty="0"/>
              <a:t>Image/Chart/Video</a:t>
            </a:r>
          </a:p>
        </p:txBody>
      </p:sp>
      <p:sp>
        <p:nvSpPr>
          <p:cNvPr id="5" name="Content Placeholder 8"/>
          <p:cNvSpPr>
            <a:spLocks noGrp="1"/>
          </p:cNvSpPr>
          <p:nvPr>
            <p:ph sz="quarter" idx="12"/>
          </p:nvPr>
        </p:nvSpPr>
        <p:spPr>
          <a:xfrm>
            <a:off x="228600" y="870959"/>
            <a:ext cx="8686800" cy="1643641"/>
          </a:xfrm>
        </p:spPr>
        <p:txBody>
          <a:bodyPr/>
          <a:lstStyle>
            <a:lvl3pPr>
              <a:tabLst>
                <a:tab pos="0" algn="l"/>
              </a:tabLst>
              <a:defRPr/>
            </a:lvl3pPr>
          </a:lstStyle>
          <a:p>
            <a:pPr lvl="0"/>
            <a:r>
              <a:rPr lang="en-US"/>
              <a:t>Edit Master text styles</a:t>
            </a:r>
          </a:p>
        </p:txBody>
      </p:sp>
      <p:sp>
        <p:nvSpPr>
          <p:cNvPr id="7"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77120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5486400" cy="1828800"/>
          </a:xfrm>
        </p:spPr>
        <p:txBody>
          <a:bodyPr/>
          <a:lstStyle/>
          <a:p>
            <a:pPr lvl="0"/>
            <a:r>
              <a:rPr lang="en-US"/>
              <a:t>Edit Master text styles</a:t>
            </a:r>
          </a:p>
        </p:txBody>
      </p:sp>
      <p:sp>
        <p:nvSpPr>
          <p:cNvPr id="7" name="Content Placeholder 5"/>
          <p:cNvSpPr>
            <a:spLocks noGrp="1"/>
          </p:cNvSpPr>
          <p:nvPr>
            <p:ph sz="quarter" idx="13"/>
          </p:nvPr>
        </p:nvSpPr>
        <p:spPr>
          <a:xfrm>
            <a:off x="76200" y="2677131"/>
            <a:ext cx="5486400" cy="1828800"/>
          </a:xfrm>
        </p:spPr>
        <p:txBody>
          <a:bodyPr/>
          <a:lstStyle/>
          <a:p>
            <a:pPr lvl="0"/>
            <a:r>
              <a:rPr lang="en-US"/>
              <a:t>Edit Master text styles</a:t>
            </a:r>
          </a:p>
        </p:txBody>
      </p:sp>
      <p:sp>
        <p:nvSpPr>
          <p:cNvPr id="8" name="Content Placeholder 5"/>
          <p:cNvSpPr>
            <a:spLocks noGrp="1"/>
          </p:cNvSpPr>
          <p:nvPr>
            <p:ph sz="quarter" idx="14"/>
          </p:nvPr>
        </p:nvSpPr>
        <p:spPr>
          <a:xfrm>
            <a:off x="76200" y="4668462"/>
            <a:ext cx="5486400" cy="1828800"/>
          </a:xfrm>
        </p:spPr>
        <p:txBody>
          <a:bodyPr/>
          <a:lstStyle/>
          <a:p>
            <a:pPr lvl="0"/>
            <a:r>
              <a:rPr lang="en-US"/>
              <a:t>Edit Master text styles</a:t>
            </a:r>
          </a:p>
        </p:txBody>
      </p:sp>
      <p:sp>
        <p:nvSpPr>
          <p:cNvPr id="11" name="Picture Placeholder 10"/>
          <p:cNvSpPr>
            <a:spLocks noGrp="1"/>
          </p:cNvSpPr>
          <p:nvPr>
            <p:ph type="pic" sz="quarter" idx="15"/>
          </p:nvPr>
        </p:nvSpPr>
        <p:spPr>
          <a:xfrm>
            <a:off x="5791200" y="686149"/>
            <a:ext cx="3200400" cy="1828800"/>
          </a:xfrm>
        </p:spPr>
        <p:txBody>
          <a:bodyPr/>
          <a:lstStyle/>
          <a:p>
            <a:r>
              <a:rPr lang="en-US"/>
              <a:t>Click icon to add picture</a:t>
            </a:r>
            <a:endParaRPr lang="en-US" dirty="0"/>
          </a:p>
        </p:txBody>
      </p:sp>
      <p:sp>
        <p:nvSpPr>
          <p:cNvPr id="12" name="Picture Placeholder 10"/>
          <p:cNvSpPr>
            <a:spLocks noGrp="1"/>
          </p:cNvSpPr>
          <p:nvPr>
            <p:ph type="pic" sz="quarter" idx="16"/>
          </p:nvPr>
        </p:nvSpPr>
        <p:spPr>
          <a:xfrm>
            <a:off x="5791200" y="2677131"/>
            <a:ext cx="3200400" cy="1828800"/>
          </a:xfrm>
        </p:spPr>
        <p:txBody>
          <a:bodyPr/>
          <a:lstStyle/>
          <a:p>
            <a:r>
              <a:rPr lang="en-US"/>
              <a:t>Click icon to add picture</a:t>
            </a:r>
            <a:endParaRPr lang="en-US" dirty="0"/>
          </a:p>
        </p:txBody>
      </p:sp>
      <p:sp>
        <p:nvSpPr>
          <p:cNvPr id="13" name="Picture Placeholder 10"/>
          <p:cNvSpPr>
            <a:spLocks noGrp="1"/>
          </p:cNvSpPr>
          <p:nvPr>
            <p:ph type="pic" sz="quarter" idx="17"/>
          </p:nvPr>
        </p:nvSpPr>
        <p:spPr>
          <a:xfrm>
            <a:off x="5791200" y="4668462"/>
            <a:ext cx="3200400" cy="1828800"/>
          </a:xfrm>
        </p:spPr>
        <p:txBody>
          <a:bodyPr/>
          <a:lstStyle/>
          <a:p>
            <a:r>
              <a:rPr lang="en-US"/>
              <a:t>Click icon to add picture</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27622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30861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4"/>
          </p:nvPr>
        </p:nvSpPr>
        <p:spPr>
          <a:xfrm>
            <a:off x="60960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112061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11"/>
          <p:cNvSpPr>
            <a:spLocks noGrp="1"/>
          </p:cNvSpPr>
          <p:nvPr>
            <p:ph type="body" sz="quarter" idx="13"/>
          </p:nvPr>
        </p:nvSpPr>
        <p:spPr>
          <a:xfrm>
            <a:off x="5486400" y="794759"/>
            <a:ext cx="3505200" cy="5758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p:cNvSpPr>
            <a:spLocks noGrp="1"/>
          </p:cNvSpPr>
          <p:nvPr>
            <p:ph sz="quarter" idx="12"/>
          </p:nvPr>
        </p:nvSpPr>
        <p:spPr>
          <a:xfrm>
            <a:off x="228600" y="794759"/>
            <a:ext cx="5257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7511952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Content Placeholder 8"/>
          <p:cNvSpPr>
            <a:spLocks noGrp="1"/>
          </p:cNvSpPr>
          <p:nvPr>
            <p:ph sz="quarter" idx="12"/>
          </p:nvPr>
        </p:nvSpPr>
        <p:spPr>
          <a:xfrm>
            <a:off x="228600" y="794759"/>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8"/>
          <p:cNvSpPr>
            <a:spLocks noGrp="1"/>
          </p:cNvSpPr>
          <p:nvPr>
            <p:ph sz="quarter" idx="13"/>
          </p:nvPr>
        </p:nvSpPr>
        <p:spPr>
          <a:xfrm>
            <a:off x="4648200" y="794758"/>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4172553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486400" y="794759"/>
            <a:ext cx="3516312" cy="2817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p:nvPr>
        </p:nvSpPr>
        <p:spPr>
          <a:xfrm>
            <a:off x="5486400" y="3733798"/>
            <a:ext cx="3516312" cy="28194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228600" y="794759"/>
            <a:ext cx="5246688"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953801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7544"/>
            <a:ext cx="9144000" cy="29136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Google Shape;10;p1"/>
          <p:cNvSpPr txBox="1">
            <a:spLocks/>
          </p:cNvSpPr>
          <p:nvPr userDrawn="1"/>
        </p:nvSpPr>
        <p:spPr>
          <a:xfrm>
            <a:off x="0" y="6587544"/>
            <a:ext cx="5486400" cy="291368"/>
          </a:xfrm>
          <a:prstGeom prst="rect">
            <a:avLst/>
          </a:prstGeom>
          <a:noFill/>
          <a:ln>
            <a:noFill/>
          </a:ln>
        </p:spPr>
        <p:txBody>
          <a:bodyPr spcFirstLastPara="1" wrap="square" lIns="91425" tIns="91425" rIns="91425" bIns="91425" anchor="ctr" anchorCtr="0"/>
          <a:lstStyle>
            <a:defPPr>
              <a:defRPr lang="en-US"/>
            </a:defPPr>
            <a:lvl1pPr marL="0" marR="0" lvl="0" algn="l" defTabSz="457200" rtl="0" eaLnBrk="1" latinLnBrk="0" hangingPunct="1">
              <a:spcBef>
                <a:spcPts val="0"/>
              </a:spcBef>
              <a:spcAft>
                <a:spcPts val="0"/>
              </a:spcAft>
              <a:buSzPts val="1400"/>
              <a:buNone/>
              <a:defRPr sz="1200" b="1" i="0" u="none" strike="noStrike" kern="1200" cap="none">
                <a:solidFill>
                  <a:schemeClr val="bg2"/>
                </a:solidFill>
                <a:latin typeface="Calibri"/>
                <a:ea typeface="Calibri"/>
                <a:cs typeface="Calibri"/>
                <a:sym typeface="Calibri"/>
              </a:defRPr>
            </a:lvl1pPr>
            <a:lvl2pPr marL="457200" marR="0" lvl="1"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r>
              <a:rPr lang="es-MX" sz="1200" b="1" i="0" u="none" strike="noStrike" kern="1200" cap="none" noProof="0" dirty="0">
                <a:solidFill>
                  <a:schemeClr val="tx1"/>
                </a:solidFill>
                <a:latin typeface="Calibri"/>
                <a:ea typeface="Calibri"/>
                <a:cs typeface="Calibri"/>
                <a:sym typeface="Calibri"/>
              </a:rPr>
              <a:t>S-130 ES Unidad</a:t>
            </a:r>
            <a:r>
              <a:rPr lang="es-MX" sz="1200" b="1" i="0" u="none" strike="noStrike" kern="1200" cap="none" baseline="0" noProof="0" dirty="0">
                <a:solidFill>
                  <a:schemeClr val="tx1"/>
                </a:solidFill>
                <a:latin typeface="Calibri"/>
                <a:ea typeface="Calibri"/>
                <a:cs typeface="Calibri"/>
                <a:sym typeface="Calibri"/>
              </a:rPr>
              <a:t> 7:</a:t>
            </a:r>
            <a:r>
              <a:rPr lang="es-MX" sz="1200" b="1" i="0" u="none" strike="noStrike" kern="1200" cap="none" noProof="0" dirty="0">
                <a:solidFill>
                  <a:schemeClr val="tx1"/>
                </a:solidFill>
                <a:latin typeface="Calibri"/>
                <a:ea typeface="Calibri"/>
                <a:cs typeface="Calibri"/>
                <a:sym typeface="Calibri"/>
              </a:rPr>
              <a:t> Supresión</a:t>
            </a:r>
          </a:p>
        </p:txBody>
      </p:sp>
      <p:sp>
        <p:nvSpPr>
          <p:cNvPr id="9" name="Google Shape;11;p1"/>
          <p:cNvSpPr txBox="1">
            <a:spLocks/>
          </p:cNvSpPr>
          <p:nvPr userDrawn="1"/>
        </p:nvSpPr>
        <p:spPr>
          <a:xfrm>
            <a:off x="7008909" y="6587545"/>
            <a:ext cx="2133600" cy="291369"/>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spcBef>
                <a:spcPts val="0"/>
              </a:spcBef>
              <a:buNone/>
              <a:defRPr sz="1200" b="1" i="0" u="none" strike="noStrike" kern="1200" cap="none">
                <a:solidFill>
                  <a:schemeClr val="bg2"/>
                </a:solidFill>
                <a:latin typeface="Calibri"/>
                <a:ea typeface="Calibri"/>
                <a:cs typeface="Calibri"/>
                <a:sym typeface="Calibri"/>
              </a:defRPr>
            </a:lvl1pPr>
            <a:lvl2pPr marL="0" marR="0" lvl="1"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2pPr>
            <a:lvl3pPr marL="0" marR="0" lvl="2"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3pPr>
            <a:lvl4pPr marL="0" marR="0" lvl="3"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4pPr>
            <a:lvl5pPr marL="0" marR="0" lvl="4"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5pPr>
            <a:lvl6pPr marL="0" marR="0" lvl="5"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6pPr>
            <a:lvl7pPr marL="0" marR="0" lvl="6"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7pPr>
            <a:lvl8pPr marL="0" marR="0" lvl="7"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8pPr>
            <a:lvl9pPr marL="0" marR="0" lvl="8"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9pPr>
          </a:lstStyle>
          <a:p>
            <a:fld id="{00000000-1234-1234-1234-123412341234}"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43136837"/>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5" r:id="rId10"/>
    <p:sldLayoutId id="2147483673" r:id="rId11"/>
    <p:sldLayoutId id="2147483674" r:id="rId12"/>
  </p:sldLayoutIdLst>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microsoft.com/office/2017/04/relationships/track" Target="../media/track1.vtt"/><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495800"/>
            <a:ext cx="6858000" cy="1752600"/>
          </a:xfrm>
        </p:spPr>
        <p:txBody>
          <a:bodyPr/>
          <a:lstStyle/>
          <a:p>
            <a:pPr algn="l"/>
            <a:r>
              <a:rPr lang="es-MX" dirty="0"/>
              <a:t>S-130 ES Unidad 7: Supresión</a:t>
            </a:r>
          </a:p>
        </p:txBody>
      </p:sp>
    </p:spTree>
    <p:extLst>
      <p:ext uri="{BB962C8B-B14F-4D97-AF65-F5344CB8AC3E}">
        <p14:creationId xmlns:p14="http://schemas.microsoft.com/office/powerpoint/2010/main" val="141747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ncendio de pasto con vehículos de  incendio en el área.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14" t="5260" r="4414" b="4725"/>
          <a:stretch/>
        </p:blipFill>
        <p:spPr>
          <a:xfrm>
            <a:off x="0" y="609599"/>
            <a:ext cx="9144000" cy="6019801"/>
          </a:xfrm>
        </p:spPr>
      </p:pic>
      <p:sp>
        <p:nvSpPr>
          <p:cNvPr id="3" name="Title 2"/>
          <p:cNvSpPr>
            <a:spLocks noGrp="1"/>
          </p:cNvSpPr>
          <p:nvPr>
            <p:ph type="title"/>
          </p:nvPr>
        </p:nvSpPr>
        <p:spPr>
          <a:xfrm>
            <a:off x="0" y="76200"/>
            <a:ext cx="9144000" cy="563562"/>
          </a:xfrm>
        </p:spPr>
        <p:txBody>
          <a:bodyPr/>
          <a:lstStyle/>
          <a:p>
            <a:r>
              <a:rPr lang="es-ES" sz="3600" dirty="0"/>
              <a:t>Estándares de Construcción de Línea de Fuego</a:t>
            </a:r>
            <a:endParaRPr lang="es-MX" sz="3600" dirty="0"/>
          </a:p>
        </p:txBody>
      </p:sp>
      <p:sp>
        <p:nvSpPr>
          <p:cNvPr id="5" name="Text Placeholder 3">
            <a:extLst>
              <a:ext uri="{FF2B5EF4-FFF2-40B4-BE49-F238E27FC236}">
                <a16:creationId xmlns:a16="http://schemas.microsoft.com/office/drawing/2014/main" id="{842210AE-900E-48A4-811F-C5A320891011}"/>
              </a:ext>
            </a:extLst>
          </p:cNvPr>
          <p:cNvSpPr txBox="1">
            <a:spLocks/>
          </p:cNvSpPr>
          <p:nvPr/>
        </p:nvSpPr>
        <p:spPr>
          <a:xfrm>
            <a:off x="0" y="609600"/>
            <a:ext cx="32004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Viento</a:t>
            </a:r>
          </a:p>
        </p:txBody>
      </p:sp>
    </p:spTree>
    <p:extLst>
      <p:ext uri="{BB962C8B-B14F-4D97-AF65-F5344CB8AC3E}">
        <p14:creationId xmlns:p14="http://schemas.microsoft.com/office/powerpoint/2010/main" val="1307942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Estrategias de Ataque</a:t>
            </a:r>
          </a:p>
        </p:txBody>
      </p:sp>
      <p:pic>
        <p:nvPicPr>
          <p:cNvPr id="4" name="Content Placeholder 3" descr="Tres combatientes de incendios escarbando una línea de fuego con fuego detrás de ellos.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782" t="6012" r="782" b="8679"/>
          <a:stretch/>
        </p:blipFill>
        <p:spPr>
          <a:xfrm>
            <a:off x="0" y="838200"/>
            <a:ext cx="9144000" cy="5943600"/>
          </a:xfrm>
        </p:spPr>
      </p:pic>
    </p:spTree>
    <p:extLst>
      <p:ext uri="{BB962C8B-B14F-4D97-AF65-F5344CB8AC3E}">
        <p14:creationId xmlns:p14="http://schemas.microsoft.com/office/powerpoint/2010/main" val="1522188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Estrategias de Ataque</a:t>
            </a:r>
          </a:p>
        </p:txBody>
      </p:sp>
      <p:pic>
        <p:nvPicPr>
          <p:cNvPr id="5" name="Content Placeholder 4" descr="Persona totalmente equipada escarbando  una línea de fuego directamente en el perímetro del incendio con pequeñas llamas ardiendo cerca de la línea de fueg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4390" r="3387" b="14813"/>
          <a:stretch/>
        </p:blipFill>
        <p:spPr>
          <a:xfrm>
            <a:off x="0" y="685801"/>
            <a:ext cx="9144000" cy="5943600"/>
          </a:xfrm>
        </p:spPr>
      </p:pic>
      <p:sp>
        <p:nvSpPr>
          <p:cNvPr id="4" name="Text Placeholder 3"/>
          <p:cNvSpPr>
            <a:spLocks noGrp="1"/>
          </p:cNvSpPr>
          <p:nvPr>
            <p:ph type="body" sz="quarter" idx="11"/>
          </p:nvPr>
        </p:nvSpPr>
        <p:spPr>
          <a:xfrm>
            <a:off x="0" y="685800"/>
            <a:ext cx="9144000" cy="1524000"/>
          </a:xfrm>
          <a:solidFill>
            <a:schemeClr val="bg1">
              <a:alpha val="74902"/>
            </a:schemeClr>
          </a:solidFill>
        </p:spPr>
        <p:txBody>
          <a:bodyPr>
            <a:normAutofit lnSpcReduction="10000"/>
          </a:bodyPr>
          <a:lstStyle/>
          <a:p>
            <a:pPr marL="182880" indent="0">
              <a:buNone/>
            </a:pPr>
            <a:r>
              <a:rPr lang="es-ES" sz="2400" dirty="0"/>
              <a:t>Ataque Directo - </a:t>
            </a:r>
            <a:r>
              <a:rPr lang="es-ES" sz="2400" b="0" dirty="0"/>
              <a:t>Cualquier tratamiento aplicado directamente al combustible ardiendo, tal como humedecer, sofocar o apagar químicamente el fuego o separando físicamente el combustible ardiendo del combustible sin quemar.</a:t>
            </a:r>
            <a:endParaRPr lang="es-MX" sz="2400" b="0" dirty="0"/>
          </a:p>
        </p:txBody>
      </p:sp>
    </p:spTree>
    <p:extLst>
      <p:ext uri="{BB962C8B-B14F-4D97-AF65-F5344CB8AC3E}">
        <p14:creationId xmlns:p14="http://schemas.microsoft.com/office/powerpoint/2010/main" val="2080726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Estrategias de Ataque</a:t>
            </a:r>
          </a:p>
        </p:txBody>
      </p:sp>
      <p:pic>
        <p:nvPicPr>
          <p:cNvPr id="5" name="Content Placeholder 4" descr="Cuatro combatientes de incendios escarbando una línea de fueg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11124"/>
          <a:stretch/>
        </p:blipFill>
        <p:spPr>
          <a:xfrm>
            <a:off x="0" y="685800"/>
            <a:ext cx="9144000" cy="5943600"/>
          </a:xfrm>
        </p:spPr>
      </p:pic>
      <p:sp>
        <p:nvSpPr>
          <p:cNvPr id="4" name="Text Placeholder 3"/>
          <p:cNvSpPr>
            <a:spLocks noGrp="1"/>
          </p:cNvSpPr>
          <p:nvPr>
            <p:ph type="body" sz="quarter" idx="11"/>
          </p:nvPr>
        </p:nvSpPr>
        <p:spPr>
          <a:xfrm>
            <a:off x="0" y="685800"/>
            <a:ext cx="9144000" cy="1295400"/>
          </a:xfrm>
          <a:solidFill>
            <a:srgbClr val="FFFFFF">
              <a:alpha val="74902"/>
            </a:srgbClr>
          </a:solidFill>
        </p:spPr>
        <p:txBody>
          <a:bodyPr>
            <a:noAutofit/>
          </a:bodyPr>
          <a:lstStyle/>
          <a:p>
            <a:pPr marL="182880" indent="0">
              <a:buNone/>
            </a:pPr>
            <a:r>
              <a:rPr lang="es-ES" sz="2400" dirty="0"/>
              <a:t>Ataque Indirecto – </a:t>
            </a:r>
            <a:r>
              <a:rPr lang="es-ES" sz="2400" b="0" dirty="0"/>
              <a:t>Un método de supresión en el que la línea de control está ubicada a una distancia considerablemente retirada del borde activo del incendio.</a:t>
            </a:r>
            <a:endParaRPr lang="es-MX" sz="2400" b="0" dirty="0"/>
          </a:p>
        </p:txBody>
      </p:sp>
    </p:spTree>
    <p:extLst>
      <p:ext uri="{BB962C8B-B14F-4D97-AF65-F5344CB8AC3E}">
        <p14:creationId xmlns:p14="http://schemas.microsoft.com/office/powerpoint/2010/main" val="377562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b="1" dirty="0">
                <a:solidFill>
                  <a:srgbClr val="FFFFFF"/>
                </a:solidFill>
                <a:effectLst/>
                <a:latin typeface="Calibri" panose="020F0502020204030204" pitchFamily="34" charset="0"/>
                <a:ea typeface="Calibri" panose="020F0502020204030204" pitchFamily="34" charset="0"/>
              </a:rPr>
              <a:t>Comprobación de Conocimiento</a:t>
            </a:r>
            <a:endParaRPr lang="es-MX" sz="8800" dirty="0"/>
          </a:p>
        </p:txBody>
      </p:sp>
      <p:sp>
        <p:nvSpPr>
          <p:cNvPr id="2" name="Content Placeholder 1"/>
          <p:cNvSpPr>
            <a:spLocks noGrp="1"/>
          </p:cNvSpPr>
          <p:nvPr>
            <p:ph sz="quarter" idx="10"/>
          </p:nvPr>
        </p:nvSpPr>
        <p:spPr/>
        <p:txBody>
          <a:bodyPr>
            <a:normAutofit fontScale="85000" lnSpcReduction="20000"/>
          </a:bodyPr>
          <a:lstStyle/>
          <a:p>
            <a:r>
              <a:rPr lang="es-ES" dirty="0"/>
              <a:t>Con base en la imagen de abajo, ¿Qué estrategia de ataque se está usando? </a:t>
            </a:r>
            <a:endParaRPr lang="es-MX" dirty="0"/>
          </a:p>
        </p:txBody>
      </p:sp>
      <p:sp>
        <p:nvSpPr>
          <p:cNvPr id="3" name="Content Placeholder 2"/>
          <p:cNvSpPr>
            <a:spLocks noGrp="1"/>
          </p:cNvSpPr>
          <p:nvPr>
            <p:ph sz="quarter" idx="11"/>
          </p:nvPr>
        </p:nvSpPr>
        <p:spPr/>
        <p:txBody>
          <a:bodyPr/>
          <a:lstStyle/>
          <a:p>
            <a:r>
              <a:rPr lang="es-MX" dirty="0"/>
              <a:t>Respuesta: </a:t>
            </a:r>
          </a:p>
          <a:p>
            <a:endParaRPr lang="es-MX" dirty="0"/>
          </a:p>
          <a:p>
            <a:endParaRPr lang="es-MX" dirty="0"/>
          </a:p>
          <a:p>
            <a:r>
              <a:rPr lang="es-MX" dirty="0">
                <a:solidFill>
                  <a:srgbClr val="0070C0"/>
                </a:solidFill>
              </a:rPr>
              <a:t>Ataque Directo</a:t>
            </a:r>
          </a:p>
        </p:txBody>
      </p:sp>
      <p:pic>
        <p:nvPicPr>
          <p:cNvPr id="6" name="Content Placeholder 5" descr="Combatiente de incendios escarbando línea de fuego con fuego detrás de él.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3153" r="8546"/>
          <a:stretch/>
        </p:blipFill>
        <p:spPr>
          <a:xfrm>
            <a:off x="4648200" y="1631356"/>
            <a:ext cx="4495799" cy="4936726"/>
          </a:xfrm>
        </p:spPr>
      </p:pic>
    </p:spTree>
    <p:extLst>
      <p:ext uri="{BB962C8B-B14F-4D97-AF65-F5344CB8AC3E}">
        <p14:creationId xmlns:p14="http://schemas.microsoft.com/office/powerpoint/2010/main" val="2326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Técnicas de Supresión</a:t>
            </a:r>
          </a:p>
        </p:txBody>
      </p:sp>
      <p:pic>
        <p:nvPicPr>
          <p:cNvPr id="5" name="Content Placeholder 4" descr="Combatiente de incendios preparando una manguera de agua para extinguir un incendio.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192" t="6384" r="1192" b="9028"/>
          <a:stretch/>
        </p:blipFill>
        <p:spPr>
          <a:xfrm>
            <a:off x="0" y="685799"/>
            <a:ext cx="9144000" cy="5943601"/>
          </a:xfrm>
        </p:spPr>
      </p:pic>
    </p:spTree>
    <p:extLst>
      <p:ext uri="{BB962C8B-B14F-4D97-AF65-F5344CB8AC3E}">
        <p14:creationId xmlns:p14="http://schemas.microsoft.com/office/powerpoint/2010/main" val="2782105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Técnicas de Supresión</a:t>
            </a:r>
          </a:p>
        </p:txBody>
      </p:sp>
      <p:pic>
        <p:nvPicPr>
          <p:cNvPr id="7" name="Content Placeholder 6" descr="Combatiente de incendios usando una manguera contra incendios para rociar agua sobre un incendi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6265" t="1872" r="6265" b="12870"/>
          <a:stretch/>
        </p:blipFill>
        <p:spPr>
          <a:xfrm>
            <a:off x="0" y="685799"/>
            <a:ext cx="9144000" cy="5943601"/>
          </a:xfrm>
        </p:spPr>
      </p:pic>
      <p:sp>
        <p:nvSpPr>
          <p:cNvPr id="4" name="Text Placeholder 3"/>
          <p:cNvSpPr>
            <a:spLocks noGrp="1"/>
          </p:cNvSpPr>
          <p:nvPr>
            <p:ph type="body" sz="quarter" idx="11"/>
          </p:nvPr>
        </p:nvSpPr>
        <p:spPr>
          <a:xfrm>
            <a:off x="0" y="685800"/>
            <a:ext cx="9144000" cy="1066800"/>
          </a:xfrm>
          <a:solidFill>
            <a:schemeClr val="bg1">
              <a:lumMod val="95000"/>
              <a:alpha val="75000"/>
            </a:schemeClr>
          </a:solidFill>
        </p:spPr>
        <p:txBody>
          <a:bodyPr>
            <a:normAutofit fontScale="92500" lnSpcReduction="10000"/>
          </a:bodyPr>
          <a:lstStyle/>
          <a:p>
            <a:pPr marL="182880" lvl="0" indent="0">
              <a:buNone/>
            </a:pPr>
            <a:r>
              <a:rPr lang="es-ES" sz="2400" dirty="0"/>
              <a:t>Ataque de Contención Rápida – </a:t>
            </a:r>
            <a:r>
              <a:rPr lang="es-ES" sz="2400" b="0" dirty="0"/>
              <a:t>Revisar la propagación del fuego en los puntos de más rápida propagación o de amenaza especial. Es generalmente el paso inicial para el control rápido y con énfasis en las primeras prioridades.</a:t>
            </a:r>
            <a:endParaRPr lang="es-MX" sz="1800" b="0" dirty="0"/>
          </a:p>
        </p:txBody>
      </p:sp>
    </p:spTree>
    <p:extLst>
      <p:ext uri="{BB962C8B-B14F-4D97-AF65-F5344CB8AC3E}">
        <p14:creationId xmlns:p14="http://schemas.microsoft.com/office/powerpoint/2010/main" val="2504326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Técnicas de Supresión</a:t>
            </a:r>
          </a:p>
        </p:txBody>
      </p:sp>
      <p:pic>
        <p:nvPicPr>
          <p:cNvPr id="7" name="Content Placeholder 6" descr="Combatiente de incendios sin guante sintiendo el suel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17610" r="3387" b="1595"/>
          <a:stretch/>
        </p:blipFill>
        <p:spPr>
          <a:xfrm>
            <a:off x="0" y="685799"/>
            <a:ext cx="9144000" cy="5943601"/>
          </a:xfrm>
        </p:spPr>
      </p:pic>
      <p:sp>
        <p:nvSpPr>
          <p:cNvPr id="4" name="Text Placeholder 3"/>
          <p:cNvSpPr>
            <a:spLocks noGrp="1"/>
          </p:cNvSpPr>
          <p:nvPr>
            <p:ph type="body" sz="quarter" idx="11"/>
          </p:nvPr>
        </p:nvSpPr>
        <p:spPr>
          <a:xfrm>
            <a:off x="0" y="685800"/>
            <a:ext cx="9144000" cy="1600200"/>
          </a:xfrm>
          <a:solidFill>
            <a:schemeClr val="bg1">
              <a:lumMod val="95000"/>
              <a:alpha val="75000"/>
            </a:schemeClr>
          </a:solidFill>
        </p:spPr>
        <p:txBody>
          <a:bodyPr>
            <a:normAutofit fontScale="70000" lnSpcReduction="20000"/>
          </a:bodyPr>
          <a:lstStyle/>
          <a:p>
            <a:pPr marL="182880" indent="0">
              <a:buNone/>
            </a:pPr>
            <a:r>
              <a:rPr lang="es-ES" sz="3400" dirty="0"/>
              <a:t>Rastreo en frío – </a:t>
            </a:r>
            <a:r>
              <a:rPr lang="es-ES" sz="3400" b="0" dirty="0"/>
              <a:t>Un método de control del borde de un incendio parcialmente extinguido, el que se revisa cuidadosamente inspeccionando y sintiendo con la mano para detectar cualquier calor, escarbando y extinguiendo cada punto caliente y zanjeando alrededor de cualquier borde caliente.</a:t>
            </a:r>
            <a:endParaRPr lang="es-MX" sz="2400" b="0" dirty="0"/>
          </a:p>
        </p:txBody>
      </p:sp>
    </p:spTree>
    <p:extLst>
      <p:ext uri="{BB962C8B-B14F-4D97-AF65-F5344CB8AC3E}">
        <p14:creationId xmlns:p14="http://schemas.microsoft.com/office/powerpoint/2010/main" val="146281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Técnicas de Supresión</a:t>
            </a:r>
          </a:p>
        </p:txBody>
      </p:sp>
      <p:pic>
        <p:nvPicPr>
          <p:cNvPr id="5" name="Content Placeholder 4" descr="Combatiente de incendios escarbando alrededor de la base de un árbol que está ardiend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107" t="4144" r="3667" b="15061"/>
          <a:stretch/>
        </p:blipFill>
        <p:spPr>
          <a:xfrm>
            <a:off x="0" y="685799"/>
            <a:ext cx="9144000" cy="5943601"/>
          </a:xfrm>
        </p:spPr>
      </p:pic>
      <p:sp>
        <p:nvSpPr>
          <p:cNvPr id="4" name="Text Placeholder 3"/>
          <p:cNvSpPr>
            <a:spLocks noGrp="1"/>
          </p:cNvSpPr>
          <p:nvPr>
            <p:ph type="body" sz="quarter" idx="11"/>
          </p:nvPr>
        </p:nvSpPr>
        <p:spPr>
          <a:xfrm>
            <a:off x="0" y="685800"/>
            <a:ext cx="9144000" cy="1143000"/>
          </a:xfrm>
          <a:solidFill>
            <a:schemeClr val="bg1">
              <a:lumMod val="95000"/>
              <a:alpha val="75000"/>
            </a:schemeClr>
          </a:solidFill>
        </p:spPr>
        <p:txBody>
          <a:bodyPr>
            <a:normAutofit lnSpcReduction="10000"/>
          </a:bodyPr>
          <a:lstStyle/>
          <a:p>
            <a:pPr marL="182880" indent="0">
              <a:buNone/>
            </a:pPr>
            <a:r>
              <a:rPr lang="es-ES" sz="2400" dirty="0"/>
              <a:t>Línea Preliminar - </a:t>
            </a:r>
            <a:r>
              <a:rPr lang="es-ES" sz="2400" b="0" dirty="0"/>
              <a:t>Una línea de control preliminar sin terminar, establecida o construida apresuradamente como medida de emergencia para poder revisar la propagación del incendio.</a:t>
            </a:r>
            <a:endParaRPr lang="es-MX" sz="2400" b="0" dirty="0"/>
          </a:p>
        </p:txBody>
      </p:sp>
    </p:spTree>
    <p:extLst>
      <p:ext uri="{BB962C8B-B14F-4D97-AF65-F5344CB8AC3E}">
        <p14:creationId xmlns:p14="http://schemas.microsoft.com/office/powerpoint/2010/main" val="503038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Técnicas de Supresión</a:t>
            </a:r>
          </a:p>
        </p:txBody>
      </p:sp>
      <p:pic>
        <p:nvPicPr>
          <p:cNvPr id="12" name="Content Placeholder 11" descr="Combatiente de incendios rociando agua sobre una pila de árboles y troncos talados.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4390" r="3387" b="14813"/>
          <a:stretch/>
        </p:blipFill>
        <p:spPr>
          <a:xfrm>
            <a:off x="0" y="685801"/>
            <a:ext cx="9144000" cy="5943600"/>
          </a:xfrm>
        </p:spPr>
      </p:pic>
      <p:sp>
        <p:nvSpPr>
          <p:cNvPr id="4" name="Text Placeholder 3"/>
          <p:cNvSpPr>
            <a:spLocks noGrp="1"/>
          </p:cNvSpPr>
          <p:nvPr>
            <p:ph type="body" sz="quarter" idx="11"/>
          </p:nvPr>
        </p:nvSpPr>
        <p:spPr>
          <a:xfrm>
            <a:off x="0" y="681037"/>
            <a:ext cx="9144000" cy="1147763"/>
          </a:xfrm>
          <a:solidFill>
            <a:schemeClr val="bg1">
              <a:lumMod val="95000"/>
              <a:alpha val="75000"/>
            </a:schemeClr>
          </a:solidFill>
        </p:spPr>
        <p:txBody>
          <a:bodyPr>
            <a:normAutofit lnSpcReduction="10000"/>
          </a:bodyPr>
          <a:lstStyle/>
          <a:p>
            <a:pPr marL="182880" indent="0">
              <a:buNone/>
            </a:pPr>
            <a:r>
              <a:rPr lang="es-ES" sz="2400" dirty="0"/>
              <a:t>Retardando la Ignición del Combustible– </a:t>
            </a:r>
            <a:r>
              <a:rPr lang="es-ES" sz="2400" b="0" dirty="0"/>
              <a:t>Cubrir algunos combustibles fuera de la línea de control con tierra o rociándolos con agua y espuma para retardar la ignición.</a:t>
            </a:r>
            <a:endParaRPr lang="es-MX" sz="2400" b="0" dirty="0"/>
          </a:p>
        </p:txBody>
      </p:sp>
    </p:spTree>
    <p:extLst>
      <p:ext uri="{BB962C8B-B14F-4D97-AF65-F5344CB8AC3E}">
        <p14:creationId xmlns:p14="http://schemas.microsoft.com/office/powerpoint/2010/main" val="3742395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4838700"/>
          </a:xfrm>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Describir los tres métodos para romper el triángulo del fuego.</a:t>
            </a:r>
          </a:p>
          <a:p>
            <a:endParaRPr lang="es-ES" sz="2400" dirty="0"/>
          </a:p>
          <a:p>
            <a:r>
              <a:rPr lang="es-ES" sz="2400" dirty="0"/>
              <a:t>Describir las dos estrategias de supresión del fuego en un incendio.</a:t>
            </a:r>
          </a:p>
          <a:p>
            <a:endParaRPr lang="es-ES" sz="2400" dirty="0"/>
          </a:p>
          <a:p>
            <a:r>
              <a:rPr lang="es-ES" sz="2400" dirty="0"/>
              <a:t>Describir las técnicas de supresión y explicar sus usos.</a:t>
            </a:r>
          </a:p>
          <a:p>
            <a:endParaRPr lang="es-ES" sz="2400" dirty="0"/>
          </a:p>
          <a:p>
            <a:r>
              <a:rPr lang="es-ES" sz="2400" dirty="0"/>
              <a:t>Describir el concepto de línea negra.</a:t>
            </a:r>
            <a:endParaRPr lang="es-MX" sz="2400" dirty="0"/>
          </a:p>
        </p:txBody>
      </p:sp>
    </p:spTree>
    <p:extLst>
      <p:ext uri="{BB962C8B-B14F-4D97-AF65-F5344CB8AC3E}">
        <p14:creationId xmlns:p14="http://schemas.microsoft.com/office/powerpoint/2010/main" val="1197764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Técnicas de Supresión</a:t>
            </a:r>
          </a:p>
        </p:txBody>
      </p:sp>
      <p:pic>
        <p:nvPicPr>
          <p:cNvPr id="7" name="Content Placeholder 6" descr="Combatiente de incendios encendiendo combustible del suelo a lo largo de una línea de fuego construida.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9249" t="2817" r="5356" b="3342"/>
          <a:stretch/>
        </p:blipFill>
        <p:spPr>
          <a:xfrm>
            <a:off x="0" y="685799"/>
            <a:ext cx="3581400" cy="5943601"/>
          </a:xfrm>
        </p:spPr>
      </p:pic>
      <p:pic>
        <p:nvPicPr>
          <p:cNvPr id="8" name="Content Placeholder 7" descr="Fuego ardiendo en el borde de la línea de fuego construida. "/>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14035" t="2924" r="14624" b="3448"/>
          <a:stretch/>
        </p:blipFill>
        <p:spPr>
          <a:xfrm>
            <a:off x="3105640" y="685800"/>
            <a:ext cx="6038360" cy="5943600"/>
          </a:xfrm>
        </p:spPr>
      </p:pic>
      <p:sp>
        <p:nvSpPr>
          <p:cNvPr id="4" name="Text Placeholder 3"/>
          <p:cNvSpPr>
            <a:spLocks noGrp="1"/>
          </p:cNvSpPr>
          <p:nvPr>
            <p:ph type="body" sz="quarter" idx="4294967295"/>
          </p:nvPr>
        </p:nvSpPr>
        <p:spPr>
          <a:xfrm>
            <a:off x="0" y="685800"/>
            <a:ext cx="9144000" cy="838200"/>
          </a:xfrm>
          <a:solidFill>
            <a:schemeClr val="bg1">
              <a:lumMod val="95000"/>
              <a:alpha val="75000"/>
            </a:schemeClr>
          </a:solidFill>
        </p:spPr>
        <p:txBody>
          <a:bodyPr>
            <a:normAutofit/>
          </a:bodyPr>
          <a:lstStyle/>
          <a:p>
            <a:pPr marL="182880" indent="0">
              <a:buNone/>
            </a:pPr>
            <a:r>
              <a:rPr lang="es-ES" sz="2400" dirty="0"/>
              <a:t>Quema de Ensanche - </a:t>
            </a:r>
            <a:r>
              <a:rPr lang="es-ES" sz="2400" b="0" dirty="0"/>
              <a:t>Prender fuego dentro de la línea de control para que se consuma el combustible entre el fuego y la línea de control.</a:t>
            </a:r>
            <a:endParaRPr lang="es-MX" sz="2400" b="0" dirty="0"/>
          </a:p>
        </p:txBody>
      </p:sp>
    </p:spTree>
    <p:extLst>
      <p:ext uri="{BB962C8B-B14F-4D97-AF65-F5344CB8AC3E}">
        <p14:creationId xmlns:p14="http://schemas.microsoft.com/office/powerpoint/2010/main" val="2667360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Técnicas de Supresión</a:t>
            </a:r>
          </a:p>
        </p:txBody>
      </p:sp>
      <p:sp>
        <p:nvSpPr>
          <p:cNvPr id="7" name="Text Placeholder 3">
            <a:extLst>
              <a:ext uri="{FF2B5EF4-FFF2-40B4-BE49-F238E27FC236}">
                <a16:creationId xmlns:a16="http://schemas.microsoft.com/office/drawing/2014/main" id="{F2348C4B-44D5-4E00-A23A-F4A95A8A0E16}"/>
              </a:ext>
            </a:extLst>
          </p:cNvPr>
          <p:cNvSpPr txBox="1">
            <a:spLocks/>
          </p:cNvSpPr>
          <p:nvPr/>
        </p:nvSpPr>
        <p:spPr>
          <a:xfrm>
            <a:off x="0" y="609600"/>
            <a:ext cx="44958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Quema de Ensanche</a:t>
            </a:r>
          </a:p>
        </p:txBody>
      </p:sp>
      <p:pic>
        <p:nvPicPr>
          <p:cNvPr id="5" name="s-130-es-07-d21" descr="Título Ejemplo de una quema de ensanche&#10;Resumen Interpretación animada de una operación de quema de ensanche&#10;Tiempo (00:09:17)&#10;Sin Audio">
            <a:hlinkClick r:id="" action="ppaction://media"/>
            <a:extLst>
              <a:ext uri="{FF2B5EF4-FFF2-40B4-BE49-F238E27FC236}">
                <a16:creationId xmlns:a16="http://schemas.microsoft.com/office/drawing/2014/main" id="{E0707D80-DE8D-D5C3-588C-700374B822F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A868298-545E-4517-8E14-C862104480F8}" label="s-130-es-07-d21" lang="" r:embed="rId5"/>
                        </p173:trackLst>
                      </p173:tracksInfo>
                    </p:ext>
                  </p14:extLst>
                </p14:media>
              </p:ext>
            </p:extLst>
          </p:nvPr>
        </p:nvPicPr>
        <p:blipFill>
          <a:blip r:embed="rId6"/>
          <a:stretch>
            <a:fillRect/>
          </a:stretch>
        </p:blipFill>
        <p:spPr>
          <a:xfrm>
            <a:off x="0" y="1066800"/>
            <a:ext cx="9144000" cy="5143500"/>
          </a:xfrm>
          <a:prstGeom prst="rect">
            <a:avLst/>
          </a:prstGeom>
        </p:spPr>
      </p:pic>
    </p:spTree>
    <p:extLst>
      <p:ext uri="{BB962C8B-B14F-4D97-AF65-F5344CB8AC3E}">
        <p14:creationId xmlns:p14="http://schemas.microsoft.com/office/powerpoint/2010/main" val="14252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Técnicas de Supresión</a:t>
            </a:r>
          </a:p>
        </p:txBody>
      </p:sp>
      <p:pic>
        <p:nvPicPr>
          <p:cNvPr id="5" name="Content Placeholder 4" descr="Combatientes de incendios quemando sobre una línea de buldócer.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528" r="5318" b="11294"/>
          <a:stretch/>
        </p:blipFill>
        <p:spPr>
          <a:xfrm>
            <a:off x="0" y="697218"/>
            <a:ext cx="9144000" cy="5932182"/>
          </a:xfrm>
        </p:spPr>
      </p:pic>
      <p:sp>
        <p:nvSpPr>
          <p:cNvPr id="4" name="Text Placeholder 3"/>
          <p:cNvSpPr>
            <a:spLocks noGrp="1"/>
          </p:cNvSpPr>
          <p:nvPr>
            <p:ph type="body" sz="quarter" idx="11"/>
          </p:nvPr>
        </p:nvSpPr>
        <p:spPr>
          <a:xfrm>
            <a:off x="0" y="685800"/>
            <a:ext cx="9144000" cy="838200"/>
          </a:xfrm>
          <a:solidFill>
            <a:schemeClr val="bg1">
              <a:lumMod val="95000"/>
              <a:alpha val="75000"/>
            </a:schemeClr>
          </a:solidFill>
        </p:spPr>
        <p:txBody>
          <a:bodyPr>
            <a:noAutofit/>
          </a:bodyPr>
          <a:lstStyle/>
          <a:p>
            <a:pPr marL="182880" indent="0">
              <a:buNone/>
            </a:pPr>
            <a:r>
              <a:rPr lang="es-ES" sz="2400" dirty="0"/>
              <a:t>Línea Negra – </a:t>
            </a:r>
            <a:r>
              <a:rPr lang="es-ES" sz="2400" b="0" dirty="0"/>
              <a:t>Prequemar el combustible adyacente a una línea de control antes de encender una quema prescrita.</a:t>
            </a:r>
            <a:endParaRPr lang="es-MX" sz="2400" b="0" dirty="0"/>
          </a:p>
        </p:txBody>
      </p:sp>
    </p:spTree>
    <p:extLst>
      <p:ext uri="{BB962C8B-B14F-4D97-AF65-F5344CB8AC3E}">
        <p14:creationId xmlns:p14="http://schemas.microsoft.com/office/powerpoint/2010/main" val="3810324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vión volando sobre un dosel de árboles, descargando retardante."/>
          <p:cNvPicPr>
            <a:picLocks noGrp="1" noChangeAspect="1"/>
          </p:cNvPicPr>
          <p:nvPr>
            <p:ph sz="quarter" idx="12"/>
          </p:nvPr>
        </p:nvPicPr>
        <p:blipFill>
          <a:blip r:embed="rId3">
            <a:extLst>
              <a:ext uri="{28A0092B-C50C-407E-A947-70E740481C1C}">
                <a14:useLocalDpi xmlns:a14="http://schemas.microsoft.com/office/drawing/2010/main" val="0"/>
              </a:ext>
            </a:extLst>
          </a:blip>
          <a:srcRect t="860" b="860"/>
          <a:stretch/>
        </p:blipFill>
        <p:spPr>
          <a:xfrm>
            <a:off x="0" y="639761"/>
            <a:ext cx="9144000" cy="5989639"/>
          </a:xfrm>
        </p:spPr>
      </p:pic>
      <p:sp>
        <p:nvSpPr>
          <p:cNvPr id="3" name="Title 2"/>
          <p:cNvSpPr>
            <a:spLocks noGrp="1"/>
          </p:cNvSpPr>
          <p:nvPr>
            <p:ph type="title"/>
          </p:nvPr>
        </p:nvSpPr>
        <p:spPr/>
        <p:txBody>
          <a:bodyPr/>
          <a:lstStyle/>
          <a:p>
            <a:r>
              <a:rPr lang="es-ES"/>
              <a:t>Línea de Control de Fuego</a:t>
            </a:r>
            <a:endParaRPr lang="es-MX" dirty="0"/>
          </a:p>
        </p:txBody>
      </p:sp>
      <p:sp>
        <p:nvSpPr>
          <p:cNvPr id="6" name="Text Placeholder 3">
            <a:extLst>
              <a:ext uri="{FF2B5EF4-FFF2-40B4-BE49-F238E27FC236}">
                <a16:creationId xmlns:a16="http://schemas.microsoft.com/office/drawing/2014/main" id="{E179F219-FB6D-432E-93C6-383F97112601}"/>
              </a:ext>
            </a:extLst>
          </p:cNvPr>
          <p:cNvSpPr txBox="1">
            <a:spLocks/>
          </p:cNvSpPr>
          <p:nvPr/>
        </p:nvSpPr>
        <p:spPr>
          <a:xfrm>
            <a:off x="0" y="609600"/>
            <a:ext cx="9144000" cy="1143000"/>
          </a:xfrm>
          <a:prstGeom prst="rect">
            <a:avLst/>
          </a:prstGeom>
          <a:solidFill>
            <a:schemeClr val="bg1">
              <a:lumMod val="95000"/>
              <a:alpha val="75000"/>
            </a:schemeClr>
          </a:solidFill>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None/>
            </a:pPr>
            <a:r>
              <a:rPr lang="es-ES" sz="2400" dirty="0"/>
              <a:t>Línea de Control – </a:t>
            </a:r>
            <a:r>
              <a:rPr lang="es-ES" sz="2400" b="0" dirty="0"/>
              <a:t>Un término inclusivo para todas las barreras construidas o naturales y los bordes tratados del incendio que se utilizan para controlar un incendio.</a:t>
            </a:r>
            <a:endParaRPr lang="es-MX" sz="2400" b="0" dirty="0"/>
          </a:p>
        </p:txBody>
      </p:sp>
    </p:spTree>
    <p:extLst>
      <p:ext uri="{BB962C8B-B14F-4D97-AF65-F5344CB8AC3E}">
        <p14:creationId xmlns:p14="http://schemas.microsoft.com/office/powerpoint/2010/main" val="2555112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ínea de fuego construida con buldóce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10682" r="17226" b="7645"/>
          <a:stretch/>
        </p:blipFill>
        <p:spPr>
          <a:xfrm>
            <a:off x="0" y="609599"/>
            <a:ext cx="9153622" cy="6019801"/>
          </a:xfrm>
        </p:spPr>
      </p:pic>
      <p:sp>
        <p:nvSpPr>
          <p:cNvPr id="3" name="Title 2"/>
          <p:cNvSpPr>
            <a:spLocks noGrp="1"/>
          </p:cNvSpPr>
          <p:nvPr>
            <p:ph type="title"/>
          </p:nvPr>
        </p:nvSpPr>
        <p:spPr/>
        <p:txBody>
          <a:bodyPr/>
          <a:lstStyle/>
          <a:p>
            <a:r>
              <a:rPr lang="es-ES" dirty="0"/>
              <a:t>Línea de Control de Fuego</a:t>
            </a:r>
            <a:endParaRPr lang="es-MX" dirty="0"/>
          </a:p>
        </p:txBody>
      </p:sp>
      <p:sp>
        <p:nvSpPr>
          <p:cNvPr id="5" name="Text Placeholder 3">
            <a:extLst>
              <a:ext uri="{FF2B5EF4-FFF2-40B4-BE49-F238E27FC236}">
                <a16:creationId xmlns:a16="http://schemas.microsoft.com/office/drawing/2014/main" id="{92614A1F-35DF-4C25-948B-9E1239447C14}"/>
              </a:ext>
            </a:extLst>
          </p:cNvPr>
          <p:cNvSpPr txBox="1">
            <a:spLocks/>
          </p:cNvSpPr>
          <p:nvPr/>
        </p:nvSpPr>
        <p:spPr>
          <a:xfrm>
            <a:off x="0" y="609600"/>
            <a:ext cx="54864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Línea de Control Construida</a:t>
            </a:r>
          </a:p>
        </p:txBody>
      </p:sp>
    </p:spTree>
    <p:extLst>
      <p:ext uri="{BB962C8B-B14F-4D97-AF65-F5344CB8AC3E}">
        <p14:creationId xmlns:p14="http://schemas.microsoft.com/office/powerpoint/2010/main" val="3173198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rroyo que fluye a través de un prado de árboles.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92" t="1464" r="1892" b="3552"/>
          <a:stretch/>
        </p:blipFill>
        <p:spPr>
          <a:xfrm>
            <a:off x="0" y="609600"/>
            <a:ext cx="9144000" cy="6019800"/>
          </a:xfrm>
        </p:spPr>
      </p:pic>
      <p:sp>
        <p:nvSpPr>
          <p:cNvPr id="3" name="Title 2"/>
          <p:cNvSpPr>
            <a:spLocks noGrp="1"/>
          </p:cNvSpPr>
          <p:nvPr>
            <p:ph type="title"/>
          </p:nvPr>
        </p:nvSpPr>
        <p:spPr/>
        <p:txBody>
          <a:bodyPr/>
          <a:lstStyle/>
          <a:p>
            <a:r>
              <a:rPr lang="es-ES" dirty="0"/>
              <a:t>Línea de Control de Fuego</a:t>
            </a:r>
            <a:endParaRPr lang="es-MX" dirty="0"/>
          </a:p>
        </p:txBody>
      </p:sp>
      <p:sp>
        <p:nvSpPr>
          <p:cNvPr id="5" name="Text Placeholder 3">
            <a:extLst>
              <a:ext uri="{FF2B5EF4-FFF2-40B4-BE49-F238E27FC236}">
                <a16:creationId xmlns:a16="http://schemas.microsoft.com/office/drawing/2014/main" id="{6230848F-1BF4-4DE7-ABC5-59D0498CFBDE}"/>
              </a:ext>
            </a:extLst>
          </p:cNvPr>
          <p:cNvSpPr txBox="1">
            <a:spLocks/>
          </p:cNvSpPr>
          <p:nvPr/>
        </p:nvSpPr>
        <p:spPr>
          <a:xfrm>
            <a:off x="0" y="609600"/>
            <a:ext cx="54864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Líneas de Control Naturales</a:t>
            </a:r>
          </a:p>
        </p:txBody>
      </p:sp>
    </p:spTree>
    <p:extLst>
      <p:ext uri="{BB962C8B-B14F-4D97-AF65-F5344CB8AC3E}">
        <p14:creationId xmlns:p14="http://schemas.microsoft.com/office/powerpoint/2010/main" val="3661450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a:t>Amenazas a la Línea de Control</a:t>
            </a:r>
            <a:endParaRPr lang="es-MX" dirty="0"/>
          </a:p>
        </p:txBody>
      </p:sp>
      <p:pic>
        <p:nvPicPr>
          <p:cNvPr id="4" name="Content Placeholder 3" descr="Combatiente de incendios alejándose de un árbol quemándose con alta intensidad.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835" t="6798" r="2835" b="10400"/>
          <a:stretch/>
        </p:blipFill>
        <p:spPr>
          <a:xfrm>
            <a:off x="0" y="639762"/>
            <a:ext cx="9144000" cy="6019800"/>
          </a:xfrm>
        </p:spPr>
      </p:pic>
    </p:spTree>
    <p:extLst>
      <p:ext uri="{BB962C8B-B14F-4D97-AF65-F5344CB8AC3E}">
        <p14:creationId xmlns:p14="http://schemas.microsoft.com/office/powerpoint/2010/main" val="195410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equeños incendios quemando en combustible del suel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17856" r="3387"/>
          <a:stretch/>
        </p:blipFill>
        <p:spPr>
          <a:xfrm>
            <a:off x="0" y="609600"/>
            <a:ext cx="9144000" cy="6042721"/>
          </a:xfrm>
        </p:spPr>
      </p:pic>
      <p:sp>
        <p:nvSpPr>
          <p:cNvPr id="3" name="Title 2"/>
          <p:cNvSpPr>
            <a:spLocks noGrp="1"/>
          </p:cNvSpPr>
          <p:nvPr>
            <p:ph type="title"/>
          </p:nvPr>
        </p:nvSpPr>
        <p:spPr/>
        <p:txBody>
          <a:bodyPr/>
          <a:lstStyle/>
          <a:p>
            <a:r>
              <a:rPr lang="es-ES" dirty="0"/>
              <a:t>Amenazas a la Línea de Control</a:t>
            </a:r>
            <a:endParaRPr lang="es-MX" dirty="0"/>
          </a:p>
        </p:txBody>
      </p:sp>
      <p:sp>
        <p:nvSpPr>
          <p:cNvPr id="5" name="Text Placeholder 3">
            <a:extLst>
              <a:ext uri="{FF2B5EF4-FFF2-40B4-BE49-F238E27FC236}">
                <a16:creationId xmlns:a16="http://schemas.microsoft.com/office/drawing/2014/main" id="{01207E3D-5C7E-4971-9BC5-27A68C001594}"/>
              </a:ext>
            </a:extLst>
          </p:cNvPr>
          <p:cNvSpPr txBox="1">
            <a:spLocks/>
          </p:cNvSpPr>
          <p:nvPr/>
        </p:nvSpPr>
        <p:spPr>
          <a:xfrm>
            <a:off x="0" y="609600"/>
            <a:ext cx="44196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Focos Secundarios</a:t>
            </a:r>
          </a:p>
        </p:txBody>
      </p:sp>
    </p:spTree>
    <p:extLst>
      <p:ext uri="{BB962C8B-B14F-4D97-AF65-F5344CB8AC3E}">
        <p14:creationId xmlns:p14="http://schemas.microsoft.com/office/powerpoint/2010/main" val="129278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rretera pavimentada de dos carriles con árboles y escombros en la ladera de una colina.   "/>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4409" t="3160" r="4409" b="6824"/>
          <a:stretch/>
        </p:blipFill>
        <p:spPr>
          <a:xfrm>
            <a:off x="0" y="609600"/>
            <a:ext cx="9144000" cy="6019800"/>
          </a:xfrm>
        </p:spPr>
      </p:pic>
      <p:sp>
        <p:nvSpPr>
          <p:cNvPr id="3" name="Title 2"/>
          <p:cNvSpPr>
            <a:spLocks noGrp="1"/>
          </p:cNvSpPr>
          <p:nvPr>
            <p:ph type="title"/>
          </p:nvPr>
        </p:nvSpPr>
        <p:spPr/>
        <p:txBody>
          <a:bodyPr/>
          <a:lstStyle/>
          <a:p>
            <a:r>
              <a:rPr lang="es-ES" dirty="0"/>
              <a:t>Amenazas a la Línea de Control</a:t>
            </a:r>
            <a:endParaRPr lang="es-MX" dirty="0"/>
          </a:p>
        </p:txBody>
      </p:sp>
      <p:sp>
        <p:nvSpPr>
          <p:cNvPr id="7" name="Text Placeholder 3">
            <a:extLst>
              <a:ext uri="{FF2B5EF4-FFF2-40B4-BE49-F238E27FC236}">
                <a16:creationId xmlns:a16="http://schemas.microsoft.com/office/drawing/2014/main" id="{737EA2CE-CD06-4B5E-9182-67255F36509E}"/>
              </a:ext>
            </a:extLst>
          </p:cNvPr>
          <p:cNvSpPr txBox="1">
            <a:spLocks/>
          </p:cNvSpPr>
          <p:nvPr/>
        </p:nvSpPr>
        <p:spPr>
          <a:xfrm>
            <a:off x="0" y="609600"/>
            <a:ext cx="44196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Escombros Rodantes</a:t>
            </a:r>
          </a:p>
        </p:txBody>
      </p:sp>
    </p:spTree>
    <p:extLst>
      <p:ext uri="{BB962C8B-B14F-4D97-AF65-F5344CB8AC3E}">
        <p14:creationId xmlns:p14="http://schemas.microsoft.com/office/powerpoint/2010/main" val="3055826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ncendio quemando lentamente a través de un área boscosa.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14" r="4414" b="9985"/>
          <a:stretch/>
        </p:blipFill>
        <p:spPr>
          <a:xfrm>
            <a:off x="0" y="609600"/>
            <a:ext cx="9144000" cy="6019800"/>
          </a:xfrm>
        </p:spPr>
      </p:pic>
      <p:sp>
        <p:nvSpPr>
          <p:cNvPr id="3" name="Title 2"/>
          <p:cNvSpPr>
            <a:spLocks noGrp="1"/>
          </p:cNvSpPr>
          <p:nvPr>
            <p:ph type="title"/>
          </p:nvPr>
        </p:nvSpPr>
        <p:spPr/>
        <p:txBody>
          <a:bodyPr/>
          <a:lstStyle/>
          <a:p>
            <a:r>
              <a:rPr lang="es-ES" dirty="0"/>
              <a:t>Amenazas a la Línea de Control</a:t>
            </a:r>
            <a:endParaRPr lang="es-MX" dirty="0"/>
          </a:p>
        </p:txBody>
      </p:sp>
      <p:sp>
        <p:nvSpPr>
          <p:cNvPr id="8" name="Text Placeholder 3">
            <a:extLst>
              <a:ext uri="{FF2B5EF4-FFF2-40B4-BE49-F238E27FC236}">
                <a16:creationId xmlns:a16="http://schemas.microsoft.com/office/drawing/2014/main" id="{0DF20A90-4909-4B49-96EC-5D7582B4054E}"/>
              </a:ext>
            </a:extLst>
          </p:cNvPr>
          <p:cNvSpPr txBox="1">
            <a:spLocks/>
          </p:cNvSpPr>
          <p:nvPr/>
        </p:nvSpPr>
        <p:spPr>
          <a:xfrm>
            <a:off x="0" y="609600"/>
            <a:ext cx="44196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Ardiendo Lentamente</a:t>
            </a:r>
          </a:p>
        </p:txBody>
      </p:sp>
    </p:spTree>
    <p:extLst>
      <p:ext uri="{BB962C8B-B14F-4D97-AF65-F5344CB8AC3E}">
        <p14:creationId xmlns:p14="http://schemas.microsoft.com/office/powerpoint/2010/main" val="229393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p:txBody>
          <a:bodyPr anchor="ctr">
            <a:normAutofit lnSpcReduction="10000"/>
          </a:bodyPr>
          <a:lstStyle/>
          <a:p>
            <a:pPr marL="0" indent="0">
              <a:buNone/>
            </a:pPr>
            <a:r>
              <a:rPr lang="es-ES" sz="2400" dirty="0"/>
              <a:t>Los estudiantes serán capaces de:</a:t>
            </a:r>
          </a:p>
          <a:p>
            <a:pPr marL="0" indent="0">
              <a:buNone/>
            </a:pPr>
            <a:endParaRPr lang="es-ES" sz="2400" dirty="0"/>
          </a:p>
          <a:p>
            <a:r>
              <a:rPr lang="es-ES" sz="2400" dirty="0"/>
              <a:t>Describir cuatro tipos de líneas de control de fuego y cuatro amenazas a la línea de control existente.</a:t>
            </a:r>
          </a:p>
          <a:p>
            <a:endParaRPr lang="es-ES" sz="2400" dirty="0"/>
          </a:p>
          <a:p>
            <a:r>
              <a:rPr lang="es-ES" sz="2400" dirty="0"/>
              <a:t>Describir los procedimientos de seguimiento apropiados para asegurar la línea de fuego construida por Equipo Pesado.</a:t>
            </a:r>
          </a:p>
          <a:p>
            <a:endParaRPr lang="es-ES" sz="2400" dirty="0"/>
          </a:p>
          <a:p>
            <a:r>
              <a:rPr lang="es-ES" sz="2400" dirty="0"/>
              <a:t>Describir los procedimientos de seguridad que se practican al trabajar alrededor de carros motobomba, equipo pesado y descargas aéreas de retardante/agua.</a:t>
            </a:r>
            <a:endParaRPr lang="es-MX" sz="2400" dirty="0"/>
          </a:p>
        </p:txBody>
      </p:sp>
    </p:spTree>
    <p:extLst>
      <p:ext uri="{BB962C8B-B14F-4D97-AF65-F5344CB8AC3E}">
        <p14:creationId xmlns:p14="http://schemas.microsoft.com/office/powerpoint/2010/main" val="1030243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uego quemando en árboles altos.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92" r="1892" b="5015"/>
          <a:stretch/>
        </p:blipFill>
        <p:spPr>
          <a:xfrm>
            <a:off x="0" y="609600"/>
            <a:ext cx="9144000" cy="6019800"/>
          </a:xfrm>
        </p:spPr>
      </p:pic>
      <p:sp>
        <p:nvSpPr>
          <p:cNvPr id="3" name="Title 2"/>
          <p:cNvSpPr>
            <a:spLocks noGrp="1"/>
          </p:cNvSpPr>
          <p:nvPr>
            <p:ph type="title"/>
          </p:nvPr>
        </p:nvSpPr>
        <p:spPr/>
        <p:txBody>
          <a:bodyPr/>
          <a:lstStyle/>
          <a:p>
            <a:r>
              <a:rPr lang="es-ES" dirty="0"/>
              <a:t>Amenazas a la Línea de Control</a:t>
            </a:r>
            <a:endParaRPr lang="es-MX" dirty="0"/>
          </a:p>
        </p:txBody>
      </p:sp>
      <p:sp>
        <p:nvSpPr>
          <p:cNvPr id="5" name="Text Placeholder 3">
            <a:extLst>
              <a:ext uri="{FF2B5EF4-FFF2-40B4-BE49-F238E27FC236}">
                <a16:creationId xmlns:a16="http://schemas.microsoft.com/office/drawing/2014/main" id="{279559C6-A4BB-4EC6-8D53-0C9A265D8ABD}"/>
              </a:ext>
            </a:extLst>
          </p:cNvPr>
          <p:cNvSpPr txBox="1">
            <a:spLocks/>
          </p:cNvSpPr>
          <p:nvPr/>
        </p:nvSpPr>
        <p:spPr>
          <a:xfrm>
            <a:off x="0" y="609600"/>
            <a:ext cx="4419600" cy="563562"/>
          </a:xfrm>
          <a:prstGeom prst="rect">
            <a:avLst/>
          </a:prstGeom>
          <a:gradFill>
            <a:gsLst>
              <a:gs pos="22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Calor Radiante</a:t>
            </a:r>
          </a:p>
        </p:txBody>
      </p:sp>
    </p:spTree>
    <p:extLst>
      <p:ext uri="{BB962C8B-B14F-4D97-AF65-F5344CB8AC3E}">
        <p14:creationId xmlns:p14="http://schemas.microsoft.com/office/powerpoint/2010/main" val="2658756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chor="ctr">
            <a:normAutofit fontScale="85000" lnSpcReduction="20000"/>
          </a:bodyPr>
          <a:lstStyle/>
          <a:p>
            <a:pPr marL="182880"/>
            <a:r>
              <a:rPr lang="es-ES" dirty="0"/>
              <a:t>Nombre dos condiciones que representan una amenaza a la integridad de la línea de control existente.</a:t>
            </a:r>
            <a:endParaRPr lang="es-MX" dirty="0"/>
          </a:p>
        </p:txBody>
      </p:sp>
      <p:sp>
        <p:nvSpPr>
          <p:cNvPr id="3" name="Content Placeholder 2"/>
          <p:cNvSpPr>
            <a:spLocks noGrp="1"/>
          </p:cNvSpPr>
          <p:nvPr>
            <p:ph sz="quarter" idx="11"/>
          </p:nvPr>
        </p:nvSpPr>
        <p:spPr>
          <a:xfrm>
            <a:off x="0" y="1646238"/>
            <a:ext cx="4495800" cy="4906962"/>
          </a:xfrm>
        </p:spPr>
        <p:txBody>
          <a:bodyPr anchor="ctr"/>
          <a:lstStyle/>
          <a:p>
            <a:r>
              <a:rPr lang="es-MX" dirty="0"/>
              <a:t>Respuestas:</a:t>
            </a:r>
          </a:p>
          <a:p>
            <a:endParaRPr lang="es-MX" dirty="0"/>
          </a:p>
          <a:p>
            <a:pPr marL="731520" lvl="0" indent="-457200" fontAlgn="base">
              <a:buFont typeface="Arial" panose="020B0604020202020204" pitchFamily="34" charset="0"/>
              <a:buChar char="•"/>
            </a:pPr>
            <a:r>
              <a:rPr lang="es-MX" dirty="0">
                <a:solidFill>
                  <a:schemeClr val="accent3"/>
                </a:solidFill>
              </a:rPr>
              <a:t>Calor radiante</a:t>
            </a:r>
          </a:p>
          <a:p>
            <a:pPr marL="731520" lvl="0" indent="-457200" fontAlgn="base">
              <a:buFont typeface="Arial" panose="020B0604020202020204" pitchFamily="34" charset="0"/>
              <a:buChar char="•"/>
            </a:pPr>
            <a:r>
              <a:rPr lang="es-MX" dirty="0">
                <a:solidFill>
                  <a:schemeClr val="accent3"/>
                </a:solidFill>
              </a:rPr>
              <a:t>Focos secundarios</a:t>
            </a:r>
          </a:p>
          <a:p>
            <a:pPr marL="731520" lvl="0" indent="-457200" fontAlgn="base">
              <a:buFont typeface="Arial" panose="020B0604020202020204" pitchFamily="34" charset="0"/>
              <a:buChar char="•"/>
            </a:pPr>
            <a:r>
              <a:rPr lang="es-MX" dirty="0">
                <a:solidFill>
                  <a:schemeClr val="accent3"/>
                </a:solidFill>
              </a:rPr>
              <a:t>Escombros rodantes</a:t>
            </a:r>
          </a:p>
          <a:p>
            <a:pPr marL="731520" indent="-457200">
              <a:buFont typeface="Arial" panose="020B0604020202020204" pitchFamily="34" charset="0"/>
              <a:buChar char="•"/>
            </a:pPr>
            <a:r>
              <a:rPr lang="es-MX" dirty="0">
                <a:solidFill>
                  <a:schemeClr val="accent3"/>
                </a:solidFill>
              </a:rPr>
              <a:t>Fuego ardiendo lentamente</a:t>
            </a:r>
            <a:endParaRPr lang="es-MX" dirty="0"/>
          </a:p>
        </p:txBody>
      </p:sp>
      <p:pic>
        <p:nvPicPr>
          <p:cNvPr id="10" name="Content Placeholder 9" descr="Combatiente de incendios alejándose de un árbol ardiendo intensamente.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5849" r="15849"/>
          <a:stretch/>
        </p:blipFill>
        <p:spPr>
          <a:xfrm>
            <a:off x="4648199" y="1631356"/>
            <a:ext cx="4495801" cy="4936726"/>
          </a:xfrm>
        </p:spPr>
      </p:pic>
    </p:spTree>
    <p:extLst>
      <p:ext uri="{BB962C8B-B14F-4D97-AF65-F5344CB8AC3E}">
        <p14:creationId xmlns:p14="http://schemas.microsoft.com/office/powerpoint/2010/main" val="241667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Línea de Control Mecánica</a:t>
            </a:r>
          </a:p>
        </p:txBody>
      </p:sp>
      <p:pic>
        <p:nvPicPr>
          <p:cNvPr id="5" name="Content Placeholder 4" descr="Buldócer creando línea de fuego en arbusto bajo.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876" t="411" r="1876" b="4545"/>
          <a:stretch/>
        </p:blipFill>
        <p:spPr>
          <a:xfrm>
            <a:off x="0" y="609599"/>
            <a:ext cx="9144000" cy="6019801"/>
          </a:xfrm>
        </p:spPr>
      </p:pic>
    </p:spTree>
    <p:extLst>
      <p:ext uri="{BB962C8B-B14F-4D97-AF65-F5344CB8AC3E}">
        <p14:creationId xmlns:p14="http://schemas.microsoft.com/office/powerpoint/2010/main" val="2233202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ínea construida por buldócer en una zona boscosa ardiend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6774" t="3354" b="14813"/>
          <a:stretch/>
        </p:blipFill>
        <p:spPr>
          <a:xfrm>
            <a:off x="0" y="609601"/>
            <a:ext cx="9144000" cy="6019800"/>
          </a:xfrm>
        </p:spPr>
      </p:pic>
      <p:sp>
        <p:nvSpPr>
          <p:cNvPr id="3" name="Title 2"/>
          <p:cNvSpPr>
            <a:spLocks noGrp="1"/>
          </p:cNvSpPr>
          <p:nvPr>
            <p:ph type="title"/>
          </p:nvPr>
        </p:nvSpPr>
        <p:spPr/>
        <p:txBody>
          <a:bodyPr/>
          <a:lstStyle/>
          <a:p>
            <a:r>
              <a:rPr lang="es-ES" dirty="0"/>
              <a:t>Línea de Control de Maquinaria</a:t>
            </a:r>
            <a:endParaRPr lang="es-MX" dirty="0"/>
          </a:p>
        </p:txBody>
      </p:sp>
      <p:sp>
        <p:nvSpPr>
          <p:cNvPr id="6" name="Text Placeholder 3">
            <a:extLst>
              <a:ext uri="{FF2B5EF4-FFF2-40B4-BE49-F238E27FC236}">
                <a16:creationId xmlns:a16="http://schemas.microsoft.com/office/drawing/2014/main" id="{2943AA89-78A7-48D6-9A83-A815CF536061}"/>
              </a:ext>
            </a:extLst>
          </p:cNvPr>
          <p:cNvSpPr txBox="1">
            <a:spLocks/>
          </p:cNvSpPr>
          <p:nvPr/>
        </p:nvSpPr>
        <p:spPr>
          <a:xfrm>
            <a:off x="0" y="609600"/>
            <a:ext cx="4572000" cy="563562"/>
          </a:xfrm>
          <a:prstGeom prst="rect">
            <a:avLst/>
          </a:prstGeom>
          <a:gradFill>
            <a:gsLst>
              <a:gs pos="8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Asegurando la Línea</a:t>
            </a:r>
          </a:p>
        </p:txBody>
      </p:sp>
    </p:spTree>
    <p:extLst>
      <p:ext uri="{BB962C8B-B14F-4D97-AF65-F5344CB8AC3E}">
        <p14:creationId xmlns:p14="http://schemas.microsoft.com/office/powerpoint/2010/main" val="258019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uldócer creando una línea de fuego en un incendio activ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0" t="18168" r="3380"/>
          <a:stretch/>
        </p:blipFill>
        <p:spPr>
          <a:xfrm>
            <a:off x="0" y="609600"/>
            <a:ext cx="9144000" cy="6019800"/>
          </a:xfrm>
        </p:spPr>
      </p:pic>
      <p:sp>
        <p:nvSpPr>
          <p:cNvPr id="3" name="Title 2"/>
          <p:cNvSpPr>
            <a:spLocks noGrp="1"/>
          </p:cNvSpPr>
          <p:nvPr>
            <p:ph type="title"/>
          </p:nvPr>
        </p:nvSpPr>
        <p:spPr/>
        <p:txBody>
          <a:bodyPr/>
          <a:lstStyle/>
          <a:p>
            <a:r>
              <a:rPr lang="es-ES" dirty="0"/>
              <a:t>Línea de Control de Maquinaria</a:t>
            </a:r>
            <a:endParaRPr lang="es-MX" dirty="0"/>
          </a:p>
        </p:txBody>
      </p:sp>
      <p:sp>
        <p:nvSpPr>
          <p:cNvPr id="5" name="Text Placeholder 3">
            <a:extLst>
              <a:ext uri="{FF2B5EF4-FFF2-40B4-BE49-F238E27FC236}">
                <a16:creationId xmlns:a16="http://schemas.microsoft.com/office/drawing/2014/main" id="{4C76676A-5375-4D0E-B366-57F9C42880F9}"/>
              </a:ext>
            </a:extLst>
          </p:cNvPr>
          <p:cNvSpPr txBox="1">
            <a:spLocks/>
          </p:cNvSpPr>
          <p:nvPr/>
        </p:nvSpPr>
        <p:spPr>
          <a:xfrm>
            <a:off x="0" y="609600"/>
            <a:ext cx="4572000" cy="563562"/>
          </a:xfrm>
          <a:prstGeom prst="rect">
            <a:avLst/>
          </a:prstGeom>
          <a:gradFill>
            <a:gsLst>
              <a:gs pos="8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Acciones Preventivas</a:t>
            </a:r>
          </a:p>
        </p:txBody>
      </p:sp>
    </p:spTree>
    <p:extLst>
      <p:ext uri="{BB962C8B-B14F-4D97-AF65-F5344CB8AC3E}">
        <p14:creationId xmlns:p14="http://schemas.microsoft.com/office/powerpoint/2010/main" val="1320350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686800" cy="563562"/>
          </a:xfrm>
        </p:spPr>
        <p:txBody>
          <a:bodyPr/>
          <a:lstStyle/>
          <a:p>
            <a:r>
              <a:rPr lang="es-ES" dirty="0"/>
              <a:t>Seguridad con Equipo de Supresión </a:t>
            </a:r>
            <a:endParaRPr lang="es-MX" dirty="0"/>
          </a:p>
        </p:txBody>
      </p:sp>
      <p:pic>
        <p:nvPicPr>
          <p:cNvPr id="5" name="Content Placeholder 4" descr="Dos combatientes de incendios rociando agua en un área quemada con mangueras de su carro motobomba"/>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11294"/>
          <a:stretch/>
        </p:blipFill>
        <p:spPr>
          <a:xfrm>
            <a:off x="0" y="697218"/>
            <a:ext cx="9144000" cy="5932182"/>
          </a:xfrm>
        </p:spPr>
      </p:pic>
      <p:sp>
        <p:nvSpPr>
          <p:cNvPr id="6" name="Text Placeholder 3">
            <a:extLst>
              <a:ext uri="{FF2B5EF4-FFF2-40B4-BE49-F238E27FC236}">
                <a16:creationId xmlns:a16="http://schemas.microsoft.com/office/drawing/2014/main" id="{795BFCBF-D7DA-45DA-9DD7-E00CD364F9B8}"/>
              </a:ext>
            </a:extLst>
          </p:cNvPr>
          <p:cNvSpPr txBox="1">
            <a:spLocks/>
          </p:cNvSpPr>
          <p:nvPr/>
        </p:nvSpPr>
        <p:spPr>
          <a:xfrm>
            <a:off x="0" y="685800"/>
            <a:ext cx="4572000" cy="563562"/>
          </a:xfrm>
          <a:prstGeom prst="rect">
            <a:avLst/>
          </a:prstGeom>
          <a:gradFill>
            <a:gsLst>
              <a:gs pos="8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Carros Motobomba</a:t>
            </a:r>
          </a:p>
        </p:txBody>
      </p:sp>
    </p:spTree>
    <p:extLst>
      <p:ext uri="{BB962C8B-B14F-4D97-AF65-F5344CB8AC3E}">
        <p14:creationId xmlns:p14="http://schemas.microsoft.com/office/powerpoint/2010/main" val="2539766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6200"/>
            <a:ext cx="8458200" cy="563562"/>
          </a:xfrm>
        </p:spPr>
        <p:txBody>
          <a:bodyPr/>
          <a:lstStyle/>
          <a:p>
            <a:r>
              <a:rPr lang="es-ES" dirty="0"/>
              <a:t>Seguridad con Equipo de Supresión </a:t>
            </a:r>
            <a:endParaRPr lang="es-MX" dirty="0"/>
          </a:p>
        </p:txBody>
      </p:sp>
      <p:pic>
        <p:nvPicPr>
          <p:cNvPr id="6" name="Content Placeholder 5" descr="Buldócer en combustible de tipo past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7642" r="3387" b="11562"/>
          <a:stretch/>
        </p:blipFill>
        <p:spPr>
          <a:xfrm>
            <a:off x="0" y="685800"/>
            <a:ext cx="9144000" cy="5943600"/>
          </a:xfrm>
        </p:spPr>
      </p:pic>
      <p:sp>
        <p:nvSpPr>
          <p:cNvPr id="5" name="Text Placeholder 3">
            <a:extLst>
              <a:ext uri="{FF2B5EF4-FFF2-40B4-BE49-F238E27FC236}">
                <a16:creationId xmlns:a16="http://schemas.microsoft.com/office/drawing/2014/main" id="{01811C42-3A72-456A-8DF8-FBF796724925}"/>
              </a:ext>
            </a:extLst>
          </p:cNvPr>
          <p:cNvSpPr txBox="1">
            <a:spLocks/>
          </p:cNvSpPr>
          <p:nvPr/>
        </p:nvSpPr>
        <p:spPr>
          <a:xfrm>
            <a:off x="0" y="685800"/>
            <a:ext cx="4572000" cy="563562"/>
          </a:xfrm>
          <a:prstGeom prst="rect">
            <a:avLst/>
          </a:prstGeom>
          <a:gradFill>
            <a:gsLst>
              <a:gs pos="8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Equipo Pesado</a:t>
            </a:r>
          </a:p>
        </p:txBody>
      </p:sp>
    </p:spTree>
    <p:extLst>
      <p:ext uri="{BB962C8B-B14F-4D97-AF65-F5344CB8AC3E}">
        <p14:creationId xmlns:p14="http://schemas.microsoft.com/office/powerpoint/2010/main" val="3204526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Seguridad con Retardante Aéreo </a:t>
            </a:r>
          </a:p>
        </p:txBody>
      </p:sp>
      <p:pic>
        <p:nvPicPr>
          <p:cNvPr id="4" name="Content Placeholder 3" descr="2 aéreo tanques sobre un valle descargando retardante para proteger estructuras."/>
          <p:cNvPicPr>
            <a:picLocks noGrp="1" noChangeAspect="1"/>
          </p:cNvPicPr>
          <p:nvPr>
            <p:ph sz="quarter" idx="12"/>
          </p:nvPr>
        </p:nvPicPr>
        <p:blipFill>
          <a:blip r:embed="rId3" cstate="print">
            <a:extLst>
              <a:ext uri="{28A0092B-C50C-407E-A947-70E740481C1C}">
                <a14:useLocalDpi xmlns:a14="http://schemas.microsoft.com/office/drawing/2010/main" val="0"/>
              </a:ext>
            </a:extLst>
          </a:blip>
          <a:srcRect t="9382" b="9382"/>
          <a:stretch/>
        </p:blipFill>
        <p:spPr>
          <a:xfrm>
            <a:off x="0" y="685800"/>
            <a:ext cx="9144000" cy="5943600"/>
          </a:xfrm>
        </p:spPr>
      </p:pic>
    </p:spTree>
    <p:extLst>
      <p:ext uri="{BB962C8B-B14F-4D97-AF65-F5344CB8AC3E}">
        <p14:creationId xmlns:p14="http://schemas.microsoft.com/office/powerpoint/2010/main" val="3610993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4838700"/>
          </a:xfrm>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Describir los tres métodos para romper el triángulo del fuego.</a:t>
            </a:r>
          </a:p>
          <a:p>
            <a:endParaRPr lang="es-ES" sz="2400" dirty="0"/>
          </a:p>
          <a:p>
            <a:r>
              <a:rPr lang="es-ES" sz="2400" dirty="0"/>
              <a:t>Describir las dos estrategias de supresión del fuego en un incendio.</a:t>
            </a:r>
          </a:p>
          <a:p>
            <a:endParaRPr lang="es-ES" sz="2400" dirty="0"/>
          </a:p>
          <a:p>
            <a:r>
              <a:rPr lang="es-ES" sz="2400" dirty="0"/>
              <a:t>Describir las técnicas de supresión y explicar sus usos.</a:t>
            </a:r>
          </a:p>
          <a:p>
            <a:endParaRPr lang="es-ES" sz="2400" dirty="0"/>
          </a:p>
          <a:p>
            <a:r>
              <a:rPr lang="es-ES" sz="2400" dirty="0"/>
              <a:t>Describir el concepto de línea negra.</a:t>
            </a:r>
            <a:endParaRPr lang="es-MX" sz="2400" dirty="0"/>
          </a:p>
        </p:txBody>
      </p:sp>
    </p:spTree>
    <p:extLst>
      <p:ext uri="{BB962C8B-B14F-4D97-AF65-F5344CB8AC3E}">
        <p14:creationId xmlns:p14="http://schemas.microsoft.com/office/powerpoint/2010/main" val="1527712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p:txBody>
          <a:bodyPr anchor="ctr">
            <a:normAutofit lnSpcReduction="10000"/>
          </a:bodyPr>
          <a:lstStyle/>
          <a:p>
            <a:pPr marL="0" indent="0">
              <a:buNone/>
            </a:pPr>
            <a:r>
              <a:rPr lang="es-ES" sz="2400" dirty="0"/>
              <a:t>Los estudiantes serán capaces de:</a:t>
            </a:r>
          </a:p>
          <a:p>
            <a:pPr marL="0" indent="0">
              <a:buNone/>
            </a:pPr>
            <a:endParaRPr lang="es-ES" sz="2400" dirty="0"/>
          </a:p>
          <a:p>
            <a:r>
              <a:rPr lang="es-ES" sz="2400" dirty="0"/>
              <a:t>Describir cuatro tipos de líneas de control de fuego y cuatro amenazas a la línea de control existente.</a:t>
            </a:r>
          </a:p>
          <a:p>
            <a:endParaRPr lang="es-ES" sz="2400" dirty="0"/>
          </a:p>
          <a:p>
            <a:r>
              <a:rPr lang="es-ES" sz="2400" dirty="0"/>
              <a:t>Describir los procedimientos de seguimiento apropiados para asegurar la línea de fuego construida por Equipo Pesado.</a:t>
            </a:r>
          </a:p>
          <a:p>
            <a:endParaRPr lang="es-ES" sz="2400" dirty="0"/>
          </a:p>
          <a:p>
            <a:r>
              <a:rPr lang="es-ES" sz="2400" dirty="0"/>
              <a:t>Describir los procedimientos de seguridad que se practican al trabajar alrededor de carros motobomba, equipo pesado y descargas aéreas de retardante/agua.</a:t>
            </a:r>
            <a:endParaRPr lang="es-MX" sz="2400" dirty="0"/>
          </a:p>
        </p:txBody>
      </p:sp>
    </p:spTree>
    <p:extLst>
      <p:ext uri="{BB962C8B-B14F-4D97-AF65-F5344CB8AC3E}">
        <p14:creationId xmlns:p14="http://schemas.microsoft.com/office/powerpoint/2010/main" val="3353631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a:t>Revisión del Triángulo del Fuego </a:t>
            </a:r>
            <a:endParaRPr lang="es-MX" dirty="0"/>
          </a:p>
        </p:txBody>
      </p:sp>
      <p:pic>
        <p:nvPicPr>
          <p:cNvPr id="4" name="Content Placeholder 3" descr="Forma de triángulo con fuego en medio"/>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467037" y="871538"/>
            <a:ext cx="6209926" cy="5757862"/>
          </a:xfrm>
        </p:spPr>
      </p:pic>
      <p:pic>
        <p:nvPicPr>
          <p:cNvPr id="7" name="Imagen 6" descr="Forma de triángulo con fuego en medio">
            <a:extLst>
              <a:ext uri="{FF2B5EF4-FFF2-40B4-BE49-F238E27FC236}">
                <a16:creationId xmlns:a16="http://schemas.microsoft.com/office/drawing/2014/main" id="{E771A235-231A-4531-9126-BEC52C6E3423}"/>
              </a:ext>
            </a:extLst>
          </p:cNvPr>
          <p:cNvPicPr>
            <a:picLocks noChangeAspect="1"/>
          </p:cNvPicPr>
          <p:nvPr/>
        </p:nvPicPr>
        <p:blipFill>
          <a:blip r:embed="rId4"/>
          <a:stretch>
            <a:fillRect/>
          </a:stretch>
        </p:blipFill>
        <p:spPr>
          <a:xfrm>
            <a:off x="1467037" y="871538"/>
            <a:ext cx="6211167" cy="5753903"/>
          </a:xfrm>
          <a:prstGeom prst="rect">
            <a:avLst/>
          </a:prstGeom>
        </p:spPr>
      </p:pic>
    </p:spTree>
    <p:extLst>
      <p:ext uri="{BB962C8B-B14F-4D97-AF65-F5344CB8AC3E}">
        <p14:creationId xmlns:p14="http://schemas.microsoft.com/office/powerpoint/2010/main" val="2128231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s combatientes de incendios escarbando una línea de fuego con fuego debajo de ellos.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782" t="4918" r="782" b="8678"/>
          <a:stretch/>
        </p:blipFill>
        <p:spPr>
          <a:xfrm>
            <a:off x="0" y="609600"/>
            <a:ext cx="9144000" cy="6019800"/>
          </a:xfrm>
        </p:spPr>
      </p:pic>
      <p:sp>
        <p:nvSpPr>
          <p:cNvPr id="3" name="Title 2"/>
          <p:cNvSpPr>
            <a:spLocks noGrp="1"/>
          </p:cNvSpPr>
          <p:nvPr>
            <p:ph type="title"/>
          </p:nvPr>
        </p:nvSpPr>
        <p:spPr>
          <a:xfrm>
            <a:off x="0" y="76200"/>
            <a:ext cx="9144000" cy="563562"/>
          </a:xfrm>
        </p:spPr>
        <p:txBody>
          <a:bodyPr/>
          <a:lstStyle/>
          <a:p>
            <a:r>
              <a:rPr lang="es-ES" sz="3600" dirty="0"/>
              <a:t>Estándares de Construcción de Línea de Fuego</a:t>
            </a:r>
            <a:endParaRPr lang="es-MX" sz="3600" dirty="0"/>
          </a:p>
        </p:txBody>
      </p:sp>
      <p:sp>
        <p:nvSpPr>
          <p:cNvPr id="5" name="Text Placeholder 3">
            <a:extLst>
              <a:ext uri="{FF2B5EF4-FFF2-40B4-BE49-F238E27FC236}">
                <a16:creationId xmlns:a16="http://schemas.microsoft.com/office/drawing/2014/main" id="{379A231B-7607-42A0-9879-0EE8B7044D34}"/>
              </a:ext>
            </a:extLst>
          </p:cNvPr>
          <p:cNvSpPr txBox="1">
            <a:spLocks/>
          </p:cNvSpPr>
          <p:nvPr/>
        </p:nvSpPr>
        <p:spPr>
          <a:xfrm>
            <a:off x="0" y="609600"/>
            <a:ext cx="9144000" cy="838200"/>
          </a:xfrm>
          <a:prstGeom prst="rect">
            <a:avLst/>
          </a:prstGeom>
          <a:solidFill>
            <a:srgbClr val="F2F2F2">
              <a:alpha val="74902"/>
            </a:srgb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Font typeface="Wingdings" panose="05000000000000000000" pitchFamily="2" charset="2"/>
              <a:buNone/>
            </a:pPr>
            <a:r>
              <a:rPr lang="es-ES" sz="2400" dirty="0">
                <a:latin typeface="+mj-lt"/>
                <a:cs typeface="Times New Roman" panose="02020603050405020304" pitchFamily="18" charset="0"/>
              </a:rPr>
              <a:t>Línea de Fuego - </a:t>
            </a:r>
            <a:r>
              <a:rPr lang="es-ES" sz="2400" b="0" dirty="0">
                <a:latin typeface="+mj-lt"/>
                <a:cs typeface="Times New Roman" panose="02020603050405020304" pitchFamily="18" charset="0"/>
              </a:rPr>
              <a:t>La parte de una línea de contención o control que es raspada o escarbada hasta el suelo mineral.</a:t>
            </a:r>
            <a:endParaRPr lang="es-MX" sz="2400" b="0" dirty="0">
              <a:latin typeface="+mj-lt"/>
              <a:cs typeface="Times New Roman" panose="02020603050405020304" pitchFamily="18" charset="0"/>
            </a:endParaRPr>
          </a:p>
        </p:txBody>
      </p:sp>
    </p:spTree>
    <p:extLst>
      <p:ext uri="{BB962C8B-B14F-4D97-AF65-F5344CB8AC3E}">
        <p14:creationId xmlns:p14="http://schemas.microsoft.com/office/powerpoint/2010/main" val="3105471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uego en arbusto con combatientes de incendios involucrados en la supresión."/>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17856" r="3387" b="-726"/>
          <a:stretch/>
        </p:blipFill>
        <p:spPr>
          <a:xfrm>
            <a:off x="0" y="609600"/>
            <a:ext cx="9144000" cy="6096000"/>
          </a:xfrm>
        </p:spPr>
      </p:pic>
      <p:sp>
        <p:nvSpPr>
          <p:cNvPr id="3" name="Title 2"/>
          <p:cNvSpPr>
            <a:spLocks noGrp="1"/>
          </p:cNvSpPr>
          <p:nvPr>
            <p:ph type="title"/>
          </p:nvPr>
        </p:nvSpPr>
        <p:spPr>
          <a:xfrm>
            <a:off x="0" y="76200"/>
            <a:ext cx="9144000" cy="563562"/>
          </a:xfrm>
        </p:spPr>
        <p:txBody>
          <a:bodyPr/>
          <a:lstStyle/>
          <a:p>
            <a:r>
              <a:rPr lang="es-ES" sz="3600" dirty="0"/>
              <a:t>Estándares de Construcción de Línea de Fuego</a:t>
            </a:r>
            <a:endParaRPr lang="es-MX" sz="3600" dirty="0"/>
          </a:p>
        </p:txBody>
      </p:sp>
      <p:sp>
        <p:nvSpPr>
          <p:cNvPr id="4" name="Text Placeholder 3"/>
          <p:cNvSpPr>
            <a:spLocks noGrp="1"/>
          </p:cNvSpPr>
          <p:nvPr>
            <p:ph type="body" sz="quarter" idx="11"/>
          </p:nvPr>
        </p:nvSpPr>
        <p:spPr>
          <a:xfrm>
            <a:off x="0" y="609600"/>
            <a:ext cx="3810000" cy="563562"/>
          </a:xfrm>
          <a:gradFill>
            <a:gsLst>
              <a:gs pos="32000">
                <a:srgbClr val="FFFFFF">
                  <a:alpha val="25000"/>
                </a:srgbClr>
              </a:gs>
              <a:gs pos="0">
                <a:schemeClr val="bg1">
                  <a:alpha val="0"/>
                </a:schemeClr>
              </a:gs>
              <a:gs pos="100000">
                <a:schemeClr val="bg1"/>
              </a:gs>
            </a:gsLst>
            <a:lin ang="11400000" scaled="0"/>
          </a:gradFill>
        </p:spPr>
        <p:txBody>
          <a:bodyPr>
            <a:normAutofit/>
          </a:bodyPr>
          <a:lstStyle/>
          <a:p>
            <a:pPr marL="182880" indent="0">
              <a:buNone/>
            </a:pPr>
            <a:r>
              <a:rPr lang="es-MX" sz="2800" dirty="0"/>
              <a:t>Tipo de Combustible</a:t>
            </a:r>
          </a:p>
        </p:txBody>
      </p:sp>
    </p:spTree>
    <p:extLst>
      <p:ext uri="{BB962C8B-B14F-4D97-AF65-F5344CB8AC3E}">
        <p14:creationId xmlns:p14="http://schemas.microsoft.com/office/powerpoint/2010/main" val="3288613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os combatientes de incendios rociando agua sobre un combustible viv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7" r="4427" b="9985"/>
          <a:stretch/>
        </p:blipFill>
        <p:spPr>
          <a:xfrm>
            <a:off x="-1" y="609600"/>
            <a:ext cx="9144001" cy="6019800"/>
          </a:xfrm>
        </p:spPr>
      </p:pic>
      <p:sp>
        <p:nvSpPr>
          <p:cNvPr id="3" name="Title 2"/>
          <p:cNvSpPr>
            <a:spLocks noGrp="1"/>
          </p:cNvSpPr>
          <p:nvPr>
            <p:ph type="title"/>
          </p:nvPr>
        </p:nvSpPr>
        <p:spPr>
          <a:xfrm>
            <a:off x="0" y="76200"/>
            <a:ext cx="9144000" cy="563562"/>
          </a:xfrm>
        </p:spPr>
        <p:txBody>
          <a:bodyPr/>
          <a:lstStyle/>
          <a:p>
            <a:r>
              <a:rPr lang="es-ES" sz="3600" dirty="0"/>
              <a:t>Estándares de Construcción de Línea de Fuego</a:t>
            </a:r>
            <a:endParaRPr lang="es-MX" sz="3600" dirty="0"/>
          </a:p>
        </p:txBody>
      </p:sp>
      <p:sp>
        <p:nvSpPr>
          <p:cNvPr id="6" name="Text Placeholder 3">
            <a:extLst>
              <a:ext uri="{FF2B5EF4-FFF2-40B4-BE49-F238E27FC236}">
                <a16:creationId xmlns:a16="http://schemas.microsoft.com/office/drawing/2014/main" id="{FFE67581-B462-4131-9AA6-88BD1A33CD01}"/>
              </a:ext>
            </a:extLst>
          </p:cNvPr>
          <p:cNvSpPr txBox="1">
            <a:spLocks/>
          </p:cNvSpPr>
          <p:nvPr/>
        </p:nvSpPr>
        <p:spPr>
          <a:xfrm>
            <a:off x="0" y="609600"/>
            <a:ext cx="5867400" cy="563562"/>
          </a:xfrm>
          <a:prstGeom prst="rect">
            <a:avLst/>
          </a:prstGeom>
          <a:gradFill>
            <a:gsLst>
              <a:gs pos="15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Humedad del Combustible</a:t>
            </a:r>
          </a:p>
        </p:txBody>
      </p:sp>
    </p:spTree>
    <p:extLst>
      <p:ext uri="{BB962C8B-B14F-4D97-AF65-F5344CB8AC3E}">
        <p14:creationId xmlns:p14="http://schemas.microsoft.com/office/powerpoint/2010/main" val="200841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Árboles altos ardiend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9985"/>
          <a:stretch/>
        </p:blipFill>
        <p:spPr>
          <a:xfrm>
            <a:off x="0" y="609600"/>
            <a:ext cx="9144000" cy="6019800"/>
          </a:xfrm>
        </p:spPr>
      </p:pic>
      <p:sp>
        <p:nvSpPr>
          <p:cNvPr id="3" name="Title 2"/>
          <p:cNvSpPr>
            <a:spLocks noGrp="1"/>
          </p:cNvSpPr>
          <p:nvPr>
            <p:ph type="title"/>
          </p:nvPr>
        </p:nvSpPr>
        <p:spPr>
          <a:xfrm>
            <a:off x="0" y="76200"/>
            <a:ext cx="9144000" cy="563562"/>
          </a:xfrm>
        </p:spPr>
        <p:txBody>
          <a:bodyPr/>
          <a:lstStyle/>
          <a:p>
            <a:r>
              <a:rPr lang="es-ES" sz="3600" dirty="0"/>
              <a:t>Estándares de Construcción de Línea de Fuego</a:t>
            </a:r>
            <a:endParaRPr lang="es-MX" sz="3600" dirty="0"/>
          </a:p>
        </p:txBody>
      </p:sp>
      <p:sp>
        <p:nvSpPr>
          <p:cNvPr id="6" name="Text Placeholder 3">
            <a:extLst>
              <a:ext uri="{FF2B5EF4-FFF2-40B4-BE49-F238E27FC236}">
                <a16:creationId xmlns:a16="http://schemas.microsoft.com/office/drawing/2014/main" id="{E8BAF6F0-FC03-4E12-ABBA-3EB8DE9ED1FD}"/>
              </a:ext>
            </a:extLst>
          </p:cNvPr>
          <p:cNvSpPr txBox="1">
            <a:spLocks/>
          </p:cNvSpPr>
          <p:nvPr/>
        </p:nvSpPr>
        <p:spPr>
          <a:xfrm>
            <a:off x="0" y="609600"/>
            <a:ext cx="7162800" cy="563562"/>
          </a:xfrm>
          <a:prstGeom prst="rect">
            <a:avLst/>
          </a:prstGeom>
          <a:gradFill>
            <a:gsLst>
              <a:gs pos="22000">
                <a:srgbClr val="FFFFFF">
                  <a:alpha val="50000"/>
                </a:srgbClr>
              </a:gs>
              <a:gs pos="0">
                <a:schemeClr val="bg1">
                  <a:alpha val="0"/>
                </a:schemeClr>
              </a:gs>
              <a:gs pos="100000">
                <a:schemeClr val="bg1"/>
              </a:gs>
            </a:gsLst>
            <a:lin ang="11400000" scaled="0"/>
          </a:gra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Continuidad y Disposición del Combustible</a:t>
            </a:r>
            <a:endParaRPr lang="es-MX" sz="2800" dirty="0"/>
          </a:p>
        </p:txBody>
      </p:sp>
    </p:spTree>
    <p:extLst>
      <p:ext uri="{BB962C8B-B14F-4D97-AF65-F5344CB8AC3E}">
        <p14:creationId xmlns:p14="http://schemas.microsoft.com/office/powerpoint/2010/main" val="2915411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Árboles altos ardiend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7" t="18168" r="3387"/>
          <a:stretch/>
        </p:blipFill>
        <p:spPr>
          <a:xfrm>
            <a:off x="0" y="609600"/>
            <a:ext cx="9144000" cy="6019800"/>
          </a:xfrm>
        </p:spPr>
      </p:pic>
      <p:sp>
        <p:nvSpPr>
          <p:cNvPr id="3" name="Title 2"/>
          <p:cNvSpPr>
            <a:spLocks noGrp="1"/>
          </p:cNvSpPr>
          <p:nvPr>
            <p:ph type="title"/>
          </p:nvPr>
        </p:nvSpPr>
        <p:spPr>
          <a:xfrm>
            <a:off x="0" y="76200"/>
            <a:ext cx="9144000" cy="563562"/>
          </a:xfrm>
        </p:spPr>
        <p:txBody>
          <a:bodyPr/>
          <a:lstStyle/>
          <a:p>
            <a:r>
              <a:rPr lang="es-ES" sz="3600" dirty="0"/>
              <a:t>Estándares de Construcción de Línea de Fuego</a:t>
            </a:r>
            <a:endParaRPr lang="es-MX" sz="3600" dirty="0"/>
          </a:p>
        </p:txBody>
      </p:sp>
      <p:sp>
        <p:nvSpPr>
          <p:cNvPr id="7" name="Text Placeholder 3">
            <a:extLst>
              <a:ext uri="{FF2B5EF4-FFF2-40B4-BE49-F238E27FC236}">
                <a16:creationId xmlns:a16="http://schemas.microsoft.com/office/drawing/2014/main" id="{335AC4C6-8AFE-4E9D-907A-36EF706639AC}"/>
              </a:ext>
            </a:extLst>
          </p:cNvPr>
          <p:cNvSpPr txBox="1">
            <a:spLocks/>
          </p:cNvSpPr>
          <p:nvPr/>
        </p:nvSpPr>
        <p:spPr>
          <a:xfrm>
            <a:off x="0" y="609600"/>
            <a:ext cx="3657600" cy="563562"/>
          </a:xfrm>
          <a:prstGeom prst="rect">
            <a:avLst/>
          </a:prstGeom>
          <a:gradFill>
            <a:gsLst>
              <a:gs pos="15000">
                <a:srgbClr val="FFFFFF">
                  <a:alpha val="25000"/>
                </a:srgbClr>
              </a:gs>
              <a:gs pos="0">
                <a:schemeClr val="bg1">
                  <a:alpha val="0"/>
                </a:schemeClr>
              </a:gs>
              <a:gs pos="100000">
                <a:schemeClr val="bg1"/>
              </a:gs>
            </a:gsLst>
            <a:lin ang="11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Temperatura</a:t>
            </a:r>
          </a:p>
        </p:txBody>
      </p:sp>
    </p:spTree>
    <p:extLst>
      <p:ext uri="{BB962C8B-B14F-4D97-AF65-F5344CB8AC3E}">
        <p14:creationId xmlns:p14="http://schemas.microsoft.com/office/powerpoint/2010/main" val="2970671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ARTICULATE_SLIDE_COUNT" val="17"/>
  <p:tag name="MMPROD_UIDATA" val="&lt;database version=&quot;7.0&quot;&gt;&lt;object type=&quot;1&quot; unique_id=&quot;10001&quot;&gt;&lt;object type=&quot;8&quot; unique_id=&quot;10084&quot;&gt;&lt;/object&gt;&lt;object type=&quot;2&quot; unique_id=&quot;10085&quot;&gt;&lt;object type=&quot;3&quot; unique_id=&quot;10086&quot;&gt;&lt;property id=&quot;20148&quot; value=&quot;5&quot;/&gt;&lt;property id=&quot;20300&quot; value=&quot;Slide 1&quot;/&gt;&lt;property id=&quot;20307&quot; value=&quot;258&quot;/&gt;&lt;/object&gt;&lt;object type=&quot;3&quot; unique_id=&quot;10087&quot;&gt;&lt;property id=&quot;20148&quot; value=&quot;5&quot;/&gt;&lt;property id=&quot;20300&quot; value=&quot;Slide 2 - &amp;quot;Unit 1: Objectives&amp;quot;&quot;/&gt;&lt;property id=&quot;20307&quot; value=&quot;259&quot;/&gt;&lt;/object&gt;&lt;object type=&quot;3&quot; unique_id=&quot;10088&quot;&gt;&lt;property id=&quot;20148&quot; value=&quot;5&quot;/&gt;&lt;property id=&quot;20300&quot; value=&quot;Slide 3 - &amp;quot;Basic fire terminology video&amp;quot;&quot;/&gt;&lt;property id=&quot;20307&quot; value=&quot;260&quot;/&gt;&lt;/object&gt;&lt;object type=&quot;3&quot; unique_id=&quot;10089&quot;&gt;&lt;property id=&quot;20148&quot; value=&quot;5&quot;/&gt;&lt;property id=&quot;20300&quot; value=&quot;Slide 5 - &amp;quot;Additional terminology: &amp;quot;&quot;/&gt;&lt;property id=&quot;20307&quot; value=&quot;261&quot;/&gt;&lt;/object&gt;&lt;object type=&quot;3&quot; unique_id=&quot;10091&quot;&gt;&lt;property id=&quot;20148&quot; value=&quot;5&quot;/&gt;&lt;property id=&quot;20300&quot; value=&quot;Slide 4 - &amp;quot;Terminology: Fire Behavior&amp;quot;&quot;/&gt;&lt;property id=&quot;20307&quot; value=&quot;273&quot;/&gt;&lt;/object&gt;&lt;object type=&quot;3&quot; unique_id=&quot;10092&quot;&gt;&lt;property id=&quot;20148&quot; value=&quot;5&quot;/&gt;&lt;property id=&quot;20300&quot; value=&quot;Slide 6 - &amp;quot;The Fire Triangle&amp;quot;&quot;/&gt;&lt;property id=&quot;20307&quot; value=&quot;274&quot;/&gt;&lt;/object&gt;&lt;object type=&quot;3&quot; unique_id=&quot;10096&quot;&gt;&lt;property id=&quot;20148&quot; value=&quot;5&quot;/&gt;&lt;property id=&quot;20300&quot; value=&quot;Slide 14 - &amp;quot;Heat Transfer&amp;quot;&quot;/&gt;&lt;property id=&quot;20307&quot; value=&quot;278&quot;/&gt;&lt;/object&gt;&lt;object type=&quot;3&quot; unique_id=&quot;10097&quot;&gt;&lt;property id=&quot;20148&quot; value=&quot;5&quot;/&gt;&lt;property id=&quot;20300&quot; value=&quot;Slide 8 - &amp;quot;Heat&amp;quot;&quot;/&gt;&lt;property id=&quot;20307&quot; value=&quot;279&quot;/&gt;&lt;/object&gt;&lt;object type=&quot;3&quot; unique_id=&quot;10098&quot;&gt;&lt;property id=&quot;20148&quot; value=&quot;5&quot;/&gt;&lt;property id=&quot;20300&quot; value=&quot;Slide 10 - &amp;quot;Heat Transfer&amp;quot;&quot;/&gt;&lt;property id=&quot;20307&quot; value=&quot;290&quot;/&gt;&lt;/object&gt;&lt;object type=&quot;3&quot; unique_id=&quot;10099&quot;&gt;&lt;property id=&quot;20148&quot; value=&quot;5&quot;/&gt;&lt;property id=&quot;20300&quot; value=&quot;Slide 15 - &amp;quot;Breaking the Fire Triangle&amp;quot;&quot;/&gt;&lt;property id=&quot;20307&quot; value=&quot;280&quot;/&gt;&lt;/object&gt;&lt;object type=&quot;3&quot; unique_id=&quot;10100&quot;&gt;&lt;property id=&quot;20148&quot; value=&quot;5&quot;/&gt;&lt;property id=&quot;20300&quot; value=&quot;Slide 16 - &amp;quot;Breaking the fire triangle&amp;quot;&quot;/&gt;&lt;property id=&quot;20307&quot; value=&quot;281&quot;/&gt;&lt;/object&gt;&lt;object type=&quot;3&quot; unique_id=&quot;10106&quot;&gt;&lt;property id=&quot;20148&quot; value=&quot;5&quot;/&gt;&lt;property id=&quot;20300&quot; value=&quot;Slide 17 - &amp;quot;Unit 1 Summary&amp;quot;&quot;/&gt;&lt;property id=&quot;20307&quot; value=&quot;287&quot;/&gt;&lt;/object&gt;&lt;object type=&quot;3&quot; unique_id=&quot;10690&quot;&gt;&lt;property id=&quot;20148&quot; value=&quot;5&quot;/&gt;&lt;property id=&quot;20300&quot; value=&quot;Slide 7 - &amp;quot;Oxygen&amp;quot;&quot;/&gt;&lt;property id=&quot;20307&quot; value=&quot;292&quot;/&gt;&lt;/object&gt;&lt;object type=&quot;3&quot; unique_id=&quot;10691&quot;&gt;&lt;property id=&quot;20148&quot; value=&quot;5&quot;/&gt;&lt;property id=&quot;20300&quot; value=&quot;Slide 9 - &amp;quot;Fuel&amp;quot;&quot;/&gt;&lt;property id=&quot;20307&quot; value=&quot;291&quot;/&gt;&lt;/object&gt;&lt;object type=&quot;3&quot; unique_id=&quot;10692&quot;&gt;&lt;property id=&quot;20148&quot; value=&quot;5&quot;/&gt;&lt;property id=&quot;20300&quot; value=&quot;Slide 11 - &amp;quot;Conduction: Happens through direct contact&amp;#x0D;&amp;#x0A;&amp;quot;&quot;/&gt;&lt;property id=&quot;20307&quot; value=&quot;293&quot;/&gt;&lt;/object&gt;&lt;object type=&quot;3&quot; unique_id=&quot;10693&quot;&gt;&lt;property id=&quot;20148&quot; value=&quot;5&quot;/&gt;&lt;property id=&quot;20300&quot; value=&quot;Slide 12 - &amp;quot;Convection: Movement of air&amp;#x0D;&amp;#x0A;&amp;quot;&quot;/&gt;&lt;property id=&quot;20307&quot; value=&quot;295&quot;/&gt;&lt;/object&gt;&lt;object type=&quot;3&quot; unique_id=&quot;10694&quot;&gt;&lt;property id=&quot;20148&quot; value=&quot;5&quot;/&gt;&lt;property id=&quot;20300&quot; value=&quot;Slide 13 - &amp;quot;&amp;#x0D;&amp;#x0A;Radiant: Ray or wave of heat&amp;#x0D;&amp;#x0A;&amp;quot;&quot;/&gt;&lt;property id=&quot;20307&quot; value=&quot;294&quot;/&gt;&lt;/object&gt;&lt;/object&gt;&lt;/object&gt;&lt;/database&gt;"/>
  <p:tag name="ARTICULATE_PROJECT_OPEN" val="0"/>
  <p:tag name="SECTOMILLISECCONVERTED" val="1"/>
</p:tagLst>
</file>

<file path=ppt/theme/theme1.xml><?xml version="1.0" encoding="utf-8"?>
<a:theme xmlns:a="http://schemas.openxmlformats.org/drawingml/2006/main" name="Custom Design">
  <a:themeElements>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WCG_PPT_s190-Template" id="{8593C24D-E6E0-4AD6-A7C4-B640759F04B6}" vid="{9958F55C-F9E0-4870-BECA-CDDEE9838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NWCG_PPT_Template</Template>
  <TotalTime>8962</TotalTime>
  <Words>3238</Words>
  <Application>Microsoft Office PowerPoint</Application>
  <PresentationFormat>On-screen Show (4:3)</PresentationFormat>
  <Paragraphs>351</Paragraphs>
  <Slides>39</Slides>
  <Notes>39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Calibri</vt:lpstr>
      <vt:lpstr>Wingdings</vt:lpstr>
      <vt:lpstr>Symbol</vt:lpstr>
      <vt:lpstr>Times New Roman</vt:lpstr>
      <vt:lpstr>Courier New</vt:lpstr>
      <vt:lpstr>Arial</vt:lpstr>
      <vt:lpstr>Custom Design</vt:lpstr>
      <vt:lpstr>S-130 ES Unidad 7: Supresión</vt:lpstr>
      <vt:lpstr>Objetivos</vt:lpstr>
      <vt:lpstr>Objetivos</vt:lpstr>
      <vt:lpstr>Revisión del Triángulo del Fuego </vt:lpstr>
      <vt:lpstr>Estándares de Construcción de Línea de Fuego</vt:lpstr>
      <vt:lpstr>Estándares de Construcción de Línea de Fuego</vt:lpstr>
      <vt:lpstr>Estándares de Construcción de Línea de Fuego</vt:lpstr>
      <vt:lpstr>Estándares de Construcción de Línea de Fuego</vt:lpstr>
      <vt:lpstr>Estándares de Construcción de Línea de Fuego</vt:lpstr>
      <vt:lpstr>Estándares de Construcción de Línea de Fuego</vt:lpstr>
      <vt:lpstr>Estrategias de Ataque</vt:lpstr>
      <vt:lpstr>Estrategias de Ataque</vt:lpstr>
      <vt:lpstr>Estrategias de Ataque</vt:lpstr>
      <vt:lpstr>Comprobación de Conocimiento</vt:lpstr>
      <vt:lpstr>Técnicas de Supresión</vt:lpstr>
      <vt:lpstr>Técnicas de Supresión</vt:lpstr>
      <vt:lpstr>Técnicas de Supresión</vt:lpstr>
      <vt:lpstr>Técnicas de Supresión</vt:lpstr>
      <vt:lpstr>Técnicas de Supresión</vt:lpstr>
      <vt:lpstr>Técnicas de Supresión</vt:lpstr>
      <vt:lpstr>Técnicas de Supresión</vt:lpstr>
      <vt:lpstr>Técnicas de Supresión</vt:lpstr>
      <vt:lpstr>Línea de Control de Fuego</vt:lpstr>
      <vt:lpstr>Línea de Control de Fuego</vt:lpstr>
      <vt:lpstr>Línea de Control de Fuego</vt:lpstr>
      <vt:lpstr>Amenazas a la Línea de Control</vt:lpstr>
      <vt:lpstr>Amenazas a la Línea de Control</vt:lpstr>
      <vt:lpstr>Amenazas a la Línea de Control</vt:lpstr>
      <vt:lpstr>Amenazas a la Línea de Control</vt:lpstr>
      <vt:lpstr>Amenazas a la Línea de Control</vt:lpstr>
      <vt:lpstr>Comprobación de Conocimiento</vt:lpstr>
      <vt:lpstr>Línea de Control Mecánica</vt:lpstr>
      <vt:lpstr>Línea de Control de Maquinaria</vt:lpstr>
      <vt:lpstr>Línea de Control de Maquinaria</vt:lpstr>
      <vt:lpstr>Seguridad con Equipo de Supresión </vt:lpstr>
      <vt:lpstr>Seguridad con Equipo de Supresión </vt:lpstr>
      <vt:lpstr>Seguridad con Retardante Aéreo </vt:lpstr>
      <vt:lpstr>Objetivos</vt:lpstr>
      <vt:lpstr>Objetivos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S-130 ES Unidad 7: Supresión</dc:title>
  <dc:subject>S-130 ES Unidad 7: Supresión</dc:subject>
  <dc:creator>NWCG</dc:creator>
  <cp:keywords>S-130 ES Unidad 7: Supresión</cp:keywords>
  <cp:lastModifiedBy>Touchette, Rhiannon R</cp:lastModifiedBy>
  <cp:revision>163</cp:revision>
  <cp:lastPrinted>2018-11-08T18:13:21Z</cp:lastPrinted>
  <dcterms:created xsi:type="dcterms:W3CDTF">2019-10-15T16:01:49Z</dcterms:created>
  <dcterms:modified xsi:type="dcterms:W3CDTF">2023-07-07T19:59:18Z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F825ACD3-ED32-4FDF-A0D6-63D173E0C802</vt:lpwstr>
  </property>
  <property fmtid="{D5CDD505-2E9C-101B-9397-08002B2CF9AE}" pid="3" name="ArticulatePath">
    <vt:lpwstr>Presentation1</vt:lpwstr>
  </property>
</Properties>
</file>