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51" r:id="rId1"/>
  </p:sldMasterIdLst>
  <p:notesMasterIdLst>
    <p:notesMasterId r:id="rId20"/>
  </p:notesMasterIdLst>
  <p:handoutMasterIdLst>
    <p:handoutMasterId r:id="rId21"/>
  </p:handoutMasterIdLst>
  <p:sldIdLst>
    <p:sldId id="256" r:id="rId2"/>
    <p:sldId id="257" r:id="rId3"/>
    <p:sldId id="258" r:id="rId4"/>
    <p:sldId id="260" r:id="rId5"/>
    <p:sldId id="261" r:id="rId6"/>
    <p:sldId id="262" r:id="rId7"/>
    <p:sldId id="272" r:id="rId8"/>
    <p:sldId id="267" r:id="rId9"/>
    <p:sldId id="265" r:id="rId10"/>
    <p:sldId id="266" r:id="rId11"/>
    <p:sldId id="273" r:id="rId12"/>
    <p:sldId id="263" r:id="rId13"/>
    <p:sldId id="264" r:id="rId14"/>
    <p:sldId id="280" r:id="rId15"/>
    <p:sldId id="268" r:id="rId16"/>
    <p:sldId id="269" r:id="rId17"/>
    <p:sldId id="278" r:id="rId18"/>
    <p:sldId id="279" r:id="rId19"/>
  </p:sldIdLst>
  <p:sldSz cx="9144000" cy="6858000" type="screen4x3"/>
  <p:notesSz cx="6858000" cy="9296400"/>
  <p:embeddedFontLst>
    <p:embeddedFont>
      <p:font typeface="Calibri" panose="020F0502020204030204" pitchFamily="34" charset="0"/>
      <p:regular r:id="rId22"/>
      <p:bold r:id="rId23"/>
      <p:italic r:id="rId24"/>
      <p:boldItalic r:id="rId25"/>
    </p:embeddedFont>
  </p:embeddedFontLst>
  <p:custDataLst>
    <p:tags r:id="rId26"/>
  </p:custDataLst>
  <p:defaultTextStyle>
    <a:defPPr>
      <a:defRPr lang="en-US"/>
    </a:defPPr>
    <a:lvl1pPr algn="l" rtl="0" fontAlgn="base">
      <a:spcBef>
        <a:spcPct val="0"/>
      </a:spcBef>
      <a:spcAft>
        <a:spcPct val="0"/>
      </a:spcAft>
      <a:defRPr sz="2400" kern="1200">
        <a:solidFill>
          <a:schemeClr val="tx1"/>
        </a:solidFill>
        <a:latin typeface="Times New Roman" charset="0"/>
        <a:ea typeface="+mn-ea"/>
        <a:cs typeface="+mn-cs"/>
      </a:defRPr>
    </a:lvl1pPr>
    <a:lvl2pPr marL="457200" algn="l" rtl="0" fontAlgn="base">
      <a:spcBef>
        <a:spcPct val="0"/>
      </a:spcBef>
      <a:spcAft>
        <a:spcPct val="0"/>
      </a:spcAft>
      <a:defRPr sz="2400" kern="1200">
        <a:solidFill>
          <a:schemeClr val="tx1"/>
        </a:solidFill>
        <a:latin typeface="Times New Roman" charset="0"/>
        <a:ea typeface="+mn-ea"/>
        <a:cs typeface="+mn-cs"/>
      </a:defRPr>
    </a:lvl2pPr>
    <a:lvl3pPr marL="914400" algn="l" rtl="0" fontAlgn="base">
      <a:spcBef>
        <a:spcPct val="0"/>
      </a:spcBef>
      <a:spcAft>
        <a:spcPct val="0"/>
      </a:spcAft>
      <a:defRPr sz="2400" kern="1200">
        <a:solidFill>
          <a:schemeClr val="tx1"/>
        </a:solidFill>
        <a:latin typeface="Times New Roman" charset="0"/>
        <a:ea typeface="+mn-ea"/>
        <a:cs typeface="+mn-cs"/>
      </a:defRPr>
    </a:lvl3pPr>
    <a:lvl4pPr marL="1371600" algn="l" rtl="0" fontAlgn="base">
      <a:spcBef>
        <a:spcPct val="0"/>
      </a:spcBef>
      <a:spcAft>
        <a:spcPct val="0"/>
      </a:spcAft>
      <a:defRPr sz="2400" kern="1200">
        <a:solidFill>
          <a:schemeClr val="tx1"/>
        </a:solidFill>
        <a:latin typeface="Times New Roman" charset="0"/>
        <a:ea typeface="+mn-ea"/>
        <a:cs typeface="+mn-cs"/>
      </a:defRPr>
    </a:lvl4pPr>
    <a:lvl5pPr marL="1828800" algn="l" rtl="0" fontAlgn="base">
      <a:spcBef>
        <a:spcPct val="0"/>
      </a:spcBef>
      <a:spcAft>
        <a:spcPct val="0"/>
      </a:spcAft>
      <a:defRPr sz="2400" kern="1200">
        <a:solidFill>
          <a:schemeClr val="tx1"/>
        </a:solidFill>
        <a:latin typeface="Times New Roman" charset="0"/>
        <a:ea typeface="+mn-ea"/>
        <a:cs typeface="+mn-cs"/>
      </a:defRPr>
    </a:lvl5pPr>
    <a:lvl6pPr marL="2286000" algn="l" defTabSz="914400" rtl="0" eaLnBrk="1" latinLnBrk="0" hangingPunct="1">
      <a:defRPr sz="2400" kern="1200">
        <a:solidFill>
          <a:schemeClr val="tx1"/>
        </a:solidFill>
        <a:latin typeface="Times New Roman" charset="0"/>
        <a:ea typeface="+mn-ea"/>
        <a:cs typeface="+mn-cs"/>
      </a:defRPr>
    </a:lvl6pPr>
    <a:lvl7pPr marL="2743200" algn="l" defTabSz="914400" rtl="0" eaLnBrk="1" latinLnBrk="0" hangingPunct="1">
      <a:defRPr sz="2400" kern="1200">
        <a:solidFill>
          <a:schemeClr val="tx1"/>
        </a:solidFill>
        <a:latin typeface="Times New Roman" charset="0"/>
        <a:ea typeface="+mn-ea"/>
        <a:cs typeface="+mn-cs"/>
      </a:defRPr>
    </a:lvl7pPr>
    <a:lvl8pPr marL="3200400" algn="l" defTabSz="914400" rtl="0" eaLnBrk="1" latinLnBrk="0" hangingPunct="1">
      <a:defRPr sz="2400" kern="1200">
        <a:solidFill>
          <a:schemeClr val="tx1"/>
        </a:solidFill>
        <a:latin typeface="Times New Roman" charset="0"/>
        <a:ea typeface="+mn-ea"/>
        <a:cs typeface="+mn-cs"/>
      </a:defRPr>
    </a:lvl8pPr>
    <a:lvl9pPr marL="3657600" algn="l" defTabSz="914400" rtl="0" eaLnBrk="1" latinLnBrk="0" hangingPunct="1">
      <a:defRPr sz="2400" kern="1200">
        <a:solidFill>
          <a:schemeClr val="tx1"/>
        </a:solidFill>
        <a:latin typeface="Times New Roman"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176533"/>
    <a:srgbClr val="42322A"/>
    <a:srgbClr val="DDDDDD"/>
    <a:srgbClr val="663300"/>
    <a:srgbClr val="C0C0C0"/>
    <a:srgbClr val="EEECE1"/>
    <a:srgbClr val="005660"/>
    <a:srgbClr val="EAEAEA"/>
    <a:srgbClr val="A500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941" autoAdjust="0"/>
    <p:restoredTop sz="81477" autoAdjust="0"/>
  </p:normalViewPr>
  <p:slideViewPr>
    <p:cSldViewPr showGuides="1">
      <p:cViewPr varScale="1">
        <p:scale>
          <a:sx n="102" d="100"/>
          <a:sy n="102" d="100"/>
        </p:scale>
        <p:origin x="1542" y="108"/>
      </p:cViewPr>
      <p:guideLst>
        <p:guide orient="horz" pos="2160"/>
        <p:guide pos="2880"/>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70" d="100"/>
        <a:sy n="70" d="100"/>
      </p:scale>
      <p:origin x="0" y="0"/>
    </p:cViewPr>
  </p:sorterViewPr>
  <p:notesViewPr>
    <p:cSldViewPr>
      <p:cViewPr varScale="1">
        <p:scale>
          <a:sx n="80" d="100"/>
          <a:sy n="80" d="100"/>
        </p:scale>
        <p:origin x="978"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1" y="1"/>
            <a:ext cx="2972209" cy="46449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dirty="0"/>
          </a:p>
        </p:txBody>
      </p:sp>
      <p:sp>
        <p:nvSpPr>
          <p:cNvPr id="9219" name="Rectangle 3"/>
          <p:cNvSpPr>
            <a:spLocks noGrp="1" noChangeArrowheads="1"/>
          </p:cNvSpPr>
          <p:nvPr>
            <p:ph type="dt" sz="quarter" idx="1"/>
          </p:nvPr>
        </p:nvSpPr>
        <p:spPr bwMode="auto">
          <a:xfrm>
            <a:off x="3885792" y="1"/>
            <a:ext cx="2972208" cy="46449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dirty="0"/>
          </a:p>
        </p:txBody>
      </p:sp>
      <p:sp>
        <p:nvSpPr>
          <p:cNvPr id="9220" name="Rectangle 4"/>
          <p:cNvSpPr>
            <a:spLocks noGrp="1" noChangeArrowheads="1"/>
          </p:cNvSpPr>
          <p:nvPr>
            <p:ph type="ftr" sz="quarter" idx="2"/>
          </p:nvPr>
        </p:nvSpPr>
        <p:spPr bwMode="auto">
          <a:xfrm>
            <a:off x="1" y="8831910"/>
            <a:ext cx="2972209" cy="464491"/>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dirty="0"/>
          </a:p>
        </p:txBody>
      </p:sp>
      <p:sp>
        <p:nvSpPr>
          <p:cNvPr id="9221" name="Rectangle 5"/>
          <p:cNvSpPr>
            <a:spLocks noGrp="1" noChangeArrowheads="1"/>
          </p:cNvSpPr>
          <p:nvPr>
            <p:ph type="sldNum" sz="quarter" idx="3"/>
          </p:nvPr>
        </p:nvSpPr>
        <p:spPr bwMode="auto">
          <a:xfrm>
            <a:off x="3885792" y="8831910"/>
            <a:ext cx="2972208" cy="464491"/>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473D1A75-8B2A-48FC-B5A2-79243BA3A131}" type="slidenum">
              <a:rPr lang="en-US"/>
              <a:pPr/>
              <a:t>‹#›</a:t>
            </a:fld>
            <a:endParaRPr lang="en-US" dirty="0"/>
          </a:p>
        </p:txBody>
      </p:sp>
    </p:spTree>
    <p:extLst>
      <p:ext uri="{BB962C8B-B14F-4D97-AF65-F5344CB8AC3E}">
        <p14:creationId xmlns:p14="http://schemas.microsoft.com/office/powerpoint/2010/main" val="13186414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304800" y="669897"/>
            <a:ext cx="2476500" cy="185737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73575"/>
            <a:ext cx="5486400" cy="3660775"/>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p:cNvSpPr>
            <a:spLocks noGrp="1"/>
          </p:cNvSpPr>
          <p:nvPr>
            <p:ph type="sldNum" sz="quarter" idx="5"/>
          </p:nvPr>
        </p:nvSpPr>
        <p:spPr>
          <a:xfrm>
            <a:off x="3884613" y="8829675"/>
            <a:ext cx="2439987" cy="466725"/>
          </a:xfrm>
          <a:prstGeom prst="rect">
            <a:avLst/>
          </a:prstGeom>
        </p:spPr>
        <p:txBody>
          <a:bodyPr vert="horz" lIns="91440" tIns="45720" rIns="91440" bIns="45720" rtlCol="0" anchor="b"/>
          <a:lstStyle>
            <a:lvl1pPr algn="r">
              <a:defRPr sz="1200"/>
            </a:lvl1pPr>
          </a:lstStyle>
          <a:p>
            <a:fld id="{3CF3E047-8B01-4D0A-8D9A-8D93D4534B9F}" type="slidenum">
              <a:rPr lang="en-US" smtClean="0"/>
              <a:t>‹#›</a:t>
            </a:fld>
            <a:endParaRPr lang="en-US" dirty="0"/>
          </a:p>
        </p:txBody>
      </p:sp>
      <p:sp>
        <p:nvSpPr>
          <p:cNvPr id="10" name="Footer Placeholder 9"/>
          <p:cNvSpPr>
            <a:spLocks noGrp="1"/>
          </p:cNvSpPr>
          <p:nvPr>
            <p:ph type="ftr" sz="quarter" idx="4"/>
          </p:nvPr>
        </p:nvSpPr>
        <p:spPr>
          <a:xfrm>
            <a:off x="304800" y="8829675"/>
            <a:ext cx="6019800" cy="466725"/>
          </a:xfrm>
          <a:prstGeom prst="rect">
            <a:avLst/>
          </a:prstGeom>
        </p:spPr>
        <p:txBody>
          <a:bodyPr vert="horz" lIns="91440" tIns="45720" rIns="91440" bIns="45720" rtlCol="0" anchor="ctr"/>
          <a:lstStyle>
            <a:lvl1pPr algn="l">
              <a:defRPr sz="1200"/>
            </a:lvl1pPr>
          </a:lstStyle>
          <a:p>
            <a:r>
              <a:rPr lang="en-US" dirty="0"/>
              <a:t>NWCG S-190 Guide</a:t>
            </a:r>
          </a:p>
        </p:txBody>
      </p:sp>
      <p:cxnSp>
        <p:nvCxnSpPr>
          <p:cNvPr id="12" name="Straight Connector 11"/>
          <p:cNvCxnSpPr/>
          <p:nvPr/>
        </p:nvCxnSpPr>
        <p:spPr>
          <a:xfrm>
            <a:off x="304800" y="8829675"/>
            <a:ext cx="6019800"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409292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200" kern="1200">
        <a:solidFill>
          <a:schemeClr val="tx1"/>
        </a:solidFill>
        <a:latin typeface="Times New Roman" panose="02020603050405020304" pitchFamily="18" charset="0"/>
        <a:ea typeface="+mn-ea"/>
        <a:cs typeface="Times New Roman" panose="02020603050405020304" pitchFamily="18" charset="0"/>
      </a:defRPr>
    </a:lvl2pPr>
    <a:lvl3pPr marL="914400" algn="l" defTabSz="914400" rtl="0" eaLnBrk="1" latinLnBrk="0" hangingPunct="1">
      <a:defRPr sz="1200" kern="1200">
        <a:solidFill>
          <a:schemeClr val="tx1"/>
        </a:solidFill>
        <a:latin typeface="Times New Roman" panose="02020603050405020304" pitchFamily="18" charset="0"/>
        <a:ea typeface="+mn-ea"/>
        <a:cs typeface="Times New Roman" panose="02020603050405020304" pitchFamily="18" charset="0"/>
      </a:defRPr>
    </a:lvl3pPr>
    <a:lvl4pPr marL="1371600" algn="l" defTabSz="914400" rtl="0" eaLnBrk="1" latinLnBrk="0" hangingPunct="1">
      <a:defRPr sz="1200" kern="1200">
        <a:solidFill>
          <a:schemeClr val="tx1"/>
        </a:solidFill>
        <a:latin typeface="Times New Roman" panose="02020603050405020304" pitchFamily="18" charset="0"/>
        <a:ea typeface="+mn-ea"/>
        <a:cs typeface="Times New Roman" panose="02020603050405020304" pitchFamily="18" charset="0"/>
      </a:defRPr>
    </a:lvl4pPr>
    <a:lvl5pPr marL="1828800" algn="l" defTabSz="914400" rtl="0" eaLnBrk="1" latinLnBrk="0" hangingPunct="1">
      <a:defRPr sz="1200" kern="1200">
        <a:solidFill>
          <a:schemeClr val="tx1"/>
        </a:solidFill>
        <a:latin typeface="Times New Roman" panose="02020603050405020304" pitchFamily="18" charset="0"/>
        <a:ea typeface="+mn-ea"/>
        <a:cs typeface="Times New Roman" panose="02020603050405020304" pitchFamily="18"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nwcg.gov/publications/461es"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nwcg.gov/publications/461es"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nwcg.gov/publications/461es"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a:xfrm>
            <a:off x="685800" y="4473575"/>
            <a:ext cx="5486400" cy="3660775"/>
          </a:xfrm>
          <a:prstGeom prst="rect">
            <a:avLst/>
          </a:prstGeom>
        </p:spPr>
        <p:txBody>
          <a:bodyPr/>
          <a:lstStyle/>
          <a:p>
            <a:pPr marL="6350" indent="-6350">
              <a:lnSpc>
                <a:spcPct val="103000"/>
              </a:lnSpc>
              <a:spcAft>
                <a:spcPts val="95"/>
              </a:spcAft>
            </a:pPr>
            <a:r>
              <a:rPr lang="en-US" sz="1800" b="1" dirty="0">
                <a:solidFill>
                  <a:srgbClr val="000000"/>
                </a:solidFill>
                <a:effectLst/>
                <a:latin typeface="Times New Roman" panose="02020603050405020304" pitchFamily="18" charset="0"/>
                <a:ea typeface="Times New Roman" panose="02020603050405020304" pitchFamily="18" charset="0"/>
              </a:rPr>
              <a:t>Nota para el Instructor</a:t>
            </a:r>
            <a:endParaRPr lang="es-MX" sz="1800" dirty="0">
              <a:solidFill>
                <a:srgbClr val="000000"/>
              </a:solidFill>
              <a:effectLst/>
              <a:latin typeface="Times New Roman" panose="02020603050405020304" pitchFamily="18" charset="0"/>
              <a:ea typeface="Times New Roman" panose="02020603050405020304" pitchFamily="18" charset="0"/>
            </a:endParaRPr>
          </a:p>
          <a:p>
            <a:pPr marL="342900" lvl="0" indent="-342900" fontAlgn="base">
              <a:lnSpc>
                <a:spcPct val="103000"/>
              </a:lnSpc>
              <a:spcAft>
                <a:spcPts val="570"/>
              </a:spcAft>
              <a:buClr>
                <a:srgbClr val="000000"/>
              </a:buClr>
              <a:buSzPts val="1200"/>
              <a:buFont typeface="Symbol" panose="05050102010706020507" pitchFamily="18" charset="2"/>
              <a:buChar char=""/>
            </a:pPr>
            <a:r>
              <a:rPr lang="es-MX" sz="18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rPr>
              <a:t>La intención de esta unidad es ser presentada en el campo como práctica real.</a:t>
            </a:r>
          </a:p>
          <a:p>
            <a:pPr marL="342900" lvl="0" indent="-342900" fontAlgn="base">
              <a:lnSpc>
                <a:spcPct val="103000"/>
              </a:lnSpc>
              <a:spcAft>
                <a:spcPts val="570"/>
              </a:spcAft>
              <a:buClr>
                <a:srgbClr val="000000"/>
              </a:buClr>
              <a:buSzPts val="1200"/>
              <a:buFont typeface="Symbol" panose="05050102010706020507" pitchFamily="18" charset="2"/>
              <a:buChar char=""/>
            </a:pPr>
            <a:r>
              <a:rPr lang="es-MX" sz="18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rPr>
              <a:t>Las herramientas y el equipo a los que se hace referencia deben estar disponibles como accesorios para los instructores e implementos prácticos para los estudiantes.</a:t>
            </a:r>
          </a:p>
          <a:p>
            <a:pPr marL="342900" lvl="0" indent="-342900" fontAlgn="base">
              <a:lnSpc>
                <a:spcPct val="103000"/>
              </a:lnSpc>
              <a:spcAft>
                <a:spcPts val="570"/>
              </a:spcAft>
              <a:buClr>
                <a:srgbClr val="000000"/>
              </a:buClr>
              <a:buSzPts val="1200"/>
              <a:buFont typeface="Symbol" panose="05050102010706020507" pitchFamily="18" charset="2"/>
              <a:buChar char=""/>
            </a:pPr>
            <a:r>
              <a:rPr lang="es-MX" sz="18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rPr>
              <a:t>Si la presentación en campo no es posible, la unidad se puede presentar en el salón de clases a través de PowerPoint, utilizando las herramientas y el equipo como referencia.</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a:xfrm>
            <a:off x="3884613" y="8829675"/>
            <a:ext cx="2971800" cy="466725"/>
          </a:xfrm>
          <a:prstGeom prst="rect">
            <a:avLst/>
          </a:prstGeom>
        </p:spPr>
        <p:txBody>
          <a:bodyPr/>
          <a:lstStyle/>
          <a:p>
            <a:fld id="{8563C44C-B45D-4BB0-881F-345F3E067394}" type="slidenum">
              <a:rPr lang="en-US" smtClean="0"/>
              <a:t>1</a:t>
            </a:fld>
            <a:endParaRPr lang="en-US" dirty="0"/>
          </a:p>
        </p:txBody>
      </p:sp>
    </p:spTree>
    <p:extLst>
      <p:ext uri="{BB962C8B-B14F-4D97-AF65-F5344CB8AC3E}">
        <p14:creationId xmlns:p14="http://schemas.microsoft.com/office/powerpoint/2010/main" val="42447770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342900" lvl="0" indent="-342900" fontAlgn="base">
              <a:lnSpc>
                <a:spcPct val="103000"/>
              </a:lnSpc>
              <a:spcAft>
                <a:spcPts val="570"/>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cómo el salto de rana es igual de efectivo en su propia brigada (por cuadrilla) o cuando trabajan en tándem con otra brigada.</a:t>
            </a:r>
          </a:p>
          <a:p>
            <a:pPr marL="342900" lvl="0" indent="-342900" fontAlgn="base">
              <a:lnSpc>
                <a:spcPct val="103000"/>
              </a:lnSpc>
              <a:spcAft>
                <a:spcPts val="570"/>
              </a:spcAft>
              <a:buClr>
                <a:srgbClr val="000000"/>
              </a:buClr>
              <a:buSzPts val="1200"/>
              <a:buFont typeface="Wingdings" panose="05000000000000000000" pitchFamily="2" charset="2"/>
              <a:buChar char=""/>
            </a:pPr>
            <a:endPar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endParaRPr>
          </a:p>
          <a:p>
            <a:pPr marL="342900" lvl="0" indent="-342900" fontAlgn="base">
              <a:lnSpc>
                <a:spcPct val="103000"/>
              </a:lnSpc>
              <a:spcAft>
                <a:spcPts val="570"/>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la comunicación al utilizar la técnica del salto de rana:</a:t>
            </a:r>
          </a:p>
          <a:p>
            <a:pPr marL="742950" lvl="1" indent="-285750" fontAlgn="base">
              <a:lnSpc>
                <a:spcPct val="103000"/>
              </a:lnSpc>
              <a:spcAft>
                <a:spcPts val="57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Puede ser efectivo colgar una cinta de señalización en el punto de partida de su línea con el nombre de la brigada, identificador de división y la fecha para que la brigada que reemplaza a la brigada original sepa que está en el lugar correcto y avance hacia adelante.</a:t>
            </a:r>
          </a:p>
          <a:p>
            <a:pPr marL="742950" lvl="1" indent="-285750" fontAlgn="base">
              <a:lnSpc>
                <a:spcPct val="103000"/>
              </a:lnSpc>
              <a:spcAft>
                <a:spcPts val="57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Esta técnica no es recomendada al trabajar en arbusto pesado o bosque donde el peligro potencial podría exceder la seguridad de una retirada hacia lo negro o una zona de seguridad.</a:t>
            </a:r>
          </a:p>
          <a:p>
            <a:pPr marL="742950" lvl="1" indent="-285750" fontAlgn="base">
              <a:lnSpc>
                <a:spcPct val="103000"/>
              </a:lnSpc>
              <a:spcAft>
                <a:spcPts val="57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Cuando se utiliza el método de salto de rana, los vigilantes son esenciales para mantener la seguridad.</a:t>
            </a:r>
          </a:p>
        </p:txBody>
      </p:sp>
      <p:sp>
        <p:nvSpPr>
          <p:cNvPr id="4" name="Slide Number Placeholder 3"/>
          <p:cNvSpPr>
            <a:spLocks noGrp="1"/>
          </p:cNvSpPr>
          <p:nvPr>
            <p:ph type="sldNum" sz="quarter" idx="10"/>
          </p:nvPr>
        </p:nvSpPr>
        <p:spPr/>
        <p:txBody>
          <a:bodyPr/>
          <a:lstStyle/>
          <a:p>
            <a:fld id="{3CF3E047-8B01-4D0A-8D9A-8D93D4534B9F}" type="slidenum">
              <a:rPr lang="en-US" smtClean="0"/>
              <a:t>10</a:t>
            </a:fld>
            <a:endParaRPr lang="en-US" dirty="0"/>
          </a:p>
        </p:txBody>
      </p:sp>
    </p:spTree>
    <p:extLst>
      <p:ext uri="{BB962C8B-B14F-4D97-AF65-F5344CB8AC3E}">
        <p14:creationId xmlns:p14="http://schemas.microsoft.com/office/powerpoint/2010/main" val="16924023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685800" marR="463550" indent="-685800">
              <a:lnSpc>
                <a:spcPct val="103000"/>
              </a:lnSpc>
              <a:spcAft>
                <a:spcPts val="95"/>
              </a:spcAft>
            </a:pPr>
            <a:r>
              <a:rPr lang="es-MX" sz="1800" b="1" dirty="0">
                <a:solidFill>
                  <a:srgbClr val="000000"/>
                </a:solidFill>
                <a:effectLst/>
                <a:latin typeface="Times New Roman" panose="02020603050405020304" pitchFamily="18" charset="0"/>
                <a:ea typeface="Times New Roman" panose="02020603050405020304" pitchFamily="18" charset="0"/>
              </a:rPr>
              <a:t>Pregunta: Con base en la descripción de abajo, ¿qué técnica de brigada esta siendo identificada? </a:t>
            </a:r>
          </a:p>
          <a:p>
            <a:pPr marL="685800" marR="463550" indent="-685800">
              <a:lnSpc>
                <a:spcPct val="103000"/>
              </a:lnSpc>
              <a:spcAft>
                <a:spcPts val="95"/>
              </a:spcAft>
            </a:pPr>
            <a:endParaRPr lang="es-MX" sz="1800" b="1" dirty="0">
              <a:solidFill>
                <a:srgbClr val="000000"/>
              </a:solidFill>
              <a:effectLst/>
              <a:latin typeface="Times New Roman" panose="02020603050405020304" pitchFamily="18" charset="0"/>
              <a:ea typeface="Times New Roman" panose="02020603050405020304" pitchFamily="18" charset="0"/>
            </a:endParaRPr>
          </a:p>
          <a:p>
            <a:pPr marL="685800" marR="463550" indent="-685800">
              <a:lnSpc>
                <a:spcPct val="103000"/>
              </a:lnSpc>
              <a:spcAft>
                <a:spcPts val="95"/>
              </a:spcAft>
            </a:pPr>
            <a:r>
              <a:rPr lang="es-MX" sz="1800" dirty="0">
                <a:solidFill>
                  <a:srgbClr val="000000"/>
                </a:solidFill>
                <a:effectLst/>
                <a:latin typeface="Times New Roman" panose="02020603050405020304" pitchFamily="18" charset="0"/>
                <a:ea typeface="Times New Roman" panose="02020603050405020304" pitchFamily="18" charset="0"/>
              </a:rPr>
              <a:t>Un sistema de organizar trabajadores para construir una línea de fuego en la que avanzan sin cambiar sus posiciones relativas en la línea.</a:t>
            </a:r>
          </a:p>
          <a:p>
            <a:pPr marL="685800" marR="463550" indent="-685800">
              <a:lnSpc>
                <a:spcPct val="103000"/>
              </a:lnSpc>
              <a:spcAft>
                <a:spcPts val="95"/>
              </a:spcAft>
            </a:pPr>
            <a:endParaRPr lang="es-MX" sz="1800" dirty="0">
              <a:solidFill>
                <a:srgbClr val="000000"/>
              </a:solidFill>
              <a:effectLst/>
              <a:latin typeface="Times New Roman" panose="02020603050405020304" pitchFamily="18" charset="0"/>
              <a:ea typeface="Times New Roman" panose="02020603050405020304" pitchFamily="18" charset="0"/>
            </a:endParaRPr>
          </a:p>
          <a:p>
            <a:pPr marL="6350" indent="-6350">
              <a:lnSpc>
                <a:spcPct val="107000"/>
              </a:lnSpc>
              <a:spcAft>
                <a:spcPts val="60"/>
              </a:spcAft>
              <a:tabLst>
                <a:tab pos="1107440" algn="ctr"/>
              </a:tabLst>
            </a:pPr>
            <a:r>
              <a:rPr lang="es-MX" sz="1800" b="1"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Respuesta: </a:t>
            </a:r>
            <a:r>
              <a:rPr lang="es-MX" sz="1800" i="1" dirty="0">
                <a:solidFill>
                  <a:srgbClr val="000000"/>
                </a:solidFill>
                <a:effectLst/>
                <a:latin typeface="Times New Roman" panose="02020603050405020304" pitchFamily="18" charset="0"/>
                <a:ea typeface="Times New Roman" panose="02020603050405020304" pitchFamily="18" charset="0"/>
              </a:rPr>
              <a:t>Progresiva</a:t>
            </a:r>
            <a:endParaRPr lang="es-MX" sz="1800" dirty="0">
              <a:solidFill>
                <a:srgbClr val="000000"/>
              </a:solidFill>
              <a:effectLst/>
              <a:latin typeface="Times New Roman" panose="02020603050405020304" pitchFamily="18" charset="0"/>
              <a:ea typeface="Times New Roman" panose="02020603050405020304" pitchFamily="18" charset="0"/>
            </a:endParaRPr>
          </a:p>
          <a:p>
            <a:endParaRPr lang="en-US" b="1" dirty="0"/>
          </a:p>
        </p:txBody>
      </p:sp>
      <p:sp>
        <p:nvSpPr>
          <p:cNvPr id="4" name="Slide Number Placeholder 3"/>
          <p:cNvSpPr>
            <a:spLocks noGrp="1"/>
          </p:cNvSpPr>
          <p:nvPr>
            <p:ph type="sldNum" sz="quarter" idx="5"/>
          </p:nvPr>
        </p:nvSpPr>
        <p:spPr/>
        <p:txBody>
          <a:bodyPr/>
          <a:lstStyle/>
          <a:p>
            <a:fld id="{3CF3E047-8B01-4D0A-8D9A-8D93D4534B9F}" type="slidenum">
              <a:rPr lang="en-US" smtClean="0"/>
              <a:t>11</a:t>
            </a:fld>
            <a:endParaRPr lang="en-US" dirty="0"/>
          </a:p>
        </p:txBody>
      </p:sp>
    </p:spTree>
    <p:extLst>
      <p:ext uri="{BB962C8B-B14F-4D97-AF65-F5344CB8AC3E}">
        <p14:creationId xmlns:p14="http://schemas.microsoft.com/office/powerpoint/2010/main" val="25101899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342900" lvl="0" indent="-342900" fontAlgn="base">
              <a:lnSpc>
                <a:spcPct val="103000"/>
              </a:lnSpc>
              <a:spcAft>
                <a:spcPts val="570"/>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el papel que juega el equipo de moto sierristas para marcar el ritmo para el resto de la operación de construcción de la línea:</a:t>
            </a:r>
          </a:p>
          <a:p>
            <a:pPr marL="742950" lvl="1" indent="-285750" fontAlgn="base">
              <a:lnSpc>
                <a:spcPct val="103000"/>
              </a:lnSpc>
              <a:spcAft>
                <a:spcPts val="57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En ocasiones, el equipo de moto sierristas puede progresar con una eficiencia increíble, dependiendo de la carga de combustible, momentos en que se pueden crear pequeños espacios o distancia entre los moto sierristas y los escarbadores.</a:t>
            </a:r>
          </a:p>
          <a:p>
            <a:pPr marL="742950" lvl="1" indent="-285750" fontAlgn="base">
              <a:lnSpc>
                <a:spcPct val="103000"/>
              </a:lnSpc>
              <a:spcAft>
                <a:spcPts val="57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En otras ocasiones, la carga de trabajo del equipo puede ser mayor y la velocidad de producción ser lenta, donde los escarbadores pueden mejorar su distancia o ubicación actual en la línea hasta que los moto sierristas empiezan a progresar otra vez. Los escarbadores también pueden sistemáticamente y temporalmente dejar de escarbar la línea y apoyar a los ayudantes de los moto sierristas a remover y reubicar el material cortado.</a:t>
            </a:r>
          </a:p>
          <a:p>
            <a:pPr marL="742950" lvl="1" indent="-285750" fontAlgn="base">
              <a:lnSpc>
                <a:spcPct val="103000"/>
              </a:lnSpc>
              <a:spcAft>
                <a:spcPts val="570"/>
              </a:spcAft>
              <a:buClr>
                <a:srgbClr val="000000"/>
              </a:buClr>
              <a:buSzPts val="1200"/>
              <a:buFont typeface="Courier New" panose="02070309020205020404" pitchFamily="49" charset="0"/>
              <a:buChar char="o"/>
            </a:pPr>
            <a:endPar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endParaRPr>
          </a:p>
          <a:p>
            <a:pPr marL="342900" lvl="0" indent="-342900" fontAlgn="base">
              <a:lnSpc>
                <a:spcPct val="103000"/>
              </a:lnSpc>
              <a:spcAft>
                <a:spcPts val="570"/>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las características del combustible:</a:t>
            </a:r>
          </a:p>
          <a:p>
            <a:pPr marL="742950" lvl="1" indent="-285750" fontAlgn="base">
              <a:lnSpc>
                <a:spcPct val="103000"/>
              </a:lnSpc>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Dependiendo del tipo, tamaño y continuidad del combustible, planifique adelante la cantidad de equipos de moto sierristas que serán necesarios para cortar y eliminar efectivamente el combustible y a la vez mantener las tasas de producción que reflejan los objetivos. </a:t>
            </a:r>
          </a:p>
          <a:p>
            <a:pPr marL="742950" lvl="1" indent="-285750" fontAlgn="base">
              <a:lnSpc>
                <a:spcPct val="103000"/>
              </a:lnSpc>
              <a:spcAft>
                <a:spcPts val="57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La línea de motosierra puede variar de 8 a 20 pies de ancho dependiendo del tamaño del combustible, espacio entre la copas, tiempo atmosférico y comportamiento del fuego.</a:t>
            </a:r>
          </a:p>
          <a:p>
            <a:pPr marL="742950" lvl="1" indent="-285750" fontAlgn="base">
              <a:lnSpc>
                <a:spcPct val="103000"/>
              </a:lnSpc>
              <a:spcAft>
                <a:spcPts val="570"/>
              </a:spcAft>
              <a:buClr>
                <a:srgbClr val="000000"/>
              </a:buClr>
              <a:buSzPts val="1200"/>
              <a:buFont typeface="Courier New" panose="02070309020205020404" pitchFamily="49" charset="0"/>
              <a:buChar char="o"/>
            </a:pPr>
            <a:endPar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endParaRPr>
          </a:p>
          <a:p>
            <a:pPr marL="342900" lvl="0" indent="-342900" fontAlgn="base">
              <a:lnSpc>
                <a:spcPct val="103000"/>
              </a:lnSpc>
              <a:spcAft>
                <a:spcPts val="570"/>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las acciones y técnicas independientes utilizadas por equipos de moto sierristas:</a:t>
            </a:r>
          </a:p>
          <a:p>
            <a:pPr marL="742950" lvl="1" indent="-285750" fontAlgn="base">
              <a:lnSpc>
                <a:spcPct val="103000"/>
              </a:lnSpc>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La construcción de línea progresiva con motosierra se puede utilizar para ambos métodos de ataque, directo e indirecto, y es útil en combustibles pesados y continuos. Solo cortar suficiente vegetación para controlar el fuego. Esto disminuye el esfuerzo y el tiempo de exposición y aumenta la tasa de producción de la línea de fuego. Cada equipo de moto sierristas corta una sección de la línea, con el equipo principal solo cortando el combustible suficiente para establecer la línea de fuego, y los siguientes equipos de motosierras completan la línea de fuego con los estándares requeridos con herramientas manuales.</a:t>
            </a:r>
          </a:p>
          <a:p>
            <a:pPr marL="742950" lvl="1" indent="-285750" fontAlgn="base">
              <a:lnSpc>
                <a:spcPct val="103000"/>
              </a:lnSpc>
              <a:spcAft>
                <a:spcPts val="57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La construcción de línea utilizando la técnica salto de rana es cuando un equipo de motosierristas corta una cadena de combustible y luego avanza una cadena al frente, seguido por brigadas manuales quienes completan la línea de fuego, el salto de rana funciona bien en combustible ligero o durante la liquidación y esta técnica no es recomendada en arbusto pesado o en bosque donde el peligro potencial puede exceder la seguridad de una retirada hacia lo negro o zonas de seguridad.</a:t>
            </a:r>
          </a:p>
          <a:p>
            <a:pPr marL="742950" lvl="1" indent="-285750" fontAlgn="base">
              <a:lnSpc>
                <a:spcPct val="103000"/>
              </a:lnSpc>
              <a:spcAft>
                <a:spcPts val="570"/>
              </a:spcAft>
              <a:buClr>
                <a:srgbClr val="000000"/>
              </a:buClr>
              <a:buSzPts val="1200"/>
              <a:buFont typeface="Courier New" panose="02070309020205020404" pitchFamily="49" charset="0"/>
              <a:buChar char="o"/>
            </a:pPr>
            <a:endPar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endParaRPr>
          </a:p>
          <a:p>
            <a:pPr marL="342900" lvl="0" indent="-342900" fontAlgn="base">
              <a:lnSpc>
                <a:spcPct val="103000"/>
              </a:lnSpc>
              <a:spcAft>
                <a:spcPts val="570"/>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los árboles peligrosos</a:t>
            </a:r>
            <a:r>
              <a:rPr lang="en-US"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a:t>
            </a:r>
            <a:endPar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endParaRPr>
          </a:p>
          <a:p>
            <a:pPr marL="742950" lvl="1" indent="-285750" fontAlgn="base">
              <a:lnSpc>
                <a:spcPct val="103000"/>
              </a:lnSpc>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Evitar cualquier derribo innecesario. Identificar y remover solo los árboles que representan un riesgo real, con base en su condición y proximidad a las actividades de construcción de la línea. Los árboles peligrosos pueden incluir árboles en llamas, árboles secos en pie o vivos huecos, árboles con severa inclinación, o árboles colgados.</a:t>
            </a:r>
          </a:p>
          <a:p>
            <a:pPr marL="742950" lvl="1" indent="-285750" fontAlgn="base">
              <a:lnSpc>
                <a:spcPct val="103000"/>
              </a:lnSpc>
              <a:spcAft>
                <a:spcPts val="57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Si un árbol peligroso no puede ser removido de manera segura, marque el área, cambie la ruta de la línea y queme los combustibles sin quemar para asegurar la línea.</a:t>
            </a:r>
          </a:p>
        </p:txBody>
      </p:sp>
      <p:sp>
        <p:nvSpPr>
          <p:cNvPr id="4" name="Slide Number Placeholder 3"/>
          <p:cNvSpPr>
            <a:spLocks noGrp="1"/>
          </p:cNvSpPr>
          <p:nvPr>
            <p:ph type="sldNum" sz="quarter" idx="10"/>
          </p:nvPr>
        </p:nvSpPr>
        <p:spPr/>
        <p:txBody>
          <a:bodyPr/>
          <a:lstStyle/>
          <a:p>
            <a:fld id="{3CF3E047-8B01-4D0A-8D9A-8D93D4534B9F}" type="slidenum">
              <a:rPr lang="en-US" smtClean="0"/>
              <a:t>12</a:t>
            </a:fld>
            <a:endParaRPr lang="en-US" dirty="0"/>
          </a:p>
        </p:txBody>
      </p:sp>
    </p:spTree>
    <p:extLst>
      <p:ext uri="{BB962C8B-B14F-4D97-AF65-F5344CB8AC3E}">
        <p14:creationId xmlns:p14="http://schemas.microsoft.com/office/powerpoint/2010/main" val="15239420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342900" lvl="0" indent="-342900" fontAlgn="base">
              <a:lnSpc>
                <a:spcPct val="103000"/>
              </a:lnSpc>
              <a:spcAft>
                <a:spcPts val="570"/>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los estándares para una línea segura, efectiva y eficiente:</a:t>
            </a:r>
          </a:p>
          <a:p>
            <a:pPr marL="742950" lvl="1" indent="-285750" fontAlgn="base">
              <a:lnSpc>
                <a:spcPct val="103000"/>
              </a:lnSpc>
              <a:spcAft>
                <a:spcPts val="57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Establecida desde el punto de anclaje.</a:t>
            </a:r>
          </a:p>
          <a:p>
            <a:pPr marL="742950" lvl="1" indent="-285750" fontAlgn="base">
              <a:lnSpc>
                <a:spcPct val="103000"/>
              </a:lnSpc>
              <a:spcAft>
                <a:spcPts val="57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Expone el suelo mineral para eliminar el potencial de que el material combustible continúe ardiendo en el combustible subterráneo, comprometiendo la integridad de la línea.</a:t>
            </a:r>
          </a:p>
          <a:p>
            <a:pPr marL="742950" lvl="1" indent="-285750" fontAlgn="base">
              <a:lnSpc>
                <a:spcPct val="103000"/>
              </a:lnSpc>
              <a:spcAft>
                <a:spcPts val="675"/>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La amplitud de la línea manual depende del tamaño del combustible, largo de llama, pendiente, tiempo atmosférico y el potencial de propagación.</a:t>
            </a:r>
          </a:p>
          <a:p>
            <a:pPr marL="742950" lvl="1" indent="-285750" fontAlgn="base">
              <a:lnSpc>
                <a:spcPct val="103000"/>
              </a:lnSpc>
              <a:spcAft>
                <a:spcPts val="675"/>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Solo lo ancho que sea necesario para conservar energía y ahorrar tiempo.</a:t>
            </a:r>
          </a:p>
          <a:p>
            <a:pPr marL="742950" lvl="1" indent="-285750" fontAlgn="base">
              <a:lnSpc>
                <a:spcPct val="103000"/>
              </a:lnSpc>
              <a:spcAft>
                <a:spcPts val="675"/>
              </a:spcAft>
              <a:buClr>
                <a:srgbClr val="000000"/>
              </a:buClr>
              <a:buSzPts val="1200"/>
              <a:buFont typeface="Courier New" panose="02070309020205020404" pitchFamily="49" charset="0"/>
              <a:buChar char="o"/>
            </a:pPr>
            <a:endPar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endParaRPr>
          </a:p>
          <a:p>
            <a:pPr marL="342900" lvl="0" indent="-342900" fontAlgn="base">
              <a:lnSpc>
                <a:spcPct val="103000"/>
              </a:lnSpc>
              <a:spcAft>
                <a:spcPts val="570"/>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áreas de preocupación al construir línea manual:</a:t>
            </a:r>
          </a:p>
          <a:p>
            <a:pPr marL="742950" lvl="1" indent="-285750" fontAlgn="base">
              <a:lnSpc>
                <a:spcPct val="103000"/>
              </a:lnSpc>
              <a:spcAft>
                <a:spcPts val="57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Los residuos de hojas y acículas, son combustibles finos que pueden amenazar la línea al encender y cruzar fácilmente la línea en condiciones adversas. Se recomienda monitorear áreas como esta.</a:t>
            </a:r>
          </a:p>
          <a:p>
            <a:pPr marL="742950" lvl="1" indent="-285750" fontAlgn="base">
              <a:lnSpc>
                <a:spcPct val="103000"/>
              </a:lnSpc>
              <a:spcAft>
                <a:spcPts val="57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Las capas profundas de material en descomposición deben ser escarbadas hasta que el suelo mineral esté expuesto.</a:t>
            </a:r>
          </a:p>
          <a:p>
            <a:pPr marL="742950" lvl="1" indent="-285750" fontAlgn="base">
              <a:lnSpc>
                <a:spcPct val="103000"/>
              </a:lnSpc>
              <a:spcAft>
                <a:spcPts val="57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Se requiere zanja bordo al construir la línea abajo de un incendio. Cuanto más inclinada sea la pendiente más ancha debe ser la línea.</a:t>
            </a:r>
          </a:p>
          <a:p>
            <a:pPr marL="742950" lvl="1" indent="-285750" fontAlgn="base">
              <a:lnSpc>
                <a:spcPct val="103000"/>
              </a:lnSpc>
              <a:spcAft>
                <a:spcPts val="57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Siempre referir a la Lista de Verificación Cuesta Abajo de la </a:t>
            </a:r>
            <a:r>
              <a:rPr lang="es-MX" sz="1200" i="1"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GBRI</a:t>
            </a: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 antes de intentar la construcción de la línea cuesta abajo. Discuta los riesgos, tales como material rodante, suelo inestable, y las ubicaciones de la ruta de escape y zona de seguridad.</a:t>
            </a:r>
          </a:p>
          <a:p>
            <a:pPr marL="742950" lvl="1" indent="-285750" fontAlgn="base">
              <a:lnSpc>
                <a:spcPct val="103000"/>
              </a:lnSpc>
              <a:spcAft>
                <a:spcPts val="570"/>
              </a:spcAft>
              <a:buClr>
                <a:srgbClr val="000000"/>
              </a:buClr>
              <a:buSzPts val="1200"/>
              <a:buFont typeface="Courier New" panose="02070309020205020404" pitchFamily="49" charset="0"/>
              <a:buChar char="o"/>
            </a:pPr>
            <a:endPar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endParaRPr>
          </a:p>
          <a:p>
            <a:pPr marL="342900" lvl="0" indent="-342900" fontAlgn="base">
              <a:lnSpc>
                <a:spcPct val="103000"/>
              </a:lnSpc>
              <a:spcAft>
                <a:spcPts val="570"/>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el uso de barreras naturales y construidas:</a:t>
            </a:r>
          </a:p>
          <a:p>
            <a:pPr marL="742950" lvl="1" indent="-285750" fontAlgn="base">
              <a:lnSpc>
                <a:spcPct val="103000"/>
              </a:lnSpc>
              <a:spcAft>
                <a:spcPts val="57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Las barreras existentes pueden ser una gran opción para aumentar la tasa de producción, así como para conservar esfuerzo y energía al atravesar estas áreas y continuar la línea en el lado opuesto de la barrera.</a:t>
            </a:r>
          </a:p>
          <a:p>
            <a:pPr marL="6350" indent="-6350">
              <a:lnSpc>
                <a:spcPct val="103000"/>
              </a:lnSpc>
              <a:spcAft>
                <a:spcPts val="570"/>
              </a:spcAft>
            </a:pPr>
            <a:br>
              <a:rPr lang="es-MX" sz="1200" dirty="0">
                <a:solidFill>
                  <a:srgbClr val="000000"/>
                </a:solidFill>
                <a:effectLst/>
                <a:latin typeface="Times New Roman" panose="02020603050405020304" pitchFamily="18" charset="0"/>
                <a:ea typeface="Times New Roman" panose="02020603050405020304" pitchFamily="18" charset="0"/>
              </a:rPr>
            </a:br>
            <a:r>
              <a:rPr lang="es-MX" sz="1200" dirty="0">
                <a:solidFill>
                  <a:srgbClr val="000000"/>
                </a:solidFill>
                <a:effectLst/>
                <a:latin typeface="Times New Roman" panose="02020603050405020304" pitchFamily="18" charset="0"/>
                <a:ea typeface="Times New Roman" panose="02020603050405020304" pitchFamily="18" charset="0"/>
              </a:rPr>
              <a:t> </a:t>
            </a:r>
          </a:p>
          <a:p>
            <a:pPr marL="6350" indent="-6350">
              <a:lnSpc>
                <a:spcPct val="103000"/>
              </a:lnSpc>
              <a:spcAft>
                <a:spcPts val="570"/>
              </a:spcAft>
            </a:pPr>
            <a:r>
              <a:rPr lang="es-MX" sz="1200" b="1" dirty="0">
                <a:solidFill>
                  <a:srgbClr val="000000"/>
                </a:solidFill>
                <a:effectLst/>
                <a:latin typeface="Times New Roman" panose="02020603050405020304" pitchFamily="18" charset="0"/>
                <a:ea typeface="Times New Roman" panose="02020603050405020304" pitchFamily="18" charset="0"/>
              </a:rPr>
              <a:t>Pregunta: ¿Cuáles son ejemplos de barreras naturales o construidas que se pueden utilizar para aumentar la tasa de producción de construcción de la línea?</a:t>
            </a:r>
          </a:p>
          <a:p>
            <a:pPr marL="6350" indent="-6350">
              <a:lnSpc>
                <a:spcPct val="103000"/>
              </a:lnSpc>
              <a:spcAft>
                <a:spcPts val="570"/>
              </a:spcAft>
            </a:pPr>
            <a:endParaRPr lang="es-MX" sz="1200" dirty="0">
              <a:solidFill>
                <a:srgbClr val="000000"/>
              </a:solidFill>
              <a:effectLst/>
              <a:latin typeface="Times New Roman" panose="02020603050405020304" pitchFamily="18" charset="0"/>
              <a:ea typeface="Times New Roman" panose="02020603050405020304" pitchFamily="18" charset="0"/>
            </a:endParaRPr>
          </a:p>
          <a:p>
            <a:pPr marL="6350" indent="-6350">
              <a:lnSpc>
                <a:spcPct val="107000"/>
              </a:lnSpc>
              <a:spcAft>
                <a:spcPts val="600"/>
              </a:spcAft>
              <a:tabLst>
                <a:tab pos="2065020" algn="ctr"/>
              </a:tabLst>
            </a:pPr>
            <a:r>
              <a:rPr lang="es-MX" sz="1200" b="1" dirty="0">
                <a:solidFill>
                  <a:srgbClr val="000000"/>
                </a:solidFill>
                <a:effectLst/>
                <a:latin typeface="Times New Roman" panose="02020603050405020304" pitchFamily="18" charset="0"/>
                <a:ea typeface="Times New Roman" panose="02020603050405020304" pitchFamily="18" charset="0"/>
              </a:rPr>
              <a:t>	                 </a:t>
            </a:r>
            <a:r>
              <a:rPr lang="es-MX" sz="1200" i="1" dirty="0">
                <a:solidFill>
                  <a:srgbClr val="000000"/>
                </a:solidFill>
                <a:effectLst/>
                <a:latin typeface="Times New Roman" panose="02020603050405020304" pitchFamily="18" charset="0"/>
                <a:ea typeface="Times New Roman" panose="02020603050405020304" pitchFamily="18" charset="0"/>
              </a:rPr>
              <a:t>Respuesta: Rocas, lagos, crestas sin combustible, campos pedregosos, etc.</a:t>
            </a:r>
          </a:p>
          <a:p>
            <a:pPr marL="6350" indent="-6350">
              <a:lnSpc>
                <a:spcPct val="107000"/>
              </a:lnSpc>
              <a:spcAft>
                <a:spcPts val="600"/>
              </a:spcAft>
              <a:tabLst>
                <a:tab pos="2065020" algn="ctr"/>
              </a:tabLst>
            </a:pPr>
            <a:endParaRPr lang="es-MX" sz="1200" dirty="0">
              <a:solidFill>
                <a:srgbClr val="000000"/>
              </a:solidFill>
              <a:effectLst/>
              <a:latin typeface="Times New Roman" panose="02020603050405020304" pitchFamily="18" charset="0"/>
              <a:ea typeface="Times New Roman" panose="02020603050405020304" pitchFamily="18" charset="0"/>
            </a:endParaRPr>
          </a:p>
          <a:p>
            <a:pPr marL="342900" lvl="0" indent="-342900" fontAlgn="base">
              <a:lnSpc>
                <a:spcPct val="103000"/>
              </a:lnSpc>
              <a:spcAft>
                <a:spcPts val="570"/>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las tasas de producción que pertenecen a una medida lineal de distancia y por qué son utilizadas:</a:t>
            </a:r>
          </a:p>
          <a:p>
            <a:pPr marL="742950" lvl="1" indent="-285750" fontAlgn="base">
              <a:lnSpc>
                <a:spcPct val="103000"/>
              </a:lnSpc>
              <a:spcAft>
                <a:spcPts val="57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1 cadena = 66 pies</a:t>
            </a:r>
          </a:p>
          <a:p>
            <a:pPr marL="742950" lvl="1" indent="-285750" fontAlgn="base">
              <a:lnSpc>
                <a:spcPct val="103000"/>
              </a:lnSpc>
              <a:spcAft>
                <a:spcPts val="57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1 milla = 80 cadenas o 5,280 pies</a:t>
            </a:r>
          </a:p>
          <a:p>
            <a:pPr marL="742950" lvl="1" indent="-285750" fontAlgn="base">
              <a:lnSpc>
                <a:spcPct val="103000"/>
              </a:lnSpc>
              <a:spcAft>
                <a:spcPts val="57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1 acre = 10 cadenas cuadradas, o aproximadamente el tamaño de una cancha de fútbol </a:t>
            </a:r>
          </a:p>
          <a:p>
            <a:pPr marL="742950" lvl="1" indent="-285750" fontAlgn="base">
              <a:lnSpc>
                <a:spcPct val="103000"/>
              </a:lnSpc>
              <a:spcAft>
                <a:spcPts val="57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1 milla cuadrada = 640 acres</a:t>
            </a:r>
          </a:p>
          <a:p>
            <a:pPr marL="742950" lvl="1" indent="-285750" fontAlgn="base">
              <a:lnSpc>
                <a:spcPct val="103000"/>
              </a:lnSpc>
              <a:spcAft>
                <a:spcPts val="570"/>
              </a:spcAft>
              <a:buClr>
                <a:srgbClr val="000000"/>
              </a:buClr>
              <a:buSzPts val="1200"/>
              <a:buFont typeface="Courier New" panose="02070309020205020404" pitchFamily="49" charset="0"/>
              <a:buChar char="o"/>
            </a:pPr>
            <a:endPar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endParaRPr>
          </a:p>
          <a:p>
            <a:pPr marL="342900" lvl="0" indent="-342900" fontAlgn="base">
              <a:lnSpc>
                <a:spcPct val="103000"/>
              </a:lnSpc>
              <a:spcAft>
                <a:spcPts val="570"/>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Refiera a Perímetro Promedio en Cadenas de la </a:t>
            </a:r>
            <a:r>
              <a:rPr lang="es-MX" sz="1200" i="1"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Guía de Bolsillo de Respuesta a Incidente (GBRI)</a:t>
            </a: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 PMS 461es, </a:t>
            </a: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hlinkClick r:id="rId3"/>
              </a:rPr>
              <a:t>https://www.nwcg.gov/publications/461es</a:t>
            </a: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a:t>
            </a:r>
          </a:p>
          <a:p>
            <a:pPr marL="342900" lvl="0" indent="-342900" fontAlgn="base">
              <a:lnSpc>
                <a:spcPct val="103000"/>
              </a:lnSpc>
              <a:spcAft>
                <a:spcPts val="570"/>
              </a:spcAft>
              <a:buClr>
                <a:srgbClr val="000000"/>
              </a:buClr>
              <a:buSzPts val="1200"/>
              <a:buFont typeface="Wingdings" panose="05000000000000000000" pitchFamily="2" charset="2"/>
              <a:buChar char=""/>
            </a:pPr>
            <a:endPar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endParaRPr>
          </a:p>
          <a:p>
            <a:pPr marL="342900" lvl="0" indent="-342900" fontAlgn="base">
              <a:lnSpc>
                <a:spcPct val="103000"/>
              </a:lnSpc>
              <a:spcAft>
                <a:spcPts val="95"/>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las razones de las variaciones en la tasa de producción entre brigadas Tipo 1, Tipo 2 AI, y Tipo 2 (cadenas por hora y pies por hora).</a:t>
            </a:r>
          </a:p>
        </p:txBody>
      </p:sp>
      <p:sp>
        <p:nvSpPr>
          <p:cNvPr id="4" name="Slide Number Placeholder 3"/>
          <p:cNvSpPr>
            <a:spLocks noGrp="1"/>
          </p:cNvSpPr>
          <p:nvPr>
            <p:ph type="sldNum" sz="quarter" idx="10"/>
          </p:nvPr>
        </p:nvSpPr>
        <p:spPr/>
        <p:txBody>
          <a:bodyPr/>
          <a:lstStyle/>
          <a:p>
            <a:fld id="{3CF3E047-8B01-4D0A-8D9A-8D93D4534B9F}" type="slidenum">
              <a:rPr lang="en-US" smtClean="0"/>
              <a:t>13</a:t>
            </a:fld>
            <a:endParaRPr lang="en-US" dirty="0"/>
          </a:p>
        </p:txBody>
      </p:sp>
    </p:spTree>
    <p:extLst>
      <p:ext uri="{BB962C8B-B14F-4D97-AF65-F5344CB8AC3E}">
        <p14:creationId xmlns:p14="http://schemas.microsoft.com/office/powerpoint/2010/main" val="31644396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342900" lvl="0" indent="-342900" fontAlgn="base">
              <a:lnSpc>
                <a:spcPct val="103000"/>
              </a:lnSpc>
              <a:spcAft>
                <a:spcPts val="570"/>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la línea de fuego debajo de un incendio con pendiente:</a:t>
            </a:r>
          </a:p>
          <a:p>
            <a:pPr marL="742950" lvl="1" indent="-285750" fontAlgn="base">
              <a:lnSpc>
                <a:spcPct val="103000"/>
              </a:lnSpc>
              <a:spcAft>
                <a:spcPts val="57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Una línea de fuego debajo de un incendio en la pendiente.</a:t>
            </a:r>
          </a:p>
          <a:p>
            <a:pPr marL="742950" lvl="1" indent="-285750" fontAlgn="base">
              <a:lnSpc>
                <a:spcPct val="103000"/>
              </a:lnSpc>
              <a:spcAft>
                <a:spcPts val="57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Riesgos, tales como material rodante están más presentes cuando se trabaja con este tipo de línea (troncos, tocones, rocas).</a:t>
            </a:r>
          </a:p>
          <a:p>
            <a:pPr marL="742950" lvl="1" indent="-285750" fontAlgn="base">
              <a:lnSpc>
                <a:spcPct val="103000"/>
              </a:lnSpc>
              <a:spcAft>
                <a:spcPts val="57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El potencial de que se desarrollen focos secundarios debajo de usted es mayor.</a:t>
            </a:r>
          </a:p>
          <a:p>
            <a:pPr marL="742950" lvl="1" indent="-285750" fontAlgn="base">
              <a:lnSpc>
                <a:spcPct val="103000"/>
              </a:lnSpc>
              <a:spcAft>
                <a:spcPts val="570"/>
              </a:spcAft>
              <a:buClr>
                <a:srgbClr val="000000"/>
              </a:buClr>
              <a:buSzPts val="1200"/>
              <a:buFont typeface="Courier New" panose="02070309020205020404" pitchFamily="49" charset="0"/>
              <a:buChar char="o"/>
            </a:pPr>
            <a:endPar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endParaRPr>
          </a:p>
          <a:p>
            <a:pPr marL="342900" lvl="0" indent="-342900" fontAlgn="base">
              <a:lnSpc>
                <a:spcPct val="103000"/>
              </a:lnSpc>
              <a:spcAft>
                <a:spcPts val="570"/>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los propósitos de construir una zanja bordo cuando la línea es ubicada debajo de un incendio con pendiente:</a:t>
            </a:r>
          </a:p>
          <a:p>
            <a:pPr marL="742950" lvl="1" indent="-285750" fontAlgn="base">
              <a:lnSpc>
                <a:spcPct val="103000"/>
              </a:lnSpc>
              <a:spcAft>
                <a:spcPts val="57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Una técnica estándar para atrapar escombros rodantes.</a:t>
            </a:r>
          </a:p>
          <a:p>
            <a:pPr marL="742950" lvl="1" indent="-285750" fontAlgn="base">
              <a:lnSpc>
                <a:spcPct val="103000"/>
              </a:lnSpc>
              <a:spcAft>
                <a:spcPts val="57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Para retener las brasas del combustible ardiendo, previniendo que crucen la línea, resultando en focos secundarios.</a:t>
            </a:r>
          </a:p>
          <a:p>
            <a:pPr marL="742950" lvl="1" indent="-285750" fontAlgn="base">
              <a:lnSpc>
                <a:spcPct val="103000"/>
              </a:lnSpc>
              <a:spcAft>
                <a:spcPts val="570"/>
              </a:spcAft>
              <a:buClr>
                <a:srgbClr val="000000"/>
              </a:buClr>
              <a:buSzPts val="1200"/>
              <a:buFont typeface="Courier New" panose="02070309020205020404" pitchFamily="49" charset="0"/>
              <a:buChar char="o"/>
            </a:pPr>
            <a:endPar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endParaRPr>
          </a:p>
          <a:p>
            <a:pPr marL="342900" lvl="0" indent="-342900" fontAlgn="base">
              <a:lnSpc>
                <a:spcPct val="103000"/>
              </a:lnSpc>
              <a:spcAft>
                <a:spcPts val="570"/>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los estándares de la zanja bordo:</a:t>
            </a:r>
          </a:p>
          <a:p>
            <a:pPr marL="742950" lvl="1" indent="-285750" fontAlgn="base">
              <a:lnSpc>
                <a:spcPct val="103000"/>
              </a:lnSpc>
              <a:spcAft>
                <a:spcPts val="57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La profundidad, amplitud y la altura del bordo de la zanja bordo variara dependiendo del porcentaje de la pendiente y el tamaño del material que debe detener.</a:t>
            </a:r>
          </a:p>
          <a:p>
            <a:pPr marL="742950" lvl="1" indent="-285750" fontAlgn="base">
              <a:lnSpc>
                <a:spcPct val="103000"/>
              </a:lnSpc>
              <a:spcAft>
                <a:spcPts val="57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El bordo debe ser mantenido, el recorrido de la línea debe realizarse en lo quemado o dentro de la zanja, pero no arriba del bordo.</a:t>
            </a:r>
          </a:p>
          <a:p>
            <a:pPr marL="628650"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lang="en-US" sz="1200" b="0" i="0" kern="1200" baseline="0" dirty="0">
              <a:solidFill>
                <a:schemeClr val="tx1"/>
              </a:solidFill>
              <a:effectLst/>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a:solidFill>
                <a:schemeClr val="tx1"/>
              </a:solidFill>
              <a:effectLst/>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Times New Roman" panose="02020603050405020304" pitchFamily="18" charset="0"/>
              <a:ea typeface="+mn-ea"/>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3CF3E047-8B01-4D0A-8D9A-8D93D4534B9F}" type="slidenum">
              <a:rPr lang="en-US" smtClean="0"/>
              <a:t>14</a:t>
            </a:fld>
            <a:endParaRPr lang="en-US" dirty="0"/>
          </a:p>
        </p:txBody>
      </p:sp>
    </p:spTree>
    <p:extLst>
      <p:ext uri="{BB962C8B-B14F-4D97-AF65-F5344CB8AC3E}">
        <p14:creationId xmlns:p14="http://schemas.microsoft.com/office/powerpoint/2010/main" val="36387483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228600" indent="-228600">
              <a:lnSpc>
                <a:spcPct val="103000"/>
              </a:lnSpc>
              <a:spcAft>
                <a:spcPts val="570"/>
              </a:spcAft>
              <a:buFont typeface="Wingdings" panose="05000000000000000000" pitchFamily="2" charset="2"/>
              <a:buChar char="q"/>
            </a:pPr>
            <a:r>
              <a:rPr lang="es-MX" sz="1200" dirty="0">
                <a:solidFill>
                  <a:srgbClr val="000000"/>
                </a:solidFill>
                <a:effectLst/>
                <a:latin typeface="Times New Roman" panose="02020603050405020304" pitchFamily="18" charset="0"/>
                <a:ea typeface="Arial" panose="020B0604020202020204" pitchFamily="34" charset="0"/>
              </a:rPr>
              <a:t>Discuta el espaciado con los participantes y refuérceles la importancia de cómo se relaciona con la seguridad . El personal debe mantener una distancia mínima de 10 pies de los demás al caminar y trabajar por las siguientes razones</a:t>
            </a:r>
            <a:r>
              <a:rPr lang="es-MX" sz="1200" dirty="0">
                <a:solidFill>
                  <a:srgbClr val="000000"/>
                </a:solidFill>
                <a:effectLst/>
                <a:latin typeface="Times New Roman" panose="02020603050405020304" pitchFamily="18" charset="0"/>
                <a:ea typeface="Times New Roman" panose="02020603050405020304" pitchFamily="18" charset="0"/>
              </a:rPr>
              <a:t>:</a:t>
            </a:r>
          </a:p>
          <a:p>
            <a:pPr marL="228600" indent="-228600">
              <a:lnSpc>
                <a:spcPct val="103000"/>
              </a:lnSpc>
              <a:spcAft>
                <a:spcPts val="570"/>
              </a:spcAft>
              <a:buFont typeface="Wingdings" panose="05000000000000000000" pitchFamily="2" charset="2"/>
              <a:buChar char="q"/>
            </a:pPr>
            <a:endParaRPr lang="es-MX" sz="1200" dirty="0">
              <a:solidFill>
                <a:srgbClr val="000000"/>
              </a:solidFill>
              <a:effectLst/>
              <a:latin typeface="Times New Roman" panose="02020603050405020304" pitchFamily="18" charset="0"/>
              <a:ea typeface="Times New Roman" panose="02020603050405020304" pitchFamily="18" charset="0"/>
            </a:endParaRPr>
          </a:p>
          <a:p>
            <a:pPr marL="742950" lvl="1" indent="-285750" fontAlgn="base">
              <a:lnSpc>
                <a:spcPct val="103000"/>
              </a:lnSpc>
              <a:spcAft>
                <a:spcPts val="57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Resbalones, tropiezos y caídas (¡suceden!).</a:t>
            </a:r>
          </a:p>
          <a:p>
            <a:pPr marL="742950" lvl="1" indent="-285750" fontAlgn="base">
              <a:lnSpc>
                <a:spcPct val="103000"/>
              </a:lnSpc>
              <a:spcAft>
                <a:spcPts val="57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Mantiene la capacidad de evitar y evadir el material rodante.</a:t>
            </a:r>
          </a:p>
          <a:p>
            <a:pPr marL="742950" lvl="1" indent="-285750" fontAlgn="base">
              <a:lnSpc>
                <a:spcPct val="103000"/>
              </a:lnSpc>
              <a:spcAft>
                <a:spcPts val="57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Proporciona un escape fácil de riesgos aéreos potenciales.</a:t>
            </a:r>
          </a:p>
          <a:p>
            <a:pPr marL="742950" lvl="1" indent="-285750" fontAlgn="base">
              <a:lnSpc>
                <a:spcPct val="103000"/>
              </a:lnSpc>
              <a:spcAft>
                <a:spcPts val="57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Capacidad para evitar un golpe de una herramienta en caso de que ocurra un rebote o un cambio repentino en el giro o movimiento de la herramienta.</a:t>
            </a:r>
          </a:p>
          <a:p>
            <a:pPr marL="742950" lvl="1" indent="-285750" fontAlgn="base">
              <a:lnSpc>
                <a:spcPct val="103000"/>
              </a:lnSpc>
              <a:spcAft>
                <a:spcPts val="57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Proporciona suficiente espacio para girar una herramienta que requiere más movimiento y esfuerzo.</a:t>
            </a:r>
          </a:p>
          <a:p>
            <a:pPr marL="742950" lvl="1" indent="-285750" fontAlgn="base">
              <a:lnSpc>
                <a:spcPct val="103000"/>
              </a:lnSpc>
              <a:spcAft>
                <a:spcPts val="57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Aun lo suficientemente cerca para comunicarse verbalmente y pasar mensajes respecto a riesgos e indicaciones.</a:t>
            </a:r>
          </a:p>
        </p:txBody>
      </p:sp>
      <p:sp>
        <p:nvSpPr>
          <p:cNvPr id="4" name="Slide Number Placeholder 3"/>
          <p:cNvSpPr>
            <a:spLocks noGrp="1"/>
          </p:cNvSpPr>
          <p:nvPr>
            <p:ph type="sldNum" sz="quarter" idx="10"/>
          </p:nvPr>
        </p:nvSpPr>
        <p:spPr/>
        <p:txBody>
          <a:bodyPr/>
          <a:lstStyle/>
          <a:p>
            <a:fld id="{3CF3E047-8B01-4D0A-8D9A-8D93D4534B9F}" type="slidenum">
              <a:rPr lang="en-US" smtClean="0"/>
              <a:t>15</a:t>
            </a:fld>
            <a:endParaRPr lang="en-US" dirty="0"/>
          </a:p>
        </p:txBody>
      </p:sp>
    </p:spTree>
    <p:extLst>
      <p:ext uri="{BB962C8B-B14F-4D97-AF65-F5344CB8AC3E}">
        <p14:creationId xmlns:p14="http://schemas.microsoft.com/office/powerpoint/2010/main" val="34075364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228600" lvl="0" indent="-228600">
              <a:lnSpc>
                <a:spcPct val="101000"/>
              </a:lnSpc>
              <a:spcAft>
                <a:spcPts val="660"/>
              </a:spcAft>
              <a:buFont typeface="Symbol" panose="05050102010706020507" pitchFamily="18" charset="2"/>
              <a:buChar char=""/>
            </a:pPr>
            <a:r>
              <a:rPr lang="es-MX" sz="1200" dirty="0">
                <a:solidFill>
                  <a:srgbClr val="000000"/>
                </a:solidFill>
                <a:effectLst/>
                <a:latin typeface="Times New Roman" panose="02020603050405020304" pitchFamily="18" charset="0"/>
                <a:ea typeface="Times New Roman" panose="02020603050405020304" pitchFamily="18" charset="0"/>
              </a:rPr>
              <a:t>La comunicación es una de las tareas y comportamientos más importantes en incendios forestales. Comunicación clara, concisa y efectiva se relaciona directamente con operaciones de supresión seguras y efectivas.</a:t>
            </a:r>
          </a:p>
          <a:p>
            <a:pPr marL="228600" lvl="0" indent="-228600">
              <a:lnSpc>
                <a:spcPct val="101000"/>
              </a:lnSpc>
              <a:spcAft>
                <a:spcPts val="660"/>
              </a:spcAft>
              <a:buFont typeface="Symbol" panose="05050102010706020507" pitchFamily="18" charset="2"/>
              <a:buChar char=""/>
            </a:pPr>
            <a:endParaRPr lang="es-MX" sz="1200" dirty="0">
              <a:solidFill>
                <a:srgbClr val="000000"/>
              </a:solidFill>
              <a:effectLst/>
              <a:latin typeface="Times New Roman" panose="02020603050405020304" pitchFamily="18" charset="0"/>
              <a:ea typeface="Times New Roman" panose="02020603050405020304" pitchFamily="18" charset="0"/>
            </a:endParaRPr>
          </a:p>
          <a:p>
            <a:pPr marL="228600" indent="-228600">
              <a:lnSpc>
                <a:spcPct val="103000"/>
              </a:lnSpc>
              <a:spcAft>
                <a:spcPts val="190"/>
              </a:spcAft>
              <a:buFont typeface="Wingdings" panose="05000000000000000000" pitchFamily="2" charset="2"/>
              <a:buChar char="q"/>
            </a:pPr>
            <a:r>
              <a:rPr lang="es-MX" sz="1200" dirty="0">
                <a:solidFill>
                  <a:srgbClr val="000000"/>
                </a:solidFill>
                <a:effectLst/>
                <a:latin typeface="Times New Roman" panose="02020603050405020304" pitchFamily="18" charset="0"/>
                <a:ea typeface="Times New Roman" panose="02020603050405020304" pitchFamily="18" charset="0"/>
              </a:rPr>
              <a:t>Discuta las frases y acrónimos operativos comunes relacionados con la técnica de línea manual, lo que significan, y cómo son utilizados.</a:t>
            </a:r>
          </a:p>
          <a:p>
            <a:pPr marL="228600" indent="-228600">
              <a:lnSpc>
                <a:spcPct val="103000"/>
              </a:lnSpc>
              <a:spcAft>
                <a:spcPts val="190"/>
              </a:spcAft>
              <a:buFont typeface="Wingdings" panose="05000000000000000000" pitchFamily="2" charset="2"/>
              <a:buChar char="q"/>
            </a:pPr>
            <a:endParaRPr lang="es-MX" sz="1200" dirty="0">
              <a:solidFill>
                <a:srgbClr val="000000"/>
              </a:solidFill>
              <a:effectLst/>
              <a:latin typeface="Times New Roman" panose="02020603050405020304" pitchFamily="18" charset="0"/>
              <a:ea typeface="Times New Roman" panose="02020603050405020304" pitchFamily="18" charset="0"/>
            </a:endParaRPr>
          </a:p>
          <a:p>
            <a:pPr marL="228600" lvl="0" indent="-228600">
              <a:lnSpc>
                <a:spcPct val="101000"/>
              </a:lnSpc>
              <a:spcAft>
                <a:spcPts val="660"/>
              </a:spcAft>
              <a:buFont typeface="Symbol" panose="05050102010706020507" pitchFamily="18" charset="2"/>
              <a:buChar char=""/>
            </a:pPr>
            <a:r>
              <a:rPr lang="es-MX" sz="1200" dirty="0">
                <a:solidFill>
                  <a:srgbClr val="000000"/>
                </a:solidFill>
                <a:effectLst/>
                <a:latin typeface="Times New Roman" panose="02020603050405020304" pitchFamily="18" charset="0"/>
                <a:ea typeface="Times New Roman" panose="02020603050405020304" pitchFamily="18" charset="0"/>
              </a:rPr>
              <a:t>Ejemplos a considerar:</a:t>
            </a:r>
          </a:p>
          <a:p>
            <a:pPr marL="1600200" lvl="3" indent="-228600">
              <a:lnSpc>
                <a:spcPct val="101000"/>
              </a:lnSpc>
              <a:spcAft>
                <a:spcPts val="660"/>
              </a:spcAft>
              <a:buFont typeface="Symbol" panose="05050102010706020507" pitchFamily="18" charset="2"/>
              <a:buChar char=""/>
            </a:pPr>
            <a:endParaRPr lang="es-MX" sz="1200" dirty="0">
              <a:solidFill>
                <a:srgbClr val="000000"/>
              </a:solidFill>
              <a:effectLst/>
              <a:latin typeface="Times New Roman" panose="02020603050405020304" pitchFamily="18" charset="0"/>
              <a:ea typeface="Times New Roman" panose="02020603050405020304" pitchFamily="18" charset="0"/>
            </a:endParaRPr>
          </a:p>
          <a:p>
            <a:pPr marL="742950" lvl="1" indent="-285750" fontAlgn="base">
              <a:lnSpc>
                <a:spcPct val="103000"/>
              </a:lnSpc>
              <a:spcAft>
                <a:spcPts val="57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Orden Inverso de Herramienta (OIH) – Un acrónimo y una frase eficientes que indican un cambio de dirección. La última herramienta del orden ahora se convierte en la primera y la primera herramienta se convierte en la última. La dirección de desplazamiento se invierte 180 grados. Se usa comúnmente en situaciones en las que ocurren llamaradas o escapes, si es necesario retirarse a una ruta de escape o zona de seguridad, o se ha dado un nuevo objetivo en un área previamente trabajada.</a:t>
            </a:r>
          </a:p>
          <a:p>
            <a:pPr marL="742950" lvl="1" indent="-285750" fontAlgn="base">
              <a:lnSpc>
                <a:spcPct val="103000"/>
              </a:lnSpc>
              <a:spcAft>
                <a:spcPts val="57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Contener – Detener el progreso y mantener la ubicación actual.</a:t>
            </a:r>
          </a:p>
          <a:p>
            <a:pPr marL="742950" lvl="1" indent="-285750" fontAlgn="base">
              <a:lnSpc>
                <a:spcPct val="103000"/>
              </a:lnSpc>
              <a:spcAft>
                <a:spcPts val="57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Contener y mejorar –Una instrucción dada por supervisores de la línea de mantener la posición actual en la línea y continuar trabajando en esa sección de la línea hasta que se le indique lo contrario.</a:t>
            </a:r>
          </a:p>
          <a:p>
            <a:pPr marL="742950" lvl="1" indent="-285750" fontAlgn="base">
              <a:lnSpc>
                <a:spcPct val="103000"/>
              </a:lnSpc>
              <a:spcAft>
                <a:spcPts val="57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Moviéndose – Una instrucción dada desde el frente de la línea que la brigada se va a mover de ubicación o continuar con las operaciones.</a:t>
            </a:r>
          </a:p>
          <a:p>
            <a:pPr marL="742950" lvl="1" indent="-285750" fontAlgn="base">
              <a:lnSpc>
                <a:spcPct val="103000"/>
              </a:lnSpc>
              <a:spcAft>
                <a:spcPts val="57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Latigazo – Una rama de un árbol, matorral o arbusto que se ha doblado hacia atrás bajo tensión al caminar y representa una amenaza para la seguridad del personal detrás de quien creó el látigo.</a:t>
            </a:r>
          </a:p>
          <a:p>
            <a:pPr marL="742950" lvl="1" indent="-285750" fontAlgn="base">
              <a:lnSpc>
                <a:spcPct val="103000"/>
              </a:lnSpc>
              <a:spcAft>
                <a:spcPts val="57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Pasando – Hacer saber al personal que otros están haciendo salto de rana de su ubicación actual.</a:t>
            </a:r>
          </a:p>
          <a:p>
            <a:pPr marL="742950" lvl="1" indent="-285750" fontAlgn="base">
              <a:lnSpc>
                <a:spcPct val="103000"/>
              </a:lnSpc>
              <a:spcAft>
                <a:spcPts val="57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Girando – Hacer saber al personal de su alrededor que está a punto de realizar un movimiento más agresivo con su herramienta manual para poder cortar.</a:t>
            </a:r>
          </a:p>
          <a:p>
            <a:pPr marL="742950" lvl="1" indent="-285750" fontAlgn="base">
              <a:lnSpc>
                <a:spcPct val="103000"/>
              </a:lnSpc>
              <a:spcAft>
                <a:spcPts val="57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Hacer fila – Una instrucción dada por el supervisor que dirige la brigada para que se alineen en el orden de la herramienta.</a:t>
            </a:r>
          </a:p>
        </p:txBody>
      </p:sp>
      <p:sp>
        <p:nvSpPr>
          <p:cNvPr id="4" name="Slide Number Placeholder 3"/>
          <p:cNvSpPr>
            <a:spLocks noGrp="1"/>
          </p:cNvSpPr>
          <p:nvPr>
            <p:ph type="sldNum" sz="quarter" idx="10"/>
          </p:nvPr>
        </p:nvSpPr>
        <p:spPr/>
        <p:txBody>
          <a:bodyPr/>
          <a:lstStyle/>
          <a:p>
            <a:fld id="{3CF3E047-8B01-4D0A-8D9A-8D93D4534B9F}" type="slidenum">
              <a:rPr lang="en-US" smtClean="0"/>
              <a:t>16</a:t>
            </a:fld>
            <a:endParaRPr lang="en-US" dirty="0"/>
          </a:p>
        </p:txBody>
      </p:sp>
    </p:spTree>
    <p:extLst>
      <p:ext uri="{BB962C8B-B14F-4D97-AF65-F5344CB8AC3E}">
        <p14:creationId xmlns:p14="http://schemas.microsoft.com/office/powerpoint/2010/main" val="1401621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q"/>
            </a:pPr>
            <a:r>
              <a:rPr lang="es-MX" sz="1800" dirty="0">
                <a:solidFill>
                  <a:srgbClr val="000000"/>
                </a:solidFill>
                <a:effectLst/>
                <a:latin typeface="Times New Roman" panose="02020603050405020304" pitchFamily="18" charset="0"/>
                <a:ea typeface="Times New Roman" panose="02020603050405020304" pitchFamily="18" charset="0"/>
              </a:rPr>
              <a:t>Revise los objetivos de la unidad</a:t>
            </a:r>
            <a:r>
              <a:rPr lang="en-US" dirty="0"/>
              <a:t>.</a:t>
            </a:r>
          </a:p>
        </p:txBody>
      </p:sp>
      <p:sp>
        <p:nvSpPr>
          <p:cNvPr id="4" name="Slide Number Placeholder 3"/>
          <p:cNvSpPr>
            <a:spLocks noGrp="1"/>
          </p:cNvSpPr>
          <p:nvPr>
            <p:ph type="sldNum" sz="quarter" idx="5"/>
          </p:nvPr>
        </p:nvSpPr>
        <p:spPr/>
        <p:txBody>
          <a:bodyPr/>
          <a:lstStyle/>
          <a:p>
            <a:fld id="{3CF3E047-8B01-4D0A-8D9A-8D93D4534B9F}" type="slidenum">
              <a:rPr lang="en-US" smtClean="0"/>
              <a:t>17</a:t>
            </a:fld>
            <a:endParaRPr lang="en-US" dirty="0"/>
          </a:p>
        </p:txBody>
      </p:sp>
    </p:spTree>
    <p:extLst>
      <p:ext uri="{BB962C8B-B14F-4D97-AF65-F5344CB8AC3E}">
        <p14:creationId xmlns:p14="http://schemas.microsoft.com/office/powerpoint/2010/main" val="21525603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s-MX" sz="1800" dirty="0">
                <a:solidFill>
                  <a:srgbClr val="000000"/>
                </a:solidFill>
                <a:effectLst/>
                <a:latin typeface="Times New Roman" panose="02020603050405020304" pitchFamily="18" charset="0"/>
                <a:ea typeface="Times New Roman" panose="02020603050405020304" pitchFamily="18" charset="0"/>
              </a:rPr>
              <a:t>Revise los objetivos de la unidad</a:t>
            </a:r>
            <a:r>
              <a:rPr lang="en-US" dirty="0"/>
              <a:t>.</a:t>
            </a:r>
          </a:p>
          <a:p>
            <a:pPr marL="0" indent="0">
              <a:buFont typeface="Wingdings" panose="05000000000000000000" pitchFamily="2" charset="2"/>
              <a:buNone/>
            </a:pPr>
            <a:endParaRPr lang="en-US" dirty="0"/>
          </a:p>
        </p:txBody>
      </p:sp>
      <p:sp>
        <p:nvSpPr>
          <p:cNvPr id="4" name="Slide Number Placeholder 3"/>
          <p:cNvSpPr>
            <a:spLocks noGrp="1"/>
          </p:cNvSpPr>
          <p:nvPr>
            <p:ph type="sldNum" sz="quarter" idx="5"/>
          </p:nvPr>
        </p:nvSpPr>
        <p:spPr/>
        <p:txBody>
          <a:bodyPr/>
          <a:lstStyle/>
          <a:p>
            <a:fld id="{3CF3E047-8B01-4D0A-8D9A-8D93D4534B9F}" type="slidenum">
              <a:rPr lang="en-US" smtClean="0"/>
              <a:t>18</a:t>
            </a:fld>
            <a:endParaRPr lang="en-US" dirty="0"/>
          </a:p>
        </p:txBody>
      </p:sp>
    </p:spTree>
    <p:extLst>
      <p:ext uri="{BB962C8B-B14F-4D97-AF65-F5344CB8AC3E}">
        <p14:creationId xmlns:p14="http://schemas.microsoft.com/office/powerpoint/2010/main" val="20028418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q"/>
            </a:pPr>
            <a:r>
              <a:rPr lang="es-MX" sz="1800" dirty="0">
                <a:solidFill>
                  <a:srgbClr val="000000"/>
                </a:solidFill>
                <a:effectLst/>
                <a:latin typeface="Times New Roman" panose="02020603050405020304" pitchFamily="18" charset="0"/>
                <a:ea typeface="Times New Roman" panose="02020603050405020304" pitchFamily="18" charset="0"/>
              </a:rPr>
              <a:t>Presente los objetivos de la unidad</a:t>
            </a:r>
            <a:r>
              <a:rPr lang="en-US" dirty="0"/>
              <a:t>.</a:t>
            </a:r>
          </a:p>
        </p:txBody>
      </p:sp>
      <p:sp>
        <p:nvSpPr>
          <p:cNvPr id="4" name="Slide Number Placeholder 3"/>
          <p:cNvSpPr>
            <a:spLocks noGrp="1"/>
          </p:cNvSpPr>
          <p:nvPr>
            <p:ph type="sldNum" sz="quarter" idx="5"/>
          </p:nvPr>
        </p:nvSpPr>
        <p:spPr/>
        <p:txBody>
          <a:bodyPr/>
          <a:lstStyle/>
          <a:p>
            <a:fld id="{3CF3E047-8B01-4D0A-8D9A-8D93D4534B9F}" type="slidenum">
              <a:rPr lang="en-US" smtClean="0"/>
              <a:t>2</a:t>
            </a:fld>
            <a:endParaRPr lang="en-US" dirty="0"/>
          </a:p>
        </p:txBody>
      </p:sp>
    </p:spTree>
    <p:extLst>
      <p:ext uri="{BB962C8B-B14F-4D97-AF65-F5344CB8AC3E}">
        <p14:creationId xmlns:p14="http://schemas.microsoft.com/office/powerpoint/2010/main" val="25942124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s-MX" sz="1800" dirty="0">
                <a:solidFill>
                  <a:srgbClr val="000000"/>
                </a:solidFill>
                <a:effectLst/>
                <a:latin typeface="Times New Roman" panose="02020603050405020304" pitchFamily="18" charset="0"/>
                <a:ea typeface="Times New Roman" panose="02020603050405020304" pitchFamily="18" charset="0"/>
              </a:rPr>
              <a:t>Presente los objetivos de la unidad</a:t>
            </a:r>
            <a:r>
              <a:rPr lang="en-US" dirty="0"/>
              <a:t>.</a:t>
            </a:r>
          </a:p>
          <a:p>
            <a:pPr marL="0" indent="0">
              <a:buFont typeface="Wingdings" panose="05000000000000000000" pitchFamily="2" charset="2"/>
              <a:buNone/>
            </a:pPr>
            <a:endParaRPr lang="en-US" dirty="0"/>
          </a:p>
        </p:txBody>
      </p:sp>
      <p:sp>
        <p:nvSpPr>
          <p:cNvPr id="4" name="Slide Number Placeholder 3"/>
          <p:cNvSpPr>
            <a:spLocks noGrp="1"/>
          </p:cNvSpPr>
          <p:nvPr>
            <p:ph type="sldNum" sz="quarter" idx="5"/>
          </p:nvPr>
        </p:nvSpPr>
        <p:spPr/>
        <p:txBody>
          <a:bodyPr/>
          <a:lstStyle/>
          <a:p>
            <a:fld id="{3CF3E047-8B01-4D0A-8D9A-8D93D4534B9F}" type="slidenum">
              <a:rPr lang="en-US" smtClean="0"/>
              <a:t>3</a:t>
            </a:fld>
            <a:endParaRPr lang="en-US" dirty="0"/>
          </a:p>
        </p:txBody>
      </p:sp>
    </p:spTree>
    <p:extLst>
      <p:ext uri="{BB962C8B-B14F-4D97-AF65-F5344CB8AC3E}">
        <p14:creationId xmlns:p14="http://schemas.microsoft.com/office/powerpoint/2010/main" val="5672657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342900" lvl="0" indent="-342900" fontAlgn="base">
              <a:lnSpc>
                <a:spcPct val="103000"/>
              </a:lnSpc>
              <a:spcAft>
                <a:spcPts val="775"/>
              </a:spcAft>
              <a:buClr>
                <a:srgbClr val="000000"/>
              </a:buClr>
              <a:buSzPts val="1200"/>
              <a:buFont typeface="Symbol" panose="05050102010706020507" pitchFamily="18" charset="2"/>
              <a:buChar char=""/>
            </a:pPr>
            <a:r>
              <a:rPr lang="es-MX" sz="12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rPr>
              <a:t>Identificar la ubicación donde una brigada comenzará, progresará y terminará la línea manual, es una decisión importante que establecerá la seguridad, efectividad y las tasas de producción más eficientes de la brigada.</a:t>
            </a:r>
          </a:p>
          <a:p>
            <a:pPr marL="342900" lvl="0" indent="-342900" fontAlgn="base">
              <a:lnSpc>
                <a:spcPct val="103000"/>
              </a:lnSpc>
              <a:spcAft>
                <a:spcPts val="775"/>
              </a:spcAft>
              <a:buClr>
                <a:srgbClr val="000000"/>
              </a:buClr>
              <a:buSzPts val="1200"/>
              <a:buFont typeface="Symbol" panose="05050102010706020507" pitchFamily="18" charset="2"/>
              <a:buChar char=""/>
            </a:pPr>
            <a:endParaRPr lang="es-MX" sz="12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endParaRPr>
          </a:p>
          <a:p>
            <a:pPr marL="342900" lvl="0" indent="-342900" fontAlgn="base">
              <a:lnSpc>
                <a:spcPct val="103000"/>
              </a:lnSpc>
              <a:spcAft>
                <a:spcPts val="570"/>
              </a:spcAft>
              <a:buClr>
                <a:srgbClr val="000000"/>
              </a:buClr>
              <a:buSzPts val="1200"/>
              <a:buFont typeface="Symbol" panose="05050102010706020507" pitchFamily="18" charset="2"/>
              <a:buChar char=""/>
            </a:pPr>
            <a:r>
              <a:rPr lang="es-MX" sz="12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rPr>
              <a:t>Seleccionar la mejor ubicación posible proporcionará la mayor probabilidad de éxito de que la línea se mantenga cuando sea impactada por el borde del incendio, mientras proporciona seguridad al personal.</a:t>
            </a:r>
          </a:p>
          <a:p>
            <a:pPr marL="342900" lvl="0" indent="-342900" fontAlgn="base">
              <a:lnSpc>
                <a:spcPct val="103000"/>
              </a:lnSpc>
              <a:spcAft>
                <a:spcPts val="570"/>
              </a:spcAft>
              <a:buClr>
                <a:srgbClr val="000000"/>
              </a:buClr>
              <a:buSzPts val="1200"/>
              <a:buFont typeface="Symbol" panose="05050102010706020507" pitchFamily="18" charset="2"/>
              <a:buChar char=""/>
            </a:pPr>
            <a:endParaRPr lang="es-MX" sz="12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endParaRPr>
          </a:p>
          <a:p>
            <a:pPr marL="342900" lvl="0" indent="-342900" fontAlgn="base">
              <a:lnSpc>
                <a:spcPct val="103000"/>
              </a:lnSpc>
              <a:spcAft>
                <a:spcPts val="570"/>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Refiera a Ubicación de la Línea de Fuego en la </a:t>
            </a:r>
            <a:r>
              <a:rPr lang="es-MX" sz="1200" i="1"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Guía de Bolsillo</a:t>
            </a: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 </a:t>
            </a:r>
            <a:r>
              <a:rPr lang="es-MX" sz="1200" i="1"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de Respuesta a Incidente (</a:t>
            </a: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GBRI) PMS 461es, </a:t>
            </a: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hlinkClick r:id="rId3"/>
              </a:rPr>
              <a:t>https://www.nwcg.gov/publications/461es</a:t>
            </a: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a:t>
            </a:r>
          </a:p>
          <a:p>
            <a:pPr marL="342900" lvl="0" indent="-342900" fontAlgn="base">
              <a:lnSpc>
                <a:spcPct val="103000"/>
              </a:lnSpc>
              <a:spcAft>
                <a:spcPts val="570"/>
              </a:spcAft>
              <a:buClr>
                <a:srgbClr val="000000"/>
              </a:buClr>
              <a:buSzPts val="1200"/>
              <a:buFont typeface="Wingdings" panose="05000000000000000000" pitchFamily="2" charset="2"/>
              <a:buChar char=""/>
            </a:pPr>
            <a:endPar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endParaRPr>
          </a:p>
          <a:p>
            <a:pPr marL="342900" lvl="0" indent="-342900" fontAlgn="base">
              <a:lnSpc>
                <a:spcPct val="103000"/>
              </a:lnSpc>
              <a:spcAft>
                <a:spcPts val="570"/>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las consideraciones de la ubicación:</a:t>
            </a:r>
          </a:p>
          <a:p>
            <a:pPr marL="742950" lvl="1" indent="-285750" fontAlgn="base">
              <a:lnSpc>
                <a:spcPct val="103000"/>
              </a:lnSpc>
              <a:spcAft>
                <a:spcPts val="57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El supervisor de la brigada toma decisiones respecto a la ubicación de la línea manual.</a:t>
            </a:r>
          </a:p>
          <a:p>
            <a:pPr marL="742950" lvl="1" indent="-285750" fontAlgn="base">
              <a:lnSpc>
                <a:spcPct val="103000"/>
              </a:lnSpc>
              <a:spcAft>
                <a:spcPts val="57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El explorador de la brigada comienza muy adelante de la brigada, marcando la ubicación de la línea con cinta de señalización en ubicaciones visibles y fáciles de identificar, al mismo tiempo que obtiene inteligencia sobre la identificación de peligros a lo largo de la ruta y comunicando hallazgos al liderazgo de la brigada.</a:t>
            </a:r>
          </a:p>
          <a:p>
            <a:pPr marL="742950" lvl="1" indent="-285750" fontAlgn="base">
              <a:lnSpc>
                <a:spcPct val="103000"/>
              </a:lnSpc>
              <a:spcAft>
                <a:spcPts val="570"/>
              </a:spcAft>
              <a:buClr>
                <a:srgbClr val="000000"/>
              </a:buClr>
              <a:buSzPts val="1200"/>
              <a:buFont typeface="Courier New" panose="02070309020205020404" pitchFamily="49" charset="0"/>
              <a:buChar char="o"/>
            </a:pPr>
            <a:endPar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endParaRPr>
          </a:p>
          <a:p>
            <a:pPr marL="342900" lvl="0" indent="-342900" fontAlgn="base">
              <a:lnSpc>
                <a:spcPct val="103000"/>
              </a:lnSpc>
              <a:spcAft>
                <a:spcPts val="570"/>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estrategias de ataque relacionadas con la ubicación de la línea:</a:t>
            </a:r>
          </a:p>
          <a:p>
            <a:pPr marL="742950" lvl="1" indent="-285750" fontAlgn="base">
              <a:lnSpc>
                <a:spcPct val="103000"/>
              </a:lnSpc>
              <a:spcAft>
                <a:spcPts val="57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Directo - Considerado el método más recomendado con respecto a la ubicación de la línea debido al aumento de seguridad para el personal.</a:t>
            </a:r>
          </a:p>
          <a:p>
            <a:pPr marL="742950" lvl="1" indent="-285750" fontAlgn="base">
              <a:lnSpc>
                <a:spcPct val="103000"/>
              </a:lnSpc>
              <a:spcAft>
                <a:spcPts val="68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Indirecto - Debe ser usado con base en factores tales como las rápidas velocidades de crecimiento y propagación, dificultad de acceso, cargas de combustible pesado, y el potencial de focos secundarios a larga distancia.</a:t>
            </a:r>
          </a:p>
          <a:p>
            <a:endParaRPr lang="en-US" dirty="0"/>
          </a:p>
        </p:txBody>
      </p:sp>
      <p:sp>
        <p:nvSpPr>
          <p:cNvPr id="4" name="Slide Number Placeholder 3"/>
          <p:cNvSpPr>
            <a:spLocks noGrp="1"/>
          </p:cNvSpPr>
          <p:nvPr>
            <p:ph type="sldNum" sz="quarter" idx="10"/>
          </p:nvPr>
        </p:nvSpPr>
        <p:spPr/>
        <p:txBody>
          <a:bodyPr/>
          <a:lstStyle/>
          <a:p>
            <a:fld id="{3CF3E047-8B01-4D0A-8D9A-8D93D4534B9F}" type="slidenum">
              <a:rPr lang="en-US" smtClean="0"/>
              <a:t>4</a:t>
            </a:fld>
            <a:endParaRPr lang="en-US" dirty="0"/>
          </a:p>
        </p:txBody>
      </p:sp>
    </p:spTree>
    <p:extLst>
      <p:ext uri="{BB962C8B-B14F-4D97-AF65-F5344CB8AC3E}">
        <p14:creationId xmlns:p14="http://schemas.microsoft.com/office/powerpoint/2010/main" val="1182125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342900" lvl="0" indent="-342900" fontAlgn="base">
              <a:lnSpc>
                <a:spcPct val="103000"/>
              </a:lnSpc>
              <a:spcAft>
                <a:spcPts val="570"/>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la importancia de un punto de anclaje fuerte para minimizar la posibilidad de ser flanqueado por el fuego mientras la línea está siendo construida.</a:t>
            </a:r>
          </a:p>
          <a:p>
            <a:pPr marL="342900" lvl="0" indent="-342900" fontAlgn="base">
              <a:lnSpc>
                <a:spcPct val="103000"/>
              </a:lnSpc>
              <a:spcAft>
                <a:spcPts val="570"/>
              </a:spcAft>
              <a:buClr>
                <a:srgbClr val="000000"/>
              </a:buClr>
              <a:buSzPts val="1200"/>
              <a:buFont typeface="Wingdings" panose="05000000000000000000" pitchFamily="2" charset="2"/>
              <a:buChar char=""/>
            </a:pPr>
            <a:endPar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endParaRPr>
          </a:p>
          <a:p>
            <a:pPr marL="342900" lvl="0" indent="-342900" fontAlgn="base">
              <a:lnSpc>
                <a:spcPct val="103000"/>
              </a:lnSpc>
              <a:spcAft>
                <a:spcPts val="570"/>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el uso de barreras naturales:</a:t>
            </a:r>
          </a:p>
          <a:p>
            <a:pPr marL="742950" marR="1093470" lvl="1" indent="-285750" fontAlgn="base">
              <a:lnSpc>
                <a:spcPct val="103000"/>
              </a:lnSpc>
              <a:spcAft>
                <a:spcPts val="57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Cuerpos de agua.</a:t>
            </a:r>
          </a:p>
          <a:p>
            <a:pPr marL="742950" lvl="1" indent="-285750" fontAlgn="base">
              <a:lnSpc>
                <a:spcPct val="153000"/>
              </a:lnSpc>
              <a:spcAft>
                <a:spcPts val="57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Áreas despejadas de combustible tales como afloramientos de rocas.</a:t>
            </a:r>
          </a:p>
          <a:p>
            <a:pPr marL="742950" lvl="1" indent="-285750" fontAlgn="base">
              <a:lnSpc>
                <a:spcPct val="153000"/>
              </a:lnSpc>
              <a:spcAft>
                <a:spcPts val="57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Áreas quemadas previamente del incendio que están frías.</a:t>
            </a:r>
          </a:p>
          <a:p>
            <a:pPr marL="742950" lvl="1" indent="-285750" fontAlgn="base">
              <a:lnSpc>
                <a:spcPct val="153000"/>
              </a:lnSpc>
              <a:spcAft>
                <a:spcPts val="57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Áreas donde el combustible es escaso y no es receptivo a la propagación del fuego.</a:t>
            </a:r>
          </a:p>
          <a:p>
            <a:pPr marL="742950" lvl="1" indent="-285750" fontAlgn="base">
              <a:lnSpc>
                <a:spcPct val="153000"/>
              </a:lnSpc>
              <a:spcAft>
                <a:spcPts val="570"/>
              </a:spcAft>
              <a:buClr>
                <a:srgbClr val="000000"/>
              </a:buClr>
              <a:buSzPts val="1200"/>
              <a:buFont typeface="Courier New" panose="02070309020205020404" pitchFamily="49" charset="0"/>
              <a:buChar char="o"/>
            </a:pPr>
            <a:endPar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endParaRPr>
          </a:p>
          <a:p>
            <a:pPr marL="342900" lvl="0" indent="-342900" fontAlgn="base">
              <a:lnSpc>
                <a:spcPct val="103000"/>
              </a:lnSpc>
              <a:spcAft>
                <a:spcPts val="570"/>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el uso de barreras construidas:</a:t>
            </a:r>
          </a:p>
          <a:p>
            <a:pPr marL="742950" lvl="1" indent="-285750" fontAlgn="base">
              <a:lnSpc>
                <a:spcPct val="153000"/>
              </a:lnSpc>
              <a:spcAft>
                <a:spcPts val="57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Caminos.</a:t>
            </a:r>
          </a:p>
          <a:p>
            <a:pPr marL="742950" lvl="1" indent="-285750" fontAlgn="base">
              <a:lnSpc>
                <a:spcPct val="153000"/>
              </a:lnSpc>
              <a:spcAft>
                <a:spcPts val="57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Áreas de estacionamiento.</a:t>
            </a:r>
          </a:p>
          <a:p>
            <a:pPr marL="742950" lvl="1" indent="-285750" fontAlgn="base">
              <a:lnSpc>
                <a:spcPct val="153000"/>
              </a:lnSpc>
              <a:spcAft>
                <a:spcPts val="57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Los senderos a menudo pueden proporcionar un punto de anclaje.</a:t>
            </a:r>
          </a:p>
          <a:p>
            <a:pPr marL="676275" indent="-6350">
              <a:lnSpc>
                <a:spcPct val="103000"/>
              </a:lnSpc>
            </a:pPr>
            <a:r>
              <a:rPr lang="es-MX" sz="100" dirty="0">
                <a:solidFill>
                  <a:srgbClr val="000000"/>
                </a:solidFill>
                <a:effectLst/>
                <a:latin typeface="Times New Roman" panose="02020603050405020304" pitchFamily="18" charset="0"/>
                <a:ea typeface="Times New Roman" panose="02020603050405020304" pitchFamily="18" charset="0"/>
              </a:rPr>
              <a:t> </a:t>
            </a:r>
            <a:endParaRPr lang="es-MX" sz="1200" dirty="0">
              <a:solidFill>
                <a:srgbClr val="000000"/>
              </a:solidFill>
              <a:effectLst/>
              <a:latin typeface="Times New Roman" panose="02020603050405020304" pitchFamily="18" charset="0"/>
              <a:ea typeface="Times New Roman" panose="02020603050405020304" pitchFamily="18" charset="0"/>
            </a:endParaRPr>
          </a:p>
          <a:p>
            <a:pPr marL="342900" lvl="0" indent="-342900" fontAlgn="base">
              <a:lnSpc>
                <a:spcPct val="103000"/>
              </a:lnSpc>
              <a:spcAft>
                <a:spcPts val="570"/>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el protocolo cuando el punto de anclaje es comprometido y ya no es viable. Un ejemplo es elegir una ruta segura para regresar y restablecer o reubicar el punto de anclaje.</a:t>
            </a:r>
          </a:p>
          <a:p>
            <a:pPr marL="0" indent="0">
              <a:buFontTx/>
              <a:buNone/>
            </a:pPr>
            <a:endParaRPr lang="en-US" dirty="0"/>
          </a:p>
        </p:txBody>
      </p:sp>
      <p:sp>
        <p:nvSpPr>
          <p:cNvPr id="4" name="Slide Number Placeholder 3"/>
          <p:cNvSpPr>
            <a:spLocks noGrp="1"/>
          </p:cNvSpPr>
          <p:nvPr>
            <p:ph type="sldNum" sz="quarter" idx="10"/>
          </p:nvPr>
        </p:nvSpPr>
        <p:spPr/>
        <p:txBody>
          <a:bodyPr/>
          <a:lstStyle/>
          <a:p>
            <a:fld id="{3CF3E047-8B01-4D0A-8D9A-8D93D4534B9F}" type="slidenum">
              <a:rPr lang="en-US" smtClean="0"/>
              <a:t>5</a:t>
            </a:fld>
            <a:endParaRPr lang="en-US" dirty="0"/>
          </a:p>
        </p:txBody>
      </p:sp>
    </p:spTree>
    <p:extLst>
      <p:ext uri="{BB962C8B-B14F-4D97-AF65-F5344CB8AC3E}">
        <p14:creationId xmlns:p14="http://schemas.microsoft.com/office/powerpoint/2010/main" val="10907397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342900" lvl="0" indent="-342900" fontAlgn="base">
              <a:lnSpc>
                <a:spcPct val="103000"/>
              </a:lnSpc>
              <a:spcAft>
                <a:spcPts val="570"/>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cómo la topografía juega un papel en la identificación de la ubicación de la línea:</a:t>
            </a:r>
          </a:p>
          <a:p>
            <a:pPr marL="742950" lvl="1" indent="-285750" fontAlgn="base">
              <a:lnSpc>
                <a:spcPct val="103000"/>
              </a:lnSpc>
              <a:spcAft>
                <a:spcPts val="57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La línea de fuego debe proporcionar la ruta más directa al punto final para reducir los puntos débiles en la línea tales como dedos.</a:t>
            </a:r>
          </a:p>
          <a:p>
            <a:pPr marL="742950" lvl="1" indent="-285750" fontAlgn="base">
              <a:lnSpc>
                <a:spcPct val="103000"/>
              </a:lnSpc>
              <a:spcAft>
                <a:spcPts val="675"/>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Encontrar rutas que minimicen el impacto y maximicen la seguridad para acceso y salida.</a:t>
            </a:r>
          </a:p>
          <a:p>
            <a:pPr marL="742950" lvl="1" indent="-285750" fontAlgn="base">
              <a:lnSpc>
                <a:spcPct val="103000"/>
              </a:lnSpc>
              <a:spcAft>
                <a:spcPts val="57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Utilizar barreras naturales y construidas existentes para reducir la cantidad de trabajo necesario para contener un incendio.</a:t>
            </a:r>
          </a:p>
          <a:p>
            <a:pPr marL="742950" lvl="1" indent="-285750" fontAlgn="base">
              <a:lnSpc>
                <a:spcPct val="103000"/>
              </a:lnSpc>
              <a:spcAft>
                <a:spcPts val="57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Ubicar la línea en la parte superior de una cresta o simplemente en el lado de sotavento lejos del fuego principal, y evite línea de fuego debajo de un incendio con pendiente o línea a media pendiente en terreno inclinado.</a:t>
            </a:r>
          </a:p>
          <a:p>
            <a:pPr marL="742950" lvl="1" indent="-285750" fontAlgn="base">
              <a:lnSpc>
                <a:spcPct val="103000"/>
              </a:lnSpc>
              <a:spcAft>
                <a:spcPts val="570"/>
              </a:spcAft>
              <a:buClr>
                <a:srgbClr val="000000"/>
              </a:buClr>
              <a:buSzPts val="1200"/>
              <a:buFont typeface="Courier New" panose="02070309020205020404" pitchFamily="49" charset="0"/>
              <a:buChar char="o"/>
            </a:pPr>
            <a:endPar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endParaRPr>
          </a:p>
          <a:p>
            <a:pPr marL="342900" lvl="0" indent="-342900" fontAlgn="base">
              <a:lnSpc>
                <a:spcPct val="103000"/>
              </a:lnSpc>
              <a:spcAft>
                <a:spcPts val="570"/>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cómo los combustibles juegan un papel en la identificación de la ubicación de la línea:</a:t>
            </a:r>
          </a:p>
          <a:p>
            <a:pPr marL="742950" lvl="1" indent="-285750" fontAlgn="base">
              <a:lnSpc>
                <a:spcPct val="103000"/>
              </a:lnSpc>
              <a:spcAft>
                <a:spcPts val="57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Rutas a través de combustibles ligeros proporcionan ventajas sin sacrificar la capacidad de retención o valores de recursos significativos.</a:t>
            </a:r>
          </a:p>
          <a:p>
            <a:pPr marL="742950" lvl="1" indent="-285750" fontAlgn="base">
              <a:lnSpc>
                <a:spcPct val="103000"/>
              </a:lnSpc>
              <a:spcAft>
                <a:spcPts val="57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Evitar curvas cerradas cerca de depósitos de combustible denso para reducir el potencial de focos secundarios y maximizar la integridad de la línea.</a:t>
            </a:r>
          </a:p>
          <a:p>
            <a:pPr marL="742950" lvl="1" indent="-285750" fontAlgn="base">
              <a:lnSpc>
                <a:spcPct val="103000"/>
              </a:lnSpc>
              <a:spcAft>
                <a:spcPts val="57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Para mayor eficiencia en combustible altamente receptivo donde los focos secundarios son frecuentes, construir línea de fuego indirecta o reubicar la línea para abarcar múltiples focos, después quemar cualquier combustible no quemado para completar y fortalecer la línea.</a:t>
            </a:r>
          </a:p>
          <a:p>
            <a:pPr marL="1600200" lvl="3" indent="-228600">
              <a:lnSpc>
                <a:spcPct val="103000"/>
              </a:lnSpc>
              <a:spcAft>
                <a:spcPts val="420"/>
              </a:spcAft>
              <a:buFont typeface="Symbol" panose="05050102010706020507" pitchFamily="18" charset="2"/>
              <a:buChar char=""/>
              <a:tabLst>
                <a:tab pos="3022600" algn="ctr"/>
              </a:tabLst>
            </a:pPr>
            <a:r>
              <a:rPr lang="es-MX" sz="1200" dirty="0">
                <a:solidFill>
                  <a:srgbClr val="000000"/>
                </a:solidFill>
                <a:effectLst/>
                <a:latin typeface="Times New Roman" panose="02020603050405020304" pitchFamily="18" charset="0"/>
                <a:ea typeface="Arial" panose="020B0604020202020204" pitchFamily="34" charset="0"/>
              </a:rPr>
              <a:t>Es importante ubicar una línea donde los riesgos son mínimos o se puede eliminar fácilmente.</a:t>
            </a:r>
          </a:p>
          <a:p>
            <a:pPr marL="1600200" lvl="3" indent="-228600">
              <a:lnSpc>
                <a:spcPct val="103000"/>
              </a:lnSpc>
              <a:spcAft>
                <a:spcPts val="420"/>
              </a:spcAft>
              <a:buFont typeface="Symbol" panose="05050102010706020507" pitchFamily="18" charset="2"/>
              <a:buChar char=""/>
              <a:tabLst>
                <a:tab pos="3022600" algn="ctr"/>
              </a:tabLst>
            </a:pPr>
            <a:endParaRPr lang="es-MX" sz="1200" dirty="0">
              <a:solidFill>
                <a:srgbClr val="000000"/>
              </a:solidFill>
              <a:effectLst/>
              <a:latin typeface="Times New Roman" panose="02020603050405020304" pitchFamily="18" charset="0"/>
              <a:ea typeface="Times New Roman" panose="02020603050405020304" pitchFamily="18" charset="0"/>
            </a:endParaRPr>
          </a:p>
          <a:p>
            <a:pPr marL="342900" lvl="0" indent="-342900" fontAlgn="base">
              <a:lnSpc>
                <a:spcPct val="103000"/>
              </a:lnSpc>
              <a:spcAft>
                <a:spcPts val="570"/>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Discutir los peligros potenciales encontrados al identificar la ubicación de la línea y cómo mitigarlos:</a:t>
            </a:r>
          </a:p>
          <a:p>
            <a:pPr marL="742950" lvl="1" indent="-285750" fontAlgn="base">
              <a:lnSpc>
                <a:spcPct val="103000"/>
              </a:lnSpc>
              <a:spcAft>
                <a:spcPts val="57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Árboles secos en pie – remover los árboles secos en pie o ubicar la línea a una distancia alejada.</a:t>
            </a:r>
          </a:p>
          <a:p>
            <a:pPr marL="742950" lvl="1" indent="-285750" fontAlgn="base">
              <a:lnSpc>
                <a:spcPct val="103000"/>
              </a:lnSpc>
              <a:spcAft>
                <a:spcPts val="57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Terreno – ubicar la línea alejada de atributos tales como acantilados, pendientes pronunciadas, chimeneas, pasos y puertos; donde existan peligros de escombros rodantes; y áreas donde caminar puede ser un desafío.</a:t>
            </a:r>
          </a:p>
          <a:p>
            <a:pPr marL="742950" lvl="1" indent="-285750" fontAlgn="base">
              <a:lnSpc>
                <a:spcPct val="103000"/>
              </a:lnSpc>
              <a:spcAft>
                <a:spcPts val="57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Construcción de Línea cuesta abajo - refiera a </a:t>
            </a:r>
            <a:r>
              <a:rPr lang="es-MX" sz="1200" i="1"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Lista de Verificación Cuesta Abajo de la Guía de Bolsillo de Respuesta a Incidente</a:t>
            </a: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 (GBRI), PMS 461es, </a:t>
            </a: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hlinkClick r:id="rId3"/>
              </a:rPr>
              <a:t>https://www.nwcg.gov/publications/461es</a:t>
            </a: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a:t>
            </a:r>
          </a:p>
          <a:p>
            <a:pPr marL="742950" lvl="1" indent="-285750" fontAlgn="base">
              <a:lnSpc>
                <a:spcPct val="103000"/>
              </a:lnSpc>
              <a:spcAft>
                <a:spcPts val="570"/>
              </a:spcAft>
              <a:buClr>
                <a:srgbClr val="000000"/>
              </a:buClr>
              <a:buSzPts val="1200"/>
              <a:buFont typeface="Courier New" panose="02070309020205020404" pitchFamily="49" charset="0"/>
              <a:buChar char="o"/>
            </a:pPr>
            <a:endPar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endParaRPr>
          </a:p>
          <a:p>
            <a:pPr marL="342900" lvl="0" indent="-342900" fontAlgn="base">
              <a:lnSpc>
                <a:spcPct val="103000"/>
              </a:lnSpc>
              <a:spcAft>
                <a:spcPts val="570"/>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cómo la ubicación del fuego (pendiente y exposición) está relacionada con el comportamiento del fuego y cómo juega un papel en la identificación de la ubicación de la línea:</a:t>
            </a:r>
          </a:p>
          <a:p>
            <a:pPr marL="742950" lvl="1" indent="-285750" fontAlgn="base">
              <a:lnSpc>
                <a:spcPct val="103000"/>
              </a:lnSpc>
              <a:spcAft>
                <a:spcPts val="57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Dirección de propagación, específicamente relacionada con cuándo y dónde el incendio impactará la línea de fuego.</a:t>
            </a:r>
          </a:p>
          <a:p>
            <a:pPr marL="742950" lvl="1" indent="-285750" fontAlgn="base">
              <a:lnSpc>
                <a:spcPct val="103000"/>
              </a:lnSpc>
              <a:spcAft>
                <a:spcPts val="57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Velocidad de propagación, enfocándose en el tiempo relativo a la construcción de línea indirecta o directa.</a:t>
            </a:r>
          </a:p>
          <a:p>
            <a:pPr marL="742950" lvl="1" indent="-285750" fontAlgn="base">
              <a:lnSpc>
                <a:spcPct val="103000"/>
              </a:lnSpc>
              <a:spcAft>
                <a:spcPts val="57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La regla de oro para las capacidades de las herramientas manuales son longitud de llamas de 4 pies de largo o menos.</a:t>
            </a:r>
          </a:p>
          <a:p>
            <a:pPr marL="742950" lvl="1" indent="-285750" fontAlgn="base">
              <a:lnSpc>
                <a:spcPct val="103000"/>
              </a:lnSpc>
              <a:spcAft>
                <a:spcPts val="57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Focos secundarios pueden afectar la ubicación de la línea dependiendo de las condiciones del combustible en los combustibles receptivos cercanos a la línea potencial.</a:t>
            </a:r>
          </a:p>
          <a:p>
            <a:pPr marL="742950" lvl="1" indent="-285750" fontAlgn="base">
              <a:lnSpc>
                <a:spcPct val="103000"/>
              </a:lnSpc>
              <a:spcAft>
                <a:spcPts val="57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El tiempo atmosférico puede afectar la ubicación de la línea. Por ejemplo, el aumento en la velocidad y la dirección del viento podría detonar la necesidad de un cambio en el enfoque de supresión.</a:t>
            </a:r>
          </a:p>
          <a:p>
            <a:pPr marL="742950" lvl="1" indent="-285750" fontAlgn="base">
              <a:lnSpc>
                <a:spcPct val="103000"/>
              </a:lnSpc>
              <a:spcAft>
                <a:spcPts val="570"/>
              </a:spcAft>
              <a:buClr>
                <a:srgbClr val="000000"/>
              </a:buClr>
              <a:buSzPts val="1200"/>
              <a:buFont typeface="Courier New" panose="02070309020205020404" pitchFamily="49" charset="0"/>
              <a:buChar char="o"/>
            </a:pPr>
            <a:endPar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endParaRPr>
          </a:p>
          <a:p>
            <a:pPr marL="342900" lvl="0" indent="-342900" fontAlgn="base">
              <a:lnSpc>
                <a:spcPct val="103000"/>
              </a:lnSpc>
              <a:spcAft>
                <a:spcPts val="570"/>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Siempre tener un plan de contingencia para poner en su lugar si la ubicación de la línea de fuego planificada está comprometida por cualquier motivo, incluyendo riesgos, cambios en el comportamiento del fuego, etc.</a:t>
            </a:r>
          </a:p>
        </p:txBody>
      </p:sp>
      <p:sp>
        <p:nvSpPr>
          <p:cNvPr id="4" name="Slide Number Placeholder 3"/>
          <p:cNvSpPr>
            <a:spLocks noGrp="1"/>
          </p:cNvSpPr>
          <p:nvPr>
            <p:ph type="sldNum" sz="quarter" idx="10"/>
          </p:nvPr>
        </p:nvSpPr>
        <p:spPr/>
        <p:txBody>
          <a:bodyPr/>
          <a:lstStyle/>
          <a:p>
            <a:fld id="{3CF3E047-8B01-4D0A-8D9A-8D93D4534B9F}" type="slidenum">
              <a:rPr lang="en-US" smtClean="0"/>
              <a:t>6</a:t>
            </a:fld>
            <a:endParaRPr lang="en-US" dirty="0"/>
          </a:p>
        </p:txBody>
      </p:sp>
    </p:spTree>
    <p:extLst>
      <p:ext uri="{BB962C8B-B14F-4D97-AF65-F5344CB8AC3E}">
        <p14:creationId xmlns:p14="http://schemas.microsoft.com/office/powerpoint/2010/main" val="21509471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6350" indent="-6350">
              <a:lnSpc>
                <a:spcPct val="103000"/>
              </a:lnSpc>
              <a:spcAft>
                <a:spcPts val="95"/>
              </a:spcAft>
            </a:pPr>
            <a:r>
              <a:rPr lang="es-MX" sz="1800" b="1" dirty="0">
                <a:solidFill>
                  <a:srgbClr val="000000"/>
                </a:solidFill>
                <a:effectLst/>
                <a:latin typeface="Times New Roman" panose="02020603050405020304" pitchFamily="18" charset="0"/>
                <a:ea typeface="Times New Roman" panose="02020603050405020304" pitchFamily="18" charset="0"/>
              </a:rPr>
              <a:t>Pregunta: Usando la GBRI, ¿cuáles son las primeras dos consideraciones al identificar la ubicación de la línea de fuego?</a:t>
            </a:r>
            <a:endParaRPr lang="es-MX" sz="1800" dirty="0">
              <a:solidFill>
                <a:srgbClr val="000000"/>
              </a:solidFill>
              <a:effectLst/>
              <a:latin typeface="Times New Roman" panose="02020603050405020304" pitchFamily="18" charset="0"/>
              <a:ea typeface="Times New Roman" panose="02020603050405020304" pitchFamily="18" charset="0"/>
            </a:endParaRPr>
          </a:p>
          <a:p>
            <a:pPr marL="6350" indent="-6350">
              <a:lnSpc>
                <a:spcPct val="107000"/>
              </a:lnSpc>
              <a:spcAft>
                <a:spcPts val="60"/>
              </a:spcAft>
              <a:tabLst>
                <a:tab pos="2618105" algn="ctr"/>
              </a:tabLst>
            </a:pPr>
            <a:r>
              <a:rPr lang="es-MX" sz="1800" b="1" dirty="0">
                <a:solidFill>
                  <a:srgbClr val="000000"/>
                </a:solidFill>
                <a:effectLst/>
                <a:latin typeface="Times New Roman" panose="02020603050405020304" pitchFamily="18" charset="0"/>
                <a:ea typeface="Times New Roman" panose="02020603050405020304" pitchFamily="18" charset="0"/>
              </a:rPr>
              <a:t>		                   </a:t>
            </a:r>
            <a:r>
              <a:rPr lang="es-MX" sz="1800" i="1" dirty="0">
                <a:solidFill>
                  <a:srgbClr val="000000"/>
                </a:solidFill>
                <a:effectLst/>
                <a:latin typeface="Times New Roman" panose="02020603050405020304" pitchFamily="18" charset="0"/>
                <a:ea typeface="Times New Roman" panose="02020603050405020304" pitchFamily="18" charset="0"/>
              </a:rPr>
              <a:t>Respuesta: la seguridad del combatiente de incendios y usar el ataque directo siempre que sea posible.</a:t>
            </a:r>
            <a:endParaRPr lang="es-MX" sz="1800" dirty="0">
              <a:solidFill>
                <a:srgbClr val="000000"/>
              </a:solidFill>
              <a:effectLst/>
              <a:latin typeface="Times New Roman" panose="02020603050405020304" pitchFamily="18" charset="0"/>
              <a:ea typeface="Times New Roman" panose="02020603050405020304" pitchFamily="18" charset="0"/>
            </a:endParaRPr>
          </a:p>
          <a:p>
            <a:endParaRPr lang="en-US" b="1" dirty="0"/>
          </a:p>
        </p:txBody>
      </p:sp>
      <p:sp>
        <p:nvSpPr>
          <p:cNvPr id="4" name="Slide Number Placeholder 3"/>
          <p:cNvSpPr>
            <a:spLocks noGrp="1"/>
          </p:cNvSpPr>
          <p:nvPr>
            <p:ph type="sldNum" sz="quarter" idx="5"/>
          </p:nvPr>
        </p:nvSpPr>
        <p:spPr/>
        <p:txBody>
          <a:bodyPr/>
          <a:lstStyle/>
          <a:p>
            <a:fld id="{3CF3E047-8B01-4D0A-8D9A-8D93D4534B9F}" type="slidenum">
              <a:rPr lang="en-US" smtClean="0"/>
              <a:t>7</a:t>
            </a:fld>
            <a:endParaRPr lang="en-US" dirty="0"/>
          </a:p>
        </p:txBody>
      </p:sp>
    </p:spTree>
    <p:extLst>
      <p:ext uri="{BB962C8B-B14F-4D97-AF65-F5344CB8AC3E}">
        <p14:creationId xmlns:p14="http://schemas.microsoft.com/office/powerpoint/2010/main" val="23907206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342900" lvl="0" indent="-342900" fontAlgn="base">
              <a:lnSpc>
                <a:spcPct val="103000"/>
              </a:lnSpc>
              <a:spcAft>
                <a:spcPts val="570"/>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el orden de las herramientas como la disposición estratégica de motosierras y herramientas manuales que proporcionarán la operación de construcción de línea manual más efectiva, eficiente y segura dependiendo del tipo y la densidad del combustible.</a:t>
            </a:r>
          </a:p>
          <a:p>
            <a:pPr marL="342900" lvl="0" indent="-342900" fontAlgn="base">
              <a:lnSpc>
                <a:spcPct val="103000"/>
              </a:lnSpc>
              <a:spcAft>
                <a:spcPts val="570"/>
              </a:spcAft>
              <a:buClr>
                <a:srgbClr val="000000"/>
              </a:buClr>
              <a:buSzPts val="1200"/>
              <a:buFont typeface="Wingdings" panose="05000000000000000000" pitchFamily="2" charset="2"/>
              <a:buChar char=""/>
            </a:pPr>
            <a:endPar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endParaRPr>
          </a:p>
          <a:p>
            <a:pPr marL="342900" lvl="0" indent="-342900" fontAlgn="base">
              <a:lnSpc>
                <a:spcPct val="103000"/>
              </a:lnSpc>
              <a:spcAft>
                <a:spcPts val="570"/>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Algunas áreas geográficas requieren herramientas diferentes o adicionales con base en las características del combustible.</a:t>
            </a:r>
          </a:p>
          <a:p>
            <a:pPr marL="342900" lvl="0" indent="-342900" fontAlgn="base">
              <a:lnSpc>
                <a:spcPct val="103000"/>
              </a:lnSpc>
              <a:spcAft>
                <a:spcPts val="570"/>
              </a:spcAft>
              <a:buClr>
                <a:srgbClr val="000000"/>
              </a:buClr>
              <a:buSzPts val="1200"/>
              <a:buFont typeface="Wingdings" panose="05000000000000000000" pitchFamily="2" charset="2"/>
              <a:buChar char=""/>
            </a:pPr>
            <a:endPar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endParaRPr>
          </a:p>
          <a:p>
            <a:pPr marL="342900" lvl="0" indent="-342900" fontAlgn="base">
              <a:lnSpc>
                <a:spcPct val="103000"/>
              </a:lnSpc>
              <a:spcAft>
                <a:spcPts val="570"/>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el orden de las herramientas con los siguientes ejemplos:</a:t>
            </a:r>
          </a:p>
          <a:p>
            <a:pPr marL="742950" lvl="1" indent="-285750" fontAlgn="base">
              <a:lnSpc>
                <a:spcPct val="103000"/>
              </a:lnSpc>
              <a:spcAft>
                <a:spcPts val="57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Tipo de combustible ligero – Brigadas Tipo 2AI con dos equipos de moto sierrista/ayudante, pocas herramientas de corte y un contingente mayor de herramientas de raspado.</a:t>
            </a:r>
          </a:p>
          <a:p>
            <a:pPr marL="742950" lvl="1" indent="-285750" fontAlgn="base">
              <a:lnSpc>
                <a:spcPct val="103000"/>
              </a:lnSpc>
              <a:spcAft>
                <a:spcPts val="57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Tipo de combustible moderado – Brigadas Tipo 2AI con dos equipos de moto sierrista/ayudante y la misma cantidad de herramientas de corte y de raspado.</a:t>
            </a:r>
          </a:p>
          <a:p>
            <a:pPr marL="742950" lvl="1" indent="-285750" fontAlgn="base">
              <a:lnSpc>
                <a:spcPct val="103000"/>
              </a:lnSpc>
              <a:spcAft>
                <a:spcPts val="57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Tipo de combustible pesado – Brigadas Tipo 2AI con 3-4 equipos de moto sierrista/ayudante, más herramientas de corte y menos herramientas de raspado.</a:t>
            </a:r>
          </a:p>
          <a:p>
            <a:pPr marL="742950" lvl="1" indent="-285750" fontAlgn="base">
              <a:lnSpc>
                <a:spcPct val="103000"/>
              </a:lnSpc>
              <a:spcAft>
                <a:spcPts val="570"/>
              </a:spcAft>
              <a:buClr>
                <a:srgbClr val="000000"/>
              </a:buClr>
              <a:buSzPts val="1200"/>
              <a:buFont typeface="Courier New" panose="02070309020205020404" pitchFamily="49" charset="0"/>
              <a:buChar char="o"/>
            </a:pPr>
            <a:endPar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endParaRPr>
          </a:p>
          <a:p>
            <a:pPr marL="6350" indent="-6350">
              <a:lnSpc>
                <a:spcPct val="103000"/>
              </a:lnSpc>
              <a:spcAft>
                <a:spcPts val="620"/>
              </a:spcAft>
            </a:pPr>
            <a:r>
              <a:rPr lang="es-MX" sz="1200" b="1" dirty="0">
                <a:solidFill>
                  <a:srgbClr val="000000"/>
                </a:solidFill>
                <a:effectLst/>
                <a:latin typeface="Times New Roman" panose="02020603050405020304" pitchFamily="18" charset="0"/>
                <a:ea typeface="Times New Roman" panose="02020603050405020304" pitchFamily="18" charset="0"/>
              </a:rPr>
              <a:t>Ejercicio</a:t>
            </a:r>
          </a:p>
          <a:p>
            <a:pPr marL="6350" indent="-6350">
              <a:lnSpc>
                <a:spcPct val="103000"/>
              </a:lnSpc>
              <a:spcAft>
                <a:spcPts val="620"/>
              </a:spcAft>
            </a:pPr>
            <a:endParaRPr lang="es-MX" sz="1200" dirty="0">
              <a:solidFill>
                <a:srgbClr val="000000"/>
              </a:solidFill>
              <a:effectLst/>
              <a:latin typeface="Times New Roman" panose="02020603050405020304" pitchFamily="18" charset="0"/>
              <a:ea typeface="Times New Roman" panose="02020603050405020304" pitchFamily="18" charset="0"/>
            </a:endParaRPr>
          </a:p>
          <a:p>
            <a:pPr marL="342900" lvl="0" indent="-342900" fontAlgn="base">
              <a:lnSpc>
                <a:spcPct val="103000"/>
              </a:lnSpc>
              <a:spcAft>
                <a:spcPts val="570"/>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Proporcione a los estudiantes un escenario enfocándose en un tipo específico de combustible.</a:t>
            </a:r>
          </a:p>
          <a:p>
            <a:pPr marL="342900" lvl="0" indent="-342900" fontAlgn="base">
              <a:lnSpc>
                <a:spcPct val="103000"/>
              </a:lnSpc>
              <a:spcAft>
                <a:spcPts val="570"/>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Haga que determinen el orden de las herramientas con base en el tipo de combustible específico.</a:t>
            </a:r>
          </a:p>
          <a:p>
            <a:pPr marL="342900" lvl="0" indent="-342900" fontAlgn="base">
              <a:lnSpc>
                <a:spcPct val="103000"/>
              </a:lnSpc>
              <a:spcAft>
                <a:spcPts val="80"/>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Siga con una discusión sobre lo que producen.</a:t>
            </a:r>
          </a:p>
        </p:txBody>
      </p:sp>
      <p:sp>
        <p:nvSpPr>
          <p:cNvPr id="4" name="Slide Number Placeholder 3"/>
          <p:cNvSpPr>
            <a:spLocks noGrp="1"/>
          </p:cNvSpPr>
          <p:nvPr>
            <p:ph type="sldNum" sz="quarter" idx="10"/>
          </p:nvPr>
        </p:nvSpPr>
        <p:spPr/>
        <p:txBody>
          <a:bodyPr/>
          <a:lstStyle/>
          <a:p>
            <a:fld id="{3CF3E047-8B01-4D0A-8D9A-8D93D4534B9F}" type="slidenum">
              <a:rPr lang="en-US" smtClean="0"/>
              <a:t>8</a:t>
            </a:fld>
            <a:endParaRPr lang="en-US" dirty="0"/>
          </a:p>
        </p:txBody>
      </p:sp>
    </p:spTree>
    <p:extLst>
      <p:ext uri="{BB962C8B-B14F-4D97-AF65-F5344CB8AC3E}">
        <p14:creationId xmlns:p14="http://schemas.microsoft.com/office/powerpoint/2010/main" val="7962752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342900" lvl="0" indent="-342900" fontAlgn="base">
              <a:lnSpc>
                <a:spcPct val="103000"/>
              </a:lnSpc>
              <a:spcAft>
                <a:spcPts val="570"/>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el método de “golpear y avanzar” o “una pasada” de construcción de línea progresiva:</a:t>
            </a:r>
          </a:p>
          <a:p>
            <a:pPr marL="742950" lvl="1" indent="-285750" fontAlgn="base">
              <a:lnSpc>
                <a:spcPct val="103000"/>
              </a:lnSpc>
              <a:spcAft>
                <a:spcPts val="57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Golpear y avanzar o una pasada – Cada persona comienza desde el frente de la línea y mejora la condición de la línea hasta que cumple con los estándares en el momento en que se activa la última herramienta. Ninguna persona es responsable de un tramo específico de línea.</a:t>
            </a:r>
          </a:p>
          <a:p>
            <a:pPr marL="742950" lvl="1" indent="-285750" fontAlgn="base">
              <a:lnSpc>
                <a:spcPct val="103000"/>
              </a:lnSpc>
              <a:spcAft>
                <a:spcPts val="570"/>
              </a:spcAft>
              <a:buClr>
                <a:srgbClr val="000000"/>
              </a:buClr>
              <a:buSzPts val="1200"/>
              <a:buFont typeface="Courier New" panose="02070309020205020404" pitchFamily="49" charset="0"/>
              <a:buChar char="o"/>
            </a:pPr>
            <a:endPar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endParaRPr>
          </a:p>
          <a:p>
            <a:pPr marL="342900" lvl="0" indent="-342900" fontAlgn="base">
              <a:lnSpc>
                <a:spcPct val="103000"/>
              </a:lnSpc>
              <a:spcAft>
                <a:spcPts val="570"/>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el método de avance de construcción de línea progresiva:</a:t>
            </a:r>
          </a:p>
          <a:p>
            <a:pPr marL="742950" lvl="1" indent="-285750" fontAlgn="base">
              <a:lnSpc>
                <a:spcPct val="103000"/>
              </a:lnSpc>
              <a:spcAft>
                <a:spcPts val="57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Avance – El trabajo inicia con un espacio adecuado entre trabajadores; cada vez que un trabajador se adelanta a otro, todos los que están por delante se mueven un espacio y continúan el trabajo en la parte incompleta de la línea. El último trabajador no avanza hasta que se completa el trabajo en el tramo de línea del que es responsable. El avance de la brigada es coordinado por un Jefe de Brigada.</a:t>
            </a:r>
          </a:p>
        </p:txBody>
      </p:sp>
      <p:sp>
        <p:nvSpPr>
          <p:cNvPr id="4" name="Slide Number Placeholder 3"/>
          <p:cNvSpPr>
            <a:spLocks noGrp="1"/>
          </p:cNvSpPr>
          <p:nvPr>
            <p:ph type="sldNum" sz="quarter" idx="10"/>
          </p:nvPr>
        </p:nvSpPr>
        <p:spPr/>
        <p:txBody>
          <a:bodyPr/>
          <a:lstStyle/>
          <a:p>
            <a:fld id="{3CF3E047-8B01-4D0A-8D9A-8D93D4534B9F}" type="slidenum">
              <a:rPr lang="en-US" smtClean="0"/>
              <a:t>9</a:t>
            </a:fld>
            <a:endParaRPr lang="en-US" dirty="0"/>
          </a:p>
        </p:txBody>
      </p:sp>
    </p:spTree>
    <p:extLst>
      <p:ext uri="{BB962C8B-B14F-4D97-AF65-F5344CB8AC3E}">
        <p14:creationId xmlns:p14="http://schemas.microsoft.com/office/powerpoint/2010/main" val="7635538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Unit Title">
    <p:spTree>
      <p:nvGrpSpPr>
        <p:cNvPr id="1" name=""/>
        <p:cNvGrpSpPr/>
        <p:nvPr/>
      </p:nvGrpSpPr>
      <p:grpSpPr>
        <a:xfrm>
          <a:off x="0" y="0"/>
          <a:ext cx="0" cy="0"/>
          <a:chOff x="0" y="0"/>
          <a:chExt cx="0" cy="0"/>
        </a:xfrm>
      </p:grpSpPr>
      <p:pic>
        <p:nvPicPr>
          <p:cNvPr id="3" name="Picture 2" descr="Combatientes de incendios construyendo línea manual en arbusto denso y pendiente pronunciada."/>
          <p:cNvPicPr>
            <a:picLocks noChangeAspect="1"/>
          </p:cNvPicPr>
          <p:nvPr userDrawn="1"/>
        </p:nvPicPr>
        <p:blipFill rotWithShape="1">
          <a:blip r:embed="rId2" cstate="print">
            <a:extLst>
              <a:ext uri="{28A0092B-C50C-407E-A947-70E740481C1C}">
                <a14:useLocalDpi xmlns:a14="http://schemas.microsoft.com/office/drawing/2010/main" val="0"/>
              </a:ext>
            </a:extLst>
          </a:blip>
          <a:srcRect l="4380" t="22858" r="1567" b="31845"/>
          <a:stretch/>
        </p:blipFill>
        <p:spPr>
          <a:xfrm>
            <a:off x="0" y="0"/>
            <a:ext cx="9144000" cy="6629400"/>
          </a:xfrm>
          <a:prstGeom prst="rect">
            <a:avLst/>
          </a:prstGeom>
        </p:spPr>
      </p:pic>
      <p:sp>
        <p:nvSpPr>
          <p:cNvPr id="5" name="Rectangle 4"/>
          <p:cNvSpPr/>
          <p:nvPr userDrawn="1"/>
        </p:nvSpPr>
        <p:spPr>
          <a:xfrm>
            <a:off x="0" y="4495800"/>
            <a:ext cx="9144000" cy="1752600"/>
          </a:xfrm>
          <a:prstGeom prst="rect">
            <a:avLst/>
          </a:prstGeom>
          <a:solidFill>
            <a:schemeClr val="accent3">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p:cNvSpPr>
            <a:spLocks noGrp="1"/>
          </p:cNvSpPr>
          <p:nvPr>
            <p:ph type="title" hasCustomPrompt="1"/>
          </p:nvPr>
        </p:nvSpPr>
        <p:spPr>
          <a:xfrm>
            <a:off x="1905000" y="4495800"/>
            <a:ext cx="7086600" cy="1752600"/>
          </a:xfrm>
        </p:spPr>
        <p:txBody>
          <a:bodyPr>
            <a:noAutofit/>
          </a:bodyPr>
          <a:lstStyle>
            <a:lvl1pPr>
              <a:defRPr sz="4000" baseline="0">
                <a:solidFill>
                  <a:schemeClr val="bg1"/>
                </a:solidFill>
              </a:defRPr>
            </a:lvl1pPr>
          </a:lstStyle>
          <a:p>
            <a:pPr fontAlgn="auto">
              <a:spcAft>
                <a:spcPts val="0"/>
              </a:spcAft>
            </a:pPr>
            <a:r>
              <a:rPr lang="en-US" dirty="0"/>
              <a:t>Course # Unit # – unit name</a:t>
            </a:r>
            <a:endParaRPr lang="en-US" altLang="en-US" sz="4000" dirty="0">
              <a:solidFill>
                <a:schemeClr val="bg1"/>
              </a:solidFill>
            </a:endParaRPr>
          </a:p>
        </p:txBody>
      </p:sp>
      <p:pic>
        <p:nvPicPr>
          <p:cNvPr id="7" name="Picture 6" descr="NWCG Logo">
            <a:extLst>
              <a:ext uri="{FF2B5EF4-FFF2-40B4-BE49-F238E27FC236}">
                <a16:creationId xmlns:a16="http://schemas.microsoft.com/office/drawing/2014/main" id="{4FD319DF-2B6F-4366-A05F-A3DFFF63DB6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2456" y="4681325"/>
            <a:ext cx="1740610" cy="1371600"/>
          </a:xfrm>
          <a:prstGeom prst="rect">
            <a:avLst/>
          </a:prstGeom>
        </p:spPr>
      </p:pic>
    </p:spTree>
    <p:extLst>
      <p:ext uri="{BB962C8B-B14F-4D97-AF65-F5344CB8AC3E}">
        <p14:creationId xmlns:p14="http://schemas.microsoft.com/office/powerpoint/2010/main" val="90488372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rms/Definitions">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0" y="1529074"/>
            <a:ext cx="9144000" cy="5024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p:cNvSpPr>
            <a:spLocks noGrp="1"/>
          </p:cNvSpPr>
          <p:nvPr>
            <p:ph type="title" hasCustomPrompt="1"/>
          </p:nvPr>
        </p:nvSpPr>
        <p:spPr>
          <a:xfrm>
            <a:off x="457200" y="76200"/>
            <a:ext cx="8229600" cy="563562"/>
          </a:xfrm>
          <a:noFill/>
        </p:spPr>
        <p:txBody>
          <a:bodyPr>
            <a:noAutofit/>
          </a:bodyPr>
          <a:lstStyle>
            <a:lvl1pPr algn="ctr">
              <a:defRPr sz="4400">
                <a:solidFill>
                  <a:schemeClr val="tx1"/>
                </a:solidFill>
              </a:defRPr>
            </a:lvl1pPr>
          </a:lstStyle>
          <a:p>
            <a:r>
              <a:rPr lang="en-US" dirty="0"/>
              <a:t>Slide Title</a:t>
            </a:r>
          </a:p>
        </p:txBody>
      </p:sp>
      <p:sp>
        <p:nvSpPr>
          <p:cNvPr id="5" name="Text Placeholder 4"/>
          <p:cNvSpPr>
            <a:spLocks noGrp="1"/>
          </p:cNvSpPr>
          <p:nvPr>
            <p:ph type="body" sz="quarter" idx="11"/>
          </p:nvPr>
        </p:nvSpPr>
        <p:spPr>
          <a:xfrm>
            <a:off x="0" y="984502"/>
            <a:ext cx="9144000" cy="538163"/>
          </a:xfrm>
        </p:spPr>
        <p:txBody>
          <a:bodyPr/>
          <a:lstStyle>
            <a:lvl2pPr marL="457200" indent="0">
              <a:buNone/>
              <a:defRPr/>
            </a:lvl2pPr>
          </a:lstStyle>
          <a:p>
            <a:pPr lvl="1"/>
            <a:endParaRPr lang="en-US" dirty="0"/>
          </a:p>
        </p:txBody>
      </p:sp>
    </p:spTree>
    <p:extLst>
      <p:ext uri="{BB962C8B-B14F-4D97-AF65-F5344CB8AC3E}">
        <p14:creationId xmlns:p14="http://schemas.microsoft.com/office/powerpoint/2010/main" val="38019548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knowledge check">
    <p:bg>
      <p:bgPr>
        <a:solidFill>
          <a:schemeClr val="accent3"/>
        </a:solidFill>
        <a:effectLst/>
      </p:bgPr>
    </p:bg>
    <p:spTree>
      <p:nvGrpSpPr>
        <p:cNvPr id="1" name=""/>
        <p:cNvGrpSpPr/>
        <p:nvPr/>
      </p:nvGrpSpPr>
      <p:grpSpPr>
        <a:xfrm>
          <a:off x="0" y="0"/>
          <a:ext cx="0" cy="0"/>
          <a:chOff x="0" y="0"/>
          <a:chExt cx="0" cy="0"/>
        </a:xfrm>
      </p:grpSpPr>
      <p:sp>
        <p:nvSpPr>
          <p:cNvPr id="6" name="Content Placeholder 5"/>
          <p:cNvSpPr>
            <a:spLocks noGrp="1"/>
          </p:cNvSpPr>
          <p:nvPr>
            <p:ph sz="quarter" idx="10" hasCustomPrompt="1"/>
          </p:nvPr>
        </p:nvSpPr>
        <p:spPr>
          <a:xfrm>
            <a:off x="0" y="762000"/>
            <a:ext cx="9144000" cy="762000"/>
          </a:xfrm>
          <a:solidFill>
            <a:schemeClr val="bg1"/>
          </a:solidFill>
        </p:spPr>
        <p:txBody>
          <a:bodyPr/>
          <a:lstStyle>
            <a:lvl1pPr marL="0" indent="0">
              <a:buNone/>
              <a:defRPr/>
            </a:lvl1pPr>
          </a:lstStyle>
          <a:p>
            <a:pPr lvl="0"/>
            <a:r>
              <a:rPr lang="en-US" dirty="0"/>
              <a:t>Question?</a:t>
            </a:r>
          </a:p>
        </p:txBody>
      </p:sp>
      <p:sp>
        <p:nvSpPr>
          <p:cNvPr id="7" name="Content Placeholder 5"/>
          <p:cNvSpPr>
            <a:spLocks noGrp="1"/>
          </p:cNvSpPr>
          <p:nvPr>
            <p:ph sz="quarter" idx="11" hasCustomPrompt="1"/>
          </p:nvPr>
        </p:nvSpPr>
        <p:spPr>
          <a:xfrm>
            <a:off x="0" y="1646238"/>
            <a:ext cx="4495800" cy="4906962"/>
          </a:xfrm>
          <a:solidFill>
            <a:schemeClr val="bg1"/>
          </a:solidFill>
        </p:spPr>
        <p:txBody>
          <a:bodyPr/>
          <a:lstStyle>
            <a:lvl1pPr marL="0" indent="0">
              <a:buNone/>
              <a:defRPr/>
            </a:lvl1pPr>
          </a:lstStyle>
          <a:p>
            <a:pPr lvl="0"/>
            <a:r>
              <a:rPr lang="en-US" dirty="0"/>
              <a:t>Answer:</a:t>
            </a:r>
          </a:p>
        </p:txBody>
      </p:sp>
      <p:sp>
        <p:nvSpPr>
          <p:cNvPr id="11" name="Content Placeholder 5"/>
          <p:cNvSpPr>
            <a:spLocks noGrp="1"/>
          </p:cNvSpPr>
          <p:nvPr>
            <p:ph sz="quarter" idx="12" hasCustomPrompt="1"/>
          </p:nvPr>
        </p:nvSpPr>
        <p:spPr>
          <a:xfrm>
            <a:off x="4648200" y="1646238"/>
            <a:ext cx="4495800" cy="4906962"/>
          </a:xfrm>
          <a:solidFill>
            <a:schemeClr val="bg1"/>
          </a:solidFill>
        </p:spPr>
        <p:txBody>
          <a:bodyPr/>
          <a:lstStyle>
            <a:lvl1pPr marL="0" indent="0">
              <a:buNone/>
              <a:defRPr/>
            </a:lvl1pPr>
          </a:lstStyle>
          <a:p>
            <a:pPr lvl="0"/>
            <a:r>
              <a:rPr lang="en-US" dirty="0"/>
              <a:t>Answer:</a:t>
            </a:r>
          </a:p>
        </p:txBody>
      </p:sp>
      <p:sp>
        <p:nvSpPr>
          <p:cNvPr id="8" name="Title 1"/>
          <p:cNvSpPr>
            <a:spLocks noGrp="1"/>
          </p:cNvSpPr>
          <p:nvPr>
            <p:ph type="title" hasCustomPrompt="1"/>
          </p:nvPr>
        </p:nvSpPr>
        <p:spPr>
          <a:xfrm>
            <a:off x="457200" y="76200"/>
            <a:ext cx="8229600" cy="563562"/>
          </a:xfrm>
          <a:noFill/>
        </p:spPr>
        <p:txBody>
          <a:bodyPr>
            <a:noAutofit/>
          </a:bodyPr>
          <a:lstStyle>
            <a:lvl1pPr algn="ctr">
              <a:defRPr sz="4400">
                <a:solidFill>
                  <a:schemeClr val="bg1"/>
                </a:solidFill>
              </a:defRPr>
            </a:lvl1pPr>
          </a:lstStyle>
          <a:p>
            <a:r>
              <a:rPr lang="en-US" dirty="0"/>
              <a:t>Knowledge Check</a:t>
            </a:r>
          </a:p>
        </p:txBody>
      </p:sp>
    </p:spTree>
    <p:extLst>
      <p:ext uri="{BB962C8B-B14F-4D97-AF65-F5344CB8AC3E}">
        <p14:creationId xmlns:p14="http://schemas.microsoft.com/office/powerpoint/2010/main" val="536527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13" name="Rectangle 12"/>
          <p:cNvSpPr/>
          <p:nvPr userDrawn="1"/>
        </p:nvSpPr>
        <p:spPr>
          <a:xfrm>
            <a:off x="0" y="0"/>
            <a:ext cx="3429000" cy="66294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44012" y="0"/>
            <a:ext cx="9188012" cy="803305"/>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Picture Placeholder 14"/>
          <p:cNvSpPr>
            <a:spLocks noGrp="1"/>
          </p:cNvSpPr>
          <p:nvPr>
            <p:ph type="pic" sz="quarter" idx="12"/>
          </p:nvPr>
        </p:nvSpPr>
        <p:spPr>
          <a:xfrm>
            <a:off x="3505200" y="803305"/>
            <a:ext cx="1828800" cy="5749895"/>
          </a:xfrm>
        </p:spPr>
        <p:txBody>
          <a:bodyPr/>
          <a:lstStyle/>
          <a:p>
            <a:r>
              <a:rPr lang="en-US" dirty="0"/>
              <a:t>Click icon to add picture</a:t>
            </a:r>
          </a:p>
        </p:txBody>
      </p:sp>
      <p:sp>
        <p:nvSpPr>
          <p:cNvPr id="16" name="Picture Placeholder 14"/>
          <p:cNvSpPr>
            <a:spLocks noGrp="1"/>
          </p:cNvSpPr>
          <p:nvPr>
            <p:ph type="pic" sz="quarter" idx="13"/>
          </p:nvPr>
        </p:nvSpPr>
        <p:spPr>
          <a:xfrm>
            <a:off x="5410200" y="803305"/>
            <a:ext cx="1828800" cy="5749895"/>
          </a:xfrm>
        </p:spPr>
        <p:txBody>
          <a:bodyPr/>
          <a:lstStyle/>
          <a:p>
            <a:r>
              <a:rPr lang="en-US" dirty="0"/>
              <a:t>Click icon to add picture</a:t>
            </a:r>
          </a:p>
        </p:txBody>
      </p:sp>
      <p:sp>
        <p:nvSpPr>
          <p:cNvPr id="17" name="Picture Placeholder 14"/>
          <p:cNvSpPr>
            <a:spLocks noGrp="1"/>
          </p:cNvSpPr>
          <p:nvPr>
            <p:ph type="pic" sz="quarter" idx="14"/>
          </p:nvPr>
        </p:nvSpPr>
        <p:spPr>
          <a:xfrm>
            <a:off x="7315200" y="803305"/>
            <a:ext cx="1828800" cy="5749895"/>
          </a:xfrm>
        </p:spPr>
        <p:txBody>
          <a:bodyPr/>
          <a:lstStyle/>
          <a:p>
            <a:r>
              <a:rPr lang="en-US" dirty="0"/>
              <a:t>Click icon to add picture</a:t>
            </a:r>
          </a:p>
        </p:txBody>
      </p:sp>
      <p:sp>
        <p:nvSpPr>
          <p:cNvPr id="18" name="Content Placeholder 8"/>
          <p:cNvSpPr>
            <a:spLocks noGrp="1"/>
          </p:cNvSpPr>
          <p:nvPr>
            <p:ph sz="quarter" idx="15"/>
          </p:nvPr>
        </p:nvSpPr>
        <p:spPr>
          <a:xfrm>
            <a:off x="228600" y="794759"/>
            <a:ext cx="3200400" cy="5758441"/>
          </a:xfrm>
        </p:spPr>
        <p:txBody>
          <a:bodyPr/>
          <a:lstStyle>
            <a:lvl3pPr>
              <a:tabLst>
                <a:tab pos="0" algn="l"/>
              </a:tabLst>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hasCustomPrompt="1"/>
          </p:nvPr>
        </p:nvSpPr>
        <p:spPr>
          <a:xfrm>
            <a:off x="457200" y="76200"/>
            <a:ext cx="8229600" cy="563562"/>
          </a:xfrm>
          <a:noFill/>
        </p:spPr>
        <p:txBody>
          <a:bodyPr>
            <a:noAutofit/>
          </a:bodyPr>
          <a:lstStyle>
            <a:lvl1pPr algn="ctr">
              <a:defRPr sz="4400">
                <a:solidFill>
                  <a:schemeClr val="tx1"/>
                </a:solidFill>
              </a:defRPr>
            </a:lvl1pPr>
          </a:lstStyle>
          <a:p>
            <a:r>
              <a:rPr lang="en-US" dirty="0"/>
              <a:t>Slide Title</a:t>
            </a:r>
          </a:p>
        </p:txBody>
      </p:sp>
    </p:spTree>
    <p:extLst>
      <p:ext uri="{BB962C8B-B14F-4D97-AF65-F5344CB8AC3E}">
        <p14:creationId xmlns:p14="http://schemas.microsoft.com/office/powerpoint/2010/main" val="18478014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summary">
    <p:spTree>
      <p:nvGrpSpPr>
        <p:cNvPr id="1" name=""/>
        <p:cNvGrpSpPr/>
        <p:nvPr/>
      </p:nvGrpSpPr>
      <p:grpSpPr>
        <a:xfrm>
          <a:off x="0" y="0"/>
          <a:ext cx="0" cy="0"/>
          <a:chOff x="0" y="0"/>
          <a:chExt cx="0" cy="0"/>
        </a:xfrm>
      </p:grpSpPr>
      <p:sp>
        <p:nvSpPr>
          <p:cNvPr id="6" name="Rectangle 5"/>
          <p:cNvSpPr/>
          <p:nvPr userDrawn="1"/>
        </p:nvSpPr>
        <p:spPr>
          <a:xfrm>
            <a:off x="0" y="0"/>
            <a:ext cx="9144000" cy="838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8"/>
          <p:cNvSpPr>
            <a:spLocks noGrp="1"/>
          </p:cNvSpPr>
          <p:nvPr>
            <p:ph sz="quarter" idx="12"/>
          </p:nvPr>
        </p:nvSpPr>
        <p:spPr>
          <a:xfrm>
            <a:off x="228600" y="1181100"/>
            <a:ext cx="8686800" cy="4495800"/>
          </a:xfrm>
        </p:spPr>
        <p:txBody>
          <a:bodyPr/>
          <a:lstStyle>
            <a:lvl3pPr>
              <a:tabLst>
                <a:tab pos="0" algn="l"/>
              </a:tabLst>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p:cNvSpPr>
            <a:spLocks noGrp="1"/>
          </p:cNvSpPr>
          <p:nvPr>
            <p:ph type="title" hasCustomPrompt="1"/>
          </p:nvPr>
        </p:nvSpPr>
        <p:spPr>
          <a:xfrm>
            <a:off x="457200" y="76200"/>
            <a:ext cx="8229600" cy="563562"/>
          </a:xfrm>
          <a:noFill/>
        </p:spPr>
        <p:txBody>
          <a:bodyPr>
            <a:noAutofit/>
          </a:bodyPr>
          <a:lstStyle>
            <a:lvl1pPr algn="ctr">
              <a:defRPr sz="4400">
                <a:solidFill>
                  <a:schemeClr val="bg1"/>
                </a:solidFill>
              </a:defRPr>
            </a:lvl1pPr>
          </a:lstStyle>
          <a:p>
            <a:r>
              <a:rPr lang="en-US" dirty="0"/>
              <a:t>Objectives/Summary</a:t>
            </a:r>
          </a:p>
        </p:txBody>
      </p:sp>
    </p:spTree>
    <p:extLst>
      <p:ext uri="{BB962C8B-B14F-4D97-AF65-F5344CB8AC3E}">
        <p14:creationId xmlns:p14="http://schemas.microsoft.com/office/powerpoint/2010/main" val="40242202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5" name="Content Placeholder 8"/>
          <p:cNvSpPr>
            <a:spLocks noGrp="1"/>
          </p:cNvSpPr>
          <p:nvPr>
            <p:ph sz="quarter" idx="12"/>
          </p:nvPr>
        </p:nvSpPr>
        <p:spPr>
          <a:xfrm>
            <a:off x="228600" y="870959"/>
            <a:ext cx="8686800" cy="5758441"/>
          </a:xfrm>
        </p:spPr>
        <p:txBody>
          <a:bodyPr/>
          <a:lstStyle>
            <a:lvl3pPr>
              <a:tabLst>
                <a:tab pos="0" algn="l"/>
              </a:tabLst>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1"/>
          <p:cNvSpPr>
            <a:spLocks noGrp="1"/>
          </p:cNvSpPr>
          <p:nvPr>
            <p:ph type="title" hasCustomPrompt="1"/>
          </p:nvPr>
        </p:nvSpPr>
        <p:spPr>
          <a:xfrm>
            <a:off x="457200" y="76200"/>
            <a:ext cx="8229600" cy="563562"/>
          </a:xfrm>
          <a:noFill/>
        </p:spPr>
        <p:txBody>
          <a:bodyPr>
            <a:noAutofit/>
          </a:bodyPr>
          <a:lstStyle>
            <a:lvl1pPr algn="ctr">
              <a:defRPr sz="4400">
                <a:solidFill>
                  <a:schemeClr val="tx1"/>
                </a:solidFill>
              </a:defRPr>
            </a:lvl1pPr>
          </a:lstStyle>
          <a:p>
            <a:r>
              <a:rPr lang="en-US" dirty="0"/>
              <a:t>Slide Title</a:t>
            </a:r>
          </a:p>
        </p:txBody>
      </p:sp>
    </p:spTree>
    <p:extLst>
      <p:ext uri="{BB962C8B-B14F-4D97-AF65-F5344CB8AC3E}">
        <p14:creationId xmlns:p14="http://schemas.microsoft.com/office/powerpoint/2010/main" val="18078006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Content Placeholder 2"/>
          <p:cNvSpPr>
            <a:spLocks noGrp="1"/>
          </p:cNvSpPr>
          <p:nvPr>
            <p:ph sz="quarter" idx="13" hasCustomPrompt="1"/>
          </p:nvPr>
        </p:nvSpPr>
        <p:spPr>
          <a:xfrm>
            <a:off x="0" y="2590800"/>
            <a:ext cx="9144000" cy="4038600"/>
          </a:xfrm>
        </p:spPr>
        <p:txBody>
          <a:bodyPr/>
          <a:lstStyle>
            <a:lvl1pPr>
              <a:defRPr baseline="0"/>
            </a:lvl1pPr>
          </a:lstStyle>
          <a:p>
            <a:pPr lvl="0"/>
            <a:r>
              <a:rPr lang="en-US" dirty="0"/>
              <a:t>Image/Chart/Video</a:t>
            </a:r>
          </a:p>
        </p:txBody>
      </p:sp>
      <p:sp>
        <p:nvSpPr>
          <p:cNvPr id="5" name="Content Placeholder 8"/>
          <p:cNvSpPr>
            <a:spLocks noGrp="1"/>
          </p:cNvSpPr>
          <p:nvPr>
            <p:ph sz="quarter" idx="12"/>
          </p:nvPr>
        </p:nvSpPr>
        <p:spPr>
          <a:xfrm>
            <a:off x="228600" y="870959"/>
            <a:ext cx="8686800" cy="1643641"/>
          </a:xfrm>
        </p:spPr>
        <p:txBody>
          <a:bodyPr/>
          <a:lstStyle>
            <a:lvl3pPr>
              <a:tabLst>
                <a:tab pos="0" algn="l"/>
              </a:tabLst>
              <a:defRPr/>
            </a:lvl3pPr>
          </a:lstStyle>
          <a:p>
            <a:pPr lvl="0"/>
            <a:r>
              <a:rPr lang="en-US"/>
              <a:t>Edit Master text styles</a:t>
            </a:r>
          </a:p>
        </p:txBody>
      </p:sp>
      <p:sp>
        <p:nvSpPr>
          <p:cNvPr id="7" name="Title 1"/>
          <p:cNvSpPr>
            <a:spLocks noGrp="1"/>
          </p:cNvSpPr>
          <p:nvPr>
            <p:ph type="title" hasCustomPrompt="1"/>
          </p:nvPr>
        </p:nvSpPr>
        <p:spPr>
          <a:xfrm>
            <a:off x="457200" y="76200"/>
            <a:ext cx="8229600" cy="563562"/>
          </a:xfrm>
          <a:noFill/>
        </p:spPr>
        <p:txBody>
          <a:bodyPr>
            <a:noAutofit/>
          </a:bodyPr>
          <a:lstStyle>
            <a:lvl1pPr algn="ctr">
              <a:defRPr sz="4400">
                <a:solidFill>
                  <a:schemeClr val="tx1"/>
                </a:solidFill>
              </a:defRPr>
            </a:lvl1pPr>
          </a:lstStyle>
          <a:p>
            <a:r>
              <a:rPr lang="en-US" dirty="0"/>
              <a:t>Slide Title</a:t>
            </a:r>
          </a:p>
        </p:txBody>
      </p:sp>
    </p:spTree>
    <p:extLst>
      <p:ext uri="{BB962C8B-B14F-4D97-AF65-F5344CB8AC3E}">
        <p14:creationId xmlns:p14="http://schemas.microsoft.com/office/powerpoint/2010/main" val="27712028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Content Placeholder 5"/>
          <p:cNvSpPr>
            <a:spLocks noGrp="1"/>
          </p:cNvSpPr>
          <p:nvPr>
            <p:ph sz="quarter" idx="12"/>
          </p:nvPr>
        </p:nvSpPr>
        <p:spPr>
          <a:xfrm>
            <a:off x="76200" y="685800"/>
            <a:ext cx="5486400" cy="1828800"/>
          </a:xfrm>
        </p:spPr>
        <p:txBody>
          <a:bodyPr/>
          <a:lstStyle/>
          <a:p>
            <a:pPr lvl="0"/>
            <a:r>
              <a:rPr lang="en-US"/>
              <a:t>Edit Master text styles</a:t>
            </a:r>
          </a:p>
        </p:txBody>
      </p:sp>
      <p:sp>
        <p:nvSpPr>
          <p:cNvPr id="7" name="Content Placeholder 5"/>
          <p:cNvSpPr>
            <a:spLocks noGrp="1"/>
          </p:cNvSpPr>
          <p:nvPr>
            <p:ph sz="quarter" idx="13"/>
          </p:nvPr>
        </p:nvSpPr>
        <p:spPr>
          <a:xfrm>
            <a:off x="76200" y="2677131"/>
            <a:ext cx="5486400" cy="1828800"/>
          </a:xfrm>
        </p:spPr>
        <p:txBody>
          <a:bodyPr/>
          <a:lstStyle/>
          <a:p>
            <a:pPr lvl="0"/>
            <a:r>
              <a:rPr lang="en-US"/>
              <a:t>Edit Master text styles</a:t>
            </a:r>
          </a:p>
        </p:txBody>
      </p:sp>
      <p:sp>
        <p:nvSpPr>
          <p:cNvPr id="8" name="Content Placeholder 5"/>
          <p:cNvSpPr>
            <a:spLocks noGrp="1"/>
          </p:cNvSpPr>
          <p:nvPr>
            <p:ph sz="quarter" idx="14"/>
          </p:nvPr>
        </p:nvSpPr>
        <p:spPr>
          <a:xfrm>
            <a:off x="76200" y="4668462"/>
            <a:ext cx="5486400" cy="1828800"/>
          </a:xfrm>
        </p:spPr>
        <p:txBody>
          <a:bodyPr/>
          <a:lstStyle/>
          <a:p>
            <a:pPr lvl="0"/>
            <a:r>
              <a:rPr lang="en-US"/>
              <a:t>Edit Master text styles</a:t>
            </a:r>
          </a:p>
        </p:txBody>
      </p:sp>
      <p:sp>
        <p:nvSpPr>
          <p:cNvPr id="11" name="Picture Placeholder 10"/>
          <p:cNvSpPr>
            <a:spLocks noGrp="1"/>
          </p:cNvSpPr>
          <p:nvPr>
            <p:ph type="pic" sz="quarter" idx="15"/>
          </p:nvPr>
        </p:nvSpPr>
        <p:spPr>
          <a:xfrm>
            <a:off x="5791200" y="686149"/>
            <a:ext cx="3200400" cy="1828800"/>
          </a:xfrm>
        </p:spPr>
        <p:txBody>
          <a:bodyPr/>
          <a:lstStyle/>
          <a:p>
            <a:r>
              <a:rPr lang="en-US" dirty="0"/>
              <a:t>Click icon to add picture</a:t>
            </a:r>
          </a:p>
        </p:txBody>
      </p:sp>
      <p:sp>
        <p:nvSpPr>
          <p:cNvPr id="12" name="Picture Placeholder 10"/>
          <p:cNvSpPr>
            <a:spLocks noGrp="1"/>
          </p:cNvSpPr>
          <p:nvPr>
            <p:ph type="pic" sz="quarter" idx="16"/>
          </p:nvPr>
        </p:nvSpPr>
        <p:spPr>
          <a:xfrm>
            <a:off x="5791200" y="2677131"/>
            <a:ext cx="3200400" cy="1828800"/>
          </a:xfrm>
        </p:spPr>
        <p:txBody>
          <a:bodyPr/>
          <a:lstStyle/>
          <a:p>
            <a:r>
              <a:rPr lang="en-US" dirty="0"/>
              <a:t>Click icon to add picture</a:t>
            </a:r>
          </a:p>
        </p:txBody>
      </p:sp>
      <p:sp>
        <p:nvSpPr>
          <p:cNvPr id="13" name="Picture Placeholder 10"/>
          <p:cNvSpPr>
            <a:spLocks noGrp="1"/>
          </p:cNvSpPr>
          <p:nvPr>
            <p:ph type="pic" sz="quarter" idx="17"/>
          </p:nvPr>
        </p:nvSpPr>
        <p:spPr>
          <a:xfrm>
            <a:off x="5791200" y="4668462"/>
            <a:ext cx="3200400" cy="1828800"/>
          </a:xfrm>
        </p:spPr>
        <p:txBody>
          <a:bodyPr/>
          <a:lstStyle/>
          <a:p>
            <a:r>
              <a:rPr lang="en-US" dirty="0"/>
              <a:t>Click icon to add picture</a:t>
            </a:r>
          </a:p>
        </p:txBody>
      </p:sp>
      <p:sp>
        <p:nvSpPr>
          <p:cNvPr id="10" name="Title 1"/>
          <p:cNvSpPr>
            <a:spLocks noGrp="1"/>
          </p:cNvSpPr>
          <p:nvPr>
            <p:ph type="title" hasCustomPrompt="1"/>
          </p:nvPr>
        </p:nvSpPr>
        <p:spPr>
          <a:xfrm>
            <a:off x="457200" y="76200"/>
            <a:ext cx="8229600" cy="563562"/>
          </a:xfrm>
          <a:noFill/>
        </p:spPr>
        <p:txBody>
          <a:bodyPr>
            <a:noAutofit/>
          </a:bodyPr>
          <a:lstStyle>
            <a:lvl1pPr algn="ctr">
              <a:defRPr sz="4400">
                <a:solidFill>
                  <a:schemeClr val="tx1"/>
                </a:solidFill>
              </a:defRPr>
            </a:lvl1pPr>
          </a:lstStyle>
          <a:p>
            <a:r>
              <a:rPr lang="en-US" dirty="0"/>
              <a:t>Slide Title</a:t>
            </a:r>
          </a:p>
        </p:txBody>
      </p:sp>
    </p:spTree>
    <p:extLst>
      <p:ext uri="{BB962C8B-B14F-4D97-AF65-F5344CB8AC3E}">
        <p14:creationId xmlns:p14="http://schemas.microsoft.com/office/powerpoint/2010/main" val="22762207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Content Placeholder 5"/>
          <p:cNvSpPr>
            <a:spLocks noGrp="1"/>
          </p:cNvSpPr>
          <p:nvPr>
            <p:ph sz="quarter" idx="12"/>
          </p:nvPr>
        </p:nvSpPr>
        <p:spPr>
          <a:xfrm>
            <a:off x="76200" y="685800"/>
            <a:ext cx="2926080" cy="585216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5"/>
          <p:cNvSpPr>
            <a:spLocks noGrp="1"/>
          </p:cNvSpPr>
          <p:nvPr>
            <p:ph sz="quarter" idx="13"/>
          </p:nvPr>
        </p:nvSpPr>
        <p:spPr>
          <a:xfrm>
            <a:off x="3086100" y="685800"/>
            <a:ext cx="2926080" cy="585216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5"/>
          <p:cNvSpPr>
            <a:spLocks noGrp="1"/>
          </p:cNvSpPr>
          <p:nvPr>
            <p:ph sz="quarter" idx="14"/>
          </p:nvPr>
        </p:nvSpPr>
        <p:spPr>
          <a:xfrm>
            <a:off x="6096000" y="685800"/>
            <a:ext cx="2926080" cy="585216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title" hasCustomPrompt="1"/>
          </p:nvPr>
        </p:nvSpPr>
        <p:spPr>
          <a:xfrm>
            <a:off x="457200" y="76200"/>
            <a:ext cx="8229600" cy="563562"/>
          </a:xfrm>
          <a:noFill/>
        </p:spPr>
        <p:txBody>
          <a:bodyPr>
            <a:noAutofit/>
          </a:bodyPr>
          <a:lstStyle>
            <a:lvl1pPr algn="ctr">
              <a:defRPr sz="4400">
                <a:solidFill>
                  <a:schemeClr val="tx1"/>
                </a:solidFill>
              </a:defRPr>
            </a:lvl1pPr>
          </a:lstStyle>
          <a:p>
            <a:r>
              <a:rPr lang="en-US" dirty="0"/>
              <a:t>Slide Title</a:t>
            </a:r>
          </a:p>
        </p:txBody>
      </p:sp>
    </p:spTree>
    <p:extLst>
      <p:ext uri="{BB962C8B-B14F-4D97-AF65-F5344CB8AC3E}">
        <p14:creationId xmlns:p14="http://schemas.microsoft.com/office/powerpoint/2010/main" val="311206161"/>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7" name="Text Placeholder 11"/>
          <p:cNvSpPr>
            <a:spLocks noGrp="1"/>
          </p:cNvSpPr>
          <p:nvPr>
            <p:ph type="body" sz="quarter" idx="13"/>
          </p:nvPr>
        </p:nvSpPr>
        <p:spPr>
          <a:xfrm>
            <a:off x="5486400" y="794759"/>
            <a:ext cx="3505200" cy="5758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8"/>
          <p:cNvSpPr>
            <a:spLocks noGrp="1"/>
          </p:cNvSpPr>
          <p:nvPr>
            <p:ph sz="quarter" idx="12"/>
          </p:nvPr>
        </p:nvSpPr>
        <p:spPr>
          <a:xfrm>
            <a:off x="228600" y="794759"/>
            <a:ext cx="5257800" cy="5758441"/>
          </a:xfrm>
        </p:spPr>
        <p:txBody>
          <a:bodyPr/>
          <a:lstStyle>
            <a:lvl3pPr>
              <a:tabLst>
                <a:tab pos="0" algn="l"/>
              </a:tabLst>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1"/>
          <p:cNvSpPr>
            <a:spLocks noGrp="1"/>
          </p:cNvSpPr>
          <p:nvPr>
            <p:ph type="title" hasCustomPrompt="1"/>
          </p:nvPr>
        </p:nvSpPr>
        <p:spPr>
          <a:xfrm>
            <a:off x="457200" y="76200"/>
            <a:ext cx="8229600" cy="563562"/>
          </a:xfrm>
          <a:noFill/>
        </p:spPr>
        <p:txBody>
          <a:bodyPr>
            <a:noAutofit/>
          </a:bodyPr>
          <a:lstStyle>
            <a:lvl1pPr algn="ctr">
              <a:defRPr sz="4400">
                <a:solidFill>
                  <a:schemeClr val="tx1"/>
                </a:solidFill>
              </a:defRPr>
            </a:lvl1pPr>
          </a:lstStyle>
          <a:p>
            <a:r>
              <a:rPr lang="en-US" dirty="0"/>
              <a:t>Slide Title</a:t>
            </a:r>
          </a:p>
        </p:txBody>
      </p:sp>
    </p:spTree>
    <p:extLst>
      <p:ext uri="{BB962C8B-B14F-4D97-AF65-F5344CB8AC3E}">
        <p14:creationId xmlns:p14="http://schemas.microsoft.com/office/powerpoint/2010/main" val="751195278"/>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8" name="Content Placeholder 8"/>
          <p:cNvSpPr>
            <a:spLocks noGrp="1"/>
          </p:cNvSpPr>
          <p:nvPr>
            <p:ph sz="quarter" idx="12"/>
          </p:nvPr>
        </p:nvSpPr>
        <p:spPr>
          <a:xfrm>
            <a:off x="228600" y="794759"/>
            <a:ext cx="4343400" cy="5758441"/>
          </a:xfrm>
        </p:spPr>
        <p:txBody>
          <a:bodyPr/>
          <a:lstStyle>
            <a:lvl3pPr>
              <a:tabLst>
                <a:tab pos="0" algn="l"/>
              </a:tabLst>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8"/>
          <p:cNvSpPr>
            <a:spLocks noGrp="1"/>
          </p:cNvSpPr>
          <p:nvPr>
            <p:ph sz="quarter" idx="13"/>
          </p:nvPr>
        </p:nvSpPr>
        <p:spPr>
          <a:xfrm>
            <a:off x="4648200" y="794758"/>
            <a:ext cx="4343400" cy="5758441"/>
          </a:xfrm>
        </p:spPr>
        <p:txBody>
          <a:bodyPr/>
          <a:lstStyle>
            <a:lvl3pPr>
              <a:tabLst>
                <a:tab pos="0" algn="l"/>
              </a:tabLst>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1"/>
          <p:cNvSpPr>
            <a:spLocks noGrp="1"/>
          </p:cNvSpPr>
          <p:nvPr>
            <p:ph type="title" hasCustomPrompt="1"/>
          </p:nvPr>
        </p:nvSpPr>
        <p:spPr>
          <a:xfrm>
            <a:off x="457200" y="76200"/>
            <a:ext cx="8229600" cy="563562"/>
          </a:xfrm>
          <a:noFill/>
        </p:spPr>
        <p:txBody>
          <a:bodyPr>
            <a:noAutofit/>
          </a:bodyPr>
          <a:lstStyle>
            <a:lvl1pPr algn="ctr">
              <a:defRPr sz="4400">
                <a:solidFill>
                  <a:schemeClr val="tx1"/>
                </a:solidFill>
              </a:defRPr>
            </a:lvl1pPr>
          </a:lstStyle>
          <a:p>
            <a:r>
              <a:rPr lang="en-US" dirty="0"/>
              <a:t>Slide Title</a:t>
            </a:r>
          </a:p>
        </p:txBody>
      </p:sp>
    </p:spTree>
    <p:extLst>
      <p:ext uri="{BB962C8B-B14F-4D97-AF65-F5344CB8AC3E}">
        <p14:creationId xmlns:p14="http://schemas.microsoft.com/office/powerpoint/2010/main" val="4172553709"/>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12" name="Text Placeholder 11"/>
          <p:cNvSpPr>
            <a:spLocks noGrp="1"/>
          </p:cNvSpPr>
          <p:nvPr>
            <p:ph type="body" sz="quarter" idx="13"/>
          </p:nvPr>
        </p:nvSpPr>
        <p:spPr>
          <a:xfrm>
            <a:off x="5486400" y="794759"/>
            <a:ext cx="3516312" cy="28172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11"/>
          <p:cNvSpPr>
            <a:spLocks noGrp="1"/>
          </p:cNvSpPr>
          <p:nvPr>
            <p:ph type="body" sz="quarter" idx="14"/>
          </p:nvPr>
        </p:nvSpPr>
        <p:spPr>
          <a:xfrm>
            <a:off x="5486400" y="3733798"/>
            <a:ext cx="3516312" cy="281940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2"/>
          </p:nvPr>
        </p:nvSpPr>
        <p:spPr>
          <a:xfrm>
            <a:off x="228600" y="794759"/>
            <a:ext cx="5246688" cy="5758441"/>
          </a:xfrm>
        </p:spPr>
        <p:txBody>
          <a:bodyPr/>
          <a:lstStyle>
            <a:lvl3pPr>
              <a:tabLst>
                <a:tab pos="0" algn="l"/>
              </a:tabLst>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1"/>
          <p:cNvSpPr>
            <a:spLocks noGrp="1"/>
          </p:cNvSpPr>
          <p:nvPr>
            <p:ph type="title" hasCustomPrompt="1"/>
          </p:nvPr>
        </p:nvSpPr>
        <p:spPr>
          <a:xfrm>
            <a:off x="457200" y="76200"/>
            <a:ext cx="8229600" cy="563562"/>
          </a:xfrm>
          <a:noFill/>
        </p:spPr>
        <p:txBody>
          <a:bodyPr>
            <a:noAutofit/>
          </a:bodyPr>
          <a:lstStyle>
            <a:lvl1pPr algn="ctr">
              <a:defRPr sz="4400">
                <a:solidFill>
                  <a:schemeClr val="tx1"/>
                </a:solidFill>
              </a:defRPr>
            </a:lvl1pPr>
          </a:lstStyle>
          <a:p>
            <a:r>
              <a:rPr lang="en-US" dirty="0"/>
              <a:t>Slide Title</a:t>
            </a:r>
          </a:p>
        </p:txBody>
      </p:sp>
    </p:spTree>
    <p:extLst>
      <p:ext uri="{BB962C8B-B14F-4D97-AF65-F5344CB8AC3E}">
        <p14:creationId xmlns:p14="http://schemas.microsoft.com/office/powerpoint/2010/main" val="395380137"/>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userDrawn="1"/>
        </p:nvSpPr>
        <p:spPr>
          <a:xfrm>
            <a:off x="0" y="6587544"/>
            <a:ext cx="9144000" cy="291368"/>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8" name="Google Shape;10;p1"/>
          <p:cNvSpPr txBox="1">
            <a:spLocks/>
          </p:cNvSpPr>
          <p:nvPr userDrawn="1"/>
        </p:nvSpPr>
        <p:spPr>
          <a:xfrm>
            <a:off x="0" y="6587544"/>
            <a:ext cx="5486400" cy="291368"/>
          </a:xfrm>
          <a:prstGeom prst="rect">
            <a:avLst/>
          </a:prstGeom>
          <a:noFill/>
          <a:ln>
            <a:noFill/>
          </a:ln>
        </p:spPr>
        <p:txBody>
          <a:bodyPr spcFirstLastPara="1" wrap="square" lIns="91425" tIns="91425" rIns="91425" bIns="91425" anchor="ctr" anchorCtr="0"/>
          <a:lstStyle>
            <a:defPPr>
              <a:defRPr lang="en-US"/>
            </a:defPPr>
            <a:lvl1pPr marL="0" marR="0" lvl="0" algn="l" defTabSz="457200" rtl="0" eaLnBrk="1" latinLnBrk="0" hangingPunct="1">
              <a:spcBef>
                <a:spcPts val="0"/>
              </a:spcBef>
              <a:spcAft>
                <a:spcPts val="0"/>
              </a:spcAft>
              <a:buSzPts val="1400"/>
              <a:buNone/>
              <a:defRPr sz="1200" b="1" i="0" u="none" strike="noStrike" kern="1200" cap="none">
                <a:solidFill>
                  <a:schemeClr val="bg2"/>
                </a:solidFill>
                <a:latin typeface="Calibri"/>
                <a:ea typeface="Calibri"/>
                <a:cs typeface="Calibri"/>
                <a:sym typeface="Calibri"/>
              </a:defRPr>
            </a:lvl1pPr>
            <a:lvl2pPr marL="457200" marR="0" lvl="1" algn="l" defTabSz="457200" rtl="0" eaLnBrk="1" latinLnBrk="0" hangingPunct="1">
              <a:spcBef>
                <a:spcPts val="0"/>
              </a:spcBef>
              <a:spcAft>
                <a:spcPts val="0"/>
              </a:spcAft>
              <a:buSzPts val="1400"/>
              <a:buNone/>
              <a:defRPr sz="1800" b="0" i="0" u="none" strike="noStrike" kern="1200" cap="none">
                <a:solidFill>
                  <a:schemeClr val="dk1"/>
                </a:solidFill>
                <a:latin typeface="Calibri"/>
                <a:ea typeface="Calibri"/>
                <a:cs typeface="Calibri"/>
                <a:sym typeface="Calibri"/>
              </a:defRPr>
            </a:lvl2pPr>
            <a:lvl3pPr marL="914400" marR="0" lvl="2" algn="l" defTabSz="457200" rtl="0" eaLnBrk="1" latinLnBrk="0" hangingPunct="1">
              <a:spcBef>
                <a:spcPts val="0"/>
              </a:spcBef>
              <a:spcAft>
                <a:spcPts val="0"/>
              </a:spcAft>
              <a:buSzPts val="1400"/>
              <a:buNone/>
              <a:defRPr sz="1800" b="0" i="0" u="none" strike="noStrike" kern="1200" cap="none">
                <a:solidFill>
                  <a:schemeClr val="dk1"/>
                </a:solidFill>
                <a:latin typeface="Calibri"/>
                <a:ea typeface="Calibri"/>
                <a:cs typeface="Calibri"/>
                <a:sym typeface="Calibri"/>
              </a:defRPr>
            </a:lvl3pPr>
            <a:lvl4pPr marL="1371600" marR="0" lvl="3" algn="l" defTabSz="457200" rtl="0" eaLnBrk="1" latinLnBrk="0" hangingPunct="1">
              <a:spcBef>
                <a:spcPts val="0"/>
              </a:spcBef>
              <a:spcAft>
                <a:spcPts val="0"/>
              </a:spcAft>
              <a:buSzPts val="1400"/>
              <a:buNone/>
              <a:defRPr sz="1800" b="0" i="0" u="none" strike="noStrike" kern="1200" cap="none">
                <a:solidFill>
                  <a:schemeClr val="dk1"/>
                </a:solidFill>
                <a:latin typeface="Calibri"/>
                <a:ea typeface="Calibri"/>
                <a:cs typeface="Calibri"/>
                <a:sym typeface="Calibri"/>
              </a:defRPr>
            </a:lvl4pPr>
            <a:lvl5pPr marL="1828800" marR="0" lvl="4" algn="l" defTabSz="457200" rtl="0" eaLnBrk="1" latinLnBrk="0" hangingPunct="1">
              <a:spcBef>
                <a:spcPts val="0"/>
              </a:spcBef>
              <a:spcAft>
                <a:spcPts val="0"/>
              </a:spcAft>
              <a:buSzPts val="1400"/>
              <a:buNone/>
              <a:defRPr sz="1800" b="0" i="0" u="none" strike="noStrike" kern="1200" cap="none">
                <a:solidFill>
                  <a:schemeClr val="dk1"/>
                </a:solidFill>
                <a:latin typeface="Calibri"/>
                <a:ea typeface="Calibri"/>
                <a:cs typeface="Calibri"/>
                <a:sym typeface="Calibri"/>
              </a:defRPr>
            </a:lvl5pPr>
            <a:lvl6pPr marL="2286000" marR="0" lvl="5" algn="l" defTabSz="457200" rtl="0" eaLnBrk="1" latinLnBrk="0" hangingPunct="1">
              <a:spcBef>
                <a:spcPts val="0"/>
              </a:spcBef>
              <a:spcAft>
                <a:spcPts val="0"/>
              </a:spcAft>
              <a:buSzPts val="1400"/>
              <a:buNone/>
              <a:defRPr sz="1800" b="0" i="0" u="none" strike="noStrike" kern="1200" cap="none">
                <a:solidFill>
                  <a:schemeClr val="dk1"/>
                </a:solidFill>
                <a:latin typeface="Calibri"/>
                <a:ea typeface="Calibri"/>
                <a:cs typeface="Calibri"/>
                <a:sym typeface="Calibri"/>
              </a:defRPr>
            </a:lvl6pPr>
            <a:lvl7pPr marL="2743200" marR="0" lvl="6" algn="l" defTabSz="457200" rtl="0" eaLnBrk="1" latinLnBrk="0" hangingPunct="1">
              <a:spcBef>
                <a:spcPts val="0"/>
              </a:spcBef>
              <a:spcAft>
                <a:spcPts val="0"/>
              </a:spcAft>
              <a:buSzPts val="1400"/>
              <a:buNone/>
              <a:defRPr sz="1800" b="0" i="0" u="none" strike="noStrike" kern="1200" cap="none">
                <a:solidFill>
                  <a:schemeClr val="dk1"/>
                </a:solidFill>
                <a:latin typeface="Calibri"/>
                <a:ea typeface="Calibri"/>
                <a:cs typeface="Calibri"/>
                <a:sym typeface="Calibri"/>
              </a:defRPr>
            </a:lvl7pPr>
            <a:lvl8pPr marL="3200400" marR="0" lvl="7" algn="l" defTabSz="457200" rtl="0" eaLnBrk="1" latinLnBrk="0" hangingPunct="1">
              <a:spcBef>
                <a:spcPts val="0"/>
              </a:spcBef>
              <a:spcAft>
                <a:spcPts val="0"/>
              </a:spcAft>
              <a:buSzPts val="1400"/>
              <a:buNone/>
              <a:defRPr sz="1800" b="0" i="0" u="none" strike="noStrike" kern="1200" cap="none">
                <a:solidFill>
                  <a:schemeClr val="dk1"/>
                </a:solidFill>
                <a:latin typeface="Calibri"/>
                <a:ea typeface="Calibri"/>
                <a:cs typeface="Calibri"/>
                <a:sym typeface="Calibri"/>
              </a:defRPr>
            </a:lvl8pPr>
            <a:lvl9pPr marL="3657600" marR="0" lvl="8" algn="l" defTabSz="457200" rtl="0" eaLnBrk="1" latinLnBrk="0" hangingPunct="1">
              <a:spcBef>
                <a:spcPts val="0"/>
              </a:spcBef>
              <a:spcAft>
                <a:spcPts val="0"/>
              </a:spcAft>
              <a:buSzPts val="1400"/>
              <a:buNone/>
              <a:defRPr sz="1800" b="0" i="0" u="none" strike="noStrike" kern="1200" cap="none">
                <a:solidFill>
                  <a:schemeClr val="dk1"/>
                </a:solidFill>
                <a:latin typeface="Calibri"/>
                <a:ea typeface="Calibri"/>
                <a:cs typeface="Calibri"/>
                <a:sym typeface="Calibri"/>
              </a:defRPr>
            </a:lvl9pPr>
          </a:lstStyle>
          <a:p>
            <a:r>
              <a:rPr lang="es-MX" sz="1200" b="1" i="0" u="none" strike="noStrike" kern="1200" cap="none" noProof="0" dirty="0">
                <a:solidFill>
                  <a:schemeClr val="tx1"/>
                </a:solidFill>
                <a:latin typeface="Calibri"/>
                <a:ea typeface="Calibri"/>
                <a:cs typeface="Calibri"/>
                <a:sym typeface="Calibri"/>
              </a:rPr>
              <a:t>S-130 ES Unidad</a:t>
            </a:r>
            <a:r>
              <a:rPr lang="es-MX" sz="1200" b="1" i="0" u="none" strike="noStrike" kern="1200" cap="none" baseline="0" noProof="0" dirty="0">
                <a:solidFill>
                  <a:schemeClr val="tx1"/>
                </a:solidFill>
                <a:latin typeface="Calibri"/>
                <a:ea typeface="Calibri"/>
                <a:cs typeface="Calibri"/>
                <a:sym typeface="Calibri"/>
              </a:rPr>
              <a:t> 9: Técnicas de Línea Manual</a:t>
            </a:r>
            <a:endParaRPr lang="es-MX" sz="1200" b="1" i="0" u="none" strike="noStrike" kern="1200" cap="none" noProof="0" dirty="0">
              <a:solidFill>
                <a:schemeClr val="tx1"/>
              </a:solidFill>
              <a:latin typeface="Calibri"/>
              <a:ea typeface="Calibri"/>
              <a:cs typeface="Calibri"/>
              <a:sym typeface="Calibri"/>
            </a:endParaRPr>
          </a:p>
        </p:txBody>
      </p:sp>
      <p:sp>
        <p:nvSpPr>
          <p:cNvPr id="9" name="Google Shape;11;p1"/>
          <p:cNvSpPr txBox="1">
            <a:spLocks/>
          </p:cNvSpPr>
          <p:nvPr userDrawn="1"/>
        </p:nvSpPr>
        <p:spPr>
          <a:xfrm>
            <a:off x="7008909" y="6587545"/>
            <a:ext cx="2133600" cy="291369"/>
          </a:xfrm>
          <a:prstGeom prst="rect">
            <a:avLst/>
          </a:prstGeom>
          <a:noFill/>
          <a:ln>
            <a:noFill/>
          </a:ln>
        </p:spPr>
        <p:txBody>
          <a:bodyPr spcFirstLastPara="1" wrap="square" lIns="91425" tIns="45700" rIns="91425" bIns="45700" anchor="ctr" anchorCtr="0">
            <a:noAutofit/>
          </a:bodyPr>
          <a:lstStyle>
            <a:defPPr>
              <a:defRPr lang="en-US"/>
            </a:defPPr>
            <a:lvl1pPr marL="0" marR="0" lvl="0" indent="0" algn="r" defTabSz="457200" rtl="0" eaLnBrk="1" latinLnBrk="0" hangingPunct="1">
              <a:spcBef>
                <a:spcPts val="0"/>
              </a:spcBef>
              <a:buNone/>
              <a:defRPr sz="1200" b="1" i="0" u="none" strike="noStrike" kern="1200" cap="none">
                <a:solidFill>
                  <a:schemeClr val="bg2"/>
                </a:solidFill>
                <a:latin typeface="Calibri"/>
                <a:ea typeface="Calibri"/>
                <a:cs typeface="Calibri"/>
                <a:sym typeface="Calibri"/>
              </a:defRPr>
            </a:lvl1pPr>
            <a:lvl2pPr marL="0" marR="0" lvl="1" indent="0" algn="r" defTabSz="457200" rtl="0" eaLnBrk="1" latinLnBrk="0" hangingPunct="1">
              <a:spcBef>
                <a:spcPts val="0"/>
              </a:spcBef>
              <a:buNone/>
              <a:defRPr sz="1200" b="0" i="0" u="none" strike="noStrike" kern="1200" cap="none">
                <a:solidFill>
                  <a:srgbClr val="9A9A9C"/>
                </a:solidFill>
                <a:latin typeface="Calibri"/>
                <a:ea typeface="Calibri"/>
                <a:cs typeface="Calibri"/>
                <a:sym typeface="Calibri"/>
              </a:defRPr>
            </a:lvl2pPr>
            <a:lvl3pPr marL="0" marR="0" lvl="2" indent="0" algn="r" defTabSz="457200" rtl="0" eaLnBrk="1" latinLnBrk="0" hangingPunct="1">
              <a:spcBef>
                <a:spcPts val="0"/>
              </a:spcBef>
              <a:buNone/>
              <a:defRPr sz="1200" b="0" i="0" u="none" strike="noStrike" kern="1200" cap="none">
                <a:solidFill>
                  <a:srgbClr val="9A9A9C"/>
                </a:solidFill>
                <a:latin typeface="Calibri"/>
                <a:ea typeface="Calibri"/>
                <a:cs typeface="Calibri"/>
                <a:sym typeface="Calibri"/>
              </a:defRPr>
            </a:lvl3pPr>
            <a:lvl4pPr marL="0" marR="0" lvl="3" indent="0" algn="r" defTabSz="457200" rtl="0" eaLnBrk="1" latinLnBrk="0" hangingPunct="1">
              <a:spcBef>
                <a:spcPts val="0"/>
              </a:spcBef>
              <a:buNone/>
              <a:defRPr sz="1200" b="0" i="0" u="none" strike="noStrike" kern="1200" cap="none">
                <a:solidFill>
                  <a:srgbClr val="9A9A9C"/>
                </a:solidFill>
                <a:latin typeface="Calibri"/>
                <a:ea typeface="Calibri"/>
                <a:cs typeface="Calibri"/>
                <a:sym typeface="Calibri"/>
              </a:defRPr>
            </a:lvl4pPr>
            <a:lvl5pPr marL="0" marR="0" lvl="4" indent="0" algn="r" defTabSz="457200" rtl="0" eaLnBrk="1" latinLnBrk="0" hangingPunct="1">
              <a:spcBef>
                <a:spcPts val="0"/>
              </a:spcBef>
              <a:buNone/>
              <a:defRPr sz="1200" b="0" i="0" u="none" strike="noStrike" kern="1200" cap="none">
                <a:solidFill>
                  <a:srgbClr val="9A9A9C"/>
                </a:solidFill>
                <a:latin typeface="Calibri"/>
                <a:ea typeface="Calibri"/>
                <a:cs typeface="Calibri"/>
                <a:sym typeface="Calibri"/>
              </a:defRPr>
            </a:lvl5pPr>
            <a:lvl6pPr marL="0" marR="0" lvl="5" indent="0" algn="r" defTabSz="457200" rtl="0" eaLnBrk="1" latinLnBrk="0" hangingPunct="1">
              <a:spcBef>
                <a:spcPts val="0"/>
              </a:spcBef>
              <a:buNone/>
              <a:defRPr sz="1200" b="0" i="0" u="none" strike="noStrike" kern="1200" cap="none">
                <a:solidFill>
                  <a:srgbClr val="9A9A9C"/>
                </a:solidFill>
                <a:latin typeface="Calibri"/>
                <a:ea typeface="Calibri"/>
                <a:cs typeface="Calibri"/>
                <a:sym typeface="Calibri"/>
              </a:defRPr>
            </a:lvl6pPr>
            <a:lvl7pPr marL="0" marR="0" lvl="6" indent="0" algn="r" defTabSz="457200" rtl="0" eaLnBrk="1" latinLnBrk="0" hangingPunct="1">
              <a:spcBef>
                <a:spcPts val="0"/>
              </a:spcBef>
              <a:buNone/>
              <a:defRPr sz="1200" b="0" i="0" u="none" strike="noStrike" kern="1200" cap="none">
                <a:solidFill>
                  <a:srgbClr val="9A9A9C"/>
                </a:solidFill>
                <a:latin typeface="Calibri"/>
                <a:ea typeface="Calibri"/>
                <a:cs typeface="Calibri"/>
                <a:sym typeface="Calibri"/>
              </a:defRPr>
            </a:lvl7pPr>
            <a:lvl8pPr marL="0" marR="0" lvl="7" indent="0" algn="r" defTabSz="457200" rtl="0" eaLnBrk="1" latinLnBrk="0" hangingPunct="1">
              <a:spcBef>
                <a:spcPts val="0"/>
              </a:spcBef>
              <a:buNone/>
              <a:defRPr sz="1200" b="0" i="0" u="none" strike="noStrike" kern="1200" cap="none">
                <a:solidFill>
                  <a:srgbClr val="9A9A9C"/>
                </a:solidFill>
                <a:latin typeface="Calibri"/>
                <a:ea typeface="Calibri"/>
                <a:cs typeface="Calibri"/>
                <a:sym typeface="Calibri"/>
              </a:defRPr>
            </a:lvl8pPr>
            <a:lvl9pPr marL="0" marR="0" lvl="8" indent="0" algn="r" defTabSz="457200" rtl="0" eaLnBrk="1" latinLnBrk="0" hangingPunct="1">
              <a:spcBef>
                <a:spcPts val="0"/>
              </a:spcBef>
              <a:buNone/>
              <a:defRPr sz="1200" b="0" i="0" u="none" strike="noStrike" kern="1200" cap="none">
                <a:solidFill>
                  <a:srgbClr val="9A9A9C"/>
                </a:solidFill>
                <a:latin typeface="Calibri"/>
                <a:ea typeface="Calibri"/>
                <a:cs typeface="Calibri"/>
                <a:sym typeface="Calibri"/>
              </a:defRPr>
            </a:lvl9pPr>
          </a:lstStyle>
          <a:p>
            <a:fld id="{00000000-1234-1234-1234-123412341234}"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243136837"/>
      </p:ext>
    </p:extLst>
  </p:cSld>
  <p:clrMap bg1="lt1" tx1="dk1" bg2="lt2" tx2="dk2" accent1="accent1" accent2="accent2" accent3="accent3" accent4="accent4" accent5="accent5" accent6="accent6" hlink="hlink" folHlink="folHlink"/>
  <p:sldLayoutIdLst>
    <p:sldLayoutId id="2147483653" r:id="rId1"/>
    <p:sldLayoutId id="2147483663" r:id="rId2"/>
    <p:sldLayoutId id="2147483664" r:id="rId3"/>
    <p:sldLayoutId id="2147483665" r:id="rId4"/>
    <p:sldLayoutId id="2147483666" r:id="rId5"/>
    <p:sldLayoutId id="2147483667" r:id="rId6"/>
    <p:sldLayoutId id="2147483669" r:id="rId7"/>
    <p:sldLayoutId id="2147483670" r:id="rId8"/>
    <p:sldLayoutId id="2147483671" r:id="rId9"/>
    <p:sldLayoutId id="2147483675" r:id="rId10"/>
    <p:sldLayoutId id="2147483673" r:id="rId11"/>
    <p:sldLayoutId id="2147483674" r:id="rId12"/>
  </p:sldLayoutIdLst>
  <p:hf hdr="0" dt="0"/>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b="1"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1"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b="1"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495800"/>
            <a:ext cx="6858000" cy="1752600"/>
          </a:xfrm>
        </p:spPr>
        <p:txBody>
          <a:bodyPr/>
          <a:lstStyle/>
          <a:p>
            <a:pPr algn="l"/>
            <a:r>
              <a:rPr lang="es-MX" dirty="0"/>
              <a:t>S-130 ES Unidad 9: </a:t>
            </a:r>
            <a:br>
              <a:rPr lang="es-MX" dirty="0"/>
            </a:br>
            <a:r>
              <a:rPr lang="es-MX" dirty="0"/>
              <a:t>Técnicas de Línea Manual</a:t>
            </a:r>
          </a:p>
        </p:txBody>
      </p:sp>
    </p:spTree>
    <p:extLst>
      <p:ext uri="{BB962C8B-B14F-4D97-AF65-F5344CB8AC3E}">
        <p14:creationId xmlns:p14="http://schemas.microsoft.com/office/powerpoint/2010/main" val="14174721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Brigada de combatientes de incendios totalmente equipados caminando en fila cuesta abajo por un sendero."/>
          <p:cNvPicPr>
            <a:picLocks noGrp="1" noChangeAspect="1"/>
          </p:cNvPicPr>
          <p:nvPr>
            <p:ph sz="quarter" idx="10"/>
          </p:nvPr>
        </p:nvPicPr>
        <p:blipFill rotWithShape="1">
          <a:blip r:embed="rId3" cstate="print">
            <a:extLst>
              <a:ext uri="{28A0092B-C50C-407E-A947-70E740481C1C}">
                <a14:useLocalDpi xmlns:a14="http://schemas.microsoft.com/office/drawing/2010/main" val="0"/>
              </a:ext>
            </a:extLst>
          </a:blip>
          <a:srcRect l="3783" t="1858" b="13684"/>
          <a:stretch/>
        </p:blipFill>
        <p:spPr>
          <a:xfrm>
            <a:off x="0" y="609600"/>
            <a:ext cx="9144000" cy="6019800"/>
          </a:xfrm>
        </p:spPr>
      </p:pic>
      <p:sp>
        <p:nvSpPr>
          <p:cNvPr id="4" name="Title 3"/>
          <p:cNvSpPr>
            <a:spLocks noGrp="1"/>
          </p:cNvSpPr>
          <p:nvPr>
            <p:ph type="title"/>
          </p:nvPr>
        </p:nvSpPr>
        <p:spPr/>
        <p:txBody>
          <a:bodyPr/>
          <a:lstStyle/>
          <a:p>
            <a:r>
              <a:rPr lang="es-MX" dirty="0"/>
              <a:t>Técnicas de Brigadas Coordinadas</a:t>
            </a:r>
          </a:p>
        </p:txBody>
      </p:sp>
      <p:sp>
        <p:nvSpPr>
          <p:cNvPr id="6" name="Text Placeholder 5"/>
          <p:cNvSpPr>
            <a:spLocks noGrp="1"/>
          </p:cNvSpPr>
          <p:nvPr>
            <p:ph type="body" sz="quarter" idx="11"/>
          </p:nvPr>
        </p:nvSpPr>
        <p:spPr>
          <a:xfrm>
            <a:off x="0" y="609600"/>
            <a:ext cx="9144000" cy="1453898"/>
          </a:xfrm>
          <a:solidFill>
            <a:srgbClr val="FFFFFF">
              <a:alpha val="50000"/>
            </a:srgbClr>
          </a:solidFill>
        </p:spPr>
        <p:txBody>
          <a:bodyPr>
            <a:normAutofit fontScale="92500" lnSpcReduction="20000"/>
          </a:bodyPr>
          <a:lstStyle/>
          <a:p>
            <a:pPr marL="182880" indent="0">
              <a:buNone/>
            </a:pPr>
            <a:r>
              <a:rPr lang="es-ES" sz="2400" dirty="0"/>
              <a:t>Salto de Rana -</a:t>
            </a:r>
            <a:r>
              <a:rPr lang="es-ES" sz="2400" b="0" dirty="0"/>
              <a:t>Un sistema de organizar trabajadores en la supresión en la que cada miembro de la brigada es asignado a una tarea específica tal como limpiar o escarbar la línea de fuego en una sección específica de la línea de control, y cuando termina la tarea, pasa a los otros trabajadores para cambiarse a una nueva ubicación.</a:t>
            </a:r>
            <a:endParaRPr lang="es-MX" sz="2400" b="0" dirty="0"/>
          </a:p>
        </p:txBody>
      </p:sp>
    </p:spTree>
    <p:extLst>
      <p:ext uri="{BB962C8B-B14F-4D97-AF65-F5344CB8AC3E}">
        <p14:creationId xmlns:p14="http://schemas.microsoft.com/office/powerpoint/2010/main" val="5790712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s-MX" dirty="0"/>
              <a:t>Comprobación de Conocimiento</a:t>
            </a:r>
          </a:p>
        </p:txBody>
      </p:sp>
      <p:sp>
        <p:nvSpPr>
          <p:cNvPr id="2" name="Content Placeholder 1"/>
          <p:cNvSpPr>
            <a:spLocks noGrp="1"/>
          </p:cNvSpPr>
          <p:nvPr>
            <p:ph sz="quarter" idx="10"/>
          </p:nvPr>
        </p:nvSpPr>
        <p:spPr/>
        <p:txBody>
          <a:bodyPr>
            <a:normAutofit fontScale="85000" lnSpcReduction="20000"/>
          </a:bodyPr>
          <a:lstStyle/>
          <a:p>
            <a:pPr marL="182880"/>
            <a:r>
              <a:rPr lang="es-ES" dirty="0"/>
              <a:t>Con base en la descripción de abajo, ¿qué técnica de brigada esta siendo identificada?</a:t>
            </a:r>
            <a:endParaRPr lang="es-MX" dirty="0"/>
          </a:p>
        </p:txBody>
      </p:sp>
      <p:sp>
        <p:nvSpPr>
          <p:cNvPr id="3" name="Content Placeholder 2"/>
          <p:cNvSpPr>
            <a:spLocks noGrp="1"/>
          </p:cNvSpPr>
          <p:nvPr>
            <p:ph sz="quarter" idx="11"/>
          </p:nvPr>
        </p:nvSpPr>
        <p:spPr/>
        <p:txBody>
          <a:bodyPr>
            <a:normAutofit lnSpcReduction="10000"/>
          </a:bodyPr>
          <a:lstStyle/>
          <a:p>
            <a:pPr marL="182880"/>
            <a:endParaRPr lang="es-MX" b="0" dirty="0"/>
          </a:p>
          <a:p>
            <a:pPr marL="182880"/>
            <a:r>
              <a:rPr lang="es-ES" b="0" dirty="0"/>
              <a:t>Un sistema de organizar trabajadores para construir una línea de fuego en la que avanzan sin cambiar sus posiciones relativas en la línea.</a:t>
            </a:r>
            <a:endParaRPr lang="es-MX" b="0" dirty="0"/>
          </a:p>
          <a:p>
            <a:pPr marL="182880"/>
            <a:endParaRPr lang="es-MX" dirty="0"/>
          </a:p>
          <a:p>
            <a:pPr marL="182880"/>
            <a:r>
              <a:rPr lang="es-MX" dirty="0">
                <a:solidFill>
                  <a:srgbClr val="0070C0"/>
                </a:solidFill>
              </a:rPr>
              <a:t>Progresiva</a:t>
            </a:r>
          </a:p>
        </p:txBody>
      </p:sp>
      <p:pic>
        <p:nvPicPr>
          <p:cNvPr id="6" name="Content Placeholder 5" descr="Combatientes de incendios escarbando línea en una ladera."/>
          <p:cNvPicPr>
            <a:picLocks noGrp="1" noChangeAspect="1"/>
          </p:cNvPicPr>
          <p:nvPr>
            <p:ph sz="quarter" idx="12"/>
          </p:nvPr>
        </p:nvPicPr>
        <p:blipFill rotWithShape="1">
          <a:blip r:embed="rId3" cstate="print">
            <a:extLst>
              <a:ext uri="{28A0092B-C50C-407E-A947-70E740481C1C}">
                <a14:useLocalDpi xmlns:a14="http://schemas.microsoft.com/office/drawing/2010/main" val="0"/>
              </a:ext>
            </a:extLst>
          </a:blip>
          <a:srcRect l="21776" t="4376" r="21776" b="3806"/>
          <a:stretch/>
        </p:blipFill>
        <p:spPr>
          <a:xfrm>
            <a:off x="4648200" y="1676400"/>
            <a:ext cx="4495800" cy="4876800"/>
          </a:xfrm>
        </p:spPr>
      </p:pic>
    </p:spTree>
    <p:extLst>
      <p:ext uri="{BB962C8B-B14F-4D97-AF65-F5344CB8AC3E}">
        <p14:creationId xmlns:p14="http://schemas.microsoft.com/office/powerpoint/2010/main" val="3959223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Equipo de moto sierristas cortando arbustos."/>
          <p:cNvPicPr>
            <a:picLocks noGrp="1" noChangeAspect="1"/>
          </p:cNvPicPr>
          <p:nvPr>
            <p:ph sz="quarter" idx="12"/>
          </p:nvPr>
        </p:nvPicPr>
        <p:blipFill>
          <a:blip r:embed="rId3" cstate="print">
            <a:extLst>
              <a:ext uri="{28A0092B-C50C-407E-A947-70E740481C1C}">
                <a14:useLocalDpi xmlns:a14="http://schemas.microsoft.com/office/drawing/2010/main" val="0"/>
              </a:ext>
            </a:extLst>
          </a:blip>
          <a:srcRect/>
          <a:stretch/>
        </p:blipFill>
        <p:spPr>
          <a:xfrm>
            <a:off x="0" y="607643"/>
            <a:ext cx="9144000" cy="6021758"/>
          </a:xfrm>
        </p:spPr>
      </p:pic>
      <p:sp>
        <p:nvSpPr>
          <p:cNvPr id="3" name="Title 2"/>
          <p:cNvSpPr>
            <a:spLocks noGrp="1"/>
          </p:cNvSpPr>
          <p:nvPr>
            <p:ph type="title"/>
          </p:nvPr>
        </p:nvSpPr>
        <p:spPr/>
        <p:txBody>
          <a:bodyPr/>
          <a:lstStyle/>
          <a:p>
            <a:r>
              <a:rPr lang="es-MX" dirty="0"/>
              <a:t>Línea de Motosierra</a:t>
            </a:r>
          </a:p>
        </p:txBody>
      </p:sp>
    </p:spTree>
    <p:extLst>
      <p:ext uri="{BB962C8B-B14F-4D97-AF65-F5344CB8AC3E}">
        <p14:creationId xmlns:p14="http://schemas.microsoft.com/office/powerpoint/2010/main" val="36787132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ombatientes de incendios escarbando línea."/>
          <p:cNvPicPr>
            <a:picLocks noGrp="1" noChangeAspect="1"/>
          </p:cNvPicPr>
          <p:nvPr>
            <p:ph sz="quarter" idx="12"/>
          </p:nvPr>
        </p:nvPicPr>
        <p:blipFill rotWithShape="1">
          <a:blip r:embed="rId3" cstate="print">
            <a:extLst>
              <a:ext uri="{28A0092B-C50C-407E-A947-70E740481C1C}">
                <a14:useLocalDpi xmlns:a14="http://schemas.microsoft.com/office/drawing/2010/main" val="0"/>
              </a:ext>
            </a:extLst>
          </a:blip>
          <a:srcRect l="1575" r="1575" b="4270"/>
          <a:stretch/>
        </p:blipFill>
        <p:spPr>
          <a:xfrm>
            <a:off x="1" y="602693"/>
            <a:ext cx="9144000" cy="6026707"/>
          </a:xfrm>
        </p:spPr>
      </p:pic>
      <p:sp>
        <p:nvSpPr>
          <p:cNvPr id="3" name="Title 2"/>
          <p:cNvSpPr>
            <a:spLocks noGrp="1"/>
          </p:cNvSpPr>
          <p:nvPr>
            <p:ph type="title"/>
          </p:nvPr>
        </p:nvSpPr>
        <p:spPr/>
        <p:txBody>
          <a:bodyPr/>
          <a:lstStyle/>
          <a:p>
            <a:r>
              <a:rPr lang="es-MX" dirty="0"/>
              <a:t>Línea Manual</a:t>
            </a:r>
          </a:p>
        </p:txBody>
      </p:sp>
    </p:spTree>
    <p:extLst>
      <p:ext uri="{BB962C8B-B14F-4D97-AF65-F5344CB8AC3E}">
        <p14:creationId xmlns:p14="http://schemas.microsoft.com/office/powerpoint/2010/main" val="37669505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descr="Combatientes de incendios totalmente equipados usando herramientas para construir línea de fuego."/>
          <p:cNvPicPr>
            <a:picLocks noGrp="1" noChangeAspect="1"/>
          </p:cNvPicPr>
          <p:nvPr>
            <p:ph sz="quarter" idx="10"/>
          </p:nvPr>
        </p:nvPicPr>
        <p:blipFill rotWithShape="1">
          <a:blip r:embed="rId3" cstate="print">
            <a:extLst>
              <a:ext uri="{28A0092B-C50C-407E-A947-70E740481C1C}">
                <a14:useLocalDpi xmlns:a14="http://schemas.microsoft.com/office/drawing/2010/main" val="0"/>
              </a:ext>
            </a:extLst>
          </a:blip>
          <a:srcRect l="4500" t="4894" r="4500" b="5266"/>
          <a:stretch/>
        </p:blipFill>
        <p:spPr>
          <a:xfrm>
            <a:off x="-1" y="609600"/>
            <a:ext cx="9144001" cy="6019800"/>
          </a:xfrm>
        </p:spPr>
      </p:pic>
      <p:sp>
        <p:nvSpPr>
          <p:cNvPr id="3" name="Title 2"/>
          <p:cNvSpPr>
            <a:spLocks noGrp="1"/>
          </p:cNvSpPr>
          <p:nvPr>
            <p:ph type="title"/>
          </p:nvPr>
        </p:nvSpPr>
        <p:spPr/>
        <p:txBody>
          <a:bodyPr/>
          <a:lstStyle/>
          <a:p>
            <a:r>
              <a:rPr lang="es-MX" dirty="0"/>
              <a:t>Línea Manual</a:t>
            </a:r>
          </a:p>
        </p:txBody>
      </p:sp>
      <p:sp>
        <p:nvSpPr>
          <p:cNvPr id="4" name="Text Placeholder 3"/>
          <p:cNvSpPr>
            <a:spLocks noGrp="1"/>
          </p:cNvSpPr>
          <p:nvPr>
            <p:ph type="body" sz="quarter" idx="11"/>
          </p:nvPr>
        </p:nvSpPr>
        <p:spPr>
          <a:xfrm>
            <a:off x="0" y="609600"/>
            <a:ext cx="9168580" cy="1758698"/>
          </a:xfrm>
          <a:solidFill>
            <a:schemeClr val="bg1">
              <a:alpha val="50000"/>
            </a:schemeClr>
          </a:solidFill>
        </p:spPr>
        <p:txBody>
          <a:bodyPr>
            <a:normAutofit fontScale="92500" lnSpcReduction="20000"/>
          </a:bodyPr>
          <a:lstStyle/>
          <a:p>
            <a:pPr marL="182880" indent="0">
              <a:buNone/>
            </a:pPr>
            <a:r>
              <a:rPr lang="es-ES" sz="2400" b="1" dirty="0">
                <a:solidFill>
                  <a:srgbClr val="262626"/>
                </a:solidFill>
                <a:effectLst/>
                <a:latin typeface="Calibri" panose="020F0502020204030204" pitchFamily="34" charset="0"/>
                <a:ea typeface="Calibri" panose="020F0502020204030204" pitchFamily="34" charset="0"/>
              </a:rPr>
              <a:t>Zanja Bordo - </a:t>
            </a:r>
            <a:r>
              <a:rPr lang="es-ES" sz="2400" b="0" dirty="0">
                <a:solidFill>
                  <a:srgbClr val="262626"/>
                </a:solidFill>
                <a:effectLst/>
                <a:latin typeface="Calibri" panose="020F0502020204030204" pitchFamily="34" charset="0"/>
                <a:ea typeface="Calibri" panose="020F0502020204030204" pitchFamily="34" charset="0"/>
              </a:rPr>
              <a:t>Una zanja de la línea de fuego en el lado cuesta abajo de un incendio ardiendo sobre pendientes pronunciadas y que se supone debe ser construida lo suficientemente profunda para atrapar brasas rodantes que podrían iniciar un incendio abajo de la línea de fuego. Un bordo alto en el lado mas externo cuesta abajo de la zanja, ayuda a la zanja bordo a atrapar material rodante.</a:t>
            </a:r>
            <a:endParaRPr lang="es-MX" b="0" dirty="0"/>
          </a:p>
        </p:txBody>
      </p:sp>
    </p:spTree>
    <p:extLst>
      <p:ext uri="{BB962C8B-B14F-4D97-AF65-F5344CB8AC3E}">
        <p14:creationId xmlns:p14="http://schemas.microsoft.com/office/powerpoint/2010/main" val="1722989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s-MX" dirty="0"/>
              <a:t>Espaciado</a:t>
            </a:r>
          </a:p>
        </p:txBody>
      </p:sp>
      <p:pic>
        <p:nvPicPr>
          <p:cNvPr id="4" name="Content Placeholder 3" descr="Combatientes de incendios caminando en fila."/>
          <p:cNvPicPr>
            <a:picLocks noGrp="1" noChangeAspect="1"/>
          </p:cNvPicPr>
          <p:nvPr>
            <p:ph sz="quarter" idx="12"/>
          </p:nvPr>
        </p:nvPicPr>
        <p:blipFill>
          <a:blip r:embed="rId3" cstate="print">
            <a:extLst>
              <a:ext uri="{28A0092B-C50C-407E-A947-70E740481C1C}">
                <a14:useLocalDpi xmlns:a14="http://schemas.microsoft.com/office/drawing/2010/main" val="0"/>
              </a:ext>
            </a:extLst>
          </a:blip>
          <a:srcRect/>
          <a:stretch/>
        </p:blipFill>
        <p:spPr>
          <a:xfrm>
            <a:off x="0" y="679275"/>
            <a:ext cx="9144000" cy="5956650"/>
          </a:xfrm>
        </p:spPr>
      </p:pic>
    </p:spTree>
    <p:extLst>
      <p:ext uri="{BB962C8B-B14F-4D97-AF65-F5344CB8AC3E}">
        <p14:creationId xmlns:p14="http://schemas.microsoft.com/office/powerpoint/2010/main" val="28314976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s-MX" dirty="0"/>
              <a:t>Terminología y Comunicación</a:t>
            </a:r>
          </a:p>
        </p:txBody>
      </p:sp>
      <p:pic>
        <p:nvPicPr>
          <p:cNvPr id="4" name="Content Placeholder 3" descr="Combatiente de incendios de pie cerca de un vehículo recibiendo una informativa."/>
          <p:cNvPicPr>
            <a:picLocks noGrp="1" noChangeAspect="1"/>
          </p:cNvPicPr>
          <p:nvPr>
            <p:ph sz="quarter" idx="12"/>
          </p:nvPr>
        </p:nvPicPr>
        <p:blipFill>
          <a:blip r:embed="rId3" cstate="print">
            <a:extLst>
              <a:ext uri="{28A0092B-C50C-407E-A947-70E740481C1C}">
                <a14:useLocalDpi xmlns:a14="http://schemas.microsoft.com/office/drawing/2010/main" val="0"/>
              </a:ext>
            </a:extLst>
          </a:blip>
          <a:srcRect/>
          <a:stretch/>
        </p:blipFill>
        <p:spPr>
          <a:xfrm>
            <a:off x="0" y="685800"/>
            <a:ext cx="9144000" cy="5943600"/>
          </a:xfrm>
        </p:spPr>
      </p:pic>
    </p:spTree>
    <p:extLst>
      <p:ext uri="{BB962C8B-B14F-4D97-AF65-F5344CB8AC3E}">
        <p14:creationId xmlns:p14="http://schemas.microsoft.com/office/powerpoint/2010/main" val="36629832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s-MX" dirty="0"/>
              <a:t>Objetivos</a:t>
            </a:r>
          </a:p>
        </p:txBody>
      </p:sp>
      <p:sp>
        <p:nvSpPr>
          <p:cNvPr id="2" name="Content Placeholder 1"/>
          <p:cNvSpPr>
            <a:spLocks noGrp="1"/>
          </p:cNvSpPr>
          <p:nvPr>
            <p:ph sz="quarter" idx="12"/>
          </p:nvPr>
        </p:nvSpPr>
        <p:spPr>
          <a:xfrm>
            <a:off x="228600" y="1181100"/>
            <a:ext cx="8686800" cy="5372100"/>
          </a:xfrm>
        </p:spPr>
        <p:txBody>
          <a:bodyPr>
            <a:normAutofit fontScale="92500" lnSpcReduction="10000"/>
          </a:bodyPr>
          <a:lstStyle/>
          <a:p>
            <a:pPr marL="182880" indent="0">
              <a:buNone/>
            </a:pPr>
            <a:r>
              <a:rPr lang="es-ES" sz="2400" dirty="0"/>
              <a:t>Los estudiantes serán capaces de:</a:t>
            </a:r>
          </a:p>
          <a:p>
            <a:pPr marL="182880" indent="0">
              <a:buNone/>
            </a:pPr>
            <a:endParaRPr lang="es-ES" sz="2400" dirty="0"/>
          </a:p>
          <a:p>
            <a:pPr marL="347472" indent="-347472"/>
            <a:r>
              <a:rPr lang="es-ES" sz="2400" dirty="0"/>
              <a:t>Discutir cómo establecer la ubicación apropiada para la línea de fuego utilizando la topografía, condiciones del combustible, comportamiento del fuego actual y pronosticado y los objetivos del incidente.</a:t>
            </a:r>
          </a:p>
          <a:p>
            <a:pPr marL="347472" indent="-347472"/>
            <a:endParaRPr lang="es-ES" sz="2400" dirty="0"/>
          </a:p>
          <a:p>
            <a:pPr marL="347472" indent="-347472"/>
            <a:r>
              <a:rPr lang="es-ES" sz="2400" dirty="0"/>
              <a:t>Definir e identificar el punto de anclaje apropiado para iniciar la construcción de la línea manual.</a:t>
            </a:r>
          </a:p>
          <a:p>
            <a:pPr marL="347472" indent="-347472"/>
            <a:endParaRPr lang="es-ES" sz="2400" dirty="0"/>
          </a:p>
          <a:p>
            <a:pPr marL="347472" indent="-347472"/>
            <a:r>
              <a:rPr lang="es-ES" sz="2400" dirty="0"/>
              <a:t>Describir dos tipos de técnicas utilizadas por brigadas coordinadas en la construcción de la línea de fuego.</a:t>
            </a:r>
          </a:p>
          <a:p>
            <a:pPr marL="347472" indent="-347472"/>
            <a:endParaRPr lang="es-ES" sz="2400" dirty="0"/>
          </a:p>
          <a:p>
            <a:pPr marL="347472" indent="-347472"/>
            <a:r>
              <a:rPr lang="es-ES" sz="2400" dirty="0"/>
              <a:t>Demostrar la construcción de una zanja bordo en una pendiente inclinada y describir su propósito</a:t>
            </a:r>
            <a:r>
              <a:rPr lang="es-MX" sz="2400" dirty="0"/>
              <a:t>.</a:t>
            </a:r>
            <a:endParaRPr lang="es-ES" sz="2400" dirty="0"/>
          </a:p>
        </p:txBody>
      </p:sp>
    </p:spTree>
    <p:extLst>
      <p:ext uri="{BB962C8B-B14F-4D97-AF65-F5344CB8AC3E}">
        <p14:creationId xmlns:p14="http://schemas.microsoft.com/office/powerpoint/2010/main" val="5774605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s-MX" dirty="0"/>
              <a:t>Objetivos</a:t>
            </a:r>
          </a:p>
        </p:txBody>
      </p:sp>
      <p:sp>
        <p:nvSpPr>
          <p:cNvPr id="2" name="Content Placeholder 1"/>
          <p:cNvSpPr>
            <a:spLocks noGrp="1"/>
          </p:cNvSpPr>
          <p:nvPr>
            <p:ph sz="quarter" idx="12"/>
          </p:nvPr>
        </p:nvSpPr>
        <p:spPr>
          <a:xfrm>
            <a:off x="228600" y="1181100"/>
            <a:ext cx="8686800" cy="5372100"/>
          </a:xfrm>
        </p:spPr>
        <p:txBody>
          <a:bodyPr>
            <a:normAutofit lnSpcReduction="10000"/>
          </a:bodyPr>
          <a:lstStyle/>
          <a:p>
            <a:pPr marL="0" indent="0">
              <a:buNone/>
            </a:pPr>
            <a:r>
              <a:rPr lang="es-ES" sz="2600" dirty="0"/>
              <a:t>Los estudiantes serán capaces de:</a:t>
            </a:r>
          </a:p>
          <a:p>
            <a:r>
              <a:rPr lang="es-ES" sz="2600" dirty="0"/>
              <a:t>Describir el propósito de organizar las herramientas en un orden específico.</a:t>
            </a:r>
          </a:p>
          <a:p>
            <a:r>
              <a:rPr lang="es-ES" sz="2600" dirty="0"/>
              <a:t>Demostrar cómo mantener una distancia de trabajo segura de otros miembros de brigada.</a:t>
            </a:r>
          </a:p>
          <a:p>
            <a:r>
              <a:rPr lang="es-ES" sz="2600" dirty="0"/>
              <a:t>Demostrar la habilidad de comunicar condiciones cambiantes y necesidades durante la construcción de línea manual utilizando terminología común.</a:t>
            </a:r>
          </a:p>
          <a:p>
            <a:r>
              <a:rPr lang="es-ES" sz="2600" dirty="0"/>
              <a:t>Definir e identificar un punto final apropiado de construcción de la línea.</a:t>
            </a:r>
          </a:p>
          <a:p>
            <a:r>
              <a:rPr lang="es-ES" sz="2600" dirty="0"/>
              <a:t>Describir la razón del por qué la construcción de línea de fuego cuesta abajo se considera una situación que grita cuidado.</a:t>
            </a:r>
            <a:endParaRPr lang="es-MX" sz="2400" dirty="0"/>
          </a:p>
          <a:p>
            <a:pPr marL="0" indent="0">
              <a:buNone/>
            </a:pPr>
            <a:endParaRPr lang="es-MX" dirty="0"/>
          </a:p>
        </p:txBody>
      </p:sp>
    </p:spTree>
    <p:extLst>
      <p:ext uri="{BB962C8B-B14F-4D97-AF65-F5344CB8AC3E}">
        <p14:creationId xmlns:p14="http://schemas.microsoft.com/office/powerpoint/2010/main" val="17834487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s-MX" dirty="0"/>
              <a:t>Objetivos</a:t>
            </a:r>
          </a:p>
        </p:txBody>
      </p:sp>
      <p:sp>
        <p:nvSpPr>
          <p:cNvPr id="2" name="Content Placeholder 1"/>
          <p:cNvSpPr>
            <a:spLocks noGrp="1"/>
          </p:cNvSpPr>
          <p:nvPr>
            <p:ph sz="quarter" idx="12"/>
          </p:nvPr>
        </p:nvSpPr>
        <p:spPr>
          <a:xfrm>
            <a:off x="228600" y="1181100"/>
            <a:ext cx="8686800" cy="5372100"/>
          </a:xfrm>
        </p:spPr>
        <p:txBody>
          <a:bodyPr>
            <a:normAutofit fontScale="85000" lnSpcReduction="20000"/>
          </a:bodyPr>
          <a:lstStyle/>
          <a:p>
            <a:pPr marL="182880" indent="0">
              <a:buNone/>
            </a:pPr>
            <a:r>
              <a:rPr lang="es-ES" sz="2800" dirty="0"/>
              <a:t>Los estudiantes serán capaces de:</a:t>
            </a:r>
          </a:p>
          <a:p>
            <a:pPr marL="182880" indent="0">
              <a:buNone/>
            </a:pPr>
            <a:endParaRPr lang="es-ES" sz="2800" dirty="0"/>
          </a:p>
          <a:p>
            <a:pPr marL="347472" indent="-347472"/>
            <a:r>
              <a:rPr lang="es-ES" sz="2800" dirty="0"/>
              <a:t>Discutir cómo establecer la ubicación apropiada para la línea de fuego utilizando la topografía, condiciones del combustible, comportamiento del fuego actual y pronosticado y los objetivos del incidente.</a:t>
            </a:r>
          </a:p>
          <a:p>
            <a:pPr marL="347472" indent="-347472"/>
            <a:endParaRPr lang="es-ES" sz="2800" dirty="0"/>
          </a:p>
          <a:p>
            <a:pPr marL="347472" indent="-347472"/>
            <a:r>
              <a:rPr lang="es-ES" sz="2800" dirty="0"/>
              <a:t>Definir e identificar el punto de anclaje apropiado para iniciar la construcción de la línea manual.</a:t>
            </a:r>
          </a:p>
          <a:p>
            <a:pPr marL="347472" indent="-347472"/>
            <a:endParaRPr lang="es-ES" sz="2800" dirty="0"/>
          </a:p>
          <a:p>
            <a:pPr marL="347472" indent="-347472"/>
            <a:r>
              <a:rPr lang="es-ES" sz="2800" dirty="0"/>
              <a:t>Describir dos tipos de técnicas utilizadas por brigadas coordinadas en la construcción de la línea de fuego.</a:t>
            </a:r>
          </a:p>
          <a:p>
            <a:pPr marL="347472" indent="-347472"/>
            <a:endParaRPr lang="es-ES" sz="2800" dirty="0"/>
          </a:p>
          <a:p>
            <a:pPr marL="347472" indent="-347472"/>
            <a:r>
              <a:rPr lang="es-ES" sz="2800" dirty="0"/>
              <a:t>Demostrar la construcción de una zanja bordo en una pendiente inclinada y describir su propósito</a:t>
            </a:r>
            <a:r>
              <a:rPr lang="es-MX" sz="2800" dirty="0"/>
              <a:t>.</a:t>
            </a:r>
            <a:endParaRPr lang="es-ES" sz="2800" dirty="0"/>
          </a:p>
        </p:txBody>
      </p:sp>
    </p:spTree>
    <p:extLst>
      <p:ext uri="{BB962C8B-B14F-4D97-AF65-F5344CB8AC3E}">
        <p14:creationId xmlns:p14="http://schemas.microsoft.com/office/powerpoint/2010/main" val="30790808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s-MX" dirty="0"/>
              <a:t>Objetivos</a:t>
            </a:r>
          </a:p>
        </p:txBody>
      </p:sp>
      <p:sp>
        <p:nvSpPr>
          <p:cNvPr id="2" name="Content Placeholder 1"/>
          <p:cNvSpPr>
            <a:spLocks noGrp="1"/>
          </p:cNvSpPr>
          <p:nvPr>
            <p:ph sz="quarter" idx="12"/>
          </p:nvPr>
        </p:nvSpPr>
        <p:spPr>
          <a:xfrm>
            <a:off x="228600" y="1181100"/>
            <a:ext cx="8686800" cy="5372100"/>
          </a:xfrm>
        </p:spPr>
        <p:txBody>
          <a:bodyPr>
            <a:normAutofit fontScale="92500"/>
          </a:bodyPr>
          <a:lstStyle/>
          <a:p>
            <a:pPr marL="0" indent="0">
              <a:lnSpc>
                <a:spcPct val="110000"/>
              </a:lnSpc>
              <a:buNone/>
            </a:pPr>
            <a:r>
              <a:rPr lang="es-ES" sz="2600" dirty="0"/>
              <a:t>Los estudiantes serán capaces de:</a:t>
            </a:r>
          </a:p>
          <a:p>
            <a:pPr>
              <a:lnSpc>
                <a:spcPct val="110000"/>
              </a:lnSpc>
            </a:pPr>
            <a:r>
              <a:rPr lang="es-ES" sz="2600" dirty="0"/>
              <a:t>Describir el propósito de organizar las herramientas en un orden específico.</a:t>
            </a:r>
          </a:p>
          <a:p>
            <a:pPr>
              <a:lnSpc>
                <a:spcPct val="110000"/>
              </a:lnSpc>
            </a:pPr>
            <a:r>
              <a:rPr lang="es-ES" sz="2600" dirty="0"/>
              <a:t>Demostrar cómo mantener una distancia de trabajo segura de otros miembros de brigada.</a:t>
            </a:r>
          </a:p>
          <a:p>
            <a:pPr>
              <a:lnSpc>
                <a:spcPct val="110000"/>
              </a:lnSpc>
            </a:pPr>
            <a:r>
              <a:rPr lang="es-ES" sz="2600" dirty="0"/>
              <a:t>Demostrar la habilidad de comunicar condiciones cambiantes y necesidades durante la construcción de línea manual utilizando terminología común.</a:t>
            </a:r>
          </a:p>
          <a:p>
            <a:pPr>
              <a:lnSpc>
                <a:spcPct val="110000"/>
              </a:lnSpc>
            </a:pPr>
            <a:r>
              <a:rPr lang="es-ES" sz="2600" dirty="0"/>
              <a:t>Definir e identificar un punto final apropiado de construcción de la línea.</a:t>
            </a:r>
          </a:p>
          <a:p>
            <a:pPr>
              <a:lnSpc>
                <a:spcPct val="110000"/>
              </a:lnSpc>
            </a:pPr>
            <a:r>
              <a:rPr lang="es-ES" sz="2600" dirty="0"/>
              <a:t>Describir la razón del por qué la construcción de línea de fuego cuesta abajo se considera una situación que grita cuidado.</a:t>
            </a:r>
            <a:endParaRPr lang="es-MX" sz="2400" dirty="0"/>
          </a:p>
          <a:p>
            <a:pPr marL="0" indent="0">
              <a:buNone/>
            </a:pPr>
            <a:endParaRPr lang="es-MX" dirty="0"/>
          </a:p>
        </p:txBody>
      </p:sp>
    </p:spTree>
    <p:extLst>
      <p:ext uri="{BB962C8B-B14F-4D97-AF65-F5344CB8AC3E}">
        <p14:creationId xmlns:p14="http://schemas.microsoft.com/office/powerpoint/2010/main" val="1838257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s-MX" dirty="0"/>
              <a:t>Ubicación de la Línea</a:t>
            </a:r>
          </a:p>
        </p:txBody>
      </p:sp>
      <p:pic>
        <p:nvPicPr>
          <p:cNvPr id="8" name="Content Placeholder 7" descr="Dos combatientes de incendios hablando y apuntando."/>
          <p:cNvPicPr>
            <a:picLocks noGrp="1" noChangeAspect="1"/>
          </p:cNvPicPr>
          <p:nvPr>
            <p:ph sz="quarter" idx="12"/>
          </p:nvPr>
        </p:nvPicPr>
        <p:blipFill rotWithShape="1">
          <a:blip r:embed="rId3" cstate="print">
            <a:extLst>
              <a:ext uri="{28A0092B-C50C-407E-A947-70E740481C1C}">
                <a14:useLocalDpi xmlns:a14="http://schemas.microsoft.com/office/drawing/2010/main" val="0"/>
              </a:ext>
            </a:extLst>
          </a:blip>
          <a:srcRect l="1892" t="1598" r="1892" b="4532"/>
          <a:stretch/>
        </p:blipFill>
        <p:spPr>
          <a:xfrm>
            <a:off x="0" y="685800"/>
            <a:ext cx="9144000" cy="5943600"/>
          </a:xfrm>
        </p:spPr>
      </p:pic>
    </p:spTree>
    <p:extLst>
      <p:ext uri="{BB962C8B-B14F-4D97-AF65-F5344CB8AC3E}">
        <p14:creationId xmlns:p14="http://schemas.microsoft.com/office/powerpoint/2010/main" val="15800983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Línea manual y tendido de manguera anclados a un arroyo rocoso."/>
          <p:cNvPicPr>
            <a:picLocks noGrp="1" noChangeAspect="1"/>
          </p:cNvPicPr>
          <p:nvPr>
            <p:ph sz="quarter" idx="10"/>
          </p:nvPr>
        </p:nvPicPr>
        <p:blipFill rotWithShape="1">
          <a:blip r:embed="rId3" cstate="print">
            <a:extLst>
              <a:ext uri="{28A0092B-C50C-407E-A947-70E740481C1C}">
                <a14:useLocalDpi xmlns:a14="http://schemas.microsoft.com/office/drawing/2010/main" val="0"/>
              </a:ext>
            </a:extLst>
          </a:blip>
          <a:srcRect l="1892" t="4814" r="1892"/>
          <a:stretch/>
        </p:blipFill>
        <p:spPr>
          <a:xfrm>
            <a:off x="0" y="609600"/>
            <a:ext cx="9144000" cy="6026910"/>
          </a:xfrm>
        </p:spPr>
      </p:pic>
      <p:sp>
        <p:nvSpPr>
          <p:cNvPr id="3" name="Title 2"/>
          <p:cNvSpPr>
            <a:spLocks noGrp="1"/>
          </p:cNvSpPr>
          <p:nvPr>
            <p:ph type="title"/>
          </p:nvPr>
        </p:nvSpPr>
        <p:spPr/>
        <p:txBody>
          <a:bodyPr/>
          <a:lstStyle/>
          <a:p>
            <a:r>
              <a:rPr lang="es-MX" dirty="0"/>
              <a:t>Ubicación de la Línea</a:t>
            </a:r>
          </a:p>
        </p:txBody>
      </p:sp>
      <p:sp>
        <p:nvSpPr>
          <p:cNvPr id="4" name="Text Placeholder 3"/>
          <p:cNvSpPr>
            <a:spLocks noGrp="1"/>
          </p:cNvSpPr>
          <p:nvPr>
            <p:ph type="body" sz="quarter" idx="11"/>
          </p:nvPr>
        </p:nvSpPr>
        <p:spPr>
          <a:xfrm>
            <a:off x="0" y="609600"/>
            <a:ext cx="9144000" cy="1219199"/>
          </a:xfrm>
          <a:solidFill>
            <a:srgbClr val="FFFFFF">
              <a:alpha val="50000"/>
            </a:srgbClr>
          </a:solidFill>
        </p:spPr>
        <p:txBody>
          <a:bodyPr>
            <a:noAutofit/>
          </a:bodyPr>
          <a:lstStyle/>
          <a:p>
            <a:pPr marL="182880" indent="0">
              <a:buNone/>
            </a:pPr>
            <a:r>
              <a:rPr lang="es-MX" sz="2400" dirty="0"/>
              <a:t>Punto de Anclaje - </a:t>
            </a:r>
            <a:r>
              <a:rPr lang="es-MX" sz="2400" b="0" dirty="0"/>
              <a:t>Una ubicación ventajosa, generalmente una barrera </a:t>
            </a:r>
            <a:r>
              <a:rPr lang="es-ES" sz="2400" b="0" dirty="0"/>
              <a:t>contra la propagación del fuego, a partir de la cual se comienza a construir una línea de fuego.</a:t>
            </a:r>
            <a:endParaRPr lang="es-MX" sz="2400" b="0" dirty="0">
              <a:solidFill>
                <a:schemeClr val="bg1"/>
              </a:solidFill>
            </a:endParaRPr>
          </a:p>
        </p:txBody>
      </p:sp>
    </p:spTree>
    <p:extLst>
      <p:ext uri="{BB962C8B-B14F-4D97-AF65-F5344CB8AC3E}">
        <p14:creationId xmlns:p14="http://schemas.microsoft.com/office/powerpoint/2010/main" val="40524515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Un sendero que contornea un terreno escarpado con incendio al fondo."/>
          <p:cNvPicPr>
            <a:picLocks noGrp="1" noChangeAspect="1"/>
          </p:cNvPicPr>
          <p:nvPr>
            <p:ph sz="quarter" idx="10"/>
          </p:nvPr>
        </p:nvPicPr>
        <p:blipFill rotWithShape="1">
          <a:blip r:embed="rId3" cstate="print">
            <a:extLst>
              <a:ext uri="{28A0092B-C50C-407E-A947-70E740481C1C}">
                <a14:useLocalDpi xmlns:a14="http://schemas.microsoft.com/office/drawing/2010/main" val="0"/>
              </a:ext>
            </a:extLst>
          </a:blip>
          <a:srcRect l="1878" t="7483" r="1878" b="8059"/>
          <a:stretch/>
        </p:blipFill>
        <p:spPr>
          <a:xfrm>
            <a:off x="-1" y="609600"/>
            <a:ext cx="9144001" cy="6019800"/>
          </a:xfrm>
        </p:spPr>
      </p:pic>
      <p:sp>
        <p:nvSpPr>
          <p:cNvPr id="3" name="Title 2"/>
          <p:cNvSpPr>
            <a:spLocks noGrp="1"/>
          </p:cNvSpPr>
          <p:nvPr>
            <p:ph type="title"/>
          </p:nvPr>
        </p:nvSpPr>
        <p:spPr/>
        <p:txBody>
          <a:bodyPr/>
          <a:lstStyle/>
          <a:p>
            <a:r>
              <a:rPr lang="es-MX" dirty="0"/>
              <a:t>Ubicación de la Línea</a:t>
            </a:r>
          </a:p>
        </p:txBody>
      </p:sp>
      <p:sp>
        <p:nvSpPr>
          <p:cNvPr id="5" name="Text Placeholder 3">
            <a:extLst>
              <a:ext uri="{FF2B5EF4-FFF2-40B4-BE49-F238E27FC236}">
                <a16:creationId xmlns:a16="http://schemas.microsoft.com/office/drawing/2014/main" id="{7389EBF7-4A8E-4798-A525-B59EE49B5815}"/>
              </a:ext>
            </a:extLst>
          </p:cNvPr>
          <p:cNvSpPr txBox="1">
            <a:spLocks/>
          </p:cNvSpPr>
          <p:nvPr/>
        </p:nvSpPr>
        <p:spPr>
          <a:xfrm>
            <a:off x="0" y="609600"/>
            <a:ext cx="5029200" cy="563562"/>
          </a:xfrm>
          <a:prstGeom prst="rect">
            <a:avLst/>
          </a:prstGeom>
          <a:gradFill>
            <a:gsLst>
              <a:gs pos="32000">
                <a:srgbClr val="FFFFFF">
                  <a:alpha val="25000"/>
                </a:srgbClr>
              </a:gs>
              <a:gs pos="0">
                <a:schemeClr val="bg1">
                  <a:alpha val="0"/>
                </a:schemeClr>
              </a:gs>
              <a:gs pos="100000">
                <a:schemeClr val="bg1"/>
              </a:gs>
            </a:gsLst>
            <a:lin ang="11400000" scaled="0"/>
          </a:gra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b="1" kern="1200">
                <a:solidFill>
                  <a:schemeClr val="tx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800" b="1"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b="1"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82880" indent="0" fontAlgn="auto">
              <a:spcAft>
                <a:spcPts val="0"/>
              </a:spcAft>
              <a:buFont typeface="Arial" panose="020B0604020202020204" pitchFamily="34" charset="0"/>
              <a:buNone/>
            </a:pPr>
            <a:r>
              <a:rPr lang="es-MX" sz="2800" dirty="0"/>
              <a:t>Ruta de Menor Resistencia</a:t>
            </a:r>
          </a:p>
        </p:txBody>
      </p:sp>
    </p:spTree>
    <p:extLst>
      <p:ext uri="{BB962C8B-B14F-4D97-AF65-F5344CB8AC3E}">
        <p14:creationId xmlns:p14="http://schemas.microsoft.com/office/powerpoint/2010/main" val="31202098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s-MX" dirty="0"/>
              <a:t>Comprobación de Conocimiento</a:t>
            </a:r>
          </a:p>
        </p:txBody>
      </p:sp>
      <p:sp>
        <p:nvSpPr>
          <p:cNvPr id="2" name="Content Placeholder 1"/>
          <p:cNvSpPr>
            <a:spLocks noGrp="1"/>
          </p:cNvSpPr>
          <p:nvPr>
            <p:ph sz="quarter" idx="10"/>
          </p:nvPr>
        </p:nvSpPr>
        <p:spPr/>
        <p:txBody>
          <a:bodyPr>
            <a:normAutofit fontScale="85000" lnSpcReduction="20000"/>
          </a:bodyPr>
          <a:lstStyle/>
          <a:p>
            <a:r>
              <a:rPr lang="es-ES" dirty="0"/>
              <a:t>Usando la GBRI, ¿cuáles son las primeras dos consideraciones al identificar la ubicación de la línea de fuego</a:t>
            </a:r>
            <a:r>
              <a:rPr lang="es-MX" dirty="0"/>
              <a:t>?</a:t>
            </a:r>
          </a:p>
        </p:txBody>
      </p:sp>
      <p:sp>
        <p:nvSpPr>
          <p:cNvPr id="3" name="Content Placeholder 2"/>
          <p:cNvSpPr>
            <a:spLocks noGrp="1"/>
          </p:cNvSpPr>
          <p:nvPr>
            <p:ph sz="quarter" idx="11"/>
          </p:nvPr>
        </p:nvSpPr>
        <p:spPr/>
        <p:txBody>
          <a:bodyPr>
            <a:normAutofit/>
          </a:bodyPr>
          <a:lstStyle/>
          <a:p>
            <a:r>
              <a:rPr lang="es-MX" dirty="0"/>
              <a:t>Respuestas:</a:t>
            </a:r>
          </a:p>
          <a:p>
            <a:endParaRPr lang="es-MX" dirty="0"/>
          </a:p>
          <a:p>
            <a:pPr marL="731520" indent="-457200">
              <a:buFont typeface="Arial" panose="020B0604020202020204" pitchFamily="34" charset="0"/>
              <a:buChar char="•"/>
            </a:pPr>
            <a:r>
              <a:rPr lang="es-ES" dirty="0">
                <a:solidFill>
                  <a:srgbClr val="0070C0"/>
                </a:solidFill>
              </a:rPr>
              <a:t>La seguridad del combatiente de incendios</a:t>
            </a:r>
          </a:p>
          <a:p>
            <a:pPr marL="731520" indent="-457200">
              <a:buFont typeface="Arial" panose="020B0604020202020204" pitchFamily="34" charset="0"/>
              <a:buChar char="•"/>
            </a:pPr>
            <a:r>
              <a:rPr lang="es-ES" dirty="0">
                <a:solidFill>
                  <a:srgbClr val="0070C0"/>
                </a:solidFill>
              </a:rPr>
              <a:t>Usar el ataque directo siempre que sea posible.</a:t>
            </a:r>
          </a:p>
        </p:txBody>
      </p:sp>
      <p:pic>
        <p:nvPicPr>
          <p:cNvPr id="6" name="Content Placeholder 5" descr="Dos combatientes de incendios hablando y apuntando."/>
          <p:cNvPicPr>
            <a:picLocks noGrp="1" noChangeAspect="1"/>
          </p:cNvPicPr>
          <p:nvPr>
            <p:ph sz="quarter" idx="12"/>
          </p:nvPr>
        </p:nvPicPr>
        <p:blipFill rotWithShape="1">
          <a:blip r:embed="rId3" cstate="print">
            <a:extLst>
              <a:ext uri="{28A0092B-C50C-407E-A947-70E740481C1C}">
                <a14:useLocalDpi xmlns:a14="http://schemas.microsoft.com/office/drawing/2010/main" val="0"/>
              </a:ext>
            </a:extLst>
          </a:blip>
          <a:srcRect l="33258" t="4263" r="10102" b="3764"/>
          <a:stretch/>
        </p:blipFill>
        <p:spPr>
          <a:xfrm>
            <a:off x="4648200" y="1672492"/>
            <a:ext cx="4495800" cy="4863919"/>
          </a:xfrm>
        </p:spPr>
      </p:pic>
    </p:spTree>
    <p:extLst>
      <p:ext uri="{BB962C8B-B14F-4D97-AF65-F5344CB8AC3E}">
        <p14:creationId xmlns:p14="http://schemas.microsoft.com/office/powerpoint/2010/main" val="1157167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s-MX" dirty="0"/>
              <a:t>Orden Estratégico de Herramienta</a:t>
            </a:r>
          </a:p>
        </p:txBody>
      </p:sp>
      <p:pic>
        <p:nvPicPr>
          <p:cNvPr id="7" name="Content Placeholder 6" descr="Combatientes de incendios escarbando línea."/>
          <p:cNvPicPr>
            <a:picLocks noGrp="1" noChangeAspect="1"/>
          </p:cNvPicPr>
          <p:nvPr>
            <p:ph sz="quarter" idx="12"/>
          </p:nvPr>
        </p:nvPicPr>
        <p:blipFill rotWithShape="1">
          <a:blip r:embed="rId3" cstate="print">
            <a:extLst>
              <a:ext uri="{28A0092B-C50C-407E-A947-70E740481C1C}">
                <a14:useLocalDpi xmlns:a14="http://schemas.microsoft.com/office/drawing/2010/main" val="0"/>
              </a:ext>
            </a:extLst>
          </a:blip>
          <a:srcRect l="-11964" t="15356" r="27712" b="15088"/>
          <a:stretch/>
        </p:blipFill>
        <p:spPr>
          <a:xfrm>
            <a:off x="-1513332" y="762000"/>
            <a:ext cx="10657332" cy="5867400"/>
          </a:xfrm>
        </p:spPr>
      </p:pic>
    </p:spTree>
    <p:extLst>
      <p:ext uri="{BB962C8B-B14F-4D97-AF65-F5344CB8AC3E}">
        <p14:creationId xmlns:p14="http://schemas.microsoft.com/office/powerpoint/2010/main" val="41867785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Combatiente de incendios escarbando línea en una ladera."/>
          <p:cNvPicPr>
            <a:picLocks noGrp="1" noChangeAspect="1"/>
          </p:cNvPicPr>
          <p:nvPr>
            <p:ph sz="quarter" idx="10"/>
          </p:nvPr>
        </p:nvPicPr>
        <p:blipFill rotWithShape="1">
          <a:blip r:embed="rId3" cstate="print">
            <a:extLst>
              <a:ext uri="{28A0092B-C50C-407E-A947-70E740481C1C}">
                <a14:useLocalDpi xmlns:a14="http://schemas.microsoft.com/office/drawing/2010/main" val="0"/>
              </a:ext>
            </a:extLst>
          </a:blip>
          <a:srcRect t="1093" r="12531" b="12557"/>
          <a:stretch/>
        </p:blipFill>
        <p:spPr>
          <a:xfrm>
            <a:off x="0" y="602090"/>
            <a:ext cx="9144000" cy="6019801"/>
          </a:xfrm>
        </p:spPr>
      </p:pic>
      <p:sp>
        <p:nvSpPr>
          <p:cNvPr id="3" name="Title 2"/>
          <p:cNvSpPr>
            <a:spLocks noGrp="1"/>
          </p:cNvSpPr>
          <p:nvPr>
            <p:ph type="title"/>
          </p:nvPr>
        </p:nvSpPr>
        <p:spPr>
          <a:xfrm>
            <a:off x="0" y="76200"/>
            <a:ext cx="9144000" cy="563562"/>
          </a:xfrm>
        </p:spPr>
        <p:txBody>
          <a:bodyPr/>
          <a:lstStyle/>
          <a:p>
            <a:r>
              <a:rPr lang="es-MX" dirty="0"/>
              <a:t>Técnicas de Brigadas Coordinadas</a:t>
            </a:r>
          </a:p>
        </p:txBody>
      </p:sp>
      <p:sp>
        <p:nvSpPr>
          <p:cNvPr id="6" name="Text Placeholder 5"/>
          <p:cNvSpPr>
            <a:spLocks noGrp="1"/>
          </p:cNvSpPr>
          <p:nvPr>
            <p:ph type="body" sz="quarter" idx="11"/>
          </p:nvPr>
        </p:nvSpPr>
        <p:spPr>
          <a:xfrm>
            <a:off x="0" y="596097"/>
            <a:ext cx="9144000" cy="1229521"/>
          </a:xfrm>
          <a:solidFill>
            <a:srgbClr val="FFFFFF">
              <a:alpha val="50000"/>
            </a:srgbClr>
          </a:solidFill>
        </p:spPr>
        <p:txBody>
          <a:bodyPr>
            <a:noAutofit/>
          </a:bodyPr>
          <a:lstStyle/>
          <a:p>
            <a:pPr marL="182880" indent="0">
              <a:buNone/>
            </a:pPr>
            <a:r>
              <a:rPr lang="es-ES" sz="2400" dirty="0"/>
              <a:t>Construcción de línea progresiva – </a:t>
            </a:r>
            <a:r>
              <a:rPr lang="es-ES" sz="2400" b="0" dirty="0"/>
              <a:t>Un sistema de trabajadores organizados para construir una línea de fuego en la que avanzan sin cambiar las posiciones relativas en la Línea.</a:t>
            </a:r>
            <a:endParaRPr lang="es-MX" sz="1800" b="0" dirty="0"/>
          </a:p>
        </p:txBody>
      </p:sp>
    </p:spTree>
    <p:extLst>
      <p:ext uri="{BB962C8B-B14F-4D97-AF65-F5344CB8AC3E}">
        <p14:creationId xmlns:p14="http://schemas.microsoft.com/office/powerpoint/2010/main" val="325023587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2"/>
  <p:tag name="ARTICULATE_SLIDE_COUNT" val="17"/>
  <p:tag name="MMPROD_UIDATA" val="&lt;database version=&quot;7.0&quot;&gt;&lt;object type=&quot;1&quot; unique_id=&quot;10001&quot;&gt;&lt;object type=&quot;8&quot; unique_id=&quot;10084&quot;&gt;&lt;/object&gt;&lt;object type=&quot;2&quot; unique_id=&quot;10085&quot;&gt;&lt;object type=&quot;3&quot; unique_id=&quot;10086&quot;&gt;&lt;property id=&quot;20148&quot; value=&quot;5&quot;/&gt;&lt;property id=&quot;20300&quot; value=&quot;Slide 1&quot;/&gt;&lt;property id=&quot;20307&quot; value=&quot;258&quot;/&gt;&lt;/object&gt;&lt;object type=&quot;3&quot; unique_id=&quot;10087&quot;&gt;&lt;property id=&quot;20148&quot; value=&quot;5&quot;/&gt;&lt;property id=&quot;20300&quot; value=&quot;Slide 2 - &amp;quot;Unit 1: Objectives&amp;quot;&quot;/&gt;&lt;property id=&quot;20307&quot; value=&quot;259&quot;/&gt;&lt;/object&gt;&lt;object type=&quot;3&quot; unique_id=&quot;10088&quot;&gt;&lt;property id=&quot;20148&quot; value=&quot;5&quot;/&gt;&lt;property id=&quot;20300&quot; value=&quot;Slide 3 - &amp;quot;Basic fire terminology video&amp;quot;&quot;/&gt;&lt;property id=&quot;20307&quot; value=&quot;260&quot;/&gt;&lt;/object&gt;&lt;object type=&quot;3&quot; unique_id=&quot;10089&quot;&gt;&lt;property id=&quot;20148&quot; value=&quot;5&quot;/&gt;&lt;property id=&quot;20300&quot; value=&quot;Slide 5 - &amp;quot;Additional terminology: &amp;quot;&quot;/&gt;&lt;property id=&quot;20307&quot; value=&quot;261&quot;/&gt;&lt;/object&gt;&lt;object type=&quot;3&quot; unique_id=&quot;10091&quot;&gt;&lt;property id=&quot;20148&quot; value=&quot;5&quot;/&gt;&lt;property id=&quot;20300&quot; value=&quot;Slide 4 - &amp;quot;Terminology: Fire Behavior&amp;quot;&quot;/&gt;&lt;property id=&quot;20307&quot; value=&quot;273&quot;/&gt;&lt;/object&gt;&lt;object type=&quot;3&quot; unique_id=&quot;10092&quot;&gt;&lt;property id=&quot;20148&quot; value=&quot;5&quot;/&gt;&lt;property id=&quot;20300&quot; value=&quot;Slide 6 - &amp;quot;The Fire Triangle&amp;quot;&quot;/&gt;&lt;property id=&quot;20307&quot; value=&quot;274&quot;/&gt;&lt;/object&gt;&lt;object type=&quot;3&quot; unique_id=&quot;10096&quot;&gt;&lt;property id=&quot;20148&quot; value=&quot;5&quot;/&gt;&lt;property id=&quot;20300&quot; value=&quot;Slide 14 - &amp;quot;Heat Transfer&amp;quot;&quot;/&gt;&lt;property id=&quot;20307&quot; value=&quot;278&quot;/&gt;&lt;/object&gt;&lt;object type=&quot;3&quot; unique_id=&quot;10097&quot;&gt;&lt;property id=&quot;20148&quot; value=&quot;5&quot;/&gt;&lt;property id=&quot;20300&quot; value=&quot;Slide 8 - &amp;quot;Heat&amp;quot;&quot;/&gt;&lt;property id=&quot;20307&quot; value=&quot;279&quot;/&gt;&lt;/object&gt;&lt;object type=&quot;3&quot; unique_id=&quot;10098&quot;&gt;&lt;property id=&quot;20148&quot; value=&quot;5&quot;/&gt;&lt;property id=&quot;20300&quot; value=&quot;Slide 10 - &amp;quot;Heat Transfer&amp;quot;&quot;/&gt;&lt;property id=&quot;20307&quot; value=&quot;290&quot;/&gt;&lt;/object&gt;&lt;object type=&quot;3&quot; unique_id=&quot;10099&quot;&gt;&lt;property id=&quot;20148&quot; value=&quot;5&quot;/&gt;&lt;property id=&quot;20300&quot; value=&quot;Slide 15 - &amp;quot;Breaking the Fire Triangle&amp;quot;&quot;/&gt;&lt;property id=&quot;20307&quot; value=&quot;280&quot;/&gt;&lt;/object&gt;&lt;object type=&quot;3&quot; unique_id=&quot;10100&quot;&gt;&lt;property id=&quot;20148&quot; value=&quot;5&quot;/&gt;&lt;property id=&quot;20300&quot; value=&quot;Slide 16 - &amp;quot;Breaking the fire triangle&amp;quot;&quot;/&gt;&lt;property id=&quot;20307&quot; value=&quot;281&quot;/&gt;&lt;/object&gt;&lt;object type=&quot;3&quot; unique_id=&quot;10106&quot;&gt;&lt;property id=&quot;20148&quot; value=&quot;5&quot;/&gt;&lt;property id=&quot;20300&quot; value=&quot;Slide 17 - &amp;quot;Unit 1 Summary&amp;quot;&quot;/&gt;&lt;property id=&quot;20307&quot; value=&quot;287&quot;/&gt;&lt;/object&gt;&lt;object type=&quot;3&quot; unique_id=&quot;10690&quot;&gt;&lt;property id=&quot;20148&quot; value=&quot;5&quot;/&gt;&lt;property id=&quot;20300&quot; value=&quot;Slide 7 - &amp;quot;Oxygen&amp;quot;&quot;/&gt;&lt;property id=&quot;20307&quot; value=&quot;292&quot;/&gt;&lt;/object&gt;&lt;object type=&quot;3&quot; unique_id=&quot;10691&quot;&gt;&lt;property id=&quot;20148&quot; value=&quot;5&quot;/&gt;&lt;property id=&quot;20300&quot; value=&quot;Slide 9 - &amp;quot;Fuel&amp;quot;&quot;/&gt;&lt;property id=&quot;20307&quot; value=&quot;291&quot;/&gt;&lt;/object&gt;&lt;object type=&quot;3&quot; unique_id=&quot;10692&quot;&gt;&lt;property id=&quot;20148&quot; value=&quot;5&quot;/&gt;&lt;property id=&quot;20300&quot; value=&quot;Slide 11 - &amp;quot;Conduction: Happens through direct contact&amp;#x0D;&amp;#x0A;&amp;quot;&quot;/&gt;&lt;property id=&quot;20307&quot; value=&quot;293&quot;/&gt;&lt;/object&gt;&lt;object type=&quot;3&quot; unique_id=&quot;10693&quot;&gt;&lt;property id=&quot;20148&quot; value=&quot;5&quot;/&gt;&lt;property id=&quot;20300&quot; value=&quot;Slide 12 - &amp;quot;Convection: Movement of air&amp;#x0D;&amp;#x0A;&amp;quot;&quot;/&gt;&lt;property id=&quot;20307&quot; value=&quot;295&quot;/&gt;&lt;/object&gt;&lt;object type=&quot;3&quot; unique_id=&quot;10694&quot;&gt;&lt;property id=&quot;20148&quot; value=&quot;5&quot;/&gt;&lt;property id=&quot;20300&quot; value=&quot;Slide 13 - &amp;quot;&amp;#x0D;&amp;#x0A;Radiant: Ray or wave of heat&amp;#x0D;&amp;#x0A;&amp;quot;&quot;/&gt;&lt;property id=&quot;20307&quot; value=&quot;294&quot;/&gt;&lt;/object&gt;&lt;/object&gt;&lt;/object&gt;&lt;/database&gt;"/>
  <p:tag name="ARTICULATE_PROJECT_OPEN" val="0"/>
  <p:tag name="SECTOMILLISECCONVERTED" val="1"/>
</p:tagLst>
</file>

<file path=ppt/theme/theme1.xml><?xml version="1.0" encoding="utf-8"?>
<a:theme xmlns:a="http://schemas.openxmlformats.org/drawingml/2006/main" name="Custom Design">
  <a:themeElements>
    <a:clrScheme name="NWCG-S190">
      <a:dk1>
        <a:srgbClr val="262626"/>
      </a:dk1>
      <a:lt1>
        <a:srgbClr val="FFFFFF"/>
      </a:lt1>
      <a:dk2>
        <a:srgbClr val="42322A"/>
      </a:dk2>
      <a:lt2>
        <a:srgbClr val="EEECE1"/>
      </a:lt2>
      <a:accent1>
        <a:srgbClr val="ABC178"/>
      </a:accent1>
      <a:accent2>
        <a:srgbClr val="D6562B"/>
      </a:accent2>
      <a:accent3>
        <a:srgbClr val="507B97"/>
      </a:accent3>
      <a:accent4>
        <a:srgbClr val="F4BB3A"/>
      </a:accent4>
      <a:accent5>
        <a:srgbClr val="176533"/>
      </a:accent5>
      <a:accent6>
        <a:srgbClr val="A17D6B"/>
      </a:accent6>
      <a:hlink>
        <a:srgbClr val="0000FF"/>
      </a:hlink>
      <a:folHlink>
        <a:srgbClr val="800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WCG_PPT_s190-Template" id="{8593C24D-E6E0-4AD6-A7C4-B640759F04B6}" vid="{9958F55C-F9E0-4870-BECA-CDDEE983867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NWCG_PPT_Template</Template>
  <TotalTime>3947</TotalTime>
  <Words>3900</Words>
  <Application>Microsoft Office PowerPoint</Application>
  <PresentationFormat>On-screen Show (4:3)</PresentationFormat>
  <Paragraphs>251</Paragraphs>
  <Slides>18</Slides>
  <Notes>18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Courier New</vt:lpstr>
      <vt:lpstr>Times New Roman</vt:lpstr>
      <vt:lpstr>Wingdings</vt:lpstr>
      <vt:lpstr>Symbol</vt:lpstr>
      <vt:lpstr>Calibri</vt:lpstr>
      <vt:lpstr>Custom Design</vt:lpstr>
      <vt:lpstr>S-130 ES Unidad 9:  Técnicas de Línea Manual</vt:lpstr>
      <vt:lpstr>Objetivos</vt:lpstr>
      <vt:lpstr>Objetivos</vt:lpstr>
      <vt:lpstr>Ubicación de la Línea</vt:lpstr>
      <vt:lpstr>Ubicación de la Línea</vt:lpstr>
      <vt:lpstr>Ubicación de la Línea</vt:lpstr>
      <vt:lpstr>Comprobación de Conocimiento</vt:lpstr>
      <vt:lpstr>Orden Estratégico de Herramienta</vt:lpstr>
      <vt:lpstr>Técnicas de Brigadas Coordinadas</vt:lpstr>
      <vt:lpstr>Técnicas de Brigadas Coordinadas</vt:lpstr>
      <vt:lpstr>Comprobación de Conocimiento</vt:lpstr>
      <vt:lpstr>Línea de Motosierra</vt:lpstr>
      <vt:lpstr>Línea Manual</vt:lpstr>
      <vt:lpstr>Línea Manual</vt:lpstr>
      <vt:lpstr>Espaciado</vt:lpstr>
      <vt:lpstr>Terminología y Comunicación</vt:lpstr>
      <vt:lpstr>Objetivos</vt:lpstr>
      <vt:lpstr>Objetivos</vt:lpstr>
    </vt:vector>
  </TitlesOfParts>
  <Company>Department of Interior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S-130 ES Unidad 9: Técnicas de Línea Manual</dc:title>
  <dc:subject>S-130 ES Unidad 9: Técnicas de Línea Manual</dc:subject>
  <dc:creator>NWCG</dc:creator>
  <cp:keywords>S-130 ES Unidad 9: Técnicas de Línea Manual</cp:keywords>
  <cp:lastModifiedBy>Touchette, Rhiannon R</cp:lastModifiedBy>
  <cp:revision>184</cp:revision>
  <cp:lastPrinted>2018-11-08T18:13:21Z</cp:lastPrinted>
  <dcterms:created xsi:type="dcterms:W3CDTF">2019-10-15T16:01:49Z</dcterms:created>
  <dcterms:modified xsi:type="dcterms:W3CDTF">2023-05-17T17:28:20Z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F825ACD3-ED32-4FDF-A0D6-63D173E0C802</vt:lpwstr>
  </property>
  <property fmtid="{D5CDD505-2E9C-101B-9397-08002B2CF9AE}" pid="3" name="ArticulatePath">
    <vt:lpwstr>Presentation1</vt:lpwstr>
  </property>
</Properties>
</file>