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45"/>
  </p:notesMasterIdLst>
  <p:handoutMasterIdLst>
    <p:handoutMasterId r:id="rId46"/>
  </p:handoutMasterIdLst>
  <p:sldIdLst>
    <p:sldId id="256" r:id="rId2"/>
    <p:sldId id="258" r:id="rId3"/>
    <p:sldId id="316" r:id="rId4"/>
    <p:sldId id="259" r:id="rId5"/>
    <p:sldId id="270" r:id="rId6"/>
    <p:sldId id="271" r:id="rId7"/>
    <p:sldId id="272" r:id="rId8"/>
    <p:sldId id="313" r:id="rId9"/>
    <p:sldId id="301" r:id="rId10"/>
    <p:sldId id="263" r:id="rId11"/>
    <p:sldId id="294" r:id="rId12"/>
    <p:sldId id="295" r:id="rId13"/>
    <p:sldId id="260" r:id="rId14"/>
    <p:sldId id="311" r:id="rId15"/>
    <p:sldId id="274" r:id="rId16"/>
    <p:sldId id="275" r:id="rId17"/>
    <p:sldId id="277" r:id="rId18"/>
    <p:sldId id="278" r:id="rId19"/>
    <p:sldId id="279" r:id="rId20"/>
    <p:sldId id="280" r:id="rId21"/>
    <p:sldId id="312" r:id="rId22"/>
    <p:sldId id="310" r:id="rId23"/>
    <p:sldId id="261" r:id="rId24"/>
    <p:sldId id="287" r:id="rId25"/>
    <p:sldId id="288" r:id="rId26"/>
    <p:sldId id="289" r:id="rId27"/>
    <p:sldId id="291" r:id="rId28"/>
    <p:sldId id="290" r:id="rId29"/>
    <p:sldId id="262" r:id="rId30"/>
    <p:sldId id="292" r:id="rId31"/>
    <p:sldId id="293" r:id="rId32"/>
    <p:sldId id="264" r:id="rId33"/>
    <p:sldId id="296" r:id="rId34"/>
    <p:sldId id="297" r:id="rId35"/>
    <p:sldId id="265" r:id="rId36"/>
    <p:sldId id="298" r:id="rId37"/>
    <p:sldId id="299" r:id="rId38"/>
    <p:sldId id="300" r:id="rId39"/>
    <p:sldId id="266" r:id="rId40"/>
    <p:sldId id="309" r:id="rId41"/>
    <p:sldId id="308" r:id="rId42"/>
    <p:sldId id="314" r:id="rId43"/>
    <p:sldId id="315" r:id="rId44"/>
  </p:sldIdLst>
  <p:sldSz cx="9144000" cy="6858000" type="screen4x3"/>
  <p:notesSz cx="6858000" cy="9296400"/>
  <p:embeddedFontLst>
    <p:embeddedFont>
      <p:font typeface="Calibri" panose="020F0502020204030204" pitchFamily="34" charset="0"/>
      <p:regular r:id="rId47"/>
      <p:bold r:id="rId48"/>
      <p:italic r:id="rId49"/>
      <p:boldItalic r:id="rId50"/>
    </p:embeddedFont>
  </p:embeddedFontLst>
  <p:custDataLst>
    <p:tags r:id="rId51"/>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82613"/>
    <a:srgbClr val="006600"/>
    <a:srgbClr val="176533"/>
    <a:srgbClr val="42322A"/>
    <a:srgbClr val="DDDDDD"/>
    <a:srgbClr val="FFFFFF"/>
    <a:srgbClr val="663300"/>
    <a:srgbClr val="C0C0C0"/>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2" autoAdjust="0"/>
    <p:restoredTop sz="86441" autoAdjust="0"/>
  </p:normalViewPr>
  <p:slideViewPr>
    <p:cSldViewPr showGuides="1">
      <p:cViewPr varScale="1">
        <p:scale>
          <a:sx n="109" d="100"/>
          <a:sy n="109" d="100"/>
        </p:scale>
        <p:origin x="121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wcg.gov/publications/447-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wcg.gov/publications/20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a:xfrm>
            <a:off x="685800" y="4473575"/>
            <a:ext cx="5486400" cy="3660775"/>
          </a:xfrm>
          <a:prstGeom prst="rect">
            <a:avLst/>
          </a:prstGeom>
        </p:spPr>
        <p:txBody>
          <a:bodyPr/>
          <a:lstStyle/>
          <a:p>
            <a:pPr marL="6350" indent="-6350">
              <a:lnSpc>
                <a:spcPct val="107000"/>
              </a:lnSpc>
              <a:spcAft>
                <a:spcPts val="15"/>
              </a:spcAft>
            </a:pPr>
            <a:r>
              <a:rPr lang="en-US" sz="1800" b="1" dirty="0">
                <a:solidFill>
                  <a:srgbClr val="000000"/>
                </a:solidFill>
                <a:effectLst/>
                <a:latin typeface="Times New Roman" panose="02020603050405020304" pitchFamily="18" charset="0"/>
                <a:ea typeface="Times New Roman" panose="02020603050405020304" pitchFamily="18" charset="0"/>
              </a:rPr>
              <a:t>Nota para el Instructor</a:t>
            </a:r>
            <a:endParaRPr lang="es-MX" sz="1800" b="1" dirty="0">
              <a:solidFill>
                <a:srgbClr val="000000"/>
              </a:solidFill>
              <a:effectLst/>
              <a:latin typeface="Times New Roman" panose="02020603050405020304" pitchFamily="18" charset="0"/>
              <a:ea typeface="Times New Roman" panose="02020603050405020304" pitchFamily="18" charset="0"/>
            </a:endParaRPr>
          </a:p>
          <a:p>
            <a:pPr marL="342900" lvl="0" indent="-342900">
              <a:lnSpc>
                <a:spcPct val="103000"/>
              </a:lnSpc>
              <a:buFont typeface="Symbol" panose="05050102010706020507" pitchFamily="18" charset="2"/>
              <a:buChar char=""/>
            </a:pPr>
            <a:r>
              <a:rPr lang="es-MX" sz="1800" u="none" dirty="0">
                <a:solidFill>
                  <a:srgbClr val="000000"/>
                </a:solidFill>
                <a:effectLst/>
                <a:latin typeface="Times New Roman" panose="02020603050405020304" pitchFamily="18" charset="0"/>
                <a:ea typeface="Times New Roman" panose="02020603050405020304" pitchFamily="18" charset="0"/>
              </a:rPr>
              <a:t>La intención de esta unidad es ser presentada en el campo como practica real.</a:t>
            </a:r>
          </a:p>
          <a:p>
            <a:pPr marL="342900" marR="8890" lvl="0" indent="-342900">
              <a:lnSpc>
                <a:spcPct val="103000"/>
              </a:lnSpc>
              <a:spcAft>
                <a:spcPts val="775"/>
              </a:spcAft>
              <a:buFont typeface="Symbol" panose="05050102010706020507" pitchFamily="18" charset="2"/>
              <a:buChar char=""/>
            </a:pPr>
            <a:r>
              <a:rPr lang="es-MX" sz="1800" u="none" dirty="0">
                <a:solidFill>
                  <a:srgbClr val="000000"/>
                </a:solidFill>
                <a:effectLst/>
                <a:latin typeface="Times New Roman" panose="02020603050405020304" pitchFamily="18" charset="0"/>
                <a:ea typeface="Times New Roman" panose="02020603050405020304" pitchFamily="18" charset="0"/>
              </a:rPr>
              <a:t>Las herramientas y el equipo a los que se hace referencia deben estar disponibles como accesorios para los instructores e implementos prácticos para los estudiantes.</a:t>
            </a:r>
          </a:p>
          <a:p>
            <a:pPr marL="342900" marR="8890" lvl="0" indent="-342900">
              <a:lnSpc>
                <a:spcPct val="103000"/>
              </a:lnSpc>
              <a:spcAft>
                <a:spcPts val="775"/>
              </a:spcAft>
              <a:buFont typeface="Symbol" panose="05050102010706020507" pitchFamily="18" charset="2"/>
              <a:buChar char=""/>
            </a:pPr>
            <a:r>
              <a:rPr lang="es-MX" sz="1800" u="none" dirty="0">
                <a:solidFill>
                  <a:srgbClr val="000000"/>
                </a:solidFill>
                <a:effectLst/>
                <a:latin typeface="Times New Roman" panose="02020603050405020304" pitchFamily="18" charset="0"/>
                <a:ea typeface="Times New Roman" panose="02020603050405020304" pitchFamily="18" charset="0"/>
              </a:rPr>
              <a:t>Si la presentación en el campo no es posible, la unidad se puede presentar en aula a través de PowerPoint, utilizando las herramientas y el equipo como referencia.</a:t>
            </a:r>
          </a:p>
          <a:p>
            <a:pPr marL="342900" marR="8890" lvl="0" indent="-342900">
              <a:lnSpc>
                <a:spcPct val="103000"/>
              </a:lnSpc>
              <a:spcAft>
                <a:spcPts val="775"/>
              </a:spcAft>
              <a:buFont typeface="Symbol" panose="05050102010706020507" pitchFamily="18" charset="2"/>
              <a:buChar char=""/>
            </a:pPr>
            <a:r>
              <a:rPr lang="es-MX" sz="1800" u="none" dirty="0">
                <a:solidFill>
                  <a:srgbClr val="000000"/>
                </a:solidFill>
                <a:effectLst/>
                <a:latin typeface="Times New Roman" panose="02020603050405020304" pitchFamily="18" charset="0"/>
                <a:ea typeface="Times New Roman" panose="02020603050405020304" pitchFamily="18" charset="0"/>
              </a:rPr>
              <a:t>La información detallada para ayudar al instructor con la preparación y presentación está disponible en la </a:t>
            </a:r>
            <a:r>
              <a:rPr lang="es-MX" sz="1800" i="1" dirty="0">
                <a:solidFill>
                  <a:srgbClr val="000000"/>
                </a:solidFill>
                <a:effectLst/>
                <a:latin typeface="Times New Roman" panose="02020603050405020304" pitchFamily="18" charset="0"/>
                <a:ea typeface="Times New Roman" panose="02020603050405020304" pitchFamily="18" charset="0"/>
              </a:rPr>
              <a:t>Guía de Equipos para Manejo de Agua</a:t>
            </a:r>
            <a:r>
              <a:rPr lang="es-MX" sz="1800" dirty="0">
                <a:solidFill>
                  <a:srgbClr val="000000"/>
                </a:solidFill>
                <a:effectLst/>
                <a:latin typeface="Times New Roman" panose="02020603050405020304" pitchFamily="18" charset="0"/>
                <a:ea typeface="Times New Roman" panose="02020603050405020304" pitchFamily="18" charset="0"/>
              </a:rPr>
              <a:t>, PMS 447-1, </a:t>
            </a:r>
            <a:r>
              <a:rPr lang="es-MX" sz="1800" u="sng" dirty="0">
                <a:solidFill>
                  <a:srgbClr val="000000"/>
                </a:solidFill>
                <a:effectLst/>
                <a:latin typeface="Times New Roman" panose="02020603050405020304" pitchFamily="18" charset="0"/>
                <a:ea typeface="Times New Roman" panose="02020603050405020304" pitchFamily="18" charset="0"/>
                <a:hlinkClick r:id="rId3"/>
              </a:rPr>
              <a:t>https://www.nwcg.gov/publications/447-1</a:t>
            </a:r>
            <a:r>
              <a:rPr lang="es-MX" sz="1800" dirty="0">
                <a:solidFill>
                  <a:srgbClr val="000000"/>
                </a:solidFill>
                <a:effectLst/>
                <a:latin typeface="Times New Roman" panose="02020603050405020304" pitchFamily="18" charset="0"/>
                <a:ea typeface="Times New Roman" panose="02020603050405020304" pitchFamily="18" charset="0"/>
              </a:rPr>
              <a: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829675"/>
            <a:ext cx="2971800" cy="466725"/>
          </a:xfrm>
          <a:prstGeom prst="rect">
            <a:avLst/>
          </a:prstGeom>
        </p:spPr>
        <p:txBody>
          <a:bodyPr/>
          <a:lstStyle/>
          <a:p>
            <a:fld id="{8563C44C-B45D-4BB0-881F-345F3E067394}" type="slidenum">
              <a:rPr lang="en-US" smtClean="0"/>
              <a:t>1</a:t>
            </a:fld>
            <a:endParaRPr lang="en-US" dirty="0"/>
          </a:p>
        </p:txBody>
      </p:sp>
    </p:spTree>
    <p:extLst>
      <p:ext uri="{BB962C8B-B14F-4D97-AF65-F5344CB8AC3E}">
        <p14:creationId xmlns:p14="http://schemas.microsoft.com/office/powerpoint/2010/main" val="424477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diferentes tipos de manguera:</a:t>
            </a:r>
          </a:p>
          <a:p>
            <a:pPr marL="742950" marR="3810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Manguera tipo 1 forrado ligero sintético (la más común en incendios forestales).</a:t>
            </a:r>
          </a:p>
          <a:p>
            <a:pPr marL="800100" lvl="1" indent="-342900">
              <a:lnSpc>
                <a:spcPct val="103000"/>
              </a:lnSpc>
              <a:spcAft>
                <a:spcPts val="575"/>
              </a:spcAft>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Manguera tipo 2 forrado ligero sintético resistente a la abrasión (frecuentemente de color amarrillo).</a:t>
            </a:r>
          </a:p>
          <a:p>
            <a:pPr marL="742950" marR="3810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Chaqueta de algodón-sintético, forrada con caucho.</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 alta presión.</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Forrado o sin forro.</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Succión.</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tamaños estándares de manguera de incendios forestales:</a:t>
            </a:r>
          </a:p>
          <a:p>
            <a:pPr marL="742950" marR="53086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3/4 de pulgada (también conocida como manguera de jardín, juguete o lápiz).</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1 pulgada.</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1 1/2 pulgada.</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secciones o longitudes comunes:</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50 pies.</a:t>
            </a:r>
          </a:p>
          <a:p>
            <a:pPr marL="742950" marR="2543810" lvl="1" indent="-285750" fontAlgn="base">
              <a:lnSpc>
                <a:spcPct val="152000"/>
              </a:lnSpc>
              <a:spcAft>
                <a:spcPts val="3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100 pies.</a:t>
            </a:r>
          </a:p>
        </p:txBody>
      </p:sp>
      <p:sp>
        <p:nvSpPr>
          <p:cNvPr id="4" name="Slide Number Placeholder 3"/>
          <p:cNvSpPr>
            <a:spLocks noGrp="1"/>
          </p:cNvSpPr>
          <p:nvPr>
            <p:ph type="sldNum" sz="quarter" idx="10"/>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100163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diferentes coples roscados estándares:</a:t>
            </a:r>
          </a:p>
          <a:p>
            <a:pPr marL="742950" marR="71501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 agarradera Rocker.</a:t>
            </a:r>
          </a:p>
          <a:p>
            <a:pPr marL="742950" marR="71501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 agarradera Pin.</a:t>
            </a:r>
          </a:p>
          <a:p>
            <a:pPr marL="742950" marR="71501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Conexión rápida (Un cuarto de vuelta)</a:t>
            </a:r>
          </a:p>
          <a:p>
            <a:pPr marL="742950" lvl="1" indent="-285750" fontAlgn="base">
              <a:lnSpc>
                <a:spcPct val="155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Cada tramo de manguera tiene dos coples o conectores; uno hembra y uno macho.</a:t>
            </a:r>
          </a:p>
          <a:p>
            <a:pPr marL="742950" lvl="1" indent="-285750" fontAlgn="base">
              <a:lnSpc>
                <a:spcPct val="155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algn="l" defTabSz="914400" rtl="0" eaLnBrk="1" fontAlgn="base" latinLnBrk="0" hangingPunct="1">
              <a:lnSpc>
                <a:spcPct val="103000"/>
              </a:lnSpc>
              <a:spcAft>
                <a:spcPts val="575"/>
              </a:spcAft>
              <a:buClr>
                <a:srgbClr val="000000"/>
              </a:buClr>
              <a:buSzPts val="1200"/>
              <a:buFont typeface="Wingdings" panose="05000000000000000000" pitchFamily="2" charset="2"/>
              <a:buChar char=""/>
            </a:pPr>
            <a:r>
              <a:rPr lang="es-MX" sz="1200" u="none" strike="noStrike" kern="1200" dirty="0">
                <a:solidFill>
                  <a:srgbClr val="000000"/>
                </a:solidFill>
                <a:effectLst/>
                <a:uFill>
                  <a:solidFill>
                    <a:srgbClr val="000000"/>
                  </a:solidFill>
                </a:uFill>
                <a:latin typeface="Wingdings" panose="05000000000000000000" pitchFamily="2" charset="2"/>
                <a:ea typeface="Times New Roman" panose="02020603050405020304" pitchFamily="18" charset="0"/>
              </a:rPr>
              <a:t>Discuta los tres tipos de roscas que son utilizados universalmente:</a:t>
            </a:r>
          </a:p>
          <a:p>
            <a:pPr marL="742950" marR="71501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Manguera Nacional de Tubo Recto (NPSH).</a:t>
            </a:r>
          </a:p>
          <a:p>
            <a:pPr marL="742950" marR="71501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Manguera Nacional (NH).</a:t>
            </a:r>
          </a:p>
          <a:p>
            <a:pPr marL="742950" marR="71501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Manguera de Jardín (NH, o GHT).</a:t>
            </a:r>
          </a:p>
          <a:p>
            <a:pPr marL="742950" marR="71501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tipos de roscas pueden variar según el uso local.</a:t>
            </a:r>
          </a:p>
          <a:p>
            <a:pPr marL="742950" marR="715010" lvl="1" indent="-28575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diferencia entre la rosca de Manguera NPSH y la rosca de Manguera NH:</a:t>
            </a:r>
          </a:p>
          <a:p>
            <a:pPr marL="742950" marR="53086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Misma cantidad de hilos por pulgada.</a:t>
            </a:r>
          </a:p>
          <a:p>
            <a:pPr marL="742950" marR="53086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hilos de las roscas de Manguera NPSH no se estrechan, lo que permite el acoplamiento de Manguera NPSH se enrosque en Manguera NH.</a:t>
            </a:r>
          </a:p>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328020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formas comunes en que se almacena la manguera para su uso:</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rollos – Singulares o dobles, ventajas y desventajas.</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carretes – Generalmente para mangueras de alta presión.</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canastas o bandejas – Utilizadas en carros motobombas para almacenar mangueras.</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mochilas – Generalmente una mochila (mochila de manguera) es transportada por el combatiente de incendios forestales (preempacada y preconectada).</a:t>
            </a:r>
          </a:p>
          <a:p>
            <a:pPr marL="742950" lvl="1" indent="-285750" fontAlgn="base">
              <a:lnSpc>
                <a:spcPct val="103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cómo enrollar y desenrollar correctamente la manguera:</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Desenrollar la manguera de tal manera que el extremo hembra siempre apunte hacia la fuente de agua y el extremo macho apunte hacia el incendio u objetivo.</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Quitar y guardar los lazos (ataduras, elásticos, etc.) para usarlos después.</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Eliminar el aire.</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Proteger la rosca del extremo macho al enrollar.</a:t>
            </a:r>
          </a:p>
          <a:p>
            <a:pPr marL="457200" lvl="1" indent="0">
              <a:buFont typeface="Courier New" panose="02070309020205020404" pitchFamily="49" charset="0"/>
              <a:buNone/>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12</a:t>
            </a:fld>
            <a:endParaRPr lang="en-US" dirty="0"/>
          </a:p>
        </p:txBody>
      </p:sp>
    </p:spTree>
    <p:extLst>
      <p:ext uri="{BB962C8B-B14F-4D97-AF65-F5344CB8AC3E}">
        <p14:creationId xmlns:p14="http://schemas.microsoft.com/office/powerpoint/2010/main" val="2059023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a:lnSpc>
                <a:spcPct val="103000"/>
              </a:lnSpc>
              <a:spcAft>
                <a:spcPts val="575"/>
              </a:spcAft>
              <a:buFont typeface="Symbol" panose="05050102010706020507" pitchFamily="18" charset="2"/>
              <a:buChar char=""/>
              <a:tabLst>
                <a:tab pos="2785110" algn="ctr"/>
              </a:tabLst>
            </a:pPr>
            <a:r>
              <a:rPr lang="es-MX" sz="1800" dirty="0">
                <a:solidFill>
                  <a:srgbClr val="000000"/>
                </a:solidFill>
                <a:effectLst/>
                <a:latin typeface="Times New Roman" panose="02020603050405020304" pitchFamily="18" charset="0"/>
                <a:ea typeface="Arial" panose="020B0604020202020204" pitchFamily="34" charset="0"/>
              </a:rPr>
              <a:t>El despliegue de manguera a más de 50 a 100</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pies</a:t>
            </a:r>
            <a:r>
              <a:rPr lang="es-MX" sz="1800" dirty="0">
                <a:solidFill>
                  <a:srgbClr val="000000"/>
                </a:solidFill>
                <a:effectLst/>
                <a:latin typeface="Arial" panose="020B0604020202020204" pitchFamily="34" charset="0"/>
                <a:ea typeface="Arial" panose="020B0604020202020204" pitchFamily="34" charset="0"/>
              </a:rPr>
              <a:t> </a:t>
            </a:r>
            <a:r>
              <a:rPr lang="es-MX" sz="1800" dirty="0">
                <a:solidFill>
                  <a:srgbClr val="000000"/>
                </a:solidFill>
                <a:effectLst/>
                <a:latin typeface="Times New Roman" panose="02020603050405020304" pitchFamily="18" charset="0"/>
                <a:ea typeface="Arial" panose="020B0604020202020204" pitchFamily="34" charset="0"/>
              </a:rPr>
              <a:t>requiere ajustes y conexiones.</a:t>
            </a:r>
            <a:endParaRPr lang="es-MX" sz="1800" dirty="0">
              <a:solidFill>
                <a:srgbClr val="000000"/>
              </a:solidFill>
              <a:effectLst/>
              <a:latin typeface="Times New Roman" panose="02020603050405020304" pitchFamily="18" charset="0"/>
              <a:ea typeface="Times New Roman" panose="02020603050405020304" pitchFamily="18" charset="0"/>
            </a:endParaRPr>
          </a:p>
          <a:p>
            <a:pPr marL="0" indent="0">
              <a:buFont typeface="Wingdings" panose="05000000000000000000" pitchFamily="2" charset="2"/>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4242254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y propósito de los tres coples principales:</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Adaptador de rosca – utilizado para conectar mangueras con diferentes tipos de rosca.</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Reductor – utilizado para reducir de un diámetro mayor a un diámetro menor.</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Aumentador – utilizado para aumentar de un diámetro menor a un diámetro mayor.</a:t>
            </a:r>
          </a:p>
          <a:p>
            <a:pPr marL="742950" marR="8890" lvl="1" indent="-28575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8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ejemplos de cuándo se utilizan estos coples.</a:t>
            </a:r>
          </a:p>
          <a:p>
            <a:pPr marL="171450" indent="-171450">
              <a:buFont typeface="Wingdings" panose="05000000000000000000" pitchFamily="2" charset="2"/>
              <a:buChar char="q"/>
            </a:pPr>
            <a:endParaRPr lang="en-US" sz="1200" i="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59015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8890" indent="-171450">
              <a:lnSpc>
                <a:spcPct val="103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propósito de los dos tipos de coples:</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Hembra doble – utilizado para unir dos extremos machos de manguera o ajustes.</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Macho doble – utilizado para conectar dos extremos hembras de manguera o ajustes.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197457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ramificar una manguera de suministro lateral desde una línea principal (troncal).</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variaciones de los conectores T en línea de mangueras: </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 tapa.</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 válvula de cierre.</a:t>
            </a:r>
          </a:p>
          <a:p>
            <a:pPr marL="0" lvl="0" indent="0">
              <a:buFont typeface="Arial" panose="020B0604020202020204" pitchFamily="34"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1200" i="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2717521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marR="8890" indent="-228600">
              <a:lnSpc>
                <a:spcPct val="103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propósito de la Y-griega simple:</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dividir una línea en dos.</a:t>
            </a:r>
          </a:p>
          <a:p>
            <a:pPr marL="742950" marR="8890" lvl="1" indent="-28575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28600" indent="-228600">
              <a:lnSpc>
                <a:spcPct val="155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propósito de la Y-griega siamesa:</a:t>
            </a:r>
          </a:p>
          <a:p>
            <a:pPr marL="742950" marR="889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combinar dos líneas en una línea simple.</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3730998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propósito de la Y griega con válvula de cierre:</a:t>
            </a:r>
          </a:p>
          <a:p>
            <a:pPr marL="800100" lvl="1" indent="-342900">
              <a:lnSpc>
                <a:spcPct val="103000"/>
              </a:lnSpc>
              <a:spcAft>
                <a:spcPts val="57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Utilizada para dividir una línea simple en dos líneas con la capacidad de abrir o cerrar las válvulas en cualquiera de las dos líneas.</a:t>
            </a:r>
          </a:p>
          <a:p>
            <a:pPr marL="342900" lvl="0" indent="-342900">
              <a:lnSpc>
                <a:spcPct val="103000"/>
              </a:lnSpc>
              <a:spcAft>
                <a:spcPts val="575"/>
              </a:spcAft>
              <a:buFont typeface="Courier New" panose="02070309020205020404" pitchFamily="49" charset="0"/>
              <a:buChar char="o"/>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85750" marR="8890" indent="-285750">
              <a:lnSpc>
                <a:spcPct val="155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propósito de la Y griega siamesa con válvula de cierre: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combinar dos líneas en una línea simple con la capacidad de abrir o cerrar las válvulas en cualquiera de las dos líneas.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120758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 válvula check y de purga: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Una válvula de combinación y de verificación de agua unidireccional.</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evitar que el agua se regrese cuando la bomba deja de funcionar, y para liberar la presión de la bomba cuando vuelve a ponerse en marcha.</a:t>
            </a:r>
          </a:p>
          <a:p>
            <a:pPr marL="342900" marR="8890" lvl="0" indent="-342900" fontAlgn="base">
              <a:lnSpc>
                <a:spcPct val="103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447675" marR="8890" indent="-447675">
              <a:lnSpc>
                <a:spcPct val="127000"/>
              </a:lnSpc>
              <a:spcAft>
                <a:spcPts val="25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 válvula de alivio de presión:</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Una válvula ajustable con resorte colocada entre la bomba y la manguera de descarga.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liberar el exceso de presión en la bomba debido a enroscamientos/torceduras o cierre de la boquilla.</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160213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Presente los objetivos de la unidad</a:t>
            </a:r>
            <a:r>
              <a:rPr lang="en-US"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154062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 válvula de bola: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en la línea de manguera principal para cerrar el agua.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Permite a la persona sosteniendo la boquilla detener el flujo de agua sin tener que apagar la bomba.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Se puede utilizar para restringir la presión de la cabeza cuesta abajo.</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20</a:t>
            </a:fld>
            <a:endParaRPr lang="en-US" dirty="0"/>
          </a:p>
        </p:txBody>
      </p:sp>
    </p:spTree>
    <p:extLst>
      <p:ext uri="{BB962C8B-B14F-4D97-AF65-F5344CB8AC3E}">
        <p14:creationId xmlns:p14="http://schemas.microsoft.com/office/powerpoint/2010/main" val="4013807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propósito del colador:</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Utilizado en la línea de aspiración/devolución para evitar que escombros entren al sistema de bombeo.</a:t>
            </a:r>
          </a:p>
          <a:p>
            <a:pPr marL="342900" marR="8890" lvl="0" indent="-342900" fontAlgn="base">
              <a:lnSpc>
                <a:spcPct val="103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85750" marR="1313180" indent="-285750">
              <a:lnSpc>
                <a:spcPct val="155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 válvula de pie: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 colador combinado con un resorte o aleta unidireccional.</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Utilizado para evitar que el agua se regrese a la bomba.</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21</a:t>
            </a:fld>
            <a:endParaRPr lang="en-US" dirty="0"/>
          </a:p>
        </p:txBody>
      </p:sp>
    </p:spTree>
    <p:extLst>
      <p:ext uri="{BB962C8B-B14F-4D97-AF65-F5344CB8AC3E}">
        <p14:creationId xmlns:p14="http://schemas.microsoft.com/office/powerpoint/2010/main" val="520446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Pregunta: </a:t>
            </a:r>
            <a:r>
              <a:rPr lang="es-MX" sz="1800" b="1" dirty="0">
                <a:solidFill>
                  <a:srgbClr val="262626"/>
                </a:solidFill>
                <a:effectLst/>
                <a:latin typeface="Times New Roman" panose="02020603050405020304" pitchFamily="18" charset="0"/>
                <a:ea typeface="Calibri" panose="020F0502020204030204" pitchFamily="34" charset="0"/>
              </a:rPr>
              <a:t>¿Los operadores de boquilla deben llevar protección de ojos?</a:t>
            </a:r>
            <a:r>
              <a:rPr lang="es-MX" sz="1800" b="1" dirty="0">
                <a:solidFill>
                  <a:srgbClr val="000000"/>
                </a:solidFill>
                <a:effectLst/>
                <a:latin typeface="Times New Roman" panose="02020603050405020304" pitchFamily="18" charset="0"/>
                <a:ea typeface="Times New Roman" panose="02020603050405020304" pitchFamily="18" charset="0"/>
              </a:rPr>
              <a:t>¿Verdad o Falso? </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5000"/>
              </a:lnSpc>
              <a:spcAft>
                <a:spcPts val="75"/>
              </a:spcAft>
              <a:tabLst>
                <a:tab pos="2389505" algn="ctr"/>
              </a:tabLst>
            </a:pPr>
            <a:r>
              <a:rPr lang="es-MX" sz="1800" i="1" dirty="0">
                <a:solidFill>
                  <a:srgbClr val="000000"/>
                </a:solidFill>
                <a:effectLst/>
                <a:latin typeface="Times New Roman" panose="02020603050405020304" pitchFamily="18" charset="0"/>
                <a:ea typeface="Times New Roman" panose="02020603050405020304" pitchFamily="18" charset="0"/>
              </a:rPr>
              <a:t>		                  Respuesta: Verdad. </a:t>
            </a:r>
            <a:r>
              <a:rPr lang="es-MX" sz="1800" i="1" dirty="0">
                <a:solidFill>
                  <a:srgbClr val="000000"/>
                </a:solidFill>
                <a:effectLst/>
                <a:latin typeface="Times New Roman" panose="02020603050405020304" pitchFamily="18" charset="0"/>
                <a:ea typeface="Calibri" panose="020F0502020204030204" pitchFamily="34" charset="0"/>
              </a:rPr>
              <a:t>Para evitar daños en los ojos por el retroceso del material sobrecalentado</a:t>
            </a:r>
            <a:r>
              <a:rPr lang="es-MX" sz="1800" i="1" dirty="0">
                <a:solidFill>
                  <a:srgbClr val="000000"/>
                </a:solidFill>
                <a:effectLst/>
                <a:latin typeface="Times New Roman" panose="02020603050405020304" pitchFamily="18" charset="0"/>
                <a:ea typeface="Times New Roman" panose="02020603050405020304" pitchFamily="18" charset="0"/>
              </a:rPr>
              <a:t>.</a:t>
            </a:r>
            <a:r>
              <a:rPr lang="es-MX" sz="1800" b="1" dirty="0">
                <a:solidFill>
                  <a:srgbClr val="000000"/>
                </a:solidFill>
                <a:effectLst/>
                <a:latin typeface="Times New Roman" panose="02020603050405020304" pitchFamily="18" charset="0"/>
                <a:ea typeface="Times New Roman" panose="02020603050405020304" pitchFamily="18" charset="0"/>
              </a:rPr>
              <a:t> </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22</a:t>
            </a:fld>
            <a:endParaRPr lang="en-US" dirty="0"/>
          </a:p>
        </p:txBody>
      </p:sp>
    </p:spTree>
    <p:extLst>
      <p:ext uri="{BB962C8B-B14F-4D97-AF65-F5344CB8AC3E}">
        <p14:creationId xmlns:p14="http://schemas.microsoft.com/office/powerpoint/2010/main" val="101325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marR="8890" lvl="0" indent="-228600">
              <a:lnSpc>
                <a:spcPct val="103000"/>
              </a:lnSpc>
              <a:spcAft>
                <a:spcPts val="69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Combatientes de incendios desempeñando responsabilidades de entrega de agua deberán estar familiarizados con los accesorios de las mangueras para hacer su trabajo de manera segura y para proporcionar agua al incendio efectivamente.</a:t>
            </a:r>
          </a:p>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23</a:t>
            </a:fld>
            <a:endParaRPr lang="en-US" dirty="0"/>
          </a:p>
        </p:txBody>
      </p:sp>
    </p:spTree>
    <p:extLst>
      <p:ext uri="{BB962C8B-B14F-4D97-AF65-F5344CB8AC3E}">
        <p14:creationId xmlns:p14="http://schemas.microsoft.com/office/powerpoint/2010/main" val="237648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75"/>
              </a:spcAft>
            </a:pPr>
            <a:r>
              <a:rPr lang="en-US" sz="1800" dirty="0">
                <a:solidFill>
                  <a:srgbClr val="000000"/>
                </a:solidFill>
                <a:effectLst/>
                <a:latin typeface="Times New Roman" panose="02020603050405020304" pitchFamily="18" charset="0"/>
                <a:ea typeface="Calibri" panose="020F0502020204030204" pitchFamily="34" charset="0"/>
              </a:rPr>
              <a:t>	</a:t>
            </a:r>
            <a:endParaRPr lang="es-MX" sz="1800" dirty="0">
              <a:solidFill>
                <a:srgbClr val="000000"/>
              </a:solidFill>
              <a:effectLst/>
              <a:latin typeface="Times New Roman" panose="02020603050405020304" pitchFamily="18" charset="0"/>
              <a:ea typeface="Times New Roman" panose="02020603050405020304" pitchFamily="18" charset="0"/>
            </a:endParaRPr>
          </a:p>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propósito de la abrazadera de cierre de manguera:</a:t>
            </a:r>
          </a:p>
          <a:p>
            <a:pPr marL="285750" marR="8890" indent="-285750">
              <a:lnSpc>
                <a:spcPct val="103000"/>
              </a:lnSpc>
              <a:spcAft>
                <a:spcPts val="57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detener el flujo de agua en una línea de manguera.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evitar la pérdida de agua cuando se rompe una manguera de incendio.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Permite cambiar rápidamente las boquillas, mangueras o ajustes.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 puede usar con un inserto en el punto de pellizco (como se ve en la imagen) para aumentar la fricción y evitar que la abrazadera se resbale.</a:t>
            </a:r>
          </a:p>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24</a:t>
            </a:fld>
            <a:endParaRPr lang="en-US" dirty="0"/>
          </a:p>
        </p:txBody>
      </p:sp>
    </p:spTree>
    <p:extLst>
      <p:ext uri="{BB962C8B-B14F-4D97-AF65-F5344CB8AC3E}">
        <p14:creationId xmlns:p14="http://schemas.microsoft.com/office/powerpoint/2010/main" val="2697673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uso de la llave spanner con las mangueras y accesorios: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Utilizada para apretar o aflojar las conexiones de mangueras sujetándolas por las agarraderas del conector del extremo hembra.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Vienen en varios tamaños dependiendo del tamaño de conexión requerido.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llave spanner ligera es generalmente mejor para diámetros de 1 a 1½ pulgadas.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llave spanner universal se adapta a la mayoría de los adaptadores de 3/4 a 3 pulgadas de diámetro.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llave spanner combinada puede adaptarse a agarraderas de 1 a 2½ pulgadas de diámetro.</a:t>
            </a:r>
          </a:p>
          <a:p>
            <a:pPr marL="457200" lvl="1" indent="0">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25</a:t>
            </a:fld>
            <a:endParaRPr lang="en-US" dirty="0"/>
          </a:p>
        </p:txBody>
      </p:sp>
    </p:spTree>
    <p:extLst>
      <p:ext uri="{BB962C8B-B14F-4D97-AF65-F5344CB8AC3E}">
        <p14:creationId xmlns:p14="http://schemas.microsoft.com/office/powerpoint/2010/main" val="1175521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calcetín de gravedad:</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Utilizado en la ausencia de otros métodos comunes de entregas de agua para aprovechar el agua que fluye de una fuente arriba de un incendio.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boca (extremo grande) se coloca en el flujo del arroyo y se ancla de forma segura.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cola (extremo pequeño) se conecta a la manguera de incendios.</a:t>
            </a:r>
          </a:p>
        </p:txBody>
      </p:sp>
      <p:sp>
        <p:nvSpPr>
          <p:cNvPr id="4" name="Slide Number Placeholder 3"/>
          <p:cNvSpPr>
            <a:spLocks noGrp="1"/>
          </p:cNvSpPr>
          <p:nvPr>
            <p:ph type="sldNum" sz="quarter" idx="10"/>
          </p:nvPr>
        </p:nvSpPr>
        <p:spPr/>
        <p:txBody>
          <a:bodyPr/>
          <a:lstStyle/>
          <a:p>
            <a:fld id="{3CF3E047-8B01-4D0A-8D9A-8D93D4534B9F}" type="slidenum">
              <a:rPr lang="en-US" smtClean="0"/>
              <a:t>26</a:t>
            </a:fld>
            <a:endParaRPr lang="en-US" dirty="0"/>
          </a:p>
        </p:txBody>
      </p:sp>
    </p:spTree>
    <p:extLst>
      <p:ext uri="{BB962C8B-B14F-4D97-AF65-F5344CB8AC3E}">
        <p14:creationId xmlns:p14="http://schemas.microsoft.com/office/powerpoint/2010/main" val="181811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los propósitos de tapones y tapas: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Proporcionan protección a la rosca.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Utilizados para cerrar ciertas partes de la manguera o accesorios cuando no están en uso.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Las tapas cubren las roscas del extremo macho.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tapones se conectan y protegen las roscas del extremo hembra.</a:t>
            </a:r>
          </a:p>
          <a:p>
            <a:pPr marL="285750" marR="8890" indent="-285750">
              <a:lnSpc>
                <a:spcPct val="103000"/>
              </a:lnSpc>
              <a:spcAft>
                <a:spcPts val="575"/>
              </a:spcAft>
              <a:buFont typeface="Wingdings" panose="05000000000000000000" pitchFamily="2" charset="2"/>
              <a:buChar char="q"/>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27</a:t>
            </a:fld>
            <a:endParaRPr lang="en-US" dirty="0"/>
          </a:p>
        </p:txBody>
      </p:sp>
    </p:spTree>
    <p:extLst>
      <p:ext uri="{BB962C8B-B14F-4D97-AF65-F5344CB8AC3E}">
        <p14:creationId xmlns:p14="http://schemas.microsoft.com/office/powerpoint/2010/main" val="1329380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marR="8890" lvl="0" indent="-228600">
              <a:lnSpc>
                <a:spcPct val="103000"/>
              </a:lnSpc>
              <a:spcAft>
                <a:spcPts val="575"/>
              </a:spcAft>
              <a:buFont typeface="Symbol" panose="05050102010706020507" pitchFamily="18" charset="2"/>
              <a:buChar char=""/>
              <a:tabLst>
                <a:tab pos="270510" algn="l"/>
              </a:tabLst>
            </a:pPr>
            <a:r>
              <a:rPr lang="es-MX" sz="1200" dirty="0">
                <a:solidFill>
                  <a:srgbClr val="000000"/>
                </a:solidFill>
                <a:effectLst/>
                <a:latin typeface="Times New Roman" panose="02020603050405020304" pitchFamily="18" charset="0"/>
                <a:ea typeface="Arial" panose="020B0604020202020204" pitchFamily="34" charset="0"/>
              </a:rPr>
              <a:t>El extremo hembra de adaptadores, reductores, aumentadores, conectores y tapas, todos se benefician del uso de arandelas y empaques.</a:t>
            </a:r>
          </a:p>
          <a:p>
            <a:pPr marL="228600" marR="8890" lvl="0" indent="-228600">
              <a:lnSpc>
                <a:spcPct val="103000"/>
              </a:lnSpc>
              <a:spcAft>
                <a:spcPts val="575"/>
              </a:spcAft>
              <a:buFont typeface="Symbol" panose="05050102010706020507" pitchFamily="18" charset="2"/>
              <a:buChar char=""/>
              <a:tabLst>
                <a:tab pos="270510" algn="l"/>
              </a:tabLs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ventajas de arandelas y empaques: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Previenen fugas y pérdida de cebado de la bomba.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Proporcionan un sello más apretado y completo.</a:t>
            </a:r>
          </a:p>
          <a:p>
            <a:pPr marL="342900" marR="8890" lvl="0" indent="-342900" fontAlgn="base">
              <a:lnSpc>
                <a:spcPct val="103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importancia de mantener en buena condición las arandelas y empaques: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Reemplazar cuando están secas, agrietadas o pérdidas.</a:t>
            </a:r>
          </a:p>
        </p:txBody>
      </p:sp>
      <p:sp>
        <p:nvSpPr>
          <p:cNvPr id="4" name="Slide Number Placeholder 3"/>
          <p:cNvSpPr>
            <a:spLocks noGrp="1"/>
          </p:cNvSpPr>
          <p:nvPr>
            <p:ph type="sldNum" sz="quarter" idx="10"/>
          </p:nvPr>
        </p:nvSpPr>
        <p:spPr/>
        <p:txBody>
          <a:bodyPr/>
          <a:lstStyle/>
          <a:p>
            <a:fld id="{3CF3E047-8B01-4D0A-8D9A-8D93D4534B9F}" type="slidenum">
              <a:rPr lang="en-US" smtClean="0"/>
              <a:t>28</a:t>
            </a:fld>
            <a:endParaRPr lang="en-US" dirty="0"/>
          </a:p>
        </p:txBody>
      </p:sp>
    </p:spTree>
    <p:extLst>
      <p:ext uri="{BB962C8B-B14F-4D97-AF65-F5344CB8AC3E}">
        <p14:creationId xmlns:p14="http://schemas.microsoft.com/office/powerpoint/2010/main" val="3709465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marR="8890" lvl="0" indent="-228600">
              <a:lnSpc>
                <a:spcPct val="103000"/>
              </a:lnSpc>
              <a:spcAft>
                <a:spcPts val="690"/>
              </a:spcAft>
              <a:buFont typeface="Symbol" panose="05050102010706020507" pitchFamily="18" charset="2"/>
              <a:buChar char=""/>
            </a:pPr>
            <a:r>
              <a:rPr lang="es-MX" sz="1800" dirty="0">
                <a:solidFill>
                  <a:srgbClr val="000000"/>
                </a:solidFill>
                <a:effectLst/>
                <a:latin typeface="Times New Roman" panose="02020603050405020304" pitchFamily="18" charset="0"/>
                <a:ea typeface="Arial" panose="020B0604020202020204" pitchFamily="34" charset="0"/>
              </a:rPr>
              <a:t>Los combatientes de incendios deben</a:t>
            </a:r>
            <a:r>
              <a:rPr lang="es-MX" sz="1800" dirty="0">
                <a:solidFill>
                  <a:srgbClr val="000000"/>
                </a:solidFill>
                <a:effectLst/>
                <a:latin typeface="Times New Roman" panose="02020603050405020304" pitchFamily="18" charset="0"/>
                <a:ea typeface="Times New Roman" panose="02020603050405020304" pitchFamily="18" charset="0"/>
              </a:rPr>
              <a:t> conocer los diferentes tipos y capacidades de las boquillas y cómo se utilizan para controlar la distribución del agua. </a:t>
            </a:r>
          </a:p>
        </p:txBody>
      </p:sp>
      <p:sp>
        <p:nvSpPr>
          <p:cNvPr id="4" name="Slide Number Placeholder 3"/>
          <p:cNvSpPr>
            <a:spLocks noGrp="1"/>
          </p:cNvSpPr>
          <p:nvPr>
            <p:ph type="sldNum" sz="quarter" idx="10"/>
          </p:nvPr>
        </p:nvSpPr>
        <p:spPr/>
        <p:txBody>
          <a:bodyPr/>
          <a:lstStyle/>
          <a:p>
            <a:fld id="{3CF3E047-8B01-4D0A-8D9A-8D93D4534B9F}" type="slidenum">
              <a:rPr lang="en-US" smtClean="0"/>
              <a:t>29</a:t>
            </a:fld>
            <a:endParaRPr lang="en-US" dirty="0"/>
          </a:p>
        </p:txBody>
      </p:sp>
    </p:spTree>
    <p:extLst>
      <p:ext uri="{BB962C8B-B14F-4D97-AF65-F5344CB8AC3E}">
        <p14:creationId xmlns:p14="http://schemas.microsoft.com/office/powerpoint/2010/main" val="166841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Presente los objetivos de la unidad</a:t>
            </a:r>
            <a:r>
              <a:rPr lang="en-US"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3745346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75"/>
              </a:spcAft>
            </a:pPr>
            <a:r>
              <a:rPr lang="es-MX" sz="1800" dirty="0">
                <a:solidFill>
                  <a:srgbClr val="000000"/>
                </a:solidFill>
                <a:effectLst/>
                <a:latin typeface="Times New Roman" panose="02020603050405020304" pitchFamily="18" charset="0"/>
                <a:ea typeface="Times New Roman" panose="02020603050405020304" pitchFamily="18" charset="0"/>
              </a:rPr>
              <a:t> </a:t>
            </a:r>
          </a:p>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características de la boquilla Forester (punta gemela):</a:t>
            </a:r>
          </a:p>
          <a:p>
            <a:pPr marL="285750" marR="8890" indent="-285750">
              <a:lnSpc>
                <a:spcPct val="103000"/>
              </a:lnSpc>
              <a:spcAft>
                <a:spcPts val="57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Conexión de 1 pulgada .</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 puede cambiar fácilmente de un patrón de chorro directo a un patrón de niebla.</a:t>
            </a:r>
          </a:p>
        </p:txBody>
      </p:sp>
      <p:sp>
        <p:nvSpPr>
          <p:cNvPr id="4" name="Slide Number Placeholder 3"/>
          <p:cNvSpPr>
            <a:spLocks noGrp="1"/>
          </p:cNvSpPr>
          <p:nvPr>
            <p:ph type="sldNum" sz="quarter" idx="10"/>
          </p:nvPr>
        </p:nvSpPr>
        <p:spPr/>
        <p:txBody>
          <a:bodyPr/>
          <a:lstStyle/>
          <a:p>
            <a:fld id="{3CF3E047-8B01-4D0A-8D9A-8D93D4534B9F}" type="slidenum">
              <a:rPr lang="en-US" smtClean="0"/>
              <a:t>30</a:t>
            </a:fld>
            <a:endParaRPr lang="en-US" dirty="0"/>
          </a:p>
        </p:txBody>
      </p:sp>
    </p:spTree>
    <p:extLst>
      <p:ext uri="{BB962C8B-B14F-4D97-AF65-F5344CB8AC3E}">
        <p14:creationId xmlns:p14="http://schemas.microsoft.com/office/powerpoint/2010/main" val="431221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características de la boquilla de barril ajustable:</a:t>
            </a:r>
          </a:p>
          <a:p>
            <a:pPr marL="285750" marR="8890" indent="-285750">
              <a:lnSpc>
                <a:spcPct val="103000"/>
              </a:lnSpc>
              <a:spcAft>
                <a:spcPts val="57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Disponible en 3/4 de pulgada, 1 pulgada y 1½ pulgadas.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patrón de agua (rociado) se ajusta girando el barril de la boquilla.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Algunas boquillas ajustables tienen una válvula de cierre ajustable pegada al patrón de rociado, así como funciones de cantidad de galones seleccionables.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Fabricadas en diferentes materiales, tales como, bronce, aluminio y plástico.</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31</a:t>
            </a:fld>
            <a:endParaRPr lang="en-US" dirty="0"/>
          </a:p>
        </p:txBody>
      </p:sp>
    </p:spTree>
    <p:extLst>
      <p:ext uri="{BB962C8B-B14F-4D97-AF65-F5344CB8AC3E}">
        <p14:creationId xmlns:p14="http://schemas.microsoft.com/office/powerpoint/2010/main" val="416457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32</a:t>
            </a:fld>
            <a:endParaRPr lang="en-US" dirty="0"/>
          </a:p>
        </p:txBody>
      </p:sp>
    </p:spTree>
    <p:extLst>
      <p:ext uri="{BB962C8B-B14F-4D97-AF65-F5344CB8AC3E}">
        <p14:creationId xmlns:p14="http://schemas.microsoft.com/office/powerpoint/2010/main" val="868034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100965" lvl="0" indent="-342900" fontAlgn="base">
              <a:lnSpc>
                <a:spcPct val="103000"/>
              </a:lnSpc>
              <a:spcAft>
                <a:spcPts val="5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tendido de manguera simple: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Consiste en mangueras acopladas consecutivamente sin laterales.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boquilla regula el flujo de agua y el método de aplicación del agua.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Muy pocos ajustes son utilizados.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100965"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y demuestre el proceso de agregar tramos adicionales de manguera a un tendido de manguera simple.</a:t>
            </a:r>
          </a:p>
          <a:p>
            <a:pPr marL="342900" marR="100965" lvl="0" indent="-342900" fontAlgn="base">
              <a:lnSpc>
                <a:spcPct val="103000"/>
              </a:lnSpc>
              <a:spcAft>
                <a:spcPts val="575"/>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100965"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preocupaciones de seguridad relacionadas con un tendido de manguera simple: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Carece de medidas de seguridad en caso de que la línea de fuego se vea comprometida detrás del operador de la boquilla.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Requiere acceso a una línea de protección separada al agregar tramos adicionales.</a:t>
            </a:r>
          </a:p>
        </p:txBody>
      </p:sp>
      <p:sp>
        <p:nvSpPr>
          <p:cNvPr id="4" name="Slide Number Placeholder 3"/>
          <p:cNvSpPr>
            <a:spLocks noGrp="1"/>
          </p:cNvSpPr>
          <p:nvPr>
            <p:ph type="sldNum" sz="quarter" idx="10"/>
          </p:nvPr>
        </p:nvSpPr>
        <p:spPr/>
        <p:txBody>
          <a:bodyPr/>
          <a:lstStyle/>
          <a:p>
            <a:fld id="{3CF3E047-8B01-4D0A-8D9A-8D93D4534B9F}" type="slidenum">
              <a:rPr lang="en-US" smtClean="0"/>
              <a:t>33</a:t>
            </a:fld>
            <a:endParaRPr lang="en-US" dirty="0"/>
          </a:p>
        </p:txBody>
      </p:sp>
    </p:spTree>
    <p:extLst>
      <p:ext uri="{BB962C8B-B14F-4D97-AF65-F5344CB8AC3E}">
        <p14:creationId xmlns:p14="http://schemas.microsoft.com/office/powerpoint/2010/main" val="2125413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tendidos de manguera progresivos: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Consiste en una serie de líneas laterales a partir de la línea troncal principal.</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Diseñado para velocidad y seguridad durante en ataque directo donde el ataque móvil con un carro motobomba no es posible.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Muy efectivo durante las operaciones de liquidación.</a:t>
            </a:r>
          </a:p>
          <a:p>
            <a:pPr marL="800100" marR="8890" lvl="1" indent="-342900" fontAlgn="base">
              <a:lnSpc>
                <a:spcPct val="103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y demuestre el proceso de agregar tramos adicionales de manguera a un tendido de manguera progresivo.</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ventajas del tendido de manguera progresivo: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 un ataque continuo sin tener que apagar la bomba o el suministro de agua.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 un margen de seguridad ya que el agua está disponible detrás del operador de la boquilla principal.</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 numerosas oportunidades para que líneas laterales aceleren la liquidación.</a:t>
            </a:r>
          </a:p>
          <a:p>
            <a:pPr marL="0" indent="0">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34</a:t>
            </a:fld>
            <a:endParaRPr lang="en-US" dirty="0"/>
          </a:p>
        </p:txBody>
      </p:sp>
    </p:spTree>
    <p:extLst>
      <p:ext uri="{BB962C8B-B14F-4D97-AF65-F5344CB8AC3E}">
        <p14:creationId xmlns:p14="http://schemas.microsoft.com/office/powerpoint/2010/main" val="3048231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marR="8890" lvl="0" indent="-228600">
              <a:lnSpc>
                <a:spcPct val="103000"/>
              </a:lnSpc>
              <a:spcAft>
                <a:spcPts val="690"/>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Seleccionar el patrón de rociado y la aplicación apropiados conserva agua y permite que los combatientes de incendios sean más eficientes, ahorrándoles tiempo y energía.</a:t>
            </a:r>
          </a:p>
        </p:txBody>
      </p:sp>
      <p:sp>
        <p:nvSpPr>
          <p:cNvPr id="4" name="Slide Number Placeholder 3"/>
          <p:cNvSpPr>
            <a:spLocks noGrp="1"/>
          </p:cNvSpPr>
          <p:nvPr>
            <p:ph type="sldNum" sz="quarter" idx="10"/>
          </p:nvPr>
        </p:nvSpPr>
        <p:spPr/>
        <p:txBody>
          <a:bodyPr/>
          <a:lstStyle/>
          <a:p>
            <a:fld id="{3CF3E047-8B01-4D0A-8D9A-8D93D4534B9F}" type="slidenum">
              <a:rPr lang="en-US" smtClean="0"/>
              <a:t>35</a:t>
            </a:fld>
            <a:endParaRPr lang="en-US" dirty="0"/>
          </a:p>
        </p:txBody>
      </p:sp>
    </p:spTree>
    <p:extLst>
      <p:ext uri="{BB962C8B-B14F-4D97-AF65-F5344CB8AC3E}">
        <p14:creationId xmlns:p14="http://schemas.microsoft.com/office/powerpoint/2010/main" val="3721566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por qué se utiliza el patrón de rociado de chorro directo: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 requiere de mucha presión para alcanzar cualquier distancia.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objetivos no se pueden alcanzar con un rociado de niebla.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Combustibles subterráneos y superficiales deben ser escarbados durante la liquidación.</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 más agua que otras aplicaciones de patrones de rociado.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situaciones en las que se utiliza el patrón de rociado de chorro directo: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el fuego es demasiado caliente para acercarse (longitudes de llamas y velocidad de propagación excesivas).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el fuego está confinado a un área pequeña.</a:t>
            </a:r>
          </a:p>
          <a:p>
            <a:pPr marL="628650" lvl="1" indent="-171450">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36</a:t>
            </a:fld>
            <a:endParaRPr lang="en-US" dirty="0"/>
          </a:p>
        </p:txBody>
      </p:sp>
    </p:spTree>
    <p:extLst>
      <p:ext uri="{BB962C8B-B14F-4D97-AF65-F5344CB8AC3E}">
        <p14:creationId xmlns:p14="http://schemas.microsoft.com/office/powerpoint/2010/main" val="3164477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75"/>
              </a:spcAft>
            </a:pPr>
            <a:r>
              <a:rPr lang="es-MX" sz="1800" dirty="0">
                <a:solidFill>
                  <a:srgbClr val="000000"/>
                </a:solidFill>
                <a:effectLst/>
                <a:latin typeface="Times New Roman" panose="02020603050405020304" pitchFamily="18" charset="0"/>
                <a:ea typeface="Times New Roman" panose="02020603050405020304" pitchFamily="18" charset="0"/>
              </a:rPr>
              <a:t> </a:t>
            </a: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por qué se utiliza el patrón de rociado de niebla: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Proporciona la mayor protección para los combatientes de incendios.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es posible trabajar de cerca.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el fuego cubre un área grande.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se requiere un volumen menor de agua para apagar el fuego.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es necesario conservar agua.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situaciones en las que se utiliza el patrón de rociado de niebla: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Ataque de contención rápido.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Construyendo una línea húmeda.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Ataque directo.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Liquidación.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37</a:t>
            </a:fld>
            <a:endParaRPr lang="en-US" dirty="0"/>
          </a:p>
        </p:txBody>
      </p:sp>
    </p:spTree>
    <p:extLst>
      <p:ext uri="{BB962C8B-B14F-4D97-AF65-F5344CB8AC3E}">
        <p14:creationId xmlns:p14="http://schemas.microsoft.com/office/powerpoint/2010/main" val="3698662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siguientes consideraciones para la aplicación de agua: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Dirija el rociado niebla paralelo al borde del incendio, a la base de las llamas.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Apunte con precisión y mantenga el chorro de agua en un movimiento de barrido.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Evite el uso excesivo de agua y presión cuando la conservación es prudente.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presión alta suministra aire igual que agua al fuego lo que puede incrementar las llamas en lugar de apagarlas, mientras que la presión baja quizás no penetre hasta la base de las llamas.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bordes del incendio que han sido sofocados con agua pueden volver a encender si no son extinguidos completamente.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Siga la aplicación de agua con una línea mecanizada o manual lo antes posible, especialmente en combustibles pesados.</a:t>
            </a:r>
          </a:p>
        </p:txBody>
      </p:sp>
      <p:sp>
        <p:nvSpPr>
          <p:cNvPr id="4" name="Slide Number Placeholder 3"/>
          <p:cNvSpPr>
            <a:spLocks noGrp="1"/>
          </p:cNvSpPr>
          <p:nvPr>
            <p:ph type="sldNum" sz="quarter" idx="10"/>
          </p:nvPr>
        </p:nvSpPr>
        <p:spPr/>
        <p:txBody>
          <a:bodyPr/>
          <a:lstStyle/>
          <a:p>
            <a:fld id="{3CF3E047-8B01-4D0A-8D9A-8D93D4534B9F}" type="slidenum">
              <a:rPr lang="en-US" smtClean="0"/>
              <a:t>38</a:t>
            </a:fld>
            <a:endParaRPr lang="en-US" dirty="0"/>
          </a:p>
        </p:txBody>
      </p:sp>
    </p:spTree>
    <p:extLst>
      <p:ext uri="{BB962C8B-B14F-4D97-AF65-F5344CB8AC3E}">
        <p14:creationId xmlns:p14="http://schemas.microsoft.com/office/powerpoint/2010/main" val="849838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mantenimiento y cuidado apropiados de la manguera, ajustes y accesorios para prolongar la vida del equipo: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Enrollar la manguera para proteger las roscas expuestas.</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Reemplazar las tapas protectoras en los accesorios y en los extremos machos de la manguera.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Asegurar que los extremos hembra tengan los empaques del tamaño correcto.</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Drenar el agua de la manguera.</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Romper el tendido de manguera cuando se utiliza la figura-8 o la mariposa para recoger el tendido de manguera, asegurar que el extremo macho y hembra estén conectados para proteger.</a:t>
            </a:r>
          </a:p>
        </p:txBody>
      </p:sp>
      <p:sp>
        <p:nvSpPr>
          <p:cNvPr id="4" name="Slide Number Placeholder 3"/>
          <p:cNvSpPr>
            <a:spLocks noGrp="1"/>
          </p:cNvSpPr>
          <p:nvPr>
            <p:ph type="sldNum" sz="quarter" idx="10"/>
          </p:nvPr>
        </p:nvSpPr>
        <p:spPr/>
        <p:txBody>
          <a:bodyPr/>
          <a:lstStyle/>
          <a:p>
            <a:fld id="{3CF3E047-8B01-4D0A-8D9A-8D93D4534B9F}" type="slidenum">
              <a:rPr lang="en-US" smtClean="0"/>
              <a:t>39</a:t>
            </a:fld>
            <a:endParaRPr lang="en-US" dirty="0"/>
          </a:p>
        </p:txBody>
      </p:sp>
    </p:spTree>
    <p:extLst>
      <p:ext uri="{BB962C8B-B14F-4D97-AF65-F5344CB8AC3E}">
        <p14:creationId xmlns:p14="http://schemas.microsoft.com/office/powerpoint/2010/main" val="400768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8890" lvl="0" indent="-342900">
              <a:lnSpc>
                <a:spcPct val="103000"/>
              </a:lnSpc>
              <a:spcAft>
                <a:spcPts val="775"/>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Bomba de Mochila - Un rociador portátil con bomba-manual, abastecido de un recipiente lleno de líquido y equipado con correas (tirantes), utilizado principalmente en el control de incendios y plagas.</a:t>
            </a:r>
          </a:p>
          <a:p>
            <a:pPr marL="342900" marR="8890" lvl="0" indent="-342900">
              <a:lnSpc>
                <a:spcPct val="103000"/>
              </a:lnSpc>
              <a:spcAft>
                <a:spcPts val="575"/>
              </a:spcAft>
              <a:buFont typeface="Symbol" panose="05050102010706020507" pitchFamily="18" charset="2"/>
              <a:buChar char=""/>
            </a:pPr>
            <a:r>
              <a:rPr lang="es-MX" sz="1800" dirty="0">
                <a:solidFill>
                  <a:srgbClr val="000000"/>
                </a:solidFill>
                <a:effectLst/>
                <a:latin typeface="Times New Roman" panose="02020603050405020304" pitchFamily="18" charset="0"/>
                <a:ea typeface="Times New Roman" panose="02020603050405020304" pitchFamily="18" charset="0"/>
              </a:rPr>
              <a:t>La bomba de mochila, también conocida como la bolsa de vejiga, es una herramienta valiosa que es utilizada en muchas situaciones de combate de incendio, pero es particularmente útil en los focos secundarios y liquidación.</a:t>
            </a:r>
          </a:p>
          <a:p>
            <a:pPr marL="342900" marR="8890" lvl="0" indent="-342900">
              <a:lnSpc>
                <a:spcPct val="103000"/>
              </a:lnSpc>
              <a:spcAft>
                <a:spcPts val="575"/>
              </a:spcAft>
              <a:buFont typeface="Symbol" panose="05050102010706020507" pitchFamily="18" charset="2"/>
              <a:buChar char=""/>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partes de la bomba de mochila:</a:t>
            </a:r>
          </a:p>
          <a:p>
            <a:pPr marL="285750" marR="8890" indent="-285750">
              <a:lnSpc>
                <a:spcPct val="103000"/>
              </a:lnSpc>
              <a:spcAft>
                <a:spcPts val="57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2002155" lvl="1" indent="-342900" fontAlgn="base">
              <a:lnSpc>
                <a:spcPct val="152000"/>
              </a:lnSpc>
              <a:spcAft>
                <a:spcPts val="575"/>
              </a:spcAft>
              <a:buClr>
                <a:srgbClr val="000000"/>
              </a:buClr>
              <a:buSzPts val="1200"/>
              <a:buFont typeface="Courier New" panose="02070309020205020404" pitchFamily="49" charset="0"/>
              <a:buChar char="o"/>
            </a:pPr>
            <a:r>
              <a:rPr lang="en-US"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Tanque colapsable de 5-galones.</a:t>
            </a: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800100" marR="200215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Correas de hombro.</a:t>
            </a:r>
          </a:p>
          <a:p>
            <a:pPr marL="800100" marR="200215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Tapa del tanque.</a:t>
            </a:r>
          </a:p>
          <a:p>
            <a:pPr marL="800100" marR="200215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Manguera flexible.</a:t>
            </a:r>
          </a:p>
          <a:p>
            <a:pPr marL="800100" marR="200215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Válvula check de succión.</a:t>
            </a:r>
          </a:p>
          <a:p>
            <a:pPr marL="800100" marR="3810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Bomba trombón (incluyendo boquilla de combinación y empaque, manilla, tuerca de ajuste, barril) y la grapa del trombón.</a:t>
            </a:r>
          </a:p>
          <a:p>
            <a:pPr marL="457200" lvl="1" indent="0">
              <a:buFont typeface="Courier New" panose="02070309020205020404" pitchFamily="49" charset="0"/>
              <a:buNone/>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1694552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Pregunta: Con base en la imagen de abajo, ¿cuál patrón de rociado se está utilizando? </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5000"/>
              </a:lnSpc>
              <a:spcAft>
                <a:spcPts val="75"/>
              </a:spcAft>
              <a:tabLst>
                <a:tab pos="1226820" algn="ctr"/>
              </a:tabLst>
            </a:pPr>
            <a:r>
              <a:rPr lang="es-MX" sz="1800" b="1"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Respuesta: </a:t>
            </a:r>
            <a:r>
              <a:rPr lang="es-MX" sz="1800" i="1" dirty="0">
                <a:solidFill>
                  <a:srgbClr val="000000"/>
                </a:solidFill>
                <a:effectLst/>
                <a:latin typeface="Times New Roman" panose="02020603050405020304" pitchFamily="18" charset="0"/>
                <a:ea typeface="Times New Roman" panose="02020603050405020304" pitchFamily="18" charset="0"/>
              </a:rPr>
              <a:t>Chorro Directo</a:t>
            </a:r>
            <a:r>
              <a:rPr lang="es-MX" sz="1800" b="1" dirty="0">
                <a:solidFill>
                  <a:srgbClr val="000000"/>
                </a:solidFill>
                <a:effectLst/>
                <a:latin typeface="Times New Roman" panose="02020603050405020304" pitchFamily="18" charset="0"/>
                <a:ea typeface="Times New Roman" panose="02020603050405020304" pitchFamily="18" charset="0"/>
              </a:rPr>
              <a:t> </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3CF3E047-8B01-4D0A-8D9A-8D93D4534B9F}" type="slidenum">
              <a:rPr lang="en-US" smtClean="0"/>
              <a:t>40</a:t>
            </a:fld>
            <a:endParaRPr lang="en-US" dirty="0"/>
          </a:p>
        </p:txBody>
      </p:sp>
    </p:spTree>
    <p:extLst>
      <p:ext uri="{BB962C8B-B14F-4D97-AF65-F5344CB8AC3E}">
        <p14:creationId xmlns:p14="http://schemas.microsoft.com/office/powerpoint/2010/main" val="155556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75"/>
              </a:spcAft>
            </a:pPr>
            <a:r>
              <a:rPr lang="es-MX" sz="1800" dirty="0">
                <a:solidFill>
                  <a:srgbClr val="000000"/>
                </a:solidFill>
                <a:effectLst/>
                <a:latin typeface="Times New Roman" panose="02020603050405020304" pitchFamily="18" charset="0"/>
                <a:ea typeface="Times New Roman" panose="02020603050405020304" pitchFamily="18" charset="0"/>
              </a:rPr>
              <a:t> </a:t>
            </a:r>
          </a:p>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Pregunta:¿Cuáles son los dos tipos comunes de tendido de manguera?</a:t>
            </a: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5000"/>
              </a:lnSpc>
              <a:spcAft>
                <a:spcPts val="75"/>
              </a:spcAft>
              <a:tabLst>
                <a:tab pos="1226820" algn="ctr"/>
              </a:tabLst>
            </a:pPr>
            <a:r>
              <a:rPr lang="es-MX" sz="1800" b="1"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Respuesta: </a:t>
            </a:r>
            <a:r>
              <a:rPr lang="es-MX" sz="1800" i="1" dirty="0">
                <a:solidFill>
                  <a:srgbClr val="000000"/>
                </a:solidFill>
                <a:effectLst/>
                <a:latin typeface="Times New Roman" panose="02020603050405020304" pitchFamily="18" charset="0"/>
                <a:ea typeface="Times New Roman" panose="02020603050405020304" pitchFamily="18" charset="0"/>
              </a:rPr>
              <a:t>Simple y Progresivo </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b="1" dirty="0"/>
          </a:p>
        </p:txBody>
      </p:sp>
      <p:sp>
        <p:nvSpPr>
          <p:cNvPr id="4" name="Slide Number Placeholder 3"/>
          <p:cNvSpPr>
            <a:spLocks noGrp="1"/>
          </p:cNvSpPr>
          <p:nvPr>
            <p:ph type="sldNum" sz="quarter" idx="10"/>
          </p:nvPr>
        </p:nvSpPr>
        <p:spPr/>
        <p:txBody>
          <a:bodyPr/>
          <a:lstStyle/>
          <a:p>
            <a:fld id="{3CF3E047-8B01-4D0A-8D9A-8D93D4534B9F}" type="slidenum">
              <a:rPr lang="en-US" smtClean="0"/>
              <a:t>41</a:t>
            </a:fld>
            <a:endParaRPr lang="en-US" dirty="0"/>
          </a:p>
        </p:txBody>
      </p:sp>
    </p:spTree>
    <p:extLst>
      <p:ext uri="{BB962C8B-B14F-4D97-AF65-F5344CB8AC3E}">
        <p14:creationId xmlns:p14="http://schemas.microsoft.com/office/powerpoint/2010/main" val="2512428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dirty="0"/>
              <a:t>.</a:t>
            </a:r>
          </a:p>
        </p:txBody>
      </p:sp>
      <p:sp>
        <p:nvSpPr>
          <p:cNvPr id="4" name="Slide Number Placeholder 3"/>
          <p:cNvSpPr>
            <a:spLocks noGrp="1"/>
          </p:cNvSpPr>
          <p:nvPr>
            <p:ph type="sldNum" sz="quarter" idx="5"/>
          </p:nvPr>
        </p:nvSpPr>
        <p:spPr/>
        <p:txBody>
          <a:bodyPr/>
          <a:lstStyle/>
          <a:p>
            <a:fld id="{3CF3E047-8B01-4D0A-8D9A-8D93D4534B9F}" type="slidenum">
              <a:rPr lang="en-US" smtClean="0"/>
              <a:t>42</a:t>
            </a:fld>
            <a:endParaRPr lang="en-US" dirty="0"/>
          </a:p>
        </p:txBody>
      </p:sp>
    </p:spTree>
    <p:extLst>
      <p:ext uri="{BB962C8B-B14F-4D97-AF65-F5344CB8AC3E}">
        <p14:creationId xmlns:p14="http://schemas.microsoft.com/office/powerpoint/2010/main" val="2396850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43</a:t>
            </a:fld>
            <a:endParaRPr lang="en-US" dirty="0"/>
          </a:p>
        </p:txBody>
      </p:sp>
    </p:spTree>
    <p:extLst>
      <p:ext uri="{BB962C8B-B14F-4D97-AF65-F5344CB8AC3E}">
        <p14:creationId xmlns:p14="http://schemas.microsoft.com/office/powerpoint/2010/main" val="4042079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y demuestre el uso apropiado de la bomba de mochila incluyendo:</a:t>
            </a:r>
          </a:p>
          <a:p>
            <a:pPr marL="285750" marR="8890" indent="-285750">
              <a:lnSpc>
                <a:spcPct val="103000"/>
              </a:lnSpc>
              <a:spcAft>
                <a:spcPts val="57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387350"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Levantar y colocarse la bomba de mochila.</a:t>
            </a:r>
          </a:p>
          <a:p>
            <a:pPr marL="800100" marR="38100"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 una pisada firme y buen equilibrio.</a:t>
            </a:r>
          </a:p>
          <a:p>
            <a:pPr marL="800100" marR="387350" lvl="1" indent="-342900" fontAlgn="base">
              <a:lnSpc>
                <a:spcPct val="129000"/>
              </a:lnSpc>
              <a:spcAft>
                <a:spcPts val="22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Operar el trombón y cambiar la boquilla para producir niebla o chorro directo.</a:t>
            </a:r>
          </a:p>
          <a:p>
            <a:pPr marL="800100" lvl="1" indent="-342900">
              <a:lnSpc>
                <a:spcPct val="103000"/>
              </a:lnSpc>
              <a:spcAft>
                <a:spcPts val="57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Dirigir el chorro con movimiento de vaivén, paralelo al perímetro del incendio y a la base de la llama.</a:t>
            </a:r>
          </a:p>
          <a:p>
            <a:pPr marL="800100" lvl="1" indent="-342900" fontAlgn="base">
              <a:lnSpc>
                <a:spcPct val="107000"/>
              </a:lnSpc>
              <a:spcAft>
                <a:spcPts val="72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Recargar de una fuente de agua limpia y como el agua fangosa puede obstruir la boquilla.</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370350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cuidado y mantenimiento apropiado y soluciones a problemas de mal funcionamiento de la bomba de mochila:</a:t>
            </a:r>
          </a:p>
          <a:p>
            <a:pPr marL="285750" marR="8890" indent="-285750">
              <a:lnSpc>
                <a:spcPct val="103000"/>
              </a:lnSpc>
              <a:spcAft>
                <a:spcPts val="57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Revisar que haya agua en el tanque.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Revisar que no haya obstrucciones en la boquilla, manguera o el tanque.</a:t>
            </a:r>
          </a:p>
          <a:p>
            <a:pPr marL="800100" marR="889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Utilizar solo grafito en polvo o lubricantes sin aceite en el trombón que no acumulen polvo y suciedad.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366411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marR="889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las preocupaciones de seguridad al usar la bomba de mochila:</a:t>
            </a:r>
          </a:p>
          <a:p>
            <a:pPr marL="285750" marR="8890" indent="-285750">
              <a:lnSpc>
                <a:spcPct val="103000"/>
              </a:lnSpc>
              <a:spcAft>
                <a:spcPts val="57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800100" marR="38100"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Técnica apropiada de levantamiento.</a:t>
            </a:r>
          </a:p>
          <a:p>
            <a:pPr marL="800100"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Ajuste los tirantes de la mochila hasta que se acomoden al cuerpo.</a:t>
            </a:r>
          </a:p>
          <a:p>
            <a:pPr marL="800100" marR="38100" lvl="1" indent="-342900" fontAlgn="base">
              <a:lnSpc>
                <a:spcPct val="152000"/>
              </a:lnSpc>
              <a:spcAft>
                <a:spcPts val="10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trepe sobre obstáculos mientras porta la bomba de mochila.</a:t>
            </a:r>
          </a:p>
          <a:p>
            <a:pPr marL="800100" marR="38100" lvl="1" indent="-342900" fontAlgn="base">
              <a:lnSpc>
                <a:spcPct val="152000"/>
              </a:lnSpc>
              <a:spcAft>
                <a:spcPts val="10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utilizar nada más que agua en la mochila.</a:t>
            </a:r>
          </a:p>
          <a:p>
            <a:pPr marL="0" indent="0">
              <a:buFont typeface="Courier New" panose="02070309020205020404" pitchFamily="49" charset="0"/>
              <a:buNone/>
            </a:pPr>
            <a:endParaRPr lang="en-US" sz="1200" b="1"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2930986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200" b="1" dirty="0">
                <a:solidFill>
                  <a:srgbClr val="000000"/>
                </a:solidFill>
                <a:effectLst/>
                <a:latin typeface="Times New Roman" panose="02020603050405020304" pitchFamily="18" charset="0"/>
                <a:ea typeface="Times New Roman" panose="02020603050405020304" pitchFamily="18" charset="0"/>
              </a:rPr>
              <a:t>Nota para el Instructor</a:t>
            </a:r>
          </a:p>
          <a:p>
            <a:pPr marL="6350" marR="8890" indent="-6350">
              <a:lnSpc>
                <a:spcPct val="103000"/>
              </a:lnSpc>
              <a:spcAft>
                <a:spcPts val="575"/>
              </a:spcAft>
            </a:pPr>
            <a:r>
              <a:rPr lang="es-MX" sz="1200" dirty="0">
                <a:solidFill>
                  <a:srgbClr val="000000"/>
                </a:solidFill>
                <a:effectLst/>
                <a:latin typeface="Times New Roman" panose="02020603050405020304" pitchFamily="18" charset="0"/>
                <a:ea typeface="Times New Roman" panose="02020603050405020304" pitchFamily="18" charset="0"/>
              </a:rPr>
              <a:t>Si utiliza un carro motobomba, adapte la instrucción al tipo específico que está disponible.</a:t>
            </a:r>
          </a:p>
          <a:p>
            <a:pPr marL="6350" marR="8890" indent="-6350">
              <a:lnSpc>
                <a:spcPct val="103000"/>
              </a:lnSpc>
              <a:spcAft>
                <a:spcPts val="57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Tipos de Carros Motobombas del SCI en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marR="889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un carro motobomba como un Sistema de Entrega de Agua:</a:t>
            </a:r>
          </a:p>
          <a:p>
            <a:pPr marL="342900" marR="889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8890" lvl="1" indent="-285750" fontAlgn="base">
              <a:lnSpc>
                <a:spcPct val="152000"/>
              </a:lnSpc>
              <a:spcAft>
                <a:spcPts val="4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de carro </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motobomba.</a:t>
            </a:r>
          </a:p>
          <a:p>
            <a:pPr marL="742950" marR="8890"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Capacidades.</a:t>
            </a:r>
          </a:p>
          <a:p>
            <a:pPr marL="742950" marR="8890"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Capacidad y limitaciones.</a:t>
            </a:r>
          </a:p>
          <a:p>
            <a:pPr marL="742950" marR="8890"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Especificaciones de la bomba y del motor de la bomba.</a:t>
            </a:r>
          </a:p>
          <a:p>
            <a:pPr marL="742950" marR="8890"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Procedimientos de reabastecimiento de agua.</a:t>
            </a:r>
          </a:p>
          <a:p>
            <a:pPr marL="742950" marR="8890" lvl="1" indent="-285750" fontAlgn="base">
              <a:lnSpc>
                <a:spcPct val="152000"/>
              </a:lnSpc>
              <a:spcAft>
                <a:spcPts val="4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equipo de seguridad, además del EPP requerido, que se debe usar durante los métodos de entrega de agua:</a:t>
            </a:r>
          </a:p>
          <a:p>
            <a:pPr marL="342900" marR="889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8890"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Tapones de oídos que deben ser utilizados por el operador de la bomba.</a:t>
            </a:r>
          </a:p>
          <a:p>
            <a:pPr marL="742950" marR="8890"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Protección para los ojos que deben ser utilizados por el operador de la boquilla.</a:t>
            </a:r>
          </a:p>
          <a:p>
            <a:pPr marL="742950" marR="8890" lvl="1" indent="-285750" fontAlgn="base">
              <a:lnSpc>
                <a:spcPct val="152000"/>
              </a:lnSpc>
              <a:spcAft>
                <a:spcPts val="4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6350" indent="-6350">
              <a:lnSpc>
                <a:spcPct val="107000"/>
              </a:lnSpc>
              <a:spcAft>
                <a:spcPts val="15"/>
              </a:spcAft>
            </a:pPr>
            <a:r>
              <a:rPr lang="es-MX" sz="1200" b="1" dirty="0">
                <a:solidFill>
                  <a:srgbClr val="000000"/>
                </a:solidFill>
                <a:effectLst/>
                <a:latin typeface="Times New Roman" panose="02020603050405020304" pitchFamily="18" charset="0"/>
                <a:ea typeface="Times New Roman" panose="02020603050405020304" pitchFamily="18" charset="0"/>
              </a:rPr>
              <a:t>Nota para el Instructor</a:t>
            </a:r>
          </a:p>
          <a:p>
            <a:pPr marL="6350" indent="-6350">
              <a:lnSpc>
                <a:spcPct val="107000"/>
              </a:lnSpc>
              <a:spcAft>
                <a:spcPts val="15"/>
              </a:spcAft>
            </a:pPr>
            <a:endParaRPr lang="es-MX" sz="1200" b="1" dirty="0">
              <a:solidFill>
                <a:srgbClr val="000000"/>
              </a:solidFill>
              <a:effectLst/>
              <a:latin typeface="Times New Roman" panose="02020603050405020304" pitchFamily="18" charset="0"/>
              <a:ea typeface="Times New Roman" panose="02020603050405020304" pitchFamily="18" charset="0"/>
            </a:endParaRPr>
          </a:p>
          <a:p>
            <a:pPr marL="6350" marR="8890" indent="-6350">
              <a:lnSpc>
                <a:spcPct val="103000"/>
              </a:lnSpc>
              <a:spcAft>
                <a:spcPts val="95"/>
              </a:spcAft>
            </a:pPr>
            <a:r>
              <a:rPr lang="es-MX" sz="1200" dirty="0">
                <a:solidFill>
                  <a:srgbClr val="000000"/>
                </a:solidFill>
                <a:effectLst/>
                <a:latin typeface="Times New Roman" panose="02020603050405020304" pitchFamily="18" charset="0"/>
                <a:ea typeface="Times New Roman" panose="02020603050405020304" pitchFamily="18" charset="0"/>
              </a:rPr>
              <a:t>La información detallada para ayudar al instructor con la preparación y presentación está disponible en </a:t>
            </a:r>
            <a:r>
              <a:rPr lang="es-MX" sz="1200" i="1" dirty="0">
                <a:solidFill>
                  <a:srgbClr val="000000"/>
                </a:solidFill>
                <a:effectLst/>
                <a:latin typeface="Times New Roman" panose="02020603050405020304" pitchFamily="18" charset="0"/>
                <a:ea typeface="Times New Roman" panose="02020603050405020304" pitchFamily="18" charset="0"/>
              </a:rPr>
              <a:t>Estándares para la Tipificación de Recursos de Incendios Forestales de NWCG</a:t>
            </a:r>
            <a:r>
              <a:rPr lang="es-MX" sz="1200" dirty="0">
                <a:solidFill>
                  <a:srgbClr val="000000"/>
                </a:solidFill>
                <a:effectLst/>
                <a:latin typeface="Times New Roman" panose="02020603050405020304" pitchFamily="18" charset="0"/>
                <a:ea typeface="Times New Roman" panose="02020603050405020304" pitchFamily="18" charset="0"/>
              </a:rPr>
              <a:t>, PMS 200,</a:t>
            </a:r>
            <a:r>
              <a:rPr lang="es-MX" sz="1200" u="sng"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 </a:t>
            </a:r>
            <a:r>
              <a:rPr lang="es-MX" sz="1200" u="sng" dirty="0">
                <a:solidFill>
                  <a:srgbClr val="000000"/>
                </a:solidFill>
                <a:effectLst/>
                <a:latin typeface="Times New Roman" panose="02020603050405020304" pitchFamily="18" charset="0"/>
                <a:ea typeface="Times New Roman" panose="02020603050405020304" pitchFamily="18" charset="0"/>
                <a:hlinkClick r:id="rId4"/>
              </a:rPr>
              <a:t>https://www.nwcg.gov/publications/200</a:t>
            </a:r>
            <a:r>
              <a:rPr lang="es-MX" sz="12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i="0" dirty="0"/>
          </a:p>
          <a:p>
            <a:pPr marL="0" lvl="0" indent="0">
              <a:buFont typeface="Courier New" panose="02070309020205020404" pitchFamily="49" charset="0"/>
              <a:buNone/>
            </a:pPr>
            <a:endParaRPr lang="en-US" baseline="0" dirty="0"/>
          </a:p>
          <a:p>
            <a:pPr marL="171450" lvl="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420006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200" b="1" dirty="0">
                <a:solidFill>
                  <a:srgbClr val="000000"/>
                </a:solidFill>
                <a:effectLst/>
                <a:latin typeface="Times New Roman" panose="02020603050405020304" pitchFamily="18" charset="0"/>
                <a:ea typeface="Times New Roman" panose="02020603050405020304" pitchFamily="18" charset="0"/>
              </a:rPr>
              <a:t>Nota para el Instructor</a:t>
            </a:r>
          </a:p>
          <a:p>
            <a:pPr marL="6350" marR="8890" indent="-6350">
              <a:lnSpc>
                <a:spcPct val="103000"/>
              </a:lnSpc>
              <a:spcAft>
                <a:spcPts val="575"/>
              </a:spcAft>
            </a:pPr>
            <a:r>
              <a:rPr lang="es-MX" sz="1200" dirty="0">
                <a:solidFill>
                  <a:srgbClr val="000000"/>
                </a:solidFill>
                <a:effectLst/>
                <a:latin typeface="Times New Roman" panose="02020603050405020304" pitchFamily="18" charset="0"/>
                <a:ea typeface="Times New Roman" panose="02020603050405020304" pitchFamily="18" charset="0"/>
              </a:rPr>
              <a:t>Si utiliza bombas portátiles, adapte la instrucción al tipo específico que está disponible.</a:t>
            </a:r>
          </a:p>
          <a:p>
            <a:pPr marL="6350" marR="8890" indent="-6350">
              <a:lnSpc>
                <a:spcPct val="103000"/>
              </a:lnSpc>
              <a:spcAft>
                <a:spcPts val="57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la Información de Bomba de Alta Presión en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marR="889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marR="889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bombas portátiles como un Sistema de Entrega de Agua:</a:t>
            </a:r>
          </a:p>
          <a:p>
            <a:pPr marL="342900" marR="889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1693545" lvl="1" indent="-285750" fontAlgn="base">
              <a:lnSpc>
                <a:spcPct val="152000"/>
              </a:lnSpc>
              <a:spcAft>
                <a:spcPts val="57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Tipo de </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bomba.</a:t>
            </a:r>
          </a:p>
          <a:p>
            <a:pPr marL="742950" marR="169354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Capacidades.</a:t>
            </a:r>
          </a:p>
          <a:p>
            <a:pPr marL="742950" marR="169354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Limitaciones.</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Especificaciones de la bomba y del motor de la bomba.</a:t>
            </a:r>
          </a:p>
          <a:p>
            <a:pPr marL="742950" marR="1693545"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Procedimientos para el montaje.</a:t>
            </a:r>
          </a:p>
          <a:p>
            <a:pPr marL="742950" marR="1693545" lvl="1" indent="-285750" fontAlgn="base">
              <a:lnSpc>
                <a:spcPct val="152000"/>
              </a:lnSpc>
              <a:spcAft>
                <a:spcPts val="4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Procedimientos para arrancarla.</a:t>
            </a:r>
          </a:p>
          <a:p>
            <a:pPr marL="742950" marR="1693545" lvl="1" indent="-285750" fontAlgn="base">
              <a:lnSpc>
                <a:spcPct val="152000"/>
              </a:lnSpc>
              <a:spcAft>
                <a:spcPts val="4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equipo de seguridad, además del EPP requerido, que se debe usar durante los métodos de entrega de agua:</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Tapones para los oídos que deben ser utilizados por el operador de la bomba.</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Protección para los ojos que deben ser utilizados por el operador de la boquilla.</a:t>
            </a:r>
          </a:p>
          <a:p>
            <a:pPr marL="171450" indent="-171450">
              <a:buFont typeface="Arial" panose="020B0604020202020204" pitchFamily="34" charset="0"/>
              <a:buChar char="•"/>
            </a:pPr>
            <a:endParaRPr lang="en-US" b="0"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193623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9" name="Content Placeholder 5" descr="Combatientes de incendios usando cisterna y carro motobomba llenando contenedores de agua conocidos como calabaza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9888" y="0"/>
            <a:ext cx="9163888" cy="6629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19888" y="4495800"/>
            <a:ext cx="9163888"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n-US" dirty="0"/>
              <a:t>Course # Unit # – unit name</a:t>
            </a:r>
            <a:endParaRPr lang="en-US" altLang="en-US" sz="4000" dirty="0">
              <a:solidFill>
                <a:schemeClr val="bg1"/>
              </a:solidFill>
            </a:endParaRPr>
          </a:p>
        </p:txBody>
      </p:sp>
      <p:pic>
        <p:nvPicPr>
          <p:cNvPr id="7" name="Picture 6" descr="NWCG Logo">
            <a:extLst>
              <a:ext uri="{FF2B5EF4-FFF2-40B4-BE49-F238E27FC236}">
                <a16:creationId xmlns:a16="http://schemas.microsoft.com/office/drawing/2014/main" id="{163F8F48-EB16-4A2E-9204-87B96720CD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456" y="4681325"/>
            <a:ext cx="1740610" cy="1371600"/>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4"/>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288952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p:cNvSpPr>
            <a:spLocks noGrp="1"/>
          </p:cNvSpPr>
          <p:nvPr>
            <p:ph type="pic" sz="quarter" idx="12"/>
          </p:nvPr>
        </p:nvSpPr>
        <p:spPr>
          <a:xfrm>
            <a:off x="3505200" y="803305"/>
            <a:ext cx="1828800" cy="5749895"/>
          </a:xfrm>
        </p:spPr>
        <p:txBody>
          <a:bodyPr/>
          <a:lstStyle/>
          <a:p>
            <a:r>
              <a:rPr lang="en-US" dirty="0"/>
              <a:t>Click icon to add picture</a:t>
            </a:r>
          </a:p>
        </p:txBody>
      </p:sp>
      <p:sp>
        <p:nvSpPr>
          <p:cNvPr id="16" name="Picture Placeholder 14"/>
          <p:cNvSpPr>
            <a:spLocks noGrp="1"/>
          </p:cNvSpPr>
          <p:nvPr>
            <p:ph type="pic" sz="quarter" idx="13"/>
          </p:nvPr>
        </p:nvSpPr>
        <p:spPr>
          <a:xfrm>
            <a:off x="5410200" y="803305"/>
            <a:ext cx="1828800" cy="5749895"/>
          </a:xfrm>
        </p:spPr>
        <p:txBody>
          <a:bodyPr/>
          <a:lstStyle/>
          <a:p>
            <a:r>
              <a:rPr lang="en-US" dirty="0"/>
              <a:t>Click icon to add picture</a:t>
            </a:r>
          </a:p>
        </p:txBody>
      </p:sp>
      <p:sp>
        <p:nvSpPr>
          <p:cNvPr id="17" name="Picture Placeholder 14"/>
          <p:cNvSpPr>
            <a:spLocks noGrp="1"/>
          </p:cNvSpPr>
          <p:nvPr>
            <p:ph type="pic" sz="quarter" idx="14"/>
          </p:nvPr>
        </p:nvSpPr>
        <p:spPr>
          <a:xfrm>
            <a:off x="7315200" y="803305"/>
            <a:ext cx="1828800" cy="5749895"/>
          </a:xfrm>
        </p:spPr>
        <p:txBody>
          <a:bodyPr/>
          <a:lstStyle/>
          <a:p>
            <a:r>
              <a:rPr lang="en-US" dirty="0"/>
              <a:t>Click icon to add picture</a:t>
            </a:r>
          </a:p>
        </p:txBody>
      </p:sp>
      <p:sp>
        <p:nvSpPr>
          <p:cNvPr id="18" name="Content Placeholder 8"/>
          <p:cNvSpPr>
            <a:spLocks noGrp="1"/>
          </p:cNvSpPr>
          <p:nvPr>
            <p:ph sz="quarter" idx="15"/>
          </p:nvPr>
        </p:nvSpPr>
        <p:spPr>
          <a:xfrm>
            <a:off x="228600" y="794759"/>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59"/>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59"/>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dirty="0"/>
              <a:t>Click icon to add picture</a:t>
            </a:r>
          </a:p>
        </p:txBody>
      </p:sp>
      <p:sp>
        <p:nvSpPr>
          <p:cNvPr id="12" name="Picture Placeholder 10"/>
          <p:cNvSpPr>
            <a:spLocks noGrp="1"/>
          </p:cNvSpPr>
          <p:nvPr>
            <p:ph type="pic" sz="quarter" idx="16"/>
          </p:nvPr>
        </p:nvSpPr>
        <p:spPr>
          <a:xfrm>
            <a:off x="5791200" y="2677131"/>
            <a:ext cx="3200400" cy="1828800"/>
          </a:xfrm>
        </p:spPr>
        <p:txBody>
          <a:bodyPr/>
          <a:lstStyle/>
          <a:p>
            <a:r>
              <a:rPr lang="en-US" dirty="0"/>
              <a:t>Click icon to add picture</a:t>
            </a:r>
          </a:p>
        </p:txBody>
      </p:sp>
      <p:sp>
        <p:nvSpPr>
          <p:cNvPr id="13" name="Picture Placeholder 10"/>
          <p:cNvSpPr>
            <a:spLocks noGrp="1"/>
          </p:cNvSpPr>
          <p:nvPr>
            <p:ph type="pic" sz="quarter" idx="17"/>
          </p:nvPr>
        </p:nvSpPr>
        <p:spPr>
          <a:xfrm>
            <a:off x="5791200" y="4668462"/>
            <a:ext cx="3200400" cy="1828800"/>
          </a:xfrm>
        </p:spPr>
        <p:txBody>
          <a:bodyPr/>
          <a:lstStyle/>
          <a:p>
            <a:r>
              <a:rPr lang="en-US" dirty="0"/>
              <a:t>Click icon to add picture</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59"/>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59"/>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59"/>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58"/>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59"/>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59"/>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7544"/>
            <a:ext cx="9144000" cy="2913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Google Shape;10;p1"/>
          <p:cNvSpPr txBox="1">
            <a:spLocks/>
          </p:cNvSpPr>
          <p:nvPr userDrawn="1"/>
        </p:nvSpPr>
        <p:spPr>
          <a:xfrm>
            <a:off x="0" y="6587544"/>
            <a:ext cx="5486400" cy="291368"/>
          </a:xfrm>
          <a:prstGeom prst="rect">
            <a:avLst/>
          </a:prstGeom>
          <a:noFill/>
          <a:ln>
            <a:noFill/>
          </a:ln>
        </p:spPr>
        <p:txBody>
          <a:bodyPr spcFirstLastPara="1" wrap="square" lIns="91425" tIns="91425" rIns="91425" bIns="91425" anchor="ctr" anchorCtr="0"/>
          <a:lstStyle>
            <a:defPPr>
              <a:defRPr lang="en-US"/>
            </a:defPPr>
            <a:lvl1pPr marL="0" marR="0" lvl="0" algn="l" defTabSz="457200" rtl="0" eaLnBrk="1" latinLnBrk="0" hangingPunct="1">
              <a:spcBef>
                <a:spcPts val="0"/>
              </a:spcBef>
              <a:spcAft>
                <a:spcPts val="0"/>
              </a:spcAft>
              <a:buSzPts val="1400"/>
              <a:buNone/>
              <a:defRPr sz="1200" b="1" i="0" u="none" strike="noStrike" kern="1200" cap="none">
                <a:solidFill>
                  <a:schemeClr val="bg2"/>
                </a:solidFill>
                <a:latin typeface="Calibri"/>
                <a:ea typeface="Calibri"/>
                <a:cs typeface="Calibri"/>
                <a:sym typeface="Calibri"/>
              </a:defRPr>
            </a:lvl1pPr>
            <a:lvl2pPr marL="457200" marR="0" lvl="1"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r>
              <a:rPr lang="es-MX" sz="1200" b="1" i="0" u="none" strike="noStrike" kern="1200" cap="none" noProof="0" dirty="0">
                <a:solidFill>
                  <a:schemeClr val="tx1"/>
                </a:solidFill>
                <a:latin typeface="Calibri"/>
                <a:ea typeface="Calibri"/>
                <a:cs typeface="Calibri"/>
                <a:sym typeface="Calibri"/>
              </a:rPr>
              <a:t>S-130 ES Unidad</a:t>
            </a:r>
            <a:r>
              <a:rPr lang="es-MX" sz="1200" b="1" i="0" u="none" strike="noStrike" kern="1200" cap="none" baseline="0" noProof="0" dirty="0">
                <a:solidFill>
                  <a:schemeClr val="tx1"/>
                </a:solidFill>
                <a:latin typeface="Calibri"/>
                <a:ea typeface="Calibri"/>
                <a:cs typeface="Calibri"/>
                <a:sym typeface="Calibri"/>
              </a:rPr>
              <a:t> 10:</a:t>
            </a:r>
            <a:r>
              <a:rPr lang="es-MX" sz="1200" b="1" i="0" u="none" strike="noStrike" kern="1200" cap="none" noProof="0" dirty="0">
                <a:solidFill>
                  <a:schemeClr val="tx1"/>
                </a:solidFill>
                <a:latin typeface="Calibri"/>
                <a:ea typeface="Calibri"/>
                <a:cs typeface="Calibri"/>
                <a:sym typeface="Calibri"/>
              </a:rPr>
              <a:t> </a:t>
            </a:r>
            <a:r>
              <a:rPr lang="es-MX" sz="1200" b="1" i="0" u="none" strike="noStrike" kern="1200" cap="none" baseline="0" noProof="0" dirty="0">
                <a:solidFill>
                  <a:schemeClr val="tx1"/>
                </a:solidFill>
                <a:latin typeface="Calibri"/>
                <a:ea typeface="Calibri"/>
                <a:cs typeface="Calibri"/>
                <a:sym typeface="Calibri"/>
              </a:rPr>
              <a:t>Uso de Agua</a:t>
            </a:r>
            <a:endParaRPr lang="es-MX" sz="1200" b="1" i="0" u="none" strike="noStrike" kern="1200" cap="none" noProof="0" dirty="0">
              <a:solidFill>
                <a:schemeClr val="tx1"/>
              </a:solidFill>
              <a:latin typeface="Calibri"/>
              <a:ea typeface="Calibri"/>
              <a:cs typeface="Calibri"/>
              <a:sym typeface="Calibri"/>
            </a:endParaRPr>
          </a:p>
        </p:txBody>
      </p:sp>
      <p:sp>
        <p:nvSpPr>
          <p:cNvPr id="9" name="Google Shape;11;p1"/>
          <p:cNvSpPr txBox="1">
            <a:spLocks/>
          </p:cNvSpPr>
          <p:nvPr userDrawn="1"/>
        </p:nvSpPr>
        <p:spPr>
          <a:xfrm>
            <a:off x="7008909" y="6587545"/>
            <a:ext cx="2133600" cy="291369"/>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spcBef>
                <a:spcPts val="0"/>
              </a:spcBef>
              <a:buNone/>
              <a:defRPr sz="1200" b="1" i="0" u="none" strike="noStrike" kern="1200" cap="none">
                <a:solidFill>
                  <a:schemeClr val="bg2"/>
                </a:solidFill>
                <a:latin typeface="Calibri"/>
                <a:ea typeface="Calibri"/>
                <a:cs typeface="Calibri"/>
                <a:sym typeface="Calibri"/>
              </a:defRPr>
            </a:lvl1pPr>
            <a:lvl2pPr marL="0" marR="0" lvl="1"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2pPr>
            <a:lvl3pPr marL="0" marR="0" lvl="2"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3pPr>
            <a:lvl4pPr marL="0" marR="0" lvl="3"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4pPr>
            <a:lvl5pPr marL="0" marR="0" lvl="4"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5pPr>
            <a:lvl6pPr marL="0" marR="0" lvl="5"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6pPr>
            <a:lvl7pPr marL="0" marR="0" lvl="6"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7pPr>
            <a:lvl8pPr marL="0" marR="0" lvl="7"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8pPr>
            <a:lvl9pPr marL="0" marR="0" lvl="8"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9pPr>
          </a:lstStyle>
          <a:p>
            <a:fld id="{00000000-1234-1234-1234-123412341234}"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495800"/>
            <a:ext cx="6934200" cy="1752600"/>
          </a:xfrm>
        </p:spPr>
        <p:txBody>
          <a:bodyPr/>
          <a:lstStyle/>
          <a:p>
            <a:pPr algn="l"/>
            <a:r>
              <a:rPr lang="es-MX" dirty="0"/>
              <a:t>S-130 ES Unidad 10: Uso de Agua</a:t>
            </a:r>
          </a:p>
        </p:txBody>
      </p:sp>
    </p:spTree>
    <p:extLst>
      <p:ext uri="{BB962C8B-B14F-4D97-AF65-F5344CB8AC3E}">
        <p14:creationId xmlns:p14="http://schemas.microsoft.com/office/powerpoint/2010/main" val="141747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batiente de incendios que lleva manguera enrollada desde la parte posterior de un carro motobomba a otro luga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78" t="3354" r="3378" b="14813"/>
          <a:stretch/>
        </p:blipFill>
        <p:spPr>
          <a:xfrm>
            <a:off x="-1" y="609601"/>
            <a:ext cx="9144001" cy="6019800"/>
          </a:xfrm>
        </p:spPr>
      </p:pic>
      <p:sp>
        <p:nvSpPr>
          <p:cNvPr id="3" name="Title 2"/>
          <p:cNvSpPr>
            <a:spLocks noGrp="1"/>
          </p:cNvSpPr>
          <p:nvPr>
            <p:ph type="title"/>
          </p:nvPr>
        </p:nvSpPr>
        <p:spPr/>
        <p:txBody>
          <a:bodyPr/>
          <a:lstStyle/>
          <a:p>
            <a:r>
              <a:rPr lang="es-MX" dirty="0"/>
              <a:t>Manguera</a:t>
            </a:r>
          </a:p>
        </p:txBody>
      </p:sp>
      <p:sp>
        <p:nvSpPr>
          <p:cNvPr id="5" name="Text Placeholder 3">
            <a:extLst>
              <a:ext uri="{FF2B5EF4-FFF2-40B4-BE49-F238E27FC236}">
                <a16:creationId xmlns:a16="http://schemas.microsoft.com/office/drawing/2014/main" id="{A13C46A5-40B8-4259-9C8D-AED9E771D60D}"/>
              </a:ext>
            </a:extLst>
          </p:cNvPr>
          <p:cNvSpPr txBox="1">
            <a:spLocks/>
          </p:cNvSpPr>
          <p:nvPr/>
        </p:nvSpPr>
        <p:spPr>
          <a:xfrm>
            <a:off x="0" y="609601"/>
            <a:ext cx="34290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Tipos de Manguera</a:t>
            </a:r>
          </a:p>
        </p:txBody>
      </p:sp>
    </p:spTree>
    <p:extLst>
      <p:ext uri="{BB962C8B-B14F-4D97-AF65-F5344CB8AC3E}">
        <p14:creationId xmlns:p14="http://schemas.microsoft.com/office/powerpoint/2010/main" val="16676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es Combatientes de incendios desplegando un rollo de manguera y conectando dispositivos en preparación para una colocación de manguer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34" r="4434" b="9985"/>
          <a:stretch/>
        </p:blipFill>
        <p:spPr>
          <a:xfrm>
            <a:off x="-1" y="609600"/>
            <a:ext cx="9144001" cy="6019800"/>
          </a:xfrm>
        </p:spPr>
      </p:pic>
      <p:sp>
        <p:nvSpPr>
          <p:cNvPr id="3" name="Title 2"/>
          <p:cNvSpPr>
            <a:spLocks noGrp="1"/>
          </p:cNvSpPr>
          <p:nvPr>
            <p:ph type="title"/>
          </p:nvPr>
        </p:nvSpPr>
        <p:spPr/>
        <p:txBody>
          <a:bodyPr/>
          <a:lstStyle/>
          <a:p>
            <a:r>
              <a:rPr lang="es-MX" dirty="0"/>
              <a:t>Manguera</a:t>
            </a:r>
          </a:p>
        </p:txBody>
      </p:sp>
      <p:sp>
        <p:nvSpPr>
          <p:cNvPr id="5" name="Text Placeholder 3">
            <a:extLst>
              <a:ext uri="{FF2B5EF4-FFF2-40B4-BE49-F238E27FC236}">
                <a16:creationId xmlns:a16="http://schemas.microsoft.com/office/drawing/2014/main" id="{D93BE334-5209-4790-B0F4-25EEAF46360F}"/>
              </a:ext>
            </a:extLst>
          </p:cNvPr>
          <p:cNvSpPr txBox="1">
            <a:spLocks/>
          </p:cNvSpPr>
          <p:nvPr/>
        </p:nvSpPr>
        <p:spPr>
          <a:xfrm>
            <a:off x="0" y="609601"/>
            <a:ext cx="45720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Coples y Roscas</a:t>
            </a:r>
          </a:p>
        </p:txBody>
      </p:sp>
    </p:spTree>
    <p:extLst>
      <p:ext uri="{BB962C8B-B14F-4D97-AF65-F5344CB8AC3E}">
        <p14:creationId xmlns:p14="http://schemas.microsoft.com/office/powerpoint/2010/main" val="147055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Manguera </a:t>
            </a:r>
          </a:p>
        </p:txBody>
      </p:sp>
      <p:sp>
        <p:nvSpPr>
          <p:cNvPr id="9" name="Text Placeholder 3">
            <a:extLst>
              <a:ext uri="{FF2B5EF4-FFF2-40B4-BE49-F238E27FC236}">
                <a16:creationId xmlns:a16="http://schemas.microsoft.com/office/drawing/2014/main" id="{C2B98F2C-D90E-44A8-A0CA-6C0857D3D25E}"/>
              </a:ext>
            </a:extLst>
          </p:cNvPr>
          <p:cNvSpPr txBox="1">
            <a:spLocks/>
          </p:cNvSpPr>
          <p:nvPr/>
        </p:nvSpPr>
        <p:spPr>
          <a:xfrm>
            <a:off x="0" y="609601"/>
            <a:ext cx="45720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latin typeface="+mn-lt"/>
              </a:rPr>
              <a:t>Almacenamiento de Manguera</a:t>
            </a:r>
          </a:p>
        </p:txBody>
      </p:sp>
      <p:pic>
        <p:nvPicPr>
          <p:cNvPr id="6" name="Content Placeholder 5" descr="Combatiente de incendios en la parte superior de un carro motobomba, doblando una manguera estilo acordeón, en el compartimiento de almacenamiento de la manguera del carro motobomb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4546" t="6519" b="4452"/>
          <a:stretch/>
        </p:blipFill>
        <p:spPr>
          <a:xfrm>
            <a:off x="0" y="990600"/>
            <a:ext cx="4534316" cy="5638800"/>
          </a:xfrm>
        </p:spPr>
      </p:pic>
      <p:pic>
        <p:nvPicPr>
          <p:cNvPr id="7" name="Content Placeholder 6" descr="Combatiente de incendios enrollando y colgando una manguera en la parte trasera de un carro motobomba."/>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19841" t="1499" r="24343"/>
          <a:stretch/>
        </p:blipFill>
        <p:spPr>
          <a:xfrm>
            <a:off x="4419600" y="1071265"/>
            <a:ext cx="4724400" cy="5558135"/>
          </a:xfrm>
        </p:spPr>
      </p:pic>
    </p:spTree>
    <p:extLst>
      <p:ext uri="{BB962C8B-B14F-4D97-AF65-F5344CB8AC3E}">
        <p14:creationId xmlns:p14="http://schemas.microsoft.com/office/powerpoint/2010/main" val="11107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Ajustes y Conexiones</a:t>
            </a:r>
          </a:p>
        </p:txBody>
      </p:sp>
      <p:pic>
        <p:nvPicPr>
          <p:cNvPr id="4" name="Content Placeholder 3" descr="Múltiples conectores de manguera conectados, con un combatiente de incendios monitoreando por fugas.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782" t="6012" r="782" b="8679"/>
          <a:stretch/>
        </p:blipFill>
        <p:spPr>
          <a:xfrm>
            <a:off x="0" y="685800"/>
            <a:ext cx="9144000" cy="5943600"/>
          </a:xfrm>
        </p:spPr>
      </p:pic>
    </p:spTree>
    <p:extLst>
      <p:ext uri="{BB962C8B-B14F-4D97-AF65-F5344CB8AC3E}">
        <p14:creationId xmlns:p14="http://schemas.microsoft.com/office/powerpoint/2010/main" val="371759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Ajustes y Conexiones</a:t>
            </a:r>
          </a:p>
        </p:txBody>
      </p:sp>
      <p:sp>
        <p:nvSpPr>
          <p:cNvPr id="12" name="Text Placeholder 3">
            <a:extLst>
              <a:ext uri="{FF2B5EF4-FFF2-40B4-BE49-F238E27FC236}">
                <a16:creationId xmlns:a16="http://schemas.microsoft.com/office/drawing/2014/main" id="{4DB2ACA0-7EA9-43DD-A131-CD891A68B76F}"/>
              </a:ext>
            </a:extLst>
          </p:cNvPr>
          <p:cNvSpPr txBox="1">
            <a:spLocks/>
          </p:cNvSpPr>
          <p:nvPr/>
        </p:nvSpPr>
        <p:spPr>
          <a:xfrm>
            <a:off x="0" y="731838"/>
            <a:ext cx="45720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Coples</a:t>
            </a:r>
          </a:p>
        </p:txBody>
      </p:sp>
      <p:pic>
        <p:nvPicPr>
          <p:cNvPr id="6" name="Content Placeholder 5" descr="Adaptador de rosca"/>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p:blipFill>
        <p:spPr>
          <a:xfrm>
            <a:off x="-1" y="1600200"/>
            <a:ext cx="3290919" cy="3853839"/>
          </a:xfrm>
        </p:spPr>
      </p:pic>
      <p:sp>
        <p:nvSpPr>
          <p:cNvPr id="9" name="TextBox 8"/>
          <p:cNvSpPr txBox="1"/>
          <p:nvPr/>
        </p:nvSpPr>
        <p:spPr>
          <a:xfrm>
            <a:off x="641603" y="5410200"/>
            <a:ext cx="2680990" cy="461665"/>
          </a:xfrm>
          <a:prstGeom prst="rect">
            <a:avLst/>
          </a:prstGeom>
          <a:noFill/>
        </p:spPr>
        <p:txBody>
          <a:bodyPr wrap="none" rtlCol="0">
            <a:spAutoFit/>
          </a:bodyPr>
          <a:lstStyle/>
          <a:p>
            <a:r>
              <a:rPr lang="es-MX" dirty="0">
                <a:latin typeface="+mn-lt"/>
              </a:rPr>
              <a:t>Adaptador de Rosca</a:t>
            </a:r>
          </a:p>
        </p:txBody>
      </p:sp>
      <p:pic>
        <p:nvPicPr>
          <p:cNvPr id="7" name="Content Placeholder 6" descr="Reductor"/>
          <p:cNvPicPr>
            <a:picLocks noGrp="1" noChangeAspect="1"/>
          </p:cNvPicPr>
          <p:nvPr>
            <p:ph sz="quarter" idx="13"/>
          </p:nvPr>
        </p:nvPicPr>
        <p:blipFill>
          <a:blip r:embed="rId4">
            <a:extLst>
              <a:ext uri="{28A0092B-C50C-407E-A947-70E740481C1C}">
                <a14:useLocalDpi xmlns:a14="http://schemas.microsoft.com/office/drawing/2010/main" val="0"/>
              </a:ext>
            </a:extLst>
          </a:blip>
          <a:srcRect/>
          <a:stretch/>
        </p:blipFill>
        <p:spPr>
          <a:xfrm>
            <a:off x="2788082" y="1600200"/>
            <a:ext cx="3252819" cy="3873422"/>
          </a:xfrm>
        </p:spPr>
      </p:pic>
      <p:sp>
        <p:nvSpPr>
          <p:cNvPr id="10" name="TextBox 9"/>
          <p:cNvSpPr txBox="1"/>
          <p:nvPr/>
        </p:nvSpPr>
        <p:spPr>
          <a:xfrm>
            <a:off x="3810000" y="5410200"/>
            <a:ext cx="1322413" cy="461665"/>
          </a:xfrm>
          <a:prstGeom prst="rect">
            <a:avLst/>
          </a:prstGeom>
          <a:noFill/>
        </p:spPr>
        <p:txBody>
          <a:bodyPr wrap="none" rtlCol="0">
            <a:spAutoFit/>
          </a:bodyPr>
          <a:lstStyle/>
          <a:p>
            <a:r>
              <a:rPr lang="es-MX" dirty="0">
                <a:latin typeface="+mn-lt"/>
              </a:rPr>
              <a:t>Reductor</a:t>
            </a:r>
          </a:p>
        </p:txBody>
      </p:sp>
      <p:pic>
        <p:nvPicPr>
          <p:cNvPr id="8" name="Content Placeholder 7" descr="Aumentador"/>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l="6723"/>
          <a:stretch/>
        </p:blipFill>
        <p:spPr>
          <a:xfrm>
            <a:off x="5991785" y="1600200"/>
            <a:ext cx="3047440" cy="3733800"/>
          </a:xfrm>
        </p:spPr>
      </p:pic>
      <p:sp>
        <p:nvSpPr>
          <p:cNvPr id="11" name="TextBox 10"/>
          <p:cNvSpPr txBox="1"/>
          <p:nvPr/>
        </p:nvSpPr>
        <p:spPr>
          <a:xfrm>
            <a:off x="6966203" y="5410200"/>
            <a:ext cx="1760162" cy="461665"/>
          </a:xfrm>
          <a:prstGeom prst="rect">
            <a:avLst/>
          </a:prstGeom>
          <a:noFill/>
        </p:spPr>
        <p:txBody>
          <a:bodyPr wrap="none" rtlCol="0">
            <a:spAutoFit/>
          </a:bodyPr>
          <a:lstStyle/>
          <a:p>
            <a:r>
              <a:rPr lang="es-MX" dirty="0">
                <a:latin typeface="+mn-lt"/>
              </a:rPr>
              <a:t>Aumentador</a:t>
            </a:r>
          </a:p>
        </p:txBody>
      </p:sp>
    </p:spTree>
    <p:extLst>
      <p:ext uri="{BB962C8B-B14F-4D97-AF65-F5344CB8AC3E}">
        <p14:creationId xmlns:p14="http://schemas.microsoft.com/office/powerpoint/2010/main" val="271712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Ajustes y Conexiones</a:t>
            </a:r>
          </a:p>
        </p:txBody>
      </p:sp>
      <p:sp>
        <p:nvSpPr>
          <p:cNvPr id="9" name="Text Placeholder 3">
            <a:extLst>
              <a:ext uri="{FF2B5EF4-FFF2-40B4-BE49-F238E27FC236}">
                <a16:creationId xmlns:a16="http://schemas.microsoft.com/office/drawing/2014/main" id="{96578DD8-9717-4C06-A386-B0F9BBB435BE}"/>
              </a:ext>
            </a:extLst>
          </p:cNvPr>
          <p:cNvSpPr txBox="1">
            <a:spLocks/>
          </p:cNvSpPr>
          <p:nvPr/>
        </p:nvSpPr>
        <p:spPr>
          <a:xfrm>
            <a:off x="0" y="73183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Coples</a:t>
            </a:r>
          </a:p>
        </p:txBody>
      </p:sp>
      <p:pic>
        <p:nvPicPr>
          <p:cNvPr id="5" name="Content Placeholder 4" descr="Cople doble hembra"/>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p:blipFill>
        <p:spPr>
          <a:xfrm>
            <a:off x="76200" y="1585787"/>
            <a:ext cx="4495800" cy="4007768"/>
          </a:xfrm>
        </p:spPr>
      </p:pic>
      <p:pic>
        <p:nvPicPr>
          <p:cNvPr id="6" name="Content Placeholder 5" descr="Cople doble macho"/>
          <p:cNvPicPr>
            <a:picLocks noGrp="1" noChangeAspect="1"/>
          </p:cNvPicPr>
          <p:nvPr>
            <p:ph sz="quarter" idx="13"/>
          </p:nvPr>
        </p:nvPicPr>
        <p:blipFill>
          <a:blip r:embed="rId4">
            <a:extLst>
              <a:ext uri="{28A0092B-C50C-407E-A947-70E740481C1C}">
                <a14:useLocalDpi xmlns:a14="http://schemas.microsoft.com/office/drawing/2010/main" val="0"/>
              </a:ext>
            </a:extLst>
          </a:blip>
          <a:srcRect/>
          <a:stretch/>
        </p:blipFill>
        <p:spPr>
          <a:xfrm>
            <a:off x="4419600" y="1623887"/>
            <a:ext cx="4648200" cy="4143625"/>
          </a:xfrm>
        </p:spPr>
      </p:pic>
      <p:sp>
        <p:nvSpPr>
          <p:cNvPr id="7" name="TextBox 6"/>
          <p:cNvSpPr txBox="1"/>
          <p:nvPr/>
        </p:nvSpPr>
        <p:spPr>
          <a:xfrm>
            <a:off x="1364600" y="5708549"/>
            <a:ext cx="1992981" cy="461665"/>
          </a:xfrm>
          <a:prstGeom prst="rect">
            <a:avLst/>
          </a:prstGeom>
          <a:noFill/>
        </p:spPr>
        <p:txBody>
          <a:bodyPr wrap="none" rtlCol="0">
            <a:spAutoFit/>
          </a:bodyPr>
          <a:lstStyle/>
          <a:p>
            <a:r>
              <a:rPr lang="es-MX" dirty="0">
                <a:latin typeface="+mn-lt"/>
              </a:rPr>
              <a:t>Hembra Doble</a:t>
            </a:r>
          </a:p>
        </p:txBody>
      </p:sp>
      <p:sp>
        <p:nvSpPr>
          <p:cNvPr id="8" name="TextBox 7"/>
          <p:cNvSpPr txBox="1"/>
          <p:nvPr/>
        </p:nvSpPr>
        <p:spPr>
          <a:xfrm>
            <a:off x="5844255" y="5708549"/>
            <a:ext cx="1854995" cy="461665"/>
          </a:xfrm>
          <a:prstGeom prst="rect">
            <a:avLst/>
          </a:prstGeom>
          <a:noFill/>
        </p:spPr>
        <p:txBody>
          <a:bodyPr wrap="none" rtlCol="0">
            <a:spAutoFit/>
          </a:bodyPr>
          <a:lstStyle/>
          <a:p>
            <a:r>
              <a:rPr lang="es-MX" dirty="0">
                <a:latin typeface="+mn-lt"/>
              </a:rPr>
              <a:t>Macho Doble</a:t>
            </a:r>
          </a:p>
        </p:txBody>
      </p:sp>
    </p:spTree>
    <p:extLst>
      <p:ext uri="{BB962C8B-B14F-4D97-AF65-F5344CB8AC3E}">
        <p14:creationId xmlns:p14="http://schemas.microsoft.com/office/powerpoint/2010/main" val="3012865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MX" dirty="0"/>
              <a:t>Ajustes y Conexiones </a:t>
            </a:r>
          </a:p>
        </p:txBody>
      </p:sp>
      <p:sp>
        <p:nvSpPr>
          <p:cNvPr id="8" name="Text Placeholder 3">
            <a:extLst>
              <a:ext uri="{FF2B5EF4-FFF2-40B4-BE49-F238E27FC236}">
                <a16:creationId xmlns:a16="http://schemas.microsoft.com/office/drawing/2014/main" id="{B62835AC-A75F-44F7-A3EE-C05B2E89C374}"/>
              </a:ext>
            </a:extLst>
          </p:cNvPr>
          <p:cNvSpPr txBox="1">
            <a:spLocks/>
          </p:cNvSpPr>
          <p:nvPr/>
        </p:nvSpPr>
        <p:spPr>
          <a:xfrm>
            <a:off x="0" y="73183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T en Línea</a:t>
            </a:r>
          </a:p>
        </p:txBody>
      </p:sp>
      <p:pic>
        <p:nvPicPr>
          <p:cNvPr id="9" name="Content Placeholder 8" descr="T en línea con tapa"/>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t="12256" b="16656"/>
          <a:stretch/>
        </p:blipFill>
        <p:spPr>
          <a:xfrm>
            <a:off x="72222" y="1447799"/>
            <a:ext cx="4921905" cy="4419600"/>
          </a:xfrm>
        </p:spPr>
      </p:pic>
      <p:pic>
        <p:nvPicPr>
          <p:cNvPr id="10" name="Content Placeholder 9" descr="T en línea con válvula de cierre"/>
          <p:cNvPicPr>
            <a:picLocks noGrp="1" noChangeAspect="1"/>
          </p:cNvPicPr>
          <p:nvPr>
            <p:ph sz="quarter" idx="10"/>
          </p:nvPr>
        </p:nvPicPr>
        <p:blipFill rotWithShape="1">
          <a:blip r:embed="rId4">
            <a:extLst>
              <a:ext uri="{28A0092B-C50C-407E-A947-70E740481C1C}">
                <a14:useLocalDpi xmlns:a14="http://schemas.microsoft.com/office/drawing/2010/main" val="0"/>
              </a:ext>
            </a:extLst>
          </a:blip>
          <a:srcRect t="4465"/>
          <a:stretch/>
        </p:blipFill>
        <p:spPr>
          <a:xfrm>
            <a:off x="5026025" y="1447799"/>
            <a:ext cx="3908571" cy="4716700"/>
          </a:xfrm>
        </p:spPr>
      </p:pic>
      <p:sp>
        <p:nvSpPr>
          <p:cNvPr id="11" name="TextBox 10"/>
          <p:cNvSpPr txBox="1"/>
          <p:nvPr/>
        </p:nvSpPr>
        <p:spPr>
          <a:xfrm>
            <a:off x="838200" y="5943600"/>
            <a:ext cx="1479957" cy="461665"/>
          </a:xfrm>
          <a:prstGeom prst="rect">
            <a:avLst/>
          </a:prstGeom>
          <a:noFill/>
        </p:spPr>
        <p:txBody>
          <a:bodyPr wrap="none" rtlCol="0">
            <a:spAutoFit/>
          </a:bodyPr>
          <a:lstStyle/>
          <a:p>
            <a:r>
              <a:rPr lang="es-MX" dirty="0">
                <a:solidFill>
                  <a:srgbClr val="42322A"/>
                </a:solidFill>
                <a:latin typeface="+mn-lt"/>
              </a:rPr>
              <a:t>T con tapa</a:t>
            </a:r>
          </a:p>
        </p:txBody>
      </p:sp>
      <p:sp>
        <p:nvSpPr>
          <p:cNvPr id="12" name="TextBox 11"/>
          <p:cNvSpPr txBox="1"/>
          <p:nvPr/>
        </p:nvSpPr>
        <p:spPr>
          <a:xfrm>
            <a:off x="5753265" y="5943601"/>
            <a:ext cx="2969211" cy="461665"/>
          </a:xfrm>
          <a:prstGeom prst="rect">
            <a:avLst/>
          </a:prstGeom>
          <a:noFill/>
        </p:spPr>
        <p:txBody>
          <a:bodyPr wrap="none" rtlCol="0">
            <a:spAutoFit/>
          </a:bodyPr>
          <a:lstStyle/>
          <a:p>
            <a:r>
              <a:rPr lang="es-MX" dirty="0">
                <a:solidFill>
                  <a:srgbClr val="42322A"/>
                </a:solidFill>
                <a:latin typeface="+mn-lt"/>
              </a:rPr>
              <a:t>T con válvula de cierre</a:t>
            </a:r>
          </a:p>
        </p:txBody>
      </p:sp>
    </p:spTree>
    <p:extLst>
      <p:ext uri="{BB962C8B-B14F-4D97-AF65-F5344CB8AC3E}">
        <p14:creationId xmlns:p14="http://schemas.microsoft.com/office/powerpoint/2010/main" val="87376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Ajustes y Conexiones</a:t>
            </a:r>
          </a:p>
        </p:txBody>
      </p:sp>
      <p:sp>
        <p:nvSpPr>
          <p:cNvPr id="9" name="Text Placeholder 3">
            <a:extLst>
              <a:ext uri="{FF2B5EF4-FFF2-40B4-BE49-F238E27FC236}">
                <a16:creationId xmlns:a16="http://schemas.microsoft.com/office/drawing/2014/main" id="{AFE5327D-1D21-4D12-92F9-DB75217E6C66}"/>
              </a:ext>
            </a:extLst>
          </p:cNvPr>
          <p:cNvSpPr txBox="1">
            <a:spLocks/>
          </p:cNvSpPr>
          <p:nvPr/>
        </p:nvSpPr>
        <p:spPr>
          <a:xfrm>
            <a:off x="0" y="73183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Y Griegas</a:t>
            </a:r>
          </a:p>
        </p:txBody>
      </p:sp>
      <p:pic>
        <p:nvPicPr>
          <p:cNvPr id="5" name="Content Placeholder 4" descr="Y griega simple"/>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15416" r="3448" b="13606"/>
          <a:stretch/>
        </p:blipFill>
        <p:spPr>
          <a:xfrm>
            <a:off x="0" y="1592346"/>
            <a:ext cx="4267200" cy="3962400"/>
          </a:xfrm>
        </p:spPr>
      </p:pic>
      <p:pic>
        <p:nvPicPr>
          <p:cNvPr id="6" name="Content Placeholder 5" descr="Y griega siamesa"/>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6869" t="28234" r="12887" b="22357"/>
          <a:stretch/>
        </p:blipFill>
        <p:spPr>
          <a:xfrm>
            <a:off x="4190998" y="1820946"/>
            <a:ext cx="4800602" cy="3733800"/>
          </a:xfrm>
        </p:spPr>
      </p:pic>
      <p:sp>
        <p:nvSpPr>
          <p:cNvPr id="7" name="TextBox 6"/>
          <p:cNvSpPr txBox="1"/>
          <p:nvPr/>
        </p:nvSpPr>
        <p:spPr>
          <a:xfrm>
            <a:off x="1752600" y="5715000"/>
            <a:ext cx="2128211" cy="461665"/>
          </a:xfrm>
          <a:prstGeom prst="rect">
            <a:avLst/>
          </a:prstGeom>
          <a:noFill/>
        </p:spPr>
        <p:txBody>
          <a:bodyPr wrap="none" rtlCol="0">
            <a:spAutoFit/>
          </a:bodyPr>
          <a:lstStyle/>
          <a:p>
            <a:r>
              <a:rPr lang="es-MX" dirty="0">
                <a:latin typeface="+mn-lt"/>
              </a:rPr>
              <a:t>Y Griega Simple</a:t>
            </a:r>
          </a:p>
        </p:txBody>
      </p:sp>
      <p:sp>
        <p:nvSpPr>
          <p:cNvPr id="8" name="TextBox 7"/>
          <p:cNvSpPr txBox="1"/>
          <p:nvPr/>
        </p:nvSpPr>
        <p:spPr>
          <a:xfrm>
            <a:off x="5638800" y="5765892"/>
            <a:ext cx="2310954" cy="461665"/>
          </a:xfrm>
          <a:prstGeom prst="rect">
            <a:avLst/>
          </a:prstGeom>
          <a:noFill/>
        </p:spPr>
        <p:txBody>
          <a:bodyPr wrap="none" rtlCol="0">
            <a:spAutoFit/>
          </a:bodyPr>
          <a:lstStyle/>
          <a:p>
            <a:r>
              <a:rPr lang="es-MX" dirty="0">
                <a:latin typeface="+mn-lt"/>
              </a:rPr>
              <a:t>Y Griega Siamesa</a:t>
            </a:r>
          </a:p>
        </p:txBody>
      </p:sp>
    </p:spTree>
    <p:extLst>
      <p:ext uri="{BB962C8B-B14F-4D97-AF65-F5344CB8AC3E}">
        <p14:creationId xmlns:p14="http://schemas.microsoft.com/office/powerpoint/2010/main" val="1233113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Ajustes y Conexiones</a:t>
            </a:r>
          </a:p>
        </p:txBody>
      </p:sp>
      <p:sp>
        <p:nvSpPr>
          <p:cNvPr id="12" name="Text Placeholder 3">
            <a:extLst>
              <a:ext uri="{FF2B5EF4-FFF2-40B4-BE49-F238E27FC236}">
                <a16:creationId xmlns:a16="http://schemas.microsoft.com/office/drawing/2014/main" id="{0764341C-CF8F-41E2-A017-6A3427FFD299}"/>
              </a:ext>
            </a:extLst>
          </p:cNvPr>
          <p:cNvSpPr txBox="1">
            <a:spLocks/>
          </p:cNvSpPr>
          <p:nvPr/>
        </p:nvSpPr>
        <p:spPr>
          <a:xfrm>
            <a:off x="0" y="73183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Válvulas</a:t>
            </a:r>
          </a:p>
        </p:txBody>
      </p:sp>
      <p:pic>
        <p:nvPicPr>
          <p:cNvPr id="6" name="Content Placeholder 5" descr="Y griega con Válvula de cierre "/>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b="10283"/>
          <a:stretch/>
        </p:blipFill>
        <p:spPr>
          <a:xfrm>
            <a:off x="266314" y="1199175"/>
            <a:ext cx="4400373" cy="4511866"/>
          </a:xfrm>
        </p:spPr>
      </p:pic>
      <p:pic>
        <p:nvPicPr>
          <p:cNvPr id="7" name="Content Placeholder 6" descr="Y griega siamesa con Válvula de cierre"/>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b="5071"/>
          <a:stretch/>
        </p:blipFill>
        <p:spPr>
          <a:xfrm>
            <a:off x="4800600" y="1259415"/>
            <a:ext cx="4103244" cy="4451626"/>
          </a:xfrm>
        </p:spPr>
      </p:pic>
      <p:sp>
        <p:nvSpPr>
          <p:cNvPr id="8" name="TextBox 7"/>
          <p:cNvSpPr txBox="1"/>
          <p:nvPr/>
        </p:nvSpPr>
        <p:spPr>
          <a:xfrm>
            <a:off x="500545" y="5714999"/>
            <a:ext cx="3931910" cy="461665"/>
          </a:xfrm>
          <a:prstGeom prst="rect">
            <a:avLst/>
          </a:prstGeom>
          <a:noFill/>
        </p:spPr>
        <p:txBody>
          <a:bodyPr wrap="none" rtlCol="0">
            <a:spAutoFit/>
          </a:bodyPr>
          <a:lstStyle/>
          <a:p>
            <a:r>
              <a:rPr lang="es-ES" dirty="0">
                <a:latin typeface="+mn-lt"/>
              </a:rPr>
              <a:t>Y Griega con Válvula de Cierre</a:t>
            </a:r>
            <a:endParaRPr lang="es-MX" dirty="0">
              <a:latin typeface="+mn-lt"/>
            </a:endParaRPr>
          </a:p>
        </p:txBody>
      </p:sp>
      <p:sp>
        <p:nvSpPr>
          <p:cNvPr id="9" name="TextBox 8"/>
          <p:cNvSpPr txBox="1"/>
          <p:nvPr/>
        </p:nvSpPr>
        <p:spPr>
          <a:xfrm>
            <a:off x="4800601" y="5714999"/>
            <a:ext cx="4103244" cy="830997"/>
          </a:xfrm>
          <a:prstGeom prst="rect">
            <a:avLst/>
          </a:prstGeom>
          <a:noFill/>
        </p:spPr>
        <p:txBody>
          <a:bodyPr wrap="square" rtlCol="0">
            <a:spAutoFit/>
          </a:bodyPr>
          <a:lstStyle/>
          <a:p>
            <a:r>
              <a:rPr lang="es-ES" dirty="0">
                <a:latin typeface="+mn-lt"/>
              </a:rPr>
              <a:t>Y Griega Siamesa con Válvula de Cierre</a:t>
            </a:r>
            <a:endParaRPr lang="es-MX" dirty="0">
              <a:latin typeface="+mn-lt"/>
            </a:endParaRPr>
          </a:p>
        </p:txBody>
      </p:sp>
    </p:spTree>
    <p:extLst>
      <p:ext uri="{BB962C8B-B14F-4D97-AF65-F5344CB8AC3E}">
        <p14:creationId xmlns:p14="http://schemas.microsoft.com/office/powerpoint/2010/main" val="3303266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Ajustes y Conexiones</a:t>
            </a:r>
          </a:p>
        </p:txBody>
      </p:sp>
      <p:sp>
        <p:nvSpPr>
          <p:cNvPr id="11" name="Text Placeholder 3">
            <a:extLst>
              <a:ext uri="{FF2B5EF4-FFF2-40B4-BE49-F238E27FC236}">
                <a16:creationId xmlns:a16="http://schemas.microsoft.com/office/drawing/2014/main" id="{29F13ABD-D8FC-404E-AB94-8D9BD7A127C6}"/>
              </a:ext>
            </a:extLst>
          </p:cNvPr>
          <p:cNvSpPr txBox="1">
            <a:spLocks/>
          </p:cNvSpPr>
          <p:nvPr/>
        </p:nvSpPr>
        <p:spPr>
          <a:xfrm>
            <a:off x="0" y="73183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Válvulas</a:t>
            </a:r>
          </a:p>
        </p:txBody>
      </p:sp>
      <p:pic>
        <p:nvPicPr>
          <p:cNvPr id="5" name="Content Placeholder 4" descr="Válvula check y de purga"/>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p:blipFill>
        <p:spPr>
          <a:xfrm>
            <a:off x="0" y="1905000"/>
            <a:ext cx="4166080" cy="3332863"/>
          </a:xfrm>
        </p:spPr>
      </p:pic>
      <p:pic>
        <p:nvPicPr>
          <p:cNvPr id="6" name="Content Placeholder 5" descr="Válvula de alivio de presión"/>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b="10688"/>
          <a:stretch/>
        </p:blipFill>
        <p:spPr>
          <a:xfrm>
            <a:off x="4229100" y="1693138"/>
            <a:ext cx="4775774" cy="3412262"/>
          </a:xfrm>
        </p:spPr>
      </p:pic>
      <p:sp>
        <p:nvSpPr>
          <p:cNvPr id="7" name="TextBox 6"/>
          <p:cNvSpPr txBox="1"/>
          <p:nvPr/>
        </p:nvSpPr>
        <p:spPr>
          <a:xfrm>
            <a:off x="462693" y="5253335"/>
            <a:ext cx="3245504" cy="461665"/>
          </a:xfrm>
          <a:prstGeom prst="rect">
            <a:avLst/>
          </a:prstGeom>
          <a:noFill/>
        </p:spPr>
        <p:txBody>
          <a:bodyPr wrap="none" rtlCol="0">
            <a:spAutoFit/>
          </a:bodyPr>
          <a:lstStyle/>
          <a:p>
            <a:r>
              <a:rPr lang="es-ES" dirty="0">
                <a:latin typeface="+mn-lt"/>
              </a:rPr>
              <a:t>Válvula Check y de Purga</a:t>
            </a:r>
            <a:endParaRPr lang="es-MX" dirty="0">
              <a:latin typeface="+mn-lt"/>
            </a:endParaRPr>
          </a:p>
        </p:txBody>
      </p:sp>
      <p:sp>
        <p:nvSpPr>
          <p:cNvPr id="8" name="TextBox 7"/>
          <p:cNvSpPr txBox="1"/>
          <p:nvPr/>
        </p:nvSpPr>
        <p:spPr>
          <a:xfrm>
            <a:off x="5274248" y="5253335"/>
            <a:ext cx="3608360" cy="461665"/>
          </a:xfrm>
          <a:prstGeom prst="rect">
            <a:avLst/>
          </a:prstGeom>
          <a:noFill/>
        </p:spPr>
        <p:txBody>
          <a:bodyPr wrap="none" rtlCol="0">
            <a:spAutoFit/>
          </a:bodyPr>
          <a:lstStyle/>
          <a:p>
            <a:r>
              <a:rPr lang="es-ES" dirty="0">
                <a:latin typeface="+mn-lt"/>
              </a:rPr>
              <a:t>Válvula de Alivio de Presión</a:t>
            </a:r>
            <a:endParaRPr lang="es-MX" dirty="0">
              <a:latin typeface="+mn-lt"/>
            </a:endParaRPr>
          </a:p>
        </p:txBody>
      </p:sp>
    </p:spTree>
    <p:extLst>
      <p:ext uri="{BB962C8B-B14F-4D97-AF65-F5344CB8AC3E}">
        <p14:creationId xmlns:p14="http://schemas.microsoft.com/office/powerpoint/2010/main" val="1496783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Demostrar el funcionamiento y mantenimiento de una bomba de mochila.</a:t>
            </a:r>
          </a:p>
          <a:p>
            <a:endParaRPr lang="es-ES" sz="2400" dirty="0"/>
          </a:p>
          <a:p>
            <a:r>
              <a:rPr lang="es-ES" sz="2400" dirty="0"/>
              <a:t>Identificar los ajustes y accesorios de una manguera comúnmente utilizados y sus cuidados apropiados.</a:t>
            </a:r>
          </a:p>
          <a:p>
            <a:endParaRPr lang="es-ES" sz="2400" dirty="0"/>
          </a:p>
          <a:p>
            <a:r>
              <a:rPr lang="es-ES" sz="2400" dirty="0"/>
              <a:t>Discutir el montaje y operación apropiada de una bomba portátil y las responsabilidades del operador de la bomba.</a:t>
            </a:r>
          </a:p>
        </p:txBody>
      </p:sp>
    </p:spTree>
    <p:extLst>
      <p:ext uri="{BB962C8B-B14F-4D97-AF65-F5344CB8AC3E}">
        <p14:creationId xmlns:p14="http://schemas.microsoft.com/office/powerpoint/2010/main" val="76606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Ajustes y Conexiones</a:t>
            </a:r>
          </a:p>
        </p:txBody>
      </p:sp>
      <p:sp>
        <p:nvSpPr>
          <p:cNvPr id="6" name="Text Placeholder 3">
            <a:extLst>
              <a:ext uri="{FF2B5EF4-FFF2-40B4-BE49-F238E27FC236}">
                <a16:creationId xmlns:a16="http://schemas.microsoft.com/office/drawing/2014/main" id="{FA3A25B2-A093-4250-8CBC-4F8D5C0C7807}"/>
              </a:ext>
            </a:extLst>
          </p:cNvPr>
          <p:cNvSpPr txBox="1">
            <a:spLocks/>
          </p:cNvSpPr>
          <p:nvPr/>
        </p:nvSpPr>
        <p:spPr>
          <a:xfrm>
            <a:off x="0" y="73183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Válvulas</a:t>
            </a:r>
          </a:p>
        </p:txBody>
      </p:sp>
      <p:pic>
        <p:nvPicPr>
          <p:cNvPr id="5" name="Content Placeholder 4" descr="Válvula de bola"/>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b="4762"/>
          <a:stretch/>
        </p:blipFill>
        <p:spPr>
          <a:xfrm>
            <a:off x="2038826" y="1371600"/>
            <a:ext cx="5066349" cy="4825094"/>
          </a:xfrm>
        </p:spPr>
      </p:pic>
      <p:sp>
        <p:nvSpPr>
          <p:cNvPr id="8" name="TextBox 7"/>
          <p:cNvSpPr txBox="1"/>
          <p:nvPr/>
        </p:nvSpPr>
        <p:spPr>
          <a:xfrm>
            <a:off x="3884600" y="6015335"/>
            <a:ext cx="2079928" cy="461665"/>
          </a:xfrm>
          <a:prstGeom prst="rect">
            <a:avLst/>
          </a:prstGeom>
          <a:noFill/>
        </p:spPr>
        <p:txBody>
          <a:bodyPr wrap="none" rtlCol="0">
            <a:spAutoFit/>
          </a:bodyPr>
          <a:lstStyle/>
          <a:p>
            <a:r>
              <a:rPr lang="es-MX" dirty="0">
                <a:latin typeface="+mn-lt"/>
              </a:rPr>
              <a:t>Válvula de Bola</a:t>
            </a:r>
          </a:p>
        </p:txBody>
      </p:sp>
    </p:spTree>
    <p:extLst>
      <p:ext uri="{BB962C8B-B14F-4D97-AF65-F5344CB8AC3E}">
        <p14:creationId xmlns:p14="http://schemas.microsoft.com/office/powerpoint/2010/main" val="3044877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Ajustes y Conexiones</a:t>
            </a:r>
          </a:p>
        </p:txBody>
      </p:sp>
      <p:sp>
        <p:nvSpPr>
          <p:cNvPr id="12" name="Text Placeholder 3">
            <a:extLst>
              <a:ext uri="{FF2B5EF4-FFF2-40B4-BE49-F238E27FC236}">
                <a16:creationId xmlns:a16="http://schemas.microsoft.com/office/drawing/2014/main" id="{A70108DD-131D-4549-99D7-CDC244C19CD3}"/>
              </a:ext>
            </a:extLst>
          </p:cNvPr>
          <p:cNvSpPr txBox="1">
            <a:spLocks/>
          </p:cNvSpPr>
          <p:nvPr/>
        </p:nvSpPr>
        <p:spPr>
          <a:xfrm>
            <a:off x="0" y="73183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Tomas</a:t>
            </a:r>
          </a:p>
        </p:txBody>
      </p:sp>
      <p:pic>
        <p:nvPicPr>
          <p:cNvPr id="6" name="Content Placeholder 5" descr="Colador"/>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p:blipFill>
        <p:spPr>
          <a:xfrm>
            <a:off x="800099" y="2438400"/>
            <a:ext cx="3048001" cy="3048001"/>
          </a:xfrm>
        </p:spPr>
      </p:pic>
      <p:pic>
        <p:nvPicPr>
          <p:cNvPr id="7" name="Content Placeholder 6" descr="Válvula de pie"/>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17619" r="6866"/>
          <a:stretch/>
        </p:blipFill>
        <p:spPr>
          <a:xfrm>
            <a:off x="5257800" y="2102558"/>
            <a:ext cx="2667000" cy="3531777"/>
          </a:xfrm>
        </p:spPr>
      </p:pic>
      <p:sp>
        <p:nvSpPr>
          <p:cNvPr id="10" name="TextBox 9"/>
          <p:cNvSpPr txBox="1"/>
          <p:nvPr/>
        </p:nvSpPr>
        <p:spPr>
          <a:xfrm>
            <a:off x="1738778" y="5634334"/>
            <a:ext cx="1159292" cy="461665"/>
          </a:xfrm>
          <a:prstGeom prst="rect">
            <a:avLst/>
          </a:prstGeom>
          <a:noFill/>
        </p:spPr>
        <p:txBody>
          <a:bodyPr wrap="none" rtlCol="0">
            <a:spAutoFit/>
          </a:bodyPr>
          <a:lstStyle/>
          <a:p>
            <a:r>
              <a:rPr lang="es-MX" dirty="0">
                <a:latin typeface="+mn-lt"/>
              </a:rPr>
              <a:t>Colador</a:t>
            </a:r>
          </a:p>
        </p:txBody>
      </p:sp>
      <p:sp>
        <p:nvSpPr>
          <p:cNvPr id="11" name="TextBox 10"/>
          <p:cNvSpPr txBox="1"/>
          <p:nvPr/>
        </p:nvSpPr>
        <p:spPr>
          <a:xfrm>
            <a:off x="6096000" y="5715000"/>
            <a:ext cx="1916422" cy="461665"/>
          </a:xfrm>
          <a:prstGeom prst="rect">
            <a:avLst/>
          </a:prstGeom>
          <a:noFill/>
        </p:spPr>
        <p:txBody>
          <a:bodyPr wrap="none" rtlCol="0">
            <a:spAutoFit/>
          </a:bodyPr>
          <a:lstStyle/>
          <a:p>
            <a:r>
              <a:rPr lang="es-MX" dirty="0">
                <a:latin typeface="+mn-lt"/>
              </a:rPr>
              <a:t>Válvula de Pie</a:t>
            </a:r>
          </a:p>
        </p:txBody>
      </p:sp>
    </p:spTree>
    <p:extLst>
      <p:ext uri="{BB962C8B-B14F-4D97-AF65-F5344CB8AC3E}">
        <p14:creationId xmlns:p14="http://schemas.microsoft.com/office/powerpoint/2010/main" val="352680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chor="ctr">
            <a:normAutofit fontScale="85000" lnSpcReduction="10000"/>
          </a:bodyPr>
          <a:lstStyle/>
          <a:p>
            <a:pPr algn="ctr"/>
            <a:r>
              <a:rPr lang="es-ES" dirty="0"/>
              <a:t>¿Los operadores de boquilla deben llevar protección de ojos?</a:t>
            </a:r>
            <a:endParaRPr lang="es-MX" dirty="0"/>
          </a:p>
        </p:txBody>
      </p:sp>
      <p:sp>
        <p:nvSpPr>
          <p:cNvPr id="3" name="Content Placeholder 2"/>
          <p:cNvSpPr>
            <a:spLocks noGrp="1"/>
          </p:cNvSpPr>
          <p:nvPr>
            <p:ph sz="quarter" idx="11"/>
          </p:nvPr>
        </p:nvSpPr>
        <p:spPr>
          <a:xfrm>
            <a:off x="152399" y="1815422"/>
            <a:ext cx="4270248" cy="4509178"/>
          </a:xfrm>
        </p:spPr>
        <p:txBody>
          <a:bodyPr anchor="ctr">
            <a:normAutofit/>
          </a:bodyPr>
          <a:lstStyle/>
          <a:p>
            <a:r>
              <a:rPr lang="es-MX" dirty="0"/>
              <a:t>¿Verdad o Falso?</a:t>
            </a:r>
          </a:p>
          <a:p>
            <a:endParaRPr lang="es-MX" dirty="0"/>
          </a:p>
          <a:p>
            <a:r>
              <a:rPr lang="es-MX" dirty="0">
                <a:solidFill>
                  <a:srgbClr val="0070C0"/>
                </a:solidFill>
              </a:rPr>
              <a:t>Verdad.  </a:t>
            </a:r>
          </a:p>
          <a:p>
            <a:endParaRPr lang="es-MX" dirty="0">
              <a:solidFill>
                <a:srgbClr val="0070C0"/>
              </a:solidFill>
            </a:endParaRPr>
          </a:p>
          <a:p>
            <a:r>
              <a:rPr lang="es-MX" dirty="0">
                <a:solidFill>
                  <a:srgbClr val="0070C0"/>
                </a:solidFill>
              </a:rPr>
              <a:t>Para evitar daños en los ojos por el retroceso del material sobrecalentado.  </a:t>
            </a:r>
          </a:p>
        </p:txBody>
      </p:sp>
      <p:pic>
        <p:nvPicPr>
          <p:cNvPr id="6" name="Content Placeholder 5" descr="Y griega siamesa"/>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7215" t="17195" r="11984" b="15209"/>
          <a:stretch/>
        </p:blipFill>
        <p:spPr>
          <a:xfrm>
            <a:off x="4724400" y="1815422"/>
            <a:ext cx="4267200" cy="4509178"/>
          </a:xfrm>
        </p:spPr>
      </p:pic>
    </p:spTree>
    <p:extLst>
      <p:ext uri="{BB962C8B-B14F-4D97-AF65-F5344CB8AC3E}">
        <p14:creationId xmlns:p14="http://schemas.microsoft.com/office/powerpoint/2010/main" val="204761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batiente de incendios alcanzando en un armario de almacenamiento.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821" t="709" r="744" b="13125"/>
          <a:stretch/>
        </p:blipFill>
        <p:spPr>
          <a:xfrm>
            <a:off x="0" y="626165"/>
            <a:ext cx="9144000" cy="6003235"/>
          </a:xfrm>
        </p:spPr>
      </p:pic>
      <p:sp>
        <p:nvSpPr>
          <p:cNvPr id="3" name="Title 2"/>
          <p:cNvSpPr>
            <a:spLocks noGrp="1"/>
          </p:cNvSpPr>
          <p:nvPr>
            <p:ph type="title"/>
          </p:nvPr>
        </p:nvSpPr>
        <p:spPr/>
        <p:txBody>
          <a:bodyPr/>
          <a:lstStyle/>
          <a:p>
            <a:r>
              <a:rPr lang="es-MX" dirty="0"/>
              <a:t>Accesorios de Manguera</a:t>
            </a:r>
          </a:p>
        </p:txBody>
      </p:sp>
    </p:spTree>
    <p:extLst>
      <p:ext uri="{BB962C8B-B14F-4D97-AF65-F5344CB8AC3E}">
        <p14:creationId xmlns:p14="http://schemas.microsoft.com/office/powerpoint/2010/main" val="4132537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Accesorios de Manguera</a:t>
            </a:r>
          </a:p>
        </p:txBody>
      </p:sp>
      <p:pic>
        <p:nvPicPr>
          <p:cNvPr id="18" name="Content Placeholder 17" descr="Abrazadera de cierre de manguera"/>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8069" b="35146"/>
          <a:stretch/>
        </p:blipFill>
        <p:spPr>
          <a:xfrm>
            <a:off x="267199" y="1839478"/>
            <a:ext cx="8609603" cy="4027922"/>
          </a:xfrm>
          <a:solidFill>
            <a:srgbClr val="176533">
              <a:alpha val="50000"/>
            </a:srgbClr>
          </a:solidFill>
        </p:spPr>
      </p:pic>
      <p:sp>
        <p:nvSpPr>
          <p:cNvPr id="5" name="Text Placeholder 3">
            <a:extLst>
              <a:ext uri="{FF2B5EF4-FFF2-40B4-BE49-F238E27FC236}">
                <a16:creationId xmlns:a16="http://schemas.microsoft.com/office/drawing/2014/main" id="{FDFC440F-B5BB-4437-BABE-69F8DC00EEE0}"/>
              </a:ext>
            </a:extLst>
          </p:cNvPr>
          <p:cNvSpPr txBox="1">
            <a:spLocks/>
          </p:cNvSpPr>
          <p:nvPr/>
        </p:nvSpPr>
        <p:spPr>
          <a:xfrm>
            <a:off x="0" y="731838"/>
            <a:ext cx="5105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Abrazadera de Cierre de Manguera</a:t>
            </a:r>
            <a:endParaRPr lang="es-MX" sz="2800" dirty="0"/>
          </a:p>
        </p:txBody>
      </p:sp>
    </p:spTree>
    <p:extLst>
      <p:ext uri="{BB962C8B-B14F-4D97-AF65-F5344CB8AC3E}">
        <p14:creationId xmlns:p14="http://schemas.microsoft.com/office/powerpoint/2010/main" val="3934263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Accesorios de Manguera</a:t>
            </a:r>
          </a:p>
        </p:txBody>
      </p:sp>
      <p:sp>
        <p:nvSpPr>
          <p:cNvPr id="30" name="TextBox 29"/>
          <p:cNvSpPr txBox="1"/>
          <p:nvPr/>
        </p:nvSpPr>
        <p:spPr>
          <a:xfrm>
            <a:off x="304800" y="1585372"/>
            <a:ext cx="2676374" cy="461665"/>
          </a:xfrm>
          <a:prstGeom prst="rect">
            <a:avLst/>
          </a:prstGeom>
          <a:noFill/>
        </p:spPr>
        <p:txBody>
          <a:bodyPr wrap="none" rtlCol="0">
            <a:spAutoFit/>
          </a:bodyPr>
          <a:lstStyle/>
          <a:p>
            <a:r>
              <a:rPr lang="es-MX" dirty="0">
                <a:latin typeface="+mn-lt"/>
              </a:rPr>
              <a:t>Llave Spanner ligera</a:t>
            </a:r>
          </a:p>
        </p:txBody>
      </p:sp>
      <p:pic>
        <p:nvPicPr>
          <p:cNvPr id="26" name="Content Placeholder 25" descr="Llave Spanner ligera&#10;"/>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25448" b="41215"/>
          <a:stretch/>
        </p:blipFill>
        <p:spPr>
          <a:xfrm>
            <a:off x="4185628" y="990600"/>
            <a:ext cx="4953000" cy="1651208"/>
          </a:xfrm>
        </p:spPr>
      </p:pic>
      <p:sp>
        <p:nvSpPr>
          <p:cNvPr id="32" name="TextBox 31"/>
          <p:cNvSpPr txBox="1"/>
          <p:nvPr/>
        </p:nvSpPr>
        <p:spPr>
          <a:xfrm>
            <a:off x="304800" y="3335692"/>
            <a:ext cx="3116174" cy="461665"/>
          </a:xfrm>
          <a:prstGeom prst="rect">
            <a:avLst/>
          </a:prstGeom>
          <a:noFill/>
        </p:spPr>
        <p:txBody>
          <a:bodyPr wrap="none" rtlCol="0">
            <a:spAutoFit/>
          </a:bodyPr>
          <a:lstStyle/>
          <a:p>
            <a:r>
              <a:rPr lang="es-MX" dirty="0">
                <a:latin typeface="+mn-lt"/>
              </a:rPr>
              <a:t>Llave Spanner universal</a:t>
            </a:r>
          </a:p>
        </p:txBody>
      </p:sp>
      <p:pic>
        <p:nvPicPr>
          <p:cNvPr id="28" name="Content Placeholder 27" descr="Llave Spanner universal"/>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t="32348" b="32855"/>
          <a:stretch/>
        </p:blipFill>
        <p:spPr>
          <a:xfrm>
            <a:off x="4038759" y="2692180"/>
            <a:ext cx="4964174" cy="1727420"/>
          </a:xfrm>
        </p:spPr>
      </p:pic>
      <p:sp>
        <p:nvSpPr>
          <p:cNvPr id="31" name="TextBox 30"/>
          <p:cNvSpPr txBox="1"/>
          <p:nvPr/>
        </p:nvSpPr>
        <p:spPr>
          <a:xfrm>
            <a:off x="304800" y="5064743"/>
            <a:ext cx="3376758" cy="461665"/>
          </a:xfrm>
          <a:prstGeom prst="rect">
            <a:avLst/>
          </a:prstGeom>
          <a:noFill/>
        </p:spPr>
        <p:txBody>
          <a:bodyPr wrap="none" rtlCol="0">
            <a:spAutoFit/>
          </a:bodyPr>
          <a:lstStyle/>
          <a:p>
            <a:r>
              <a:rPr lang="es-MX" dirty="0">
                <a:latin typeface="+mn-lt"/>
              </a:rPr>
              <a:t>Llave Spanner combinada</a:t>
            </a:r>
          </a:p>
        </p:txBody>
      </p:sp>
      <p:pic>
        <p:nvPicPr>
          <p:cNvPr id="27" name="Content Placeholder 26" descr="Llave Spanner combinada&#10;"/>
          <p:cNvPicPr>
            <a:picLocks noGrp="1" noChangeAspect="1"/>
          </p:cNvPicPr>
          <p:nvPr>
            <p:ph sz="quarter" idx="13"/>
          </p:nvPr>
        </p:nvPicPr>
        <p:blipFill rotWithShape="1">
          <a:blip r:embed="rId5">
            <a:extLst>
              <a:ext uri="{28A0092B-C50C-407E-A947-70E740481C1C}">
                <a14:useLocalDpi xmlns:a14="http://schemas.microsoft.com/office/drawing/2010/main" val="0"/>
              </a:ext>
            </a:extLst>
          </a:blip>
          <a:srcRect l="4856" t="20917" r="1979" b="47216"/>
          <a:stretch/>
        </p:blipFill>
        <p:spPr>
          <a:xfrm>
            <a:off x="4419600" y="4510087"/>
            <a:ext cx="4495800" cy="1537786"/>
          </a:xfrm>
        </p:spPr>
      </p:pic>
    </p:spTree>
    <p:extLst>
      <p:ext uri="{BB962C8B-B14F-4D97-AF65-F5344CB8AC3E}">
        <p14:creationId xmlns:p14="http://schemas.microsoft.com/office/powerpoint/2010/main" val="2764824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Accesorios de Manguera</a:t>
            </a:r>
          </a:p>
        </p:txBody>
      </p:sp>
      <p:pic>
        <p:nvPicPr>
          <p:cNvPr id="5" name="Content Placeholder 4" descr="Calcetín de gravedad"/>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24379" b="28894"/>
          <a:stretch/>
        </p:blipFill>
        <p:spPr>
          <a:xfrm>
            <a:off x="341992" y="1600200"/>
            <a:ext cx="8460016" cy="3953105"/>
          </a:xfrm>
        </p:spPr>
      </p:pic>
      <p:sp>
        <p:nvSpPr>
          <p:cNvPr id="4" name="Text Placeholder 3"/>
          <p:cNvSpPr>
            <a:spLocks noGrp="1"/>
          </p:cNvSpPr>
          <p:nvPr>
            <p:ph type="body" sz="quarter" idx="11"/>
          </p:nvPr>
        </p:nvSpPr>
        <p:spPr>
          <a:xfrm>
            <a:off x="3200400" y="5826918"/>
            <a:ext cx="3276600" cy="538163"/>
          </a:xfrm>
          <a:noFill/>
        </p:spPr>
        <p:txBody>
          <a:bodyPr>
            <a:normAutofit/>
          </a:bodyPr>
          <a:lstStyle/>
          <a:p>
            <a:pPr marL="0" indent="0">
              <a:buNone/>
            </a:pPr>
            <a:r>
              <a:rPr lang="es-MX" sz="2400" dirty="0"/>
              <a:t>Calcetín de Gravedad</a:t>
            </a:r>
          </a:p>
        </p:txBody>
      </p:sp>
    </p:spTree>
    <p:extLst>
      <p:ext uri="{BB962C8B-B14F-4D97-AF65-F5344CB8AC3E}">
        <p14:creationId xmlns:p14="http://schemas.microsoft.com/office/powerpoint/2010/main" val="2576880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s-MX" dirty="0"/>
              <a:t>Accesorios de Manguera</a:t>
            </a:r>
          </a:p>
        </p:txBody>
      </p:sp>
      <p:pic>
        <p:nvPicPr>
          <p:cNvPr id="12" name="Content Placeholder 11" descr="Tapón de manguera"/>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228600" y="1502569"/>
            <a:ext cx="4343400" cy="4343400"/>
          </a:xfrm>
        </p:spPr>
      </p:pic>
      <p:sp>
        <p:nvSpPr>
          <p:cNvPr id="14" name="TextBox 13"/>
          <p:cNvSpPr txBox="1"/>
          <p:nvPr/>
        </p:nvSpPr>
        <p:spPr>
          <a:xfrm>
            <a:off x="1219200" y="5840361"/>
            <a:ext cx="2679067" cy="461665"/>
          </a:xfrm>
          <a:prstGeom prst="rect">
            <a:avLst/>
          </a:prstGeom>
          <a:noFill/>
        </p:spPr>
        <p:txBody>
          <a:bodyPr wrap="none" rtlCol="0">
            <a:spAutoFit/>
          </a:bodyPr>
          <a:lstStyle/>
          <a:p>
            <a:r>
              <a:rPr lang="es-MX" dirty="0">
                <a:latin typeface="+mn-lt"/>
              </a:rPr>
              <a:t>Tapón de Manguera</a:t>
            </a:r>
          </a:p>
        </p:txBody>
      </p:sp>
      <p:pic>
        <p:nvPicPr>
          <p:cNvPr id="13" name="Content Placeholder 12" descr="Tapa de manguera"/>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4327" t="10535" r="11578"/>
          <a:stretch/>
        </p:blipFill>
        <p:spPr>
          <a:xfrm>
            <a:off x="4724400" y="1600200"/>
            <a:ext cx="4419600" cy="4701826"/>
          </a:xfrm>
        </p:spPr>
      </p:pic>
      <p:sp>
        <p:nvSpPr>
          <p:cNvPr id="15" name="TextBox 14"/>
          <p:cNvSpPr txBox="1"/>
          <p:nvPr/>
        </p:nvSpPr>
        <p:spPr>
          <a:xfrm>
            <a:off x="5960342" y="5840361"/>
            <a:ext cx="2502736" cy="461665"/>
          </a:xfrm>
          <a:prstGeom prst="rect">
            <a:avLst/>
          </a:prstGeom>
          <a:noFill/>
        </p:spPr>
        <p:txBody>
          <a:bodyPr wrap="none" rtlCol="0">
            <a:spAutoFit/>
          </a:bodyPr>
          <a:lstStyle/>
          <a:p>
            <a:r>
              <a:rPr lang="es-MX" dirty="0">
                <a:latin typeface="+mn-lt"/>
              </a:rPr>
              <a:t>Tapa de Manguera</a:t>
            </a:r>
          </a:p>
        </p:txBody>
      </p:sp>
    </p:spTree>
    <p:extLst>
      <p:ext uri="{BB962C8B-B14F-4D97-AF65-F5344CB8AC3E}">
        <p14:creationId xmlns:p14="http://schemas.microsoft.com/office/powerpoint/2010/main" val="1013451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Accesorios de Manguera</a:t>
            </a:r>
          </a:p>
        </p:txBody>
      </p:sp>
      <p:sp>
        <p:nvSpPr>
          <p:cNvPr id="4" name="Text Placeholder 3"/>
          <p:cNvSpPr>
            <a:spLocks noGrp="1"/>
          </p:cNvSpPr>
          <p:nvPr>
            <p:ph type="body" sz="quarter" idx="11"/>
          </p:nvPr>
        </p:nvSpPr>
        <p:spPr>
          <a:xfrm>
            <a:off x="0" y="5611666"/>
            <a:ext cx="9144000" cy="538163"/>
          </a:xfrm>
        </p:spPr>
        <p:txBody>
          <a:bodyPr>
            <a:normAutofit/>
          </a:bodyPr>
          <a:lstStyle/>
          <a:p>
            <a:pPr marL="0" indent="0" algn="ctr">
              <a:buNone/>
            </a:pPr>
            <a:r>
              <a:rPr lang="es-MX" sz="2400" b="0" dirty="0"/>
              <a:t>Arandelas y Empaques</a:t>
            </a:r>
          </a:p>
        </p:txBody>
      </p:sp>
      <p:pic>
        <p:nvPicPr>
          <p:cNvPr id="7" name="Content Placeholder 6" descr="Variedad de empaques caucho y arandelas."/>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6724" b="24119"/>
          <a:stretch/>
        </p:blipFill>
        <p:spPr>
          <a:xfrm>
            <a:off x="655910" y="1005579"/>
            <a:ext cx="7832180" cy="4633221"/>
          </a:xfrm>
        </p:spPr>
      </p:pic>
    </p:spTree>
    <p:extLst>
      <p:ext uri="{BB962C8B-B14F-4D97-AF65-F5344CB8AC3E}">
        <p14:creationId xmlns:p14="http://schemas.microsoft.com/office/powerpoint/2010/main" val="3682400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batiente de incendios con manguera sobre su hombro, rociando agua usando una boquilla ajustable y un patrón de niebla en un área boscosa previamente quemada."/>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3496" t="884" r="288" b="4574"/>
          <a:stretch/>
        </p:blipFill>
        <p:spPr>
          <a:xfrm>
            <a:off x="0" y="637674"/>
            <a:ext cx="9144000" cy="5991726"/>
          </a:xfrm>
        </p:spPr>
      </p:pic>
      <p:sp>
        <p:nvSpPr>
          <p:cNvPr id="3" name="Title 2"/>
          <p:cNvSpPr>
            <a:spLocks noGrp="1"/>
          </p:cNvSpPr>
          <p:nvPr>
            <p:ph type="title"/>
          </p:nvPr>
        </p:nvSpPr>
        <p:spPr/>
        <p:txBody>
          <a:bodyPr/>
          <a:lstStyle/>
          <a:p>
            <a:r>
              <a:rPr lang="es-MX" dirty="0"/>
              <a:t>Boquillas</a:t>
            </a:r>
          </a:p>
        </p:txBody>
      </p:sp>
    </p:spTree>
    <p:extLst>
      <p:ext uri="{BB962C8B-B14F-4D97-AF65-F5344CB8AC3E}">
        <p14:creationId xmlns:p14="http://schemas.microsoft.com/office/powerpoint/2010/main" val="906140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067300"/>
          </a:xfrm>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Demostrar el proceso correcto de desenrollar y recoger manguera.</a:t>
            </a:r>
          </a:p>
          <a:p>
            <a:endParaRPr lang="es-ES" sz="2400" dirty="0"/>
          </a:p>
          <a:p>
            <a:r>
              <a:rPr lang="es-ES" sz="2400" dirty="0"/>
              <a:t>Demostrar el despliegue de los dos tipos comunes de tendidos de manguera.</a:t>
            </a:r>
          </a:p>
          <a:p>
            <a:endParaRPr lang="es-ES" sz="2400" dirty="0"/>
          </a:p>
          <a:p>
            <a:r>
              <a:rPr lang="es-ES" sz="2400" dirty="0"/>
              <a:t>Demostrar diferentes patrones de rociado de agua y describir cuando utilizarlos.</a:t>
            </a:r>
          </a:p>
        </p:txBody>
      </p:sp>
    </p:spTree>
    <p:extLst>
      <p:ext uri="{BB962C8B-B14F-4D97-AF65-F5344CB8AC3E}">
        <p14:creationId xmlns:p14="http://schemas.microsoft.com/office/powerpoint/2010/main" val="92793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Boquillas</a:t>
            </a:r>
          </a:p>
        </p:txBody>
      </p:sp>
      <p:pic>
        <p:nvPicPr>
          <p:cNvPr id="7" name="Content Placeholder 6" descr="Dos Combatientes de incendios usando herramientas manuales para liquidar y uno usando una manguera y una boquilla Forester para rociar agua para liquidar una parte controlada de un incendio."/>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3365" t="5510" r="3365" b="4544"/>
          <a:stretch/>
        </p:blipFill>
        <p:spPr>
          <a:xfrm>
            <a:off x="0" y="748862"/>
            <a:ext cx="9144000" cy="5880537"/>
          </a:xfrm>
          <a:solidFill>
            <a:schemeClr val="bg1">
              <a:lumMod val="95000"/>
              <a:alpha val="50000"/>
            </a:schemeClr>
          </a:solidFill>
        </p:spPr>
      </p:pic>
      <p:sp>
        <p:nvSpPr>
          <p:cNvPr id="4" name="Text Placeholder 3"/>
          <p:cNvSpPr>
            <a:spLocks noGrp="1"/>
          </p:cNvSpPr>
          <p:nvPr>
            <p:ph type="body" sz="quarter" idx="11"/>
          </p:nvPr>
        </p:nvSpPr>
        <p:spPr>
          <a:xfrm>
            <a:off x="304800" y="1600200"/>
            <a:ext cx="2651760" cy="461963"/>
          </a:xfrm>
          <a:solidFill>
            <a:schemeClr val="bg1">
              <a:lumMod val="95000"/>
              <a:alpha val="50000"/>
            </a:schemeClr>
          </a:solidFill>
        </p:spPr>
        <p:txBody>
          <a:bodyPr>
            <a:normAutofit/>
          </a:bodyPr>
          <a:lstStyle/>
          <a:p>
            <a:pPr marL="182880" indent="0">
              <a:buNone/>
            </a:pPr>
            <a:r>
              <a:rPr lang="es-MX" sz="2400" dirty="0"/>
              <a:t>Boquilla Forester</a:t>
            </a:r>
          </a:p>
        </p:txBody>
      </p:sp>
      <p:cxnSp>
        <p:nvCxnSpPr>
          <p:cNvPr id="6" name="Straight Connector 5" descr="line">
            <a:extLst>
              <a:ext uri="{FF2B5EF4-FFF2-40B4-BE49-F238E27FC236}">
                <a16:creationId xmlns:a16="http://schemas.microsoft.com/office/drawing/2014/main" id="{C1F9138D-353E-49EB-B0B5-09EF5DBC4017}"/>
              </a:ext>
            </a:extLst>
          </p:cNvPr>
          <p:cNvCxnSpPr>
            <a:stCxn id="2" idx="5"/>
            <a:endCxn id="2" idx="5"/>
          </p:cNvCxnSpPr>
          <p:nvPr/>
        </p:nvCxnSpPr>
        <p:spPr>
          <a:xfrm>
            <a:off x="5895134" y="315193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descr="Close up image of a twin tip or Forrester nozzle">
            <a:extLst>
              <a:ext uri="{FF2B5EF4-FFF2-40B4-BE49-F238E27FC236}">
                <a16:creationId xmlns:a16="http://schemas.microsoft.com/office/drawing/2014/main" id="{6FFFD3E3-3ACA-4F9C-B0ED-BE297B7FFB45}"/>
              </a:ext>
            </a:extLst>
          </p:cNvPr>
          <p:cNvGrpSpPr/>
          <p:nvPr/>
        </p:nvGrpSpPr>
        <p:grpSpPr>
          <a:xfrm>
            <a:off x="4724400" y="1981200"/>
            <a:ext cx="4171947" cy="4419600"/>
            <a:chOff x="4724400" y="1981200"/>
            <a:chExt cx="4171947" cy="4419600"/>
          </a:xfrm>
        </p:grpSpPr>
        <p:sp>
          <p:nvSpPr>
            <p:cNvPr id="2" name="Oval 1">
              <a:extLst>
                <a:ext uri="{FF2B5EF4-FFF2-40B4-BE49-F238E27FC236}">
                  <a16:creationId xmlns:a16="http://schemas.microsoft.com/office/drawing/2014/main" id="{5E757D3D-214D-46B7-9074-0C8F4F458F05}"/>
                </a:ext>
              </a:extLst>
            </p:cNvPr>
            <p:cNvSpPr/>
            <p:nvPr/>
          </p:nvSpPr>
          <p:spPr>
            <a:xfrm>
              <a:off x="4724400" y="1981200"/>
              <a:ext cx="1371600" cy="1371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0" name="Straight Connector 9">
              <a:extLst>
                <a:ext uri="{FF2B5EF4-FFF2-40B4-BE49-F238E27FC236}">
                  <a16:creationId xmlns:a16="http://schemas.microsoft.com/office/drawing/2014/main" id="{0E280AA1-2B50-42E6-B5AB-48DB2DD8888C}"/>
                </a:ext>
              </a:extLst>
            </p:cNvPr>
            <p:cNvCxnSpPr>
              <a:stCxn id="2" idx="5"/>
              <a:endCxn id="8" idx="0"/>
            </p:cNvCxnSpPr>
            <p:nvPr/>
          </p:nvCxnSpPr>
          <p:spPr>
            <a:xfrm>
              <a:off x="5895134" y="3151934"/>
              <a:ext cx="1410540" cy="157246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8" name="Picture 7" descr="Imagen de acercamiento de una punta gemela o una boquilla Forrester"/>
            <p:cNvPicPr>
              <a:picLocks noChangeAspect="1"/>
            </p:cNvPicPr>
            <p:nvPr/>
          </p:nvPicPr>
          <p:blipFill rotWithShape="1">
            <a:blip r:embed="rId4">
              <a:extLst>
                <a:ext uri="{28A0092B-C50C-407E-A947-70E740481C1C}">
                  <a14:useLocalDpi xmlns:a14="http://schemas.microsoft.com/office/drawing/2010/main" val="0"/>
                </a:ext>
              </a:extLst>
            </a:blip>
            <a:srcRect t="19161" b="28144"/>
            <a:stretch/>
          </p:blipFill>
          <p:spPr>
            <a:xfrm>
              <a:off x="5715000" y="4724400"/>
              <a:ext cx="3181347" cy="1676400"/>
            </a:xfrm>
            <a:prstGeom prst="rect">
              <a:avLst/>
            </a:prstGeom>
            <a:solidFill>
              <a:schemeClr val="accent5">
                <a:lumMod val="75000"/>
                <a:alpha val="50000"/>
              </a:schemeClr>
            </a:solidFill>
            <a:ln w="28575">
              <a:solidFill>
                <a:srgbClr val="FFFF00"/>
              </a:solidFill>
            </a:ln>
          </p:spPr>
        </p:pic>
      </p:grpSp>
    </p:spTree>
    <p:extLst>
      <p:ext uri="{BB962C8B-B14F-4D97-AF65-F5344CB8AC3E}">
        <p14:creationId xmlns:p14="http://schemas.microsoft.com/office/powerpoint/2010/main" val="2303988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50000"/>
          </a:srgb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Boquillas</a:t>
            </a:r>
          </a:p>
        </p:txBody>
      </p:sp>
      <p:pic>
        <p:nvPicPr>
          <p:cNvPr id="5" name="Content Placeholder 4" descr="Combatiente de incendios usando una boquilla ajustable para rociar agua en un incendio usando un chorro direct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265" t="779" r="6265" b="12872"/>
          <a:stretch/>
        </p:blipFill>
        <p:spPr>
          <a:xfrm>
            <a:off x="0" y="609600"/>
            <a:ext cx="9112102" cy="6019800"/>
          </a:xfrm>
        </p:spPr>
      </p:pic>
      <p:sp>
        <p:nvSpPr>
          <p:cNvPr id="4" name="Text Placeholder 3"/>
          <p:cNvSpPr>
            <a:spLocks noGrp="1"/>
          </p:cNvSpPr>
          <p:nvPr>
            <p:ph type="body" sz="quarter" idx="11"/>
          </p:nvPr>
        </p:nvSpPr>
        <p:spPr>
          <a:xfrm>
            <a:off x="0" y="609600"/>
            <a:ext cx="6172200" cy="463298"/>
          </a:xfrm>
          <a:solidFill>
            <a:schemeClr val="bg1">
              <a:lumMod val="95000"/>
              <a:alpha val="50000"/>
            </a:schemeClr>
          </a:solidFill>
        </p:spPr>
        <p:txBody>
          <a:bodyPr>
            <a:normAutofit/>
          </a:bodyPr>
          <a:lstStyle/>
          <a:p>
            <a:pPr marL="182880" indent="0">
              <a:buNone/>
            </a:pPr>
            <a:r>
              <a:rPr lang="es-ES" sz="2400" dirty="0"/>
              <a:t>Boquilla de Barril Ajustable (Combinada)</a:t>
            </a:r>
            <a:endParaRPr lang="es-MX" sz="2400" dirty="0"/>
          </a:p>
        </p:txBody>
      </p:sp>
      <p:sp>
        <p:nvSpPr>
          <p:cNvPr id="8" name="Oval 7" descr="oval">
            <a:extLst>
              <a:ext uri="{FF2B5EF4-FFF2-40B4-BE49-F238E27FC236}">
                <a16:creationId xmlns:a16="http://schemas.microsoft.com/office/drawing/2014/main" id="{03AF0E04-1AB4-4371-B3E9-50C7356BE2BE}"/>
              </a:ext>
            </a:extLst>
          </p:cNvPr>
          <p:cNvSpPr/>
          <p:nvPr/>
        </p:nvSpPr>
        <p:spPr>
          <a:xfrm>
            <a:off x="4267200" y="4267200"/>
            <a:ext cx="1371600" cy="1371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Picture 9" descr="Imagen de acercamiento de una boquilla de barril ajustable.">
            <a:extLst>
              <a:ext uri="{FF2B5EF4-FFF2-40B4-BE49-F238E27FC236}">
                <a16:creationId xmlns:a16="http://schemas.microsoft.com/office/drawing/2014/main" id="{BD298205-653C-4D42-B984-62757E8F0F1D}"/>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5773" b="16660"/>
          <a:stretch/>
        </p:blipFill>
        <p:spPr>
          <a:xfrm>
            <a:off x="5029200" y="1371600"/>
            <a:ext cx="2819400" cy="1905000"/>
          </a:xfrm>
          <a:prstGeom prst="rect">
            <a:avLst/>
          </a:prstGeom>
          <a:solidFill>
            <a:schemeClr val="accent5">
              <a:lumMod val="75000"/>
              <a:alpha val="50000"/>
            </a:schemeClr>
          </a:solidFill>
          <a:ln w="28575">
            <a:solidFill>
              <a:srgbClr val="FFFF00"/>
            </a:solidFill>
          </a:ln>
          <a:effectLst>
            <a:glow rad="127000">
              <a:schemeClr val="accent5">
                <a:lumMod val="75000"/>
                <a:alpha val="0"/>
              </a:schemeClr>
            </a:glow>
          </a:effectLst>
        </p:spPr>
      </p:pic>
      <p:cxnSp>
        <p:nvCxnSpPr>
          <p:cNvPr id="9" name="Straight Connector 8" descr="line">
            <a:extLst>
              <a:ext uri="{FF2B5EF4-FFF2-40B4-BE49-F238E27FC236}">
                <a16:creationId xmlns:a16="http://schemas.microsoft.com/office/drawing/2014/main" id="{95ABEB21-B9BE-49E8-A126-ED8A62F81847}"/>
              </a:ext>
            </a:extLst>
          </p:cNvPr>
          <p:cNvCxnSpPr>
            <a:cxnSpLocks/>
            <a:stCxn id="8" idx="7"/>
            <a:endCxn id="10" idx="2"/>
          </p:cNvCxnSpPr>
          <p:nvPr/>
        </p:nvCxnSpPr>
        <p:spPr>
          <a:xfrm flipV="1">
            <a:off x="5437934" y="3276600"/>
            <a:ext cx="1000966" cy="119146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183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Tendidos de Manguera</a:t>
            </a:r>
          </a:p>
        </p:txBody>
      </p:sp>
      <p:pic>
        <p:nvPicPr>
          <p:cNvPr id="4" name="Content Placeholder 3" descr="Combatientes de incendios desplegando mangueras desde mochilas y rociando agua sobre un incendi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9116"/>
          <a:stretch/>
        </p:blipFill>
        <p:spPr>
          <a:xfrm>
            <a:off x="0" y="716708"/>
            <a:ext cx="9144000" cy="5912692"/>
          </a:xfrm>
        </p:spPr>
      </p:pic>
      <p:sp>
        <p:nvSpPr>
          <p:cNvPr id="6" name="Text Placeholder 5"/>
          <p:cNvSpPr>
            <a:spLocks noGrp="1"/>
          </p:cNvSpPr>
          <p:nvPr>
            <p:ph type="body" sz="quarter" idx="11"/>
          </p:nvPr>
        </p:nvSpPr>
        <p:spPr>
          <a:xfrm>
            <a:off x="0" y="685800"/>
            <a:ext cx="9144000" cy="1219200"/>
          </a:xfrm>
          <a:solidFill>
            <a:schemeClr val="bg1">
              <a:lumMod val="95000"/>
              <a:alpha val="50000"/>
            </a:schemeClr>
          </a:solidFill>
        </p:spPr>
        <p:txBody>
          <a:bodyPr>
            <a:noAutofit/>
          </a:bodyPr>
          <a:lstStyle/>
          <a:p>
            <a:pPr marL="0" indent="0">
              <a:buNone/>
            </a:pPr>
            <a:r>
              <a:rPr lang="es-ES" sz="2400" dirty="0"/>
              <a:t>Disposición de los tramos de mangueras de incendio conectadas y accesorios en el suelo, comenzando con la primera unidad de bombeo y terminando en el punto de entrega de agua.</a:t>
            </a:r>
            <a:endParaRPr lang="es-MX" sz="2400" dirty="0"/>
          </a:p>
        </p:txBody>
      </p:sp>
    </p:spTree>
    <p:extLst>
      <p:ext uri="{BB962C8B-B14F-4D97-AF65-F5344CB8AC3E}">
        <p14:creationId xmlns:p14="http://schemas.microsoft.com/office/powerpoint/2010/main" val="3190452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Tendidos de Manguera</a:t>
            </a:r>
          </a:p>
        </p:txBody>
      </p:sp>
      <p:pic>
        <p:nvPicPr>
          <p:cNvPr id="5" name="Content Placeholder 4" descr="Combatiente de incendios usando un patrón de niebla de boquilla ajustable para rociar agua en un área boscosa previamente quemad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92" t="2927" r="1892" b="13686"/>
          <a:stretch/>
        </p:blipFill>
        <p:spPr>
          <a:xfrm>
            <a:off x="0" y="685800"/>
            <a:ext cx="9144000" cy="5943600"/>
          </a:xfrm>
        </p:spPr>
      </p:pic>
      <p:sp>
        <p:nvSpPr>
          <p:cNvPr id="6" name="Text Placeholder 3">
            <a:extLst>
              <a:ext uri="{FF2B5EF4-FFF2-40B4-BE49-F238E27FC236}">
                <a16:creationId xmlns:a16="http://schemas.microsoft.com/office/drawing/2014/main" id="{FD82D7BE-973F-40ED-9971-7DB1A99A3D28}"/>
              </a:ext>
            </a:extLst>
          </p:cNvPr>
          <p:cNvSpPr txBox="1">
            <a:spLocks/>
          </p:cNvSpPr>
          <p:nvPr/>
        </p:nvSpPr>
        <p:spPr>
          <a:xfrm>
            <a:off x="0" y="685800"/>
            <a:ext cx="51816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Tendido de Manguera Simple</a:t>
            </a:r>
          </a:p>
        </p:txBody>
      </p:sp>
    </p:spTree>
    <p:extLst>
      <p:ext uri="{BB962C8B-B14F-4D97-AF65-F5344CB8AC3E}">
        <p14:creationId xmlns:p14="http://schemas.microsoft.com/office/powerpoint/2010/main" val="2690539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Tendidos de Manguera</a:t>
            </a:r>
          </a:p>
        </p:txBody>
      </p:sp>
      <p:pic>
        <p:nvPicPr>
          <p:cNvPr id="5" name="Content Placeholder 4" descr="Combatientes de incendios  abren las válvulas en una y griega para entregar agua usando un tendido de manguera."/>
          <p:cNvPicPr>
            <a:picLocks noGrp="1" noChangeAspect="1"/>
          </p:cNvPicPr>
          <p:nvPr>
            <p:ph sz="quarter" idx="10"/>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892" t="16036" r="1892" b="576"/>
          <a:stretch/>
        </p:blipFill>
        <p:spPr>
          <a:xfrm>
            <a:off x="0" y="700481"/>
            <a:ext cx="9144000" cy="5943600"/>
          </a:xfrm>
        </p:spPr>
      </p:pic>
      <p:sp>
        <p:nvSpPr>
          <p:cNvPr id="6" name="Text Placeholder 3">
            <a:extLst>
              <a:ext uri="{FF2B5EF4-FFF2-40B4-BE49-F238E27FC236}">
                <a16:creationId xmlns:a16="http://schemas.microsoft.com/office/drawing/2014/main" id="{C7F2DA26-A085-47F5-8E60-FB87A58E832B}"/>
              </a:ext>
            </a:extLst>
          </p:cNvPr>
          <p:cNvSpPr txBox="1">
            <a:spLocks/>
          </p:cNvSpPr>
          <p:nvPr/>
        </p:nvSpPr>
        <p:spPr>
          <a:xfrm>
            <a:off x="0" y="685800"/>
            <a:ext cx="5410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Tendido de Manguera Progresivo</a:t>
            </a:r>
          </a:p>
        </p:txBody>
      </p:sp>
    </p:spTree>
    <p:extLst>
      <p:ext uri="{BB962C8B-B14F-4D97-AF65-F5344CB8AC3E}">
        <p14:creationId xmlns:p14="http://schemas.microsoft.com/office/powerpoint/2010/main" val="3566661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563562"/>
          </a:xfrm>
        </p:spPr>
        <p:txBody>
          <a:bodyPr/>
          <a:lstStyle/>
          <a:p>
            <a:r>
              <a:rPr lang="es-ES" dirty="0"/>
              <a:t>Patrones de Rociado y Aplicación</a:t>
            </a:r>
            <a:endParaRPr lang="es-MX" dirty="0"/>
          </a:p>
        </p:txBody>
      </p:sp>
      <p:pic>
        <p:nvPicPr>
          <p:cNvPr id="4" name="Content Placeholder 3" descr="Combatiente de incendios rociando agua en un patrón de niebla desde una boquilla Forester en árboles ardiendo por la noche.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876" t="1613" r="1876" b="4546"/>
          <a:stretch/>
        </p:blipFill>
        <p:spPr>
          <a:xfrm>
            <a:off x="0" y="685800"/>
            <a:ext cx="9144000" cy="5943600"/>
          </a:xfrm>
        </p:spPr>
      </p:pic>
    </p:spTree>
    <p:extLst>
      <p:ext uri="{BB962C8B-B14F-4D97-AF65-F5344CB8AC3E}">
        <p14:creationId xmlns:p14="http://schemas.microsoft.com/office/powerpoint/2010/main" val="2674929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563562"/>
          </a:xfrm>
        </p:spPr>
        <p:txBody>
          <a:bodyPr/>
          <a:lstStyle/>
          <a:p>
            <a:r>
              <a:rPr lang="es-ES" dirty="0"/>
              <a:t>Patrones de Rociado y Aplicación</a:t>
            </a:r>
            <a:endParaRPr lang="es-MX" dirty="0"/>
          </a:p>
        </p:txBody>
      </p:sp>
      <p:pic>
        <p:nvPicPr>
          <p:cNvPr id="7" name="Content Placeholder 6" descr="Combatiente de incendios rociando agua en corro directo desde una boquilla ajustable, sobre un incendi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11294"/>
          <a:stretch/>
        </p:blipFill>
        <p:spPr>
          <a:xfrm>
            <a:off x="0" y="697218"/>
            <a:ext cx="9144000" cy="5932182"/>
          </a:xfrm>
        </p:spPr>
      </p:pic>
      <p:sp>
        <p:nvSpPr>
          <p:cNvPr id="5" name="Text Placeholder 3">
            <a:extLst>
              <a:ext uri="{FF2B5EF4-FFF2-40B4-BE49-F238E27FC236}">
                <a16:creationId xmlns:a16="http://schemas.microsoft.com/office/drawing/2014/main" id="{49F2AC99-4BB1-4592-A0CE-9FC6929724A4}"/>
              </a:ext>
            </a:extLst>
          </p:cNvPr>
          <p:cNvSpPr txBox="1">
            <a:spLocks/>
          </p:cNvSpPr>
          <p:nvPr/>
        </p:nvSpPr>
        <p:spPr>
          <a:xfrm>
            <a:off x="0" y="685800"/>
            <a:ext cx="36576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Chorro Directo</a:t>
            </a:r>
          </a:p>
        </p:txBody>
      </p:sp>
    </p:spTree>
    <p:extLst>
      <p:ext uri="{BB962C8B-B14F-4D97-AF65-F5344CB8AC3E}">
        <p14:creationId xmlns:p14="http://schemas.microsoft.com/office/powerpoint/2010/main" val="3163931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563562"/>
          </a:xfrm>
        </p:spPr>
        <p:txBody>
          <a:bodyPr/>
          <a:lstStyle/>
          <a:p>
            <a:r>
              <a:rPr lang="es-ES" dirty="0"/>
              <a:t>Patrones de Rociado y Aplicación</a:t>
            </a:r>
            <a:endParaRPr lang="es-MX" dirty="0"/>
          </a:p>
        </p:txBody>
      </p:sp>
      <p:pic>
        <p:nvPicPr>
          <p:cNvPr id="5" name="Content Placeholder 4" descr="Combatiente de incendios rociando agua en un patrón de niebla desde una boquilla Forester hasta un incendi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t="-172" r="4423" b="11295"/>
          <a:stretch/>
        </p:blipFill>
        <p:spPr>
          <a:xfrm>
            <a:off x="0" y="685800"/>
            <a:ext cx="9144000" cy="5943600"/>
          </a:xfrm>
        </p:spPr>
      </p:pic>
      <p:sp>
        <p:nvSpPr>
          <p:cNvPr id="6" name="Text Placeholder 3">
            <a:extLst>
              <a:ext uri="{FF2B5EF4-FFF2-40B4-BE49-F238E27FC236}">
                <a16:creationId xmlns:a16="http://schemas.microsoft.com/office/drawing/2014/main" id="{650F29D1-463B-4B77-850D-683FE0D4A297}"/>
              </a:ext>
            </a:extLst>
          </p:cNvPr>
          <p:cNvSpPr txBox="1">
            <a:spLocks/>
          </p:cNvSpPr>
          <p:nvPr/>
        </p:nvSpPr>
        <p:spPr>
          <a:xfrm>
            <a:off x="0" y="685800"/>
            <a:ext cx="22860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Niebla</a:t>
            </a:r>
            <a:endParaRPr lang="es-MX" sz="2800" dirty="0"/>
          </a:p>
        </p:txBody>
      </p:sp>
    </p:spTree>
    <p:extLst>
      <p:ext uri="{BB962C8B-B14F-4D97-AF65-F5344CB8AC3E}">
        <p14:creationId xmlns:p14="http://schemas.microsoft.com/office/powerpoint/2010/main" val="2796966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563562"/>
          </a:xfrm>
        </p:spPr>
        <p:txBody>
          <a:bodyPr/>
          <a:lstStyle/>
          <a:p>
            <a:r>
              <a:rPr lang="es-ES" dirty="0"/>
              <a:t>Patrones de Rociado y Aplicación</a:t>
            </a:r>
            <a:endParaRPr lang="es-MX" dirty="0"/>
          </a:p>
        </p:txBody>
      </p:sp>
      <p:pic>
        <p:nvPicPr>
          <p:cNvPr id="5" name="Content Placeholder 4" descr="Combatiente de incendios rociando agua en un patrón de corro directo desde una boquilla ajustable hasta árboles ardiendo.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11294"/>
          <a:stretch/>
        </p:blipFill>
        <p:spPr>
          <a:xfrm>
            <a:off x="0" y="697218"/>
            <a:ext cx="9144000" cy="5932182"/>
          </a:xfrm>
        </p:spPr>
      </p:pic>
      <p:sp>
        <p:nvSpPr>
          <p:cNvPr id="6" name="Text Placeholder 3">
            <a:extLst>
              <a:ext uri="{FF2B5EF4-FFF2-40B4-BE49-F238E27FC236}">
                <a16:creationId xmlns:a16="http://schemas.microsoft.com/office/drawing/2014/main" id="{AAFACDD9-2764-4B02-9F2F-3A91BD446E0F}"/>
              </a:ext>
            </a:extLst>
          </p:cNvPr>
          <p:cNvSpPr txBox="1">
            <a:spLocks/>
          </p:cNvSpPr>
          <p:nvPr/>
        </p:nvSpPr>
        <p:spPr>
          <a:xfrm>
            <a:off x="0" y="685800"/>
            <a:ext cx="36576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Aplicación de Agua</a:t>
            </a:r>
          </a:p>
        </p:txBody>
      </p:sp>
    </p:spTree>
    <p:extLst>
      <p:ext uri="{BB962C8B-B14F-4D97-AF65-F5344CB8AC3E}">
        <p14:creationId xmlns:p14="http://schemas.microsoft.com/office/powerpoint/2010/main" val="809059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Cuidado de Manguera y Coples</a:t>
            </a:r>
            <a:endParaRPr lang="es-MX" dirty="0"/>
          </a:p>
        </p:txBody>
      </p:sp>
      <p:pic>
        <p:nvPicPr>
          <p:cNvPr id="4" name="Content Placeholder 3" descr="Tres combatientes de incendios cargando sobre sus hombros una manguera doblada sobre sus herramientas manuales."/>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876" t="1613" r="1876" b="4545"/>
          <a:stretch/>
        </p:blipFill>
        <p:spPr>
          <a:xfrm>
            <a:off x="0" y="685799"/>
            <a:ext cx="9144000" cy="5943601"/>
          </a:xfrm>
        </p:spPr>
      </p:pic>
    </p:spTree>
    <p:extLst>
      <p:ext uri="{BB962C8B-B14F-4D97-AF65-F5344CB8AC3E}">
        <p14:creationId xmlns:p14="http://schemas.microsoft.com/office/powerpoint/2010/main" val="67906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Bomba de Mochila</a:t>
            </a:r>
          </a:p>
        </p:txBody>
      </p:sp>
      <p:pic>
        <p:nvPicPr>
          <p:cNvPr id="4" name="Content Placeholder 3" descr="Imagen de una bomba de mochila con boquilla accesoria de trombón.  "/>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2485" t="7003" r="2485" b="9608"/>
          <a:stretch/>
        </p:blipFill>
        <p:spPr>
          <a:xfrm>
            <a:off x="0" y="685800"/>
            <a:ext cx="9144000" cy="5943600"/>
          </a:xfrm>
        </p:spPr>
      </p:pic>
    </p:spTree>
    <p:extLst>
      <p:ext uri="{BB962C8B-B14F-4D97-AF65-F5344CB8AC3E}">
        <p14:creationId xmlns:p14="http://schemas.microsoft.com/office/powerpoint/2010/main" val="538260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chor="ctr">
            <a:normAutofit fontScale="92500" lnSpcReduction="20000"/>
          </a:bodyPr>
          <a:lstStyle/>
          <a:p>
            <a:r>
              <a:rPr lang="es-MX" sz="2800" b="1" dirty="0">
                <a:solidFill>
                  <a:srgbClr val="262626"/>
                </a:solidFill>
                <a:effectLst/>
                <a:latin typeface="Calibri" panose="020F0502020204030204" pitchFamily="34" charset="0"/>
                <a:ea typeface="Calibri" panose="020F0502020204030204" pitchFamily="34" charset="0"/>
              </a:rPr>
              <a:t>Con base en la imagen de abajo,  ¿cuál patrón de rociado se está utilizando?</a:t>
            </a:r>
            <a:endParaRPr lang="es-MX" sz="4400" dirty="0"/>
          </a:p>
        </p:txBody>
      </p:sp>
      <p:sp>
        <p:nvSpPr>
          <p:cNvPr id="3" name="Content Placeholder 2"/>
          <p:cNvSpPr>
            <a:spLocks noGrp="1"/>
          </p:cNvSpPr>
          <p:nvPr>
            <p:ph sz="quarter" idx="11"/>
          </p:nvPr>
        </p:nvSpPr>
        <p:spPr/>
        <p:txBody>
          <a:bodyPr anchor="ctr"/>
          <a:lstStyle/>
          <a:p>
            <a:r>
              <a:rPr lang="es-MX" dirty="0"/>
              <a:t>Respuesta:</a:t>
            </a:r>
          </a:p>
          <a:p>
            <a:endParaRPr lang="es-MX" dirty="0">
              <a:solidFill>
                <a:srgbClr val="0070C0"/>
              </a:solidFill>
            </a:endParaRPr>
          </a:p>
          <a:p>
            <a:r>
              <a:rPr lang="es-MX" dirty="0">
                <a:solidFill>
                  <a:srgbClr val="0070C0"/>
                </a:solidFill>
              </a:rPr>
              <a:t>Chorro Directo</a:t>
            </a:r>
          </a:p>
        </p:txBody>
      </p:sp>
      <p:pic>
        <p:nvPicPr>
          <p:cNvPr id="6" name="Content Placeholder 5" descr="Combatiente de incendios rociando agua en un chorro directo desde una boquilla ajustable, sobre un incendio."/>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35171" t="4360" r="8382" b="3792"/>
          <a:stretch/>
        </p:blipFill>
        <p:spPr>
          <a:xfrm>
            <a:off x="4648200" y="1676400"/>
            <a:ext cx="4495800" cy="4876800"/>
          </a:xfrm>
        </p:spPr>
      </p:pic>
    </p:spTree>
    <p:extLst>
      <p:ext uri="{BB962C8B-B14F-4D97-AF65-F5344CB8AC3E}">
        <p14:creationId xmlns:p14="http://schemas.microsoft.com/office/powerpoint/2010/main" val="334450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chor="ctr">
            <a:normAutofit fontScale="85000" lnSpcReduction="10000"/>
          </a:bodyPr>
          <a:lstStyle/>
          <a:p>
            <a:pPr algn="ctr"/>
            <a:r>
              <a:rPr lang="es-ES" dirty="0"/>
              <a:t>¿Cuáles son los dos tipos comunes de tendido de manguera</a:t>
            </a:r>
            <a:r>
              <a:rPr lang="es-MX" dirty="0"/>
              <a:t>?</a:t>
            </a:r>
          </a:p>
        </p:txBody>
      </p:sp>
      <p:sp>
        <p:nvSpPr>
          <p:cNvPr id="3" name="Content Placeholder 2"/>
          <p:cNvSpPr>
            <a:spLocks noGrp="1"/>
          </p:cNvSpPr>
          <p:nvPr>
            <p:ph sz="quarter" idx="11"/>
          </p:nvPr>
        </p:nvSpPr>
        <p:spPr>
          <a:xfrm>
            <a:off x="228600" y="1600200"/>
            <a:ext cx="4495800" cy="4906962"/>
          </a:xfrm>
        </p:spPr>
        <p:txBody>
          <a:bodyPr anchor="ctr"/>
          <a:lstStyle/>
          <a:p>
            <a:r>
              <a:rPr lang="es-MX" dirty="0"/>
              <a:t>Respuesta:</a:t>
            </a:r>
          </a:p>
          <a:p>
            <a:endParaRPr lang="es-MX" dirty="0"/>
          </a:p>
          <a:p>
            <a:r>
              <a:rPr lang="es-MX" dirty="0">
                <a:solidFill>
                  <a:schemeClr val="accent3"/>
                </a:solidFill>
              </a:rPr>
              <a:t>Simple y Progresivo</a:t>
            </a:r>
          </a:p>
        </p:txBody>
      </p:sp>
      <p:pic>
        <p:nvPicPr>
          <p:cNvPr id="6" name="Content Placeholder 5" descr="Dos combatientes de incendios conectando mangueras."/>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r="39597" b="910"/>
          <a:stretch/>
        </p:blipFill>
        <p:spPr>
          <a:xfrm>
            <a:off x="4953001" y="1632029"/>
            <a:ext cx="3962400" cy="4875133"/>
          </a:xfrm>
          <a:solidFill>
            <a:schemeClr val="bg1"/>
          </a:solidFill>
        </p:spPr>
      </p:pic>
    </p:spTree>
    <p:extLst>
      <p:ext uri="{BB962C8B-B14F-4D97-AF65-F5344CB8AC3E}">
        <p14:creationId xmlns:p14="http://schemas.microsoft.com/office/powerpoint/2010/main" val="16064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143500"/>
          </a:xfrm>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Demostrar el funcionamiento y mantenimiento de una bomba de mochila.</a:t>
            </a:r>
          </a:p>
          <a:p>
            <a:endParaRPr lang="es-ES" sz="2400" dirty="0"/>
          </a:p>
          <a:p>
            <a:r>
              <a:rPr lang="es-ES" sz="2400" dirty="0"/>
              <a:t>Identificar los ajustes y accesorios de una manguera comúnmente utilizados y sus cuidados apropiados.</a:t>
            </a:r>
          </a:p>
          <a:p>
            <a:endParaRPr lang="es-ES" sz="2400" dirty="0"/>
          </a:p>
          <a:p>
            <a:r>
              <a:rPr lang="es-ES" sz="2400" dirty="0"/>
              <a:t>Discutir el montaje y operación apropiada de una bomba portátil y las responsabilidades del operador de la bomba.</a:t>
            </a:r>
          </a:p>
        </p:txBody>
      </p:sp>
    </p:spTree>
    <p:extLst>
      <p:ext uri="{BB962C8B-B14F-4D97-AF65-F5344CB8AC3E}">
        <p14:creationId xmlns:p14="http://schemas.microsoft.com/office/powerpoint/2010/main" val="2658322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181100"/>
            <a:ext cx="8686800" cy="5067300"/>
          </a:xfrm>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Demostrar el proceso correcto de desenrollar y recoger manguera.</a:t>
            </a:r>
          </a:p>
          <a:p>
            <a:endParaRPr lang="es-ES" sz="2400" dirty="0"/>
          </a:p>
          <a:p>
            <a:r>
              <a:rPr lang="es-ES" sz="2400" dirty="0"/>
              <a:t>Demostrar el despliegue de los dos tipos comunes de tendidos de manguera.</a:t>
            </a:r>
          </a:p>
          <a:p>
            <a:endParaRPr lang="es-ES" sz="2400" dirty="0"/>
          </a:p>
          <a:p>
            <a:r>
              <a:rPr lang="es-ES" sz="2400" dirty="0"/>
              <a:t>Demostrar diferentes patrones de rociado de agua y describir cuando utilizarlos.</a:t>
            </a:r>
          </a:p>
        </p:txBody>
      </p:sp>
    </p:spTree>
    <p:extLst>
      <p:ext uri="{BB962C8B-B14F-4D97-AF65-F5344CB8AC3E}">
        <p14:creationId xmlns:p14="http://schemas.microsoft.com/office/powerpoint/2010/main" val="1807029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 Bomba de Mochila</a:t>
            </a:r>
          </a:p>
        </p:txBody>
      </p:sp>
      <p:pic>
        <p:nvPicPr>
          <p:cNvPr id="4" name="Content Placeholder 3" descr="Combatiente de incendios usando una bomba de mochila para rociar agua.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234" t="19895" r="3234" b="34498"/>
          <a:stretch/>
        </p:blipFill>
        <p:spPr>
          <a:xfrm>
            <a:off x="0" y="685800"/>
            <a:ext cx="9144000" cy="5943600"/>
          </a:xfrm>
        </p:spPr>
      </p:pic>
      <p:sp>
        <p:nvSpPr>
          <p:cNvPr id="7" name="Text Placeholder 3">
            <a:extLst>
              <a:ext uri="{FF2B5EF4-FFF2-40B4-BE49-F238E27FC236}">
                <a16:creationId xmlns:a16="http://schemas.microsoft.com/office/drawing/2014/main" id="{EF151486-071D-41D7-A01D-E97895DCD9F6}"/>
              </a:ext>
            </a:extLst>
          </p:cNvPr>
          <p:cNvSpPr txBox="1">
            <a:spLocks/>
          </p:cNvSpPr>
          <p:nvPr/>
        </p:nvSpPr>
        <p:spPr>
          <a:xfrm>
            <a:off x="0" y="685800"/>
            <a:ext cx="3200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Uso Apropiado</a:t>
            </a:r>
          </a:p>
        </p:txBody>
      </p:sp>
    </p:spTree>
    <p:extLst>
      <p:ext uri="{BB962C8B-B14F-4D97-AF65-F5344CB8AC3E}">
        <p14:creationId xmlns:p14="http://schemas.microsoft.com/office/powerpoint/2010/main" val="3838464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Bomba de Mochila</a:t>
            </a:r>
          </a:p>
        </p:txBody>
      </p:sp>
      <p:pic>
        <p:nvPicPr>
          <p:cNvPr id="5" name="Content Placeholder 4" descr="Combatiente de incendios con una bomba de mochila usándola en la línea de fueg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0563" t="18050" r="2401" b="25350"/>
          <a:stretch/>
        </p:blipFill>
        <p:spPr>
          <a:xfrm>
            <a:off x="0" y="685800"/>
            <a:ext cx="9144000" cy="5943599"/>
          </a:xfrm>
        </p:spPr>
      </p:pic>
      <p:sp>
        <p:nvSpPr>
          <p:cNvPr id="7" name="Text Placeholder 3">
            <a:extLst>
              <a:ext uri="{FF2B5EF4-FFF2-40B4-BE49-F238E27FC236}">
                <a16:creationId xmlns:a16="http://schemas.microsoft.com/office/drawing/2014/main" id="{F5DB367B-952A-4872-B94C-8444C45791C7}"/>
              </a:ext>
            </a:extLst>
          </p:cNvPr>
          <p:cNvSpPr txBox="1">
            <a:spLocks/>
          </p:cNvSpPr>
          <p:nvPr/>
        </p:nvSpPr>
        <p:spPr>
          <a:xfrm>
            <a:off x="0" y="685800"/>
            <a:ext cx="44958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fontAlgn="auto">
              <a:spcAft>
                <a:spcPts val="0"/>
              </a:spcAft>
              <a:buFont typeface="Arial" panose="020B0604020202020204" pitchFamily="34" charset="0"/>
              <a:buNone/>
            </a:pPr>
            <a:r>
              <a:rPr lang="es-MX" sz="2800" dirty="0"/>
              <a:t>Cuidado y Mantenimiento</a:t>
            </a:r>
          </a:p>
        </p:txBody>
      </p:sp>
    </p:spTree>
    <p:extLst>
      <p:ext uri="{BB962C8B-B14F-4D97-AF65-F5344CB8AC3E}">
        <p14:creationId xmlns:p14="http://schemas.microsoft.com/office/powerpoint/2010/main" val="3464261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Bomba de Mochila</a:t>
            </a:r>
          </a:p>
        </p:txBody>
      </p:sp>
      <p:pic>
        <p:nvPicPr>
          <p:cNvPr id="4" name="Content Placeholder 3" descr="Combatiente de incendios caminando por un camino pavimentado con una bomba de mochila en la espalda.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423" r="4423" b="11294"/>
          <a:stretch/>
        </p:blipFill>
        <p:spPr>
          <a:xfrm>
            <a:off x="20053" y="697218"/>
            <a:ext cx="9144000" cy="5932182"/>
          </a:xfrm>
        </p:spPr>
      </p:pic>
      <p:sp>
        <p:nvSpPr>
          <p:cNvPr id="5" name="Text Placeholder 3">
            <a:extLst>
              <a:ext uri="{FF2B5EF4-FFF2-40B4-BE49-F238E27FC236}">
                <a16:creationId xmlns:a16="http://schemas.microsoft.com/office/drawing/2014/main" id="{1047616A-FF6C-419C-A8C7-17B51F3F3B3E}"/>
              </a:ext>
            </a:extLst>
          </p:cNvPr>
          <p:cNvSpPr txBox="1">
            <a:spLocks/>
          </p:cNvSpPr>
          <p:nvPr/>
        </p:nvSpPr>
        <p:spPr>
          <a:xfrm>
            <a:off x="0" y="697218"/>
            <a:ext cx="27432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Seguridad</a:t>
            </a:r>
          </a:p>
        </p:txBody>
      </p:sp>
    </p:spTree>
    <p:extLst>
      <p:ext uri="{BB962C8B-B14F-4D97-AF65-F5344CB8AC3E}">
        <p14:creationId xmlns:p14="http://schemas.microsoft.com/office/powerpoint/2010/main" val="260325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0BF87-F01A-4737-A3D0-552B793D9C2C}"/>
              </a:ext>
            </a:extLst>
          </p:cNvPr>
          <p:cNvSpPr>
            <a:spLocks noGrp="1"/>
          </p:cNvSpPr>
          <p:nvPr>
            <p:ph type="title"/>
          </p:nvPr>
        </p:nvSpPr>
        <p:spPr/>
        <p:txBody>
          <a:bodyPr/>
          <a:lstStyle/>
          <a:p>
            <a:r>
              <a:rPr lang="es-MX" dirty="0"/>
              <a:t>Métodos de Entrega de Agua</a:t>
            </a:r>
          </a:p>
        </p:txBody>
      </p:sp>
      <p:pic>
        <p:nvPicPr>
          <p:cNvPr id="5" name="Content Placeholder 4" descr="Combatiente de incendios dirigiendo la información de suministro de agua desde un carro motobomba Tipo 4.">
            <a:extLst>
              <a:ext uri="{FF2B5EF4-FFF2-40B4-BE49-F238E27FC236}">
                <a16:creationId xmlns:a16="http://schemas.microsoft.com/office/drawing/2014/main" id="{641BC333-C711-41B9-ACDB-19F7F30EE198}"/>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301" t="9121" r="301" b="4734"/>
          <a:stretch/>
        </p:blipFill>
        <p:spPr>
          <a:xfrm>
            <a:off x="0" y="685800"/>
            <a:ext cx="9144000" cy="5943600"/>
          </a:xfrm>
        </p:spPr>
      </p:pic>
      <p:sp>
        <p:nvSpPr>
          <p:cNvPr id="7" name="Text Placeholder 3">
            <a:extLst>
              <a:ext uri="{FF2B5EF4-FFF2-40B4-BE49-F238E27FC236}">
                <a16:creationId xmlns:a16="http://schemas.microsoft.com/office/drawing/2014/main" id="{09C9E6BF-A4AE-42D6-A7F5-DF20B6F67722}"/>
              </a:ext>
            </a:extLst>
          </p:cNvPr>
          <p:cNvSpPr txBox="1">
            <a:spLocks/>
          </p:cNvSpPr>
          <p:nvPr/>
        </p:nvSpPr>
        <p:spPr>
          <a:xfrm>
            <a:off x="0" y="685800"/>
            <a:ext cx="33528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Carros Motobomba</a:t>
            </a:r>
          </a:p>
        </p:txBody>
      </p:sp>
    </p:spTree>
    <p:extLst>
      <p:ext uri="{BB962C8B-B14F-4D97-AF65-F5344CB8AC3E}">
        <p14:creationId xmlns:p14="http://schemas.microsoft.com/office/powerpoint/2010/main" val="3887051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MX" dirty="0"/>
              <a:t>Métodos de Entrega de Agua</a:t>
            </a:r>
          </a:p>
        </p:txBody>
      </p:sp>
      <p:pic>
        <p:nvPicPr>
          <p:cNvPr id="4" name="Content Placeholder 3" descr="Tres sistemas de bombeo portátiles instalados en la playa de un gran cuerpo de agu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380" t="4545" r="3380" b="4545"/>
          <a:stretch/>
        </p:blipFill>
        <p:spPr>
          <a:xfrm>
            <a:off x="0" y="685800"/>
            <a:ext cx="9144000" cy="5943600"/>
          </a:xfrm>
        </p:spPr>
      </p:pic>
      <p:sp>
        <p:nvSpPr>
          <p:cNvPr id="5" name="Text Placeholder 3">
            <a:extLst>
              <a:ext uri="{FF2B5EF4-FFF2-40B4-BE49-F238E27FC236}">
                <a16:creationId xmlns:a16="http://schemas.microsoft.com/office/drawing/2014/main" id="{4E5EF9D3-7484-47EE-8ED5-56072CD944A9}"/>
              </a:ext>
            </a:extLst>
          </p:cNvPr>
          <p:cNvSpPr txBox="1">
            <a:spLocks/>
          </p:cNvSpPr>
          <p:nvPr/>
        </p:nvSpPr>
        <p:spPr>
          <a:xfrm>
            <a:off x="0" y="685800"/>
            <a:ext cx="3200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Bombas Portátiles</a:t>
            </a:r>
          </a:p>
        </p:txBody>
      </p:sp>
    </p:spTree>
    <p:extLst>
      <p:ext uri="{BB962C8B-B14F-4D97-AF65-F5344CB8AC3E}">
        <p14:creationId xmlns:p14="http://schemas.microsoft.com/office/powerpoint/2010/main" val="792127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NWCG_PPT_Template</Template>
  <TotalTime>8252</TotalTime>
  <Words>3514</Words>
  <Application>Microsoft Office PowerPoint</Application>
  <PresentationFormat>On-screen Show (4:3)</PresentationFormat>
  <Paragraphs>446</Paragraphs>
  <Slides>43</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Courier New</vt:lpstr>
      <vt:lpstr>Times New Roman</vt:lpstr>
      <vt:lpstr>Wingdings</vt:lpstr>
      <vt:lpstr>Symbol</vt:lpstr>
      <vt:lpstr>Calibri</vt:lpstr>
      <vt:lpstr>Custom Design</vt:lpstr>
      <vt:lpstr>S-130 ES Unidad 10: Uso de Agua</vt:lpstr>
      <vt:lpstr>Objetivos</vt:lpstr>
      <vt:lpstr>Objetivos</vt:lpstr>
      <vt:lpstr>Bomba de Mochila</vt:lpstr>
      <vt:lpstr> Bomba de Mochila</vt:lpstr>
      <vt:lpstr>Bomba de Mochila</vt:lpstr>
      <vt:lpstr>Bomba de Mochila</vt:lpstr>
      <vt:lpstr>Métodos de Entrega de Agua</vt:lpstr>
      <vt:lpstr>Métodos de Entrega de Agua</vt:lpstr>
      <vt:lpstr>Manguera</vt:lpstr>
      <vt:lpstr>Manguera</vt:lpstr>
      <vt:lpstr>Manguera </vt:lpstr>
      <vt:lpstr>Ajustes y Conexiones</vt:lpstr>
      <vt:lpstr>Ajustes y Conexiones</vt:lpstr>
      <vt:lpstr>Ajustes y Conexiones</vt:lpstr>
      <vt:lpstr>Ajustes y Conexiones </vt:lpstr>
      <vt:lpstr>Ajustes y Conexiones</vt:lpstr>
      <vt:lpstr>Ajustes y Conexiones</vt:lpstr>
      <vt:lpstr>Ajustes y Conexiones</vt:lpstr>
      <vt:lpstr>Ajustes y Conexiones</vt:lpstr>
      <vt:lpstr>Ajustes y Conexiones</vt:lpstr>
      <vt:lpstr>Comprobación de Conocimiento</vt:lpstr>
      <vt:lpstr>Accesorios de Manguera</vt:lpstr>
      <vt:lpstr>Accesorios de Manguera</vt:lpstr>
      <vt:lpstr>Accesorios de Manguera</vt:lpstr>
      <vt:lpstr>Accesorios de Manguera</vt:lpstr>
      <vt:lpstr>Accesorios de Manguera</vt:lpstr>
      <vt:lpstr>Accesorios de Manguera</vt:lpstr>
      <vt:lpstr>Boquillas</vt:lpstr>
      <vt:lpstr>Boquillas</vt:lpstr>
      <vt:lpstr>Boquillas</vt:lpstr>
      <vt:lpstr>Tendidos de Manguera</vt:lpstr>
      <vt:lpstr>Tendidos de Manguera</vt:lpstr>
      <vt:lpstr>Tendidos de Manguera</vt:lpstr>
      <vt:lpstr>Patrones de Rociado y Aplicación</vt:lpstr>
      <vt:lpstr>Patrones de Rociado y Aplicación</vt:lpstr>
      <vt:lpstr>Patrones de Rociado y Aplicación</vt:lpstr>
      <vt:lpstr>Patrones de Rociado y Aplicación</vt:lpstr>
      <vt:lpstr>Cuidado de Manguera y Coples</vt:lpstr>
      <vt:lpstr>Comprobación de Conocimiento</vt:lpstr>
      <vt:lpstr>Comprobación de Conocimiento</vt:lpstr>
      <vt:lpstr>Objetivos</vt:lpstr>
      <vt:lpstr>Objetivos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S-130 ES Unidad 10: Uso de Agua</dc:title>
  <dc:subject>S-130 ES Unidad 10: Uso de Agua</dc:subject>
  <dc:creator>NWCG</dc:creator>
  <cp:keywords>S-130 ES Unidad 10: Uso de Agua</cp:keywords>
  <cp:lastModifiedBy>Touchette, Rhiannon R</cp:lastModifiedBy>
  <cp:revision>305</cp:revision>
  <cp:lastPrinted>2018-11-08T18:13:21Z</cp:lastPrinted>
  <dcterms:created xsi:type="dcterms:W3CDTF">2019-10-15T16:01:49Z</dcterms:created>
  <dcterms:modified xsi:type="dcterms:W3CDTF">2023-05-17T17:30:07Z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