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1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304" r:id="rId4"/>
    <p:sldId id="294" r:id="rId5"/>
    <p:sldId id="258" r:id="rId6"/>
    <p:sldId id="263" r:id="rId7"/>
    <p:sldId id="264" r:id="rId8"/>
    <p:sldId id="289" r:id="rId9"/>
    <p:sldId id="290" r:id="rId10"/>
    <p:sldId id="291" r:id="rId11"/>
    <p:sldId id="292" r:id="rId12"/>
    <p:sldId id="266" r:id="rId13"/>
    <p:sldId id="268" r:id="rId14"/>
    <p:sldId id="269" r:id="rId15"/>
    <p:sldId id="295" r:id="rId16"/>
    <p:sldId id="299" r:id="rId17"/>
    <p:sldId id="298" r:id="rId18"/>
    <p:sldId id="296" r:id="rId19"/>
    <p:sldId id="300" r:id="rId20"/>
    <p:sldId id="283" r:id="rId21"/>
    <p:sldId id="278" r:id="rId22"/>
    <p:sldId id="281" r:id="rId23"/>
    <p:sldId id="279" r:id="rId24"/>
    <p:sldId id="282" r:id="rId25"/>
    <p:sldId id="276" r:id="rId26"/>
    <p:sldId id="301" r:id="rId27"/>
    <p:sldId id="277" r:id="rId28"/>
    <p:sldId id="280" r:id="rId29"/>
    <p:sldId id="307" r:id="rId30"/>
    <p:sldId id="308" r:id="rId31"/>
  </p:sldIdLst>
  <p:sldSz cx="9144000" cy="6858000" type="screen4x3"/>
  <p:notesSz cx="6858000" cy="92964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176533"/>
    <a:srgbClr val="42322A"/>
    <a:srgbClr val="DDDDDD"/>
    <a:srgbClr val="FFFFFF"/>
    <a:srgbClr val="663300"/>
    <a:srgbClr val="C0C0C0"/>
    <a:srgbClr val="EEECE1"/>
    <a:srgbClr val="005660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64" autoAdjust="0"/>
    <p:restoredTop sz="73366" autoAdjust="0"/>
  </p:normalViewPr>
  <p:slideViewPr>
    <p:cSldViewPr showGuides="1">
      <p:cViewPr varScale="1">
        <p:scale>
          <a:sx n="92" d="100"/>
          <a:sy n="92" d="100"/>
        </p:scale>
        <p:origin x="169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19" y="6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2209" cy="46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792" y="1"/>
            <a:ext cx="2972208" cy="46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910"/>
            <a:ext cx="2972209" cy="46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792" y="8831910"/>
            <a:ext cx="2972208" cy="46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73D1A75-8B2A-48FC-B5A2-79243BA3A13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641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4800" y="669897"/>
            <a:ext cx="2476500" cy="1857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439987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3E047-8B01-4D0A-8D9A-8D93D4534B9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304800" y="8829675"/>
            <a:ext cx="6019800" cy="466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r>
              <a:rPr lang="en-US" dirty="0"/>
              <a:t>NWCG S-190 Guide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04800" y="8829675"/>
            <a:ext cx="6019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292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wcg.gov/publications/443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wcg.gov/sites/default/files/committee/docs/etc-sa-2021-01.pd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wildfirelessons.net/orphans/viewincident?DocumentKey=bea5d059-3437-4fb3-a7c6-5f4a321a3574etc-sa-2021-01.pdf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wcg.gov/publications/443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wcg.gov/glossary/a-z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wcg.gov/glossary/a-z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wcg.gov/glossary/a-z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wcg.gov/glossary/a-z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wcg.gov/sites/default/files/publications/pms443.pd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/>
          <a:lstStyle/>
          <a:p>
            <a:pPr marL="6350" indent="-6350">
              <a:lnSpc>
                <a:spcPct val="108000"/>
              </a:lnSpc>
              <a:spcAft>
                <a:spcPts val="20"/>
              </a:spcAft>
            </a:pPr>
            <a:r>
              <a:rPr lang="es-ES_tradn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Nota para el Instructor</a:t>
            </a:r>
          </a:p>
          <a:p>
            <a:pPr marL="6350" indent="-6350">
              <a:lnSpc>
                <a:spcPct val="108000"/>
              </a:lnSpc>
              <a:spcAft>
                <a:spcPts val="20"/>
              </a:spcAft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intención de esta unidad es ser impartida en el campo como practica real.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Las herramientas y el equipo a los que se hace referencia deben estar disponibles como accesorios para los instructores e implementos prácticos para los estudiantes.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 la presentación en el campo no es posible, la unidad se puede impartir en aula a través de PowerPoint, utilizando las herramientas y el equipo como referencia.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595"/>
              </a:spcAft>
              <a:buFont typeface="Symbol" panose="05050102010706020507" pitchFamily="18" charset="2"/>
              <a:buChar char="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Información detallada para ayudar al instructor con la preparación y presentación está disponible en los Estándares para Equipo de Ignición Terrestre de NWCG, PMS 443, </a:t>
            </a:r>
            <a:r>
              <a:rPr lang="es-ES_tradnl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https://www.nwcg.gov/publications/443</a:t>
            </a: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/>
          <a:lstStyle/>
          <a:p>
            <a:fld id="{8563C44C-B45D-4BB0-881F-345F3E06739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777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Demostrar los pasos para preparar una antorcha de goteo para el uso.</a:t>
            </a:r>
          </a:p>
          <a:p>
            <a:pPr marL="342900" lvl="0" indent="-34290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342900" lvl="0" indent="-34290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Demostrar los pasos requeridos para encender la antorcha de goteo.</a:t>
            </a:r>
          </a:p>
          <a:p>
            <a:pPr marL="342900" lvl="0" indent="-34290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342900" lvl="0" indent="-34290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Demostrar los procedimientos para usar la antorcha de goteo.</a:t>
            </a:r>
          </a:p>
          <a:p>
            <a:pPr marL="342900" lvl="0" indent="-34290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342900" lvl="0" indent="-34290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Demostrar cómo apagar la antorcha de goteo.</a:t>
            </a:r>
          </a:p>
          <a:p>
            <a:pPr marL="342900" lvl="0" indent="-34290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342900" lvl="0" indent="-342900" fontAlgn="base">
              <a:lnSpc>
                <a:spcPct val="103000"/>
              </a:lnSpc>
              <a:spcAft>
                <a:spcPts val="8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Demostrar cómo preparar la antorcha de goteo para el transporte y almacenamiento después de las operaciones.</a:t>
            </a: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0" lvl="0" indent="0">
              <a:buFontTx/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lvl="0" indent="-171450">
              <a:buFont typeface="Wingdings" panose="05000000000000000000" pitchFamily="2" charset="2"/>
              <a:buChar char="q"/>
            </a:pPr>
            <a:endParaRPr lang="en-US" sz="1200" b="1" i="0" u="none" strike="noStrike" kern="1200" baseline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lvl="0" indent="0">
              <a:buFontTx/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lvl="0" indent="0">
              <a:buFontTx/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lvl="0" indent="0">
              <a:buFontTx/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lvl="0" indent="0">
              <a:buFontTx/>
              <a:buNone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849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100330" indent="-285750">
              <a:lnSpc>
                <a:spcPct val="103000"/>
              </a:lnSpc>
              <a:spcAft>
                <a:spcPts val="595"/>
              </a:spcAft>
              <a:buFont typeface="Wingdings" panose="05000000000000000000" pitchFamily="2" charset="2"/>
              <a:buChar char="q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Describa los problemas funcionales que puede tener una antorcha de goteo y como solucionarlos si es posible:</a:t>
            </a:r>
          </a:p>
          <a:p>
            <a:pPr marL="285750" marR="100330" indent="-285750">
              <a:lnSpc>
                <a:spcPct val="103000"/>
              </a:lnSpc>
              <a:spcAft>
                <a:spcPts val="595"/>
              </a:spcAft>
              <a:buFont typeface="Wingdings" panose="05000000000000000000" pitchFamily="2" charset="2"/>
              <a:buChar char="q"/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_tradnl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tapa del tanque gotea: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270510" algn="l"/>
              </a:tabLst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Asegúrese de que el anillo de cierre esté apretado.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270510" algn="l"/>
              </a:tabLst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Asegúrese que no le falta el empaque o esté dañado o defectuoso.</a:t>
            </a:r>
          </a:p>
          <a:p>
            <a:pPr marL="342900" lvl="0" indent="-3429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270510" algn="l"/>
              </a:tabLst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Advierta a los participantes que pueden ocurrir quemaduras debido al desprendimiento de los anillos de bloqueo de una antorcha de goteo completa: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270510" algn="l"/>
              </a:tabLst>
            </a:pP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 posible que se deba a que el anillo de seguridad y el depósito de la antorcha de goteo sean de diferentes fabricantes o a un desgaste común.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270510" algn="l"/>
              </a:tabLst>
            </a:pP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Asegúrese de que el anillo de seguridad se enganche en la rosca durante al menos 1-1/2 vueltas completas.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270510" algn="l"/>
              </a:tabLst>
            </a:pP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Menos de 1-1/2 vueltas completas, puede indicar que la rosca no está bien acoplada y puede provocar un desprendimiento.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270510" algn="l"/>
              </a:tabLst>
            </a:pP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 el anillo de seguridad se aprieta con menos de una vuelta completa, asuma que los componentes no coinciden como resultado de diferentes fabricantes; no los utilice.</a:t>
            </a:r>
          </a:p>
          <a:p>
            <a:pPr marL="800100" lvl="1" indent="-342900">
              <a:lnSpc>
                <a:spcPct val="150000"/>
              </a:lnSpc>
              <a:spcAft>
                <a:spcPts val="595"/>
              </a:spcAft>
              <a:buFont typeface="Courier New" panose="02070309020205020404" pitchFamily="49" charset="0"/>
              <a:buChar char="o"/>
              <a:tabLst>
                <a:tab pos="270510" algn="l"/>
              </a:tabLst>
            </a:pP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Refiera al ETC-SA-2021-01: Desmontaje de los Anillos de Bloqueo de la Antorcha de Goteo, </a:t>
            </a:r>
            <a:r>
              <a:rPr lang="es-ES_tradnl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https://www.nwcg.gov/sites/default/files/committee/docs/etc-sa-2021-01.pdf</a:t>
            </a: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spcAft>
                <a:spcPts val="595"/>
              </a:spcAft>
              <a:buFont typeface="Courier New" panose="02070309020205020404" pitchFamily="49" charset="0"/>
              <a:buChar char="o"/>
              <a:tabLst>
                <a:tab pos="270510" algn="l"/>
              </a:tabLst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indent="-6350">
              <a:lnSpc>
                <a:spcPct val="103000"/>
              </a:lnSpc>
              <a:spcAft>
                <a:spcPts val="595"/>
              </a:spcAft>
            </a:pPr>
            <a:r>
              <a:rPr lang="es-MX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Nota para el Instructor</a:t>
            </a:r>
          </a:p>
          <a:p>
            <a:pPr marL="6350" indent="-6350">
              <a:lnSpc>
                <a:spcPct val="103000"/>
              </a:lnSpc>
              <a:spcAft>
                <a:spcPts val="595"/>
              </a:spcAft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indent="-6350">
              <a:lnSpc>
                <a:spcPct val="103000"/>
              </a:lnSpc>
              <a:spcAft>
                <a:spcPts val="595"/>
              </a:spcAft>
            </a:pP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Información adicional sobre este tema está disponible  n el Centro de Lecciones Aprendidas sobre Incendios Forestales, </a:t>
            </a:r>
            <a:r>
              <a:rPr lang="es-MX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Clear Creek RX Drip Torch Leg Burn</a:t>
            </a: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(2021): </a:t>
            </a:r>
            <a:r>
              <a:rPr lang="es-MX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https://www.wildfirelessons.net/orphans/viewincident?DocumentKey=bea5d059-3437-4fb3-a7c6-5f4a321a3574etc-sa-2021-01.pdf</a:t>
            </a: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6350" indent="-6350">
              <a:lnSpc>
                <a:spcPct val="103000"/>
              </a:lnSpc>
              <a:spcAft>
                <a:spcPts val="595"/>
              </a:spcAft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indent="-6350">
              <a:lnSpc>
                <a:spcPct val="103000"/>
              </a:lnSpc>
              <a:spcAft>
                <a:spcPts val="595"/>
              </a:spcAft>
            </a:pP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Considere proporcionar a los participantes una copia de uno o ambos documentos de resumen de incidentes.</a:t>
            </a:r>
          </a:p>
          <a:p>
            <a:pPr marL="6350" indent="-6350">
              <a:lnSpc>
                <a:spcPct val="103000"/>
              </a:lnSpc>
              <a:spcAft>
                <a:spcPts val="595"/>
              </a:spcAft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70"/>
              </a:spcAft>
              <a:buFont typeface="Symbol" panose="05050102010706020507" pitchFamily="18" charset="2"/>
              <a:buChar char="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 combustible no sale de la antorcha: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330"/>
              </a:spcAft>
              <a:buFont typeface="Courier New" panose="02070309020205020404" pitchFamily="49" charset="0"/>
              <a:buChar char="o"/>
              <a:tabLst>
                <a:tab pos="270510" algn="l"/>
              </a:tabLst>
            </a:pP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Asegúrese que ha quitado el tapón de descarga.</a:t>
            </a:r>
          </a:p>
          <a:p>
            <a:pPr marL="800100" lvl="1" indent="-342900">
              <a:lnSpc>
                <a:spcPct val="150000"/>
              </a:lnSpc>
              <a:spcAft>
                <a:spcPts val="330"/>
              </a:spcAft>
              <a:buFont typeface="Courier New" panose="02070309020205020404" pitchFamily="49" charset="0"/>
              <a:buChar char="o"/>
              <a:tabLst>
                <a:tab pos="270510" algn="l"/>
              </a:tabLst>
            </a:pP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Revise el orificio de la boquilla por alguna obstrucción.</a:t>
            </a:r>
          </a:p>
          <a:p>
            <a:pPr marL="800100" lvl="1" indent="-342900">
              <a:lnSpc>
                <a:spcPct val="150000"/>
              </a:lnSpc>
              <a:spcAft>
                <a:spcPts val="330"/>
              </a:spcAft>
              <a:buFont typeface="Courier New" panose="02070309020205020404" pitchFamily="49" charset="0"/>
              <a:buChar char="o"/>
              <a:tabLst>
                <a:tab pos="270510" algn="l"/>
              </a:tabLst>
            </a:pP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Asegúrese que la válvula de respiración esté abierta y sin obstrucciones.</a:t>
            </a:r>
          </a:p>
          <a:p>
            <a:pPr marL="342900" lvl="0" indent="-342900">
              <a:lnSpc>
                <a:spcPct val="150000"/>
              </a:lnSpc>
              <a:spcAft>
                <a:spcPts val="330"/>
              </a:spcAft>
              <a:buFont typeface="Courier New" panose="02070309020205020404" pitchFamily="49" charset="0"/>
              <a:buChar char="o"/>
              <a:tabLst>
                <a:tab pos="270510" algn="l"/>
              </a:tabLst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70"/>
              </a:spcAft>
              <a:buFont typeface="Symbol" panose="05050102010706020507" pitchFamily="18" charset="2"/>
              <a:buChar char="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antorcha es difícil de encender: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330"/>
              </a:spcAft>
              <a:buFont typeface="Courier New" panose="02070309020205020404" pitchFamily="49" charset="0"/>
              <a:buChar char="o"/>
              <a:tabLst>
                <a:tab pos="270510" algn="l"/>
              </a:tabLst>
            </a:pP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Asegúrese que la mecha esté saturada de combustible.</a:t>
            </a:r>
          </a:p>
          <a:p>
            <a:pPr marL="800100" lvl="1" indent="-342900">
              <a:lnSpc>
                <a:spcPct val="150000"/>
              </a:lnSpc>
              <a:spcAft>
                <a:spcPts val="330"/>
              </a:spcAft>
              <a:buFont typeface="Courier New" panose="02070309020205020404" pitchFamily="49" charset="0"/>
              <a:buChar char="o"/>
              <a:tabLst>
                <a:tab pos="270510" algn="l"/>
              </a:tabLst>
            </a:pP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 posible que sea necesario reemplazar la mecha.</a:t>
            </a:r>
          </a:p>
          <a:p>
            <a:pPr marL="800100" lvl="1" indent="-342900">
              <a:lnSpc>
                <a:spcPct val="150000"/>
              </a:lnSpc>
              <a:spcAft>
                <a:spcPts val="330"/>
              </a:spcAft>
              <a:buFont typeface="Courier New" panose="02070309020205020404" pitchFamily="49" charset="0"/>
              <a:buChar char="o"/>
              <a:tabLst>
                <a:tab pos="270510" algn="l"/>
              </a:tabLst>
            </a:pP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Revise la mezcla de combustible, tal vez tenga demasiado diésel.</a:t>
            </a: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 combustible se quema antes de llegar a la vegetación:</a:t>
            </a:r>
          </a:p>
          <a:p>
            <a:pPr marL="342900" lvl="0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70"/>
              </a:spcAft>
              <a:buFont typeface="Wingdings" panose="05000000000000000000" pitchFamily="2" charset="2"/>
              <a:buChar char="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Revise la mezcla de combustible, tal vez tenga demasiada gasolina.</a:t>
            </a:r>
          </a:p>
          <a:p>
            <a:pPr marL="342900" lvl="0" indent="-342900">
              <a:lnSpc>
                <a:spcPct val="150000"/>
              </a:lnSpc>
              <a:spcAft>
                <a:spcPts val="870"/>
              </a:spcAft>
              <a:buFont typeface="Wingdings" panose="05000000000000000000" pitchFamily="2" charset="2"/>
              <a:buChar char=""/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3000"/>
              </a:lnSpc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Arial" panose="020B0604020202020204" pitchFamily="34" charset="0"/>
                <a:cs typeface="Wingdings" panose="05000000000000000000" pitchFamily="2" charset="2"/>
              </a:rPr>
              <a:t>Describa los pasos para asegurar que la antorcha de goteo está en orden de trabajo para el siguiente uso:</a:t>
            </a:r>
          </a:p>
          <a:p>
            <a:pPr marL="342900" lvl="0" indent="-342900" fontAlgn="base">
              <a:lnSpc>
                <a:spcPct val="103000"/>
              </a:lnSpc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800100" lvl="1" indent="-342900">
              <a:lnSpc>
                <a:spcPct val="150000"/>
              </a:lnSpc>
              <a:spcAft>
                <a:spcPts val="330"/>
              </a:spcAft>
              <a:buFont typeface="Courier New" panose="02070309020205020404" pitchFamily="49" charset="0"/>
              <a:buChar char="o"/>
              <a:tabLst>
                <a:tab pos="270510" algn="l"/>
              </a:tabLst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Limpieza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Reparación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	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70"/>
              </a:spcAft>
              <a:buFont typeface="Wingdings" panose="05000000000000000000" pitchFamily="2" charset="2"/>
              <a:buChar char=""/>
            </a:pPr>
            <a:endParaRPr lang="es-ES_tradnl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57300" lvl="2" indent="-342900">
              <a:lnSpc>
                <a:spcPct val="150000"/>
              </a:lnSpc>
              <a:spcAft>
                <a:spcPts val="870"/>
              </a:spcAft>
              <a:buFont typeface="Wingdings" panose="05000000000000000000" pitchFamily="2" charset="2"/>
              <a:buChar char="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Note cualquier fuga.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57300" lvl="2" indent="-342900">
              <a:lnSpc>
                <a:spcPct val="150000"/>
              </a:lnSpc>
              <a:spcAft>
                <a:spcPts val="870"/>
              </a:spcAft>
              <a:buFont typeface="Wingdings" panose="05000000000000000000" pitchFamily="2" charset="2"/>
              <a:buChar char="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Limpie la antorcha de goteo tal y como es recomendado por el fabricante.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57300" lvl="2" indent="-342900">
              <a:lnSpc>
                <a:spcPct val="150000"/>
              </a:lnSpc>
              <a:spcAft>
                <a:spcPts val="870"/>
              </a:spcAft>
              <a:buFont typeface="Wingdings" panose="05000000000000000000" pitchFamily="2" charset="2"/>
              <a:buChar char="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Etiquete partes dañadas.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57300" lvl="2" indent="-342900">
              <a:lnSpc>
                <a:spcPct val="150000"/>
              </a:lnSpc>
              <a:spcAft>
                <a:spcPts val="870"/>
              </a:spcAft>
              <a:buFont typeface="Wingdings" panose="05000000000000000000" pitchFamily="2" charset="2"/>
              <a:buChar char="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Reemplace cualquier sello defectuoso u otras partes dañadas.</a:t>
            </a:r>
          </a:p>
          <a:p>
            <a:pPr marL="342900" lvl="0" indent="-342900">
              <a:lnSpc>
                <a:spcPct val="150000"/>
              </a:lnSpc>
              <a:spcAft>
                <a:spcPts val="870"/>
              </a:spcAft>
              <a:buFont typeface="Wingdings" panose="05000000000000000000" pitchFamily="2" charset="2"/>
              <a:buChar char=""/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03000"/>
              </a:lnSpc>
              <a:spcAft>
                <a:spcPts val="595"/>
              </a:spcAft>
              <a:buFont typeface="Wingdings" panose="05000000000000000000" pitchFamily="2" charset="2"/>
              <a:buChar char="q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Discuta el almacenamiento de la antorcha de goteo y el combustible:</a:t>
            </a:r>
          </a:p>
          <a:p>
            <a:pPr marL="285750" indent="-285750">
              <a:lnSpc>
                <a:spcPct val="103000"/>
              </a:lnSpc>
              <a:spcAft>
                <a:spcPts val="595"/>
              </a:spcAft>
              <a:buFont typeface="Wingdings" panose="05000000000000000000" pitchFamily="2" charset="2"/>
              <a:buChar char="q"/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 combustible debe ser almacenado únicamente en antorchas de goteo que satisfacen las especificaciones del DOT (Departamento de Transportación).</a:t>
            </a: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Toda antorcha de goteo estándar, llena o vacía debe ser almacenada con: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57300" lvl="2" indent="-342900">
              <a:lnSpc>
                <a:spcPct val="150000"/>
              </a:lnSpc>
              <a:spcAft>
                <a:spcPts val="870"/>
              </a:spcAft>
              <a:buFont typeface="Wingdings" panose="05000000000000000000" pitchFamily="2" charset="2"/>
              <a:buChar char="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 tubo de salida y el montaje de la mecha colocado al revés dentro del tanque de combustible (esto no se aplica a la antorcha Panamá, usada en algunas áreas geográficas, debido a la longitud del tubo de salida).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57300" lvl="2" indent="-342900">
              <a:lnSpc>
                <a:spcPct val="150000"/>
              </a:lnSpc>
              <a:spcAft>
                <a:spcPts val="870"/>
              </a:spcAft>
              <a:buFont typeface="Wingdings" panose="05000000000000000000" pitchFamily="2" charset="2"/>
              <a:buChar char="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 anillo de cierre apretado firmemente con la mano.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57300" lvl="2" indent="-342900">
              <a:lnSpc>
                <a:spcPct val="150000"/>
              </a:lnSpc>
              <a:spcAft>
                <a:spcPts val="870"/>
              </a:spcAft>
              <a:buFont typeface="Wingdings" panose="05000000000000000000" pitchFamily="2" charset="2"/>
              <a:buChar char="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 tapón de cierre instalado y apretado firmemente con la mano.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57300" lvl="2" indent="-342900">
              <a:lnSpc>
                <a:spcPct val="150000"/>
              </a:lnSpc>
              <a:spcAft>
                <a:spcPts val="870"/>
              </a:spcAft>
              <a:buFont typeface="Wingdings" panose="05000000000000000000" pitchFamily="2" charset="2"/>
              <a:buChar char="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válvula del respirador cerrada.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85850" lvl="2" indent="-17145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196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3000"/>
              </a:lnSpc>
              <a:spcAft>
                <a:spcPts val="595"/>
              </a:spcAft>
              <a:buFont typeface="Wingdings" panose="05000000000000000000" pitchFamily="2" charset="2"/>
              <a:buChar char="q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Discuta las bengalas y sus usos:</a:t>
            </a:r>
          </a:p>
          <a:p>
            <a:pPr marL="285750" indent="-285750">
              <a:lnSpc>
                <a:spcPct val="103000"/>
              </a:lnSpc>
              <a:spcAft>
                <a:spcPts val="595"/>
              </a:spcAft>
              <a:buFont typeface="Wingdings" panose="05000000000000000000" pitchFamily="2" charset="2"/>
              <a:buChar char="q"/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 dispositivo de ignición terrestre desechable manual con un sistema de ignición autosuficiente, ampliamente utilizados para encender contrafuegos y otros fuegos prescritos.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Utilizados para quemar pasto, acículas de pinos, hojas, arbustos y combustibles secos similares que encienden fácilmente e irradian suficiente calor para sostener la combustión.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Utilizados para construir zonas de seguridad de emergencia.</a:t>
            </a:r>
          </a:p>
          <a:p>
            <a:pPr marL="342900" lvl="0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151765" indent="-285750">
              <a:lnSpc>
                <a:spcPct val="155000"/>
              </a:lnSpc>
              <a:spcAft>
                <a:spcPts val="595"/>
              </a:spcAft>
              <a:buFont typeface="Wingdings" panose="05000000000000000000" pitchFamily="2" charset="2"/>
              <a:buChar char="q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Discuta las Ventajas:</a:t>
            </a:r>
          </a:p>
          <a:p>
            <a:pPr marL="285750" marR="151765" indent="-285750">
              <a:lnSpc>
                <a:spcPct val="155000"/>
              </a:lnSpc>
              <a:spcAft>
                <a:spcPts val="595"/>
              </a:spcAft>
              <a:buFont typeface="Wingdings" panose="05000000000000000000" pitchFamily="2" charset="2"/>
              <a:buChar char="q"/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 pueden obtener en la mayoría de los almacenes de incendio.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Son baratos, fácil de usar, y portátiles.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Son efectivos en todos los tipos de combustible continuo.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Son livianos y tienen una capa de cera resistente a condiciones atmosféricas.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 pueden utilizar desde un vehículo utilitario o caminando.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 pueden utilizar para encender otros dispositivos de ignición.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 pueden llevar en su mochila de línea.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Pueden quemar hasta 10 minutos.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 pueden conectar a otras bengalas o a un palo para mantener la bengala ardiendo retirado de su cuerpo.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Son seguros y estables para almacenar, requieren poco espacio de almacenamiento.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indent="-6350">
              <a:lnSpc>
                <a:spcPct val="103000"/>
              </a:lnSpc>
              <a:spcAft>
                <a:spcPts val="595"/>
              </a:spcAft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51765" lvl="0" indent="-342900" fontAlgn="base">
              <a:lnSpc>
                <a:spcPct val="155000"/>
              </a:lnSpc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Discuta las Desventajas:</a:t>
            </a:r>
          </a:p>
          <a:p>
            <a:pPr marL="342900" marR="151765" lvl="0" indent="-342900" fontAlgn="base">
              <a:lnSpc>
                <a:spcPct val="155000"/>
              </a:lnSpc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 son efectivos en combustible húmedo o no continuo.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 funcionan si las bengalas se humedecen.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 pueden ser transportados en aerolíneas.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Existen requisitos especiales de transporte para materiales peligrosos, las bengalas deben ser revelados a los pilotos de helicópteros si se transportan en helicópteros.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Arden a temperaturas de más de 1,400 grados °F.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Emiten humos tóxicos.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Gotean y riegan material ardiente que puede quemar a través de la ropa de protección.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Difícil de extinguir una vez que se encienden, pero se pueden extinguir al ser lanzados si no están encendidos completamente.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322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51765" lvl="0" indent="-342900" fontAlgn="base">
              <a:lnSpc>
                <a:spcPct val="155000"/>
              </a:lnSpc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Describa los componentes de una bengala y sus funciones:</a:t>
            </a: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Contera (mango).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Cuerpo.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Tapa protectora de ignición.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Cinta de tapa de ignición.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Capa encerada.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981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0" indent="-6350">
              <a:lnSpc>
                <a:spcPct val="103000"/>
              </a:lnSpc>
              <a:spcAft>
                <a:spcPts val="595"/>
              </a:spcAft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51765" lvl="0" indent="-342900" fontAlgn="base">
              <a:lnSpc>
                <a:spcPct val="155000"/>
              </a:lnSpc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Describa los componentes de una bengala y sus funciones:</a:t>
            </a: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Punta de raspado.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Compuesto de ignición.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870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Tapa de ignición.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502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51765" lvl="0" indent="-342900" fontAlgn="base">
              <a:lnSpc>
                <a:spcPct val="155000"/>
              </a:lnSpc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Demuestre cómo encender y operar una bengala.</a:t>
            </a:r>
          </a:p>
          <a:p>
            <a:pPr marL="342900" marR="151765" lvl="0" indent="-342900" fontAlgn="base">
              <a:lnSpc>
                <a:spcPct val="155000"/>
              </a:lnSpc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342900" marR="151765" lvl="0" indent="-342900" fontAlgn="base">
              <a:lnSpc>
                <a:spcPct val="155000"/>
              </a:lnSpc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Discuta las precauciones y requisitos de seguridad de bengalas.</a:t>
            </a:r>
          </a:p>
          <a:p>
            <a:pPr marL="342900" marR="151765" lvl="0" indent="-342900" fontAlgn="base">
              <a:lnSpc>
                <a:spcPct val="155000"/>
              </a:lnSpc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342900" marR="151765" lvl="0" indent="-342900" fontAlgn="base">
              <a:lnSpc>
                <a:spcPct val="155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Discuta el método para extinguir una bengala.</a:t>
            </a: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2311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Discuta el propósito de una bengala lanzada a mano y las situaciones en que se utilizaría: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742950" marR="66040" lvl="1" indent="-285750" fontAlgn="base">
              <a:lnSpc>
                <a:spcPct val="107000"/>
              </a:lnSpc>
              <a:spcAft>
                <a:spcPts val="620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Aumenta energía proporcionando suficiente calor y comportamiento de fuego para manipular la intensidad del fuego.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66040" lvl="1" indent="-28575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Influye en la dirección de propagación en o cerca de la línea de control causando que el contrafuego se dirija más profundamente hacia el fuego principal.</a:t>
            </a:r>
          </a:p>
          <a:p>
            <a:pPr marL="742950" marR="66040" lvl="1" indent="-28575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lvl="0" indent="-34290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Discuta que las bengalas lanzadas a mano funcionan mejor: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742950" marR="66040" lvl="1" indent="-28575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Para quemar pasto, acículas de pinos, hojas, arbusto y combustibles secos similares que se encienden fácilmente e irradian suficiente calor para sostener la combustión.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66040" lvl="1" indent="-285750" fontAlgn="base">
              <a:lnSpc>
                <a:spcPct val="107000"/>
              </a:lnSpc>
              <a:spcAft>
                <a:spcPts val="72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El retardo de ignición de la mecha (20 a 30 segundos) permite un lanzamiento de la bengala seguro a corta distancia.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105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214630" lvl="0" indent="-34290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Discuta que, a diferencia de la antorcha de goteo o bengalas, un FFT2 por lo general no opera este tipo de dispositivos, hasta que haya adquirido más experiencia en comportamiento del fuego y en operaciones de lanzamiento; sin embargo, es una herramienta con la que se pueden encontrar durante operaciones de ignición.</a:t>
            </a:r>
          </a:p>
          <a:p>
            <a:pPr marL="342900" marR="214630" lvl="0" indent="-34290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342900" marR="1033780" lvl="0" indent="-342900" fontAlgn="base">
              <a:lnSpc>
                <a:spcPct val="148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Discuta el uso de protección para los oídos como EPP adicional requerido.</a:t>
            </a:r>
          </a:p>
          <a:p>
            <a:pPr marL="342900" marR="1033780" lvl="0" indent="-342900" fontAlgn="base">
              <a:lnSpc>
                <a:spcPct val="148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342900" marR="1033780" lvl="0" indent="-342900" fontAlgn="base">
              <a:lnSpc>
                <a:spcPct val="148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Discuta el propósito de lanzadores de bengalas: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742950" marR="304800" lvl="1" indent="-28575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Producen energía.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304800" lvl="1" indent="-28575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Aumentan el calor y comportamiento del fuego.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lnSpc>
                <a:spcPct val="103000"/>
              </a:lnSpc>
              <a:spcAft>
                <a:spcPts val="595"/>
              </a:spcAft>
              <a:buFont typeface="Courier New" panose="02070309020205020404" pitchFamily="49" charset="0"/>
              <a:buChar char="o"/>
            </a:pPr>
            <a:r>
              <a:rPr lang="es-ES_tradnl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Manipulan la dirección de propagación en o cerca de la línea de control durante operaciones de quemas de ensanche y contrafuegos causando que el contrafuego se dirija más profundamente hacia el fuego principal.</a:t>
            </a:r>
          </a:p>
          <a:p>
            <a:pPr marL="342900" lvl="0" indent="-342900">
              <a:lnSpc>
                <a:spcPct val="103000"/>
              </a:lnSpc>
              <a:spcAft>
                <a:spcPts val="595"/>
              </a:spcAft>
              <a:buFont typeface="Courier New" panose="02070309020205020404" pitchFamily="49" charset="0"/>
              <a:buChar char="o"/>
            </a:pPr>
            <a:endParaRPr lang="es-MX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304800" indent="-228600">
              <a:lnSpc>
                <a:spcPct val="127000"/>
              </a:lnSpc>
              <a:spcAft>
                <a:spcPts val="250"/>
              </a:spcAft>
              <a:buFont typeface="Wingdings" panose="05000000000000000000" pitchFamily="2" charset="2"/>
              <a:buChar char="q"/>
            </a:pPr>
            <a:r>
              <a:rPr lang="es-ES_tradnl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Discuta que las bengalas y lanzadores de bengalas funcionan mejor:</a:t>
            </a:r>
          </a:p>
          <a:p>
            <a:pPr marL="228600" marR="304800" indent="-228600">
              <a:lnSpc>
                <a:spcPct val="127000"/>
              </a:lnSpc>
              <a:spcAft>
                <a:spcPts val="250"/>
              </a:spcAft>
              <a:buFont typeface="Wingdings" panose="05000000000000000000" pitchFamily="2" charset="2"/>
              <a:buChar char="q"/>
            </a:pPr>
            <a:endParaRPr lang="es-MX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_tradnl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Para quemar combustibles superficiales ligeros secos y continuos.</a:t>
            </a:r>
            <a:endParaRPr lang="es-MX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_tradnl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Para encender combustibles a mayor distancia, a través de una barrera de agua o en terreno escarpado, riesgoso o inaccesible.</a:t>
            </a:r>
            <a:endParaRPr lang="es-MX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_tradnl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Para encender combustibles para mantener las llamas lejos de la línea de fuego.</a:t>
            </a:r>
          </a:p>
          <a:p>
            <a:pPr marL="342900" lvl="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s-MX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304800" lvl="0" indent="-342900" fontAlgn="base">
              <a:lnSpc>
                <a:spcPct val="115000"/>
              </a:lnSpc>
              <a:spcAft>
                <a:spcPts val="25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Discuta las ventajas: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Fácil de obtener.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Liviano y compacto.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Permite la ignición remota en terreno escarpado o inaccesible.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Fácil de usar y operar con capacitación mínima.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Permite a combatientes de incendios encender combustibles rápidamente mientras minimiza la exposición en terrenos peligrosos.</a:t>
            </a: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228600" marR="304800" indent="-228600">
              <a:lnSpc>
                <a:spcPct val="155000"/>
              </a:lnSpc>
              <a:spcAft>
                <a:spcPts val="595"/>
              </a:spcAft>
              <a:buFont typeface="Wingdings" panose="05000000000000000000" pitchFamily="2" charset="2"/>
              <a:buChar char="q"/>
            </a:pPr>
            <a:r>
              <a:rPr lang="es-ES_tradnl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Discuta las desventajas:</a:t>
            </a:r>
          </a:p>
          <a:p>
            <a:pPr marL="228600" marR="304800" indent="-228600">
              <a:lnSpc>
                <a:spcPct val="155000"/>
              </a:lnSpc>
              <a:spcAft>
                <a:spcPts val="595"/>
              </a:spcAft>
              <a:buFont typeface="Wingdings" panose="05000000000000000000" pitchFamily="2" charset="2"/>
              <a:buChar char="q"/>
            </a:pPr>
            <a:endParaRPr lang="es-MX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Algunos lanzadores no están diseñados para disparar repetidamente.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En algunas marcas la pieza/varilla de disparo se dobla.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Los marcos pueden desarrollar grietas 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Muy ruidosos, pueden causar daño a los oídos si no se usa protección auditiva.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Las bengalas para los lanzadores pueden ser costosas.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b="0" i="0" u="none" strike="noStrike" kern="1200" baseline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925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150000"/>
              </a:lnSpc>
              <a:spcAft>
                <a:spcPts val="35"/>
              </a:spcAft>
              <a:buFont typeface="Wingdings" panose="05000000000000000000" pitchFamily="2" charset="2"/>
              <a:buChar char="q"/>
            </a:pPr>
            <a:r>
              <a:rPr lang="es-ES_tradnl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Discuta cómo cuidar, mantener y almacenar apropiadamente los dispositivos de bengalas:</a:t>
            </a:r>
          </a:p>
          <a:p>
            <a:pPr marL="228600" indent="-228600">
              <a:lnSpc>
                <a:spcPct val="150000"/>
              </a:lnSpc>
              <a:spcAft>
                <a:spcPts val="35"/>
              </a:spcAft>
              <a:buFont typeface="Wingdings" panose="05000000000000000000" pitchFamily="2" charset="2"/>
              <a:buChar char="q"/>
            </a:pPr>
            <a:endParaRPr lang="es-MX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Almacenar en un sitio limpio y seco a temperatura de entre 40 a 90 °F.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Nunca almacenar cerca de una fuente de ignición (tal como chispas o llamas).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Mantenerse retirados de aceite o agua y de la luz directa del sol.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Rotar los dispositivos para mantener un suministro fresco.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No coloque artículos pesados encima de las bengalas.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Cuando es posible, guardar en la bolsa de plástico o caja original.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Si el cuerpo está dañado, perforado o gastado, deséchelo.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105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0" indent="-6350">
              <a:lnSpc>
                <a:spcPct val="108000"/>
              </a:lnSpc>
              <a:spcAft>
                <a:spcPts val="20"/>
              </a:spcAft>
            </a:pPr>
            <a:r>
              <a:rPr lang="es-ES_tradn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Pregunta: Seleccione la declaración que representa el almacenamiento y mantenimiento apropiado de bengalas.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indent="460375">
              <a:lnSpc>
                <a:spcPct val="108000"/>
              </a:lnSpc>
              <a:spcAft>
                <a:spcPts val="20"/>
              </a:spcAft>
            </a:pPr>
            <a:r>
              <a:rPr lang="es-ES_tradnl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Respuesta: Nunca almacenar bengalas cerca de una fuente de ignición.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76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Presente los objetivos de la unidad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4511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03000"/>
              </a:lnSpc>
              <a:spcAft>
                <a:spcPts val="595"/>
              </a:spcAft>
              <a:buFont typeface="Wingdings" panose="05000000000000000000" pitchFamily="2" charset="2"/>
              <a:buChar char="q"/>
            </a:pPr>
            <a:r>
              <a:rPr lang="es-ES_tradnl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Discuta los dispositivos de ignición alternativos tales como:</a:t>
            </a:r>
          </a:p>
          <a:p>
            <a:pPr marL="171450" indent="-171450">
              <a:lnSpc>
                <a:spcPct val="103000"/>
              </a:lnSpc>
              <a:spcAft>
                <a:spcPts val="595"/>
              </a:spcAft>
              <a:buFont typeface="Wingdings" panose="05000000000000000000" pitchFamily="2" charset="2"/>
              <a:buChar char="q"/>
            </a:pPr>
            <a:endParaRPr lang="es-MX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Antorcha Terra.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Antorchas de propano.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Lanzadores de esferas de plástico (lanzador PyroShot).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Tiro de honda.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Bolsa de plástico de gel.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Cerillos.</a:t>
            </a: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6350" indent="-6350">
              <a:lnSpc>
                <a:spcPct val="108000"/>
              </a:lnSpc>
              <a:spcAft>
                <a:spcPts val="20"/>
              </a:spcAft>
            </a:pPr>
            <a:r>
              <a:rPr lang="es-ES_tradnl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Nota para el Instructor</a:t>
            </a:r>
          </a:p>
          <a:p>
            <a:pPr marL="6350" indent="-6350">
              <a:lnSpc>
                <a:spcPct val="108000"/>
              </a:lnSpc>
              <a:spcAft>
                <a:spcPts val="20"/>
              </a:spcAft>
            </a:pPr>
            <a:endParaRPr lang="es-MX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marR="184785" indent="-6350">
              <a:lnSpc>
                <a:spcPct val="103000"/>
              </a:lnSpc>
              <a:spcAft>
                <a:spcPts val="95"/>
              </a:spcAft>
            </a:pPr>
            <a:r>
              <a:rPr lang="es-ES_tradnl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Información detallada para ayudar al instructor con la preparación y presentación está disponible en los </a:t>
            </a:r>
            <a:r>
              <a:rPr lang="es-ES_tradnl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Estándares para Equipo de Ignición Terrestre</a:t>
            </a:r>
            <a:r>
              <a:rPr lang="es-ES_tradnl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 NWCG, PMS 443, </a:t>
            </a:r>
            <a:r>
              <a:rPr lang="es-ES_tradnl" sz="12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https://www.nwcg.gov/publications/443</a:t>
            </a:r>
            <a:r>
              <a:rPr lang="es-ES_tradnl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s-MX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860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103000"/>
              </a:lnSpc>
              <a:spcAft>
                <a:spcPts val="595"/>
              </a:spcAft>
              <a:buFont typeface="Wingdings" panose="05000000000000000000" pitchFamily="2" charset="2"/>
              <a:buChar char="q"/>
            </a:pPr>
            <a:r>
              <a:rPr lang="es-ES_tradnl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Discuta el propósito de un contrafuego:</a:t>
            </a:r>
          </a:p>
          <a:p>
            <a:pPr marL="228600" indent="-228600">
              <a:lnSpc>
                <a:spcPct val="103000"/>
              </a:lnSpc>
              <a:spcAft>
                <a:spcPts val="595"/>
              </a:spcAft>
              <a:buFont typeface="Wingdings" panose="05000000000000000000" pitchFamily="2" charset="2"/>
              <a:buChar char="q"/>
            </a:pPr>
            <a:endParaRPr lang="es-MX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Un fuego encendido a lo largo del borde interior de una línea de fuego para consumir el combustible que está en el camino de un incendio forestal o para cambiar la dirección o la intensidad de la columna de convección del fuego.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Una quema de gran escala.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Se utilizan para eliminar los impactos a los valores que están en el camino de un incendio grande.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Mejoran la integridad de la línea de control cuando el ataque directo no es factible debido al comportamiento extremo del fuego.</a:t>
            </a:r>
          </a:p>
          <a:p>
            <a:pPr marL="742950" marR="30480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228600" lvl="0" indent="-228600">
              <a:lnSpc>
                <a:spcPct val="107000"/>
              </a:lnSpc>
              <a:spcAft>
                <a:spcPts val="425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s-ES_tradnl" sz="12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Refiera al </a:t>
            </a:r>
            <a:r>
              <a:rPr lang="es-ES_tradnl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Glosario de Incendios Forestales de NWCG</a:t>
            </a:r>
            <a:r>
              <a:rPr lang="es-ES_tradnl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PMS 205, </a:t>
            </a:r>
            <a:r>
              <a:rPr lang="es-ES_tradnl" sz="12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https://www.nwcg.gov/glossary/a-z</a:t>
            </a:r>
            <a:r>
              <a:rPr lang="es-ES_tradnl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s-MX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365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103000"/>
              </a:lnSpc>
              <a:spcAft>
                <a:spcPts val="595"/>
              </a:spcAft>
              <a:buFont typeface="Wingdings" panose="05000000000000000000" pitchFamily="2" charset="2"/>
              <a:buChar char="q"/>
            </a:pPr>
            <a:r>
              <a:rPr lang="es-MX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Discuta el propósito de una quema de ensanche:</a:t>
            </a:r>
          </a:p>
          <a:p>
            <a:pPr marL="228600" indent="-228600">
              <a:lnSpc>
                <a:spcPct val="103000"/>
              </a:lnSpc>
              <a:spcAft>
                <a:spcPts val="595"/>
              </a:spcAft>
              <a:buFont typeface="Wingdings" panose="05000000000000000000" pitchFamily="2" charset="2"/>
              <a:buChar char="q"/>
            </a:pPr>
            <a:endParaRPr lang="es-MX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marR="38735" lvl="1" indent="-342900" fontAlgn="base">
              <a:lnSpc>
                <a:spcPct val="126000"/>
              </a:lnSpc>
              <a:spcAft>
                <a:spcPts val="36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MX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Prender fuego en el interior de una línea de fuego para consumir el combustible que está entre el borde del incendio y la línea de control.</a:t>
            </a:r>
          </a:p>
          <a:p>
            <a:pPr marL="800100" marR="38735" lvl="1" indent="-342900" fontAlgn="base">
              <a:lnSpc>
                <a:spcPct val="126000"/>
              </a:lnSpc>
              <a:spcAft>
                <a:spcPts val="36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MX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Una quema de pequeña escala.</a:t>
            </a:r>
          </a:p>
          <a:p>
            <a:pPr marL="800100" lvl="1" indent="-342900" fontAlgn="base">
              <a:lnSpc>
                <a:spcPct val="103000"/>
              </a:lnSpc>
              <a:spcAft>
                <a:spcPts val="77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MX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Se utilizan para limpiar bolsas e islas de combustible sin quemar, también para mantener un borde quemado consistente que esta junto a la línea de control, mejorando así la integridad y seguridad de la línea.</a:t>
            </a:r>
          </a:p>
          <a:p>
            <a:pPr marL="342900" lvl="0" indent="-342900" fontAlgn="base">
              <a:lnSpc>
                <a:spcPct val="103000"/>
              </a:lnSpc>
              <a:spcAft>
                <a:spcPts val="77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228600" lvl="0" indent="-228600">
              <a:lnSpc>
                <a:spcPct val="107000"/>
              </a:lnSpc>
              <a:spcAft>
                <a:spcPts val="425"/>
              </a:spcAft>
              <a:buFont typeface="Symbol" panose="05050102010706020507" pitchFamily="18" charset="2"/>
              <a:buChar char=""/>
            </a:pPr>
            <a:r>
              <a:rPr lang="es-MX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Refiera al </a:t>
            </a:r>
            <a:r>
              <a:rPr lang="es-MX" sz="1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Glosario de Incendios Forestales de NWCG</a:t>
            </a:r>
            <a:r>
              <a:rPr lang="es-MX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PMS 205, </a:t>
            </a:r>
            <a:r>
              <a:rPr lang="es-MX" sz="12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https://www.nwcg.gov/glossary/a-z</a:t>
            </a:r>
            <a:r>
              <a:rPr lang="es-MX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3185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3000"/>
              </a:lnSpc>
              <a:spcAft>
                <a:spcPts val="595"/>
              </a:spcAft>
              <a:buFont typeface="Wingdings" panose="05000000000000000000" pitchFamily="2" charset="2"/>
              <a:buChar char="q"/>
            </a:pP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Discuta quemando concentraciones de combustible y su propósito:</a:t>
            </a:r>
          </a:p>
          <a:p>
            <a:pPr marL="285750" indent="-285750">
              <a:lnSpc>
                <a:spcPct val="103000"/>
              </a:lnSpc>
              <a:spcAft>
                <a:spcPts val="595"/>
              </a:spcAft>
              <a:buFont typeface="Wingdings" panose="05000000000000000000" pitchFamily="2" charset="2"/>
              <a:buChar char="q"/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3000"/>
              </a:lnSpc>
              <a:spcAft>
                <a:spcPts val="785"/>
              </a:spcAft>
              <a:buFont typeface="Courier New" panose="02070309020205020404" pitchFamily="49" charset="0"/>
              <a:buChar char="o"/>
            </a:pP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Courier New" panose="02070309020205020404" pitchFamily="49" charset="0"/>
              </a:rPr>
              <a:t>Se utilizan para deliberadamente quemar concentraciones (jackpots) o cantidades de combustible forestal acumulado, ya sean, naturales o modificados, bajo condiciones ambientales específicas, lo cual permite que el fuego sea confinado a un área predeterminada y produzca la intensidad de fuego y la velocidad de propagación necesarias para lograr los objetivos planificados de manejo de recursos.</a:t>
            </a:r>
          </a:p>
          <a:p>
            <a:pPr marL="342900" lvl="0" indent="-342900">
              <a:lnSpc>
                <a:spcPct val="103000"/>
              </a:lnSpc>
              <a:spcAft>
                <a:spcPts val="785"/>
              </a:spcAft>
              <a:buFont typeface="Symbol" panose="05050102010706020507" pitchFamily="18" charset="2"/>
              <a:buChar char=""/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lvl="0" indent="-342900">
              <a:lnSpc>
                <a:spcPct val="103000"/>
              </a:lnSpc>
              <a:spcAft>
                <a:spcPts val="785"/>
              </a:spcAft>
              <a:buFont typeface="Symbol" panose="05050102010706020507" pitchFamily="18" charset="2"/>
              <a:buChar char=""/>
            </a:pP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Courier New" panose="02070309020205020404" pitchFamily="49" charset="0"/>
              </a:rPr>
              <a:t>Refiera al </a:t>
            </a:r>
            <a:r>
              <a:rPr lang="es-MX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Courier New" panose="02070309020205020404" pitchFamily="49" charset="0"/>
              </a:rPr>
              <a:t>Glosario de Incendios Forestales</a:t>
            </a: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Courier New" panose="02070309020205020404" pitchFamily="49" charset="0"/>
              </a:rPr>
              <a:t> de NWCG, PMS 205, </a:t>
            </a:r>
            <a:r>
              <a:rPr lang="es-MX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https://www.nwcg.gov/glossary/a-z</a:t>
            </a: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4792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3000"/>
              </a:lnSpc>
              <a:spcAft>
                <a:spcPts val="595"/>
              </a:spcAft>
              <a:buFont typeface="Wingdings" panose="05000000000000000000" pitchFamily="2" charset="2"/>
              <a:buChar char="q"/>
            </a:pP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Discuta el propósito de apilamiento de combustible seco:</a:t>
            </a:r>
          </a:p>
          <a:p>
            <a:pPr marL="285750" indent="-285750">
              <a:lnSpc>
                <a:spcPct val="103000"/>
              </a:lnSpc>
              <a:spcAft>
                <a:spcPts val="595"/>
              </a:spcAft>
              <a:buFont typeface="Wingdings" panose="05000000000000000000" pitchFamily="2" charset="2"/>
              <a:buChar char="q"/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 fontAlgn="base">
              <a:lnSpc>
                <a:spcPct val="103000"/>
              </a:lnSpc>
              <a:spcAft>
                <a:spcPts val="77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MX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Amontonar combustibles de 1,000 horas para quemar en el interior de la línea de control donde se puedan consumir completa y rápidamente.</a:t>
            </a:r>
          </a:p>
          <a:p>
            <a:pPr marL="800100" lvl="1" indent="-342900" fontAlgn="base">
              <a:lnSpc>
                <a:spcPct val="103000"/>
              </a:lnSpc>
              <a:spcAft>
                <a:spcPts val="77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MX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Produce menos trabajo de liquidación y reduce el potencial de propagación del fuego por focos secundarios debido a brasas cercanas a la línea de control.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0662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MX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Discuta el propósito de utilizar operaciones de ignición para proteger los valores en riesgo:</a:t>
            </a:r>
          </a:p>
          <a:p>
            <a:pPr marL="800100" lvl="1" indent="-342900" fontAlgn="base">
              <a:lnSpc>
                <a:spcPct val="103000"/>
              </a:lnSpc>
              <a:spcAft>
                <a:spcPts val="77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MX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Previamente planificadas.</a:t>
            </a:r>
          </a:p>
          <a:p>
            <a:pPr marL="800100" lvl="1" indent="-342900" fontAlgn="base">
              <a:lnSpc>
                <a:spcPct val="103000"/>
              </a:lnSpc>
              <a:spcAft>
                <a:spcPts val="77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MX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Tácticas proactivas y defensivas para reducir el impacto que un incendio forestal normalmente tendría en ciertos valores en riesgo.</a:t>
            </a:r>
          </a:p>
          <a:p>
            <a:pPr marL="342900" lvl="0" indent="-342900" fontAlgn="base">
              <a:lnSpc>
                <a:spcPct val="103000"/>
              </a:lnSpc>
              <a:spcAft>
                <a:spcPts val="77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lvl="0" indent="-34290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MX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Discuta los valores en riesgo protegidos al utilizar operaciones de ignición:</a:t>
            </a:r>
          </a:p>
          <a:p>
            <a:pPr marL="342900" lvl="0" indent="-34290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800100" lvl="1" indent="-342900" fontAlgn="base">
              <a:lnSpc>
                <a:spcPct val="103000"/>
              </a:lnSpc>
              <a:spcAft>
                <a:spcPts val="77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MX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Vidas del personal de incendios y de civiles.</a:t>
            </a:r>
          </a:p>
          <a:p>
            <a:pPr marL="800100" lvl="1" indent="-342900" fontAlgn="base">
              <a:lnSpc>
                <a:spcPct val="103000"/>
              </a:lnSpc>
              <a:spcAft>
                <a:spcPts val="77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MX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Estructuras.</a:t>
            </a:r>
          </a:p>
          <a:p>
            <a:pPr marL="800100" lvl="1" indent="-342900" fontAlgn="base">
              <a:lnSpc>
                <a:spcPct val="103000"/>
              </a:lnSpc>
              <a:spcAft>
                <a:spcPts val="77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MX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Sitios arqueológicos y culturales.</a:t>
            </a:r>
          </a:p>
          <a:p>
            <a:pPr marL="800100" lvl="1" indent="-342900" fontAlgn="base">
              <a:lnSpc>
                <a:spcPct val="103000"/>
              </a:lnSpc>
              <a:spcAft>
                <a:spcPts val="77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MX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Hábitat crítico de vida silvestre.</a:t>
            </a:r>
          </a:p>
          <a:p>
            <a:pPr marL="800100" lvl="1" indent="-342900" fontAlgn="base">
              <a:lnSpc>
                <a:spcPct val="103000"/>
              </a:lnSpc>
              <a:spcAft>
                <a:spcPts val="77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MX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Infraestructura.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033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0" indent="-6350">
              <a:lnSpc>
                <a:spcPct val="108000"/>
              </a:lnSpc>
              <a:spcAft>
                <a:spcPts val="20"/>
              </a:spcAft>
            </a:pPr>
            <a:r>
              <a:rPr lang="es-MX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Pregunta: ¿Qué clase de operación de ignición se describe abajo, requiere dispositivos de ignición?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50" indent="-6350">
              <a:lnSpc>
                <a:spcPct val="104000"/>
              </a:lnSpc>
              <a:spcAft>
                <a:spcPts val="95"/>
              </a:spcAft>
              <a:tabLst>
                <a:tab pos="1051560" algn="ctr"/>
              </a:tabLst>
            </a:pPr>
            <a:r>
              <a:rPr lang="es-MX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Respuesta: Contrafuego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4408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0" indent="-6350">
              <a:lnSpc>
                <a:spcPct val="103000"/>
              </a:lnSpc>
              <a:spcAft>
                <a:spcPts val="595"/>
              </a:spcAft>
            </a:pP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lvl="0" indent="-34290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MX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Discuta el propósito de quema en pila:</a:t>
            </a:r>
          </a:p>
          <a:p>
            <a:pPr marL="342900" lvl="0" indent="-34290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342900" lvl="0" indent="-342900" fontAlgn="base">
              <a:lnSpc>
                <a:spcPct val="103000"/>
              </a:lnSpc>
              <a:spcAft>
                <a:spcPts val="77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MX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Pilas de desechos son formados por el proceso de aclareo, para reducir la amenaza de desarrollo de un incendio grande y con comportamiento extremo, así manteniendo una característica especifica de combustible que históricamente es parte del paisaje.</a:t>
            </a:r>
          </a:p>
          <a:p>
            <a:pPr marL="342900" lvl="0" indent="-342900" fontAlgn="base">
              <a:lnSpc>
                <a:spcPct val="103000"/>
              </a:lnSpc>
              <a:spcAft>
                <a:spcPts val="77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MX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Las pilas de desechos pueden ser formados manualmente o por aclareos mecánicos.</a:t>
            </a:r>
          </a:p>
          <a:p>
            <a:pPr marL="342900" lvl="0" indent="-342900" fontAlgn="base">
              <a:lnSpc>
                <a:spcPct val="103000"/>
              </a:lnSpc>
              <a:spcAft>
                <a:spcPts val="77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MX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Las antorchas de goteo y bengalas son las herramientas de ignición preferidas para estas operaciones.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274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MX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Describa quema completa y su propósito:</a:t>
            </a:r>
          </a:p>
          <a:p>
            <a:pPr marL="450215" indent="-228600">
              <a:lnSpc>
                <a:spcPct val="103000"/>
              </a:lnSpc>
              <a:spcAft>
                <a:spcPts val="785"/>
              </a:spcAft>
            </a:pPr>
            <a:r>
              <a:rPr lang="es-MX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  <a:t>o</a:t>
            </a:r>
            <a:r>
              <a:rPr lang="es-MX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	</a:t>
            </a: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Quema completa es una actividad de quema prescrita en donde el fuego se aplica generalmente a la mayor parte o la totalidad de un área dentro de límites bien definidos para reducir los peligros del combustible o como un tratamiento de manejo de recursos, o ambos.</a:t>
            </a:r>
          </a:p>
          <a:p>
            <a:pPr marL="450215" indent="-228600">
              <a:lnSpc>
                <a:spcPct val="103000"/>
              </a:lnSpc>
              <a:spcAft>
                <a:spcPts val="785"/>
              </a:spcAft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indent="-6350">
              <a:lnSpc>
                <a:spcPct val="107000"/>
              </a:lnSpc>
              <a:spcAft>
                <a:spcPts val="595"/>
              </a:spcAft>
            </a:pP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Refiera al </a:t>
            </a:r>
            <a:r>
              <a:rPr lang="es-MX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Glosario de Incendios Forestales de NWCG</a:t>
            </a: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PMS 205, </a:t>
            </a:r>
            <a:r>
              <a:rPr lang="es-MX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https://www.nwcg.gov/glossary/a-z</a:t>
            </a: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9837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Revise los objetivos de la unidad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013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Presente los objetivos de la unidad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3725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s-MX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Revise los objetivos de la unidad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950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3178810" indent="-457200">
              <a:lnSpc>
                <a:spcPct val="151000"/>
              </a:lnSpc>
              <a:spcAft>
                <a:spcPts val="115"/>
              </a:spcAft>
              <a:buFont typeface="Wingdings" panose="05000000000000000000" pitchFamily="2" charset="2"/>
              <a:buChar char="q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Discuta el EPP requerido:</a:t>
            </a:r>
          </a:p>
          <a:p>
            <a:pPr marL="457200" marR="3178810" indent="-457200">
              <a:lnSpc>
                <a:spcPct val="151000"/>
              </a:lnSpc>
              <a:spcAft>
                <a:spcPts val="115"/>
              </a:spcAft>
              <a:buFont typeface="Wingdings" panose="05000000000000000000" pitchFamily="2" charset="2"/>
              <a:buChar char="q"/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63550" marR="3178810" lvl="1" indent="-179705">
              <a:lnSpc>
                <a:spcPct val="151000"/>
              </a:lnSpc>
              <a:spcAft>
                <a:spcPts val="115"/>
              </a:spcAft>
            </a:pPr>
            <a:r>
              <a:rPr lang="es-ES_tradnl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  <a:t>o</a:t>
            </a:r>
            <a:r>
              <a:rPr lang="es-ES_trad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Casco.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63550" lvl="1" indent="-179705">
              <a:lnSpc>
                <a:spcPct val="151000"/>
              </a:lnSpc>
              <a:spcAft>
                <a:spcPts val="115"/>
              </a:spcAft>
            </a:pPr>
            <a:r>
              <a:rPr lang="es-ES_tradnl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  <a:t>o</a:t>
            </a:r>
            <a:r>
              <a:rPr lang="es-ES_trad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Pantalones resistentes a las llamas.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63550" marR="43180" lvl="1" indent="-179705">
              <a:lnSpc>
                <a:spcPct val="151000"/>
              </a:lnSpc>
              <a:spcAft>
                <a:spcPts val="115"/>
              </a:spcAft>
            </a:pPr>
            <a:r>
              <a:rPr lang="es-ES_tradnl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  <a:t>o</a:t>
            </a:r>
            <a:r>
              <a:rPr lang="es-ES_trad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Camisa resistente a las llamas, con las mangas desenrolladas.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63550" marR="3178810" lvl="1" indent="-179705">
              <a:lnSpc>
                <a:spcPct val="151000"/>
              </a:lnSpc>
              <a:spcAft>
                <a:spcPts val="115"/>
              </a:spcAft>
            </a:pPr>
            <a:r>
              <a:rPr lang="es-ES_tradnl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  <a:t>o</a:t>
            </a:r>
            <a:r>
              <a:rPr lang="es-ES_trad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Guantes de piel.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63550" marR="3178810" lvl="1" indent="-179705">
              <a:lnSpc>
                <a:spcPct val="151000"/>
              </a:lnSpc>
              <a:spcAft>
                <a:spcPts val="115"/>
              </a:spcAft>
            </a:pPr>
            <a:r>
              <a:rPr lang="es-ES_tradnl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  <a:t>o</a:t>
            </a:r>
            <a:r>
              <a:rPr lang="es-ES_trad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Botas aprobadas.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63550" marR="3178810" lvl="1" indent="-179705">
              <a:lnSpc>
                <a:spcPct val="151000"/>
              </a:lnSpc>
              <a:spcAft>
                <a:spcPts val="115"/>
              </a:spcAft>
            </a:pPr>
            <a:r>
              <a:rPr lang="es-ES_tradnl" sz="18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  <a:t>o</a:t>
            </a:r>
            <a:r>
              <a:rPr lang="es-ES_tradn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Protección de ojos.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buFont typeface="Courier New" panose="02070309020205020404" pitchFamily="49" charset="0"/>
              <a:buNone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987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fontAlgn="base"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  <a:tabLst>
                <a:tab pos="228600" algn="l"/>
              </a:tabLst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Discuta la antorcha de goteo y su uso: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742950" lvl="1" indent="-285750" fontAlgn="base">
              <a:lnSpc>
                <a:spcPct val="115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Un dispositivo manual utilizado para encender fuegos en cualquier tipo de combustible.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 fontAlgn="base">
              <a:lnSpc>
                <a:spcPct val="115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Derrama un combustible de líquido en llamas en el material que se planea quemar.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 fontAlgn="base">
              <a:lnSpc>
                <a:spcPct val="115000"/>
              </a:lnSpc>
              <a:spcAft>
                <a:spcPts val="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El combustible utilizado es generalmente diésel y gasolina en una proporción de 4 partes de combustible diésel con una parte de gasolina.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 fontAlgn="base">
              <a:lnSpc>
                <a:spcPct val="115000"/>
              </a:lnSpc>
              <a:spcAft>
                <a:spcPts val="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Común en áreas con acceso limitado.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 fontAlgn="base">
              <a:lnSpc>
                <a:spcPct val="115000"/>
              </a:lnSpc>
              <a:spcAft>
                <a:spcPts val="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Para quemar áreas pequeñas donde la ignición manual es el método preferido.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 fontAlgn="base">
              <a:lnSpc>
                <a:spcPct val="115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Para quemas de ensanche a lo largo de las líneas de control.</a:t>
            </a:r>
          </a:p>
          <a:p>
            <a:pPr marL="742950" lvl="1" indent="-285750" fontAlgn="base">
              <a:lnSpc>
                <a:spcPct val="115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lvl="0" indent="-342900" fontAlgn="base"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  <a:tabLst>
                <a:tab pos="228600" algn="l"/>
              </a:tabLst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Discuta las ventajas: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742950" lvl="1" indent="-285750" fontAlgn="base">
              <a:lnSpc>
                <a:spcPct val="115000"/>
              </a:lnSpc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Barato, fácil de usar y portátil.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 fontAlgn="base">
              <a:lnSpc>
                <a:spcPct val="115000"/>
              </a:lnSpc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Adecuado para terrenos donde no se pueden utilizar otros equipos de ignición terrestres.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 fontAlgn="base">
              <a:lnSpc>
                <a:spcPct val="115000"/>
              </a:lnSpc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Requiere poco tiempo para montar.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 fontAlgn="base">
              <a:lnSpc>
                <a:spcPct val="115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Efectivo en la mayoría de los tipos de combustible.</a:t>
            </a:r>
          </a:p>
          <a:p>
            <a:pPr marL="742950" lvl="1" indent="-285750" fontAlgn="base">
              <a:lnSpc>
                <a:spcPct val="115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lvl="0" indent="-342900" fontAlgn="base"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  <a:tabLst>
                <a:tab pos="228600" algn="l"/>
              </a:tabLst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Discuta las desventajas: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742950" lvl="1" indent="-285750" fontAlgn="base">
              <a:lnSpc>
                <a:spcPct val="115000"/>
              </a:lnSpc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Expone al operador a la mezcla inflamable de gasolina/diésel.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 fontAlgn="base">
              <a:lnSpc>
                <a:spcPct val="115000"/>
              </a:lnSpc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Requiere de una brigada más grande y trabajar más tiempo para completar una quema (aumentando la exposición a los peligros durante la quema) en comparación con otras formas de ignición terrestre.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 fontAlgn="base">
              <a:lnSpc>
                <a:spcPct val="115000"/>
              </a:lnSpc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Puede llegar a ser agotador de llevar.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 fontAlgn="base">
              <a:lnSpc>
                <a:spcPct val="115000"/>
              </a:lnSpc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Tener la capacidad de recargar combustible a la antorcha puede ser difícil dependiendo la ubicación del suministro de combustible.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 fontAlgn="base">
              <a:lnSpc>
                <a:spcPct val="115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Muchas de las veces el personal de ignición opta en llevar dos antorchas dependiendo de qué tan lejos avancen de una fuente de reabastecimiento de combustible y qué tan remoto sea el terreno.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15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3000"/>
              </a:lnSpc>
              <a:spcAft>
                <a:spcPts val="595"/>
              </a:spcAft>
              <a:buFont typeface="Wingdings" panose="05000000000000000000" pitchFamily="2" charset="2"/>
              <a:buChar char="q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Discuta las partes de la antorcha de goteo completamente montada para la operación:</a:t>
            </a:r>
          </a:p>
          <a:p>
            <a:pPr marL="285750" indent="-285750">
              <a:lnSpc>
                <a:spcPct val="103000"/>
              </a:lnSpc>
              <a:spcAft>
                <a:spcPts val="595"/>
              </a:spcAft>
              <a:buFont typeface="Wingdings" panose="05000000000000000000" pitchFamily="2" charset="2"/>
              <a:buChar char="q"/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marR="614680" lvl="1" indent="-34290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Encendedor (mecha)</a:t>
            </a: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Boquilla y orificio de la boquilla</a:t>
            </a: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marR="900430" lvl="1" indent="-34290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Tubo de descarga</a:t>
            </a: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marR="900430" lvl="1" indent="-34290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Tapa de ventilación y tubo de respiración</a:t>
            </a: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marR="3648710" lvl="1" indent="-34290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Agarradera</a:t>
            </a: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marR="900430" lvl="1" indent="-342900" fontAlgn="base">
              <a:lnSpc>
                <a:spcPct val="153000"/>
              </a:lnSpc>
              <a:spcAft>
                <a:spcPts val="7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Anillo de la tapa de cierre del tanque (ubicación del empaque)</a:t>
            </a: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marR="900430" lvl="1" indent="-342900" fontAlgn="base">
              <a:lnSpc>
                <a:spcPct val="153000"/>
              </a:lnSpc>
              <a:spcAft>
                <a:spcPts val="7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Tanque</a:t>
            </a: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165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3000"/>
              </a:lnSpc>
              <a:spcAft>
                <a:spcPts val="595"/>
              </a:spcAft>
              <a:buFont typeface="Wingdings" panose="05000000000000000000" pitchFamily="2" charset="2"/>
              <a:buChar char="q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Discuta los componentes de la boquilla de la antorcha de goteo:</a:t>
            </a:r>
          </a:p>
          <a:p>
            <a:pPr marL="285750" indent="-285750">
              <a:lnSpc>
                <a:spcPct val="103000"/>
              </a:lnSpc>
              <a:spcAft>
                <a:spcPts val="595"/>
              </a:spcAft>
              <a:buFont typeface="Wingdings" panose="05000000000000000000" pitchFamily="2" charset="2"/>
              <a:buChar char="q"/>
            </a:pP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marR="3321685" lvl="1" indent="-34290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Tapa del tanque.</a:t>
            </a: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marR="3321685" lvl="1" indent="-34290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Tapón de descarga.</a:t>
            </a: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lnSpc>
                <a:spcPct val="103000"/>
              </a:lnSpc>
              <a:spcAft>
                <a:spcPts val="595"/>
              </a:spcAft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Tapón de descarga (estacionado) cuando el orificio de salida del combustible está abierto para el flujo.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Tapón de descarga (en posición de transporte) cuando el orificio de salida del combustible está tapado.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5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Discuta el EPP adicional, recomendado específico para el uso de la antorcha de goteo: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742950" lvl="1" indent="-28575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Calcetines con mezcla de lana sobre el tobillo.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Una botella llena de agua o un extintor de incendio pequeño (en caso de que el combustible encienda la ropa).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Protector de cara y cuello Nomex.</a:t>
            </a:r>
          </a:p>
          <a:p>
            <a:pPr marL="742950" lvl="1" indent="-28575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lvl="0" indent="-34290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Discuta la responsabilidad de un operador en implementar procedimientos de seguridad o emergencia relacionados con el uso de una antorcha de goteo: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742950" lvl="1" indent="-285750" fontAlgn="base">
              <a:lnSpc>
                <a:spcPct val="103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La ropa se incendia.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Reemplazar ropa empapada de combustible lo antes posible.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Combustible encendido en la ropa.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La antorcha se incendia.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742950" lvl="1" indent="-285750" fontAlgn="base">
              <a:lnSpc>
                <a:spcPct val="152000"/>
              </a:lnSpc>
              <a:spcAft>
                <a:spcPts val="595"/>
              </a:spcAft>
              <a:buClr>
                <a:srgbClr val="000000"/>
              </a:buClr>
              <a:buSzPts val="1200"/>
              <a:buFont typeface="Courier New" panose="02070309020205020404" pitchFamily="49" charset="0"/>
              <a:buChar char="o"/>
            </a:pPr>
            <a:r>
              <a:rPr lang="es-ES_tradnl" sz="12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ourier New" panose="02070309020205020404" pitchFamily="49" charset="0"/>
                <a:ea typeface="Courier New" panose="02070309020205020404" pitchFamily="49" charset="0"/>
                <a:cs typeface="Courier New" panose="02070309020205020404" pitchFamily="49" charset="0"/>
              </a:rPr>
              <a:t>Manejar un derrame mayor de combustible (más de 5 galones).</a:t>
            </a:r>
            <a:endParaRPr lang="es-MX" sz="12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ourier New" panose="02070309020205020404" pitchFamily="49" charset="0"/>
              <a:ea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762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fontAlgn="base">
              <a:lnSpc>
                <a:spcPct val="115000"/>
              </a:lnSpc>
              <a:spcAft>
                <a:spcPts val="8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Discuta los pasos que se toman al mezclar el combustible.</a:t>
            </a:r>
          </a:p>
          <a:p>
            <a:pPr marL="342900" lvl="0" indent="-342900" fontAlgn="base">
              <a:lnSpc>
                <a:spcPct val="115000"/>
              </a:lnSpc>
              <a:spcAft>
                <a:spcPts val="8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342900" lvl="0" indent="-342900" fontAlgn="base">
              <a:lnSpc>
                <a:spcPct val="115000"/>
              </a:lnSpc>
              <a:spcAft>
                <a:spcPts val="8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Discuta cómo recargar combustible a una antorcha de goteo durante las operaciones.</a:t>
            </a:r>
          </a:p>
          <a:p>
            <a:pPr marL="342900" lvl="0" indent="-342900" fontAlgn="base">
              <a:lnSpc>
                <a:spcPct val="115000"/>
              </a:lnSpc>
              <a:spcAft>
                <a:spcPts val="8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342900" lvl="0" indent="-342900" fontAlgn="base">
              <a:lnSpc>
                <a:spcPct val="115000"/>
              </a:lnSpc>
              <a:spcAft>
                <a:spcPts val="8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"/>
            </a:pP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Refiera a Estándares de Equipo de Ignición en el Campo, PMS 443 del NWCG, </a:t>
            </a: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  <a:hlinkClick r:id="rId3"/>
              </a:rPr>
              <a:t>https://www.nwcg.gov/sites/default/files/publications/pms443.pdf</a:t>
            </a:r>
            <a:r>
              <a:rPr lang="es-ES_tradnl" sz="18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.</a:t>
            </a:r>
            <a:endParaRPr lang="es-MX" sz="18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Wingdings" panose="05000000000000000000" pitchFamily="2" charset="2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270510" indent="-6350">
              <a:lnSpc>
                <a:spcPct val="115000"/>
              </a:lnSpc>
              <a:spcAft>
                <a:spcPts val="80"/>
              </a:spcAft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595"/>
              </a:spcAft>
              <a:buFont typeface="Symbol" panose="05050102010706020507" pitchFamily="18" charset="2"/>
              <a:buChar char=""/>
            </a:pP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proporción de la mezcla de combustión puede variar según tipo, carga, de combustible la humedad y la época del año, la HR y la temperatura. Los </a:t>
            </a:r>
            <a:r>
              <a:rPr lang="es-ES_tradnl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Estándares de Equipo de Ignición en el Campo</a:t>
            </a:r>
            <a:r>
              <a:rPr lang="es-ES_tradn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generalmente de NWCG recomiendan una proporción de 4:1 para antorchas de goteo.</a:t>
            </a:r>
            <a:endParaRPr lang="es-MX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42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 descr="Combatiente de incendios usando una antorcha de goteo para encender artemisa y combustible de junípero.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r="3941"/>
          <a:stretch/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4495800"/>
            <a:ext cx="9144000" cy="1752600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905000" y="4495800"/>
            <a:ext cx="7086600" cy="175260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Course # Unit # – unit name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7" name="Picture 6" descr="NWCG Logo">
            <a:extLst>
              <a:ext uri="{FF2B5EF4-FFF2-40B4-BE49-F238E27FC236}">
                <a16:creationId xmlns:a16="http://schemas.microsoft.com/office/drawing/2014/main" id="{BF20E4DF-4791-4D60-924A-5C0C9563D3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6" y="4681325"/>
            <a:ext cx="174061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83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/Defin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0" y="1529074"/>
            <a:ext cx="9144000" cy="5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563562"/>
          </a:xfrm>
          <a:noFill/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984502"/>
            <a:ext cx="9144000" cy="538163"/>
          </a:xfrm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88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nowledge chec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0" y="762000"/>
            <a:ext cx="9144000" cy="762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Question?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0" y="1646238"/>
            <a:ext cx="4495800" cy="4906962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Answer: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48200" y="1646238"/>
            <a:ext cx="4495800" cy="4906962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Answer: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563562"/>
          </a:xfrm>
          <a:noFill/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Knowledge Check</a:t>
            </a:r>
          </a:p>
        </p:txBody>
      </p:sp>
    </p:spTree>
    <p:extLst>
      <p:ext uri="{BB962C8B-B14F-4D97-AF65-F5344CB8AC3E}">
        <p14:creationId xmlns:p14="http://schemas.microsoft.com/office/powerpoint/2010/main" val="53652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429000" cy="66294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44012" y="0"/>
            <a:ext cx="9188012" cy="803305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3505200" y="803305"/>
            <a:ext cx="1828800" cy="574989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5410200" y="803305"/>
            <a:ext cx="1828800" cy="574989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7315200" y="803305"/>
            <a:ext cx="1828800" cy="574989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15"/>
          </p:nvPr>
        </p:nvSpPr>
        <p:spPr>
          <a:xfrm>
            <a:off x="228600" y="794759"/>
            <a:ext cx="3200400" cy="5758441"/>
          </a:xfr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563562"/>
          </a:xfrm>
          <a:noFill/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47801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81100"/>
            <a:ext cx="8686800" cy="4495800"/>
          </a:xfr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563562"/>
          </a:xfrm>
          <a:noFill/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Objectives/Summary</a:t>
            </a:r>
          </a:p>
        </p:txBody>
      </p:sp>
    </p:spTree>
    <p:extLst>
      <p:ext uri="{BB962C8B-B14F-4D97-AF65-F5344CB8AC3E}">
        <p14:creationId xmlns:p14="http://schemas.microsoft.com/office/powerpoint/2010/main" val="4024220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870959"/>
            <a:ext cx="8686800" cy="5758441"/>
          </a:xfr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563562"/>
          </a:xfrm>
          <a:noFill/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07800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0" y="2590800"/>
            <a:ext cx="9144000" cy="40386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Image/Chart/Video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870959"/>
            <a:ext cx="8686800" cy="1643641"/>
          </a:xfr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563562"/>
          </a:xfrm>
          <a:noFill/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71202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6200" y="685800"/>
            <a:ext cx="5486400" cy="1828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76200" y="2677131"/>
            <a:ext cx="5486400" cy="1828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76200" y="4668462"/>
            <a:ext cx="5486400" cy="1828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791200" y="686149"/>
            <a:ext cx="3200400" cy="18288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5791200" y="2677131"/>
            <a:ext cx="3200400" cy="18288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5791200" y="4668462"/>
            <a:ext cx="3200400" cy="18288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563562"/>
          </a:xfrm>
          <a:noFill/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276220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6200" y="685800"/>
            <a:ext cx="2926080" cy="58521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3086100" y="685800"/>
            <a:ext cx="2926080" cy="58521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6096000" y="685800"/>
            <a:ext cx="2926080" cy="58521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563562"/>
          </a:xfrm>
          <a:noFill/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11206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86400" y="794759"/>
            <a:ext cx="3505200" cy="5758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794759"/>
            <a:ext cx="5257800" cy="5758441"/>
          </a:xfr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563562"/>
          </a:xfrm>
          <a:noFill/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751195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794759"/>
            <a:ext cx="4343400" cy="5758441"/>
          </a:xfr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8"/>
          <p:cNvSpPr>
            <a:spLocks noGrp="1"/>
          </p:cNvSpPr>
          <p:nvPr>
            <p:ph sz="quarter" idx="13"/>
          </p:nvPr>
        </p:nvSpPr>
        <p:spPr>
          <a:xfrm>
            <a:off x="4648200" y="794758"/>
            <a:ext cx="4343400" cy="5758441"/>
          </a:xfr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563562"/>
          </a:xfrm>
          <a:noFill/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172553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86400" y="794759"/>
            <a:ext cx="3516312" cy="28172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486400" y="3733798"/>
            <a:ext cx="3516312" cy="28194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794759"/>
            <a:ext cx="5246688" cy="5758441"/>
          </a:xfr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"/>
            <a:ext cx="8229600" cy="563562"/>
          </a:xfrm>
          <a:noFill/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95380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587544"/>
            <a:ext cx="9144000" cy="29136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" name="Google Shape;10;p1"/>
          <p:cNvSpPr txBox="1">
            <a:spLocks/>
          </p:cNvSpPr>
          <p:nvPr userDrawn="1"/>
        </p:nvSpPr>
        <p:spPr>
          <a:xfrm>
            <a:off x="0" y="6587544"/>
            <a:ext cx="5486400" cy="291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>
              <a:defRPr lang="en-US"/>
            </a:defPPr>
            <a:lvl1pPr marL="0" marR="0" lvl="0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kern="1200" cap="none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MX" sz="1200" b="1" i="0" u="none" strike="noStrike" kern="1200" cap="none" noProof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S-130 ES Unidad</a:t>
            </a:r>
            <a:r>
              <a:rPr lang="es-MX" sz="1200" b="1" i="0" u="none" strike="noStrike" kern="1200" cap="none" baseline="0" noProof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11: Dispositivos de Ignición</a:t>
            </a:r>
            <a:endParaRPr lang="es-MX" sz="1200" b="1" i="0" u="none" strike="noStrike" kern="1200" cap="none" noProof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1;p1"/>
          <p:cNvSpPr txBox="1">
            <a:spLocks/>
          </p:cNvSpPr>
          <p:nvPr userDrawn="1"/>
        </p:nvSpPr>
        <p:spPr>
          <a:xfrm>
            <a:off x="7008909" y="6587545"/>
            <a:ext cx="2133600" cy="29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9" r:id="rId7"/>
    <p:sldLayoutId id="2147483670" r:id="rId8"/>
    <p:sldLayoutId id="2147483671" r:id="rId9"/>
    <p:sldLayoutId id="2147483675" r:id="rId10"/>
    <p:sldLayoutId id="2147483673" r:id="rId11"/>
    <p:sldLayoutId id="2147483674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4495800"/>
            <a:ext cx="6934200" cy="1752600"/>
          </a:xfrm>
        </p:spPr>
        <p:txBody>
          <a:bodyPr/>
          <a:lstStyle/>
          <a:p>
            <a:pPr algn="l"/>
            <a:r>
              <a:rPr lang="es-MX" dirty="0"/>
              <a:t>S-130 ES Unidad 11: Dispositivos de Ignición</a:t>
            </a:r>
          </a:p>
        </p:txBody>
      </p:sp>
    </p:spTree>
    <p:extLst>
      <p:ext uri="{BB962C8B-B14F-4D97-AF65-F5344CB8AC3E}">
        <p14:creationId xmlns:p14="http://schemas.microsoft.com/office/powerpoint/2010/main" val="1417472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Dispositivos Comunes</a:t>
            </a:r>
          </a:p>
        </p:txBody>
      </p:sp>
      <p:pic>
        <p:nvPicPr>
          <p:cNvPr id="5" name="Content Placeholder 4" descr="Combatiente de incendios encendiendo arbusto y combustible muerto y derribado con una antorcha de goteo.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t="1873" r="6265" b="12871"/>
          <a:stretch/>
        </p:blipFill>
        <p:spPr>
          <a:xfrm>
            <a:off x="0" y="685801"/>
            <a:ext cx="9144000" cy="5943600"/>
          </a:xfr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649C7C-ECD3-4899-BB78-C55E8BFA7F05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5257800" cy="563562"/>
          </a:xfrm>
          <a:prstGeom prst="rect">
            <a:avLst/>
          </a:prstGeom>
          <a:gradFill>
            <a:gsLst>
              <a:gs pos="9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s-MX" sz="2800" dirty="0"/>
              <a:t>Antorcha de Goteo - Operación</a:t>
            </a:r>
          </a:p>
        </p:txBody>
      </p:sp>
    </p:spTree>
    <p:extLst>
      <p:ext uri="{BB962C8B-B14F-4D97-AF65-F5344CB8AC3E}">
        <p14:creationId xmlns:p14="http://schemas.microsoft.com/office/powerpoint/2010/main" val="4204494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Dispositivos Comunes</a:t>
            </a:r>
          </a:p>
        </p:txBody>
      </p:sp>
      <p:pic>
        <p:nvPicPr>
          <p:cNvPr id="5" name="Content Placeholder 4" descr="Imagen de acercamiento, imagen fija de la parte superior de una antorcha de goteo que muestra el tapón de descarga en posición no operativa (tapada).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" t="15350" r="6603" b="273"/>
          <a:stretch/>
        </p:blipFill>
        <p:spPr>
          <a:xfrm>
            <a:off x="0" y="685800"/>
            <a:ext cx="9144000" cy="5943600"/>
          </a:xfr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3D43567-04F3-481C-936D-BE3BB55FEC18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9144000" cy="838200"/>
          </a:xfrm>
          <a:prstGeom prst="rect">
            <a:avLst/>
          </a:prstGeom>
          <a:gradFill>
            <a:gsLst>
              <a:gs pos="9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s-ES" sz="2800" dirty="0"/>
              <a:t>Antorcha de Goteo – Soluciones a Problemas, Mantenimiento y Almacenamiento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904015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Dispositivos Comunes</a:t>
            </a:r>
          </a:p>
        </p:txBody>
      </p:sp>
      <p:pic>
        <p:nvPicPr>
          <p:cNvPr id="7" name="Content Placeholder 6" descr="Dos combatientes de incendios, uno observando al otro encendiendo el pasto, a lo largo del lado derecho de una carretera pavimentada, con una bengala.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t="9456" r="894" b="5455"/>
          <a:stretch/>
        </p:blipFill>
        <p:spPr>
          <a:xfrm>
            <a:off x="0" y="685800"/>
            <a:ext cx="9144000" cy="5943600"/>
          </a:xfr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7C7AB50-64C0-4410-A134-636899CF3D7E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2667000" cy="563562"/>
          </a:xfrm>
          <a:prstGeom prst="rect">
            <a:avLst/>
          </a:prstGeom>
          <a:gradFill>
            <a:gsLst>
              <a:gs pos="9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s-MX" sz="2800" dirty="0"/>
              <a:t>Bengala</a:t>
            </a:r>
          </a:p>
        </p:txBody>
      </p:sp>
    </p:spTree>
    <p:extLst>
      <p:ext uri="{BB962C8B-B14F-4D97-AF65-F5344CB8AC3E}">
        <p14:creationId xmlns:p14="http://schemas.microsoft.com/office/powerpoint/2010/main" val="4142748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Dispositivos Comunes</a:t>
            </a:r>
          </a:p>
        </p:txBody>
      </p:sp>
      <p:pic>
        <p:nvPicPr>
          <p:cNvPr id="5" name="Content Placeholder 4" descr="Imagen de acercamiento, Imagen fija de una bengala en perfectas condiciones (de izquierda a derecha) que muestra e identifica el mango, la cinta de tapa de ignición, y la tapa protectora de ignición.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" r="963" b="12656"/>
          <a:stretch/>
        </p:blipFill>
        <p:spPr>
          <a:xfrm>
            <a:off x="0" y="680723"/>
            <a:ext cx="9144000" cy="5943600"/>
          </a:xfr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BBFF20B-5C8F-4A0F-A18E-A5B688ADD4BA}"/>
              </a:ext>
            </a:extLst>
          </p:cNvPr>
          <p:cNvSpPr txBox="1">
            <a:spLocks/>
          </p:cNvSpPr>
          <p:nvPr/>
        </p:nvSpPr>
        <p:spPr>
          <a:xfrm>
            <a:off x="0" y="676119"/>
            <a:ext cx="4572000" cy="563562"/>
          </a:xfrm>
          <a:prstGeom prst="rect">
            <a:avLst/>
          </a:prstGeom>
          <a:gradFill>
            <a:gsLst>
              <a:gs pos="9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s-MX" sz="2800" dirty="0"/>
              <a:t>Bengala - Componentes</a:t>
            </a:r>
          </a:p>
        </p:txBody>
      </p:sp>
      <p:cxnSp>
        <p:nvCxnSpPr>
          <p:cNvPr id="8" name="Straight Arrow Connector 7" descr="arrow"/>
          <p:cNvCxnSpPr/>
          <p:nvPr/>
        </p:nvCxnSpPr>
        <p:spPr>
          <a:xfrm>
            <a:off x="838200" y="2743200"/>
            <a:ext cx="547535" cy="5686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5319" y="2362200"/>
            <a:ext cx="2325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+mn-lt"/>
              </a:rPr>
              <a:t>Contera (mango)</a:t>
            </a:r>
          </a:p>
        </p:txBody>
      </p:sp>
      <p:cxnSp>
        <p:nvCxnSpPr>
          <p:cNvPr id="11" name="Straight Arrow Connector 10" descr="arrow"/>
          <p:cNvCxnSpPr/>
          <p:nvPr/>
        </p:nvCxnSpPr>
        <p:spPr>
          <a:xfrm flipV="1">
            <a:off x="7467600" y="4495800"/>
            <a:ext cx="609600" cy="609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44672" y="5024735"/>
            <a:ext cx="3799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+mn-lt"/>
              </a:rPr>
              <a:t>Tapa Protectora de Ignición</a:t>
            </a:r>
          </a:p>
        </p:txBody>
      </p:sp>
      <p:cxnSp>
        <p:nvCxnSpPr>
          <p:cNvPr id="16" name="Straight Arrow Connector 15" descr="arrow"/>
          <p:cNvCxnSpPr/>
          <p:nvPr/>
        </p:nvCxnSpPr>
        <p:spPr>
          <a:xfrm>
            <a:off x="6096000" y="2590800"/>
            <a:ext cx="914400" cy="8532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76800" y="2133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+mn-lt"/>
              </a:rPr>
              <a:t>Cinta de Tapa de Ignición</a:t>
            </a:r>
          </a:p>
        </p:txBody>
      </p:sp>
      <p:sp>
        <p:nvSpPr>
          <p:cNvPr id="19" name="Left Brace 18" descr="line"/>
          <p:cNvSpPr/>
          <p:nvPr/>
        </p:nvSpPr>
        <p:spPr>
          <a:xfrm rot="5400000">
            <a:off x="1361030" y="2126079"/>
            <a:ext cx="155448" cy="260889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cxnSp>
        <p:nvCxnSpPr>
          <p:cNvPr id="6" name="Straight Arrow Connector 5" descr="arrow">
            <a:extLst>
              <a:ext uri="{FF2B5EF4-FFF2-40B4-BE49-F238E27FC236}">
                <a16:creationId xmlns:a16="http://schemas.microsoft.com/office/drawing/2014/main" id="{DC754A4C-C9F3-46D3-86B2-1BF32182A627}"/>
              </a:ext>
            </a:extLst>
          </p:cNvPr>
          <p:cNvCxnSpPr>
            <a:cxnSpLocks/>
          </p:cNvCxnSpPr>
          <p:nvPr/>
        </p:nvCxnSpPr>
        <p:spPr>
          <a:xfrm flipV="1">
            <a:off x="3429000" y="4572000"/>
            <a:ext cx="762000" cy="7664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F60CDA7-3C34-4437-9727-DA94872E0974}"/>
              </a:ext>
            </a:extLst>
          </p:cNvPr>
          <p:cNvSpPr txBox="1"/>
          <p:nvPr/>
        </p:nvSpPr>
        <p:spPr>
          <a:xfrm>
            <a:off x="2743200" y="5376235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+mn-lt"/>
              </a:rPr>
              <a:t>Cuerpo</a:t>
            </a:r>
          </a:p>
        </p:txBody>
      </p:sp>
    </p:spTree>
    <p:extLst>
      <p:ext uri="{BB962C8B-B14F-4D97-AF65-F5344CB8AC3E}">
        <p14:creationId xmlns:p14="http://schemas.microsoft.com/office/powerpoint/2010/main" val="166424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Dispositivos Comunes</a:t>
            </a:r>
          </a:p>
        </p:txBody>
      </p:sp>
      <p:pic>
        <p:nvPicPr>
          <p:cNvPr id="10" name="Content Placeholder 9" descr="Imagen de acercamiento imagen fija de una bengala con la tapa de ignición removida mostrando la punta de raspado y el compuesto de ignición en la punta de encendido de la bengala.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9474" r="3387"/>
          <a:stretch/>
        </p:blipFill>
        <p:spPr>
          <a:xfrm>
            <a:off x="0" y="694892"/>
            <a:ext cx="9144000" cy="5923722"/>
          </a:xfrm>
        </p:spPr>
      </p:pic>
      <p:cxnSp>
        <p:nvCxnSpPr>
          <p:cNvPr id="13" name="Straight Arrow Connector 12" descr="arrow"/>
          <p:cNvCxnSpPr/>
          <p:nvPr/>
        </p:nvCxnSpPr>
        <p:spPr>
          <a:xfrm flipV="1">
            <a:off x="2362200" y="5257800"/>
            <a:ext cx="990600" cy="381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3855" y="5638800"/>
            <a:ext cx="2504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+mn-lt"/>
              </a:rPr>
              <a:t>Componente de Ignición</a:t>
            </a:r>
          </a:p>
        </p:txBody>
      </p:sp>
      <p:cxnSp>
        <p:nvCxnSpPr>
          <p:cNvPr id="22" name="Straight Arrow Connector 21" descr="arrow"/>
          <p:cNvCxnSpPr/>
          <p:nvPr/>
        </p:nvCxnSpPr>
        <p:spPr>
          <a:xfrm flipV="1">
            <a:off x="1219200" y="3429000"/>
            <a:ext cx="533400" cy="3833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7258" y="3812381"/>
            <a:ext cx="135005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b="1" dirty="0">
                <a:latin typeface="+mn-lt"/>
              </a:rPr>
              <a:t>Punta de</a:t>
            </a:r>
          </a:p>
          <a:p>
            <a:r>
              <a:rPr lang="es-MX" b="1" dirty="0">
                <a:latin typeface="+mn-lt"/>
              </a:rPr>
              <a:t> Raspado</a:t>
            </a:r>
          </a:p>
        </p:txBody>
      </p:sp>
      <p:cxnSp>
        <p:nvCxnSpPr>
          <p:cNvPr id="27" name="Straight Arrow Connector 26" descr="arrow"/>
          <p:cNvCxnSpPr/>
          <p:nvPr/>
        </p:nvCxnSpPr>
        <p:spPr>
          <a:xfrm flipH="1">
            <a:off x="3962400" y="2788187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343400" y="1937892"/>
            <a:ext cx="12554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+mn-lt"/>
              </a:rPr>
              <a:t>Tapa de</a:t>
            </a:r>
          </a:p>
          <a:p>
            <a:r>
              <a:rPr lang="es-MX" b="1" dirty="0">
                <a:latin typeface="+mn-lt"/>
              </a:rPr>
              <a:t> Ignición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6D0E000-7A25-4CC1-8B5F-62C1D9E994FD}"/>
              </a:ext>
            </a:extLst>
          </p:cNvPr>
          <p:cNvSpPr txBox="1">
            <a:spLocks/>
          </p:cNvSpPr>
          <p:nvPr/>
        </p:nvSpPr>
        <p:spPr>
          <a:xfrm>
            <a:off x="0" y="676119"/>
            <a:ext cx="4572000" cy="563562"/>
          </a:xfrm>
          <a:prstGeom prst="rect">
            <a:avLst/>
          </a:prstGeom>
          <a:gradFill>
            <a:gsLst>
              <a:gs pos="9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s-MX" sz="2800" dirty="0"/>
              <a:t>Bengala - Componentes</a:t>
            </a:r>
          </a:p>
        </p:txBody>
      </p:sp>
    </p:spTree>
    <p:extLst>
      <p:ext uri="{BB962C8B-B14F-4D97-AF65-F5344CB8AC3E}">
        <p14:creationId xmlns:p14="http://schemas.microsoft.com/office/powerpoint/2010/main" val="3719555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Dispositivos Comunes</a:t>
            </a:r>
          </a:p>
        </p:txBody>
      </p:sp>
      <p:pic>
        <p:nvPicPr>
          <p:cNvPr id="10" name="Content Placeholder 9" descr="Imagen ampliada de un combatiente de incendios usando una bengala para encender combustible del suelo.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4" t="47146" r="4657" b="1538"/>
          <a:stretch/>
        </p:blipFill>
        <p:spPr>
          <a:xfrm>
            <a:off x="4495801" y="685800"/>
            <a:ext cx="4648200" cy="5943600"/>
          </a:xfrm>
        </p:spPr>
      </p:pic>
      <p:pic>
        <p:nvPicPr>
          <p:cNvPr id="9" name="Content Placeholder 8" descr="Imagen extremadamente cercana de un combatiente de incendios raspando la tapa contra el compuesto de ignición de una bengala justo antes de la ignición."/>
          <p:cNvPicPr>
            <a:picLocks noGrp="1" noChangeAspect="1"/>
          </p:cNvPicPr>
          <p:nvPr>
            <p:ph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2" t="769" r="27491" b="3751"/>
          <a:stretch/>
        </p:blipFill>
        <p:spPr>
          <a:xfrm>
            <a:off x="0" y="685800"/>
            <a:ext cx="4495800" cy="5943600"/>
          </a:xfr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FA93B2C-E49D-49D4-B03E-C7F736939134}"/>
              </a:ext>
            </a:extLst>
          </p:cNvPr>
          <p:cNvSpPr txBox="1">
            <a:spLocks/>
          </p:cNvSpPr>
          <p:nvPr/>
        </p:nvSpPr>
        <p:spPr>
          <a:xfrm>
            <a:off x="0" y="676119"/>
            <a:ext cx="4572000" cy="563562"/>
          </a:xfrm>
          <a:prstGeom prst="rect">
            <a:avLst/>
          </a:prstGeom>
          <a:gradFill>
            <a:gsLst>
              <a:gs pos="9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s-MX" sz="2800" dirty="0"/>
              <a:t>Bengala - Operación</a:t>
            </a:r>
          </a:p>
        </p:txBody>
      </p:sp>
    </p:spTree>
    <p:extLst>
      <p:ext uri="{BB962C8B-B14F-4D97-AF65-F5344CB8AC3E}">
        <p14:creationId xmlns:p14="http://schemas.microsoft.com/office/powerpoint/2010/main" val="3507560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Dispositivos Comunes</a:t>
            </a:r>
          </a:p>
        </p:txBody>
      </p:sp>
      <p:pic>
        <p:nvPicPr>
          <p:cNvPr id="5" name="Content Placeholder 4" descr="Combatiente de incendios con el brazo extendido preparándose para tirar una bengala lanzada a mano, con la mecha encendida, adentro de combustible no quemado entre una línea de fuego activa y el borde del incendio. 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t="1872" r="6265" b="12870"/>
          <a:stretch/>
        </p:blipFill>
        <p:spPr>
          <a:xfrm>
            <a:off x="0" y="685799"/>
            <a:ext cx="9144000" cy="5943601"/>
          </a:xfr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A88CCDC-25F8-480B-94A5-80BA7E5CCEBB}"/>
              </a:ext>
            </a:extLst>
          </p:cNvPr>
          <p:cNvSpPr txBox="1">
            <a:spLocks/>
          </p:cNvSpPr>
          <p:nvPr/>
        </p:nvSpPr>
        <p:spPr>
          <a:xfrm>
            <a:off x="0" y="676119"/>
            <a:ext cx="4572000" cy="563562"/>
          </a:xfrm>
          <a:prstGeom prst="rect">
            <a:avLst/>
          </a:prstGeom>
          <a:gradFill>
            <a:gsLst>
              <a:gs pos="9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s-MX" sz="2800" dirty="0"/>
              <a:t>Bengalas Lanzadas a Mano</a:t>
            </a:r>
          </a:p>
        </p:txBody>
      </p:sp>
    </p:spTree>
    <p:extLst>
      <p:ext uri="{BB962C8B-B14F-4D97-AF65-F5344CB8AC3E}">
        <p14:creationId xmlns:p14="http://schemas.microsoft.com/office/powerpoint/2010/main" val="2071398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Dispositivos Comunes</a:t>
            </a:r>
          </a:p>
        </p:txBody>
      </p:sp>
      <p:pic>
        <p:nvPicPr>
          <p:cNvPr id="6" name="Content Placeholder 5" descr="Combatiente de incendios disparando una bengala desde una pistola lanza bengalas en combustibles de madera dura.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t="780" r="6265" b="12870"/>
          <a:stretch/>
        </p:blipFill>
        <p:spPr>
          <a:xfrm>
            <a:off x="0" y="609601"/>
            <a:ext cx="9144000" cy="6019800"/>
          </a:xfr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A6CF4BC-2A57-4D49-8F78-489D95AF4222}"/>
              </a:ext>
            </a:extLst>
          </p:cNvPr>
          <p:cNvSpPr txBox="1">
            <a:spLocks/>
          </p:cNvSpPr>
          <p:nvPr/>
        </p:nvSpPr>
        <p:spPr>
          <a:xfrm>
            <a:off x="0" y="609600"/>
            <a:ext cx="4572000" cy="563562"/>
          </a:xfrm>
          <a:prstGeom prst="rect">
            <a:avLst/>
          </a:prstGeom>
          <a:gradFill>
            <a:gsLst>
              <a:gs pos="9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s-MX" sz="2800" dirty="0"/>
              <a:t>Lanzadores de Bengalas</a:t>
            </a:r>
          </a:p>
        </p:txBody>
      </p:sp>
    </p:spTree>
    <p:extLst>
      <p:ext uri="{BB962C8B-B14F-4D97-AF65-F5344CB8AC3E}">
        <p14:creationId xmlns:p14="http://schemas.microsoft.com/office/powerpoint/2010/main" val="4107337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Dispositivos Comunes</a:t>
            </a:r>
          </a:p>
        </p:txBody>
      </p:sp>
      <p:pic>
        <p:nvPicPr>
          <p:cNvPr id="5" name="Content Placeholder 4" descr="Imagen de un casillero sólido de almacenamiento inflamable.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r="2264" b="7186"/>
          <a:stretch/>
        </p:blipFill>
        <p:spPr>
          <a:xfrm>
            <a:off x="0" y="685801"/>
            <a:ext cx="9144000" cy="5943600"/>
          </a:xfrm>
        </p:spPr>
      </p:pic>
      <p:pic>
        <p:nvPicPr>
          <p:cNvPr id="4" name="Imagen 3" descr="Inflamable mantener el fuego alejado">
            <a:extLst>
              <a:ext uri="{FF2B5EF4-FFF2-40B4-BE49-F238E27FC236}">
                <a16:creationId xmlns:a16="http://schemas.microsoft.com/office/drawing/2014/main" id="{E36B99A8-1D5F-42E7-B62D-1D603B712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50" y="639762"/>
            <a:ext cx="9144000" cy="594360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58573CF-BC59-4AA0-BA88-DDE8128879C8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8686800" cy="715962"/>
          </a:xfrm>
          <a:prstGeom prst="rect">
            <a:avLst/>
          </a:prstGeom>
          <a:gradFill>
            <a:gsLst>
              <a:gs pos="9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s-ES" sz="2800" dirty="0"/>
              <a:t>Dispositivos de Bengala – Cuidado, Mantenimiento y Almacenamiento</a:t>
            </a:r>
            <a:endParaRPr lang="es-MX" sz="2800" dirty="0"/>
          </a:p>
        </p:txBody>
      </p:sp>
      <p:cxnSp>
        <p:nvCxnSpPr>
          <p:cNvPr id="9" name="Straight Connector 8" descr="arrow">
            <a:extLst>
              <a:ext uri="{FF2B5EF4-FFF2-40B4-BE49-F238E27FC236}">
                <a16:creationId xmlns:a16="http://schemas.microsoft.com/office/drawing/2014/main" id="{D6274A58-399D-4448-8629-65ABE7235939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5692952" y="3733800"/>
            <a:ext cx="1960850" cy="762000"/>
          </a:xfrm>
          <a:prstGeom prst="line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magen de una caja recientemente abierta de bengalas.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t="18482" r="2513" b="16940"/>
          <a:stretch/>
        </p:blipFill>
        <p:spPr>
          <a:xfrm>
            <a:off x="6163604" y="4495800"/>
            <a:ext cx="2980396" cy="2111165"/>
          </a:xfrm>
          <a:prstGeom prst="rect">
            <a:avLst/>
          </a:prstGeom>
          <a:solidFill>
            <a:srgbClr val="176533">
              <a:alpha val="50000"/>
            </a:srgbClr>
          </a:solidFill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696679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Comprobación de Conocimiento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 anchor="ctr">
            <a:normAutofit fontScale="92500" lnSpcReduction="20000"/>
          </a:bodyPr>
          <a:lstStyle/>
          <a:p>
            <a:pPr marL="182880"/>
            <a:r>
              <a:rPr lang="es-MX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Seleccione la declaración que representa el almacenamiento y mantenimiento apropiado de bengalas.</a:t>
            </a:r>
            <a:r>
              <a:rPr lang="es-E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s-MX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 anchor="ctr"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s-ES" sz="2400" dirty="0"/>
              <a:t>Siempre quitar la tapa de las bengalas antes de empaquetar en preparación para la ignición.</a:t>
            </a:r>
          </a:p>
          <a:p>
            <a:pPr marL="514350" indent="-514350">
              <a:buAutoNum type="arabicPeriod"/>
            </a:pPr>
            <a:r>
              <a:rPr lang="es-ES" sz="2400" dirty="0"/>
              <a:t>Nunca almacenar bengalas cerca de una fuente de ignición.</a:t>
            </a:r>
          </a:p>
          <a:p>
            <a:pPr marL="514350" indent="-514350">
              <a:buAutoNum type="arabicPeriod"/>
            </a:pPr>
            <a:r>
              <a:rPr lang="es-ES" sz="2400" dirty="0"/>
              <a:t>Almacenar las bengalas en la cabina del vehículo para facilitar el acceso.</a:t>
            </a:r>
          </a:p>
          <a:p>
            <a:pPr marL="514350" indent="-514350">
              <a:buAutoNum type="arabicPeriod"/>
            </a:pPr>
            <a:r>
              <a:rPr lang="es-ES" sz="2400" dirty="0"/>
              <a:t>Una bengala aún es segura de usar aunque parezca estar dañada.</a:t>
            </a:r>
          </a:p>
        </p:txBody>
      </p:sp>
      <p:pic>
        <p:nvPicPr>
          <p:cNvPr id="6" name="Content Placeholder 5" descr="Imagen vertical fija de una bengala en una mesa de aluminio brillante."/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1512" y="1890715"/>
            <a:ext cx="4905375" cy="4419600"/>
          </a:xfrm>
        </p:spPr>
      </p:pic>
    </p:spTree>
    <p:extLst>
      <p:ext uri="{BB962C8B-B14F-4D97-AF65-F5344CB8AC3E}">
        <p14:creationId xmlns:p14="http://schemas.microsoft.com/office/powerpoint/2010/main" val="295119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Objetivos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2400" dirty="0"/>
              <a:t>Los estudiantes serán capaces de:</a:t>
            </a:r>
          </a:p>
          <a:p>
            <a:pPr marL="0" indent="0">
              <a:buNone/>
            </a:pPr>
            <a:endParaRPr lang="es-ES" sz="2400" dirty="0"/>
          </a:p>
          <a:p>
            <a:r>
              <a:rPr lang="es-ES" sz="2400" dirty="0"/>
              <a:t>Identificar los dispositivos de ignición comúnmente usados.</a:t>
            </a:r>
          </a:p>
          <a:p>
            <a:endParaRPr lang="es-ES" sz="2400" dirty="0"/>
          </a:p>
          <a:p>
            <a:r>
              <a:rPr lang="es-ES" sz="2400" dirty="0"/>
              <a:t>Describir situaciones donde el uso de dispositivos de ignición pueden ser usados.</a:t>
            </a:r>
          </a:p>
          <a:p>
            <a:endParaRPr lang="es-ES" sz="2400" dirty="0"/>
          </a:p>
          <a:p>
            <a:r>
              <a:rPr lang="es-ES" sz="2400" dirty="0"/>
              <a:t>Discutir las ventajas y desventajas de los diferentes dispositivos de ignición.</a:t>
            </a:r>
          </a:p>
        </p:txBody>
      </p:sp>
    </p:spTree>
    <p:extLst>
      <p:ext uri="{BB962C8B-B14F-4D97-AF65-F5344CB8AC3E}">
        <p14:creationId xmlns:p14="http://schemas.microsoft.com/office/powerpoint/2010/main" val="1833375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Dispositivos Alternativos</a:t>
            </a:r>
          </a:p>
        </p:txBody>
      </p:sp>
      <p:pic>
        <p:nvPicPr>
          <p:cNvPr id="5" name="Content Placeholder 4" descr="Una camioneta con un sistema de terratorch en la cama de la camioneta disparando combustible encendiendo en un borde no quemado de una línea de fuego.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" t="1643" r="3007" b="5675"/>
          <a:stretch/>
        </p:blipFill>
        <p:spPr>
          <a:xfrm>
            <a:off x="0" y="609600"/>
            <a:ext cx="9144000" cy="6019800"/>
          </a:xfrm>
        </p:spPr>
      </p:pic>
    </p:spTree>
    <p:extLst>
      <p:ext uri="{BB962C8B-B14F-4D97-AF65-F5344CB8AC3E}">
        <p14:creationId xmlns:p14="http://schemas.microsoft.com/office/powerpoint/2010/main" val="3018398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63562"/>
          </a:xfrm>
        </p:spPr>
        <p:txBody>
          <a:bodyPr/>
          <a:lstStyle/>
          <a:p>
            <a:r>
              <a:rPr lang="es-ES" dirty="0"/>
              <a:t>Propósito de Operaciones de Ignición</a:t>
            </a:r>
            <a:endParaRPr lang="es-MX" dirty="0"/>
          </a:p>
        </p:txBody>
      </p:sp>
      <p:pic>
        <p:nvPicPr>
          <p:cNvPr id="5" name="Content Placeholder 4" descr="Combatiente de incendios de pie en una posición cerca a un incendio muy activo, posicionado para monitorear el combustible no quemado adyacente a las llamas.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" t="1873" r="11662" b="12871"/>
          <a:stretch/>
        </p:blipFill>
        <p:spPr>
          <a:xfrm>
            <a:off x="0" y="685801"/>
            <a:ext cx="9144000" cy="5943600"/>
          </a:xfr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4C136D9-05E3-48F5-9A14-C1EE25649C80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5562600" cy="563562"/>
          </a:xfrm>
          <a:prstGeom prst="rect">
            <a:avLst/>
          </a:prstGeom>
          <a:gradFill>
            <a:gsLst>
              <a:gs pos="9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s-MX" sz="2800" dirty="0"/>
              <a:t>Incendios Forestales – Contrafuego</a:t>
            </a:r>
          </a:p>
        </p:txBody>
      </p:sp>
    </p:spTree>
    <p:extLst>
      <p:ext uri="{BB962C8B-B14F-4D97-AF65-F5344CB8AC3E}">
        <p14:creationId xmlns:p14="http://schemas.microsoft.com/office/powerpoint/2010/main" val="212103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63562"/>
          </a:xfrm>
        </p:spPr>
        <p:txBody>
          <a:bodyPr/>
          <a:lstStyle/>
          <a:p>
            <a:r>
              <a:rPr lang="es-ES" dirty="0"/>
              <a:t>Propósito de Operaciones de Ignición</a:t>
            </a:r>
            <a:endParaRPr lang="es-MX" dirty="0"/>
          </a:p>
        </p:txBody>
      </p:sp>
      <p:pic>
        <p:nvPicPr>
          <p:cNvPr id="5" name="Content Placeholder 4" descr="Combatiente de incendios cargando una motosierra, monitoreando las orillas de un incendio después de que se haya implementado previamente una operación de quema de ensanche.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" r="4409" b="11294"/>
          <a:stretch/>
        </p:blipFill>
        <p:spPr>
          <a:xfrm>
            <a:off x="0" y="697218"/>
            <a:ext cx="9144000" cy="5932182"/>
          </a:xfr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EAA10B6-8909-4762-BF25-A33B99BA9922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7772400" cy="563562"/>
          </a:xfrm>
          <a:prstGeom prst="rect">
            <a:avLst/>
          </a:prstGeom>
          <a:gradFill>
            <a:gsLst>
              <a:gs pos="9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s-MX" sz="2800" dirty="0"/>
              <a:t>Incendios Forestales – Quema de Ensanche</a:t>
            </a:r>
          </a:p>
        </p:txBody>
      </p:sp>
    </p:spTree>
    <p:extLst>
      <p:ext uri="{BB962C8B-B14F-4D97-AF65-F5344CB8AC3E}">
        <p14:creationId xmlns:p14="http://schemas.microsoft.com/office/powerpoint/2010/main" val="2955798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63562"/>
          </a:xfrm>
        </p:spPr>
        <p:txBody>
          <a:bodyPr/>
          <a:lstStyle/>
          <a:p>
            <a:r>
              <a:rPr lang="es-ES" dirty="0"/>
              <a:t>Propósito de Operaciones de Ignición</a:t>
            </a:r>
            <a:endParaRPr lang="es-MX" dirty="0"/>
          </a:p>
        </p:txBody>
      </p:sp>
      <p:pic>
        <p:nvPicPr>
          <p:cNvPr id="5" name="Content Placeholder 4" descr="Combatiente de incendios caminando junto a combustibles quemados con una antorcha de goteo encendida en la mano derecha.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 r="4451" b="11294"/>
          <a:stretch/>
        </p:blipFill>
        <p:spPr>
          <a:xfrm>
            <a:off x="0" y="697218"/>
            <a:ext cx="9144000" cy="5932182"/>
          </a:xfr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936DBF9-AED3-4993-B8F4-C35D88DBCF22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9144000" cy="914400"/>
          </a:xfrm>
          <a:prstGeom prst="rect">
            <a:avLst/>
          </a:prstGeom>
          <a:gradFill>
            <a:gsLst>
              <a:gs pos="9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s-MX" sz="2800" dirty="0"/>
              <a:t>Quema Prescrita – Quemando Concentraciones de Combustible</a:t>
            </a:r>
          </a:p>
        </p:txBody>
      </p:sp>
    </p:spTree>
    <p:extLst>
      <p:ext uri="{BB962C8B-B14F-4D97-AF65-F5344CB8AC3E}">
        <p14:creationId xmlns:p14="http://schemas.microsoft.com/office/powerpoint/2010/main" val="916464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63562"/>
          </a:xfrm>
        </p:spPr>
        <p:txBody>
          <a:bodyPr/>
          <a:lstStyle/>
          <a:p>
            <a:r>
              <a:rPr lang="es-ES" dirty="0"/>
              <a:t>Propósito de Operaciones de Ignición</a:t>
            </a:r>
            <a:endParaRPr lang="es-MX" dirty="0"/>
          </a:p>
        </p:txBody>
      </p:sp>
      <p:pic>
        <p:nvPicPr>
          <p:cNvPr id="5" name="Content Placeholder 4" descr="Imagen de un fondo muy humeante y un montón de troncos ardiendo en una pila en primer plano.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4390" r="3387" b="14814"/>
          <a:stretch/>
        </p:blipFill>
        <p:spPr>
          <a:xfrm>
            <a:off x="0" y="685799"/>
            <a:ext cx="9144000" cy="5943601"/>
          </a:xfr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8C2CFF7-1AC9-4F80-8311-13274B1ABB94}"/>
              </a:ext>
            </a:extLst>
          </p:cNvPr>
          <p:cNvSpPr txBox="1">
            <a:spLocks/>
          </p:cNvSpPr>
          <p:nvPr/>
        </p:nvSpPr>
        <p:spPr>
          <a:xfrm>
            <a:off x="0" y="685799"/>
            <a:ext cx="9144000" cy="1066801"/>
          </a:xfrm>
          <a:prstGeom prst="rect">
            <a:avLst/>
          </a:prstGeom>
          <a:gradFill>
            <a:gsLst>
              <a:gs pos="9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s-MX" sz="2800" dirty="0"/>
              <a:t>Incendios Forestales – Apilamiento de Combustible Seco (Bone Piling)</a:t>
            </a:r>
          </a:p>
        </p:txBody>
      </p:sp>
    </p:spTree>
    <p:extLst>
      <p:ext uri="{BB962C8B-B14F-4D97-AF65-F5344CB8AC3E}">
        <p14:creationId xmlns:p14="http://schemas.microsoft.com/office/powerpoint/2010/main" val="3518185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63562"/>
          </a:xfrm>
        </p:spPr>
        <p:txBody>
          <a:bodyPr/>
          <a:lstStyle/>
          <a:p>
            <a:r>
              <a:rPr lang="es-ES" dirty="0"/>
              <a:t>Propósito de Operaciones de Ignición</a:t>
            </a:r>
            <a:endParaRPr lang="es-MX" dirty="0"/>
          </a:p>
        </p:txBody>
      </p:sp>
      <p:pic>
        <p:nvPicPr>
          <p:cNvPr id="14" name="Content Placeholder 13" descr="Combatientes de incendios monitoreando una quema de ensanche en un sotobosque cubierto de pasto entre una casa y la línea de fuego.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b="13288"/>
          <a:stretch/>
        </p:blipFill>
        <p:spPr>
          <a:xfrm>
            <a:off x="0" y="685800"/>
            <a:ext cx="9144543" cy="5943600"/>
          </a:xfr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46C9C85-FB4B-4DEE-A4A3-F5A86FB73D98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3657600" cy="563562"/>
          </a:xfrm>
          <a:prstGeom prst="rect">
            <a:avLst/>
          </a:prstGeom>
          <a:gradFill>
            <a:gsLst>
              <a:gs pos="9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s-MX" sz="2800" dirty="0"/>
              <a:t>Valores en Riesgo</a:t>
            </a:r>
          </a:p>
        </p:txBody>
      </p:sp>
    </p:spTree>
    <p:extLst>
      <p:ext uri="{BB962C8B-B14F-4D97-AF65-F5344CB8AC3E}">
        <p14:creationId xmlns:p14="http://schemas.microsoft.com/office/powerpoint/2010/main" val="1101458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Comprobación de Conocimiento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 anchor="ctr">
            <a:normAutofit fontScale="92500" lnSpcReduction="20000"/>
          </a:bodyPr>
          <a:lstStyle/>
          <a:p>
            <a:pPr algn="ctr"/>
            <a:r>
              <a:rPr lang="es-MX" sz="2800" b="1" dirty="0"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¿Qué clase de operación de ignición se describe abajo, requiere dispositivos de ignición?</a:t>
            </a:r>
            <a:endParaRPr lang="es-MX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endParaRPr lang="es-MX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sz="2600" dirty="0"/>
              <a:t>Un fuego encendido a lo largo del borde interior de una línea de fuego para consumir el combustible que está en el camino de un incendio forestal o para cambiar la dirección o la intensidad de la columna de convección del fuego</a:t>
            </a:r>
            <a:r>
              <a:rPr lang="es-MX" sz="1900" dirty="0">
                <a:cs typeface="Times New Roman" panose="02020603050405020304" pitchFamily="18" charset="0"/>
              </a:rPr>
              <a:t>. </a:t>
            </a:r>
          </a:p>
          <a:p>
            <a:endParaRPr lang="es-MX" sz="2400" dirty="0">
              <a:cs typeface="Times New Roman" panose="02020603050405020304" pitchFamily="18" charset="0"/>
            </a:endParaRPr>
          </a:p>
          <a:p>
            <a:pPr marL="731520"/>
            <a:r>
              <a:rPr lang="es-MX" dirty="0"/>
              <a:t>Contrafuego</a:t>
            </a:r>
          </a:p>
        </p:txBody>
      </p:sp>
      <p:pic>
        <p:nvPicPr>
          <p:cNvPr id="6" name="Content Placeholder 5" descr="Combatiente de incendios de pie en una posición cerca de un incendio muy activo, posicionado para monitorear el combustible no quemado adyacente a las llamas."/>
          <p:cNvPicPr>
            <a:picLocks noGrp="1" noChangeAspect="1"/>
          </p:cNvPicPr>
          <p:nvPr>
            <p:ph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6" t="4376" r="18907" b="3806"/>
          <a:stretch/>
        </p:blipFill>
        <p:spPr>
          <a:xfrm>
            <a:off x="4648200" y="1676400"/>
            <a:ext cx="4495800" cy="4876800"/>
          </a:xfrm>
        </p:spPr>
      </p:pic>
    </p:spTree>
    <p:extLst>
      <p:ext uri="{BB962C8B-B14F-4D97-AF65-F5344CB8AC3E}">
        <p14:creationId xmlns:p14="http://schemas.microsoft.com/office/powerpoint/2010/main" val="11358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Otros Propósitos de Ignición</a:t>
            </a:r>
          </a:p>
        </p:txBody>
      </p:sp>
      <p:pic>
        <p:nvPicPr>
          <p:cNvPr id="5" name="Content Placeholder 4" descr="Imagen de múltiples pilas de desechos ardiendo con nieve cubriendo el suelo en un rodal de madera escaso y previamente aclareado.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4390" r="3387" b="14813"/>
          <a:stretch/>
        </p:blipFill>
        <p:spPr>
          <a:xfrm>
            <a:off x="0" y="685800"/>
            <a:ext cx="9144000" cy="5943600"/>
          </a:xfr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FFA1AA-FBA4-4E6D-980E-12FF83F9D843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5943600" cy="563562"/>
          </a:xfrm>
          <a:prstGeom prst="rect">
            <a:avLst/>
          </a:prstGeom>
          <a:gradFill>
            <a:gsLst>
              <a:gs pos="9000">
                <a:srgbClr val="FFFFFF">
                  <a:alpha val="5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s-ES" sz="2800" dirty="0"/>
              <a:t>Fuego Prescrito- Quema en Pilas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300214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Otros Propósitos de Ignición</a:t>
            </a:r>
          </a:p>
        </p:txBody>
      </p:sp>
      <p:pic>
        <p:nvPicPr>
          <p:cNvPr id="5" name="Content Placeholder 4" descr="Combatiente de incendios caminando paralelamente a un incendio ardiendo en pastos largos, arbustos cortos y algunos árboles.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t="14743" r="6265"/>
          <a:stretch/>
        </p:blipFill>
        <p:spPr>
          <a:xfrm>
            <a:off x="0" y="685800"/>
            <a:ext cx="9144000" cy="5943600"/>
          </a:xfr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96BFB0-FD1D-4CFC-B8E4-A383CB66CEC4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7010400" cy="563562"/>
          </a:xfrm>
          <a:prstGeom prst="rect">
            <a:avLst/>
          </a:prstGeom>
          <a:gradFill>
            <a:gsLst>
              <a:gs pos="9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s-MX" sz="2800" dirty="0"/>
              <a:t>Fuego Prescrito – Quema Completa– Masiva </a:t>
            </a:r>
          </a:p>
        </p:txBody>
      </p:sp>
    </p:spTree>
    <p:extLst>
      <p:ext uri="{BB962C8B-B14F-4D97-AF65-F5344CB8AC3E}">
        <p14:creationId xmlns:p14="http://schemas.microsoft.com/office/powerpoint/2010/main" val="1878909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Objetivos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2400" dirty="0"/>
              <a:t>Los estudiantes serán capaces de:</a:t>
            </a:r>
          </a:p>
          <a:p>
            <a:pPr marL="0" indent="0">
              <a:buNone/>
            </a:pPr>
            <a:endParaRPr lang="es-ES" sz="2400" dirty="0"/>
          </a:p>
          <a:p>
            <a:r>
              <a:rPr lang="es-ES" sz="2400" dirty="0"/>
              <a:t>Identificar los dispositivos de ignición comúnmente usados.</a:t>
            </a:r>
          </a:p>
          <a:p>
            <a:endParaRPr lang="es-ES" sz="2400" dirty="0"/>
          </a:p>
          <a:p>
            <a:r>
              <a:rPr lang="es-ES" sz="2400" dirty="0"/>
              <a:t>Describir situaciones donde el uso de dispositivos de ignición pueden ser usados.</a:t>
            </a:r>
          </a:p>
          <a:p>
            <a:endParaRPr lang="es-ES" sz="2400" dirty="0"/>
          </a:p>
          <a:p>
            <a:r>
              <a:rPr lang="es-ES" sz="2400" dirty="0"/>
              <a:t>Discutir las ventajas y desventajas de los diferentes dispositivos de ignición.</a:t>
            </a:r>
          </a:p>
        </p:txBody>
      </p:sp>
    </p:spTree>
    <p:extLst>
      <p:ext uri="{BB962C8B-B14F-4D97-AF65-F5344CB8AC3E}">
        <p14:creationId xmlns:p14="http://schemas.microsoft.com/office/powerpoint/2010/main" val="1513215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Objetivos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2400" dirty="0"/>
              <a:t>Los estudiantes serán capaces de:</a:t>
            </a:r>
          </a:p>
          <a:p>
            <a:pPr marL="0" indent="0">
              <a:buNone/>
            </a:pPr>
            <a:endParaRPr lang="es-ES" sz="2400" dirty="0"/>
          </a:p>
          <a:p>
            <a:r>
              <a:rPr lang="es-ES" sz="2400" dirty="0"/>
              <a:t>Describir los peligros asociados con el uso de dispositivos comunes de ignición.</a:t>
            </a:r>
          </a:p>
          <a:p>
            <a:endParaRPr lang="es-ES" sz="2400" dirty="0"/>
          </a:p>
          <a:p>
            <a:r>
              <a:rPr lang="es-ES" sz="2400" dirty="0"/>
              <a:t>Demostrar el uso y almacenamiento seguro de los dispositivos de ignición.</a:t>
            </a:r>
          </a:p>
          <a:p>
            <a:endParaRPr lang="es-ES" sz="2400" dirty="0"/>
          </a:p>
          <a:p>
            <a:r>
              <a:rPr lang="es-ES" sz="2400" dirty="0"/>
              <a:t>Identificar dispositivos alternativos para encender combustibles.</a:t>
            </a:r>
          </a:p>
        </p:txBody>
      </p:sp>
    </p:spTree>
    <p:extLst>
      <p:ext uri="{BB962C8B-B14F-4D97-AF65-F5344CB8AC3E}">
        <p14:creationId xmlns:p14="http://schemas.microsoft.com/office/powerpoint/2010/main" val="4293709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Objetivos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2400" dirty="0"/>
              <a:t>Los estudiantes serán capaces de:</a:t>
            </a:r>
          </a:p>
          <a:p>
            <a:pPr marL="0" indent="0">
              <a:buNone/>
            </a:pPr>
            <a:endParaRPr lang="es-ES" sz="2400" dirty="0"/>
          </a:p>
          <a:p>
            <a:r>
              <a:rPr lang="es-ES" sz="2400" dirty="0"/>
              <a:t>Describir los peligros asociados con el uso de dispositivos comunes de ignición.</a:t>
            </a:r>
          </a:p>
          <a:p>
            <a:endParaRPr lang="es-ES" sz="2400" dirty="0"/>
          </a:p>
          <a:p>
            <a:r>
              <a:rPr lang="es-ES" sz="2400" dirty="0"/>
              <a:t>Demostrar el uso y almacenamiento seguro de los dispositivos de ignición.</a:t>
            </a:r>
          </a:p>
          <a:p>
            <a:endParaRPr lang="es-ES" sz="2400" dirty="0"/>
          </a:p>
          <a:p>
            <a:r>
              <a:rPr lang="es-ES" sz="2400" dirty="0"/>
              <a:t>Identificar dispositivos alternativos para encender combustibles.</a:t>
            </a:r>
          </a:p>
        </p:txBody>
      </p:sp>
    </p:spTree>
    <p:extLst>
      <p:ext uri="{BB962C8B-B14F-4D97-AF65-F5344CB8AC3E}">
        <p14:creationId xmlns:p14="http://schemas.microsoft.com/office/powerpoint/2010/main" val="392363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563562"/>
          </a:xfrm>
        </p:spPr>
        <p:txBody>
          <a:bodyPr/>
          <a:lstStyle/>
          <a:p>
            <a:r>
              <a:rPr lang="es-MX" dirty="0"/>
              <a:t>EPP para Dispositivos de Ignición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536F2C-568F-436E-B908-1D33F11BB2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MX" dirty="0"/>
          </a:p>
        </p:txBody>
      </p:sp>
      <p:pic>
        <p:nvPicPr>
          <p:cNvPr id="5" name="Content Placeholder 4" descr="Imagen ampliada de un combatiente de incendios utilizando una bengala para encender combustible del suelo.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50027" r="623" b="2716"/>
          <a:stretch/>
        </p:blipFill>
        <p:spPr>
          <a:xfrm>
            <a:off x="1" y="685800"/>
            <a:ext cx="9144000" cy="5943600"/>
          </a:xfrm>
        </p:spPr>
      </p:pic>
    </p:spTree>
    <p:extLst>
      <p:ext uri="{BB962C8B-B14F-4D97-AF65-F5344CB8AC3E}">
        <p14:creationId xmlns:p14="http://schemas.microsoft.com/office/powerpoint/2010/main" val="3122962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Dispositivos Comunes</a:t>
            </a:r>
          </a:p>
        </p:txBody>
      </p:sp>
      <p:pic>
        <p:nvPicPr>
          <p:cNvPr id="7" name="Content Placeholder 6" descr="Combatiente de incendios usando una antorcha de goteo para encender junípero y artemisa.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t="3367" r="968" b="905"/>
          <a:stretch/>
        </p:blipFill>
        <p:spPr>
          <a:xfrm>
            <a:off x="0" y="685800"/>
            <a:ext cx="9144000" cy="5943600"/>
          </a:xfr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7FEBDC8-C7EE-4465-84EB-646DB8A04B17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3657600" cy="563562"/>
          </a:xfrm>
          <a:prstGeom prst="rect">
            <a:avLst/>
          </a:prstGeom>
          <a:gradFill>
            <a:gsLst>
              <a:gs pos="9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MX" sz="2800" dirty="0"/>
              <a:t>Antorcha de Goteo</a:t>
            </a:r>
          </a:p>
        </p:txBody>
      </p:sp>
      <p:pic>
        <p:nvPicPr>
          <p:cNvPr id="9" name="Picture 8" descr="Imagen fija de una antorcha de goteo.">
            <a:extLst>
              <a:ext uri="{FF2B5EF4-FFF2-40B4-BE49-F238E27FC236}">
                <a16:creationId xmlns:a16="http://schemas.microsoft.com/office/drawing/2014/main" id="{FCA1F485-41CB-43BF-AF74-4F5BE1F747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3" t="6938" r="22213" b="4161"/>
          <a:stretch/>
        </p:blipFill>
        <p:spPr>
          <a:xfrm>
            <a:off x="7017544" y="3048001"/>
            <a:ext cx="2126456" cy="3581399"/>
          </a:xfrm>
          <a:prstGeom prst="rect">
            <a:avLst/>
          </a:prstGeom>
          <a:solidFill>
            <a:srgbClr val="176533">
              <a:alpha val="50000"/>
            </a:srgbClr>
          </a:solidFill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036892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Dispositivos Comunes </a:t>
            </a:r>
          </a:p>
        </p:txBody>
      </p:sp>
      <p:pic>
        <p:nvPicPr>
          <p:cNvPr id="5" name="Content Placeholder 4" descr="Dos combatientes de incendios con sus mochilas puestas, de pie junto a la puerta trasera de un camión con dos antorchas de goteo completamente ensambladas.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" t="28088" r="31394" b="6850"/>
          <a:stretch/>
        </p:blipFill>
        <p:spPr>
          <a:xfrm>
            <a:off x="-1" y="838200"/>
            <a:ext cx="9144000" cy="5791200"/>
          </a:xfr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90DD637-8B8B-4490-96F5-9C703E2F8B1F}"/>
              </a:ext>
            </a:extLst>
          </p:cNvPr>
          <p:cNvSpPr txBox="1">
            <a:spLocks/>
          </p:cNvSpPr>
          <p:nvPr/>
        </p:nvSpPr>
        <p:spPr>
          <a:xfrm>
            <a:off x="-1" y="838200"/>
            <a:ext cx="5158509" cy="563562"/>
          </a:xfrm>
          <a:prstGeom prst="rect">
            <a:avLst/>
          </a:prstGeom>
          <a:gradFill>
            <a:gsLst>
              <a:gs pos="9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s-ES" sz="2800" dirty="0"/>
              <a:t>Partes de la Antorcha de Goteo</a:t>
            </a:r>
            <a:endParaRPr lang="es-MX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76200" y="1367135"/>
            <a:ext cx="2800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+mn-lt"/>
              </a:rPr>
              <a:t>Encendedor (Mecha)</a:t>
            </a:r>
          </a:p>
        </p:txBody>
      </p:sp>
      <p:cxnSp>
        <p:nvCxnSpPr>
          <p:cNvPr id="23" name="Straight Arrow Connector 22" descr="arrow"/>
          <p:cNvCxnSpPr>
            <a:cxnSpLocks/>
          </p:cNvCxnSpPr>
          <p:nvPr/>
        </p:nvCxnSpPr>
        <p:spPr>
          <a:xfrm>
            <a:off x="2743200" y="1600200"/>
            <a:ext cx="42772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 descr="arrow"/>
          <p:cNvCxnSpPr/>
          <p:nvPr/>
        </p:nvCxnSpPr>
        <p:spPr>
          <a:xfrm flipV="1">
            <a:off x="1828800" y="4572000"/>
            <a:ext cx="1295400" cy="11314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4685145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+mn-lt"/>
              </a:rPr>
              <a:t>Anillo de la Tapa de Cierre del Tanque </a:t>
            </a:r>
            <a:endParaRPr lang="es-MX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9" name="Straight Arrow Connector 18" descr="arrow"/>
          <p:cNvCxnSpPr/>
          <p:nvPr/>
        </p:nvCxnSpPr>
        <p:spPr>
          <a:xfrm>
            <a:off x="2209800" y="3431381"/>
            <a:ext cx="990600" cy="1385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3195935"/>
            <a:ext cx="251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+mn-lt"/>
              </a:rPr>
              <a:t>Tubo de Descarga</a:t>
            </a:r>
          </a:p>
        </p:txBody>
      </p:sp>
      <p:cxnSp>
        <p:nvCxnSpPr>
          <p:cNvPr id="32" name="Straight Arrow Connector 31" descr="arrow"/>
          <p:cNvCxnSpPr/>
          <p:nvPr/>
        </p:nvCxnSpPr>
        <p:spPr>
          <a:xfrm flipH="1" flipV="1">
            <a:off x="3724564" y="1974091"/>
            <a:ext cx="923636" cy="71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7CE8923-1A0F-4150-BEF0-04D70035A675}"/>
              </a:ext>
            </a:extLst>
          </p:cNvPr>
          <p:cNvSpPr txBox="1"/>
          <p:nvPr/>
        </p:nvSpPr>
        <p:spPr>
          <a:xfrm>
            <a:off x="914400" y="5943600"/>
            <a:ext cx="1321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+mn-lt"/>
              </a:rPr>
              <a:t>Tanque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705621" y="1748135"/>
            <a:ext cx="4065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+mn-lt"/>
              </a:rPr>
              <a:t>Boquilla y Orificio de la Boquilla </a:t>
            </a:r>
            <a:endParaRPr lang="es-MX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2" name="Straight Arrow Connector 11" descr="arrow">
            <a:extLst>
              <a:ext uri="{FF2B5EF4-FFF2-40B4-BE49-F238E27FC236}">
                <a16:creationId xmlns:a16="http://schemas.microsoft.com/office/drawing/2014/main" id="{034C675F-2B84-40C2-9384-5659C7C7CB89}"/>
              </a:ext>
            </a:extLst>
          </p:cNvPr>
          <p:cNvCxnSpPr>
            <a:cxnSpLocks/>
          </p:cNvCxnSpPr>
          <p:nvPr/>
        </p:nvCxnSpPr>
        <p:spPr>
          <a:xfrm>
            <a:off x="2016834" y="6210265"/>
            <a:ext cx="724634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 descr="arrow"/>
          <p:cNvCxnSpPr/>
          <p:nvPr/>
        </p:nvCxnSpPr>
        <p:spPr>
          <a:xfrm flipH="1">
            <a:off x="4572000" y="4191000"/>
            <a:ext cx="586509" cy="4572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58510" y="3922068"/>
            <a:ext cx="3985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+mn-lt"/>
              </a:rPr>
              <a:t>Tapa de Ventilación y Tubo de Respiración</a:t>
            </a:r>
            <a:endParaRPr lang="es-MX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7" name="Straight Arrow Connector 6" descr="arrow"/>
          <p:cNvCxnSpPr/>
          <p:nvPr/>
        </p:nvCxnSpPr>
        <p:spPr>
          <a:xfrm flipH="1">
            <a:off x="5334000" y="5791200"/>
            <a:ext cx="6858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54436" y="5560367"/>
            <a:ext cx="1569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+mn-lt"/>
              </a:rPr>
              <a:t>Agarradera</a:t>
            </a:r>
          </a:p>
        </p:txBody>
      </p:sp>
    </p:spTree>
    <p:extLst>
      <p:ext uri="{BB962C8B-B14F-4D97-AF65-F5344CB8AC3E}">
        <p14:creationId xmlns:p14="http://schemas.microsoft.com/office/powerpoint/2010/main" val="357860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Dispositivos Comunes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78CCBA5-DD29-4E72-AF57-55EB1092F34F}"/>
              </a:ext>
            </a:extLst>
          </p:cNvPr>
          <p:cNvSpPr txBox="1">
            <a:spLocks/>
          </p:cNvSpPr>
          <p:nvPr/>
        </p:nvSpPr>
        <p:spPr>
          <a:xfrm>
            <a:off x="0" y="838200"/>
            <a:ext cx="4953000" cy="563562"/>
          </a:xfrm>
          <a:prstGeom prst="rect">
            <a:avLst/>
          </a:prstGeom>
          <a:gradFill>
            <a:gsLst>
              <a:gs pos="9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s-ES" sz="2800" dirty="0"/>
              <a:t>Boquilla de la Antorcha de Goteo</a:t>
            </a:r>
            <a:endParaRPr lang="es-MX" sz="2800" dirty="0"/>
          </a:p>
        </p:txBody>
      </p:sp>
      <p:pic>
        <p:nvPicPr>
          <p:cNvPr id="6" name="Content Placeholder 5" descr="Boquillas de antorcha de goteo.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" r="327"/>
          <a:stretch/>
        </p:blipFill>
        <p:spPr>
          <a:xfrm>
            <a:off x="0" y="1752600"/>
            <a:ext cx="9144000" cy="4310572"/>
          </a:xfrm>
        </p:spPr>
      </p:pic>
      <p:sp>
        <p:nvSpPr>
          <p:cNvPr id="12" name="TextBox 11"/>
          <p:cNvSpPr txBox="1"/>
          <p:nvPr/>
        </p:nvSpPr>
        <p:spPr>
          <a:xfrm>
            <a:off x="3200400" y="1867405"/>
            <a:ext cx="1728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1800" b="1" dirty="0">
                <a:latin typeface="+mn-lt"/>
              </a:rPr>
              <a:t>Tapa del Tanque</a:t>
            </a:r>
          </a:p>
        </p:txBody>
      </p:sp>
      <p:cxnSp>
        <p:nvCxnSpPr>
          <p:cNvPr id="8" name="Straight Arrow Connector 7" descr="arrow"/>
          <p:cNvCxnSpPr/>
          <p:nvPr/>
        </p:nvCxnSpPr>
        <p:spPr>
          <a:xfrm>
            <a:off x="4953000" y="2057400"/>
            <a:ext cx="6858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11">
            <a:extLst>
              <a:ext uri="{FF2B5EF4-FFF2-40B4-BE49-F238E27FC236}">
                <a16:creationId xmlns:a16="http://schemas.microsoft.com/office/drawing/2014/main" id="{8CD70CDD-3CA4-4E63-A40D-DE816A94BFE4}"/>
              </a:ext>
            </a:extLst>
          </p:cNvPr>
          <p:cNvSpPr txBox="1"/>
          <p:nvPr/>
        </p:nvSpPr>
        <p:spPr>
          <a:xfrm>
            <a:off x="6958057" y="1894340"/>
            <a:ext cx="2185943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800" b="1" dirty="0">
                <a:latin typeface="+mn-lt"/>
              </a:rPr>
              <a:t>Tapón de descarga en posición de transporte, la salida de combustible esta tapada.</a:t>
            </a:r>
            <a:endParaRPr lang="es-MX" sz="1800" b="1" dirty="0">
              <a:latin typeface="+mn-lt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16F12304-AEED-4202-BC02-06308718E57A}"/>
              </a:ext>
            </a:extLst>
          </p:cNvPr>
          <p:cNvSpPr txBox="1"/>
          <p:nvPr/>
        </p:nvSpPr>
        <p:spPr>
          <a:xfrm>
            <a:off x="6958057" y="4265474"/>
            <a:ext cx="2185943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800" b="1" dirty="0">
                <a:latin typeface="+mn-lt"/>
              </a:rPr>
              <a:t>Tapón de descarga en posición de estacionado, la salida de combustible esta abierta.</a:t>
            </a:r>
            <a:endParaRPr lang="es-MX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0752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Dispositivos Comunes</a:t>
            </a:r>
          </a:p>
        </p:txBody>
      </p:sp>
      <p:pic>
        <p:nvPicPr>
          <p:cNvPr id="7" name="Content Placeholder 6" descr="Dos combatientes de incendios encendiendo pasto del sotoboque de una zona boscosa produciendo grandes llamas con una antorcha de goteo.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t="14743" r="6265"/>
          <a:stretch/>
        </p:blipFill>
        <p:spPr>
          <a:xfrm>
            <a:off x="0" y="685800"/>
            <a:ext cx="9144000" cy="5943600"/>
          </a:xfr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A97FC92-4B25-45F6-BA8B-CCA00FC796DD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6324600" cy="563562"/>
          </a:xfrm>
          <a:prstGeom prst="rect">
            <a:avLst/>
          </a:prstGeom>
          <a:gradFill>
            <a:gsLst>
              <a:gs pos="9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s-ES" sz="2800" dirty="0"/>
              <a:t>Antorcha de Goteo – EPP y Seguridad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800050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Dispositivos Comunes</a:t>
            </a:r>
          </a:p>
        </p:txBody>
      </p:sp>
      <p:pic>
        <p:nvPicPr>
          <p:cNvPr id="7" name="Content Placeholder 6" descr="Dos combatientes de incendios esperando para llenar sus antorchas de goteo, mientras que un tercero está llenando una antorcha de goteo con combustible detrás un carro motobomba tipo 6."/>
          <p:cNvPicPr>
            <a:picLocks noGrp="1" noChangeAspect="1"/>
          </p:cNvPicPr>
          <p:nvPr>
            <p:ph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t="14743" r="6265"/>
          <a:stretch/>
        </p:blipFill>
        <p:spPr>
          <a:xfrm>
            <a:off x="0" y="685800"/>
            <a:ext cx="9144000" cy="5943600"/>
          </a:xfr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851CBCE-ACD3-4225-9549-A43FBBEC63FF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6629400" cy="563562"/>
          </a:xfrm>
          <a:prstGeom prst="rect">
            <a:avLst/>
          </a:prstGeom>
          <a:gradFill>
            <a:gsLst>
              <a:gs pos="9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1400000" scaled="0"/>
          </a:gradFill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0">
              <a:buNone/>
            </a:pPr>
            <a:r>
              <a:rPr lang="es-ES" sz="2800" dirty="0"/>
              <a:t>Antorcha de Goteo – Mezclar el Combustible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8518316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ARTICULATE_SLIDE_COUNT" val="17"/>
  <p:tag name="MMPROD_UIDATA" val="&lt;database version=&quot;7.0&quot;&gt;&lt;object type=&quot;1&quot; unique_id=&quot;10001&quot;&gt;&lt;object type=&quot;8&quot; unique_id=&quot;10084&quot;&gt;&lt;/object&gt;&lt;object type=&quot;2&quot; unique_id=&quot;10085&quot;&gt;&lt;object type=&quot;3&quot; unique_id=&quot;10086&quot;&gt;&lt;property id=&quot;20148&quot; value=&quot;5&quot;/&gt;&lt;property id=&quot;20300&quot; value=&quot;Slide 1&quot;/&gt;&lt;property id=&quot;20307&quot; value=&quot;258&quot;/&gt;&lt;/object&gt;&lt;object type=&quot;3&quot; unique_id=&quot;10087&quot;&gt;&lt;property id=&quot;20148&quot; value=&quot;5&quot;/&gt;&lt;property id=&quot;20300&quot; value=&quot;Slide 2 - &amp;quot;Unit 1: Objectives&amp;quot;&quot;/&gt;&lt;property id=&quot;20307&quot; value=&quot;259&quot;/&gt;&lt;/object&gt;&lt;object type=&quot;3&quot; unique_id=&quot;10088&quot;&gt;&lt;property id=&quot;20148&quot; value=&quot;5&quot;/&gt;&lt;property id=&quot;20300&quot; value=&quot;Slide 3 - &amp;quot;Basic fire terminology video&amp;quot;&quot;/&gt;&lt;property id=&quot;20307&quot; value=&quot;260&quot;/&gt;&lt;/object&gt;&lt;object type=&quot;3&quot; unique_id=&quot;10089&quot;&gt;&lt;property id=&quot;20148&quot; value=&quot;5&quot;/&gt;&lt;property id=&quot;20300&quot; value=&quot;Slide 5 - &amp;quot;Additional terminology: &amp;quot;&quot;/&gt;&lt;property id=&quot;20307&quot; value=&quot;261&quot;/&gt;&lt;/object&gt;&lt;object type=&quot;3&quot; unique_id=&quot;10091&quot;&gt;&lt;property id=&quot;20148&quot; value=&quot;5&quot;/&gt;&lt;property id=&quot;20300&quot; value=&quot;Slide 4 - &amp;quot;Terminology: Fire Behavior&amp;quot;&quot;/&gt;&lt;property id=&quot;20307&quot; value=&quot;273&quot;/&gt;&lt;/object&gt;&lt;object type=&quot;3&quot; unique_id=&quot;10092&quot;&gt;&lt;property id=&quot;20148&quot; value=&quot;5&quot;/&gt;&lt;property id=&quot;20300&quot; value=&quot;Slide 6 - &amp;quot;The Fire Triangle&amp;quot;&quot;/&gt;&lt;property id=&quot;20307&quot; value=&quot;274&quot;/&gt;&lt;/object&gt;&lt;object type=&quot;3&quot; unique_id=&quot;10096&quot;&gt;&lt;property id=&quot;20148&quot; value=&quot;5&quot;/&gt;&lt;property id=&quot;20300&quot; value=&quot;Slide 14 - &amp;quot;Heat Transfer&amp;quot;&quot;/&gt;&lt;property id=&quot;20307&quot; value=&quot;278&quot;/&gt;&lt;/object&gt;&lt;object type=&quot;3&quot; unique_id=&quot;10097&quot;&gt;&lt;property id=&quot;20148&quot; value=&quot;5&quot;/&gt;&lt;property id=&quot;20300&quot; value=&quot;Slide 8 - &amp;quot;Heat&amp;quot;&quot;/&gt;&lt;property id=&quot;20307&quot; value=&quot;279&quot;/&gt;&lt;/object&gt;&lt;object type=&quot;3&quot; unique_id=&quot;10098&quot;&gt;&lt;property id=&quot;20148&quot; value=&quot;5&quot;/&gt;&lt;property id=&quot;20300&quot; value=&quot;Slide 10 - &amp;quot;Heat Transfer&amp;quot;&quot;/&gt;&lt;property id=&quot;20307&quot; value=&quot;290&quot;/&gt;&lt;/object&gt;&lt;object type=&quot;3&quot; unique_id=&quot;10099&quot;&gt;&lt;property id=&quot;20148&quot; value=&quot;5&quot;/&gt;&lt;property id=&quot;20300&quot; value=&quot;Slide 15 - &amp;quot;Breaking the Fire Triangle&amp;quot;&quot;/&gt;&lt;property id=&quot;20307&quot; value=&quot;280&quot;/&gt;&lt;/object&gt;&lt;object type=&quot;3&quot; unique_id=&quot;10100&quot;&gt;&lt;property id=&quot;20148&quot; value=&quot;5&quot;/&gt;&lt;property id=&quot;20300&quot; value=&quot;Slide 16 - &amp;quot;Breaking the fire triangle&amp;quot;&quot;/&gt;&lt;property id=&quot;20307&quot; value=&quot;281&quot;/&gt;&lt;/object&gt;&lt;object type=&quot;3&quot; unique_id=&quot;10106&quot;&gt;&lt;property id=&quot;20148&quot; value=&quot;5&quot;/&gt;&lt;property id=&quot;20300&quot; value=&quot;Slide 17 - &amp;quot;Unit 1 Summary&amp;quot;&quot;/&gt;&lt;property id=&quot;20307&quot; value=&quot;287&quot;/&gt;&lt;/object&gt;&lt;object type=&quot;3&quot; unique_id=&quot;10690&quot;&gt;&lt;property id=&quot;20148&quot; value=&quot;5&quot;/&gt;&lt;property id=&quot;20300&quot; value=&quot;Slide 7 - &amp;quot;Oxygen&amp;quot;&quot;/&gt;&lt;property id=&quot;20307&quot; value=&quot;292&quot;/&gt;&lt;/object&gt;&lt;object type=&quot;3&quot; unique_id=&quot;10691&quot;&gt;&lt;property id=&quot;20148&quot; value=&quot;5&quot;/&gt;&lt;property id=&quot;20300&quot; value=&quot;Slide 9 - &amp;quot;Fuel&amp;quot;&quot;/&gt;&lt;property id=&quot;20307&quot; value=&quot;291&quot;/&gt;&lt;/object&gt;&lt;object type=&quot;3&quot; unique_id=&quot;10692&quot;&gt;&lt;property id=&quot;20148&quot; value=&quot;5&quot;/&gt;&lt;property id=&quot;20300&quot; value=&quot;Slide 11 - &amp;quot;Conduction: Happens through direct contact&amp;#x0D;&amp;#x0A;&amp;quot;&quot;/&gt;&lt;property id=&quot;20307&quot; value=&quot;293&quot;/&gt;&lt;/object&gt;&lt;object type=&quot;3&quot; unique_id=&quot;10693&quot;&gt;&lt;property id=&quot;20148&quot; value=&quot;5&quot;/&gt;&lt;property id=&quot;20300&quot; value=&quot;Slide 12 - &amp;quot;Convection: Movement of air&amp;#x0D;&amp;#x0A;&amp;quot;&quot;/&gt;&lt;property id=&quot;20307&quot; value=&quot;295&quot;/&gt;&lt;/object&gt;&lt;object type=&quot;3&quot; unique_id=&quot;10694&quot;&gt;&lt;property id=&quot;20148&quot; value=&quot;5&quot;/&gt;&lt;property id=&quot;20300&quot; value=&quot;Slide 13 - &amp;quot;&amp;#x0D;&amp;#x0A;Radiant: Ray or wave of heat&amp;#x0D;&amp;#x0A;&amp;quot;&quot;/&gt;&lt;property id=&quot;20307&quot; value=&quot;294&quot;/&gt;&lt;/object&gt;&lt;/object&gt;&lt;/object&gt;&lt;/database&gt;"/>
  <p:tag name="ARTICULATE_PROJECT_OPEN" val="0"/>
  <p:tag name="SECTOMILLISECCONVERTED" val="1"/>
</p:tagLst>
</file>

<file path=ppt/theme/theme1.xml><?xml version="1.0" encoding="utf-8"?>
<a:theme xmlns:a="http://schemas.openxmlformats.org/drawingml/2006/main" name="Custom Design">
  <a:themeElements>
    <a:clrScheme name="NWCG-S190">
      <a:dk1>
        <a:srgbClr val="262626"/>
      </a:dk1>
      <a:lt1>
        <a:srgbClr val="FFFFFF"/>
      </a:lt1>
      <a:dk2>
        <a:srgbClr val="42322A"/>
      </a:dk2>
      <a:lt2>
        <a:srgbClr val="EEECE1"/>
      </a:lt2>
      <a:accent1>
        <a:srgbClr val="ABC178"/>
      </a:accent1>
      <a:accent2>
        <a:srgbClr val="D6562B"/>
      </a:accent2>
      <a:accent3>
        <a:srgbClr val="507B97"/>
      </a:accent3>
      <a:accent4>
        <a:srgbClr val="F4BB3A"/>
      </a:accent4>
      <a:accent5>
        <a:srgbClr val="176533"/>
      </a:accent5>
      <a:accent6>
        <a:srgbClr val="A17D6B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WCG_PPT_s190-Template" id="{8593C24D-E6E0-4AD6-A7C4-B640759F04B6}" vid="{9958F55C-F9E0-4870-BECA-CDDEE98386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NWCG_PPT_Template</Template>
  <TotalTime>7694</TotalTime>
  <Words>3586</Words>
  <Application>Microsoft Office PowerPoint</Application>
  <PresentationFormat>On-screen Show (4:3)</PresentationFormat>
  <Paragraphs>426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Courier New</vt:lpstr>
      <vt:lpstr>Times New Roman</vt:lpstr>
      <vt:lpstr>Wingdings</vt:lpstr>
      <vt:lpstr>Symbol</vt:lpstr>
      <vt:lpstr>Calibri</vt:lpstr>
      <vt:lpstr>Custom Design</vt:lpstr>
      <vt:lpstr>S-130 ES Unidad 11: Dispositivos de Ignición</vt:lpstr>
      <vt:lpstr>Objetivos</vt:lpstr>
      <vt:lpstr>Objetivos</vt:lpstr>
      <vt:lpstr>EPP para Dispositivos de Ignición</vt:lpstr>
      <vt:lpstr>Dispositivos Comunes</vt:lpstr>
      <vt:lpstr>Dispositivos Comunes </vt:lpstr>
      <vt:lpstr>Dispositivos Comunes</vt:lpstr>
      <vt:lpstr>Dispositivos Comunes</vt:lpstr>
      <vt:lpstr>Dispositivos Comunes</vt:lpstr>
      <vt:lpstr>Dispositivos Comunes</vt:lpstr>
      <vt:lpstr>Dispositivos Comunes</vt:lpstr>
      <vt:lpstr>Dispositivos Comunes</vt:lpstr>
      <vt:lpstr>Dispositivos Comunes</vt:lpstr>
      <vt:lpstr>Dispositivos Comunes</vt:lpstr>
      <vt:lpstr>Dispositivos Comunes</vt:lpstr>
      <vt:lpstr>Dispositivos Comunes</vt:lpstr>
      <vt:lpstr>Dispositivos Comunes</vt:lpstr>
      <vt:lpstr>Dispositivos Comunes</vt:lpstr>
      <vt:lpstr>Comprobación de Conocimiento </vt:lpstr>
      <vt:lpstr>Dispositivos Alternativos</vt:lpstr>
      <vt:lpstr>Propósito de Operaciones de Ignición</vt:lpstr>
      <vt:lpstr>Propósito de Operaciones de Ignición</vt:lpstr>
      <vt:lpstr>Propósito de Operaciones de Ignición</vt:lpstr>
      <vt:lpstr>Propósito de Operaciones de Ignición</vt:lpstr>
      <vt:lpstr>Propósito de Operaciones de Ignición</vt:lpstr>
      <vt:lpstr>Comprobación de Conocimiento</vt:lpstr>
      <vt:lpstr>Otros Propósitos de Ignición</vt:lpstr>
      <vt:lpstr>Otros Propósitos de Ignición</vt:lpstr>
      <vt:lpstr>Objetivos</vt:lpstr>
      <vt:lpstr>Objetivos</vt:lpstr>
    </vt:vector>
  </TitlesOfParts>
  <Company>Department of Interior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S-130 ES Unidad 11: Dispositivos de Ignición</dc:title>
  <dc:subject>S-130 ES Unidad 11: Dispositivos de Ignición</dc:subject>
  <dc:creator>NWCG</dc:creator>
  <cp:keywords>S-130 ES Unidad 11: Dispositivos de Ignición</cp:keywords>
  <cp:lastModifiedBy>Touchette, Rhiannon R</cp:lastModifiedBy>
  <cp:revision>237</cp:revision>
  <cp:lastPrinted>2018-11-08T18:13:21Z</cp:lastPrinted>
  <dcterms:created xsi:type="dcterms:W3CDTF">2019-10-15T16:01:49Z</dcterms:created>
  <dcterms:modified xsi:type="dcterms:W3CDTF">2023-05-17T17:34:28Z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F825ACD3-ED32-4FDF-A0D6-63D173E0C802</vt:lpwstr>
  </property>
  <property fmtid="{D5CDD505-2E9C-101B-9397-08002B2CF9AE}" pid="3" name="ArticulatePath">
    <vt:lpwstr>Presentation1</vt:lpwstr>
  </property>
</Properties>
</file>