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18"/>
  </p:notesMasterIdLst>
  <p:handoutMasterIdLst>
    <p:handoutMasterId r:id="rId19"/>
  </p:handoutMasterIdLst>
  <p:sldIdLst>
    <p:sldId id="256" r:id="rId2"/>
    <p:sldId id="275" r:id="rId3"/>
    <p:sldId id="281" r:id="rId4"/>
    <p:sldId id="263" r:id="rId5"/>
    <p:sldId id="262" r:id="rId6"/>
    <p:sldId id="274" r:id="rId7"/>
    <p:sldId id="264" r:id="rId8"/>
    <p:sldId id="265" r:id="rId9"/>
    <p:sldId id="267" r:id="rId10"/>
    <p:sldId id="279" r:id="rId11"/>
    <p:sldId id="261" r:id="rId12"/>
    <p:sldId id="266" r:id="rId13"/>
    <p:sldId id="270" r:id="rId14"/>
    <p:sldId id="271" r:id="rId15"/>
    <p:sldId id="280" r:id="rId16"/>
    <p:sldId id="282" r:id="rId17"/>
  </p:sldIdLst>
  <p:sldSz cx="9144000" cy="6858000" type="screen4x3"/>
  <p:notesSz cx="6858000" cy="9296400"/>
  <p:embeddedFontLst>
    <p:embeddedFont>
      <p:font typeface="Calibri" panose="020F0502020204030204" pitchFamily="34" charset="0"/>
      <p:regular r:id="rId20"/>
      <p:bold r:id="rId21"/>
      <p:italic r:id="rId22"/>
      <p:boldItalic r:id="rId23"/>
    </p:embeddedFont>
  </p:embeddedFontLst>
  <p:custDataLst>
    <p:tags r:id="rId24"/>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176533"/>
    <a:srgbClr val="42322A"/>
    <a:srgbClr val="DDDDDD"/>
    <a:srgbClr val="FFFFFF"/>
    <a:srgbClr val="663300"/>
    <a:srgbClr val="C0C0C0"/>
    <a:srgbClr val="EEECE1"/>
    <a:srgbClr val="00566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64160" autoAdjust="0"/>
  </p:normalViewPr>
  <p:slideViewPr>
    <p:cSldViewPr showGuides="1">
      <p:cViewPr varScale="1">
        <p:scale>
          <a:sx n="80" d="100"/>
          <a:sy n="80" d="100"/>
        </p:scale>
        <p:origin x="2202" y="7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90" d="100"/>
        <a:sy n="190" d="100"/>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wcg.gov/publications/461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wcg.gov/publications/461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6350" indent="-6350">
              <a:lnSpc>
                <a:spcPct val="103000"/>
              </a:lnSpc>
              <a:spcAft>
                <a:spcPts val="75"/>
              </a:spcAft>
            </a:pPr>
            <a:r>
              <a:rPr lang="es-ES_tradnl" sz="1800" b="1" dirty="0">
                <a:solidFill>
                  <a:srgbClr val="000000"/>
                </a:solidFill>
                <a:effectLst/>
                <a:latin typeface="Times New Roman" panose="02020603050405020304" pitchFamily="18" charset="0"/>
                <a:ea typeface="Times New Roman" panose="02020603050405020304" pitchFamily="18" charset="0"/>
              </a:rPr>
              <a:t>Nota para el Instructor</a:t>
            </a:r>
          </a:p>
          <a:p>
            <a:pPr marL="6350" indent="-6350">
              <a:lnSpc>
                <a:spcPct val="103000"/>
              </a:lnSpc>
              <a:spcAft>
                <a:spcPts val="75"/>
              </a:spcAft>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03000"/>
              </a:lnSpc>
              <a:buFont typeface="Symbol" panose="05050102010706020507" pitchFamily="18" charset="2"/>
              <a:buChar char=""/>
            </a:pPr>
            <a:r>
              <a:rPr lang="es-ES_tradnl" sz="1800" dirty="0">
                <a:solidFill>
                  <a:srgbClr val="000000"/>
                </a:solidFill>
                <a:effectLst/>
                <a:latin typeface="Times New Roman" panose="02020603050405020304" pitchFamily="18" charset="0"/>
                <a:ea typeface="Times New Roman" panose="02020603050405020304" pitchFamily="18" charset="0"/>
              </a:rPr>
              <a:t>La intención de esta unidad es ser impartida en el campo como practica real.</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03000"/>
              </a:lnSpc>
              <a:buFont typeface="Symbol" panose="05050102010706020507" pitchFamily="18" charset="2"/>
              <a:buChar char=""/>
            </a:pPr>
            <a:r>
              <a:rPr lang="es-ES_tradnl" sz="1800" dirty="0">
                <a:solidFill>
                  <a:srgbClr val="000000"/>
                </a:solidFill>
                <a:effectLst/>
                <a:latin typeface="Times New Roman" panose="02020603050405020304" pitchFamily="18" charset="0"/>
                <a:ea typeface="Times New Roman" panose="02020603050405020304" pitchFamily="18" charset="0"/>
              </a:rPr>
              <a:t>Las herramientas y el equipo referenciados deben estar disponibles como accesorios para los instructores e implementos prácticos para los estudiantes.</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03000"/>
              </a:lnSpc>
              <a:spcAft>
                <a:spcPts val="595"/>
              </a:spcAft>
              <a:buFont typeface="Symbol" panose="05050102010706020507" pitchFamily="18" charset="2"/>
              <a:buChar char=""/>
            </a:pPr>
            <a:r>
              <a:rPr lang="es-ES_tradnl" sz="1800" dirty="0">
                <a:solidFill>
                  <a:srgbClr val="000000"/>
                </a:solidFill>
                <a:effectLst/>
                <a:latin typeface="Times New Roman" panose="02020603050405020304" pitchFamily="18" charset="0"/>
                <a:ea typeface="Times New Roman" panose="02020603050405020304" pitchFamily="18" charset="0"/>
              </a:rPr>
              <a:t>Si la presentación en el campo no es posible, la unidad se puede presentar en aula a través de PowerPoint, utilizando las herramientas y el equipo como referencia.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dirty="0"/>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6350" indent="-6350">
              <a:lnSpc>
                <a:spcPct val="103000"/>
              </a:lnSpc>
              <a:spcAft>
                <a:spcPts val="595"/>
              </a:spcAft>
            </a:pPr>
            <a:r>
              <a:rPr lang="es-ES_tradnl" sz="1800" dirty="0">
                <a:solidFill>
                  <a:srgbClr val="000000"/>
                </a:solidFill>
                <a:effectLst/>
                <a:latin typeface="Times New Roman" panose="02020603050405020304" pitchFamily="18" charset="0"/>
                <a:ea typeface="Times New Roman" panose="02020603050405020304" pitchFamily="18" charset="0"/>
              </a:rPr>
              <a:t> </a:t>
            </a:r>
            <a:r>
              <a:rPr lang="es-ES_tradnl" sz="1800" b="1" dirty="0">
                <a:solidFill>
                  <a:srgbClr val="000000"/>
                </a:solidFill>
                <a:effectLst/>
                <a:latin typeface="Times New Roman" panose="02020603050405020304" pitchFamily="18" charset="0"/>
                <a:ea typeface="Times New Roman" panose="02020603050405020304" pitchFamily="18" charset="0"/>
              </a:rPr>
              <a:t>Pregunta: Durante la liquidación, ¿qué tan profundo deben revisar los combatientes de incendios para comprobar si hay calor cuando existe una capa pesada de materia en descomposición?</a:t>
            </a:r>
          </a:p>
          <a:p>
            <a:pPr marL="6350" indent="-6350">
              <a:lnSpc>
                <a:spcPct val="103000"/>
              </a:lnSpc>
              <a:spcAft>
                <a:spcPts val="75"/>
              </a:spcAft>
            </a:pPr>
            <a:endParaRPr lang="es-MX" sz="1800" dirty="0">
              <a:solidFill>
                <a:srgbClr val="000000"/>
              </a:solidFill>
              <a:effectLst/>
              <a:latin typeface="Times New Roman" panose="02020603050405020304" pitchFamily="18" charset="0"/>
              <a:ea typeface="Times New Roman" panose="02020603050405020304" pitchFamily="18" charset="0"/>
            </a:endParaRPr>
          </a:p>
          <a:p>
            <a:pPr marL="6350" indent="-6350">
              <a:lnSpc>
                <a:spcPct val="107000"/>
              </a:lnSpc>
              <a:spcAft>
                <a:spcPts val="60"/>
              </a:spcAft>
              <a:tabLst>
                <a:tab pos="3322320" algn="ctr"/>
              </a:tabLst>
            </a:pPr>
            <a:r>
              <a:rPr lang="es-ES_tradnl" sz="1800" dirty="0">
                <a:solidFill>
                  <a:srgbClr val="000000"/>
                </a:solidFill>
                <a:effectLst/>
                <a:latin typeface="Times New Roman" panose="02020603050405020304" pitchFamily="18" charset="0"/>
                <a:ea typeface="Times New Roman" panose="02020603050405020304" pitchFamily="18" charset="0"/>
              </a:rPr>
              <a:t> 	</a:t>
            </a:r>
            <a:r>
              <a:rPr lang="es-ES_tradnl" sz="1800" i="1" dirty="0">
                <a:solidFill>
                  <a:srgbClr val="000000"/>
                </a:solidFill>
                <a:effectLst/>
                <a:latin typeface="Times New Roman" panose="02020603050405020304" pitchFamily="18" charset="0"/>
                <a:ea typeface="Times New Roman" panose="02020603050405020304" pitchFamily="18" charset="0"/>
              </a:rPr>
              <a:t>Respuesta: Hasta llegar al suelo mineral y la fuente de calor es removida y extinguida.</a:t>
            </a:r>
            <a:endParaRPr lang="es-MX"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66355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Discutir el proceso de cuadricular usando un método progresivo o de salto de rana con base en el tamaño de la brigada.</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marR="111125" lvl="0" indent="-342900">
              <a:lnSpc>
                <a:spcPct val="150000"/>
              </a:lnSpc>
              <a:spcAft>
                <a:spcPts val="90"/>
              </a:spcAft>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El cuadricular es dirigido por la persona ubicada en la línea de control que determina el ritmo y el espaciado, enviando mensajes para asegurar que el personal permanezca en línea recta.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marR="111125" lvl="0" indent="-342900">
              <a:lnSpc>
                <a:spcPct val="150000"/>
              </a:lnSpc>
              <a:spcAft>
                <a:spcPts val="90"/>
              </a:spcAft>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Puede ser apropiado tener un escalón en su línea de cuadrícula para evitar que el material ruede sobre otros miembros de la brigada.</a:t>
            </a:r>
          </a:p>
          <a:p>
            <a:pPr marL="342900" marR="111125" lvl="0" indent="-342900">
              <a:lnSpc>
                <a:spcPct val="150000"/>
              </a:lnSpc>
              <a:spcAft>
                <a:spcPts val="90"/>
              </a:spcAft>
              <a:buFont typeface="Courier New" panose="02070309020205020404" pitchFamily="49" charset="0"/>
              <a:buChar char="o"/>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el logro de una profundidad que sea alcanzable para cubrir un terreno dentro de un período operacional.</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la terminología utilizada mientras se cuadricula, como:</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No rebase a la persona que está a su izquierda/derecha.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Avance a la izquierda/derecha a una distancia determinada.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Manténgase a la izquierda, gire a la derecha o viceversa.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Manténgase por lo caliente.</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Otra terminología utilizada para cuadricular la línea de fuego en su unidad.</a:t>
            </a:r>
          </a:p>
          <a:p>
            <a:pPr marL="342900" lvl="0" indent="-342900">
              <a:lnSpc>
                <a:spcPct val="150000"/>
              </a:lnSpc>
              <a:buFont typeface="Courier New" panose="02070309020205020404" pitchFamily="49" charset="0"/>
              <a:buChar char="o"/>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 Discuta cuándo es apropiado sacar a una o dos personas de la cuadrícula para abordar áreas calientes mientras el resto de la cuadrícula continúa.</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Discutir la ubicación de los equipos de motosierra en las líneas de la cuadrícula y las tareas realizadas por los equipos de motosierra durante las operaciones de liquidación. Algunas tareas pueden incluir:</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Desramado de árboles con potencial de antorchamiento delante de la cuadricula.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50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Trocear los extremos calientes de combustibles pesados.</a:t>
            </a: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nSpc>
                <a:spcPct val="150000"/>
              </a:lnSpc>
              <a:spcAft>
                <a:spcPts val="595"/>
              </a:spcAft>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Times New Roman" panose="02020603050405020304" pitchFamily="18" charset="0"/>
              </a:rPr>
              <a:t>Apilar combustibles secos considerando que las brasas vuelan, se crean pozos de cenizas después de que se consume la pila, alejado de la línea de control y antorchar o dañar árboles adicionales.</a:t>
            </a:r>
          </a:p>
          <a:p>
            <a:pPr marL="342900" lvl="0" indent="-342900">
              <a:lnSpc>
                <a:spcPct val="150000"/>
              </a:lnSpc>
              <a:spcAft>
                <a:spcPts val="595"/>
              </a:spcAft>
              <a:buFont typeface="Courier New" panose="02070309020205020404" pitchFamily="49" charset="0"/>
              <a:buChar char="o"/>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cómo monitorear durante una cuadrícula para asegurarse de que nada se haya escapado de las líneas de control, que las brasas no han volado sobre la línea y que no haya focos secundarios no identificados fuera de la línea.</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una cuadrícula verde y su propósito, así como cualquier cambio en las tácticas.</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80"/>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los procedimientos si un foco secundario no identificado es encontrado durante una cuadrícula verde.</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291506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Refiera a Estrategias Tácticas de Impacto Mínimo en la </a:t>
            </a:r>
            <a:r>
              <a:rPr lang="es-ES_tradnl" sz="1800" i="1"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Guía de Bolsillo de Respuesta a Incidente (GBRI)</a:t>
            </a: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 PMS 461, </a:t>
            </a: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hlinkClick r:id="rId3"/>
              </a:rPr>
              <a:t>https://www.nwcg.gov/publications/461es</a:t>
            </a: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80"/>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las áreas donde se pueden implementar ETIM en la unidad local.</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65496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6350" indent="-6350">
              <a:lnSpc>
                <a:spcPct val="103000"/>
              </a:lnSpc>
              <a:spcAft>
                <a:spcPts val="75"/>
              </a:spcAft>
            </a:pPr>
            <a:r>
              <a:rPr lang="es-ES_tradnl" sz="1800" b="1" dirty="0">
                <a:solidFill>
                  <a:srgbClr val="000000"/>
                </a:solidFill>
                <a:effectLst/>
                <a:latin typeface="Times New Roman" panose="02020603050405020304" pitchFamily="18" charset="0"/>
                <a:ea typeface="Times New Roman" panose="02020603050405020304" pitchFamily="18" charset="0"/>
              </a:rPr>
              <a:t>Pregunta: ¿La liquidación seca requiere el uso de una mochila aspersora?</a:t>
            </a:r>
          </a:p>
          <a:p>
            <a:pPr marL="6350" indent="-6350">
              <a:lnSpc>
                <a:spcPct val="103000"/>
              </a:lnSpc>
              <a:spcAft>
                <a:spcPts val="75"/>
              </a:spcAft>
            </a:pPr>
            <a:endParaRPr lang="es-MX" sz="1800" dirty="0">
              <a:solidFill>
                <a:srgbClr val="000000"/>
              </a:solidFill>
              <a:effectLst/>
              <a:latin typeface="Times New Roman" panose="02020603050405020304" pitchFamily="18" charset="0"/>
              <a:ea typeface="Times New Roman" panose="02020603050405020304" pitchFamily="18" charset="0"/>
            </a:endParaRPr>
          </a:p>
          <a:p>
            <a:pPr marL="6350" indent="-6350">
              <a:lnSpc>
                <a:spcPct val="107000"/>
              </a:lnSpc>
              <a:spcAft>
                <a:spcPts val="60"/>
              </a:spcAft>
              <a:tabLst>
                <a:tab pos="899160" algn="ctr"/>
              </a:tabLst>
            </a:pPr>
            <a:r>
              <a:rPr lang="es-ES_tradnl" sz="1800" b="1" dirty="0">
                <a:solidFill>
                  <a:srgbClr val="000000"/>
                </a:solidFill>
                <a:effectLst/>
                <a:latin typeface="Times New Roman" panose="02020603050405020304" pitchFamily="18" charset="0"/>
                <a:ea typeface="Times New Roman" panose="02020603050405020304" pitchFamily="18" charset="0"/>
              </a:rPr>
              <a:t> 	</a:t>
            </a:r>
            <a:r>
              <a:rPr lang="es-ES_tradnl" sz="1800" i="1" dirty="0">
                <a:solidFill>
                  <a:srgbClr val="000000"/>
                </a:solidFill>
                <a:effectLst/>
                <a:latin typeface="Times New Roman" panose="02020603050405020304" pitchFamily="18" charset="0"/>
                <a:ea typeface="Times New Roman" panose="02020603050405020304" pitchFamily="18" charset="0"/>
              </a:rPr>
              <a:t>Respuesta: Falso</a:t>
            </a:r>
            <a:endParaRPr lang="es-MX" sz="1800" dirty="0">
              <a:solidFill>
                <a:srgbClr val="000000"/>
              </a:solidFill>
              <a:effectLst/>
              <a:latin typeface="Times New Roman" panose="02020603050405020304" pitchFamily="18" charset="0"/>
              <a:ea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3CF3E047-8B01-4D0A-8D9A-8D93D4534B9F}" type="slidenum">
              <a:rPr lang="en-US" smtClean="0"/>
              <a:t>13</a:t>
            </a:fld>
            <a:endParaRPr lang="en-US" dirty="0"/>
          </a:p>
        </p:txBody>
      </p:sp>
    </p:spTree>
    <p:extLst>
      <p:ext uri="{BB962C8B-B14F-4D97-AF65-F5344CB8AC3E}">
        <p14:creationId xmlns:p14="http://schemas.microsoft.com/office/powerpoint/2010/main" val="3427378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6350" indent="-6350">
              <a:lnSpc>
                <a:spcPct val="103000"/>
              </a:lnSpc>
              <a:spcAft>
                <a:spcPts val="75"/>
              </a:spcAft>
            </a:pPr>
            <a:r>
              <a:rPr lang="es-ES_tradnl" sz="1800" b="1" dirty="0">
                <a:solidFill>
                  <a:srgbClr val="000000"/>
                </a:solidFill>
                <a:effectLst/>
                <a:latin typeface="Times New Roman" panose="02020603050405020304" pitchFamily="18" charset="0"/>
                <a:ea typeface="Times New Roman" panose="02020603050405020304" pitchFamily="18" charset="0"/>
              </a:rPr>
              <a:t>Pregunta: ¿Qué significa el acrónimo ETIM?</a:t>
            </a:r>
          </a:p>
          <a:p>
            <a:pPr marL="6350" indent="-6350">
              <a:lnSpc>
                <a:spcPct val="103000"/>
              </a:lnSpc>
              <a:spcAft>
                <a:spcPts val="75"/>
              </a:spcAft>
            </a:pPr>
            <a:endParaRPr lang="es-MX" sz="1800" dirty="0">
              <a:solidFill>
                <a:srgbClr val="000000"/>
              </a:solidFill>
              <a:effectLst/>
              <a:latin typeface="Times New Roman" panose="02020603050405020304" pitchFamily="18" charset="0"/>
              <a:ea typeface="Times New Roman" panose="02020603050405020304" pitchFamily="18" charset="0"/>
            </a:endParaRPr>
          </a:p>
          <a:p>
            <a:pPr marL="6350" indent="-6350">
              <a:lnSpc>
                <a:spcPct val="107000"/>
              </a:lnSpc>
              <a:spcAft>
                <a:spcPts val="60"/>
              </a:spcAft>
              <a:tabLst>
                <a:tab pos="1891665" algn="ctr"/>
              </a:tabLst>
            </a:pPr>
            <a:r>
              <a:rPr lang="es-ES_tradnl" sz="1800" b="1" dirty="0">
                <a:solidFill>
                  <a:srgbClr val="000000"/>
                </a:solidFill>
                <a:effectLst/>
                <a:latin typeface="Times New Roman" panose="02020603050405020304" pitchFamily="18" charset="0"/>
                <a:ea typeface="Times New Roman" panose="02020603050405020304" pitchFamily="18" charset="0"/>
              </a:rPr>
              <a:t> 	</a:t>
            </a:r>
            <a:r>
              <a:rPr lang="es-ES_tradnl" sz="1800" i="1" dirty="0">
                <a:solidFill>
                  <a:srgbClr val="000000"/>
                </a:solidFill>
                <a:effectLst/>
                <a:latin typeface="Times New Roman" panose="02020603050405020304" pitchFamily="18" charset="0"/>
                <a:ea typeface="Times New Roman" panose="02020603050405020304" pitchFamily="18" charset="0"/>
              </a:rPr>
              <a:t>Respuesta: Estrategias Tácticas de Impacto Mínimo</a:t>
            </a:r>
            <a:endParaRPr lang="es-MX" sz="1800" dirty="0">
              <a:solidFill>
                <a:srgbClr val="000000"/>
              </a:solidFill>
              <a:effectLst/>
              <a:latin typeface="Times New Roman" panose="02020603050405020304" pitchFamily="18" charset="0"/>
              <a:ea typeface="Times New Roman" panose="02020603050405020304" pitchFamily="18" charset="0"/>
            </a:endParaRPr>
          </a:p>
          <a:p>
            <a:endParaRPr lang="en-US" b="1" dirty="0"/>
          </a:p>
        </p:txBody>
      </p:sp>
      <p:sp>
        <p:nvSpPr>
          <p:cNvPr id="4" name="Slide Number Placeholder 3"/>
          <p:cNvSpPr>
            <a:spLocks noGrp="1"/>
          </p:cNvSpPr>
          <p:nvPr>
            <p:ph type="sldNum" sz="quarter" idx="10"/>
          </p:nvPr>
        </p:nvSpPr>
        <p:spPr/>
        <p:txBody>
          <a:bodyPr/>
          <a:lstStyle/>
          <a:p>
            <a:fld id="{3CF3E047-8B01-4D0A-8D9A-8D93D4534B9F}" type="slidenum">
              <a:rPr lang="en-US" smtClean="0"/>
              <a:t>14</a:t>
            </a:fld>
            <a:endParaRPr lang="en-US" dirty="0"/>
          </a:p>
        </p:txBody>
      </p:sp>
    </p:spTree>
    <p:extLst>
      <p:ext uri="{BB962C8B-B14F-4D97-AF65-F5344CB8AC3E}">
        <p14:creationId xmlns:p14="http://schemas.microsoft.com/office/powerpoint/2010/main" val="303962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s-ES_tradnl" sz="1800" dirty="0">
                <a:solidFill>
                  <a:srgbClr val="000000"/>
                </a:solidFill>
                <a:effectLst/>
                <a:latin typeface="Times New Roman" panose="02020603050405020304" pitchFamily="18" charset="0"/>
                <a:ea typeface="Times New Roman" panose="02020603050405020304" pitchFamily="18" charset="0"/>
              </a:rPr>
              <a:t>Revise los objetivos de la unidad</a:t>
            </a:r>
            <a:r>
              <a:rPr lang="en-US" dirty="0"/>
              <a:t>.</a:t>
            </a:r>
          </a:p>
        </p:txBody>
      </p:sp>
      <p:sp>
        <p:nvSpPr>
          <p:cNvPr id="4" name="Slide Number Placeholder 3"/>
          <p:cNvSpPr>
            <a:spLocks noGrp="1"/>
          </p:cNvSpPr>
          <p:nvPr>
            <p:ph type="sldNum" sz="quarter" idx="5"/>
          </p:nvPr>
        </p:nvSpPr>
        <p:spPr/>
        <p:txBody>
          <a:bodyPr/>
          <a:lstStyle/>
          <a:p>
            <a:fld id="{3CF3E047-8B01-4D0A-8D9A-8D93D4534B9F}" type="slidenum">
              <a:rPr lang="en-US" smtClean="0"/>
              <a:t>15</a:t>
            </a:fld>
            <a:endParaRPr lang="en-US" dirty="0"/>
          </a:p>
        </p:txBody>
      </p:sp>
    </p:spTree>
    <p:extLst>
      <p:ext uri="{BB962C8B-B14F-4D97-AF65-F5344CB8AC3E}">
        <p14:creationId xmlns:p14="http://schemas.microsoft.com/office/powerpoint/2010/main" val="385664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_tradnl" sz="1800" dirty="0">
                <a:solidFill>
                  <a:srgbClr val="000000"/>
                </a:solidFill>
                <a:effectLst/>
                <a:latin typeface="Times New Roman" panose="02020603050405020304" pitchFamily="18" charset="0"/>
                <a:ea typeface="Times New Roman" panose="02020603050405020304" pitchFamily="18" charset="0"/>
              </a:rPr>
              <a:t>Revise los objetivos de la unidad</a:t>
            </a:r>
            <a:r>
              <a:rPr lang="en-US" dirty="0"/>
              <a:t>.</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16</a:t>
            </a:fld>
            <a:endParaRPr lang="en-US" dirty="0"/>
          </a:p>
        </p:txBody>
      </p:sp>
    </p:spTree>
    <p:extLst>
      <p:ext uri="{BB962C8B-B14F-4D97-AF65-F5344CB8AC3E}">
        <p14:creationId xmlns:p14="http://schemas.microsoft.com/office/powerpoint/2010/main" val="296419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s-ES_tradnl" sz="1800" dirty="0">
                <a:solidFill>
                  <a:srgbClr val="000000"/>
                </a:solidFill>
                <a:effectLst/>
                <a:latin typeface="Times New Roman" panose="02020603050405020304" pitchFamily="18" charset="0"/>
                <a:ea typeface="Times New Roman" panose="02020603050405020304" pitchFamily="18" charset="0"/>
              </a:rPr>
              <a:t>Presente los objetivos de la unidad</a:t>
            </a:r>
            <a:r>
              <a:rPr lang="en-US" dirty="0"/>
              <a:t>.</a:t>
            </a:r>
          </a:p>
        </p:txBody>
      </p:sp>
      <p:sp>
        <p:nvSpPr>
          <p:cNvPr id="4" name="Slide Number Placeholder 3"/>
          <p:cNvSpPr>
            <a:spLocks noGrp="1"/>
          </p:cNvSpPr>
          <p:nvPr>
            <p:ph type="sldNum" sz="quarter" idx="5"/>
          </p:nvPr>
        </p:nvSpPr>
        <p:spPr/>
        <p:txBody>
          <a:bodyPr/>
          <a:lstStyle/>
          <a:p>
            <a:fld id="{3CF3E047-8B01-4D0A-8D9A-8D93D4534B9F}" type="slidenum">
              <a:rPr lang="en-US" smtClean="0"/>
              <a:t>2</a:t>
            </a:fld>
            <a:endParaRPr lang="en-US" dirty="0"/>
          </a:p>
        </p:txBody>
      </p:sp>
    </p:spTree>
    <p:extLst>
      <p:ext uri="{BB962C8B-B14F-4D97-AF65-F5344CB8AC3E}">
        <p14:creationId xmlns:p14="http://schemas.microsoft.com/office/powerpoint/2010/main" val="63873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_tradnl" sz="1800" dirty="0">
                <a:solidFill>
                  <a:srgbClr val="000000"/>
                </a:solidFill>
                <a:effectLst/>
                <a:latin typeface="Times New Roman" panose="02020603050405020304" pitchFamily="18" charset="0"/>
                <a:ea typeface="Times New Roman" panose="02020603050405020304" pitchFamily="18" charset="0"/>
              </a:rPr>
              <a:t>Presente los objetivos de la unidad</a:t>
            </a:r>
            <a:r>
              <a:rPr lang="en-US" dirty="0"/>
              <a:t>.</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20470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que el objetivo o la tarea inicial durante la liquidación es asegurar el borde del perímetro del incendio, luego trabajar gradualmente hacia el interior del incendio hasta alcanzar la profundidad de liquidación requerida en toda la sección de la línea de control de la que es responsable una brigada.</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que la liquidación se realiza removiendo uno o más elementos del triángulo de fuego utilizando uno o más métodos identificados en esta unidad.</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que el objetivo final es apagar todo el incendio y extinguir todas las fuentes de calor a una profundidad establecida alrededor del perímetro de incidentes grandes. La mayoría de los incidentes pequeños requerirán liquidación y remoción de todo el calor sobre el área completa del incendio.</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que la profundidad final de liquidación o estado final será determinada por el Comandante de Incidente (CI), Supervisor de División (DIVS), o por el Líder de Fuerza de Tarea (TFLD) dependiendo del incidente. Las estrategias y tácticas específicas realizadas para satisfacer esos objetivos serán determinadas por un supervisor.</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382992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228600" lvl="0" indent="-228600">
              <a:lnSpc>
                <a:spcPct val="103000"/>
              </a:lnSpc>
              <a:spcAft>
                <a:spcPts val="595"/>
              </a:spcAft>
              <a:buFont typeface="Symbol" panose="05050102010706020507" pitchFamily="18" charset="2"/>
              <a:buChar char=""/>
            </a:pPr>
            <a:r>
              <a:rPr lang="es-ES_tradnl" sz="1200" dirty="0">
                <a:solidFill>
                  <a:srgbClr val="000000"/>
                </a:solidFill>
                <a:effectLst/>
                <a:latin typeface="Times New Roman" panose="02020603050405020304" pitchFamily="18" charset="0"/>
                <a:ea typeface="Times New Roman" panose="02020603050405020304" pitchFamily="18" charset="0"/>
              </a:rPr>
              <a:t>Una vez que se ha establecido una línea de control alrededor del perímetro del incendio, la línea debe asegurarse. Esta acción se llama asegurando la línea de control.</a:t>
            </a:r>
          </a:p>
          <a:p>
            <a:pPr marL="228600" lvl="0" indent="-228600">
              <a:lnSpc>
                <a:spcPct val="103000"/>
              </a:lnSpc>
              <a:spcAft>
                <a:spcPts val="595"/>
              </a:spcAft>
              <a:buFont typeface="Symbol" panose="05050102010706020507" pitchFamily="18" charset="2"/>
              <a:buChar char=""/>
            </a:pPr>
            <a:endParaRPr lang="es-MX" sz="12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el rastreo frío para asegurar una línea de control:</a:t>
            </a: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Asegurar que el borde negro este frío y apagado.</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Al encontrar calor intermitente, construir pequeños tramos de línea de control para conectar lo negro frío con lo negro frío.</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Se debe prestar atención especial cuando las líneas húmedas y las líneas de retardante son consideradas como líneas de control.</a:t>
            </a:r>
          </a:p>
          <a:p>
            <a:pPr marL="742950" lvl="1" indent="-285750" fontAlgn="base">
              <a:lnSpc>
                <a:spcPct val="152000"/>
              </a:lnSpc>
              <a:spcAft>
                <a:spcPts val="595"/>
              </a:spcAft>
              <a:buClr>
                <a:srgbClr val="000000"/>
              </a:buClr>
              <a:buSzPts val="1200"/>
              <a:buFont typeface="Courier New" panose="02070309020205020404" pitchFamily="49" charset="0"/>
              <a:buChar char="o"/>
            </a:pP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las áreas a enfocarse mientras se conduce el rastreo en frío:</a:t>
            </a:r>
            <a:endParaRPr lang="es-MX"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Pozos de ceniza blanca.</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Hoyos de tocones.</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Bordes de materia en descomposición.</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Olor del humo.</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03000"/>
              </a:lnSpc>
              <a:spcAft>
                <a:spcPts val="77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Insectos sobrevolando en áreas cálidas.</a:t>
            </a:r>
          </a:p>
          <a:p>
            <a:pPr marL="742950" lvl="1" indent="-285750" fontAlgn="base">
              <a:lnSpc>
                <a:spcPct val="103000"/>
              </a:lnSpc>
              <a:spcAft>
                <a:spcPts val="775"/>
              </a:spcAft>
              <a:buClr>
                <a:srgbClr val="000000"/>
              </a:buClr>
              <a:buSzPts val="1200"/>
              <a:buFont typeface="Courier New" panose="02070309020205020404" pitchFamily="49" charset="0"/>
              <a:buChar char="o"/>
            </a:pP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que el rastreo en frío como técnica de liquidación es diferente al rastreo en frío mientras se asegura la línea de control.</a:t>
            </a:r>
            <a:endParaRPr lang="es-MX"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78365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lvl="0" indent="-342900">
              <a:lnSpc>
                <a:spcPct val="103000"/>
              </a:lnSpc>
              <a:spcAft>
                <a:spcPts val="595"/>
              </a:spcAft>
              <a:buFont typeface="Symbol" panose="05050102010706020507" pitchFamily="18" charset="2"/>
              <a:buChar char=""/>
            </a:pPr>
            <a:r>
              <a:rPr lang="es-ES_tradnl" sz="1800" dirty="0">
                <a:solidFill>
                  <a:srgbClr val="000000"/>
                </a:solidFill>
                <a:effectLst/>
                <a:latin typeface="Times New Roman" panose="02020603050405020304" pitchFamily="18" charset="0"/>
                <a:ea typeface="Times New Roman" panose="02020603050405020304" pitchFamily="18" charset="0"/>
              </a:rPr>
              <a:t>La liquidación es un trabajo difícil, sucio, y carece de la emoción del ataque inicial y de la supresión directa; sin embargo, es una fase crítica en el proceso de supresión porque los escombros calientes que quedan pueden reavivar y amenazar la integridad de la línea de control.</a:t>
            </a:r>
          </a:p>
          <a:p>
            <a:pPr marL="342900" lvl="0" indent="-342900">
              <a:lnSpc>
                <a:spcPct val="103000"/>
              </a:lnSpc>
              <a:spcAft>
                <a:spcPts val="595"/>
              </a:spcAft>
              <a:buFont typeface="Symbol" panose="05050102010706020507" pitchFamily="18" charset="2"/>
              <a:buChar char=""/>
            </a:pPr>
            <a:endParaRPr lang="es-MX" sz="1800" dirty="0">
              <a:solidFill>
                <a:srgbClr val="000000"/>
              </a:solidFill>
              <a:effectLst/>
              <a:latin typeface="Times New Roman" panose="02020603050405020304" pitchFamily="18" charset="0"/>
              <a:ea typeface="Times New Roman" panose="02020603050405020304" pitchFamily="18" charset="0"/>
            </a:endParaRPr>
          </a:p>
          <a:p>
            <a:pPr marL="285750" indent="-285750">
              <a:lnSpc>
                <a:spcPct val="103000"/>
              </a:lnSpc>
              <a:spcAft>
                <a:spcPts val="595"/>
              </a:spcAft>
              <a:buFont typeface="Wingdings" panose="05000000000000000000" pitchFamily="2" charset="2"/>
              <a:buChar char="q"/>
            </a:pPr>
            <a:r>
              <a:rPr lang="es-ES_tradnl" sz="1800" dirty="0">
                <a:solidFill>
                  <a:srgbClr val="000000"/>
                </a:solidFill>
                <a:effectLst/>
                <a:latin typeface="Times New Roman" panose="02020603050405020304" pitchFamily="18" charset="0"/>
                <a:ea typeface="Times New Roman" panose="02020603050405020304" pitchFamily="18" charset="0"/>
              </a:rPr>
              <a:t>La liquidación consiste de dos métodos:</a:t>
            </a:r>
          </a:p>
          <a:p>
            <a:pPr marL="285750" indent="-285750">
              <a:lnSpc>
                <a:spcPct val="103000"/>
              </a:lnSpc>
              <a:spcAft>
                <a:spcPts val="595"/>
              </a:spcAft>
              <a:buFont typeface="Wingdings" panose="05000000000000000000" pitchFamily="2" charset="2"/>
              <a:buChar char="q"/>
            </a:pPr>
            <a:endParaRPr lang="es-MX" sz="1800" dirty="0">
              <a:solidFill>
                <a:srgbClr val="000000"/>
              </a:solidFill>
              <a:effectLst/>
              <a:latin typeface="Times New Roman" panose="02020603050405020304" pitchFamily="18" charset="0"/>
              <a:ea typeface="Times New Roman" panose="02020603050405020304" pitchFamily="18" charset="0"/>
            </a:endParaRPr>
          </a:p>
          <a:p>
            <a:pPr marL="450215" marR="53975" indent="-228600">
              <a:lnSpc>
                <a:spcPct val="152000"/>
              </a:lnSpc>
              <a:spcAft>
                <a:spcPts val="10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a:t>
            </a:r>
            <a:r>
              <a:rPr lang="es-ES_tradnl" sz="1800" dirty="0">
                <a:solidFill>
                  <a:srgbClr val="000000"/>
                </a:solidFill>
                <a:effectLst/>
                <a:latin typeface="Times New Roman" panose="02020603050405020304" pitchFamily="18" charset="0"/>
                <a:ea typeface="Times New Roman" panose="02020603050405020304" pitchFamily="18" charset="0"/>
              </a:rPr>
              <a:t>Liquidación seca.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450215" marR="53975" indent="-228600">
              <a:lnSpc>
                <a:spcPct val="152000"/>
              </a:lnSpc>
              <a:spcAft>
                <a:spcPts val="10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a:t>
            </a:r>
            <a:r>
              <a:rPr lang="es-ES_tradnl" sz="1800" dirty="0">
                <a:solidFill>
                  <a:srgbClr val="000000"/>
                </a:solidFill>
                <a:effectLst/>
                <a:latin typeface="Times New Roman" panose="02020603050405020304" pitchFamily="18" charset="0"/>
                <a:ea typeface="Times New Roman" panose="02020603050405020304" pitchFamily="18" charset="0"/>
              </a:rPr>
              <a:t>Liquidación húmeda.</a:t>
            </a:r>
            <a:endParaRPr lang="es-MX"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253386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lvl="0" indent="-342900" fontAlgn="base">
              <a:lnSpc>
                <a:spcPct val="115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herramientas comunes de liquidación, cómo se utilizan, y cuáles tienen beneficios específicos para la liquidación seca:</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Herramientas manuales y sus funciones.</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Motosierras.</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spcAft>
                <a:spcPts val="595"/>
              </a:spcAft>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Manos y rodillas.</a:t>
            </a:r>
          </a:p>
          <a:p>
            <a:pPr marL="342900" marR="53975" lvl="0" indent="-342900">
              <a:lnSpc>
                <a:spcPct val="115000"/>
              </a:lnSpc>
              <a:spcAft>
                <a:spcPts val="595"/>
              </a:spcAft>
              <a:buFont typeface="Courier New" panose="02070309020205020404" pitchFamily="49" charset="0"/>
              <a:buChar char="o"/>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el proceso de liquidación seca:</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Determine el tamaño del área y la cantidad de asistencia necesaria.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Para materia en descomposición, residuos de hojas, y otros materiales pequeños ardiendo, despeje un área fría de todo el material orgánico no quemado hasta el suelo mineral y escarbe un pequeño hoyo.</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spcAft>
                <a:spcPts val="595"/>
              </a:spcAft>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Comience a extraer pequeñas cantidades de material caliente a su área de trabajo y empiece a mezclarlo con tierra. Antes de agregar más material caliente, rastreé en frío su material mezclado. Si ha sido extinguido, agregue más material caliente y repita el proceso.</a:t>
            </a:r>
          </a:p>
          <a:p>
            <a:pPr marL="342900" marR="53975" lvl="0" indent="-342900">
              <a:lnSpc>
                <a:spcPct val="115000"/>
              </a:lnSpc>
              <a:spcAft>
                <a:spcPts val="595"/>
              </a:spcAft>
              <a:buFont typeface="Courier New" panose="02070309020205020404" pitchFamily="49" charset="0"/>
              <a:buChar char="o"/>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liquidación seca de combustibles más grandes y de no apilar trozos largos secos de árboles:</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Al trabajar en una ladera, colocar los troncos perpendicular a la ladera para prevenir que se rueden.</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Escarbar pozos para asegurar trozos pequeños que han sido cortados de los árboles. Tal vez usted pueda arrastrar los trozos pequeños calientes y colocarlos en los pozos y permitir que se quemen.</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Raspar todo material ardiendo.</a:t>
            </a:r>
            <a:endParaRPr lang="es-MX" sz="1800" dirty="0">
              <a:solidFill>
                <a:srgbClr val="000000"/>
              </a:solidFill>
              <a:effectLst/>
              <a:latin typeface="Times New Roman" panose="02020603050405020304" pitchFamily="18" charset="0"/>
              <a:ea typeface="Times New Roman" panose="02020603050405020304" pitchFamily="18" charset="0"/>
            </a:endParaRPr>
          </a:p>
          <a:p>
            <a:pPr marL="800100" marR="53975" lvl="1" indent="-342900">
              <a:lnSpc>
                <a:spcPct val="115000"/>
              </a:lnSpc>
              <a:spcAft>
                <a:spcPts val="595"/>
              </a:spcAft>
              <a:buFont typeface="Courier New" panose="02070309020205020404" pitchFamily="49" charset="0"/>
              <a:buChar char="o"/>
            </a:pPr>
            <a:r>
              <a:rPr lang="es-ES_tradnl" sz="1800" dirty="0">
                <a:solidFill>
                  <a:srgbClr val="000000"/>
                </a:solidFill>
                <a:effectLst/>
                <a:latin typeface="Times New Roman" panose="02020603050405020304" pitchFamily="18" charset="0"/>
                <a:ea typeface="Courier New" panose="02070309020205020404" pitchFamily="49" charset="0"/>
              </a:rPr>
              <a:t>Frotar los trozos/troncos de los árboles con tierra hasta que pueda mantener su mano en el trozo/tronco.</a:t>
            </a:r>
            <a:endParaRPr lang="es-MX"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167521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que el agua hace la liquidación mucho más fácil y rápido y debe utilizarse siempre que es posible.</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las muchas maneras en que se puede entregar el agua a un área de trabajo:</a:t>
            </a:r>
            <a:endParaRPr lang="es-MX"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742950" marR="53975"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Tendidos de manguera desde un carro motobomba o bomba portátil.</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Estuches de liquidación y varita (tubo de extensión).</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marR="53975"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Estuches aspersores.</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marR="53975"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Bolsas de vejiga, mochila aspersora y bolsa de nailon/vinilo de agua.</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Cascos o cubetas plegables.</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Métodos de entregas aéreas.</a:t>
            </a: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742950" marR="53975" lvl="1" indent="-285750" fontAlgn="base">
              <a:lnSpc>
                <a:spcPct val="152000"/>
              </a:lnSpc>
              <a:spcAft>
                <a:spcPts val="595"/>
              </a:spcAft>
              <a:buClr>
                <a:srgbClr val="000000"/>
              </a:buClr>
              <a:buSzPts val="1200"/>
              <a:buFont typeface="Courier New" panose="02070309020205020404" pitchFamily="49" charset="0"/>
              <a:buChar char="o"/>
            </a:pPr>
            <a:r>
              <a:rPr lang="es-ES_tradnl"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Otras opciones en su área local.</a:t>
            </a:r>
          </a:p>
          <a:p>
            <a:pPr marL="742950" marR="53975" lvl="1" indent="-285750" fontAlgn="base">
              <a:lnSpc>
                <a:spcPct val="152000"/>
              </a:lnSpc>
              <a:spcAft>
                <a:spcPts val="595"/>
              </a:spcAft>
              <a:buClr>
                <a:srgbClr val="000000"/>
              </a:buClr>
              <a:buSzPts val="1200"/>
              <a:buFont typeface="Courier New" panose="02070309020205020404" pitchFamily="49" charset="0"/>
              <a:buChar char="o"/>
            </a:pPr>
            <a:endParaRPr lang="es-MX" sz="1200" u="none" strike="noStrike" dirty="0">
              <a:solidFill>
                <a:srgbClr val="000000"/>
              </a:solidFill>
              <a:effectLst/>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endParaRPr>
          </a:p>
          <a:p>
            <a:pPr marL="342900" lvl="0" indent="-342900">
              <a:lnSpc>
                <a:spcPct val="103000"/>
              </a:lnSpc>
              <a:spcAft>
                <a:spcPts val="420"/>
              </a:spcAft>
              <a:buFont typeface="Symbol" panose="05050102010706020507" pitchFamily="18" charset="2"/>
              <a:buChar char=""/>
              <a:tabLst>
                <a:tab pos="1749425" algn="ctr"/>
              </a:tabLst>
            </a:pPr>
            <a:r>
              <a:rPr lang="es-ES_tradnl" sz="1200" dirty="0">
                <a:solidFill>
                  <a:srgbClr val="000000"/>
                </a:solidFill>
                <a:effectLst/>
                <a:latin typeface="Times New Roman" panose="02020603050405020304" pitchFamily="18" charset="0"/>
                <a:ea typeface="Times New Roman" panose="02020603050405020304" pitchFamily="18" charset="0"/>
              </a:rPr>
              <a:t>Explique el uso y efectividad de la espuma.</a:t>
            </a:r>
          </a:p>
          <a:p>
            <a:pPr marL="342900" lvl="0" indent="-342900">
              <a:lnSpc>
                <a:spcPct val="103000"/>
              </a:lnSpc>
              <a:spcAft>
                <a:spcPts val="420"/>
              </a:spcAft>
              <a:buFont typeface="Symbol" panose="05050102010706020507" pitchFamily="18" charset="2"/>
              <a:buChar char=""/>
              <a:tabLst>
                <a:tab pos="1749425" algn="ctr"/>
              </a:tabLst>
            </a:pPr>
            <a:endParaRPr lang="es-MX" sz="12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la conservación del agua, especialmente cuando el tendido de manguera es apoyado por carros motobomba.</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el uso excesivo y la dependencia de solamente agua:</a:t>
            </a:r>
            <a:endParaRPr lang="es-MX" sz="12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0215" indent="-228600">
              <a:lnSpc>
                <a:spcPct val="152000"/>
              </a:lnSpc>
              <a:spcAft>
                <a:spcPts val="105"/>
              </a:spcAft>
            </a:pPr>
            <a:r>
              <a:rPr lang="es-ES_tradnl" sz="1200" dirty="0">
                <a:solidFill>
                  <a:srgbClr val="000000"/>
                </a:solidFill>
                <a:effectLst/>
                <a:latin typeface="Courier New" panose="02070309020205020404" pitchFamily="49" charset="0"/>
                <a:ea typeface="Courier New" panose="02070309020205020404" pitchFamily="49" charset="0"/>
              </a:rPr>
              <a:t>o</a:t>
            </a:r>
            <a:r>
              <a:rPr lang="es-ES_tradnl" sz="1200" dirty="0">
                <a:solidFill>
                  <a:srgbClr val="000000"/>
                </a:solidFill>
                <a:effectLst/>
                <a:latin typeface="Arial" panose="020B0604020202020204" pitchFamily="34" charset="0"/>
                <a:ea typeface="Arial" panose="020B0604020202020204" pitchFamily="34" charset="0"/>
              </a:rPr>
              <a:t> 	</a:t>
            </a:r>
            <a:r>
              <a:rPr lang="es-ES_tradnl" sz="1200" dirty="0">
                <a:solidFill>
                  <a:srgbClr val="000000"/>
                </a:solidFill>
                <a:effectLst/>
                <a:latin typeface="Times New Roman" panose="02020603050405020304" pitchFamily="18" charset="0"/>
                <a:ea typeface="Times New Roman" panose="02020603050405020304" pitchFamily="18" charset="0"/>
              </a:rPr>
              <a:t>El agua es para utilizarse con herramientas manuales, no en lugar de herramientas manuales.</a:t>
            </a:r>
            <a:endParaRPr lang="es-MX" sz="1200" dirty="0">
              <a:solidFill>
                <a:srgbClr val="000000"/>
              </a:solidFill>
              <a:effectLst/>
              <a:latin typeface="Times New Roman" panose="02020603050405020304" pitchFamily="18" charset="0"/>
              <a:ea typeface="Times New Roman" panose="02020603050405020304" pitchFamily="18" charset="0"/>
            </a:endParaRPr>
          </a:p>
          <a:p>
            <a:pPr marL="450215" marR="53975" indent="-228600">
              <a:lnSpc>
                <a:spcPct val="152000"/>
              </a:lnSpc>
              <a:spcAft>
                <a:spcPts val="105"/>
              </a:spcAft>
            </a:pPr>
            <a:r>
              <a:rPr lang="es-ES_tradnl" sz="1200" dirty="0">
                <a:solidFill>
                  <a:srgbClr val="000000"/>
                </a:solidFill>
                <a:effectLst/>
                <a:latin typeface="Courier New" panose="02070309020205020404" pitchFamily="49" charset="0"/>
                <a:ea typeface="Courier New" panose="02070309020205020404" pitchFamily="49" charset="0"/>
              </a:rPr>
              <a:t>o</a:t>
            </a:r>
            <a:r>
              <a:rPr lang="es-ES_tradnl" sz="1200" dirty="0">
                <a:solidFill>
                  <a:srgbClr val="000000"/>
                </a:solidFill>
                <a:effectLst/>
                <a:latin typeface="Arial" panose="020B0604020202020204" pitchFamily="34" charset="0"/>
                <a:ea typeface="Arial" panose="020B0604020202020204" pitchFamily="34" charset="0"/>
              </a:rPr>
              <a:t> 	</a:t>
            </a:r>
            <a:r>
              <a:rPr lang="es-ES_tradnl" sz="1200" dirty="0">
                <a:solidFill>
                  <a:srgbClr val="000000"/>
                </a:solidFill>
                <a:effectLst/>
                <a:latin typeface="Times New Roman" panose="02020603050405020304" pitchFamily="18" charset="0"/>
                <a:ea typeface="Times New Roman" panose="02020603050405020304" pitchFamily="18" charset="0"/>
              </a:rPr>
              <a:t>Describa el proceso de rociar y revolver durante la liquidación.</a:t>
            </a:r>
            <a:endParaRPr lang="es-MX" sz="12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38913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p:txBody>
          <a:bodyPr/>
          <a:lstStyle/>
          <a:p>
            <a:pPr marL="6350" indent="-6350">
              <a:lnSpc>
                <a:spcPct val="103000"/>
              </a:lnSpc>
              <a:spcAft>
                <a:spcPts val="75"/>
              </a:spcAft>
            </a:pPr>
            <a:r>
              <a:rPr lang="es-ES_tradnl" sz="1800" b="1" dirty="0">
                <a:solidFill>
                  <a:srgbClr val="000000"/>
                </a:solidFill>
                <a:effectLst/>
                <a:latin typeface="Times New Roman" panose="02020603050405020304" pitchFamily="18" charset="0"/>
                <a:ea typeface="Times New Roman" panose="02020603050405020304" pitchFamily="18" charset="0"/>
              </a:rPr>
              <a:t>Nota para el Instructor</a:t>
            </a:r>
            <a:endParaRPr lang="es-MX" sz="1800" dirty="0">
              <a:solidFill>
                <a:srgbClr val="000000"/>
              </a:solidFill>
              <a:effectLst/>
              <a:latin typeface="Times New Roman" panose="02020603050405020304" pitchFamily="18" charset="0"/>
              <a:ea typeface="Times New Roman" panose="02020603050405020304" pitchFamily="18" charset="0"/>
            </a:endParaRPr>
          </a:p>
          <a:p>
            <a:pPr marL="6350" indent="-6350">
              <a:lnSpc>
                <a:spcPct val="103000"/>
              </a:lnSpc>
              <a:spcAft>
                <a:spcPts val="595"/>
              </a:spcAft>
            </a:pPr>
            <a:r>
              <a:rPr lang="es-ES_tradnl" sz="1800" dirty="0">
                <a:solidFill>
                  <a:srgbClr val="000000"/>
                </a:solidFill>
                <a:effectLst/>
                <a:latin typeface="Times New Roman" panose="02020603050405020304" pitchFamily="18" charset="0"/>
                <a:ea typeface="Times New Roman" panose="02020603050405020304" pitchFamily="18" charset="0"/>
              </a:rPr>
              <a:t>Esta serie de fotos representa un peligro durante el proceso de liquidación cuando los combustibles en pie han sido debilitados por el fuego.</a:t>
            </a:r>
          </a:p>
          <a:p>
            <a:pPr marL="6350" indent="-6350">
              <a:lnSpc>
                <a:spcPct val="103000"/>
              </a:lnSpc>
              <a:spcAft>
                <a:spcPts val="595"/>
              </a:spcAft>
            </a:pPr>
            <a:endParaRPr lang="es-MX" sz="1800" dirty="0">
              <a:solidFill>
                <a:srgbClr val="000000"/>
              </a:solidFill>
              <a:effectLst/>
              <a:latin typeface="Times New Roman" panose="02020603050405020304" pitchFamily="18" charset="0"/>
              <a:ea typeface="Times New Roman" panose="02020603050405020304" pitchFamily="18" charset="0"/>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Refiera a Denominadores Comunes en Incendios Trágicos de la </a:t>
            </a:r>
            <a:r>
              <a:rPr lang="es-ES_tradnl" sz="1800" i="1"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Guía de Bolsillo de Repuesta a Incidente (GBRI)</a:t>
            </a: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 PMS 461es, </a:t>
            </a: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hlinkClick r:id="rId3"/>
              </a:rPr>
              <a:t>https://www.nwcg.gov/publications/461es</a:t>
            </a: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a:t>
            </a:r>
          </a:p>
          <a:p>
            <a:pPr marL="342900" lvl="0" indent="-342900" fontAlgn="base">
              <a:lnSpc>
                <a:spcPct val="103000"/>
              </a:lnSpc>
              <a:spcAft>
                <a:spcPts val="595"/>
              </a:spcAft>
              <a:buClr>
                <a:srgbClr val="000000"/>
              </a:buClr>
              <a:buSzPts val="1200"/>
              <a:buFont typeface="Wingdings" panose="05000000000000000000" pitchFamily="2" charset="2"/>
              <a:buChar char=""/>
            </a:pP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342900" lvl="0" indent="-342900" fontAlgn="base">
              <a:lnSpc>
                <a:spcPct val="103000"/>
              </a:lnSpc>
              <a:spcAft>
                <a:spcPts val="595"/>
              </a:spcAft>
              <a:buClr>
                <a:srgbClr val="000000"/>
              </a:buClr>
              <a:buSzPts val="1200"/>
              <a:buFont typeface="Wingdings" panose="05000000000000000000" pitchFamily="2" charset="2"/>
              <a:buChar char=""/>
            </a:pPr>
            <a:r>
              <a:rPr lang="es-ES_tradnl"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rPr>
              <a:t>Discuta las preocupaciones de seguridad que son específicas para las operaciones de liquidación, incluyendo:</a:t>
            </a:r>
            <a:endParaRPr lang="es-MX" sz="1800" u="none" strike="noStrike" dirty="0">
              <a:solidFill>
                <a:srgbClr val="000000"/>
              </a:solidFill>
              <a:effectLst/>
              <a:uFill>
                <a:solidFill>
                  <a:srgbClr val="000000"/>
                </a:solidFill>
              </a:uFill>
              <a:latin typeface="Wingdings" panose="05000000000000000000" pitchFamily="2" charset="2"/>
              <a:ea typeface="Wingdings" panose="05000000000000000000" pitchFamily="2" charset="2"/>
              <a:cs typeface="Wingdings" panose="05000000000000000000" pitchFamily="2" charset="2"/>
            </a:endParaRPr>
          </a:p>
          <a:p>
            <a:pPr marL="450215" marR="111125" indent="-228600">
              <a:lnSpc>
                <a:spcPct val="152000"/>
              </a:lnSpc>
              <a:spcAft>
                <a:spcPts val="9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a:t>
            </a:r>
            <a:r>
              <a:rPr lang="es-ES_tradnl" sz="1800" dirty="0">
                <a:solidFill>
                  <a:srgbClr val="000000"/>
                </a:solidFill>
                <a:effectLst/>
                <a:latin typeface="Times New Roman" panose="02020603050405020304" pitchFamily="18" charset="0"/>
                <a:ea typeface="Times New Roman" panose="02020603050405020304" pitchFamily="18" charset="0"/>
              </a:rPr>
              <a:t>Rebote al aplicar agua a áreas calientes.</a:t>
            </a:r>
            <a:endParaRPr lang="es-MX" sz="1800" dirty="0">
              <a:solidFill>
                <a:srgbClr val="000000"/>
              </a:solidFill>
              <a:effectLst/>
              <a:latin typeface="Times New Roman" panose="02020603050405020304" pitchFamily="18" charset="0"/>
              <a:ea typeface="Times New Roman" panose="02020603050405020304" pitchFamily="18" charset="0"/>
            </a:endParaRPr>
          </a:p>
          <a:p>
            <a:pPr marL="450215" marR="53975" indent="-228600">
              <a:lnSpc>
                <a:spcPct val="152000"/>
              </a:lnSpc>
              <a:spcAft>
                <a:spcPts val="9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a:t>
            </a:r>
            <a:r>
              <a:rPr lang="es-ES_tradnl" sz="1800" dirty="0">
                <a:solidFill>
                  <a:srgbClr val="000000"/>
                </a:solidFill>
                <a:effectLst/>
                <a:latin typeface="Times New Roman" panose="02020603050405020304" pitchFamily="18" charset="0"/>
                <a:ea typeface="Times New Roman" panose="02020603050405020304" pitchFamily="18" charset="0"/>
              </a:rPr>
              <a:t>Inhalación de humo y polvo.</a:t>
            </a:r>
            <a:endParaRPr lang="es-MX" sz="1800" dirty="0">
              <a:solidFill>
                <a:srgbClr val="000000"/>
              </a:solidFill>
              <a:effectLst/>
              <a:latin typeface="Times New Roman" panose="02020603050405020304" pitchFamily="18" charset="0"/>
              <a:ea typeface="Times New Roman" panose="02020603050405020304" pitchFamily="18" charset="0"/>
            </a:endParaRPr>
          </a:p>
          <a:p>
            <a:pPr marL="450215" indent="-228600">
              <a:lnSpc>
                <a:spcPct val="152000"/>
              </a:lnSpc>
              <a:spcAft>
                <a:spcPts val="9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a:t>
            </a:r>
            <a:r>
              <a:rPr lang="es-ES_tradnl" sz="1800" dirty="0">
                <a:solidFill>
                  <a:srgbClr val="000000"/>
                </a:solidFill>
                <a:effectLst/>
                <a:latin typeface="Times New Roman" panose="02020603050405020304" pitchFamily="18" charset="0"/>
                <a:ea typeface="Times New Roman" panose="02020603050405020304" pitchFamily="18" charset="0"/>
              </a:rPr>
              <a:t>Pozos de ceniza.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450215" marR="53975" indent="-228600">
              <a:lnSpc>
                <a:spcPct val="152000"/>
              </a:lnSpc>
              <a:spcAft>
                <a:spcPts val="9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a:t>
            </a:r>
            <a:r>
              <a:rPr lang="es-ES_tradnl" sz="1800" dirty="0">
                <a:solidFill>
                  <a:srgbClr val="000000"/>
                </a:solidFill>
                <a:effectLst/>
                <a:latin typeface="Times New Roman" panose="02020603050405020304" pitchFamily="18" charset="0"/>
                <a:ea typeface="Times New Roman" panose="02020603050405020304" pitchFamily="18" charset="0"/>
              </a:rPr>
              <a:t>Complacencia.</a:t>
            </a:r>
            <a:endParaRPr lang="es-MX" sz="1800" dirty="0">
              <a:solidFill>
                <a:srgbClr val="000000"/>
              </a:solidFill>
              <a:effectLst/>
              <a:latin typeface="Times New Roman" panose="02020603050405020304" pitchFamily="18" charset="0"/>
              <a:ea typeface="Times New Roman" panose="02020603050405020304" pitchFamily="18" charset="0"/>
            </a:endParaRPr>
          </a:p>
          <a:p>
            <a:pPr marL="450215" marR="3039110" indent="-228600">
              <a:lnSpc>
                <a:spcPct val="152000"/>
              </a:lnSpc>
              <a:spcAft>
                <a:spcPts val="90"/>
              </a:spcAft>
            </a:pPr>
            <a:r>
              <a:rPr lang="es-ES_tradnl" sz="1800" dirty="0">
                <a:solidFill>
                  <a:srgbClr val="000000"/>
                </a:solidFill>
                <a:effectLst/>
                <a:latin typeface="Courier New" panose="02070309020205020404" pitchFamily="49" charset="0"/>
                <a:ea typeface="Courier New" panose="02070309020205020404" pitchFamily="49" charset="0"/>
              </a:rPr>
              <a:t>o</a:t>
            </a:r>
            <a:r>
              <a:rPr lang="es-ES_tradnl" sz="1800" dirty="0">
                <a:solidFill>
                  <a:srgbClr val="000000"/>
                </a:solidFill>
                <a:effectLst/>
                <a:latin typeface="Arial" panose="020B0604020202020204" pitchFamily="34" charset="0"/>
                <a:ea typeface="Arial" panose="020B0604020202020204" pitchFamily="34" charset="0"/>
              </a:rPr>
              <a:t> 	Á</a:t>
            </a:r>
            <a:r>
              <a:rPr lang="es-ES_tradnl" sz="1800" dirty="0">
                <a:solidFill>
                  <a:srgbClr val="000000"/>
                </a:solidFill>
                <a:effectLst/>
                <a:latin typeface="Times New Roman" panose="02020603050405020304" pitchFamily="18" charset="0"/>
                <a:ea typeface="Times New Roman" panose="02020603050405020304" pitchFamily="18" charset="0"/>
              </a:rPr>
              <a:t>rboles secos en pie.</a:t>
            </a:r>
            <a:endParaRPr lang="es-MX" sz="1800" dirty="0">
              <a:solidFill>
                <a:srgbClr val="000000"/>
              </a:solidFill>
              <a:effectLst/>
              <a:latin typeface="Times New Roman" panose="02020603050405020304" pitchFamily="18" charset="0"/>
              <a:ea typeface="Times New Roman" panose="02020603050405020304" pitchFamily="18" charset="0"/>
            </a:endParaRPr>
          </a:p>
          <a:p>
            <a:pPr marL="1085850" lvl="2" indent="-171450">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3958044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descr="Dos combatientes de incendios liquidand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0" y="0"/>
            <a:ext cx="9143999" cy="65847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Course # Unit # – unit name</a:t>
            </a:r>
            <a:endParaRPr lang="en-US" altLang="en-US" sz="4000" dirty="0">
              <a:solidFill>
                <a:schemeClr val="bg1"/>
              </a:solidFill>
            </a:endParaRPr>
          </a:p>
        </p:txBody>
      </p:sp>
      <p:pic>
        <p:nvPicPr>
          <p:cNvPr id="7" name="Picture 6" descr="NWCG Logo">
            <a:extLst>
              <a:ext uri="{FF2B5EF4-FFF2-40B4-BE49-F238E27FC236}">
                <a16:creationId xmlns:a16="http://schemas.microsoft.com/office/drawing/2014/main" id="{5D48624B-0DAF-437C-BD48-C1CC35F6F2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p:spPr>
        <p:txBody>
          <a:bodyPr/>
          <a:lstStyle>
            <a:lvl2pPr marL="457200" indent="0">
              <a:buNone/>
              <a:defRPr/>
            </a:lvl2pPr>
          </a:lstStyle>
          <a:p>
            <a:pPr lvl="1"/>
            <a:endParaRPr lang="en-US" dirty="0"/>
          </a:p>
        </p:txBody>
      </p:sp>
    </p:spTree>
    <p:extLst>
      <p:ext uri="{BB962C8B-B14F-4D97-AF65-F5344CB8AC3E}">
        <p14:creationId xmlns:p14="http://schemas.microsoft.com/office/powerpoint/2010/main" val="238354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Tree>
    <p:extLst>
      <p:ext uri="{BB962C8B-B14F-4D97-AF65-F5344CB8AC3E}">
        <p14:creationId xmlns:p14="http://schemas.microsoft.com/office/powerpoint/2010/main" val="5365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dirty="0"/>
              <a:t>Click icon to add picture</a:t>
            </a:r>
          </a:p>
        </p:txBody>
      </p:sp>
      <p:sp>
        <p:nvSpPr>
          <p:cNvPr id="16" name="Picture Placeholder 14"/>
          <p:cNvSpPr>
            <a:spLocks noGrp="1"/>
          </p:cNvSpPr>
          <p:nvPr>
            <p:ph type="pic" sz="quarter" idx="13"/>
          </p:nvPr>
        </p:nvSpPr>
        <p:spPr>
          <a:xfrm>
            <a:off x="5410200" y="803305"/>
            <a:ext cx="1828800" cy="5749895"/>
          </a:xfrm>
        </p:spPr>
        <p:txBody>
          <a:bodyPr/>
          <a:lstStyle/>
          <a:p>
            <a:r>
              <a:rPr lang="en-US" dirty="0"/>
              <a:t>Click icon to add picture</a:t>
            </a:r>
          </a:p>
        </p:txBody>
      </p:sp>
      <p:sp>
        <p:nvSpPr>
          <p:cNvPr id="17" name="Picture Placeholder 14"/>
          <p:cNvSpPr>
            <a:spLocks noGrp="1"/>
          </p:cNvSpPr>
          <p:nvPr>
            <p:ph type="pic" sz="quarter" idx="14"/>
          </p:nvPr>
        </p:nvSpPr>
        <p:spPr>
          <a:xfrm>
            <a:off x="7315200" y="803305"/>
            <a:ext cx="1828800" cy="5749895"/>
          </a:xfrm>
        </p:spPr>
        <p:txBody>
          <a:bodyPr/>
          <a:lstStyle/>
          <a:p>
            <a:r>
              <a:rPr lang="en-US" dirty="0"/>
              <a:t>Click icon to add picture</a:t>
            </a:r>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4780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dirty="0"/>
              <a:t>Click icon to add picture</a:t>
            </a:r>
          </a:p>
        </p:txBody>
      </p:sp>
      <p:sp>
        <p:nvSpPr>
          <p:cNvPr id="12" name="Picture Placeholder 10"/>
          <p:cNvSpPr>
            <a:spLocks noGrp="1"/>
          </p:cNvSpPr>
          <p:nvPr>
            <p:ph type="pic" sz="quarter" idx="16"/>
          </p:nvPr>
        </p:nvSpPr>
        <p:spPr>
          <a:xfrm>
            <a:off x="5791200" y="2677131"/>
            <a:ext cx="3200400" cy="1828800"/>
          </a:xfrm>
        </p:spPr>
        <p:txBody>
          <a:bodyPr/>
          <a:lstStyle/>
          <a:p>
            <a:r>
              <a:rPr lang="en-US" dirty="0"/>
              <a:t>Click icon to add picture</a:t>
            </a:r>
          </a:p>
        </p:txBody>
      </p:sp>
      <p:sp>
        <p:nvSpPr>
          <p:cNvPr id="13" name="Picture Placeholder 10"/>
          <p:cNvSpPr>
            <a:spLocks noGrp="1"/>
          </p:cNvSpPr>
          <p:nvPr>
            <p:ph type="pic" sz="quarter" idx="17"/>
          </p:nvPr>
        </p:nvSpPr>
        <p:spPr>
          <a:xfrm>
            <a:off x="5791200" y="4668462"/>
            <a:ext cx="3200400" cy="1828800"/>
          </a:xfrm>
        </p:spPr>
        <p:txBody>
          <a:bodyPr/>
          <a:lstStyle/>
          <a:p>
            <a:r>
              <a:rPr lang="en-US" dirty="0"/>
              <a:t>Click icon to add picture</a:t>
            </a:r>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27622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s-MX" sz="1200" b="1" i="0" u="none" strike="noStrike" kern="1200" cap="none" noProof="0" dirty="0">
                <a:solidFill>
                  <a:schemeClr val="tx1"/>
                </a:solidFill>
                <a:latin typeface="Calibri"/>
                <a:ea typeface="Calibri"/>
                <a:cs typeface="Calibri"/>
                <a:sym typeface="Calibri"/>
              </a:rPr>
              <a:t>S-130 ES Unidad</a:t>
            </a:r>
            <a:r>
              <a:rPr lang="es-MX" sz="1200" b="1" i="0" u="none" strike="noStrike" kern="1200" cap="none" baseline="0" noProof="0" dirty="0">
                <a:solidFill>
                  <a:schemeClr val="tx1"/>
                </a:solidFill>
                <a:latin typeface="Calibri"/>
                <a:ea typeface="Calibri"/>
                <a:cs typeface="Calibri"/>
                <a:sym typeface="Calibri"/>
              </a:rPr>
              <a:t> 12:</a:t>
            </a:r>
            <a:r>
              <a:rPr lang="es-MX" sz="1200" b="1" i="0" u="none" strike="noStrike" kern="1200" cap="none" noProof="0" dirty="0">
                <a:solidFill>
                  <a:schemeClr val="tx1"/>
                </a:solidFill>
                <a:latin typeface="Calibri"/>
                <a:ea typeface="Calibri"/>
                <a:cs typeface="Calibri"/>
                <a:sym typeface="Calibri"/>
              </a:rPr>
              <a:t> Liquidación</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5" r:id="rId10"/>
    <p:sldLayoutId id="2147483673" r:id="rId11"/>
    <p:sldLayoutId id="2147483674" r:id="rId12"/>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495800"/>
            <a:ext cx="6934200" cy="1752600"/>
          </a:xfrm>
        </p:spPr>
        <p:txBody>
          <a:bodyPr/>
          <a:lstStyle/>
          <a:p>
            <a:pPr algn="l"/>
            <a:r>
              <a:rPr lang="es-MX" dirty="0"/>
              <a:t>S-130 ES Unidad 12: Liquidación</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dirty="0"/>
              <a:t>Comprobación de Conocimiento</a:t>
            </a:r>
          </a:p>
        </p:txBody>
      </p:sp>
      <p:sp>
        <p:nvSpPr>
          <p:cNvPr id="2" name="Content Placeholder 1"/>
          <p:cNvSpPr>
            <a:spLocks noGrp="1"/>
          </p:cNvSpPr>
          <p:nvPr>
            <p:ph sz="quarter" idx="10"/>
          </p:nvPr>
        </p:nvSpPr>
        <p:spPr/>
        <p:txBody>
          <a:bodyPr>
            <a:normAutofit/>
          </a:bodyPr>
          <a:lstStyle/>
          <a:p>
            <a:pPr marL="182880"/>
            <a:r>
              <a:rPr lang="es-ES_tradnl" sz="1800" dirty="0"/>
              <a:t>Durante la liquidación, ¿qué tan profundo deben revisar los combatientes de incendios para comprobar si hay calor cuando existe una capa pesada de materia en descomposición?</a:t>
            </a:r>
            <a:endParaRPr lang="es-MX" sz="1800" dirty="0"/>
          </a:p>
        </p:txBody>
      </p:sp>
      <p:sp>
        <p:nvSpPr>
          <p:cNvPr id="3" name="Content Placeholder 2"/>
          <p:cNvSpPr>
            <a:spLocks noGrp="1"/>
          </p:cNvSpPr>
          <p:nvPr>
            <p:ph sz="quarter" idx="11"/>
          </p:nvPr>
        </p:nvSpPr>
        <p:spPr/>
        <p:txBody>
          <a:bodyPr anchor="ctr"/>
          <a:lstStyle/>
          <a:p>
            <a:r>
              <a:rPr lang="es-MX" dirty="0"/>
              <a:t>Respuesta:</a:t>
            </a:r>
          </a:p>
          <a:p>
            <a:endParaRPr lang="es-MX" dirty="0"/>
          </a:p>
          <a:p>
            <a:r>
              <a:rPr lang="es-ES_tradnl" dirty="0"/>
              <a:t>Hasta llegar al suelo mineral y la fuente de calor es removida y extinguida.</a:t>
            </a:r>
            <a:r>
              <a:rPr lang="es-MX" b="0" dirty="0"/>
              <a:t> </a:t>
            </a:r>
          </a:p>
        </p:txBody>
      </p:sp>
      <p:pic>
        <p:nvPicPr>
          <p:cNvPr id="6" name="Content Placeholder 5" descr="Un combatiente de incendios usando su mano para sentir puntos calientes en la ceniza de un incendio forestal."/>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10572" r="30531"/>
          <a:stretch/>
        </p:blipFill>
        <p:spPr>
          <a:xfrm>
            <a:off x="4800600" y="1646239"/>
            <a:ext cx="4343400" cy="4917946"/>
          </a:xfrm>
        </p:spPr>
      </p:pic>
    </p:spTree>
    <p:extLst>
      <p:ext uri="{BB962C8B-B14F-4D97-AF65-F5344CB8AC3E}">
        <p14:creationId xmlns:p14="http://schemas.microsoft.com/office/powerpoint/2010/main" val="25763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96302B-F256-4240-ADB1-06003A7997D4}"/>
              </a:ext>
            </a:extLst>
          </p:cNvPr>
          <p:cNvSpPr>
            <a:spLocks noGrp="1"/>
          </p:cNvSpPr>
          <p:nvPr>
            <p:ph type="title"/>
          </p:nvPr>
        </p:nvSpPr>
        <p:spPr/>
        <p:txBody>
          <a:bodyPr/>
          <a:lstStyle/>
          <a:p>
            <a:r>
              <a:rPr lang="es-ES" dirty="0"/>
              <a:t>Asegurar el Perímetro del Incendio</a:t>
            </a:r>
            <a:endParaRPr lang="es-MX" dirty="0"/>
          </a:p>
        </p:txBody>
      </p:sp>
      <p:pic>
        <p:nvPicPr>
          <p:cNvPr id="7" name="Content Placeholder 6" descr="Combatientes de incendios cuadriculando por calor en un incendio forestal.">
            <a:extLst>
              <a:ext uri="{FF2B5EF4-FFF2-40B4-BE49-F238E27FC236}">
                <a16:creationId xmlns:a16="http://schemas.microsoft.com/office/drawing/2014/main" id="{C54BD39A-25EC-4B24-85E2-6DE5BD32CC89}"/>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6265" t="1873" r="6265" b="12871"/>
          <a:stretch/>
        </p:blipFill>
        <p:spPr>
          <a:xfrm>
            <a:off x="0" y="685800"/>
            <a:ext cx="9144000" cy="5943600"/>
          </a:xfrm>
        </p:spPr>
      </p:pic>
      <p:sp>
        <p:nvSpPr>
          <p:cNvPr id="5" name="Text Placeholder 4">
            <a:extLst>
              <a:ext uri="{FF2B5EF4-FFF2-40B4-BE49-F238E27FC236}">
                <a16:creationId xmlns:a16="http://schemas.microsoft.com/office/drawing/2014/main" id="{BDA5DD55-9E47-4F83-BC88-B3010FC85BBE}"/>
              </a:ext>
            </a:extLst>
          </p:cNvPr>
          <p:cNvSpPr>
            <a:spLocks noGrp="1"/>
          </p:cNvSpPr>
          <p:nvPr>
            <p:ph type="body" sz="quarter" idx="11"/>
          </p:nvPr>
        </p:nvSpPr>
        <p:spPr>
          <a:xfrm>
            <a:off x="0" y="685800"/>
            <a:ext cx="9144000" cy="1143000"/>
          </a:xfrm>
          <a:solidFill>
            <a:schemeClr val="bg1">
              <a:lumMod val="95000"/>
              <a:alpha val="50000"/>
            </a:schemeClr>
          </a:solidFill>
        </p:spPr>
        <p:txBody>
          <a:bodyPr>
            <a:noAutofit/>
          </a:bodyPr>
          <a:lstStyle/>
          <a:p>
            <a:pPr marL="182880" indent="0">
              <a:buNone/>
            </a:pPr>
            <a:r>
              <a:rPr lang="es-ES" sz="2400" dirty="0"/>
              <a:t>Cuadricular - </a:t>
            </a:r>
            <a:r>
              <a:rPr lang="es-ES" sz="2400" b="0" dirty="0"/>
              <a:t>Para buscar un pequeño fuego viajando sistemáticamente sobre un área en trayectos paralelos o líneas de cuadrícula.</a:t>
            </a:r>
            <a:endParaRPr lang="es-MX" sz="2400" b="0" dirty="0"/>
          </a:p>
        </p:txBody>
      </p:sp>
    </p:spTree>
    <p:extLst>
      <p:ext uri="{BB962C8B-B14F-4D97-AF65-F5344CB8AC3E}">
        <p14:creationId xmlns:p14="http://schemas.microsoft.com/office/powerpoint/2010/main" val="252306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2A6D3-FEC9-4C1D-A2F4-AD5DB9498B6F}"/>
              </a:ext>
            </a:extLst>
          </p:cNvPr>
          <p:cNvSpPr>
            <a:spLocks noGrp="1"/>
          </p:cNvSpPr>
          <p:nvPr>
            <p:ph type="title"/>
          </p:nvPr>
        </p:nvSpPr>
        <p:spPr/>
        <p:txBody>
          <a:bodyPr/>
          <a:lstStyle/>
          <a:p>
            <a:r>
              <a:rPr lang="es-MX" dirty="0"/>
              <a:t>ETIM</a:t>
            </a:r>
          </a:p>
        </p:txBody>
      </p:sp>
      <p:pic>
        <p:nvPicPr>
          <p:cNvPr id="7" name="Content Placeholder 6" descr="Un combatiente de incendios usando un batefuego de rama de abeto para apagar las llamas en el suelo.">
            <a:extLst>
              <a:ext uri="{FF2B5EF4-FFF2-40B4-BE49-F238E27FC236}">
                <a16:creationId xmlns:a16="http://schemas.microsoft.com/office/drawing/2014/main" id="{D6405EE5-E19B-48E4-B070-7363531C424E}"/>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5982" r="778" b="18645"/>
          <a:stretch/>
        </p:blipFill>
        <p:spPr>
          <a:xfrm>
            <a:off x="0" y="639762"/>
            <a:ext cx="9144000" cy="5984679"/>
          </a:xfrm>
        </p:spPr>
      </p:pic>
      <p:sp>
        <p:nvSpPr>
          <p:cNvPr id="5" name="Text Placeholder 4">
            <a:extLst>
              <a:ext uri="{FF2B5EF4-FFF2-40B4-BE49-F238E27FC236}">
                <a16:creationId xmlns:a16="http://schemas.microsoft.com/office/drawing/2014/main" id="{5CF571EF-F56F-41AF-B31F-5362268196FD}"/>
              </a:ext>
            </a:extLst>
          </p:cNvPr>
          <p:cNvSpPr>
            <a:spLocks noGrp="1"/>
          </p:cNvSpPr>
          <p:nvPr>
            <p:ph type="body" sz="quarter" idx="11"/>
          </p:nvPr>
        </p:nvSpPr>
        <p:spPr>
          <a:xfrm>
            <a:off x="0" y="609600"/>
            <a:ext cx="9144000" cy="1225298"/>
          </a:xfrm>
          <a:solidFill>
            <a:srgbClr val="F2F2F2">
              <a:alpha val="74902"/>
            </a:srgbClr>
          </a:solidFill>
        </p:spPr>
        <p:txBody>
          <a:bodyPr>
            <a:normAutofit lnSpcReduction="10000"/>
          </a:bodyPr>
          <a:lstStyle/>
          <a:p>
            <a:pPr marL="0" indent="0">
              <a:spcAft>
                <a:spcPts val="595"/>
              </a:spcAft>
              <a:buNone/>
            </a:pPr>
            <a:r>
              <a:rPr lang="es-ES_tradnl" sz="2400" dirty="0"/>
              <a:t>Estrategias Tácticas de Impacto Mínimo </a:t>
            </a:r>
            <a:r>
              <a:rPr lang="es-ES_tradnl" sz="2400" b="0" dirty="0"/>
              <a:t>- La aplicación de estrategias y tácticas que satisfacen eficazmente los objetivos de supresión y recursos con el menor impacto ambiental, cultural y social. </a:t>
            </a:r>
            <a:endParaRPr lang="es-MX" sz="2400" b="0" dirty="0"/>
          </a:p>
          <a:p>
            <a:pPr marL="182880" indent="0">
              <a:buNone/>
            </a:pPr>
            <a:endParaRPr lang="es-MX" sz="2400" dirty="0"/>
          </a:p>
        </p:txBody>
      </p:sp>
    </p:spTree>
    <p:extLst>
      <p:ext uri="{BB962C8B-B14F-4D97-AF65-F5344CB8AC3E}">
        <p14:creationId xmlns:p14="http://schemas.microsoft.com/office/powerpoint/2010/main" val="325910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dirty="0"/>
              <a:t>Comprobación de Conocimiento</a:t>
            </a:r>
          </a:p>
        </p:txBody>
      </p:sp>
      <p:sp>
        <p:nvSpPr>
          <p:cNvPr id="2" name="Content Placeholder 1"/>
          <p:cNvSpPr>
            <a:spLocks noGrp="1"/>
          </p:cNvSpPr>
          <p:nvPr>
            <p:ph sz="quarter" idx="10"/>
          </p:nvPr>
        </p:nvSpPr>
        <p:spPr/>
        <p:txBody>
          <a:bodyPr>
            <a:normAutofit fontScale="85000" lnSpcReduction="20000"/>
          </a:bodyPr>
          <a:lstStyle/>
          <a:p>
            <a:pPr marL="182880"/>
            <a:r>
              <a:rPr lang="es-ES" dirty="0"/>
              <a:t>¿La liquidación seca requiere el uso de una mochila aspersora?</a:t>
            </a:r>
            <a:endParaRPr lang="es-MX" dirty="0"/>
          </a:p>
        </p:txBody>
      </p:sp>
      <p:sp>
        <p:nvSpPr>
          <p:cNvPr id="3" name="Content Placeholder 2"/>
          <p:cNvSpPr>
            <a:spLocks noGrp="1"/>
          </p:cNvSpPr>
          <p:nvPr>
            <p:ph sz="quarter" idx="11"/>
          </p:nvPr>
        </p:nvSpPr>
        <p:spPr/>
        <p:txBody>
          <a:bodyPr/>
          <a:lstStyle/>
          <a:p>
            <a:endParaRPr lang="es-MX" dirty="0"/>
          </a:p>
          <a:p>
            <a:r>
              <a:rPr lang="es-MX" dirty="0"/>
              <a:t>¿Verdad/Falso?</a:t>
            </a:r>
          </a:p>
          <a:p>
            <a:endParaRPr lang="es-MX" dirty="0"/>
          </a:p>
          <a:p>
            <a:pPr marL="731520"/>
            <a:r>
              <a:rPr lang="es-MX" dirty="0">
                <a:solidFill>
                  <a:srgbClr val="0070C0"/>
                </a:solidFill>
              </a:rPr>
              <a:t>Falso</a:t>
            </a:r>
          </a:p>
        </p:txBody>
      </p:sp>
      <p:pic>
        <p:nvPicPr>
          <p:cNvPr id="6" name="Content Placeholder 5" descr="Dos combatientes de incendios liquidando."/>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15849" r="15849"/>
          <a:stretch/>
        </p:blipFill>
        <p:spPr>
          <a:xfrm>
            <a:off x="4648199" y="1631356"/>
            <a:ext cx="4495801" cy="4936726"/>
          </a:xfrm>
        </p:spPr>
      </p:pic>
    </p:spTree>
    <p:extLst>
      <p:ext uri="{BB962C8B-B14F-4D97-AF65-F5344CB8AC3E}">
        <p14:creationId xmlns:p14="http://schemas.microsoft.com/office/powerpoint/2010/main" val="5947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dirty="0"/>
              <a:t>Comprobación de Conocimiento</a:t>
            </a:r>
          </a:p>
        </p:txBody>
      </p:sp>
      <p:sp>
        <p:nvSpPr>
          <p:cNvPr id="2" name="Content Placeholder 1"/>
          <p:cNvSpPr>
            <a:spLocks noGrp="1"/>
          </p:cNvSpPr>
          <p:nvPr>
            <p:ph sz="quarter" idx="10"/>
          </p:nvPr>
        </p:nvSpPr>
        <p:spPr/>
        <p:txBody>
          <a:bodyPr/>
          <a:lstStyle/>
          <a:p>
            <a:pPr marL="182880"/>
            <a:r>
              <a:rPr lang="es-ES" dirty="0"/>
              <a:t>¿Qué significa el acrónimo ETIM?</a:t>
            </a:r>
            <a:endParaRPr lang="es-MX" dirty="0"/>
          </a:p>
        </p:txBody>
      </p:sp>
      <p:sp>
        <p:nvSpPr>
          <p:cNvPr id="3" name="Content Placeholder 2"/>
          <p:cNvSpPr>
            <a:spLocks noGrp="1"/>
          </p:cNvSpPr>
          <p:nvPr>
            <p:ph sz="quarter" idx="11"/>
          </p:nvPr>
        </p:nvSpPr>
        <p:spPr/>
        <p:txBody>
          <a:bodyPr/>
          <a:lstStyle/>
          <a:p>
            <a:endParaRPr lang="es-MX" dirty="0"/>
          </a:p>
          <a:p>
            <a:r>
              <a:rPr lang="es-MX" dirty="0"/>
              <a:t>Respuesta:</a:t>
            </a:r>
          </a:p>
          <a:p>
            <a:endParaRPr lang="es-MX" dirty="0"/>
          </a:p>
          <a:p>
            <a:r>
              <a:rPr lang="es-ES_tradnl" dirty="0">
                <a:solidFill>
                  <a:srgbClr val="0070C0"/>
                </a:solidFill>
              </a:rPr>
              <a:t>Estrategias </a:t>
            </a:r>
          </a:p>
          <a:p>
            <a:r>
              <a:rPr lang="es-ES_tradnl" dirty="0">
                <a:solidFill>
                  <a:srgbClr val="0070C0"/>
                </a:solidFill>
              </a:rPr>
              <a:t>Tácticas de</a:t>
            </a:r>
          </a:p>
          <a:p>
            <a:r>
              <a:rPr lang="es-ES_tradnl" dirty="0">
                <a:solidFill>
                  <a:srgbClr val="0070C0"/>
                </a:solidFill>
              </a:rPr>
              <a:t>Impacto</a:t>
            </a:r>
            <a:endParaRPr lang="es-MX" dirty="0">
              <a:solidFill>
                <a:srgbClr val="0070C0"/>
              </a:solidFill>
            </a:endParaRPr>
          </a:p>
          <a:p>
            <a:r>
              <a:rPr lang="es-ES_tradnl" dirty="0">
                <a:solidFill>
                  <a:srgbClr val="0070C0"/>
                </a:solidFill>
              </a:rPr>
              <a:t>Mínimo</a:t>
            </a:r>
          </a:p>
        </p:txBody>
      </p:sp>
      <p:pic>
        <p:nvPicPr>
          <p:cNvPr id="6" name="Content Placeholder 5" descr="Combatiente de incendios usando un batefuego de rama de abeto para apagar las llamas en un árbol."/>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13151" t="4361" r="30402" b="3793"/>
          <a:stretch/>
        </p:blipFill>
        <p:spPr>
          <a:xfrm>
            <a:off x="4800600" y="1676400"/>
            <a:ext cx="4495800" cy="4876800"/>
          </a:xfrm>
        </p:spPr>
      </p:pic>
    </p:spTree>
    <p:extLst>
      <p:ext uri="{BB962C8B-B14F-4D97-AF65-F5344CB8AC3E}">
        <p14:creationId xmlns:p14="http://schemas.microsoft.com/office/powerpoint/2010/main" val="146423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a:t>Objetivos</a:t>
            </a:r>
          </a:p>
        </p:txBody>
      </p:sp>
      <p:sp>
        <p:nvSpPr>
          <p:cNvPr id="2" name="Content Placeholder 1"/>
          <p:cNvSpPr>
            <a:spLocks noGrp="1"/>
          </p:cNvSpPr>
          <p:nvPr>
            <p:ph sz="quarter" idx="12"/>
          </p:nvPr>
        </p:nvSpPr>
        <p:spPr>
          <a:xfrm>
            <a:off x="228600" y="1066800"/>
            <a:ext cx="8686800" cy="5334000"/>
          </a:xfrm>
        </p:spPr>
        <p:txBody>
          <a:bodyPr anchor="ctr">
            <a:normAutofit/>
          </a:bodyPr>
          <a:lstStyle/>
          <a:p>
            <a:pPr marL="0" lvl="0" indent="0">
              <a:buNone/>
            </a:pPr>
            <a:r>
              <a:rPr lang="es-ES" sz="2400" dirty="0"/>
              <a:t>Los estudiantes serán capaces de:</a:t>
            </a:r>
          </a:p>
          <a:p>
            <a:pPr marL="0" lvl="0" indent="0">
              <a:buNone/>
            </a:pPr>
            <a:endParaRPr lang="es-ES" sz="2400" dirty="0"/>
          </a:p>
          <a:p>
            <a:r>
              <a:rPr lang="es-ES" sz="2400" dirty="0"/>
              <a:t>Describir el método de rastreo en frío en lo que respecta a asegurar una línea de control.</a:t>
            </a:r>
          </a:p>
          <a:p>
            <a:endParaRPr lang="es-ES" sz="2400" dirty="0"/>
          </a:p>
          <a:p>
            <a:r>
              <a:rPr lang="es-ES" sz="2400" dirty="0"/>
              <a:t>Describir las consideraciones de seguridad presentes durante operaciones de liquidación.</a:t>
            </a:r>
          </a:p>
          <a:p>
            <a:endParaRPr lang="es-ES" sz="2400" dirty="0"/>
          </a:p>
          <a:p>
            <a:r>
              <a:rPr lang="es-ES" sz="2400" dirty="0"/>
              <a:t>Describir los dos métodos de liquidación.</a:t>
            </a:r>
          </a:p>
          <a:p>
            <a:pPr marL="0" indent="0">
              <a:buNone/>
            </a:pPr>
            <a:endParaRPr lang="es-MX" dirty="0"/>
          </a:p>
        </p:txBody>
      </p:sp>
    </p:spTree>
    <p:extLst>
      <p:ext uri="{BB962C8B-B14F-4D97-AF65-F5344CB8AC3E}">
        <p14:creationId xmlns:p14="http://schemas.microsoft.com/office/powerpoint/2010/main" val="117704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a:t>Objetivos</a:t>
            </a:r>
          </a:p>
        </p:txBody>
      </p:sp>
      <p:sp>
        <p:nvSpPr>
          <p:cNvPr id="2" name="Content Placeholder 1"/>
          <p:cNvSpPr>
            <a:spLocks noGrp="1"/>
          </p:cNvSpPr>
          <p:nvPr>
            <p:ph sz="quarter" idx="12"/>
          </p:nvPr>
        </p:nvSpPr>
        <p:spPr>
          <a:xfrm>
            <a:off x="228600" y="838200"/>
            <a:ext cx="8686800" cy="5715000"/>
          </a:xfrm>
        </p:spPr>
        <p:txBody>
          <a:bodyPr anchor="ctr">
            <a:noAutofit/>
          </a:bodyPr>
          <a:lstStyle/>
          <a:p>
            <a:pPr marL="0" lvl="0" indent="0">
              <a:buNone/>
            </a:pPr>
            <a:r>
              <a:rPr lang="es-ES" sz="2400" dirty="0"/>
              <a:t>Los estudiantes serán capaces de:</a:t>
            </a:r>
          </a:p>
          <a:p>
            <a:pPr marL="0" lvl="0" indent="0">
              <a:buNone/>
            </a:pPr>
            <a:endParaRPr lang="es-ES" sz="2400" dirty="0"/>
          </a:p>
          <a:p>
            <a:r>
              <a:rPr lang="es-ES" sz="2400" dirty="0"/>
              <a:t>Demostrar el proceso de liquidación en un incendio simulado.</a:t>
            </a:r>
          </a:p>
          <a:p>
            <a:endParaRPr lang="es-ES" sz="2400" dirty="0"/>
          </a:p>
          <a:p>
            <a:r>
              <a:rPr lang="es-ES" sz="2400" dirty="0"/>
              <a:t>Demostrar el proceso sistemático de conducir una cuadrícula para detectar fuentes de calor que permanecen en lo negro o focos secundarios en lo verde.</a:t>
            </a:r>
          </a:p>
          <a:p>
            <a:pPr marL="0" indent="0">
              <a:buNone/>
            </a:pPr>
            <a:endParaRPr lang="es-MX" sz="2400" dirty="0"/>
          </a:p>
        </p:txBody>
      </p:sp>
    </p:spTree>
    <p:extLst>
      <p:ext uri="{BB962C8B-B14F-4D97-AF65-F5344CB8AC3E}">
        <p14:creationId xmlns:p14="http://schemas.microsoft.com/office/powerpoint/2010/main" val="177166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a:t>Objetivos</a:t>
            </a:r>
          </a:p>
        </p:txBody>
      </p:sp>
      <p:sp>
        <p:nvSpPr>
          <p:cNvPr id="2" name="Content Placeholder 1"/>
          <p:cNvSpPr>
            <a:spLocks noGrp="1"/>
          </p:cNvSpPr>
          <p:nvPr>
            <p:ph sz="quarter" idx="12"/>
          </p:nvPr>
        </p:nvSpPr>
        <p:spPr>
          <a:xfrm>
            <a:off x="228600" y="1066800"/>
            <a:ext cx="8686800" cy="5334000"/>
          </a:xfrm>
        </p:spPr>
        <p:txBody>
          <a:bodyPr anchor="ctr">
            <a:normAutofit/>
          </a:bodyPr>
          <a:lstStyle/>
          <a:p>
            <a:pPr marL="0" lvl="0" indent="0">
              <a:buNone/>
            </a:pPr>
            <a:r>
              <a:rPr lang="es-ES" sz="2400" dirty="0"/>
              <a:t>Los estudiantes serán capaces de:</a:t>
            </a:r>
          </a:p>
          <a:p>
            <a:pPr marL="0" lvl="0" indent="0">
              <a:buNone/>
            </a:pPr>
            <a:endParaRPr lang="es-ES" sz="2400" dirty="0"/>
          </a:p>
          <a:p>
            <a:r>
              <a:rPr lang="es-ES" sz="2400" dirty="0"/>
              <a:t>Describir el método de rastreo en frío en lo que respecta a asegurar una línea de control.</a:t>
            </a:r>
          </a:p>
          <a:p>
            <a:endParaRPr lang="es-ES" sz="2400" dirty="0"/>
          </a:p>
          <a:p>
            <a:r>
              <a:rPr lang="es-ES" sz="2400" dirty="0"/>
              <a:t>Describir las consideraciones de seguridad presentes durante operaciones de liquidación.</a:t>
            </a:r>
          </a:p>
          <a:p>
            <a:endParaRPr lang="es-ES" sz="2400" dirty="0"/>
          </a:p>
          <a:p>
            <a:r>
              <a:rPr lang="es-ES" sz="2400" dirty="0"/>
              <a:t>Describir los dos métodos de liquidación.</a:t>
            </a:r>
          </a:p>
        </p:txBody>
      </p:sp>
    </p:spTree>
    <p:extLst>
      <p:ext uri="{BB962C8B-B14F-4D97-AF65-F5344CB8AC3E}">
        <p14:creationId xmlns:p14="http://schemas.microsoft.com/office/powerpoint/2010/main" val="32487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a:t>Objetivos</a:t>
            </a:r>
          </a:p>
        </p:txBody>
      </p:sp>
      <p:sp>
        <p:nvSpPr>
          <p:cNvPr id="2" name="Content Placeholder 1"/>
          <p:cNvSpPr>
            <a:spLocks noGrp="1"/>
          </p:cNvSpPr>
          <p:nvPr>
            <p:ph sz="quarter" idx="12"/>
          </p:nvPr>
        </p:nvSpPr>
        <p:spPr>
          <a:xfrm>
            <a:off x="228600" y="838200"/>
            <a:ext cx="8686800" cy="5715000"/>
          </a:xfrm>
        </p:spPr>
        <p:txBody>
          <a:bodyPr anchor="ctr">
            <a:noAutofit/>
          </a:bodyPr>
          <a:lstStyle/>
          <a:p>
            <a:pPr marL="0" lvl="0" indent="0">
              <a:buNone/>
            </a:pPr>
            <a:r>
              <a:rPr lang="es-ES" sz="2400" dirty="0"/>
              <a:t>Los estudiantes serán capaces de:</a:t>
            </a:r>
          </a:p>
          <a:p>
            <a:pPr marL="0" lvl="0" indent="0">
              <a:buNone/>
            </a:pPr>
            <a:endParaRPr lang="es-ES" sz="2400" dirty="0"/>
          </a:p>
          <a:p>
            <a:r>
              <a:rPr lang="es-ES" sz="2400" dirty="0"/>
              <a:t>Demostrar el proceso de liquidación en un incendio simulado.</a:t>
            </a:r>
          </a:p>
          <a:p>
            <a:endParaRPr lang="es-ES" sz="2400" dirty="0"/>
          </a:p>
          <a:p>
            <a:r>
              <a:rPr lang="es-ES" sz="2400" dirty="0"/>
              <a:t>Demostrar el proceso sistemático de conducir una cuadrícula para detectar fuentes de calor que permanecen en lo negro o focos secundarios en lo verde.</a:t>
            </a:r>
          </a:p>
        </p:txBody>
      </p:sp>
    </p:spTree>
    <p:extLst>
      <p:ext uri="{BB962C8B-B14F-4D97-AF65-F5344CB8AC3E}">
        <p14:creationId xmlns:p14="http://schemas.microsoft.com/office/powerpoint/2010/main" val="115866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A925B3-DD1D-464B-B9CA-AC06C15F39ED}"/>
              </a:ext>
            </a:extLst>
          </p:cNvPr>
          <p:cNvSpPr>
            <a:spLocks noGrp="1"/>
          </p:cNvSpPr>
          <p:nvPr>
            <p:ph type="title"/>
          </p:nvPr>
        </p:nvSpPr>
        <p:spPr/>
        <p:txBody>
          <a:bodyPr/>
          <a:lstStyle/>
          <a:p>
            <a:r>
              <a:rPr lang="es-MX" dirty="0"/>
              <a:t>Tarea, Propósito, Estado Final</a:t>
            </a:r>
          </a:p>
        </p:txBody>
      </p:sp>
      <p:pic>
        <p:nvPicPr>
          <p:cNvPr id="5" name="Content Placeholder 4" descr="Dos combatientes de incendios liquidando con una manguera.">
            <a:extLst>
              <a:ext uri="{FF2B5EF4-FFF2-40B4-BE49-F238E27FC236}">
                <a16:creationId xmlns:a16="http://schemas.microsoft.com/office/drawing/2014/main" id="{92239C94-9A4B-44C9-85BF-C44E3EAB3FE5}"/>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1192" t="6384" r="1135" b="9028"/>
          <a:stretch/>
        </p:blipFill>
        <p:spPr>
          <a:xfrm>
            <a:off x="-5316" y="685799"/>
            <a:ext cx="9149316" cy="5943601"/>
          </a:xfrm>
        </p:spPr>
      </p:pic>
    </p:spTree>
    <p:extLst>
      <p:ext uri="{BB962C8B-B14F-4D97-AF65-F5344CB8AC3E}">
        <p14:creationId xmlns:p14="http://schemas.microsoft.com/office/powerpoint/2010/main" val="27515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41F82B-D4C6-4047-AB25-1A2377278A49}"/>
              </a:ext>
            </a:extLst>
          </p:cNvPr>
          <p:cNvSpPr>
            <a:spLocks noGrp="1"/>
          </p:cNvSpPr>
          <p:nvPr>
            <p:ph type="title"/>
          </p:nvPr>
        </p:nvSpPr>
        <p:spPr/>
        <p:txBody>
          <a:bodyPr/>
          <a:lstStyle/>
          <a:p>
            <a:r>
              <a:rPr lang="es-ES" dirty="0"/>
              <a:t>Asegurando la Línea de Control </a:t>
            </a:r>
            <a:endParaRPr lang="es-MX" dirty="0"/>
          </a:p>
        </p:txBody>
      </p:sp>
      <p:pic>
        <p:nvPicPr>
          <p:cNvPr id="6" name="Content Placeholder 5" descr="Un combatiente de incendios usando su mano para sentir los puntos calientes en la ceniza de un incendio forestal.">
            <a:extLst>
              <a:ext uri="{FF2B5EF4-FFF2-40B4-BE49-F238E27FC236}">
                <a16:creationId xmlns:a16="http://schemas.microsoft.com/office/drawing/2014/main" id="{BA1113A4-206B-4FD4-AC20-56F3E6BC0D16}"/>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6265" t="14209" r="6265"/>
          <a:stretch/>
        </p:blipFill>
        <p:spPr>
          <a:xfrm>
            <a:off x="0" y="685800"/>
            <a:ext cx="9144000" cy="5980815"/>
          </a:xfrm>
        </p:spPr>
      </p:pic>
      <p:sp>
        <p:nvSpPr>
          <p:cNvPr id="4" name="Text Placeholder 3">
            <a:extLst>
              <a:ext uri="{FF2B5EF4-FFF2-40B4-BE49-F238E27FC236}">
                <a16:creationId xmlns:a16="http://schemas.microsoft.com/office/drawing/2014/main" id="{9ABC874C-DE0B-4F31-A577-735014984EE2}"/>
              </a:ext>
            </a:extLst>
          </p:cNvPr>
          <p:cNvSpPr>
            <a:spLocks noGrp="1"/>
          </p:cNvSpPr>
          <p:nvPr>
            <p:ph type="body" sz="quarter" idx="11"/>
          </p:nvPr>
        </p:nvSpPr>
        <p:spPr>
          <a:xfrm>
            <a:off x="0" y="685800"/>
            <a:ext cx="9144000" cy="1524000"/>
          </a:xfrm>
          <a:solidFill>
            <a:srgbClr val="F2F2F2">
              <a:alpha val="74902"/>
            </a:srgbClr>
          </a:solidFill>
        </p:spPr>
        <p:txBody>
          <a:bodyPr>
            <a:noAutofit/>
          </a:bodyPr>
          <a:lstStyle/>
          <a:p>
            <a:pPr marL="182880" indent="0">
              <a:buNone/>
            </a:pPr>
            <a:r>
              <a:rPr lang="es-ES" sz="2400" dirty="0"/>
              <a:t>Rastreo en frío – </a:t>
            </a:r>
            <a:r>
              <a:rPr lang="es-ES" sz="2400" b="0" dirty="0"/>
              <a:t>Un método para controlar un borde del incendio parcialmente frío-muerto al inspeccionar y sentir cuidadosamente con la mano para detectar cualquier calor, escarbar cada punto vivo-caliente y construir zanja en cualquier borde vivo-caliente.</a:t>
            </a:r>
            <a:endParaRPr lang="es-MX" sz="2400" b="0" dirty="0"/>
          </a:p>
        </p:txBody>
      </p:sp>
    </p:spTree>
    <p:extLst>
      <p:ext uri="{BB962C8B-B14F-4D97-AF65-F5344CB8AC3E}">
        <p14:creationId xmlns:p14="http://schemas.microsoft.com/office/powerpoint/2010/main" val="282856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EF1EA0-5ABB-4712-8F75-0DA65296A700}"/>
              </a:ext>
            </a:extLst>
          </p:cNvPr>
          <p:cNvSpPr>
            <a:spLocks noGrp="1"/>
          </p:cNvSpPr>
          <p:nvPr>
            <p:ph type="title"/>
          </p:nvPr>
        </p:nvSpPr>
        <p:spPr/>
        <p:txBody>
          <a:bodyPr/>
          <a:lstStyle/>
          <a:p>
            <a:r>
              <a:rPr lang="es-MX" dirty="0"/>
              <a:t>Liquidación</a:t>
            </a:r>
          </a:p>
        </p:txBody>
      </p:sp>
      <p:pic>
        <p:nvPicPr>
          <p:cNvPr id="5" name="Content Placeholder 4" descr="Tres combatientes de incendios haciendo liquidación húmeda y revolviendo cenizas de un área boscosa de un incendio.">
            <a:extLst>
              <a:ext uri="{FF2B5EF4-FFF2-40B4-BE49-F238E27FC236}">
                <a16:creationId xmlns:a16="http://schemas.microsoft.com/office/drawing/2014/main" id="{D5D57681-6726-4DCE-B6AF-E58C0628B2E9}"/>
              </a:ext>
            </a:extLst>
          </p:cNvPr>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l="1876" t="1613" r="1876" b="4545"/>
          <a:stretch/>
        </p:blipFill>
        <p:spPr>
          <a:xfrm>
            <a:off x="0" y="685799"/>
            <a:ext cx="9144000" cy="5943601"/>
          </a:xfrm>
        </p:spPr>
      </p:pic>
    </p:spTree>
    <p:extLst>
      <p:ext uri="{BB962C8B-B14F-4D97-AF65-F5344CB8AC3E}">
        <p14:creationId xmlns:p14="http://schemas.microsoft.com/office/powerpoint/2010/main" val="405706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A938EE-A203-4F24-B0E9-06935BB817C1}"/>
              </a:ext>
            </a:extLst>
          </p:cNvPr>
          <p:cNvSpPr>
            <a:spLocks noGrp="1"/>
          </p:cNvSpPr>
          <p:nvPr>
            <p:ph type="title"/>
          </p:nvPr>
        </p:nvSpPr>
        <p:spPr/>
        <p:txBody>
          <a:bodyPr/>
          <a:lstStyle/>
          <a:p>
            <a:r>
              <a:rPr lang="es-MX" dirty="0"/>
              <a:t>Liquidación</a:t>
            </a:r>
          </a:p>
        </p:txBody>
      </p:sp>
      <p:pic>
        <p:nvPicPr>
          <p:cNvPr id="6" name="Content Placeholder 5" descr="Dos combatientes de incendios en un área de quema de ensanche junto a un árbol, haciendo liquidación con sus. herramientas.&#10;">
            <a:extLst>
              <a:ext uri="{FF2B5EF4-FFF2-40B4-BE49-F238E27FC236}">
                <a16:creationId xmlns:a16="http://schemas.microsoft.com/office/drawing/2014/main" id="{2866C7AD-925A-47A1-B37C-C748D2430A94}"/>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4451" t="11124" r="4451"/>
          <a:stretch/>
        </p:blipFill>
        <p:spPr>
          <a:xfrm>
            <a:off x="0" y="685800"/>
            <a:ext cx="9135140" cy="5943600"/>
          </a:xfrm>
        </p:spPr>
      </p:pic>
      <p:sp>
        <p:nvSpPr>
          <p:cNvPr id="5" name="Text Placeholder 3">
            <a:extLst>
              <a:ext uri="{FF2B5EF4-FFF2-40B4-BE49-F238E27FC236}">
                <a16:creationId xmlns:a16="http://schemas.microsoft.com/office/drawing/2014/main" id="{6E5C0B0E-FECA-4BB1-A98D-4D0C5CC5AB79}"/>
              </a:ext>
            </a:extLst>
          </p:cNvPr>
          <p:cNvSpPr txBox="1">
            <a:spLocks/>
          </p:cNvSpPr>
          <p:nvPr/>
        </p:nvSpPr>
        <p:spPr>
          <a:xfrm>
            <a:off x="0" y="685800"/>
            <a:ext cx="3657600" cy="563562"/>
          </a:xfrm>
          <a:prstGeom prst="rect">
            <a:avLst/>
          </a:prstGeom>
          <a:gradFill>
            <a:gsLst>
              <a:gs pos="9000">
                <a:srgbClr val="FFFFFF">
                  <a:alpha val="25000"/>
                </a:srgbClr>
              </a:gs>
              <a:gs pos="0">
                <a:schemeClr val="bg1">
                  <a:alpha val="0"/>
                </a:schemeClr>
              </a:gs>
              <a:gs pos="100000">
                <a:schemeClr val="bg1"/>
              </a:gs>
            </a:gsLst>
            <a:lin ang="11400000" scaled="0"/>
          </a:gra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a:buNone/>
            </a:pPr>
            <a:r>
              <a:rPr lang="es-MX" sz="2800" dirty="0"/>
              <a:t>Liquidación Seca</a:t>
            </a:r>
          </a:p>
        </p:txBody>
      </p:sp>
    </p:spTree>
    <p:extLst>
      <p:ext uri="{BB962C8B-B14F-4D97-AF65-F5344CB8AC3E}">
        <p14:creationId xmlns:p14="http://schemas.microsoft.com/office/powerpoint/2010/main" val="355295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64E3D-3DA8-415A-8575-C3AA437D157E}"/>
              </a:ext>
            </a:extLst>
          </p:cNvPr>
          <p:cNvSpPr>
            <a:spLocks noGrp="1"/>
          </p:cNvSpPr>
          <p:nvPr>
            <p:ph type="title"/>
          </p:nvPr>
        </p:nvSpPr>
        <p:spPr/>
        <p:txBody>
          <a:bodyPr/>
          <a:lstStyle/>
          <a:p>
            <a:r>
              <a:rPr lang="es-MX" dirty="0"/>
              <a:t>Liquidación</a:t>
            </a:r>
          </a:p>
        </p:txBody>
      </p:sp>
      <p:pic>
        <p:nvPicPr>
          <p:cNvPr id="6" name="Content Placeholder 5" descr="Dos combatientes de incendios rociando agua en un tocón de árbol y astillando para sacar el calor con un Pulaski.  ">
            <a:extLst>
              <a:ext uri="{FF2B5EF4-FFF2-40B4-BE49-F238E27FC236}">
                <a16:creationId xmlns:a16="http://schemas.microsoft.com/office/drawing/2014/main" id="{27221AF5-20EB-42E6-B1DC-9FA32E568C4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l="2321" t="16161" r="2321" b="8678"/>
          <a:stretch/>
        </p:blipFill>
        <p:spPr>
          <a:xfrm>
            <a:off x="0" y="685800"/>
            <a:ext cx="9144000" cy="5943601"/>
          </a:xfrm>
        </p:spPr>
      </p:pic>
      <p:sp>
        <p:nvSpPr>
          <p:cNvPr id="5" name="Text Placeholder 3">
            <a:extLst>
              <a:ext uri="{FF2B5EF4-FFF2-40B4-BE49-F238E27FC236}">
                <a16:creationId xmlns:a16="http://schemas.microsoft.com/office/drawing/2014/main" id="{F9E7C670-E323-4E6F-93AF-AF16E8E2D3B0}"/>
              </a:ext>
            </a:extLst>
          </p:cNvPr>
          <p:cNvSpPr txBox="1">
            <a:spLocks/>
          </p:cNvSpPr>
          <p:nvPr/>
        </p:nvSpPr>
        <p:spPr>
          <a:xfrm>
            <a:off x="0" y="685800"/>
            <a:ext cx="3733800" cy="563562"/>
          </a:xfrm>
          <a:prstGeom prst="rect">
            <a:avLst/>
          </a:prstGeom>
          <a:gradFill>
            <a:gsLst>
              <a:gs pos="9000">
                <a:srgbClr val="FFFFFF">
                  <a:alpha val="25000"/>
                </a:srgbClr>
              </a:gs>
              <a:gs pos="0">
                <a:schemeClr val="bg1">
                  <a:alpha val="0"/>
                </a:schemeClr>
              </a:gs>
              <a:gs pos="100000">
                <a:schemeClr val="bg1"/>
              </a:gs>
            </a:gsLst>
            <a:lin ang="11400000" scaled="0"/>
          </a:gradFill>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880" indent="0">
              <a:buNone/>
            </a:pPr>
            <a:r>
              <a:rPr lang="es-MX" sz="2800" dirty="0"/>
              <a:t>Liquidación Húmeda</a:t>
            </a:r>
          </a:p>
        </p:txBody>
      </p:sp>
    </p:spTree>
    <p:extLst>
      <p:ext uri="{BB962C8B-B14F-4D97-AF65-F5344CB8AC3E}">
        <p14:creationId xmlns:p14="http://schemas.microsoft.com/office/powerpoint/2010/main" val="368957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ECAC32-9E49-4490-8C51-1C8379936961}"/>
              </a:ext>
            </a:extLst>
          </p:cNvPr>
          <p:cNvSpPr>
            <a:spLocks noGrp="1"/>
          </p:cNvSpPr>
          <p:nvPr>
            <p:ph type="title"/>
          </p:nvPr>
        </p:nvSpPr>
        <p:spPr/>
        <p:txBody>
          <a:bodyPr/>
          <a:lstStyle/>
          <a:p>
            <a:r>
              <a:rPr lang="es-MX" dirty="0"/>
              <a:t>Seguridad en la Liquidación</a:t>
            </a:r>
          </a:p>
        </p:txBody>
      </p:sp>
      <p:pic>
        <p:nvPicPr>
          <p:cNvPr id="16" name="Content Placeholder 15" descr="La copa de un árbol muerto cayendo y golpeando el suelo.">
            <a:extLst>
              <a:ext uri="{FF2B5EF4-FFF2-40B4-BE49-F238E27FC236}">
                <a16:creationId xmlns:a16="http://schemas.microsoft.com/office/drawing/2014/main" id="{76623770-47DD-4CB7-B65C-F1ED43CDB9F3}"/>
              </a:ext>
              <a:ext uri="{C183D7F6-B498-43B3-948B-1728B52AA6E4}">
                <adec:decorative xmlns:adec="http://schemas.microsoft.com/office/drawing/2017/decorative" val="0"/>
              </a:ext>
            </a:extLst>
          </p:cNvPr>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24522" t="4567" r="22628" b="3138"/>
          <a:stretch/>
        </p:blipFill>
        <p:spPr>
          <a:xfrm>
            <a:off x="0" y="685799"/>
            <a:ext cx="2268915" cy="5943601"/>
          </a:xfrm>
          <a:ln>
            <a:noFill/>
          </a:ln>
        </p:spPr>
      </p:pic>
      <p:pic>
        <p:nvPicPr>
          <p:cNvPr id="18" name="Content Placeholder 17" descr="La copa de un árbol muerto cayendo y golpeando el suelo.">
            <a:extLst>
              <a:ext uri="{FF2B5EF4-FFF2-40B4-BE49-F238E27FC236}">
                <a16:creationId xmlns:a16="http://schemas.microsoft.com/office/drawing/2014/main" id="{E8172C49-5275-474A-A27B-184D19F7D445}"/>
              </a:ext>
            </a:extLst>
          </p:cNvPr>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t="715" r="30381" b="6989"/>
          <a:stretch/>
        </p:blipFill>
        <p:spPr>
          <a:xfrm>
            <a:off x="2268915" y="685800"/>
            <a:ext cx="2988885" cy="5943600"/>
          </a:xfrm>
        </p:spPr>
      </p:pic>
      <p:pic>
        <p:nvPicPr>
          <p:cNvPr id="20" name="Content Placeholder 19" descr="La copa de un árbol muerto cayendo y golpeando el suelo.">
            <a:extLst>
              <a:ext uri="{FF2B5EF4-FFF2-40B4-BE49-F238E27FC236}">
                <a16:creationId xmlns:a16="http://schemas.microsoft.com/office/drawing/2014/main" id="{BCDF7C7A-896E-4DEB-9430-D09871E41756}"/>
              </a:ext>
            </a:extLst>
          </p:cNvPr>
          <p:cNvPicPr>
            <a:picLocks noGrp="1" noChangeAspect="1"/>
          </p:cNvPicPr>
          <p:nvPr>
            <p:ph sz="quarter" idx="14"/>
          </p:nvPr>
        </p:nvPicPr>
        <p:blipFill rotWithShape="1">
          <a:blip r:embed="rId5">
            <a:extLst>
              <a:ext uri="{28A0092B-C50C-407E-A947-70E740481C1C}">
                <a14:useLocalDpi xmlns:a14="http://schemas.microsoft.com/office/drawing/2010/main" val="0"/>
              </a:ext>
            </a:extLst>
          </a:blip>
          <a:srcRect t="5091" r="9480" b="2614"/>
          <a:stretch/>
        </p:blipFill>
        <p:spPr>
          <a:xfrm>
            <a:off x="5257800" y="685798"/>
            <a:ext cx="3886200" cy="5943602"/>
          </a:xfrm>
        </p:spPr>
      </p:pic>
    </p:spTree>
    <p:extLst>
      <p:ext uri="{BB962C8B-B14F-4D97-AF65-F5344CB8AC3E}">
        <p14:creationId xmlns:p14="http://schemas.microsoft.com/office/powerpoint/2010/main" val="1407995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8593C24D-E6E0-4AD6-A7C4-B640759F04B6}" vid="{9958F55C-F9E0-4870-BECA-CDDEE98386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NWCG_PPT_Template</Template>
  <TotalTime>2821</TotalTime>
  <Words>1900</Words>
  <Application>Microsoft Office PowerPoint</Application>
  <PresentationFormat>On-screen Show (4:3)</PresentationFormat>
  <Paragraphs>193</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Courier New</vt:lpstr>
      <vt:lpstr>Times New Roman</vt:lpstr>
      <vt:lpstr>Wingdings</vt:lpstr>
      <vt:lpstr>Symbol</vt:lpstr>
      <vt:lpstr>Calibri</vt:lpstr>
      <vt:lpstr>Custom Design</vt:lpstr>
      <vt:lpstr>S-130 ES Unidad 12: Liquidación</vt:lpstr>
      <vt:lpstr>Objetivos</vt:lpstr>
      <vt:lpstr>Objetivos</vt:lpstr>
      <vt:lpstr>Tarea, Propósito, Estado Final</vt:lpstr>
      <vt:lpstr>Asegurando la Línea de Control </vt:lpstr>
      <vt:lpstr>Liquidación</vt:lpstr>
      <vt:lpstr>Liquidación</vt:lpstr>
      <vt:lpstr>Liquidación</vt:lpstr>
      <vt:lpstr>Seguridad en la Liquidación</vt:lpstr>
      <vt:lpstr>Comprobación de Conocimiento</vt:lpstr>
      <vt:lpstr>Asegurar el Perímetro del Incendio</vt:lpstr>
      <vt:lpstr>ETIM</vt:lpstr>
      <vt:lpstr>Comprobación de Conocimiento</vt:lpstr>
      <vt:lpstr>Comprobación de Conocimiento</vt:lpstr>
      <vt:lpstr>Objetivos</vt:lpstr>
      <vt:lpstr>Objetivos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S-130 ES Unidad 12: Liquidación</dc:title>
  <dc:subject>S-130 ES Unidad 12: Liquidación</dc:subject>
  <dc:creator>Touchette, Rhiannon R</dc:creator>
  <cp:keywords>Touchette, Rhiannon R</cp:keywords>
  <cp:lastModifiedBy>Touchette, Rhiannon R</cp:lastModifiedBy>
  <cp:revision>112</cp:revision>
  <cp:lastPrinted>2018-11-08T18:13:21Z</cp:lastPrinted>
  <dcterms:created xsi:type="dcterms:W3CDTF">2019-10-15T16:01:49Z</dcterms:created>
  <dcterms:modified xsi:type="dcterms:W3CDTF">2023-05-17T17:35:49Z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ies>
</file>