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notesMasterIdLst>
    <p:notesMasterId r:id="rId33"/>
  </p:notesMasterIdLst>
  <p:handoutMasterIdLst>
    <p:handoutMasterId r:id="rId34"/>
  </p:handoutMasterIdLst>
  <p:sldIdLst>
    <p:sldId id="290" r:id="rId2"/>
    <p:sldId id="263" r:id="rId3"/>
    <p:sldId id="262" r:id="rId4"/>
    <p:sldId id="264" r:id="rId5"/>
    <p:sldId id="265" r:id="rId6"/>
    <p:sldId id="269" r:id="rId7"/>
    <p:sldId id="270" r:id="rId8"/>
    <p:sldId id="276" r:id="rId9"/>
    <p:sldId id="271" r:id="rId10"/>
    <p:sldId id="272" r:id="rId11"/>
    <p:sldId id="297" r:id="rId12"/>
    <p:sldId id="274" r:id="rId13"/>
    <p:sldId id="275" r:id="rId14"/>
    <p:sldId id="277" r:id="rId15"/>
    <p:sldId id="278" r:id="rId16"/>
    <p:sldId id="279" r:id="rId17"/>
    <p:sldId id="283" r:id="rId18"/>
    <p:sldId id="280" r:id="rId19"/>
    <p:sldId id="281" r:id="rId20"/>
    <p:sldId id="286" r:id="rId21"/>
    <p:sldId id="284" r:id="rId22"/>
    <p:sldId id="285" r:id="rId23"/>
    <p:sldId id="302" r:id="rId24"/>
    <p:sldId id="292" r:id="rId25"/>
    <p:sldId id="293" r:id="rId26"/>
    <p:sldId id="294" r:id="rId27"/>
    <p:sldId id="288" r:id="rId28"/>
    <p:sldId id="298" r:id="rId29"/>
    <p:sldId id="299" r:id="rId30"/>
    <p:sldId id="300" r:id="rId31"/>
    <p:sldId id="301" r:id="rId32"/>
  </p:sldIdLst>
  <p:sldSz cx="9144000" cy="6858000" type="screen4x3"/>
  <p:notesSz cx="6858000" cy="9296400"/>
  <p:embeddedFontLst>
    <p:embeddedFont>
      <p:font typeface="Calibri" panose="020F0502020204030204" pitchFamily="34" charset="0"/>
      <p:regular r:id="rId35"/>
      <p:bold r:id="rId36"/>
      <p:italic r:id="rId37"/>
      <p:boldItalic r:id="rId38"/>
    </p:embeddedFont>
  </p:embeddedFontLst>
  <p:custDataLst>
    <p:tags r:id="rId39"/>
  </p:custDataLst>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varro, Robert C" initials="NRC" lastIdx="1" clrIdx="0">
    <p:extLst>
      <p:ext uri="{19B8F6BF-5375-455C-9EA6-DF929625EA0E}">
        <p15:presenceInfo xmlns:p15="http://schemas.microsoft.com/office/powerpoint/2012/main" userId="S::rnavarro@blm.gov::356da872-8fba-4006-bd7a-b5b60d4cb5a8" providerId="AD"/>
      </p:ext>
    </p:extLst>
  </p:cmAuthor>
  <p:cmAuthor id="2" name="Harrison, Brian R" initials="HBR" lastIdx="1" clrIdx="1">
    <p:extLst>
      <p:ext uri="{19B8F6BF-5375-455C-9EA6-DF929625EA0E}">
        <p15:presenceInfo xmlns:p15="http://schemas.microsoft.com/office/powerpoint/2012/main" userId="S-1-5-21-261334516-432891326-3434007665-256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6533"/>
    <a:srgbClr val="42322A"/>
    <a:srgbClr val="DDDDDD"/>
    <a:srgbClr val="FFFFFF"/>
    <a:srgbClr val="663300"/>
    <a:srgbClr val="C0C0C0"/>
    <a:srgbClr val="EEECE1"/>
    <a:srgbClr val="005660"/>
    <a:srgbClr val="EAEAEA"/>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64730" autoAdjust="0"/>
  </p:normalViewPr>
  <p:slideViewPr>
    <p:cSldViewPr showGuides="1">
      <p:cViewPr varScale="1">
        <p:scale>
          <a:sx n="80" d="100"/>
          <a:sy n="80" d="100"/>
        </p:scale>
        <p:origin x="20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7" d="100"/>
        <a:sy n="67" d="100"/>
      </p:scale>
      <p:origin x="0" y="-974"/>
    </p:cViewPr>
  </p:sorterViewPr>
  <p:notesViewPr>
    <p:cSldViewPr>
      <p:cViewPr varScale="1">
        <p:scale>
          <a:sx n="83" d="100"/>
          <a:sy n="83" d="100"/>
        </p:scale>
        <p:origin x="301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72209"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5792" y="1"/>
            <a:ext cx="2972208"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1" y="8831910"/>
            <a:ext cx="2972209"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5792" y="8831910"/>
            <a:ext cx="2972208"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73D1A75-8B2A-48FC-B5A2-79243BA3A131}" type="slidenum">
              <a:rPr lang="en-US"/>
              <a:pPr/>
              <a:t>‹#›</a:t>
            </a:fld>
            <a:endParaRPr lang="en-US" dirty="0"/>
          </a:p>
        </p:txBody>
      </p:sp>
    </p:spTree>
    <p:extLst>
      <p:ext uri="{BB962C8B-B14F-4D97-AF65-F5344CB8AC3E}">
        <p14:creationId xmlns:p14="http://schemas.microsoft.com/office/powerpoint/2010/main" val="131864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669897"/>
            <a:ext cx="2476500" cy="1857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5"/>
          </p:nvPr>
        </p:nvSpPr>
        <p:spPr>
          <a:xfrm>
            <a:off x="3884613" y="8829675"/>
            <a:ext cx="2439987" cy="466725"/>
          </a:xfrm>
          <a:prstGeom prst="rect">
            <a:avLst/>
          </a:prstGeom>
        </p:spPr>
        <p:txBody>
          <a:bodyPr vert="horz" lIns="91440" tIns="45720" rIns="91440" bIns="45720" rtlCol="0" anchor="b"/>
          <a:lstStyle>
            <a:lvl1pPr algn="r">
              <a:defRPr sz="1200"/>
            </a:lvl1pPr>
          </a:lstStyle>
          <a:p>
            <a:fld id="{3CF3E047-8B01-4D0A-8D9A-8D93D4534B9F}" type="slidenum">
              <a:rPr lang="en-US" smtClean="0"/>
              <a:t>‹#›</a:t>
            </a:fld>
            <a:endParaRPr lang="en-US" dirty="0"/>
          </a:p>
        </p:txBody>
      </p:sp>
      <p:sp>
        <p:nvSpPr>
          <p:cNvPr id="10" name="Footer Placeholder 9"/>
          <p:cNvSpPr>
            <a:spLocks noGrp="1"/>
          </p:cNvSpPr>
          <p:nvPr>
            <p:ph type="ftr" sz="quarter" idx="4"/>
          </p:nvPr>
        </p:nvSpPr>
        <p:spPr>
          <a:xfrm>
            <a:off x="304800" y="8829675"/>
            <a:ext cx="6019800" cy="466725"/>
          </a:xfrm>
          <a:prstGeom prst="rect">
            <a:avLst/>
          </a:prstGeom>
        </p:spPr>
        <p:txBody>
          <a:bodyPr vert="horz" lIns="91440" tIns="45720" rIns="91440" bIns="45720" rtlCol="0" anchor="ctr"/>
          <a:lstStyle>
            <a:lvl1pPr algn="l">
              <a:defRPr sz="1200"/>
            </a:lvl1pPr>
          </a:lstStyle>
          <a:p>
            <a:r>
              <a:rPr lang="en-US" dirty="0"/>
              <a:t>NWCG S-190 Guide</a:t>
            </a:r>
          </a:p>
        </p:txBody>
      </p:sp>
      <p:cxnSp>
        <p:nvCxnSpPr>
          <p:cNvPr id="12" name="Straight Connector 11"/>
          <p:cNvCxnSpPr/>
          <p:nvPr/>
        </p:nvCxnSpPr>
        <p:spPr>
          <a:xfrm>
            <a:off x="304800" y="8829675"/>
            <a:ext cx="6019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92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1</a:t>
            </a:fld>
            <a:endParaRPr lang="en-US" dirty="0"/>
          </a:p>
        </p:txBody>
      </p:sp>
    </p:spTree>
    <p:extLst>
      <p:ext uri="{BB962C8B-B14F-4D97-AF65-F5344CB8AC3E}">
        <p14:creationId xmlns:p14="http://schemas.microsoft.com/office/powerpoint/2010/main" val="2271571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las casas y otras estructuras se consideran un combustible que afecta el comportamiento del fuego:</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El calor radiante de los edificios a menos de 30 pies entre sí puede provocar la ignición de las estructuras adyacentes.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Un incendio forestal que arde y se localiza en un desarrollo de viviendas de proximidad limitada puede causar una ignición en cadena.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revestimiento de madera y el material del techo de madera en la IUF:</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Fácil de encender la estructura por las brasas.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calor radiante de los combustibles adyacentes que se queman puede encender la estructura.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material no ha sido tratado con compuestos resistentes a la llama.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principales fuentes de ignición en estructuras:</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Brasa (la principal fuente de ignición de las estructuras)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No hay espacio defendible</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Carga de combustible en o cerca de una estructura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Líquidos y gases inflamables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Edad y descuido de una estructura y sus alrededores.</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10</a:t>
            </a:fld>
            <a:endParaRPr lang="en-US" dirty="0"/>
          </a:p>
        </p:txBody>
      </p:sp>
    </p:spTree>
    <p:extLst>
      <p:ext uri="{BB962C8B-B14F-4D97-AF65-F5344CB8AC3E}">
        <p14:creationId xmlns:p14="http://schemas.microsoft.com/office/powerpoint/2010/main" val="358200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lnSpc>
                <a:spcPct val="103000"/>
              </a:lnSpc>
              <a:spcAft>
                <a:spcPts val="600"/>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ventilaciones abiertas, aleros, plataformas y otras trampas para brasas en la IUF:</a:t>
            </a:r>
          </a:p>
          <a:p>
            <a:pPr marL="171450" indent="-171450">
              <a:lnSpc>
                <a:spcPct val="103000"/>
              </a:lnSpc>
              <a:spcAft>
                <a:spcPts val="600"/>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Puntos de fácil acceso para que el fuego ingrese a la estructura.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Lugares como estos deben revisarse para ver si hay fuego ardiendo sin llamas o con llamas.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Remueva cualquier material combustible de las plataformas y porche expuestos colocándolos dentro de la estructura o lejos a una distancia segura.</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11</a:t>
            </a:fld>
            <a:endParaRPr lang="en-US" dirty="0"/>
          </a:p>
        </p:txBody>
      </p:sp>
    </p:spTree>
    <p:extLst>
      <p:ext uri="{BB962C8B-B14F-4D97-AF65-F5344CB8AC3E}">
        <p14:creationId xmlns:p14="http://schemas.microsoft.com/office/powerpoint/2010/main" val="3781398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peligros de tanques de combustible:</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tanques de propano y otros combustibles cercanos a la estructura y otra vegetación representan una amenaza.</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Se debe lograr un espacio libre de combustible 30 pies alrededor del tanque de combustible, si el tiempo lo permite.</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Verifique otros cobertizos y estructuras circundantes para el almacenamiento de combustible.</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otros peligros que podrían estar contenidos en las casas y otras estructuras: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Pintura</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Materiales de limpieza inflamables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Pesticidas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Contenedores de gasolina</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Municiones y explosivos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Plásticos y materiales sintéticos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Vehículos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Laboratorios de metanfetamina y otros sitios relacionados con drogas: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Puede ser común en áreas rurales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Identificar, marcar y comunicar la presencia de edificios o receptáculos sospechosos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Colocar vigilantes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Mantener al supervisor informado de los peligros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Manténgase en contra del viento y no se acerque hasta que la estructura haya sido despejada de materiales peligrosos</a:t>
            </a:r>
          </a:p>
        </p:txBody>
      </p:sp>
      <p:sp>
        <p:nvSpPr>
          <p:cNvPr id="4" name="Slide Number Placeholder 3"/>
          <p:cNvSpPr>
            <a:spLocks noGrp="1"/>
          </p:cNvSpPr>
          <p:nvPr>
            <p:ph type="sldNum" sz="quarter" idx="10"/>
          </p:nvPr>
        </p:nvSpPr>
        <p:spPr/>
        <p:txBody>
          <a:bodyPr/>
          <a:lstStyle/>
          <a:p>
            <a:fld id="{3CF3E047-8B01-4D0A-8D9A-8D93D4534B9F}" type="slidenum">
              <a:rPr lang="en-US" smtClean="0"/>
              <a:t>12</a:t>
            </a:fld>
            <a:endParaRPr lang="en-US" dirty="0"/>
          </a:p>
        </p:txBody>
      </p:sp>
    </p:spTree>
    <p:extLst>
      <p:ext uri="{BB962C8B-B14F-4D97-AF65-F5344CB8AC3E}">
        <p14:creationId xmlns:p14="http://schemas.microsoft.com/office/powerpoint/2010/main" val="1917196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445135" lvl="0" indent="-342900" fontAlgn="base">
              <a:lnSpc>
                <a:spcPct val="103000"/>
              </a:lnSpc>
              <a:spcAft>
                <a:spcPts val="60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Seguridad de Líneas Eléctricas en la </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 de Respuesta a Incidente (GBRI)</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PMS 461, </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marR="445135" lvl="0" indent="-342900" fontAlgn="base">
              <a:lnSpc>
                <a:spcPct val="103000"/>
              </a:lnSpc>
              <a:spcAft>
                <a:spcPts val="60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marR="445135" lvl="0" indent="-342900" fontAlgn="base">
              <a:lnSpc>
                <a:spcPct val="107000"/>
              </a:lnSpc>
              <a:spcAft>
                <a:spcPts val="60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líneas eléctricas o los servicios públicos subterráneos en la IUF</a:t>
            </a:r>
            <a:r>
              <a:rPr lang="es-MX" sz="1800" u="none" strike="noStrike" dirty="0">
                <a:solidFill>
                  <a:srgbClr val="262626"/>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628650" lvl="1" indent="-171450">
              <a:buFont typeface="Wingdings" panose="05000000000000000000" pitchFamily="2" charset="2"/>
              <a:buChar char="q"/>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13</a:t>
            </a:fld>
            <a:endParaRPr lang="en-US" dirty="0"/>
          </a:p>
        </p:txBody>
      </p:sp>
    </p:spTree>
    <p:extLst>
      <p:ext uri="{BB962C8B-B14F-4D97-AF65-F5344CB8AC3E}">
        <p14:creationId xmlns:p14="http://schemas.microsoft.com/office/powerpoint/2010/main" val="265139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lnSpc>
                <a:spcPct val="103000"/>
              </a:lnSpc>
              <a:spcAft>
                <a:spcPts val="600"/>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Describa y discuta los efectos de un sentido prevaleciente de urgencia dentro de la IUF:</a:t>
            </a:r>
          </a:p>
          <a:p>
            <a:pPr marL="171450" indent="-171450">
              <a:lnSpc>
                <a:spcPct val="103000"/>
              </a:lnSpc>
              <a:spcAft>
                <a:spcPts val="600"/>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742950" marR="678180" lvl="1" indent="-285750" fontAlgn="base">
              <a:lnSpc>
                <a:spcPct val="150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Efecto sobre el conocimiento de la situación.</a:t>
            </a:r>
          </a:p>
          <a:p>
            <a:pPr marL="742950" marR="678180" lvl="1" indent="-285750" fontAlgn="base">
              <a:lnSpc>
                <a:spcPct val="150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Capacidad para tomar decisiones.</a:t>
            </a:r>
          </a:p>
          <a:p>
            <a:pPr marL="742950" marR="678180" lvl="1" indent="-285750" fontAlgn="base">
              <a:lnSpc>
                <a:spcPct val="150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Voluntad de aceptar un riesgo incrementado.</a:t>
            </a:r>
          </a:p>
          <a:p>
            <a:pPr marL="742950" marR="678180" lvl="1" indent="-285750" fontAlgn="base">
              <a:lnSpc>
                <a:spcPct val="150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Efecto en la comunicación y alcance de control.</a:t>
            </a:r>
          </a:p>
          <a:p>
            <a:pPr marL="742950" marR="678180" lvl="1" indent="-285750" fontAlgn="base">
              <a:lnSpc>
                <a:spcPct val="150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Efecto en el manejo de riesgo.</a:t>
            </a:r>
          </a:p>
        </p:txBody>
      </p:sp>
      <p:sp>
        <p:nvSpPr>
          <p:cNvPr id="4" name="Slide Number Placeholder 3"/>
          <p:cNvSpPr>
            <a:spLocks noGrp="1"/>
          </p:cNvSpPr>
          <p:nvPr>
            <p:ph type="sldNum" sz="quarter" idx="10"/>
          </p:nvPr>
        </p:nvSpPr>
        <p:spPr/>
        <p:txBody>
          <a:bodyPr/>
          <a:lstStyle/>
          <a:p>
            <a:fld id="{3CF3E047-8B01-4D0A-8D9A-8D93D4534B9F}" type="slidenum">
              <a:rPr lang="en-US" smtClean="0"/>
              <a:t>14</a:t>
            </a:fld>
            <a:endParaRPr lang="en-US" dirty="0"/>
          </a:p>
        </p:txBody>
      </p:sp>
    </p:spTree>
    <p:extLst>
      <p:ext uri="{BB962C8B-B14F-4D97-AF65-F5344CB8AC3E}">
        <p14:creationId xmlns:p14="http://schemas.microsoft.com/office/powerpoint/2010/main" val="849146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Discutir sobre los propietarios que permanecen en el sitio:</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No se puede forzar a los residentes a evacuar a pesar de lo peligrosa que puede ser la situación.</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Podría crear potencialmente más riesgo al intentar ayudar en los esfuerzos de supresión sin la comunicación y el conocimiento táctico adecuados.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Discutir el propósito de las evacuaciones del público (personas, mascotas) dentro de la IUF</a:t>
            </a:r>
            <a:r>
              <a:rPr lang="es-MX" sz="1200" u="none" strike="noStrike" dirty="0">
                <a:solidFill>
                  <a:srgbClr val="262626"/>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Las fuerzas de aplicación de la ley y los distritos de bomberos rurales normalmente se encargarán de la ejecución de la evacuación.</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Equipos de Manejo de Incidentes aconsejan sobre la necesidad de evacuar y mantendrán informativas sobre la situación del incendio y las evacuaciones para el público en general.</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naturaleza variable del comportamiento del fuego significa que abandonar la zona con anticipación es la mejor manera de garantizar la seguridad personal.</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Permitir que el personal de incendios se concentre en las operaciones del incendio y en la seguridad personal.</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Las evacuaciones durante el ataque inicial pueden producirse con poco aviso o tiempo, creando pánico y confusión.</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Durante un ataque extendido, implemente planes de contingencia y evacuación con mucha anticipación.</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necesidad de evacuar ganado, mascotas y otros animales también puede agregar complicaciones adicionales al proceso de evacuación.</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Las fuerzas de aplicación de la ley son una presencia crucial durante las evacuaciones y están equipadas con comunicaciones, pero carecen del entrenamiento y el Equipo de Protección Personal (EPP) para su seguridad y pueden tener que evacuar el área.</a:t>
            </a:r>
          </a:p>
          <a:p>
            <a:pPr marL="171450" indent="-171450">
              <a:buFont typeface="Wingdings" panose="05000000000000000000" pitchFamily="2" charset="2"/>
              <a:buChar char="q"/>
            </a:pP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171450" indent="-171450">
              <a:buFont typeface="Wingdings" panose="05000000000000000000" pitchFamily="2" charset="2"/>
              <a:buChar char="q"/>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15</a:t>
            </a:fld>
            <a:endParaRPr lang="en-US" dirty="0"/>
          </a:p>
        </p:txBody>
      </p:sp>
    </p:spTree>
    <p:extLst>
      <p:ext uri="{BB962C8B-B14F-4D97-AF65-F5344CB8AC3E}">
        <p14:creationId xmlns:p14="http://schemas.microsoft.com/office/powerpoint/2010/main" val="3981559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indent="-228600">
              <a:lnSpc>
                <a:spcPct val="137000"/>
              </a:lnSpc>
              <a:spcAft>
                <a:spcPts val="19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los efectos potenciales de los subproductos del humo a menudo mezclados con compuestos químicos que no se encuentran en los incendios forestales puros:</a:t>
            </a:r>
          </a:p>
          <a:p>
            <a:pPr marL="228600" indent="-228600">
              <a:lnSpc>
                <a:spcPct val="137000"/>
              </a:lnSpc>
              <a:spcAft>
                <a:spcPts val="195"/>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Caucho quemado</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Plásticos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Metales</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Pinturas, barnices y otros productos químicos</a:t>
            </a:r>
          </a:p>
        </p:txBody>
      </p:sp>
      <p:sp>
        <p:nvSpPr>
          <p:cNvPr id="4" name="Slide Number Placeholder 3"/>
          <p:cNvSpPr>
            <a:spLocks noGrp="1"/>
          </p:cNvSpPr>
          <p:nvPr>
            <p:ph type="sldNum" sz="quarter" idx="10"/>
          </p:nvPr>
        </p:nvSpPr>
        <p:spPr/>
        <p:txBody>
          <a:bodyPr/>
          <a:lstStyle/>
          <a:p>
            <a:fld id="{3CF3E047-8B01-4D0A-8D9A-8D93D4534B9F}" type="slidenum">
              <a:rPr lang="en-US" smtClean="0"/>
              <a:t>16</a:t>
            </a:fld>
            <a:endParaRPr lang="en-US" dirty="0"/>
          </a:p>
        </p:txBody>
      </p:sp>
    </p:spTree>
    <p:extLst>
      <p:ext uri="{BB962C8B-B14F-4D97-AF65-F5344CB8AC3E}">
        <p14:creationId xmlns:p14="http://schemas.microsoft.com/office/powerpoint/2010/main" val="1836834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8000"/>
              </a:lnSpc>
              <a:spcAft>
                <a:spcPts val="5"/>
              </a:spcAft>
            </a:pPr>
            <a:r>
              <a:rPr lang="es-MX" sz="1800" b="1" dirty="0">
                <a:solidFill>
                  <a:srgbClr val="000000"/>
                </a:solidFill>
                <a:effectLst/>
                <a:latin typeface="Times New Roman" panose="02020603050405020304" pitchFamily="18" charset="0"/>
                <a:ea typeface="Times New Roman" panose="02020603050405020304" pitchFamily="18" charset="0"/>
              </a:rPr>
              <a:t>Pregunta: ¿Cuál es la definición de una zona de seguridad?</a:t>
            </a:r>
          </a:p>
          <a:p>
            <a:pPr marL="6350" indent="-6350">
              <a:lnSpc>
                <a:spcPct val="108000"/>
              </a:lnSpc>
              <a:spcAft>
                <a:spcPts val="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0555" indent="-900430">
              <a:lnSpc>
                <a:spcPct val="107000"/>
              </a:lnSpc>
              <a:spcAft>
                <a:spcPts val="600"/>
              </a:spcAft>
              <a:tabLst>
                <a:tab pos="3067050" algn="ctr"/>
              </a:tabLst>
            </a:pPr>
            <a:r>
              <a:rPr lang="es-MX" sz="1800" i="1" dirty="0">
                <a:solidFill>
                  <a:srgbClr val="000000"/>
                </a:solidFill>
                <a:effectLst/>
                <a:latin typeface="Times New Roman" panose="02020603050405020304" pitchFamily="18" charset="0"/>
                <a:ea typeface="Times New Roman" panose="02020603050405020304" pitchFamily="18" charset="0"/>
              </a:rPr>
              <a:t> 	Respuesta: Una zona de seguridad es un área donde un combatiente de incendios puede sobrevivir sin un refugio de protección.</a:t>
            </a: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b="0" i="1" dirty="0">
              <a:solidFill>
                <a:schemeClr val="tx1"/>
              </a:solidFill>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17</a:t>
            </a:fld>
            <a:endParaRPr lang="en-US" dirty="0"/>
          </a:p>
        </p:txBody>
      </p:sp>
    </p:spTree>
    <p:extLst>
      <p:ext uri="{BB962C8B-B14F-4D97-AF65-F5344CB8AC3E}">
        <p14:creationId xmlns:p14="http://schemas.microsoft.com/office/powerpoint/2010/main" val="306993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triaje de estructura como un método sistemático para evaluar estructuras individuales dentro de un área urbana para determinar la capacidad de resistir un posible paso de frente de llamas.</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Triaje de Estructura en la </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 de Respuesta a Incidente (GBRI)</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PMS 461es,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Identificar las cuatro categorías principales de clasificación de estructuras:</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Defendible: preparar y sostener</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Defendible: Independiente</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No defendible: preparar y abandonar</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No defendible: Rescate y continuar conduciendo</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171450" marR="1833880" indent="-171450">
              <a:lnSpc>
                <a:spcPct val="153000"/>
              </a:lnSpc>
              <a:spcAft>
                <a:spcPts val="600"/>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el espacio defendible:</a:t>
            </a:r>
          </a:p>
          <a:p>
            <a:pPr marL="171450" marR="1833880" indent="-171450">
              <a:lnSpc>
                <a:spcPct val="153000"/>
              </a:lnSpc>
              <a:spcAft>
                <a:spcPts val="600"/>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Un área alrededor de una estructura en la que la vegetación, los escombros y otros tipos de combustibles han sido tratados, despejados o reducidos para retardar la propagación del fuego y reducir el impacto en una estructura.</a:t>
            </a:r>
          </a:p>
          <a:p>
            <a:pPr marL="457200" marR="678180" indent="-6350">
              <a:lnSpc>
                <a:spcPct val="115000"/>
              </a:lnSpc>
              <a:spcAft>
                <a:spcPts val="600"/>
              </a:spcAft>
            </a:pPr>
            <a:r>
              <a:rPr lang="es-MX" sz="1200" dirty="0">
                <a:solidFill>
                  <a:srgbClr val="000000"/>
                </a:solidFill>
                <a:effectLst/>
                <a:latin typeface="Times New Roman" panose="02020603050405020304" pitchFamily="18" charset="0"/>
                <a:ea typeface="Times New Roman" panose="02020603050405020304" pitchFamily="18" charset="0"/>
              </a:rPr>
              <a:t> </a:t>
            </a:r>
          </a:p>
          <a:p>
            <a:pPr marL="6350" indent="-6350">
              <a:lnSpc>
                <a:spcPct val="108000"/>
              </a:lnSpc>
              <a:spcAft>
                <a:spcPts val="5"/>
              </a:spcAft>
            </a:pPr>
            <a:r>
              <a:rPr lang="es-MX" sz="1200" b="1" dirty="0">
                <a:solidFill>
                  <a:srgbClr val="000000"/>
                </a:solidFill>
                <a:effectLst/>
                <a:latin typeface="Times New Roman" panose="02020603050405020304" pitchFamily="18" charset="0"/>
                <a:ea typeface="Times New Roman" panose="02020603050405020304" pitchFamily="18" charset="0"/>
              </a:rPr>
              <a:t>Nota para el Instructor</a:t>
            </a:r>
          </a:p>
          <a:p>
            <a:pPr marL="6350" indent="-6350">
              <a:lnSpc>
                <a:spcPct val="108000"/>
              </a:lnSpc>
              <a:spcAft>
                <a:spcPts val="5"/>
              </a:spcAf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3000"/>
              </a:lnSpc>
              <a:spcAft>
                <a:spcPts val="50"/>
              </a:spcAft>
            </a:pPr>
            <a:r>
              <a:rPr lang="es-MX" sz="1200" dirty="0">
                <a:solidFill>
                  <a:srgbClr val="000000"/>
                </a:solidFill>
                <a:effectLst/>
                <a:latin typeface="Times New Roman" panose="02020603050405020304" pitchFamily="18" charset="0"/>
                <a:ea typeface="Times New Roman" panose="02020603050405020304" pitchFamily="18" charset="0"/>
              </a:rPr>
              <a:t>Las diapositivas 19 - 22 proporcionan un análisis más detallado de las cuatro categorías principales del triaje de estructura.</a:t>
            </a:r>
          </a:p>
        </p:txBody>
      </p:sp>
      <p:sp>
        <p:nvSpPr>
          <p:cNvPr id="4" name="Slide Number Placeholder 3"/>
          <p:cNvSpPr>
            <a:spLocks noGrp="1"/>
          </p:cNvSpPr>
          <p:nvPr>
            <p:ph type="sldNum" sz="quarter" idx="10"/>
          </p:nvPr>
        </p:nvSpPr>
        <p:spPr/>
        <p:txBody>
          <a:bodyPr/>
          <a:lstStyle/>
          <a:p>
            <a:fld id="{3CF3E047-8B01-4D0A-8D9A-8D93D4534B9F}" type="slidenum">
              <a:rPr lang="en-US" smtClean="0"/>
              <a:t>18</a:t>
            </a:fld>
            <a:endParaRPr lang="en-US" dirty="0"/>
          </a:p>
        </p:txBody>
      </p:sp>
    </p:spTree>
    <p:extLst>
      <p:ext uri="{BB962C8B-B14F-4D97-AF65-F5344CB8AC3E}">
        <p14:creationId xmlns:p14="http://schemas.microsoft.com/office/powerpoint/2010/main" val="1158181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categoría de triaje de preparar y sostener.</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tres factores que determinan por qué esta estructura es defendible - preparar y sostener: </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Factor determinante</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Evaluación</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Tácticas</a:t>
            </a:r>
          </a:p>
        </p:txBody>
      </p:sp>
      <p:sp>
        <p:nvSpPr>
          <p:cNvPr id="4" name="Slide Number Placeholder 3"/>
          <p:cNvSpPr>
            <a:spLocks noGrp="1"/>
          </p:cNvSpPr>
          <p:nvPr>
            <p:ph type="sldNum" sz="quarter" idx="10"/>
          </p:nvPr>
        </p:nvSpPr>
        <p:spPr/>
        <p:txBody>
          <a:bodyPr/>
          <a:lstStyle/>
          <a:p>
            <a:fld id="{3CF3E047-8B01-4D0A-8D9A-8D93D4534B9F}" type="slidenum">
              <a:rPr lang="en-US" smtClean="0"/>
              <a:t>19</a:t>
            </a:fld>
            <a:endParaRPr lang="en-US" dirty="0"/>
          </a:p>
        </p:txBody>
      </p:sp>
    </p:spTree>
    <p:extLst>
      <p:ext uri="{BB962C8B-B14F-4D97-AF65-F5344CB8AC3E}">
        <p14:creationId xmlns:p14="http://schemas.microsoft.com/office/powerpoint/2010/main" val="632477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Presente los objetivos de la unidad</a:t>
            </a:r>
            <a:r>
              <a:rPr lang="en-US" baseline="0" dirty="0"/>
              <a:t>.</a:t>
            </a:r>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2</a:t>
            </a:fld>
            <a:endParaRPr lang="en-US" dirty="0"/>
          </a:p>
        </p:txBody>
      </p:sp>
    </p:spTree>
    <p:extLst>
      <p:ext uri="{BB962C8B-B14F-4D97-AF65-F5344CB8AC3E}">
        <p14:creationId xmlns:p14="http://schemas.microsoft.com/office/powerpoint/2010/main" val="3785881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categoría de triaje defendible – independiente</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tres factores que determinan por qué esta estructura es defendible – independiente:</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Factor determinante </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Evaluación</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Tácticas</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20</a:t>
            </a:fld>
            <a:endParaRPr lang="en-US" dirty="0"/>
          </a:p>
        </p:txBody>
      </p:sp>
    </p:spTree>
    <p:extLst>
      <p:ext uri="{BB962C8B-B14F-4D97-AF65-F5344CB8AC3E}">
        <p14:creationId xmlns:p14="http://schemas.microsoft.com/office/powerpoint/2010/main" val="673047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categoría de triaje no defendible - preparar y abandonar.</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tres factores que determinan por qué esta estructura es no defendible - preparar y abandonar:</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Factor determinante</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Evaluación</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Tácticas</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21</a:t>
            </a:fld>
            <a:endParaRPr lang="en-US" dirty="0"/>
          </a:p>
        </p:txBody>
      </p:sp>
    </p:spTree>
    <p:extLst>
      <p:ext uri="{BB962C8B-B14F-4D97-AF65-F5344CB8AC3E}">
        <p14:creationId xmlns:p14="http://schemas.microsoft.com/office/powerpoint/2010/main" val="1427053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categoría de clasificación no defendible - rescate y continuar conduciendo.</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tres factores que determinan por qué esta estructura es no defendible - rescate y continuar conduciendo:</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Factor determinante </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Evaluación</a:t>
            </a:r>
          </a:p>
          <a:p>
            <a:pPr marL="742950" marR="678180" lvl="1" indent="-285750" fontAlgn="base">
              <a:lnSpc>
                <a:spcPct val="115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Tácticas</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22</a:t>
            </a:fld>
            <a:endParaRPr lang="en-US" dirty="0"/>
          </a:p>
        </p:txBody>
      </p:sp>
    </p:spTree>
    <p:extLst>
      <p:ext uri="{BB962C8B-B14F-4D97-AF65-F5344CB8AC3E}">
        <p14:creationId xmlns:p14="http://schemas.microsoft.com/office/powerpoint/2010/main" val="1598369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indent="-228600">
              <a:lnSpc>
                <a:spcPct val="103000"/>
              </a:lnSpc>
              <a:spcAft>
                <a:spcPts val="85"/>
              </a:spcAft>
            </a:pPr>
            <a:r>
              <a:rPr lang="es-MX" sz="1200" dirty="0">
                <a:solidFill>
                  <a:srgbClr val="000000"/>
                </a:solidFill>
                <a:effectLst/>
                <a:latin typeface="Times New Roman" panose="02020603050405020304" pitchFamily="18" charset="0"/>
                <a:ea typeface="Times New Roman" panose="02020603050405020304" pitchFamily="18" charset="0"/>
              </a:rPr>
              <a:t>Dirija a los estudiantes que identifiquen si las estructuras de la imagen son defendibles o no, qué categoría y su razonamiento.</a:t>
            </a:r>
          </a:p>
          <a:p>
            <a:pPr marL="228600" indent="-228600">
              <a:lnSpc>
                <a:spcPct val="103000"/>
              </a:lnSpc>
              <a:spcAft>
                <a:spcPts val="85"/>
              </a:spcAf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685800" lvl="1" indent="-228600">
              <a:lnSpc>
                <a:spcPct val="103000"/>
              </a:lnSpc>
              <a:spcAft>
                <a:spcPts val="380"/>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No hay respuestas correctas o incorrectas. Esto solo está destinado para propósitos de discusión.</a:t>
            </a:r>
          </a:p>
          <a:p>
            <a:pPr marL="685800" lvl="1" indent="-228600">
              <a:lnSpc>
                <a:spcPct val="103000"/>
              </a:lnSpc>
              <a:spcAft>
                <a:spcPts val="380"/>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Esta diapositiva está destinada a identificar elementos defendibles - independiente.</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23</a:t>
            </a:fld>
            <a:endParaRPr lang="en-US" dirty="0"/>
          </a:p>
        </p:txBody>
      </p:sp>
    </p:spTree>
    <p:extLst>
      <p:ext uri="{BB962C8B-B14F-4D97-AF65-F5344CB8AC3E}">
        <p14:creationId xmlns:p14="http://schemas.microsoft.com/office/powerpoint/2010/main" val="753300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indent="-228600">
              <a:lnSpc>
                <a:spcPct val="103000"/>
              </a:lnSpc>
              <a:spcAft>
                <a:spcPts val="8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Dirija a los estudiantes que identifiquen si la estructura de la imagen es defendible o no, qué categoría y su razonamiento. </a:t>
            </a:r>
          </a:p>
          <a:p>
            <a:pPr marL="228600" indent="-228600">
              <a:lnSpc>
                <a:spcPct val="103000"/>
              </a:lnSpc>
              <a:spcAft>
                <a:spcPts val="85"/>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685800" lvl="1" indent="-228600">
              <a:lnSpc>
                <a:spcPct val="103000"/>
              </a:lnSpc>
              <a:spcAft>
                <a:spcPts val="380"/>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No hay respuestas correctas o incorrectas. Esto solo está destinado a propósitos de discusión.</a:t>
            </a:r>
          </a:p>
          <a:p>
            <a:pPr marL="685800" lvl="1" indent="-228600">
              <a:lnSpc>
                <a:spcPct val="103000"/>
              </a:lnSpc>
              <a:spcAft>
                <a:spcPts val="380"/>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Esta diapositiva está destinada a representar no defendible - preparar y abandonar. </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24</a:t>
            </a:fld>
            <a:endParaRPr lang="en-US" dirty="0"/>
          </a:p>
        </p:txBody>
      </p:sp>
    </p:spTree>
    <p:extLst>
      <p:ext uri="{BB962C8B-B14F-4D97-AF65-F5344CB8AC3E}">
        <p14:creationId xmlns:p14="http://schemas.microsoft.com/office/powerpoint/2010/main" val="1301197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indent="-285750">
              <a:lnSpc>
                <a:spcPct val="103000"/>
              </a:lnSpc>
              <a:spcAft>
                <a:spcPts val="8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Dirija a los estudiantes que identifiquen si las estructuras de la imagen son defendibles o no, qué categoría y su razonamiento.</a:t>
            </a:r>
          </a:p>
          <a:p>
            <a:pPr marL="285750" indent="-285750">
              <a:lnSpc>
                <a:spcPct val="103000"/>
              </a:lnSpc>
              <a:spcAft>
                <a:spcPts val="8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800100" lvl="1" indent="-342900">
              <a:lnSpc>
                <a:spcPct val="103000"/>
              </a:lnSpc>
              <a:spcAft>
                <a:spcPts val="38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No hay respuestas correctas o incorrectas. Esto solo está destinado a propósitos de discusión.</a:t>
            </a:r>
          </a:p>
          <a:p>
            <a:pPr marL="800100" lvl="1" indent="-342900">
              <a:lnSpc>
                <a:spcPct val="103000"/>
              </a:lnSpc>
              <a:spcAft>
                <a:spcPts val="38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Esta diapositiva está destinada a representar defendible - preparar y sostener. </a:t>
            </a:r>
          </a:p>
        </p:txBody>
      </p:sp>
      <p:sp>
        <p:nvSpPr>
          <p:cNvPr id="4" name="Slide Number Placeholder 3"/>
          <p:cNvSpPr>
            <a:spLocks noGrp="1"/>
          </p:cNvSpPr>
          <p:nvPr>
            <p:ph type="sldNum" sz="quarter" idx="10"/>
          </p:nvPr>
        </p:nvSpPr>
        <p:spPr/>
        <p:txBody>
          <a:bodyPr/>
          <a:lstStyle/>
          <a:p>
            <a:fld id="{3CF3E047-8B01-4D0A-8D9A-8D93D4534B9F}" type="slidenum">
              <a:rPr lang="en-US" smtClean="0"/>
              <a:t>25</a:t>
            </a:fld>
            <a:endParaRPr lang="en-US" dirty="0"/>
          </a:p>
        </p:txBody>
      </p:sp>
    </p:spTree>
    <p:extLst>
      <p:ext uri="{BB962C8B-B14F-4D97-AF65-F5344CB8AC3E}">
        <p14:creationId xmlns:p14="http://schemas.microsoft.com/office/powerpoint/2010/main" val="1589982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indent="-228600">
              <a:lnSpc>
                <a:spcPct val="103000"/>
              </a:lnSpc>
              <a:spcAft>
                <a:spcPts val="8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Dirija a los estudiantes que identifiquen si la estructura de la imagen es defendible o no, qué categoría y su razonamiento. </a:t>
            </a:r>
          </a:p>
          <a:p>
            <a:pPr marL="228600" indent="-228600">
              <a:lnSpc>
                <a:spcPct val="103000"/>
              </a:lnSpc>
              <a:spcAft>
                <a:spcPts val="85"/>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685800" lvl="1" indent="-228600">
              <a:lnSpc>
                <a:spcPct val="103000"/>
              </a:lnSpc>
              <a:spcAft>
                <a:spcPts val="380"/>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No hay respuestas correctas o incorrectas. Esto solo está destinado para propósitos de discusión.</a:t>
            </a:r>
          </a:p>
          <a:p>
            <a:pPr marL="685800" lvl="1" indent="-228600">
              <a:lnSpc>
                <a:spcPct val="103000"/>
              </a:lnSpc>
              <a:spcAft>
                <a:spcPts val="380"/>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Esta diapositiva está destinada a representar no defendible- rescate y continuar conduciendo. </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26</a:t>
            </a:fld>
            <a:endParaRPr lang="en-US" dirty="0"/>
          </a:p>
        </p:txBody>
      </p:sp>
    </p:spTree>
    <p:extLst>
      <p:ext uri="{BB962C8B-B14F-4D97-AF65-F5344CB8AC3E}">
        <p14:creationId xmlns:p14="http://schemas.microsoft.com/office/powerpoint/2010/main" val="404606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Tácticas de Protección de Estructuras en la </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 de Respuesta a Incidente (GBRI)</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PMS 461es,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medidas de mitigación rápidas además del contenido de la GBRI:</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Retire los materiales inflamables de los siguientes:</a:t>
            </a:r>
          </a:p>
          <a:p>
            <a:pPr marL="1600200" lvl="3" indent="-228600">
              <a:lnSpc>
                <a:spcPct val="103000"/>
              </a:lnSpc>
              <a:buFont typeface="Wingdings" panose="05000000000000000000" pitchFamily="2" charset="2"/>
              <a:buChar char=""/>
            </a:pPr>
            <a:r>
              <a:rPr lang="es-MX" sz="1200" dirty="0">
                <a:solidFill>
                  <a:srgbClr val="000000"/>
                </a:solidFill>
                <a:effectLst/>
                <a:latin typeface="Times New Roman" panose="02020603050405020304" pitchFamily="18" charset="0"/>
                <a:ea typeface="Times New Roman" panose="02020603050405020304" pitchFamily="18" charset="0"/>
              </a:rPr>
              <a:t>Techo y canaletas</a:t>
            </a:r>
          </a:p>
          <a:p>
            <a:pPr marL="1600200" lvl="3" indent="-228600">
              <a:lnSpc>
                <a:spcPct val="103000"/>
              </a:lnSpc>
              <a:buFont typeface="Wingdings" panose="05000000000000000000" pitchFamily="2" charset="2"/>
              <a:buChar char=""/>
            </a:pPr>
            <a:r>
              <a:rPr lang="es-MX" sz="1200" dirty="0">
                <a:solidFill>
                  <a:srgbClr val="000000"/>
                </a:solidFill>
                <a:effectLst/>
                <a:latin typeface="Times New Roman" panose="02020603050405020304" pitchFamily="18" charset="0"/>
                <a:ea typeface="Times New Roman" panose="02020603050405020304" pitchFamily="18" charset="0"/>
              </a:rPr>
              <a:t>Arriba y debajo de las plataformas</a:t>
            </a:r>
          </a:p>
          <a:p>
            <a:pPr marL="1600200" lvl="3" indent="-228600">
              <a:lnSpc>
                <a:spcPct val="103000"/>
              </a:lnSpc>
              <a:buFont typeface="Wingdings" panose="05000000000000000000" pitchFamily="2" charset="2"/>
              <a:buChar char=""/>
            </a:pPr>
            <a:r>
              <a:rPr lang="es-MX" sz="1200" dirty="0">
                <a:solidFill>
                  <a:srgbClr val="000000"/>
                </a:solidFill>
                <a:effectLst/>
                <a:latin typeface="Times New Roman" panose="02020603050405020304" pitchFamily="18" charset="0"/>
                <a:ea typeface="Times New Roman" panose="02020603050405020304" pitchFamily="18" charset="0"/>
              </a:rPr>
              <a:t>Cercos de combustibles que puedan estar adjuntos a la casa</a:t>
            </a:r>
          </a:p>
          <a:p>
            <a:pPr marL="1600200" lvl="3" indent="-228600">
              <a:lnSpc>
                <a:spcPct val="103000"/>
              </a:lnSpc>
              <a:buFont typeface="Wingdings" panose="05000000000000000000" pitchFamily="2" charset="2"/>
              <a:buChar char=""/>
            </a:pPr>
            <a:r>
              <a:rPr lang="es-MX" sz="1200" dirty="0">
                <a:solidFill>
                  <a:srgbClr val="000000"/>
                </a:solidFill>
                <a:effectLst/>
                <a:latin typeface="Times New Roman" panose="02020603050405020304" pitchFamily="18" charset="0"/>
                <a:ea typeface="Times New Roman" panose="02020603050405020304" pitchFamily="18" charset="0"/>
              </a:rPr>
              <a:t>Al menos a cinco pies de distancia de una estructura</a:t>
            </a:r>
          </a:p>
          <a:p>
            <a:pPr marL="1600200" lvl="3" indent="-228600">
              <a:lnSpc>
                <a:spcPct val="103000"/>
              </a:lnSpc>
              <a:buFont typeface="Wingdings" panose="05000000000000000000" pitchFamily="2" charset="2"/>
              <a:buChar char=""/>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sobre el equipo y uso de agua:</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Haga que los vehículos estén estacionados cerca para una respuesta rápida.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Cargue los sistemas de agua como bombas, tendidos de mangueras, aspersores y llene tanques y piscinas portátiles.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importancia de las patrullas siguiendo el paso del frente de incendios y tan pronto como sea seguro:</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Identificar nuevos peligros potenciales:</a:t>
            </a:r>
          </a:p>
          <a:p>
            <a:pPr marL="1600200" lvl="3" indent="-228600">
              <a:lnSpc>
                <a:spcPct val="103000"/>
              </a:lnSpc>
              <a:buFont typeface="Wingdings" panose="05000000000000000000" pitchFamily="2" charset="2"/>
              <a:buChar char=""/>
            </a:pPr>
            <a:r>
              <a:rPr lang="es-MX" sz="1200" dirty="0">
                <a:solidFill>
                  <a:srgbClr val="000000"/>
                </a:solidFill>
                <a:effectLst/>
                <a:latin typeface="Times New Roman" panose="02020603050405020304" pitchFamily="18" charset="0"/>
                <a:ea typeface="Times New Roman" panose="02020603050405020304" pitchFamily="18" charset="0"/>
              </a:rPr>
              <a:t>Posibilidad de que las brasas aumenten la actividad del fuego</a:t>
            </a:r>
          </a:p>
          <a:p>
            <a:pPr marL="1600200" lvl="3" indent="-228600">
              <a:lnSpc>
                <a:spcPct val="103000"/>
              </a:lnSpc>
              <a:buFont typeface="Wingdings" panose="05000000000000000000" pitchFamily="2" charset="2"/>
              <a:buChar char=""/>
            </a:pPr>
            <a:r>
              <a:rPr lang="es-MX" sz="1200" dirty="0">
                <a:solidFill>
                  <a:srgbClr val="000000"/>
                </a:solidFill>
                <a:effectLst/>
                <a:latin typeface="Times New Roman" panose="02020603050405020304" pitchFamily="18" charset="0"/>
                <a:ea typeface="Times New Roman" panose="02020603050405020304" pitchFamily="18" charset="0"/>
              </a:rPr>
              <a:t>Árboles secos en pie</a:t>
            </a:r>
          </a:p>
          <a:p>
            <a:pPr marL="1600200" lvl="3" indent="-228600">
              <a:lnSpc>
                <a:spcPct val="103000"/>
              </a:lnSpc>
              <a:buFont typeface="Wingdings" panose="05000000000000000000" pitchFamily="2" charset="2"/>
              <a:buChar char=""/>
            </a:pPr>
            <a:r>
              <a:rPr lang="es-MX" sz="1200" dirty="0">
                <a:solidFill>
                  <a:srgbClr val="000000"/>
                </a:solidFill>
                <a:effectLst/>
                <a:latin typeface="Times New Roman" panose="02020603050405020304" pitchFamily="18" charset="0"/>
                <a:ea typeface="Times New Roman" panose="02020603050405020304" pitchFamily="18" charset="0"/>
              </a:rPr>
              <a:t>Potencial de estructuras involucradas</a:t>
            </a:r>
          </a:p>
          <a:p>
            <a:pPr marL="1600200" lvl="3" indent="-228600">
              <a:lnSpc>
                <a:spcPct val="103000"/>
              </a:lnSpc>
              <a:buFont typeface="Wingdings" panose="05000000000000000000" pitchFamily="2" charset="2"/>
              <a:buChar char=""/>
            </a:pPr>
            <a:r>
              <a:rPr lang="es-MX" sz="1200" dirty="0">
                <a:solidFill>
                  <a:srgbClr val="000000"/>
                </a:solidFill>
                <a:effectLst/>
                <a:latin typeface="Times New Roman" panose="02020603050405020304" pitchFamily="18" charset="0"/>
                <a:ea typeface="Times New Roman" panose="02020603050405020304" pitchFamily="18" charset="0"/>
              </a:rPr>
              <a:t>Materiales peligrosos</a:t>
            </a:r>
          </a:p>
          <a:p>
            <a:pPr marL="1600200" lvl="3" indent="-228600">
              <a:lnSpc>
                <a:spcPct val="103000"/>
              </a:lnSpc>
              <a:spcAft>
                <a:spcPts val="600"/>
              </a:spcAft>
              <a:buFont typeface="Wingdings" panose="05000000000000000000" pitchFamily="2" charset="2"/>
              <a:buChar char=""/>
            </a:pPr>
            <a:r>
              <a:rPr lang="es-MX" sz="1200" dirty="0">
                <a:solidFill>
                  <a:srgbClr val="000000"/>
                </a:solidFill>
                <a:effectLst/>
                <a:latin typeface="Times New Roman" panose="02020603050405020304" pitchFamily="18" charset="0"/>
                <a:ea typeface="Times New Roman" panose="02020603050405020304" pitchFamily="18" charset="0"/>
              </a:rPr>
              <a:t>Existirán puntos calientes incluso después de que el fuego haya disminuido </a:t>
            </a:r>
          </a:p>
          <a:p>
            <a:pPr marL="1600200" lvl="3" indent="-228600">
              <a:lnSpc>
                <a:spcPct val="103000"/>
              </a:lnSpc>
              <a:spcAft>
                <a:spcPts val="600"/>
              </a:spcAft>
              <a:buFont typeface="Wingdings" panose="05000000000000000000" pitchFamily="2" charset="2"/>
              <a:buChar char=""/>
            </a:pPr>
            <a:endParaRPr lang="es-MX" sz="1200" dirty="0">
              <a:solidFill>
                <a:srgbClr val="000000"/>
              </a:solidFill>
              <a:effectLst/>
              <a:latin typeface="Times New Roman" panose="02020603050405020304" pitchFamily="18" charset="0"/>
              <a:ea typeface="Times New Roman" panose="02020603050405020304" pitchFamily="18" charset="0"/>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Reevalúe una posible necesidad de recursos adicionales (tipo y cantidad) para la protección de la estructura.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Identificar oportunidades para participar en la supresión y liquidación para limitar la exposición a estructuras adyacentes.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un FFT2 tendrá la tarea de liquidación en la IUF con poco conocimiento de las actividades de protección de estructuras.</a:t>
            </a:r>
          </a:p>
        </p:txBody>
      </p:sp>
      <p:sp>
        <p:nvSpPr>
          <p:cNvPr id="4" name="Slide Number Placeholder 3"/>
          <p:cNvSpPr>
            <a:spLocks noGrp="1"/>
          </p:cNvSpPr>
          <p:nvPr>
            <p:ph type="sldNum" sz="quarter" idx="10"/>
          </p:nvPr>
        </p:nvSpPr>
        <p:spPr/>
        <p:txBody>
          <a:bodyPr/>
          <a:lstStyle/>
          <a:p>
            <a:fld id="{3CF3E047-8B01-4D0A-8D9A-8D93D4534B9F}" type="slidenum">
              <a:rPr lang="en-US" smtClean="0"/>
              <a:t>27</a:t>
            </a:fld>
            <a:endParaRPr lang="en-US" dirty="0"/>
          </a:p>
        </p:txBody>
      </p:sp>
    </p:spTree>
    <p:extLst>
      <p:ext uri="{BB962C8B-B14F-4D97-AF65-F5344CB8AC3E}">
        <p14:creationId xmlns:p14="http://schemas.microsoft.com/office/powerpoint/2010/main" val="3327722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8000"/>
              </a:lnSpc>
              <a:spcAft>
                <a:spcPts val="5"/>
              </a:spcAft>
            </a:pPr>
            <a:r>
              <a:rPr lang="es-MX" sz="1800" b="1" dirty="0">
                <a:solidFill>
                  <a:srgbClr val="000000"/>
                </a:solidFill>
                <a:effectLst/>
                <a:latin typeface="Times New Roman" panose="02020603050405020304" pitchFamily="18" charset="0"/>
                <a:ea typeface="Times New Roman" panose="02020603050405020304" pitchFamily="18" charset="0"/>
              </a:rPr>
              <a:t>Pregunta: ¿Qué clasificación de triaje de estructura requiere que los combatientes de incendios se queden en una estructura?</a:t>
            </a:r>
            <a:r>
              <a:rPr lang="es-MX" sz="1800" i="1" dirty="0">
                <a:solidFill>
                  <a:srgbClr val="000000"/>
                </a:solidFill>
                <a:effectLst/>
                <a:latin typeface="Times New Roman" panose="02020603050405020304" pitchFamily="18" charset="0"/>
                <a:ea typeface="Times New Roman" panose="02020603050405020304" pitchFamily="18" charset="0"/>
              </a:rPr>
              <a:t>	</a:t>
            </a:r>
          </a:p>
          <a:p>
            <a:pPr marL="6350" indent="-6350">
              <a:lnSpc>
                <a:spcPct val="108000"/>
              </a:lnSpc>
              <a:spcAft>
                <a:spcPts val="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457200">
              <a:lnSpc>
                <a:spcPct val="108000"/>
              </a:lnSpc>
              <a:spcAft>
                <a:spcPts val="5"/>
              </a:spcAft>
            </a:pPr>
            <a:r>
              <a:rPr lang="es-MX" sz="1800" i="1" dirty="0">
                <a:solidFill>
                  <a:srgbClr val="000000"/>
                </a:solidFill>
                <a:effectLst/>
                <a:latin typeface="Times New Roman" panose="02020603050405020304" pitchFamily="18" charset="0"/>
                <a:ea typeface="Times New Roman" panose="02020603050405020304" pitchFamily="18" charset="0"/>
              </a:rPr>
              <a:t>Respuesta: Defendible- Preparar y Sostener</a:t>
            </a: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b="1" dirty="0"/>
          </a:p>
        </p:txBody>
      </p:sp>
      <p:sp>
        <p:nvSpPr>
          <p:cNvPr id="4" name="Slide Number Placeholder 3"/>
          <p:cNvSpPr>
            <a:spLocks noGrp="1"/>
          </p:cNvSpPr>
          <p:nvPr>
            <p:ph type="sldNum" sz="quarter" idx="10"/>
          </p:nvPr>
        </p:nvSpPr>
        <p:spPr/>
        <p:txBody>
          <a:bodyPr/>
          <a:lstStyle/>
          <a:p>
            <a:fld id="{3CF3E047-8B01-4D0A-8D9A-8D93D4534B9F}" type="slidenum">
              <a:rPr lang="en-US" smtClean="0"/>
              <a:t>28</a:t>
            </a:fld>
            <a:endParaRPr lang="en-US" dirty="0"/>
          </a:p>
        </p:txBody>
      </p:sp>
    </p:spTree>
    <p:extLst>
      <p:ext uri="{BB962C8B-B14F-4D97-AF65-F5344CB8AC3E}">
        <p14:creationId xmlns:p14="http://schemas.microsoft.com/office/powerpoint/2010/main" val="162720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8000"/>
              </a:lnSpc>
              <a:spcAft>
                <a:spcPts val="5"/>
              </a:spcAft>
            </a:pPr>
            <a:r>
              <a:rPr lang="es-MX" sz="1800" b="1" dirty="0">
                <a:solidFill>
                  <a:srgbClr val="000000"/>
                </a:solidFill>
                <a:effectLst/>
                <a:latin typeface="Times New Roman" panose="02020603050405020304" pitchFamily="18" charset="0"/>
                <a:ea typeface="Times New Roman" panose="02020603050405020304" pitchFamily="18" charset="0"/>
              </a:rPr>
              <a:t>Pregunta: ¿Cuál es el principal factor determinante cuando se evalúa una estructura?</a:t>
            </a:r>
          </a:p>
          <a:p>
            <a:pPr marL="6350" indent="-6350">
              <a:lnSpc>
                <a:spcPct val="108000"/>
              </a:lnSpc>
              <a:spcAft>
                <a:spcPts val="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0555" indent="-6350">
              <a:lnSpc>
                <a:spcPct val="107000"/>
              </a:lnSpc>
              <a:spcAft>
                <a:spcPts val="600"/>
              </a:spcAft>
              <a:tabLst>
                <a:tab pos="2568575" algn="ctr"/>
              </a:tabLst>
            </a:pPr>
            <a:r>
              <a:rPr lang="es-MX" sz="1800" b="1" dirty="0">
                <a:solidFill>
                  <a:srgbClr val="000000"/>
                </a:solidFill>
                <a:effectLst/>
                <a:latin typeface="Times New Roman" panose="02020603050405020304" pitchFamily="18" charset="0"/>
                <a:ea typeface="Times New Roman" panose="02020603050405020304" pitchFamily="18" charset="0"/>
              </a:rPr>
              <a:t> 	</a:t>
            </a:r>
            <a:r>
              <a:rPr lang="es-MX" sz="1800" i="1" dirty="0">
                <a:solidFill>
                  <a:srgbClr val="000000"/>
                </a:solidFill>
                <a:effectLst/>
                <a:latin typeface="Times New Roman" panose="02020603050405020304" pitchFamily="18" charset="0"/>
                <a:ea typeface="Times New Roman" panose="02020603050405020304" pitchFamily="18" charset="0"/>
              </a:rPr>
              <a:t>Respuesta: una zona de seguridad adecuada, con base en las predicciones del comportamiento del fuego.</a:t>
            </a:r>
            <a:endParaRPr lang="es-MX"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29</a:t>
            </a:fld>
            <a:endParaRPr lang="en-US" dirty="0"/>
          </a:p>
        </p:txBody>
      </p:sp>
    </p:spTree>
    <p:extLst>
      <p:ext uri="{BB962C8B-B14F-4D97-AF65-F5344CB8AC3E}">
        <p14:creationId xmlns:p14="http://schemas.microsoft.com/office/powerpoint/2010/main" val="215013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a:t>
            </a:fld>
            <a:endParaRPr lang="en-US" dirty="0"/>
          </a:p>
        </p:txBody>
      </p:sp>
    </p:spTree>
    <p:extLst>
      <p:ext uri="{BB962C8B-B14F-4D97-AF65-F5344CB8AC3E}">
        <p14:creationId xmlns:p14="http://schemas.microsoft.com/office/powerpoint/2010/main" val="1502275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8000"/>
              </a:lnSpc>
              <a:spcAft>
                <a:spcPts val="5"/>
              </a:spcAft>
            </a:pPr>
            <a:r>
              <a:rPr lang="es-MX" sz="1800" b="1" dirty="0">
                <a:solidFill>
                  <a:srgbClr val="000000"/>
                </a:solidFill>
                <a:effectLst/>
                <a:latin typeface="Times New Roman" panose="02020603050405020304" pitchFamily="18" charset="0"/>
                <a:ea typeface="Times New Roman" panose="02020603050405020304" pitchFamily="18" charset="0"/>
              </a:rPr>
              <a:t>Pregunta: ¿Cuál de los siguientes es el mejor ejemplo de tácticas de protección de estructuras?</a:t>
            </a:r>
          </a:p>
          <a:p>
            <a:pPr marL="6350" indent="-6350">
              <a:lnSpc>
                <a:spcPct val="107000"/>
              </a:lnSpc>
              <a:spcAft>
                <a:spcPts val="600"/>
              </a:spcAft>
              <a:tabLst>
                <a:tab pos="2255520" algn="ctr"/>
              </a:tabLst>
            </a:pPr>
            <a:r>
              <a:rPr lang="es-MX" sz="1800" i="0" dirty="0">
                <a:solidFill>
                  <a:srgbClr val="000000"/>
                </a:solidFill>
                <a:effectLst/>
                <a:latin typeface="Times New Roman" panose="02020603050405020304" pitchFamily="18" charset="0"/>
                <a:ea typeface="Times New Roman" panose="02020603050405020304" pitchFamily="18" charset="0"/>
              </a:rPr>
              <a:t>		</a:t>
            </a:r>
          </a:p>
          <a:p>
            <a:pPr marL="6350" indent="-6350">
              <a:lnSpc>
                <a:spcPct val="107000"/>
              </a:lnSpc>
              <a:spcAft>
                <a:spcPts val="600"/>
              </a:spcAft>
              <a:tabLst>
                <a:tab pos="2255520" algn="ctr"/>
              </a:tabLst>
            </a:pPr>
            <a:r>
              <a:rPr lang="es-MX" sz="1800" i="0" dirty="0">
                <a:solidFill>
                  <a:srgbClr val="000000"/>
                </a:solidFill>
                <a:effectLst/>
                <a:latin typeface="Times New Roman" panose="02020603050405020304" pitchFamily="18" charset="0"/>
                <a:ea typeface="Times New Roman" panose="02020603050405020304" pitchFamily="18" charset="0"/>
              </a:rPr>
              <a:t>		</a:t>
            </a:r>
            <a:r>
              <a:rPr lang="es-MX" sz="1800" i="1" dirty="0">
                <a:solidFill>
                  <a:srgbClr val="000000"/>
                </a:solidFill>
                <a:effectLst/>
                <a:latin typeface="Times New Roman" panose="02020603050405020304" pitchFamily="18" charset="0"/>
                <a:ea typeface="Times New Roman" panose="02020603050405020304" pitchFamily="18" charset="0"/>
              </a:rPr>
              <a:t>Respuesta: 4. Patrullar el área siguiendo el paso del frente del incendio.</a:t>
            </a:r>
            <a:endParaRPr lang="es-MX"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30</a:t>
            </a:fld>
            <a:endParaRPr lang="en-US" dirty="0"/>
          </a:p>
        </p:txBody>
      </p:sp>
    </p:spTree>
    <p:extLst>
      <p:ext uri="{BB962C8B-B14F-4D97-AF65-F5344CB8AC3E}">
        <p14:creationId xmlns:p14="http://schemas.microsoft.com/office/powerpoint/2010/main" val="3348378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Revise los objetivos de la unidad</a:t>
            </a:r>
            <a:r>
              <a:rPr lang="en-US" baseline="0" dirty="0"/>
              <a:t>.</a:t>
            </a:r>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31</a:t>
            </a:fld>
            <a:endParaRPr lang="en-US" dirty="0"/>
          </a:p>
        </p:txBody>
      </p:sp>
    </p:spTree>
    <p:extLst>
      <p:ext uri="{BB962C8B-B14F-4D97-AF65-F5344CB8AC3E}">
        <p14:creationId xmlns:p14="http://schemas.microsoft.com/office/powerpoint/2010/main" val="250110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60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la sección Predicción del Comportamiento del Fuego en Supresión de Incendios de Interfaz Urbana Forestal en la </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 de Respuesta a Incidente</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(GBRI)</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PMS 461, </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propósito de basar todas las acciones en el comportamiento del fuego actual y esperado:</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800100" lvl="1" indent="-342900">
              <a:lnSpc>
                <a:spcPct val="103000"/>
              </a:lnSpc>
              <a:spcAft>
                <a:spcPts val="720"/>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Velocidad de propagación y la cantidad de tiempo necesario para completar las acciones de mitigación y desarrollar un plan de supresión de estructuras.</a:t>
            </a:r>
          </a:p>
          <a:p>
            <a:pPr marL="800100" lvl="1" indent="-342900">
              <a:lnSpc>
                <a:spcPct val="103000"/>
              </a:lnSpc>
              <a:spcAft>
                <a:spcPts val="720"/>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Determinar el tiempo necesario para identificar las zonas de seguridad adecuadas y las rutas de escape antes de que llegue el incendio.</a:t>
            </a:r>
          </a:p>
          <a:p>
            <a:pPr marL="800100" lvl="1" indent="-342900">
              <a:lnSpc>
                <a:spcPct val="103000"/>
              </a:lnSpc>
              <a:spcAft>
                <a:spcPts val="720"/>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Identificar la cantidad y el tipo de recursos necesarios para implementar un plan.</a:t>
            </a:r>
          </a:p>
          <a:p>
            <a:pPr marL="800100" lvl="1" indent="-342900">
              <a:lnSpc>
                <a:spcPct val="103000"/>
              </a:lnSpc>
              <a:spcAft>
                <a:spcPts val="720"/>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Proporcionar tiempo para familiarizarse con los peligros y las acciones necesarias para desarrollar una evaluación detallada.</a:t>
            </a:r>
          </a:p>
          <a:p>
            <a:pPr marL="342900" lvl="0" indent="-342900">
              <a:lnSpc>
                <a:spcPct val="103000"/>
              </a:lnSpc>
              <a:spcAft>
                <a:spcPts val="720"/>
              </a:spcAft>
              <a:buFont typeface="Courier New" panose="02070309020205020404" pitchFamily="49" charset="0"/>
              <a:buChar char="o"/>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identificación de zonas de seguridad adecuadas y el tiempo de escape:</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800100" lvl="1" indent="-342900">
              <a:lnSpc>
                <a:spcPct val="103000"/>
              </a:lnSpc>
              <a:spcAft>
                <a:spcPts val="720"/>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Comenzar este proceso mucho antes de la llegada de los incendios.</a:t>
            </a:r>
          </a:p>
          <a:p>
            <a:pPr marL="800100" lvl="1" indent="-342900">
              <a:lnSpc>
                <a:spcPct val="103000"/>
              </a:lnSpc>
              <a:spcAft>
                <a:spcPts val="720"/>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Contabilizar todos los recursos en la escena.</a:t>
            </a:r>
          </a:p>
          <a:p>
            <a:pPr marL="800100" lvl="1" indent="-342900">
              <a:lnSpc>
                <a:spcPct val="103000"/>
              </a:lnSpc>
              <a:spcAft>
                <a:spcPts val="720"/>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Evaluar si los tiempos de escape son apropiados. </a:t>
            </a:r>
          </a:p>
          <a:p>
            <a:pPr marL="342900" lvl="0" indent="-342900">
              <a:lnSpc>
                <a:spcPct val="103000"/>
              </a:lnSpc>
              <a:spcAft>
                <a:spcPts val="720"/>
              </a:spcAft>
              <a:buFont typeface="Courier New" panose="02070309020205020404" pitchFamily="49" charset="0"/>
              <a:buChar char="o"/>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Discutir la importancia de la planificación de contingencias:</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800100" lvl="1" indent="-342900">
              <a:lnSpc>
                <a:spcPct val="103000"/>
              </a:lnSpc>
              <a:spcAft>
                <a:spcPts val="720"/>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El fuego es un ambiente dinámico y puede cambiar en cualquier momento.</a:t>
            </a:r>
          </a:p>
          <a:p>
            <a:pPr marL="800100" lvl="1" indent="-342900">
              <a:lnSpc>
                <a:spcPct val="103000"/>
              </a:lnSpc>
              <a:spcAft>
                <a:spcPts val="720"/>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Planear con anticipación para estar preparado en situaciones posibles pero inesperadas.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457200" lvl="1" indent="0">
              <a:buFont typeface="Courier New" panose="02070309020205020404" pitchFamily="49" charset="0"/>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4</a:t>
            </a:fld>
            <a:endParaRPr lang="en-US" dirty="0"/>
          </a:p>
        </p:txBody>
      </p:sp>
    </p:spTree>
    <p:extLst>
      <p:ext uri="{BB962C8B-B14F-4D97-AF65-F5344CB8AC3E}">
        <p14:creationId xmlns:p14="http://schemas.microsoft.com/office/powerpoint/2010/main" val="105089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necesidad de zonas de seguridad adecuadas basadas en las predicciones del comportamiento del fuego en una situación de IUF.</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zona de seguridad debe calcularse para adaptarse al personal y al equipo. </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Refiera a Zonas de Seguridad en la </a:t>
            </a:r>
            <a:r>
              <a:rPr lang="es-MX" sz="1200" i="1"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Guía de Bolsillo de Respuesta a Incidente (GBRI)</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PMS 461es, </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hlinkClick r:id="rId3"/>
              </a:rPr>
              <a:t>https://www.nwcg.gov/publications/461es</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sobre tener una adecuada capacidad de vigilantes y comunicaciones.</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32000"/>
              </a:lnSpc>
              <a:spcAft>
                <a:spcPts val="2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identificación de espacios defendibles adecuados en función de la vegetación forestal circundante y sus características:</a:t>
            </a:r>
          </a:p>
          <a:p>
            <a:pPr marL="342900" lvl="0" indent="-342900" fontAlgn="base">
              <a:lnSpc>
                <a:spcPct val="132000"/>
              </a:lnSpc>
              <a:spcAft>
                <a:spcPts val="2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de Combustible</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Humedad del combustible</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Carga y disposición del combustible</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impacto de los combustibles tanto en estructuras como en carreteras que conducen a una zona de seguridad</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Combustibles potenciales que podrían beneficiarse de la quema de ensanche.</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cómo evitar los fondos de cañones estrechos, la pendiente media con fuego abajo y las crestas estrechas cerca de chimeneas y puertos:</a:t>
            </a:r>
          </a:p>
          <a:p>
            <a:pPr marL="342900" lvl="0" indent="-342900" fontAlgn="base">
              <a:lnSpc>
                <a:spcPct val="103000"/>
              </a:lnSpc>
              <a:spcAft>
                <a:spcPts val="60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Ubicaciones a lo largo de una carretera que son barreras deficientes debido a pendientes medias y altas expuestas al calor radiante y convectivo.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vientos canalizados a través de cañones estrechos pueden resultar en altas velocidades de propagación.</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incremento del calor radiante de una pendiente a otra puede aumentar la probabilidad de focos secundarios.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Las pendientes de 30% o más en combustibles altamente inflamables producen velocidades de propagación aceleradas debido a una mayor transferencia de calor.</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focos secundarios pueden flanquear las posiciones de los recursos.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materiales rodantes pueden encender combustibles por debajo de las ubicaciones de los recursos.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70510" marR="678180" indent="-180340">
              <a:lnSpc>
                <a:spcPct val="152000"/>
              </a:lnSpc>
              <a:spcAft>
                <a:spcPts val="2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que las estructuras en estas condiciones producen el mayor riesgo de seguridad para los combatientes de incendios y las menores posibilidades de sobrevivencia debido a lo siguiente:</a:t>
            </a:r>
          </a:p>
          <a:p>
            <a:pPr marL="270510" marR="678180" indent="-180340">
              <a:lnSpc>
                <a:spcPct val="152000"/>
              </a:lnSpc>
              <a:spcAft>
                <a:spcPts val="275"/>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riesgo de entrampamiento es extremadamente alto,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Preocupaciones sobre la salida,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Potencial de altas velocidades de propagación y comportamiento extremo del fuego,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Falta de zonas de seguridad adecuadas, y</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terreno puede causar que el fuego haga varias corridas a las estructuras desde diferentes direcciones. 	</a:t>
            </a:r>
          </a:p>
          <a:p>
            <a:pPr marL="0" indent="0">
              <a:buFont typeface="Wingdings" panose="05000000000000000000" pitchFamily="2" charset="2"/>
              <a:buNone/>
            </a:pPr>
            <a:endParaRPr lang="en-US"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5</a:t>
            </a:fld>
            <a:endParaRPr lang="en-US" dirty="0"/>
          </a:p>
        </p:txBody>
      </p:sp>
    </p:spTree>
    <p:extLst>
      <p:ext uri="{BB962C8B-B14F-4D97-AF65-F5344CB8AC3E}">
        <p14:creationId xmlns:p14="http://schemas.microsoft.com/office/powerpoint/2010/main" val="127858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sobre el acceso deficiente y las carreteras estrechas que conducen a la IUF:</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Entrada y salida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Existencia potencial de que los vehículos de incendios congestionen un área dificultando el escape, especialmente durante las evacuaciones.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plazos de escape aumentan con la incapacidad de maniobrar alrededor de otros vehículos de incendios que responden o ciudadanos evacuando.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Las condiciones de humo incrementan el riesgo oscureciendo la capacidad de los conductores para ver el resto del tráfico, el borde de la carretera y otros peligros al costado de la carretera.</a:t>
            </a:r>
          </a:p>
          <a:p>
            <a:pPr marL="457200" marR="678180" indent="-6350">
              <a:lnSpc>
                <a:spcPct val="103000"/>
              </a:lnSpc>
              <a:spcAft>
                <a:spcPts val="600"/>
              </a:spcAft>
            </a:pPr>
            <a:r>
              <a:rPr lang="es-MX" sz="1200" dirty="0">
                <a:solidFill>
                  <a:srgbClr val="000000"/>
                </a:solidFill>
                <a:effectLst/>
                <a:latin typeface="Times New Roman" panose="02020603050405020304" pitchFamily="18" charset="0"/>
                <a:ea typeface="Times New Roman" panose="02020603050405020304" pitchFamily="18" charset="0"/>
              </a:rPr>
              <a:t> </a:t>
            </a: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condiciones de la carretera dentro de la IUF:</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Carreteras con un solo punto de entrada y salida, así como callejones sin salida.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Menos de 16 pies de ancho.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Tener una pendiente del camino entre 10-20%.</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tráfico pesado puede deteriorar las carreteras provocando derrumbes, ondulaciones y baches que resultarían en retrasos en los tiempos de escape.</a:t>
            </a:r>
          </a:p>
          <a:p>
            <a:pPr marL="457200" marR="678180" indent="-6350">
              <a:lnSpc>
                <a:spcPct val="103000"/>
              </a:lnSpc>
              <a:spcAft>
                <a:spcPts val="600"/>
              </a:spcAft>
            </a:pPr>
            <a:r>
              <a:rPr lang="es-MX" sz="1200" dirty="0">
                <a:solidFill>
                  <a:srgbClr val="000000"/>
                </a:solidFill>
                <a:effectLst/>
                <a:latin typeface="Times New Roman" panose="02020603050405020304" pitchFamily="18" charset="0"/>
                <a:ea typeface="Times New Roman" panose="02020603050405020304" pitchFamily="18" charset="0"/>
              </a:rPr>
              <a:t> </a:t>
            </a:r>
          </a:p>
          <a:p>
            <a:pPr marL="342900" lvl="0" indent="-342900" fontAlgn="base">
              <a:lnSpc>
                <a:spcPct val="103000"/>
              </a:lnSpc>
              <a:spcAft>
                <a:spcPts val="6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medidas de mitigación del tráfico: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Usar comunicación común, controlar el tráfico en cada extremo para asegurar el acceso.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departamentos de aplicación de la ley o de carreteras suelen ser un gran recurso para ayudar en el control del tráfico.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Identificar previamente las carreteras de preocupación para los recursos entrantes.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Identificar previamente, marcar y comunicar las salidas específicas, las vías de acceso y los puntos amplios.</a:t>
            </a:r>
          </a:p>
        </p:txBody>
      </p:sp>
      <p:sp>
        <p:nvSpPr>
          <p:cNvPr id="4" name="Slide Number Placeholder 3"/>
          <p:cNvSpPr>
            <a:spLocks noGrp="1"/>
          </p:cNvSpPr>
          <p:nvPr>
            <p:ph type="sldNum" sz="quarter" idx="10"/>
          </p:nvPr>
        </p:nvSpPr>
        <p:spPr/>
        <p:txBody>
          <a:bodyPr/>
          <a:lstStyle/>
          <a:p>
            <a:fld id="{3CF3E047-8B01-4D0A-8D9A-8D93D4534B9F}" type="slidenum">
              <a:rPr lang="en-US" smtClean="0"/>
              <a:t>6</a:t>
            </a:fld>
            <a:endParaRPr lang="en-US" dirty="0"/>
          </a:p>
        </p:txBody>
      </p:sp>
    </p:spTree>
    <p:extLst>
      <p:ext uri="{BB962C8B-B14F-4D97-AF65-F5344CB8AC3E}">
        <p14:creationId xmlns:p14="http://schemas.microsoft.com/office/powerpoint/2010/main" val="1091252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indent="-285750">
              <a:lnSpc>
                <a:spcPct val="103000"/>
              </a:lnSpc>
              <a:spcAft>
                <a:spcPts val="60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los puentes desconocidos y los límites de las alcantarillas en la IUF:</a:t>
            </a:r>
          </a:p>
          <a:p>
            <a:pPr marL="285750" indent="-285750">
              <a:lnSpc>
                <a:spcPct val="103000"/>
              </a:lnSpc>
              <a:spcAft>
                <a:spcPts val="60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Se debe prestar atención a los puentes y alcantarillas señalizados.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Exceder los límites del puente podría provocar fallas, cortar las rutas de escape y restringir la entrada y la salida.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Las fallas de puentes o alcantarillas podrían resultar en daños y lesiones al personal o al vehículo.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 áreas desconocidas, en caso de duda, no cruce.</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puentes construidos con madera pueden verse debilitados por las condiciones ambientales, la edad o el fuego.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puente puede no ser lo suficientemente amplio para el equipo.</a:t>
            </a:r>
          </a:p>
        </p:txBody>
      </p:sp>
      <p:sp>
        <p:nvSpPr>
          <p:cNvPr id="4" name="Slide Number Placeholder 3"/>
          <p:cNvSpPr>
            <a:spLocks noGrp="1"/>
          </p:cNvSpPr>
          <p:nvPr>
            <p:ph type="sldNum" sz="quarter" idx="10"/>
          </p:nvPr>
        </p:nvSpPr>
        <p:spPr/>
        <p:txBody>
          <a:bodyPr/>
          <a:lstStyle/>
          <a:p>
            <a:fld id="{3CF3E047-8B01-4D0A-8D9A-8D93D4534B9F}" type="slidenum">
              <a:rPr lang="en-US" smtClean="0"/>
              <a:t>7</a:t>
            </a:fld>
            <a:endParaRPr lang="en-US" dirty="0"/>
          </a:p>
        </p:txBody>
      </p:sp>
    </p:spTree>
    <p:extLst>
      <p:ext uri="{BB962C8B-B14F-4D97-AF65-F5344CB8AC3E}">
        <p14:creationId xmlns:p14="http://schemas.microsoft.com/office/powerpoint/2010/main" val="223401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lnSpc>
                <a:spcPct val="103000"/>
              </a:lnSpc>
              <a:spcAft>
                <a:spcPts val="600"/>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las fuentes de agua limitadas o inadecuadas dentro de la IUF:</a:t>
            </a:r>
          </a:p>
          <a:p>
            <a:pPr marL="171450" indent="-171450">
              <a:lnSpc>
                <a:spcPct val="103000"/>
              </a:lnSpc>
              <a:spcAft>
                <a:spcPts val="600"/>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carros motobomba deben mantener un suministro de reserva (generalmente alrededor de 100 galones) en caso de entrampamiento.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Identificar fuentes de agua alternativas y tiempo de viaje entre recargas.</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Identificar cuántos recursos pueden utilizar una fuente de agua sin agotar su tasa de retorno.</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Prepárese para la posibilidad de falla del hidrante.</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Ajustar el volumen de agua que se utiliza y usar conscientemente.</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Recargue con la mayor frecuencia posible.</a:t>
            </a:r>
          </a:p>
        </p:txBody>
      </p:sp>
      <p:sp>
        <p:nvSpPr>
          <p:cNvPr id="4" name="Slide Number Placeholder 3"/>
          <p:cNvSpPr>
            <a:spLocks noGrp="1"/>
          </p:cNvSpPr>
          <p:nvPr>
            <p:ph type="sldNum" sz="quarter" idx="10"/>
          </p:nvPr>
        </p:nvSpPr>
        <p:spPr/>
        <p:txBody>
          <a:bodyPr/>
          <a:lstStyle/>
          <a:p>
            <a:fld id="{3CF3E047-8B01-4D0A-8D9A-8D93D4534B9F}" type="slidenum">
              <a:rPr lang="en-US" smtClean="0"/>
              <a:t>8</a:t>
            </a:fld>
            <a:endParaRPr lang="en-US" dirty="0"/>
          </a:p>
        </p:txBody>
      </p:sp>
    </p:spTree>
    <p:extLst>
      <p:ext uri="{BB962C8B-B14F-4D97-AF65-F5344CB8AC3E}">
        <p14:creationId xmlns:p14="http://schemas.microsoft.com/office/powerpoint/2010/main" val="461284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lnSpc>
                <a:spcPct val="103000"/>
              </a:lnSpc>
              <a:spcAft>
                <a:spcPts val="600"/>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la vegetación y los escombros de combustibles dentro de los 30 pies de la estructura en la IUF:</a:t>
            </a:r>
          </a:p>
          <a:p>
            <a:pPr marL="171450" indent="-171450">
              <a:lnSpc>
                <a:spcPct val="103000"/>
              </a:lnSpc>
              <a:spcAft>
                <a:spcPts val="600"/>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Las estructuras en pendientes del 30% o más requieren mayor espacio libre alrededor de la estructura.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Mantener el conocimiento de las estructuras ubicadas en pendientes de cañones o chimeneas en pendientes pronunciadas con combustibles continuos y altamente inflamables donde el fuego puede propagarse rápidamente.</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Siempre coloque los carros motobomba y/o vehículos orientados hacia afuera del camino de entrada para facilitar la salida.</a:t>
            </a:r>
          </a:p>
          <a:p>
            <a:pPr marL="742950" marR="678180" lvl="1" indent="-285750" fontAlgn="base">
              <a:lnSpc>
                <a:spcPct val="103000"/>
              </a:lnSpc>
              <a:spcAft>
                <a:spcPts val="60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Mantener el conocimiento de la leña altamente inflamable apilada junto a las estructuras y pretratar la leña con espuma si es posible y el tiempo lo permite.</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9</a:t>
            </a:fld>
            <a:endParaRPr lang="en-US" dirty="0"/>
          </a:p>
        </p:txBody>
      </p:sp>
    </p:spTree>
    <p:extLst>
      <p:ext uri="{BB962C8B-B14F-4D97-AF65-F5344CB8AC3E}">
        <p14:creationId xmlns:p14="http://schemas.microsoft.com/office/powerpoint/2010/main" val="2379997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2" name="Picture 1" descr="Cabaña de troncos sobre la cima de una colina en el bosque rodeado de árboles con una entrada estrecha e inclinada."/>
          <p:cNvPicPr>
            <a:picLocks noChangeAspect="1"/>
          </p:cNvPicPr>
          <p:nvPr userDrawn="1"/>
        </p:nvPicPr>
        <p:blipFill rotWithShape="1">
          <a:blip r:embed="rId2" cstate="print">
            <a:extLst>
              <a:ext uri="{28A0092B-C50C-407E-A947-70E740481C1C}">
                <a14:useLocalDpi xmlns:a14="http://schemas.microsoft.com/office/drawing/2010/main" val="0"/>
              </a:ext>
            </a:extLst>
          </a:blip>
          <a:srcRect l="4545" t="376" r="4545" b="750"/>
          <a:stretch/>
        </p:blipFill>
        <p:spPr>
          <a:xfrm>
            <a:off x="0" y="0"/>
            <a:ext cx="9144000" cy="6629400"/>
          </a:xfrm>
          <a:prstGeom prst="rect">
            <a:avLst/>
          </a:prstGeom>
        </p:spPr>
      </p:pic>
      <p:sp>
        <p:nvSpPr>
          <p:cNvPr id="5" name="Rectangle 4"/>
          <p:cNvSpPr/>
          <p:nvPr userDrawn="1"/>
        </p:nvSpPr>
        <p:spPr>
          <a:xfrm>
            <a:off x="0" y="4495800"/>
            <a:ext cx="9144000" cy="17526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sp>
        <p:nvSpPr>
          <p:cNvPr id="8" name="Title 1"/>
          <p:cNvSpPr>
            <a:spLocks noGrp="1"/>
          </p:cNvSpPr>
          <p:nvPr>
            <p:ph type="title" hasCustomPrompt="1"/>
          </p:nvPr>
        </p:nvSpPr>
        <p:spPr>
          <a:xfrm>
            <a:off x="1905000" y="4495800"/>
            <a:ext cx="7086600" cy="1752600"/>
          </a:xfrm>
        </p:spPr>
        <p:txBody>
          <a:bodyPr>
            <a:noAutofit/>
          </a:bodyPr>
          <a:lstStyle>
            <a:lvl1pPr>
              <a:defRPr sz="4000" baseline="0">
                <a:solidFill>
                  <a:schemeClr val="bg1"/>
                </a:solidFill>
              </a:defRPr>
            </a:lvl1pPr>
          </a:lstStyle>
          <a:p>
            <a:pPr fontAlgn="auto">
              <a:spcAft>
                <a:spcPts val="0"/>
              </a:spcAft>
            </a:pPr>
            <a:r>
              <a:rPr lang="es-ES_tradnl" noProof="0"/>
              <a:t>Course # Unit # – unit name</a:t>
            </a:r>
            <a:endParaRPr lang="es-ES_tradnl" altLang="en-US" sz="4000" noProof="0">
              <a:solidFill>
                <a:schemeClr val="bg1"/>
              </a:solidFill>
            </a:endParaRPr>
          </a:p>
        </p:txBody>
      </p:sp>
      <p:pic>
        <p:nvPicPr>
          <p:cNvPr id="7" name="Picture 6" descr="NWCG Logo">
            <a:extLst>
              <a:ext uri="{FF2B5EF4-FFF2-40B4-BE49-F238E27FC236}">
                <a16:creationId xmlns:a16="http://schemas.microsoft.com/office/drawing/2014/main" id="{8EF1EE9A-D088-4712-ABE7-7AC274F9F6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456" y="4681325"/>
            <a:ext cx="1740610" cy="1371600"/>
          </a:xfrm>
          <a:prstGeom prst="rect">
            <a:avLst/>
          </a:prstGeom>
        </p:spPr>
      </p:pic>
    </p:spTree>
    <p:extLst>
      <p:ext uri="{BB962C8B-B14F-4D97-AF65-F5344CB8AC3E}">
        <p14:creationId xmlns:p14="http://schemas.microsoft.com/office/powerpoint/2010/main" val="9048837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ms/Definitions">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0" y="1529074"/>
            <a:ext cx="9144000" cy="5024125"/>
          </a:xfrm>
        </p:spPr>
        <p:txBody>
          <a:body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s-ES_tradnl" noProof="0"/>
              <a:t>Slide Title</a:t>
            </a:r>
          </a:p>
        </p:txBody>
      </p:sp>
      <p:sp>
        <p:nvSpPr>
          <p:cNvPr id="5" name="Text Placeholder 4"/>
          <p:cNvSpPr>
            <a:spLocks noGrp="1"/>
          </p:cNvSpPr>
          <p:nvPr>
            <p:ph type="body" sz="quarter" idx="11"/>
          </p:nvPr>
        </p:nvSpPr>
        <p:spPr>
          <a:xfrm>
            <a:off x="0" y="984502"/>
            <a:ext cx="9144000" cy="538163"/>
          </a:xfrm>
        </p:spPr>
        <p:txBody>
          <a:bodyPr/>
          <a:lstStyle>
            <a:lvl2pPr marL="457200" indent="0">
              <a:buNone/>
              <a:defRPr/>
            </a:lvl2pPr>
          </a:lstStyle>
          <a:p>
            <a:pPr lvl="1"/>
            <a:endParaRPr lang="es-ES_tradnl" noProof="0"/>
          </a:p>
        </p:txBody>
      </p:sp>
    </p:spTree>
    <p:extLst>
      <p:ext uri="{BB962C8B-B14F-4D97-AF65-F5344CB8AC3E}">
        <p14:creationId xmlns:p14="http://schemas.microsoft.com/office/powerpoint/2010/main" val="1472026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nowledge check">
    <p:bg>
      <p:bgPr>
        <a:solidFill>
          <a:schemeClr val="accent3"/>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0" y="762000"/>
            <a:ext cx="9144000" cy="762000"/>
          </a:xfrm>
          <a:solidFill>
            <a:schemeClr val="bg1"/>
          </a:solidFill>
        </p:spPr>
        <p:txBody>
          <a:bodyPr/>
          <a:lstStyle>
            <a:lvl1pPr marL="0" indent="0">
              <a:buNone/>
              <a:defRPr/>
            </a:lvl1pPr>
          </a:lstStyle>
          <a:p>
            <a:pPr lvl="0"/>
            <a:r>
              <a:rPr lang="es-ES_tradnl" noProof="0"/>
              <a:t>Question?</a:t>
            </a:r>
          </a:p>
        </p:txBody>
      </p:sp>
      <p:sp>
        <p:nvSpPr>
          <p:cNvPr id="7" name="Content Placeholder 5"/>
          <p:cNvSpPr>
            <a:spLocks noGrp="1"/>
          </p:cNvSpPr>
          <p:nvPr>
            <p:ph sz="quarter" idx="11" hasCustomPrompt="1"/>
          </p:nvPr>
        </p:nvSpPr>
        <p:spPr>
          <a:xfrm>
            <a:off x="0" y="1646238"/>
            <a:ext cx="4495800" cy="4906962"/>
          </a:xfrm>
          <a:solidFill>
            <a:schemeClr val="bg1"/>
          </a:solidFill>
        </p:spPr>
        <p:txBody>
          <a:bodyPr/>
          <a:lstStyle>
            <a:lvl1pPr marL="0" indent="0">
              <a:buNone/>
              <a:defRPr/>
            </a:lvl1pPr>
          </a:lstStyle>
          <a:p>
            <a:pPr lvl="0"/>
            <a:r>
              <a:rPr lang="es-ES_tradnl" noProof="0"/>
              <a:t>Answer:</a:t>
            </a:r>
          </a:p>
        </p:txBody>
      </p:sp>
      <p:sp>
        <p:nvSpPr>
          <p:cNvPr id="11" name="Content Placeholder 5"/>
          <p:cNvSpPr>
            <a:spLocks noGrp="1"/>
          </p:cNvSpPr>
          <p:nvPr>
            <p:ph sz="quarter" idx="12" hasCustomPrompt="1"/>
          </p:nvPr>
        </p:nvSpPr>
        <p:spPr>
          <a:xfrm>
            <a:off x="4648200" y="1646238"/>
            <a:ext cx="4495800" cy="4906962"/>
          </a:xfrm>
          <a:solidFill>
            <a:schemeClr val="bg1"/>
          </a:solidFill>
        </p:spPr>
        <p:txBody>
          <a:bodyPr/>
          <a:lstStyle>
            <a:lvl1pPr marL="0" indent="0">
              <a:buNone/>
              <a:defRPr/>
            </a:lvl1pPr>
          </a:lstStyle>
          <a:p>
            <a:pPr lvl="0"/>
            <a:r>
              <a:rPr lang="es-ES_tradnl" noProof="0"/>
              <a:t>Answer:</a:t>
            </a:r>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s-ES_tradnl" noProof="0"/>
              <a:t>Knowledge Check</a:t>
            </a:r>
          </a:p>
        </p:txBody>
      </p:sp>
    </p:spTree>
    <p:extLst>
      <p:ext uri="{BB962C8B-B14F-4D97-AF65-F5344CB8AC3E}">
        <p14:creationId xmlns:p14="http://schemas.microsoft.com/office/powerpoint/2010/main" val="5365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Rectangle 12"/>
          <p:cNvSpPr/>
          <p:nvPr userDrawn="1"/>
        </p:nvSpPr>
        <p:spPr>
          <a:xfrm>
            <a:off x="0" y="0"/>
            <a:ext cx="3429000" cy="66294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sp>
        <p:nvSpPr>
          <p:cNvPr id="12" name="Rectangle 11"/>
          <p:cNvSpPr/>
          <p:nvPr userDrawn="1"/>
        </p:nvSpPr>
        <p:spPr>
          <a:xfrm>
            <a:off x="-44012" y="0"/>
            <a:ext cx="9188012" cy="80330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sp>
        <p:nvSpPr>
          <p:cNvPr id="15" name="Picture Placeholder 14"/>
          <p:cNvSpPr>
            <a:spLocks noGrp="1"/>
          </p:cNvSpPr>
          <p:nvPr>
            <p:ph type="pic" sz="quarter" idx="12" hasCustomPrompt="1"/>
          </p:nvPr>
        </p:nvSpPr>
        <p:spPr>
          <a:xfrm>
            <a:off x="3505200" y="803305"/>
            <a:ext cx="1828800" cy="5749895"/>
          </a:xfrm>
        </p:spPr>
        <p:txBody>
          <a:bodyPr/>
          <a:lstStyle/>
          <a:p>
            <a:r>
              <a:rPr lang="es-ES_tradnl" noProof="0"/>
              <a:t>Click icon to add picture</a:t>
            </a:r>
          </a:p>
        </p:txBody>
      </p:sp>
      <p:sp>
        <p:nvSpPr>
          <p:cNvPr id="16" name="Picture Placeholder 14"/>
          <p:cNvSpPr>
            <a:spLocks noGrp="1"/>
          </p:cNvSpPr>
          <p:nvPr>
            <p:ph type="pic" sz="quarter" idx="13" hasCustomPrompt="1"/>
          </p:nvPr>
        </p:nvSpPr>
        <p:spPr>
          <a:xfrm>
            <a:off x="5410200" y="803305"/>
            <a:ext cx="1828800" cy="5749895"/>
          </a:xfrm>
        </p:spPr>
        <p:txBody>
          <a:bodyPr/>
          <a:lstStyle/>
          <a:p>
            <a:r>
              <a:rPr lang="es-ES_tradnl" noProof="0"/>
              <a:t>Click icon to add picture</a:t>
            </a:r>
          </a:p>
        </p:txBody>
      </p:sp>
      <p:sp>
        <p:nvSpPr>
          <p:cNvPr id="17" name="Picture Placeholder 14"/>
          <p:cNvSpPr>
            <a:spLocks noGrp="1"/>
          </p:cNvSpPr>
          <p:nvPr>
            <p:ph type="pic" sz="quarter" idx="14" hasCustomPrompt="1"/>
          </p:nvPr>
        </p:nvSpPr>
        <p:spPr>
          <a:xfrm>
            <a:off x="7315200" y="803305"/>
            <a:ext cx="1828800" cy="5749895"/>
          </a:xfrm>
        </p:spPr>
        <p:txBody>
          <a:bodyPr/>
          <a:lstStyle/>
          <a:p>
            <a:r>
              <a:rPr lang="es-ES_tradnl" noProof="0"/>
              <a:t>Click icon to add picture</a:t>
            </a:r>
          </a:p>
        </p:txBody>
      </p:sp>
      <p:sp>
        <p:nvSpPr>
          <p:cNvPr id="18" name="Content Placeholder 8"/>
          <p:cNvSpPr>
            <a:spLocks noGrp="1"/>
          </p:cNvSpPr>
          <p:nvPr>
            <p:ph sz="quarter" idx="15" hasCustomPrompt="1"/>
          </p:nvPr>
        </p:nvSpPr>
        <p:spPr>
          <a:xfrm>
            <a:off x="228600" y="794759"/>
            <a:ext cx="3200400" cy="5758441"/>
          </a:xfrm>
        </p:spPr>
        <p:txBody>
          <a:bodyPr/>
          <a:lstStyle>
            <a:lvl3pPr>
              <a:tabLst>
                <a:tab pos="0" algn="l"/>
              </a:tabLst>
              <a:defRPr/>
            </a:lvl3p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s-ES_tradnl" noProof="0"/>
              <a:t>Slide Title</a:t>
            </a:r>
          </a:p>
        </p:txBody>
      </p:sp>
    </p:spTree>
    <p:extLst>
      <p:ext uri="{BB962C8B-B14F-4D97-AF65-F5344CB8AC3E}">
        <p14:creationId xmlns:p14="http://schemas.microsoft.com/office/powerpoint/2010/main" val="184780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summary">
    <p:spTree>
      <p:nvGrpSpPr>
        <p:cNvPr id="1" name=""/>
        <p:cNvGrpSpPr/>
        <p:nvPr/>
      </p:nvGrpSpPr>
      <p:grpSpPr>
        <a:xfrm>
          <a:off x="0" y="0"/>
          <a:ext cx="0" cy="0"/>
          <a:chOff x="0" y="0"/>
          <a:chExt cx="0" cy="0"/>
        </a:xfrm>
      </p:grpSpPr>
      <p:sp>
        <p:nvSpPr>
          <p:cNvPr id="6" name="Rectangle 5"/>
          <p:cNvSpPr/>
          <p:nvPr userDrawn="1"/>
        </p:nvSpPr>
        <p:spPr>
          <a:xfrm>
            <a:off x="0" y="0"/>
            <a:ext cx="91440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sp>
        <p:nvSpPr>
          <p:cNvPr id="5" name="Content Placeholder 8"/>
          <p:cNvSpPr>
            <a:spLocks noGrp="1"/>
          </p:cNvSpPr>
          <p:nvPr>
            <p:ph sz="quarter" idx="12" hasCustomPrompt="1"/>
          </p:nvPr>
        </p:nvSpPr>
        <p:spPr>
          <a:xfrm>
            <a:off x="228600" y="1181100"/>
            <a:ext cx="8686800" cy="4495800"/>
          </a:xfrm>
        </p:spPr>
        <p:txBody>
          <a:bodyPr/>
          <a:lstStyle>
            <a:lvl3pPr>
              <a:tabLst>
                <a:tab pos="0" algn="l"/>
              </a:tabLst>
              <a:defRPr/>
            </a:lvl3p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s-ES_tradnl" noProof="0"/>
              <a:t>Objectives/Summary</a:t>
            </a:r>
          </a:p>
        </p:txBody>
      </p:sp>
    </p:spTree>
    <p:extLst>
      <p:ext uri="{BB962C8B-B14F-4D97-AF65-F5344CB8AC3E}">
        <p14:creationId xmlns:p14="http://schemas.microsoft.com/office/powerpoint/2010/main" val="402422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Content Placeholder 8"/>
          <p:cNvSpPr>
            <a:spLocks noGrp="1"/>
          </p:cNvSpPr>
          <p:nvPr>
            <p:ph sz="quarter" idx="12" hasCustomPrompt="1"/>
          </p:nvPr>
        </p:nvSpPr>
        <p:spPr>
          <a:xfrm>
            <a:off x="228600" y="870959"/>
            <a:ext cx="8686800" cy="5758441"/>
          </a:xfrm>
        </p:spPr>
        <p:txBody>
          <a:bodyPr/>
          <a:lstStyle>
            <a:lvl3pPr>
              <a:tabLst>
                <a:tab pos="0" algn="l"/>
              </a:tabLst>
              <a:defRPr/>
            </a:lvl3p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s-ES_tradnl" noProof="0"/>
              <a:t>Slide Title</a:t>
            </a:r>
          </a:p>
        </p:txBody>
      </p:sp>
    </p:spTree>
    <p:extLst>
      <p:ext uri="{BB962C8B-B14F-4D97-AF65-F5344CB8AC3E}">
        <p14:creationId xmlns:p14="http://schemas.microsoft.com/office/powerpoint/2010/main" val="18078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Content Placeholder 2"/>
          <p:cNvSpPr>
            <a:spLocks noGrp="1"/>
          </p:cNvSpPr>
          <p:nvPr>
            <p:ph sz="quarter" idx="13" hasCustomPrompt="1"/>
          </p:nvPr>
        </p:nvSpPr>
        <p:spPr>
          <a:xfrm>
            <a:off x="0" y="2590800"/>
            <a:ext cx="9144000" cy="4038600"/>
          </a:xfrm>
        </p:spPr>
        <p:txBody>
          <a:bodyPr/>
          <a:lstStyle>
            <a:lvl1pPr>
              <a:defRPr baseline="0"/>
            </a:lvl1pPr>
          </a:lstStyle>
          <a:p>
            <a:pPr lvl="0"/>
            <a:r>
              <a:rPr lang="es-ES_tradnl" noProof="0"/>
              <a:t>Image/Chart/Video</a:t>
            </a:r>
          </a:p>
        </p:txBody>
      </p:sp>
      <p:sp>
        <p:nvSpPr>
          <p:cNvPr id="5" name="Content Placeholder 8"/>
          <p:cNvSpPr>
            <a:spLocks noGrp="1"/>
          </p:cNvSpPr>
          <p:nvPr>
            <p:ph sz="quarter" idx="12" hasCustomPrompt="1"/>
          </p:nvPr>
        </p:nvSpPr>
        <p:spPr>
          <a:xfrm>
            <a:off x="228600" y="870959"/>
            <a:ext cx="8686800" cy="1643641"/>
          </a:xfrm>
        </p:spPr>
        <p:txBody>
          <a:bodyPr/>
          <a:lstStyle>
            <a:lvl3pPr>
              <a:tabLst>
                <a:tab pos="0" algn="l"/>
              </a:tabLst>
              <a:defRPr/>
            </a:lvl3pPr>
          </a:lstStyle>
          <a:p>
            <a:pPr lvl="0"/>
            <a:r>
              <a:rPr lang="es-ES_tradnl" noProof="0"/>
              <a:t>Edit Master text styles</a:t>
            </a:r>
          </a:p>
        </p:txBody>
      </p:sp>
      <p:sp>
        <p:nvSpPr>
          <p:cNvPr id="7"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s-ES_tradnl" noProof="0"/>
              <a:t>Slide Title</a:t>
            </a:r>
          </a:p>
        </p:txBody>
      </p:sp>
    </p:spTree>
    <p:extLst>
      <p:ext uri="{BB962C8B-B14F-4D97-AF65-F5344CB8AC3E}">
        <p14:creationId xmlns:p14="http://schemas.microsoft.com/office/powerpoint/2010/main" val="277120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Content Placeholder 5"/>
          <p:cNvSpPr>
            <a:spLocks noGrp="1"/>
          </p:cNvSpPr>
          <p:nvPr>
            <p:ph sz="quarter" idx="12" hasCustomPrompt="1"/>
          </p:nvPr>
        </p:nvSpPr>
        <p:spPr>
          <a:xfrm>
            <a:off x="76200" y="685800"/>
            <a:ext cx="5486400" cy="1828800"/>
          </a:xfrm>
        </p:spPr>
        <p:txBody>
          <a:bodyPr/>
          <a:lstStyle/>
          <a:p>
            <a:pPr lvl="0"/>
            <a:r>
              <a:rPr lang="es-ES_tradnl" noProof="0"/>
              <a:t>Edit Master text styles</a:t>
            </a:r>
          </a:p>
        </p:txBody>
      </p:sp>
      <p:sp>
        <p:nvSpPr>
          <p:cNvPr id="7" name="Content Placeholder 5"/>
          <p:cNvSpPr>
            <a:spLocks noGrp="1"/>
          </p:cNvSpPr>
          <p:nvPr>
            <p:ph sz="quarter" idx="13" hasCustomPrompt="1"/>
          </p:nvPr>
        </p:nvSpPr>
        <p:spPr>
          <a:xfrm>
            <a:off x="76200" y="2677131"/>
            <a:ext cx="5486400" cy="1828800"/>
          </a:xfrm>
        </p:spPr>
        <p:txBody>
          <a:bodyPr/>
          <a:lstStyle/>
          <a:p>
            <a:pPr lvl="0"/>
            <a:r>
              <a:rPr lang="es-ES_tradnl" noProof="0"/>
              <a:t>Edit Master text styles</a:t>
            </a:r>
          </a:p>
        </p:txBody>
      </p:sp>
      <p:sp>
        <p:nvSpPr>
          <p:cNvPr id="8" name="Content Placeholder 5"/>
          <p:cNvSpPr>
            <a:spLocks noGrp="1"/>
          </p:cNvSpPr>
          <p:nvPr>
            <p:ph sz="quarter" idx="14" hasCustomPrompt="1"/>
          </p:nvPr>
        </p:nvSpPr>
        <p:spPr>
          <a:xfrm>
            <a:off x="76200" y="4668462"/>
            <a:ext cx="5486400" cy="1828800"/>
          </a:xfrm>
        </p:spPr>
        <p:txBody>
          <a:bodyPr/>
          <a:lstStyle/>
          <a:p>
            <a:pPr lvl="0"/>
            <a:r>
              <a:rPr lang="es-ES_tradnl" noProof="0"/>
              <a:t>Edit Master text styles</a:t>
            </a:r>
          </a:p>
        </p:txBody>
      </p:sp>
      <p:sp>
        <p:nvSpPr>
          <p:cNvPr id="11" name="Picture Placeholder 10"/>
          <p:cNvSpPr>
            <a:spLocks noGrp="1"/>
          </p:cNvSpPr>
          <p:nvPr>
            <p:ph type="pic" sz="quarter" idx="15" hasCustomPrompt="1"/>
          </p:nvPr>
        </p:nvSpPr>
        <p:spPr>
          <a:xfrm>
            <a:off x="5791200" y="686149"/>
            <a:ext cx="3200400" cy="1828800"/>
          </a:xfrm>
        </p:spPr>
        <p:txBody>
          <a:bodyPr/>
          <a:lstStyle/>
          <a:p>
            <a:r>
              <a:rPr lang="es-ES_tradnl" noProof="0"/>
              <a:t>Click icon to add picture</a:t>
            </a:r>
          </a:p>
        </p:txBody>
      </p:sp>
      <p:sp>
        <p:nvSpPr>
          <p:cNvPr id="12" name="Picture Placeholder 10"/>
          <p:cNvSpPr>
            <a:spLocks noGrp="1"/>
          </p:cNvSpPr>
          <p:nvPr>
            <p:ph type="pic" sz="quarter" idx="16" hasCustomPrompt="1"/>
          </p:nvPr>
        </p:nvSpPr>
        <p:spPr>
          <a:xfrm>
            <a:off x="5791200" y="2677131"/>
            <a:ext cx="3200400" cy="1828800"/>
          </a:xfrm>
        </p:spPr>
        <p:txBody>
          <a:bodyPr/>
          <a:lstStyle/>
          <a:p>
            <a:r>
              <a:rPr lang="es-ES_tradnl" noProof="0"/>
              <a:t>Click icon to add picture</a:t>
            </a:r>
          </a:p>
        </p:txBody>
      </p:sp>
      <p:sp>
        <p:nvSpPr>
          <p:cNvPr id="13" name="Picture Placeholder 10"/>
          <p:cNvSpPr>
            <a:spLocks noGrp="1"/>
          </p:cNvSpPr>
          <p:nvPr>
            <p:ph type="pic" sz="quarter" idx="17" hasCustomPrompt="1"/>
          </p:nvPr>
        </p:nvSpPr>
        <p:spPr>
          <a:xfrm>
            <a:off x="5791200" y="4668462"/>
            <a:ext cx="3200400" cy="1828800"/>
          </a:xfrm>
        </p:spPr>
        <p:txBody>
          <a:bodyPr/>
          <a:lstStyle/>
          <a:p>
            <a:r>
              <a:rPr lang="es-ES_tradnl" noProof="0"/>
              <a:t>Click icon to add picture</a:t>
            </a:r>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s-ES_tradnl" noProof="0"/>
              <a:t>Slide Title</a:t>
            </a:r>
          </a:p>
        </p:txBody>
      </p:sp>
    </p:spTree>
    <p:extLst>
      <p:ext uri="{BB962C8B-B14F-4D97-AF65-F5344CB8AC3E}">
        <p14:creationId xmlns:p14="http://schemas.microsoft.com/office/powerpoint/2010/main" val="227622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5"/>
          <p:cNvSpPr>
            <a:spLocks noGrp="1"/>
          </p:cNvSpPr>
          <p:nvPr>
            <p:ph sz="quarter" idx="12" hasCustomPrompt="1"/>
          </p:nvPr>
        </p:nvSpPr>
        <p:spPr>
          <a:xfrm>
            <a:off x="762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7" name="Content Placeholder 5"/>
          <p:cNvSpPr>
            <a:spLocks noGrp="1"/>
          </p:cNvSpPr>
          <p:nvPr>
            <p:ph sz="quarter" idx="13" hasCustomPrompt="1"/>
          </p:nvPr>
        </p:nvSpPr>
        <p:spPr>
          <a:xfrm>
            <a:off x="30861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8" name="Content Placeholder 5"/>
          <p:cNvSpPr>
            <a:spLocks noGrp="1"/>
          </p:cNvSpPr>
          <p:nvPr>
            <p:ph sz="quarter" idx="14" hasCustomPrompt="1"/>
          </p:nvPr>
        </p:nvSpPr>
        <p:spPr>
          <a:xfrm>
            <a:off x="60960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9"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s-ES_tradnl" noProof="0"/>
              <a:t>Slide Title</a:t>
            </a:r>
          </a:p>
        </p:txBody>
      </p:sp>
    </p:spTree>
    <p:extLst>
      <p:ext uri="{BB962C8B-B14F-4D97-AF65-F5344CB8AC3E}">
        <p14:creationId xmlns:p14="http://schemas.microsoft.com/office/powerpoint/2010/main" val="3112061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11"/>
          <p:cNvSpPr>
            <a:spLocks noGrp="1"/>
          </p:cNvSpPr>
          <p:nvPr>
            <p:ph type="body" sz="quarter" idx="13" hasCustomPrompt="1"/>
          </p:nvPr>
        </p:nvSpPr>
        <p:spPr>
          <a:xfrm>
            <a:off x="5486400" y="794759"/>
            <a:ext cx="3505200" cy="5758441"/>
          </a:xfrm>
        </p:spPr>
        <p:txBody>
          <a:body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8" name="Content Placeholder 8"/>
          <p:cNvSpPr>
            <a:spLocks noGrp="1"/>
          </p:cNvSpPr>
          <p:nvPr>
            <p:ph sz="quarter" idx="12" hasCustomPrompt="1"/>
          </p:nvPr>
        </p:nvSpPr>
        <p:spPr>
          <a:xfrm>
            <a:off x="228600" y="794759"/>
            <a:ext cx="5257800" cy="5758441"/>
          </a:xfrm>
        </p:spPr>
        <p:txBody>
          <a:bodyPr/>
          <a:lstStyle>
            <a:lvl3pPr>
              <a:tabLst>
                <a:tab pos="0" algn="l"/>
              </a:tabLst>
              <a:defRPr/>
            </a:lvl3p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s-ES_tradnl" noProof="0"/>
              <a:t>Slide Title</a:t>
            </a:r>
          </a:p>
        </p:txBody>
      </p:sp>
    </p:spTree>
    <p:extLst>
      <p:ext uri="{BB962C8B-B14F-4D97-AF65-F5344CB8AC3E}">
        <p14:creationId xmlns:p14="http://schemas.microsoft.com/office/powerpoint/2010/main" val="75119527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Content Placeholder 8"/>
          <p:cNvSpPr>
            <a:spLocks noGrp="1"/>
          </p:cNvSpPr>
          <p:nvPr>
            <p:ph sz="quarter" idx="12" hasCustomPrompt="1"/>
          </p:nvPr>
        </p:nvSpPr>
        <p:spPr>
          <a:xfrm>
            <a:off x="228600" y="794759"/>
            <a:ext cx="4343400" cy="5758441"/>
          </a:xfrm>
        </p:spPr>
        <p:txBody>
          <a:bodyPr/>
          <a:lstStyle>
            <a:lvl3pPr>
              <a:tabLst>
                <a:tab pos="0" algn="l"/>
              </a:tabLst>
              <a:defRPr/>
            </a:lvl3p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6" name="Content Placeholder 8"/>
          <p:cNvSpPr>
            <a:spLocks noGrp="1"/>
          </p:cNvSpPr>
          <p:nvPr>
            <p:ph sz="quarter" idx="13" hasCustomPrompt="1"/>
          </p:nvPr>
        </p:nvSpPr>
        <p:spPr>
          <a:xfrm>
            <a:off x="4648200" y="794758"/>
            <a:ext cx="4343400" cy="5758441"/>
          </a:xfrm>
        </p:spPr>
        <p:txBody>
          <a:bodyPr/>
          <a:lstStyle>
            <a:lvl3pPr>
              <a:tabLst>
                <a:tab pos="0" algn="l"/>
              </a:tabLst>
              <a:defRPr/>
            </a:lvl3p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s-ES_tradnl" noProof="0"/>
              <a:t>Slide Title</a:t>
            </a:r>
          </a:p>
        </p:txBody>
      </p:sp>
    </p:spTree>
    <p:extLst>
      <p:ext uri="{BB962C8B-B14F-4D97-AF65-F5344CB8AC3E}">
        <p14:creationId xmlns:p14="http://schemas.microsoft.com/office/powerpoint/2010/main" val="41725537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5486400" y="794759"/>
            <a:ext cx="3516312" cy="2817283"/>
          </a:xfrm>
        </p:spPr>
        <p:txBody>
          <a:body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13" name="Text Placeholder 11"/>
          <p:cNvSpPr>
            <a:spLocks noGrp="1"/>
          </p:cNvSpPr>
          <p:nvPr>
            <p:ph type="body" sz="quarter" idx="14" hasCustomPrompt="1"/>
          </p:nvPr>
        </p:nvSpPr>
        <p:spPr>
          <a:xfrm>
            <a:off x="5486400" y="3733798"/>
            <a:ext cx="3516312" cy="2819402"/>
          </a:xfrm>
        </p:spPr>
        <p:txBody>
          <a:body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9" name="Content Placeholder 8"/>
          <p:cNvSpPr>
            <a:spLocks noGrp="1"/>
          </p:cNvSpPr>
          <p:nvPr>
            <p:ph sz="quarter" idx="12" hasCustomPrompt="1"/>
          </p:nvPr>
        </p:nvSpPr>
        <p:spPr>
          <a:xfrm>
            <a:off x="228600" y="794759"/>
            <a:ext cx="5246688" cy="5758441"/>
          </a:xfrm>
        </p:spPr>
        <p:txBody>
          <a:bodyPr/>
          <a:lstStyle>
            <a:lvl3pPr>
              <a:tabLst>
                <a:tab pos="0" algn="l"/>
              </a:tabLst>
              <a:defRPr/>
            </a:lvl3p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6"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s-ES_tradnl" noProof="0"/>
              <a:t>Slide Title</a:t>
            </a:r>
          </a:p>
        </p:txBody>
      </p:sp>
    </p:spTree>
    <p:extLst>
      <p:ext uri="{BB962C8B-B14F-4D97-AF65-F5344CB8AC3E}">
        <p14:creationId xmlns:p14="http://schemas.microsoft.com/office/powerpoint/2010/main" val="3953801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noProof="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noProof="0"/>
              <a:t>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7" name="Rectangle 6"/>
          <p:cNvSpPr/>
          <p:nvPr userDrawn="1"/>
        </p:nvSpPr>
        <p:spPr>
          <a:xfrm>
            <a:off x="0" y="6587544"/>
            <a:ext cx="9144000" cy="29136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Google Shape;10;p1"/>
          <p:cNvSpPr txBox="1">
            <a:spLocks/>
          </p:cNvSpPr>
          <p:nvPr userDrawn="1"/>
        </p:nvSpPr>
        <p:spPr>
          <a:xfrm>
            <a:off x="0" y="6587544"/>
            <a:ext cx="5486400" cy="291368"/>
          </a:xfrm>
          <a:prstGeom prst="rect">
            <a:avLst/>
          </a:prstGeom>
          <a:noFill/>
          <a:ln>
            <a:noFill/>
          </a:ln>
        </p:spPr>
        <p:txBody>
          <a:bodyPr spcFirstLastPara="1" wrap="square" lIns="91425" tIns="91425" rIns="91425" bIns="91425" anchor="ctr" anchorCtr="0"/>
          <a:lstStyle>
            <a:defPPr>
              <a:defRPr lang="en-US"/>
            </a:defPPr>
            <a:lvl1pPr marL="0" marR="0" lvl="0" algn="l" defTabSz="457200" rtl="0" eaLnBrk="1" latinLnBrk="0" hangingPunct="1">
              <a:spcBef>
                <a:spcPts val="0"/>
              </a:spcBef>
              <a:spcAft>
                <a:spcPts val="0"/>
              </a:spcAft>
              <a:buSzPts val="1400"/>
              <a:buNone/>
              <a:defRPr sz="1200" b="1" i="0" u="none" strike="noStrike" kern="1200" cap="none">
                <a:solidFill>
                  <a:schemeClr val="bg2"/>
                </a:solidFill>
                <a:latin typeface="Calibri"/>
                <a:ea typeface="Calibri"/>
                <a:cs typeface="Calibri"/>
                <a:sym typeface="Calibri"/>
              </a:defRPr>
            </a:lvl1pPr>
            <a:lvl2pPr marL="457200" marR="0" lvl="1"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2pPr>
            <a:lvl3pPr marL="914400" marR="0" lvl="2"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3pPr>
            <a:lvl4pPr marL="1371600" marR="0" lvl="3"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4pPr>
            <a:lvl5pPr marL="1828800" marR="0" lvl="4"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5pPr>
            <a:lvl6pPr marL="2286000" marR="0" lvl="5"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6pPr>
            <a:lvl7pPr marL="2743200" marR="0" lvl="6"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7pPr>
            <a:lvl8pPr marL="3200400" marR="0" lvl="7"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8pPr>
            <a:lvl9pPr marL="3657600" marR="0" lvl="8"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9pPr>
          </a:lstStyle>
          <a:p>
            <a:r>
              <a:rPr lang="es-ES_tradnl" sz="1200" b="1" i="0" u="none" strike="noStrike" kern="1200" cap="none" noProof="0" dirty="0">
                <a:solidFill>
                  <a:schemeClr val="tx1"/>
                </a:solidFill>
                <a:latin typeface="Calibri"/>
                <a:ea typeface="Calibri"/>
                <a:cs typeface="Calibri"/>
                <a:sym typeface="Calibri"/>
              </a:rPr>
              <a:t>S-130 ES Unidad 13: Interfaz Urbana Forestal</a:t>
            </a:r>
          </a:p>
        </p:txBody>
      </p:sp>
      <p:sp>
        <p:nvSpPr>
          <p:cNvPr id="9" name="Google Shape;11;p1"/>
          <p:cNvSpPr txBox="1">
            <a:spLocks/>
          </p:cNvSpPr>
          <p:nvPr userDrawn="1"/>
        </p:nvSpPr>
        <p:spPr>
          <a:xfrm>
            <a:off x="7008909" y="6587545"/>
            <a:ext cx="2133600" cy="291369"/>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457200" rtl="0" eaLnBrk="1" latinLnBrk="0" hangingPunct="1">
              <a:spcBef>
                <a:spcPts val="0"/>
              </a:spcBef>
              <a:buNone/>
              <a:defRPr sz="1200" b="1" i="0" u="none" strike="noStrike" kern="1200" cap="none">
                <a:solidFill>
                  <a:schemeClr val="bg2"/>
                </a:solidFill>
                <a:latin typeface="Calibri"/>
                <a:ea typeface="Calibri"/>
                <a:cs typeface="Calibri"/>
                <a:sym typeface="Calibri"/>
              </a:defRPr>
            </a:lvl1pPr>
            <a:lvl2pPr marL="0" marR="0" lvl="1"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2pPr>
            <a:lvl3pPr marL="0" marR="0" lvl="2"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3pPr>
            <a:lvl4pPr marL="0" marR="0" lvl="3"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4pPr>
            <a:lvl5pPr marL="0" marR="0" lvl="4"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5pPr>
            <a:lvl6pPr marL="0" marR="0" lvl="5"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6pPr>
            <a:lvl7pPr marL="0" marR="0" lvl="6"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7pPr>
            <a:lvl8pPr marL="0" marR="0" lvl="7"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8pPr>
            <a:lvl9pPr marL="0" marR="0" lvl="8"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9pPr>
          </a:lstStyle>
          <a:p>
            <a:fld id="{00000000-1234-1234-1234-123412341234}"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43136837"/>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5" r:id="rId10"/>
    <p:sldLayoutId id="2147483673" r:id="rId11"/>
    <p:sldLayoutId id="2147483674" r:id="rId12"/>
  </p:sldLayoutIdLst>
  <p:hf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495800"/>
            <a:ext cx="7086600" cy="1752600"/>
          </a:xfrm>
        </p:spPr>
        <p:txBody>
          <a:bodyPr/>
          <a:lstStyle/>
          <a:p>
            <a:pPr algn="l"/>
            <a:r>
              <a:rPr lang="es-MX" dirty="0"/>
              <a:t>S130 ES Unidad 13: </a:t>
            </a:r>
            <a:br>
              <a:rPr lang="es-MX" dirty="0"/>
            </a:br>
            <a:r>
              <a:rPr lang="es-MX" sz="4000" b="1" dirty="0">
                <a:solidFill>
                  <a:srgbClr val="FFFFFF"/>
                </a:solidFill>
                <a:effectLst/>
                <a:latin typeface="Calibri" panose="020F0502020204030204" pitchFamily="34" charset="0"/>
                <a:ea typeface="Calibri" panose="020F0502020204030204" pitchFamily="34" charset="0"/>
              </a:rPr>
              <a:t>Interfaz Urbana Forestal</a:t>
            </a:r>
            <a:endParaRPr lang="es-MX" dirty="0"/>
          </a:p>
        </p:txBody>
      </p:sp>
    </p:spTree>
    <p:extLst>
      <p:ext uri="{BB962C8B-B14F-4D97-AF65-F5344CB8AC3E}">
        <p14:creationId xmlns:p14="http://schemas.microsoft.com/office/powerpoint/2010/main" val="4244050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Desafíos y Riesgos Tácticos</a:t>
            </a:r>
          </a:p>
        </p:txBody>
      </p:sp>
      <p:pic>
        <p:nvPicPr>
          <p:cNvPr id="9" name="Content Placeholder 8" descr="Imagen de un edificio con tejado de madera."/>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10487" t="2391" r="15505" b="2923"/>
          <a:stretch/>
        </p:blipFill>
        <p:spPr>
          <a:xfrm>
            <a:off x="0" y="685800"/>
            <a:ext cx="4495800" cy="5943600"/>
          </a:xfrm>
        </p:spPr>
      </p:pic>
      <p:pic>
        <p:nvPicPr>
          <p:cNvPr id="14" name="Content Placeholder 13" descr="Casa con tejado de madera y revestimiento de madera."/>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3763" t="2519" r="19719" b="3050"/>
          <a:stretch/>
        </p:blipFill>
        <p:spPr>
          <a:xfrm>
            <a:off x="4495799" y="685800"/>
            <a:ext cx="4648201" cy="5943600"/>
          </a:xfrm>
        </p:spPr>
      </p:pic>
      <p:sp>
        <p:nvSpPr>
          <p:cNvPr id="6" name="Text Placeholder 3">
            <a:extLst>
              <a:ext uri="{FF2B5EF4-FFF2-40B4-BE49-F238E27FC236}">
                <a16:creationId xmlns:a16="http://schemas.microsoft.com/office/drawing/2014/main" id="{EAAE4043-8653-4086-A1C1-F03D7E5B7C49}"/>
              </a:ext>
            </a:extLst>
          </p:cNvPr>
          <p:cNvSpPr txBox="1">
            <a:spLocks/>
          </p:cNvSpPr>
          <p:nvPr/>
        </p:nvSpPr>
        <p:spPr>
          <a:xfrm>
            <a:off x="0" y="685800"/>
            <a:ext cx="7848600" cy="563562"/>
          </a:xfrm>
          <a:prstGeom prst="rect">
            <a:avLst/>
          </a:prstGeom>
          <a:gradFill>
            <a:gsLst>
              <a:gs pos="12000">
                <a:srgbClr val="FFFFFF">
                  <a:alpha val="25000"/>
                </a:srgbClr>
              </a:gs>
              <a:gs pos="0">
                <a:schemeClr val="bg1">
                  <a:alpha val="0"/>
                </a:schemeClr>
              </a:gs>
              <a:gs pos="61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Material de revestimiento y techo de madera</a:t>
            </a:r>
            <a:endParaRPr lang="es-MX" sz="2800" dirty="0"/>
          </a:p>
        </p:txBody>
      </p:sp>
    </p:spTree>
    <p:extLst>
      <p:ext uri="{BB962C8B-B14F-4D97-AF65-F5344CB8AC3E}">
        <p14:creationId xmlns:p14="http://schemas.microsoft.com/office/powerpoint/2010/main" val="364197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Desafíos y Riesgos Tácticos</a:t>
            </a:r>
          </a:p>
        </p:txBody>
      </p:sp>
      <p:pic>
        <p:nvPicPr>
          <p:cNvPr id="4" name="Content Placeholder 3" descr="Una plataforma unida a un edificio con escombros muertos y secos apilados debajo de él."/>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9731" t="2773" r="43329" b="2697"/>
          <a:stretch/>
        </p:blipFill>
        <p:spPr>
          <a:xfrm>
            <a:off x="0" y="685800"/>
            <a:ext cx="2971800" cy="5943600"/>
          </a:xfrm>
          <a:prstGeom prst="rect">
            <a:avLst/>
          </a:prstGeom>
        </p:spPr>
      </p:pic>
      <p:pic>
        <p:nvPicPr>
          <p:cNvPr id="8" name="Content Placeholder 7" descr="Cimientos de un edificio y un espacio de ventilación."/>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16145" t="3370" r="13615" b="3296"/>
          <a:stretch/>
        </p:blipFill>
        <p:spPr>
          <a:xfrm>
            <a:off x="2819400" y="685799"/>
            <a:ext cx="3352800" cy="5943601"/>
          </a:xfrm>
          <a:prstGeom prst="rect">
            <a:avLst/>
          </a:prstGeom>
        </p:spPr>
      </p:pic>
      <p:pic>
        <p:nvPicPr>
          <p:cNvPr id="11" name="Content Placeholder 10" descr="Imagen de plafones debajo del alero de un edificio."/>
          <p:cNvPicPr>
            <a:picLocks noGrp="1" noChangeAspect="1"/>
          </p:cNvPicPr>
          <p:nvPr>
            <p:ph sz="quarter" idx="14"/>
          </p:nvPr>
        </p:nvPicPr>
        <p:blipFill rotWithShape="1">
          <a:blip r:embed="rId5">
            <a:extLst>
              <a:ext uri="{28A0092B-C50C-407E-A947-70E740481C1C}">
                <a14:useLocalDpi xmlns:a14="http://schemas.microsoft.com/office/drawing/2010/main" val="0"/>
              </a:ext>
            </a:extLst>
          </a:blip>
          <a:srcRect l="1" t="2936" r="35479" b="2705"/>
          <a:stretch/>
        </p:blipFill>
        <p:spPr>
          <a:xfrm>
            <a:off x="6096000" y="681036"/>
            <a:ext cx="3048000" cy="5948363"/>
          </a:xfrm>
          <a:prstGeom prst="rect">
            <a:avLst/>
          </a:prstGeom>
        </p:spPr>
      </p:pic>
      <p:sp>
        <p:nvSpPr>
          <p:cNvPr id="7" name="Text Placeholder 3">
            <a:extLst>
              <a:ext uri="{FF2B5EF4-FFF2-40B4-BE49-F238E27FC236}">
                <a16:creationId xmlns:a16="http://schemas.microsoft.com/office/drawing/2014/main" id="{771916B0-C5F7-483D-AAC0-596CBA711779}"/>
              </a:ext>
            </a:extLst>
          </p:cNvPr>
          <p:cNvSpPr txBox="1">
            <a:spLocks/>
          </p:cNvSpPr>
          <p:nvPr/>
        </p:nvSpPr>
        <p:spPr>
          <a:xfrm>
            <a:off x="0" y="685800"/>
            <a:ext cx="9144000" cy="563562"/>
          </a:xfrm>
          <a:prstGeom prst="rect">
            <a:avLst/>
          </a:prstGeom>
          <a:gradFill>
            <a:gsLst>
              <a:gs pos="11000">
                <a:srgbClr val="FFFFFF">
                  <a:alpha val="55000"/>
                </a:srgbClr>
              </a:gs>
              <a:gs pos="0">
                <a:schemeClr val="bg1">
                  <a:alpha val="0"/>
                </a:schemeClr>
              </a:gs>
              <a:gs pos="100000">
                <a:schemeClr val="bg1"/>
              </a:gs>
            </a:gsLst>
            <a:lin ang="11400000" scaled="0"/>
          </a:gradFill>
        </p:spPr>
        <p:txBody>
          <a:bodyP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Ventilaciones abiertas, aleros, plataformas y otras trampas para brasas</a:t>
            </a:r>
            <a:endParaRPr lang="es-MX" sz="2800" dirty="0"/>
          </a:p>
        </p:txBody>
      </p:sp>
    </p:spTree>
    <p:extLst>
      <p:ext uri="{BB962C8B-B14F-4D97-AF65-F5344CB8AC3E}">
        <p14:creationId xmlns:p14="http://schemas.microsoft.com/office/powerpoint/2010/main" val="3350419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Desafíos y Riesgos Tácticos</a:t>
            </a:r>
          </a:p>
        </p:txBody>
      </p:sp>
      <p:sp>
        <p:nvSpPr>
          <p:cNvPr id="2" name="Content Placeholder 1"/>
          <p:cNvSpPr>
            <a:spLocks noGrp="1"/>
          </p:cNvSpPr>
          <p:nvPr>
            <p:ph sz="quarter" idx="10"/>
          </p:nvPr>
        </p:nvSpPr>
        <p:spPr/>
        <p:txBody>
          <a:bodyPr/>
          <a:lstStyle/>
          <a:p>
            <a:endParaRPr lang="es-MX" dirty="0"/>
          </a:p>
        </p:txBody>
      </p:sp>
      <p:sp>
        <p:nvSpPr>
          <p:cNvPr id="4" name="Text Placeholder 3"/>
          <p:cNvSpPr>
            <a:spLocks noGrp="1"/>
          </p:cNvSpPr>
          <p:nvPr>
            <p:ph type="body" sz="quarter" idx="11"/>
          </p:nvPr>
        </p:nvSpPr>
        <p:spPr/>
        <p:txBody>
          <a:bodyPr>
            <a:normAutofit lnSpcReduction="10000"/>
          </a:bodyPr>
          <a:lstStyle/>
          <a:p>
            <a:endParaRPr lang="es-MX" dirty="0"/>
          </a:p>
        </p:txBody>
      </p:sp>
      <p:pic>
        <p:nvPicPr>
          <p:cNvPr id="10" name="Content Placeholder 9" descr="Gran tanque de propano junto a un cobertizo de tablillas de madera."/>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l="23450"/>
          <a:stretch/>
        </p:blipFill>
        <p:spPr>
          <a:xfrm>
            <a:off x="0" y="681037"/>
            <a:ext cx="4419600" cy="5948363"/>
          </a:xfrm>
        </p:spPr>
      </p:pic>
      <p:pic>
        <p:nvPicPr>
          <p:cNvPr id="12" name="Content Placeholder 11" descr="Contenedores de combustible almacenados en un pequeño cobertizo de madera."/>
          <p:cNvPicPr>
            <a:picLocks noGrp="1" noChangeAspect="1"/>
          </p:cNvPicPr>
          <p:nvPr>
            <p:ph sz="quarter" idx="4294967295"/>
          </p:nvPr>
        </p:nvPicPr>
        <p:blipFill rotWithShape="1">
          <a:blip r:embed="rId4">
            <a:extLst>
              <a:ext uri="{28A0092B-C50C-407E-A947-70E740481C1C}">
                <a14:useLocalDpi xmlns:a14="http://schemas.microsoft.com/office/drawing/2010/main" val="0"/>
              </a:ext>
            </a:extLst>
          </a:blip>
          <a:srcRect l="-710" r="17708"/>
          <a:stretch/>
        </p:blipFill>
        <p:spPr>
          <a:xfrm>
            <a:off x="4343400" y="681037"/>
            <a:ext cx="4800600" cy="5948363"/>
          </a:xfrm>
        </p:spPr>
      </p:pic>
      <p:sp>
        <p:nvSpPr>
          <p:cNvPr id="8" name="Text Placeholder 3">
            <a:extLst>
              <a:ext uri="{FF2B5EF4-FFF2-40B4-BE49-F238E27FC236}">
                <a16:creationId xmlns:a16="http://schemas.microsoft.com/office/drawing/2014/main" id="{85B9C28E-275E-42D3-AC15-13FDDE55E5B8}"/>
              </a:ext>
            </a:extLst>
          </p:cNvPr>
          <p:cNvSpPr txBox="1">
            <a:spLocks/>
          </p:cNvSpPr>
          <p:nvPr/>
        </p:nvSpPr>
        <p:spPr>
          <a:xfrm>
            <a:off x="0" y="673768"/>
            <a:ext cx="7162800" cy="563562"/>
          </a:xfrm>
          <a:prstGeom prst="rect">
            <a:avLst/>
          </a:prstGeom>
          <a:gradFill>
            <a:gsLst>
              <a:gs pos="11000">
                <a:srgbClr val="FFFFFF">
                  <a:alpha val="55000"/>
                </a:srgbClr>
              </a:gs>
              <a:gs pos="0">
                <a:schemeClr val="bg1">
                  <a:alpha val="0"/>
                </a:schemeClr>
              </a:gs>
              <a:gs pos="100000">
                <a:schemeClr val="bg1"/>
              </a:gs>
            </a:gsLst>
            <a:lin ang="11400000" scaled="0"/>
          </a:gradFill>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Tanques de combustible y materiales peligrosos</a:t>
            </a:r>
            <a:endParaRPr lang="es-MX" sz="2800" dirty="0"/>
          </a:p>
        </p:txBody>
      </p:sp>
    </p:spTree>
    <p:extLst>
      <p:ext uri="{BB962C8B-B14F-4D97-AF65-F5344CB8AC3E}">
        <p14:creationId xmlns:p14="http://schemas.microsoft.com/office/powerpoint/2010/main" val="909164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Desafíos y Riesgos Tácticos</a:t>
            </a:r>
          </a:p>
        </p:txBody>
      </p:sp>
      <p:pic>
        <p:nvPicPr>
          <p:cNvPr id="5" name="Content Placeholder 4" descr="Árbol quemado en la base, caído sobre líneas eléctricas sobre una carretera. Camión utilitario estacionado en la distancia y trabajador de emergencia en primer plano."/>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3460" t="6837" r="9628" b="4288"/>
          <a:stretch/>
        </p:blipFill>
        <p:spPr>
          <a:xfrm>
            <a:off x="0" y="685800"/>
            <a:ext cx="9144000" cy="5943600"/>
          </a:xfrm>
        </p:spPr>
      </p:pic>
      <p:sp>
        <p:nvSpPr>
          <p:cNvPr id="7" name="Text Placeholder 3">
            <a:extLst>
              <a:ext uri="{FF2B5EF4-FFF2-40B4-BE49-F238E27FC236}">
                <a16:creationId xmlns:a16="http://schemas.microsoft.com/office/drawing/2014/main" id="{97DFC5B4-974A-4578-AEF8-4D7550E8BBFC}"/>
              </a:ext>
            </a:extLst>
          </p:cNvPr>
          <p:cNvSpPr txBox="1">
            <a:spLocks/>
          </p:cNvSpPr>
          <p:nvPr/>
        </p:nvSpPr>
        <p:spPr>
          <a:xfrm>
            <a:off x="0" y="685800"/>
            <a:ext cx="8839200" cy="563562"/>
          </a:xfrm>
          <a:prstGeom prst="rect">
            <a:avLst/>
          </a:prstGeom>
          <a:gradFill>
            <a:gsLst>
              <a:gs pos="11000">
                <a:srgbClr val="FFFFFF">
                  <a:alpha val="5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Líneas eléctricas o servicios públicos subterráneos</a:t>
            </a:r>
            <a:endParaRPr lang="es-MX" sz="2800" dirty="0"/>
          </a:p>
        </p:txBody>
      </p:sp>
    </p:spTree>
    <p:extLst>
      <p:ext uri="{BB962C8B-B14F-4D97-AF65-F5344CB8AC3E}">
        <p14:creationId xmlns:p14="http://schemas.microsoft.com/office/powerpoint/2010/main" val="931293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Desafíos y Riesgos Tácticos</a:t>
            </a:r>
          </a:p>
        </p:txBody>
      </p:sp>
      <p:pic>
        <p:nvPicPr>
          <p:cNvPr id="5" name="Content Placeholder 4" descr="Numerosos camiones de combate de incendios estructurales y forestales estacionados y conduciendo por una carretera de dos carriles de un suburbio poblado con sus luces de emergencia encendidas."/>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1281" b="1250"/>
          <a:stretch/>
        </p:blipFill>
        <p:spPr>
          <a:xfrm>
            <a:off x="0" y="685800"/>
            <a:ext cx="9144000" cy="5943600"/>
          </a:xfrm>
        </p:spPr>
      </p:pic>
      <p:sp>
        <p:nvSpPr>
          <p:cNvPr id="7" name="Text Placeholder 3">
            <a:extLst>
              <a:ext uri="{FF2B5EF4-FFF2-40B4-BE49-F238E27FC236}">
                <a16:creationId xmlns:a16="http://schemas.microsoft.com/office/drawing/2014/main" id="{F32CA961-75FE-4B2D-B126-83B74F972C1F}"/>
              </a:ext>
            </a:extLst>
          </p:cNvPr>
          <p:cNvSpPr txBox="1">
            <a:spLocks/>
          </p:cNvSpPr>
          <p:nvPr/>
        </p:nvSpPr>
        <p:spPr>
          <a:xfrm>
            <a:off x="0" y="685800"/>
            <a:ext cx="6629400" cy="563562"/>
          </a:xfrm>
          <a:prstGeom prst="rect">
            <a:avLst/>
          </a:prstGeom>
          <a:gradFill>
            <a:gsLst>
              <a:gs pos="11000">
                <a:srgbClr val="FFFFFF">
                  <a:alpha val="5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Sentido prevaleciente de urgencia</a:t>
            </a:r>
          </a:p>
        </p:txBody>
      </p:sp>
    </p:spTree>
    <p:extLst>
      <p:ext uri="{BB962C8B-B14F-4D97-AF65-F5344CB8AC3E}">
        <p14:creationId xmlns:p14="http://schemas.microsoft.com/office/powerpoint/2010/main" val="556692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Desafíos y Riesgos Tácticos</a:t>
            </a:r>
          </a:p>
        </p:txBody>
      </p:sp>
      <p:pic>
        <p:nvPicPr>
          <p:cNvPr id="5" name="Content Placeholder 4" descr="Hombre de pie en frente de tres edificios, con manguera contra incendios y rociadores envueltos alrededor de ellos, mirando hacia arriba."/>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12222" b="1111"/>
          <a:stretch/>
        </p:blipFill>
        <p:spPr>
          <a:xfrm>
            <a:off x="0" y="685800"/>
            <a:ext cx="9144000" cy="5943600"/>
          </a:xfrm>
        </p:spPr>
      </p:pic>
      <p:sp>
        <p:nvSpPr>
          <p:cNvPr id="8" name="Text Placeholder 3">
            <a:extLst>
              <a:ext uri="{FF2B5EF4-FFF2-40B4-BE49-F238E27FC236}">
                <a16:creationId xmlns:a16="http://schemas.microsoft.com/office/drawing/2014/main" id="{1E27456C-EDB6-4FA1-83AC-0A90A9E0C715}"/>
              </a:ext>
            </a:extLst>
          </p:cNvPr>
          <p:cNvSpPr txBox="1">
            <a:spLocks/>
          </p:cNvSpPr>
          <p:nvPr/>
        </p:nvSpPr>
        <p:spPr>
          <a:xfrm>
            <a:off x="0" y="685800"/>
            <a:ext cx="9144000" cy="563562"/>
          </a:xfrm>
          <a:prstGeom prst="rect">
            <a:avLst/>
          </a:prstGeom>
          <a:gradFill>
            <a:gsLst>
              <a:gs pos="11000">
                <a:srgbClr val="FFFFFF">
                  <a:alpha val="5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Propietarios que permanecen en el sitio y evacuaciones</a:t>
            </a:r>
            <a:endParaRPr lang="es-MX" sz="2800" dirty="0"/>
          </a:p>
        </p:txBody>
      </p:sp>
    </p:spTree>
    <p:extLst>
      <p:ext uri="{BB962C8B-B14F-4D97-AF65-F5344CB8AC3E}">
        <p14:creationId xmlns:p14="http://schemas.microsoft.com/office/powerpoint/2010/main" val="2126617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Desafíos y Riesgos Tácticos</a:t>
            </a:r>
          </a:p>
        </p:txBody>
      </p:sp>
      <p:pic>
        <p:nvPicPr>
          <p:cNvPr id="5" name="Content Placeholder 4" descr="Tres combatientes de incendios trabajando con una manguera tendida frente a una casa que está completamente envuelta en llamas y fuego, principalmente en el techo."/>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698" t="3636" r="2698" b="1800"/>
          <a:stretch/>
        </p:blipFill>
        <p:spPr>
          <a:xfrm>
            <a:off x="0" y="685800"/>
            <a:ext cx="9144000" cy="5943600"/>
          </a:xfrm>
        </p:spPr>
      </p:pic>
      <p:sp>
        <p:nvSpPr>
          <p:cNvPr id="4" name="Text Placeholder 3"/>
          <p:cNvSpPr>
            <a:spLocks noGrp="1"/>
          </p:cNvSpPr>
          <p:nvPr>
            <p:ph type="body" sz="quarter" idx="11"/>
          </p:nvPr>
        </p:nvSpPr>
        <p:spPr>
          <a:xfrm>
            <a:off x="0" y="685800"/>
            <a:ext cx="9144000" cy="1447800"/>
          </a:xfrm>
          <a:solidFill>
            <a:schemeClr val="bg1">
              <a:alpha val="72000"/>
            </a:schemeClr>
          </a:solidFill>
        </p:spPr>
        <p:txBody>
          <a:bodyPr>
            <a:normAutofit/>
          </a:bodyPr>
          <a:lstStyle/>
          <a:p>
            <a:pPr marL="182880" indent="0">
              <a:buNone/>
            </a:pPr>
            <a:r>
              <a:rPr lang="es-MX" sz="2000" b="1" dirty="0">
                <a:solidFill>
                  <a:srgbClr val="262626"/>
                </a:solidFill>
                <a:effectLst/>
                <a:latin typeface="Calibri" panose="020F0502020204030204" pitchFamily="34" charset="0"/>
                <a:ea typeface="Calibri" panose="020F0502020204030204" pitchFamily="34" charset="0"/>
              </a:rPr>
              <a:t>Los subproductos del humo a menudo están mezclados con compuestos químicos que no se encuentran en los incendios forestales puros.</a:t>
            </a:r>
            <a:r>
              <a:rPr lang="es-ES" sz="2000" b="1" dirty="0">
                <a:solidFill>
                  <a:srgbClr val="262626"/>
                </a:solidFill>
                <a:effectLst/>
                <a:latin typeface="Calibri" panose="020F0502020204030204" pitchFamily="34" charset="0"/>
                <a:ea typeface="Calibri" panose="020F0502020204030204" pitchFamily="34" charset="0"/>
              </a:rPr>
              <a:t> Los subproductos del humo a menudo están mezclados con compuestos químicos que no se encuentran en los incendios forestales puros</a:t>
            </a:r>
            <a:r>
              <a:rPr lang="es-ES" sz="1800" b="1" dirty="0">
                <a:solidFill>
                  <a:srgbClr val="262626"/>
                </a:solidFill>
                <a:effectLst/>
                <a:latin typeface="Calibri" panose="020F0502020204030204" pitchFamily="34" charset="0"/>
                <a:ea typeface="Calibri" panose="020F0502020204030204" pitchFamily="34" charset="0"/>
              </a:rPr>
              <a:t>.</a:t>
            </a:r>
            <a:endParaRPr lang="es-MX" sz="2400" dirty="0"/>
          </a:p>
        </p:txBody>
      </p:sp>
    </p:spTree>
    <p:extLst>
      <p:ext uri="{BB962C8B-B14F-4D97-AF65-F5344CB8AC3E}">
        <p14:creationId xmlns:p14="http://schemas.microsoft.com/office/powerpoint/2010/main" val="187513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lstStyle/>
          <a:p>
            <a:r>
              <a:rPr lang="es-ES" dirty="0"/>
              <a:t>¿Cuál es la definición de una zona de seguridad?</a:t>
            </a:r>
            <a:endParaRPr lang="es-MX" dirty="0"/>
          </a:p>
        </p:txBody>
      </p:sp>
      <p:sp>
        <p:nvSpPr>
          <p:cNvPr id="3" name="Content Placeholder 2"/>
          <p:cNvSpPr>
            <a:spLocks noGrp="1"/>
          </p:cNvSpPr>
          <p:nvPr>
            <p:ph sz="quarter" idx="11"/>
          </p:nvPr>
        </p:nvSpPr>
        <p:spPr/>
        <p:txBody>
          <a:bodyPr/>
          <a:lstStyle/>
          <a:p>
            <a:endParaRPr lang="es-MX" dirty="0"/>
          </a:p>
          <a:p>
            <a:endParaRPr lang="es-MX" dirty="0"/>
          </a:p>
          <a:p>
            <a:r>
              <a:rPr lang="es-MX" dirty="0"/>
              <a:t>Una zona de seguridad es un área donde un combatiente de incendios puede sobrevivir sin un refugio de protección. </a:t>
            </a:r>
          </a:p>
        </p:txBody>
      </p:sp>
      <p:pic>
        <p:nvPicPr>
          <p:cNvPr id="6" name="Content Placeholder 5" descr="Vehículos de combate de incendios forestales estacionados en una zona de seguridad rodeada de vegetación forestal densa."/>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29225" t="5282" r="13129"/>
          <a:stretch/>
        </p:blipFill>
        <p:spPr>
          <a:xfrm>
            <a:off x="4648200" y="1646238"/>
            <a:ext cx="4495800" cy="4922715"/>
          </a:xfrm>
        </p:spPr>
      </p:pic>
    </p:spTree>
    <p:extLst>
      <p:ext uri="{BB962C8B-B14F-4D97-AF65-F5344CB8AC3E}">
        <p14:creationId xmlns:p14="http://schemas.microsoft.com/office/powerpoint/2010/main" val="358911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Triaje de Estructura</a:t>
            </a:r>
          </a:p>
        </p:txBody>
      </p:sp>
      <p:sp>
        <p:nvSpPr>
          <p:cNvPr id="2" name="Text Placeholder 1"/>
          <p:cNvSpPr>
            <a:spLocks noGrp="1"/>
          </p:cNvSpPr>
          <p:nvPr>
            <p:ph type="body" sz="quarter" idx="11"/>
          </p:nvPr>
        </p:nvSpPr>
        <p:spPr/>
        <p:txBody>
          <a:bodyPr>
            <a:normAutofit lnSpcReduction="10000"/>
          </a:bodyPr>
          <a:lstStyle/>
          <a:p>
            <a:endParaRPr lang="es-MX" dirty="0"/>
          </a:p>
        </p:txBody>
      </p:sp>
      <p:pic>
        <p:nvPicPr>
          <p:cNvPr id="5" name="Content Placeholder 4" descr="Casa de madera en el bosque con tanque de propano con una entrada de grava."/>
          <p:cNvPicPr>
            <a:picLocks noGrp="1" noChangeAspect="1"/>
          </p:cNvPicPr>
          <p:nvPr>
            <p:ph sz="quarter" idx="10"/>
          </p:nvPr>
        </p:nvPicPr>
        <p:blipFill>
          <a:blip r:embed="rId3" cstate="print">
            <a:extLst>
              <a:ext uri="{28A0092B-C50C-407E-A947-70E740481C1C}">
                <a14:useLocalDpi xmlns:a14="http://schemas.microsoft.com/office/drawing/2010/main" val="0"/>
              </a:ext>
            </a:extLst>
          </a:blip>
          <a:srcRect l="6731" r="6731"/>
          <a:stretch/>
        </p:blipFill>
        <p:spPr>
          <a:xfrm>
            <a:off x="-1" y="685800"/>
            <a:ext cx="9144001" cy="5943600"/>
          </a:xfrm>
        </p:spPr>
      </p:pic>
    </p:spTree>
    <p:extLst>
      <p:ext uri="{BB962C8B-B14F-4D97-AF65-F5344CB8AC3E}">
        <p14:creationId xmlns:p14="http://schemas.microsoft.com/office/powerpoint/2010/main" val="618196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Triaje de Estructura</a:t>
            </a:r>
          </a:p>
        </p:txBody>
      </p:sp>
      <p:pic>
        <p:nvPicPr>
          <p:cNvPr id="2" name="Content Placeholder 1" descr="Casa grande en un gran rodal de pinos y muy poco combustible del suelo. "/>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348" t="3359" r="2348" b="14018"/>
          <a:stretch/>
        </p:blipFill>
        <p:spPr>
          <a:xfrm>
            <a:off x="0" y="685800"/>
            <a:ext cx="9144000" cy="5943600"/>
          </a:xfrm>
        </p:spPr>
      </p:pic>
      <p:sp>
        <p:nvSpPr>
          <p:cNvPr id="6" name="Text Placeholder 3">
            <a:extLst>
              <a:ext uri="{FF2B5EF4-FFF2-40B4-BE49-F238E27FC236}">
                <a16:creationId xmlns:a16="http://schemas.microsoft.com/office/drawing/2014/main" id="{50A21D44-3AEA-4779-BE11-52729C15D6F9}"/>
              </a:ext>
            </a:extLst>
          </p:cNvPr>
          <p:cNvSpPr txBox="1">
            <a:spLocks/>
          </p:cNvSpPr>
          <p:nvPr/>
        </p:nvSpPr>
        <p:spPr>
          <a:xfrm>
            <a:off x="0" y="685800"/>
            <a:ext cx="6629400" cy="563562"/>
          </a:xfrm>
          <a:prstGeom prst="rect">
            <a:avLst/>
          </a:prstGeom>
          <a:gradFill>
            <a:gsLst>
              <a:gs pos="11000">
                <a:srgbClr val="FFFFFF">
                  <a:alpha val="5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Defendible: Preparar y Sostener</a:t>
            </a:r>
          </a:p>
        </p:txBody>
      </p:sp>
    </p:spTree>
    <p:extLst>
      <p:ext uri="{BB962C8B-B14F-4D97-AF65-F5344CB8AC3E}">
        <p14:creationId xmlns:p14="http://schemas.microsoft.com/office/powerpoint/2010/main" val="1907136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181100"/>
            <a:ext cx="8686800" cy="5067300"/>
          </a:xfrm>
        </p:spPr>
        <p:txBody>
          <a:bodyPr anchor="ctr">
            <a:normAutofit/>
          </a:bodyPr>
          <a:lstStyle/>
          <a:p>
            <a:pPr marL="0" indent="0">
              <a:buNone/>
            </a:pPr>
            <a:r>
              <a:rPr lang="es-ES" sz="2400" dirty="0"/>
              <a:t>Los estudiantes serán capaces de:</a:t>
            </a:r>
          </a:p>
          <a:p>
            <a:pPr marL="0" indent="0">
              <a:buNone/>
            </a:pPr>
            <a:endParaRPr lang="es-ES" sz="2400" dirty="0"/>
          </a:p>
          <a:p>
            <a:r>
              <a:rPr lang="es-ES" sz="2400" dirty="0"/>
              <a:t>Describir la característica de una estructura durante la evaluación.</a:t>
            </a:r>
          </a:p>
          <a:p>
            <a:endParaRPr lang="es-ES" sz="2400" dirty="0"/>
          </a:p>
          <a:p>
            <a:r>
              <a:rPr lang="es-ES" sz="2400" dirty="0"/>
              <a:t>Describir situaciones que gritan cuidado de la Interfaz Urbana Forestal (IUF).</a:t>
            </a:r>
          </a:p>
          <a:p>
            <a:endParaRPr lang="es-ES" sz="2400" dirty="0"/>
          </a:p>
          <a:p>
            <a:r>
              <a:rPr lang="es-ES" sz="2400" dirty="0"/>
              <a:t>Describir las cuatro clasificaciones del triaje de estructuras.</a:t>
            </a:r>
          </a:p>
          <a:p>
            <a:endParaRPr lang="es-ES" sz="2400" dirty="0"/>
          </a:p>
          <a:p>
            <a:r>
              <a:rPr lang="es-ES" sz="2400" dirty="0"/>
              <a:t>Describir acciones específicas de tácticas de protección de estructuras.</a:t>
            </a:r>
          </a:p>
        </p:txBody>
      </p:sp>
    </p:spTree>
    <p:extLst>
      <p:ext uri="{BB962C8B-B14F-4D97-AF65-F5344CB8AC3E}">
        <p14:creationId xmlns:p14="http://schemas.microsoft.com/office/powerpoint/2010/main" val="202841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Triaje de Estructura</a:t>
            </a:r>
          </a:p>
        </p:txBody>
      </p:sp>
      <p:pic>
        <p:nvPicPr>
          <p:cNvPr id="2" name="Content Placeholder 1" descr="Casas grandes en la parte delantera de un campo de golf."/>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348" r="2348" b="17377"/>
          <a:stretch/>
        </p:blipFill>
        <p:spPr>
          <a:xfrm>
            <a:off x="0" y="685800"/>
            <a:ext cx="9144000" cy="5943600"/>
          </a:xfrm>
        </p:spPr>
      </p:pic>
      <p:sp>
        <p:nvSpPr>
          <p:cNvPr id="6" name="Text Placeholder 3">
            <a:extLst>
              <a:ext uri="{FF2B5EF4-FFF2-40B4-BE49-F238E27FC236}">
                <a16:creationId xmlns:a16="http://schemas.microsoft.com/office/drawing/2014/main" id="{6B4A7AE8-7094-45BC-9D18-988146205203}"/>
              </a:ext>
            </a:extLst>
          </p:cNvPr>
          <p:cNvSpPr txBox="1">
            <a:spLocks/>
          </p:cNvSpPr>
          <p:nvPr/>
        </p:nvSpPr>
        <p:spPr>
          <a:xfrm>
            <a:off x="0" y="685800"/>
            <a:ext cx="6629400" cy="563562"/>
          </a:xfrm>
          <a:prstGeom prst="rect">
            <a:avLst/>
          </a:prstGeom>
          <a:gradFill>
            <a:gsLst>
              <a:gs pos="11000">
                <a:srgbClr val="FFFFFF">
                  <a:alpha val="5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Defendible – Independiente</a:t>
            </a:r>
          </a:p>
        </p:txBody>
      </p:sp>
    </p:spTree>
    <p:extLst>
      <p:ext uri="{BB962C8B-B14F-4D97-AF65-F5344CB8AC3E}">
        <p14:creationId xmlns:p14="http://schemas.microsoft.com/office/powerpoint/2010/main" val="464295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Triaje de Estructura</a:t>
            </a:r>
          </a:p>
        </p:txBody>
      </p:sp>
      <p:pic>
        <p:nvPicPr>
          <p:cNvPr id="4" name="Content Placeholder 3" descr="Cabañas en un bosque denso, todas con plataformas que han sido envueltas con papel aluminio estructural reflejante."/>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2321" t="2521" r="2321" b="14834"/>
          <a:stretch/>
        </p:blipFill>
        <p:spPr>
          <a:xfrm>
            <a:off x="0" y="685800"/>
            <a:ext cx="9144000" cy="5943600"/>
          </a:xfrm>
        </p:spPr>
      </p:pic>
      <p:sp>
        <p:nvSpPr>
          <p:cNvPr id="6" name="Text Placeholder 3">
            <a:extLst>
              <a:ext uri="{FF2B5EF4-FFF2-40B4-BE49-F238E27FC236}">
                <a16:creationId xmlns:a16="http://schemas.microsoft.com/office/drawing/2014/main" id="{838051FA-3507-4D65-8D34-631DDB599A3A}"/>
              </a:ext>
            </a:extLst>
          </p:cNvPr>
          <p:cNvSpPr txBox="1">
            <a:spLocks/>
          </p:cNvSpPr>
          <p:nvPr/>
        </p:nvSpPr>
        <p:spPr>
          <a:xfrm>
            <a:off x="0" y="685800"/>
            <a:ext cx="7315200" cy="563562"/>
          </a:xfrm>
          <a:prstGeom prst="rect">
            <a:avLst/>
          </a:prstGeom>
          <a:gradFill>
            <a:gsLst>
              <a:gs pos="11000">
                <a:srgbClr val="FFFFFF">
                  <a:alpha val="5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No Defendible- Preparar y Abandonar</a:t>
            </a:r>
            <a:endParaRPr lang="es-MX" sz="2800" dirty="0"/>
          </a:p>
        </p:txBody>
      </p:sp>
    </p:spTree>
    <p:extLst>
      <p:ext uri="{BB962C8B-B14F-4D97-AF65-F5344CB8AC3E}">
        <p14:creationId xmlns:p14="http://schemas.microsoft.com/office/powerpoint/2010/main" val="3014409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Triaje de Estructura</a:t>
            </a:r>
          </a:p>
        </p:txBody>
      </p:sp>
      <p:pic>
        <p:nvPicPr>
          <p:cNvPr id="2" name="Content Placeholder 1" descr="Casa en bosque denso con árboles y arbustos cerca de la casa."/>
          <p:cNvPicPr>
            <a:picLocks noGrp="1" noChangeAspect="1"/>
          </p:cNvPicPr>
          <p:nvPr>
            <p:ph sz="quarter" idx="10"/>
          </p:nvPr>
        </p:nvPicPr>
        <p:blipFill>
          <a:blip r:embed="rId3" cstate="print">
            <a:extLst>
              <a:ext uri="{28A0092B-C50C-407E-A947-70E740481C1C}">
                <a14:useLocalDpi xmlns:a14="http://schemas.microsoft.com/office/drawing/2010/main" val="0"/>
              </a:ext>
            </a:extLst>
          </a:blip>
          <a:srcRect l="6731" r="6731"/>
          <a:stretch/>
        </p:blipFill>
        <p:spPr>
          <a:xfrm>
            <a:off x="-1" y="685799"/>
            <a:ext cx="9144001" cy="5943601"/>
          </a:xfrm>
        </p:spPr>
      </p:pic>
      <p:sp>
        <p:nvSpPr>
          <p:cNvPr id="6" name="Text Placeholder 3">
            <a:extLst>
              <a:ext uri="{FF2B5EF4-FFF2-40B4-BE49-F238E27FC236}">
                <a16:creationId xmlns:a16="http://schemas.microsoft.com/office/drawing/2014/main" id="{D74343F5-8C26-414E-9C40-FD631E582675}"/>
              </a:ext>
            </a:extLst>
          </p:cNvPr>
          <p:cNvSpPr txBox="1">
            <a:spLocks/>
          </p:cNvSpPr>
          <p:nvPr/>
        </p:nvSpPr>
        <p:spPr>
          <a:xfrm>
            <a:off x="0" y="685800"/>
            <a:ext cx="8686800" cy="563562"/>
          </a:xfrm>
          <a:prstGeom prst="rect">
            <a:avLst/>
          </a:prstGeom>
          <a:gradFill>
            <a:gsLst>
              <a:gs pos="11000">
                <a:srgbClr val="FFFFFF">
                  <a:alpha val="5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No defendible – Rescate y Continuar Conduciendo</a:t>
            </a:r>
            <a:endParaRPr lang="es-MX" sz="2800" dirty="0"/>
          </a:p>
        </p:txBody>
      </p:sp>
    </p:spTree>
    <p:extLst>
      <p:ext uri="{BB962C8B-B14F-4D97-AF65-F5344CB8AC3E}">
        <p14:creationId xmlns:p14="http://schemas.microsoft.com/office/powerpoint/2010/main" val="1439685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s-ES" dirty="0"/>
              <a:t>Ejercicio de Triaje de Estructura</a:t>
            </a:r>
            <a:endParaRPr lang="es-MX" dirty="0"/>
          </a:p>
        </p:txBody>
      </p:sp>
      <p:sp>
        <p:nvSpPr>
          <p:cNvPr id="14" name="Content Placeholder 13"/>
          <p:cNvSpPr>
            <a:spLocks noGrp="1"/>
          </p:cNvSpPr>
          <p:nvPr>
            <p:ph sz="quarter" idx="10"/>
          </p:nvPr>
        </p:nvSpPr>
        <p:spPr/>
        <p:txBody>
          <a:bodyPr>
            <a:normAutofit fontScale="85000" lnSpcReduction="20000"/>
          </a:bodyPr>
          <a:lstStyle/>
          <a:p>
            <a:pPr marL="182880"/>
            <a:r>
              <a:rPr lang="es-MX" dirty="0"/>
              <a:t>¿Son defendibles estas estructuras y cuál es la clasificación? Proporcione</a:t>
            </a:r>
            <a:r>
              <a:rPr lang="en-US" dirty="0"/>
              <a:t> </a:t>
            </a:r>
            <a:r>
              <a:rPr lang="es-MX" dirty="0"/>
              <a:t>el</a:t>
            </a:r>
            <a:r>
              <a:rPr lang="en-US" dirty="0"/>
              <a:t> </a:t>
            </a:r>
            <a:r>
              <a:rPr lang="es-MX" dirty="0"/>
              <a:t>razonamiento</a:t>
            </a:r>
            <a:r>
              <a:rPr lang="en-US" dirty="0"/>
              <a:t>.</a:t>
            </a:r>
            <a:endParaRPr lang="es-MX" dirty="0"/>
          </a:p>
          <a:p>
            <a:pPr marL="182880"/>
            <a:endParaRPr lang="es-MX" dirty="0"/>
          </a:p>
        </p:txBody>
      </p:sp>
      <p:sp>
        <p:nvSpPr>
          <p:cNvPr id="15" name="Content Placeholder 14"/>
          <p:cNvSpPr>
            <a:spLocks noGrp="1"/>
          </p:cNvSpPr>
          <p:nvPr>
            <p:ph sz="quarter" idx="11"/>
          </p:nvPr>
        </p:nvSpPr>
        <p:spPr/>
        <p:txBody>
          <a:bodyPr/>
          <a:lstStyle/>
          <a:p>
            <a:endParaRPr lang="es-MX" dirty="0"/>
          </a:p>
        </p:txBody>
      </p:sp>
      <p:sp>
        <p:nvSpPr>
          <p:cNvPr id="16" name="Content Placeholder 15"/>
          <p:cNvSpPr>
            <a:spLocks noGrp="1"/>
          </p:cNvSpPr>
          <p:nvPr>
            <p:ph sz="quarter" idx="12"/>
          </p:nvPr>
        </p:nvSpPr>
        <p:spPr/>
        <p:txBody>
          <a:bodyPr/>
          <a:lstStyle/>
          <a:p>
            <a:endParaRPr lang="es-MX" dirty="0"/>
          </a:p>
        </p:txBody>
      </p:sp>
      <p:pic>
        <p:nvPicPr>
          <p:cNvPr id="12" name="Content Placeholder 11" descr="Casa y cobertizo en área boscosa con humo y fuego a su alrededor."/>
          <p:cNvPicPr>
            <a:picLocks noGrp="1" noChangeAspect="1"/>
          </p:cNvPicPr>
          <p:nvPr>
            <p:ph sz="quarter" idx="4294967295"/>
          </p:nvPr>
        </p:nvPicPr>
        <p:blipFill rotWithShape="1">
          <a:blip r:embed="rId3" cstate="print">
            <a:extLst>
              <a:ext uri="{28A0092B-C50C-407E-A947-70E740481C1C}">
                <a14:useLocalDpi xmlns:a14="http://schemas.microsoft.com/office/drawing/2010/main" val="0"/>
              </a:ext>
            </a:extLst>
          </a:blip>
          <a:srcRect l="949" t="-600" r="819" b="1528"/>
          <a:stretch/>
        </p:blipFill>
        <p:spPr>
          <a:xfrm>
            <a:off x="0" y="1447800"/>
            <a:ext cx="9144000" cy="5189538"/>
          </a:xfrm>
        </p:spPr>
      </p:pic>
    </p:spTree>
    <p:extLst>
      <p:ext uri="{BB962C8B-B14F-4D97-AF65-F5344CB8AC3E}">
        <p14:creationId xmlns:p14="http://schemas.microsoft.com/office/powerpoint/2010/main" val="235866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 dirty="0"/>
              <a:t>Ejercicio de Triaje de Estructura</a:t>
            </a:r>
            <a:endParaRPr lang="es-MX" dirty="0"/>
          </a:p>
        </p:txBody>
      </p:sp>
      <p:sp>
        <p:nvSpPr>
          <p:cNvPr id="2" name="Content Placeholder 1"/>
          <p:cNvSpPr>
            <a:spLocks noGrp="1"/>
          </p:cNvSpPr>
          <p:nvPr>
            <p:ph sz="quarter" idx="10"/>
          </p:nvPr>
        </p:nvSpPr>
        <p:spPr/>
        <p:txBody>
          <a:bodyPr>
            <a:normAutofit fontScale="85000" lnSpcReduction="20000"/>
          </a:bodyPr>
          <a:lstStyle/>
          <a:p>
            <a:pPr marL="182880"/>
            <a:r>
              <a:rPr lang="es-MX" dirty="0"/>
              <a:t>¿Es esta estructura defendible y cuál es la clasificación? Proporcione el razonamiento.</a:t>
            </a:r>
          </a:p>
        </p:txBody>
      </p:sp>
      <p:sp>
        <p:nvSpPr>
          <p:cNvPr id="4" name="Content Placeholder 3"/>
          <p:cNvSpPr>
            <a:spLocks noGrp="1"/>
          </p:cNvSpPr>
          <p:nvPr>
            <p:ph sz="quarter" idx="11"/>
          </p:nvPr>
        </p:nvSpPr>
        <p:spPr/>
        <p:txBody>
          <a:bodyPr/>
          <a:lstStyle/>
          <a:p>
            <a:endParaRPr lang="es-MX" dirty="0"/>
          </a:p>
        </p:txBody>
      </p:sp>
      <p:pic>
        <p:nvPicPr>
          <p:cNvPr id="6" name="Content Placeholder 5" descr="Casa de madera construida en una ladera con una entrada estrecha y árboles a su alrededo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4938" t="18686" b="19246"/>
          <a:stretch/>
        </p:blipFill>
        <p:spPr>
          <a:xfrm>
            <a:off x="1" y="1524000"/>
            <a:ext cx="9161318" cy="5105400"/>
          </a:xfrm>
        </p:spPr>
      </p:pic>
    </p:spTree>
    <p:extLst>
      <p:ext uri="{BB962C8B-B14F-4D97-AF65-F5344CB8AC3E}">
        <p14:creationId xmlns:p14="http://schemas.microsoft.com/office/powerpoint/2010/main" val="4191606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 dirty="0"/>
              <a:t>Ejercicio de Triaje de Estructura</a:t>
            </a:r>
            <a:endParaRPr lang="es-MX" dirty="0"/>
          </a:p>
        </p:txBody>
      </p:sp>
      <p:sp>
        <p:nvSpPr>
          <p:cNvPr id="2" name="Content Placeholder 1"/>
          <p:cNvSpPr>
            <a:spLocks noGrp="1"/>
          </p:cNvSpPr>
          <p:nvPr>
            <p:ph sz="quarter" idx="10"/>
          </p:nvPr>
        </p:nvSpPr>
        <p:spPr/>
        <p:txBody>
          <a:bodyPr>
            <a:normAutofit fontScale="85000" lnSpcReduction="20000"/>
          </a:bodyPr>
          <a:lstStyle/>
          <a:p>
            <a:pPr marL="182880"/>
            <a:r>
              <a:rPr lang="es-MX" dirty="0"/>
              <a:t>¿Son defendibles estas estructuras y cuál es la clasificación?</a:t>
            </a:r>
            <a:r>
              <a:rPr lang="en-US" dirty="0"/>
              <a:t> </a:t>
            </a:r>
            <a:r>
              <a:rPr lang="es-MX" dirty="0"/>
              <a:t>Proporcione</a:t>
            </a:r>
            <a:r>
              <a:rPr lang="en-US" dirty="0"/>
              <a:t> </a:t>
            </a:r>
            <a:r>
              <a:rPr lang="es-MX" dirty="0"/>
              <a:t>el</a:t>
            </a:r>
            <a:r>
              <a:rPr lang="en-US" dirty="0"/>
              <a:t> </a:t>
            </a:r>
            <a:r>
              <a:rPr lang="es-MX" dirty="0"/>
              <a:t>razonamiento.</a:t>
            </a:r>
          </a:p>
          <a:p>
            <a:pPr marL="182880"/>
            <a:endParaRPr lang="es-MX" dirty="0"/>
          </a:p>
        </p:txBody>
      </p:sp>
      <p:sp>
        <p:nvSpPr>
          <p:cNvPr id="4" name="Content Placeholder 3"/>
          <p:cNvSpPr>
            <a:spLocks noGrp="1"/>
          </p:cNvSpPr>
          <p:nvPr>
            <p:ph sz="quarter" idx="11"/>
          </p:nvPr>
        </p:nvSpPr>
        <p:spPr/>
        <p:txBody>
          <a:bodyPr/>
          <a:lstStyle/>
          <a:p>
            <a:endParaRPr lang="es-MX" dirty="0"/>
          </a:p>
        </p:txBody>
      </p:sp>
      <p:pic>
        <p:nvPicPr>
          <p:cNvPr id="7" name="Content Placeholder 6" descr="Carro motobomba estacionado junto a varios edificios con un incendio de arbusto acercándose por detrás."/>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t="9894" r="5118" b="10609"/>
          <a:stretch/>
        </p:blipFill>
        <p:spPr>
          <a:xfrm>
            <a:off x="0" y="1523999"/>
            <a:ext cx="9144000" cy="5105401"/>
          </a:xfrm>
        </p:spPr>
      </p:pic>
    </p:spTree>
    <p:extLst>
      <p:ext uri="{BB962C8B-B14F-4D97-AF65-F5344CB8AC3E}">
        <p14:creationId xmlns:p14="http://schemas.microsoft.com/office/powerpoint/2010/main" val="2571867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 dirty="0"/>
              <a:t>Ejercicio de Triaje de Estructura</a:t>
            </a:r>
            <a:endParaRPr lang="es-MX" dirty="0"/>
          </a:p>
        </p:txBody>
      </p:sp>
      <p:sp>
        <p:nvSpPr>
          <p:cNvPr id="2" name="Content Placeholder 1"/>
          <p:cNvSpPr>
            <a:spLocks noGrp="1"/>
          </p:cNvSpPr>
          <p:nvPr>
            <p:ph sz="quarter" idx="10"/>
          </p:nvPr>
        </p:nvSpPr>
        <p:spPr/>
        <p:txBody>
          <a:bodyPr>
            <a:normAutofit fontScale="85000" lnSpcReduction="20000"/>
          </a:bodyPr>
          <a:lstStyle/>
          <a:p>
            <a:pPr marL="182880"/>
            <a:r>
              <a:rPr lang="es-MX" dirty="0"/>
              <a:t>¿Es esta estructura defendible y cuál es la clasificación? Proporcione</a:t>
            </a:r>
            <a:r>
              <a:rPr lang="en-US" dirty="0"/>
              <a:t> el </a:t>
            </a:r>
            <a:r>
              <a:rPr lang="es-MX" dirty="0"/>
              <a:t>razonamiento</a:t>
            </a:r>
            <a:r>
              <a:rPr lang="en-US" dirty="0"/>
              <a:t>.</a:t>
            </a:r>
            <a:endParaRPr lang="es-MX" dirty="0"/>
          </a:p>
          <a:p>
            <a:pPr marL="182880"/>
            <a:endParaRPr lang="es-MX" dirty="0"/>
          </a:p>
        </p:txBody>
      </p:sp>
      <p:sp>
        <p:nvSpPr>
          <p:cNvPr id="4" name="Content Placeholder 3"/>
          <p:cNvSpPr>
            <a:spLocks noGrp="1"/>
          </p:cNvSpPr>
          <p:nvPr>
            <p:ph sz="quarter" idx="11"/>
          </p:nvPr>
        </p:nvSpPr>
        <p:spPr/>
        <p:txBody>
          <a:bodyPr/>
          <a:lstStyle/>
          <a:p>
            <a:endParaRPr lang="es-MX" dirty="0"/>
          </a:p>
        </p:txBody>
      </p:sp>
      <p:pic>
        <p:nvPicPr>
          <p:cNvPr id="7" name="Content Placeholder 6" descr="Dos personas en una plataforma de casa con vista a un área boscosa."/>
          <p:cNvPicPr>
            <a:picLocks noGrp="1" noChangeAspect="1"/>
          </p:cNvPicPr>
          <p:nvPr>
            <p:ph sz="quarter" idx="12"/>
          </p:nvPr>
        </p:nvPicPr>
        <p:blipFill>
          <a:blip r:embed="rId3" cstate="print">
            <a:extLst>
              <a:ext uri="{28A0092B-C50C-407E-A947-70E740481C1C}">
                <a14:useLocalDpi xmlns:a14="http://schemas.microsoft.com/office/drawing/2010/main" val="0"/>
              </a:ext>
            </a:extLst>
          </a:blip>
          <a:srcRect t="370" b="370"/>
          <a:stretch/>
        </p:blipFill>
        <p:spPr>
          <a:xfrm>
            <a:off x="0" y="1523999"/>
            <a:ext cx="9144000" cy="5105401"/>
          </a:xfrm>
        </p:spPr>
      </p:pic>
    </p:spTree>
    <p:extLst>
      <p:ext uri="{BB962C8B-B14F-4D97-AF65-F5344CB8AC3E}">
        <p14:creationId xmlns:p14="http://schemas.microsoft.com/office/powerpoint/2010/main" val="2509556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915400" cy="563562"/>
          </a:xfrm>
        </p:spPr>
        <p:txBody>
          <a:bodyPr/>
          <a:lstStyle/>
          <a:p>
            <a:r>
              <a:rPr lang="es-ES" dirty="0"/>
              <a:t>Tácticas de Protección de Estructuras</a:t>
            </a:r>
            <a:endParaRPr lang="es-MX" dirty="0"/>
          </a:p>
        </p:txBody>
      </p:sp>
      <p:pic>
        <p:nvPicPr>
          <p:cNvPr id="7" name="Content Placeholder 6" descr="Una casa grande en la orilla de un cuerpo de agua que un incendio ha quemado todo alrededor sin dañar ninguno de los bienes. Un buldócer ha removido toda la vegetación inflamable rodeando la casa."/>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192" t="14098" r="1192"/>
          <a:stretch/>
        </p:blipFill>
        <p:spPr>
          <a:xfrm>
            <a:off x="0" y="609600"/>
            <a:ext cx="9144000" cy="6035931"/>
          </a:xfrm>
        </p:spPr>
      </p:pic>
    </p:spTree>
    <p:extLst>
      <p:ext uri="{BB962C8B-B14F-4D97-AF65-F5344CB8AC3E}">
        <p14:creationId xmlns:p14="http://schemas.microsoft.com/office/powerpoint/2010/main" val="3028455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normAutofit fontScale="85000" lnSpcReduction="20000"/>
          </a:bodyPr>
          <a:lstStyle/>
          <a:p>
            <a:pPr marL="182880"/>
            <a:r>
              <a:rPr lang="es-MX" sz="3000" dirty="0"/>
              <a:t>¿Qué categoría de triaje de estructura requiere que los combatientes de incendios permanezcan en una estructura?</a:t>
            </a:r>
          </a:p>
        </p:txBody>
      </p:sp>
      <p:sp>
        <p:nvSpPr>
          <p:cNvPr id="3" name="Content Placeholder 2"/>
          <p:cNvSpPr>
            <a:spLocks noGrp="1"/>
          </p:cNvSpPr>
          <p:nvPr>
            <p:ph sz="quarter" idx="11"/>
          </p:nvPr>
        </p:nvSpPr>
        <p:spPr/>
        <p:txBody>
          <a:bodyPr/>
          <a:lstStyle/>
          <a:p>
            <a:r>
              <a:rPr lang="es-MX" dirty="0"/>
              <a:t>Respuesta: </a:t>
            </a:r>
          </a:p>
          <a:p>
            <a:endParaRPr lang="es-MX" dirty="0"/>
          </a:p>
          <a:p>
            <a:r>
              <a:rPr lang="es-MX" dirty="0"/>
              <a:t>Defendible - Preparar y Sostener.</a:t>
            </a:r>
          </a:p>
        </p:txBody>
      </p:sp>
      <p:pic>
        <p:nvPicPr>
          <p:cNvPr id="6" name="Content Placeholder 5" descr="Casa grande en un gran rodal de pinos y muy poco combustible del suelo."/>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15849" r="15849"/>
          <a:stretch/>
        </p:blipFill>
        <p:spPr>
          <a:xfrm>
            <a:off x="4648199" y="1632123"/>
            <a:ext cx="4495801" cy="4935193"/>
          </a:xfrm>
        </p:spPr>
      </p:pic>
    </p:spTree>
    <p:extLst>
      <p:ext uri="{BB962C8B-B14F-4D97-AF65-F5344CB8AC3E}">
        <p14:creationId xmlns:p14="http://schemas.microsoft.com/office/powerpoint/2010/main" val="399191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normAutofit fontScale="85000" lnSpcReduction="20000"/>
          </a:bodyPr>
          <a:lstStyle/>
          <a:p>
            <a:pPr marL="182880"/>
            <a:r>
              <a:rPr lang="es-MX" dirty="0"/>
              <a:t>¿Cuál es el principal factor determinante cuando se evalúa una estructura?</a:t>
            </a:r>
          </a:p>
        </p:txBody>
      </p:sp>
      <p:sp>
        <p:nvSpPr>
          <p:cNvPr id="3" name="Content Placeholder 2"/>
          <p:cNvSpPr>
            <a:spLocks noGrp="1"/>
          </p:cNvSpPr>
          <p:nvPr>
            <p:ph sz="quarter" idx="11"/>
          </p:nvPr>
        </p:nvSpPr>
        <p:spPr/>
        <p:txBody>
          <a:bodyPr/>
          <a:lstStyle/>
          <a:p>
            <a:r>
              <a:rPr lang="es-MX" dirty="0"/>
              <a:t>Respuesta:</a:t>
            </a:r>
          </a:p>
          <a:p>
            <a:endParaRPr lang="es-MX" dirty="0"/>
          </a:p>
          <a:p>
            <a:r>
              <a:rPr lang="es-MX" dirty="0"/>
              <a:t>Una zona de seguridad adecuada, con base en las predicciones del comportamiento del fuego.</a:t>
            </a:r>
          </a:p>
        </p:txBody>
      </p:sp>
      <p:pic>
        <p:nvPicPr>
          <p:cNvPr id="6" name="Content Placeholder 5" descr="Vehículos de combate de incendios forestales estacionados en una zona de seguridad rodeada de vegetación forestal densa."/>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29506" t="2293" r="12512"/>
          <a:stretch/>
        </p:blipFill>
        <p:spPr>
          <a:xfrm>
            <a:off x="4774400" y="1646239"/>
            <a:ext cx="4369600" cy="4906962"/>
          </a:xfrm>
        </p:spPr>
      </p:pic>
    </p:spTree>
    <p:extLst>
      <p:ext uri="{BB962C8B-B14F-4D97-AF65-F5344CB8AC3E}">
        <p14:creationId xmlns:p14="http://schemas.microsoft.com/office/powerpoint/2010/main" val="407351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Interfaz Urbana Forestal</a:t>
            </a:r>
          </a:p>
        </p:txBody>
      </p:sp>
      <p:pic>
        <p:nvPicPr>
          <p:cNvPr id="4" name="Content Placeholder 3" descr="Recursos de incendio estacionados en una carretera debajo de un desarrollo de viviendas en una pendiente con fuego avanzando cuesta debajo de la colina."/>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8166" t="10207" r="8166" b="7135"/>
          <a:stretch/>
        </p:blipFill>
        <p:spPr>
          <a:xfrm>
            <a:off x="0" y="609600"/>
            <a:ext cx="9144000" cy="6019800"/>
          </a:xfrm>
        </p:spPr>
      </p:pic>
      <p:sp>
        <p:nvSpPr>
          <p:cNvPr id="6" name="Text Placeholder 5"/>
          <p:cNvSpPr>
            <a:spLocks noGrp="1"/>
          </p:cNvSpPr>
          <p:nvPr>
            <p:ph type="body" sz="quarter" idx="11"/>
          </p:nvPr>
        </p:nvSpPr>
        <p:spPr>
          <a:xfrm>
            <a:off x="0" y="609600"/>
            <a:ext cx="9144000" cy="1219200"/>
          </a:xfrm>
          <a:solidFill>
            <a:schemeClr val="bg1">
              <a:alpha val="50000"/>
            </a:schemeClr>
          </a:solidFill>
        </p:spPr>
        <p:txBody>
          <a:bodyPr>
            <a:noAutofit/>
          </a:bodyPr>
          <a:lstStyle/>
          <a:p>
            <a:pPr marL="182880" indent="0">
              <a:buNone/>
            </a:pPr>
            <a:r>
              <a:rPr lang="es-ES" sz="2400" dirty="0"/>
              <a:t>La línea, área o zona donde las estructuras y otros desarrollos humanos se encuentran o se entremezclan con los combustibles vegetales no desarrollados.</a:t>
            </a:r>
            <a:endParaRPr lang="es-MX" sz="2400" dirty="0"/>
          </a:p>
        </p:txBody>
      </p:sp>
    </p:spTree>
    <p:extLst>
      <p:ext uri="{BB962C8B-B14F-4D97-AF65-F5344CB8AC3E}">
        <p14:creationId xmlns:p14="http://schemas.microsoft.com/office/powerpoint/2010/main" val="2786426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normAutofit fontScale="85000" lnSpcReduction="20000"/>
          </a:bodyPr>
          <a:lstStyle/>
          <a:p>
            <a:pPr marL="182880"/>
            <a:r>
              <a:rPr lang="es-MX" dirty="0"/>
              <a:t>¿Cuál de los siguientes es el mejor ejemplo de tácticas de protección de estructuras?</a:t>
            </a:r>
          </a:p>
        </p:txBody>
      </p:sp>
      <p:sp>
        <p:nvSpPr>
          <p:cNvPr id="3" name="Content Placeholder 2"/>
          <p:cNvSpPr>
            <a:spLocks noGrp="1"/>
          </p:cNvSpPr>
          <p:nvPr>
            <p:ph sz="quarter" idx="11"/>
          </p:nvPr>
        </p:nvSpPr>
        <p:spPr/>
        <p:txBody>
          <a:bodyPr anchor="ctr">
            <a:normAutofit/>
          </a:bodyPr>
          <a:lstStyle/>
          <a:p>
            <a:pPr marL="457200" lvl="0" indent="-457200" fontAlgn="base">
              <a:buFont typeface="+mj-lt"/>
              <a:buAutoNum type="arabicPeriod"/>
            </a:pPr>
            <a:r>
              <a:rPr lang="es-MX" sz="2400" dirty="0"/>
              <a:t>Colocación de rociadores sobre techos de madera de cedro.</a:t>
            </a:r>
          </a:p>
          <a:p>
            <a:pPr marL="457200" lvl="0" indent="-457200" fontAlgn="base">
              <a:buFont typeface="+mj-lt"/>
              <a:buAutoNum type="arabicPeriod"/>
            </a:pPr>
            <a:r>
              <a:rPr lang="es-MX" sz="2400" dirty="0"/>
              <a:t>Barrer las acículas de pino de un porche.</a:t>
            </a:r>
          </a:p>
          <a:p>
            <a:pPr marL="457200" lvl="0" indent="-457200" fontAlgn="base">
              <a:buFont typeface="+mj-lt"/>
              <a:buAutoNum type="arabicPeriod"/>
            </a:pPr>
            <a:r>
              <a:rPr lang="es-MX" sz="2400" dirty="0"/>
              <a:t>Apertura de ventanas en una cabaña.</a:t>
            </a:r>
          </a:p>
          <a:p>
            <a:pPr marL="457200" indent="-457200">
              <a:buFont typeface="+mj-lt"/>
              <a:buAutoNum type="arabicPeriod"/>
            </a:pPr>
            <a:r>
              <a:rPr lang="es-MX" sz="2400" dirty="0"/>
              <a:t> Patrullar el área siguiendo el paso del frente del incendio.</a:t>
            </a:r>
          </a:p>
        </p:txBody>
      </p:sp>
      <p:pic>
        <p:nvPicPr>
          <p:cNvPr id="6" name="Content Placeholder 5" descr="Una casa grande en la orilla de un cuerpo de agua que un incendio ha quemado todo alrededor sin dañar ninguno de los bienes. Un buldócer ha removido toda la vegetación inflamable rodeando la casa."/>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9322" r="15849"/>
          <a:stretch/>
        </p:blipFill>
        <p:spPr>
          <a:xfrm>
            <a:off x="4876801" y="1631000"/>
            <a:ext cx="4267200" cy="4937438"/>
          </a:xfrm>
        </p:spPr>
      </p:pic>
    </p:spTree>
    <p:extLst>
      <p:ext uri="{BB962C8B-B14F-4D97-AF65-F5344CB8AC3E}">
        <p14:creationId xmlns:p14="http://schemas.microsoft.com/office/powerpoint/2010/main" val="13558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181100"/>
            <a:ext cx="8686800" cy="5219700"/>
          </a:xfrm>
        </p:spPr>
        <p:txBody>
          <a:bodyPr anchor="ctr">
            <a:normAutofit lnSpcReduction="10000"/>
          </a:bodyPr>
          <a:lstStyle/>
          <a:p>
            <a:pPr marL="0" indent="0">
              <a:buNone/>
            </a:pPr>
            <a:endParaRPr lang="es-MX" dirty="0"/>
          </a:p>
          <a:p>
            <a:pPr marL="0" indent="0">
              <a:buNone/>
            </a:pPr>
            <a:r>
              <a:rPr lang="es-ES" sz="2400" dirty="0"/>
              <a:t>Los estudiantes serán capaces de:</a:t>
            </a:r>
          </a:p>
          <a:p>
            <a:pPr marL="0" indent="0">
              <a:buNone/>
            </a:pPr>
            <a:endParaRPr lang="es-ES" sz="2400" dirty="0"/>
          </a:p>
          <a:p>
            <a:r>
              <a:rPr lang="es-ES" sz="2400" dirty="0"/>
              <a:t>Describir la característica de una estructura durante la evaluación.</a:t>
            </a:r>
          </a:p>
          <a:p>
            <a:endParaRPr lang="es-ES" sz="2400" dirty="0"/>
          </a:p>
          <a:p>
            <a:r>
              <a:rPr lang="es-ES" sz="2400" dirty="0"/>
              <a:t>Describir situaciones que gritan cuidado de la Interfaz Urbana Forestal (IUF).</a:t>
            </a:r>
          </a:p>
          <a:p>
            <a:endParaRPr lang="es-ES" sz="2400" dirty="0"/>
          </a:p>
          <a:p>
            <a:r>
              <a:rPr lang="es-ES" sz="2400" dirty="0"/>
              <a:t>Describir las cuatro clasificaciones del triaje de estructuras.</a:t>
            </a:r>
          </a:p>
          <a:p>
            <a:endParaRPr lang="es-ES" sz="2400" dirty="0"/>
          </a:p>
          <a:p>
            <a:r>
              <a:rPr lang="es-ES" sz="2400" dirty="0"/>
              <a:t>Describir acciones específicas de tácticas de protección de estructuras.</a:t>
            </a:r>
          </a:p>
        </p:txBody>
      </p:sp>
    </p:spTree>
    <p:extLst>
      <p:ext uri="{BB962C8B-B14F-4D97-AF65-F5344CB8AC3E}">
        <p14:creationId xmlns:p14="http://schemas.microsoft.com/office/powerpoint/2010/main" val="3406196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 sz="3200" dirty="0"/>
              <a:t>Predicciones del Comportamiento del Fuego</a:t>
            </a:r>
            <a:endParaRPr lang="es-MX" sz="3200" dirty="0"/>
          </a:p>
        </p:txBody>
      </p:sp>
      <p:pic>
        <p:nvPicPr>
          <p:cNvPr id="6" name="Content Placeholder 5" descr="Tres manejadores de incendios en un aula, de pie frente a un mapa de progreso de incendio, fijado a un caballete."/>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3354" r="3387" b="14813"/>
          <a:stretch/>
        </p:blipFill>
        <p:spPr>
          <a:xfrm>
            <a:off x="0" y="609601"/>
            <a:ext cx="9144000" cy="6019800"/>
          </a:xfrm>
        </p:spPr>
      </p:pic>
    </p:spTree>
    <p:extLst>
      <p:ext uri="{BB962C8B-B14F-4D97-AF65-F5344CB8AC3E}">
        <p14:creationId xmlns:p14="http://schemas.microsoft.com/office/powerpoint/2010/main" val="2839188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Evaluación de Estructura</a:t>
            </a:r>
          </a:p>
        </p:txBody>
      </p:sp>
      <p:pic>
        <p:nvPicPr>
          <p:cNvPr id="5" name="Content Placeholder 4" descr="Cabaña de troncos rodeada de árboles con leña apilada frente a la puerta principal."/>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7698" r="7698" b="3473"/>
          <a:stretch/>
        </p:blipFill>
        <p:spPr>
          <a:xfrm>
            <a:off x="0" y="681037"/>
            <a:ext cx="9144000" cy="5943600"/>
          </a:xfrm>
        </p:spPr>
      </p:pic>
      <p:sp>
        <p:nvSpPr>
          <p:cNvPr id="6" name="Text Placeholder 3">
            <a:extLst>
              <a:ext uri="{FF2B5EF4-FFF2-40B4-BE49-F238E27FC236}">
                <a16:creationId xmlns:a16="http://schemas.microsoft.com/office/drawing/2014/main" id="{28D7FDF0-C466-4E88-A547-439B48C5AE6B}"/>
              </a:ext>
            </a:extLst>
          </p:cNvPr>
          <p:cNvSpPr txBox="1">
            <a:spLocks/>
          </p:cNvSpPr>
          <p:nvPr/>
        </p:nvSpPr>
        <p:spPr>
          <a:xfrm>
            <a:off x="0" y="685800"/>
            <a:ext cx="59436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Font typeface="Arial" panose="020B0604020202020204" pitchFamily="34" charset="0"/>
              <a:buNone/>
            </a:pPr>
            <a:r>
              <a:rPr lang="es-MX" sz="2800" dirty="0"/>
              <a:t>Consideraciones del Sitio</a:t>
            </a:r>
          </a:p>
        </p:txBody>
      </p:sp>
    </p:spTree>
    <p:extLst>
      <p:ext uri="{BB962C8B-B14F-4D97-AF65-F5344CB8AC3E}">
        <p14:creationId xmlns:p14="http://schemas.microsoft.com/office/powerpoint/2010/main" val="385692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Desafíos y Riesgos Tácticos</a:t>
            </a:r>
          </a:p>
        </p:txBody>
      </p:sp>
      <p:pic>
        <p:nvPicPr>
          <p:cNvPr id="5" name="Content Placeholder 4" descr="Dos carros motobombas estacionados a mitad de camino en una carretera estrecha en la ladera de un área previamente quemada."/>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892" r="1892" b="6218"/>
          <a:stretch/>
        </p:blipFill>
        <p:spPr>
          <a:xfrm>
            <a:off x="0" y="685800"/>
            <a:ext cx="9144000" cy="5943600"/>
          </a:xfrm>
        </p:spPr>
      </p:pic>
      <p:sp>
        <p:nvSpPr>
          <p:cNvPr id="7" name="Text Placeholder 3">
            <a:extLst>
              <a:ext uri="{FF2B5EF4-FFF2-40B4-BE49-F238E27FC236}">
                <a16:creationId xmlns:a16="http://schemas.microsoft.com/office/drawing/2014/main" id="{F552F38D-0303-4A2D-B7A8-7709EE74CC98}"/>
              </a:ext>
            </a:extLst>
          </p:cNvPr>
          <p:cNvSpPr txBox="1">
            <a:spLocks/>
          </p:cNvSpPr>
          <p:nvPr/>
        </p:nvSpPr>
        <p:spPr>
          <a:xfrm>
            <a:off x="0" y="685800"/>
            <a:ext cx="59436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Carreteras Estrechas</a:t>
            </a:r>
          </a:p>
        </p:txBody>
      </p:sp>
    </p:spTree>
    <p:extLst>
      <p:ext uri="{BB962C8B-B14F-4D97-AF65-F5344CB8AC3E}">
        <p14:creationId xmlns:p14="http://schemas.microsoft.com/office/powerpoint/2010/main" val="2583831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Desafíos y Riesgos Tácticos</a:t>
            </a:r>
          </a:p>
        </p:txBody>
      </p:sp>
      <p:pic>
        <p:nvPicPr>
          <p:cNvPr id="8" name="Picture 7" descr="Cartel de madera que advierte de cruzar un puente al riesgo de un operador."/>
          <p:cNvPicPr>
            <a:picLocks noChangeAspect="1"/>
          </p:cNvPicPr>
          <p:nvPr/>
        </p:nvPicPr>
        <p:blipFill rotWithShape="1">
          <a:blip r:embed="rId3">
            <a:extLst>
              <a:ext uri="{28A0092B-C50C-407E-A947-70E740481C1C}">
                <a14:useLocalDpi xmlns:a14="http://schemas.microsoft.com/office/drawing/2010/main" val="0"/>
              </a:ext>
            </a:extLst>
          </a:blip>
          <a:srcRect l="16296" t="2426" r="21233" b="2439"/>
          <a:stretch/>
        </p:blipFill>
        <p:spPr>
          <a:xfrm>
            <a:off x="-1" y="685800"/>
            <a:ext cx="3124201" cy="5943600"/>
          </a:xfrm>
          <a:prstGeom prst="rect">
            <a:avLst/>
          </a:prstGeom>
          <a:solidFill>
            <a:schemeClr val="bg1">
              <a:lumMod val="75000"/>
            </a:schemeClr>
          </a:solidFill>
        </p:spPr>
      </p:pic>
      <p:pic>
        <p:nvPicPr>
          <p:cNvPr id="4" name="Imagen 3" descr="Precaucion">
            <a:extLst>
              <a:ext uri="{FF2B5EF4-FFF2-40B4-BE49-F238E27FC236}">
                <a16:creationId xmlns:a16="http://schemas.microsoft.com/office/drawing/2014/main" id="{87387218-88F2-4575-ABC4-00DB08CCB0C7}"/>
              </a:ext>
            </a:extLst>
          </p:cNvPr>
          <p:cNvPicPr>
            <a:picLocks noChangeAspect="1"/>
          </p:cNvPicPr>
          <p:nvPr/>
        </p:nvPicPr>
        <p:blipFill>
          <a:blip r:embed="rId4"/>
          <a:stretch>
            <a:fillRect/>
          </a:stretch>
        </p:blipFill>
        <p:spPr>
          <a:xfrm>
            <a:off x="-436" y="684970"/>
            <a:ext cx="3124636" cy="5944430"/>
          </a:xfrm>
          <a:prstGeom prst="rect">
            <a:avLst/>
          </a:prstGeom>
        </p:spPr>
      </p:pic>
      <p:pic>
        <p:nvPicPr>
          <p:cNvPr id="7" name="Content Placeholder 6" descr="Un camino de tierra que cruza sobre la parte superior de un arroyo que atraviesa una alcantarilla galvanizada."/>
          <p:cNvPicPr>
            <a:picLocks noGrp="1" noChangeAspect="1"/>
          </p:cNvPicPr>
          <p:nvPr>
            <p:ph sz="quarter" idx="10"/>
          </p:nvPr>
        </p:nvPicPr>
        <p:blipFill rotWithShape="1">
          <a:blip r:embed="rId5">
            <a:extLst>
              <a:ext uri="{28A0092B-C50C-407E-A947-70E740481C1C}">
                <a14:useLocalDpi xmlns:a14="http://schemas.microsoft.com/office/drawing/2010/main" val="0"/>
              </a:ext>
            </a:extLst>
          </a:blip>
          <a:srcRect t="198" r="33497" b="2040"/>
          <a:stretch/>
        </p:blipFill>
        <p:spPr>
          <a:xfrm>
            <a:off x="3108511" y="685800"/>
            <a:ext cx="6035489" cy="5943600"/>
          </a:xfrm>
        </p:spPr>
      </p:pic>
      <p:sp>
        <p:nvSpPr>
          <p:cNvPr id="6" name="Text Placeholder 3">
            <a:extLst>
              <a:ext uri="{FF2B5EF4-FFF2-40B4-BE49-F238E27FC236}">
                <a16:creationId xmlns:a16="http://schemas.microsoft.com/office/drawing/2014/main" id="{325E8544-EE66-436B-820E-9617638ED72B}"/>
              </a:ext>
            </a:extLst>
          </p:cNvPr>
          <p:cNvSpPr txBox="1">
            <a:spLocks/>
          </p:cNvSpPr>
          <p:nvPr/>
        </p:nvSpPr>
        <p:spPr>
          <a:xfrm>
            <a:off x="0" y="685800"/>
            <a:ext cx="66294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Límites de puentes desconocidos</a:t>
            </a:r>
          </a:p>
        </p:txBody>
      </p:sp>
    </p:spTree>
    <p:extLst>
      <p:ext uri="{BB962C8B-B14F-4D97-AF65-F5344CB8AC3E}">
        <p14:creationId xmlns:p14="http://schemas.microsoft.com/office/powerpoint/2010/main" val="1627154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Desafíos y Riesgos Tácticos</a:t>
            </a:r>
          </a:p>
        </p:txBody>
      </p:sp>
      <p:pic>
        <p:nvPicPr>
          <p:cNvPr id="5" name="Content Placeholder 4" descr="Dos grandes tanques de agua portátiles llenos de agua en área boscosa."/>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313" t="9739" r="2313" b="8678"/>
          <a:stretch/>
        </p:blipFill>
        <p:spPr>
          <a:xfrm>
            <a:off x="0" y="762000"/>
            <a:ext cx="9144000" cy="5867400"/>
          </a:xfrm>
        </p:spPr>
      </p:pic>
      <p:sp>
        <p:nvSpPr>
          <p:cNvPr id="7" name="Text Placeholder 3">
            <a:extLst>
              <a:ext uri="{FF2B5EF4-FFF2-40B4-BE49-F238E27FC236}">
                <a16:creationId xmlns:a16="http://schemas.microsoft.com/office/drawing/2014/main" id="{BFA03110-EE8E-4DEE-BBA5-42FB4C861DBE}"/>
              </a:ext>
            </a:extLst>
          </p:cNvPr>
          <p:cNvSpPr txBox="1">
            <a:spLocks/>
          </p:cNvSpPr>
          <p:nvPr/>
        </p:nvSpPr>
        <p:spPr>
          <a:xfrm>
            <a:off x="0" y="762000"/>
            <a:ext cx="59436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Fuentes de agua limitadas</a:t>
            </a:r>
          </a:p>
        </p:txBody>
      </p:sp>
    </p:spTree>
    <p:extLst>
      <p:ext uri="{BB962C8B-B14F-4D97-AF65-F5344CB8AC3E}">
        <p14:creationId xmlns:p14="http://schemas.microsoft.com/office/powerpoint/2010/main" val="3864356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Desafíos y Riesgos Tácticos</a:t>
            </a:r>
          </a:p>
        </p:txBody>
      </p:sp>
      <p:pic>
        <p:nvPicPr>
          <p:cNvPr id="6" name="Content Placeholder 5" descr="Imagen de un edificio con pinos creciendo sobre el techo."/>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47081" t="2078" r="16405" b="1826"/>
          <a:stretch/>
        </p:blipFill>
        <p:spPr>
          <a:xfrm>
            <a:off x="1" y="685800"/>
            <a:ext cx="3048000" cy="5943600"/>
          </a:xfrm>
        </p:spPr>
      </p:pic>
      <p:pic>
        <p:nvPicPr>
          <p:cNvPr id="7" name="Content Placeholder 6" descr="Vegetación paisajística ornamental que crece junto a un edificio."/>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26067" t="3671" r="25333" b="3428"/>
          <a:stretch/>
        </p:blipFill>
        <p:spPr>
          <a:xfrm>
            <a:off x="3047999" y="685800"/>
            <a:ext cx="3048001" cy="5943600"/>
          </a:xfrm>
        </p:spPr>
      </p:pic>
      <p:pic>
        <p:nvPicPr>
          <p:cNvPr id="8" name="Content Placeholder 7" descr="Leña apilada en la cubierta contra el revestimiento de una casa."/>
          <p:cNvPicPr>
            <a:picLocks noGrp="1" noChangeAspect="1"/>
          </p:cNvPicPr>
          <p:nvPr>
            <p:ph sz="quarter" idx="14"/>
          </p:nvPr>
        </p:nvPicPr>
        <p:blipFill rotWithShape="1">
          <a:blip r:embed="rId5">
            <a:extLst>
              <a:ext uri="{28A0092B-C50C-407E-A947-70E740481C1C}">
                <a14:useLocalDpi xmlns:a14="http://schemas.microsoft.com/office/drawing/2010/main" val="0"/>
              </a:ext>
            </a:extLst>
          </a:blip>
          <a:srcRect l="21521" t="2107" r="41965" b="1854"/>
          <a:stretch/>
        </p:blipFill>
        <p:spPr>
          <a:xfrm>
            <a:off x="6096000" y="685800"/>
            <a:ext cx="3048000" cy="5943600"/>
          </a:xfrm>
        </p:spPr>
      </p:pic>
      <p:sp>
        <p:nvSpPr>
          <p:cNvPr id="9" name="Text Placeholder 3">
            <a:extLst>
              <a:ext uri="{FF2B5EF4-FFF2-40B4-BE49-F238E27FC236}">
                <a16:creationId xmlns:a16="http://schemas.microsoft.com/office/drawing/2014/main" id="{5F2715D5-DD5D-4274-B146-5DC8E5DDC401}"/>
              </a:ext>
            </a:extLst>
          </p:cNvPr>
          <p:cNvSpPr txBox="1">
            <a:spLocks/>
          </p:cNvSpPr>
          <p:nvPr/>
        </p:nvSpPr>
        <p:spPr>
          <a:xfrm>
            <a:off x="-1" y="685800"/>
            <a:ext cx="8077201" cy="563562"/>
          </a:xfrm>
          <a:prstGeom prst="rect">
            <a:avLst/>
          </a:prstGeom>
          <a:gradFill>
            <a:gsLst>
              <a:gs pos="11000">
                <a:srgbClr val="FFFFFF">
                  <a:alpha val="69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Plantas ornamentales y escombros de combustibles</a:t>
            </a:r>
            <a:endParaRPr lang="es-MX" sz="2800" dirty="0"/>
          </a:p>
        </p:txBody>
      </p:sp>
    </p:spTree>
    <p:extLst>
      <p:ext uri="{BB962C8B-B14F-4D97-AF65-F5344CB8AC3E}">
        <p14:creationId xmlns:p14="http://schemas.microsoft.com/office/powerpoint/2010/main" val="21452802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ARTICULATE_SLIDE_COUNT" val="17"/>
  <p:tag name="MMPROD_UIDATA" val="&lt;database version=&quot;7.0&quot;&gt;&lt;object type=&quot;1&quot; unique_id=&quot;10001&quot;&gt;&lt;object type=&quot;8&quot; unique_id=&quot;10084&quot;&gt;&lt;/object&gt;&lt;object type=&quot;2&quot; unique_id=&quot;10085&quot;&gt;&lt;object type=&quot;3&quot; unique_id=&quot;10086&quot;&gt;&lt;property id=&quot;20148&quot; value=&quot;5&quot;/&gt;&lt;property id=&quot;20300&quot; value=&quot;Slide 1&quot;/&gt;&lt;property id=&quot;20307&quot; value=&quot;258&quot;/&gt;&lt;/object&gt;&lt;object type=&quot;3&quot; unique_id=&quot;10087&quot;&gt;&lt;property id=&quot;20148&quot; value=&quot;5&quot;/&gt;&lt;property id=&quot;20300&quot; value=&quot;Slide 2 - &amp;quot;Unit 1: Objectives&amp;quot;&quot;/&gt;&lt;property id=&quot;20307&quot; value=&quot;259&quot;/&gt;&lt;/object&gt;&lt;object type=&quot;3&quot; unique_id=&quot;10088&quot;&gt;&lt;property id=&quot;20148&quot; value=&quot;5&quot;/&gt;&lt;property id=&quot;20300&quot; value=&quot;Slide 3 - &amp;quot;Basic fire terminology video&amp;quot;&quot;/&gt;&lt;property id=&quot;20307&quot; value=&quot;260&quot;/&gt;&lt;/object&gt;&lt;object type=&quot;3&quot; unique_id=&quot;10089&quot;&gt;&lt;property id=&quot;20148&quot; value=&quot;5&quot;/&gt;&lt;property id=&quot;20300&quot; value=&quot;Slide 5 - &amp;quot;Additional terminology: &amp;quot;&quot;/&gt;&lt;property id=&quot;20307&quot; value=&quot;261&quot;/&gt;&lt;/object&gt;&lt;object type=&quot;3&quot; unique_id=&quot;10091&quot;&gt;&lt;property id=&quot;20148&quot; value=&quot;5&quot;/&gt;&lt;property id=&quot;20300&quot; value=&quot;Slide 4 - &amp;quot;Terminology: Fire Behavior&amp;quot;&quot;/&gt;&lt;property id=&quot;20307&quot; value=&quot;273&quot;/&gt;&lt;/object&gt;&lt;object type=&quot;3&quot; unique_id=&quot;10092&quot;&gt;&lt;property id=&quot;20148&quot; value=&quot;5&quot;/&gt;&lt;property id=&quot;20300&quot; value=&quot;Slide 6 - &amp;quot;The Fire Triangle&amp;quot;&quot;/&gt;&lt;property id=&quot;20307&quot; value=&quot;274&quot;/&gt;&lt;/object&gt;&lt;object type=&quot;3&quot; unique_id=&quot;10096&quot;&gt;&lt;property id=&quot;20148&quot; value=&quot;5&quot;/&gt;&lt;property id=&quot;20300&quot; value=&quot;Slide 14 - &amp;quot;Heat Transfer&amp;quot;&quot;/&gt;&lt;property id=&quot;20307&quot; value=&quot;278&quot;/&gt;&lt;/object&gt;&lt;object type=&quot;3&quot; unique_id=&quot;10097&quot;&gt;&lt;property id=&quot;20148&quot; value=&quot;5&quot;/&gt;&lt;property id=&quot;20300&quot; value=&quot;Slide 8 - &amp;quot;Heat&amp;quot;&quot;/&gt;&lt;property id=&quot;20307&quot; value=&quot;279&quot;/&gt;&lt;/object&gt;&lt;object type=&quot;3&quot; unique_id=&quot;10098&quot;&gt;&lt;property id=&quot;20148&quot; value=&quot;5&quot;/&gt;&lt;property id=&quot;20300&quot; value=&quot;Slide 10 - &amp;quot;Heat Transfer&amp;quot;&quot;/&gt;&lt;property id=&quot;20307&quot; value=&quot;290&quot;/&gt;&lt;/object&gt;&lt;object type=&quot;3&quot; unique_id=&quot;10099&quot;&gt;&lt;property id=&quot;20148&quot; value=&quot;5&quot;/&gt;&lt;property id=&quot;20300&quot; value=&quot;Slide 15 - &amp;quot;Breaking the Fire Triangle&amp;quot;&quot;/&gt;&lt;property id=&quot;20307&quot; value=&quot;280&quot;/&gt;&lt;/object&gt;&lt;object type=&quot;3&quot; unique_id=&quot;10100&quot;&gt;&lt;property id=&quot;20148&quot; value=&quot;5&quot;/&gt;&lt;property id=&quot;20300&quot; value=&quot;Slide 16 - &amp;quot;Breaking the fire triangle&amp;quot;&quot;/&gt;&lt;property id=&quot;20307&quot; value=&quot;281&quot;/&gt;&lt;/object&gt;&lt;object type=&quot;3&quot; unique_id=&quot;10106&quot;&gt;&lt;property id=&quot;20148&quot; value=&quot;5&quot;/&gt;&lt;property id=&quot;20300&quot; value=&quot;Slide 17 - &amp;quot;Unit 1 Summary&amp;quot;&quot;/&gt;&lt;property id=&quot;20307&quot; value=&quot;287&quot;/&gt;&lt;/object&gt;&lt;object type=&quot;3&quot; unique_id=&quot;10690&quot;&gt;&lt;property id=&quot;20148&quot; value=&quot;5&quot;/&gt;&lt;property id=&quot;20300&quot; value=&quot;Slide 7 - &amp;quot;Oxygen&amp;quot;&quot;/&gt;&lt;property id=&quot;20307&quot; value=&quot;292&quot;/&gt;&lt;/object&gt;&lt;object type=&quot;3&quot; unique_id=&quot;10691&quot;&gt;&lt;property id=&quot;20148&quot; value=&quot;5&quot;/&gt;&lt;property id=&quot;20300&quot; value=&quot;Slide 9 - &amp;quot;Fuel&amp;quot;&quot;/&gt;&lt;property id=&quot;20307&quot; value=&quot;291&quot;/&gt;&lt;/object&gt;&lt;object type=&quot;3&quot; unique_id=&quot;10692&quot;&gt;&lt;property id=&quot;20148&quot; value=&quot;5&quot;/&gt;&lt;property id=&quot;20300&quot; value=&quot;Slide 11 - &amp;quot;Conduction: Happens through direct contact&amp;#x0D;&amp;#x0A;&amp;quot;&quot;/&gt;&lt;property id=&quot;20307&quot; value=&quot;293&quot;/&gt;&lt;/object&gt;&lt;object type=&quot;3&quot; unique_id=&quot;10693&quot;&gt;&lt;property id=&quot;20148&quot; value=&quot;5&quot;/&gt;&lt;property id=&quot;20300&quot; value=&quot;Slide 12 - &amp;quot;Convection: Movement of air&amp;#x0D;&amp;#x0A;&amp;quot;&quot;/&gt;&lt;property id=&quot;20307&quot; value=&quot;295&quot;/&gt;&lt;/object&gt;&lt;object type=&quot;3&quot; unique_id=&quot;10694&quot;&gt;&lt;property id=&quot;20148&quot; value=&quot;5&quot;/&gt;&lt;property id=&quot;20300&quot; value=&quot;Slide 13 - &amp;quot;&amp;#x0D;&amp;#x0A;Radiant: Ray or wave of heat&amp;#x0D;&amp;#x0A;&amp;quot;&quot;/&gt;&lt;property id=&quot;20307&quot; value=&quot;294&quot;/&gt;&lt;/object&gt;&lt;/object&gt;&lt;/object&gt;&lt;/database&gt;"/>
  <p:tag name="ARTICULATE_PROJECT_OPEN" val="0"/>
  <p:tag name="SECTOMILLISECCONVERTED" val="1"/>
</p:tagLst>
</file>

<file path=ppt/theme/theme1.xml><?xml version="1.0" encoding="utf-8"?>
<a:theme xmlns:a="http://schemas.openxmlformats.org/drawingml/2006/main" name="Custom Design">
  <a:themeElements>
    <a:clrScheme name="NWCG-S190">
      <a:dk1>
        <a:srgbClr val="262626"/>
      </a:dk1>
      <a:lt1>
        <a:srgbClr val="FFFFFF"/>
      </a:lt1>
      <a:dk2>
        <a:srgbClr val="42322A"/>
      </a:dk2>
      <a:lt2>
        <a:srgbClr val="EEECE1"/>
      </a:lt2>
      <a:accent1>
        <a:srgbClr val="ABC178"/>
      </a:accent1>
      <a:accent2>
        <a:srgbClr val="D6562B"/>
      </a:accent2>
      <a:accent3>
        <a:srgbClr val="507B97"/>
      </a:accent3>
      <a:accent4>
        <a:srgbClr val="F4BB3A"/>
      </a:accent4>
      <a:accent5>
        <a:srgbClr val="176533"/>
      </a:accent5>
      <a:accent6>
        <a:srgbClr val="A17D6B"/>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WCG_PPT_s190-Template" id="{8593C24D-E6E0-4AD6-A7C4-B640759F04B6}" vid="{9958F55C-F9E0-4870-BECA-CDDEE98386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NWCG_PPT_Template</Template>
  <TotalTime>3919</TotalTime>
  <Words>3381</Words>
  <Application>Microsoft Office PowerPoint</Application>
  <PresentationFormat>On-screen Show (4:3)</PresentationFormat>
  <Paragraphs>381</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Courier New</vt:lpstr>
      <vt:lpstr>Times New Roman</vt:lpstr>
      <vt:lpstr>Symbol</vt:lpstr>
      <vt:lpstr>Wingdings</vt:lpstr>
      <vt:lpstr>Calibri</vt:lpstr>
      <vt:lpstr>Custom Design</vt:lpstr>
      <vt:lpstr>S130 ES Unidad 13:  Interfaz Urbana Forestal</vt:lpstr>
      <vt:lpstr>Objetivos</vt:lpstr>
      <vt:lpstr>Interfaz Urbana Forestal</vt:lpstr>
      <vt:lpstr>Predicciones del Comportamiento del Fuego</vt:lpstr>
      <vt:lpstr>Evaluación de Estructura</vt:lpstr>
      <vt:lpstr>Desafíos y Riesgos Tácticos</vt:lpstr>
      <vt:lpstr>Desafíos y Riesgos Tácticos</vt:lpstr>
      <vt:lpstr>Desafíos y Riesgos Tácticos</vt:lpstr>
      <vt:lpstr>Desafíos y Riesgos Tácticos</vt:lpstr>
      <vt:lpstr>Desafíos y Riesgos Tácticos</vt:lpstr>
      <vt:lpstr>Desafíos y Riesgos Tácticos</vt:lpstr>
      <vt:lpstr>Desafíos y Riesgos Tácticos</vt:lpstr>
      <vt:lpstr>Desafíos y Riesgos Tácticos</vt:lpstr>
      <vt:lpstr>Desafíos y Riesgos Tácticos</vt:lpstr>
      <vt:lpstr>Desafíos y Riesgos Tácticos</vt:lpstr>
      <vt:lpstr>Desafíos y Riesgos Tácticos</vt:lpstr>
      <vt:lpstr>Comprobación de Conocimiento</vt:lpstr>
      <vt:lpstr>Triaje de Estructura</vt:lpstr>
      <vt:lpstr>Triaje de Estructura</vt:lpstr>
      <vt:lpstr>Triaje de Estructura</vt:lpstr>
      <vt:lpstr>Triaje de Estructura</vt:lpstr>
      <vt:lpstr>Triaje de Estructura</vt:lpstr>
      <vt:lpstr>Ejercicio de Triaje de Estructura</vt:lpstr>
      <vt:lpstr>Ejercicio de Triaje de Estructura</vt:lpstr>
      <vt:lpstr>Ejercicio de Triaje de Estructura</vt:lpstr>
      <vt:lpstr>Ejercicio de Triaje de Estructura</vt:lpstr>
      <vt:lpstr>Tácticas de Protección de Estructuras</vt:lpstr>
      <vt:lpstr>Comprobación de Conocimiento</vt:lpstr>
      <vt:lpstr>Comprobación de Conocimiento</vt:lpstr>
      <vt:lpstr>Comprobación de Conocimiento</vt:lpstr>
      <vt:lpstr>Objetivos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S-130 ES Unidad 13: Interfaz Urbana Forestal</dc:title>
  <dc:subject>S-130 ES Unidad 13: Interfaz Urbana Forestal</dc:subject>
  <dc:creator>NWCG</dc:creator>
  <cp:keywords>S-130 ES Unidad 13: Interfaz Urbana Forestal</cp:keywords>
  <cp:lastModifiedBy>Touchette, Rhiannon R</cp:lastModifiedBy>
  <cp:revision>222</cp:revision>
  <cp:lastPrinted>2018-11-08T18:13:21Z</cp:lastPrinted>
  <dcterms:created xsi:type="dcterms:W3CDTF">2019-10-15T16:01:49Z</dcterms:created>
  <dcterms:modified xsi:type="dcterms:W3CDTF">2023-05-17T17:37:33Z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F825ACD3-ED32-4FDF-A0D6-63D173E0C802</vt:lpwstr>
  </property>
  <property fmtid="{D5CDD505-2E9C-101B-9397-08002B2CF9AE}" pid="3" name="ArticulatePath">
    <vt:lpwstr>Presentation1</vt:lpwstr>
  </property>
</Properties>
</file>