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72" r:id="rId5"/>
    <p:sldId id="273" r:id="rId6"/>
    <p:sldId id="261" r:id="rId7"/>
    <p:sldId id="263" r:id="rId8"/>
    <p:sldId id="264" r:id="rId9"/>
    <p:sldId id="266" r:id="rId10"/>
    <p:sldId id="265" r:id="rId11"/>
    <p:sldId id="268" r:id="rId12"/>
    <p:sldId id="267" r:id="rId13"/>
    <p:sldId id="269" r:id="rId14"/>
    <p:sldId id="277" r:id="rId15"/>
    <p:sldId id="274" r:id="rId16"/>
    <p:sldId id="275" r:id="rId17"/>
    <p:sldId id="276" r:id="rId18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533"/>
    <a:srgbClr val="42322A"/>
    <a:srgbClr val="DDDDDD"/>
    <a:srgbClr val="FFFFFF"/>
    <a:srgbClr val="663300"/>
    <a:srgbClr val="C0C0C0"/>
    <a:srgbClr val="EEECE1"/>
    <a:srgbClr val="005660"/>
    <a:srgbClr val="EAEAE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 autoAdjust="0"/>
    <p:restoredTop sz="70164" autoAdjust="0"/>
  </p:normalViewPr>
  <p:slideViewPr>
    <p:cSldViewPr showGuides="1">
      <p:cViewPr varScale="1">
        <p:scale>
          <a:sx n="87" d="100"/>
          <a:sy n="87" d="100"/>
        </p:scale>
        <p:origin x="19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0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09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92" y="1"/>
            <a:ext cx="2972208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910"/>
            <a:ext cx="2972209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92" y="8831910"/>
            <a:ext cx="2972208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D1A75-8B2A-48FC-B5A2-79243BA3A1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4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69897"/>
            <a:ext cx="2476500" cy="185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43998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E047-8B01-4D0A-8D9A-8D93D4534B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304800" y="8829675"/>
            <a:ext cx="6019800" cy="466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 dirty="0"/>
              <a:t>NWCG S-190 Guide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8829675"/>
            <a:ext cx="601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Debido al diseño de campo de esta unidad, las siguientes diapositivas son para ayudar a conducir un Ejercicio de Incidente</a:t>
            </a: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/>
          <a:lstStyle/>
          <a:p>
            <a:fld id="{8563C44C-B45D-4BB0-881F-345F3E06739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77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46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Evaluar los objetivos aplicables de la Unidad 11: Dispositivos de Ignición:</a:t>
            </a:r>
          </a:p>
          <a:p>
            <a:pPr marL="342900" lvl="0" indent="-342900">
              <a:spcBef>
                <a:spcPts val="46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Identificar los dispositivos de ignición comúnmente usados.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Describir situaciones donde el uso de dispositivos de ignición pueden ser usados.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Discutir las ventajas y desventajas de los diferentes dispositivos de ignición.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Describir los riesgos asociados con el uso de dispositivos comunes de ignición.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Demostrar el uso y almacenamiento seguro de los dispositivos de ignición.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Identificar dispositivos alternativos para encender combustibles.</a:t>
            </a:r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endParaRPr lang="es-MX" sz="18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58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Proporcionar contenido del ejercicio basados en los objetivos aplicables:</a:t>
            </a:r>
          </a:p>
          <a:p>
            <a:pPr marL="342900" lvl="0" indent="-342900">
              <a:spcBef>
                <a:spcPts val="58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Cree un escenario en el que los líderes del módulo dirijan una discusión con los miembros de brigada sobre la necesidad de una operación de ignición, qué dispositivo usar y con qué técnica encender.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Asegúrese de que haya suficientes instructores para desempeñar posiciones de supervisión durante el ejercicio.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77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46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Evaluar los objetivos aplicables de la Unidad 12: Liquidación:</a:t>
            </a:r>
          </a:p>
          <a:p>
            <a:pPr marL="342900" lvl="0" indent="-342900">
              <a:spcBef>
                <a:spcPts val="46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Describir el método de rastreo en frío en lo que respecta a asegurar una línea de control.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Describir las consideraciones de seguridad presentes durante operaciones de liquidación.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Describir los dos métodos de liquidación.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Demostrar el proceso de liquidación en un incendio simulado.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Demostrar el proceso sistemático de conducir una cuadrícula para detectar fuentes de calor que permanecen en lo negro o focos secundarios en lo verde.</a:t>
            </a:r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endParaRPr lang="es-MX" sz="18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Proporcionar contenido del ejercicio basados en los objetivos aplicables: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Dentro del ejercicio, desarrollar la oportunidad para que los estudiantes realicen liquidación en seco y húmedo, rastreo en frío y cuadrículas.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Asegúrese de que haya suficientes instructores para desempeñar posiciones de supervisión durante el ejercicio.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57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46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Evaluar los objetivos aplicables de la Unidad 16: Refugio de Protección:</a:t>
            </a:r>
          </a:p>
          <a:p>
            <a:pPr marL="342900" lvl="0" indent="-342900">
              <a:spcBef>
                <a:spcPts val="46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Describir las características del sitio de despliegue y cómo se diferencian de la zona de seguridad.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Discutir el propósito del refugio de protección y cómo desplegar correctamente.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Describir la necesidad de utilizar un refugio de práctica.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Discutir la inspección y el cuidado del refugio de protección.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Discutir los procedimientos correctos del despliegue para el refugio.</a:t>
            </a:r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endParaRPr lang="es-MX" sz="18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58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Asegúrese de que cada estudiante tenga un </a:t>
            </a:r>
            <a:r>
              <a:rPr lang="es-MX" sz="1800" u="sng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refugio de práctica</a:t>
            </a: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colocado en la mochila de línea asignado.</a:t>
            </a:r>
          </a:p>
          <a:p>
            <a:pPr marL="342900" lvl="0" indent="-342900">
              <a:spcBef>
                <a:spcPts val="58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Seleccionar un tiempo y una ubicación para un simulacro de despliegue de refugios durante el ejercicio.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No incluya esta información en ninguna informativa para estudiantes.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A medida que se desarrolle el ejercicio en función de los cambios en el comportamiento del fuego y el tiempo atmosférico, haga que los instructores notifiquen a los líderes de brigada que es necesario un despliegue y que den la dirección para utilizar la ruta de escape y la zona de seguridad más cercanas para el despliegue.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Asegúrese de que haya suficientes instructores para desempeñar posiciones de supervisión durante el ejercicio.</a:t>
            </a:r>
          </a:p>
          <a:p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84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46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Uso de los objetivos aplicables de la Unidad 1: Informativas:</a:t>
            </a:r>
          </a:p>
          <a:p>
            <a:pPr marL="342900" lvl="0" indent="-342900">
              <a:spcBef>
                <a:spcPts val="46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Describir los conceptos de informativas posteriores, Revisiones Después de la Acción (RDA) y su propósito.</a:t>
            </a:r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endParaRPr lang="es-MX" sz="18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153670" lvl="0" indent="-342900">
              <a:spcBef>
                <a:spcPts val="58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Identifique un voluntario o seleccione un estudiante para facilitar una RDA con base en los eventos del día usando la GBRI como referencia</a:t>
            </a: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.</a:t>
            </a:r>
          </a:p>
          <a:p>
            <a:pPr marL="342900" marR="153670" lvl="0" indent="-342900">
              <a:spcBef>
                <a:spcPts val="58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Los instructores deben evitar intervenir a menos que sea necesario para mantener el ímpetu o responder preguntas.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6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46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Dirija a los estudiantes a que revisen individualmente la S-130 Hoja de Tarea de Evaluación del Estudiante para completarla.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64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Revise los objetivos de la unidad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24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Revise los objetivos de la unidad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85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Revise los objetivos de la unidad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7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Presente los objetivos de la unidad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69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Presente los objetivos de la unidad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10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s-MX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Presente los objetivos de la unidad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99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Debido al diseño del curso, este ejercicio es obligatorio y está destinado a facilitarse en el campo.</a:t>
            </a:r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endParaRPr lang="es-MX" sz="18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Es responsabilidad de los instructores desarrollar un ejercicio que represente las condiciones de una situación real de incendio con base en el combustible y las características topográficas locales. (el uso de mesas de arena para ayudar en el desarrollo del ejercicio puede ser útil).</a:t>
            </a:r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endParaRPr lang="es-MX" sz="18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El propósito del ejercicio es instruir a los estudiantes la aplicación de los conceptos de la unidad para demostrar competencia y ser evaluados. Los instructores solo deben intervenir cuando se identifiquen deficiencias y sea necesario corregirlas de inmediato.</a:t>
            </a:r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endParaRPr lang="es-MX" sz="18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Es posible que se necesiten numerosos instructores calificados para desempeñar funciones de supervisión para los módulos y el incidente en sí.</a:t>
            </a:r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endParaRPr lang="es-MX" sz="18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155575" lvl="0" indent="-342900">
              <a:spcBef>
                <a:spcPts val="61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Desarrollar un ejercicio para incorporar actividades y acciones que representen los objetivos aplicables de cada unidad, las tareas en la S-130 Hoja de Tarea de Evaluación del Estudiante y los objetivos del ejercicio del incidente.</a:t>
            </a:r>
          </a:p>
          <a:p>
            <a:pPr marL="342900" marR="155575" lvl="0" indent="-342900">
              <a:spcBef>
                <a:spcPts val="61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Simule un entorno de fuego dinámico para incluir: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Perímetro de incendio que crece y cambia frecuentemente indicado por cintas de señalización selectiva,</a:t>
            </a:r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Colocación de focos secundarios antes del ejercicio, representadas por cintas de señalización de colores preidentificadas en los lugares donde es probable que ocurran.</a:t>
            </a:r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endParaRPr lang="es-MX" sz="18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Identifique previamente una ubicación de ejercicio que permita las actividades necesarias para completar los objetivos: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800100" lvl="1" indent="-342900">
              <a:spcBef>
                <a:spcPts val="495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  <a:tabLst>
                <a:tab pos="7620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Capture el tiempo de viaje hacia y desde el lugar del ejercicio para fines de la agenda.</a:t>
            </a:r>
          </a:p>
          <a:p>
            <a:pPr marL="800100" lvl="1" indent="-342900">
              <a:spcBef>
                <a:spcPts val="495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  <a:tabLst>
                <a:tab pos="7620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marL="800100" lvl="1" indent="-342900">
              <a:spcBef>
                <a:spcPts val="495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  <a:tabLst>
                <a:tab pos="7620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El tiempo de viaje al lugar no debe disminuir el tiempo permitido para completar el ejercicio.</a:t>
            </a:r>
          </a:p>
          <a:p>
            <a:pPr marL="342900" lvl="0" indent="-342900">
              <a:spcBef>
                <a:spcPts val="495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  <a:tabLst>
                <a:tab pos="7620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marL="342900" marR="191135" lvl="0" indent="-342900">
              <a:spcBef>
                <a:spcPts val="5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Proporcione suficientes radios para permitir que los estudiantes manejen las comunicaciones de radio inter brigada durante el ejercicio, haga una pausa táctica y entonces haga que los estudiantes transfieran las responsabilidades de radio y comunicación a los estudiantes que aún no han tenido la oportunidad.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80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127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Utilice los objetivos aplicables de la Unidad 1: Informativas, para proveer una informativa operacional basada en un incidente emergente:</a:t>
            </a:r>
          </a:p>
          <a:p>
            <a:pPr marL="342900" lvl="0" indent="-342900">
              <a:spcBef>
                <a:spcPts val="127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800100" lvl="1" indent="-342900">
              <a:lnSpc>
                <a:spcPct val="103000"/>
              </a:lnSpc>
              <a:spcAft>
                <a:spcPts val="615"/>
              </a:spcAft>
              <a:buSzPts val="1200"/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Describir las informativas y su propósito.</a:t>
            </a:r>
          </a:p>
          <a:p>
            <a:pPr marL="800100" lvl="1" indent="-342900">
              <a:lnSpc>
                <a:spcPct val="103000"/>
              </a:lnSpc>
              <a:spcAft>
                <a:spcPts val="615"/>
              </a:spcAft>
              <a:buSzPts val="1200"/>
              <a:buFont typeface="Symbol" panose="05050102010706020507" pitchFamily="18" charset="2"/>
              <a:buChar char=""/>
            </a:pP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03000"/>
              </a:lnSpc>
              <a:spcAft>
                <a:spcPts val="615"/>
              </a:spcAft>
              <a:buSzPts val="1200"/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Describir algunos de los componentes comunes de la informativa y su propósito.</a:t>
            </a:r>
          </a:p>
          <a:p>
            <a:pPr marL="800100" lvl="1" indent="-342900">
              <a:lnSpc>
                <a:spcPct val="103000"/>
              </a:lnSpc>
              <a:spcAft>
                <a:spcPts val="615"/>
              </a:spcAft>
              <a:buSzPts val="1200"/>
              <a:buFont typeface="Symbol" panose="05050102010706020507" pitchFamily="18" charset="2"/>
              <a:buChar char=""/>
            </a:pP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03000"/>
              </a:lnSpc>
              <a:spcAft>
                <a:spcPts val="615"/>
              </a:spcAft>
              <a:buSzPts val="1200"/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Identificar los elementos de la lista de verificación de la informativa y su propósito.</a:t>
            </a:r>
          </a:p>
          <a:p>
            <a:pPr marL="800100" lvl="1" indent="-342900">
              <a:lnSpc>
                <a:spcPct val="103000"/>
              </a:lnSpc>
              <a:spcAft>
                <a:spcPts val="615"/>
              </a:spcAft>
              <a:buSzPts val="1200"/>
              <a:buFont typeface="Symbol" panose="05050102010706020507" pitchFamily="18" charset="2"/>
              <a:buChar char=""/>
            </a:pP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03000"/>
              </a:lnSpc>
              <a:spcAft>
                <a:spcPts val="1300"/>
              </a:spcAft>
              <a:buSzPts val="1200"/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Describir los conceptos de informativas posteriores, Revisiones Después de la Acción (RDA) y su propósito.</a:t>
            </a:r>
          </a:p>
          <a:p>
            <a:pPr marL="800100" lvl="1" indent="-342900">
              <a:lnSpc>
                <a:spcPct val="103000"/>
              </a:lnSpc>
              <a:spcAft>
                <a:spcPts val="1300"/>
              </a:spcAft>
              <a:buSzPts val="1200"/>
              <a:buFont typeface="Symbol" panose="05050102010706020507" pitchFamily="18" charset="2"/>
              <a:buChar char=""/>
            </a:pP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14300" lvl="0" indent="-342900">
              <a:spcBef>
                <a:spcPts val="6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Se recomienda desarrollar un PAI para el ejercicio que ayudará a facilitar la informativa.</a:t>
            </a:r>
          </a:p>
          <a:p>
            <a:pPr marL="342900" marR="114300" lvl="0" indent="-342900">
              <a:spcBef>
                <a:spcPts val="6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114300" lvl="0" indent="-342900">
              <a:spcBef>
                <a:spcPts val="6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Ejemplos de formularios del PAI y SCI en blanco están disponibles para descargar en el sitio del curso.</a:t>
            </a:r>
          </a:p>
          <a:p>
            <a:pPr marL="342900" marR="114300" lvl="0" indent="-342900">
              <a:spcBef>
                <a:spcPts val="6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114300" lvl="0" indent="-342900">
              <a:spcBef>
                <a:spcPts val="6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Asegúrese de que el SCI 206 se utilice para informar sobre los procedimientos de accidentes y lesiones.</a:t>
            </a:r>
          </a:p>
          <a:p>
            <a:pPr marL="342900" marR="114300" lvl="0" indent="-342900">
              <a:spcBef>
                <a:spcPts val="6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114300" lvl="0" indent="-342900">
              <a:spcBef>
                <a:spcPts val="6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Dependiendo del número de estudiantes y la complejidad del ejercicio, considere usar la separación en divisiones para proporcionar información específica de tareas individuales y en la parte en la que estarán trabajando las brigadas del incidente:</a:t>
            </a:r>
          </a:p>
          <a:p>
            <a:pPr marL="342900" marR="114300" lvl="0" indent="-342900">
              <a:spcBef>
                <a:spcPts val="6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800100" lvl="1" indent="-342900">
              <a:spcBef>
                <a:spcPts val="595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Cadena de mando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595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Comunicación y frecuencias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595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Mapas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595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Tareas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595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Direcciones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595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Ubicaciones de vigilantes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595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Zonas de seguridad y rutas de escape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595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Separación de divisiones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595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Ubicación de los recursos adjuntos</a:t>
            </a:r>
          </a:p>
          <a:p>
            <a:pPr marL="800100" lvl="1" indent="-342900">
              <a:spcBef>
                <a:spcPts val="595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31775" lvl="0" indent="-342900">
              <a:spcBef>
                <a:spcPts val="46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Evaluar continuamente, a lo largo del ejercicio, la capacidad del estudiante para seguir la cadena de mando y cómo utilizarla para la comunicación.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0" lv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0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46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Evaluar los objetivos aplicables de la Unidad 8: Herramientas y Equipos:</a:t>
            </a:r>
          </a:p>
          <a:p>
            <a:pPr marL="342900" lvl="0" indent="-342900">
              <a:spcBef>
                <a:spcPts val="46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Describir e identificar las herramientas manuales comunes.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Describir la herramienta apropiada para una tarea específica con base en el tipo de combustible y la cobertura del suelo.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Describir cómo realizar mantenimiento en campo, afilar e identificar las herramientas que necesitan ser puestas fuera de servicio y ser reemplazadas.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Demostrar los métodos apropiados para transportar y pasar herramientas.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Demostrar el uso apropiado de la herramienta y el espaciado apropiado al utilizar herramientas durante actividades de supresión.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Describir la colocación apropiada de la herramienta, mientras trabaja en un área, cuando la herramienta no está en uso.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endParaRPr lang="es-MX" sz="18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58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Proporcionar el contenido del ejercicio con base en los objetivos aplicables:</a:t>
            </a:r>
          </a:p>
          <a:p>
            <a:pPr marL="342900" lvl="0" indent="-342900">
              <a:spcBef>
                <a:spcPts val="58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Los instructores que actúan como supervisores del módulo dirigirán a los estudiantes/miembros de brigada a seleccionar una herramienta y a entrar en el orden apropiado para el tipo de combustible identificado en el ejercicio o reportar a su carro motobomba y realizar las tareas identificadas en los objetivos del incidente del PAI.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Crear un escenario dentro del ejercicio donde los estudiantes tendrán que afilar y reacondicionar herramientas y equipo.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Proporcionar suficientes instructores calificados para desempeñar posiciones de supervisión durante el ejercicio.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9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ts val="1380"/>
              </a:lnSpc>
              <a:spcBef>
                <a:spcPts val="127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Evaluar los objetivos aplicables de la Unidad 9: Técnicas de Línea Manual:</a:t>
            </a:r>
          </a:p>
          <a:p>
            <a:pPr marL="342900" lvl="0" indent="-342900">
              <a:lnSpc>
                <a:spcPts val="1380"/>
              </a:lnSpc>
              <a:spcBef>
                <a:spcPts val="127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Discutir cómo establecer la ubicación apropiada para la línea de fuego utilizando la topografía, condiciones del combustible, comportamiento del fuego actual y pronosticado y los objetivos del incidente.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Definir e identificar el punto de anclaje apropiado para iniciar la construcción de la línea manual.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Describir dos clases de técnicas utilizadas por brigadas coordinadas de construcción de la línea de fuego.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Demostrar la construcción de una zanja bordo en una pendiente inclinada y describir su propósito.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Describir el propósito de organizar las herramientas en un orden específico.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Demostrar cómo mantener una distancia de trabajo segura de otros miembros de brigada.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Demostrar la habilidad de comunicar condiciones y necesidades cambiantes durante la construcción de la línea manual utilizando terminología común.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Definir e identificar un punto final apropiado de la construcción de la línea.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Describir la razón del por qué la construcción de línea de fuego cuesta abajo se considera una situación que grita cuidado.</a:t>
            </a:r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endParaRPr lang="es-MX" sz="18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58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Proporcionar contenido del ejercicio basado en los objetivos aplicables:</a:t>
            </a:r>
          </a:p>
          <a:p>
            <a:pPr marL="342900" lvl="0" indent="-342900">
              <a:spcBef>
                <a:spcPts val="58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Incluir en el desarrollo del ejercicio, el comportamiento del fuego, que, en algún momento, podría detonar recursos para cambiar los métodos de ataque. (directo a indirecto)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Encuentre una oportunidad y ubicación con una línea de fuego abajo de un incendio para el uso de zanjas bordo.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Comunicarse con el liderazgo de línea para evaluar el uso apropiado de las instrucciones de línea de fuego comunes, como Orden Inverso de Herramienta (OIH), Contener y Moverse.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Introducir un foco secundario, cuando corresponda, para aumentar la complejidad y evaluar el protocolo de focos secundarios.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Tome ventaja de las deficiencias de los estudiantes, como una línea incompleta o una zanja bordo deficiente para simular un fuego que rebasa la línea.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Durante la actividad el escarbado de línea, encuentre varias oportunidades para hacer pausas tácticas para que los estudiantes intercambien herramientas para usarlas todas.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Puede ser necesario, dependiendo del tamaño de la clase, dividir a los estudiantes en cuadrillas, brigadas individuales y posibles divisiones.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Proporcionar suficientes Instructores calificados para desempeñar posiciones de supervisión durante el ejercicio.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Desarrollar una parte del ejercicio para simular descargas de agua y retardante en la línea para evaluar los procedimientos de seguridad del retardante aéreo.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Donde sea posible, identificar los peligros específicos que los estudiantes deberían ser capaces de identificar y comunicar.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75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46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Evaluar los objetivos aplicables de la Unidad 10: Uso de Agua:</a:t>
            </a:r>
          </a:p>
          <a:p>
            <a:pPr marL="342900" lvl="0" indent="-342900">
              <a:spcBef>
                <a:spcPts val="46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Demostrar el funcionamiento y mantenimiento de una bomba de mochila.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Identificar los ajustes y componentes de manguera comúnmente utilizados y sus cuidados apropiados. 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Demostrar el despliegue de los dos tipos comunes de tendidos de manguera.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Demostrar diferentes patrones de rociado de agua y describir cuando utilizarlos.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Discutir el montaje y operación apropiada de una bomba portátil y las responsabilidades del operador de la bomba.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Demostrar el proceso correcto de desenrollar y recoger manguera.</a:t>
            </a:r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endParaRPr lang="es-MX" sz="18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595"/>
              </a:spcBef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Proporcionar contenido del ejercicio con base en los objetivos aplicables:</a:t>
            </a:r>
          </a:p>
          <a:p>
            <a:pPr marL="342900" lvl="0" indent="-342900">
              <a:spcBef>
                <a:spcPts val="595"/>
              </a:spcBef>
              <a:buSzPts val="1200"/>
              <a:buFont typeface="Wingdings" panose="05000000000000000000" pitchFamily="2" charset="2"/>
              <a:buChar char=""/>
              <a:tabLst>
                <a:tab pos="304800" algn="l"/>
              </a:tabLst>
            </a:pPr>
            <a:endParaRPr lang="es-MX" sz="18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Dentro del ejercicio, cree situaciones que detonen el uso y la evaluación de las herramientas de la unidad, equipamiento, y conceptos.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Proporcionar un escenario que requiera la implementación de tendidos de manguera tanto simple como progresivo.</a:t>
            </a:r>
          </a:p>
          <a:p>
            <a:pPr marL="800100" lvl="1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Proporcionar suficientes instructores para desempeñar posiciones de supervisión durante el ejercicio.</a:t>
            </a:r>
          </a:p>
          <a:p>
            <a:b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6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 descr="Llamas grandes y humo oscuro producido por un incendio de bosque ardiendo en la noche.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9888" y="0"/>
            <a:ext cx="916388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4495800"/>
            <a:ext cx="9144000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4000" dirty="0">
                <a:solidFill>
                  <a:schemeClr val="bg1"/>
                </a:solidFill>
              </a:rPr>
              <a:t>Unit 17: Incident Exercise</a:t>
            </a:r>
          </a:p>
        </p:txBody>
      </p:sp>
      <p:pic>
        <p:nvPicPr>
          <p:cNvPr id="7" name="Picture 6" descr="NWCG Logo">
            <a:extLst>
              <a:ext uri="{FF2B5EF4-FFF2-40B4-BE49-F238E27FC236}">
                <a16:creationId xmlns:a16="http://schemas.microsoft.com/office/drawing/2014/main" id="{7B1CB5DD-E0E3-4B6A-8036-6EFBB2E188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" y="4681325"/>
            <a:ext cx="174061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/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0" y="1529074"/>
            <a:ext cx="9144000" cy="5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984502"/>
            <a:ext cx="9144000" cy="538163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3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762000"/>
            <a:ext cx="9144000" cy="762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Answer: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5365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429000" cy="66294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44012" y="0"/>
            <a:ext cx="9188012" cy="80330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505200" y="803305"/>
            <a:ext cx="1828800" cy="574989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10200" y="803305"/>
            <a:ext cx="1828800" cy="574989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315200" y="803305"/>
            <a:ext cx="1828800" cy="574989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5"/>
          </p:nvPr>
        </p:nvSpPr>
        <p:spPr>
          <a:xfrm>
            <a:off x="228600" y="794759"/>
            <a:ext cx="3200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4780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Objectives/Summary</a:t>
            </a:r>
          </a:p>
        </p:txBody>
      </p:sp>
    </p:spTree>
    <p:extLst>
      <p:ext uri="{BB962C8B-B14F-4D97-AF65-F5344CB8AC3E}">
        <p14:creationId xmlns:p14="http://schemas.microsoft.com/office/powerpoint/2010/main" val="402422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870959"/>
            <a:ext cx="86868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0780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9144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870959"/>
            <a:ext cx="8686800" cy="16436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77120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685800"/>
            <a:ext cx="54864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2677131"/>
            <a:ext cx="54864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668462"/>
            <a:ext cx="54864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686149"/>
            <a:ext cx="3200400" cy="1828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2677131"/>
            <a:ext cx="3200400" cy="1828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668462"/>
            <a:ext cx="3200400" cy="1828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7622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1206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794759"/>
            <a:ext cx="3505200" cy="5758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52578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51195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4343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794758"/>
            <a:ext cx="4343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17255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794759"/>
            <a:ext cx="3516312" cy="2817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733798"/>
            <a:ext cx="3516312" cy="28194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5246688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538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MX" sz="1200" b="1" i="0" u="none" strike="noStrike" kern="1200" cap="none" noProof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S-130 ES Unidad</a:t>
            </a:r>
            <a:r>
              <a:rPr lang="es-MX" sz="1200" b="1" i="0" u="none" strike="noStrike" kern="1200" cap="none" baseline="0" noProof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18: Ejercicio de </a:t>
            </a:r>
            <a:r>
              <a:rPr lang="es-MX" sz="1200" b="1" i="0" u="none" strike="noStrike" kern="1200" cap="none" noProof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Incidente</a:t>
            </a: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5" r:id="rId10"/>
    <p:sldLayoutId id="2147483673" r:id="rId11"/>
    <p:sldLayoutId id="214748367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495800"/>
            <a:ext cx="7010400" cy="1752600"/>
          </a:xfrm>
        </p:spPr>
        <p:txBody>
          <a:bodyPr/>
          <a:lstStyle/>
          <a:p>
            <a:pPr algn="l"/>
            <a:r>
              <a:rPr lang="es-MX" dirty="0"/>
              <a:t>S-130 ES Unidad 18: Ejercicio de Incidente</a:t>
            </a:r>
          </a:p>
        </p:txBody>
      </p:sp>
    </p:spTree>
    <p:extLst>
      <p:ext uri="{BB962C8B-B14F-4D97-AF65-F5344CB8AC3E}">
        <p14:creationId xmlns:p14="http://schemas.microsoft.com/office/powerpoint/2010/main" val="141747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255" algn="ctr">
              <a:spcBef>
                <a:spcPts val="50"/>
              </a:spcBef>
              <a:spcAft>
                <a:spcPts val="0"/>
              </a:spcAft>
            </a:pPr>
            <a:r>
              <a:rPr lang="es-MX" sz="4400" b="1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Dispositivos de Ignición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Content Placeholder 4" descr="Combatiente de incendios usando una antorcha de goteo para encender combustible no quemado directamente adyacente a la línea de control.">
            <a:extLst>
              <a:ext uri="{FF2B5EF4-FFF2-40B4-BE49-F238E27FC236}">
                <a16:creationId xmlns:a16="http://schemas.microsoft.com/office/drawing/2014/main" id="{D074989B-5135-42D5-B10F-99CC2AED3D9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r="2686" b="6048"/>
          <a:stretch/>
        </p:blipFill>
        <p:spPr>
          <a:xfrm>
            <a:off x="0" y="685800"/>
            <a:ext cx="9144000" cy="5943600"/>
          </a:xfrm>
        </p:spPr>
      </p:pic>
    </p:spTree>
    <p:extLst>
      <p:ext uri="{BB962C8B-B14F-4D97-AF65-F5344CB8AC3E}">
        <p14:creationId xmlns:p14="http://schemas.microsoft.com/office/powerpoint/2010/main" val="3501219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" algn="ctr">
              <a:spcBef>
                <a:spcPts val="50"/>
              </a:spcBef>
              <a:spcAft>
                <a:spcPts val="0"/>
              </a:spcAft>
            </a:pPr>
            <a:r>
              <a:rPr lang="es-MX" sz="4400" b="1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Liquidación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Content Placeholder 4" descr="Un carro motobomba estacionado al costado de un camino forestal y perímetro del incendio, suministrando manguera y agua a tres combatientes de incendios liquidando justo al lado del camino.">
            <a:extLst>
              <a:ext uri="{FF2B5EF4-FFF2-40B4-BE49-F238E27FC236}">
                <a16:creationId xmlns:a16="http://schemas.microsoft.com/office/drawing/2014/main" id="{D8C73672-3A3C-4D8A-9B02-8CE4684B560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r="1892" b="4708"/>
          <a:stretch/>
        </p:blipFill>
        <p:spPr>
          <a:xfrm>
            <a:off x="0" y="669259"/>
            <a:ext cx="9144000" cy="5943600"/>
          </a:xfrm>
        </p:spPr>
      </p:pic>
    </p:spTree>
    <p:extLst>
      <p:ext uri="{BB962C8B-B14F-4D97-AF65-F5344CB8AC3E}">
        <p14:creationId xmlns:p14="http://schemas.microsoft.com/office/powerpoint/2010/main" val="1848035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255" algn="ctr">
              <a:spcBef>
                <a:spcPts val="50"/>
              </a:spcBef>
              <a:spcAft>
                <a:spcPts val="0"/>
              </a:spcAft>
            </a:pPr>
            <a:r>
              <a:rPr lang="es-MX" sz="4400" b="1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Refugio de Protección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Content Placeholder 4" descr="Combatientes de incendios usando refugios de protección de entrenamiento durante un ejercicio de entrenamiento.">
            <a:extLst>
              <a:ext uri="{FF2B5EF4-FFF2-40B4-BE49-F238E27FC236}">
                <a16:creationId xmlns:a16="http://schemas.microsoft.com/office/drawing/2014/main" id="{04E62D3E-82D2-4161-98D6-A1E82CC8867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r="1876" b="4546"/>
          <a:stretch/>
        </p:blipFill>
        <p:spPr>
          <a:xfrm>
            <a:off x="0" y="685800"/>
            <a:ext cx="9144000" cy="5943600"/>
          </a:xfrm>
        </p:spPr>
      </p:pic>
    </p:spTree>
    <p:extLst>
      <p:ext uri="{BB962C8B-B14F-4D97-AF65-F5344CB8AC3E}">
        <p14:creationId xmlns:p14="http://schemas.microsoft.com/office/powerpoint/2010/main" val="1331455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" algn="ctr">
              <a:spcBef>
                <a:spcPts val="50"/>
              </a:spcBef>
              <a:spcAft>
                <a:spcPts val="0"/>
              </a:spcAft>
            </a:pPr>
            <a:r>
              <a:rPr lang="es-ES_tradnl" sz="4400" b="1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Revisión Después de la Acción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Content Placeholder 4" descr="Grupo de combatientes de incendios de pie en círculo con un camión de brigada al fondo y baja visibilidad por el humo.">
            <a:extLst>
              <a:ext uri="{FF2B5EF4-FFF2-40B4-BE49-F238E27FC236}">
                <a16:creationId xmlns:a16="http://schemas.microsoft.com/office/drawing/2014/main" id="{E584E59A-66FC-4F60-8745-D45E50370DB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r="1892" b="5776"/>
          <a:stretch/>
        </p:blipFill>
        <p:spPr>
          <a:xfrm>
            <a:off x="0" y="685800"/>
            <a:ext cx="9144000" cy="5943600"/>
          </a:xfrm>
        </p:spPr>
      </p:pic>
    </p:spTree>
    <p:extLst>
      <p:ext uri="{BB962C8B-B14F-4D97-AF65-F5344CB8AC3E}">
        <p14:creationId xmlns:p14="http://schemas.microsoft.com/office/powerpoint/2010/main" val="551163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9F739E-D543-45FA-A2F4-1B1C282F9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7038"/>
            <a:ext cx="9144000" cy="563562"/>
          </a:xfrm>
        </p:spPr>
        <p:txBody>
          <a:bodyPr/>
          <a:lstStyle/>
          <a:p>
            <a:r>
              <a:rPr lang="es-MX" dirty="0"/>
              <a:t>S-130 Hoja de Tarea de Evaluación del Estudiante</a:t>
            </a:r>
          </a:p>
        </p:txBody>
      </p:sp>
      <p:pic>
        <p:nvPicPr>
          <p:cNvPr id="7" name="Imagen 6" descr="S-130 Hoja de Tarea de Evaluación del Estudiante.">
            <a:extLst>
              <a:ext uri="{FF2B5EF4-FFF2-40B4-BE49-F238E27FC236}">
                <a16:creationId xmlns:a16="http://schemas.microsoft.com/office/drawing/2014/main" id="{7CB55B55-1D17-4922-A2CE-3B9C8B913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371600"/>
            <a:ext cx="3657600" cy="52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27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1524000"/>
            <a:ext cx="8686800" cy="47244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r>
              <a:rPr lang="es-MX" sz="2400" dirty="0"/>
              <a:t>Los estudiantes serán capaces de:</a:t>
            </a:r>
          </a:p>
          <a:p>
            <a:pPr marL="0" indent="0">
              <a:buNone/>
            </a:pP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2730" marR="136525">
              <a:lnSpc>
                <a:spcPct val="87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es-MX" sz="2400" dirty="0"/>
              <a:t>Identificar cadena de mando del incidente, comunicaciones, preocupaciones de seguridad, objetivos y tácticas proporcionadas en una informativa del incidente.</a:t>
            </a:r>
          </a:p>
          <a:p>
            <a:pPr marL="252730" marR="136525">
              <a:lnSpc>
                <a:spcPct val="87000"/>
              </a:lnSpc>
              <a:spcAft>
                <a:spcPts val="0"/>
              </a:spcAft>
              <a:tabLst>
                <a:tab pos="253365" algn="l"/>
              </a:tabLst>
            </a:pPr>
            <a:endParaRPr lang="es-MX" sz="2400" dirty="0"/>
          </a:p>
          <a:p>
            <a:pPr marL="252730" marR="136525">
              <a:lnSpc>
                <a:spcPct val="87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es-MX" sz="2400" dirty="0"/>
              <a:t>Demostrar capacidad para identificar y mitigar peligros en el ambiente del incendio.</a:t>
            </a:r>
          </a:p>
          <a:p>
            <a:pPr marL="252730" marR="136525">
              <a:lnSpc>
                <a:spcPct val="87000"/>
              </a:lnSpc>
              <a:spcAft>
                <a:spcPts val="0"/>
              </a:spcAft>
              <a:tabLst>
                <a:tab pos="253365" algn="l"/>
              </a:tabLst>
            </a:pPr>
            <a:endParaRPr lang="es-MX" sz="2400" dirty="0"/>
          </a:p>
          <a:p>
            <a:pPr marL="252730" marR="136525">
              <a:lnSpc>
                <a:spcPct val="87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es-MX" sz="2400" dirty="0"/>
              <a:t>Demostrar técnicas de línea manual según lo determinado por el comportamiento del fuego y tipo de combustible.</a:t>
            </a:r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033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1066800"/>
            <a:ext cx="8686800" cy="5638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400" dirty="0"/>
              <a:t>Los estudiantes serán capaces de:</a:t>
            </a:r>
          </a:p>
          <a:p>
            <a:pPr marL="0" indent="0">
              <a:buNone/>
            </a:pP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2400" dirty="0"/>
              <a:t>Demostrar uso de rutas de escape para retirarse rápidamente a una zona de seguridad.</a:t>
            </a:r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endParaRPr lang="es-MX" sz="2400" dirty="0"/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2400" dirty="0"/>
              <a:t>Demostrar técnicas de uso del agua determinadas por el comportamiento del fuego y tipo de combustible. </a:t>
            </a:r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endParaRPr lang="es-MX" sz="2400" dirty="0"/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2400" dirty="0"/>
              <a:t>Describir técnicas de ignición determinadas por el comportamiento del fuego y tipo de combustible.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91870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28600" y="1524000"/>
            <a:ext cx="8686800" cy="4267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400" dirty="0"/>
              <a:t>Los estudiantes serán capaces de:</a:t>
            </a:r>
          </a:p>
          <a:p>
            <a:pPr marL="0" indent="0">
              <a:buNone/>
            </a:pPr>
            <a:endParaRPr lang="es-MX" sz="2400" dirty="0"/>
          </a:p>
          <a:p>
            <a:pPr marL="252730" marR="157480">
              <a:lnSpc>
                <a:spcPct val="87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es-MX" sz="2400" dirty="0"/>
              <a:t>Demostrar técnicas de despliegue de refugios de protección según lo determinado por el comportamiento del fuego y tipo de combustible.</a:t>
            </a:r>
          </a:p>
          <a:p>
            <a:pPr marL="0" marR="157480" indent="0">
              <a:lnSpc>
                <a:spcPct val="87000"/>
              </a:lnSpc>
              <a:spcAft>
                <a:spcPts val="0"/>
              </a:spcAft>
              <a:buNone/>
              <a:tabLst>
                <a:tab pos="253365" algn="l"/>
              </a:tabLst>
            </a:pPr>
            <a:r>
              <a:rPr lang="es-MX" sz="2400" dirty="0"/>
              <a:t> </a:t>
            </a:r>
          </a:p>
          <a:p>
            <a:pPr marL="252730" marR="157480">
              <a:lnSpc>
                <a:spcPct val="87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es-MX" sz="2400" dirty="0"/>
              <a:t>Demostrar técnicas de liquidación según lo determinado por el comportamiento del fuego y tipo de combustible.</a:t>
            </a:r>
          </a:p>
          <a:p>
            <a:pPr marL="0" marR="157480" indent="0">
              <a:lnSpc>
                <a:spcPct val="87000"/>
              </a:lnSpc>
              <a:spcAft>
                <a:spcPts val="0"/>
              </a:spcAft>
              <a:buNone/>
              <a:tabLst>
                <a:tab pos="253365" algn="l"/>
              </a:tabLst>
            </a:pPr>
            <a:r>
              <a:rPr lang="es-MX" sz="2400" dirty="0"/>
              <a:t> </a:t>
            </a:r>
          </a:p>
          <a:p>
            <a:r>
              <a:rPr lang="es-MX" sz="2400" dirty="0"/>
              <a:t>Participar en una Revisión Después de la Acción.</a:t>
            </a:r>
          </a:p>
        </p:txBody>
      </p:sp>
    </p:spTree>
    <p:extLst>
      <p:ext uri="{BB962C8B-B14F-4D97-AF65-F5344CB8AC3E}">
        <p14:creationId xmlns:p14="http://schemas.microsoft.com/office/powerpoint/2010/main" val="248191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21B8C7C-2940-4966-B5F1-031A60BD0ED6}"/>
              </a:ext>
            </a:extLst>
          </p:cNvPr>
          <p:cNvSpPr txBox="1">
            <a:spLocks/>
          </p:cNvSpPr>
          <p:nvPr/>
        </p:nvSpPr>
        <p:spPr>
          <a:xfrm>
            <a:off x="228600" y="1524000"/>
            <a:ext cx="86868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dirty="0"/>
              <a:t>Los estudiantes serán capaces de:</a:t>
            </a:r>
          </a:p>
          <a:p>
            <a:pPr marL="0" indent="0">
              <a:buNone/>
            </a:pP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2730" marR="136525">
              <a:lnSpc>
                <a:spcPct val="87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es-MX" sz="2400" dirty="0"/>
              <a:t>Identificar cadena de mando del incidente, comunicaciones, preocupaciones de seguridad, objetivos y tácticas proporcionadas en una informativa del incidente.</a:t>
            </a:r>
          </a:p>
          <a:p>
            <a:pPr marL="252730" marR="136525">
              <a:lnSpc>
                <a:spcPct val="87000"/>
              </a:lnSpc>
              <a:spcAft>
                <a:spcPts val="0"/>
              </a:spcAft>
              <a:tabLst>
                <a:tab pos="253365" algn="l"/>
              </a:tabLst>
            </a:pPr>
            <a:endParaRPr lang="es-MX" sz="2400" dirty="0"/>
          </a:p>
          <a:p>
            <a:pPr marL="252730" marR="136525">
              <a:lnSpc>
                <a:spcPct val="87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es-MX" sz="2400" dirty="0"/>
              <a:t>Demostrar capacidad para identificar y mitigar peligros en el ambiente del incendio.</a:t>
            </a:r>
          </a:p>
          <a:p>
            <a:pPr marL="252730" marR="136525">
              <a:lnSpc>
                <a:spcPct val="87000"/>
              </a:lnSpc>
              <a:spcAft>
                <a:spcPts val="0"/>
              </a:spcAft>
              <a:tabLst>
                <a:tab pos="253365" algn="l"/>
              </a:tabLst>
            </a:pPr>
            <a:endParaRPr lang="es-MX" sz="2400" dirty="0"/>
          </a:p>
          <a:p>
            <a:pPr marL="252730" marR="136525">
              <a:lnSpc>
                <a:spcPct val="87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es-MX" sz="2400" dirty="0"/>
              <a:t>Demostrar técnicas de línea manual según lo determinado por el comportamiento del fuego y tipo de combustible.</a:t>
            </a: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B186712-1CB5-470D-8D29-CE05216E5D63}"/>
              </a:ext>
            </a:extLst>
          </p:cNvPr>
          <p:cNvSpPr txBox="1">
            <a:spLocks/>
          </p:cNvSpPr>
          <p:nvPr/>
        </p:nvSpPr>
        <p:spPr>
          <a:xfrm>
            <a:off x="228600" y="1333500"/>
            <a:ext cx="8686800" cy="476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dirty="0"/>
              <a:t>Los estudiantes serán capaces de:</a:t>
            </a:r>
          </a:p>
          <a:p>
            <a:pPr marL="0" indent="0">
              <a:buNone/>
            </a:pP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2400" dirty="0"/>
              <a:t>Demostrar uso de rutas de escape para retirarse rápidamente a una zona de seguridad.</a:t>
            </a:r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endParaRPr lang="es-MX" sz="2400" dirty="0"/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2400" dirty="0"/>
              <a:t>Demostrar técnicas de uso del agua determinadas por el comportamiento del fuego y tipo de combustible. </a:t>
            </a:r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endParaRPr lang="es-MX" sz="2400" dirty="0"/>
          </a:p>
          <a:p>
            <a:pPr marL="342900" lvl="0" indent="-342900">
              <a:spcBef>
                <a:spcPts val="595"/>
              </a:spcBef>
              <a:buFont typeface="Symbol" panose="05050102010706020507" pitchFamily="18" charset="2"/>
              <a:buChar char=""/>
            </a:pPr>
            <a:r>
              <a:rPr lang="es-MX" sz="2400" dirty="0"/>
              <a:t>Describir técnicas de ignición determinadas por el comportamiento del fuego y tipo de combustible.</a:t>
            </a:r>
          </a:p>
        </p:txBody>
      </p:sp>
    </p:spTree>
    <p:extLst>
      <p:ext uri="{BB962C8B-B14F-4D97-AF65-F5344CB8AC3E}">
        <p14:creationId xmlns:p14="http://schemas.microsoft.com/office/powerpoint/2010/main" val="64717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B7AB878-F50C-4406-A06D-FC9F5EA21FE3}"/>
              </a:ext>
            </a:extLst>
          </p:cNvPr>
          <p:cNvSpPr txBox="1">
            <a:spLocks/>
          </p:cNvSpPr>
          <p:nvPr/>
        </p:nvSpPr>
        <p:spPr>
          <a:xfrm>
            <a:off x="228600" y="1371600"/>
            <a:ext cx="8686800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dirty="0"/>
              <a:t>Los estudiantes serán capaces de:</a:t>
            </a:r>
          </a:p>
          <a:p>
            <a:pPr marL="0" indent="0">
              <a:buNone/>
            </a:pPr>
            <a:endParaRPr lang="es-MX" sz="2400" dirty="0"/>
          </a:p>
          <a:p>
            <a:pPr marL="252730" marR="157480">
              <a:lnSpc>
                <a:spcPct val="87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es-MX" sz="2400" dirty="0"/>
              <a:t>Demostrar técnicas de despliegue de refugios de protección según lo determinado por el comportamiento del fuego y tipo de combustible.</a:t>
            </a:r>
          </a:p>
          <a:p>
            <a:pPr marL="0" marR="157480" indent="0">
              <a:lnSpc>
                <a:spcPct val="87000"/>
              </a:lnSpc>
              <a:spcAft>
                <a:spcPts val="0"/>
              </a:spcAft>
              <a:buNone/>
              <a:tabLst>
                <a:tab pos="253365" algn="l"/>
              </a:tabLst>
            </a:pPr>
            <a:r>
              <a:rPr lang="es-MX" sz="2400" dirty="0"/>
              <a:t> </a:t>
            </a:r>
          </a:p>
          <a:p>
            <a:pPr marL="252730" marR="157480">
              <a:lnSpc>
                <a:spcPct val="87000"/>
              </a:lnSpc>
              <a:spcAft>
                <a:spcPts val="0"/>
              </a:spcAft>
              <a:tabLst>
                <a:tab pos="253365" algn="l"/>
              </a:tabLst>
            </a:pPr>
            <a:r>
              <a:rPr lang="es-MX" sz="2400" dirty="0"/>
              <a:t>Demostrar técnicas de liquidación según lo determinado por el comportamiento del fuego y tipo de combustible.</a:t>
            </a:r>
          </a:p>
          <a:p>
            <a:pPr marL="0" marR="157480" indent="0">
              <a:lnSpc>
                <a:spcPct val="87000"/>
              </a:lnSpc>
              <a:spcAft>
                <a:spcPts val="0"/>
              </a:spcAft>
              <a:buNone/>
              <a:tabLst>
                <a:tab pos="253365" algn="l"/>
              </a:tabLst>
            </a:pPr>
            <a:r>
              <a:rPr lang="es-MX" sz="2400" dirty="0"/>
              <a:t> </a:t>
            </a:r>
          </a:p>
          <a:p>
            <a:r>
              <a:rPr lang="es-MX" sz="2400" dirty="0"/>
              <a:t>Participar en una Revisión Después de la Acción.</a:t>
            </a:r>
          </a:p>
        </p:txBody>
      </p:sp>
    </p:spTree>
    <p:extLst>
      <p:ext uri="{BB962C8B-B14F-4D97-AF65-F5344CB8AC3E}">
        <p14:creationId xmlns:p14="http://schemas.microsoft.com/office/powerpoint/2010/main" val="394675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4250CD-9D92-42BB-9B8C-0D9A9B6A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/>
          <a:lstStyle/>
          <a:p>
            <a:r>
              <a:rPr lang="es-MX" dirty="0"/>
              <a:t>Desarrollo del Ejercicio</a:t>
            </a:r>
          </a:p>
        </p:txBody>
      </p:sp>
      <p:pic>
        <p:nvPicPr>
          <p:cNvPr id="5" name="Content Placeholder 4" descr="Instructor en una mesa de arena demostrando un ejercicio.">
            <a:extLst>
              <a:ext uri="{FF2B5EF4-FFF2-40B4-BE49-F238E27FC236}">
                <a16:creationId xmlns:a16="http://schemas.microsoft.com/office/drawing/2014/main" id="{976614E2-C172-4DA0-9E4D-0E6184AF28B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4279" r="3982" b="6516"/>
          <a:stretch/>
        </p:blipFill>
        <p:spPr>
          <a:xfrm>
            <a:off x="0" y="723330"/>
            <a:ext cx="9144000" cy="5906069"/>
          </a:xfrm>
        </p:spPr>
      </p:pic>
    </p:spTree>
    <p:extLst>
      <p:ext uri="{BB962C8B-B14F-4D97-AF65-F5344CB8AC3E}">
        <p14:creationId xmlns:p14="http://schemas.microsoft.com/office/powerpoint/2010/main" val="346908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7147"/>
            <a:ext cx="8229600" cy="563562"/>
          </a:xfrm>
        </p:spPr>
        <p:txBody>
          <a:bodyPr/>
          <a:lstStyle/>
          <a:p>
            <a:pPr marL="6985" algn="ctr">
              <a:spcBef>
                <a:spcPts val="25"/>
              </a:spcBef>
              <a:spcAft>
                <a:spcPts val="0"/>
              </a:spcAft>
            </a:pPr>
            <a:r>
              <a:rPr lang="es-MX" sz="4400" b="1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Informativa del Incidente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Content Placeholder 4" descr="Tres combatientes de incendios sosteniendo mapas y discutiendo en un área abierta con bosque y humo en el fondo.">
            <a:extLst>
              <a:ext uri="{FF2B5EF4-FFF2-40B4-BE49-F238E27FC236}">
                <a16:creationId xmlns:a16="http://schemas.microsoft.com/office/drawing/2014/main" id="{2C048D7F-7A46-49BE-9615-026CA1641D6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r="1892" b="5776"/>
          <a:stretch/>
        </p:blipFill>
        <p:spPr>
          <a:xfrm>
            <a:off x="0" y="685800"/>
            <a:ext cx="9144000" cy="5925518"/>
          </a:xfrm>
        </p:spPr>
      </p:pic>
    </p:spTree>
    <p:extLst>
      <p:ext uri="{BB962C8B-B14F-4D97-AF65-F5344CB8AC3E}">
        <p14:creationId xmlns:p14="http://schemas.microsoft.com/office/powerpoint/2010/main" val="213643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Uso de Herramientas y Equipo</a:t>
            </a:r>
          </a:p>
        </p:txBody>
      </p:sp>
      <p:pic>
        <p:nvPicPr>
          <p:cNvPr id="5" name="Content Placeholder 4" descr="Combatientes de incendios construyendo línea de control en arbusto pesado.">
            <a:extLst>
              <a:ext uri="{FF2B5EF4-FFF2-40B4-BE49-F238E27FC236}">
                <a16:creationId xmlns:a16="http://schemas.microsoft.com/office/drawing/2014/main" id="{BFCDCF8A-CF9F-407D-896B-1E19B1C8F7F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t="917" r="1892" b="5776"/>
          <a:stretch/>
        </p:blipFill>
        <p:spPr>
          <a:xfrm>
            <a:off x="0" y="685800"/>
            <a:ext cx="9144000" cy="5943600"/>
          </a:xfrm>
        </p:spPr>
      </p:pic>
    </p:spTree>
    <p:extLst>
      <p:ext uri="{BB962C8B-B14F-4D97-AF65-F5344CB8AC3E}">
        <p14:creationId xmlns:p14="http://schemas.microsoft.com/office/powerpoint/2010/main" val="161780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Técnicas de Línea Manual</a:t>
            </a:r>
          </a:p>
        </p:txBody>
      </p:sp>
      <p:pic>
        <p:nvPicPr>
          <p:cNvPr id="5" name="Content Placeholder 4" descr="Combatientes de incendios construyendo línea manual mientras incorporan una zanja bordo en una pendiente pronunciada en arbusto y bosque.">
            <a:extLst>
              <a:ext uri="{FF2B5EF4-FFF2-40B4-BE49-F238E27FC236}">
                <a16:creationId xmlns:a16="http://schemas.microsoft.com/office/drawing/2014/main" id="{B324BC2E-FE60-4E39-A382-AC6BAA373C6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r="1892" b="5776"/>
          <a:stretch/>
        </p:blipFill>
        <p:spPr>
          <a:xfrm>
            <a:off x="0" y="685800"/>
            <a:ext cx="9144000" cy="5943600"/>
          </a:xfrm>
        </p:spPr>
      </p:pic>
    </p:spTree>
    <p:extLst>
      <p:ext uri="{BB962C8B-B14F-4D97-AF65-F5344CB8AC3E}">
        <p14:creationId xmlns:p14="http://schemas.microsoft.com/office/powerpoint/2010/main" val="273348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985" algn="ctr">
              <a:spcBef>
                <a:spcPts val="50"/>
              </a:spcBef>
              <a:spcAft>
                <a:spcPts val="0"/>
              </a:spcAft>
            </a:pPr>
            <a:r>
              <a:rPr lang="es-MX" sz="4400" b="1" spc="-5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Uso de Agua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Content Placeholder 4" descr="Combatiente de incendios rociando agua de una manguera contra incendios sobre árboles en pie y escombros leñosos ardiendo en el suelo después de que el incendio principal ya ha pasado.">
            <a:extLst>
              <a:ext uri="{FF2B5EF4-FFF2-40B4-BE49-F238E27FC236}">
                <a16:creationId xmlns:a16="http://schemas.microsoft.com/office/drawing/2014/main" id="{37DD3855-FF64-4361-8482-D8FA5174819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800"/>
            <a:ext cx="9143999" cy="5943600"/>
          </a:xfrm>
        </p:spPr>
      </p:pic>
    </p:spTree>
    <p:extLst>
      <p:ext uri="{BB962C8B-B14F-4D97-AF65-F5344CB8AC3E}">
        <p14:creationId xmlns:p14="http://schemas.microsoft.com/office/powerpoint/2010/main" val="2010513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ARTICULATE_SLIDE_COUNT" val="17"/>
  <p:tag name="MMPROD_UIDATA" val="&lt;database version=&quot;7.0&quot;&gt;&lt;object type=&quot;1&quot; unique_id=&quot;10001&quot;&gt;&lt;object type=&quot;8&quot; unique_id=&quot;10084&quot;&gt;&lt;/object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258&quot;/&gt;&lt;/object&gt;&lt;object type=&quot;3&quot; unique_id=&quot;10087&quot;&gt;&lt;property id=&quot;20148&quot; value=&quot;5&quot;/&gt;&lt;property id=&quot;20300&quot; value=&quot;Slide 2 - &amp;quot;Unit 1: Objectives&amp;quot;&quot;/&gt;&lt;property id=&quot;20307&quot; value=&quot;259&quot;/&gt;&lt;/object&gt;&lt;object type=&quot;3&quot; unique_id=&quot;10088&quot;&gt;&lt;property id=&quot;20148&quot; value=&quot;5&quot;/&gt;&lt;property id=&quot;20300&quot; value=&quot;Slide 3 - &amp;quot;Basic fire terminology video&amp;quot;&quot;/&gt;&lt;property id=&quot;20307&quot; value=&quot;260&quot;/&gt;&lt;/object&gt;&lt;object type=&quot;3&quot; unique_id=&quot;10089&quot;&gt;&lt;property id=&quot;20148&quot; value=&quot;5&quot;/&gt;&lt;property id=&quot;20300&quot; value=&quot;Slide 5 - &amp;quot;Additional terminology: &amp;quot;&quot;/&gt;&lt;property id=&quot;20307&quot; value=&quot;261&quot;/&gt;&lt;/object&gt;&lt;object type=&quot;3&quot; unique_id=&quot;10091&quot;&gt;&lt;property id=&quot;20148&quot; value=&quot;5&quot;/&gt;&lt;property id=&quot;20300&quot; value=&quot;Slide 4 - &amp;quot;Terminology: Fire Behavior&amp;quot;&quot;/&gt;&lt;property id=&quot;20307&quot; value=&quot;273&quot;/&gt;&lt;/object&gt;&lt;object type=&quot;3&quot; unique_id=&quot;10092&quot;&gt;&lt;property id=&quot;20148&quot; value=&quot;5&quot;/&gt;&lt;property id=&quot;20300&quot; value=&quot;Slide 6 - &amp;quot;The Fire Triangle&amp;quot;&quot;/&gt;&lt;property id=&quot;20307&quot; value=&quot;274&quot;/&gt;&lt;/object&gt;&lt;object type=&quot;3&quot; unique_id=&quot;10096&quot;&gt;&lt;property id=&quot;20148&quot; value=&quot;5&quot;/&gt;&lt;property id=&quot;20300&quot; value=&quot;Slide 14 - &amp;quot;Heat Transfer&amp;quot;&quot;/&gt;&lt;property id=&quot;20307&quot; value=&quot;278&quot;/&gt;&lt;/object&gt;&lt;object type=&quot;3&quot; unique_id=&quot;10097&quot;&gt;&lt;property id=&quot;20148&quot; value=&quot;5&quot;/&gt;&lt;property id=&quot;20300&quot; value=&quot;Slide 8 - &amp;quot;Heat&amp;quot;&quot;/&gt;&lt;property id=&quot;20307&quot; value=&quot;279&quot;/&gt;&lt;/object&gt;&lt;object type=&quot;3&quot; unique_id=&quot;10098&quot;&gt;&lt;property id=&quot;20148&quot; value=&quot;5&quot;/&gt;&lt;property id=&quot;20300&quot; value=&quot;Slide 10 - &amp;quot;Heat Transfer&amp;quot;&quot;/&gt;&lt;property id=&quot;20307&quot; value=&quot;290&quot;/&gt;&lt;/object&gt;&lt;object type=&quot;3&quot; unique_id=&quot;10099&quot;&gt;&lt;property id=&quot;20148&quot; value=&quot;5&quot;/&gt;&lt;property id=&quot;20300&quot; value=&quot;Slide 15 - &amp;quot;Breaking the Fire Triangle&amp;quot;&quot;/&gt;&lt;property id=&quot;20307&quot; value=&quot;280&quot;/&gt;&lt;/object&gt;&lt;object type=&quot;3&quot; unique_id=&quot;10100&quot;&gt;&lt;property id=&quot;20148&quot; value=&quot;5&quot;/&gt;&lt;property id=&quot;20300&quot; value=&quot;Slide 16 - &amp;quot;Breaking the fire triangle&amp;quot;&quot;/&gt;&lt;property id=&quot;20307&quot; value=&quot;281&quot;/&gt;&lt;/object&gt;&lt;object type=&quot;3&quot; unique_id=&quot;10106&quot;&gt;&lt;property id=&quot;20148&quot; value=&quot;5&quot;/&gt;&lt;property id=&quot;20300&quot; value=&quot;Slide 17 - &amp;quot;Unit 1 Summary&amp;quot;&quot;/&gt;&lt;property id=&quot;20307&quot; value=&quot;287&quot;/&gt;&lt;/object&gt;&lt;object type=&quot;3&quot; unique_id=&quot;10690&quot;&gt;&lt;property id=&quot;20148&quot; value=&quot;5&quot;/&gt;&lt;property id=&quot;20300&quot; value=&quot;Slide 7 - &amp;quot;Oxygen&amp;quot;&quot;/&gt;&lt;property id=&quot;20307&quot; value=&quot;292&quot;/&gt;&lt;/object&gt;&lt;object type=&quot;3&quot; unique_id=&quot;10691&quot;&gt;&lt;property id=&quot;20148&quot; value=&quot;5&quot;/&gt;&lt;property id=&quot;20300&quot; value=&quot;Slide 9 - &amp;quot;Fuel&amp;quot;&quot;/&gt;&lt;property id=&quot;20307&quot; value=&quot;291&quot;/&gt;&lt;/object&gt;&lt;object type=&quot;3&quot; unique_id=&quot;10692&quot;&gt;&lt;property id=&quot;20148&quot; value=&quot;5&quot;/&gt;&lt;property id=&quot;20300&quot; value=&quot;Slide 11 - &amp;quot;Conduction: Happens through direct contact&amp;#x0D;&amp;#x0A;&amp;quot;&quot;/&gt;&lt;property id=&quot;20307&quot; value=&quot;293&quot;/&gt;&lt;/object&gt;&lt;object type=&quot;3&quot; unique_id=&quot;10693&quot;&gt;&lt;property id=&quot;20148&quot; value=&quot;5&quot;/&gt;&lt;property id=&quot;20300&quot; value=&quot;Slide 12 - &amp;quot;Convection: Movement of air&amp;#x0D;&amp;#x0A;&amp;quot;&quot;/&gt;&lt;property id=&quot;20307&quot; value=&quot;295&quot;/&gt;&lt;/object&gt;&lt;object type=&quot;3&quot; unique_id=&quot;10694&quot;&gt;&lt;property id=&quot;20148&quot; value=&quot;5&quot;/&gt;&lt;property id=&quot;20300&quot; value=&quot;Slide 13 - &amp;quot;&amp;#x0D;&amp;#x0A;Radiant: Ray or wave of heat&amp;#x0D;&amp;#x0A;&amp;quot;&quot;/&gt;&lt;property id=&quot;20307&quot; value=&quot;294&quot;/&gt;&lt;/object&gt;&lt;/object&gt;&lt;/object&gt;&lt;/database&gt;"/>
  <p:tag name="ARTICULATE_PROJECT_OPEN" val="0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NWCG-S190">
      <a:dk1>
        <a:srgbClr val="262626"/>
      </a:dk1>
      <a:lt1>
        <a:srgbClr val="FFFFFF"/>
      </a:lt1>
      <a:dk2>
        <a:srgbClr val="42322A"/>
      </a:dk2>
      <a:lt2>
        <a:srgbClr val="EEECE1"/>
      </a:lt2>
      <a:accent1>
        <a:srgbClr val="ABC178"/>
      </a:accent1>
      <a:accent2>
        <a:srgbClr val="D6562B"/>
      </a:accent2>
      <a:accent3>
        <a:srgbClr val="507B97"/>
      </a:accent3>
      <a:accent4>
        <a:srgbClr val="F4BB3A"/>
      </a:accent4>
      <a:accent5>
        <a:srgbClr val="176533"/>
      </a:accent5>
      <a:accent6>
        <a:srgbClr val="A17D6B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CG_PPT_s190-Template" id="{8593C24D-E6E0-4AD6-A7C4-B640759F04B6}" vid="{9958F55C-F9E0-4870-BECA-CDDEE98386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NWCG_PPT_Template</Template>
  <TotalTime>3644</TotalTime>
  <Words>2360</Words>
  <Application>Microsoft Office PowerPoint</Application>
  <PresentationFormat>On-screen Show (4:3)</PresentationFormat>
  <Paragraphs>240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Arial</vt:lpstr>
      <vt:lpstr>Courier New</vt:lpstr>
      <vt:lpstr>Times New Roman</vt:lpstr>
      <vt:lpstr>Wingdings</vt:lpstr>
      <vt:lpstr>Symbol</vt:lpstr>
      <vt:lpstr>Custom Design</vt:lpstr>
      <vt:lpstr>S-130 ES Unidad 18: Ejercicio de Incidente</vt:lpstr>
      <vt:lpstr>Objetivos</vt:lpstr>
      <vt:lpstr>Objetivos</vt:lpstr>
      <vt:lpstr>Objetivos</vt:lpstr>
      <vt:lpstr>Desarrollo del Ejercicio</vt:lpstr>
      <vt:lpstr>Informativa del Incidente</vt:lpstr>
      <vt:lpstr>Uso de Herramientas y Equipo</vt:lpstr>
      <vt:lpstr>Técnicas de Línea Manual</vt:lpstr>
      <vt:lpstr>Uso de Agua</vt:lpstr>
      <vt:lpstr>Dispositivos de Ignición</vt:lpstr>
      <vt:lpstr>Liquidación</vt:lpstr>
      <vt:lpstr>Refugio de Protección</vt:lpstr>
      <vt:lpstr>Revisión Después de la Acción</vt:lpstr>
      <vt:lpstr>S-130 Hoja de Tarea de Evaluación del Estudiante</vt:lpstr>
      <vt:lpstr>Objetivos</vt:lpstr>
      <vt:lpstr>Objetivos</vt:lpstr>
      <vt:lpstr>Objetivos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S-130 ESUnidad 18: Ejercicio de Incidente</dc:title>
  <dc:subject>S-130 ESUnidad 18: Ejercicio de Incidente</dc:subject>
  <dc:creator>NWCG</dc:creator>
  <cp:keywords>S-130 ESUnidad 18: Ejercicio de Incidente</cp:keywords>
  <cp:lastModifiedBy>Touchette, Rhiannon R</cp:lastModifiedBy>
  <cp:revision>136</cp:revision>
  <cp:lastPrinted>2018-11-08T18:13:21Z</cp:lastPrinted>
  <dcterms:created xsi:type="dcterms:W3CDTF">2019-10-15T16:01:49Z</dcterms:created>
  <dcterms:modified xsi:type="dcterms:W3CDTF">2023-05-17T18:33:01Z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F825ACD3-ED32-4FDF-A0D6-63D173E0C802</vt:lpwstr>
  </property>
  <property fmtid="{D5CDD505-2E9C-101B-9397-08002B2CF9AE}" pid="3" name="ArticulatePath">
    <vt:lpwstr>Presentation1</vt:lpwstr>
  </property>
</Properties>
</file>