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73" r:id="rId4"/>
    <p:sldId id="270" r:id="rId5"/>
    <p:sldId id="267" r:id="rId6"/>
    <p:sldId id="268" r:id="rId7"/>
    <p:sldId id="269" r:id="rId8"/>
    <p:sldId id="272" r:id="rId9"/>
    <p:sldId id="274" r:id="rId10"/>
    <p:sldId id="275" r:id="rId11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6533"/>
    <a:srgbClr val="42322A"/>
    <a:srgbClr val="DDDDDD"/>
    <a:srgbClr val="FFFFFF"/>
    <a:srgbClr val="663300"/>
    <a:srgbClr val="C0C0C0"/>
    <a:srgbClr val="EEECE1"/>
    <a:srgbClr val="005660"/>
    <a:srgbClr val="EAEAEA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81" autoAdjust="0"/>
    <p:restoredTop sz="85393" autoAdjust="0"/>
  </p:normalViewPr>
  <p:slideViewPr>
    <p:cSldViewPr showGuides="1">
      <p:cViewPr varScale="1">
        <p:scale>
          <a:sx n="61" d="100"/>
          <a:sy n="61" d="100"/>
        </p:scale>
        <p:origin x="90" y="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01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2209" cy="46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792" y="1"/>
            <a:ext cx="2972208" cy="46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910"/>
            <a:ext cx="2972209" cy="46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792" y="8831910"/>
            <a:ext cx="2972208" cy="46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3D1A75-8B2A-48FC-B5A2-79243BA3A131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641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800" y="669897"/>
            <a:ext cx="2476500" cy="1857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43998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3E047-8B01-4D0A-8D9A-8D93D4534B9F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304800" y="8829675"/>
            <a:ext cx="6019800" cy="466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r>
              <a:rPr lang="en-US" dirty="0"/>
              <a:t>NWCG S-190 Guide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04800" y="8829675"/>
            <a:ext cx="6019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29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/>
          <a:lstStyle/>
          <a:p>
            <a:pPr marL="0" lvl="0" indent="0">
              <a:buFont typeface="Wingdings" panose="05000000000000000000" pitchFamily="2" charset="2"/>
              <a:buNone/>
            </a:pPr>
            <a:endParaRPr lang="en-US" sz="1200" b="0" kern="1200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/>
          <a:lstStyle/>
          <a:p>
            <a:fld id="{8563C44C-B45D-4BB0-881F-345F3E06739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777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s-ES_tradnl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Revise los objetivos de la unidad.</a:t>
            </a:r>
            <a:endParaRPr lang="es-MX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570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s-ES_tradnl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Presente los objetivos de la unidad. </a:t>
            </a:r>
            <a:endParaRPr lang="es-MX" sz="18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566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s-ES_tradnl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Presente los objetivos de la unidad.</a:t>
            </a:r>
            <a:endParaRPr lang="es-MX" sz="18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" indent="-6350">
              <a:lnSpc>
                <a:spcPct val="103000"/>
              </a:lnSpc>
              <a:spcAft>
                <a:spcPts val="565"/>
              </a:spcAft>
            </a:pPr>
            <a:r>
              <a:rPr lang="es-ES_tradnl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	 </a:t>
            </a:r>
            <a:br>
              <a:rPr lang="es-ES_tradnl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MX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272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207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796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08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</a:t>
            </a:r>
            <a:r>
              <a:rPr lang="es-ES_tradnl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Guía</a:t>
            </a:r>
            <a:r>
              <a:rPr lang="es-ES_tradnl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_tradnl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 Bolsillo Respuesta a Incidente </a:t>
            </a:r>
            <a:r>
              <a:rPr lang="es-ES_tradnl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(GBRI</a:t>
            </a:r>
            <a:r>
              <a:rPr lang="es-ES_tradnl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s-ES_tradnl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PMS 461es, </a:t>
            </a:r>
            <a:r>
              <a:rPr lang="es-ES_tradnl" sz="1200" u="sng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https://</a:t>
            </a:r>
            <a:r>
              <a:rPr lang="es-ES_tradnl" sz="1200" u="sng" dirty="0" err="1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www.nwcg.gov</a:t>
            </a:r>
            <a:r>
              <a:rPr lang="es-ES_tradnl" sz="1200" u="sng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s-ES_tradnl" sz="1200" u="sng" dirty="0" err="1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publications</a:t>
            </a:r>
            <a:r>
              <a:rPr lang="es-ES_tradnl" sz="1200" u="sng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/461es. </a:t>
            </a:r>
            <a:endParaRPr lang="es-MX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8650" lvl="1" indent="-171450" algn="l" defTabSz="914400" rtl="0" eaLnBrk="1" latinLnBrk="0" hangingPunct="1">
              <a:lnSpc>
                <a:spcPct val="103000"/>
              </a:lnSpc>
              <a:buFont typeface="Courier New" panose="02070309020205020404" pitchFamily="49" charset="0"/>
              <a:buChar char="o"/>
              <a:tabLst>
                <a:tab pos="180340" algn="l"/>
              </a:tabLst>
            </a:pPr>
            <a:r>
              <a:rPr lang="es-ES_tradnl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 considerado el libro de trabajo del estudiante y la herramienta de referencia principal para este curso.</a:t>
            </a:r>
            <a:endParaRPr lang="es-MX" sz="12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28650" marR="17780" lvl="1" indent="-171450" algn="l" defTabSz="914400" rtl="0" eaLnBrk="1" latinLnBrk="0" hangingPunct="1">
              <a:lnSpc>
                <a:spcPct val="103000"/>
              </a:lnSpc>
              <a:spcAft>
                <a:spcPts val="230"/>
              </a:spcAft>
              <a:buFont typeface="Courier New" panose="02070309020205020404" pitchFamily="49" charset="0"/>
              <a:buChar char="o"/>
              <a:tabLst>
                <a:tab pos="180340" algn="l"/>
              </a:tabLst>
            </a:pPr>
            <a:r>
              <a:rPr lang="es-ES_tradnl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 GBRI es la herramienta de referencia disponible para un </a:t>
            </a:r>
            <a:r>
              <a:rPr lang="es-ES_tradnl" sz="12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FFT2</a:t>
            </a:r>
            <a:r>
              <a:rPr lang="es-ES_tradnl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en el campo.</a:t>
            </a:r>
          </a:p>
          <a:p>
            <a:pPr marL="457200" marR="17780" lvl="1" indent="0" algn="l" defTabSz="914400" rtl="0" eaLnBrk="1" latinLnBrk="0" hangingPunct="1">
              <a:lnSpc>
                <a:spcPct val="103000"/>
              </a:lnSpc>
              <a:spcAft>
                <a:spcPts val="230"/>
              </a:spcAft>
              <a:buFont typeface="Courier New" panose="02070309020205020404" pitchFamily="49" charset="0"/>
              <a:buNone/>
              <a:tabLst>
                <a:tab pos="180340" algn="l"/>
              </a:tabLst>
            </a:pPr>
            <a:endParaRPr lang="es-MX" sz="12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17780" lvl="0" indent="-171450">
              <a:lnSpc>
                <a:spcPct val="103000"/>
              </a:lnSpc>
              <a:spcAft>
                <a:spcPts val="37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s-ES_tradnl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Cuaderno.</a:t>
            </a:r>
            <a:endParaRPr lang="es-MX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8650" marR="17780" lvl="1" indent="-171450" algn="l" defTabSz="914400" rtl="0" eaLnBrk="1" latinLnBrk="0" hangingPunct="1">
              <a:lnSpc>
                <a:spcPct val="103000"/>
              </a:lnSpc>
              <a:spcAft>
                <a:spcPts val="230"/>
              </a:spcAft>
              <a:buFont typeface="Courier New" panose="02070309020205020404" pitchFamily="49" charset="0"/>
              <a:buChar char="o"/>
              <a:tabLst>
                <a:tab pos="180340" algn="l"/>
              </a:tabLst>
            </a:pPr>
            <a:r>
              <a:rPr lang="es-ES_tradnl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los estudiantes se les debe proporcionar una libreta de bolsillo, bloc de notas o cualquier material de papel para el propósito de tomar notas.</a:t>
            </a:r>
            <a:endParaRPr lang="es-MX" sz="12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28650" marR="17780" lvl="1" indent="-171450" algn="l" defTabSz="914400" rtl="0" eaLnBrk="1" latinLnBrk="0" hangingPunct="1">
              <a:lnSpc>
                <a:spcPct val="103000"/>
              </a:lnSpc>
              <a:spcAft>
                <a:spcPts val="230"/>
              </a:spcAft>
              <a:buFont typeface="Courier New" panose="02070309020205020404" pitchFamily="49" charset="0"/>
              <a:buChar char="o"/>
              <a:tabLst>
                <a:tab pos="180340" algn="l"/>
              </a:tabLst>
            </a:pPr>
            <a:r>
              <a:rPr lang="es-ES_tradnl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 cuaderno o bloc de notas, generalmente del tamaño de bolsillo es la herramienta disponible para cualquier </a:t>
            </a:r>
            <a:r>
              <a:rPr lang="es-ES_tradnl" sz="12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FFT2</a:t>
            </a:r>
            <a:r>
              <a:rPr lang="es-ES_tradnl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en campo.</a:t>
            </a:r>
          </a:p>
          <a:p>
            <a:pPr marL="457200" marR="17780" lvl="1" indent="0" algn="l" defTabSz="914400" rtl="0" eaLnBrk="1" latinLnBrk="0" hangingPunct="1">
              <a:lnSpc>
                <a:spcPct val="103000"/>
              </a:lnSpc>
              <a:spcAft>
                <a:spcPts val="230"/>
              </a:spcAft>
              <a:buFont typeface="Courier New" panose="02070309020205020404" pitchFamily="49" charset="0"/>
              <a:buNone/>
              <a:tabLst>
                <a:tab pos="180340" algn="l"/>
              </a:tabLst>
            </a:pPr>
            <a:endParaRPr lang="es-MX" sz="12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17780" lvl="0" indent="-342900">
              <a:lnSpc>
                <a:spcPct val="103000"/>
              </a:lnSpc>
              <a:spcAft>
                <a:spcPts val="375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s-ES_tradnl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S-130 Hoja de Tarea de Evaluación del Estudiante.</a:t>
            </a:r>
            <a:endParaRPr lang="es-MX" sz="12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marR="17780" lvl="1" indent="-171450" algn="l" defTabSz="914400" rtl="0" eaLnBrk="1" latinLnBrk="0" hangingPunct="1">
              <a:lnSpc>
                <a:spcPct val="103000"/>
              </a:lnSpc>
              <a:spcAft>
                <a:spcPts val="230"/>
              </a:spcAft>
              <a:buFont typeface="Courier New" panose="02070309020205020404" pitchFamily="49" charset="0"/>
              <a:buChar char="o"/>
              <a:tabLst>
                <a:tab pos="180340" algn="l"/>
              </a:tabLst>
            </a:pPr>
            <a:r>
              <a:rPr lang="es-ES_tradnl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 intención se explica en la siguiente diapositiva.</a:t>
            </a:r>
            <a:endParaRPr lang="es-MX" sz="12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28650" marR="17780" lvl="1" indent="-171450" algn="l" defTabSz="914400" rtl="0" eaLnBrk="1" latinLnBrk="0" hangingPunct="1">
              <a:lnSpc>
                <a:spcPct val="103000"/>
              </a:lnSpc>
              <a:spcAft>
                <a:spcPts val="230"/>
              </a:spcAft>
              <a:buFont typeface="Courier New" panose="02070309020205020404" pitchFamily="49" charset="0"/>
              <a:buChar char="o"/>
              <a:tabLst>
                <a:tab pos="180340" algn="l"/>
              </a:tabLst>
            </a:pPr>
            <a:r>
              <a:rPr lang="es-ES_tradnl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 el reemplazo del examen escrito formal típicamente asociado con el curso S-130, Capacitación de Combatiente de Incendios.</a:t>
            </a:r>
          </a:p>
          <a:p>
            <a:pPr marL="457200" marR="17780" lvl="1" indent="0" algn="l" defTabSz="914400" rtl="0" eaLnBrk="1" latinLnBrk="0" hangingPunct="1">
              <a:lnSpc>
                <a:spcPct val="103000"/>
              </a:lnSpc>
              <a:spcAft>
                <a:spcPts val="230"/>
              </a:spcAft>
              <a:buFont typeface="Courier New" panose="02070309020205020404" pitchFamily="49" charset="0"/>
              <a:buNone/>
              <a:tabLst>
                <a:tab pos="180340" algn="l"/>
              </a:tabLst>
            </a:pPr>
            <a:endParaRPr lang="es-MX" sz="12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17780" lvl="0" indent="-171450">
              <a:lnSpc>
                <a:spcPct val="107000"/>
              </a:lnSpc>
              <a:spcAft>
                <a:spcPts val="32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s-ES_tradnl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Glosario de Incendios Forestales del</a:t>
            </a:r>
            <a:r>
              <a:rPr lang="es-ES_tradnl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_tradnl" sz="1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NWCG</a:t>
            </a:r>
            <a:r>
              <a:rPr lang="es-ES_tradnl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PMS 205, </a:t>
            </a:r>
            <a:r>
              <a:rPr lang="es-ES_tradnl" sz="1200" u="sng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https://</a:t>
            </a:r>
            <a:r>
              <a:rPr lang="es-ES_tradnl" sz="1200" u="sng" dirty="0" err="1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www.nwcg.gov</a:t>
            </a:r>
            <a:r>
              <a:rPr lang="es-ES_tradnl" sz="1200" u="sng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s-ES_tradnl" sz="1200" u="sng" dirty="0" err="1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glossary</a:t>
            </a:r>
            <a:r>
              <a:rPr lang="es-ES_tradnl" sz="1200" u="sng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/a-z</a:t>
            </a:r>
            <a:r>
              <a:rPr lang="es-ES_tradnl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s-MX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8650" marR="17780" lvl="1" indent="-171450" algn="l" defTabSz="914400" rtl="0" eaLnBrk="1" latinLnBrk="0" hangingPunct="1">
              <a:lnSpc>
                <a:spcPct val="103000"/>
              </a:lnSpc>
              <a:spcAft>
                <a:spcPts val="230"/>
              </a:spcAft>
              <a:buFont typeface="Courier New" panose="02070309020205020404" pitchFamily="49" charset="0"/>
              <a:buChar char="o"/>
              <a:tabLst>
                <a:tab pos="180340" algn="l"/>
              </a:tabLst>
            </a:pPr>
            <a:r>
              <a:rPr lang="es-ES_tradnl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Sirve como la fuente principal de las definiciones de términos o conceptos utilizados en el curso.</a:t>
            </a:r>
            <a:endParaRPr lang="es-MX" sz="12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28650" marR="17780" lvl="1" indent="-171450" algn="l" defTabSz="914400" rtl="0" eaLnBrk="1" latinLnBrk="0" hangingPunct="1">
              <a:lnSpc>
                <a:spcPct val="103000"/>
              </a:lnSpc>
              <a:spcAft>
                <a:spcPts val="230"/>
              </a:spcAft>
              <a:buFont typeface="Courier New" panose="02070309020205020404" pitchFamily="49" charset="0"/>
              <a:buChar char="o"/>
              <a:tabLst>
                <a:tab pos="180340" algn="l"/>
              </a:tabLst>
            </a:pPr>
            <a:r>
              <a:rPr lang="es-ES_tradnl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 exhorta a los estudiantes a </a:t>
            </a:r>
            <a:r>
              <a:rPr lang="es-ES_tradnl" sz="12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accesar</a:t>
            </a:r>
            <a:r>
              <a:rPr lang="es-ES_tradnl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él vía un dispositivo inteligente durante el curso.</a:t>
            </a:r>
            <a:endParaRPr lang="es-MX" sz="12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350" indent="-6350">
              <a:lnSpc>
                <a:spcPct val="107000"/>
              </a:lnSpc>
              <a:spcAft>
                <a:spcPts val="800"/>
              </a:spcAft>
            </a:pPr>
            <a:br>
              <a:rPr lang="es-ES_tradnl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_tradnl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MX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1" indent="0">
              <a:buFont typeface="Courier New" panose="02070309020205020404" pitchFamily="49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370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17780" lvl="0" indent="-285750">
              <a:lnSpc>
                <a:spcPct val="103000"/>
              </a:lnSpc>
              <a:spcAft>
                <a:spcPts val="775"/>
              </a:spcAft>
              <a:buFont typeface="Arial" panose="020B0604020202020204" pitchFamily="34" charset="0"/>
              <a:buChar char="•"/>
            </a:pPr>
            <a:r>
              <a:rPr lang="es-ES_tradnl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intención de S-130 Hoja de Tarea de Evaluación del Estudiante es ser distribuida durante la Introducción del Curso, y las tareas deben ser completadas a lo largo del curso. Proporciona una oportunidad para que los estudiantes demuestren que han logrado los objetivos del curso. Se exhorta las discusiones abiertas con instructores y otros estudiantes.</a:t>
            </a:r>
          </a:p>
          <a:p>
            <a:pPr marL="0" marR="17780" lvl="0" indent="0">
              <a:lnSpc>
                <a:spcPct val="103000"/>
              </a:lnSpc>
              <a:spcAft>
                <a:spcPts val="775"/>
              </a:spcAft>
              <a:buFont typeface="Arial" panose="020B0604020202020204" pitchFamily="34" charset="0"/>
              <a:buNone/>
            </a:pPr>
            <a:endParaRPr lang="es-MX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17780" lvl="0" indent="-285750">
              <a:lnSpc>
                <a:spcPct val="103000"/>
              </a:lnSpc>
              <a:spcAft>
                <a:spcPts val="775"/>
              </a:spcAft>
              <a:buFont typeface="Arial" panose="020B0604020202020204" pitchFamily="34" charset="0"/>
              <a:buChar char="•"/>
            </a:pPr>
            <a:r>
              <a:rPr lang="es-ES_tradnl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 Libro de Tareas de la Posición del </a:t>
            </a:r>
            <a:r>
              <a:rPr lang="es-ES_tradnl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NWCG</a:t>
            </a:r>
            <a:r>
              <a:rPr lang="es-ES_tradnl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(LTP) es un componente clave del proceso de calificación para posiciones especificadas por el </a:t>
            </a:r>
            <a:r>
              <a:rPr lang="es-ES_tradnl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NWCG</a:t>
            </a:r>
            <a:r>
              <a:rPr lang="es-ES_tradnl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El LTP provee un medio observable, medible y estandarizado para evaluar y documentar la capacidad del aprendiz. Esta hoja de tarea refleja el formato y la intención del LTP del </a:t>
            </a:r>
            <a:r>
              <a:rPr lang="es-ES_tradnl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NWCG</a:t>
            </a:r>
            <a:r>
              <a:rPr lang="es-ES_tradnl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17780" lvl="0" indent="0">
              <a:lnSpc>
                <a:spcPct val="103000"/>
              </a:lnSpc>
              <a:spcAft>
                <a:spcPts val="775"/>
              </a:spcAft>
              <a:buFont typeface="Arial" panose="020B0604020202020204" pitchFamily="34" charset="0"/>
              <a:buNone/>
            </a:pPr>
            <a:endParaRPr lang="es-MX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17780" lvl="0" indent="-285750">
              <a:lnSpc>
                <a:spcPct val="103000"/>
              </a:lnSpc>
              <a:spcAft>
                <a:spcPts val="765"/>
              </a:spcAft>
              <a:buFont typeface="Arial" panose="020B0604020202020204" pitchFamily="34" charset="0"/>
              <a:buChar char="•"/>
            </a:pPr>
            <a:r>
              <a:rPr lang="es-ES_tradnl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Aunque no existe un LTP establecido para la posición de Combatiente de Incendios Tipo 2 (</a:t>
            </a:r>
            <a:r>
              <a:rPr lang="es-ES_tradnl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FFT2</a:t>
            </a:r>
            <a:r>
              <a:rPr lang="es-ES_tradnl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la S-130 Hoja de Tarea de Evaluación del Estudiante tiene un propósito similar al permitir la evaluación y documentación del desempeño del estudiante en el S-130 Curso de capacitación de Combatiente de Incendios. </a:t>
            </a:r>
          </a:p>
          <a:p>
            <a:pPr marL="0" marR="17780" lvl="0" indent="0">
              <a:lnSpc>
                <a:spcPct val="103000"/>
              </a:lnSpc>
              <a:spcAft>
                <a:spcPts val="765"/>
              </a:spcAft>
              <a:buFont typeface="Arial" panose="020B0604020202020204" pitchFamily="34" charset="0"/>
              <a:buNone/>
            </a:pPr>
            <a:endParaRPr lang="es-MX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17780" lvl="0" indent="-285750">
              <a:lnSpc>
                <a:spcPct val="103000"/>
              </a:lnSpc>
              <a:spcAft>
                <a:spcPts val="695"/>
              </a:spcAft>
              <a:buFont typeface="Arial" panose="020B0604020202020204" pitchFamily="34" charset="0"/>
              <a:buChar char="•"/>
            </a:pPr>
            <a:r>
              <a:rPr lang="es-ES_tradnl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Todas las respuestas deben ser revisadas y evaluadas por un instructor antes del final del curso y documentadas en la columna del Evaluador. El desempeño exitoso de las tareas identificadas (así como la participación en las discusiones de clase y finalización exitosa de las comprobaciones de conocimiento del curso), resultará en una recomendación a la agencia para que el aprendiz sea certificado por completar el S-130, Capacitación de Combatiente de Incendios. </a:t>
            </a:r>
            <a:endParaRPr lang="es-MX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473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s-ES_tradnl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Revise los objetivos de la unidad.</a:t>
            </a:r>
            <a:endParaRPr lang="es-MX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2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 descr="Un combatiente de incendios usa una motosierra para cortar un árbol acostado en el suelo. 6 combatientes de incendios observando desde una distancia segura, con otros alejándose.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" t="1008" r="4545"/>
          <a:stretch/>
        </p:blipFill>
        <p:spPr bwMode="auto">
          <a:xfrm>
            <a:off x="-1" y="-1"/>
            <a:ext cx="9144001" cy="665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4495800"/>
            <a:ext cx="9144000" cy="1752600"/>
          </a:xfrm>
          <a:prstGeom prst="rect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905000" y="4495800"/>
            <a:ext cx="7086600" cy="1752600"/>
          </a:xfrm>
        </p:spPr>
        <p:txBody>
          <a:bodyPr>
            <a:no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Course # Unit #: unit name</a:t>
            </a:r>
            <a:endParaRPr lang="en-US" altLang="en-US" sz="4000" dirty="0">
              <a:solidFill>
                <a:schemeClr val="bg1"/>
              </a:solidFill>
            </a:endParaRPr>
          </a:p>
        </p:txBody>
      </p:sp>
      <p:pic>
        <p:nvPicPr>
          <p:cNvPr id="7" name="Picture 6" descr="NWCG Logo">
            <a:extLst>
              <a:ext uri="{FF2B5EF4-FFF2-40B4-BE49-F238E27FC236}">
                <a16:creationId xmlns:a16="http://schemas.microsoft.com/office/drawing/2014/main" id="{140F4613-83D5-483D-BEFA-0CB83AC68B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6" y="4681325"/>
            <a:ext cx="174061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83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s/Defin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0" y="1529074"/>
            <a:ext cx="9144000" cy="5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984502"/>
            <a:ext cx="9144000" cy="538163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3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nowledge ch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0" y="762000"/>
            <a:ext cx="9144000" cy="762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Question?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0" y="1646238"/>
            <a:ext cx="4495800" cy="490696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Answer: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648200" y="1646238"/>
            <a:ext cx="4495800" cy="490696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Answer: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Knowledge Check</a:t>
            </a:r>
          </a:p>
        </p:txBody>
      </p:sp>
    </p:spTree>
    <p:extLst>
      <p:ext uri="{BB962C8B-B14F-4D97-AF65-F5344CB8AC3E}">
        <p14:creationId xmlns:p14="http://schemas.microsoft.com/office/powerpoint/2010/main" val="5365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3429000" cy="66294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44012" y="0"/>
            <a:ext cx="9188012" cy="80330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3505200" y="803305"/>
            <a:ext cx="1828800" cy="574989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410200" y="803305"/>
            <a:ext cx="1828800" cy="574989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7315200" y="803305"/>
            <a:ext cx="1828800" cy="574989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Content Placeholder 8"/>
          <p:cNvSpPr>
            <a:spLocks noGrp="1"/>
          </p:cNvSpPr>
          <p:nvPr>
            <p:ph sz="quarter" idx="15"/>
          </p:nvPr>
        </p:nvSpPr>
        <p:spPr>
          <a:xfrm>
            <a:off x="228600" y="794759"/>
            <a:ext cx="3200400" cy="57584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47801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44958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Objectives/Summary</a:t>
            </a:r>
          </a:p>
        </p:txBody>
      </p:sp>
    </p:spTree>
    <p:extLst>
      <p:ext uri="{BB962C8B-B14F-4D97-AF65-F5344CB8AC3E}">
        <p14:creationId xmlns:p14="http://schemas.microsoft.com/office/powerpoint/2010/main" val="4024220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870959"/>
            <a:ext cx="8686800" cy="57584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0780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0" y="2590800"/>
            <a:ext cx="9144000" cy="4038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Image/Chart/Video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870959"/>
            <a:ext cx="8686800" cy="16436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77120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6200" y="685800"/>
            <a:ext cx="5486400" cy="1828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76200" y="2677131"/>
            <a:ext cx="5486400" cy="1828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76200" y="4668462"/>
            <a:ext cx="5486400" cy="1828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791200" y="686149"/>
            <a:ext cx="3200400" cy="18288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5791200" y="2677131"/>
            <a:ext cx="3200400" cy="18288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5791200" y="4668462"/>
            <a:ext cx="3200400" cy="18288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276220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6200" y="685800"/>
            <a:ext cx="2926080" cy="58521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3086100" y="685800"/>
            <a:ext cx="2926080" cy="58521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6096000" y="685800"/>
            <a:ext cx="2926080" cy="58521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11206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6400" y="794759"/>
            <a:ext cx="3505200" cy="5758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794759"/>
            <a:ext cx="5257800" cy="57584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51195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794759"/>
            <a:ext cx="4343400" cy="57584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648200" y="794758"/>
            <a:ext cx="4343400" cy="57584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172553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6400" y="794759"/>
            <a:ext cx="3516312" cy="28172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486400" y="3733798"/>
            <a:ext cx="3516312" cy="281940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794759"/>
            <a:ext cx="5246688" cy="57584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5380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7544"/>
            <a:ext cx="9144000" cy="29136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" name="Google Shape;10;p1"/>
          <p:cNvSpPr txBox="1">
            <a:spLocks/>
          </p:cNvSpPr>
          <p:nvPr userDrawn="1"/>
        </p:nvSpPr>
        <p:spPr>
          <a:xfrm>
            <a:off x="0" y="6587544"/>
            <a:ext cx="5486400" cy="291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>
              <a:defRPr lang="en-US"/>
            </a:defPPr>
            <a:lvl1pPr marL="0" marR="0" lvl="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kern="1200" cap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b="1" i="0" u="none" strike="noStrike" kern="1200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S-130: </a:t>
            </a:r>
            <a:r>
              <a:rPr lang="es-ES" sz="1200" b="1" i="0" u="none" strike="noStrike" kern="1200" cap="none" noProof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Introducción</a:t>
            </a:r>
            <a:r>
              <a:rPr lang="en-US" sz="1200" b="1" i="0" u="none" strike="noStrike" kern="1200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s-ES" sz="1200" b="1" i="0" u="none" strike="noStrike" kern="1200" cap="none" noProof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</a:p>
        </p:txBody>
      </p:sp>
      <p:sp>
        <p:nvSpPr>
          <p:cNvPr id="9" name="Google Shape;11;p1"/>
          <p:cNvSpPr txBox="1">
            <a:spLocks/>
          </p:cNvSpPr>
          <p:nvPr userDrawn="1"/>
        </p:nvSpPr>
        <p:spPr>
          <a:xfrm>
            <a:off x="7008909" y="6587545"/>
            <a:ext cx="2133600" cy="291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spcBef>
                <a:spcPts val="0"/>
              </a:spcBef>
              <a:buNone/>
              <a:defRPr sz="1200" b="1" i="0" u="none" strike="noStrike" kern="1200" cap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‹Nº›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71" r:id="rId9"/>
    <p:sldLayoutId id="2147483675" r:id="rId10"/>
    <p:sldLayoutId id="2147483673" r:id="rId11"/>
    <p:sldLayoutId id="2147483674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S-130: Capacitación de Combatiente de Incendios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472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6A9A87-504B-4C44-B402-843386AFA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Objetivos del Curso</a:t>
            </a:r>
          </a:p>
        </p:txBody>
      </p:sp>
      <p:pic>
        <p:nvPicPr>
          <p:cNvPr id="17" name="Content Placeholder 16" descr="Brigada de combatientes de incendios forestales trabajando en una línea con herramientas y EPP completo.">
            <a:extLst>
              <a:ext uri="{FF2B5EF4-FFF2-40B4-BE49-F238E27FC236}">
                <a16:creationId xmlns:a16="http://schemas.microsoft.com/office/drawing/2014/main" id="{A15606C7-7DC9-489A-9B96-B82504B2FA95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251"/>
            <a:ext cx="9144000" cy="6019800"/>
          </a:xfrm>
        </p:spPr>
      </p:pic>
      <p:sp>
        <p:nvSpPr>
          <p:cNvPr id="18" name="Rectangle 17" descr="Como imagen de fondo en la diapositiva, un combatiente de incendios usa una motosierra para cortar un árbol acostado en el suelo. 6 combatientes de incendios observando desde una distancia segura, con otros alejándose.  ">
            <a:extLst>
              <a:ext uri="{FF2B5EF4-FFF2-40B4-BE49-F238E27FC236}">
                <a16:creationId xmlns:a16="http://schemas.microsoft.com/office/drawing/2014/main" id="{8D6BA8DA-9849-4049-9D5C-5EC046658863}"/>
              </a:ext>
            </a:extLst>
          </p:cNvPr>
          <p:cNvSpPr/>
          <p:nvPr/>
        </p:nvSpPr>
        <p:spPr>
          <a:xfrm>
            <a:off x="152400" y="1061717"/>
            <a:ext cx="8839200" cy="473456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74320" lvl="0" indent="0">
              <a:lnSpc>
                <a:spcPct val="110000"/>
              </a:lnSpc>
              <a:spcBef>
                <a:spcPts val="25"/>
              </a:spcBef>
              <a:buNone/>
            </a:pPr>
            <a:r>
              <a:rPr lang="es-ES" b="1" dirty="0">
                <a:latin typeface="+mn-lt"/>
              </a:rPr>
              <a:t>Los estudiantes serán capaces de: </a:t>
            </a:r>
          </a:p>
          <a:p>
            <a:pPr marL="274320" lvl="0" indent="0">
              <a:lnSpc>
                <a:spcPct val="110000"/>
              </a:lnSpc>
              <a:spcBef>
                <a:spcPts val="25"/>
              </a:spcBef>
              <a:buNone/>
            </a:pPr>
            <a:endParaRPr lang="en-US" b="1" dirty="0">
              <a:latin typeface="+mn-lt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s-MX" b="1" u="none" strike="noStrike" dirty="0">
                <a:solidFill>
                  <a:srgbClr val="262626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Describir los estándares, herramientas y equipo; y varios métodos utilizados en la construcción de línea de fuego.</a:t>
            </a:r>
            <a:endParaRPr lang="es-MX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6350">
              <a:lnSpc>
                <a:spcPct val="107000"/>
              </a:lnSpc>
              <a:spcAft>
                <a:spcPts val="800"/>
              </a:spcAft>
            </a:pPr>
            <a:r>
              <a:rPr lang="es-MX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s-MX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s-MX" b="1" u="none" strike="noStrike" dirty="0">
                <a:solidFill>
                  <a:srgbClr val="262626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Describir los métodos para extinguir un incendio con o sin el uso de agua.</a:t>
            </a:r>
            <a:endParaRPr lang="es-MX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6350">
              <a:lnSpc>
                <a:spcPct val="103000"/>
              </a:lnSpc>
            </a:pPr>
            <a:r>
              <a:rPr lang="es-MX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s-MX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s-MX" b="1" u="none" strike="noStrike" dirty="0">
                <a:solidFill>
                  <a:srgbClr val="262626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Demostrar la capacidad de construir una línea de fuego con los estándares requeridos, utilizando varios métodos, herramientas y equipo; y técnicas.</a:t>
            </a:r>
            <a:endParaRPr lang="es-MX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21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6A9A87-504B-4C44-B402-843386AFA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Objetivos del Curso</a:t>
            </a:r>
          </a:p>
        </p:txBody>
      </p:sp>
      <p:sp>
        <p:nvSpPr>
          <p:cNvPr id="18" name="Rectangle 17" descr="Como imagen de fondo en la diapositiva, un combatiente de incendios usa una motosierra para cortar un árbol acostado en el suelo. 6 combatientes de incendios observando desde una distancia segura, con otros alejándose.  ">
            <a:extLst>
              <a:ext uri="{FF2B5EF4-FFF2-40B4-BE49-F238E27FC236}">
                <a16:creationId xmlns:a16="http://schemas.microsoft.com/office/drawing/2014/main" id="{8D6BA8DA-9849-4049-9D5C-5EC046658863}"/>
              </a:ext>
            </a:extLst>
          </p:cNvPr>
          <p:cNvSpPr/>
          <p:nvPr/>
        </p:nvSpPr>
        <p:spPr>
          <a:xfrm>
            <a:off x="76200" y="1358271"/>
            <a:ext cx="8839200" cy="583781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74320" lvl="0" indent="0">
              <a:lnSpc>
                <a:spcPct val="110000"/>
              </a:lnSpc>
              <a:spcBef>
                <a:spcPts val="25"/>
              </a:spcBef>
              <a:buNone/>
            </a:pPr>
            <a:r>
              <a:rPr lang="en-US" b="1" dirty="0">
                <a:latin typeface="+mn-lt"/>
              </a:rPr>
              <a:t>Los </a:t>
            </a:r>
            <a:r>
              <a:rPr lang="es-ES" b="1" dirty="0">
                <a:latin typeface="+mn-lt"/>
              </a:rPr>
              <a:t>estudiantes</a:t>
            </a:r>
            <a:r>
              <a:rPr lang="en-US" b="1" dirty="0">
                <a:latin typeface="+mn-lt"/>
              </a:rPr>
              <a:t> </a:t>
            </a:r>
            <a:r>
              <a:rPr lang="es-ES" b="1" dirty="0">
                <a:latin typeface="+mn-lt"/>
              </a:rPr>
              <a:t>serán capaces </a:t>
            </a:r>
            <a:r>
              <a:rPr lang="en-US" b="1" dirty="0">
                <a:latin typeface="+mn-lt"/>
              </a:rPr>
              <a:t>de: </a:t>
            </a:r>
          </a:p>
          <a:p>
            <a:pPr marL="274320" lvl="0" indent="0">
              <a:lnSpc>
                <a:spcPct val="110000"/>
              </a:lnSpc>
              <a:spcBef>
                <a:spcPts val="25"/>
              </a:spcBef>
              <a:buNone/>
            </a:pPr>
            <a:endParaRPr lang="en-US" b="1" dirty="0">
              <a:latin typeface="+mn-lt"/>
            </a:endParaRP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MX" b="1" dirty="0">
                <a:latin typeface="+mn-lt"/>
              </a:rPr>
              <a:t>Describir el propósito de las Normas para Combatir Incendios y las Situaciones que Gritan Cuidado.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s-MX" b="1" dirty="0">
              <a:latin typeface="+mn-lt"/>
            </a:endParaRP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MX" b="1" dirty="0">
                <a:latin typeface="+mn-lt"/>
              </a:rPr>
              <a:t>Describir qué es el Sistema de Vigilantes, Comunicaciones, Rutas de Escape y Zonas de Seguridad (</a:t>
            </a:r>
            <a:r>
              <a:rPr lang="es-MX" b="1" dirty="0" err="1">
                <a:latin typeface="+mn-lt"/>
              </a:rPr>
              <a:t>VCRZ</a:t>
            </a:r>
            <a:r>
              <a:rPr lang="es-MX" b="1" dirty="0">
                <a:latin typeface="+mn-lt"/>
              </a:rPr>
              <a:t>) y cómo se relacionan con las Normas para Combatir Incendios.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s-MX" b="1" dirty="0">
              <a:latin typeface="+mn-lt"/>
            </a:endParaRP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MX" b="1" dirty="0">
                <a:latin typeface="+mn-lt"/>
              </a:rPr>
              <a:t>Describir varios métodos de comunicación y las herramientas utilizadas para recopilar, producir y distribuir información.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+mn-lt"/>
            </a:endParaRPr>
          </a:p>
          <a:p>
            <a:pPr marL="274320" lvl="0" indent="0">
              <a:lnSpc>
                <a:spcPct val="110000"/>
              </a:lnSpc>
              <a:spcBef>
                <a:spcPts val="25"/>
              </a:spcBef>
              <a:buNone/>
            </a:pPr>
            <a:endParaRPr lang="en-US" sz="3200" b="1" dirty="0">
              <a:latin typeface="+mn-lt"/>
            </a:endParaRPr>
          </a:p>
        </p:txBody>
      </p:sp>
      <p:pic>
        <p:nvPicPr>
          <p:cNvPr id="17" name="Content Placeholder 16" descr="Brigada de combatientes de incendios forestales trabajando en una línea con herramientas y EPP completo.">
            <a:extLst>
              <a:ext uri="{FF2B5EF4-FFF2-40B4-BE49-F238E27FC236}">
                <a16:creationId xmlns:a16="http://schemas.microsoft.com/office/drawing/2014/main" id="{A15606C7-7DC9-489A-9B96-B82504B2FA95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6019800"/>
          </a:xfrm>
        </p:spPr>
      </p:pic>
    </p:spTree>
    <p:extLst>
      <p:ext uri="{BB962C8B-B14F-4D97-AF65-F5344CB8AC3E}">
        <p14:creationId xmlns:p14="http://schemas.microsoft.com/office/powerpoint/2010/main" val="163779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6A9A87-504B-4C44-B402-843386AFA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Objetivos del Curso</a:t>
            </a:r>
          </a:p>
        </p:txBody>
      </p:sp>
      <p:sp>
        <p:nvSpPr>
          <p:cNvPr id="18" name="Rectangle 17" descr="Como imagen de fondo en la diapositiva, un combatiente de incendios usa una motosierra para cortar un árbol acostado en el suelo. 6 combatientes de incendios observando desde una distancia segura, con otros alejándose.    ">
            <a:extLst>
              <a:ext uri="{FF2B5EF4-FFF2-40B4-BE49-F238E27FC236}">
                <a16:creationId xmlns:a16="http://schemas.microsoft.com/office/drawing/2014/main" id="{8D6BA8DA-9849-4049-9D5C-5EC046658863}"/>
              </a:ext>
            </a:extLst>
          </p:cNvPr>
          <p:cNvSpPr/>
          <p:nvPr/>
        </p:nvSpPr>
        <p:spPr>
          <a:xfrm>
            <a:off x="76200" y="1244137"/>
            <a:ext cx="8839200" cy="606608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6350" indent="-6350">
              <a:lnSpc>
                <a:spcPct val="107000"/>
              </a:lnSpc>
              <a:spcAft>
                <a:spcPts val="800"/>
              </a:spcAft>
            </a:pPr>
            <a:r>
              <a:rPr lang="es-MX" b="1" dirty="0">
                <a:solidFill>
                  <a:srgbClr val="262626"/>
                </a:solidFill>
                <a:effectLst/>
                <a:latin typeface="+mn-lt"/>
                <a:ea typeface="Calibri" panose="020F0502020204030204" pitchFamily="34" charset="0"/>
              </a:rPr>
              <a:t>Los estudiantes serán capaces de:</a:t>
            </a:r>
            <a:endParaRPr lang="es-MX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274320" lvl="0" indent="0">
              <a:lnSpc>
                <a:spcPct val="110000"/>
              </a:lnSpc>
              <a:spcBef>
                <a:spcPts val="25"/>
              </a:spcBef>
              <a:buNone/>
            </a:pPr>
            <a:endParaRPr lang="en-US" b="1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Describir los estándares, herramientas y equipo; y varios métodos utilizados en la construcción de línea de fuego.</a:t>
            </a:r>
          </a:p>
          <a:p>
            <a:endParaRPr lang="en-US" b="1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262626"/>
                </a:solidFill>
                <a:effectLst/>
                <a:latin typeface="+mn-lt"/>
                <a:ea typeface="Calibri" panose="020F0502020204030204" pitchFamily="34" charset="0"/>
              </a:rPr>
              <a:t>Describir los métodos para extinguir un incendio con o sin el uso de agua</a:t>
            </a:r>
            <a:r>
              <a:rPr lang="en-US" b="1" dirty="0">
                <a:solidFill>
                  <a:srgbClr val="262626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b="1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262626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Demostrar la capacidad de construir una línea de fuego a los estándares requeridos, utilizando varios métodos, herramientas y equipo; y técnicas.</a:t>
            </a:r>
            <a:endParaRPr lang="es-MX" sz="4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1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+mn-lt"/>
            </a:endParaRPr>
          </a:p>
          <a:p>
            <a:pPr marL="274320" lvl="0" indent="0">
              <a:lnSpc>
                <a:spcPct val="110000"/>
              </a:lnSpc>
              <a:spcBef>
                <a:spcPts val="25"/>
              </a:spcBef>
              <a:buNone/>
            </a:pPr>
            <a:endParaRPr lang="en-US" sz="3200" b="1" dirty="0">
              <a:latin typeface="+mn-lt"/>
            </a:endParaRPr>
          </a:p>
        </p:txBody>
      </p:sp>
      <p:pic>
        <p:nvPicPr>
          <p:cNvPr id="17" name="Content Placeholder 16" descr="Brigada de combatientes de incendios forestales trabajando en una línea con herramientas y EPP completo">
            <a:extLst>
              <a:ext uri="{FF2B5EF4-FFF2-40B4-BE49-F238E27FC236}">
                <a16:creationId xmlns:a16="http://schemas.microsoft.com/office/drawing/2014/main" id="{A15606C7-7DC9-489A-9B96-B82504B2FA95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6019800"/>
          </a:xfrm>
        </p:spPr>
      </p:pic>
    </p:spTree>
    <p:extLst>
      <p:ext uri="{BB962C8B-B14F-4D97-AF65-F5344CB8AC3E}">
        <p14:creationId xmlns:p14="http://schemas.microsoft.com/office/powerpoint/2010/main" val="1180029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6A9A87-504B-4C44-B402-843386AFA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Evaluación de los Objetivos</a:t>
            </a:r>
          </a:p>
        </p:txBody>
      </p:sp>
      <p:sp>
        <p:nvSpPr>
          <p:cNvPr id="18" name="Rectangle 17" descr="Como imagen de fondo en la diapositiva, un combatiente de incendios usa una motosierra para cortar un árbol acostado en el suelo. 6 combatientes de incendios observando desde una distancia segura, con otros alejándose.  ">
            <a:extLst>
              <a:ext uri="{FF2B5EF4-FFF2-40B4-BE49-F238E27FC236}">
                <a16:creationId xmlns:a16="http://schemas.microsoft.com/office/drawing/2014/main" id="{8D6BA8DA-9849-4049-9D5C-5EC046658863}"/>
              </a:ext>
            </a:extLst>
          </p:cNvPr>
          <p:cNvSpPr/>
          <p:nvPr/>
        </p:nvSpPr>
        <p:spPr>
          <a:xfrm>
            <a:off x="152400" y="1050140"/>
            <a:ext cx="8839200" cy="541879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96850" indent="-6350">
              <a:lnSpc>
                <a:spcPct val="108000"/>
              </a:lnSpc>
              <a:spcAft>
                <a:spcPts val="565"/>
              </a:spcAft>
            </a:pPr>
            <a:r>
              <a:rPr lang="es-ES_tradnl" sz="32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 logro de los objetivos del curso y de las unidades son evaluados utilizando uno o más de los siguientes métodos:</a:t>
            </a:r>
            <a:endParaRPr lang="es-MX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850">
              <a:lnSpc>
                <a:spcPct val="107000"/>
              </a:lnSpc>
              <a:spcAft>
                <a:spcPts val="5"/>
              </a:spcAft>
            </a:pPr>
            <a:r>
              <a:rPr lang="es-ES_tradnl" sz="32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Discusiones de clase o grupos</a:t>
            </a:r>
            <a:endParaRPr lang="es-MX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850">
              <a:lnSpc>
                <a:spcPct val="107000"/>
              </a:lnSpc>
              <a:spcAft>
                <a:spcPts val="5"/>
              </a:spcAft>
            </a:pPr>
            <a:r>
              <a:rPr lang="es-ES_tradnl" sz="32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Observación del instructor o entrenador y retroalimentación</a:t>
            </a:r>
            <a:endParaRPr lang="es-MX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850">
              <a:lnSpc>
                <a:spcPct val="107000"/>
              </a:lnSpc>
              <a:spcAft>
                <a:spcPts val="5"/>
              </a:spcAft>
            </a:pPr>
            <a:r>
              <a:rPr lang="es-ES_tradnl" sz="32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Comprobaciones de conocimiento</a:t>
            </a:r>
            <a:endParaRPr lang="es-MX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850">
              <a:lnSpc>
                <a:spcPct val="107000"/>
              </a:lnSpc>
              <a:spcAft>
                <a:spcPts val="5"/>
              </a:spcAft>
            </a:pPr>
            <a:r>
              <a:rPr lang="es-ES_tradnl" sz="32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Evaluación de conocimiento</a:t>
            </a:r>
            <a:endParaRPr lang="es-MX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850">
              <a:lnSpc>
                <a:spcPct val="107000"/>
              </a:lnSpc>
              <a:spcAft>
                <a:spcPts val="5"/>
              </a:spcAft>
            </a:pPr>
            <a:r>
              <a:rPr lang="es-ES_tradnl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Evaluación de habilidades</a:t>
            </a:r>
            <a:endParaRPr lang="es-MX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850">
              <a:lnSpc>
                <a:spcPct val="107000"/>
              </a:lnSpc>
              <a:spcAft>
                <a:spcPts val="5"/>
              </a:spcAft>
            </a:pPr>
            <a:r>
              <a:rPr lang="es-ES_tradnl" sz="32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Hoja de Tarea de Evaluación del Curso</a:t>
            </a:r>
            <a:endParaRPr lang="en-US" sz="3200" b="1" dirty="0">
              <a:latin typeface="+mn-lt"/>
            </a:endParaRPr>
          </a:p>
        </p:txBody>
      </p:sp>
      <p:pic>
        <p:nvPicPr>
          <p:cNvPr id="17" name="Content Placeholder 16" descr="Brigada de combatientes de incendios forestales trabajando en una línea con herramientas y EPP completo.">
            <a:extLst>
              <a:ext uri="{FF2B5EF4-FFF2-40B4-BE49-F238E27FC236}">
                <a16:creationId xmlns:a16="http://schemas.microsoft.com/office/drawing/2014/main" id="{A15606C7-7DC9-489A-9B96-B82504B2FA95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6019800"/>
          </a:xfrm>
        </p:spPr>
      </p:pic>
    </p:spTree>
    <p:extLst>
      <p:ext uri="{BB962C8B-B14F-4D97-AF65-F5344CB8AC3E}">
        <p14:creationId xmlns:p14="http://schemas.microsoft.com/office/powerpoint/2010/main" val="661712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6A9A87-504B-4C44-B402-843386AFA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Descripción General del Curso</a:t>
            </a:r>
          </a:p>
        </p:txBody>
      </p:sp>
      <p:sp>
        <p:nvSpPr>
          <p:cNvPr id="2" name="Rectangle 1" descr="Como imagen de fondo en la diapositiva, un combatiente de incendios usa una motosierra para cortar un árbol acostado en el suelo. 6 combatientes de incendios observando desde una distancia segura, con otros alejándose.  ">
            <a:extLst>
              <a:ext uri="{FF2B5EF4-FFF2-40B4-BE49-F238E27FC236}">
                <a16:creationId xmlns:a16="http://schemas.microsoft.com/office/drawing/2014/main" id="{F891FDCA-B26C-4ADE-8CA3-79879F716B4C}"/>
              </a:ext>
            </a:extLst>
          </p:cNvPr>
          <p:cNvSpPr/>
          <p:nvPr/>
        </p:nvSpPr>
        <p:spPr>
          <a:xfrm>
            <a:off x="533400" y="1143000"/>
            <a:ext cx="8153400" cy="5312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s-ES" sz="3200" b="1" dirty="0">
                <a:solidFill>
                  <a:srgbClr val="262626"/>
                </a:solidFill>
                <a:latin typeface="Calibri" panose="020F0502020204030204"/>
              </a:rPr>
              <a:t>Unidad 1: Informativas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s-ES" sz="3200" b="1" dirty="0">
                <a:solidFill>
                  <a:srgbClr val="262626"/>
                </a:solidFill>
                <a:latin typeface="Calibri" panose="020F0502020204030204"/>
              </a:rPr>
              <a:t>Unidad 2: Exigencias de la Posición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s-ES" sz="3200" b="1" dirty="0">
                <a:solidFill>
                  <a:srgbClr val="262626"/>
                </a:solidFill>
                <a:latin typeface="Calibri" panose="020F0502020204030204"/>
              </a:rPr>
              <a:t>Unidad 3: Equipo Personal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s-ES" sz="3200" b="1" dirty="0">
                <a:solidFill>
                  <a:srgbClr val="262626"/>
                </a:solidFill>
                <a:latin typeface="Calibri" panose="020F0502020204030204"/>
              </a:rPr>
              <a:t>Unidad 4: Recursos y Organización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s-ES" sz="3200" b="1" dirty="0">
                <a:solidFill>
                  <a:srgbClr val="262626"/>
                </a:solidFill>
                <a:latin typeface="Calibri" panose="020F0502020204030204"/>
              </a:rPr>
              <a:t>Unidad 5: Manejo de Riesgo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s-ES" sz="3200" b="1" dirty="0">
                <a:solidFill>
                  <a:srgbClr val="262626"/>
                </a:solidFill>
                <a:latin typeface="Calibri" panose="020F0502020204030204"/>
              </a:rPr>
              <a:t>Unidad 6: Estudio de Caso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s-ES" sz="3200" b="1" dirty="0">
                <a:solidFill>
                  <a:srgbClr val="262626"/>
                </a:solidFill>
                <a:latin typeface="Calibri" panose="020F0502020204030204"/>
              </a:rPr>
              <a:t>Unidad 7: Supresión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s-ES" sz="3200" b="1" dirty="0">
                <a:solidFill>
                  <a:srgbClr val="262626"/>
                </a:solidFill>
                <a:latin typeface="Calibri" panose="020F0502020204030204"/>
              </a:rPr>
              <a:t>Unidad 8: Herramientas y Equipo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s-ES" sz="3200" b="1" dirty="0">
                <a:solidFill>
                  <a:srgbClr val="262626"/>
                </a:solidFill>
                <a:latin typeface="Calibri" panose="020F0502020204030204"/>
              </a:rPr>
              <a:t>Unidad 9: Técnicas de Línea Manual</a:t>
            </a:r>
          </a:p>
        </p:txBody>
      </p:sp>
      <p:pic>
        <p:nvPicPr>
          <p:cNvPr id="17" name="Content Placeholder 16" descr="Brigada de combatientes de incendios forestales trabajando en una línea con herramientas y EPP completo.">
            <a:extLst>
              <a:ext uri="{FF2B5EF4-FFF2-40B4-BE49-F238E27FC236}">
                <a16:creationId xmlns:a16="http://schemas.microsoft.com/office/drawing/2014/main" id="{A15606C7-7DC9-489A-9B96-B82504B2FA95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6019800"/>
          </a:xfrm>
        </p:spPr>
      </p:pic>
    </p:spTree>
    <p:extLst>
      <p:ext uri="{BB962C8B-B14F-4D97-AF65-F5344CB8AC3E}">
        <p14:creationId xmlns:p14="http://schemas.microsoft.com/office/powerpoint/2010/main" val="1095880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6A9A87-504B-4C44-B402-843386AFA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Descripción General del Curso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91FDCA-B26C-4ADE-8CA3-79879F716B4C}"/>
              </a:ext>
            </a:extLst>
          </p:cNvPr>
          <p:cNvSpPr/>
          <p:nvPr/>
        </p:nvSpPr>
        <p:spPr>
          <a:xfrm>
            <a:off x="533400" y="1143000"/>
            <a:ext cx="8153400" cy="5312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s-ES" sz="3200" b="1" dirty="0">
                <a:solidFill>
                  <a:srgbClr val="262626"/>
                </a:solidFill>
                <a:latin typeface="Calibri" panose="020F0502020204030204"/>
              </a:rPr>
              <a:t>Unidad 10: Uso de Agua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s-ES" sz="3200" b="1" dirty="0">
                <a:solidFill>
                  <a:srgbClr val="262626"/>
                </a:solidFill>
                <a:latin typeface="Calibri" panose="020F0502020204030204"/>
              </a:rPr>
              <a:t>Unidad 11: Dispositivos de Ignición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s-ES" sz="3200" b="1" dirty="0">
                <a:solidFill>
                  <a:srgbClr val="262626"/>
                </a:solidFill>
                <a:latin typeface="Calibri" panose="020F0502020204030204"/>
              </a:rPr>
              <a:t>Unidad 12: Liquidación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s-ES" sz="3200" b="1" dirty="0">
                <a:solidFill>
                  <a:srgbClr val="262626"/>
                </a:solidFill>
                <a:latin typeface="Calibri" panose="020F0502020204030204"/>
              </a:rPr>
              <a:t>Unidad 13: Interfaz Urbana Forestal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s-ES" sz="3200" b="1" dirty="0">
                <a:solidFill>
                  <a:srgbClr val="262626"/>
                </a:solidFill>
                <a:latin typeface="Calibri" panose="020F0502020204030204"/>
              </a:rPr>
              <a:t>Unidad 14: Peligros Ambientales del Incendio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s-ES" sz="3200" b="1" dirty="0">
                <a:solidFill>
                  <a:srgbClr val="262626"/>
                </a:solidFill>
                <a:latin typeface="Calibri" panose="020F0502020204030204"/>
              </a:rPr>
              <a:t>Unidad 15: Radiocomunicaciones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s-ES" sz="3200" b="1" dirty="0">
                <a:solidFill>
                  <a:srgbClr val="262626"/>
                </a:solidFill>
                <a:latin typeface="Calibri" panose="020F0502020204030204"/>
              </a:rPr>
              <a:t>Unidad 16: Refugio de Protección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s-ES" sz="3200" b="1" dirty="0">
                <a:solidFill>
                  <a:srgbClr val="262626"/>
                </a:solidFill>
                <a:latin typeface="Calibri" panose="020F0502020204030204"/>
              </a:rPr>
              <a:t>Unidad 17: Estudio de Caso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s-ES" sz="3200" b="1" dirty="0">
                <a:solidFill>
                  <a:srgbClr val="262626"/>
                </a:solidFill>
                <a:latin typeface="Calibri" panose="020F0502020204030204"/>
              </a:rPr>
              <a:t>Unidad 18: Ejercicio de Incidente</a:t>
            </a:r>
          </a:p>
        </p:txBody>
      </p:sp>
      <p:pic>
        <p:nvPicPr>
          <p:cNvPr id="17" name="Content Placeholder 16" descr="Como imagen de fondo en la diapositiva, un combatiente de incendios usa una motosierra para cortar un árbol acostado en el suelo. 6 combatientes de incendios observando desde una distancia segura, con otros alejándose.    ">
            <a:extLst>
              <a:ext uri="{FF2B5EF4-FFF2-40B4-BE49-F238E27FC236}">
                <a16:creationId xmlns:a16="http://schemas.microsoft.com/office/drawing/2014/main" id="{A15606C7-7DC9-489A-9B96-B82504B2FA95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6019800"/>
          </a:xfrm>
        </p:spPr>
      </p:pic>
    </p:spTree>
    <p:extLst>
      <p:ext uri="{BB962C8B-B14F-4D97-AF65-F5344CB8AC3E}">
        <p14:creationId xmlns:p14="http://schemas.microsoft.com/office/powerpoint/2010/main" val="4152839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6A9A87-504B-4C44-B402-843386AFA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57200"/>
          </a:xfrm>
        </p:spPr>
        <p:txBody>
          <a:bodyPr/>
          <a:lstStyle/>
          <a:p>
            <a:r>
              <a:rPr lang="es-ES" dirty="0"/>
              <a:t>Materiales del Curso para Estudiantes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91FDCA-B26C-4ADE-8CA3-79879F716B4C}"/>
              </a:ext>
            </a:extLst>
          </p:cNvPr>
          <p:cNvSpPr/>
          <p:nvPr/>
        </p:nvSpPr>
        <p:spPr>
          <a:xfrm>
            <a:off x="152400" y="1671147"/>
            <a:ext cx="8991600" cy="351570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0" lvl="0" indent="-4572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800" b="1" i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Guía de Bolsillo de Respuesta a Incidente </a:t>
            </a:r>
            <a:r>
              <a:rPr lang="es-ES" sz="28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(GBRI), PMS 461es</a:t>
            </a:r>
          </a:p>
          <a:p>
            <a:pPr marL="457200" lvl="0" indent="-4572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Cuaderno</a:t>
            </a:r>
          </a:p>
          <a:p>
            <a:pPr marL="457200" lvl="0" indent="-4572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S-130 Hoja de Tarea de Evaluación del Estudiante</a:t>
            </a:r>
          </a:p>
          <a:p>
            <a:pPr marL="457200" indent="-4572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800" b="1" i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Glosario de Incendios Forestales del </a:t>
            </a:r>
            <a:r>
              <a:rPr lang="es-ES" sz="2800" b="1" i="1" dirty="0" err="1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NWCG</a:t>
            </a:r>
            <a:r>
              <a:rPr lang="es-ES" sz="28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PMS 205</a:t>
            </a:r>
          </a:p>
        </p:txBody>
      </p:sp>
      <p:pic>
        <p:nvPicPr>
          <p:cNvPr id="17" name="Content Placeholder 16" descr="Como imagen de fondo en la diapositiva, un combatiente de incendios usa una motosierra para cortar un árbol acostado en el suelo. 6 combatientes de incendios observando desde una distancia segura, con otros alejándose.  ">
            <a:extLst>
              <a:ext uri="{FF2B5EF4-FFF2-40B4-BE49-F238E27FC236}">
                <a16:creationId xmlns:a16="http://schemas.microsoft.com/office/drawing/2014/main" id="{A15606C7-7DC9-489A-9B96-B82504B2FA95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6019800"/>
          </a:xfrm>
        </p:spPr>
      </p:pic>
    </p:spTree>
    <p:extLst>
      <p:ext uri="{BB962C8B-B14F-4D97-AF65-F5344CB8AC3E}">
        <p14:creationId xmlns:p14="http://schemas.microsoft.com/office/powerpoint/2010/main" val="1445453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6A9A87-504B-4C44-B402-843386AFA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9107424" cy="609600"/>
          </a:xfrm>
        </p:spPr>
        <p:txBody>
          <a:bodyPr/>
          <a:lstStyle/>
          <a:p>
            <a:r>
              <a:rPr lang="es-ES" sz="4000"/>
              <a:t>Evaluación del Desempeño del Estudiante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91FDCA-B26C-4ADE-8CA3-79879F716B4C}"/>
              </a:ext>
            </a:extLst>
          </p:cNvPr>
          <p:cNvSpPr/>
          <p:nvPr/>
        </p:nvSpPr>
        <p:spPr>
          <a:xfrm>
            <a:off x="0" y="567458"/>
            <a:ext cx="9107424" cy="528144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endParaRPr lang="en-US" sz="34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en-US" sz="34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S-130 Hoja de </a:t>
            </a:r>
            <a:r>
              <a:rPr lang="es-ES" sz="34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Tarea de Evaluación del Estudiante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endParaRPr lang="en-US" sz="32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32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Completada</a:t>
            </a:r>
            <a:r>
              <a:rPr lang="en-US" sz="32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lo largo de la </a:t>
            </a:r>
            <a:r>
              <a:rPr lang="es-ES" sz="32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clase</a:t>
            </a:r>
            <a:r>
              <a:rPr lang="en-US" sz="32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endParaRPr lang="en-US" sz="32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32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Revisada por instructores al final de la clase.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endParaRPr lang="en-US" sz="32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32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Diseñada de los Libros de Tareas de la Posición del </a:t>
            </a:r>
            <a:r>
              <a:rPr lang="es-ES" sz="3200" b="1" dirty="0" err="1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NWCG</a:t>
            </a:r>
            <a:r>
              <a:rPr lang="es-ES" sz="32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17" name="Content Placeholder 16" descr="Como imagen de fondo en la diapositiva, un combatiente de incendios usa una motosierra para cortar un árbol acostado en el suelo. 6 combatientes de incendios observando desde una distancia segura, con otros alejándose.  ">
            <a:extLst>
              <a:ext uri="{FF2B5EF4-FFF2-40B4-BE49-F238E27FC236}">
                <a16:creationId xmlns:a16="http://schemas.microsoft.com/office/drawing/2014/main" id="{A15606C7-7DC9-489A-9B96-B82504B2FA95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6019800"/>
          </a:xfrm>
        </p:spPr>
      </p:pic>
      <p:sp>
        <p:nvSpPr>
          <p:cNvPr id="8" name="Rectangle 24">
            <a:extLst>
              <a:ext uri="{FF2B5EF4-FFF2-40B4-BE49-F238E27FC236}">
                <a16:creationId xmlns:a16="http://schemas.microsoft.com/office/drawing/2014/main" id="{A6B8E600-8CEC-4122-AA0B-426762D75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0513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_tradnl" altLang="es-MX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s-MX" altLang="es-MX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48">
            <a:extLst>
              <a:ext uri="{FF2B5EF4-FFF2-40B4-BE49-F238E27FC236}">
                <a16:creationId xmlns:a16="http://schemas.microsoft.com/office/drawing/2014/main" id="{867CE3C2-A299-4BBA-9943-D9B5C591A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0513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_tradnl" altLang="es-MX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s-MX" altLang="es-MX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64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6A9A87-504B-4C44-B402-843386AFA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Objetivos del Curso</a:t>
            </a:r>
          </a:p>
        </p:txBody>
      </p:sp>
      <p:pic>
        <p:nvPicPr>
          <p:cNvPr id="17" name="Content Placeholder 16" descr="Brigada de combatientes de incendios forestales trabajando en una línea con herramientas y EPP completo.">
            <a:extLst>
              <a:ext uri="{FF2B5EF4-FFF2-40B4-BE49-F238E27FC236}">
                <a16:creationId xmlns:a16="http://schemas.microsoft.com/office/drawing/2014/main" id="{A15606C7-7DC9-489A-9B96-B82504B2FA95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6019800"/>
          </a:xfrm>
        </p:spPr>
      </p:pic>
      <p:sp>
        <p:nvSpPr>
          <p:cNvPr id="18" name="Rectangle 17" descr="Como imagen de fondo en la diapositiva, un combatiente de incendios usa una motosierra para cortar un árbol acostado en el suelo. 6 combatientes de incendios observando desde una distancia segura, con otros alejándose.    ">
            <a:extLst>
              <a:ext uri="{FF2B5EF4-FFF2-40B4-BE49-F238E27FC236}">
                <a16:creationId xmlns:a16="http://schemas.microsoft.com/office/drawing/2014/main" id="{8D6BA8DA-9849-4049-9D5C-5EC046658863}"/>
              </a:ext>
            </a:extLst>
          </p:cNvPr>
          <p:cNvSpPr/>
          <p:nvPr/>
        </p:nvSpPr>
        <p:spPr>
          <a:xfrm>
            <a:off x="152400" y="1314575"/>
            <a:ext cx="8839200" cy="434054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74320" lvl="0" indent="0">
              <a:lnSpc>
                <a:spcPct val="110000"/>
              </a:lnSpc>
              <a:spcBef>
                <a:spcPts val="25"/>
              </a:spcBef>
              <a:buNone/>
            </a:pPr>
            <a:r>
              <a:rPr lang="es-ES" b="1" dirty="0">
                <a:latin typeface="+mn-lt"/>
              </a:rPr>
              <a:t>Los estudiantes serán capaces de</a:t>
            </a:r>
            <a:r>
              <a:rPr lang="en-US" b="1" dirty="0">
                <a:latin typeface="+mn-lt"/>
              </a:rPr>
              <a:t>: </a:t>
            </a:r>
          </a:p>
          <a:p>
            <a:pPr marL="274320" lvl="0" indent="0">
              <a:lnSpc>
                <a:spcPct val="110000"/>
              </a:lnSpc>
              <a:spcBef>
                <a:spcPts val="25"/>
              </a:spcBef>
              <a:buNone/>
            </a:pPr>
            <a:endParaRPr lang="en-US" b="1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262626"/>
                </a:solidFill>
                <a:effectLst/>
                <a:latin typeface="+mn-lt"/>
                <a:ea typeface="Calibri" panose="020F0502020204030204" pitchFamily="34" charset="0"/>
              </a:rPr>
              <a:t>Describir el propósito de las Normas para Combatir Incendios y las Situaciones que Gritan Cuidado.</a:t>
            </a:r>
            <a:endParaRPr lang="es-MX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1" dirty="0">
              <a:latin typeface="+mn-lt"/>
            </a:endParaRP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262626"/>
                </a:solidFill>
                <a:latin typeface="+mn-lt"/>
              </a:rPr>
              <a:t>Describir qué es el Sistema de Vigilantes, Comunicaciones, Rutas de Escape y Zonas de Seguridad (</a:t>
            </a:r>
            <a:r>
              <a:rPr lang="es-MX" b="1" dirty="0" err="1">
                <a:solidFill>
                  <a:srgbClr val="262626"/>
                </a:solidFill>
                <a:latin typeface="+mn-lt"/>
              </a:rPr>
              <a:t>VCRZ</a:t>
            </a:r>
            <a:r>
              <a:rPr lang="es-MX" b="1" dirty="0">
                <a:solidFill>
                  <a:srgbClr val="262626"/>
                </a:solidFill>
                <a:latin typeface="+mn-lt"/>
              </a:rPr>
              <a:t>) y cómo se relacionan con las Normas para Combatir Incendios.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1" dirty="0">
              <a:latin typeface="+mn-lt"/>
            </a:endParaRP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262626"/>
                </a:solidFill>
                <a:latin typeface="+mn-lt"/>
              </a:rPr>
              <a:t>Describir varios métodos de comunicación y las herramientas utilizadas para recopilar, producir y distribuir información. </a:t>
            </a:r>
          </a:p>
        </p:txBody>
      </p:sp>
    </p:spTree>
    <p:extLst>
      <p:ext uri="{BB962C8B-B14F-4D97-AF65-F5344CB8AC3E}">
        <p14:creationId xmlns:p14="http://schemas.microsoft.com/office/powerpoint/2010/main" val="3876485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ARTICULATE_SLIDE_COUNT" val="17"/>
  <p:tag name="MMPROD_UIDATA" val="&lt;database version=&quot;7.0&quot;&gt;&lt;object type=&quot;1&quot; unique_id=&quot;10001&quot;&gt;&lt;object type=&quot;8&quot; unique_id=&quot;10084&quot;&gt;&lt;/object&gt;&lt;object type=&quot;2&quot; unique_id=&quot;10085&quot;&gt;&lt;object type=&quot;3&quot; unique_id=&quot;10086&quot;&gt;&lt;property id=&quot;20148&quot; value=&quot;5&quot;/&gt;&lt;property id=&quot;20300&quot; value=&quot;Slide 1&quot;/&gt;&lt;property id=&quot;20307&quot; value=&quot;258&quot;/&gt;&lt;/object&gt;&lt;object type=&quot;3&quot; unique_id=&quot;10087&quot;&gt;&lt;property id=&quot;20148&quot; value=&quot;5&quot;/&gt;&lt;property id=&quot;20300&quot; value=&quot;Slide 2 - &amp;quot;Unit 1: Objectives&amp;quot;&quot;/&gt;&lt;property id=&quot;20307&quot; value=&quot;259&quot;/&gt;&lt;/object&gt;&lt;object type=&quot;3&quot; unique_id=&quot;10088&quot;&gt;&lt;property id=&quot;20148&quot; value=&quot;5&quot;/&gt;&lt;property id=&quot;20300&quot; value=&quot;Slide 3 - &amp;quot;Basic fire terminology video&amp;quot;&quot;/&gt;&lt;property id=&quot;20307&quot; value=&quot;260&quot;/&gt;&lt;/object&gt;&lt;object type=&quot;3&quot; unique_id=&quot;10089&quot;&gt;&lt;property id=&quot;20148&quot; value=&quot;5&quot;/&gt;&lt;property id=&quot;20300&quot; value=&quot;Slide 5 - &amp;quot;Additional terminology: &amp;quot;&quot;/&gt;&lt;property id=&quot;20307&quot; value=&quot;261&quot;/&gt;&lt;/object&gt;&lt;object type=&quot;3&quot; unique_id=&quot;10091&quot;&gt;&lt;property id=&quot;20148&quot; value=&quot;5&quot;/&gt;&lt;property id=&quot;20300&quot; value=&quot;Slide 4 - &amp;quot;Terminology: Fire Behavior&amp;quot;&quot;/&gt;&lt;property id=&quot;20307&quot; value=&quot;273&quot;/&gt;&lt;/object&gt;&lt;object type=&quot;3&quot; unique_id=&quot;10092&quot;&gt;&lt;property id=&quot;20148&quot; value=&quot;5&quot;/&gt;&lt;property id=&quot;20300&quot; value=&quot;Slide 6 - &amp;quot;The Fire Triangle&amp;quot;&quot;/&gt;&lt;property id=&quot;20307&quot; value=&quot;274&quot;/&gt;&lt;/object&gt;&lt;object type=&quot;3&quot; unique_id=&quot;10096&quot;&gt;&lt;property id=&quot;20148&quot; value=&quot;5&quot;/&gt;&lt;property id=&quot;20300&quot; value=&quot;Slide 14 - &amp;quot;Heat Transfer&amp;quot;&quot;/&gt;&lt;property id=&quot;20307&quot; value=&quot;278&quot;/&gt;&lt;/object&gt;&lt;object type=&quot;3&quot; unique_id=&quot;10097&quot;&gt;&lt;property id=&quot;20148&quot; value=&quot;5&quot;/&gt;&lt;property id=&quot;20300&quot; value=&quot;Slide 8 - &amp;quot;Heat&amp;quot;&quot;/&gt;&lt;property id=&quot;20307&quot; value=&quot;279&quot;/&gt;&lt;/object&gt;&lt;object type=&quot;3&quot; unique_id=&quot;10098&quot;&gt;&lt;property id=&quot;20148&quot; value=&quot;5&quot;/&gt;&lt;property id=&quot;20300&quot; value=&quot;Slide 10 - &amp;quot;Heat Transfer&amp;quot;&quot;/&gt;&lt;property id=&quot;20307&quot; value=&quot;290&quot;/&gt;&lt;/object&gt;&lt;object type=&quot;3&quot; unique_id=&quot;10099&quot;&gt;&lt;property id=&quot;20148&quot; value=&quot;5&quot;/&gt;&lt;property id=&quot;20300&quot; value=&quot;Slide 15 - &amp;quot;Breaking the Fire Triangle&amp;quot;&quot;/&gt;&lt;property id=&quot;20307&quot; value=&quot;280&quot;/&gt;&lt;/object&gt;&lt;object type=&quot;3&quot; unique_id=&quot;10100&quot;&gt;&lt;property id=&quot;20148&quot; value=&quot;5&quot;/&gt;&lt;property id=&quot;20300&quot; value=&quot;Slide 16 - &amp;quot;Breaking the fire triangle&amp;quot;&quot;/&gt;&lt;property id=&quot;20307&quot; value=&quot;281&quot;/&gt;&lt;/object&gt;&lt;object type=&quot;3&quot; unique_id=&quot;10106&quot;&gt;&lt;property id=&quot;20148&quot; value=&quot;5&quot;/&gt;&lt;property id=&quot;20300&quot; value=&quot;Slide 17 - &amp;quot;Unit 1 Summary&amp;quot;&quot;/&gt;&lt;property id=&quot;20307&quot; value=&quot;287&quot;/&gt;&lt;/object&gt;&lt;object type=&quot;3&quot; unique_id=&quot;10690&quot;&gt;&lt;property id=&quot;20148&quot; value=&quot;5&quot;/&gt;&lt;property id=&quot;20300&quot; value=&quot;Slide 7 - &amp;quot;Oxygen&amp;quot;&quot;/&gt;&lt;property id=&quot;20307&quot; value=&quot;292&quot;/&gt;&lt;/object&gt;&lt;object type=&quot;3&quot; unique_id=&quot;10691&quot;&gt;&lt;property id=&quot;20148&quot; value=&quot;5&quot;/&gt;&lt;property id=&quot;20300&quot; value=&quot;Slide 9 - &amp;quot;Fuel&amp;quot;&quot;/&gt;&lt;property id=&quot;20307&quot; value=&quot;291&quot;/&gt;&lt;/object&gt;&lt;object type=&quot;3&quot; unique_id=&quot;10692&quot;&gt;&lt;property id=&quot;20148&quot; value=&quot;5&quot;/&gt;&lt;property id=&quot;20300&quot; value=&quot;Slide 11 - &amp;quot;Conduction: Happens through direct contact&amp;#x0D;&amp;#x0A;&amp;quot;&quot;/&gt;&lt;property id=&quot;20307&quot; value=&quot;293&quot;/&gt;&lt;/object&gt;&lt;object type=&quot;3&quot; unique_id=&quot;10693&quot;&gt;&lt;property id=&quot;20148&quot; value=&quot;5&quot;/&gt;&lt;property id=&quot;20300&quot; value=&quot;Slide 12 - &amp;quot;Convection: Movement of air&amp;#x0D;&amp;#x0A;&amp;quot;&quot;/&gt;&lt;property id=&quot;20307&quot; value=&quot;295&quot;/&gt;&lt;/object&gt;&lt;object type=&quot;3&quot; unique_id=&quot;10694&quot;&gt;&lt;property id=&quot;20148&quot; value=&quot;5&quot;/&gt;&lt;property id=&quot;20300&quot; value=&quot;Slide 13 - &amp;quot;&amp;#x0D;&amp;#x0A;Radiant: Ray or wave of heat&amp;#x0D;&amp;#x0A;&amp;quot;&quot;/&gt;&lt;property id=&quot;20307&quot; value=&quot;294&quot;/&gt;&lt;/object&gt;&lt;/object&gt;&lt;/object&gt;&lt;/database&gt;"/>
  <p:tag name="ARTICULATE_PROJECT_OPEN" val="0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NWCG-S190">
      <a:dk1>
        <a:srgbClr val="262626"/>
      </a:dk1>
      <a:lt1>
        <a:srgbClr val="FFFFFF"/>
      </a:lt1>
      <a:dk2>
        <a:srgbClr val="42322A"/>
      </a:dk2>
      <a:lt2>
        <a:srgbClr val="EEECE1"/>
      </a:lt2>
      <a:accent1>
        <a:srgbClr val="ABC178"/>
      </a:accent1>
      <a:accent2>
        <a:srgbClr val="D6562B"/>
      </a:accent2>
      <a:accent3>
        <a:srgbClr val="507B97"/>
      </a:accent3>
      <a:accent4>
        <a:srgbClr val="F4BB3A"/>
      </a:accent4>
      <a:accent5>
        <a:srgbClr val="176533"/>
      </a:accent5>
      <a:accent6>
        <a:srgbClr val="A17D6B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WCG_PPT_s190-Template" id="{8593C24D-E6E0-4AD6-A7C4-B640759F04B6}" vid="{9958F55C-F9E0-4870-BECA-CDDEE98386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NWCG_PPT_Template</Template>
  <TotalTime>2151</TotalTime>
  <Words>1032</Words>
  <Application>Microsoft Office PowerPoint</Application>
  <PresentationFormat>Presentación en pantalla (4:3)</PresentationFormat>
  <Paragraphs>121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Courier New</vt:lpstr>
      <vt:lpstr>Arial</vt:lpstr>
      <vt:lpstr>Times New Roman</vt:lpstr>
      <vt:lpstr>Calibri</vt:lpstr>
      <vt:lpstr>Wingdings</vt:lpstr>
      <vt:lpstr>Custom Design</vt:lpstr>
      <vt:lpstr>S-130: Capacitación de Combatiente de Incendios</vt:lpstr>
      <vt:lpstr>Objetivos del Curso</vt:lpstr>
      <vt:lpstr>Objetivos del Curso</vt:lpstr>
      <vt:lpstr>Evaluación de los Objetivos</vt:lpstr>
      <vt:lpstr>Descripción General del Curso</vt:lpstr>
      <vt:lpstr>Descripción General del Curso</vt:lpstr>
      <vt:lpstr>Materiales del Curso para Estudiantes</vt:lpstr>
      <vt:lpstr>Evaluación del Desempeño del Estudiante</vt:lpstr>
      <vt:lpstr>Objetivos del Curso</vt:lpstr>
      <vt:lpstr>Objetivos del Curso</vt:lpstr>
    </vt:vector>
  </TitlesOfParts>
  <Company>Department of Interior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Touchette, Rhiannon R</dc:creator>
  <cp:lastModifiedBy>Oscar Gerardo Rodriguez Chavez</cp:lastModifiedBy>
  <cp:revision>69</cp:revision>
  <cp:lastPrinted>2018-11-08T18:13:21Z</cp:lastPrinted>
  <dcterms:created xsi:type="dcterms:W3CDTF">2019-10-15T16:01:49Z</dcterms:created>
  <dcterms:modified xsi:type="dcterms:W3CDTF">2022-03-19T00:40:46Z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F825ACD3-ED32-4FDF-A0D6-63D173E0C802</vt:lpwstr>
  </property>
  <property fmtid="{D5CDD505-2E9C-101B-9397-08002B2CF9AE}" pid="3" name="ArticulatePath">
    <vt:lpwstr>Presentation1</vt:lpwstr>
  </property>
</Properties>
</file>