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32"/>
  </p:notesMasterIdLst>
  <p:handoutMasterIdLst>
    <p:handoutMasterId r:id="rId33"/>
  </p:handoutMasterIdLst>
  <p:sldIdLst>
    <p:sldId id="286" r:id="rId2"/>
    <p:sldId id="276" r:id="rId3"/>
    <p:sldId id="277" r:id="rId4"/>
    <p:sldId id="278" r:id="rId5"/>
    <p:sldId id="279" r:id="rId6"/>
    <p:sldId id="280" r:id="rId7"/>
    <p:sldId id="281" r:id="rId8"/>
    <p:sldId id="282" r:id="rId9"/>
    <p:sldId id="283" r:id="rId10"/>
    <p:sldId id="284" r:id="rId11"/>
    <p:sldId id="285" r:id="rId12"/>
    <p:sldId id="287" r:id="rId13"/>
    <p:sldId id="257" r:id="rId14"/>
    <p:sldId id="264" r:id="rId15"/>
    <p:sldId id="263" r:id="rId16"/>
    <p:sldId id="262" r:id="rId17"/>
    <p:sldId id="261" r:id="rId18"/>
    <p:sldId id="260" r:id="rId19"/>
    <p:sldId id="259" r:id="rId20"/>
    <p:sldId id="258" r:id="rId21"/>
    <p:sldId id="265" r:id="rId22"/>
    <p:sldId id="266" r:id="rId23"/>
    <p:sldId id="267" r:id="rId24"/>
    <p:sldId id="268" r:id="rId25"/>
    <p:sldId id="269" r:id="rId26"/>
    <p:sldId id="270" r:id="rId27"/>
    <p:sldId id="271" r:id="rId28"/>
    <p:sldId id="272" r:id="rId29"/>
    <p:sldId id="273" r:id="rId30"/>
    <p:sldId id="274" r:id="rId31"/>
  </p:sldIdLst>
  <p:sldSz cx="9144000" cy="6858000" type="screen4x3"/>
  <p:notesSz cx="6858000" cy="3209925"/>
  <p:embeddedFontLst>
    <p:embeddedFont>
      <p:font typeface="Calibri" panose="020F0502020204030204" pitchFamily="34" charset="0"/>
      <p:regular r:id="rId34"/>
      <p:bold r:id="rId35"/>
      <p:italic r:id="rId36"/>
      <p:boldItalic r:id="rId37"/>
    </p:embeddedFont>
    <p:embeddedFont>
      <p:font typeface="Gill Sans Nova" panose="020B0602020104020203" pitchFamily="34" charset="0"/>
      <p:regular r:id="rId38"/>
      <p:bold r:id="rId39"/>
      <p:italic r:id="rId40"/>
      <p:boldItalic r:id="rId41"/>
    </p:embeddedFont>
  </p:embeddedFontLst>
  <p:custDataLst>
    <p:tags r:id="rId42"/>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s, Robin B" initials="BRB" lastIdx="1" clrIdx="0">
    <p:extLst>
      <p:ext uri="{19B8F6BF-5375-455C-9EA6-DF929625EA0E}">
        <p15:presenceInfo xmlns:p15="http://schemas.microsoft.com/office/powerpoint/2012/main" userId="S::rbbrooks@blm.gov::9c793d0e-6ea9-4651-9cd5-244c198d6e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533"/>
    <a:srgbClr val="42322A"/>
    <a:srgbClr val="DDDDDD"/>
    <a:srgbClr val="FFFFFF"/>
    <a:srgbClr val="663300"/>
    <a:srgbClr val="C0C0C0"/>
    <a:srgbClr val="EEECE1"/>
    <a:srgbClr val="005660"/>
    <a:srgbClr val="EAEAE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49" autoAdjust="0"/>
  </p:normalViewPr>
  <p:slideViewPr>
    <p:cSldViewPr showGuides="1">
      <p:cViewPr varScale="1">
        <p:scale>
          <a:sx n="71" d="100"/>
          <a:sy n="71" d="100"/>
        </p:scale>
        <p:origin x="34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0T13:44:42.870" idx="1">
    <p:pos x="5760" y="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925"/>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ildfirelessons.net/orphans/viewincident?DocumentKey=76bb3659-8026-4151-9dce-8b492a36b26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Bef>
                <a:spcPts val="230"/>
              </a:spcBef>
              <a:spcAft>
                <a:spcPts val="800"/>
              </a:spcAft>
            </a:pP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El</a:t>
            </a:r>
            <a:r>
              <a:rPr lang="es-ES_tradnl" sz="1800" spc="2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tiempo atmosférico</a:t>
            </a:r>
            <a:r>
              <a:rPr lang="es-ES_tradnl" sz="1800" spc="7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es</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un</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factor</a:t>
            </a:r>
            <a:r>
              <a:rPr lang="es-ES_tradnl" sz="1800" spc="7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importante</a:t>
            </a:r>
            <a:r>
              <a:rPr lang="es-ES_tradnl" sz="1800"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en</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el</a:t>
            </a:r>
            <a:r>
              <a:rPr lang="es-ES_tradnl" sz="1800" spc="2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comportamiento del</a:t>
            </a:r>
            <a:r>
              <a:rPr lang="es-ES_tradnl" sz="1800" spc="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fuego.</a:t>
            </a:r>
            <a:r>
              <a:rPr lang="es-ES_tradnl" sz="18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Use</a:t>
            </a:r>
            <a:r>
              <a:rPr lang="es-ES_tradnl" sz="18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todos</a:t>
            </a:r>
            <a:r>
              <a:rPr lang="es-ES_tradnl" sz="1800" spc="7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los</a:t>
            </a:r>
            <a:r>
              <a:rPr lang="es-ES_tradnl" sz="18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medios</a:t>
            </a:r>
            <a:r>
              <a:rPr lang="es-ES_tradnl" sz="1800" spc="10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a</a:t>
            </a:r>
            <a:r>
              <a:rPr lang="es-ES_tradnl" sz="18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su</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alcance</a:t>
            </a:r>
            <a:r>
              <a:rPr lang="es-ES_tradnl" sz="1800" spc="10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para</a:t>
            </a:r>
            <a:r>
              <a:rPr lang="es-ES_tradnl" sz="1800" spc="6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mantenerse</a:t>
            </a:r>
            <a:r>
              <a:rPr lang="es-ES_tradnl" sz="1800"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informado</a:t>
            </a:r>
            <a:r>
              <a:rPr lang="es-ES_tradnl" sz="1800" spc="13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de</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las condiciones</a:t>
            </a:r>
            <a:r>
              <a:rPr lang="es-ES_tradnl" sz="1800"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meteorológicas</a:t>
            </a:r>
            <a:r>
              <a:rPr lang="es-ES_tradnl" sz="1800" spc="21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y</a:t>
            </a:r>
            <a:r>
              <a:rPr lang="es-ES_tradnl" sz="18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los pronósticos para</a:t>
            </a:r>
            <a:r>
              <a:rPr lang="es-ES_tradnl" sz="1800" spc="6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responder</a:t>
            </a:r>
            <a:r>
              <a:rPr lang="es-ES_tradnl" sz="1800"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las</a:t>
            </a:r>
            <a:r>
              <a:rPr lang="es-ES_tradnl" sz="18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siguientes</a:t>
            </a:r>
            <a:r>
              <a:rPr lang="es-ES_tradnl" sz="1800"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preguntas: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Bef>
                <a:spcPts val="170"/>
              </a:spcBef>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¿Cuál</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tiempo atmosférico</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área</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incendio?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probable</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que</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haga</a:t>
            </a:r>
            <a:r>
              <a:rPr lang="es-ES_tradnl" sz="1800" u="none" strike="noStrike" spc="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tiempo atmosférico?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¿Está</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tiempo atmosférico</a:t>
            </a:r>
            <a:r>
              <a:rPr lang="es-ES_tradnl" sz="1800" u="none" strike="noStrike" spc="7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nuestra</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contra?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este</a:t>
            </a:r>
            <a:r>
              <a:rPr lang="es-ES_tradnl" sz="1800" u="none" strike="noStrike" spc="5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período</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crítico</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quema?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¿Vamos</a:t>
            </a:r>
            <a:r>
              <a:rPr lang="es-ES_tradnl" sz="1800" u="none" strike="noStrike" spc="1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tener</a:t>
            </a:r>
            <a:r>
              <a:rPr lang="es-ES_tradnl" sz="1800" u="none" strike="noStrike" spc="7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vientos,</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altas</a:t>
            </a:r>
            <a:r>
              <a:rPr lang="es-ES_tradnl" sz="1800" u="none" strike="noStrike" spc="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temperaturas</a:t>
            </a:r>
            <a:r>
              <a:rPr lang="es-ES_tradnl" sz="1800" u="none" strike="noStrike" spc="18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baja humedad?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¿Existe la posibilidad de que el viento provenga de un frente meteorológico pasajero o de un viento asociado a cumulus o cumulonimbus?</a:t>
            </a:r>
          </a:p>
          <a:p>
            <a:pPr marL="800100" lvl="1"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R="217170">
              <a:lnSpc>
                <a:spcPct val="107000"/>
              </a:lnSpc>
              <a:spcAft>
                <a:spcPts val="800"/>
              </a:spcAft>
            </a:pP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Use</a:t>
            </a:r>
            <a:r>
              <a:rPr lang="es-ES_tradnl" sz="1800" spc="5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sus</a:t>
            </a:r>
            <a:r>
              <a:rPr lang="es-ES_tradnl" sz="1800" spc="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sentidos</a:t>
            </a:r>
            <a:r>
              <a:rPr lang="es-ES_tradnl" sz="18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y</a:t>
            </a:r>
            <a:r>
              <a:rPr lang="es-ES_tradnl" sz="18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cualquier</a:t>
            </a:r>
            <a:r>
              <a:rPr lang="es-ES_tradnl" sz="18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otro</a:t>
            </a:r>
            <a:r>
              <a:rPr lang="es-ES_tradnl" sz="1800" spc="5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medio</a:t>
            </a:r>
            <a:r>
              <a:rPr lang="es-ES_tradnl" sz="18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disponible</a:t>
            </a:r>
            <a:r>
              <a:rPr lang="es-ES_tradnl" sz="1800"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para</a:t>
            </a:r>
            <a:r>
              <a:rPr lang="es-ES_tradnl" sz="1800" spc="6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determinar</a:t>
            </a:r>
            <a:r>
              <a:rPr lang="es-ES_tradnl" sz="1800"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las</a:t>
            </a:r>
            <a:r>
              <a:rPr lang="es-ES_tradnl" sz="18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condiciones del tiempo atmosférico.</a:t>
            </a:r>
            <a:r>
              <a:rPr lang="es-ES_tradnl" sz="1800"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Aquí</a:t>
            </a:r>
            <a:r>
              <a:rPr lang="es-ES_tradnl" sz="1800" spc="6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hay</a:t>
            </a:r>
            <a:r>
              <a:rPr lang="es-ES_tradnl" sz="1800" spc="4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algunos</a:t>
            </a:r>
            <a:r>
              <a:rPr lang="es-ES_tradnl" sz="1800" spc="10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consejos</a:t>
            </a:r>
            <a:r>
              <a:rPr lang="es-ES_tradnl" sz="1800"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para</a:t>
            </a:r>
            <a:r>
              <a:rPr lang="es-ES_tradnl" sz="18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practicar</a:t>
            </a:r>
            <a:r>
              <a:rPr lang="es-ES_tradnl" sz="1800"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sus</a:t>
            </a:r>
            <a:r>
              <a:rPr lang="es-ES_tradnl" sz="1800" spc="6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habilidades</a:t>
            </a:r>
            <a:r>
              <a:rPr lang="es-ES_tradnl" sz="1800" spc="15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de</a:t>
            </a:r>
            <a:r>
              <a:rPr lang="es-ES_tradnl" sz="18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pronóstico</a:t>
            </a:r>
            <a:r>
              <a:rPr lang="es-ES_tradnl" sz="1800"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del</a:t>
            </a:r>
            <a:r>
              <a:rPr lang="es-ES_tradnl" sz="1800" spc="40" dirty="0">
                <a:effectLst/>
                <a:latin typeface="Times New Roman" panose="02020603050405020304" pitchFamily="18" charset="0"/>
                <a:ea typeface="Arial" panose="020B0604020202020204" pitchFamily="34" charset="0"/>
                <a:cs typeface="Times New Roman" panose="02020603050405020304" pitchFamily="18" charset="0"/>
              </a:rPr>
              <a:t> </a:t>
            </a:r>
            <a:r>
              <a:rPr lang="es-ES_tradnl" sz="1800" dirty="0">
                <a:effectLst/>
                <a:latin typeface="Times New Roman" panose="02020603050405020304" pitchFamily="18" charset="0"/>
                <a:ea typeface="Arial" panose="020B0604020202020204" pitchFamily="34" charset="0"/>
                <a:cs typeface="Times New Roman" panose="02020603050405020304" pitchFamily="18" charset="0"/>
              </a:rPr>
              <a:t>tiempo: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113665" lvl="1" indent="-342900" fontAlgn="base">
              <a:lnSpc>
                <a:spcPct val="107000"/>
              </a:lnSpc>
              <a:spcBef>
                <a:spcPts val="35"/>
              </a:spcBef>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Sensación -</a:t>
            </a:r>
            <a:r>
              <a:rPr lang="es-ES_tradnl" sz="1800" u="none" strike="noStrike" spc="15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Incluso</a:t>
            </a:r>
            <a:r>
              <a:rPr lang="es-ES_tradnl" sz="1800" u="none" strike="noStrike" spc="9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sin</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ayuda</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estación</a:t>
            </a:r>
            <a:r>
              <a:rPr lang="es-ES_tradnl" sz="1800" u="none" strike="noStrike" spc="1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meteorológica,</a:t>
            </a:r>
            <a:r>
              <a:rPr lang="es-ES_tradnl" sz="1800" u="none" strike="noStrike" spc="2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puede</a:t>
            </a:r>
            <a:r>
              <a:rPr lang="es-ES_tradnl" sz="1800" u="none" strike="noStrike" spc="8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sentir</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temperatura</a:t>
            </a:r>
            <a:r>
              <a:rPr lang="es-ES_tradnl" sz="1800" u="none" strike="noStrike" spc="1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incrementa</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disminuye.</a:t>
            </a:r>
            <a:r>
              <a:rPr lang="es-ES_tradnl" sz="1800" u="none" strike="noStrike" spc="1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hora</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día</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también</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buen</a:t>
            </a:r>
            <a:r>
              <a:rPr lang="es-ES_tradnl" sz="1800" u="none" strike="noStrike" spc="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indicador</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probable</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que</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temperatura incrementa o</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disminuya.</a:t>
            </a:r>
            <a:r>
              <a:rPr lang="es-ES_tradnl" sz="1800" u="none" strike="noStrike" spc="1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¿Siente</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su</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piel</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seca?</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a:t>
            </a:r>
            <a:r>
              <a:rPr lang="es-ES_tradnl" sz="1800" u="none" strike="noStrike" spc="5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le</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agrietan</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labios?</a:t>
            </a:r>
            <a:r>
              <a:rPr lang="es-ES_tradnl" sz="1800" u="none" strike="noStrike" spc="9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Esos pueden</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ser</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indicadores</a:t>
            </a:r>
            <a:r>
              <a:rPr lang="es-ES_tradnl" sz="1800" u="none" strike="noStrike" spc="1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bastante</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buenos</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que</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humedad</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relativa</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baja.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marR="241300" lvl="1" indent="-342900" fontAlgn="base">
              <a:lnSpc>
                <a:spcPct val="107000"/>
              </a:lnSpc>
              <a:spcBef>
                <a:spcPts val="15"/>
              </a:spcBef>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Ver - Las veletas y los anemómetros brindan información precisa sobre el viento, pero no son necesarios para determinar si sopla el viento. La</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Tabla</a:t>
            </a:r>
            <a:r>
              <a:rPr lang="es-ES_tradnl" sz="1800" u="none" strike="noStrike" spc="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Estimación</a:t>
            </a:r>
            <a:r>
              <a:rPr lang="es-ES_tradnl" sz="1800" u="none" strike="noStrike" spc="1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Visual</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Velocidad</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e</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Superficie</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 la GBRI</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excelente</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para</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usar</a:t>
            </a:r>
            <a:r>
              <a:rPr lang="es-ES_tradnl" sz="1800" u="none" strike="noStrike" spc="5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nuestro</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ambiente</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incendio</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para</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estimar</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vientos.</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Determinar</a:t>
            </a:r>
            <a:r>
              <a:rPr lang="es-ES_tradnl" sz="1800" u="none" strike="noStrike" spc="1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dirección</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velocidad</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observando: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Vegetación</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 bandera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Movimiento de nubes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 dirección de humo o polvo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marR="252095"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Escuchar</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Escuche</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 pronósticos</a:t>
            </a:r>
            <a:r>
              <a:rPr lang="es-ES_tradnl" sz="1800" u="none" strike="noStrike" spc="15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meteorológicos</a:t>
            </a:r>
            <a:r>
              <a:rPr lang="es-ES_tradnl" sz="1800" u="none" strike="noStrike" spc="2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incendios.</a:t>
            </a:r>
            <a:r>
              <a:rPr lang="es-ES_tradnl" sz="1800" u="none" strike="noStrike" spc="1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Sin</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embargo,</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también</a:t>
            </a:r>
            <a:r>
              <a:rPr lang="es-ES_tradnl" sz="1800" u="none" strike="noStrike" spc="1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escuche</a:t>
            </a:r>
            <a:r>
              <a:rPr lang="es-ES_tradnl" sz="1800" u="none" strike="noStrike" spc="1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las</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personas</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que</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están</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familiarizadas</a:t>
            </a:r>
            <a:r>
              <a:rPr lang="es-ES_tradnl" sz="1800" u="none" strike="noStrike" spc="2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área</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pídales</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su</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opinión</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sobre</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a:t>
            </a:r>
            <a:r>
              <a:rPr lang="es-ES_tradnl" sz="1800" u="none" strike="noStrike" spc="5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esperar</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patrones</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climáticos</a:t>
            </a:r>
            <a:r>
              <a:rPr lang="es-ES_tradnl" sz="1800" u="none" strike="noStrike" spc="1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locales.</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Por</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ejemplo,</a:t>
            </a:r>
            <a:r>
              <a:rPr lang="es-ES_tradnl" sz="1800" u="none" strike="noStrike" spc="1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 locales</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pueden</a:t>
            </a:r>
            <a:r>
              <a:rPr lang="es-ES_tradnl" sz="1800" u="none" strike="noStrike" spc="10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confirmar</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tipos</a:t>
            </a:r>
            <a:r>
              <a:rPr lang="es-ES_tradnl" sz="1800" u="none" strike="noStrike" spc="6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vientos</a:t>
            </a:r>
            <a:r>
              <a:rPr lang="es-ES_tradnl" sz="1800" u="none" strike="noStrike" spc="9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son</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comunes</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área</a:t>
            </a:r>
            <a:r>
              <a:rPr lang="es-ES_tradnl" sz="1800" u="none" strike="noStrike" spc="6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 tiempo</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particular</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año.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marR="147320" lvl="1" indent="-342900" fontAlgn="base">
              <a:lnSpc>
                <a:spcPct val="107000"/>
              </a:lnSpc>
              <a:spcBef>
                <a:spcPts val="35"/>
              </a:spcBef>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Estuches</a:t>
            </a:r>
            <a:r>
              <a:rPr lang="es-ES_tradnl" sz="1800" u="none" strike="noStrike" spc="1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meteorológicos -</a:t>
            </a:r>
            <a:r>
              <a:rPr lang="es-ES_tradnl" sz="1800" u="none" strike="noStrike" spc="2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estuches</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meteorológicos</a:t>
            </a:r>
            <a:r>
              <a:rPr lang="es-ES_tradnl" sz="1800" u="none" strike="noStrike" spc="2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portátiles</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a:t>
            </a:r>
            <a:r>
              <a:rPr lang="es-ES_tradnl" sz="1800" u="none" strike="noStrike" spc="1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cinturón</a:t>
            </a:r>
            <a:r>
              <a:rPr lang="es-ES_tradnl" sz="1800" u="none" strike="noStrike" spc="1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le</a:t>
            </a:r>
            <a:r>
              <a:rPr lang="es-ES_tradnl" sz="1800" u="none" strike="noStrike" spc="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permiten</a:t>
            </a:r>
            <a:r>
              <a:rPr lang="es-ES_tradnl" sz="1800" u="none" strike="noStrike" spc="12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medir</a:t>
            </a:r>
            <a:r>
              <a:rPr lang="es-ES_tradnl" sz="1800" u="none" strike="noStrike" spc="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humedad</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relativa,</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velocidad</a:t>
            </a:r>
            <a:r>
              <a:rPr lang="es-ES_tradnl" sz="1800" u="none" strike="noStrike" spc="1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dirección</a:t>
            </a:r>
            <a:r>
              <a:rPr lang="es-ES_tradnl" sz="1800" u="none" strike="noStrike" spc="1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del</a:t>
            </a:r>
            <a:r>
              <a:rPr lang="es-ES_tradnl" sz="1800" u="none" strike="noStrike" spc="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viento</a:t>
            </a:r>
            <a:r>
              <a:rPr lang="es-ES_tradnl" sz="1800" u="none" strike="noStrike" spc="8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temperatura.</a:t>
            </a:r>
            <a:r>
              <a:rPr lang="es-ES_tradnl" sz="1800" u="none" strike="noStrike" spc="17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Encuentre</a:t>
            </a:r>
            <a:r>
              <a:rPr lang="es-ES_tradnl" sz="1800" u="none" strike="noStrike" spc="14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estos</a:t>
            </a:r>
            <a:r>
              <a:rPr lang="es-ES_tradnl" sz="1800" u="none" strike="noStrike" spc="7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estuches</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practique</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a:t>
            </a:r>
            <a:r>
              <a:rPr lang="es-ES_tradnl" sz="1800" u="none" strike="noStrike" spc="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ellos.</a:t>
            </a:r>
            <a:r>
              <a:rPr lang="es-ES_tradnl" sz="1800" u="none" strike="noStrike" spc="7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a:t>
            </a:r>
            <a:r>
              <a:rPr lang="es-ES_tradnl" sz="1800" u="none" strike="noStrike" spc="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cualquier</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momento,</a:t>
            </a:r>
            <a:r>
              <a:rPr lang="es-ES_tradnl" sz="1800" u="none" strike="noStrike" spc="13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t>
            </a:r>
            <a:r>
              <a:rPr lang="es-ES_tradnl" sz="1800" u="none" strike="noStrike" spc="3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supervisor</a:t>
            </a:r>
            <a:r>
              <a:rPr lang="es-ES_tradnl" sz="1800" u="none" strike="noStrike" spc="14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podría</a:t>
            </a:r>
            <a:r>
              <a:rPr lang="es-ES_tradnl" sz="1800" u="none" strike="noStrike" spc="-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señalarlo</a:t>
            </a:r>
            <a:r>
              <a:rPr lang="es-ES_tradnl" sz="1800" u="none" strike="noStrike" spc="12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y</a:t>
            </a:r>
            <a:r>
              <a:rPr lang="es-ES_tradnl" sz="1800" u="none" strike="noStrike" spc="1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solicitar</a:t>
            </a:r>
            <a:r>
              <a:rPr lang="es-ES_tradnl" sz="1800" u="none" strike="noStrike" spc="105"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una lectura</a:t>
            </a:r>
            <a:r>
              <a:rPr lang="es-ES_tradnl" sz="1800" u="none" strike="noStrike" spc="9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meteorológica</a:t>
            </a:r>
            <a:r>
              <a:rPr lang="es-ES_tradnl" sz="1800" u="none" strike="noStrike" spc="70"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 </a:t>
            </a: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puntual.</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427604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Acción agresiva es la clave para una operación exitosa de supresión de incendios; sin embargo, la seguridad es la primera prioridad. Los supervisores deben analizar la situación y realizar un ataque consistente con las prácticas y métodos aceptados bajo las condiciones existentes.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96343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0" algn="l" defTabSz="914400" rtl="0" eaLnBrk="1" latinLnBrk="0" hangingPunct="1">
              <a:lnSpc>
                <a:spcPct val="107000"/>
              </a:lnSpc>
              <a:spcAft>
                <a:spcPts val="800"/>
              </a:spcAft>
            </a:pPr>
            <a:r>
              <a:rPr lang="es-ES_tradnl" sz="18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Usted está en peligro cada vez que su brigada es asignada a incendios o partes de incendios donde no puede ver el perímetro entero y alguien de su brigada no ha tenido la oportunidad de realizar una evaluación adecuada o explorar el incendio. Para proporcionar un grado razonable de seguridad, conozca dónde está el incendio y qué está haciendo.</a:t>
            </a:r>
          </a:p>
        </p:txBody>
      </p:sp>
      <p:sp>
        <p:nvSpPr>
          <p:cNvPr id="4" name="Slide Number Placeholder 3"/>
          <p:cNvSpPr>
            <a:spLocks noGrp="1"/>
          </p:cNvSpPr>
          <p:nvPr>
            <p:ph type="sldNum" sz="quarter" idx="5"/>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199010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Cuando se encuentra en un área que nadie de su brigada ha visto a la luz del día, es posible que no tenga la información topográfica que necesita para trabajar de manera segura. La situación puede ser insegura porque no puede ver:</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Forma del terreno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Densidad de la vegetación</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Distancias entre puntos de referencia marcados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Riesgos de gravedad (rocas rodantes, árboles muertos en pie, escombros cayendo)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43778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Si está en la línea y no conoce dónde están sus zonas de seguridad y rutas de escape, deje de hacer lo que esté haciendo hasta que encuentre la ubicación de estas características críticas de seguridad. Obviamente, use su mejor juicio sobre cuándo y dónde detenerse, pero hágalo de inmediato.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309828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Es posible que el microclima local o las condiciones de quema sean diferentes a las de otras áreas. Hacer frente con seguridad a diferentes condiciones puede requerir un cambio de estrategia o tácticas. Pregunte a los locales acerca de los patrones climáticos que podrían afectar el comportamiento del fuego.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73437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Es posible que el microclima local o las condiciones de quema sean diferentes a las de otras áreas. Hacer frente con seguridad a diferentes condiciones puede requerir un cambio de estrategia o tácticas. Pregunte a los locales acerca de los patrones climáticos que podrían afectar el comportamiento del fuego.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914139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Los resultados de una pobre comunicación pueden ser tanto improductivo como peligroso. Una vez que su brigada esté en la línea de fuego, puede ser demasiado tarde para aclarar las órdenes. En caso de duda, háblelo, repítale las órdenes a su supervisor.</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33668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Vacíos de comunicación entre los miembros de brigada y supervisores puede resultar en que la información crítica que salva vidas no se transmita hacia arriba o hacia abajo en la cadena de mando. </a:t>
            </a:r>
            <a:r>
              <a:rPr lang="es-ES_tradnl" sz="1800" dirty="0" err="1">
                <a:effectLst/>
                <a:latin typeface="Times New Roman" panose="02020603050405020304" pitchFamily="18" charset="0"/>
                <a:ea typeface="Calibri" panose="020F0502020204030204" pitchFamily="34" charset="0"/>
                <a:cs typeface="Times New Roman" panose="02020603050405020304" pitchFamily="18" charset="0"/>
              </a:rPr>
              <a:t>Mantega</a:t>
            </a: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 comunicaciones confiables entre todos los niveles.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1796624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Una línea de fuego debe anclarse donde exista una gran probabilidad de que no sea rebasada por el incendio. Ese es el propósito de un punto de anclaje. Un punto de anclaje es una barrera natural o construida que previene la propagación del fuego y la posibilidad de que una brigada sea flanqueada. Los puntos de anclaje típicos son carreteras, lagos, estanques, arroyos, cicatrices de incendios anteriores, deslizamientos de rocas y acantilados. Obviamente, no sería seguro construir una línea de fuego sin un punto de anclaje.</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3645353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Construir una línea cuesta abajo hacia un incendio es muy peligroso. El incendio normalmente quema más rápido cuesta arriba que cuesta abajo, no se puede predecir cómo se propagará lateralmente y existe un mayor riesgo de que el fuego flanquee a las brigadas que pueden estar trabajando cuesta abajo por arriba del fuego.</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En esta situación, es difícil para los combatientes de incendios establecer un punto de anclaje seguro y no se les garantiza un escape seguro del incendio si tienen que escapar cuesta arriba. Además, calor convectivo, humo y llamas que ascienden cuesta arriba dificultan la respiración o la visión clara, y es probable que tenga problemas para pisar.</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Sin embargo, la construcción de líneas cuesta abajo a veces es una táctica válida, pero solo después de evaluar cuidadosamente los beneficios contra los riesgos, establecer VCRZ (vigilantes, comunicaciones, rutas de escape y zonas de seguridad) y seguir la lista de verificación de construcción de líneas cuesta abajo en la GBRI.</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217540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Muchos incendios pequeños se vuelven grandes y, a veces, muy rápidamente. Acciones para saber qué está haciendo su incendio: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Observe personalmente el incendio desde un punto de vista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Explore personalmente hacia adelante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Envíe exploradores confiables, quienes luego reportarán</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Observe el incendio desde un helicóptero u otra aeronave si está disponible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Informe a todos los miembros de brigada de la situación actual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Revise la sección de comportamiento del fuego del plan de acción de incidente (PAI)</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Monitoree la radio frecuencia asignada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3498792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Intentar un ataque frontal (cabeza del incendio) en un incendio desde lo verde lo coloca en una posición terrible, especialmente si su brigada tiene muy pocas líneas de manguera o líneas de manguera muy pequeñas. Su incendio puede rebasarlo y las chispas o brasas que vuelan pueden iniciar incendios detrás de usted. Otros peligros de un ataque frontal son:</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Sin punto de anclaje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Propagación lateral del incendio, como resultado puede verse flanqueado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Movimiento rápido del incendio hacia usted o sobre usted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Calor intenso y humo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Incapacidad para llegar satisfactoriamente a una ruta de escape y zona de seguridad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399167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Es peligroso para usted estar en cualquier tipo de cobertura de suelo con combustible sin quemar entre usted y el incendio. Hacer un tendido de manguera en lo verde hacia un incendio es muy peligroso. Cada vez que esté en lo verde e intente moverse a través de combustible no quemado para llegar al área quemada, es susceptible de que el incendio lo rebase. Tenga sus rutas de escape y zonas de seguridad disponibles. Coloque más de un vigilante cuando las brigadas estén trabajando indirectamente.</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241560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Si su brigada está trabajando fuera de la vista del incendio y fuera del contacto con cualquier persona que pueda verlo, una explosión invisible puede ponerlo en peligro de ser rebasado. Coloque uno o más vigilantes que puedan ver el progreso del incendio.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4193616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Si los materiales rodantes inician focos secundarios debajo de su brigada, un nuevo incendio puede correr cuesta arriba hacia usted. Dado que el incendio puede propagarse rápidamente cuesta arriba, es probable que no pueda escapar del incendio.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814593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 los incendios les gusta el clima caliente y seco. Es entonces cuando están más activos. Para determinar si el tiempo atmosférico se está volviendo más caliente y seco, usted o su supervisor pueden:</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Usar sus sentidos para observar el comportamiento del fuego, buscar una quemado más intenso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Obtener pronósticos meteorológicos frecuentes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Tomar mediciones meteorológicas periódicamente con un estuche meteorológico</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Es posible que tenga que adaptar tácticas bajo estas condiciones: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Humo nuevo que aparece dentro de la quema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Materia en descomposición ardiendo sin llama que sostiene llamas visibles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Los vientos del cañón arriba comienzan a soplar a través de los barrancos y a través de las líneas de control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Nuevos focos secundarios aumentan en número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Focos secundarios ardiendo sin llama latentes que vuelven a la vida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Coronamiento, o probabilidad de que el incendio se eleve desde el nivel del suelo hacia las coronas de los árboles y avanzando de copa a copa, incrementa incluso durante la liquidación</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1690039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Tenga cuidado con los vientos que incrementan o cambian de dirección. El viento empuja las llamas hacia los combustibles disponibles e incrementa la velocidad de propagación, además de precalentar los combustibles antes del frente de llamas. El viento que sopla de lo verde a lo negro puede cambiar repentinamente de dirección y soplar materiales calientes o llamas en nuevos combustibles. El viento también seca los combustibles más rápido incrementando la probabilidad de ignición.</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151744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Si tiene más focos secundarios al otro lado de la línea de los que puede manejar, no podrá alcanzarlos y contenerlos mientras aún son pequeños. Eso es un problema, si no los contiene, pueden combinarse para crear un área de ignición. Los focos secundarios también pueden convertirse en incendios mayores separados, y de repente usted y su equipo pueden encontrarse entre dos o más incendios.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239812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 veces, puede estar a cierta distancia del área quemada o de otra zona de seguridad en un terreno o cobertura que dificulta y ralentiza el viaje. Cuidado con:</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Pendientes que presentan peligros tales como caída de rocas y la posibilidad de resbalones y caídas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Terreno irregular que puede dejarlo fuera de la vista del incendio y de otro personal</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Cobertura pesada que puede restringir su capacidad de ver el incendio y puede oscurecer las rutas de escape</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La razón por la que se trata de una Situación que Grita Cuidado es que el personal debería poder escapar del incendio con una facilidad razonable. Cuando el terreno y los combustibles dificulten el escape, deberá incrementar su estimación de tiempo para el escape y los puntos de reacción para reevaluar la situación deberán ocurrir con mayor frecuencia.</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243737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Aquellos que no han combatido un gran incendio se ríen cuando ven esta. No es tan divertido cuando ha estado en la línea durante 20 horas de su primer período operacional de 24 horas. Es posible que te encuentres dormido de pie con la cabeza sobre el mango de la pala. Un combatiente de incendios dormido puede ser rebasado por un incendio que se mueve rápidamente o por un equipo pesado que opera a lo largo de la línea de fuego.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210792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Las condiciones variantes que puede encontrar lo obligan a abordar cada incendio de manera diferente. Si bien todos los incendios se comportan de acuerdo con los mismos principios, no hay dos incendios exactamente iguales debido a todas las posibles variaciones en el combustible, clima y topografía.</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 está haciendo el incendio ahora? ¿Podemos controlarlo con los recursos en la escena o en ruta? ¿Necesitamos solicitar más recursos?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 es probable que haga el incendio más adelante? ¿Podemos flanquearlo? ¿Deberíamos retroceder para un ataque indirecto?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 acción está tomando ahora la brigada? ¿Estamos usando el equipo efectivamente? ¿Estamos haciendo el ataque en el punto correcto?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¿Cuál es el tiempo atmosférico en el área del incendio? ¿Qué es probable que haga el tiempo atmosférico?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 tipo de combustible se está quemando? ¿Podemos construir líneas de control lo suficientemente rápido? ¿El combustible es de un tipo que puede causar focos secundarios?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¿Hacia qué tipo de combustible se dirige el fuego? ¿Tenemos las herramientas apropiadas? ¿Necesitaremos aeronave o equipo mecanizado?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lvl="1"/>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28554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Algunas buenas áreas para seleccionar para zonas de seguridad son:</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Área quemada— asegúrese de que esté lo suficientemente cerca para que pueda alcanzarla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Zonas de seguridad—identifíquelas o constrúyalas y asegúrese de que todos conozcan su ubicación</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Barreras naturales— ubicar áreas rocosas, lechos de ríos, arroyos, lagos, lechos de lagos secos y áreas de deslizamiento; deje que otros conozcan acerca de ellas</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 medida que las brigadas progresan alrededor del incendio, es posible que sea necesario identificar y comunicar zonas de seguridad adicionales a los recursos.</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Asegúrese de tener una ruta de escape, incluso si tiene que construir una. Marque una ruta segura hacia el área quemada o corte una si el arbusto es demasiado grueso para viajar. Tenga en cuenta este orden en todo momento y especialmente cuando su brigada esté viajando a campo traviesa hacia un incendio que no tiene líneas de control o hacia un área con la que no está familiarizado.</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Precauciones en las rutas de escape:</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Cuando intente determinar las zonas de seguridad y las rutas de escape, tenga en cuenta estas precauciones: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Reúnase con su supervisor y asegúrese de que toda la brigada conoce dónde están las rutas de escape, cómo viajar hasta ellas y qué hacer cuando llegue a una zona de seguridad.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Tenga mucho cuidado si una ruta de escape pasa a través de un embudo, drenaje, puerto o cualquier área involucrada que no está completamente quemada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Sea consciente de los cambios necesarios en la ruta de escape que se deban hacer (¡quizás más de una vez!) a medida que progresa el incendio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El tiempo de viaje de la ruta de escape cambia a medida que las brigadas progresan alrededor del perímetro del incendio y tendrán que evaluarse basado en el comportamiento del fuego esperado durante el período crítico de quema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282111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Asegúrese de tener uno o más vigilantes en el lugar cuando:</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La cabeza del incendio no sea visible para la brigada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 caigan árboles muertos en pie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Personal y equipo mecanizado estén cerca trabajando juntos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Rocas cayendo pueden golpear a alguien o el material quemándose puede cruzar la línea de control</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No se puede derribar un peligro obvio, como un árbol muerto en pie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 están realizando descargas aéreas en la cercanía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 están realizando operaciones de ignición en la cercanía</a:t>
            </a:r>
          </a:p>
          <a:p>
            <a:pPr marL="800100" lvl="1"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Use más de un vigilante para mantener el contacto visual con ambos, el incendio y la brigada</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369950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0" lvl="0" indent="0" algn="l" defTabSz="914400" rtl="0" eaLnBrk="1" fontAlgn="base" latinLnBrk="0" hangingPunct="1">
              <a:lnSpc>
                <a:spcPct val="107000"/>
              </a:lnSpc>
              <a:spcAft>
                <a:spcPts val="1800"/>
              </a:spcAft>
              <a:buClr>
                <a:srgbClr val="000000"/>
              </a:buClr>
              <a:buSzPts val="1200"/>
              <a:buFont typeface="Arial" panose="020B0604020202020204" pitchFamily="34" charset="0"/>
              <a:buNone/>
            </a:pPr>
            <a:r>
              <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rPr>
              <a:t>Cuando se enfrente a un posible problema que ponga en peligro la vida, todos, usted, los demás miembros de brigada y sus supervisores deben mantener la calma y analizar lo que está sucediendo. El pánico puede poner en peligro tanto al supervisor como a la brigada. Después de evaluar la situación, los supervisores deben decidir cómo manejarla, ¡y luego hacerlo!</a:t>
            </a:r>
          </a:p>
          <a:p>
            <a:pPr marL="342900" lvl="0"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endPar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endParaRPr>
          </a:p>
          <a:p>
            <a:pPr marL="0" lvl="0" indent="0" algn="l" defTabSz="914400" rtl="0" eaLnBrk="1" fontAlgn="base" latinLnBrk="0" hangingPunct="1">
              <a:lnSpc>
                <a:spcPct val="107000"/>
              </a:lnSpc>
              <a:spcAft>
                <a:spcPts val="1800"/>
              </a:spcAft>
              <a:buClr>
                <a:srgbClr val="000000"/>
              </a:buClr>
              <a:buSzPts val="1200"/>
              <a:buFont typeface="Arial" panose="020B0604020202020204" pitchFamily="34" charset="0"/>
              <a:buNone/>
            </a:pPr>
            <a:r>
              <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rPr>
              <a:t>Factores que pueden afectar la toma de decisiones incluyen:</a:t>
            </a:r>
          </a:p>
          <a:p>
            <a:pPr marL="342900" lvl="0"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endPar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endParaRPr>
          </a:p>
          <a:p>
            <a:pPr marL="800100" lvl="1"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r>
              <a:rPr lang="es-ES_tradnl" sz="1800" u="none" strike="noStrike" kern="1200" dirty="0">
                <a:solidFill>
                  <a:schemeClr val="tx1"/>
                </a:solidFill>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Fatiga - trate de mantenerse en forma, coma bien y duerma, y mientras esté en la línea de fuego, beba muchos líquidos</a:t>
            </a:r>
          </a:p>
          <a:p>
            <a:pPr marL="800100" lvl="1"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r>
              <a:rPr lang="es-ES_tradnl" sz="1800" u="none" strike="noStrike" kern="1200" dirty="0">
                <a:solidFill>
                  <a:schemeClr val="tx1"/>
                </a:solidFill>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Estrés por calor - ¡haga las mismas cosas que haría para la fatiga y recuerde beber!</a:t>
            </a:r>
          </a:p>
          <a:p>
            <a:pPr marL="800100" lvl="1"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r>
              <a:rPr lang="es-ES_tradnl" sz="1800" u="none" strike="noStrike" kern="1200" dirty="0">
                <a:solidFill>
                  <a:schemeClr val="tx1"/>
                </a:solidFill>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Humo (monóxido de carbono) - intente reducir su exposición a él y beba más agua.</a:t>
            </a:r>
          </a:p>
          <a:p>
            <a:pPr marL="800100" lvl="1" indent="-342900" algn="l" defTabSz="914400" rtl="0" eaLnBrk="1" fontAlgn="base" latinLnBrk="0" hangingPunct="1">
              <a:lnSpc>
                <a:spcPct val="107000"/>
              </a:lnSpc>
              <a:spcAft>
                <a:spcPts val="1800"/>
              </a:spcAft>
              <a:buClr>
                <a:srgbClr val="000000"/>
              </a:buClr>
              <a:buSzPts val="1200"/>
              <a:buFont typeface="Arial" panose="020B0604020202020204" pitchFamily="34" charset="0"/>
              <a:buChar char="•"/>
            </a:pPr>
            <a:r>
              <a:rPr lang="es-ES_tradnl" sz="1800" u="none" strike="noStrike" kern="1200" dirty="0">
                <a:solidFill>
                  <a:schemeClr val="tx1"/>
                </a:solidFill>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Estrés - conozca y comprenda la situación en la que se encuentra que pone en peligro su vida </a:t>
            </a:r>
          </a:p>
          <a:p>
            <a:pPr marL="0" lvl="0" indent="0" algn="l" defTabSz="914400" rtl="0" eaLnBrk="1" fontAlgn="base" latinLnBrk="0" hangingPunct="1">
              <a:lnSpc>
                <a:spcPct val="107000"/>
              </a:lnSpc>
              <a:spcAft>
                <a:spcPts val="1800"/>
              </a:spcAft>
              <a:buClr>
                <a:srgbClr val="000000"/>
              </a:buClr>
              <a:buSzPts val="1200"/>
              <a:buFont typeface="Arial" panose="020B0604020202020204" pitchFamily="34" charset="0"/>
              <a:buNone/>
            </a:pPr>
            <a:r>
              <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rPr>
              <a:t> </a:t>
            </a:r>
          </a:p>
          <a:p>
            <a:pPr marL="0" lvl="0" indent="0" algn="l" defTabSz="914400" rtl="0" eaLnBrk="1" fontAlgn="base" latinLnBrk="0" hangingPunct="1">
              <a:lnSpc>
                <a:spcPct val="107000"/>
              </a:lnSpc>
              <a:spcAft>
                <a:spcPts val="1800"/>
              </a:spcAft>
              <a:buClr>
                <a:srgbClr val="000000"/>
              </a:buClr>
              <a:buSzPts val="1200"/>
              <a:buFont typeface="Arial" panose="020B0604020202020204" pitchFamily="34" charset="0"/>
              <a:buNone/>
            </a:pPr>
            <a:r>
              <a:rPr lang="es-ES_tradnl" sz="1800" u="none" strike="noStrike" kern="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Arial" panose="020B0604020202020204" pitchFamily="34" charset="0"/>
              </a:rPr>
              <a:t>Advertencia - si su capacidad para tomar decisiones se ve afectada en la línea de fuego, podría estar poniéndose en peligro a usted mismo y a los miembros de su brigada. Para incrementar su capacidad de toma de decisiones:</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Mantenga autocontrol</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Desarrolle planes de contingencia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Sea más cauteloso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Monitoree la situación más de cerca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Verifique dos veces la información crítica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Busque información y avise de otros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Conozca sus propias limitaciones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lvl="1"/>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270477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La comunicación adecuada es esencial para la seguridad de la línea de fuego. Mantenga siempre una buena comunicación:</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Dentro de su unidad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Entre su unidad y cualquier explorador o vigilante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 otras unidades de supresión de incendio y fuerzas adyacentes, obviamente necesita saber quiénes son y qué están haciendo. La comunicación durante un incidente en áreas forestales puede ser cara a cara o por radio, teléfono o cualquier otro medio confiable.</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El Centro de Lecciones Aprendidas de Incendios Forestales tiene una revisión del Entrampamiento de Incendio del Incendio </a:t>
            </a:r>
            <a:r>
              <a:rPr lang="es-ES_tradnl" sz="1800" dirty="0" err="1">
                <a:effectLst/>
                <a:latin typeface="Times New Roman" panose="02020603050405020304" pitchFamily="18" charset="0"/>
                <a:ea typeface="Calibri" panose="020F0502020204030204" pitchFamily="34" charset="0"/>
                <a:cs typeface="Times New Roman" panose="02020603050405020304" pitchFamily="18" charset="0"/>
              </a:rPr>
              <a:t>Horse</a:t>
            </a: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 Park donde la comunicación con las fuerzas adyacentes fue crítica para prevenir fatalidades. </a:t>
            </a:r>
            <a:r>
              <a:rPr lang="es-ES_tradnl"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https://www.wildfirelessons.net/orphans/viewincident?DocumentKey=76bb3659-8026-4151-9dce-8b492a36b264</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77701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La probabilidad de que ocurran accidentes incrementa dramáticamente si los supervisores dan instrucciones vagas o ambiguas. Aunque la mayoría de las instrucciones se dan oralmente, también hay lugar para instrucciones escritas concisas. Las instrucciones orales algunas veces están incompletas y es más probable que se malinterpreten u olviden. Pídale a su supervisor que verifique lo siguiente cuando le den una asignación:</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Qué hacer – cuál es el objetivo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Cómo hacerlo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Dónde ir</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Dónde terminar</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Cuándo terminar</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 quién coordinar</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Quién es el supervisor en la línea</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Quién es la persona de relevo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Cuál es la duración esperada del ataque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Cuál es el transporte disponible hacia y desde la línea de fuego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Cuál es la otra información pertinente, como procedimientos de emergencia y consideraciones de seguridad </a:t>
            </a:r>
          </a:p>
          <a:p>
            <a:pPr marL="342900" lvl="0" indent="-342900" fontAlgn="base">
              <a:lnSpc>
                <a:spcPct val="107000"/>
              </a:lnSpc>
              <a:spcAft>
                <a:spcPts val="1800"/>
              </a:spcAft>
              <a:buClr>
                <a:srgbClr val="000000"/>
              </a:buClr>
              <a:buSzPts val="1200"/>
              <a:buFont typeface="Arial" panose="020B0604020202020204" pitchFamily="34" charset="0"/>
              <a:buChar char="•"/>
            </a:pP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El ‘Por qué’ está implícito en el objetivo, pero un buen supervisor siempre se tomará el tiempo para decirle a la brigada cómo encajan en el plan general</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145362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a:lnSpc>
                <a:spcPct val="107000"/>
              </a:lnSpc>
              <a:spcAft>
                <a:spcPts val="800"/>
              </a:spcAft>
            </a:pPr>
            <a:r>
              <a:rPr lang="es-ES_tradnl" sz="1800" dirty="0">
                <a:effectLst/>
                <a:latin typeface="Times New Roman" panose="02020603050405020304" pitchFamily="18" charset="0"/>
                <a:ea typeface="Calibri" panose="020F0502020204030204" pitchFamily="34" charset="0"/>
                <a:cs typeface="Times New Roman" panose="02020603050405020304" pitchFamily="18" charset="0"/>
              </a:rPr>
              <a:t>Supervisores y líderes de brigada deben ser los que tengan el control en todo momento. Los consejos que pueden seguir incluyen:</a:t>
            </a:r>
          </a:p>
          <a:p>
            <a:pPr>
              <a:lnSpc>
                <a:spcPct val="107000"/>
              </a:lnSpc>
              <a:spcAft>
                <a:spcPts val="800"/>
              </a:spcAft>
            </a:pP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Considere las capacidades y limitaciones de los miembros de brigada al hacer asignaciones de trabajo, ¿la brigada está descansada y lista para trabajar, o ya están agotados por una asignación anterior?</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Inspeccione las herramientas, coordine el trabajo con el equipo disponible y tome medidas para la seguridad</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Demuestre presencia de mando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Siga la cadena de mando para el incidente</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Asegúrese de que las asignaciones y las instrucciones sean claras y comprendidas</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Establezca y mantenga comunicación </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Conozca la ubicación de los miembros de su brigada en todo momento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00100" lvl="1" indent="-342900" fontAlgn="base">
              <a:lnSpc>
                <a:spcPct val="107000"/>
              </a:lnSpc>
              <a:spcAft>
                <a:spcPts val="1800"/>
              </a:spcAft>
              <a:buClr>
                <a:srgbClr val="000000"/>
              </a:buClr>
              <a:buSzPts val="1200"/>
              <a:buFont typeface="Arial" panose="020B0604020202020204" pitchFamily="34" charset="0"/>
              <a:buChar char="•"/>
            </a:pPr>
            <a:r>
              <a:rPr lang="es-ES_tradnl" sz="1800" u="none" strike="noStrike" dirty="0">
                <a:effectLst/>
                <a:uFill>
                  <a:solidFill>
                    <a:srgbClr val="000000"/>
                  </a:solidFill>
                </a:uFill>
                <a:latin typeface="Times New Roman" panose="02020603050405020304" pitchFamily="18" charset="0"/>
                <a:ea typeface="Arial" panose="020B0604020202020204" pitchFamily="34" charset="0"/>
                <a:cs typeface="Arial" panose="020B0604020202020204" pitchFamily="34" charset="0"/>
              </a:rPr>
              <a:t>Conozca el estado actual del incendio</a:t>
            </a:r>
            <a:endParaRPr lang="es-ES_tradnl" sz="18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1243586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9" name="Content Placeholder 5" descr="C:\Users\jtitus\Downloads\IMG_46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43"/>
          <a:stretch/>
        </p:blipFill>
        <p:spPr bwMode="auto">
          <a:xfrm>
            <a:off x="-19888" y="2"/>
            <a:ext cx="9163888" cy="65847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p:cNvSpPr>
            <a:spLocks noGrp="1"/>
          </p:cNvSpPr>
          <p:nvPr>
            <p:ph type="title" hasCustomPrompt="1"/>
          </p:nvPr>
        </p:nvSpPr>
        <p:spPr>
          <a:xfrm>
            <a:off x="1905000" y="4495800"/>
            <a:ext cx="7086600" cy="1752600"/>
          </a:xfrm>
        </p:spPr>
        <p:txBody>
          <a:bodyPr>
            <a:noAutofit/>
          </a:bodyPr>
          <a:lstStyle>
            <a:lvl1pPr fontAlgn="auto">
              <a:spcAft>
                <a:spcPts val="0"/>
              </a:spcAft>
              <a:defRPr sz="4000" baseline="0">
                <a:solidFill>
                  <a:schemeClr val="bg1"/>
                </a:solidFill>
              </a:defRPr>
            </a:lvl1pPr>
          </a:lstStyle>
          <a:p>
            <a:pPr fontAlgn="auto">
              <a:spcAft>
                <a:spcPts val="0"/>
              </a:spcAft>
            </a:pPr>
            <a:r>
              <a:rPr lang="en-US"/>
              <a:t>S-130 </a:t>
            </a:r>
            <a:r>
              <a:rPr lang="en-US" dirty="0"/>
              <a:t>Unit 5: Risk Management</a:t>
            </a:r>
            <a:endParaRPr lang="en-US" altLang="en-US" sz="4000" dirty="0">
              <a:solidFill>
                <a:schemeClr val="bg1"/>
              </a:solidFill>
            </a:endParaRPr>
          </a:p>
        </p:txBody>
      </p:sp>
      <p:pic>
        <p:nvPicPr>
          <p:cNvPr id="6" name="Picture 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04801" y="4724400"/>
            <a:ext cx="1459725" cy="1161872"/>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6"/>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4"/>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12943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p:cNvSpPr/>
          <p:nvPr userDrawn="1"/>
        </p:nvSpPr>
        <p:spPr>
          <a:xfrm>
            <a:off x="-44012" y="2"/>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Picture Placeholder 14"/>
          <p:cNvSpPr>
            <a:spLocks noGrp="1"/>
          </p:cNvSpPr>
          <p:nvPr>
            <p:ph type="pic" sz="quarter" idx="12"/>
          </p:nvPr>
        </p:nvSpPr>
        <p:spPr>
          <a:xfrm>
            <a:off x="3505200" y="803307"/>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7"/>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7"/>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61"/>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61"/>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61"/>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61"/>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61"/>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61"/>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60"/>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61"/>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61"/>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E3B21-E03C-46A7-A5A9-1074609B865B}"/>
              </a:ext>
            </a:extLst>
          </p:cNvPr>
          <p:cNvSpPr>
            <a:spLocks noGrp="1"/>
          </p:cNvSpPr>
          <p:nvPr>
            <p:ph type="title"/>
          </p:nvPr>
        </p:nvSpPr>
        <p:spPr>
          <a:xfrm>
            <a:off x="0" y="0"/>
            <a:ext cx="9144000" cy="838200"/>
          </a:xfrm>
        </p:spPr>
        <p:txBody>
          <a:bodyPr/>
          <a:lstStyle/>
          <a:p>
            <a:r>
              <a:rPr lang="es-ES" dirty="0"/>
              <a:t>Normas</a:t>
            </a:r>
            <a:r>
              <a:rPr lang="en-US" dirty="0"/>
              <a:t> para </a:t>
            </a:r>
            <a:r>
              <a:rPr lang="es-MX" dirty="0"/>
              <a:t>Combatir</a:t>
            </a:r>
            <a:r>
              <a:rPr lang="en-US" dirty="0"/>
              <a:t> </a:t>
            </a:r>
            <a:r>
              <a:rPr lang="es-ES" dirty="0"/>
              <a:t>Incendios</a:t>
            </a:r>
          </a:p>
        </p:txBody>
      </p:sp>
      <p:pic>
        <p:nvPicPr>
          <p:cNvPr id="5" name="Content Placeholder 4" descr="Grandes llamas quemando árboles y arbusto en el fondo con combatientes de incendios de pie en un área quemada con sus mochilas y herramientas observando el incendio.">
            <a:extLst>
              <a:ext uri="{FF2B5EF4-FFF2-40B4-BE49-F238E27FC236}">
                <a16:creationId xmlns:a16="http://schemas.microsoft.com/office/drawing/2014/main" id="{BE0B17AB-3DAA-4649-A15C-888617AE37C7}"/>
              </a:ext>
            </a:extLst>
          </p:cNvPr>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t="17140" r="5848"/>
          <a:stretch/>
        </p:blipFill>
        <p:spPr>
          <a:xfrm>
            <a:off x="0" y="838200"/>
            <a:ext cx="9144000" cy="6035458"/>
          </a:xfrm>
        </p:spPr>
      </p:pic>
    </p:spTree>
    <p:extLst>
      <p:ext uri="{BB962C8B-B14F-4D97-AF65-F5344CB8AC3E}">
        <p14:creationId xmlns:p14="http://schemas.microsoft.com/office/powerpoint/2010/main" val="152528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1949F-92C8-4D5B-8129-92A82BA94B9A}"/>
              </a:ext>
            </a:extLst>
          </p:cNvPr>
          <p:cNvSpPr>
            <a:spLocks noGrp="1"/>
          </p:cNvSpPr>
          <p:nvPr>
            <p:ph type="title"/>
          </p:nvPr>
        </p:nvSpPr>
        <p:spPr>
          <a:xfrm>
            <a:off x="457200" y="76200"/>
            <a:ext cx="8229600" cy="563562"/>
          </a:xfrm>
        </p:spPr>
        <p:txBody>
          <a:bodyPr/>
          <a:lstStyle/>
          <a:p>
            <a:r>
              <a:rPr lang="en-US" sz="1200" dirty="0">
                <a:solidFill>
                  <a:schemeClr val="bg1"/>
                </a:solidFill>
              </a:rPr>
              <a:t>9. Maintain control of your forces at all times</a:t>
            </a:r>
            <a:r>
              <a:rPr lang="en-US" dirty="0"/>
              <a:t>.</a:t>
            </a:r>
          </a:p>
        </p:txBody>
      </p:sp>
      <p:pic>
        <p:nvPicPr>
          <p:cNvPr id="7" name="Marcador de contenido 6" descr="Un jefe de brigada está haciendo un gesto a una brigada de incendios forestales que camina por un camino lejos de un incendio que arde en pasto y cactus. Un aéreo tanque de motor singular (SEAT) está volando sobre la descarga de retardante rojo en las llamas.">
            <a:extLst>
              <a:ext uri="{FF2B5EF4-FFF2-40B4-BE49-F238E27FC236}">
                <a16:creationId xmlns:a16="http://schemas.microsoft.com/office/drawing/2014/main" id="{BAFEACCE-C450-405A-AEB3-8D42A3668248}"/>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3561" r="14449"/>
          <a:stretch/>
        </p:blipFill>
        <p:spPr>
          <a:xfrm>
            <a:off x="-6626" y="-26504"/>
            <a:ext cx="9150626" cy="6884504"/>
          </a:xfrm>
        </p:spPr>
      </p:pic>
      <p:sp>
        <p:nvSpPr>
          <p:cNvPr id="8" name="CuadroTexto 7">
            <a:extLst>
              <a:ext uri="{FF2B5EF4-FFF2-40B4-BE49-F238E27FC236}">
                <a16:creationId xmlns:a16="http://schemas.microsoft.com/office/drawing/2014/main" id="{13BAAD29-D9F2-4F05-A12B-B3CEBBDCDB22}"/>
              </a:ext>
            </a:extLst>
          </p:cNvPr>
          <p:cNvSpPr txBox="1"/>
          <p:nvPr/>
        </p:nvSpPr>
        <p:spPr>
          <a:xfrm>
            <a:off x="1752600" y="6242295"/>
            <a:ext cx="6400800" cy="367537"/>
          </a:xfrm>
          <a:prstGeom prst="rect">
            <a:avLst/>
          </a:prstGeom>
          <a:noFill/>
        </p:spPr>
        <p:txBody>
          <a:bodyPr wrap="square" rtlCol="0">
            <a:spAutoFit/>
          </a:bodyPr>
          <a:lstStyle/>
          <a:p>
            <a:pPr marL="182880" lvl="1" indent="-182880">
              <a:lnSpc>
                <a:spcPts val="2200"/>
              </a:lnSpc>
            </a:pPr>
            <a:r>
              <a:rPr lang="es-MX" sz="1800" b="1" dirty="0">
                <a:solidFill>
                  <a:schemeClr val="bg1"/>
                </a:solidFill>
                <a:latin typeface="Gill Sans Nova" panose="020B0602020104020203" pitchFamily="34" charset="0"/>
              </a:rPr>
              <a:t>9. Mantenga control de sus recursos en todo momento.</a:t>
            </a:r>
          </a:p>
        </p:txBody>
      </p:sp>
      <p:sp>
        <p:nvSpPr>
          <p:cNvPr id="6" name="CuadroTexto 5">
            <a:extLst>
              <a:ext uri="{FF2B5EF4-FFF2-40B4-BE49-F238E27FC236}">
                <a16:creationId xmlns:a16="http://schemas.microsoft.com/office/drawing/2014/main" id="{F1661B38-45CA-4BFE-81DF-D93CBC48AB79}"/>
              </a:ext>
            </a:extLst>
          </p:cNvPr>
          <p:cNvSpPr txBox="1"/>
          <p:nvPr/>
        </p:nvSpPr>
        <p:spPr>
          <a:xfrm>
            <a:off x="47244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211614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406F8-DEE7-4479-AD6C-BE3D28D029D9}"/>
              </a:ext>
            </a:extLst>
          </p:cNvPr>
          <p:cNvSpPr>
            <a:spLocks noGrp="1"/>
          </p:cNvSpPr>
          <p:nvPr>
            <p:ph type="title"/>
          </p:nvPr>
        </p:nvSpPr>
        <p:spPr>
          <a:xfrm>
            <a:off x="457200" y="76200"/>
            <a:ext cx="8229600" cy="563562"/>
          </a:xfrm>
        </p:spPr>
        <p:txBody>
          <a:bodyPr/>
          <a:lstStyle/>
          <a:p>
            <a:r>
              <a:rPr lang="en-US" sz="1200" dirty="0">
                <a:solidFill>
                  <a:schemeClr val="bg1"/>
                </a:solidFill>
              </a:rPr>
              <a:t>10. Fight fire aggressively, having provided for safety first.</a:t>
            </a:r>
          </a:p>
        </p:txBody>
      </p:sp>
      <p:pic>
        <p:nvPicPr>
          <p:cNvPr id="7" name="Marcador de contenido 6" descr="Un carro motobomba verde está conduciendo a través de pasto espeso y salvia. Tres combatientes de incendios están rociando agua al borde de un incendio. A lo largo de un camino en primer plano, cintas de señalización rosas están atadas a arbustos para indicar una ruta de escape.">
            <a:extLst>
              <a:ext uri="{FF2B5EF4-FFF2-40B4-BE49-F238E27FC236}">
                <a16:creationId xmlns:a16="http://schemas.microsoft.com/office/drawing/2014/main" id="{78D3F8F1-DFBB-4CEE-B704-33656289ED47}"/>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4449" r="14449"/>
          <a:stretch/>
        </p:blipFill>
        <p:spPr>
          <a:xfrm>
            <a:off x="0" y="0"/>
            <a:ext cx="9144000" cy="6858000"/>
          </a:xfrm>
        </p:spPr>
      </p:pic>
      <p:sp>
        <p:nvSpPr>
          <p:cNvPr id="8" name="CuadroTexto 7">
            <a:extLst>
              <a:ext uri="{FF2B5EF4-FFF2-40B4-BE49-F238E27FC236}">
                <a16:creationId xmlns:a16="http://schemas.microsoft.com/office/drawing/2014/main" id="{4B360A39-ABCF-4DF4-AEB0-AC1B65382DCE}"/>
              </a:ext>
            </a:extLst>
          </p:cNvPr>
          <p:cNvSpPr txBox="1"/>
          <p:nvPr/>
        </p:nvSpPr>
        <p:spPr>
          <a:xfrm>
            <a:off x="1981200" y="6179462"/>
            <a:ext cx="5943600" cy="543739"/>
          </a:xfrm>
          <a:prstGeom prst="rect">
            <a:avLst/>
          </a:prstGeom>
          <a:noFill/>
        </p:spPr>
        <p:txBody>
          <a:bodyPr wrap="square" rtlCol="0">
            <a:spAutoFit/>
          </a:bodyPr>
          <a:lstStyle/>
          <a:p>
            <a:pPr marL="182880" indent="-182880">
              <a:lnSpc>
                <a:spcPct val="80000"/>
              </a:lnSpc>
              <a:spcAft>
                <a:spcPts val="100"/>
              </a:spcAft>
            </a:pPr>
            <a:r>
              <a:rPr lang="es-MX" sz="1800" b="1" dirty="0">
                <a:solidFill>
                  <a:schemeClr val="bg1"/>
                </a:solidFill>
                <a:latin typeface="Gill Sans Nova" panose="020B0602020104020203" pitchFamily="34" charset="0"/>
              </a:rPr>
              <a:t>10. Combata el incendio agresivamente, habiendo proveído por la seguridad primero. </a:t>
            </a:r>
          </a:p>
        </p:txBody>
      </p:sp>
      <p:sp>
        <p:nvSpPr>
          <p:cNvPr id="6" name="CuadroTexto 5">
            <a:extLst>
              <a:ext uri="{FF2B5EF4-FFF2-40B4-BE49-F238E27FC236}">
                <a16:creationId xmlns:a16="http://schemas.microsoft.com/office/drawing/2014/main" id="{3BD13A3B-77F1-457B-8DFD-69EBF868CCCA}"/>
              </a:ext>
            </a:extLst>
          </p:cNvPr>
          <p:cNvSpPr txBox="1"/>
          <p:nvPr/>
        </p:nvSpPr>
        <p:spPr>
          <a:xfrm>
            <a:off x="46482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97455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9EDC1-5339-470E-A1AF-E90FD99B823C}"/>
              </a:ext>
            </a:extLst>
          </p:cNvPr>
          <p:cNvSpPr>
            <a:spLocks noGrp="1"/>
          </p:cNvSpPr>
          <p:nvPr>
            <p:ph type="title"/>
          </p:nvPr>
        </p:nvSpPr>
        <p:spPr>
          <a:xfrm>
            <a:off x="0" y="0"/>
            <a:ext cx="9144000" cy="838200"/>
          </a:xfrm>
        </p:spPr>
        <p:txBody>
          <a:bodyPr/>
          <a:lstStyle/>
          <a:p>
            <a:r>
              <a:rPr lang="es-ES" dirty="0"/>
              <a:t>Situaciones que Gritan Cuidado</a:t>
            </a:r>
          </a:p>
        </p:txBody>
      </p:sp>
      <p:pic>
        <p:nvPicPr>
          <p:cNvPr id="5" name="Content Placeholder 4" descr="Una ladera arde en el fondo con humo denso. Vehículos de emergencia rojos y camiones blancos y verdes están alineados a lo largo de la carretera con los combatientes de incendios dirigiéndose hacia el incendio.">
            <a:extLst>
              <a:ext uri="{FF2B5EF4-FFF2-40B4-BE49-F238E27FC236}">
                <a16:creationId xmlns:a16="http://schemas.microsoft.com/office/drawing/2014/main" id="{ECF6FB4D-8A12-45A8-9553-501DDABAF5E1}"/>
              </a:ext>
            </a:extLst>
          </p:cNvPr>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t="8450" r="7370"/>
          <a:stretch/>
        </p:blipFill>
        <p:spPr>
          <a:xfrm>
            <a:off x="0" y="838202"/>
            <a:ext cx="9144000" cy="6026063"/>
          </a:xfrm>
        </p:spPr>
      </p:pic>
    </p:spTree>
    <p:extLst>
      <p:ext uri="{BB962C8B-B14F-4D97-AF65-F5344CB8AC3E}">
        <p14:creationId xmlns:p14="http://schemas.microsoft.com/office/powerpoint/2010/main" val="179485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8B839-4210-4C8A-A473-445305339AD4}"/>
              </a:ext>
            </a:extLst>
          </p:cNvPr>
          <p:cNvSpPr>
            <a:spLocks noGrp="1"/>
          </p:cNvSpPr>
          <p:nvPr>
            <p:ph type="title"/>
          </p:nvPr>
        </p:nvSpPr>
        <p:spPr>
          <a:xfrm>
            <a:off x="457200" y="76200"/>
            <a:ext cx="8229600" cy="563562"/>
          </a:xfrm>
        </p:spPr>
        <p:txBody>
          <a:bodyPr/>
          <a:lstStyle/>
          <a:p>
            <a:r>
              <a:rPr lang="en-US" sz="1200" dirty="0">
                <a:solidFill>
                  <a:schemeClr val="bg1"/>
                </a:solidFill>
              </a:rPr>
              <a:t>1. Fire not scouted and sized up.</a:t>
            </a:r>
          </a:p>
        </p:txBody>
      </p:sp>
      <p:pic>
        <p:nvPicPr>
          <p:cNvPr id="11" name="Marcador de contenido 10" descr="Un combatiente de incendios rodeado de vegetación verde mira a través de binoculares en una dirección. Muy detrás de él hay humo de un incendio forestal.">
            <a:extLst>
              <a:ext uri="{FF2B5EF4-FFF2-40B4-BE49-F238E27FC236}">
                <a16:creationId xmlns:a16="http://schemas.microsoft.com/office/drawing/2014/main" id="{6107296A-050D-4F23-86ED-F2D15C9455EA}"/>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CuadroTexto 4">
            <a:extLst>
              <a:ext uri="{FF2B5EF4-FFF2-40B4-BE49-F238E27FC236}">
                <a16:creationId xmlns:a16="http://schemas.microsoft.com/office/drawing/2014/main" id="{F696BED9-83D4-425D-BE68-A67DA37AAE7F}"/>
              </a:ext>
            </a:extLst>
          </p:cNvPr>
          <p:cNvSpPr txBox="1"/>
          <p:nvPr/>
        </p:nvSpPr>
        <p:spPr>
          <a:xfrm>
            <a:off x="4648200" y="143741"/>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6" name="CuadroTexto 5">
            <a:extLst>
              <a:ext uri="{FF2B5EF4-FFF2-40B4-BE49-F238E27FC236}">
                <a16:creationId xmlns:a16="http://schemas.microsoft.com/office/drawing/2014/main" id="{0C841A81-7DE0-4185-9E98-AE75E6B99533}"/>
              </a:ext>
            </a:extLst>
          </p:cNvPr>
          <p:cNvSpPr txBox="1"/>
          <p:nvPr/>
        </p:nvSpPr>
        <p:spPr>
          <a:xfrm>
            <a:off x="2895600" y="6172202"/>
            <a:ext cx="5943600" cy="322139"/>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1. Incendio no explorado ni evaluado.</a:t>
            </a:r>
          </a:p>
        </p:txBody>
      </p:sp>
    </p:spTree>
    <p:extLst>
      <p:ext uri="{BB962C8B-B14F-4D97-AF65-F5344CB8AC3E}">
        <p14:creationId xmlns:p14="http://schemas.microsoft.com/office/powerpoint/2010/main" val="321932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CEF8A-0193-4526-8375-0B41404CC3DD}"/>
              </a:ext>
            </a:extLst>
          </p:cNvPr>
          <p:cNvSpPr>
            <a:spLocks noGrp="1"/>
          </p:cNvSpPr>
          <p:nvPr>
            <p:ph type="title"/>
          </p:nvPr>
        </p:nvSpPr>
        <p:spPr>
          <a:xfrm>
            <a:off x="457200" y="76200"/>
            <a:ext cx="8229600" cy="563562"/>
          </a:xfrm>
        </p:spPr>
        <p:txBody>
          <a:bodyPr/>
          <a:lstStyle/>
          <a:p>
            <a:r>
              <a:rPr lang="en-US" sz="1200" dirty="0">
                <a:solidFill>
                  <a:schemeClr val="bg1"/>
                </a:solidFill>
              </a:rPr>
              <a:t>2. In country not seen in daylight.</a:t>
            </a:r>
          </a:p>
        </p:txBody>
      </p:sp>
      <p:pic>
        <p:nvPicPr>
          <p:cNvPr id="7" name="Marcador de contenido 6" descr="Tres combatientes de incendios cargando herramientas caminan en la oscuridad. Sus lámparas de cabeza iluminan un gran arbusto frente a ellos.">
            <a:extLst>
              <a:ext uri="{FF2B5EF4-FFF2-40B4-BE49-F238E27FC236}">
                <a16:creationId xmlns:a16="http://schemas.microsoft.com/office/drawing/2014/main" id="{80DE644D-FCA1-4DFD-9CCC-CC606ED6D6D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4E850F91-C9CC-4A84-A00F-CD4CAD02198B}"/>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D48F2134-9C4A-4DCD-AE08-8B18D1D7BF41}"/>
              </a:ext>
            </a:extLst>
          </p:cNvPr>
          <p:cNvSpPr txBox="1"/>
          <p:nvPr/>
        </p:nvSpPr>
        <p:spPr>
          <a:xfrm>
            <a:off x="2590800" y="6172202"/>
            <a:ext cx="4953000" cy="556563"/>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2. Estar en terreno no visto a la luz del día. </a:t>
            </a:r>
          </a:p>
          <a:p>
            <a:pPr>
              <a:lnSpc>
                <a:spcPct val="80000"/>
              </a:lnSpc>
              <a:spcAft>
                <a:spcPts val="100"/>
              </a:spcAft>
              <a:buClr>
                <a:srgbClr val="000000"/>
              </a:buClr>
              <a:buSzPts val="800"/>
            </a:pPr>
            <a:endParaRPr lang="es-MX" sz="1800"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186228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1419F-249D-47CA-86B3-806F9C5D7730}"/>
              </a:ext>
            </a:extLst>
          </p:cNvPr>
          <p:cNvSpPr>
            <a:spLocks noGrp="1"/>
          </p:cNvSpPr>
          <p:nvPr>
            <p:ph type="title"/>
          </p:nvPr>
        </p:nvSpPr>
        <p:spPr>
          <a:xfrm>
            <a:off x="457200" y="76200"/>
            <a:ext cx="8229600" cy="563562"/>
          </a:xfrm>
        </p:spPr>
        <p:txBody>
          <a:bodyPr/>
          <a:lstStyle/>
          <a:p>
            <a:r>
              <a:rPr lang="en-US" sz="1200" dirty="0">
                <a:solidFill>
                  <a:schemeClr val="bg1"/>
                </a:solidFill>
              </a:rPr>
              <a:t>3. Safety zones and escape routes not identified.</a:t>
            </a:r>
          </a:p>
        </p:txBody>
      </p:sp>
      <p:pic>
        <p:nvPicPr>
          <p:cNvPr id="7" name="Marcador de contenido 6" descr="Tres combatientes de incendios caminan en direcciones separadas. A su alrededor hay árboles en pie negros que ya se han quemado y llamas de árboles que aún arden.">
            <a:extLst>
              <a:ext uri="{FF2B5EF4-FFF2-40B4-BE49-F238E27FC236}">
                <a16:creationId xmlns:a16="http://schemas.microsoft.com/office/drawing/2014/main" id="{65A05043-904E-4AB8-8657-822276F60900}"/>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3315" y="0"/>
            <a:ext cx="9140687" cy="6858000"/>
          </a:xfrm>
        </p:spPr>
      </p:pic>
      <p:sp>
        <p:nvSpPr>
          <p:cNvPr id="4" name="CuadroTexto 3">
            <a:extLst>
              <a:ext uri="{FF2B5EF4-FFF2-40B4-BE49-F238E27FC236}">
                <a16:creationId xmlns:a16="http://schemas.microsoft.com/office/drawing/2014/main" id="{9BF067FC-7543-4E90-989D-B1A15132B37E}"/>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63A5E076-BE55-47E6-92EF-0EA46E8F81E1}"/>
              </a:ext>
            </a:extLst>
          </p:cNvPr>
          <p:cNvSpPr txBox="1"/>
          <p:nvPr/>
        </p:nvSpPr>
        <p:spPr>
          <a:xfrm>
            <a:off x="1600200" y="6386307"/>
            <a:ext cx="6553200" cy="790986"/>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3. Zonas de seguridad y rutas de escape no identificadas. </a:t>
            </a:r>
          </a:p>
          <a:p>
            <a:pPr>
              <a:lnSpc>
                <a:spcPct val="80000"/>
              </a:lnSpc>
              <a:spcAft>
                <a:spcPts val="100"/>
              </a:spcAft>
              <a:buClr>
                <a:srgbClr val="000000"/>
              </a:buClr>
              <a:buSzPts val="800"/>
            </a:pPr>
            <a:endParaRPr lang="es-MX" sz="1800" b="1" dirty="0">
              <a:solidFill>
                <a:schemeClr val="bg1"/>
              </a:solidFill>
              <a:latin typeface="Gill Sans Nova" panose="020B0602020104020203" pitchFamily="34" charset="0"/>
            </a:endParaRPr>
          </a:p>
          <a:p>
            <a:pPr>
              <a:lnSpc>
                <a:spcPct val="80000"/>
              </a:lnSpc>
              <a:spcAft>
                <a:spcPts val="100"/>
              </a:spcAft>
              <a:buClr>
                <a:srgbClr val="000000"/>
              </a:buClr>
              <a:buSzPts val="800"/>
            </a:pPr>
            <a:endParaRPr lang="es-MX" sz="1800" b="1"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422453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Tres combatientes de incendios examinan los instrumentos meteorológicos mientras están de pie en un área abierta y de pastizal. Grandes nubes blancas parecen crecer en el cielo distante.">
            <a:extLst>
              <a:ext uri="{FF2B5EF4-FFF2-40B4-BE49-F238E27FC236}">
                <a16:creationId xmlns:a16="http://schemas.microsoft.com/office/drawing/2014/main" id="{AB8F46B1-B84C-4949-89D1-2D0A9BEECF43}"/>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16566"/>
            <a:ext cx="9144000" cy="6874565"/>
          </a:xfrm>
        </p:spPr>
      </p:pic>
      <p:sp>
        <p:nvSpPr>
          <p:cNvPr id="6" name="CuadroTexto 5">
            <a:extLst>
              <a:ext uri="{FF2B5EF4-FFF2-40B4-BE49-F238E27FC236}">
                <a16:creationId xmlns:a16="http://schemas.microsoft.com/office/drawing/2014/main" id="{50A2A949-6907-4CC0-B25C-87139AEBC0F7}"/>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9" name="CuadroTexto 8">
            <a:extLst>
              <a:ext uri="{FF2B5EF4-FFF2-40B4-BE49-F238E27FC236}">
                <a16:creationId xmlns:a16="http://schemas.microsoft.com/office/drawing/2014/main" id="{439D6976-092B-4E81-9F2C-871D5A63E061}"/>
              </a:ext>
            </a:extLst>
          </p:cNvPr>
          <p:cNvSpPr txBox="1">
            <a:spLocks noGrp="1"/>
          </p:cNvSpPr>
          <p:nvPr>
            <p:ph type="title" idx="4294967295"/>
          </p:nvPr>
        </p:nvSpPr>
        <p:spPr>
          <a:xfrm>
            <a:off x="990600" y="6019802"/>
            <a:ext cx="6934200" cy="5437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1463" marR="0" lvl="0" indent="-271463" algn="l" defTabSz="914400" rtl="0" eaLnBrk="1" fontAlgn="base" latinLnBrk="0" hangingPunct="1">
              <a:lnSpc>
                <a:spcPct val="80000"/>
              </a:lnSpc>
              <a:spcBef>
                <a:spcPct val="0"/>
              </a:spcBef>
              <a:spcAft>
                <a:spcPts val="100"/>
              </a:spcAft>
              <a:buClr>
                <a:srgbClr val="000000"/>
              </a:buClr>
              <a:buSzPts val="800"/>
              <a:buFontTx/>
              <a:buNone/>
              <a:tabLst/>
              <a:defRPr/>
            </a:pPr>
            <a:r>
              <a:rPr kumimoji="0" lang="es-MX" sz="1800" b="1"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4. Desconocer las condiciones del tiempo atmosférico y factores locales que influyen el comportamiento del fuego.</a:t>
            </a:r>
          </a:p>
        </p:txBody>
      </p:sp>
    </p:spTree>
    <p:extLst>
      <p:ext uri="{BB962C8B-B14F-4D97-AF65-F5344CB8AC3E}">
        <p14:creationId xmlns:p14="http://schemas.microsoft.com/office/powerpoint/2010/main" val="1165688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6760E-8F00-4303-97D1-FDAF91008860}"/>
              </a:ext>
            </a:extLst>
          </p:cNvPr>
          <p:cNvSpPr>
            <a:spLocks noGrp="1"/>
          </p:cNvSpPr>
          <p:nvPr>
            <p:ph type="title"/>
          </p:nvPr>
        </p:nvSpPr>
        <p:spPr>
          <a:xfrm>
            <a:off x="457200" y="76200"/>
            <a:ext cx="8229600" cy="563562"/>
          </a:xfrm>
        </p:spPr>
        <p:txBody>
          <a:bodyPr/>
          <a:lstStyle/>
          <a:p>
            <a:r>
              <a:rPr lang="en-US" sz="1200" dirty="0">
                <a:solidFill>
                  <a:schemeClr val="bg1"/>
                </a:solidFill>
              </a:rPr>
              <a:t>5. Uninformed on strategy, tactics, and hazards.</a:t>
            </a:r>
          </a:p>
        </p:txBody>
      </p:sp>
      <p:pic>
        <p:nvPicPr>
          <p:cNvPr id="7" name="Marcador de contenido 6" descr="Un incendio arde en una ladera. Un aéreo tanque blanco descarga retardante rojo en primer plano, donde no se ven llamas.">
            <a:extLst>
              <a:ext uri="{FF2B5EF4-FFF2-40B4-BE49-F238E27FC236}">
                <a16:creationId xmlns:a16="http://schemas.microsoft.com/office/drawing/2014/main" id="{218C4E3E-85C4-49AE-961C-5772E2974EB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80443" cy="6858000"/>
          </a:xfrm>
        </p:spPr>
      </p:pic>
      <p:sp>
        <p:nvSpPr>
          <p:cNvPr id="4" name="CuadroTexto 3">
            <a:extLst>
              <a:ext uri="{FF2B5EF4-FFF2-40B4-BE49-F238E27FC236}">
                <a16:creationId xmlns:a16="http://schemas.microsoft.com/office/drawing/2014/main" id="{6246706B-3203-44AA-A5BC-2535C4F7CC85}"/>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24180C23-C251-4E1D-8392-939142362985}"/>
              </a:ext>
            </a:extLst>
          </p:cNvPr>
          <p:cNvSpPr txBox="1"/>
          <p:nvPr/>
        </p:nvSpPr>
        <p:spPr>
          <a:xfrm>
            <a:off x="1371600" y="6066434"/>
            <a:ext cx="7010400" cy="556563"/>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5. No está informado sobre las estrategias, tácticas y riesgos. </a:t>
            </a:r>
          </a:p>
          <a:p>
            <a:pPr>
              <a:lnSpc>
                <a:spcPct val="80000"/>
              </a:lnSpc>
              <a:spcAft>
                <a:spcPts val="100"/>
              </a:spcAft>
              <a:buClr>
                <a:srgbClr val="000000"/>
              </a:buClr>
              <a:buSzPts val="800"/>
            </a:pPr>
            <a:endParaRPr lang="es-MX" sz="1800" b="1"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333909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69E20-F5B4-4A85-9DFA-766D5DA7362C}"/>
              </a:ext>
            </a:extLst>
          </p:cNvPr>
          <p:cNvSpPr>
            <a:spLocks noGrp="1"/>
          </p:cNvSpPr>
          <p:nvPr>
            <p:ph type="title"/>
          </p:nvPr>
        </p:nvSpPr>
        <p:spPr>
          <a:xfrm>
            <a:off x="457200" y="76200"/>
            <a:ext cx="8229600" cy="563562"/>
          </a:xfrm>
        </p:spPr>
        <p:txBody>
          <a:bodyPr/>
          <a:lstStyle/>
          <a:p>
            <a:r>
              <a:rPr lang="en-US" sz="1200" dirty="0">
                <a:solidFill>
                  <a:schemeClr val="bg1"/>
                </a:solidFill>
              </a:rPr>
              <a:t>6. Instructions and assignments not clear.</a:t>
            </a:r>
          </a:p>
        </p:txBody>
      </p:sp>
      <p:pic>
        <p:nvPicPr>
          <p:cNvPr id="7" name="Marcador de contenido 6" descr="Un combatiente de incendios usa una antorcha de goteo para encender pastos en el lado derecho de la imagen. Dos combatientes de incendios rocían agua de un carro motobomba amarillo sobre pasto en llamas en el lado izquierdo de la imagen.">
            <a:extLst>
              <a:ext uri="{FF2B5EF4-FFF2-40B4-BE49-F238E27FC236}">
                <a16:creationId xmlns:a16="http://schemas.microsoft.com/office/drawing/2014/main" id="{7288AC53-6DF6-4265-A322-6799DFACB318}"/>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925C718C-ACFD-40D6-8DBC-0D27238FCA9C}"/>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8AE36A3E-050E-499C-9253-1C902185D3AE}"/>
              </a:ext>
            </a:extLst>
          </p:cNvPr>
          <p:cNvSpPr txBox="1"/>
          <p:nvPr/>
        </p:nvSpPr>
        <p:spPr>
          <a:xfrm>
            <a:off x="2819400" y="6019802"/>
            <a:ext cx="6096000" cy="322139"/>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6. Instrucciones y asignaciones no claras.</a:t>
            </a:r>
          </a:p>
        </p:txBody>
      </p:sp>
    </p:spTree>
    <p:extLst>
      <p:ext uri="{BB962C8B-B14F-4D97-AF65-F5344CB8AC3E}">
        <p14:creationId xmlns:p14="http://schemas.microsoft.com/office/powerpoint/2010/main" val="107698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19495-4040-4C5D-9E99-4C4C98E7DF03}"/>
              </a:ext>
            </a:extLst>
          </p:cNvPr>
          <p:cNvSpPr>
            <a:spLocks noGrp="1"/>
          </p:cNvSpPr>
          <p:nvPr>
            <p:ph type="title"/>
          </p:nvPr>
        </p:nvSpPr>
        <p:spPr>
          <a:xfrm>
            <a:off x="457200" y="76200"/>
            <a:ext cx="8229600" cy="563562"/>
          </a:xfrm>
        </p:spPr>
        <p:txBody>
          <a:bodyPr/>
          <a:lstStyle/>
          <a:p>
            <a:r>
              <a:rPr lang="en-US" sz="1200" dirty="0">
                <a:solidFill>
                  <a:schemeClr val="bg1"/>
                </a:solidFill>
              </a:rPr>
              <a:t>7. No communication link with crewmembers or supervisor.</a:t>
            </a:r>
          </a:p>
        </p:txBody>
      </p:sp>
      <p:pic>
        <p:nvPicPr>
          <p:cNvPr id="7" name="Marcador de contenido 6" descr="Combatientes de incendios y un carro motobomba están ubicados separados uno del otro en un área de madera pesada, con árboles y distancia entre ellos.">
            <a:extLst>
              <a:ext uri="{FF2B5EF4-FFF2-40B4-BE49-F238E27FC236}">
                <a16:creationId xmlns:a16="http://schemas.microsoft.com/office/drawing/2014/main" id="{38F3E71B-AED3-4191-AC0C-31F8CE8A489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9940"/>
            <a:ext cx="9144000" cy="6848061"/>
          </a:xfrm>
        </p:spPr>
      </p:pic>
      <p:sp>
        <p:nvSpPr>
          <p:cNvPr id="4" name="CuadroTexto 3">
            <a:extLst>
              <a:ext uri="{FF2B5EF4-FFF2-40B4-BE49-F238E27FC236}">
                <a16:creationId xmlns:a16="http://schemas.microsoft.com/office/drawing/2014/main" id="{A9BFA31A-4C97-4B8D-A3CD-B9DC1D101C70}"/>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04AF37A7-A7C4-4758-82EF-1676B4547E08}"/>
              </a:ext>
            </a:extLst>
          </p:cNvPr>
          <p:cNvSpPr txBox="1"/>
          <p:nvPr/>
        </p:nvSpPr>
        <p:spPr>
          <a:xfrm>
            <a:off x="2895600" y="6063020"/>
            <a:ext cx="4572000" cy="543739"/>
          </a:xfrm>
          <a:prstGeom prst="rect">
            <a:avLst/>
          </a:prstGeom>
          <a:noFill/>
        </p:spPr>
        <p:txBody>
          <a:bodyPr wrap="square" rtlCol="0">
            <a:spAutoFit/>
          </a:bodyPr>
          <a:lstStyle/>
          <a:p>
            <a:pPr marL="271463" indent="-271463">
              <a:lnSpc>
                <a:spcPct val="80000"/>
              </a:lnSpc>
              <a:spcAft>
                <a:spcPts val="100"/>
              </a:spcAft>
              <a:buClr>
                <a:srgbClr val="000000"/>
              </a:buClr>
              <a:buSzPts val="800"/>
            </a:pPr>
            <a:r>
              <a:rPr lang="es-MX" sz="1800" b="1" dirty="0">
                <a:solidFill>
                  <a:schemeClr val="bg1"/>
                </a:solidFill>
                <a:latin typeface="Gill Sans Nova" panose="020B0602020104020203" pitchFamily="34" charset="0"/>
              </a:rPr>
              <a:t>7. No hay enlace de comunicación con miembros de brigada o supervisor. </a:t>
            </a:r>
          </a:p>
        </p:txBody>
      </p:sp>
    </p:spTree>
    <p:extLst>
      <p:ext uri="{BB962C8B-B14F-4D97-AF65-F5344CB8AC3E}">
        <p14:creationId xmlns:p14="http://schemas.microsoft.com/office/powerpoint/2010/main" val="63512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FE5D1B5-E59B-434D-9267-CD9FD25E566B}"/>
              </a:ext>
            </a:extLst>
          </p:cNvPr>
          <p:cNvSpPr>
            <a:spLocks noGrp="1"/>
          </p:cNvSpPr>
          <p:nvPr>
            <p:ph type="title"/>
          </p:nvPr>
        </p:nvSpPr>
        <p:spPr>
          <a:xfrm>
            <a:off x="457200" y="76200"/>
            <a:ext cx="8229600" cy="563562"/>
          </a:xfrm>
        </p:spPr>
        <p:txBody>
          <a:bodyPr/>
          <a:lstStyle/>
          <a:p>
            <a:r>
              <a:rPr lang="en-US" sz="1200" dirty="0">
                <a:solidFill>
                  <a:schemeClr val="bg1"/>
                </a:solidFill>
              </a:rPr>
              <a:t>1.Keep informed on fire weather conditions and forecasts.</a:t>
            </a:r>
          </a:p>
        </p:txBody>
      </p:sp>
      <p:pic>
        <p:nvPicPr>
          <p:cNvPr id="20" name="Imagen 19" descr="Un combatiente de incendios habla por radio mientras está de pie cerca de un equipo meteorológico remoto. Humo y llamas son visibles en el fondo.">
            <a:extLst>
              <a:ext uri="{FF2B5EF4-FFF2-40B4-BE49-F238E27FC236}">
                <a16:creationId xmlns:a16="http://schemas.microsoft.com/office/drawing/2014/main" id="{94E354FB-05E9-46D1-966A-F1DF1D2EA819}"/>
              </a:ext>
            </a:extLst>
          </p:cNvPr>
          <p:cNvPicPr>
            <a:picLocks noChangeAspect="1"/>
          </p:cNvPicPr>
          <p:nvPr/>
        </p:nvPicPr>
        <p:blipFill rotWithShape="1">
          <a:blip r:embed="rId3">
            <a:extLst>
              <a:ext uri="{28A0092B-C50C-407E-A947-70E740481C1C}">
                <a14:useLocalDpi xmlns:a14="http://schemas.microsoft.com/office/drawing/2010/main" val="0"/>
              </a:ext>
            </a:extLst>
          </a:blip>
          <a:srcRect l="11259" r="9270"/>
          <a:stretch/>
        </p:blipFill>
        <p:spPr>
          <a:xfrm>
            <a:off x="0" y="1"/>
            <a:ext cx="9144000" cy="6858000"/>
          </a:xfrm>
          <a:prstGeom prst="rect">
            <a:avLst/>
          </a:prstGeom>
        </p:spPr>
      </p:pic>
      <p:sp>
        <p:nvSpPr>
          <p:cNvPr id="21" name="CuadroTexto 20">
            <a:extLst>
              <a:ext uri="{FF2B5EF4-FFF2-40B4-BE49-F238E27FC236}">
                <a16:creationId xmlns:a16="http://schemas.microsoft.com/office/drawing/2014/main" id="{FD718B09-99A9-4D95-8973-22D777044249}"/>
              </a:ext>
            </a:extLst>
          </p:cNvPr>
          <p:cNvSpPr txBox="1"/>
          <p:nvPr/>
        </p:nvSpPr>
        <p:spPr>
          <a:xfrm>
            <a:off x="1828800" y="5943600"/>
            <a:ext cx="5867400" cy="647550"/>
          </a:xfrm>
          <a:prstGeom prst="rect">
            <a:avLst/>
          </a:prstGeom>
          <a:noFill/>
        </p:spPr>
        <p:txBody>
          <a:bodyPr wrap="square" rtlCol="0">
            <a:spAutoFit/>
          </a:bodyPr>
          <a:lstStyle/>
          <a:p>
            <a:pPr>
              <a:lnSpc>
                <a:spcPts val="2200"/>
              </a:lnSpc>
            </a:pPr>
            <a:r>
              <a:rPr lang="es-MX" sz="1800" b="1" dirty="0">
                <a:solidFill>
                  <a:schemeClr val="bg1"/>
                </a:solidFill>
                <a:latin typeface="Gill Sans Nova" panose="020B0602020104020203" pitchFamily="34" charset="0"/>
                <a:ea typeface="Calibri" panose="020F0502020204030204" pitchFamily="34" charset="0"/>
              </a:rPr>
              <a:t>1. </a:t>
            </a:r>
            <a:r>
              <a:rPr lang="es-ES" sz="1800" b="1" dirty="0">
                <a:solidFill>
                  <a:schemeClr val="bg1"/>
                </a:solidFill>
                <a:latin typeface="Gill Sans Nova" panose="020B0602020104020203" pitchFamily="34" charset="0"/>
                <a:ea typeface="Calibri" panose="020F0502020204030204" pitchFamily="34" charset="0"/>
              </a:rPr>
              <a:t>Manténgase informado sobre las condiciones del tiempo meteorológico y pronósticos de incendios.</a:t>
            </a:r>
            <a:endParaRPr lang="es-ES" b="1" dirty="0"/>
          </a:p>
        </p:txBody>
      </p:sp>
      <p:sp>
        <p:nvSpPr>
          <p:cNvPr id="22" name="CuadroTexto 21">
            <a:extLst>
              <a:ext uri="{FF2B5EF4-FFF2-40B4-BE49-F238E27FC236}">
                <a16:creationId xmlns:a16="http://schemas.microsoft.com/office/drawing/2014/main" id="{6BFA4AB3-F701-46B9-90CF-D9EAFFFC5BC3}"/>
              </a:ext>
            </a:extLst>
          </p:cNvPr>
          <p:cNvSpPr txBox="1"/>
          <p:nvPr/>
        </p:nvSpPr>
        <p:spPr>
          <a:xfrm>
            <a:off x="45720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671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FA069-4B0F-407C-92C9-11EE5EB0B629}"/>
              </a:ext>
            </a:extLst>
          </p:cNvPr>
          <p:cNvSpPr>
            <a:spLocks noGrp="1"/>
          </p:cNvSpPr>
          <p:nvPr>
            <p:ph type="title"/>
          </p:nvPr>
        </p:nvSpPr>
        <p:spPr>
          <a:xfrm>
            <a:off x="457200" y="76200"/>
            <a:ext cx="8229600" cy="563562"/>
          </a:xfrm>
        </p:spPr>
        <p:txBody>
          <a:bodyPr/>
          <a:lstStyle/>
          <a:p>
            <a:r>
              <a:rPr lang="en-US" sz="1200" dirty="0">
                <a:solidFill>
                  <a:schemeClr val="bg1"/>
                </a:solidFill>
              </a:rPr>
              <a:t>8. Constructing line without safe anchor point. </a:t>
            </a:r>
          </a:p>
        </p:txBody>
      </p:sp>
      <p:pic>
        <p:nvPicPr>
          <p:cNvPr id="7" name="Marcador de contenido 6" descr="Un carro motobomba rojo se encuentra dentro de un área quemada con llamas a su alrededor, mientras que un combatiente de incendios rocía agua con una manguera en algunas de las llamas.">
            <a:extLst>
              <a:ext uri="{FF2B5EF4-FFF2-40B4-BE49-F238E27FC236}">
                <a16:creationId xmlns:a16="http://schemas.microsoft.com/office/drawing/2014/main" id="{B7DAED09-1050-4A63-BA43-AF7D856C25FC}"/>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934200"/>
          </a:xfrm>
        </p:spPr>
      </p:pic>
      <p:sp>
        <p:nvSpPr>
          <p:cNvPr id="4" name="CuadroTexto 3">
            <a:extLst>
              <a:ext uri="{FF2B5EF4-FFF2-40B4-BE49-F238E27FC236}">
                <a16:creationId xmlns:a16="http://schemas.microsoft.com/office/drawing/2014/main" id="{A4D01D08-DA73-4945-B3D8-3E7638B403B1}"/>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1F08DD71-C0B3-49FD-AE94-BBFA60C9E54E}"/>
              </a:ext>
            </a:extLst>
          </p:cNvPr>
          <p:cNvSpPr txBox="1"/>
          <p:nvPr/>
        </p:nvSpPr>
        <p:spPr>
          <a:xfrm>
            <a:off x="1905000" y="6019802"/>
            <a:ext cx="4724400" cy="543739"/>
          </a:xfrm>
          <a:prstGeom prst="rect">
            <a:avLst/>
          </a:prstGeom>
          <a:noFill/>
        </p:spPr>
        <p:txBody>
          <a:bodyPr wrap="square" rtlCol="0">
            <a:spAutoFit/>
          </a:bodyPr>
          <a:lstStyle/>
          <a:p>
            <a:pPr marL="271463" indent="-271463">
              <a:lnSpc>
                <a:spcPct val="80000"/>
              </a:lnSpc>
              <a:spcAft>
                <a:spcPts val="100"/>
              </a:spcAft>
              <a:buClr>
                <a:srgbClr val="000000"/>
              </a:buClr>
              <a:buSzPts val="800"/>
            </a:pPr>
            <a:r>
              <a:rPr lang="es-MX" sz="1800" b="1" dirty="0">
                <a:solidFill>
                  <a:schemeClr val="bg1"/>
                </a:solidFill>
                <a:latin typeface="Gill Sans Nova" panose="020B0602020104020203" pitchFamily="34" charset="0"/>
              </a:rPr>
              <a:t>8. Construyendo línea de fuego sin un punto de anclaje seguro. </a:t>
            </a:r>
          </a:p>
        </p:txBody>
      </p:sp>
    </p:spTree>
    <p:extLst>
      <p:ext uri="{BB962C8B-B14F-4D97-AF65-F5344CB8AC3E}">
        <p14:creationId xmlns:p14="http://schemas.microsoft.com/office/powerpoint/2010/main" val="243192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A469A-CF8B-4FB0-84ED-72BD56560CBF}"/>
              </a:ext>
            </a:extLst>
          </p:cNvPr>
          <p:cNvSpPr>
            <a:spLocks noGrp="1"/>
          </p:cNvSpPr>
          <p:nvPr>
            <p:ph type="title"/>
          </p:nvPr>
        </p:nvSpPr>
        <p:spPr>
          <a:xfrm>
            <a:off x="457200" y="76200"/>
            <a:ext cx="8229600" cy="563562"/>
          </a:xfrm>
        </p:spPr>
        <p:txBody>
          <a:bodyPr/>
          <a:lstStyle/>
          <a:p>
            <a:r>
              <a:rPr lang="en-US" sz="1200" dirty="0">
                <a:solidFill>
                  <a:schemeClr val="bg1"/>
                </a:solidFill>
              </a:rPr>
              <a:t>9. Building fireline downhill with fire below.</a:t>
            </a:r>
          </a:p>
        </p:txBody>
      </p:sp>
      <p:pic>
        <p:nvPicPr>
          <p:cNvPr id="7" name="Marcador de contenido 6" descr="Tres combatientes de incendios forestales usan herramientas para escarbar la línea de fuego por una pendiente escarpada cubierta de pasto y arbusto. Grandes llamas están debajo de ellos mientras el incendio arde cuesta arriba.">
            <a:extLst>
              <a:ext uri="{FF2B5EF4-FFF2-40B4-BE49-F238E27FC236}">
                <a16:creationId xmlns:a16="http://schemas.microsoft.com/office/drawing/2014/main" id="{4BC238F0-AE10-4D48-B2C7-E7ED4A5373E2}"/>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9F2594DD-F9B6-4829-B752-5729393A366D}"/>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4A871CFB-95C2-40C2-A249-33513A91638A}"/>
              </a:ext>
            </a:extLst>
          </p:cNvPr>
          <p:cNvSpPr txBox="1"/>
          <p:nvPr/>
        </p:nvSpPr>
        <p:spPr>
          <a:xfrm>
            <a:off x="2019300" y="6003638"/>
            <a:ext cx="5257800" cy="778162"/>
          </a:xfrm>
          <a:prstGeom prst="rect">
            <a:avLst/>
          </a:prstGeom>
          <a:noFill/>
        </p:spPr>
        <p:txBody>
          <a:bodyPr wrap="square" rtlCol="0">
            <a:spAutoFit/>
          </a:bodyPr>
          <a:lstStyle/>
          <a:p>
            <a:pPr marL="271463" indent="-271463">
              <a:lnSpc>
                <a:spcPct val="80000"/>
              </a:lnSpc>
              <a:spcAft>
                <a:spcPts val="100"/>
              </a:spcAft>
              <a:buClr>
                <a:srgbClr val="000000"/>
              </a:buClr>
              <a:buSzPts val="800"/>
            </a:pPr>
            <a:r>
              <a:rPr lang="es-MX" sz="1800" b="1" dirty="0">
                <a:solidFill>
                  <a:schemeClr val="bg1"/>
                </a:solidFill>
                <a:latin typeface="Gill Sans Nova" panose="020B0602020104020203" pitchFamily="34" charset="0"/>
              </a:rPr>
              <a:t>9. Construyendo línea de fuego cuesta abajo con fuego abajo.  </a:t>
            </a:r>
          </a:p>
          <a:p>
            <a:pPr>
              <a:lnSpc>
                <a:spcPct val="80000"/>
              </a:lnSpc>
              <a:spcAft>
                <a:spcPts val="100"/>
              </a:spcAft>
              <a:buClr>
                <a:srgbClr val="000000"/>
              </a:buClr>
              <a:buSzPts val="800"/>
            </a:pPr>
            <a:endParaRPr lang="es-MX" sz="1800" b="1"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405299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AECE5-F797-4129-8B12-62D4426DDED8}"/>
              </a:ext>
            </a:extLst>
          </p:cNvPr>
          <p:cNvSpPr>
            <a:spLocks noGrp="1"/>
          </p:cNvSpPr>
          <p:nvPr>
            <p:ph type="title"/>
          </p:nvPr>
        </p:nvSpPr>
        <p:spPr>
          <a:xfrm>
            <a:off x="457200" y="76200"/>
            <a:ext cx="8229600" cy="563562"/>
          </a:xfrm>
        </p:spPr>
        <p:txBody>
          <a:bodyPr/>
          <a:lstStyle/>
          <a:p>
            <a:r>
              <a:rPr lang="en-US" sz="1200" dirty="0">
                <a:solidFill>
                  <a:schemeClr val="bg1"/>
                </a:solidFill>
              </a:rPr>
              <a:t>10. Attempting frontal assault on fire.</a:t>
            </a:r>
          </a:p>
        </p:txBody>
      </p:sp>
      <p:pic>
        <p:nvPicPr>
          <p:cNvPr id="11" name="Marcador de contenido 10" descr="Grandes llamas naranjas se mueven hacia un combatiente de incendios solitario que sostiene una pala y está de pie en pasto y arbusto.">
            <a:extLst>
              <a:ext uri="{FF2B5EF4-FFF2-40B4-BE49-F238E27FC236}">
                <a16:creationId xmlns:a16="http://schemas.microsoft.com/office/drawing/2014/main" id="{F7B62AD6-19B9-4BEE-A891-E4C4145CC69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BEADE49D-E84B-4074-80E7-BA581236BED4}"/>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7" name="CuadroTexto 6">
            <a:extLst>
              <a:ext uri="{FF2B5EF4-FFF2-40B4-BE49-F238E27FC236}">
                <a16:creationId xmlns:a16="http://schemas.microsoft.com/office/drawing/2014/main" id="{EDC94939-1BC1-4645-83EB-4E6F2AD439F0}"/>
              </a:ext>
            </a:extLst>
          </p:cNvPr>
          <p:cNvSpPr txBox="1"/>
          <p:nvPr/>
        </p:nvSpPr>
        <p:spPr>
          <a:xfrm>
            <a:off x="2438400" y="6132870"/>
            <a:ext cx="5257800" cy="322139"/>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10. Intentando ataque frontal en el incendio. </a:t>
            </a:r>
          </a:p>
        </p:txBody>
      </p:sp>
    </p:spTree>
    <p:extLst>
      <p:ext uri="{BB962C8B-B14F-4D97-AF65-F5344CB8AC3E}">
        <p14:creationId xmlns:p14="http://schemas.microsoft.com/office/powerpoint/2010/main" val="250301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EAB899-1531-4E8C-924D-B58DD8CF47EE}"/>
              </a:ext>
            </a:extLst>
          </p:cNvPr>
          <p:cNvSpPr>
            <a:spLocks noGrp="1"/>
          </p:cNvSpPr>
          <p:nvPr>
            <p:ph type="title"/>
          </p:nvPr>
        </p:nvSpPr>
        <p:spPr>
          <a:xfrm>
            <a:off x="457200" y="76200"/>
            <a:ext cx="8229600" cy="563562"/>
          </a:xfrm>
        </p:spPr>
        <p:txBody>
          <a:bodyPr/>
          <a:lstStyle/>
          <a:p>
            <a:r>
              <a:rPr lang="en-US" sz="1200" dirty="0">
                <a:solidFill>
                  <a:schemeClr val="bg1"/>
                </a:solidFill>
              </a:rPr>
              <a:t>11. Unburned fuel between you and fire. </a:t>
            </a:r>
          </a:p>
        </p:txBody>
      </p:sp>
      <p:pic>
        <p:nvPicPr>
          <p:cNvPr id="7" name="Marcador de contenido 6" descr="Un buldócer amarillo deja una línea de fuego en la tierra detrás de ella. El arbusto grueso está entre la línea y el incendio.">
            <a:extLst>
              <a:ext uri="{FF2B5EF4-FFF2-40B4-BE49-F238E27FC236}">
                <a16:creationId xmlns:a16="http://schemas.microsoft.com/office/drawing/2014/main" id="{BA92CE19-8974-4215-B224-F534F6FB0926}"/>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AC2D8E88-A97A-4322-8C46-52409132F301}"/>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CD7A7380-15EC-41F3-B013-F17607C6104F}"/>
              </a:ext>
            </a:extLst>
          </p:cNvPr>
          <p:cNvSpPr txBox="1"/>
          <p:nvPr/>
        </p:nvSpPr>
        <p:spPr>
          <a:xfrm>
            <a:off x="1600200" y="6091131"/>
            <a:ext cx="6324600" cy="556563"/>
          </a:xfrm>
          <a:prstGeom prst="rect">
            <a:avLst/>
          </a:prstGeom>
          <a:noFill/>
        </p:spPr>
        <p:txBody>
          <a:bodyPr wrap="square" rtlCol="0">
            <a:spAutoFit/>
          </a:bodyPr>
          <a:lstStyle/>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11. Combustible no quemado entre usted y el incendio. </a:t>
            </a:r>
          </a:p>
          <a:p>
            <a:pPr>
              <a:lnSpc>
                <a:spcPct val="80000"/>
              </a:lnSpc>
              <a:spcAft>
                <a:spcPts val="100"/>
              </a:spcAft>
              <a:buClr>
                <a:srgbClr val="000000"/>
              </a:buClr>
              <a:buSzPts val="800"/>
            </a:pPr>
            <a:r>
              <a:rPr lang="es-MX" sz="1800" b="1" dirty="0">
                <a:solidFill>
                  <a:schemeClr val="bg1"/>
                </a:solidFill>
                <a:latin typeface="Gill Sans Nova" panose="020B0602020104020203" pitchFamily="34" charset="0"/>
              </a:rPr>
              <a:t> </a:t>
            </a:r>
          </a:p>
        </p:txBody>
      </p:sp>
    </p:spTree>
    <p:extLst>
      <p:ext uri="{BB962C8B-B14F-4D97-AF65-F5344CB8AC3E}">
        <p14:creationId xmlns:p14="http://schemas.microsoft.com/office/powerpoint/2010/main" val="3890815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610F6-4BB2-4693-A502-8878B595CDB8}"/>
              </a:ext>
            </a:extLst>
          </p:cNvPr>
          <p:cNvSpPr>
            <a:spLocks noGrp="1"/>
          </p:cNvSpPr>
          <p:nvPr>
            <p:ph type="title"/>
          </p:nvPr>
        </p:nvSpPr>
        <p:spPr>
          <a:xfrm>
            <a:off x="457200" y="76200"/>
            <a:ext cx="8229600" cy="563562"/>
          </a:xfrm>
        </p:spPr>
        <p:txBody>
          <a:bodyPr/>
          <a:lstStyle/>
          <a:p>
            <a:r>
              <a:rPr lang="en-US" sz="1200" dirty="0">
                <a:solidFill>
                  <a:schemeClr val="bg1"/>
                </a:solidFill>
              </a:rPr>
              <a:t>12. Cannot see main fire, not in contact with someone who can.</a:t>
            </a:r>
          </a:p>
        </p:txBody>
      </p:sp>
      <p:pic>
        <p:nvPicPr>
          <p:cNvPr id="7" name="Marcador de contenido 6" descr="Varios combatientes de incendios están escarbando una línea de fuego. Árboles y rocas separan a un solo combatiente de incendios del resto de la brigada. El combatiente de incendios solitario está cerca de un tanque de agua.">
            <a:extLst>
              <a:ext uri="{FF2B5EF4-FFF2-40B4-BE49-F238E27FC236}">
                <a16:creationId xmlns:a16="http://schemas.microsoft.com/office/drawing/2014/main" id="{A61DB49D-7311-481F-90AC-75709723B90E}"/>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0" y="-36444"/>
            <a:ext cx="9144000" cy="7046844"/>
          </a:xfrm>
        </p:spPr>
      </p:pic>
      <p:sp>
        <p:nvSpPr>
          <p:cNvPr id="5" name="CuadroTexto 4">
            <a:extLst>
              <a:ext uri="{FF2B5EF4-FFF2-40B4-BE49-F238E27FC236}">
                <a16:creationId xmlns:a16="http://schemas.microsoft.com/office/drawing/2014/main" id="{E9312260-97C6-4D1D-AA74-58BF245F9F5C}"/>
              </a:ext>
            </a:extLst>
          </p:cNvPr>
          <p:cNvSpPr txBox="1"/>
          <p:nvPr/>
        </p:nvSpPr>
        <p:spPr>
          <a:xfrm>
            <a:off x="4648200" y="152402"/>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6" name="CuadroTexto 5">
            <a:extLst>
              <a:ext uri="{FF2B5EF4-FFF2-40B4-BE49-F238E27FC236}">
                <a16:creationId xmlns:a16="http://schemas.microsoft.com/office/drawing/2014/main" id="{5F6B5557-1C64-4764-8869-D1794781EFDF}"/>
              </a:ext>
            </a:extLst>
          </p:cNvPr>
          <p:cNvSpPr txBox="1"/>
          <p:nvPr/>
        </p:nvSpPr>
        <p:spPr>
          <a:xfrm>
            <a:off x="1676400" y="6091131"/>
            <a:ext cx="5791200" cy="5437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12. No puede ver el incendio principal; ni está en contacto con alguien que pueda. </a:t>
            </a:r>
          </a:p>
        </p:txBody>
      </p:sp>
    </p:spTree>
    <p:extLst>
      <p:ext uri="{BB962C8B-B14F-4D97-AF65-F5344CB8AC3E}">
        <p14:creationId xmlns:p14="http://schemas.microsoft.com/office/powerpoint/2010/main" val="257405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AA68-2103-448E-816B-BB1F5DB9852B}"/>
              </a:ext>
            </a:extLst>
          </p:cNvPr>
          <p:cNvSpPr>
            <a:spLocks noGrp="1"/>
          </p:cNvSpPr>
          <p:nvPr>
            <p:ph type="title"/>
          </p:nvPr>
        </p:nvSpPr>
        <p:spPr>
          <a:xfrm>
            <a:off x="457200" y="76200"/>
            <a:ext cx="8229600" cy="563562"/>
          </a:xfrm>
        </p:spPr>
        <p:txBody>
          <a:bodyPr/>
          <a:lstStyle/>
          <a:p>
            <a:r>
              <a:rPr lang="en-US" sz="1200" dirty="0">
                <a:solidFill>
                  <a:schemeClr val="bg1"/>
                </a:solidFill>
              </a:rPr>
              <a:t>13. On a hillside where rolling material can ignite fuel below.</a:t>
            </a:r>
          </a:p>
        </p:txBody>
      </p:sp>
      <p:pic>
        <p:nvPicPr>
          <p:cNvPr id="7" name="Marcador de contenido 6" descr="Varios combatientes de incendios usan herramientas para escarbar la línea de fuego en una colina escarpada. Por arriba de ellos, troncos y árboles están en llamas.">
            <a:extLst>
              <a:ext uri="{FF2B5EF4-FFF2-40B4-BE49-F238E27FC236}">
                <a16:creationId xmlns:a16="http://schemas.microsoft.com/office/drawing/2014/main" id="{2ABF3F68-7D00-411A-B85F-9BFE74BB8926}"/>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339AD947-3711-4333-8780-C508848C844E}"/>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tx1">
                    <a:lumMod val="75000"/>
                    <a:lumOff val="25000"/>
                  </a:schemeClr>
                </a:solidFill>
                <a:latin typeface="Gill Sans Nova" panose="020B0602020104020203" pitchFamily="34" charset="0"/>
              </a:rPr>
              <a:t>Situaciones que</a:t>
            </a:r>
          </a:p>
          <a:p>
            <a:pPr>
              <a:lnSpc>
                <a:spcPts val="800"/>
              </a:lnSpc>
            </a:pPr>
            <a:r>
              <a:rPr lang="es-ES" sz="800" b="1" dirty="0">
                <a:solidFill>
                  <a:schemeClr val="tx1">
                    <a:lumMod val="75000"/>
                    <a:lumOff val="25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7EEF9E19-011D-4E11-8F9E-C857872CAE5F}"/>
              </a:ext>
            </a:extLst>
          </p:cNvPr>
          <p:cNvSpPr txBox="1"/>
          <p:nvPr/>
        </p:nvSpPr>
        <p:spPr>
          <a:xfrm>
            <a:off x="1828800" y="6019802"/>
            <a:ext cx="5943600" cy="556563"/>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13. Estar en la ladera donde material rodando puede </a:t>
            </a:r>
          </a:p>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	encender combustible abajo. </a:t>
            </a:r>
          </a:p>
        </p:txBody>
      </p:sp>
    </p:spTree>
    <p:extLst>
      <p:ext uri="{BB962C8B-B14F-4D97-AF65-F5344CB8AC3E}">
        <p14:creationId xmlns:p14="http://schemas.microsoft.com/office/powerpoint/2010/main" val="275033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CDC1D-41FB-4617-B950-624E6674CD93}"/>
              </a:ext>
            </a:extLst>
          </p:cNvPr>
          <p:cNvSpPr>
            <a:spLocks noGrp="1"/>
          </p:cNvSpPr>
          <p:nvPr>
            <p:ph type="title"/>
          </p:nvPr>
        </p:nvSpPr>
        <p:spPr>
          <a:xfrm>
            <a:off x="533400" y="228600"/>
            <a:ext cx="8229600" cy="563562"/>
          </a:xfrm>
        </p:spPr>
        <p:txBody>
          <a:bodyPr/>
          <a:lstStyle/>
          <a:p>
            <a:r>
              <a:rPr lang="en-US" sz="1200" dirty="0">
                <a:solidFill>
                  <a:schemeClr val="bg1"/>
                </a:solidFill>
              </a:rPr>
              <a:t>14. Weather becoming hotter and drier.</a:t>
            </a:r>
          </a:p>
        </p:txBody>
      </p:sp>
      <p:pic>
        <p:nvPicPr>
          <p:cNvPr id="7" name="Marcador de contenido 6" descr="Varios combatientes de incendios están trabajando cerca de un incendio que está creciendo. Uno rocía agua sobre una pequeña llama que está separada del incendio principal que parece estar creciendo en tamaño. El sol brilla intensamente.">
            <a:extLst>
              <a:ext uri="{FF2B5EF4-FFF2-40B4-BE49-F238E27FC236}">
                <a16:creationId xmlns:a16="http://schemas.microsoft.com/office/drawing/2014/main" id="{7B3636A5-D990-4ECC-B4C1-726107D743D5}"/>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CF8EF096-419F-4C7E-8986-CB97D8EEC258}"/>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FEED3508-CCF1-480B-96A1-AD8254AC10E7}"/>
              </a:ext>
            </a:extLst>
          </p:cNvPr>
          <p:cNvSpPr txBox="1"/>
          <p:nvPr/>
        </p:nvSpPr>
        <p:spPr>
          <a:xfrm>
            <a:off x="1924050" y="6179693"/>
            <a:ext cx="5448300" cy="5437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14. El tiempo atmosférico se está poniendo más caliente y más seco. </a:t>
            </a:r>
          </a:p>
        </p:txBody>
      </p:sp>
    </p:spTree>
    <p:extLst>
      <p:ext uri="{BB962C8B-B14F-4D97-AF65-F5344CB8AC3E}">
        <p14:creationId xmlns:p14="http://schemas.microsoft.com/office/powerpoint/2010/main" val="3573552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8CBB1-CE46-406A-A5BE-7B4DBFED924D}"/>
              </a:ext>
            </a:extLst>
          </p:cNvPr>
          <p:cNvSpPr>
            <a:spLocks noGrp="1"/>
          </p:cNvSpPr>
          <p:nvPr>
            <p:ph type="title"/>
          </p:nvPr>
        </p:nvSpPr>
        <p:spPr>
          <a:xfrm>
            <a:off x="457200" y="76200"/>
            <a:ext cx="8229600" cy="563562"/>
          </a:xfrm>
        </p:spPr>
        <p:txBody>
          <a:bodyPr/>
          <a:lstStyle/>
          <a:p>
            <a:r>
              <a:rPr lang="en-US" sz="1200" dirty="0">
                <a:solidFill>
                  <a:schemeClr val="bg1"/>
                </a:solidFill>
              </a:rPr>
              <a:t>15. Wind increases and/or changes direction.</a:t>
            </a:r>
          </a:p>
        </p:txBody>
      </p:sp>
      <p:pic>
        <p:nvPicPr>
          <p:cNvPr id="7" name="Marcador de contenido 6" descr="Un helicóptero amarillo y blanco está en hover sobre el suelo con un cielo oscuro y tormentoso en el fondo. El viento sopla un calcetín de viento rojo y blanco.">
            <a:extLst>
              <a:ext uri="{FF2B5EF4-FFF2-40B4-BE49-F238E27FC236}">
                <a16:creationId xmlns:a16="http://schemas.microsoft.com/office/drawing/2014/main" id="{95F7BA53-07D4-4133-970A-25BFB3EBBC66}"/>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876A2DC0-2798-4D7F-BF14-8778949C6959}"/>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tx1">
                    <a:lumMod val="75000"/>
                    <a:lumOff val="25000"/>
                  </a:schemeClr>
                </a:solidFill>
                <a:latin typeface="Gill Sans Nova" panose="020B0602020104020203" pitchFamily="34" charset="0"/>
              </a:rPr>
              <a:t>Situaciones que</a:t>
            </a:r>
          </a:p>
          <a:p>
            <a:pPr>
              <a:lnSpc>
                <a:spcPts val="800"/>
              </a:lnSpc>
            </a:pPr>
            <a:r>
              <a:rPr lang="es-ES" sz="800" b="1" dirty="0">
                <a:solidFill>
                  <a:schemeClr val="tx1">
                    <a:lumMod val="75000"/>
                    <a:lumOff val="25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5C818D05-9FFB-4F3F-ABC6-A050044B67F6}"/>
              </a:ext>
            </a:extLst>
          </p:cNvPr>
          <p:cNvSpPr txBox="1"/>
          <p:nvPr/>
        </p:nvSpPr>
        <p:spPr>
          <a:xfrm>
            <a:off x="2343150" y="6248402"/>
            <a:ext cx="5448300" cy="3221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15.	El viento aumenta y/o cambia de dirección. </a:t>
            </a:r>
          </a:p>
        </p:txBody>
      </p:sp>
    </p:spTree>
    <p:extLst>
      <p:ext uri="{BB962C8B-B14F-4D97-AF65-F5344CB8AC3E}">
        <p14:creationId xmlns:p14="http://schemas.microsoft.com/office/powerpoint/2010/main" val="1325602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2E07A-0C8B-45D5-9B59-2462FBA9708E}"/>
              </a:ext>
            </a:extLst>
          </p:cNvPr>
          <p:cNvSpPr>
            <a:spLocks noGrp="1"/>
          </p:cNvSpPr>
          <p:nvPr>
            <p:ph type="title"/>
          </p:nvPr>
        </p:nvSpPr>
        <p:spPr>
          <a:xfrm>
            <a:off x="457200" y="76200"/>
            <a:ext cx="8229600" cy="563562"/>
          </a:xfrm>
        </p:spPr>
        <p:txBody>
          <a:bodyPr/>
          <a:lstStyle/>
          <a:p>
            <a:r>
              <a:rPr lang="en-US" sz="1200" dirty="0">
                <a:solidFill>
                  <a:schemeClr val="bg1"/>
                </a:solidFill>
              </a:rPr>
              <a:t>16. Getting frequent spot fires across line.</a:t>
            </a:r>
          </a:p>
        </p:txBody>
      </p:sp>
      <p:pic>
        <p:nvPicPr>
          <p:cNvPr id="11" name="Marcador de contenido 10" descr="En madera alta y gruesa, un incendio está ardiendo activamente en el lado izquierdo del camino. En el lado derecho, los combatientes de incendios están rociando agua y escarbando con herramientas en focos secundarios. Detrás de ellos, un carro motobomba verde está conduciendo en el camino.">
            <a:extLst>
              <a:ext uri="{FF2B5EF4-FFF2-40B4-BE49-F238E27FC236}">
                <a16:creationId xmlns:a16="http://schemas.microsoft.com/office/drawing/2014/main" id="{D07A1A9F-BC7F-4E26-A90C-996D5B71604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8B88760E-92EE-46DC-9B04-0D3FAD93AC84}"/>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tx1">
                    <a:lumMod val="75000"/>
                    <a:lumOff val="25000"/>
                  </a:schemeClr>
                </a:solidFill>
                <a:latin typeface="Gill Sans Nova" panose="020B0602020104020203" pitchFamily="34" charset="0"/>
              </a:rPr>
              <a:t>Situaciones que</a:t>
            </a:r>
          </a:p>
          <a:p>
            <a:pPr>
              <a:lnSpc>
                <a:spcPts val="800"/>
              </a:lnSpc>
            </a:pPr>
            <a:r>
              <a:rPr lang="es-ES" sz="800" b="1" dirty="0">
                <a:solidFill>
                  <a:schemeClr val="tx1">
                    <a:lumMod val="75000"/>
                    <a:lumOff val="25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583DFDB5-8D38-4D30-BFB8-E58157AED9BE}"/>
              </a:ext>
            </a:extLst>
          </p:cNvPr>
          <p:cNvSpPr txBox="1"/>
          <p:nvPr/>
        </p:nvSpPr>
        <p:spPr>
          <a:xfrm>
            <a:off x="1752600" y="6299734"/>
            <a:ext cx="6096000" cy="3221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16. Focos secundarios frecuentes a través de la línea.</a:t>
            </a:r>
          </a:p>
        </p:txBody>
      </p:sp>
    </p:spTree>
    <p:extLst>
      <p:ext uri="{BB962C8B-B14F-4D97-AF65-F5344CB8AC3E}">
        <p14:creationId xmlns:p14="http://schemas.microsoft.com/office/powerpoint/2010/main" val="44821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F871E-6277-4E7F-BDF7-02FD23A9AFAC}"/>
              </a:ext>
            </a:extLst>
          </p:cNvPr>
          <p:cNvSpPr>
            <a:spLocks noGrp="1"/>
          </p:cNvSpPr>
          <p:nvPr>
            <p:ph type="title"/>
          </p:nvPr>
        </p:nvSpPr>
        <p:spPr>
          <a:xfrm>
            <a:off x="457200" y="76200"/>
            <a:ext cx="8229600" cy="563562"/>
          </a:xfrm>
        </p:spPr>
        <p:txBody>
          <a:bodyPr/>
          <a:lstStyle/>
          <a:p>
            <a:r>
              <a:rPr lang="en-US" sz="1200" dirty="0">
                <a:solidFill>
                  <a:schemeClr val="bg1"/>
                </a:solidFill>
              </a:rPr>
              <a:t>17. Terrain and fuels make escape to safety zones difficult.</a:t>
            </a:r>
          </a:p>
        </p:txBody>
      </p:sp>
      <p:pic>
        <p:nvPicPr>
          <p:cNvPr id="7" name="Marcador de contenido 6" descr="Tres combatientes de incendios cargan pesadas mochilas y motosierras mientras caminan por un área con muchas rocas, árboles y troncos caídos, madera y árboles muertos en pie.">
            <a:extLst>
              <a:ext uri="{FF2B5EF4-FFF2-40B4-BE49-F238E27FC236}">
                <a16:creationId xmlns:a16="http://schemas.microsoft.com/office/drawing/2014/main" id="{1B4F009C-C8B5-40AA-9A0F-E2170CDA7AF2}"/>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8DE4552C-E222-49A1-AE45-7090A1FFDB8D}"/>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5" name="CuadroTexto 4">
            <a:extLst>
              <a:ext uri="{FF2B5EF4-FFF2-40B4-BE49-F238E27FC236}">
                <a16:creationId xmlns:a16="http://schemas.microsoft.com/office/drawing/2014/main" id="{0C914D9D-44D6-49E6-B2CA-EB25BA3C4241}"/>
              </a:ext>
            </a:extLst>
          </p:cNvPr>
          <p:cNvSpPr txBox="1"/>
          <p:nvPr/>
        </p:nvSpPr>
        <p:spPr>
          <a:xfrm>
            <a:off x="1981200" y="6106356"/>
            <a:ext cx="5543550" cy="5437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17.	El terreno y combustibles hacen difícil el escape hacia las zonas de seguridad. </a:t>
            </a:r>
          </a:p>
        </p:txBody>
      </p:sp>
    </p:spTree>
    <p:extLst>
      <p:ext uri="{BB962C8B-B14F-4D97-AF65-F5344CB8AC3E}">
        <p14:creationId xmlns:p14="http://schemas.microsoft.com/office/powerpoint/2010/main" val="1358589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Know what your fire is doing at all times.">
            <a:extLst>
              <a:ext uri="{FF2B5EF4-FFF2-40B4-BE49-F238E27FC236}">
                <a16:creationId xmlns:a16="http://schemas.microsoft.com/office/drawing/2014/main" id="{9F064F77-DAF2-43DF-BFFB-0B95E888EF31}"/>
              </a:ext>
            </a:extLst>
          </p:cNvPr>
          <p:cNvSpPr>
            <a:spLocks noGrp="1"/>
          </p:cNvSpPr>
          <p:nvPr>
            <p:ph type="title"/>
          </p:nvPr>
        </p:nvSpPr>
        <p:spPr>
          <a:xfrm>
            <a:off x="457200" y="76200"/>
            <a:ext cx="8229600" cy="563562"/>
          </a:xfrm>
        </p:spPr>
        <p:txBody>
          <a:bodyPr/>
          <a:lstStyle/>
          <a:p>
            <a:r>
              <a:rPr lang="en-US" sz="1200" dirty="0">
                <a:solidFill>
                  <a:schemeClr val="bg1"/>
                </a:solidFill>
              </a:rPr>
              <a:t>2. Know what your fire is doing at all times.</a:t>
            </a:r>
          </a:p>
        </p:txBody>
      </p:sp>
      <p:pic>
        <p:nvPicPr>
          <p:cNvPr id="7" name="Marcador de contenido 6" descr="Un combatiente de incendios, portando una mochila y sosteniendo una herramienta, está de pie en una cresta mientras habla por radio. En la ladera izquierda, varios combatientes de incendios están escarbando en un foco secundario. A la derecha, el incendio principal arde cuesta arriba. Un helicóptero también está sobrevolando el incendio.">
            <a:extLst>
              <a:ext uri="{FF2B5EF4-FFF2-40B4-BE49-F238E27FC236}">
                <a16:creationId xmlns:a16="http://schemas.microsoft.com/office/drawing/2014/main" id="{80E02B75-49FE-4655-93BB-39AE3C1A2D70}"/>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0006" r="5562"/>
          <a:stretch/>
        </p:blipFill>
        <p:spPr>
          <a:xfrm>
            <a:off x="0" y="0"/>
            <a:ext cx="9144000" cy="6858000"/>
          </a:xfrm>
        </p:spPr>
      </p:pic>
      <p:sp>
        <p:nvSpPr>
          <p:cNvPr id="8" name="CuadroTexto 7">
            <a:extLst>
              <a:ext uri="{FF2B5EF4-FFF2-40B4-BE49-F238E27FC236}">
                <a16:creationId xmlns:a16="http://schemas.microsoft.com/office/drawing/2014/main" id="{118FFF1B-383A-4C32-A7BB-D4F6F07A210D}"/>
              </a:ext>
            </a:extLst>
          </p:cNvPr>
          <p:cNvSpPr txBox="1"/>
          <p:nvPr/>
        </p:nvSpPr>
        <p:spPr>
          <a:xfrm>
            <a:off x="1828800" y="5916162"/>
            <a:ext cx="5181600" cy="649665"/>
          </a:xfrm>
          <a:prstGeom prst="rect">
            <a:avLst/>
          </a:prstGeom>
          <a:noFill/>
        </p:spPr>
        <p:txBody>
          <a:bodyPr wrap="square" rtlCol="0">
            <a:spAutoFit/>
          </a:bodyPr>
          <a:lstStyle/>
          <a:p>
            <a:pPr marL="182880" indent="-182880">
              <a:lnSpc>
                <a:spcPts val="2200"/>
              </a:lnSpc>
            </a:pPr>
            <a:r>
              <a:rPr lang="es-MX" sz="1800" b="1" dirty="0">
                <a:solidFill>
                  <a:schemeClr val="bg1"/>
                </a:solidFill>
                <a:latin typeface="Gill Sans Nova" panose="020B0602020104020203" pitchFamily="34" charset="0"/>
              </a:rPr>
              <a:t>2. Sepa lo que está haciendo su incendio en todo momento.</a:t>
            </a:r>
            <a:endParaRPr lang="es-ES" sz="1800" b="1" dirty="0">
              <a:solidFill>
                <a:schemeClr val="bg1"/>
              </a:solidFill>
              <a:latin typeface="Gill Sans Nova" panose="020B0602020104020203" pitchFamily="34" charset="0"/>
            </a:endParaRPr>
          </a:p>
        </p:txBody>
      </p:sp>
      <p:sp>
        <p:nvSpPr>
          <p:cNvPr id="11" name="CuadroTexto 21">
            <a:extLst>
              <a:ext uri="{FF2B5EF4-FFF2-40B4-BE49-F238E27FC236}">
                <a16:creationId xmlns:a16="http://schemas.microsoft.com/office/drawing/2014/main" id="{6BFA4AB3-F701-46B9-90CF-D9EAFFFC5BC3}"/>
              </a:ext>
            </a:extLst>
          </p:cNvPr>
          <p:cNvSpPr txBox="1"/>
          <p:nvPr/>
        </p:nvSpPr>
        <p:spPr>
          <a:xfrm>
            <a:off x="4076700" y="3198169"/>
            <a:ext cx="990600" cy="46166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r>
              <a:rPr lang="es-ES" sz="800" b="1" dirty="0">
                <a:solidFill>
                  <a:schemeClr val="tx1">
                    <a:lumMod val="50000"/>
                    <a:lumOff val="50000"/>
                  </a:schemeClr>
                </a:solidFill>
                <a:latin typeface="Gill Sans Nova" panose="020B0602020104020203" pitchFamily="34" charset="0"/>
              </a:rPr>
              <a:t>Normas para</a:t>
            </a:r>
          </a:p>
          <a:p>
            <a:r>
              <a:rPr lang="es-ES" sz="800" b="1" dirty="0">
                <a:solidFill>
                  <a:schemeClr val="tx1">
                    <a:lumMod val="50000"/>
                    <a:lumOff val="50000"/>
                  </a:schemeClr>
                </a:solidFill>
                <a:latin typeface="Gill Sans Nova" panose="020B0602020104020203" pitchFamily="34" charset="0"/>
              </a:rPr>
              <a:t>Combatir</a:t>
            </a:r>
          </a:p>
          <a:p>
            <a:r>
              <a:rPr lang="es-ES" sz="800" b="1" dirty="0">
                <a:solidFill>
                  <a:schemeClr val="tx1">
                    <a:lumMod val="50000"/>
                    <a:lumOff val="50000"/>
                  </a:schemeClr>
                </a:solidFill>
                <a:latin typeface="Gill Sans Nova" panose="020B0602020104020203" pitchFamily="34" charset="0"/>
              </a:rPr>
              <a:t>Incendios</a:t>
            </a:r>
          </a:p>
        </p:txBody>
      </p:sp>
      <p:sp>
        <p:nvSpPr>
          <p:cNvPr id="9" name="CuadroTexto 8">
            <a:extLst>
              <a:ext uri="{FF2B5EF4-FFF2-40B4-BE49-F238E27FC236}">
                <a16:creationId xmlns:a16="http://schemas.microsoft.com/office/drawing/2014/main" id="{22BBE277-F9BD-4E15-A9AE-980207045B84}"/>
              </a:ext>
            </a:extLst>
          </p:cNvPr>
          <p:cNvSpPr txBox="1"/>
          <p:nvPr/>
        </p:nvSpPr>
        <p:spPr>
          <a:xfrm>
            <a:off x="4419600" y="171711"/>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4179391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55BDE-5EED-4CF7-BB38-8A0D7A7CA3A2}"/>
              </a:ext>
            </a:extLst>
          </p:cNvPr>
          <p:cNvSpPr>
            <a:spLocks noGrp="1"/>
          </p:cNvSpPr>
          <p:nvPr>
            <p:ph type="title"/>
          </p:nvPr>
        </p:nvSpPr>
        <p:spPr>
          <a:xfrm>
            <a:off x="457200" y="76200"/>
            <a:ext cx="8229600" cy="563562"/>
          </a:xfrm>
        </p:spPr>
        <p:txBody>
          <a:bodyPr/>
          <a:lstStyle/>
          <a:p>
            <a:r>
              <a:rPr lang="en-US" sz="1200" dirty="0">
                <a:solidFill>
                  <a:schemeClr val="bg1"/>
                </a:solidFill>
              </a:rPr>
              <a:t>18. Taking a nap near fireline.</a:t>
            </a:r>
          </a:p>
        </p:txBody>
      </p:sp>
      <p:pic>
        <p:nvPicPr>
          <p:cNvPr id="7" name="Marcador de contenido 6" descr="Un incendio está ardiendo en el lado izquierdo. Cuatro combatientes de incendios yacen en el suelo durmiendo la siesta en el lado derecho.">
            <a:extLst>
              <a:ext uri="{FF2B5EF4-FFF2-40B4-BE49-F238E27FC236}">
                <a16:creationId xmlns:a16="http://schemas.microsoft.com/office/drawing/2014/main" id="{C361E2D7-0839-47B5-947A-A60F74FE5D5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CuadroTexto 3">
            <a:extLst>
              <a:ext uri="{FF2B5EF4-FFF2-40B4-BE49-F238E27FC236}">
                <a16:creationId xmlns:a16="http://schemas.microsoft.com/office/drawing/2014/main" id="{FE7CF583-7027-4909-AFEE-C8CC45A9A801}"/>
              </a:ext>
            </a:extLst>
          </p:cNvPr>
          <p:cNvSpPr txBox="1"/>
          <p:nvPr/>
        </p:nvSpPr>
        <p:spPr>
          <a:xfrm>
            <a:off x="4648200" y="207909"/>
            <a:ext cx="838200" cy="505331"/>
          </a:xfrm>
          <a:prstGeom prst="rect">
            <a:avLst/>
          </a:prstGeom>
          <a:noFill/>
        </p:spPr>
        <p:txBody>
          <a:bodyPr wrap="square" rtlCol="0">
            <a:spAutoFit/>
          </a:bodyPr>
          <a:lstStyle/>
          <a:p>
            <a:pPr>
              <a:lnSpc>
                <a:spcPts val="800"/>
              </a:lnSpc>
            </a:pPr>
            <a:r>
              <a:rPr lang="es-ES" sz="800" b="1" dirty="0">
                <a:solidFill>
                  <a:schemeClr val="bg1">
                    <a:lumMod val="50000"/>
                  </a:schemeClr>
                </a:solidFill>
                <a:latin typeface="Gill Sans Nova" panose="020B0602020104020203" pitchFamily="34" charset="0"/>
              </a:rPr>
              <a:t>Situaciones que</a:t>
            </a:r>
          </a:p>
          <a:p>
            <a:pPr>
              <a:lnSpc>
                <a:spcPts val="800"/>
              </a:lnSpc>
            </a:pPr>
            <a:r>
              <a:rPr lang="es-ES" sz="800" b="1" dirty="0">
                <a:solidFill>
                  <a:schemeClr val="bg1">
                    <a:lumMod val="50000"/>
                  </a:schemeClr>
                </a:solidFill>
                <a:latin typeface="Gill Sans Nova" panose="020B0602020104020203" pitchFamily="34" charset="0"/>
              </a:rPr>
              <a:t>Gritan Cuidado</a:t>
            </a:r>
          </a:p>
        </p:txBody>
      </p:sp>
      <p:sp>
        <p:nvSpPr>
          <p:cNvPr id="8" name="CuadroTexto 7">
            <a:extLst>
              <a:ext uri="{FF2B5EF4-FFF2-40B4-BE49-F238E27FC236}">
                <a16:creationId xmlns:a16="http://schemas.microsoft.com/office/drawing/2014/main" id="{19631B1E-EFDF-44CE-ADE3-BFF7F8E8515D}"/>
              </a:ext>
            </a:extLst>
          </p:cNvPr>
          <p:cNvSpPr txBox="1"/>
          <p:nvPr/>
        </p:nvSpPr>
        <p:spPr>
          <a:xfrm>
            <a:off x="2362200" y="6305378"/>
            <a:ext cx="5543550" cy="322139"/>
          </a:xfrm>
          <a:prstGeom prst="rect">
            <a:avLst/>
          </a:prstGeom>
          <a:noFill/>
        </p:spPr>
        <p:txBody>
          <a:bodyPr wrap="square" rtlCol="0">
            <a:spAutoFit/>
          </a:bodyPr>
          <a:lstStyle/>
          <a:p>
            <a:pPr marL="361950" indent="-361950">
              <a:lnSpc>
                <a:spcPct val="80000"/>
              </a:lnSpc>
              <a:spcAft>
                <a:spcPts val="100"/>
              </a:spcAft>
              <a:buClr>
                <a:srgbClr val="000000"/>
              </a:buClr>
              <a:buSzPts val="800"/>
            </a:pPr>
            <a:r>
              <a:rPr lang="es-MX" sz="1800" b="1" dirty="0">
                <a:solidFill>
                  <a:schemeClr val="bg1"/>
                </a:solidFill>
                <a:latin typeface="Gill Sans Nova" panose="020B0602020104020203" pitchFamily="34" charset="0"/>
              </a:rPr>
              <a:t>18.	Tomar una siesta cerca de la línea de fuego.</a:t>
            </a:r>
          </a:p>
        </p:txBody>
      </p:sp>
    </p:spTree>
    <p:extLst>
      <p:ext uri="{BB962C8B-B14F-4D97-AF65-F5344CB8AC3E}">
        <p14:creationId xmlns:p14="http://schemas.microsoft.com/office/powerpoint/2010/main" val="278099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1607F-994D-48B5-8743-86DD2F525EA2}"/>
              </a:ext>
            </a:extLst>
          </p:cNvPr>
          <p:cNvSpPr>
            <a:spLocks noGrp="1"/>
          </p:cNvSpPr>
          <p:nvPr>
            <p:ph type="title"/>
          </p:nvPr>
        </p:nvSpPr>
        <p:spPr>
          <a:xfrm>
            <a:off x="457200" y="76200"/>
            <a:ext cx="8229600" cy="563562"/>
          </a:xfrm>
        </p:spPr>
        <p:txBody>
          <a:bodyPr/>
          <a:lstStyle/>
          <a:p>
            <a:r>
              <a:rPr lang="en-US" sz="1200" dirty="0">
                <a:solidFill>
                  <a:schemeClr val="bg1"/>
                </a:solidFill>
              </a:rPr>
              <a:t>3.Base all actions on current and expected behavior of the fire.</a:t>
            </a:r>
          </a:p>
        </p:txBody>
      </p:sp>
      <p:pic>
        <p:nvPicPr>
          <p:cNvPr id="7" name="Marcador de contenido 6" descr="Un combatiente de incendios mira su reloj, que dice 2 PM, mientras un incendio crece activamente en terreno escarpado y madera pesada.">
            <a:extLst>
              <a:ext uri="{FF2B5EF4-FFF2-40B4-BE49-F238E27FC236}">
                <a16:creationId xmlns:a16="http://schemas.microsoft.com/office/drawing/2014/main" id="{DF8A2050-F238-4F4E-B686-63C048A5E21A}"/>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3561" r="5562"/>
          <a:stretch/>
        </p:blipFill>
        <p:spPr>
          <a:xfrm>
            <a:off x="0" y="0"/>
            <a:ext cx="9163050" cy="6858000"/>
          </a:xfrm>
        </p:spPr>
      </p:pic>
      <p:sp>
        <p:nvSpPr>
          <p:cNvPr id="8" name="CuadroTexto 7">
            <a:extLst>
              <a:ext uri="{FF2B5EF4-FFF2-40B4-BE49-F238E27FC236}">
                <a16:creationId xmlns:a16="http://schemas.microsoft.com/office/drawing/2014/main" id="{3E0C3968-CD96-44E7-8B5C-37B9A584DB8F}"/>
              </a:ext>
            </a:extLst>
          </p:cNvPr>
          <p:cNvSpPr txBox="1"/>
          <p:nvPr/>
        </p:nvSpPr>
        <p:spPr>
          <a:xfrm>
            <a:off x="1924050" y="6082600"/>
            <a:ext cx="5334000" cy="649665"/>
          </a:xfrm>
          <a:prstGeom prst="rect">
            <a:avLst/>
          </a:prstGeom>
          <a:noFill/>
        </p:spPr>
        <p:txBody>
          <a:bodyPr wrap="square" rtlCol="0">
            <a:spAutoFit/>
          </a:bodyPr>
          <a:lstStyle/>
          <a:p>
            <a:pPr marL="182880" indent="-182880">
              <a:lnSpc>
                <a:spcPts val="2200"/>
              </a:lnSpc>
            </a:pPr>
            <a:r>
              <a:rPr lang="es-MX" sz="1800" b="1" dirty="0">
                <a:solidFill>
                  <a:schemeClr val="bg1"/>
                </a:solidFill>
                <a:latin typeface="Gill Sans Nova" panose="020B0602020104020203" pitchFamily="34" charset="0"/>
              </a:rPr>
              <a:t>3. Base toda acción en el comportamiento del fuego actual y esperado.</a:t>
            </a:r>
          </a:p>
        </p:txBody>
      </p:sp>
      <p:sp>
        <p:nvSpPr>
          <p:cNvPr id="9" name="CuadroTexto 8">
            <a:extLst>
              <a:ext uri="{FF2B5EF4-FFF2-40B4-BE49-F238E27FC236}">
                <a16:creationId xmlns:a16="http://schemas.microsoft.com/office/drawing/2014/main" id="{AD864BD3-23B9-4B74-B20B-E7719BB033FB}"/>
              </a:ext>
            </a:extLst>
          </p:cNvPr>
          <p:cNvSpPr txBox="1"/>
          <p:nvPr/>
        </p:nvSpPr>
        <p:spPr>
          <a:xfrm>
            <a:off x="4267200" y="156613"/>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76799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808B0-E364-46C9-860E-8968FF1E0C9C}"/>
              </a:ext>
            </a:extLst>
          </p:cNvPr>
          <p:cNvSpPr>
            <a:spLocks noGrp="1"/>
          </p:cNvSpPr>
          <p:nvPr>
            <p:ph type="title"/>
          </p:nvPr>
        </p:nvSpPr>
        <p:spPr>
          <a:xfrm>
            <a:off x="457200" y="76200"/>
            <a:ext cx="8229600" cy="563562"/>
          </a:xfrm>
        </p:spPr>
        <p:txBody>
          <a:bodyPr/>
          <a:lstStyle/>
          <a:p>
            <a:r>
              <a:rPr lang="en-US" sz="1200" dirty="0">
                <a:solidFill>
                  <a:schemeClr val="bg1"/>
                </a:solidFill>
              </a:rPr>
              <a:t>4. Identify escape routes and safety zones and make them known.</a:t>
            </a:r>
          </a:p>
        </p:txBody>
      </p:sp>
      <p:pic>
        <p:nvPicPr>
          <p:cNvPr id="7" name="Marcador de contenido 6" descr="Una brigada de incendios camina a través de un prado en un camino bordeado de cintas de señalización. Detrás de ellos, crece un incendio en madera pesada.">
            <a:extLst>
              <a:ext uri="{FF2B5EF4-FFF2-40B4-BE49-F238E27FC236}">
                <a16:creationId xmlns:a16="http://schemas.microsoft.com/office/drawing/2014/main" id="{BAEB15D0-EBAA-4DDE-B959-35FD6463CA70}"/>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1782" r="13561"/>
          <a:stretch/>
        </p:blipFill>
        <p:spPr>
          <a:xfrm>
            <a:off x="0" y="0"/>
            <a:ext cx="9144000" cy="6858000"/>
          </a:xfrm>
        </p:spPr>
      </p:pic>
      <p:sp>
        <p:nvSpPr>
          <p:cNvPr id="8" name="CuadroTexto 7">
            <a:extLst>
              <a:ext uri="{FF2B5EF4-FFF2-40B4-BE49-F238E27FC236}">
                <a16:creationId xmlns:a16="http://schemas.microsoft.com/office/drawing/2014/main" id="{A98C8400-A2C5-4D17-8652-0BC249B70BFD}"/>
              </a:ext>
            </a:extLst>
          </p:cNvPr>
          <p:cNvSpPr txBox="1"/>
          <p:nvPr/>
        </p:nvSpPr>
        <p:spPr>
          <a:xfrm>
            <a:off x="1905000" y="6023501"/>
            <a:ext cx="5334000" cy="649665"/>
          </a:xfrm>
          <a:prstGeom prst="rect">
            <a:avLst/>
          </a:prstGeom>
          <a:noFill/>
        </p:spPr>
        <p:txBody>
          <a:bodyPr wrap="square" rtlCol="0">
            <a:spAutoFit/>
          </a:bodyPr>
          <a:lstStyle/>
          <a:p>
            <a:pPr marL="182880" indent="-182880">
              <a:lnSpc>
                <a:spcPts val="2200"/>
              </a:lnSpc>
            </a:pPr>
            <a:r>
              <a:rPr lang="es-MX" sz="1800" b="1" dirty="0">
                <a:solidFill>
                  <a:schemeClr val="bg1"/>
                </a:solidFill>
                <a:latin typeface="Gill Sans Nova" panose="020B0602020104020203" pitchFamily="34" charset="0"/>
              </a:rPr>
              <a:t>4. Identifique rutas de escape y zonas de seguridad y hágalas saber.</a:t>
            </a:r>
          </a:p>
        </p:txBody>
      </p:sp>
      <p:sp>
        <p:nvSpPr>
          <p:cNvPr id="6" name="CuadroTexto 5">
            <a:extLst>
              <a:ext uri="{FF2B5EF4-FFF2-40B4-BE49-F238E27FC236}">
                <a16:creationId xmlns:a16="http://schemas.microsoft.com/office/drawing/2014/main" id="{41BB7BCA-CDCD-40E2-9381-6539BD426545}"/>
              </a:ext>
            </a:extLst>
          </p:cNvPr>
          <p:cNvSpPr txBox="1"/>
          <p:nvPr/>
        </p:nvSpPr>
        <p:spPr>
          <a:xfrm>
            <a:off x="48006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193024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E158A-A7A6-425F-8E1D-5E6F9FB93497}"/>
              </a:ext>
            </a:extLst>
          </p:cNvPr>
          <p:cNvSpPr>
            <a:spLocks noGrp="1"/>
          </p:cNvSpPr>
          <p:nvPr>
            <p:ph type="title"/>
          </p:nvPr>
        </p:nvSpPr>
        <p:spPr>
          <a:xfrm>
            <a:off x="457200" y="76200"/>
            <a:ext cx="8229600" cy="563562"/>
          </a:xfrm>
        </p:spPr>
        <p:txBody>
          <a:bodyPr/>
          <a:lstStyle/>
          <a:p>
            <a:r>
              <a:rPr lang="en-US" sz="1200" dirty="0">
                <a:solidFill>
                  <a:schemeClr val="bg1"/>
                </a:solidFill>
              </a:rPr>
              <a:t>5. Post lookouts when there is possible danger.</a:t>
            </a:r>
          </a:p>
        </p:txBody>
      </p:sp>
      <p:pic>
        <p:nvPicPr>
          <p:cNvPr id="7" name="Marcador de contenido 6" descr="Un combatiente de incendios trabaja con una bomba de agua en un arroyo. Dos combatientes de incendios rocían agua sobre las llamas. Y otro combatiente de incendios habla por radio mientras observa a todos los combatientes de incendios.">
            <a:extLst>
              <a:ext uri="{FF2B5EF4-FFF2-40B4-BE49-F238E27FC236}">
                <a16:creationId xmlns:a16="http://schemas.microsoft.com/office/drawing/2014/main" id="{04DA89F2-1487-40DE-9876-ECA812300A17}"/>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2672" r="11782"/>
          <a:stretch/>
        </p:blipFill>
        <p:spPr>
          <a:xfrm>
            <a:off x="-29817" y="0"/>
            <a:ext cx="9173817" cy="6858000"/>
          </a:xfrm>
        </p:spPr>
      </p:pic>
      <p:sp>
        <p:nvSpPr>
          <p:cNvPr id="8" name="CuadroTexto 7">
            <a:extLst>
              <a:ext uri="{FF2B5EF4-FFF2-40B4-BE49-F238E27FC236}">
                <a16:creationId xmlns:a16="http://schemas.microsoft.com/office/drawing/2014/main" id="{897978BE-8C18-432A-AC23-7C1082E09848}"/>
              </a:ext>
            </a:extLst>
          </p:cNvPr>
          <p:cNvSpPr txBox="1"/>
          <p:nvPr/>
        </p:nvSpPr>
        <p:spPr>
          <a:xfrm>
            <a:off x="1905000" y="6182937"/>
            <a:ext cx="5334000" cy="649665"/>
          </a:xfrm>
          <a:prstGeom prst="rect">
            <a:avLst/>
          </a:prstGeom>
          <a:noFill/>
        </p:spPr>
        <p:txBody>
          <a:bodyPr wrap="square" rtlCol="0">
            <a:spAutoFit/>
          </a:bodyPr>
          <a:lstStyle/>
          <a:p>
            <a:pPr marL="182880" indent="-182880">
              <a:lnSpc>
                <a:spcPts val="2200"/>
              </a:lnSpc>
            </a:pPr>
            <a:r>
              <a:rPr lang="es-MX" sz="1800" b="1" dirty="0">
                <a:solidFill>
                  <a:schemeClr val="bg1"/>
                </a:solidFill>
                <a:latin typeface="Gill Sans Nova" panose="020B0602020104020203" pitchFamily="34" charset="0"/>
              </a:rPr>
              <a:t>5. Establezca vigilantes cuando existe un peligro posible.</a:t>
            </a:r>
          </a:p>
        </p:txBody>
      </p:sp>
      <p:sp>
        <p:nvSpPr>
          <p:cNvPr id="6" name="CuadroTexto 5">
            <a:extLst>
              <a:ext uri="{FF2B5EF4-FFF2-40B4-BE49-F238E27FC236}">
                <a16:creationId xmlns:a16="http://schemas.microsoft.com/office/drawing/2014/main" id="{B541F871-EDC8-49EC-B2EA-8D4C50470D77}"/>
              </a:ext>
            </a:extLst>
          </p:cNvPr>
          <p:cNvSpPr txBox="1"/>
          <p:nvPr/>
        </p:nvSpPr>
        <p:spPr>
          <a:xfrm>
            <a:off x="46482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122774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Marcador de contenido 6" descr="En el lado izquierdo de una pantalla dividida, cuatro combatientes de incendios se paran cerca de un incendio forestal, escuchando un radio en manos de uno. En el lado derecho de la pantalla, un supervisor de combatiente de incendios habla con un radio portátil. ">
            <a:extLst>
              <a:ext uri="{FF2B5EF4-FFF2-40B4-BE49-F238E27FC236}">
                <a16:creationId xmlns:a16="http://schemas.microsoft.com/office/drawing/2014/main" id="{D5C9D036-7B43-40AE-84A2-E1EF2DD7CAA4}"/>
              </a:ext>
            </a:extLst>
          </p:cNvPr>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l="12672" r="12672"/>
          <a:stretch/>
        </p:blipFill>
        <p:spPr>
          <a:xfrm>
            <a:off x="0" y="0"/>
            <a:ext cx="9144000" cy="6858000"/>
          </a:xfrm>
        </p:spPr>
      </p:pic>
      <p:sp>
        <p:nvSpPr>
          <p:cNvPr id="8" name="CuadroTexto 7">
            <a:extLst>
              <a:ext uri="{FF2B5EF4-FFF2-40B4-BE49-F238E27FC236}">
                <a16:creationId xmlns:a16="http://schemas.microsoft.com/office/drawing/2014/main" id="{A2702649-B474-4907-805E-C62B85BB8855}"/>
              </a:ext>
            </a:extLst>
          </p:cNvPr>
          <p:cNvSpPr txBox="1">
            <a:spLocks noGrp="1"/>
          </p:cNvSpPr>
          <p:nvPr>
            <p:ph type="title" idx="4294967295"/>
          </p:nvPr>
        </p:nvSpPr>
        <p:spPr>
          <a:xfrm>
            <a:off x="2209800" y="6017305"/>
            <a:ext cx="4648200" cy="649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marR="0" lvl="0" indent="-182880" algn="l" defTabSz="914400" rtl="0" eaLnBrk="1" fontAlgn="base" latinLnBrk="0" hangingPunct="1">
              <a:lnSpc>
                <a:spcPts val="2200"/>
              </a:lnSpc>
              <a:spcBef>
                <a:spcPct val="0"/>
              </a:spcBef>
              <a:spcAft>
                <a:spcPct val="0"/>
              </a:spcAft>
              <a:buClrTx/>
              <a:buSzTx/>
              <a:buFontTx/>
              <a:buNone/>
              <a:tabLst/>
              <a:defRPr/>
            </a:pPr>
            <a:r>
              <a:rPr kumimoji="0" lang="es-MX" sz="1800" b="1"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6. Manténgase alerta. Conserve la calma. </a:t>
            </a:r>
          </a:p>
          <a:p>
            <a:pPr marL="182880" marR="0" lvl="0" indent="-182880" algn="l" defTabSz="914400" rtl="0" eaLnBrk="1" fontAlgn="base" latinLnBrk="0" hangingPunct="1">
              <a:lnSpc>
                <a:spcPts val="2200"/>
              </a:lnSpc>
              <a:spcBef>
                <a:spcPct val="0"/>
              </a:spcBef>
              <a:spcAft>
                <a:spcPct val="0"/>
              </a:spcAft>
              <a:buClrTx/>
              <a:buSzTx/>
              <a:buFontTx/>
              <a:buNone/>
              <a:tabLst/>
              <a:defRPr/>
            </a:pPr>
            <a:r>
              <a:rPr kumimoji="0" lang="es-MX" sz="1800" b="1"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Piense claramente. Actúe decisivamente.</a:t>
            </a:r>
          </a:p>
        </p:txBody>
      </p:sp>
      <p:sp>
        <p:nvSpPr>
          <p:cNvPr id="9" name="CuadroTexto 8">
            <a:extLst>
              <a:ext uri="{FF2B5EF4-FFF2-40B4-BE49-F238E27FC236}">
                <a16:creationId xmlns:a16="http://schemas.microsoft.com/office/drawing/2014/main" id="{9D67C601-B990-4F74-9821-597FDA983661}"/>
              </a:ext>
            </a:extLst>
          </p:cNvPr>
          <p:cNvSpPr txBox="1"/>
          <p:nvPr/>
        </p:nvSpPr>
        <p:spPr>
          <a:xfrm>
            <a:off x="46482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63626967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A0C5F9-4E10-4437-897B-E0203A1E5816}"/>
              </a:ext>
            </a:extLst>
          </p:cNvPr>
          <p:cNvSpPr>
            <a:spLocks noGrp="1"/>
          </p:cNvSpPr>
          <p:nvPr>
            <p:ph type="title"/>
          </p:nvPr>
        </p:nvSpPr>
        <p:spPr>
          <a:xfrm>
            <a:off x="457200" y="76200"/>
            <a:ext cx="8229600" cy="563562"/>
          </a:xfrm>
        </p:spPr>
        <p:txBody>
          <a:bodyPr/>
          <a:lstStyle/>
          <a:p>
            <a:r>
              <a:rPr lang="en-US" sz="1200" dirty="0">
                <a:solidFill>
                  <a:schemeClr val="bg1"/>
                </a:solidFill>
              </a:rPr>
              <a:t>7. Maintain prompt communications with your forces, your supervisor, and adjoining forces.</a:t>
            </a:r>
          </a:p>
        </p:txBody>
      </p:sp>
      <p:pic>
        <p:nvPicPr>
          <p:cNvPr id="7" name="Marcador de contenido 6" descr="Un buldócer está en un lado de un incendio quemando en palmetto, y un carro motobomba y una pipa de agua están en el otro. Un supervisor de combatiente de incendios está en el medio hablando por el radio y haciendo un gesto hacia el buldócer.">
            <a:extLst>
              <a:ext uri="{FF2B5EF4-FFF2-40B4-BE49-F238E27FC236}">
                <a16:creationId xmlns:a16="http://schemas.microsoft.com/office/drawing/2014/main" id="{ABC6EFB8-9408-4A48-ADC3-294F95BE9C59}"/>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0895" r="13071"/>
          <a:stretch/>
        </p:blipFill>
        <p:spPr>
          <a:xfrm>
            <a:off x="0" y="0"/>
            <a:ext cx="9144000" cy="6858000"/>
          </a:xfrm>
        </p:spPr>
      </p:pic>
      <p:sp>
        <p:nvSpPr>
          <p:cNvPr id="8" name="CuadroTexto 7">
            <a:extLst>
              <a:ext uri="{FF2B5EF4-FFF2-40B4-BE49-F238E27FC236}">
                <a16:creationId xmlns:a16="http://schemas.microsoft.com/office/drawing/2014/main" id="{0B1A3EE7-5CFD-4E02-8F7F-27CF73AD0C9B}"/>
              </a:ext>
            </a:extLst>
          </p:cNvPr>
          <p:cNvSpPr txBox="1"/>
          <p:nvPr/>
        </p:nvSpPr>
        <p:spPr>
          <a:xfrm>
            <a:off x="2057400" y="5905471"/>
            <a:ext cx="5715000" cy="649665"/>
          </a:xfrm>
          <a:prstGeom prst="rect">
            <a:avLst/>
          </a:prstGeom>
          <a:noFill/>
        </p:spPr>
        <p:txBody>
          <a:bodyPr wrap="square" rtlCol="0">
            <a:spAutoFit/>
          </a:bodyPr>
          <a:lstStyle/>
          <a:p>
            <a:pPr marL="182880" indent="-182880">
              <a:lnSpc>
                <a:spcPts val="2200"/>
              </a:lnSpc>
            </a:pPr>
            <a:r>
              <a:rPr lang="es-MX" sz="1800" b="1" dirty="0">
                <a:solidFill>
                  <a:schemeClr val="bg1"/>
                </a:solidFill>
                <a:latin typeface="Gill Sans Nova" panose="020B0602020104020203" pitchFamily="34" charset="0"/>
              </a:rPr>
              <a:t>7. Mantenga comunicaciones oportunas con sus recursos, su supervisor y recursos adyacentes. </a:t>
            </a:r>
          </a:p>
        </p:txBody>
      </p:sp>
      <p:sp>
        <p:nvSpPr>
          <p:cNvPr id="10" name="CuadroTexto 9">
            <a:extLst>
              <a:ext uri="{FF2B5EF4-FFF2-40B4-BE49-F238E27FC236}">
                <a16:creationId xmlns:a16="http://schemas.microsoft.com/office/drawing/2014/main" id="{BF6D4E57-6729-4BBE-9B86-ED149B65CB29}"/>
              </a:ext>
            </a:extLst>
          </p:cNvPr>
          <p:cNvSpPr txBox="1"/>
          <p:nvPr/>
        </p:nvSpPr>
        <p:spPr>
          <a:xfrm>
            <a:off x="4800600" y="147937"/>
            <a:ext cx="762000" cy="505331"/>
          </a:xfrm>
          <a:prstGeom prst="rect">
            <a:avLst/>
          </a:prstGeom>
          <a:noFill/>
        </p:spPr>
        <p:txBody>
          <a:bodyPr wrap="square" rtlCol="0">
            <a:spAutoFit/>
          </a:bodyPr>
          <a:lstStyle/>
          <a:p>
            <a:pPr>
              <a:lnSpc>
                <a:spcPts val="800"/>
              </a:lnSpc>
            </a:pPr>
            <a:r>
              <a:rPr lang="es-ES" sz="800" b="1" dirty="0">
                <a:solidFill>
                  <a:schemeClr val="tx1">
                    <a:lumMod val="50000"/>
                    <a:lumOff val="50000"/>
                  </a:schemeClr>
                </a:solidFill>
                <a:latin typeface="Gill Sans Nova" panose="020B0602020104020203" pitchFamily="34" charset="0"/>
              </a:rPr>
              <a:t>Normas para</a:t>
            </a:r>
          </a:p>
          <a:p>
            <a:pPr>
              <a:lnSpc>
                <a:spcPts val="800"/>
              </a:lnSpc>
            </a:pPr>
            <a:r>
              <a:rPr lang="es-ES" sz="800" b="1" dirty="0">
                <a:solidFill>
                  <a:schemeClr val="tx1">
                    <a:lumMod val="50000"/>
                    <a:lumOff val="50000"/>
                  </a:schemeClr>
                </a:solidFill>
                <a:latin typeface="Gill Sans Nova" panose="020B0602020104020203" pitchFamily="34" charset="0"/>
              </a:rPr>
              <a:t>Combatir</a:t>
            </a:r>
          </a:p>
          <a:p>
            <a:pPr>
              <a:lnSpc>
                <a:spcPts val="800"/>
              </a:lnSpc>
            </a:pPr>
            <a:r>
              <a:rPr lang="es-ES" sz="800" b="1" dirty="0">
                <a:solidFill>
                  <a:schemeClr val="tx1">
                    <a:lumMod val="50000"/>
                    <a:lumOff val="50000"/>
                  </a:schemeClr>
                </a:solidFill>
                <a:latin typeface="Gill Sans Nova" panose="020B0602020104020203" pitchFamily="34" charset="0"/>
              </a:rPr>
              <a:t>Incendios</a:t>
            </a:r>
          </a:p>
        </p:txBody>
      </p:sp>
    </p:spTree>
    <p:extLst>
      <p:ext uri="{BB962C8B-B14F-4D97-AF65-F5344CB8AC3E}">
        <p14:creationId xmlns:p14="http://schemas.microsoft.com/office/powerpoint/2010/main" val="54724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C4F10-AC65-4CF5-9BB5-16FEAC50F02E}"/>
              </a:ext>
            </a:extLst>
          </p:cNvPr>
          <p:cNvSpPr>
            <a:spLocks noGrp="1"/>
          </p:cNvSpPr>
          <p:nvPr>
            <p:ph type="title"/>
          </p:nvPr>
        </p:nvSpPr>
        <p:spPr>
          <a:xfrm>
            <a:off x="457200" y="76200"/>
            <a:ext cx="8229600" cy="563562"/>
          </a:xfrm>
        </p:spPr>
        <p:txBody>
          <a:bodyPr/>
          <a:lstStyle/>
          <a:p>
            <a:r>
              <a:rPr lang="en-US" sz="1200" dirty="0">
                <a:solidFill>
                  <a:schemeClr val="bg1"/>
                </a:solidFill>
              </a:rPr>
              <a:t>8. Give clear instructions and be sure they are understood.</a:t>
            </a:r>
          </a:p>
        </p:txBody>
      </p:sp>
      <p:pic>
        <p:nvPicPr>
          <p:cNvPr id="7" name="Imagen 6" descr="Unos 20 combatientes de incendios forestales de pie en un semicírculo frente a dos camiones de brigada donde se ha colocado un mapa. Un supervisor de combatiente de incendios apunta al mapa y habla con el grupo.">
            <a:extLst>
              <a:ext uri="{FF2B5EF4-FFF2-40B4-BE49-F238E27FC236}">
                <a16:creationId xmlns:a16="http://schemas.microsoft.com/office/drawing/2014/main" id="{0E921A73-2849-45F3-A09B-AC84101C1E04}"/>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r="13561"/>
          <a:stretch/>
        </p:blipFill>
        <p:spPr>
          <a:xfrm>
            <a:off x="0" y="0"/>
            <a:ext cx="9144000" cy="6858000"/>
          </a:xfrm>
          <a:prstGeom prst="rect">
            <a:avLst/>
          </a:prstGeom>
        </p:spPr>
      </p:pic>
      <p:sp>
        <p:nvSpPr>
          <p:cNvPr id="8" name="CuadroTexto 7">
            <a:extLst>
              <a:ext uri="{FF2B5EF4-FFF2-40B4-BE49-F238E27FC236}">
                <a16:creationId xmlns:a16="http://schemas.microsoft.com/office/drawing/2014/main" id="{CBBCC3B8-A63B-43DC-A188-99CCED09DE5A}"/>
              </a:ext>
            </a:extLst>
          </p:cNvPr>
          <p:cNvSpPr txBox="1"/>
          <p:nvPr/>
        </p:nvSpPr>
        <p:spPr>
          <a:xfrm>
            <a:off x="2667000" y="5959093"/>
            <a:ext cx="3886200" cy="649665"/>
          </a:xfrm>
          <a:prstGeom prst="rect">
            <a:avLst/>
          </a:prstGeom>
          <a:noFill/>
        </p:spPr>
        <p:txBody>
          <a:bodyPr wrap="square" rtlCol="0">
            <a:spAutoFit/>
          </a:bodyPr>
          <a:lstStyle/>
          <a:p>
            <a:pPr marL="182880" lvl="1" indent="-182880">
              <a:lnSpc>
                <a:spcPts val="2200"/>
              </a:lnSpc>
            </a:pPr>
            <a:r>
              <a:rPr lang="es-MX" sz="1800" b="1" dirty="0">
                <a:solidFill>
                  <a:schemeClr val="bg1"/>
                </a:solidFill>
                <a:latin typeface="Gill Sans Nova" panose="020B0602020104020203" pitchFamily="34" charset="0"/>
              </a:rPr>
              <a:t>8. Dé instrucciones claras y asegure que son entendidas.</a:t>
            </a:r>
          </a:p>
        </p:txBody>
      </p:sp>
      <p:sp>
        <p:nvSpPr>
          <p:cNvPr id="6" name="CuadroTexto 5">
            <a:extLst>
              <a:ext uri="{FF2B5EF4-FFF2-40B4-BE49-F238E27FC236}">
                <a16:creationId xmlns:a16="http://schemas.microsoft.com/office/drawing/2014/main" id="{66703D31-7835-4A1A-93A8-48CCD24FE436}"/>
              </a:ext>
            </a:extLst>
          </p:cNvPr>
          <p:cNvSpPr txBox="1"/>
          <p:nvPr/>
        </p:nvSpPr>
        <p:spPr>
          <a:xfrm>
            <a:off x="4724400" y="147937"/>
            <a:ext cx="762000" cy="505331"/>
          </a:xfrm>
          <a:prstGeom prst="rect">
            <a:avLst/>
          </a:prstGeom>
          <a:noFill/>
        </p:spPr>
        <p:txBody>
          <a:bodyPr wrap="square" rtlCol="0">
            <a:spAutoFit/>
          </a:bodyPr>
          <a:lstStyle/>
          <a:p>
            <a:pPr>
              <a:lnSpc>
                <a:spcPts val="800"/>
              </a:lnSpc>
            </a:pPr>
            <a:r>
              <a:rPr lang="es-ES" sz="800" b="1" dirty="0">
                <a:solidFill>
                  <a:schemeClr val="tx1">
                    <a:lumMod val="75000"/>
                    <a:lumOff val="25000"/>
                  </a:schemeClr>
                </a:solidFill>
                <a:latin typeface="Gill Sans Nova" panose="020B0602020104020203" pitchFamily="34" charset="0"/>
              </a:rPr>
              <a:t>Normas para</a:t>
            </a:r>
          </a:p>
          <a:p>
            <a:pPr>
              <a:lnSpc>
                <a:spcPts val="800"/>
              </a:lnSpc>
            </a:pPr>
            <a:r>
              <a:rPr lang="es-ES" sz="800" b="1" dirty="0">
                <a:solidFill>
                  <a:schemeClr val="tx1">
                    <a:lumMod val="75000"/>
                    <a:lumOff val="25000"/>
                  </a:schemeClr>
                </a:solidFill>
                <a:latin typeface="Gill Sans Nova" panose="020B0602020104020203" pitchFamily="34" charset="0"/>
              </a:rPr>
              <a:t>Combatir</a:t>
            </a:r>
          </a:p>
          <a:p>
            <a:pPr>
              <a:lnSpc>
                <a:spcPts val="800"/>
              </a:lnSpc>
            </a:pPr>
            <a:r>
              <a:rPr lang="es-ES" sz="800" b="1" dirty="0">
                <a:solidFill>
                  <a:schemeClr val="tx1">
                    <a:lumMod val="75000"/>
                    <a:lumOff val="25000"/>
                  </a:schemeClr>
                </a:solidFill>
                <a:latin typeface="Gill Sans Nova" panose="020B0602020104020203" pitchFamily="34" charset="0"/>
              </a:rPr>
              <a:t>Incendios</a:t>
            </a:r>
          </a:p>
        </p:txBody>
      </p:sp>
    </p:spTree>
    <p:extLst>
      <p:ext uri="{BB962C8B-B14F-4D97-AF65-F5344CB8AC3E}">
        <p14:creationId xmlns:p14="http://schemas.microsoft.com/office/powerpoint/2010/main" val="1123524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9059</TotalTime>
  <Words>4070</Words>
  <Application>Microsoft Office PowerPoint</Application>
  <PresentationFormat>On-screen Show (4:3)</PresentationFormat>
  <Paragraphs>315</Paragraphs>
  <Slides>30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Gill Sans Nova</vt:lpstr>
      <vt:lpstr>Arial</vt:lpstr>
      <vt:lpstr>Times New Roman</vt:lpstr>
      <vt:lpstr>Custom Design</vt:lpstr>
      <vt:lpstr>Normas para Combatir Incendios</vt:lpstr>
      <vt:lpstr>1.Keep informed on fire weather conditions and forecasts.</vt:lpstr>
      <vt:lpstr>2. Know what your fire is doing at all times.</vt:lpstr>
      <vt:lpstr>3.Base all actions on current and expected behavior of the fire.</vt:lpstr>
      <vt:lpstr>4. Identify escape routes and safety zones and make them known.</vt:lpstr>
      <vt:lpstr>5. Post lookouts when there is possible danger.</vt:lpstr>
      <vt:lpstr>6. Manténgase alerta. Conserve la calma.  Piense claramente. Actúe decisivamente.</vt:lpstr>
      <vt:lpstr>7. Maintain prompt communications with your forces, your supervisor, and adjoining forces.</vt:lpstr>
      <vt:lpstr>8. Give clear instructions and be sure they are understood.</vt:lpstr>
      <vt:lpstr>9. Maintain control of your forces at all times.</vt:lpstr>
      <vt:lpstr>10. Fight fire aggressively, having provided for safety first.</vt:lpstr>
      <vt:lpstr>Situaciones que Gritan Cuidado</vt:lpstr>
      <vt:lpstr>1. Fire not scouted and sized up.</vt:lpstr>
      <vt:lpstr>2. In country not seen in daylight.</vt:lpstr>
      <vt:lpstr>3. Safety zones and escape routes not identified.</vt:lpstr>
      <vt:lpstr>4. Desconocer las condiciones del tiempo atmosférico y factores locales que influyen el comportamiento del fuego.</vt:lpstr>
      <vt:lpstr>5. Uninformed on strategy, tactics, and hazards.</vt:lpstr>
      <vt:lpstr>6. Instructions and assignments not clear.</vt:lpstr>
      <vt:lpstr>7. No communication link with crewmembers or supervisor.</vt:lpstr>
      <vt:lpstr>8. Constructing line without safe anchor point. </vt:lpstr>
      <vt:lpstr>9. Building fireline downhill with fire below.</vt:lpstr>
      <vt:lpstr>10. Attempting frontal assault on fire.</vt:lpstr>
      <vt:lpstr>11. Unburned fuel between you and fire. </vt:lpstr>
      <vt:lpstr>12. Cannot see main fire, not in contact with someone who can.</vt:lpstr>
      <vt:lpstr>13. On a hillside where rolling material can ignite fuel below.</vt:lpstr>
      <vt:lpstr>14. Weather becoming hotter and drier.</vt:lpstr>
      <vt:lpstr>15. Wind increases and/or changes direction.</vt:lpstr>
      <vt:lpstr>16. Getting frequent spot fires across line.</vt:lpstr>
      <vt:lpstr>17. Terrain and fuels make escape to safety zones difficult.</vt:lpstr>
      <vt:lpstr>18. Taking a nap near fireline.</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10&amp;18 Reference Tool</dc:title>
  <dc:subject>S-130 ES 10&amp;18 Reference Tool</dc:subject>
  <dc:creator>NWCG</dc:creator>
  <cp:keywords>S-130 ES 10&amp;18 Reference Tool</cp:keywords>
  <cp:lastModifiedBy>Touchette, Rhiannon R</cp:lastModifiedBy>
  <cp:revision>161</cp:revision>
  <cp:lastPrinted>2018-11-08T18:13:21Z</cp:lastPrinted>
  <dcterms:created xsi:type="dcterms:W3CDTF">2019-10-15T16:01:49Z</dcterms:created>
  <dcterms:modified xsi:type="dcterms:W3CDTF">2023-05-16T20:54:27Z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