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4"/>
  </p:notesMasterIdLst>
  <p:handoutMasterIdLst>
    <p:handoutMasterId r:id="rId25"/>
  </p:handoutMasterIdLst>
  <p:sldIdLst>
    <p:sldId id="256" r:id="rId5"/>
    <p:sldId id="257" r:id="rId6"/>
    <p:sldId id="259" r:id="rId7"/>
    <p:sldId id="261" r:id="rId8"/>
    <p:sldId id="262" r:id="rId9"/>
    <p:sldId id="263" r:id="rId10"/>
    <p:sldId id="264" r:id="rId11"/>
    <p:sldId id="265" r:id="rId12"/>
    <p:sldId id="260"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296400"/>
  <p:embeddedFontLst>
    <p:embeddedFont>
      <p:font typeface="Calibri" panose="020F0502020204030204" pitchFamily="34" charset="0"/>
      <p:regular r:id="rId26"/>
      <p:bold r:id="rId27"/>
      <p:italic r:id="rId28"/>
      <p:boldItalic r:id="rId29"/>
    </p:embeddedFont>
  </p:embeddedFontLst>
  <p:custDataLst>
    <p:tags r:id="rId30"/>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290" autoAdjust="0"/>
  </p:normalViewPr>
  <p:slideViewPr>
    <p:cSldViewPr showGuides="1">
      <p:cViewPr varScale="1">
        <p:scale>
          <a:sx n="72" d="100"/>
          <a:sy n="72" d="100"/>
        </p:scale>
        <p:origin x="262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22"/>
    </p:cViewPr>
  </p:sorterViewPr>
  <p:notesViewPr>
    <p:cSldViewPr>
      <p:cViewPr varScale="1">
        <p:scale>
          <a:sx n="79" d="100"/>
          <a:sy n="79" d="100"/>
        </p:scale>
        <p:origin x="19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wcg.gov/about-the-nwcg-glossary-of-wildland-fir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wcg.gov/publications/494-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vsTBuEsLiO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wcg.gov/publications/21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wcg.gov/publications/210"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wcg.gov/positions" TargetMode="External"/><Relationship Id="rId4" Type="http://schemas.openxmlformats.org/officeDocument/2006/relationships/hyperlink" Target="https://www.nwcg.gov/publications/494-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wcg.gov/publications/21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nwcg.gov/positions" TargetMode="External"/><Relationship Id="rId4" Type="http://schemas.openxmlformats.org/officeDocument/2006/relationships/hyperlink" Target="https://www.nwcg.gov/publications/494-2"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wcg.gov/positions/fft1/position-ipd"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wcg.gov/publications/461" TargetMode="External"/><Relationship Id="rId4" Type="http://schemas.openxmlformats.org/officeDocument/2006/relationships/hyperlink" Target="https://www.nwcg.gov/positions/ict5/position-ip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wcg.gov/positions/fft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wcg.gov/positions/ict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Read definitions of command climate and command presence in the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NWCG</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Glossary of Wildland Fire,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PMS 205, </a:t>
            </a:r>
            <a:r>
              <a:rPr lang="en-US" dirty="0">
                <a:hlinkClick r:id="rId3"/>
              </a:rPr>
              <a:t>https://www.nwcg.gov/about-the-nwcg-glossary-of-wildland-fire</a:t>
            </a:r>
            <a:r>
              <a:rPr lang="en-US" dirty="0"/>
              <a:t>,</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or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Leading in the Wildland Fire Service,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PMS 494-2, </a:t>
            </a:r>
            <a:r>
              <a:rPr lang="en-US" dirty="0">
                <a:hlinkClick r:id="rId4"/>
              </a:rPr>
              <a:t>https://www.nwcg.gov/publications/494-2</a:t>
            </a:r>
            <a:r>
              <a:rPr lang="en-US" dirty="0"/>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and discuss.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Behaviors</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that exhibit open and effective communication: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Sets expectations and maintains accountability.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Seeks commitment and input.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Focuses on the team result.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114914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with students: In the absence of direct supervision, clear leader’s intent gives fireline personnel the flexibility to adapt to changing situations and successfully meet the objective(s).</a:t>
            </a:r>
          </a:p>
          <a:p>
            <a:pPr lvl="2"/>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29846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Play video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3"/>
              </a:rPr>
              <a:t>https://youtu.be/vsTBuEsLiO4</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cap="all"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Leading in the Wildland Fire Service</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Characteristics of leadership and conversations about successful leadership in wildland fire.</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(20:56)</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lvl="2"/>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Discuss with students: </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What did they find to be the most important message from the video?</a:t>
            </a:r>
          </a:p>
          <a:p>
            <a:pPr marL="628650" lvl="1"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What are some examples of leadership they have seen on the fireline that demonstrated the leadership concepts in the video?</a:t>
            </a:r>
          </a:p>
          <a:p>
            <a:pPr marL="171450" indent="-171450">
              <a:buFont typeface="Wingdings" panose="05000000000000000000" pitchFamily="2" charset="2"/>
              <a:buChar char="q"/>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226394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the importance of the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IRPG,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https://www.nwcg.gov/publications/461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and the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Wildland</a:t>
            </a:r>
            <a:r>
              <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rPr>
              <a:t> Fire Incident Management Field Guide,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PMS 210,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https://www.nwcg.gov/publications/210</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and how you have used them on the </a:t>
            </a:r>
            <a:r>
              <a:rPr lang="en-US" sz="1200" b="0" kern="1200" dirty="0" err="1">
                <a:solidFill>
                  <a:schemeClr val="tx1"/>
                </a:solidFill>
                <a:effectLst/>
                <a:latin typeface="Times New Roman" panose="02020603050405020304" pitchFamily="18" charset="0"/>
                <a:ea typeface="+mn-ea"/>
                <a:cs typeface="Times New Roman" panose="02020603050405020304" pitchFamily="18" charset="0"/>
              </a:rPr>
              <a:t>fireline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pPr marL="628650" lvl="1" indent="-171450">
              <a:buFont typeface="Arial" panose="020B0604020202020204" pitchFamily="34" charset="0"/>
              <a:buChar cha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Stress that the IRPG is one of the most important reference materials available.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Serves as a field reference guide that is comprised of checklists and other information that are standard operating procedures (SOPs) for wildland fire incidents.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Priority information is located on the cover pages of the IRPG.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size of the IRPG is intended to fit into a pocket.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Sections are color-coded for easy reference.</a:t>
            </a:r>
          </a:p>
          <a:p>
            <a:pPr marL="628650" lvl="1" indent="-171450">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Briefly discuss with students the information on the cover pages of the IRPG.</a:t>
            </a:r>
          </a:p>
          <a:p>
            <a:pPr marL="628650" lvl="1" indent="-171450">
              <a:buFont typeface="Arial" panose="020B0604020202020204" pitchFamily="34" charset="0"/>
              <a:buChar char="•"/>
            </a:pPr>
            <a:r>
              <a:rPr lang="en-US" sz="1200" b="0" kern="1200" dirty="0" err="1">
                <a:solidFill>
                  <a:schemeClr val="tx1"/>
                </a:solidFill>
                <a:effectLst/>
                <a:latin typeface="Times New Roman" panose="02020603050405020304" pitchFamily="18" charset="0"/>
                <a:ea typeface="+mn-ea"/>
                <a:cs typeface="Times New Roman" panose="02020603050405020304" pitchFamily="18" charset="0"/>
              </a:rPr>
              <a:t>Sizeup</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report.</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Briefing checklist.</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Standard firefighting orders.</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Watch out situations.</a:t>
            </a:r>
          </a:p>
          <a:p>
            <a:pPr marL="1543050" lvl="3" indent="-171450">
              <a:buFont typeface="Wingdings" panose="05000000000000000000" pitchFamily="2" charset="2"/>
              <a:buChar char="q"/>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Refer students to the IRPG’s table of contents, which identifies the various sections in the IRPG. Use one of the following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Walk the class through each chapter and apply the information to the FFT1 and/or ICT5 positions.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Have students break into small groups and ask the groups to make presentations regarding the applicability of an assigned section.</a:t>
            </a:r>
          </a:p>
          <a:p>
            <a:pPr lvl="2"/>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264601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0" dirty="0"/>
              <a:t>Briefly describe the listed reference materials.</a:t>
            </a:r>
          </a:p>
          <a:p>
            <a:pPr marL="628650" lvl="1" indent="-171450">
              <a:buFont typeface="Arial" panose="020B0604020202020204" pitchFamily="34" charset="0"/>
              <a:buChar char="•"/>
            </a:pPr>
            <a:r>
              <a:rPr lang="en-US" sz="1200" i="1" dirty="0"/>
              <a:t>Wildland Fire Incident Management Field Guide,</a:t>
            </a:r>
            <a:r>
              <a:rPr lang="en-US" sz="1200" i="1" baseline="0" dirty="0"/>
              <a:t> </a:t>
            </a:r>
            <a:r>
              <a:rPr lang="en-US" sz="1200" dirty="0"/>
              <a:t>PMS 210, </a:t>
            </a:r>
            <a:r>
              <a:rPr lang="en-US" dirty="0">
                <a:hlinkClick r:id="rId3"/>
              </a:rPr>
              <a:t>https://www.nwcg.gov/publications/210</a:t>
            </a:r>
            <a:r>
              <a:rPr lang="en-US" dirty="0"/>
              <a:t>.</a:t>
            </a:r>
            <a:endParaRPr lang="en-US" sz="1200" dirty="0"/>
          </a:p>
          <a:p>
            <a:pPr marL="628650" lvl="1" indent="-171450">
              <a:buFont typeface="Arial" panose="020B0604020202020204" pitchFamily="34" charset="0"/>
              <a:buChar char="•"/>
            </a:pPr>
            <a:r>
              <a:rPr lang="en-US" sz="1200" i="1" dirty="0"/>
              <a:t>Leading in the Wildland Fire Service,</a:t>
            </a:r>
            <a:r>
              <a:rPr lang="en-US" sz="1200" i="1" baseline="0" dirty="0"/>
              <a:t> </a:t>
            </a:r>
            <a:r>
              <a:rPr lang="en-US" sz="1200" dirty="0"/>
              <a:t>PMS 494-2, </a:t>
            </a:r>
            <a:r>
              <a:rPr lang="en-US" dirty="0">
                <a:hlinkClick r:id="rId4"/>
              </a:rPr>
              <a:t>https://www.nwcg.gov/publications/494-2</a:t>
            </a:r>
            <a:r>
              <a:rPr lang="en-US" dirty="0"/>
              <a:t>.</a:t>
            </a:r>
            <a:endParaRPr lang="en-US" sz="1200" dirty="0"/>
          </a:p>
          <a:p>
            <a:pPr marL="628650" lvl="1" indent="-171450">
              <a:buFont typeface="Arial" panose="020B0604020202020204" pitchFamily="34" charset="0"/>
              <a:buChar char="•"/>
            </a:pPr>
            <a:r>
              <a:rPr lang="en-US" sz="1200" dirty="0"/>
              <a:t>NWCG Position Catalog, </a:t>
            </a:r>
            <a:r>
              <a:rPr lang="en-US" dirty="0">
                <a:hlinkClick r:id="rId5"/>
              </a:rPr>
              <a:t>https://www.nwcg.gov/positions</a:t>
            </a:r>
            <a:r>
              <a:rPr lang="en-US" dirty="0"/>
              <a:t>.</a:t>
            </a:r>
            <a:endParaRPr lang="en-US" sz="1200" dirty="0"/>
          </a:p>
          <a:p>
            <a:pPr marL="171450" indent="-171450">
              <a:buFont typeface="Wingdings" panose="05000000000000000000" pitchFamily="2" charset="2"/>
              <a:buChar char="q"/>
            </a:pPr>
            <a:endParaRPr lang="en-US" b="0" dirty="0"/>
          </a:p>
          <a:p>
            <a:pPr marL="171450" indent="-171450">
              <a:buFont typeface="Wingdings" panose="05000000000000000000" pitchFamily="2" charset="2"/>
              <a:buChar char="q"/>
            </a:pPr>
            <a:r>
              <a:rPr lang="en-US" b="0" dirty="0"/>
              <a:t>Describe any other reference materials that are commonly used in your local area.</a:t>
            </a:r>
          </a:p>
          <a:p>
            <a:endParaRPr lang="en-US" b="0" dirty="0"/>
          </a:p>
        </p:txBody>
      </p:sp>
      <p:sp>
        <p:nvSpPr>
          <p:cNvPr id="4" name="Slide Number Placeholder 3"/>
          <p:cNvSpPr>
            <a:spLocks noGrp="1"/>
          </p:cNvSpPr>
          <p:nvPr>
            <p:ph type="sldNum" sz="quarter" idx="5"/>
          </p:nvPr>
        </p:nvSpPr>
        <p:spPr/>
        <p:txBody>
          <a:bodyPr/>
          <a:lstStyle/>
          <a:p>
            <a:fld id="{3CF3E047-8B01-4D0A-8D9A-8D93D4534B9F}" type="slidenum">
              <a:rPr lang="en-US" smtClean="0"/>
              <a:t>14</a:t>
            </a:fld>
            <a:endParaRPr lang="en-US" dirty="0"/>
          </a:p>
        </p:txBody>
      </p:sp>
    </p:spTree>
    <p:extLst>
      <p:ext uri="{BB962C8B-B14F-4D97-AF65-F5344CB8AC3E}">
        <p14:creationId xmlns:p14="http://schemas.microsoft.com/office/powerpoint/2010/main" val="34245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Times New Roman" panose="02020603050405020304" pitchFamily="18" charset="0"/>
                <a:ea typeface="+mn-ea"/>
                <a:cs typeface="Times New Roman" panose="02020603050405020304" pitchFamily="18" charset="0"/>
              </a:rPr>
              <a:t>Exercises</a:t>
            </a:r>
          </a:p>
          <a:p>
            <a:r>
              <a:rPr lang="en-US" sz="1200" b="1" kern="1200" cap="all"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The purpose of the following exercises is to orient students to the contents of the IRPG. However, additional information may also be in other references, such as:</a:t>
            </a:r>
          </a:p>
          <a:p>
            <a:pPr marL="628650" lvl="1" indent="-171450">
              <a:buFont typeface="Courier New" panose="02070309020205020404" pitchFamily="49" charset="0"/>
              <a:buChar char="o"/>
            </a:pPr>
            <a:r>
              <a:rPr lang="en-US" sz="1200" i="1" dirty="0"/>
              <a:t>Wildland Fire Incident Management Field Guide,</a:t>
            </a:r>
            <a:r>
              <a:rPr lang="en-US" sz="1200" i="1" baseline="0" dirty="0"/>
              <a:t> </a:t>
            </a:r>
            <a:r>
              <a:rPr lang="en-US" sz="1200" dirty="0"/>
              <a:t>PMS 210, </a:t>
            </a:r>
            <a:r>
              <a:rPr lang="en-US" dirty="0">
                <a:hlinkClick r:id="rId3"/>
              </a:rPr>
              <a:t>https://www.nwcg.gov/publications/210</a:t>
            </a:r>
            <a:r>
              <a:rPr lang="en-US" dirty="0"/>
              <a:t>.</a:t>
            </a:r>
            <a:endParaRPr lang="en-US" sz="1200" dirty="0"/>
          </a:p>
          <a:p>
            <a:pPr marL="628650" lvl="1" indent="-171450">
              <a:buFont typeface="Courier New" panose="02070309020205020404" pitchFamily="49" charset="0"/>
              <a:buChar char="o"/>
            </a:pPr>
            <a:r>
              <a:rPr lang="en-US" sz="1200" i="1" dirty="0"/>
              <a:t>Leading in the Wildland Fire Service,</a:t>
            </a:r>
            <a:r>
              <a:rPr lang="en-US" sz="1200" i="1" baseline="0" dirty="0"/>
              <a:t> </a:t>
            </a:r>
            <a:r>
              <a:rPr lang="en-US" sz="1200" dirty="0"/>
              <a:t>PMS 494-2, </a:t>
            </a:r>
            <a:r>
              <a:rPr lang="en-US" dirty="0">
                <a:hlinkClick r:id="rId4"/>
              </a:rPr>
              <a:t>https://www.nwcg.gov/publications/494-2</a:t>
            </a:r>
            <a:r>
              <a:rPr lang="en-US" dirty="0"/>
              <a:t>.</a:t>
            </a:r>
            <a:endParaRPr lang="en-US" sz="1200" dirty="0"/>
          </a:p>
          <a:p>
            <a:pPr marL="628650" lvl="1" indent="-171450">
              <a:buFont typeface="Courier New" panose="02070309020205020404" pitchFamily="49" charset="0"/>
              <a:buChar char="o"/>
            </a:pPr>
            <a:r>
              <a:rPr lang="en-US" sz="1200" dirty="0"/>
              <a:t>NWCG Position Catalog, </a:t>
            </a:r>
            <a:r>
              <a:rPr lang="en-US" dirty="0">
                <a:hlinkClick r:id="rId5"/>
              </a:rPr>
              <a:t>https://www.nwcg.gov/positions</a:t>
            </a:r>
            <a:r>
              <a:rPr lang="en-US" dirty="0"/>
              <a:t>.</a:t>
            </a:r>
            <a:endParaRPr lang="en-US" sz="1200" dirty="0"/>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It is important for students to understand that the IRPG is not an all-encompassing document and that other informational sources exist.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For each of the scenarios on the next three slides, read the statement, and then ask the corresponding question. </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Students can work in small groups, or the instructor can have a general class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Research and be familiar with the answers to the exercises to respond to student solutions.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15</a:t>
            </a:fld>
            <a:endParaRPr lang="en-US" dirty="0"/>
          </a:p>
        </p:txBody>
      </p:sp>
    </p:spTree>
    <p:extLst>
      <p:ext uri="{BB962C8B-B14F-4D97-AF65-F5344CB8AC3E}">
        <p14:creationId xmlns:p14="http://schemas.microsoft.com/office/powerpoint/2010/main" val="262700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Exercise 1</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Instruct students to refer to the IRPG,</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dirty="0">
                <a:hlinkClick r:id="rId3"/>
              </a:rPr>
              <a:t>https://www.nwcg.gov/publications/461</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to complete the exercise, paying attention to the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Downhill Checklist</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Review and reinforce the procedures.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16</a:t>
            </a:fld>
            <a:endParaRPr lang="en-US" dirty="0"/>
          </a:p>
        </p:txBody>
      </p:sp>
    </p:spTree>
    <p:extLst>
      <p:ext uri="{BB962C8B-B14F-4D97-AF65-F5344CB8AC3E}">
        <p14:creationId xmlns:p14="http://schemas.microsoft.com/office/powerpoint/2010/main" val="300929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Times New Roman" panose="02020603050405020304" pitchFamily="18" charset="0"/>
                <a:ea typeface="+mn-ea"/>
                <a:cs typeface="Times New Roman" panose="02020603050405020304" pitchFamily="18" charset="0"/>
              </a:rPr>
              <a:t>Exercise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2</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Instruct students to refer to the IRPG, </a:t>
            </a:r>
            <a:r>
              <a:rPr lang="en-US" dirty="0">
                <a:hlinkClick r:id="rId3"/>
              </a:rPr>
              <a:t>https://www.nwcg.gov/publications/461</a:t>
            </a:r>
            <a:r>
              <a:rPr lang="en-US" dirty="0"/>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paying attention to the pages about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How to Properly Refuse Risk</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Review and reinforce the procedures.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17</a:t>
            </a:fld>
            <a:endParaRPr lang="en-US" dirty="0"/>
          </a:p>
        </p:txBody>
      </p:sp>
    </p:spTree>
    <p:extLst>
      <p:ext uri="{BB962C8B-B14F-4D97-AF65-F5344CB8AC3E}">
        <p14:creationId xmlns:p14="http://schemas.microsoft.com/office/powerpoint/2010/main" val="2828329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Times New Roman" panose="02020603050405020304" pitchFamily="18" charset="0"/>
                <a:ea typeface="+mn-ea"/>
                <a:cs typeface="Times New Roman" panose="02020603050405020304" pitchFamily="18" charset="0"/>
              </a:rPr>
              <a:t>Exercise 3:</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Instruct students to refer to the IRPG,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https://www.nwcg.gov/publications/461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paying attention to the pages about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Risk Management</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Review and reinforce the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Stress to students the importance of personalizing their fireline reference tools and updating them, as necessary. The more familiar they become with their tools, the more safely and efficiently they will be able to perform their fireline duties.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18</a:t>
            </a:fld>
            <a:endParaRPr lang="en-US" dirty="0"/>
          </a:p>
        </p:txBody>
      </p:sp>
    </p:spTree>
    <p:extLst>
      <p:ext uri="{BB962C8B-B14F-4D97-AF65-F5344CB8AC3E}">
        <p14:creationId xmlns:p14="http://schemas.microsoft.com/office/powerpoint/2010/main" val="269378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Incident Response Pocket Guide </a:t>
            </a:r>
            <a:r>
              <a:rPr lang="en-US" baseline="0" dirty="0"/>
              <a:t>(IRPG), PMS 461, </a:t>
            </a:r>
            <a:r>
              <a:rPr lang="en-US" dirty="0">
                <a:hlinkClick r:id="rId3"/>
              </a:rPr>
              <a:t>https://www.nwcg.gov/publications/461</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19</a:t>
            </a:fld>
            <a:endParaRPr lang="en-US" dirty="0"/>
          </a:p>
        </p:txBody>
      </p:sp>
    </p:spTree>
    <p:extLst>
      <p:ext uri="{BB962C8B-B14F-4D97-AF65-F5344CB8AC3E}">
        <p14:creationId xmlns:p14="http://schemas.microsoft.com/office/powerpoint/2010/main" val="364598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Position Descriptions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0" baseline="0" dirty="0"/>
              <a:t>FFT1, </a:t>
            </a:r>
            <a:r>
              <a:rPr lang="en-US" dirty="0">
                <a:hlinkClick r:id="rId3"/>
              </a:rPr>
              <a:t>https://www.nwcg.gov/positions/fft1/position-ipd</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0" baseline="0" dirty="0"/>
              <a:t>ICT5, </a:t>
            </a:r>
            <a:r>
              <a:rPr lang="en-US" dirty="0">
                <a:hlinkClick r:id="rId4"/>
              </a:rPr>
              <a:t>https://www.nwcg.gov/positions/ict5/position-ipd</a:t>
            </a:r>
            <a:endParaRPr lang="en-US" dirty="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Incident Response Pocket Guide </a:t>
            </a:r>
            <a:r>
              <a:rPr lang="en-US" baseline="0" dirty="0"/>
              <a:t>(IRPG), PMS 461, </a:t>
            </a:r>
            <a:r>
              <a:rPr lang="en-US" dirty="0">
                <a:hlinkClick r:id="rId5"/>
              </a:rPr>
              <a:t>https://www.nwcg.gov/publications/461</a:t>
            </a:r>
            <a:r>
              <a:rPr lang="en-US" dirty="0"/>
              <a:t>.</a:t>
            </a:r>
            <a:endParaRPr lang="en-US" baseline="0"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pecific 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xamples of information needed:</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Incident name and order number.</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Incident phone number.</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Reporting time.</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Reporting location (drop point).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Transportation arrangements and travel routes.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Contact procedures during travel (telephone and radio).</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Kit should contain enough critical information and materials to allow you to operate for the first 48 hours without the need for support. Examples include:</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IRPG and other guides.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Incident Organizer.</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ICS Forms.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Programmable radio.</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Cell phone.</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Writing materials.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Compass and GPS.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Belt weather kit.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Flagging.</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Batteries.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Camera.</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Tell students to consider: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Their reporting location.</a:t>
            </a:r>
          </a:p>
          <a:p>
            <a:pPr marL="1085850" lvl="2"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Is</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it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out of their area or region?</a:t>
            </a:r>
          </a:p>
          <a:p>
            <a:pPr marL="1085850" lvl="2"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Will they will have to drive or fly to the location?</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What they may need for the type of mission or incident.</a:t>
            </a:r>
          </a:p>
          <a:p>
            <a:pPr marL="628650" lvl="1" indent="-171450">
              <a:buFont typeface="Courier New" panose="02070309020205020404" pitchFamily="49" charset="0"/>
              <a:buChar char="o"/>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(Optional) Show examples of kit contents.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85986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Consider</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safety procedures for the following types of transportation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Foot.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Vehicle (e.g., engines or crew buggies).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Boat.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Helicopter.</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Fixed-wing aircraft.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potential tasks that the FFT1 may be assigned or asked to accomplish upon check-in. Some examples are:</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Obtaining logistical supplies for the mission at hand.</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Getting vehicles repaired.</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Getting manifest ready for flying.</a:t>
            </a:r>
          </a:p>
          <a:p>
            <a:pPr marL="171450" indent="-171450">
              <a:buFont typeface="Wingdings" panose="05000000000000000000" pitchFamily="2" charset="2"/>
              <a:buChar char="q"/>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the similarities between check-in and demobilization, such as:</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Turning in documentation.</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Returning equipment.</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Finalizing timesheets</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Vehicle repairs.</a:t>
            </a:r>
          </a:p>
        </p:txBody>
      </p:sp>
      <p:sp>
        <p:nvSpPr>
          <p:cNvPr id="4" name="Slide Number Placeholder 3"/>
          <p:cNvSpPr>
            <a:spLocks noGrp="1"/>
          </p:cNvSpPr>
          <p:nvPr>
            <p:ph type="sldNum" sz="quarter" idx="5"/>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21789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Check crew members’ qualifications and ensure the crew members meet agency qualification requirements for tasks and assignments.  </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Notify supervisor of any corrective action needed.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the procedure to follow if a crew member is missing a PPE item, red card, etc.</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Examples</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of b</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riefing</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 information: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Task or assignment (instructions may be written and/or oral).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Current incident situation.</a:t>
            </a:r>
          </a:p>
        </p:txBody>
      </p:sp>
      <p:sp>
        <p:nvSpPr>
          <p:cNvPr id="4" name="Slide Number Placeholder 3"/>
          <p:cNvSpPr>
            <a:spLocks noGrp="1"/>
          </p:cNvSpPr>
          <p:nvPr>
            <p:ph type="sldNum" sz="quarter" idx="5"/>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209533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Actions to ensure </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good 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ommunications: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Obtain a communications plan.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Program the radio for incident use, and successfully complete the radio check.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Exercise proper radio discipline and etiquette.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Use clear text.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Protect the radio from damage.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Describe agency procedures for emergency notification (emergency traffic).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Have the students describe some limitations of radio communications. Examples</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include:</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Bandwidth.</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Repeater coverage.</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Incompatible systems.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Possible discussion items: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Proper use of maps, compass, Global Positioning System (GPS), or other tools.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Follow the chain of command.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Use appropriate ICS terminology.</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324376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Leadership actions: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Obtain and understand priorities and determine work objectives.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Delegate tasks to employees and hold them accountable for their actions.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Ensure the supervisor’s work objectives and performance standards are met.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Evaluate your crew members’ performances.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Provide praise or discipline to crew members, as warranted.</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Ask students the importance of having a broad experience base with various fire suppression tools and equipment, skills, and techniques when assigning and leading daily tasks. </a:t>
            </a:r>
          </a:p>
          <a:p>
            <a:pPr marL="171450" indent="-171450">
              <a:buFont typeface="Wingdings" panose="05000000000000000000" pitchFamily="2" charset="2"/>
              <a:buChar char="q"/>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how the FFT1 and/or ICT5 would assess the capabilities and limitations of their assigned personnel.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Considerations in providing for crew welfare and safety:</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Recognize, mitigate, and communicate potentially hazardous situations during tactical operations.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Maintain accountability of assigned personnel and monitor their status.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Provide for the care of crew members, and notify the supervisor in the event of sickness, injury, or accident.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agency policy and safety procedures appropriate to conditions. Some</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topics include:</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Work-to-rest ratio.</a:t>
            </a:r>
          </a:p>
          <a:p>
            <a:pPr marL="628650" lvl="1"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Smoke exposure.</a:t>
            </a:r>
          </a:p>
          <a:p>
            <a:pPr marL="628650" lvl="1"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Paperwork requirements for injuries.</a:t>
            </a:r>
          </a:p>
          <a:p>
            <a:pPr marL="628650" lvl="1" indent="-171450">
              <a:buFont typeface="Courier New" panose="02070309020205020404" pitchFamily="49" charset="0"/>
              <a:buChar char="o"/>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Heat-related illnesses, and personnel issues.</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Have the students briefly discuss the qualities of a good lookout. Lookout discussion is continued in Unit 3. </a:t>
            </a:r>
          </a:p>
        </p:txBody>
      </p:sp>
      <p:sp>
        <p:nvSpPr>
          <p:cNvPr id="4" name="Slide Number Placeholder 3"/>
          <p:cNvSpPr>
            <a:spLocks noGrp="1"/>
          </p:cNvSpPr>
          <p:nvPr>
            <p:ph type="sldNum" sz="quarter" idx="5"/>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29470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cap="all" dirty="0">
                <a:solidFill>
                  <a:schemeClr val="tx1"/>
                </a:solidFill>
                <a:effectLst/>
                <a:latin typeface="Times New Roman" panose="02020603050405020304" pitchFamily="18" charset="0"/>
                <a:ea typeface="+mn-ea"/>
                <a:cs typeface="Times New Roman" panose="02020603050405020304" pitchFamily="18" charset="0"/>
              </a:rPr>
              <a:t>P</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osition specific details and references for Firefighter Type 1 and Incident Commander Type 5 are available in the NWCG Position Catalog. </a:t>
            </a:r>
          </a:p>
          <a:p>
            <a:pPr marL="628650" lvl="1" indent="-171450">
              <a:buFont typeface="Courier New" panose="02070309020205020404" pitchFamily="49" charset="0"/>
              <a:buChar char="o"/>
            </a:pPr>
            <a:r>
              <a:rPr lang="en-US" dirty="0"/>
              <a:t>Firefighter Type 1 (Squad Boss), FFT1, </a:t>
            </a:r>
            <a:r>
              <a:rPr lang="en-US" dirty="0">
                <a:hlinkClick r:id="rId3"/>
              </a:rPr>
              <a:t>https://www.nwcg.gov/positions/fft1</a:t>
            </a:r>
            <a:r>
              <a:rPr lang="en-US" dirty="0"/>
              <a:t>.</a:t>
            </a:r>
          </a:p>
          <a:p>
            <a:pPr marL="628650" lvl="1" indent="-171450">
              <a:buFont typeface="Courier New" panose="02070309020205020404" pitchFamily="49" charset="0"/>
              <a:buChar char="o"/>
            </a:pPr>
            <a:r>
              <a:rPr lang="en-US" dirty="0"/>
              <a:t>Incident Commander Type 5, ICT5, </a:t>
            </a:r>
            <a:r>
              <a:rPr lang="en-US" dirty="0">
                <a:hlinkClick r:id="rId4"/>
              </a:rPr>
              <a:t>https://www.nwcg.gov/positions/ict5</a:t>
            </a:r>
            <a:r>
              <a:rPr lang="en-US" dirty="0"/>
              <a:t>.</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If the classroom has internet access, show the students the Position Pages for FFT1 and ICT5 from the NWCG website by clicking on the image of the Position Page in the PowerPoint slide. Review the information in the Incident Position Description.</a:t>
            </a:r>
            <a:endParaRPr lang="en-US" b="0" dirty="0"/>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367594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Principles of duty.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 proficient in your job, both technically and as a leader.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Make sound and timely decisions.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Ensure tasks are understood, supervised, and accomplished.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Develop your subordinates for the future.</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Principles of respect.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Know your subordinates and look out for their well-being.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Keep your subordinates informed.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Build the team.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Employ your subordinates in accordance with their capabilities.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Principles of integrity.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Know yourself and seek improvement.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Seek responsibility and accept responsibility for your actions.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Set the example.</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342961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C:\Users\jtitus\Downloads\IMG_460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43"/>
          <a:stretch/>
        </p:blipFill>
        <p:spPr bwMode="auto">
          <a:xfrm>
            <a:off x="-19888" y="0"/>
            <a:ext cx="9163888" cy="65847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S-131 Unit 1 : </a:t>
            </a:r>
            <a:br>
              <a:rPr lang="en-US" dirty="0"/>
            </a:br>
            <a:r>
              <a:rPr lang="en-US" altLang="en-US" sz="4000" dirty="0">
                <a:solidFill>
                  <a:schemeClr val="bg1"/>
                </a:solidFill>
              </a:rPr>
              <a:t>Position Responsibilities and Operational Leadership</a:t>
            </a:r>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Edit Master text styles</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S-131 Unit</a:t>
            </a:r>
            <a:r>
              <a:rPr lang="en-US" sz="1200" b="1" i="0" u="none" strike="noStrike" kern="1200" cap="none" baseline="0" dirty="0">
                <a:solidFill>
                  <a:schemeClr val="tx1"/>
                </a:solidFill>
                <a:latin typeface="Calibri"/>
                <a:ea typeface="Calibri"/>
                <a:cs typeface="Calibri"/>
                <a:sym typeface="Calibri"/>
              </a:rPr>
              <a:t> 1:</a:t>
            </a:r>
            <a:r>
              <a:rPr lang="en-US" sz="1200" b="1" i="0" u="none" strike="noStrike" kern="1200" cap="none" dirty="0">
                <a:solidFill>
                  <a:schemeClr val="tx1"/>
                </a:solidFill>
                <a:latin typeface="Calibri"/>
                <a:ea typeface="Calibri"/>
                <a:cs typeface="Calibri"/>
                <a:sym typeface="Calibri"/>
              </a:rPr>
              <a:t> Position Responsibilities and Operational Leadership</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vsTBuEsLiO4?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wcg.gov/positions/fft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nwcg.gov/positions/ict5"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S-131 Unit 1: </a:t>
            </a:r>
            <a:br>
              <a:rPr lang="en-US" dirty="0"/>
            </a:br>
            <a:r>
              <a:rPr lang="en-US" altLang="en-US" dirty="0"/>
              <a:t>Position Responsibilities and Operational Leadership</a:t>
            </a:r>
            <a:endParaRPr lang="en-US" dirty="0"/>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228600" y="1102626"/>
            <a:ext cx="5410200" cy="5374373"/>
          </a:xfrm>
        </p:spPr>
        <p:txBody>
          <a:bodyPr>
            <a:normAutofit fontScale="55000" lnSpcReduction="20000"/>
          </a:bodyPr>
          <a:lstStyle/>
          <a:p>
            <a:pPr marL="0" indent="0">
              <a:buNone/>
            </a:pPr>
            <a:r>
              <a:rPr lang="en-US" sz="5800" dirty="0"/>
              <a:t>Basic Traits of an Effective Leader</a:t>
            </a:r>
          </a:p>
          <a:p>
            <a:r>
              <a:rPr lang="en-US" sz="5500" dirty="0"/>
              <a:t>Exhibits a command presence. </a:t>
            </a:r>
          </a:p>
          <a:p>
            <a:r>
              <a:rPr lang="en-US" sz="5500" dirty="0"/>
              <a:t>Establishes and maintains open and effective communication with assigned resources.</a:t>
            </a:r>
          </a:p>
          <a:p>
            <a:r>
              <a:rPr lang="en-US" sz="5500" dirty="0"/>
              <a:t>Develops and fosters crew cohesiveness.</a:t>
            </a:r>
          </a:p>
          <a:p>
            <a:r>
              <a:rPr lang="en-US" sz="5500" dirty="0"/>
              <a:t>Develops the ability to make good decisions.</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Operational Leadership Principles</a:t>
            </a:r>
          </a:p>
        </p:txBody>
      </p:sp>
      <p:pic>
        <p:nvPicPr>
          <p:cNvPr id="5" name="Picture 7" descr="Firefighters near the edge of a fire.">
            <a:extLst>
              <a:ext uri="{FF2B5EF4-FFF2-40B4-BE49-F238E27FC236}">
                <a16:creationId xmlns:a16="http://schemas.microsoft.com/office/drawing/2014/main" id="{EC1317AB-BEE4-433B-93C2-C408B8E6B2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989931"/>
            <a:ext cx="3505200" cy="2878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1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198" y="914400"/>
            <a:ext cx="8809802" cy="5562599"/>
          </a:xfrm>
        </p:spPr>
        <p:txBody>
          <a:bodyPr>
            <a:normAutofit fontScale="92500" lnSpcReduction="20000"/>
          </a:bodyPr>
          <a:lstStyle/>
          <a:p>
            <a:pPr marL="0" indent="0">
              <a:buNone/>
            </a:pPr>
            <a:r>
              <a:rPr lang="en-US" sz="5600" dirty="0"/>
              <a:t>Leader’s Intent</a:t>
            </a:r>
            <a:endParaRPr lang="en-US" sz="4200" dirty="0"/>
          </a:p>
          <a:p>
            <a:pPr marL="0" indent="0">
              <a:buNone/>
            </a:pPr>
            <a:r>
              <a:rPr lang="en-US" sz="3800" dirty="0"/>
              <a:t>All leaders of firefighters have the responsibility to provide complete briefings and ensure that their subordinates have a clear understanding of their intent for the assignment:</a:t>
            </a:r>
          </a:p>
          <a:p>
            <a:pPr fontAlgn="auto">
              <a:spcAft>
                <a:spcPts val="0"/>
              </a:spcAft>
            </a:pPr>
            <a:r>
              <a:rPr lang="en-US" sz="3200" dirty="0"/>
              <a:t>Task = What is to be done</a:t>
            </a:r>
          </a:p>
          <a:p>
            <a:pPr fontAlgn="auto">
              <a:spcAft>
                <a:spcPts val="0"/>
              </a:spcAft>
            </a:pPr>
            <a:r>
              <a:rPr lang="en-US" sz="3200" dirty="0"/>
              <a:t>Purpose = Why it is to be </a:t>
            </a:r>
            <a:br>
              <a:rPr lang="en-US" sz="3200" dirty="0"/>
            </a:br>
            <a:r>
              <a:rPr lang="en-US" sz="3200" dirty="0"/>
              <a:t>done</a:t>
            </a:r>
          </a:p>
          <a:p>
            <a:pPr fontAlgn="auto">
              <a:spcAft>
                <a:spcPts val="0"/>
              </a:spcAft>
            </a:pPr>
            <a:r>
              <a:rPr lang="en-US" sz="3200" dirty="0"/>
              <a:t>End state = How it should </a:t>
            </a:r>
            <a:br>
              <a:rPr lang="en-US" sz="3200" dirty="0"/>
            </a:br>
            <a:r>
              <a:rPr lang="en-US" sz="3200" dirty="0"/>
              <a:t>look when done</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Operational Leadership Principles</a:t>
            </a:r>
          </a:p>
        </p:txBody>
      </p:sp>
      <p:pic>
        <p:nvPicPr>
          <p:cNvPr id="6" name="Picture 2" descr="Firefighter briefing his crew.">
            <a:extLst>
              <a:ext uri="{FF2B5EF4-FFF2-40B4-BE49-F238E27FC236}">
                <a16:creationId xmlns:a16="http://schemas.microsoft.com/office/drawing/2014/main" id="{A88FC96C-C4B0-44B7-A14C-AE3FE47BDF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675182"/>
            <a:ext cx="3733800" cy="2801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2" title="WFSTAR  Fireline Leadership">
            <a:hlinkClick r:id="" action="ppaction://media"/>
            <a:extLst>
              <a:ext uri="{FF2B5EF4-FFF2-40B4-BE49-F238E27FC236}">
                <a16:creationId xmlns:a16="http://schemas.microsoft.com/office/drawing/2014/main" id="{56A25C94-44E5-4E24-8E31-E1615973D8FC}"/>
              </a:ext>
            </a:extLst>
          </p:cNvPr>
          <p:cNvPicPr>
            <a:picLocks noRot="1" noChangeAspect="1"/>
          </p:cNvPicPr>
          <p:nvPr>
            <a:videoFile r:link="rId1"/>
          </p:nvPr>
        </p:nvPicPr>
        <p:blipFill>
          <a:blip r:embed="rId4"/>
          <a:stretch>
            <a:fillRect/>
          </a:stretch>
        </p:blipFill>
        <p:spPr>
          <a:xfrm>
            <a:off x="0" y="990600"/>
            <a:ext cx="9144000" cy="5416056"/>
          </a:xfrm>
          <a:prstGeom prst="rect">
            <a:avLst/>
          </a:prstGeom>
        </p:spPr>
      </p:pic>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Operational Leadership Principles</a:t>
            </a:r>
          </a:p>
        </p:txBody>
      </p:sp>
    </p:spTree>
    <p:extLst>
      <p:ext uri="{BB962C8B-B14F-4D97-AF65-F5344CB8AC3E}">
        <p14:creationId xmlns:p14="http://schemas.microsoft.com/office/powerpoint/2010/main" val="8736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cident Response Pocket Guide">
            <a:extLst>
              <a:ext uri="{FF2B5EF4-FFF2-40B4-BE49-F238E27FC236}">
                <a16:creationId xmlns:a16="http://schemas.microsoft.com/office/drawing/2014/main" id="{152BD47E-4DE8-4F3B-87D6-C32DB87F27D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447985">
            <a:off x="5109003" y="2298381"/>
            <a:ext cx="2381275" cy="3881390"/>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297" y="1219200"/>
            <a:ext cx="8475406" cy="3810000"/>
          </a:xfrm>
        </p:spPr>
        <p:txBody>
          <a:bodyPr>
            <a:normAutofit fontScale="92500" lnSpcReduction="10000"/>
          </a:bodyPr>
          <a:lstStyle/>
          <a:p>
            <a:pPr marL="0" indent="0" algn="ctr">
              <a:buNone/>
            </a:pPr>
            <a:r>
              <a:rPr lang="en-US" sz="3900" i="1" dirty="0"/>
              <a:t>Incident Response Pocket Guide </a:t>
            </a:r>
            <a:r>
              <a:rPr lang="en-US" sz="3900" dirty="0"/>
              <a:t>(</a:t>
            </a:r>
            <a:r>
              <a:rPr lang="en-US" sz="3900" i="1" dirty="0"/>
              <a:t>IRPG</a:t>
            </a:r>
            <a:r>
              <a:rPr lang="en-US" sz="3900" dirty="0"/>
              <a:t>),</a:t>
            </a:r>
          </a:p>
          <a:p>
            <a:pPr marL="0" indent="0" algn="ctr">
              <a:buNone/>
            </a:pPr>
            <a:r>
              <a:rPr lang="en-US" sz="3900" dirty="0"/>
              <a:t>PMS 461</a:t>
            </a:r>
          </a:p>
          <a:p>
            <a:pPr marL="0" indent="0" algn="ctr">
              <a:buNone/>
            </a:pPr>
            <a:endParaRPr lang="en-US" sz="4400" dirty="0"/>
          </a:p>
          <a:p>
            <a:r>
              <a:rPr lang="en-US" sz="3900" dirty="0"/>
              <a:t>Purpose</a:t>
            </a:r>
          </a:p>
          <a:p>
            <a:r>
              <a:rPr lang="en-US" sz="3900" dirty="0"/>
              <a:t>Features</a:t>
            </a:r>
          </a:p>
          <a:p>
            <a:r>
              <a:rPr lang="en-US" sz="3900" dirty="0"/>
              <a:t>Sections</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Fireline Reference Materials</a:t>
            </a:r>
          </a:p>
        </p:txBody>
      </p:sp>
    </p:spTree>
    <p:extLst>
      <p:ext uri="{BB962C8B-B14F-4D97-AF65-F5344CB8AC3E}">
        <p14:creationId xmlns:p14="http://schemas.microsoft.com/office/powerpoint/2010/main" val="34431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p:txBody>
          <a:bodyPr/>
          <a:lstStyle/>
          <a:p>
            <a:pPr marL="0" indent="0" algn="ctr">
              <a:buNone/>
            </a:pPr>
            <a:r>
              <a:rPr lang="en-US" dirty="0"/>
              <a:t>Other Reference Material</a:t>
            </a:r>
          </a:p>
          <a:p>
            <a:pPr lvl="0"/>
            <a:r>
              <a:rPr lang="en-US" i="1" dirty="0"/>
              <a:t>Wildland Fire Incident Management Field Guide</a:t>
            </a:r>
            <a:r>
              <a:rPr lang="en-US" dirty="0"/>
              <a:t>, PMS 210</a:t>
            </a:r>
          </a:p>
          <a:p>
            <a:pPr lvl="0"/>
            <a:r>
              <a:rPr lang="en-US" i="1" dirty="0"/>
              <a:t>Leading in the Wildland Fire Service</a:t>
            </a:r>
            <a:r>
              <a:rPr lang="en-US" dirty="0"/>
              <a:t>,  PMS 494-2</a:t>
            </a:r>
          </a:p>
          <a:p>
            <a:pPr lvl="0"/>
            <a:r>
              <a:rPr lang="en-US" dirty="0"/>
              <a:t>Position-specific webpages from NWCG Position Catalog</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Fireline Reference Materials</a:t>
            </a:r>
          </a:p>
        </p:txBody>
      </p:sp>
    </p:spTree>
    <p:extLst>
      <p:ext uri="{BB962C8B-B14F-4D97-AF65-F5344CB8AC3E}">
        <p14:creationId xmlns:p14="http://schemas.microsoft.com/office/powerpoint/2010/main" val="300563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297" y="1219200"/>
            <a:ext cx="8475406" cy="4419600"/>
          </a:xfrm>
        </p:spPr>
        <p:txBody>
          <a:bodyPr>
            <a:normAutofit/>
          </a:bodyPr>
          <a:lstStyle/>
          <a:p>
            <a:pPr marL="0" indent="0">
              <a:buNone/>
            </a:pPr>
            <a:r>
              <a:rPr lang="en-US" dirty="0"/>
              <a:t>Through the following hands-on exercises, you will gain familiarity with fireline reference tools, which will help you perform fireline duties safely and efficiently.</a:t>
            </a:r>
          </a:p>
          <a:p>
            <a:pPr marL="0" indent="0" algn="ctr">
              <a:buNone/>
            </a:pPr>
            <a:endParaRPr lang="en-US" sz="44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Exercises</a:t>
            </a:r>
          </a:p>
        </p:txBody>
      </p:sp>
    </p:spTree>
    <p:extLst>
      <p:ext uri="{BB962C8B-B14F-4D97-AF65-F5344CB8AC3E}">
        <p14:creationId xmlns:p14="http://schemas.microsoft.com/office/powerpoint/2010/main" val="352689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297" y="1219200"/>
            <a:ext cx="8475406" cy="4419600"/>
          </a:xfrm>
        </p:spPr>
        <p:txBody>
          <a:bodyPr>
            <a:normAutofit/>
          </a:bodyPr>
          <a:lstStyle/>
          <a:p>
            <a:pPr marL="0" indent="0">
              <a:buNone/>
            </a:pPr>
            <a:r>
              <a:rPr lang="en-US" dirty="0"/>
              <a:t>1) Your crew reaches a point where you must begin building fireline downhill on the steepest terrain in the area. </a:t>
            </a:r>
          </a:p>
          <a:p>
            <a:pPr marL="0" indent="0">
              <a:buNone/>
            </a:pPr>
            <a:endParaRPr lang="en-US" dirty="0"/>
          </a:p>
          <a:p>
            <a:r>
              <a:rPr lang="en-US" dirty="0"/>
              <a:t>Briefly identify the specific reference tool items you would use to address this situation.</a:t>
            </a:r>
          </a:p>
          <a:p>
            <a:pPr marL="0" indent="0" algn="ctr">
              <a:buNone/>
            </a:pPr>
            <a:endParaRPr lang="en-US" sz="44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Exercises</a:t>
            </a:r>
          </a:p>
        </p:txBody>
      </p:sp>
    </p:spTree>
    <p:extLst>
      <p:ext uri="{BB962C8B-B14F-4D97-AF65-F5344CB8AC3E}">
        <p14:creationId xmlns:p14="http://schemas.microsoft.com/office/powerpoint/2010/main" val="374983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297" y="1219200"/>
            <a:ext cx="8475406" cy="4419600"/>
          </a:xfrm>
        </p:spPr>
        <p:txBody>
          <a:bodyPr>
            <a:normAutofit/>
          </a:bodyPr>
          <a:lstStyle/>
          <a:p>
            <a:pPr marL="0" indent="0">
              <a:buNone/>
            </a:pPr>
            <a:r>
              <a:rPr lang="en-US" dirty="0"/>
              <a:t>2) After you have analyzed your downhill line assignment, you believe it is unsafe to proceed.</a:t>
            </a:r>
          </a:p>
          <a:p>
            <a:pPr marL="0" indent="0">
              <a:buNone/>
            </a:pPr>
            <a:endParaRPr lang="en-US" dirty="0"/>
          </a:p>
          <a:p>
            <a:r>
              <a:rPr lang="en-US" dirty="0"/>
              <a:t> What are some considerations to properly refuse this risk?</a:t>
            </a:r>
          </a:p>
          <a:p>
            <a:pPr marL="0" indent="0" algn="ctr">
              <a:buNone/>
            </a:pPr>
            <a:endParaRPr lang="en-US" sz="44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Exercises</a:t>
            </a:r>
          </a:p>
        </p:txBody>
      </p:sp>
    </p:spTree>
    <p:extLst>
      <p:ext uri="{BB962C8B-B14F-4D97-AF65-F5344CB8AC3E}">
        <p14:creationId xmlns:p14="http://schemas.microsoft.com/office/powerpoint/2010/main" val="401476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34297" y="1219200"/>
            <a:ext cx="8475406" cy="4419600"/>
          </a:xfrm>
        </p:spPr>
        <p:txBody>
          <a:bodyPr>
            <a:normAutofit/>
          </a:bodyPr>
          <a:lstStyle/>
          <a:p>
            <a:pPr marL="0" indent="0">
              <a:buNone/>
            </a:pPr>
            <a:r>
              <a:rPr lang="en-US" dirty="0"/>
              <a:t>3) During your briefing, you are told that potential risks exist on your new assignment. </a:t>
            </a:r>
          </a:p>
          <a:p>
            <a:pPr marL="0" indent="0">
              <a:buNone/>
            </a:pPr>
            <a:endParaRPr lang="en-US" dirty="0"/>
          </a:p>
          <a:p>
            <a:r>
              <a:rPr lang="en-US" dirty="0"/>
              <a:t>What tool will you use and what actions will you take to properly manage the risks that have been identified?</a:t>
            </a:r>
          </a:p>
          <a:p>
            <a:pPr marL="0" indent="0" algn="ctr">
              <a:buNone/>
            </a:pPr>
            <a:endParaRPr lang="en-US" sz="44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Exercises</a:t>
            </a:r>
          </a:p>
        </p:txBody>
      </p:sp>
    </p:spTree>
    <p:extLst>
      <p:ext uri="{BB962C8B-B14F-4D97-AF65-F5344CB8AC3E}">
        <p14:creationId xmlns:p14="http://schemas.microsoft.com/office/powerpoint/2010/main" val="197919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181100"/>
            <a:ext cx="8686800" cy="4686300"/>
          </a:xfrm>
        </p:spPr>
        <p:txBody>
          <a:bodyPr>
            <a:normAutofit fontScale="92500"/>
          </a:bodyPr>
          <a:lstStyle/>
          <a:p>
            <a:pPr marL="0" indent="0">
              <a:buNone/>
            </a:pPr>
            <a:r>
              <a:rPr lang="en-US" dirty="0"/>
              <a:t>Students will be able to:</a:t>
            </a:r>
          </a:p>
          <a:p>
            <a:r>
              <a:rPr lang="en-US" dirty="0"/>
              <a:t>Identify position responsibilities of Firefighter Type 1 (FFT1) and Incident Commander Type 5 (ICT5).</a:t>
            </a:r>
          </a:p>
          <a:p>
            <a:r>
              <a:rPr lang="en-US" dirty="0"/>
              <a:t>Demonstrate the ability to apply operational leadership principles.</a:t>
            </a:r>
          </a:p>
          <a:p>
            <a:r>
              <a:rPr lang="en-US" dirty="0"/>
              <a:t>Demonstrate the ability to locate and apply standard wildland fire operating procedures found in the </a:t>
            </a:r>
            <a:r>
              <a:rPr lang="en-US" i="1" dirty="0"/>
              <a:t>Incident Response Pocket Guide </a:t>
            </a:r>
            <a:r>
              <a:rPr lang="en-US" dirty="0"/>
              <a:t>(</a:t>
            </a:r>
            <a:r>
              <a:rPr lang="en-US" i="1" dirty="0"/>
              <a:t>IRPG</a:t>
            </a:r>
            <a:r>
              <a:rPr lang="en-US" dirty="0"/>
              <a:t>), PMS 461, and other identified fireline references. </a:t>
            </a:r>
          </a:p>
          <a:p>
            <a:endParaRPr lang="en-US" dirty="0"/>
          </a:p>
        </p:txBody>
      </p:sp>
      <p:sp>
        <p:nvSpPr>
          <p:cNvPr id="3" name="Title 2"/>
          <p:cNvSpPr>
            <a:spLocks noGrp="1"/>
          </p:cNvSpPr>
          <p:nvPr>
            <p:ph type="title"/>
          </p:nvPr>
        </p:nvSpPr>
        <p:spPr/>
        <p:txBody>
          <a:bodyPr/>
          <a:lstStyle/>
          <a:p>
            <a:r>
              <a:rPr lang="en-US" dirty="0"/>
              <a:t>Review Objectives</a:t>
            </a:r>
          </a:p>
        </p:txBody>
      </p:sp>
    </p:spTree>
    <p:extLst>
      <p:ext uri="{BB962C8B-B14F-4D97-AF65-F5344CB8AC3E}">
        <p14:creationId xmlns:p14="http://schemas.microsoft.com/office/powerpoint/2010/main" val="333805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fontScale="92500"/>
          </a:bodyPr>
          <a:lstStyle/>
          <a:p>
            <a:pPr marL="0" indent="0">
              <a:buNone/>
            </a:pPr>
            <a:r>
              <a:rPr lang="en-US" dirty="0"/>
              <a:t>Students will be able to:</a:t>
            </a:r>
          </a:p>
          <a:p>
            <a:r>
              <a:rPr lang="en-US" dirty="0"/>
              <a:t>Identify position responsibilities of Firefighter Type 1 (FFT1) and Incident Commander Type 5 (ICT5).</a:t>
            </a:r>
          </a:p>
          <a:p>
            <a:r>
              <a:rPr lang="en-US" dirty="0"/>
              <a:t>Demonstrate the ability to apply operational leadership principles.</a:t>
            </a:r>
          </a:p>
          <a:p>
            <a:r>
              <a:rPr lang="en-US" dirty="0"/>
              <a:t>Demonstrate the ability to locate and apply standard wildland fire operating procedures found in the </a:t>
            </a:r>
            <a:r>
              <a:rPr lang="en-US" i="1" dirty="0"/>
              <a:t>Incident Response Pocket Guide </a:t>
            </a:r>
            <a:r>
              <a:rPr lang="en-US" dirty="0"/>
              <a:t>(IRPG), PMS 461, and other identified fireline references. </a:t>
            </a:r>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00569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100"/>
            <a:ext cx="5181600" cy="5195888"/>
          </a:xfrm>
        </p:spPr>
        <p:txBody>
          <a:bodyPr>
            <a:normAutofit fontScale="92500"/>
          </a:bodyPr>
          <a:lstStyle/>
          <a:p>
            <a:pPr marL="0" indent="0">
              <a:buNone/>
            </a:pPr>
            <a:r>
              <a:rPr lang="en-US" sz="3900" dirty="0"/>
              <a:t>Preparation &amp; Capabilities</a:t>
            </a:r>
          </a:p>
          <a:p>
            <a:r>
              <a:rPr lang="en-US" sz="3500" dirty="0"/>
              <a:t>Obtain complete information from dispatch when receiving the assignment. </a:t>
            </a:r>
          </a:p>
          <a:p>
            <a:r>
              <a:rPr lang="en-US" sz="3500" dirty="0"/>
              <a:t>Bring adequate personal gear within established weight requirements.</a:t>
            </a:r>
          </a:p>
          <a:p>
            <a:r>
              <a:rPr lang="en-US" sz="3500" dirty="0"/>
              <a:t>Bring FFT1/ICT 5 Kit</a:t>
            </a:r>
          </a:p>
          <a:p>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pic>
        <p:nvPicPr>
          <p:cNvPr id="4" name="Picture 2" descr="Fireline gear next to vehicle">
            <a:extLst>
              <a:ext uri="{FF2B5EF4-FFF2-40B4-BE49-F238E27FC236}">
                <a16:creationId xmlns:a16="http://schemas.microsoft.com/office/drawing/2014/main" id="{1753A2A2-D032-4FF2-B13F-22B1896488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9" t="1205" r="3201" b="1435"/>
          <a:stretch/>
        </p:blipFill>
        <p:spPr>
          <a:xfrm>
            <a:off x="5715000" y="1371600"/>
            <a:ext cx="3246437" cy="5005388"/>
          </a:xfrm>
          <a:prstGeom prst="rect">
            <a:avLst/>
          </a:prstGeom>
          <a:ln>
            <a:noFill/>
          </a:ln>
          <a:effectLst>
            <a:softEdge rad="112500"/>
          </a:effectLst>
        </p:spPr>
      </p:pic>
    </p:spTree>
    <p:extLst>
      <p:ext uri="{BB962C8B-B14F-4D97-AF65-F5344CB8AC3E}">
        <p14:creationId xmlns:p14="http://schemas.microsoft.com/office/powerpoint/2010/main" val="80562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100"/>
            <a:ext cx="8915400" cy="5143500"/>
          </a:xfrm>
        </p:spPr>
        <p:txBody>
          <a:bodyPr>
            <a:normAutofit/>
          </a:bodyPr>
          <a:lstStyle/>
          <a:p>
            <a:pPr marL="0" indent="0">
              <a:buNone/>
            </a:pPr>
            <a:r>
              <a:rPr lang="en-US" sz="3600" dirty="0"/>
              <a:t>Preparation &amp; Capabilities</a:t>
            </a:r>
          </a:p>
          <a:p>
            <a:r>
              <a:rPr lang="en-US" sz="3600" dirty="0"/>
              <a:t>Follow safety procedures for transporting personnel and equipment. </a:t>
            </a:r>
          </a:p>
          <a:p>
            <a:r>
              <a:rPr lang="en-US" sz="3600" dirty="0"/>
              <a:t>Arrive at the incident and check-in.</a:t>
            </a:r>
          </a:p>
          <a:p>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spTree>
    <p:extLst>
      <p:ext uri="{BB962C8B-B14F-4D97-AF65-F5344CB8AC3E}">
        <p14:creationId xmlns:p14="http://schemas.microsoft.com/office/powerpoint/2010/main" val="21842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100"/>
            <a:ext cx="8915400" cy="5143500"/>
          </a:xfrm>
        </p:spPr>
        <p:txBody>
          <a:bodyPr>
            <a:normAutofit/>
          </a:bodyPr>
          <a:lstStyle/>
          <a:p>
            <a:pPr marL="0" indent="0">
              <a:buNone/>
            </a:pPr>
            <a:r>
              <a:rPr lang="en-US" sz="3600" dirty="0"/>
              <a:t>Preparation &amp; Capabilities</a:t>
            </a:r>
          </a:p>
          <a:p>
            <a:r>
              <a:rPr lang="en-US" sz="3600" dirty="0"/>
              <a:t>Inspect crew members and their personal protective equipment (PPE), and ensure personnel and equipment meet agency requirements, serviceability, conditions of hire, and supervisor’s instructions.</a:t>
            </a:r>
          </a:p>
          <a:p>
            <a:r>
              <a:rPr lang="en-US" sz="3600" dirty="0"/>
              <a:t>Obtain initial briefing from the supervisor.</a:t>
            </a:r>
          </a:p>
          <a:p>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spTree>
    <p:extLst>
      <p:ext uri="{BB962C8B-B14F-4D97-AF65-F5344CB8AC3E}">
        <p14:creationId xmlns:p14="http://schemas.microsoft.com/office/powerpoint/2010/main" val="177402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100"/>
            <a:ext cx="8915400" cy="5143500"/>
          </a:xfrm>
        </p:spPr>
        <p:txBody>
          <a:bodyPr>
            <a:normAutofit/>
          </a:bodyPr>
          <a:lstStyle/>
          <a:p>
            <a:pPr marL="0" indent="0">
              <a:buNone/>
            </a:pPr>
            <a:r>
              <a:rPr lang="en-US" sz="3600" dirty="0"/>
              <a:t>Preparation &amp; Capabilities</a:t>
            </a:r>
          </a:p>
          <a:p>
            <a:r>
              <a:rPr lang="en-US" sz="3600" dirty="0"/>
              <a:t>Correctly prepare a radio for operation on the incident, and properly use the portable or mobile multichannel radio.</a:t>
            </a:r>
          </a:p>
          <a:p>
            <a:r>
              <a:rPr lang="en-US" sz="3600" dirty="0"/>
              <a:t>Accurately navigate to an assigned destination.</a:t>
            </a:r>
          </a:p>
          <a:p>
            <a:r>
              <a:rPr lang="en-US" sz="3600" dirty="0"/>
              <a:t>Apply the principles of the Incident Command System (ICS).</a:t>
            </a:r>
          </a:p>
          <a:p>
            <a:pPr marL="0" indent="0">
              <a:buNone/>
            </a:pPr>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spTree>
    <p:extLst>
      <p:ext uri="{BB962C8B-B14F-4D97-AF65-F5344CB8AC3E}">
        <p14:creationId xmlns:p14="http://schemas.microsoft.com/office/powerpoint/2010/main" val="52824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100"/>
            <a:ext cx="4876800" cy="5219700"/>
          </a:xfrm>
        </p:spPr>
        <p:txBody>
          <a:bodyPr>
            <a:normAutofit fontScale="92500"/>
          </a:bodyPr>
          <a:lstStyle/>
          <a:p>
            <a:pPr marL="0" indent="0">
              <a:buNone/>
            </a:pPr>
            <a:r>
              <a:rPr lang="en-US" sz="3600" dirty="0"/>
              <a:t>Common Responsibilities of FFT1 and ICT5</a:t>
            </a:r>
          </a:p>
          <a:p>
            <a:r>
              <a:rPr lang="en-US" sz="3600" dirty="0"/>
              <a:t>Provide leadership for members of your crew.</a:t>
            </a:r>
          </a:p>
          <a:p>
            <a:r>
              <a:rPr lang="en-US" sz="3600" dirty="0"/>
              <a:t>Provide for the safety and welfare of assigned personnel.</a:t>
            </a:r>
          </a:p>
          <a:p>
            <a:r>
              <a:rPr lang="en-US" sz="3600" dirty="0"/>
              <a:t>Serve as a lookout</a:t>
            </a:r>
            <a:r>
              <a:rPr lang="en-US" sz="3600" b="0" dirty="0"/>
              <a:t>.</a:t>
            </a:r>
          </a:p>
          <a:p>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pic>
        <p:nvPicPr>
          <p:cNvPr id="4" name="Picture 2" descr="Firefighter talking on radio&#10;">
            <a:extLst>
              <a:ext uri="{FF2B5EF4-FFF2-40B4-BE49-F238E27FC236}">
                <a16:creationId xmlns:a16="http://schemas.microsoft.com/office/drawing/2014/main" id="{1753A2A2-D032-4FF2-B13F-22B189648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a:xfrm>
            <a:off x="5715000" y="1555410"/>
            <a:ext cx="3246437" cy="4637767"/>
          </a:xfrm>
          <a:prstGeom prst="rect">
            <a:avLst/>
          </a:prstGeom>
          <a:ln>
            <a:noFill/>
          </a:ln>
          <a:effectLst>
            <a:softEdge rad="112500"/>
          </a:effectLst>
        </p:spPr>
      </p:pic>
    </p:spTree>
    <p:extLst>
      <p:ext uri="{BB962C8B-B14F-4D97-AF65-F5344CB8AC3E}">
        <p14:creationId xmlns:p14="http://schemas.microsoft.com/office/powerpoint/2010/main" val="392818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Position Responsibilities</a:t>
            </a:r>
          </a:p>
        </p:txBody>
      </p:sp>
      <p:pic>
        <p:nvPicPr>
          <p:cNvPr id="7" name="Picture 6" descr="NWCG Website for FFT1 ">
            <a:hlinkClick r:id="rId3"/>
            <a:extLst>
              <a:ext uri="{FF2B5EF4-FFF2-40B4-BE49-F238E27FC236}">
                <a16:creationId xmlns:a16="http://schemas.microsoft.com/office/drawing/2014/main" id="{D1D5F702-3862-4BD4-A58C-29F011DE83F1}"/>
              </a:ext>
            </a:extLst>
          </p:cNvPr>
          <p:cNvPicPr>
            <a:picLocks noChangeAspect="1"/>
          </p:cNvPicPr>
          <p:nvPr/>
        </p:nvPicPr>
        <p:blipFill rotWithShape="1">
          <a:blip r:embed="rId4"/>
          <a:srcRect b="18347"/>
          <a:stretch/>
        </p:blipFill>
        <p:spPr>
          <a:xfrm>
            <a:off x="18287" y="1728861"/>
            <a:ext cx="5247497" cy="2157339"/>
          </a:xfrm>
          <a:prstGeom prst="rect">
            <a:avLst/>
          </a:prstGeom>
        </p:spPr>
      </p:pic>
      <p:pic>
        <p:nvPicPr>
          <p:cNvPr id="8" name="Picture 7" descr="NWCG Website for ICT5">
            <a:hlinkClick r:id="rId5"/>
            <a:extLst>
              <a:ext uri="{FF2B5EF4-FFF2-40B4-BE49-F238E27FC236}">
                <a16:creationId xmlns:a16="http://schemas.microsoft.com/office/drawing/2014/main" id="{7EDF5A17-E2FC-40D3-A721-C58791EE0A9A}"/>
              </a:ext>
            </a:extLst>
          </p:cNvPr>
          <p:cNvPicPr>
            <a:picLocks noChangeAspect="1"/>
          </p:cNvPicPr>
          <p:nvPr/>
        </p:nvPicPr>
        <p:blipFill rotWithShape="1">
          <a:blip r:embed="rId6"/>
          <a:srcRect t="7454"/>
          <a:stretch/>
        </p:blipFill>
        <p:spPr>
          <a:xfrm>
            <a:off x="3172014" y="4271128"/>
            <a:ext cx="5800889" cy="1824872"/>
          </a:xfrm>
          <a:prstGeom prst="rect">
            <a:avLst/>
          </a:prstGeom>
        </p:spPr>
      </p:pic>
      <p:sp>
        <p:nvSpPr>
          <p:cNvPr id="10" name="Rectangle 9">
            <a:extLst>
              <a:ext uri="{FF2B5EF4-FFF2-40B4-BE49-F238E27FC236}">
                <a16:creationId xmlns:a16="http://schemas.microsoft.com/office/drawing/2014/main" id="{FF78EB3A-4EE0-4C21-93D8-1D4AEF85DDAA}"/>
              </a:ext>
            </a:extLst>
          </p:cNvPr>
          <p:cNvSpPr/>
          <p:nvPr/>
        </p:nvSpPr>
        <p:spPr>
          <a:xfrm>
            <a:off x="2845017" y="892677"/>
            <a:ext cx="3453965" cy="646331"/>
          </a:xfrm>
          <a:prstGeom prst="rect">
            <a:avLst/>
          </a:prstGeom>
        </p:spPr>
        <p:txBody>
          <a:bodyPr wrap="square">
            <a:spAutoFit/>
          </a:bodyPr>
          <a:lstStyle/>
          <a:p>
            <a:pPr algn="ctr"/>
            <a:r>
              <a:rPr lang="en-US" sz="3600" b="1" dirty="0">
                <a:solidFill>
                  <a:srgbClr val="262626"/>
                </a:solidFill>
                <a:latin typeface="Calibri" panose="020F0502020204030204"/>
              </a:rPr>
              <a:t>Position Catalog</a:t>
            </a:r>
            <a:endParaRPr lang="en-US" sz="2800" dirty="0"/>
          </a:p>
        </p:txBody>
      </p:sp>
    </p:spTree>
    <p:extLst>
      <p:ext uri="{BB962C8B-B14F-4D97-AF65-F5344CB8AC3E}">
        <p14:creationId xmlns:p14="http://schemas.microsoft.com/office/powerpoint/2010/main" val="28671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FLDP logo">
            <a:extLst>
              <a:ext uri="{FF2B5EF4-FFF2-40B4-BE49-F238E27FC236}">
                <a16:creationId xmlns:a16="http://schemas.microsoft.com/office/drawing/2014/main" id="{03E7D4F7-B0C0-46B7-AACA-E7B4C178D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83923"/>
            <a:ext cx="4898923" cy="32288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p:txBody>
          <a:bodyPr/>
          <a:lstStyle/>
          <a:p>
            <a:pPr marL="0" indent="0">
              <a:buNone/>
            </a:pPr>
            <a:r>
              <a:rPr lang="en-US" dirty="0"/>
              <a:t>Wildland Fire Leadership Values and Principles</a:t>
            </a:r>
          </a:p>
          <a:p>
            <a:r>
              <a:rPr lang="en-US" dirty="0"/>
              <a:t>Exhibit principles of duty.</a:t>
            </a:r>
          </a:p>
          <a:p>
            <a:r>
              <a:rPr lang="en-US" dirty="0"/>
              <a:t>Exhibit principles of respect.</a:t>
            </a:r>
          </a:p>
          <a:p>
            <a:r>
              <a:rPr lang="en-US" dirty="0"/>
              <a:t>Exhibit principles of integrity.</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Operational Leadership Principles</a:t>
            </a:r>
          </a:p>
        </p:txBody>
      </p:sp>
    </p:spTree>
    <p:extLst>
      <p:ext uri="{BB962C8B-B14F-4D97-AF65-F5344CB8AC3E}">
        <p14:creationId xmlns:p14="http://schemas.microsoft.com/office/powerpoint/2010/main" val="1647572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E6AD10C8-9548-4B08-B781-A44A10321B79}" vid="{8B35A8D8-56DD-42B0-9E04-C3F311803D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F089E6394BD4DA988D59717F0F4F6" ma:contentTypeVersion="2" ma:contentTypeDescription="Create a new document." ma:contentTypeScope="" ma:versionID="90b6b5975c7c41c5cc0c1a6cab3b9a3c">
  <xsd:schema xmlns:xsd="http://www.w3.org/2001/XMLSchema" xmlns:xs="http://www.w3.org/2001/XMLSchema" xmlns:p="http://schemas.microsoft.com/office/2006/metadata/properties" xmlns:ns2="c88f13b2-44e8-450e-a6fe-9442f165e3ee" targetNamespace="http://schemas.microsoft.com/office/2006/metadata/properties" ma:root="true" ma:fieldsID="d7f3d6d4f228c6d03f96e9135b3d48ee" ns2:_="">
    <xsd:import namespace="c88f13b2-44e8-450e-a6fe-9442f165e3e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f13b2-44e8-450e-a6fe-9442f165e3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EA913D-527E-4CBD-A130-27A563EE777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88f13b2-44e8-450e-a6fe-9442f165e3e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5BE114-DF83-480B-A549-9C6C98EFF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8f13b2-44e8-450e-a6fe-9442f165e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C05CA-1D7A-4E90-95CF-FDC8B98BB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NWCG_PPT_Template</Template>
  <TotalTime>1608</TotalTime>
  <Words>2383</Words>
  <Application>Microsoft Office PowerPoint</Application>
  <PresentationFormat>On-screen Show (4:3)</PresentationFormat>
  <Paragraphs>309</Paragraphs>
  <Slides>19</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vt:lpstr>
      <vt:lpstr>Courier New</vt:lpstr>
      <vt:lpstr>Calibri</vt:lpstr>
      <vt:lpstr>Wingdings</vt:lpstr>
      <vt:lpstr>Custom Design</vt:lpstr>
      <vt:lpstr>S-131 Unit 1:  Position Responsibilities and Operational Leadership</vt:lpstr>
      <vt:lpstr>Objectives</vt:lpstr>
      <vt:lpstr>Position Responsibilities</vt:lpstr>
      <vt:lpstr>Position Responsibilities</vt:lpstr>
      <vt:lpstr>Position Responsibilities</vt:lpstr>
      <vt:lpstr>Position Responsibilities</vt:lpstr>
      <vt:lpstr>Position Responsibilities</vt:lpstr>
      <vt:lpstr>Position Responsibilities</vt:lpstr>
      <vt:lpstr>Operational Leadership Principles</vt:lpstr>
      <vt:lpstr>Operational Leadership Principles</vt:lpstr>
      <vt:lpstr>Operational Leadership Principles</vt:lpstr>
      <vt:lpstr>Operational Leadership Principles</vt:lpstr>
      <vt:lpstr>Fireline Reference Materials</vt:lpstr>
      <vt:lpstr>Fireline Reference Materials</vt:lpstr>
      <vt:lpstr>Exercises</vt:lpstr>
      <vt:lpstr>Exercises</vt:lpstr>
      <vt:lpstr>Exercises</vt:lpstr>
      <vt:lpstr>Exercises</vt:lpstr>
      <vt:lpstr>Review 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s-131-01</dc:title>
  <dc:creator>NWCG</dc:creator>
  <cp:lastModifiedBy>Zoila ForrestDavis</cp:lastModifiedBy>
  <cp:revision>130</cp:revision>
  <cp:lastPrinted>2018-11-08T18:13:21Z</cp:lastPrinted>
  <dcterms:created xsi:type="dcterms:W3CDTF">2019-11-05T22:53:40Z</dcterms:created>
  <dcterms:modified xsi:type="dcterms:W3CDTF">2020-09-10T19:15:48Z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0x0101002A7F089E6394BD4DA988D59717F0F4F6</vt:lpwstr>
  </property>
</Properties>
</file>