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27"/>
  </p:notesMasterIdLst>
  <p:handoutMasterIdLst>
    <p:handoutMasterId r:id="rId28"/>
  </p:handoutMasterIdLst>
  <p:sldIdLst>
    <p:sldId id="256" r:id="rId5"/>
    <p:sldId id="257" r:id="rId6"/>
    <p:sldId id="262" r:id="rId7"/>
    <p:sldId id="263" r:id="rId8"/>
    <p:sldId id="276" r:id="rId9"/>
    <p:sldId id="277" r:id="rId10"/>
    <p:sldId id="278" r:id="rId11"/>
    <p:sldId id="279" r:id="rId12"/>
    <p:sldId id="280" r:id="rId13"/>
    <p:sldId id="281" r:id="rId14"/>
    <p:sldId id="282" r:id="rId15"/>
    <p:sldId id="283" r:id="rId16"/>
    <p:sldId id="284" r:id="rId17"/>
    <p:sldId id="266" r:id="rId18"/>
    <p:sldId id="285" r:id="rId19"/>
    <p:sldId id="286" r:id="rId20"/>
    <p:sldId id="289" r:id="rId21"/>
    <p:sldId id="287" r:id="rId22"/>
    <p:sldId id="288" r:id="rId23"/>
    <p:sldId id="271" r:id="rId24"/>
    <p:sldId id="290" r:id="rId25"/>
    <p:sldId id="275" r:id="rId26"/>
  </p:sldIdLst>
  <p:sldSz cx="9144000" cy="6858000" type="screen4x3"/>
  <p:notesSz cx="6858000" cy="9296400"/>
  <p:embeddedFontLst>
    <p:embeddedFont>
      <p:font typeface="Calibri" panose="020F050202020403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custDataLst>
    <p:tags r:id="rId37"/>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6533"/>
    <a:srgbClr val="42322A"/>
    <a:srgbClr val="DDDDDD"/>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7" autoAdjust="0"/>
    <p:restoredTop sz="53375" autoAdjust="0"/>
  </p:normalViewPr>
  <p:slideViewPr>
    <p:cSldViewPr snapToGrid="0">
      <p:cViewPr varScale="1">
        <p:scale>
          <a:sx n="65" d="100"/>
          <a:sy n="65" d="100"/>
        </p:scale>
        <p:origin x="2796" y="78"/>
      </p:cViewPr>
      <p:guideLst>
        <p:guide orient="horz" pos="2160"/>
        <p:guide pos="2880"/>
      </p:guideLst>
    </p:cSldViewPr>
  </p:slideViewPr>
  <p:outlineViewPr>
    <p:cViewPr>
      <p:scale>
        <a:sx n="33" d="100"/>
        <a:sy n="33" d="100"/>
      </p:scale>
      <p:origin x="0" y="-3006"/>
    </p:cViewPr>
  </p:outlineViewPr>
  <p:notesTextViewPr>
    <p:cViewPr>
      <p:scale>
        <a:sx n="1" d="1"/>
        <a:sy n="1" d="1"/>
      </p:scale>
      <p:origin x="0" y="0"/>
    </p:cViewPr>
  </p:notesTextViewPr>
  <p:notesViewPr>
    <p:cSldViewPr snapToGrid="0">
      <p:cViewPr>
        <p:scale>
          <a:sx n="100" d="100"/>
          <a:sy n="100"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e4lzZA6WTyI&amp;feature=youtu.b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ildfirelessons.ne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wcg.gov/publications/46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wcg.gov/publications/training-courses/rt-130/leadership/ld60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dirty="0"/>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Hand signals may be an appropriate means of communication when: </a:t>
            </a:r>
          </a:p>
          <a:p>
            <a:pPr marL="628650" lvl="1" indent="-171450" fontAlgn="base">
              <a:buFont typeface="Arial" panose="020B0604020202020204" pitchFamily="34" charset="0"/>
              <a:buChar char="•"/>
            </a:pPr>
            <a:r>
              <a:rPr lang="en-US" sz="1200" u="none" strike="noStrike" kern="1200" dirty="0">
                <a:solidFill>
                  <a:schemeClr val="tx1"/>
                </a:solidFill>
                <a:effectLst>
                  <a:glow>
                    <a:srgbClr val="000000"/>
                  </a:glow>
                  <a:outerShdw sx="0" sy="0">
                    <a:srgbClr val="000000"/>
                  </a:outerShdw>
                  <a:reflection stA="0" endPos="0" fadeDir="0" sx="0" sy="0"/>
                </a:effectLst>
                <a:latin typeface="Times New Roman" panose="02020603050405020304" pitchFamily="18" charset="0"/>
                <a:ea typeface="+mn-ea"/>
                <a:cs typeface="Times New Roman" panose="02020603050405020304" pitchFamily="18" charset="0"/>
              </a:rPr>
              <a:t>Distance between individuals is an issue.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glow>
                    <a:srgbClr val="000000"/>
                  </a:glow>
                  <a:outerShdw sx="0" sy="0">
                    <a:srgbClr val="000000"/>
                  </a:outerShdw>
                  <a:reflection stA="0" endPos="0" fadeDir="0" sx="0" sy="0"/>
                </a:effectLst>
                <a:latin typeface="Times New Roman" panose="02020603050405020304" pitchFamily="18" charset="0"/>
                <a:ea typeface="+mn-ea"/>
                <a:cs typeface="Times New Roman" panose="02020603050405020304" pitchFamily="18" charset="0"/>
              </a:rPr>
              <a:t>High noise levels exist within the fire environment.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Ensure students are familiar with the section in the IRPG, </a:t>
            </a:r>
            <a:r>
              <a:rPr lang="en-US" dirty="0">
                <a:hlinkClick r:id="rId3"/>
              </a:rPr>
              <a:t>https://www.nwcg.gov/publications/461</a:t>
            </a:r>
            <a:r>
              <a:rPr lang="en-US" dirty="0"/>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concerning helicopter hand signals. </a:t>
            </a:r>
          </a:p>
        </p:txBody>
      </p:sp>
      <p:sp>
        <p:nvSpPr>
          <p:cNvPr id="4" name="Slide Number Placeholder 3"/>
          <p:cNvSpPr>
            <a:spLocks noGrp="1"/>
          </p:cNvSpPr>
          <p:nvPr>
            <p:ph type="sldNum" sz="quarter" idx="5"/>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15301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Flagging: </a:t>
            </a:r>
          </a:p>
          <a:p>
            <a:pPr marL="628650" lvl="1" indent="-171450" fontAlgn="base">
              <a:buFont typeface="Arial" panose="020B0604020202020204" pitchFamily="34" charset="0"/>
              <a:buChar char="•"/>
            </a:pPr>
            <a:r>
              <a:rPr lang="en-US" sz="1200" u="none" strike="noStrike" kern="1200" dirty="0">
                <a:solidFill>
                  <a:schemeClr val="tx1"/>
                </a:solidFill>
                <a:effectLst>
                  <a:glow>
                    <a:srgbClr val="000000"/>
                  </a:glow>
                  <a:outerShdw sx="0" sy="0">
                    <a:srgbClr val="000000"/>
                  </a:outerShdw>
                  <a:reflection stA="0" endPos="0" fadeDir="0" sx="0" sy="0"/>
                </a:effectLst>
                <a:latin typeface="Times New Roman" panose="02020603050405020304" pitchFamily="18" charset="0"/>
                <a:ea typeface="+mn-ea"/>
                <a:cs typeface="Times New Roman" panose="02020603050405020304" pitchFamily="18" charset="0"/>
              </a:rPr>
              <a:t>A simple way of transferring information.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glow>
                    <a:srgbClr val="000000"/>
                  </a:glow>
                  <a:outerShdw sx="0" sy="0">
                    <a:srgbClr val="000000"/>
                  </a:outerShdw>
                  <a:reflection stA="0" endPos="0" fadeDir="0" sx="0" sy="0"/>
                </a:effectLst>
                <a:latin typeface="Times New Roman" panose="02020603050405020304" pitchFamily="18" charset="0"/>
                <a:ea typeface="+mn-ea"/>
                <a:cs typeface="Times New Roman" panose="02020603050405020304" pitchFamily="18" charset="0"/>
              </a:rPr>
              <a:t>Enhances recall of information that had been previously discussed.</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Ask students what experience they have had with flagging on fireline assignments. Give personal accounts of using flagging to communicate on the fireline.</a:t>
            </a:r>
          </a:p>
        </p:txBody>
      </p:sp>
      <p:sp>
        <p:nvSpPr>
          <p:cNvPr id="4" name="Slide Number Placeholder 3"/>
          <p:cNvSpPr>
            <a:spLocks noGrp="1"/>
          </p:cNvSpPr>
          <p:nvPr>
            <p:ph type="sldNum" sz="quarter" idx="5"/>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179578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Mirrors or strobe lights c</a:t>
            </a:r>
            <a:r>
              <a:rPr lang="en-US" sz="1200" u="none" strike="noStrike" kern="1200" dirty="0">
                <a:solidFill>
                  <a:schemeClr val="tx1"/>
                </a:solidFill>
                <a:effectLst>
                  <a:glow>
                    <a:srgbClr val="000000"/>
                  </a:glow>
                  <a:outerShdw sx="0" sy="0">
                    <a:srgbClr val="000000"/>
                  </a:outerShdw>
                  <a:reflection stA="0" endPos="0" fadeDir="0" sx="0" sy="0"/>
                </a:effectLst>
                <a:latin typeface="Times New Roman" panose="02020603050405020304" pitchFamily="18" charset="0"/>
                <a:ea typeface="+mn-ea"/>
                <a:cs typeface="Times New Roman" panose="02020603050405020304" pitchFamily="18" charset="0"/>
              </a:rPr>
              <a:t>an be used to locate individuals or signal aircraft.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outerShdw sx="0" sy="0">
                    <a:srgbClr val="000000"/>
                  </a:outerShdw>
                  <a:reflection stA="0" endPos="0" fadeDir="0" sx="0" sy="0"/>
                </a:effectLst>
                <a:latin typeface="Times New Roman" panose="02020603050405020304" pitchFamily="18" charset="0"/>
                <a:ea typeface="+mn-ea"/>
                <a:cs typeface="Times New Roman" panose="02020603050405020304" pitchFamily="18" charset="0"/>
              </a:rPr>
              <a:t>Ultra bright (1,000-lumen) strobes or flashlights can work in cloudy or shaded conditions.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the option of using alternative methods of signaling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Marker panels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Colored smoke canisters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Flares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Flags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Signs</a:t>
            </a:r>
          </a:p>
        </p:txBody>
      </p:sp>
      <p:sp>
        <p:nvSpPr>
          <p:cNvPr id="4" name="Slide Number Placeholder 3"/>
          <p:cNvSpPr>
            <a:spLocks noGrp="1"/>
          </p:cNvSpPr>
          <p:nvPr>
            <p:ph type="sldNum" sz="quarter" idx="5"/>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181300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Body language c</a:t>
            </a:r>
            <a:r>
              <a:rPr lang="en-US" sz="1200" u="none" strike="noStrike" kern="1200" dirty="0">
                <a:solidFill>
                  <a:schemeClr val="tx1"/>
                </a:solidFill>
                <a:effectLst>
                  <a:glow>
                    <a:srgbClr val="000000"/>
                  </a:glow>
                  <a:outerShdw sx="0" sy="0">
                    <a:srgbClr val="000000"/>
                  </a:outerShdw>
                  <a:reflection stA="0" endPos="0" fadeDir="0" sx="0" sy="0"/>
                </a:effectLst>
                <a:latin typeface="Times New Roman" panose="02020603050405020304" pitchFamily="18" charset="0"/>
                <a:ea typeface="+mn-ea"/>
                <a:cs typeface="Times New Roman" panose="02020603050405020304" pitchFamily="18" charset="0"/>
              </a:rPr>
              <a:t>an be used to determine if an individual exhibits fatigue, understands the task, understands intent, etc.</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Emphasize that some research indicates the largest percentage of all communication is nonverbal.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how people demonstrate active communication through body language. Ask students to give examples of positive and negative body language.</a:t>
            </a: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Elaborate as necessary concerning body language.</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13</a:t>
            </a:fld>
            <a:endParaRPr lang="en-US" dirty="0"/>
          </a:p>
        </p:txBody>
      </p:sp>
    </p:spTree>
    <p:extLst>
      <p:ext uri="{BB962C8B-B14F-4D97-AF65-F5344CB8AC3E}">
        <p14:creationId xmlns:p14="http://schemas.microsoft.com/office/powerpoint/2010/main" val="154193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Discuss the use of written communication.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Discuss the increasing prevalence of text and email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Emphasize the potential downside of using mobile phones for tactical purposes.</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14</a:t>
            </a:fld>
            <a:endParaRPr lang="en-US" dirty="0"/>
          </a:p>
        </p:txBody>
      </p:sp>
    </p:spTree>
    <p:extLst>
      <p:ext uri="{BB962C8B-B14F-4D97-AF65-F5344CB8AC3E}">
        <p14:creationId xmlns:p14="http://schemas.microsoft.com/office/powerpoint/2010/main" val="114914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Ask the students to determine why the statements on the slide are important.</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15</a:t>
            </a:fld>
            <a:endParaRPr lang="en-US" dirty="0"/>
          </a:p>
        </p:txBody>
      </p:sp>
    </p:spTree>
    <p:extLst>
      <p:ext uri="{BB962C8B-B14F-4D97-AF65-F5344CB8AC3E}">
        <p14:creationId xmlns:p14="http://schemas.microsoft.com/office/powerpoint/2010/main" val="2429323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16</a:t>
            </a:fld>
            <a:endParaRPr lang="en-US" dirty="0"/>
          </a:p>
        </p:txBody>
      </p:sp>
    </p:spTree>
    <p:extLst>
      <p:ext uri="{BB962C8B-B14F-4D97-AF65-F5344CB8AC3E}">
        <p14:creationId xmlns:p14="http://schemas.microsoft.com/office/powerpoint/2010/main" val="156949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Solicit responses from the class in terms of what type of agency forms they have been required to use.</a:t>
            </a: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Stress to students that agencies have different form completion requirements such as time reporting, claims, accidents, etc.</a:t>
            </a:r>
          </a:p>
          <a:p>
            <a:pPr marL="171450" indent="-171450">
              <a:buFont typeface="Wingdings" panose="05000000000000000000" pitchFamily="2" charset="2"/>
              <a:buChar char="q"/>
            </a:pPr>
            <a:endParaRPr lang="en-US" b="0" dirty="0"/>
          </a:p>
        </p:txBody>
      </p:sp>
      <p:sp>
        <p:nvSpPr>
          <p:cNvPr id="4" name="Slide Number Placeholder 3"/>
          <p:cNvSpPr>
            <a:spLocks noGrp="1"/>
          </p:cNvSpPr>
          <p:nvPr>
            <p:ph type="sldNum" sz="quarter" idx="5"/>
          </p:nvPr>
        </p:nvSpPr>
        <p:spPr/>
        <p:txBody>
          <a:bodyPr/>
          <a:lstStyle/>
          <a:p>
            <a:fld id="{3CF3E047-8B01-4D0A-8D9A-8D93D4534B9F}" type="slidenum">
              <a:rPr lang="en-US" smtClean="0"/>
              <a:t>17</a:t>
            </a:fld>
            <a:endParaRPr lang="en-US" dirty="0"/>
          </a:p>
        </p:txBody>
      </p:sp>
    </p:spTree>
    <p:extLst>
      <p:ext uri="{BB962C8B-B14F-4D97-AF65-F5344CB8AC3E}">
        <p14:creationId xmlns:p14="http://schemas.microsoft.com/office/powerpoint/2010/main" val="330744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Advise students that all forms may not be available or appropriate for 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The FFT1 and ICT5 should use whatever form or tool is available to document a situation.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Transfer can be made later to the appropriate medium.</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18</a:t>
            </a:fld>
            <a:endParaRPr lang="en-US" dirty="0"/>
          </a:p>
        </p:txBody>
      </p:sp>
    </p:spTree>
    <p:extLst>
      <p:ext uri="{BB962C8B-B14F-4D97-AF65-F5344CB8AC3E}">
        <p14:creationId xmlns:p14="http://schemas.microsoft.com/office/powerpoint/2010/main" val="85328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Ask students why documentation may be useful in the situations listed below.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Change in fire behavior</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Weather observations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Inappropriate behavior (human resource issues)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Change in assignment or location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Injuries and accidents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Adjacent resources and call numbers</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Deficiencies in individual and crew performance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Additional training needed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Resources on scene upon arrival</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Cutting fences for access into a fire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Property modifications during structure protection or damage or loss</a:t>
            </a:r>
          </a:p>
          <a:p>
            <a:pPr marL="628650" lvl="1"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Investigation of a point of origin or fire cause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Involvement with search and rescue, vehicle accidents, or law enforcement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Assignments, instructions, directions, etc.</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Personnel time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lvl="1" indent="-171450" fontAlgn="base">
              <a:buFont typeface="Arial" panose="020B0604020202020204" pitchFamily="34" charset="0"/>
              <a:buChar char="•"/>
            </a:pPr>
            <a:r>
              <a:rPr lang="en-US" sz="1200" u="none" strike="noStrike" kern="12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Time of day when any of the above occurs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19</a:t>
            </a:fld>
            <a:endParaRPr lang="en-US" dirty="0"/>
          </a:p>
        </p:txBody>
      </p:sp>
    </p:spTree>
    <p:extLst>
      <p:ext uri="{BB962C8B-B14F-4D97-AF65-F5344CB8AC3E}">
        <p14:creationId xmlns:p14="http://schemas.microsoft.com/office/powerpoint/2010/main" val="192208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dirty="0"/>
              <a:t>Review</a:t>
            </a:r>
            <a:r>
              <a:rPr lang="en-US" b="0" baseline="0" dirty="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dirty="0"/>
          </a:p>
          <a:p>
            <a:pPr marL="171450" indent="-171450">
              <a:buFont typeface="Arial" panose="020B0604020202020204" pitchFamily="34" charset="0"/>
              <a:buChar char="•"/>
            </a:pPr>
            <a:r>
              <a:rPr lang="en-US" i="1" dirty="0"/>
              <a:t>Incident</a:t>
            </a:r>
            <a:r>
              <a:rPr lang="en-US" i="1" baseline="0" dirty="0"/>
              <a:t> Response Pocket Guide </a:t>
            </a:r>
            <a:r>
              <a:rPr lang="en-US" i="0" baseline="0" dirty="0"/>
              <a:t>(IRPG), PMS 461, </a:t>
            </a:r>
            <a:r>
              <a:rPr lang="en-US" dirty="0">
                <a:hlinkClick r:id="rId3"/>
              </a:rPr>
              <a:t>https://www.nwcg.gov/publications/461</a:t>
            </a:r>
            <a:r>
              <a:rPr lang="en-US" dirty="0"/>
              <a:t>.</a:t>
            </a:r>
            <a:endParaRPr lang="en-US" i="1" dirty="0"/>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3278834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Play video and discuss </a:t>
            </a:r>
            <a:r>
              <a:rPr lang="en-US" dirty="0">
                <a:hlinkClick r:id="rId3"/>
              </a:rPr>
              <a:t>https://www.youtube.com/watch?v=e4lzZA6WTyI&amp;feature=youtu.be</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Tx/>
              <a:buNone/>
            </a:pPr>
            <a:r>
              <a:rPr lang="en-US" b="1" dirty="0"/>
              <a:t>Title: </a:t>
            </a:r>
            <a:r>
              <a:rPr lang="en-US" b="0" dirty="0"/>
              <a:t>Briefing</a:t>
            </a:r>
            <a:r>
              <a:rPr lang="en-US" b="0" baseline="0" dirty="0"/>
              <a:t> Example</a:t>
            </a:r>
            <a:endParaRPr lang="en-US" b="0" dirty="0"/>
          </a:p>
          <a:p>
            <a:pPr marL="457200" lvl="1" indent="0">
              <a:buFontTx/>
              <a:buNone/>
            </a:pPr>
            <a:r>
              <a:rPr lang="en-US" b="1" dirty="0"/>
              <a:t>Summary</a:t>
            </a:r>
            <a:r>
              <a:rPr lang="en-US" b="1"/>
              <a:t>: </a:t>
            </a:r>
            <a:r>
              <a:rPr lang="en-US" b="0"/>
              <a:t>Morning</a:t>
            </a:r>
            <a:r>
              <a:rPr lang="en-US" b="0" baseline="0"/>
              <a:t> </a:t>
            </a:r>
            <a:r>
              <a:rPr lang="en-US" b="0" baseline="0" dirty="0"/>
              <a:t>c</a:t>
            </a:r>
            <a:r>
              <a:rPr lang="en-US" b="0" dirty="0"/>
              <a:t>rew</a:t>
            </a:r>
            <a:r>
              <a:rPr lang="en-US" b="0" baseline="0" dirty="0"/>
              <a:t> briefing given by crew leader.</a:t>
            </a:r>
            <a:endParaRPr lang="en-US" b="0" dirty="0"/>
          </a:p>
          <a:p>
            <a:pPr marL="457200" lvl="1" indent="0">
              <a:buFontTx/>
              <a:buNone/>
            </a:pPr>
            <a:r>
              <a:rPr lang="en-US" b="1" dirty="0"/>
              <a:t>Time: </a:t>
            </a:r>
            <a:r>
              <a:rPr lang="en-US" b="0" dirty="0"/>
              <a:t>(02:54)</a:t>
            </a:r>
          </a:p>
          <a:p>
            <a:pPr marL="457200" lvl="1" indent="0">
              <a:buFontTx/>
              <a:buNone/>
            </a:pPr>
            <a:r>
              <a:rPr lang="en-US" b="1" dirty="0"/>
              <a:t>Audio</a:t>
            </a:r>
          </a:p>
          <a:p>
            <a:pPr marL="171450" indent="-171450">
              <a:buFont typeface="Wingdings" panose="05000000000000000000" pitchFamily="2" charset="2"/>
              <a:buChar char="q"/>
            </a:pPr>
            <a:endParaRPr lang="en-US" b="1" dirty="0"/>
          </a:p>
        </p:txBody>
      </p:sp>
      <p:sp>
        <p:nvSpPr>
          <p:cNvPr id="4" name="Slide Number Placeholder 3"/>
          <p:cNvSpPr>
            <a:spLocks noGrp="1"/>
          </p:cNvSpPr>
          <p:nvPr>
            <p:ph type="sldNum" sz="quarter" idx="5"/>
          </p:nvPr>
        </p:nvSpPr>
        <p:spPr/>
        <p:txBody>
          <a:bodyPr/>
          <a:lstStyle/>
          <a:p>
            <a:fld id="{3CF3E047-8B01-4D0A-8D9A-8D93D4534B9F}" type="slidenum">
              <a:rPr lang="en-US" smtClean="0"/>
              <a:t>20</a:t>
            </a:fld>
            <a:endParaRPr lang="en-US" dirty="0"/>
          </a:p>
        </p:txBody>
      </p:sp>
    </p:spTree>
    <p:extLst>
      <p:ext uri="{BB962C8B-B14F-4D97-AF65-F5344CB8AC3E}">
        <p14:creationId xmlns:p14="http://schemas.microsoft.com/office/powerpoint/2010/main" val="262700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Exercise:  Briefing</a:t>
            </a:r>
          </a:p>
          <a:p>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u="none" kern="1200" dirty="0">
                <a:solidFill>
                  <a:schemeClr val="tx1"/>
                </a:solidFill>
                <a:effectLst/>
                <a:latin typeface="Times New Roman" panose="02020603050405020304" pitchFamily="18" charset="0"/>
                <a:ea typeface="+mn-ea"/>
                <a:cs typeface="Times New Roman" panose="02020603050405020304" pitchFamily="18" charset="0"/>
              </a:rPr>
              <a:t>Purpose: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briefing exercise is designed to bring the concepts of this unit together by having the students either give and/or receive a briefing.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emphasis is on the value of applying the IRPG briefing format, documentation habits, and the five communication responsibilities.</a:t>
            </a:r>
          </a:p>
          <a:p>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u="none" kern="1200" dirty="0">
                <a:solidFill>
                  <a:schemeClr val="tx1"/>
                </a:solidFill>
                <a:effectLst/>
                <a:latin typeface="Times New Roman" panose="02020603050405020304" pitchFamily="18" charset="0"/>
                <a:ea typeface="+mn-ea"/>
                <a:cs typeface="Times New Roman" panose="02020603050405020304" pitchFamily="18" charset="0"/>
              </a:rPr>
              <a:t>Format: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students should be assembled in small groups of four to five. Two students from each group will be identified to give briefings. One of the students who will give the briefing should have an IRPG, one should not.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u="none" kern="1200" dirty="0">
                <a:solidFill>
                  <a:schemeClr val="tx1"/>
                </a:solidFill>
                <a:effectLst/>
                <a:latin typeface="Times New Roman" panose="02020603050405020304" pitchFamily="18" charset="0"/>
                <a:ea typeface="+mn-ea"/>
                <a:cs typeface="Times New Roman" panose="02020603050405020304" pitchFamily="18" charset="0"/>
              </a:rPr>
              <a:t>Exercise Instructions:</a:t>
            </a:r>
          </a:p>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the two students who were selected to give the briefing read the scenario below. Do not allow the other students to read the scenario. </a:t>
            </a:r>
          </a:p>
          <a:p>
            <a:pPr marL="628650" lvl="1"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One of the students can use the briefing checklist and any notes for the delivery of his or her briefing. The other student must rely on memory.</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each of the two selected briefers give the briefing one after the other.</a:t>
            </a:r>
          </a:p>
          <a:p>
            <a:pPr marL="628650" lvl="1"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All students in the group receiving the briefing should follow along using the briefing checklist and apply the five communication responsibilities.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After the briefings are concluded, discuss the value of using a standardized briefing checklist for information exchange.</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u="none" kern="1200" dirty="0">
                <a:solidFill>
                  <a:schemeClr val="tx1"/>
                </a:solidFill>
                <a:effectLst/>
                <a:latin typeface="Times New Roman" panose="02020603050405020304" pitchFamily="18" charset="0"/>
                <a:ea typeface="+mn-ea"/>
                <a:cs typeface="Times New Roman" panose="02020603050405020304" pitchFamily="18" charset="0"/>
              </a:rPr>
              <a:t>Scenario:</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You are one of two squad bosses on a 20-person crew, and you work directly for the crew boss. It is July 30, and at 1330, your crew has arrived at the Goat Creek fire. The local fire officer, Bud Garland, is the Type 3 Incident Commander. Aside from Bud, your crew is the only resource currently on the fire. The following observations are made by the crew boss after sizing up the fire.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Fire Size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4 acres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Fuel Type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Pinyon/juniper with sage and grass understory.</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Temperature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94 °F</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Relative Humidity</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22%</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Wind Speed/Direction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Southwest, but the direction is variable and frequently shifting. The average speed is 7 mph gusting up to 15 mph with frequent changes in speed.</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Fire Behavior</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Active fire front with a defined head that shifts direction with the wind.</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Flame Lengths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Four feet in grass/sage with intermittent torching to 10 feet plus in pinyon/juniper.</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Rate of Spread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Approximately 20–25 chains per hour.</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Topography</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Rolling, gentle slopes of 10–20 percent.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IC and the crew boss agree to split the crew anchoring off at the roadside using direct attack. Additional resources have been ordered including four Type 3 engines and one airtanker. The crew boss designates you as having the right flank and the other squad boss taking the left flank with his crew. Because of the intense situation, your crew boss must leave the anchor point location. As he is leaving, he reemphasizes: “One foot in the black, monitor the air-to-ground frequency on 170.000, and to stay on the tactical channel (3) 168.200.”</a:t>
            </a:r>
          </a:p>
        </p:txBody>
      </p:sp>
      <p:sp>
        <p:nvSpPr>
          <p:cNvPr id="4" name="Slide Number Placeholder 3"/>
          <p:cNvSpPr>
            <a:spLocks noGrp="1"/>
          </p:cNvSpPr>
          <p:nvPr>
            <p:ph type="sldNum" sz="quarter" idx="5"/>
          </p:nvPr>
        </p:nvSpPr>
        <p:spPr/>
        <p:txBody>
          <a:bodyPr/>
          <a:lstStyle/>
          <a:p>
            <a:fld id="{3CF3E047-8B01-4D0A-8D9A-8D93D4534B9F}" type="slidenum">
              <a:rPr lang="en-US" smtClean="0"/>
              <a:t>21</a:t>
            </a:fld>
            <a:endParaRPr lang="en-US" dirty="0"/>
          </a:p>
        </p:txBody>
      </p:sp>
    </p:spTree>
    <p:extLst>
      <p:ext uri="{BB962C8B-B14F-4D97-AF65-F5344CB8AC3E}">
        <p14:creationId xmlns:p14="http://schemas.microsoft.com/office/powerpoint/2010/main" val="2437191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Incident Response Pocket Guide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(IRPG), PMS 461,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https://www.nwcg.gov/publications/461</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22</a:t>
            </a:fld>
            <a:endParaRPr lang="en-US" dirty="0"/>
          </a:p>
        </p:txBody>
      </p:sp>
    </p:spTree>
    <p:extLst>
      <p:ext uri="{BB962C8B-B14F-4D97-AF65-F5344CB8AC3E}">
        <p14:creationId xmlns:p14="http://schemas.microsoft.com/office/powerpoint/2010/main" val="364598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Results of many fatalities and near-miss reviews on emergency incidents indicate poor or lack of communication was a major contributing factor.</a:t>
            </a:r>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Acquire an Incident Review from an incident where communications played a role. Discuss with the students how communication was a factor in the incident. A possible source would be the Incident Review Database from the Wildland Fire Lessons Learned Center,</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http://wildfirelessons.net</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As a firefighter, it is your responsibility to understand the importance of establishing and maintaining effective fireline communication. Communication is vital in implementing the Risk Management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Briefly present the elements of the Risk Management Process in the IRPG,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https://www.nwcg.gov/publications/461</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and discuss how vital communication is to using the process. The students can review the Risk Management process in their IRPGs.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quality of communication will directly affect the success of completing an assignment safely and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209533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Effective communication is the transfer of information in terms that are understood by all parties.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effective communication. Ask students to describe behaviors exhibited by senders and receivers that indicate effective communication is occurring.</a:t>
            </a:r>
          </a:p>
          <a:p>
            <a:pPr marL="0" indent="0">
              <a:buFont typeface="Wingdings" panose="05000000000000000000" pitchFamily="2" charset="2"/>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Effective communication occurs when both parties are engaged as senders and receivers.  Indicators could include body language, paraphrasing, asking questions, using checklists, etc.</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Ask students how reference materials such as those listed below could be used as tools to enhance communication.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IRPG Briefing Checklist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Helicopter Passenger Briefing and PPE checklist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Sizeup Report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Medical Incident Report</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324376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Play video. </a:t>
            </a:r>
            <a:r>
              <a:rPr lang="en-US" dirty="0">
                <a:hlinkClick r:id="rId3"/>
              </a:rPr>
              <a:t>https://www.nwcg.gov/publications/training-courses/rt-130/leadership/ld603</a:t>
            </a: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endParaRPr lang="en-US" dirty="0"/>
          </a:p>
          <a:p>
            <a:pPr marL="457200" lvl="1" indent="0">
              <a:buFontTx/>
              <a:buNone/>
            </a:pPr>
            <a:r>
              <a:rPr lang="en-US" b="1" dirty="0"/>
              <a:t>Title: </a:t>
            </a:r>
            <a:r>
              <a:rPr lang="en-US" b="0" dirty="0"/>
              <a:t>Five Communication Responsibilities </a:t>
            </a:r>
          </a:p>
          <a:p>
            <a:pPr marL="457200" lvl="1" indent="0">
              <a:buFontTx/>
              <a:buNone/>
            </a:pPr>
            <a:r>
              <a:rPr lang="en-US" b="1" dirty="0"/>
              <a:t>Summary:</a:t>
            </a:r>
            <a:r>
              <a:rPr lang="en-US" b="0" baseline="0" dirty="0"/>
              <a:t> This video discusses the responsibilities of all individuals in the communication process.</a:t>
            </a:r>
            <a:endParaRPr lang="en-US" dirty="0"/>
          </a:p>
          <a:p>
            <a:pPr marL="457200" lvl="1" indent="0">
              <a:buFontTx/>
              <a:buNone/>
            </a:pPr>
            <a:r>
              <a:rPr lang="en-US" b="1" dirty="0"/>
              <a:t>Time:</a:t>
            </a:r>
            <a:r>
              <a:rPr lang="en-US" dirty="0"/>
              <a:t> (09:48)</a:t>
            </a:r>
          </a:p>
          <a:p>
            <a:pPr marL="457200" lvl="1" indent="0">
              <a:buFontTx/>
              <a:buNone/>
            </a:pPr>
            <a:r>
              <a:rPr lang="en-US" b="1" dirty="0"/>
              <a:t>Audio</a:t>
            </a:r>
          </a:p>
          <a:p>
            <a:pPr marL="1085850" lvl="2"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33579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each of the five elements, and what tools are available that could be used to apply the five responsibilities.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Tell students that these responsibilities should be considered standard communication procedures, which they will use throughout their careers.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Emphasize that good communication is created when information flows easily from top to bottom and back 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264526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reflection stA="0" endPos="0" fadeDir="0" sx="0" sy="0"/>
                </a:effectLst>
                <a:latin typeface="Times New Roman" panose="02020603050405020304" pitchFamily="18" charset="0"/>
                <a:ea typeface="+mn-ea"/>
                <a:cs typeface="Times New Roman" panose="02020603050405020304" pitchFamily="18" charset="0"/>
              </a:rPr>
              <a:t>Perhaps the most effective and preferred method of communication.</a:t>
            </a:r>
            <a:endParaRPr lang="en-US" sz="1200" kern="1200" dirty="0">
              <a:solidFill>
                <a:schemeClr val="tx1"/>
              </a:solidFill>
              <a:effectLst>
                <a:glow>
                  <a:srgbClr val="000000"/>
                </a:glow>
                <a:reflection stA="0" endPos="0" fadeDir="0" sx="0" sy="0"/>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reflection stA="0" endPos="0" fadeDir="0" sx="0" sy="0"/>
                </a:effectLst>
                <a:latin typeface="Times New Roman" panose="02020603050405020304" pitchFamily="18" charset="0"/>
                <a:ea typeface="+mn-ea"/>
                <a:cs typeface="Times New Roman" panose="02020603050405020304" pitchFamily="18" charset="0"/>
              </a:rPr>
              <a:t>Logistical considerations often make this impractical.</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Stress that face-to-face communication provides the best opportunities to implement the five communication responsibilities.</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7</a:t>
            </a:fld>
            <a:endParaRPr lang="en-US" dirty="0"/>
          </a:p>
        </p:txBody>
      </p:sp>
    </p:spTree>
    <p:extLst>
      <p:ext uri="{BB962C8B-B14F-4D97-AF65-F5344CB8AC3E}">
        <p14:creationId xmlns:p14="http://schemas.microsoft.com/office/powerpoint/2010/main" val="361097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Radios are one of the most efficient and practical methods used to communicate on emergency incidents.</a:t>
            </a:r>
          </a:p>
          <a:p>
            <a:endParaRPr lang="en-US" dirty="0"/>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Stress how radio communication is practical but is also prone to unclear and misunderstood messages.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how radio operating procedures could be enhanced to address the five communication responsibilities.</a:t>
            </a:r>
          </a:p>
          <a:p>
            <a:pPr marL="628650" lvl="1"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Example:  Someone sends a tactical message over the radio, and the receiver’s reply is “copy.” This doesn’t exactly leave the sender with the confidence that the receiver fully understands.</a:t>
            </a:r>
          </a:p>
          <a:p>
            <a:pPr marL="628650" lvl="1" indent="-171450">
              <a:buFont typeface="Arial" panose="020B0604020202020204" pitchFamily="34" charset="0"/>
              <a:buChar char="•"/>
            </a:pP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228600" indent="-228600">
              <a:buFont typeface="Wingdings" panose="05000000000000000000" pitchFamily="2" charset="2"/>
              <a:buChar char="q"/>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Discuss how messages could be acknowledged better by reading back or paraphrasing the message. </a:t>
            </a:r>
          </a:p>
        </p:txBody>
      </p:sp>
      <p:sp>
        <p:nvSpPr>
          <p:cNvPr id="4" name="Slide Number Placeholder 3"/>
          <p:cNvSpPr>
            <a:spLocks noGrp="1"/>
          </p:cNvSpPr>
          <p:nvPr>
            <p:ph type="sldNum" sz="quarter" idx="5"/>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271584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includes cell phone, satellite phone, or landline communication.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Emphasize why phones should not be used for tactical purposes.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Phones should be used cautiously when making tactical decisions because of the potential that numerous people might not be in the communication loop.</a:t>
            </a:r>
          </a:p>
        </p:txBody>
      </p:sp>
      <p:sp>
        <p:nvSpPr>
          <p:cNvPr id="4" name="Slide Number Placeholder 3"/>
          <p:cNvSpPr>
            <a:spLocks noGrp="1"/>
          </p:cNvSpPr>
          <p:nvPr>
            <p:ph type="sldNum" sz="quarter" idx="5"/>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40516263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7" name="Picture 2" descr="J:\FirepixBackup\1320 Briefings\IMG_6638.jpg">
            <a:extLst>
              <a:ext uri="{FF2B5EF4-FFF2-40B4-BE49-F238E27FC236}">
                <a16:creationId xmlns:a16="http://schemas.microsoft.com/office/drawing/2014/main" id="{861FB14F-FAC4-47AA-AB66-BFDE42BE8425}"/>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783" r="5983" b="1335"/>
          <a:stretch/>
        </p:blipFill>
        <p:spPr bwMode="auto">
          <a:xfrm>
            <a:off x="0" y="-76200"/>
            <a:ext cx="9144000" cy="6702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a:t>S-131 Unit 2 : </a:t>
            </a:r>
            <a:br>
              <a:rPr lang="en-US"/>
            </a:br>
            <a:r>
              <a:rPr lang="en-US" altLang="en-US" sz="4000">
                <a:solidFill>
                  <a:schemeClr val="bg1"/>
                </a:solidFill>
              </a:rPr>
              <a:t>Communication</a:t>
            </a:r>
          </a:p>
        </p:txBody>
      </p:sp>
      <p:pic>
        <p:nvPicPr>
          <p:cNvPr id="6" name="Picture 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a:t>Answer:</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a:t>Knowledge Check</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a:t>Objectives/Summary</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1529074"/>
            <a:ext cx="9144000" cy="5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Edit Master text styles</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dirty="0"/>
              <a:t>Click icon to add picture</a:t>
            </a:r>
          </a:p>
        </p:txBody>
      </p:sp>
      <p:sp>
        <p:nvSpPr>
          <p:cNvPr id="12" name="Picture Placeholder 10"/>
          <p:cNvSpPr>
            <a:spLocks noGrp="1"/>
          </p:cNvSpPr>
          <p:nvPr>
            <p:ph type="pic" sz="quarter" idx="16"/>
          </p:nvPr>
        </p:nvSpPr>
        <p:spPr>
          <a:xfrm>
            <a:off x="5791200" y="2677131"/>
            <a:ext cx="3200400" cy="1828800"/>
          </a:xfrm>
        </p:spPr>
        <p:txBody>
          <a:bodyPr/>
          <a:lstStyle/>
          <a:p>
            <a:r>
              <a:rPr lang="en-US" dirty="0"/>
              <a:t>Click icon to add picture</a:t>
            </a:r>
          </a:p>
        </p:txBody>
      </p:sp>
      <p:sp>
        <p:nvSpPr>
          <p:cNvPr id="13" name="Picture Placeholder 10"/>
          <p:cNvSpPr>
            <a:spLocks noGrp="1"/>
          </p:cNvSpPr>
          <p:nvPr>
            <p:ph type="pic" sz="quarter" idx="17"/>
          </p:nvPr>
        </p:nvSpPr>
        <p:spPr>
          <a:xfrm>
            <a:off x="5791200" y="4668462"/>
            <a:ext cx="3200400" cy="1828800"/>
          </a:xfrm>
        </p:spPr>
        <p:txBody>
          <a:bodyPr/>
          <a:lstStyle/>
          <a:p>
            <a:r>
              <a:rPr lang="en-US" dirty="0"/>
              <a:t>Click icon to add picture</a:t>
            </a:r>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S-131 Unit</a:t>
            </a:r>
            <a:r>
              <a:rPr lang="en-US" sz="1200" b="1" i="0" u="none" strike="noStrike" kern="1200" cap="none" baseline="0" dirty="0">
                <a:solidFill>
                  <a:schemeClr val="tx1"/>
                </a:solidFill>
                <a:latin typeface="Calibri"/>
                <a:ea typeface="Calibri"/>
                <a:cs typeface="Calibri"/>
                <a:sym typeface="Calibri"/>
              </a:rPr>
              <a:t> 2:</a:t>
            </a:r>
            <a:r>
              <a:rPr lang="en-US" sz="1200" b="1" i="0" u="none" strike="noStrike" kern="1200" cap="none" dirty="0">
                <a:solidFill>
                  <a:schemeClr val="tx1"/>
                </a:solidFill>
                <a:latin typeface="Calibri"/>
                <a:ea typeface="Calibri"/>
                <a:cs typeface="Calibri"/>
                <a:sym typeface="Calibri"/>
              </a:rPr>
              <a:t> Communication</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e4lzZA6WTyI?feature=oembed"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wC2WAlOlt1o?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S-131 Unit 2: </a:t>
            </a:r>
            <a:br>
              <a:rPr lang="en-US" dirty="0"/>
            </a:br>
            <a:r>
              <a:rPr lang="en-US" altLang="en-US" dirty="0"/>
              <a:t>Communication</a:t>
            </a:r>
            <a:endParaRPr lang="en-US" dirty="0"/>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irefighter using hand signals to communicate with a helicopter.">
            <a:extLst>
              <a:ext uri="{FF2B5EF4-FFF2-40B4-BE49-F238E27FC236}">
                <a16:creationId xmlns:a16="http://schemas.microsoft.com/office/drawing/2014/main" id="{F8CBF5FA-4E56-4C32-9F2C-8D382B6464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02" b="3369"/>
          <a:stretch/>
        </p:blipFill>
        <p:spPr bwMode="auto">
          <a:xfrm>
            <a:off x="0" y="838200"/>
            <a:ext cx="9159721"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DC5BEED-F33F-4AD8-97B4-BC60BA248777}"/>
              </a:ext>
            </a:extLst>
          </p:cNvPr>
          <p:cNvSpPr>
            <a:spLocks noGrp="1"/>
          </p:cNvSpPr>
          <p:nvPr>
            <p:ph type="title"/>
          </p:nvPr>
        </p:nvSpPr>
        <p:spPr/>
        <p:txBody>
          <a:bodyPr/>
          <a:lstStyle/>
          <a:p>
            <a:r>
              <a:rPr lang="en-US" dirty="0"/>
              <a:t>Types of Communication</a:t>
            </a:r>
          </a:p>
        </p:txBody>
      </p:sp>
      <p:sp>
        <p:nvSpPr>
          <p:cNvPr id="6" name="Rectangle 5">
            <a:extLst>
              <a:ext uri="{FF2B5EF4-FFF2-40B4-BE49-F238E27FC236}">
                <a16:creationId xmlns:a16="http://schemas.microsoft.com/office/drawing/2014/main" id="{74C8F52C-2ECD-4AB0-BD3F-CA2F4631A846}"/>
              </a:ext>
            </a:extLst>
          </p:cNvPr>
          <p:cNvSpPr/>
          <p:nvPr/>
        </p:nvSpPr>
        <p:spPr>
          <a:xfrm>
            <a:off x="6351751" y="4756666"/>
            <a:ext cx="2630848" cy="1477328"/>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t>Visual:</a:t>
            </a:r>
          </a:p>
          <a:p>
            <a:pPr algn="r" fontAlgn="auto">
              <a:spcBef>
                <a:spcPts val="0"/>
              </a:spcBef>
              <a:spcAft>
                <a:spcPts val="0"/>
              </a:spcAft>
              <a:defRPr/>
            </a:pPr>
            <a:r>
              <a:rPr lang="en-US" altLang="en-US" sz="3600" b="1" kern="0" dirty="0">
                <a:solidFill>
                  <a:srgbClr val="FFFFFF"/>
                </a:solidFill>
                <a:effectLst>
                  <a:glow rad="127000">
                    <a:srgbClr val="000000"/>
                  </a:glow>
                </a:effectLst>
                <a:latin typeface="+mj-lt"/>
              </a:rPr>
              <a:t>Hand Signals</a:t>
            </a:r>
            <a:endParaRPr kumimoji="0" lang="en-US" sz="3600" b="0" i="0" u="none" strike="noStrike" kern="0" cap="none" spc="0" normalizeH="0" baseline="0" noProof="0" dirty="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19644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lagging on tree branch">
            <a:extLst>
              <a:ext uri="{FF2B5EF4-FFF2-40B4-BE49-F238E27FC236}">
                <a16:creationId xmlns:a16="http://schemas.microsoft.com/office/drawing/2014/main" id="{AB06C3B3-20F7-4214-A417-C232C79FAB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0000" b="5624"/>
          <a:stretch/>
        </p:blipFill>
        <p:spPr bwMode="auto">
          <a:xfrm>
            <a:off x="0" y="838201"/>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DC5BEED-F33F-4AD8-97B4-BC60BA248777}"/>
              </a:ext>
            </a:extLst>
          </p:cNvPr>
          <p:cNvSpPr>
            <a:spLocks noGrp="1"/>
          </p:cNvSpPr>
          <p:nvPr>
            <p:ph type="title"/>
          </p:nvPr>
        </p:nvSpPr>
        <p:spPr/>
        <p:txBody>
          <a:bodyPr/>
          <a:lstStyle/>
          <a:p>
            <a:r>
              <a:rPr lang="en-US" dirty="0"/>
              <a:t>Types of Communication</a:t>
            </a:r>
          </a:p>
        </p:txBody>
      </p:sp>
      <p:sp>
        <p:nvSpPr>
          <p:cNvPr id="6" name="Rectangle 5">
            <a:extLst>
              <a:ext uri="{FF2B5EF4-FFF2-40B4-BE49-F238E27FC236}">
                <a16:creationId xmlns:a16="http://schemas.microsoft.com/office/drawing/2014/main" id="{74C8F52C-2ECD-4AB0-BD3F-CA2F4631A846}"/>
              </a:ext>
            </a:extLst>
          </p:cNvPr>
          <p:cNvSpPr/>
          <p:nvPr/>
        </p:nvSpPr>
        <p:spPr>
          <a:xfrm>
            <a:off x="6528730" y="4756666"/>
            <a:ext cx="2113079" cy="1477328"/>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t>Visual:</a:t>
            </a:r>
          </a:p>
          <a:p>
            <a:pPr marL="0" marR="0" lvl="0" indent="0" algn="r" defTabSz="914400" eaLnBrk="1" fontAlgn="auto" latinLnBrk="0" hangingPunct="1">
              <a:lnSpc>
                <a:spcPct val="100000"/>
              </a:lnSpc>
              <a:spcBef>
                <a:spcPts val="0"/>
              </a:spcBef>
              <a:spcAft>
                <a:spcPts val="0"/>
              </a:spcAft>
              <a:buClrTx/>
              <a:buSzTx/>
              <a:buFontTx/>
              <a:buNone/>
              <a:tabLst/>
              <a:defRPr/>
            </a:pPr>
            <a:r>
              <a:rPr lang="en-US" altLang="en-US" sz="3600" b="1" kern="0" dirty="0">
                <a:solidFill>
                  <a:srgbClr val="FFFFFF"/>
                </a:solidFill>
                <a:effectLst>
                  <a:glow rad="127000">
                    <a:srgbClr val="000000"/>
                  </a:glow>
                </a:effectLst>
                <a:latin typeface="+mj-lt"/>
              </a:rPr>
              <a:t>Flagging</a:t>
            </a:r>
            <a:endParaRPr kumimoji="0" lang="en-US" sz="3600" b="0" i="0" u="none" strike="noStrike" kern="0" cap="none" spc="0" normalizeH="0" baseline="0" noProof="0" dirty="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407833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5BEED-F33F-4AD8-97B4-BC60BA248777}"/>
              </a:ext>
            </a:extLst>
          </p:cNvPr>
          <p:cNvSpPr>
            <a:spLocks noGrp="1"/>
          </p:cNvSpPr>
          <p:nvPr>
            <p:ph type="title"/>
          </p:nvPr>
        </p:nvSpPr>
        <p:spPr/>
        <p:txBody>
          <a:bodyPr/>
          <a:lstStyle/>
          <a:p>
            <a:r>
              <a:rPr lang="en-US" dirty="0"/>
              <a:t>Types of Communication</a:t>
            </a:r>
          </a:p>
        </p:txBody>
      </p:sp>
      <p:grpSp>
        <p:nvGrpSpPr>
          <p:cNvPr id="4" name="Group 3" descr="Mirror and flashlight">
            <a:extLst>
              <a:ext uri="{FF2B5EF4-FFF2-40B4-BE49-F238E27FC236}">
                <a16:creationId xmlns:a16="http://schemas.microsoft.com/office/drawing/2014/main" id="{852509C6-B6D5-449F-BB6A-9AEB9D9BD851}"/>
              </a:ext>
            </a:extLst>
          </p:cNvPr>
          <p:cNvGrpSpPr/>
          <p:nvPr/>
        </p:nvGrpSpPr>
        <p:grpSpPr>
          <a:xfrm>
            <a:off x="-536399" y="867699"/>
            <a:ext cx="10860288" cy="5715000"/>
            <a:chOff x="-536399" y="867699"/>
            <a:chExt cx="10860288" cy="5715000"/>
          </a:xfrm>
        </p:grpSpPr>
        <p:pic>
          <p:nvPicPr>
            <p:cNvPr id="8" name="Picture 12" descr="mirror">
              <a:extLst>
                <a:ext uri="{FF2B5EF4-FFF2-40B4-BE49-F238E27FC236}">
                  <a16:creationId xmlns:a16="http://schemas.microsoft.com/office/drawing/2014/main" id="{75AE68C0-7315-4496-841F-CF45875873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36" b="4494"/>
            <a:stretch/>
          </p:blipFill>
          <p:spPr bwMode="auto">
            <a:xfrm>
              <a:off x="-11428" y="867699"/>
              <a:ext cx="9155428"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9">
              <a:extLst>
                <a:ext uri="{FF2B5EF4-FFF2-40B4-BE49-F238E27FC236}">
                  <a16:creationId xmlns:a16="http://schemas.microsoft.com/office/drawing/2014/main" id="{9B90F4AE-74A6-45C6-92AB-0E844E90340C}"/>
                </a:ext>
              </a:extLst>
            </p:cNvPr>
            <p:cNvSpPr>
              <a:spLocks noChangeArrowheads="1"/>
            </p:cNvSpPr>
            <p:nvPr/>
          </p:nvSpPr>
          <p:spPr bwMode="auto">
            <a:xfrm rot="14423620">
              <a:off x="5856294" y="-901781"/>
              <a:ext cx="1066800" cy="7868391"/>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 name="Group 1">
              <a:extLst>
                <a:ext uri="{FF2B5EF4-FFF2-40B4-BE49-F238E27FC236}">
                  <a16:creationId xmlns:a16="http://schemas.microsoft.com/office/drawing/2014/main" id="{38445D06-16FF-457F-95ED-7D6C930456D5}"/>
                </a:ext>
              </a:extLst>
            </p:cNvPr>
            <p:cNvGrpSpPr/>
            <p:nvPr/>
          </p:nvGrpSpPr>
          <p:grpSpPr>
            <a:xfrm rot="1590023">
              <a:off x="-536399" y="1345877"/>
              <a:ext cx="10561753" cy="3669807"/>
              <a:chOff x="-536399" y="1345877"/>
              <a:chExt cx="10561753" cy="3669807"/>
            </a:xfrm>
          </p:grpSpPr>
          <p:pic>
            <p:nvPicPr>
              <p:cNvPr id="9" name="Picture 4" descr="Strobe light">
                <a:extLst>
                  <a:ext uri="{FF2B5EF4-FFF2-40B4-BE49-F238E27FC236}">
                    <a16:creationId xmlns:a16="http://schemas.microsoft.com/office/drawing/2014/main" id="{ECB793D3-C520-45B5-B924-01539B1E8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rot="21253707">
                <a:off x="-536399" y="1728450"/>
                <a:ext cx="4038600" cy="3287234"/>
              </a:xfrm>
              <a:prstGeom prst="rect">
                <a:avLst/>
              </a:prstGeom>
              <a:noFill/>
            </p:spPr>
          </p:pic>
          <p:sp>
            <p:nvSpPr>
              <p:cNvPr id="11" name="AutoShape 9">
                <a:extLst>
                  <a:ext uri="{FF2B5EF4-FFF2-40B4-BE49-F238E27FC236}">
                    <a16:creationId xmlns:a16="http://schemas.microsoft.com/office/drawing/2014/main" id="{1A68E1ED-FF3E-4DEE-B71C-244F3007C0F2}"/>
                  </a:ext>
                </a:extLst>
              </p:cNvPr>
              <p:cNvSpPr>
                <a:spLocks noChangeArrowheads="1"/>
              </p:cNvSpPr>
              <p:nvPr/>
            </p:nvSpPr>
            <p:spPr bwMode="auto">
              <a:xfrm rot="15054022">
                <a:off x="5698856" y="-1913821"/>
                <a:ext cx="1066800" cy="7586196"/>
              </a:xfrm>
              <a:prstGeom prst="triangle">
                <a:avLst>
                  <a:gd name="adj" fmla="val 6490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6" name="Rectangle 5">
            <a:extLst>
              <a:ext uri="{FF2B5EF4-FFF2-40B4-BE49-F238E27FC236}">
                <a16:creationId xmlns:a16="http://schemas.microsoft.com/office/drawing/2014/main" id="{74C8F52C-2ECD-4AB0-BD3F-CA2F4631A846}"/>
              </a:ext>
            </a:extLst>
          </p:cNvPr>
          <p:cNvSpPr/>
          <p:nvPr/>
        </p:nvSpPr>
        <p:spPr>
          <a:xfrm>
            <a:off x="5106453" y="3979932"/>
            <a:ext cx="3642344" cy="203132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t>Visual:</a:t>
            </a:r>
          </a:p>
          <a:p>
            <a:pPr fontAlgn="auto">
              <a:spcBef>
                <a:spcPts val="0"/>
              </a:spcBef>
              <a:spcAft>
                <a:spcPts val="0"/>
              </a:spcAf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Verdana" pitchFamily="34" charset="0"/>
              </a:rPr>
              <a:t>Mirrors and </a:t>
            </a:r>
            <a:br>
              <a:rPr kumimoji="0" lang="en-US" sz="3600" b="1" i="0" u="none" strike="noStrike" kern="0" cap="none" spc="0" normalizeH="0" baseline="0" noProof="0" dirty="0">
                <a:ln>
                  <a:noFill/>
                </a:ln>
                <a:solidFill>
                  <a:srgbClr val="FFFFFF"/>
                </a:solidFill>
                <a:effectLst>
                  <a:glow rad="127000">
                    <a:srgbClr val="000000"/>
                  </a:glow>
                </a:effectLst>
                <a:uLnTx/>
                <a:uFillTx/>
                <a:latin typeface="Verdana" pitchFamily="34" charset="0"/>
              </a:rPr>
            </a:br>
            <a:r>
              <a:rPr kumimoji="0" lang="en-US" sz="3600" b="1" i="0" u="none" strike="noStrike" kern="0" cap="none" spc="0" normalizeH="0" baseline="0" noProof="0" dirty="0">
                <a:ln>
                  <a:noFill/>
                </a:ln>
                <a:solidFill>
                  <a:srgbClr val="FFFFFF"/>
                </a:solidFill>
                <a:effectLst>
                  <a:glow rad="127000">
                    <a:srgbClr val="000000"/>
                  </a:glow>
                </a:effectLst>
                <a:uLnTx/>
                <a:uFillTx/>
                <a:latin typeface="Verdana" pitchFamily="34" charset="0"/>
              </a:rPr>
              <a:t>Strobe Lights</a:t>
            </a:r>
            <a:endParaRPr kumimoji="0" lang="en-US" sz="3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3674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28" descr="body language">
            <a:extLst>
              <a:ext uri="{FF2B5EF4-FFF2-40B4-BE49-F238E27FC236}">
                <a16:creationId xmlns:a16="http://schemas.microsoft.com/office/drawing/2014/main" id="{F192A7EB-6D9A-4360-B5CD-1D20202297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8875" b="6749"/>
          <a:stretch/>
        </p:blipFill>
        <p:spPr bwMode="auto">
          <a:xfrm>
            <a:off x="0" y="8382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DC5BEED-F33F-4AD8-97B4-BC60BA248777}"/>
              </a:ext>
            </a:extLst>
          </p:cNvPr>
          <p:cNvSpPr>
            <a:spLocks noGrp="1"/>
          </p:cNvSpPr>
          <p:nvPr>
            <p:ph type="title"/>
          </p:nvPr>
        </p:nvSpPr>
        <p:spPr/>
        <p:txBody>
          <a:bodyPr/>
          <a:lstStyle/>
          <a:p>
            <a:r>
              <a:rPr lang="en-US" dirty="0"/>
              <a:t>Types of Communication</a:t>
            </a:r>
          </a:p>
        </p:txBody>
      </p:sp>
      <p:sp>
        <p:nvSpPr>
          <p:cNvPr id="6" name="Rectangle 5">
            <a:extLst>
              <a:ext uri="{FF2B5EF4-FFF2-40B4-BE49-F238E27FC236}">
                <a16:creationId xmlns:a16="http://schemas.microsoft.com/office/drawing/2014/main" id="{74C8F52C-2ECD-4AB0-BD3F-CA2F4631A846}"/>
              </a:ext>
            </a:extLst>
          </p:cNvPr>
          <p:cNvSpPr/>
          <p:nvPr/>
        </p:nvSpPr>
        <p:spPr>
          <a:xfrm>
            <a:off x="1828800" y="4572000"/>
            <a:ext cx="5958348"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t>Visual:</a:t>
            </a:r>
          </a:p>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a:solidFill>
                  <a:srgbClr val="FFFFFF"/>
                </a:solidFill>
                <a:effectLst>
                  <a:glow rad="127000">
                    <a:srgbClr val="000000"/>
                  </a:glow>
                </a:effectLst>
                <a:latin typeface="Calibri"/>
              </a:rPr>
              <a:t>	Body Language</a:t>
            </a:r>
            <a:endParaRPr kumimoji="0" lang="en-US" sz="1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1855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85A22-2F48-4137-BC4C-162F21D0928C}"/>
              </a:ext>
            </a:extLst>
          </p:cNvPr>
          <p:cNvSpPr>
            <a:spLocks noGrp="1"/>
          </p:cNvSpPr>
          <p:nvPr>
            <p:ph sz="quarter" idx="12"/>
          </p:nvPr>
        </p:nvSpPr>
        <p:spPr>
          <a:xfrm>
            <a:off x="304799" y="1229735"/>
            <a:ext cx="4975123" cy="4916624"/>
          </a:xfrm>
        </p:spPr>
        <p:txBody>
          <a:bodyPr>
            <a:normAutofit fontScale="70000" lnSpcReduction="20000"/>
          </a:bodyPr>
          <a:lstStyle/>
          <a:p>
            <a:pPr marL="0" indent="0">
              <a:buNone/>
            </a:pPr>
            <a:r>
              <a:rPr lang="en-US" sz="5400" dirty="0"/>
              <a:t>Written:</a:t>
            </a:r>
          </a:p>
          <a:p>
            <a:pPr marL="457200" lvl="0" indent="-457200" fontAlgn="auto">
              <a:spcBef>
                <a:spcPct val="20000"/>
              </a:spcBef>
              <a:spcAft>
                <a:spcPts val="0"/>
              </a:spcAft>
              <a:buFont typeface="Arial" panose="020B0604020202020204" pitchFamily="34" charset="0"/>
              <a:buChar char="•"/>
            </a:pPr>
            <a:r>
              <a:rPr lang="en-US" sz="5400" b="1" dirty="0" err="1">
                <a:solidFill>
                  <a:srgbClr val="000000"/>
                </a:solidFill>
                <a:latin typeface="Calibri"/>
              </a:rPr>
              <a:t>Acitvity</a:t>
            </a:r>
            <a:r>
              <a:rPr lang="en-US" sz="5400" b="1" dirty="0">
                <a:solidFill>
                  <a:srgbClr val="000000"/>
                </a:solidFill>
                <a:latin typeface="Calibri"/>
              </a:rPr>
              <a:t> Log (ICS-214)</a:t>
            </a:r>
          </a:p>
          <a:p>
            <a:pPr marL="457200" lvl="0" indent="-457200" fontAlgn="auto">
              <a:spcBef>
                <a:spcPct val="20000"/>
              </a:spcBef>
              <a:spcAft>
                <a:spcPts val="0"/>
              </a:spcAft>
              <a:buFont typeface="Arial" panose="020B0604020202020204" pitchFamily="34" charset="0"/>
              <a:buChar char="•"/>
            </a:pPr>
            <a:r>
              <a:rPr lang="en-US" sz="5400" b="1" dirty="0">
                <a:solidFill>
                  <a:srgbClr val="000000"/>
                </a:solidFill>
                <a:latin typeface="Calibri"/>
              </a:rPr>
              <a:t>General Message (ICS-213)</a:t>
            </a:r>
          </a:p>
          <a:p>
            <a:pPr marL="457200" lvl="0" indent="-457200" fontAlgn="auto">
              <a:spcBef>
                <a:spcPct val="20000"/>
              </a:spcBef>
              <a:spcAft>
                <a:spcPts val="0"/>
              </a:spcAft>
              <a:buFont typeface="Arial" panose="020B0604020202020204" pitchFamily="34" charset="0"/>
              <a:buChar char="•"/>
            </a:pPr>
            <a:r>
              <a:rPr lang="en-US" sz="5400" b="1" dirty="0">
                <a:solidFill>
                  <a:srgbClr val="000000"/>
                </a:solidFill>
                <a:latin typeface="Calibri"/>
              </a:rPr>
              <a:t>Incident Organizer</a:t>
            </a:r>
          </a:p>
          <a:p>
            <a:pPr marL="457200" lvl="0" indent="-457200" fontAlgn="auto">
              <a:spcBef>
                <a:spcPct val="20000"/>
              </a:spcBef>
              <a:spcAft>
                <a:spcPts val="0"/>
              </a:spcAft>
              <a:buFont typeface="Arial" panose="020B0604020202020204" pitchFamily="34" charset="0"/>
              <a:buChar char="•"/>
            </a:pPr>
            <a:r>
              <a:rPr lang="en-US" sz="5400" b="1" dirty="0">
                <a:solidFill>
                  <a:srgbClr val="000000"/>
                </a:solidFill>
                <a:latin typeface="Calibri"/>
              </a:rPr>
              <a:t>Text/email messages</a:t>
            </a:r>
          </a:p>
          <a:p>
            <a:pPr marL="457200" lvl="0" indent="-457200" fontAlgn="auto">
              <a:spcBef>
                <a:spcPct val="20000"/>
              </a:spcBef>
              <a:spcAft>
                <a:spcPts val="0"/>
              </a:spcAft>
              <a:buFont typeface="Arial" panose="020B0604020202020204" pitchFamily="34" charset="0"/>
              <a:buChar char="•"/>
            </a:pPr>
            <a:r>
              <a:rPr lang="en-US" sz="5400" b="1" dirty="0">
                <a:solidFill>
                  <a:srgbClr val="000000"/>
                </a:solidFill>
                <a:latin typeface="Calibri"/>
              </a:rPr>
              <a:t>Other</a:t>
            </a:r>
            <a:endParaRPr lang="en-US" sz="5400" dirty="0"/>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Types of Communication</a:t>
            </a:r>
          </a:p>
        </p:txBody>
      </p:sp>
      <p:pic>
        <p:nvPicPr>
          <p:cNvPr id="7" name="Picture 4" descr="Sign pointing to fire camp">
            <a:extLst>
              <a:ext uri="{FF2B5EF4-FFF2-40B4-BE49-F238E27FC236}">
                <a16:creationId xmlns:a16="http://schemas.microsoft.com/office/drawing/2014/main" id="{A78731E6-6755-43FA-AC46-09B4937B50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371600"/>
            <a:ext cx="3276600" cy="4916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1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3A4897-6EC1-4BBE-A733-2D6A5B4A3383}"/>
              </a:ext>
            </a:extLst>
          </p:cNvPr>
          <p:cNvSpPr>
            <a:spLocks noGrp="1"/>
          </p:cNvSpPr>
          <p:nvPr>
            <p:ph sz="quarter" idx="12"/>
          </p:nvPr>
        </p:nvSpPr>
        <p:spPr>
          <a:xfrm>
            <a:off x="228600" y="1181100"/>
            <a:ext cx="8686800" cy="5293442"/>
          </a:xfrm>
        </p:spPr>
        <p:txBody>
          <a:bodyPr>
            <a:normAutofit/>
          </a:bodyPr>
          <a:lstStyle/>
          <a:p>
            <a:pPr marL="571500" lvl="0" indent="-571500" fontAlgn="auto">
              <a:spcBef>
                <a:spcPct val="20000"/>
              </a:spcBef>
              <a:spcAft>
                <a:spcPts val="0"/>
              </a:spcAft>
              <a:buFont typeface="Arial" panose="020B0604020202020204" pitchFamily="34" charset="0"/>
              <a:buChar char="•"/>
            </a:pPr>
            <a:r>
              <a:rPr lang="en-US" sz="3600" b="1" dirty="0">
                <a:solidFill>
                  <a:srgbClr val="000000"/>
                </a:solidFill>
                <a:latin typeface="Calibri"/>
              </a:rPr>
              <a:t>The importance of documentation cannot be underestimated. </a:t>
            </a:r>
          </a:p>
          <a:p>
            <a:pPr marL="571500" lvl="0" indent="-571500" fontAlgn="auto">
              <a:spcBef>
                <a:spcPct val="20000"/>
              </a:spcBef>
              <a:spcAft>
                <a:spcPts val="0"/>
              </a:spcAft>
              <a:buFont typeface="Arial" panose="020B0604020202020204" pitchFamily="34" charset="0"/>
              <a:buChar char="•"/>
            </a:pPr>
            <a:r>
              <a:rPr lang="en-US" sz="3600" b="1" dirty="0">
                <a:solidFill>
                  <a:srgbClr val="000000"/>
                </a:solidFill>
                <a:latin typeface="Calibri"/>
              </a:rPr>
              <a:t>Records help recall events and important information regarding the incident when the memory fails.</a:t>
            </a:r>
          </a:p>
          <a:p>
            <a:pPr marL="571500" lvl="0" indent="-571500" fontAlgn="auto">
              <a:spcBef>
                <a:spcPct val="20000"/>
              </a:spcBef>
              <a:spcAft>
                <a:spcPts val="0"/>
              </a:spcAft>
              <a:buFont typeface="Arial" panose="020B0604020202020204" pitchFamily="34" charset="0"/>
              <a:buChar char="•"/>
            </a:pPr>
            <a:r>
              <a:rPr lang="en-US" sz="3600" b="1" dirty="0">
                <a:solidFill>
                  <a:srgbClr val="000000"/>
                </a:solidFill>
                <a:latin typeface="Calibri"/>
              </a:rPr>
              <a:t>Documentation provides relief forces with incident activities to date.</a:t>
            </a:r>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Documentation</a:t>
            </a:r>
          </a:p>
        </p:txBody>
      </p:sp>
    </p:spTree>
    <p:extLst>
      <p:ext uri="{BB962C8B-B14F-4D97-AF65-F5344CB8AC3E}">
        <p14:creationId xmlns:p14="http://schemas.microsoft.com/office/powerpoint/2010/main" val="178283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CS forms and Smokey pocket planner notebook">
            <a:extLst>
              <a:ext uri="{FF2B5EF4-FFF2-40B4-BE49-F238E27FC236}">
                <a16:creationId xmlns:a16="http://schemas.microsoft.com/office/drawing/2014/main" id="{A625728B-BBC9-4E92-ABF2-A340F6498D93}"/>
              </a:ext>
            </a:extLst>
          </p:cNvPr>
          <p:cNvPicPr>
            <a:picLocks noChangeAspect="1"/>
          </p:cNvPicPr>
          <p:nvPr/>
        </p:nvPicPr>
        <p:blipFill>
          <a:blip r:embed="rId3"/>
          <a:stretch>
            <a:fillRect/>
          </a:stretch>
        </p:blipFill>
        <p:spPr>
          <a:xfrm>
            <a:off x="-7193" y="857046"/>
            <a:ext cx="9144000" cy="5704346"/>
          </a:xfrm>
          <a:prstGeom prst="rect">
            <a:avLst/>
          </a:prstGeom>
        </p:spPr>
      </p:pic>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Documentation</a:t>
            </a:r>
          </a:p>
        </p:txBody>
      </p:sp>
      <p:sp>
        <p:nvSpPr>
          <p:cNvPr id="2" name="Rectangle 1">
            <a:extLst>
              <a:ext uri="{FF2B5EF4-FFF2-40B4-BE49-F238E27FC236}">
                <a16:creationId xmlns:a16="http://schemas.microsoft.com/office/drawing/2014/main" id="{3FD9C910-1B12-4833-BC39-29CE0E6E1451}"/>
              </a:ext>
            </a:extLst>
          </p:cNvPr>
          <p:cNvSpPr/>
          <p:nvPr/>
        </p:nvSpPr>
        <p:spPr>
          <a:xfrm>
            <a:off x="5402549" y="778429"/>
            <a:ext cx="2621230" cy="923330"/>
          </a:xfrm>
          <a:prstGeom prst="rect">
            <a:avLst/>
          </a:prstGeom>
        </p:spPr>
        <p:txBody>
          <a:bodyPr wrap="none">
            <a:spAutoFit/>
          </a:bodyPr>
          <a:lstStyle/>
          <a:p>
            <a:pPr lvl="0" fontAlgn="auto">
              <a:spcBef>
                <a:spcPts val="0"/>
              </a:spcBef>
              <a:spcAft>
                <a:spcPts val="0"/>
              </a:spcAft>
              <a:defRPr/>
            </a:pPr>
            <a:r>
              <a:rPr lang="en-US" altLang="en-US" sz="5400" b="1" kern="0" dirty="0">
                <a:solidFill>
                  <a:srgbClr val="FFFFFF"/>
                </a:solidFill>
                <a:effectLst>
                  <a:glow rad="127000">
                    <a:srgbClr val="000000"/>
                  </a:glow>
                </a:effectLst>
                <a:latin typeface="Calibri"/>
              </a:rPr>
              <a:t>Written:</a:t>
            </a:r>
            <a:endParaRPr lang="en-US" kern="0" dirty="0">
              <a:solidFill>
                <a:sysClr val="windowText" lastClr="000000"/>
              </a:solidFill>
            </a:endParaRPr>
          </a:p>
        </p:txBody>
      </p:sp>
      <p:sp>
        <p:nvSpPr>
          <p:cNvPr id="9" name="Rectangle 3">
            <a:extLst>
              <a:ext uri="{FF2B5EF4-FFF2-40B4-BE49-F238E27FC236}">
                <a16:creationId xmlns:a16="http://schemas.microsoft.com/office/drawing/2014/main" id="{08B373D1-F287-45C5-B31C-0739BAE9E869}"/>
              </a:ext>
            </a:extLst>
          </p:cNvPr>
          <p:cNvSpPr txBox="1">
            <a:spLocks noChangeArrowheads="1"/>
          </p:cNvSpPr>
          <p:nvPr/>
        </p:nvSpPr>
        <p:spPr>
          <a:xfrm>
            <a:off x="5439238" y="1582993"/>
            <a:ext cx="3733800" cy="475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Calibri"/>
                <a:ea typeface="+mn-ea"/>
                <a:cs typeface="+mn-cs"/>
              </a:rPr>
              <a:t>ICS Forms  </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Calibri"/>
                <a:ea typeface="+mn-ea"/>
                <a:cs typeface="+mn-cs"/>
              </a:rPr>
              <a:t>Activity Log</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Calibri"/>
                <a:ea typeface="+mn-ea"/>
                <a:cs typeface="+mn-cs"/>
              </a:rPr>
              <a:t>General Message</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Calibri"/>
                <a:ea typeface="+mn-ea"/>
                <a:cs typeface="+mn-cs"/>
              </a:rPr>
              <a:t>Incident Briefing</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3200" dirty="0">
                <a:solidFill>
                  <a:srgbClr val="000000"/>
                </a:solidFill>
                <a:latin typeface="Calibri"/>
              </a:rPr>
              <a:t>Pocket notebook</a:t>
            </a:r>
            <a:endParaRPr kumimoji="0" lang="en-US" altLang="en-US" sz="32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3222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500"/>
                                        <p:tgtEl>
                                          <p:spTgt spid="9">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up)">
                                      <p:cBhvr>
                                        <p:cTn id="15" dur="500"/>
                                        <p:tgtEl>
                                          <p:spTgt spid="9">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up)">
                                      <p:cBhvr>
                                        <p:cTn id="19" dur="500"/>
                                        <p:tgtEl>
                                          <p:spTgt spid="9">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up)">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Examples of agency forms.">
            <a:extLst>
              <a:ext uri="{FF2B5EF4-FFF2-40B4-BE49-F238E27FC236}">
                <a16:creationId xmlns:a16="http://schemas.microsoft.com/office/drawing/2014/main" id="{043FC767-CCA6-4CA5-B9B8-8A2DD4F58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99" b="6625"/>
          <a:stretch/>
        </p:blipFill>
        <p:spPr bwMode="auto">
          <a:xfrm>
            <a:off x="0" y="838201"/>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Documentation</a:t>
            </a:r>
          </a:p>
        </p:txBody>
      </p:sp>
      <p:sp>
        <p:nvSpPr>
          <p:cNvPr id="2" name="Rectangle 1">
            <a:extLst>
              <a:ext uri="{FF2B5EF4-FFF2-40B4-BE49-F238E27FC236}">
                <a16:creationId xmlns:a16="http://schemas.microsoft.com/office/drawing/2014/main" id="{3FD9C910-1B12-4833-BC39-29CE0E6E1451}"/>
              </a:ext>
            </a:extLst>
          </p:cNvPr>
          <p:cNvSpPr/>
          <p:nvPr/>
        </p:nvSpPr>
        <p:spPr>
          <a:xfrm>
            <a:off x="6272046" y="1011832"/>
            <a:ext cx="2832827" cy="2031325"/>
          </a:xfrm>
          <a:prstGeom prst="rect">
            <a:avLst/>
          </a:prstGeom>
        </p:spPr>
        <p:txBody>
          <a:bodyPr wrap="none">
            <a:spAutoFit/>
          </a:bodyPr>
          <a:lstStyle/>
          <a:p>
            <a:pPr lvl="0" fontAlgn="auto">
              <a:spcBef>
                <a:spcPts val="0"/>
              </a:spcBef>
              <a:spcAft>
                <a:spcPts val="0"/>
              </a:spcAft>
              <a:defRPr/>
            </a:pPr>
            <a:r>
              <a:rPr lang="en-US" altLang="en-US" sz="5400" b="1" kern="0" dirty="0">
                <a:solidFill>
                  <a:srgbClr val="FFFFFF"/>
                </a:solidFill>
                <a:effectLst>
                  <a:glow rad="127000">
                    <a:srgbClr val="000000"/>
                  </a:glow>
                </a:effectLst>
                <a:latin typeface="Calibri"/>
              </a:rPr>
              <a:t>Written:</a:t>
            </a:r>
          </a:p>
          <a:p>
            <a:pPr lvl="0" fontAlgn="auto">
              <a:spcBef>
                <a:spcPts val="0"/>
              </a:spcBef>
              <a:spcAft>
                <a:spcPts val="0"/>
              </a:spcAft>
              <a:defRPr/>
            </a:pPr>
            <a:r>
              <a:rPr lang="en-US" sz="3600" b="1" kern="0" dirty="0">
                <a:solidFill>
                  <a:srgbClr val="FFFFFF"/>
                </a:solidFill>
                <a:effectLst>
                  <a:glow rad="127000">
                    <a:srgbClr val="000000"/>
                  </a:glow>
                </a:effectLst>
                <a:latin typeface="Calibri"/>
              </a:rPr>
              <a:t>Agency-</a:t>
            </a:r>
            <a:br>
              <a:rPr lang="en-US" sz="3600" b="1" kern="0" dirty="0">
                <a:solidFill>
                  <a:srgbClr val="FFFFFF"/>
                </a:solidFill>
                <a:effectLst>
                  <a:glow rad="127000">
                    <a:srgbClr val="000000"/>
                  </a:glow>
                </a:effectLst>
                <a:latin typeface="Calibri"/>
              </a:rPr>
            </a:br>
            <a:r>
              <a:rPr lang="en-US" sz="3600" b="1" kern="0" dirty="0">
                <a:solidFill>
                  <a:srgbClr val="FFFFFF"/>
                </a:solidFill>
                <a:effectLst>
                  <a:glow rad="127000">
                    <a:srgbClr val="000000"/>
                  </a:glow>
                </a:effectLst>
                <a:latin typeface="Calibri"/>
              </a:rPr>
              <a:t>specific forms</a:t>
            </a:r>
            <a:endParaRPr lang="en-US" sz="3600" kern="0" dirty="0">
              <a:solidFill>
                <a:sysClr val="windowText" lastClr="000000"/>
              </a:solidFill>
            </a:endParaRPr>
          </a:p>
        </p:txBody>
      </p:sp>
    </p:spTree>
    <p:extLst>
      <p:ext uri="{BB962C8B-B14F-4D97-AF65-F5344CB8AC3E}">
        <p14:creationId xmlns:p14="http://schemas.microsoft.com/office/powerpoint/2010/main" val="102729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fighters looking at phone.">
            <a:extLst>
              <a:ext uri="{FF2B5EF4-FFF2-40B4-BE49-F238E27FC236}">
                <a16:creationId xmlns:a16="http://schemas.microsoft.com/office/drawing/2014/main" id="{7038375D-8357-4D07-A8C2-7C72AC099B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10" r="30089"/>
          <a:stretch/>
        </p:blipFill>
        <p:spPr>
          <a:xfrm>
            <a:off x="-1" y="838200"/>
            <a:ext cx="5611827" cy="5791200"/>
          </a:xfrm>
          <a:prstGeom prst="rect">
            <a:avLst/>
          </a:prstGeom>
        </p:spPr>
      </p:pic>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Documentation</a:t>
            </a:r>
          </a:p>
        </p:txBody>
      </p:sp>
      <p:sp>
        <p:nvSpPr>
          <p:cNvPr id="2" name="Rectangle 1">
            <a:extLst>
              <a:ext uri="{FF2B5EF4-FFF2-40B4-BE49-F238E27FC236}">
                <a16:creationId xmlns:a16="http://schemas.microsoft.com/office/drawing/2014/main" id="{3FD9C910-1B12-4833-BC39-29CE0E6E1451}"/>
              </a:ext>
            </a:extLst>
          </p:cNvPr>
          <p:cNvSpPr/>
          <p:nvPr/>
        </p:nvSpPr>
        <p:spPr>
          <a:xfrm>
            <a:off x="5715000" y="1676400"/>
            <a:ext cx="3212739" cy="923330"/>
          </a:xfrm>
          <a:prstGeom prst="rect">
            <a:avLst/>
          </a:prstGeom>
        </p:spPr>
        <p:txBody>
          <a:bodyPr wrap="none">
            <a:spAutoFit/>
          </a:bodyPr>
          <a:lstStyle/>
          <a:p>
            <a:pPr lvl="0" fontAlgn="auto">
              <a:spcBef>
                <a:spcPts val="0"/>
              </a:spcBef>
              <a:spcAft>
                <a:spcPts val="0"/>
              </a:spcAft>
              <a:defRPr/>
            </a:pPr>
            <a:r>
              <a:rPr lang="en-US" altLang="en-US" sz="5400" b="1" kern="0" dirty="0">
                <a:solidFill>
                  <a:srgbClr val="FFFFFF"/>
                </a:solidFill>
                <a:effectLst>
                  <a:glow rad="127000">
                    <a:srgbClr val="000000"/>
                  </a:glow>
                </a:effectLst>
                <a:latin typeface="Calibri"/>
              </a:rPr>
              <a:t>Electronic:</a:t>
            </a:r>
            <a:endParaRPr lang="en-US" kern="0" dirty="0">
              <a:solidFill>
                <a:sysClr val="windowText" lastClr="000000"/>
              </a:solidFill>
            </a:endParaRPr>
          </a:p>
        </p:txBody>
      </p:sp>
      <p:sp>
        <p:nvSpPr>
          <p:cNvPr id="9" name="Rectangle 3">
            <a:extLst>
              <a:ext uri="{FF2B5EF4-FFF2-40B4-BE49-F238E27FC236}">
                <a16:creationId xmlns:a16="http://schemas.microsoft.com/office/drawing/2014/main" id="{08B373D1-F287-45C5-B31C-0739BAE9E869}"/>
              </a:ext>
            </a:extLst>
          </p:cNvPr>
          <p:cNvSpPr txBox="1">
            <a:spLocks noChangeArrowheads="1"/>
          </p:cNvSpPr>
          <p:nvPr/>
        </p:nvSpPr>
        <p:spPr>
          <a:xfrm>
            <a:off x="5715000" y="2819400"/>
            <a:ext cx="3733800" cy="475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36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3200" dirty="0">
                <a:solidFill>
                  <a:srgbClr val="000000"/>
                </a:solidFill>
                <a:latin typeface="Calibri"/>
              </a:rPr>
              <a:t>Smartphone</a:t>
            </a:r>
            <a:r>
              <a:rPr kumimoji="0" lang="en-US" altLang="en-US" sz="3200" b="1" i="0" u="none" strike="noStrike" kern="1200" cap="none" spc="0" normalizeH="0" baseline="0" noProof="0" dirty="0">
                <a:ln>
                  <a:noFill/>
                </a:ln>
                <a:solidFill>
                  <a:srgbClr val="000000"/>
                </a:solidFill>
                <a:effectLst/>
                <a:uLnTx/>
                <a:uFillTx/>
                <a:latin typeface="Calibri"/>
                <a:ea typeface="+mn-ea"/>
                <a:cs typeface="+mn-cs"/>
              </a:rPr>
              <a:t>  </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3200" dirty="0">
                <a:solidFill>
                  <a:srgbClr val="000000"/>
                </a:solidFill>
                <a:latin typeface="Calibri"/>
              </a:rPr>
              <a:t>GPS</a:t>
            </a:r>
            <a:endParaRPr kumimoji="0" lang="en-US" altLang="en-US" sz="3200" b="1" i="0" u="none" strike="noStrike" kern="1200" cap="none" spc="0" normalizeH="0" baseline="0" noProof="0" dirty="0">
              <a:ln>
                <a:noFill/>
              </a:ln>
              <a:solidFill>
                <a:srgbClr val="000000"/>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Calibri"/>
                <a:ea typeface="+mn-ea"/>
                <a:cs typeface="+mn-cs"/>
              </a:rPr>
              <a:t>Voice Recorder</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Calibri"/>
                <a:ea typeface="+mn-ea"/>
                <a:cs typeface="+mn-cs"/>
              </a:rPr>
              <a:t>Computer or tablet</a:t>
            </a:r>
          </a:p>
        </p:txBody>
      </p:sp>
    </p:spTree>
    <p:extLst>
      <p:ext uri="{BB962C8B-B14F-4D97-AF65-F5344CB8AC3E}">
        <p14:creationId xmlns:p14="http://schemas.microsoft.com/office/powerpoint/2010/main" val="661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500"/>
                                        <p:tgtEl>
                                          <p:spTgt spid="9">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up)">
                                      <p:cBhvr>
                                        <p:cTn id="15" dur="500"/>
                                        <p:tgtEl>
                                          <p:spTgt spid="9">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up)">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123454-6195-4827-A457-B0A34E2B2331}"/>
              </a:ext>
            </a:extLst>
          </p:cNvPr>
          <p:cNvSpPr>
            <a:spLocks noGrp="1"/>
          </p:cNvSpPr>
          <p:nvPr>
            <p:ph sz="quarter" idx="12"/>
          </p:nvPr>
        </p:nvSpPr>
        <p:spPr>
          <a:xfrm>
            <a:off x="228600" y="1181099"/>
            <a:ext cx="8686800" cy="5352435"/>
          </a:xfrm>
        </p:spPr>
        <p:txBody>
          <a:bodyPr>
            <a:normAutofit/>
          </a:bodyPr>
          <a:lstStyle/>
          <a:p>
            <a:pPr marL="0" indent="0">
              <a:buNone/>
            </a:pPr>
            <a:r>
              <a:rPr kumimoji="0" lang="en-US" sz="3600" b="1" i="0" u="none" strike="noStrike" kern="1200" cap="none" spc="0" normalizeH="0" baseline="0" noProof="0" dirty="0">
                <a:ln>
                  <a:noFill/>
                </a:ln>
                <a:solidFill>
                  <a:schemeClr val="tx1"/>
                </a:solidFill>
                <a:effectLst/>
                <a:uLnTx/>
                <a:uFillTx/>
                <a:latin typeface="Calibri"/>
                <a:ea typeface="+mj-ea"/>
                <a:cs typeface="+mj-cs"/>
              </a:rPr>
              <a:t>What should be documented?</a:t>
            </a:r>
          </a:p>
          <a:p>
            <a:pPr marL="571500" lvl="0" indent="-571500" fontAlgn="auto">
              <a:spcBef>
                <a:spcPct val="20000"/>
              </a:spcBef>
              <a:spcAft>
                <a:spcPts val="0"/>
              </a:spcAft>
              <a:buFont typeface="Arial" panose="020B0604020202020204" pitchFamily="34" charset="0"/>
              <a:buChar char="•"/>
            </a:pPr>
            <a:r>
              <a:rPr lang="en-US" sz="3600" b="1" dirty="0">
                <a:solidFill>
                  <a:srgbClr val="000000"/>
                </a:solidFill>
                <a:latin typeface="Calibri"/>
              </a:rPr>
              <a:t>Any event that you think is significant enough to remember should be photographed or written down. </a:t>
            </a:r>
          </a:p>
          <a:p>
            <a:pPr marL="571500" lvl="0" indent="-571500" fontAlgn="auto">
              <a:spcBef>
                <a:spcPct val="20000"/>
              </a:spcBef>
              <a:spcAft>
                <a:spcPts val="0"/>
              </a:spcAft>
              <a:buFont typeface="Arial" panose="020B0604020202020204" pitchFamily="34" charset="0"/>
              <a:buChar char="•"/>
            </a:pPr>
            <a:r>
              <a:rPr lang="en-US" sz="3600" b="1" dirty="0">
                <a:solidFill>
                  <a:srgbClr val="000000"/>
                </a:solidFill>
                <a:latin typeface="Calibri"/>
              </a:rPr>
              <a:t>Think of documentation as another tool to aid your memory.</a:t>
            </a:r>
            <a:endParaRPr lang="en-US" sz="3600" dirty="0"/>
          </a:p>
        </p:txBody>
      </p:sp>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p:txBody>
          <a:bodyPr/>
          <a:lstStyle/>
          <a:p>
            <a:r>
              <a:rPr lang="en-US" dirty="0"/>
              <a:t>Documentation</a:t>
            </a:r>
          </a:p>
        </p:txBody>
      </p:sp>
    </p:spTree>
    <p:extLst>
      <p:ext uri="{BB962C8B-B14F-4D97-AF65-F5344CB8AC3E}">
        <p14:creationId xmlns:p14="http://schemas.microsoft.com/office/powerpoint/2010/main" val="332732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181100"/>
            <a:ext cx="8686800" cy="5219700"/>
          </a:xfrm>
        </p:spPr>
        <p:txBody>
          <a:bodyPr>
            <a:normAutofit/>
          </a:bodyPr>
          <a:lstStyle/>
          <a:p>
            <a:pPr marL="0" indent="0">
              <a:buNone/>
            </a:pPr>
            <a:r>
              <a:rPr lang="en-US" dirty="0"/>
              <a:t>Students will be able to:</a:t>
            </a:r>
          </a:p>
          <a:p>
            <a:r>
              <a:rPr lang="en-US" dirty="0"/>
              <a:t>Identify the communication and documentation responsibilities of a Firefighter Type 1 (FFT1) and Incident Commander Type 5 (ICT5).</a:t>
            </a:r>
          </a:p>
          <a:p>
            <a:r>
              <a:rPr lang="en-US" dirty="0"/>
              <a:t>Demonstrate the ability to give and receive a briefing following the Briefing Checklist found in the </a:t>
            </a:r>
            <a:r>
              <a:rPr lang="en-US" i="1" dirty="0"/>
              <a:t>Incident Response Pocket Guide</a:t>
            </a:r>
            <a:r>
              <a:rPr lang="en-US" dirty="0"/>
              <a:t> (</a:t>
            </a:r>
            <a:r>
              <a:rPr lang="en-US" i="1" dirty="0"/>
              <a:t>IRPG</a:t>
            </a:r>
            <a:r>
              <a:rPr lang="en-US" dirty="0"/>
              <a:t>), PMS 461.</a:t>
            </a:r>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005690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Briefing Example</a:t>
            </a:r>
          </a:p>
        </p:txBody>
      </p:sp>
      <p:pic>
        <p:nvPicPr>
          <p:cNvPr id="6" name="Online Media 5" title="Briefing example">
            <a:hlinkClick r:id="" action="ppaction://media"/>
            <a:extLst>
              <a:ext uri="{FF2B5EF4-FFF2-40B4-BE49-F238E27FC236}">
                <a16:creationId xmlns:a16="http://schemas.microsoft.com/office/drawing/2014/main" id="{E8C94883-D1CD-479C-A852-4CE805B1E0C7}"/>
              </a:ext>
            </a:extLst>
          </p:cNvPr>
          <p:cNvPicPr>
            <a:picLocks noGrp="1" noRot="1" noChangeAspect="1"/>
          </p:cNvPicPr>
          <p:nvPr>
            <p:ph sz="quarter" idx="12"/>
            <a:videoFile r:link="rId1"/>
          </p:nvPr>
        </p:nvPicPr>
        <p:blipFill>
          <a:blip r:embed="rId4"/>
          <a:stretch>
            <a:fillRect/>
          </a:stretch>
        </p:blipFill>
        <p:spPr>
          <a:xfrm>
            <a:off x="0" y="1066800"/>
            <a:ext cx="9144000" cy="5143160"/>
          </a:xfrm>
          <a:prstGeom prst="rect">
            <a:avLst/>
          </a:prstGeom>
        </p:spPr>
      </p:pic>
    </p:spTree>
    <p:extLst>
      <p:ext uri="{BB962C8B-B14F-4D97-AF65-F5344CB8AC3E}">
        <p14:creationId xmlns:p14="http://schemas.microsoft.com/office/powerpoint/2010/main" val="35268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refighter giving a briefing">
            <a:extLst>
              <a:ext uri="{FF2B5EF4-FFF2-40B4-BE49-F238E27FC236}">
                <a16:creationId xmlns:a16="http://schemas.microsoft.com/office/drawing/2014/main" id="{B5C323A8-B314-46FE-A75C-D607750D6371}"/>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625600" y="1219200"/>
            <a:ext cx="5892800" cy="4419600"/>
          </a:xfrm>
        </p:spPr>
      </p:pic>
      <p:sp>
        <p:nvSpPr>
          <p:cNvPr id="3" name="Title 2">
            <a:extLst>
              <a:ext uri="{FF2B5EF4-FFF2-40B4-BE49-F238E27FC236}">
                <a16:creationId xmlns:a16="http://schemas.microsoft.com/office/drawing/2014/main" id="{358C15E7-348B-4D81-8A85-E0ED2D489398}"/>
              </a:ext>
            </a:extLst>
          </p:cNvPr>
          <p:cNvSpPr>
            <a:spLocks noGrp="1"/>
          </p:cNvSpPr>
          <p:nvPr>
            <p:ph type="title"/>
          </p:nvPr>
        </p:nvSpPr>
        <p:spPr>
          <a:xfrm>
            <a:off x="457200" y="76200"/>
            <a:ext cx="8229600" cy="563562"/>
          </a:xfrm>
        </p:spPr>
        <p:txBody>
          <a:bodyPr/>
          <a:lstStyle/>
          <a:p>
            <a:r>
              <a:rPr lang="en-US" dirty="0"/>
              <a:t>Briefing Exercise</a:t>
            </a:r>
          </a:p>
        </p:txBody>
      </p:sp>
    </p:spTree>
    <p:extLst>
      <p:ext uri="{BB962C8B-B14F-4D97-AF65-F5344CB8AC3E}">
        <p14:creationId xmlns:p14="http://schemas.microsoft.com/office/powerpoint/2010/main" val="44765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181100"/>
            <a:ext cx="8686800" cy="5293442"/>
          </a:xfrm>
        </p:spPr>
        <p:txBody>
          <a:bodyPr>
            <a:normAutofit/>
          </a:bodyPr>
          <a:lstStyle/>
          <a:p>
            <a:pPr marL="0" indent="0">
              <a:buNone/>
            </a:pPr>
            <a:r>
              <a:rPr lang="en-US" dirty="0"/>
              <a:t>Students will be able to:</a:t>
            </a:r>
          </a:p>
          <a:p>
            <a:r>
              <a:rPr lang="en-US" dirty="0"/>
              <a:t>Identify the communication and documentation responsibilities of a Firefighter Type 1 (FFT1) and Incident Commander Type 5 (ICT5).</a:t>
            </a:r>
          </a:p>
          <a:p>
            <a:r>
              <a:rPr lang="en-US" dirty="0"/>
              <a:t>Demonstrate the ability to give and receive a briefing following the Briefing Checklist found in the </a:t>
            </a:r>
            <a:r>
              <a:rPr lang="en-US" i="1" dirty="0"/>
              <a:t>Incident Response Pocket Guide</a:t>
            </a:r>
            <a:r>
              <a:rPr lang="en-US" dirty="0"/>
              <a:t> (</a:t>
            </a:r>
            <a:r>
              <a:rPr lang="en-US" i="1" dirty="0"/>
              <a:t>IRPG</a:t>
            </a:r>
            <a:r>
              <a:rPr lang="en-US" dirty="0"/>
              <a:t>), PMS 461.</a:t>
            </a:r>
          </a:p>
        </p:txBody>
      </p:sp>
      <p:sp>
        <p:nvSpPr>
          <p:cNvPr id="3" name="Title 2"/>
          <p:cNvSpPr>
            <a:spLocks noGrp="1"/>
          </p:cNvSpPr>
          <p:nvPr>
            <p:ph type="title"/>
          </p:nvPr>
        </p:nvSpPr>
        <p:spPr/>
        <p:txBody>
          <a:bodyPr/>
          <a:lstStyle/>
          <a:p>
            <a:r>
              <a:rPr lang="en-US" dirty="0"/>
              <a:t>Review Objectives</a:t>
            </a:r>
          </a:p>
        </p:txBody>
      </p:sp>
    </p:spTree>
    <p:extLst>
      <p:ext uri="{BB962C8B-B14F-4D97-AF65-F5344CB8AC3E}">
        <p14:creationId xmlns:p14="http://schemas.microsoft.com/office/powerpoint/2010/main" val="333805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D8821-F4A3-4301-BD7E-29F11CBDCD65}"/>
              </a:ext>
            </a:extLst>
          </p:cNvPr>
          <p:cNvSpPr>
            <a:spLocks noGrp="1"/>
          </p:cNvSpPr>
          <p:nvPr>
            <p:ph sz="quarter" idx="12"/>
          </p:nvPr>
        </p:nvSpPr>
        <p:spPr>
          <a:xfrm>
            <a:off x="228600" y="1181099"/>
            <a:ext cx="8686800" cy="5352435"/>
          </a:xfrm>
        </p:spPr>
        <p:txBody>
          <a:bodyPr>
            <a:normAutofit/>
          </a:bodyPr>
          <a:lstStyle/>
          <a:p>
            <a:pPr marL="0" indent="0" algn="ctr">
              <a:buNone/>
            </a:pPr>
            <a:r>
              <a:rPr lang="en-US" sz="3200" dirty="0">
                <a:solidFill>
                  <a:srgbClr val="CDD7D9">
                    <a:lumMod val="50000"/>
                  </a:srgbClr>
                </a:solidFill>
                <a:ea typeface="+mj-ea"/>
                <a:cs typeface="+mj-cs"/>
              </a:rPr>
              <a:t>WHY IS GOOD COMMUNICATION IMPORTANT?</a:t>
            </a:r>
          </a:p>
          <a:p>
            <a:pPr marL="0" indent="0" algn="ctr">
              <a:buNone/>
            </a:pPr>
            <a:endParaRPr lang="en-US" sz="1600" dirty="0">
              <a:solidFill>
                <a:srgbClr val="CDD7D9">
                  <a:lumMod val="50000"/>
                </a:srgbClr>
              </a:solidFill>
              <a:ea typeface="+mj-ea"/>
              <a:cs typeface="+mj-cs"/>
            </a:endParaRPr>
          </a:p>
          <a:p>
            <a:pPr marL="457200" lvl="0" indent="-457200" fontAlgn="auto">
              <a:spcBef>
                <a:spcPct val="20000"/>
              </a:spcBef>
              <a:spcAft>
                <a:spcPts val="0"/>
              </a:spcAft>
              <a:buFont typeface="Arial" panose="020B0604020202020204" pitchFamily="34" charset="0"/>
              <a:buChar char="•"/>
            </a:pPr>
            <a:r>
              <a:rPr lang="en-US" altLang="en-US" sz="3200" b="1" dirty="0">
                <a:solidFill>
                  <a:srgbClr val="000000"/>
                </a:solidFill>
                <a:latin typeface="Calibri"/>
              </a:rPr>
              <a:t>Communication is identified as a major contributing factor in fatality and near miss incidents.</a:t>
            </a:r>
          </a:p>
          <a:p>
            <a:pPr marL="457200" lvl="0" indent="-457200" fontAlgn="auto">
              <a:spcBef>
                <a:spcPct val="20000"/>
              </a:spcBef>
              <a:spcAft>
                <a:spcPts val="0"/>
              </a:spcAft>
              <a:buFont typeface="Arial" panose="020B0604020202020204" pitchFamily="34" charset="0"/>
              <a:buChar char="•"/>
            </a:pPr>
            <a:r>
              <a:rPr lang="en-US" altLang="en-US" sz="3200" b="1" dirty="0">
                <a:solidFill>
                  <a:srgbClr val="000000"/>
                </a:solidFill>
                <a:latin typeface="Calibri"/>
              </a:rPr>
              <a:t>Communication is vital in implementing the Risk Management Process. </a:t>
            </a:r>
          </a:p>
          <a:p>
            <a:pPr marL="457200" lvl="0" indent="-457200" fontAlgn="auto">
              <a:spcBef>
                <a:spcPct val="20000"/>
              </a:spcBef>
              <a:spcAft>
                <a:spcPts val="0"/>
              </a:spcAft>
              <a:buFont typeface="Arial" panose="020B0604020202020204" pitchFamily="34" charset="0"/>
              <a:buChar char="•"/>
            </a:pPr>
            <a:r>
              <a:rPr lang="en-US" altLang="en-US" sz="3200" b="1" dirty="0">
                <a:solidFill>
                  <a:srgbClr val="000000"/>
                </a:solidFill>
                <a:latin typeface="Calibri"/>
              </a:rPr>
              <a:t>Communication directly affects the safe and efficient completion of an assignment.</a:t>
            </a:r>
            <a:endParaRPr lang="en-US" dirty="0"/>
          </a:p>
        </p:txBody>
      </p:sp>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Importance</a:t>
            </a:r>
          </a:p>
        </p:txBody>
      </p:sp>
    </p:spTree>
    <p:extLst>
      <p:ext uri="{BB962C8B-B14F-4D97-AF65-F5344CB8AC3E}">
        <p14:creationId xmlns:p14="http://schemas.microsoft.com/office/powerpoint/2010/main" val="177402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2BD53E-5CBE-4912-97FF-2EFDBEB2FE82}"/>
              </a:ext>
            </a:extLst>
          </p:cNvPr>
          <p:cNvSpPr>
            <a:spLocks noGrp="1"/>
          </p:cNvSpPr>
          <p:nvPr>
            <p:ph type="title"/>
          </p:nvPr>
        </p:nvSpPr>
        <p:spPr/>
        <p:txBody>
          <a:bodyPr/>
          <a:lstStyle/>
          <a:p>
            <a:r>
              <a:rPr lang="en-US" dirty="0"/>
              <a:t>Effectiveness</a:t>
            </a:r>
          </a:p>
        </p:txBody>
      </p:sp>
      <p:sp>
        <p:nvSpPr>
          <p:cNvPr id="5" name="Title 1">
            <a:extLst>
              <a:ext uri="{FF2B5EF4-FFF2-40B4-BE49-F238E27FC236}">
                <a16:creationId xmlns:a16="http://schemas.microsoft.com/office/drawing/2014/main" id="{FE390F03-6B6B-4588-A187-AD98A4A79B53}"/>
              </a:ext>
            </a:extLst>
          </p:cNvPr>
          <p:cNvSpPr txBox="1">
            <a:spLocks/>
          </p:cNvSpPr>
          <p:nvPr/>
        </p:nvSpPr>
        <p:spPr>
          <a:xfrm>
            <a:off x="228600" y="854075"/>
            <a:ext cx="8915400" cy="169635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chemeClr val="bg2">
                    <a:lumMod val="50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DD7D9">
                    <a:lumMod val="50000"/>
                  </a:srgbClr>
                </a:solidFill>
                <a:effectLst/>
                <a:uLnTx/>
                <a:uFillTx/>
                <a:latin typeface="Calibri"/>
                <a:ea typeface="+mj-ea"/>
                <a:cs typeface="+mj-cs"/>
              </a:rPr>
              <a:t>WHAT IS EFFECTIVE COMMUNICATION?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DD7D9">
                  <a:lumMod val="50000"/>
                </a:srgbClr>
              </a:solidFill>
              <a:effectLst/>
              <a:uLnTx/>
              <a:uFillTx/>
              <a:latin typeface="Calibri"/>
              <a:ea typeface="+mj-ea"/>
              <a:cs typeface="+mj-cs"/>
            </a:endParaRPr>
          </a:p>
          <a:p>
            <a:pPr fontAlgn="auto">
              <a:spcAft>
                <a:spcPts val="0"/>
              </a:spcAft>
              <a:defRPr/>
            </a:pPr>
            <a:r>
              <a:rPr lang="en-US" altLang="en-US" sz="3300" dirty="0">
                <a:solidFill>
                  <a:schemeClr val="tx1"/>
                </a:solidFill>
              </a:rPr>
              <a:t>The transfer of information in terms </a:t>
            </a:r>
            <a:br>
              <a:rPr lang="en-US" altLang="en-US" sz="3300" dirty="0">
                <a:solidFill>
                  <a:schemeClr val="tx1"/>
                </a:solidFill>
              </a:rPr>
            </a:br>
            <a:r>
              <a:rPr lang="en-US" altLang="en-US" sz="3300" dirty="0">
                <a:solidFill>
                  <a:schemeClr val="tx1"/>
                </a:solidFill>
              </a:rPr>
              <a:t>understood by both parties.</a:t>
            </a:r>
          </a:p>
        </p:txBody>
      </p:sp>
      <p:pic>
        <p:nvPicPr>
          <p:cNvPr id="9" name="Picture 4" descr="Firefighters talking">
            <a:extLst>
              <a:ext uri="{FF2B5EF4-FFF2-40B4-BE49-F238E27FC236}">
                <a16:creationId xmlns:a16="http://schemas.microsoft.com/office/drawing/2014/main" id="{EE0B3FEF-0DA5-4FCD-8B50-B2013E6F0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8" y="2710206"/>
            <a:ext cx="5374748" cy="3900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B6A9C93-28A2-4135-B43C-BF0AC4D1D695}"/>
              </a:ext>
            </a:extLst>
          </p:cNvPr>
          <p:cNvSpPr/>
          <p:nvPr/>
        </p:nvSpPr>
        <p:spPr>
          <a:xfrm>
            <a:off x="262812" y="4318457"/>
            <a:ext cx="1200970" cy="461665"/>
          </a:xfrm>
          <a:prstGeom prst="rect">
            <a:avLst/>
          </a:prstGeom>
        </p:spPr>
        <p:txBody>
          <a:bodyPr wrap="none">
            <a:spAutoFit/>
          </a:bodyPr>
          <a:lstStyle/>
          <a:p>
            <a:r>
              <a:rPr lang="en-US" b="1" dirty="0">
                <a:latin typeface="+mn-lt"/>
              </a:rPr>
              <a:t>SENDER</a:t>
            </a:r>
          </a:p>
        </p:txBody>
      </p:sp>
      <p:sp>
        <p:nvSpPr>
          <p:cNvPr id="11" name="Rectangle 10">
            <a:extLst>
              <a:ext uri="{FF2B5EF4-FFF2-40B4-BE49-F238E27FC236}">
                <a16:creationId xmlns:a16="http://schemas.microsoft.com/office/drawing/2014/main" id="{A0250891-3BD3-4CF1-B2E5-FFC0CF9848B0}"/>
              </a:ext>
            </a:extLst>
          </p:cNvPr>
          <p:cNvSpPr/>
          <p:nvPr/>
        </p:nvSpPr>
        <p:spPr>
          <a:xfrm>
            <a:off x="7355633" y="4307571"/>
            <a:ext cx="1406475" cy="461665"/>
          </a:xfrm>
          <a:prstGeom prst="rect">
            <a:avLst/>
          </a:prstGeom>
        </p:spPr>
        <p:txBody>
          <a:bodyPr wrap="none">
            <a:spAutoFit/>
          </a:bodyPr>
          <a:lstStyle/>
          <a:p>
            <a:r>
              <a:rPr lang="en-US" b="1" dirty="0">
                <a:latin typeface="+mn-lt"/>
              </a:rPr>
              <a:t>RECEIVER</a:t>
            </a:r>
          </a:p>
        </p:txBody>
      </p:sp>
    </p:spTree>
    <p:extLst>
      <p:ext uri="{BB962C8B-B14F-4D97-AF65-F5344CB8AC3E}">
        <p14:creationId xmlns:p14="http://schemas.microsoft.com/office/powerpoint/2010/main" val="52824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BAA77-2E4D-4577-9ECB-61E8D10B957A}"/>
              </a:ext>
            </a:extLst>
          </p:cNvPr>
          <p:cNvSpPr>
            <a:spLocks noGrp="1"/>
          </p:cNvSpPr>
          <p:nvPr>
            <p:ph type="title"/>
          </p:nvPr>
        </p:nvSpPr>
        <p:spPr>
          <a:xfrm>
            <a:off x="0" y="76200"/>
            <a:ext cx="9144000" cy="563562"/>
          </a:xfrm>
        </p:spPr>
        <p:txBody>
          <a:bodyPr/>
          <a:lstStyle/>
          <a:p>
            <a:r>
              <a:rPr lang="en-US" dirty="0"/>
              <a:t>Five Communication Responsibilities</a:t>
            </a:r>
          </a:p>
        </p:txBody>
      </p:sp>
      <p:pic>
        <p:nvPicPr>
          <p:cNvPr id="6" name="Online Media 5" title="WFSTAR:  Tools for Communication">
            <a:hlinkClick r:id="" action="ppaction://media"/>
            <a:extLst>
              <a:ext uri="{FF2B5EF4-FFF2-40B4-BE49-F238E27FC236}">
                <a16:creationId xmlns:a16="http://schemas.microsoft.com/office/drawing/2014/main" id="{BD4A2236-0AD1-417C-A041-FCF73926443A}"/>
              </a:ext>
            </a:extLst>
          </p:cNvPr>
          <p:cNvPicPr>
            <a:picLocks noGrp="1" noRot="1" noChangeAspect="1"/>
          </p:cNvPicPr>
          <p:nvPr>
            <p:ph sz="quarter" idx="12"/>
            <a:videoFile r:link="rId1"/>
          </p:nvPr>
        </p:nvPicPr>
        <p:blipFill>
          <a:blip r:embed="rId4"/>
          <a:stretch>
            <a:fillRect/>
          </a:stretch>
        </p:blipFill>
        <p:spPr>
          <a:xfrm>
            <a:off x="0" y="1066800"/>
            <a:ext cx="9093745" cy="5114893"/>
          </a:xfrm>
          <a:prstGeom prst="rect">
            <a:avLst/>
          </a:prstGeom>
        </p:spPr>
      </p:pic>
    </p:spTree>
    <p:extLst>
      <p:ext uri="{BB962C8B-B14F-4D97-AF65-F5344CB8AC3E}">
        <p14:creationId xmlns:p14="http://schemas.microsoft.com/office/powerpoint/2010/main" val="402541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F1C8A4-6A0E-4E89-859A-08ABBD5E6B76}"/>
              </a:ext>
            </a:extLst>
          </p:cNvPr>
          <p:cNvSpPr>
            <a:spLocks noGrp="1"/>
          </p:cNvSpPr>
          <p:nvPr>
            <p:ph sz="quarter" idx="12"/>
          </p:nvPr>
        </p:nvSpPr>
        <p:spPr/>
        <p:txBody>
          <a:bodyPr/>
          <a:lstStyle/>
          <a:p>
            <a:pPr marL="514350" indent="-514350">
              <a:buFont typeface="+mj-lt"/>
              <a:buAutoNum type="arabicPeriod"/>
            </a:pPr>
            <a:r>
              <a:rPr lang="en-US" altLang="en-US" dirty="0"/>
              <a:t>Brief others as needed.</a:t>
            </a:r>
          </a:p>
          <a:p>
            <a:pPr marL="514350" indent="-514350">
              <a:buFont typeface="+mj-lt"/>
              <a:buAutoNum type="arabicPeriod"/>
            </a:pPr>
            <a:r>
              <a:rPr lang="en-US" altLang="en-US" dirty="0"/>
              <a:t>Debrief your actions. </a:t>
            </a:r>
          </a:p>
          <a:p>
            <a:pPr marL="514350" indent="-514350">
              <a:buFont typeface="+mj-lt"/>
              <a:buAutoNum type="arabicPeriod"/>
            </a:pPr>
            <a:r>
              <a:rPr lang="en-US" altLang="en-US" dirty="0"/>
              <a:t>Communicate hazards to others.</a:t>
            </a:r>
          </a:p>
          <a:p>
            <a:pPr marL="514350" indent="-514350">
              <a:buFont typeface="+mj-lt"/>
              <a:buAutoNum type="arabicPeriod"/>
            </a:pPr>
            <a:r>
              <a:rPr lang="en-US" altLang="en-US" dirty="0"/>
              <a:t>Acknowledge messages.</a:t>
            </a:r>
          </a:p>
          <a:p>
            <a:pPr marL="514350" indent="-514350">
              <a:buFont typeface="+mj-lt"/>
              <a:buAutoNum type="arabicPeriod"/>
            </a:pPr>
            <a:r>
              <a:rPr lang="en-US" altLang="en-US" dirty="0"/>
              <a:t>Ask if you don’t know.</a:t>
            </a:r>
            <a:endParaRPr lang="en-US" dirty="0"/>
          </a:p>
        </p:txBody>
      </p:sp>
      <p:sp>
        <p:nvSpPr>
          <p:cNvPr id="3" name="Title 2">
            <a:extLst>
              <a:ext uri="{FF2B5EF4-FFF2-40B4-BE49-F238E27FC236}">
                <a16:creationId xmlns:a16="http://schemas.microsoft.com/office/drawing/2014/main" id="{F2DBAA77-2E4D-4577-9ECB-61E8D10B957A}"/>
              </a:ext>
            </a:extLst>
          </p:cNvPr>
          <p:cNvSpPr>
            <a:spLocks noGrp="1"/>
          </p:cNvSpPr>
          <p:nvPr>
            <p:ph type="title"/>
          </p:nvPr>
        </p:nvSpPr>
        <p:spPr/>
        <p:txBody>
          <a:bodyPr>
            <a:normAutofit fontScale="90000"/>
          </a:bodyPr>
          <a:lstStyle/>
          <a:p>
            <a:r>
              <a:rPr lang="en-US" dirty="0"/>
              <a:t>Five Communication Responsibilities</a:t>
            </a:r>
          </a:p>
        </p:txBody>
      </p:sp>
    </p:spTree>
    <p:extLst>
      <p:ext uri="{BB962C8B-B14F-4D97-AF65-F5344CB8AC3E}">
        <p14:creationId xmlns:p14="http://schemas.microsoft.com/office/powerpoint/2010/main" val="322096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5BEED-F33F-4AD8-97B4-BC60BA248777}"/>
              </a:ext>
            </a:extLst>
          </p:cNvPr>
          <p:cNvSpPr>
            <a:spLocks noGrp="1"/>
          </p:cNvSpPr>
          <p:nvPr>
            <p:ph type="title"/>
          </p:nvPr>
        </p:nvSpPr>
        <p:spPr/>
        <p:txBody>
          <a:bodyPr/>
          <a:lstStyle/>
          <a:p>
            <a:r>
              <a:rPr lang="en-US" dirty="0"/>
              <a:t>Types of Communication</a:t>
            </a:r>
          </a:p>
        </p:txBody>
      </p:sp>
      <p:pic>
        <p:nvPicPr>
          <p:cNvPr id="4" name="Content Placeholder 3" descr="face2facefull">
            <a:extLst>
              <a:ext uri="{FF2B5EF4-FFF2-40B4-BE49-F238E27FC236}">
                <a16:creationId xmlns:a16="http://schemas.microsoft.com/office/drawing/2014/main" id="{68C6312E-F8CB-416D-9AA3-F0F10B7741C2}"/>
              </a:ext>
            </a:extLst>
          </p:cNvPr>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rcRect t="14686"/>
          <a:stretch/>
        </p:blipFill>
        <p:spPr bwMode="auto">
          <a:xfrm>
            <a:off x="0" y="838200"/>
            <a:ext cx="9163050" cy="57545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4C8F52C-2ECD-4AB0-BD3F-CA2F4631A846}"/>
              </a:ext>
            </a:extLst>
          </p:cNvPr>
          <p:cNvSpPr/>
          <p:nvPr/>
        </p:nvSpPr>
        <p:spPr>
          <a:xfrm>
            <a:off x="209550" y="1489523"/>
            <a:ext cx="3419526" cy="1846659"/>
          </a:xfrm>
          <a:prstGeom prst="rect">
            <a:avLst/>
          </a:prstGeom>
        </p:spPr>
        <p:txBody>
          <a:bodyPr wrap="none">
            <a:spAutoFit/>
          </a:bodyPr>
          <a:lstStyle/>
          <a:p>
            <a:pPr fontAlgn="auto">
              <a:spcBef>
                <a:spcPts val="0"/>
              </a:spcBef>
              <a:spcAft>
                <a:spcPts val="0"/>
              </a:spcAft>
              <a:defRPr/>
            </a:pPr>
            <a: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t>Oral:</a:t>
            </a:r>
            <a:b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br>
            <a:r>
              <a:rPr kumimoji="0" lang="en-US" altLang="en-US" sz="3600" b="1" i="0" u="none" strike="noStrike" kern="0" cap="none" spc="0" normalizeH="0" baseline="0" noProof="0" dirty="0">
                <a:ln>
                  <a:noFill/>
                </a:ln>
                <a:solidFill>
                  <a:srgbClr val="FFFFFF"/>
                </a:solidFill>
                <a:effectLst>
                  <a:glow rad="127000">
                    <a:srgbClr val="000000"/>
                  </a:glow>
                </a:effectLst>
                <a:uLnTx/>
                <a:uFillTx/>
                <a:latin typeface="Verdana" pitchFamily="34" charset="0"/>
              </a:rPr>
              <a:t>Face-to-face</a:t>
            </a:r>
            <a:endPar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6915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spatcher">
            <a:extLst>
              <a:ext uri="{FF2B5EF4-FFF2-40B4-BE49-F238E27FC236}">
                <a16:creationId xmlns:a16="http://schemas.microsoft.com/office/drawing/2014/main" id="{E057547D-DA8A-4E3C-82B6-77CFFADDB0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12" r="20315"/>
          <a:stretch/>
        </p:blipFill>
        <p:spPr>
          <a:xfrm>
            <a:off x="1" y="838200"/>
            <a:ext cx="5029200" cy="5774794"/>
          </a:xfrm>
          <a:prstGeom prst="rect">
            <a:avLst/>
          </a:prstGeom>
        </p:spPr>
      </p:pic>
      <p:sp>
        <p:nvSpPr>
          <p:cNvPr id="3" name="Title 2">
            <a:extLst>
              <a:ext uri="{FF2B5EF4-FFF2-40B4-BE49-F238E27FC236}">
                <a16:creationId xmlns:a16="http://schemas.microsoft.com/office/drawing/2014/main" id="{BDC5BEED-F33F-4AD8-97B4-BC60BA248777}"/>
              </a:ext>
            </a:extLst>
          </p:cNvPr>
          <p:cNvSpPr>
            <a:spLocks noGrp="1"/>
          </p:cNvSpPr>
          <p:nvPr>
            <p:ph type="title"/>
          </p:nvPr>
        </p:nvSpPr>
        <p:spPr/>
        <p:txBody>
          <a:bodyPr/>
          <a:lstStyle/>
          <a:p>
            <a:r>
              <a:rPr lang="en-US" dirty="0"/>
              <a:t>Types of Communication</a:t>
            </a:r>
          </a:p>
        </p:txBody>
      </p:sp>
      <p:sp>
        <p:nvSpPr>
          <p:cNvPr id="6" name="Rectangle 5">
            <a:extLst>
              <a:ext uri="{FF2B5EF4-FFF2-40B4-BE49-F238E27FC236}">
                <a16:creationId xmlns:a16="http://schemas.microsoft.com/office/drawing/2014/main" id="{74C8F52C-2ECD-4AB0-BD3F-CA2F4631A846}"/>
              </a:ext>
            </a:extLst>
          </p:cNvPr>
          <p:cNvSpPr/>
          <p:nvPr/>
        </p:nvSpPr>
        <p:spPr>
          <a:xfrm>
            <a:off x="228600" y="1449674"/>
            <a:ext cx="1758815" cy="147732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t>Oral: </a:t>
            </a:r>
          </a:p>
          <a:p>
            <a:pPr fontAlgn="auto">
              <a:spcBef>
                <a:spcPts val="0"/>
              </a:spcBef>
              <a:spcAft>
                <a:spcPts val="0"/>
              </a:spcAft>
              <a:defRPr/>
            </a:pPr>
            <a:r>
              <a:rPr kumimoji="0" lang="en-US" altLang="en-US" sz="3600" b="1" i="0" u="none" strike="noStrike" kern="0" cap="none" spc="0" normalizeH="0" baseline="0" noProof="0" dirty="0">
                <a:ln>
                  <a:noFill/>
                </a:ln>
                <a:solidFill>
                  <a:srgbClr val="FFFFFF"/>
                </a:solidFill>
                <a:effectLst>
                  <a:glow rad="127000">
                    <a:srgbClr val="000000"/>
                  </a:glow>
                </a:effectLst>
                <a:uLnTx/>
                <a:uFillTx/>
                <a:latin typeface="+mj-lt"/>
              </a:rPr>
              <a:t>Radios</a:t>
            </a:r>
            <a:endParaRPr kumimoji="0" lang="en-US" sz="3600" b="0" i="0" u="none" strike="noStrike" kern="0" cap="none" spc="0" normalizeH="0" baseline="0" noProof="0" dirty="0">
              <a:ln>
                <a:noFill/>
              </a:ln>
              <a:solidFill>
                <a:sysClr val="windowText" lastClr="000000"/>
              </a:solidFill>
              <a:effectLst/>
              <a:uLnTx/>
              <a:uFillTx/>
              <a:latin typeface="+mj-lt"/>
            </a:endParaRPr>
          </a:p>
        </p:txBody>
      </p:sp>
      <p:pic>
        <p:nvPicPr>
          <p:cNvPr id="7" name="Picture 3" descr="Firefighter using a radio.">
            <a:extLst>
              <a:ext uri="{FF2B5EF4-FFF2-40B4-BE49-F238E27FC236}">
                <a16:creationId xmlns:a16="http://schemas.microsoft.com/office/drawing/2014/main" id="{4853DEBE-7268-470B-9D28-CA96C6D52DF5}"/>
              </a:ext>
            </a:extLst>
          </p:cNvPr>
          <p:cNvPicPr>
            <a:picLocks noGrp="1" noChangeAspect="1" noChangeArrowheads="1"/>
          </p:cNvPicPr>
          <p:nvPr>
            <p:ph sz="quarter" idx="12"/>
          </p:nvPr>
        </p:nvPicPr>
        <p:blipFill rotWithShape="1">
          <a:blip r:embed="rId4">
            <a:extLst>
              <a:ext uri="{28A0092B-C50C-407E-A947-70E740481C1C}">
                <a14:useLocalDpi xmlns:a14="http://schemas.microsoft.com/office/drawing/2010/main" val="0"/>
              </a:ext>
            </a:extLst>
          </a:blip>
          <a:srcRect t="3322" r="50862"/>
          <a:stretch/>
        </p:blipFill>
        <p:spPr bwMode="auto">
          <a:xfrm>
            <a:off x="5181601" y="838200"/>
            <a:ext cx="3962400" cy="577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7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irefighter talking on a cell phone.">
            <a:extLst>
              <a:ext uri="{FF2B5EF4-FFF2-40B4-BE49-F238E27FC236}">
                <a16:creationId xmlns:a16="http://schemas.microsoft.com/office/drawing/2014/main" id="{BEFD352E-AE07-4CBB-82E4-52CD30BF9D4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6667"/>
          <a:stretch/>
        </p:blipFill>
        <p:spPr bwMode="auto">
          <a:xfrm>
            <a:off x="0" y="8382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DC5BEED-F33F-4AD8-97B4-BC60BA248777}"/>
              </a:ext>
            </a:extLst>
          </p:cNvPr>
          <p:cNvSpPr>
            <a:spLocks noGrp="1"/>
          </p:cNvSpPr>
          <p:nvPr>
            <p:ph type="title"/>
          </p:nvPr>
        </p:nvSpPr>
        <p:spPr/>
        <p:txBody>
          <a:bodyPr/>
          <a:lstStyle/>
          <a:p>
            <a:r>
              <a:rPr lang="en-US" dirty="0"/>
              <a:t>Types of Communication</a:t>
            </a:r>
          </a:p>
        </p:txBody>
      </p:sp>
      <p:sp>
        <p:nvSpPr>
          <p:cNvPr id="6" name="Rectangle 5">
            <a:extLst>
              <a:ext uri="{FF2B5EF4-FFF2-40B4-BE49-F238E27FC236}">
                <a16:creationId xmlns:a16="http://schemas.microsoft.com/office/drawing/2014/main" id="{74C8F52C-2ECD-4AB0-BD3F-CA2F4631A846}"/>
              </a:ext>
            </a:extLst>
          </p:cNvPr>
          <p:cNvSpPr/>
          <p:nvPr/>
        </p:nvSpPr>
        <p:spPr>
          <a:xfrm>
            <a:off x="5724474" y="4211568"/>
            <a:ext cx="2403222" cy="147732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dirty="0">
                <a:ln>
                  <a:noFill/>
                </a:ln>
                <a:solidFill>
                  <a:srgbClr val="FFFFFF"/>
                </a:solidFill>
                <a:effectLst>
                  <a:glow rad="127000">
                    <a:srgbClr val="000000"/>
                  </a:glow>
                </a:effectLst>
                <a:uLnTx/>
                <a:uFillTx/>
                <a:latin typeface="Calibri"/>
              </a:rPr>
              <a:t>Oral:</a:t>
            </a:r>
          </a:p>
          <a:p>
            <a:pPr fontAlgn="auto">
              <a:spcBef>
                <a:spcPts val="0"/>
              </a:spcBef>
              <a:spcAft>
                <a:spcPts val="0"/>
              </a:spcAft>
              <a:defRPr/>
            </a:pPr>
            <a:r>
              <a:rPr lang="en-US" altLang="en-US" sz="3600" b="1" kern="0" dirty="0">
                <a:solidFill>
                  <a:srgbClr val="FFFFFF"/>
                </a:solidFill>
                <a:effectLst>
                  <a:glow rad="127000">
                    <a:srgbClr val="000000"/>
                  </a:glow>
                </a:effectLst>
                <a:latin typeface="+mj-lt"/>
              </a:rPr>
              <a:t>Telephones</a:t>
            </a:r>
            <a:endParaRPr kumimoji="0" lang="en-US" sz="3600" b="0" i="0" u="none" strike="noStrike" kern="0" cap="none" spc="0" normalizeH="0" baseline="0" noProof="0" dirty="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2889482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E6AD10C8-9548-4B08-B781-A44A10321B79}" vid="{8B35A8D8-56DD-42B0-9E04-C3F311803D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10" ma:contentTypeDescription="Create a new document." ma:contentTypeScope="" ma:versionID="1486d764243651915efb49957301a19e">
  <xsd:schema xmlns:xsd="http://www.w3.org/2001/XMLSchema" xmlns:xs="http://www.w3.org/2001/XMLSchema" xmlns:p="http://schemas.microsoft.com/office/2006/metadata/properties" xmlns:ns2="5a6e7b71-6add-43b0-b968-08860c0e1397" xmlns:ns3="776703c0-f160-4e19-a163-f7e5c99cd31e" targetNamespace="http://schemas.microsoft.com/office/2006/metadata/properties" ma:root="true" ma:fieldsID="9c11670f83387607a92b7b59f0305de7" ns2:_="" ns3:_="">
    <xsd:import namespace="5a6e7b71-6add-43b0-b968-08860c0e1397"/>
    <xsd:import namespace="776703c0-f160-4e19-a163-f7e5c99cd3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703c0-f160-4e19-a163-f7e5c99cd31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B8C1BC-CCEA-444F-9F91-EC62FE260E22}">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776703c0-f160-4e19-a163-f7e5c99cd31e"/>
    <ds:schemaRef ds:uri="http://schemas.microsoft.com/office/2006/documentManagement/types"/>
    <ds:schemaRef ds:uri="5a6e7b71-6add-43b0-b968-08860c0e1397"/>
    <ds:schemaRef ds:uri="http://www.w3.org/XML/1998/namespace"/>
    <ds:schemaRef ds:uri="http://purl.org/dc/elements/1.1/"/>
  </ds:schemaRefs>
</ds:datastoreItem>
</file>

<file path=customXml/itemProps2.xml><?xml version="1.0" encoding="utf-8"?>
<ds:datastoreItem xmlns:ds="http://schemas.openxmlformats.org/officeDocument/2006/customXml" ds:itemID="{9B07D187-8DAF-4986-9255-25FD724B6CE4}">
  <ds:schemaRefs>
    <ds:schemaRef ds:uri="http://schemas.microsoft.com/sharepoint/v3/contenttype/forms"/>
  </ds:schemaRefs>
</ds:datastoreItem>
</file>

<file path=customXml/itemProps3.xml><?xml version="1.0" encoding="utf-8"?>
<ds:datastoreItem xmlns:ds="http://schemas.openxmlformats.org/officeDocument/2006/customXml" ds:itemID="{81CC698A-5C12-4DD6-A14B-9E97544BDB48}">
  <ds:schemaRefs>
    <ds:schemaRef ds:uri="5a6e7b71-6add-43b0-b968-08860c0e1397"/>
    <ds:schemaRef ds:uri="776703c0-f160-4e19-a163-f7e5c99cd3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NWCG_PPT_Template</Template>
  <TotalTime>855</TotalTime>
  <Words>2040</Words>
  <Application>Microsoft Office PowerPoint</Application>
  <PresentationFormat>On-screen Show (4:3)</PresentationFormat>
  <Paragraphs>258</Paragraphs>
  <Slides>22</Slides>
  <Notes>22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Times New Roman</vt:lpstr>
      <vt:lpstr>Arial</vt:lpstr>
      <vt:lpstr>Verdana</vt:lpstr>
      <vt:lpstr>Calibri</vt:lpstr>
      <vt:lpstr>Wingdings</vt:lpstr>
      <vt:lpstr>Custom Design</vt:lpstr>
      <vt:lpstr>S-131 Unit 2:  Communication</vt:lpstr>
      <vt:lpstr>Objectives</vt:lpstr>
      <vt:lpstr>Importance</vt:lpstr>
      <vt:lpstr>Effectiveness</vt:lpstr>
      <vt:lpstr>Five Communication Responsibilities</vt:lpstr>
      <vt:lpstr>Five Communication Responsibilities</vt:lpstr>
      <vt:lpstr>Types of Communication</vt:lpstr>
      <vt:lpstr>Types of Communication</vt:lpstr>
      <vt:lpstr>Types of Communication</vt:lpstr>
      <vt:lpstr>Types of Communication</vt:lpstr>
      <vt:lpstr>Types of Communication</vt:lpstr>
      <vt:lpstr>Types of Communication</vt:lpstr>
      <vt:lpstr>Types of Communication</vt:lpstr>
      <vt:lpstr>Types of Communication</vt:lpstr>
      <vt:lpstr>Documentation</vt:lpstr>
      <vt:lpstr>Documentation</vt:lpstr>
      <vt:lpstr>Documentation</vt:lpstr>
      <vt:lpstr>Documentation</vt:lpstr>
      <vt:lpstr>Documentation</vt:lpstr>
      <vt:lpstr>Briefing Example</vt:lpstr>
      <vt:lpstr>Briefing Exercise</vt:lpstr>
      <vt:lpstr>Review 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s-131-02</dc:title>
  <dc:creator>NWCG</dc:creator>
  <cp:lastModifiedBy>Zoila ForrestDavis</cp:lastModifiedBy>
  <cp:revision>63</cp:revision>
  <cp:lastPrinted>2018-11-08T18:13:21Z</cp:lastPrinted>
  <dcterms:created xsi:type="dcterms:W3CDTF">2019-11-05T22:53:40Z</dcterms:created>
  <dcterms:modified xsi:type="dcterms:W3CDTF">2020-09-10T20:48:22Z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0x01010088E81B8DE81602458557DD15B43E0F43</vt:lpwstr>
  </property>
</Properties>
</file>