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35"/>
  </p:notesMasterIdLst>
  <p:handoutMasterIdLst>
    <p:handoutMasterId r:id="rId36"/>
  </p:handoutMasterIdLst>
  <p:sldIdLst>
    <p:sldId id="256" r:id="rId2"/>
    <p:sldId id="265" r:id="rId3"/>
    <p:sldId id="276" r:id="rId4"/>
    <p:sldId id="278" r:id="rId5"/>
    <p:sldId id="309" r:id="rId6"/>
    <p:sldId id="277" r:id="rId7"/>
    <p:sldId id="280" r:id="rId8"/>
    <p:sldId id="281" r:id="rId9"/>
    <p:sldId id="275" r:id="rId10"/>
    <p:sldId id="283" r:id="rId11"/>
    <p:sldId id="286" r:id="rId12"/>
    <p:sldId id="285" r:id="rId13"/>
    <p:sldId id="284" r:id="rId14"/>
    <p:sldId id="287" r:id="rId15"/>
    <p:sldId id="288" r:id="rId16"/>
    <p:sldId id="290" r:id="rId17"/>
    <p:sldId id="292" r:id="rId18"/>
    <p:sldId id="293" r:id="rId19"/>
    <p:sldId id="294" r:id="rId20"/>
    <p:sldId id="310" r:id="rId21"/>
    <p:sldId id="295" r:id="rId22"/>
    <p:sldId id="297" r:id="rId23"/>
    <p:sldId id="298" r:id="rId24"/>
    <p:sldId id="299" r:id="rId25"/>
    <p:sldId id="300" r:id="rId26"/>
    <p:sldId id="301" r:id="rId27"/>
    <p:sldId id="303" r:id="rId28"/>
    <p:sldId id="304" r:id="rId29"/>
    <p:sldId id="311" r:id="rId30"/>
    <p:sldId id="312" r:id="rId31"/>
    <p:sldId id="305" r:id="rId32"/>
    <p:sldId id="307" r:id="rId33"/>
    <p:sldId id="308" r:id="rId34"/>
  </p:sldIdLst>
  <p:sldSz cx="9144000" cy="6858000" type="screen4x3"/>
  <p:notesSz cx="6858000" cy="9296400"/>
  <p:embeddedFontLst>
    <p:embeddedFont>
      <p:font typeface="Calibri" panose="020F0502020204030204" pitchFamily="34" charset="0"/>
      <p:regular r:id="rId37"/>
      <p:bold r:id="rId38"/>
      <p:italic r:id="rId39"/>
      <p:boldItalic r:id="rId40"/>
    </p:embeddedFont>
  </p:embeddedFontLst>
  <p:custDataLst>
    <p:tags r:id="rId41"/>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B97"/>
    <a:srgbClr val="F5A439"/>
    <a:srgbClr val="FFFFFF"/>
    <a:srgbClr val="42322A"/>
    <a:srgbClr val="176533"/>
    <a:srgbClr val="DDDDDD"/>
    <a:srgbClr val="663300"/>
    <a:srgbClr val="C0C0C0"/>
    <a:srgbClr val="EEECE1"/>
    <a:srgbClr val="005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43849" autoAdjust="0"/>
  </p:normalViewPr>
  <p:slideViewPr>
    <p:cSldViewPr showGuides="1">
      <p:cViewPr varScale="1">
        <p:scale>
          <a:sx n="48" d="100"/>
          <a:sy n="48" d="100"/>
        </p:scale>
        <p:origin x="151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30" d="100"/>
          <a:sy n="130" d="100"/>
        </p:scale>
        <p:origin x="1422" y="-13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209" cy="464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260" y="1"/>
            <a:ext cx="2972209" cy="464492"/>
          </a:xfrm>
          <a:prstGeom prst="rect">
            <a:avLst/>
          </a:prstGeom>
        </p:spPr>
        <p:txBody>
          <a:bodyPr vert="horz" lIns="91440" tIns="45720" rIns="91440" bIns="45720" rtlCol="0"/>
          <a:lstStyle>
            <a:lvl1pPr algn="r">
              <a:defRPr sz="1200"/>
            </a:lvl1pPr>
          </a:lstStyle>
          <a:p>
            <a:fld id="{E0A7BEFD-90AD-4291-BC52-804FC9280A0A}" type="datetimeFigureOut">
              <a:rPr lang="en-US" smtClean="0"/>
              <a:t>9/8/2020</a:t>
            </a:fld>
            <a:endParaRPr lang="en-US" dirty="0"/>
          </a:p>
        </p:txBody>
      </p:sp>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1" y="8830268"/>
            <a:ext cx="2972209" cy="464492"/>
          </a:xfrm>
          <a:prstGeom prst="rect">
            <a:avLst/>
          </a:prstGeom>
        </p:spPr>
        <p:txBody>
          <a:bodyPr vert="horz" lIns="91440" tIns="45720" rIns="91440" bIns="45720" rtlCol="0" anchor="b"/>
          <a:lstStyle>
            <a:lvl1pPr algn="l">
              <a:defRPr sz="1200"/>
            </a:lvl1pPr>
          </a:lstStyle>
          <a:p>
            <a:endParaRPr lang="en-US" dirty="0"/>
          </a:p>
        </p:txBody>
      </p:sp>
      <p:sp>
        <p:nvSpPr>
          <p:cNvPr id="9" name="Slide Number Placeholder 8"/>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563C44C-B45D-4BB0-881F-345F3E067394}" type="slidenum">
              <a:rPr lang="en-US" smtClean="0"/>
              <a:t>‹#›</a:t>
            </a:fld>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563C44C-B45D-4BB0-881F-345F3E067394}" type="slidenum">
              <a:rPr lang="en-US" smtClean="0"/>
              <a:t>1</a:t>
            </a:fld>
            <a:endParaRPr lang="en-US" dirty="0"/>
          </a:p>
        </p:txBody>
      </p:sp>
    </p:spTree>
    <p:extLst>
      <p:ext uri="{BB962C8B-B14F-4D97-AF65-F5344CB8AC3E}">
        <p14:creationId xmlns:p14="http://schemas.microsoft.com/office/powerpoint/2010/main" val="153712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b="0" i="0" dirty="0">
                <a:solidFill>
                  <a:schemeClr val="tx1"/>
                </a:solidFill>
              </a:rPr>
              <a:t>IRPG</a:t>
            </a:r>
            <a:r>
              <a:rPr lang="en-US" b="0" i="1" dirty="0">
                <a:solidFill>
                  <a:schemeClr val="tx1"/>
                </a:solidFill>
              </a:rPr>
              <a:t>,</a:t>
            </a:r>
            <a:r>
              <a:rPr lang="en-US" b="1" dirty="0">
                <a:solidFill>
                  <a:schemeClr val="tx1"/>
                </a:solidFill>
              </a:rPr>
              <a:t> </a:t>
            </a:r>
            <a:r>
              <a:rPr lang="en-US" dirty="0">
                <a:hlinkClick r:id="rId3"/>
              </a:rPr>
              <a:t>https://www.nwcg.gov/publications/461</a:t>
            </a:r>
            <a:r>
              <a:rPr lang="en-US" dirty="0"/>
              <a:t>.</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10</a:t>
            </a:fld>
            <a:endParaRPr lang="en-US" dirty="0"/>
          </a:p>
        </p:txBody>
      </p:sp>
    </p:spTree>
    <p:extLst>
      <p:ext uri="{BB962C8B-B14F-4D97-AF65-F5344CB8AC3E}">
        <p14:creationId xmlns:p14="http://schemas.microsoft.com/office/powerpoint/2010/main" val="124200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u="none" kern="1200" dirty="0">
                <a:solidFill>
                  <a:schemeClr val="tx1"/>
                </a:solidFill>
                <a:effectLst/>
                <a:latin typeface="Times New Roman" panose="02020603050405020304" pitchFamily="18" charset="0"/>
                <a:ea typeface="+mn-ea"/>
                <a:cs typeface="Times New Roman" panose="02020603050405020304" pitchFamily="18" charset="0"/>
              </a:rPr>
              <a:t>Look for these three indicators </a:t>
            </a:r>
            <a:r>
              <a:rPr lang="en-US" dirty="0"/>
              <a:t>of potentially hazardous conditions </a:t>
            </a:r>
            <a:r>
              <a:rPr lang="en-US" sz="1200" u="none" kern="1200" dirty="0">
                <a:solidFill>
                  <a:schemeClr val="tx1"/>
                </a:solidFill>
                <a:effectLst/>
                <a:latin typeface="Times New Roman" panose="02020603050405020304" pitchFamily="18" charset="0"/>
                <a:ea typeface="+mn-ea"/>
                <a:cs typeface="Times New Roman" panose="02020603050405020304" pitchFamily="18" charset="0"/>
              </a:rPr>
              <a:t>and their impacts on fire behavior as you assess the topography:</a:t>
            </a:r>
          </a:p>
          <a:p>
            <a:endParaRPr lang="en-US" sz="1200" u="none"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u="none" dirty="0"/>
              <a:t>Steep slopes</a:t>
            </a:r>
          </a:p>
          <a:p>
            <a:pPr marL="628650" lvl="1" indent="-171450">
              <a:buFont typeface="Courier New" panose="02070309020205020404" pitchFamily="49" charset="0"/>
              <a:buChar char="o"/>
            </a:pPr>
            <a:r>
              <a:rPr lang="en-US" u="none" dirty="0"/>
              <a:t>Expect rapid rates of spread due to flame contact and heat transfer.</a:t>
            </a:r>
          </a:p>
          <a:p>
            <a:pPr marL="628650" lvl="1" indent="-171450">
              <a:buFont typeface="Courier New" panose="02070309020205020404" pitchFamily="49" charset="0"/>
              <a:buChar char="o"/>
            </a:pPr>
            <a:r>
              <a:rPr lang="en-US" u="none" dirty="0"/>
              <a:t>Expect downhill spotting due to rollouts of burning materials and igniting fuels below.</a:t>
            </a:r>
          </a:p>
          <a:p>
            <a:endParaRPr lang="en-US" u="none" dirty="0"/>
          </a:p>
          <a:p>
            <a:pPr marL="171450" indent="-171450">
              <a:buFont typeface="Arial" panose="020B0604020202020204" pitchFamily="34" charset="0"/>
              <a:buChar char="•"/>
            </a:pPr>
            <a:r>
              <a:rPr lang="en-US" u="none" dirty="0"/>
              <a:t>Chutes/chimneys/passes/saddles</a:t>
            </a:r>
          </a:p>
          <a:p>
            <a:pPr marL="628650" lvl="1" indent="-171450">
              <a:buFont typeface="Courier New" panose="02070309020205020404" pitchFamily="49" charset="0"/>
              <a:buChar char="o"/>
            </a:pPr>
            <a:r>
              <a:rPr lang="en-US" u="none" dirty="0"/>
              <a:t>Look for rapid upslope rates of spread in chutes and chimneys due to steep terrain and updrafts of air. This is known as the “chimney effect.”</a:t>
            </a:r>
          </a:p>
          <a:p>
            <a:pPr marL="628650" lvl="1" indent="-171450">
              <a:buFont typeface="Courier New" panose="02070309020205020404" pitchFamily="49" charset="0"/>
              <a:buChar char="o"/>
            </a:pPr>
            <a:r>
              <a:rPr lang="en-US" u="none" dirty="0"/>
              <a:t>Fire is pushed through passes and saddles faster due to wind channeling and less topographic resistance, compared to a full ridgeline.</a:t>
            </a:r>
          </a:p>
          <a:p>
            <a:endParaRPr lang="en-US" u="none" dirty="0"/>
          </a:p>
          <a:p>
            <a:pPr marL="171450" indent="-171450">
              <a:buFont typeface="Arial" panose="020B0604020202020204" pitchFamily="34" charset="0"/>
              <a:buChar char="•"/>
            </a:pPr>
            <a:r>
              <a:rPr lang="en-US" u="none" dirty="0"/>
              <a:t>Box and narrow canyons</a:t>
            </a:r>
          </a:p>
          <a:p>
            <a:pPr marL="628650" lvl="1" indent="-171450">
              <a:buFont typeface="Courier New" panose="02070309020205020404" pitchFamily="49" charset="0"/>
              <a:buChar char="o"/>
            </a:pPr>
            <a:r>
              <a:rPr lang="en-US" u="none" dirty="0"/>
              <a:t>Expect air to be drawn in from the canyon bottom creating very strong upslope drafts. The result can be extreme fire behavior and can be very dangerous.</a:t>
            </a:r>
          </a:p>
          <a:p>
            <a:pPr marL="628650" lvl="1" indent="-171450">
              <a:buFont typeface="Courier New" panose="02070309020205020404" pitchFamily="49" charset="0"/>
              <a:buChar char="o"/>
            </a:pPr>
            <a:r>
              <a:rPr lang="en-US" u="none" dirty="0"/>
              <a:t>Rapid rates of spread and/or erratic fire behavior can occur in narrow canyons due to:</a:t>
            </a:r>
          </a:p>
          <a:p>
            <a:pPr marL="1085850" lvl="2" indent="-171450">
              <a:buFont typeface="Wingdings" panose="05000000000000000000" pitchFamily="2" charset="2"/>
              <a:buChar char="§"/>
            </a:pPr>
            <a:r>
              <a:rPr lang="en-US" u="none" dirty="0"/>
              <a:t>Radiant and convection spotting can produce multiple spot fires over short distances.</a:t>
            </a:r>
          </a:p>
          <a:p>
            <a:pPr marL="1085850" lvl="2" indent="-171450">
              <a:buFont typeface="Wingdings" panose="05000000000000000000" pitchFamily="2" charset="2"/>
              <a:buChar char="§"/>
            </a:pPr>
            <a:r>
              <a:rPr lang="en-US" u="none" dirty="0"/>
              <a:t>Slope reversal, a rapid upslope run when fire backing downhill reaches the opposite slope.</a:t>
            </a:r>
          </a:p>
          <a:p>
            <a:pPr marL="1085850" lvl="2" indent="-171450">
              <a:buFont typeface="Wingdings" panose="05000000000000000000" pitchFamily="2" charset="2"/>
              <a:buChar char="§"/>
            </a:pPr>
            <a:r>
              <a:rPr lang="en-US" u="none" dirty="0"/>
              <a:t>Wind eddies in intersecting drainages or forks in narrow canyons may cause erratic fire behavior.</a:t>
            </a:r>
          </a:p>
          <a:p>
            <a:endParaRPr lang="en-US" u="none" dirty="0"/>
          </a:p>
        </p:txBody>
      </p:sp>
      <p:sp>
        <p:nvSpPr>
          <p:cNvPr id="4" name="Slide Number Placeholder 3"/>
          <p:cNvSpPr>
            <a:spLocks noGrp="1"/>
          </p:cNvSpPr>
          <p:nvPr>
            <p:ph type="sldNum" sz="quarter" idx="5"/>
          </p:nvPr>
        </p:nvSpPr>
        <p:spPr/>
        <p:txBody>
          <a:bodyPr/>
          <a:lstStyle/>
          <a:p>
            <a:fld id="{8563C44C-B45D-4BB0-881F-345F3E067394}" type="slidenum">
              <a:rPr lang="en-US" smtClean="0"/>
              <a:t>11</a:t>
            </a:fld>
            <a:endParaRPr lang="en-US" dirty="0"/>
          </a:p>
        </p:txBody>
      </p:sp>
    </p:spTree>
    <p:extLst>
      <p:ext uri="{BB962C8B-B14F-4D97-AF65-F5344CB8AC3E}">
        <p14:creationId xmlns:p14="http://schemas.microsoft.com/office/powerpoint/2010/main" val="200372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Facilitate a discussion about topography indicators. Use these questions or develop your own.</a:t>
            </a:r>
          </a:p>
          <a:p>
            <a:pPr marL="628650" lvl="1" indent="-171450">
              <a:buFont typeface="Arial" panose="020B0604020202020204" pitchFamily="34" charset="0"/>
              <a:buChar char="•"/>
            </a:pPr>
            <a:r>
              <a:rPr lang="en-US" dirty="0"/>
              <a:t>What topography indicators are common in this area?</a:t>
            </a:r>
          </a:p>
          <a:p>
            <a:pPr marL="628650" lvl="1" indent="-171450">
              <a:buFont typeface="Arial" panose="020B0604020202020204" pitchFamily="34" charset="0"/>
              <a:buChar char="•"/>
            </a:pPr>
            <a:r>
              <a:rPr lang="en-US" dirty="0"/>
              <a:t>What fires have you been on where the topography was a critical indicator of fire behavior? What other indicators were present on that fire?</a:t>
            </a:r>
          </a:p>
          <a:p>
            <a:pPr marL="628650" lvl="1" indent="-171450">
              <a:buFont typeface="Arial" panose="020B0604020202020204" pitchFamily="34" charset="0"/>
              <a:buChar char="•"/>
            </a:pPr>
            <a:r>
              <a:rPr lang="en-US" dirty="0"/>
              <a:t>What other indicators, when combined with topography, could have a significant impact on fire behavior?</a:t>
            </a:r>
          </a:p>
          <a:p>
            <a:endParaRPr lang="en-US" dirty="0"/>
          </a:p>
          <a:p>
            <a:pPr marL="0" indent="0">
              <a:buFont typeface="Wingdings" panose="05000000000000000000" pitchFamily="2" charset="2"/>
              <a:buNone/>
            </a:pPr>
            <a:r>
              <a:rPr lang="en-US" dirty="0"/>
              <a:t>Possible answers: wind, continuous fine fuels, relative humidity (RH), and other indicators.</a:t>
            </a:r>
          </a:p>
          <a:p>
            <a:endParaRPr lang="en-US" dirty="0"/>
          </a:p>
          <a:p>
            <a:pPr marL="171450" indent="-171450">
              <a:buFont typeface="Wingdings" panose="05000000000000000000" pitchFamily="2" charset="2"/>
              <a:buChar char="q"/>
            </a:pPr>
            <a:r>
              <a:rPr lang="en-US" dirty="0"/>
              <a:t>Share a story about being on the fireline and either observing or not observing topography indicators and how that impacted the decisions you made.</a:t>
            </a:r>
          </a:p>
          <a:p>
            <a:pPr marL="171450" indent="-171450">
              <a:buFont typeface="Wingdings" panose="05000000000000000000" pitchFamily="2" charset="2"/>
              <a:buChar char="q"/>
            </a:pPr>
            <a:endParaRPr lang="en-US" b="1" dirty="0"/>
          </a:p>
          <a:p>
            <a:pPr marL="171450" indent="-171450">
              <a:buFont typeface="Wingdings" panose="05000000000000000000" pitchFamily="2" charset="2"/>
              <a:buChar char="q"/>
            </a:pPr>
            <a:r>
              <a:rPr lang="en-US" dirty="0"/>
              <a:t>Ask students if they have any questions.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12</a:t>
            </a:fld>
            <a:endParaRPr lang="en-US" dirty="0"/>
          </a:p>
        </p:txBody>
      </p:sp>
    </p:spTree>
    <p:extLst>
      <p:ext uri="{BB962C8B-B14F-4D97-AF65-F5344CB8AC3E}">
        <p14:creationId xmlns:p14="http://schemas.microsoft.com/office/powerpoint/2010/main" val="287643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1" dirty="0"/>
              <a:t>Show Weather Indicators video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Weather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Identify and describes the three weather indicators for fire behavior.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(11:49)</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1" dirty="0"/>
              <a:t>Post-Video Discussion</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63C44C-B45D-4BB0-881F-345F3E067394}" type="slidenum">
              <a:rPr lang="en-US" smtClean="0"/>
              <a:t>13</a:t>
            </a:fld>
            <a:endParaRPr lang="en-US" dirty="0"/>
          </a:p>
        </p:txBody>
      </p:sp>
    </p:spTree>
    <p:extLst>
      <p:ext uri="{BB962C8B-B14F-4D97-AF65-F5344CB8AC3E}">
        <p14:creationId xmlns:p14="http://schemas.microsoft.com/office/powerpoint/2010/main" val="428485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b="0" i="0" dirty="0">
                <a:solidFill>
                  <a:schemeClr val="tx1"/>
                </a:solidFill>
              </a:rPr>
              <a:t>IRPG</a:t>
            </a:r>
            <a:r>
              <a:rPr lang="en-US" b="0" dirty="0">
                <a:solidFill>
                  <a:schemeClr val="tx1"/>
                </a:solidFill>
              </a:rPr>
              <a:t>,</a:t>
            </a:r>
            <a:r>
              <a:rPr lang="en-US" b="1" dirty="0">
                <a:solidFill>
                  <a:schemeClr val="tx1"/>
                </a:solidFill>
              </a:rPr>
              <a:t> </a:t>
            </a:r>
            <a:r>
              <a:rPr lang="en-US" dirty="0">
                <a:hlinkClick r:id="rId3"/>
              </a:rPr>
              <a:t>https://www.nwcg.gov/publications/461</a:t>
            </a:r>
            <a:r>
              <a:rPr lang="en-US" dirty="0"/>
              <a:t>.</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14</a:t>
            </a:fld>
            <a:endParaRPr lang="en-US" dirty="0"/>
          </a:p>
        </p:txBody>
      </p:sp>
    </p:spTree>
    <p:extLst>
      <p:ext uri="{BB962C8B-B14F-4D97-AF65-F5344CB8AC3E}">
        <p14:creationId xmlns:p14="http://schemas.microsoft.com/office/powerpoint/2010/main" val="94226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15</a:t>
            </a:fld>
            <a:endParaRPr lang="en-US" dirty="0"/>
          </a:p>
        </p:txBody>
      </p:sp>
    </p:spTree>
    <p:extLst>
      <p:ext uri="{BB962C8B-B14F-4D97-AF65-F5344CB8AC3E}">
        <p14:creationId xmlns:p14="http://schemas.microsoft.com/office/powerpoint/2010/main" val="154814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dirty="0"/>
              <a:t>Wind Indicators </a:t>
            </a:r>
          </a:p>
          <a:p>
            <a:endParaRPr lang="en-US" dirty="0"/>
          </a:p>
          <a:p>
            <a:r>
              <a:rPr lang="en-US" dirty="0"/>
              <a:t>Speeds above 10 mph. This is a critical indicator.</a:t>
            </a:r>
          </a:p>
          <a:p>
            <a:pPr marL="628650" lvl="1" indent="-171450">
              <a:buFont typeface="Arial" panose="020B0604020202020204" pitchFamily="34" charset="0"/>
              <a:buChar char="•"/>
            </a:pPr>
            <a:r>
              <a:rPr lang="en-US" dirty="0"/>
              <a:t>Surface winds are also called eye-level winds. Forecasts will refer to 20 – foot winds. Be aware that there can be a difference in speed between the two, due to the friction of vegetation and terrain.</a:t>
            </a:r>
          </a:p>
          <a:p>
            <a:pPr marL="628650" lvl="1" indent="-171450">
              <a:buFont typeface="Arial" panose="020B0604020202020204" pitchFamily="34" charset="0"/>
              <a:buChar char="•"/>
            </a:pPr>
            <a:r>
              <a:rPr lang="en-US" dirty="0"/>
              <a:t>One important type of surface wind is Foehn winds.</a:t>
            </a:r>
          </a:p>
          <a:p>
            <a:pPr marL="1085850" lvl="2" indent="-171450">
              <a:buFont typeface="Courier New" panose="02070309020205020404" pitchFamily="49" charset="0"/>
              <a:buChar char="o"/>
            </a:pPr>
            <a:r>
              <a:rPr lang="en-US" dirty="0"/>
              <a:t>More commonly found in the Western United States; known by local names such as Santa Ana, Wasatch, and Chinook.</a:t>
            </a:r>
          </a:p>
          <a:p>
            <a:pPr marL="628650" lvl="1" indent="-171450">
              <a:buFont typeface="Arial" panose="020B0604020202020204" pitchFamily="34" charset="0"/>
              <a:buChar char="•"/>
            </a:pPr>
            <a:r>
              <a:rPr lang="en-US" dirty="0"/>
              <a:t>Other important winds - Reference the “Important Winds to Firefighters” in the </a:t>
            </a:r>
            <a:r>
              <a:rPr lang="en-US" b="0" i="0" dirty="0">
                <a:solidFill>
                  <a:schemeClr val="tx1"/>
                </a:solidFill>
              </a:rPr>
              <a:t>IRPG,</a:t>
            </a:r>
            <a:r>
              <a:rPr lang="en-US" b="1" i="0" dirty="0">
                <a:solidFill>
                  <a:schemeClr val="tx1"/>
                </a:solidFill>
              </a:rPr>
              <a:t> </a:t>
            </a:r>
            <a:r>
              <a:rPr lang="en-US" dirty="0">
                <a:hlinkClick r:id="rId3"/>
              </a:rPr>
              <a:t>https://www.nwcg.gov/publications/461</a:t>
            </a:r>
            <a:r>
              <a:rPr lang="en-US" dirty="0"/>
              <a:t>.</a:t>
            </a:r>
          </a:p>
          <a:p>
            <a:pPr marL="628650" lvl="1" indent="-171450">
              <a:buFont typeface="Arial" panose="020B0604020202020204" pitchFamily="34" charset="0"/>
              <a:buChar char="•"/>
            </a:pPr>
            <a:r>
              <a:rPr lang="en-US" dirty="0"/>
              <a:t>Ask local experts what important winds and wind patterns exist in the area.</a:t>
            </a:r>
          </a:p>
          <a:p>
            <a:pPr marL="628650" lvl="1" indent="-171450">
              <a:buFont typeface="Arial" panose="020B0604020202020204" pitchFamily="34" charset="0"/>
              <a:buChar char="•"/>
            </a:pPr>
            <a:r>
              <a:rPr lang="en-US" dirty="0"/>
              <a:t>Impact of surface wind on fire behavior:</a:t>
            </a:r>
          </a:p>
          <a:p>
            <a:pPr marL="1085850" lvl="2" indent="-171450">
              <a:buFont typeface="Courier New" panose="02070309020205020404" pitchFamily="49" charset="0"/>
              <a:buChar char="o"/>
            </a:pPr>
            <a:r>
              <a:rPr lang="en-US" dirty="0"/>
              <a:t>Increase rate and direction of spread.</a:t>
            </a:r>
          </a:p>
          <a:p>
            <a:pPr marL="1085850" lvl="2" indent="-171450">
              <a:buFont typeface="Courier New" panose="02070309020205020404" pitchFamily="49" charset="0"/>
              <a:buChar char="o"/>
            </a:pPr>
            <a:r>
              <a:rPr lang="en-US" dirty="0"/>
              <a:t>Transport firebrands over large areas.</a:t>
            </a:r>
          </a:p>
          <a:p>
            <a:pPr marL="1085850" lvl="2" indent="-171450">
              <a:buFont typeface="Courier New" panose="02070309020205020404" pitchFamily="49" charset="0"/>
              <a:buChar char="o"/>
            </a:pPr>
            <a:r>
              <a:rPr lang="en-US" dirty="0"/>
              <a:t>Cause wind-driven fire runs and convective heat transfer between fuels.</a:t>
            </a:r>
          </a:p>
          <a:p>
            <a:pPr marL="628650" lvl="1" indent="-171450">
              <a:buFont typeface="Arial" panose="020B0604020202020204" pitchFamily="34" charset="0"/>
              <a:buChar char="•"/>
            </a:pPr>
            <a:r>
              <a:rPr lang="en-US" dirty="0"/>
              <a:t>Constantly assess the wind.</a:t>
            </a:r>
          </a:p>
          <a:p>
            <a:pPr marL="1085850" lvl="2" indent="-171450">
              <a:buFont typeface="Courier New" panose="02070309020205020404" pitchFamily="49" charset="0"/>
              <a:buChar char="o"/>
            </a:pPr>
            <a:r>
              <a:rPr lang="en-US" dirty="0"/>
              <a:t>Pay attention to weather forecasts.</a:t>
            </a:r>
          </a:p>
          <a:p>
            <a:pPr marL="1085850" lvl="2" indent="-171450">
              <a:buFont typeface="Courier New" panose="02070309020205020404" pitchFamily="49" charset="0"/>
              <a:buChar char="o"/>
            </a:pPr>
            <a:r>
              <a:rPr lang="en-US" dirty="0"/>
              <a:t>Throw dust in the air or tie a piece of flagging to your vehicle to tell wind direction.</a:t>
            </a:r>
          </a:p>
          <a:p>
            <a:pPr marL="1085850" lvl="2" indent="-171450">
              <a:buFont typeface="Courier New" panose="02070309020205020404" pitchFamily="49" charset="0"/>
              <a:buChar char="o"/>
            </a:pPr>
            <a:r>
              <a:rPr lang="en-US" dirty="0"/>
              <a:t>Take wind readings with a handheld anemometer or other measuring devices.</a:t>
            </a:r>
          </a:p>
          <a:p>
            <a:pPr marL="1085850" lvl="2" indent="-171450">
              <a:buFont typeface="Courier New" panose="02070309020205020404" pitchFamily="49" charset="0"/>
              <a:buChar char="o"/>
            </a:pPr>
            <a:r>
              <a:rPr lang="en-US" dirty="0"/>
              <a:t>Reference the “Beaufort Scale for Estimating Wind Speed” in the IRPG.</a:t>
            </a:r>
          </a:p>
          <a:p>
            <a:pPr marL="1085850" lvl="2" indent="-171450">
              <a:buFont typeface="Courier New" panose="02070309020205020404" pitchFamily="49" charset="0"/>
              <a:buChar char="o"/>
            </a:pPr>
            <a:r>
              <a:rPr lang="en-US" dirty="0"/>
              <a:t>Monitor RAWS.</a:t>
            </a:r>
          </a:p>
          <a:p>
            <a:endParaRPr lang="en-US" dirty="0"/>
          </a:p>
          <a:p>
            <a:r>
              <a:rPr lang="en-US" dirty="0"/>
              <a:t>Lenticular clouds</a:t>
            </a:r>
          </a:p>
          <a:p>
            <a:pPr marL="628650" lvl="1" indent="-171450">
              <a:buFont typeface="Arial" panose="020B0604020202020204" pitchFamily="34" charset="0"/>
              <a:buChar char="•"/>
            </a:pPr>
            <a:r>
              <a:rPr lang="en-US" dirty="0"/>
              <a:t>These clouds form over the crest of mountains and indicate moderate to strong high-level winds.</a:t>
            </a:r>
          </a:p>
          <a:p>
            <a:pPr marL="628650" lvl="1" indent="-171450">
              <a:buFont typeface="Arial" panose="020B0604020202020204" pitchFamily="34" charset="0"/>
              <a:buChar char="•"/>
            </a:pPr>
            <a:r>
              <a:rPr lang="en-US" dirty="0"/>
              <a:t>The winds may surface in the afternoon and could cause fire behavior hazards.</a:t>
            </a:r>
          </a:p>
          <a:p>
            <a:endParaRPr lang="en-US" dirty="0"/>
          </a:p>
          <a:p>
            <a:r>
              <a:rPr lang="en-US" dirty="0"/>
              <a:t>Fast-moving clouds</a:t>
            </a:r>
          </a:p>
          <a:p>
            <a:pPr marL="628650" lvl="1" indent="-171450">
              <a:buFont typeface="Arial" panose="020B0604020202020204" pitchFamily="34" charset="0"/>
              <a:buChar char="•"/>
            </a:pPr>
            <a:r>
              <a:rPr lang="en-US" dirty="0"/>
              <a:t>If these clouds are moving in a direction different from surface winds, anticipate wind shifts.</a:t>
            </a:r>
          </a:p>
          <a:p>
            <a:endParaRPr lang="en-US" dirty="0"/>
          </a:p>
          <a:p>
            <a:r>
              <a:rPr lang="en-US" dirty="0"/>
              <a:t>Cold frontal passages indicated by weak vortices and fluctuating temperatures</a:t>
            </a:r>
          </a:p>
          <a:p>
            <a:pPr marL="628650" lvl="1" indent="-171450">
              <a:buFont typeface="Arial" panose="020B0604020202020204" pitchFamily="34" charset="0"/>
              <a:buChar char="•"/>
            </a:pPr>
            <a:r>
              <a:rPr lang="en-US" dirty="0"/>
              <a:t>Changing wind, wind shear, and fire behavior can pick up along the leading edge of these passages.</a:t>
            </a:r>
          </a:p>
          <a:p>
            <a:pPr marL="628650" lvl="1" indent="-171450">
              <a:buFont typeface="Arial" panose="020B0604020202020204" pitchFamily="34" charset="0"/>
              <a:buChar char="•"/>
            </a:pPr>
            <a:r>
              <a:rPr lang="en-US" dirty="0"/>
              <a:t>Cold fronts have been responsible for many erratic and extreme fire behavior events.</a:t>
            </a:r>
          </a:p>
          <a:p>
            <a:endParaRPr lang="en-US" dirty="0"/>
          </a:p>
          <a:p>
            <a:r>
              <a:rPr lang="en-US" dirty="0"/>
              <a:t>Cumulonimbus development</a:t>
            </a:r>
          </a:p>
          <a:p>
            <a:pPr marL="628650" lvl="1" indent="-171450">
              <a:buFont typeface="Arial" panose="020B0604020202020204" pitchFamily="34" charset="0"/>
              <a:buChar char="•"/>
            </a:pPr>
            <a:r>
              <a:rPr lang="en-US" dirty="0"/>
              <a:t>This is the transformation from a simple cumulus cloud to a large, cauliflower looking cumulonimbus cloud. It is an indicator of an approaching thunderstorm.</a:t>
            </a:r>
          </a:p>
          <a:p>
            <a:pPr marL="628650" lvl="1" indent="-171450">
              <a:buFont typeface="Arial" panose="020B0604020202020204" pitchFamily="34" charset="0"/>
              <a:buChar char="•"/>
            </a:pPr>
            <a:r>
              <a:rPr lang="en-US" dirty="0"/>
              <a:t>Expect strong, erratic downdraft winds and lightning, which can cause sudden and extreme fire behavior.</a:t>
            </a:r>
          </a:p>
          <a:p>
            <a:pPr marL="628650" lvl="1" indent="-171450">
              <a:buFont typeface="Arial" panose="020B0604020202020204" pitchFamily="34" charset="0"/>
              <a:buChar char="•"/>
            </a:pPr>
            <a:r>
              <a:rPr lang="en-US" dirty="0"/>
              <a:t>If you see virga (rain that does not reach the ground), downdrafts have begun; anticipate strong and gusty winds.</a:t>
            </a:r>
          </a:p>
          <a:p>
            <a:pPr marL="628650" lvl="1" indent="-171450">
              <a:buFont typeface="Arial" panose="020B0604020202020204" pitchFamily="34" charset="0"/>
              <a:buChar char="•"/>
            </a:pPr>
            <a:r>
              <a:rPr lang="en-US" dirty="0"/>
              <a:t>Pay close attention to the thunderstorm movement. Winds tend to be stronger along the leading edge of the moving thunderstorm.</a:t>
            </a:r>
          </a:p>
          <a:p>
            <a:endParaRPr lang="en-US" dirty="0"/>
          </a:p>
          <a:p>
            <a:r>
              <a:rPr lang="en-US" dirty="0"/>
              <a:t>Dust cloud approaching</a:t>
            </a:r>
          </a:p>
          <a:p>
            <a:pPr marL="628650" lvl="1" indent="-171450">
              <a:buFont typeface="Arial" panose="020B0604020202020204" pitchFamily="34" charset="0"/>
              <a:buChar char="•"/>
            </a:pPr>
            <a:r>
              <a:rPr lang="en-US" dirty="0"/>
              <a:t>This is a suspended wall of dust reaching up a few thousand feet above the ground. It is an indicator of a downdraft or outflow.  </a:t>
            </a:r>
          </a:p>
          <a:p>
            <a:endParaRPr lang="en-US" dirty="0"/>
          </a:p>
          <a:p>
            <a:r>
              <a:rPr lang="en-US" dirty="0"/>
              <a:t>Sudden calm</a:t>
            </a:r>
          </a:p>
          <a:p>
            <a:pPr marL="628650" lvl="1" indent="-171450">
              <a:buFont typeface="Arial" panose="020B0604020202020204" pitchFamily="34" charset="0"/>
              <a:buChar char="•"/>
            </a:pPr>
            <a:r>
              <a:rPr lang="en-US" dirty="0"/>
              <a:t>Expect wind shifts or other changes in weather, which can increase the potential for hazardous fire conditions.</a:t>
            </a:r>
          </a:p>
          <a:p>
            <a:pPr marL="628650" lvl="1" indent="-171450">
              <a:buFont typeface="Arial" panose="020B0604020202020204" pitchFamily="34" charset="0"/>
              <a:buChar char="•"/>
            </a:pPr>
            <a:r>
              <a:rPr lang="en-US" dirty="0"/>
              <a:t>The calming can last for several seconds up to a few minutes before the wind speeds increase and change direction.</a:t>
            </a:r>
          </a:p>
          <a:p>
            <a:endParaRPr lang="en-US" dirty="0"/>
          </a:p>
          <a:p>
            <a:r>
              <a:rPr lang="en-US" dirty="0"/>
              <a:t>Battling or shifting winds </a:t>
            </a:r>
          </a:p>
          <a:p>
            <a:pPr marL="628650" lvl="1" indent="-171450">
              <a:buFont typeface="Arial" panose="020B0604020202020204" pitchFamily="34" charset="0"/>
              <a:buChar char="•"/>
            </a:pPr>
            <a:r>
              <a:rPr lang="en-US" dirty="0"/>
              <a:t>This is a critical indicator</a:t>
            </a:r>
          </a:p>
          <a:p>
            <a:pPr marL="628650" lvl="1" indent="-171450">
              <a:buFont typeface="Arial" panose="020B0604020202020204" pitchFamily="34" charset="0"/>
              <a:buChar char="•"/>
            </a:pPr>
            <a:r>
              <a:rPr lang="en-US" dirty="0"/>
              <a:t>Expect these winds if you observe:</a:t>
            </a:r>
          </a:p>
          <a:p>
            <a:pPr marL="1085850" lvl="2" indent="-171450">
              <a:buFont typeface="Courier New" panose="02070309020205020404" pitchFamily="49" charset="0"/>
              <a:buChar char="o"/>
            </a:pPr>
            <a:r>
              <a:rPr lang="en-US" dirty="0"/>
              <a:t>A cold front passage</a:t>
            </a:r>
          </a:p>
          <a:p>
            <a:pPr marL="1085850" lvl="2" indent="-171450">
              <a:buFont typeface="Courier New" panose="02070309020205020404" pitchFamily="49" charset="0"/>
              <a:buChar char="o"/>
            </a:pPr>
            <a:r>
              <a:rPr lang="en-US" dirty="0"/>
              <a:t>Unstable atmosphere</a:t>
            </a:r>
          </a:p>
          <a:p>
            <a:pPr marL="1085850" lvl="2" indent="-171450">
              <a:buFont typeface="Courier New" panose="02070309020205020404" pitchFamily="49" charset="0"/>
              <a:buChar char="o"/>
            </a:pPr>
            <a:r>
              <a:rPr lang="en-US" dirty="0"/>
              <a:t>Wind blowing through saddles</a:t>
            </a:r>
          </a:p>
          <a:p>
            <a:pPr marL="1085850" lvl="2" indent="-171450">
              <a:buFont typeface="Courier New" panose="02070309020205020404" pitchFamily="49" charset="0"/>
              <a:buChar char="o"/>
            </a:pPr>
            <a:r>
              <a:rPr lang="en-US" dirty="0"/>
              <a:t>Wind at the confluence of a drainage</a:t>
            </a:r>
          </a:p>
          <a:p>
            <a:pPr marL="1085850" lvl="2" indent="-171450">
              <a:buFont typeface="Courier New" panose="02070309020205020404" pitchFamily="49" charset="0"/>
              <a:buChar char="o"/>
            </a:pPr>
            <a:r>
              <a:rPr lang="en-US" dirty="0"/>
              <a:t>Local wind effects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16</a:t>
            </a:fld>
            <a:endParaRPr lang="en-US" dirty="0"/>
          </a:p>
        </p:txBody>
      </p:sp>
    </p:spTree>
    <p:extLst>
      <p:ext uri="{BB962C8B-B14F-4D97-AF65-F5344CB8AC3E}">
        <p14:creationId xmlns:p14="http://schemas.microsoft.com/office/powerpoint/2010/main" val="81744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Facilitate a discussion about wind indicators. Use these questions or develop your own.</a:t>
            </a:r>
          </a:p>
          <a:p>
            <a:endParaRPr lang="en-US" dirty="0"/>
          </a:p>
          <a:p>
            <a:pPr marL="628650" lvl="1" indent="-171450">
              <a:buFont typeface="Arial" panose="020B0604020202020204" pitchFamily="34" charset="0"/>
              <a:buChar char="•"/>
            </a:pPr>
            <a:r>
              <a:rPr lang="en-US" dirty="0"/>
              <a:t>What type of wind conditions should we expect in this area? Do Foehn winds occur in this area?</a:t>
            </a:r>
          </a:p>
          <a:p>
            <a:pPr marL="628650" lvl="1" indent="-171450">
              <a:buFont typeface="Arial" panose="020B0604020202020204" pitchFamily="34" charset="0"/>
              <a:buChar char="•"/>
            </a:pPr>
            <a:r>
              <a:rPr lang="en-US" dirty="0"/>
              <a:t>What fires have you been on where the wind was the critical indicator? What happened?</a:t>
            </a:r>
          </a:p>
          <a:p>
            <a:endParaRPr lang="en-US" dirty="0"/>
          </a:p>
          <a:p>
            <a:pPr marL="171450" indent="-171450">
              <a:buFont typeface="Arial" panose="020B0604020202020204" pitchFamily="34" charset="0"/>
              <a:buChar char="•"/>
            </a:pPr>
            <a:r>
              <a:rPr lang="en-US" b="0" i="0" dirty="0">
                <a:solidFill>
                  <a:schemeClr val="tx1"/>
                </a:solidFill>
              </a:rPr>
              <a:t>IRPG</a:t>
            </a:r>
            <a:r>
              <a:rPr lang="en-US" b="0" dirty="0">
                <a:solidFill>
                  <a:schemeClr val="tx1"/>
                </a:solidFill>
              </a:rPr>
              <a:t>,</a:t>
            </a:r>
            <a:r>
              <a:rPr lang="en-US" b="1" dirty="0">
                <a:solidFill>
                  <a:schemeClr val="tx1"/>
                </a:solidFill>
              </a:rPr>
              <a:t> </a:t>
            </a:r>
            <a:r>
              <a:rPr lang="en-US" dirty="0">
                <a:hlinkClick r:id="rId3"/>
              </a:rPr>
              <a:t>https://www.nwcg.gov/publications/461</a:t>
            </a:r>
            <a:r>
              <a:rPr lang="en-US" dirty="0"/>
              <a:t>.</a:t>
            </a:r>
          </a:p>
          <a:p>
            <a:endParaRPr lang="en-US" dirty="0"/>
          </a:p>
          <a:p>
            <a:pPr marL="171450" indent="-171450">
              <a:buFont typeface="Wingdings" panose="05000000000000000000" pitchFamily="2" charset="2"/>
              <a:buChar char="q"/>
            </a:pPr>
            <a:r>
              <a:rPr lang="en-US" dirty="0"/>
              <a:t>Share a story about being on the fireline and either observing or not observing wind indicators and how that impacted the decisions you made.</a:t>
            </a:r>
          </a:p>
          <a:p>
            <a:endParaRPr lang="en-US" dirty="0"/>
          </a:p>
          <a:p>
            <a:pPr marL="171450" indent="-171450">
              <a:buFont typeface="Wingdings" panose="05000000000000000000" pitchFamily="2" charset="2"/>
              <a:buChar char="q"/>
            </a:pPr>
            <a:r>
              <a:rPr lang="en-US" dirty="0"/>
              <a:t>Ask students if they have any questions.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17</a:t>
            </a:fld>
            <a:endParaRPr lang="en-US" dirty="0"/>
          </a:p>
        </p:txBody>
      </p:sp>
    </p:spTree>
    <p:extLst>
      <p:ext uri="{BB962C8B-B14F-4D97-AF65-F5344CB8AC3E}">
        <p14:creationId xmlns:p14="http://schemas.microsoft.com/office/powerpoint/2010/main" val="120753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18</a:t>
            </a:fld>
            <a:endParaRPr lang="en-US" dirty="0"/>
          </a:p>
        </p:txBody>
      </p:sp>
    </p:spTree>
    <p:extLst>
      <p:ext uri="{BB962C8B-B14F-4D97-AF65-F5344CB8AC3E}">
        <p14:creationId xmlns:p14="http://schemas.microsoft.com/office/powerpoint/2010/main" val="294389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dirty="0"/>
              <a:t>The eight indicators of atmospheric instability are:</a:t>
            </a:r>
          </a:p>
          <a:p>
            <a:endParaRPr lang="en-US" dirty="0"/>
          </a:p>
          <a:p>
            <a:r>
              <a:rPr lang="en-US" dirty="0"/>
              <a:t>1. Good visibility</a:t>
            </a:r>
          </a:p>
          <a:p>
            <a:pPr marL="628650" lvl="1" indent="-171450">
              <a:buFont typeface="Arial" panose="020B0604020202020204" pitchFamily="34" charset="0"/>
              <a:buChar char="•"/>
            </a:pPr>
            <a:r>
              <a:rPr lang="en-US" dirty="0"/>
              <a:t>Indicates an unstable atmosphere. Conditions won’t appear hazy.</a:t>
            </a:r>
          </a:p>
          <a:p>
            <a:endParaRPr lang="en-US" dirty="0"/>
          </a:p>
          <a:p>
            <a:r>
              <a:rPr lang="en-US" dirty="0"/>
              <a:t>2. Battling or shifting wind</a:t>
            </a:r>
          </a:p>
          <a:p>
            <a:pPr marL="628650" lvl="1" indent="-171450">
              <a:buFont typeface="Arial" panose="020B0604020202020204" pitchFamily="34" charset="0"/>
              <a:buChar char="•"/>
            </a:pPr>
            <a:r>
              <a:rPr lang="en-US" dirty="0"/>
              <a:t>An unstable atmosphere is a potential source for these types of winds.</a:t>
            </a:r>
          </a:p>
          <a:p>
            <a:endParaRPr lang="en-US" dirty="0"/>
          </a:p>
          <a:p>
            <a:r>
              <a:rPr lang="en-US" dirty="0"/>
              <a:t>3. Dust devils</a:t>
            </a:r>
          </a:p>
          <a:p>
            <a:pPr marL="628650" lvl="1" indent="-171450">
              <a:buFont typeface="Arial" panose="020B0604020202020204" pitchFamily="34" charset="0"/>
              <a:buChar char="•"/>
            </a:pPr>
            <a:r>
              <a:rPr lang="en-US" dirty="0"/>
              <a:t>Can make fires more dangerous by increasing spotting and starting new fires.</a:t>
            </a:r>
          </a:p>
          <a:p>
            <a:endParaRPr lang="en-US" dirty="0"/>
          </a:p>
          <a:p>
            <a:r>
              <a:rPr lang="en-US" dirty="0"/>
              <a:t>4. Cumulus clouds</a:t>
            </a:r>
          </a:p>
          <a:p>
            <a:pPr marL="628650" lvl="1" indent="-171450">
              <a:buFont typeface="Arial" panose="020B0604020202020204" pitchFamily="34" charset="0"/>
              <a:buChar char="•"/>
            </a:pPr>
            <a:r>
              <a:rPr lang="en-US" dirty="0"/>
              <a:t>The more they develop vertically, the more unstable the atmosphere.</a:t>
            </a:r>
          </a:p>
          <a:p>
            <a:endParaRPr lang="en-US" dirty="0"/>
          </a:p>
          <a:p>
            <a:r>
              <a:rPr lang="en-US" dirty="0"/>
              <a:t>5. Castellanus clouds in the morning</a:t>
            </a:r>
          </a:p>
          <a:p>
            <a:pPr marL="628650" lvl="1" indent="-171450">
              <a:buFont typeface="Arial" panose="020B0604020202020204" pitchFamily="34" charset="0"/>
              <a:buChar char="•"/>
            </a:pPr>
            <a:r>
              <a:rPr lang="en-US" dirty="0"/>
              <a:t>Could be a warning of thunderstorms in the afternoon.</a:t>
            </a:r>
          </a:p>
          <a:p>
            <a:endParaRPr lang="en-US" dirty="0"/>
          </a:p>
          <a:p>
            <a:r>
              <a:rPr lang="en-US" dirty="0"/>
              <a:t>6. Smoke rising straight up</a:t>
            </a:r>
          </a:p>
          <a:p>
            <a:pPr marL="628650" lvl="1" indent="-171450">
              <a:buFont typeface="Arial" panose="020B0604020202020204" pitchFamily="34" charset="0"/>
              <a:buChar char="•"/>
            </a:pPr>
            <a:r>
              <a:rPr lang="en-US" dirty="0"/>
              <a:t>Indicates vertical movement, a good sign of an unstable atmosphere.</a:t>
            </a:r>
          </a:p>
          <a:p>
            <a:endParaRPr lang="en-US" dirty="0"/>
          </a:p>
          <a:p>
            <a:r>
              <a:rPr lang="en-US" dirty="0"/>
              <a:t>7. Inversion begins to lift</a:t>
            </a:r>
          </a:p>
          <a:p>
            <a:pPr marL="628650" lvl="1" indent="-171450">
              <a:buFont typeface="Arial" panose="020B0604020202020204" pitchFamily="34" charset="0"/>
              <a:buChar char="•"/>
            </a:pPr>
            <a:r>
              <a:rPr lang="en-US" dirty="0"/>
              <a:t>Indicates atmosphere is becoming increasingly unstable.</a:t>
            </a:r>
          </a:p>
          <a:p>
            <a:pPr marL="628650" lvl="1" indent="-171450">
              <a:buFont typeface="Arial" panose="020B0604020202020204" pitchFamily="34" charset="0"/>
              <a:buChar char="•"/>
            </a:pPr>
            <a:r>
              <a:rPr lang="en-US" dirty="0"/>
              <a:t>The behavior of the fire burning beneath an inversion can change abruptly when the inversion is lifted.</a:t>
            </a:r>
          </a:p>
          <a:p>
            <a:endParaRPr lang="en-US" dirty="0"/>
          </a:p>
          <a:p>
            <a:r>
              <a:rPr lang="en-US" dirty="0"/>
              <a:t>8. Unusually high Haines values for the local area</a:t>
            </a:r>
          </a:p>
          <a:p>
            <a:pPr marL="628650" lvl="1" indent="-171450">
              <a:buFont typeface="Arial" panose="020B0604020202020204" pitchFamily="34" charset="0"/>
              <a:buChar char="•"/>
            </a:pPr>
            <a:r>
              <a:rPr lang="en-US" dirty="0"/>
              <a:t>The Haines Index measures the stability and dryness of the lower atmosphere. It can be used to predict the potential for existing fires to become large fires. </a:t>
            </a:r>
          </a:p>
          <a:p>
            <a:pPr marL="628650" lvl="1" indent="-171450">
              <a:buFont typeface="Arial" panose="020B0604020202020204" pitchFamily="34" charset="0"/>
              <a:buChar char="•"/>
            </a:pPr>
            <a:r>
              <a:rPr lang="en-US" dirty="0"/>
              <a:t>The higher the number (ranges between two and six), the drier and more unstable the atmosphere. Reference the IRPG (</a:t>
            </a:r>
            <a:r>
              <a:rPr lang="en-US" dirty="0">
                <a:hlinkClick r:id="rId3"/>
              </a:rPr>
              <a:t>https://www.nwcg.gov/publications/461</a:t>
            </a:r>
            <a:r>
              <a:rPr lang="en-US" dirty="0"/>
              <a:t>) for a description of Haines values.</a:t>
            </a:r>
          </a:p>
          <a:p>
            <a:pPr marL="628650" lvl="1" indent="-171450">
              <a:buFont typeface="Arial" panose="020B0604020202020204" pitchFamily="34" charset="0"/>
              <a:buChar char="•"/>
            </a:pPr>
            <a:r>
              <a:rPr lang="en-US" dirty="0"/>
              <a:t>Listen to weather briefings and look in the Incident Action Plan (IAP) for the Haines Index. </a:t>
            </a:r>
          </a:p>
          <a:p>
            <a:pPr marL="628650" lvl="1" indent="-171450">
              <a:buFont typeface="Arial" panose="020B0604020202020204" pitchFamily="34" charset="0"/>
              <a:buChar char="•"/>
            </a:pPr>
            <a:r>
              <a:rPr lang="en-US" dirty="0"/>
              <a:t>Different regions of the country have a “go-to” Haines value leading to more active fire behavior. For example, a Haines 4 reading in the Northern Rockies is like a 6 in the Southwest.</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19</a:t>
            </a:fld>
            <a:endParaRPr lang="en-US" dirty="0"/>
          </a:p>
        </p:txBody>
      </p:sp>
    </p:spTree>
    <p:extLst>
      <p:ext uri="{BB962C8B-B14F-4D97-AF65-F5344CB8AC3E}">
        <p14:creationId xmlns:p14="http://schemas.microsoft.com/office/powerpoint/2010/main" val="20447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dirty="0"/>
              <a:t>Review unit objective.</a:t>
            </a:r>
          </a:p>
        </p:txBody>
      </p:sp>
      <p:sp>
        <p:nvSpPr>
          <p:cNvPr id="4" name="Slide Number Placeholder 3"/>
          <p:cNvSpPr>
            <a:spLocks noGrp="1"/>
          </p:cNvSpPr>
          <p:nvPr>
            <p:ph type="sldNum" sz="quarter" idx="10"/>
          </p:nvPr>
        </p:nvSpPr>
        <p:spPr/>
        <p:txBody>
          <a:bodyPr/>
          <a:lstStyle/>
          <a:p>
            <a:fld id="{8563C44C-B45D-4BB0-881F-345F3E067394}" type="slidenum">
              <a:rPr lang="en-US" smtClean="0"/>
              <a:t>2</a:t>
            </a:fld>
            <a:endParaRPr lang="en-US" dirty="0"/>
          </a:p>
        </p:txBody>
      </p:sp>
    </p:spTree>
    <p:extLst>
      <p:ext uri="{BB962C8B-B14F-4D97-AF65-F5344CB8AC3E}">
        <p14:creationId xmlns:p14="http://schemas.microsoft.com/office/powerpoint/2010/main" val="1178894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Facilitate a discussion about atmospheric instability indicators. Use these questions or develop your own: </a:t>
            </a:r>
          </a:p>
          <a:p>
            <a:endParaRPr lang="en-US" dirty="0"/>
          </a:p>
          <a:p>
            <a:pPr marL="171450" indent="-171450">
              <a:buFont typeface="Arial" panose="020B0604020202020204" pitchFamily="34" charset="0"/>
              <a:buChar char="•"/>
            </a:pPr>
            <a:r>
              <a:rPr lang="en-US" dirty="0"/>
              <a:t>Describe a situation when you observed atmospheric instability indicators. How did those observations change your mental model of the fire?</a:t>
            </a:r>
          </a:p>
          <a:p>
            <a:endParaRPr lang="en-US" dirty="0"/>
          </a:p>
          <a:p>
            <a:pPr marL="171450" indent="-171450">
              <a:buFont typeface="Arial" panose="020B0604020202020204" pitchFamily="34" charset="0"/>
              <a:buChar char="•"/>
            </a:pPr>
            <a:r>
              <a:rPr lang="en-US" dirty="0"/>
              <a:t>What does the Haines Index tell you? </a:t>
            </a:r>
          </a:p>
          <a:p>
            <a:endParaRPr lang="en-US" b="1" dirty="0"/>
          </a:p>
          <a:p>
            <a:pPr marL="171450" indent="-171450">
              <a:buFont typeface="Wingdings" panose="05000000000000000000" pitchFamily="2" charset="2"/>
              <a:buChar char="q"/>
            </a:pPr>
            <a:r>
              <a:rPr lang="en-US" dirty="0"/>
              <a:t>Ask students if they have any questions.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20</a:t>
            </a:fld>
            <a:endParaRPr lang="en-US" dirty="0"/>
          </a:p>
        </p:txBody>
      </p:sp>
    </p:spTree>
    <p:extLst>
      <p:ext uri="{BB962C8B-B14F-4D97-AF65-F5344CB8AC3E}">
        <p14:creationId xmlns:p14="http://schemas.microsoft.com/office/powerpoint/2010/main" val="172384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dirty="0"/>
              <a:t>Above normal temperatures</a:t>
            </a:r>
          </a:p>
          <a:p>
            <a:pPr marL="628650" lvl="1" indent="-171450">
              <a:buFont typeface="Arial" panose="020B0604020202020204" pitchFamily="34" charset="0"/>
              <a:buChar char="•"/>
            </a:pPr>
            <a:r>
              <a:rPr lang="en-US" dirty="0"/>
              <a:t>Long duration periods of above normal temperatures, record heat, or heatwave events have been a precursor to extreme fire conditions.</a:t>
            </a:r>
          </a:p>
          <a:p>
            <a:pPr marL="628650" lvl="1" indent="-171450">
              <a:buFont typeface="Arial" panose="020B0604020202020204" pitchFamily="34" charset="0"/>
              <a:buChar char="•"/>
            </a:pPr>
            <a:r>
              <a:rPr lang="en-US" dirty="0"/>
              <a:t>The fuels become drier and the atmosphere can also become more unstable, especially when abundant sunshine is present.</a:t>
            </a:r>
          </a:p>
          <a:p>
            <a:endParaRPr lang="en-US" dirty="0"/>
          </a:p>
          <a:p>
            <a:r>
              <a:rPr lang="en-US" dirty="0"/>
              <a:t>Relative Humidity</a:t>
            </a:r>
          </a:p>
          <a:p>
            <a:pPr marL="628650" lvl="1" indent="-171450">
              <a:buFont typeface="Arial" panose="020B0604020202020204" pitchFamily="34" charset="0"/>
              <a:buChar char="•"/>
            </a:pPr>
            <a:r>
              <a:rPr lang="en-US" dirty="0"/>
              <a:t>Critically low humidity values are a catalyst for active fire behavior.</a:t>
            </a:r>
          </a:p>
          <a:p>
            <a:pPr marL="628650" lvl="1" indent="-171450">
              <a:buFont typeface="Arial" panose="020B0604020202020204" pitchFamily="34" charset="0"/>
              <a:buChar char="•"/>
            </a:pPr>
            <a:r>
              <a:rPr lang="en-US" dirty="0"/>
              <a:t>Each region of the country has its critical value based on fuel type and climatology.</a:t>
            </a:r>
          </a:p>
          <a:p>
            <a:pPr marL="628650" lvl="1" indent="-171450">
              <a:buFont typeface="Arial" panose="020B0604020202020204" pitchFamily="34" charset="0"/>
              <a:buChar char="•"/>
            </a:pPr>
            <a:r>
              <a:rPr lang="en-US" dirty="0"/>
              <a:t>Red Flag warnings issued by the National Weather Service typically have a critical humidity value attached to them. For example, 35% or lower is a critically low value for Florida while 15% is used in the Southwest. </a:t>
            </a:r>
          </a:p>
          <a:p>
            <a:pPr marL="628650" lvl="1" indent="-171450">
              <a:buFont typeface="Arial" panose="020B0604020202020204" pitchFamily="34" charset="0"/>
              <a:buChar char="•"/>
            </a:pPr>
            <a:r>
              <a:rPr lang="en-US" dirty="0"/>
              <a:t>Pay attention to weather forecasts that mention low daytime values and poor humidity recovery at night.</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21</a:t>
            </a:fld>
            <a:endParaRPr lang="en-US" dirty="0"/>
          </a:p>
        </p:txBody>
      </p:sp>
    </p:spTree>
    <p:extLst>
      <p:ext uri="{BB962C8B-B14F-4D97-AF65-F5344CB8AC3E}">
        <p14:creationId xmlns:p14="http://schemas.microsoft.com/office/powerpoint/2010/main" val="372729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Review the sections in the </a:t>
            </a:r>
            <a:r>
              <a:rPr lang="en-US" b="0" i="0" dirty="0">
                <a:solidFill>
                  <a:schemeClr val="tx1"/>
                </a:solidFill>
              </a:rPr>
              <a:t>IRPG (</a:t>
            </a:r>
            <a:r>
              <a:rPr lang="en-US" dirty="0">
                <a:hlinkClick r:id="rId3"/>
              </a:rPr>
              <a:t>https://www.nwcg.gov/publications/461</a:t>
            </a:r>
            <a:r>
              <a:rPr lang="en-US" dirty="0"/>
              <a:t>)</a:t>
            </a:r>
            <a:r>
              <a:rPr lang="en-US" b="1" dirty="0"/>
              <a:t> </a:t>
            </a:r>
            <a:r>
              <a:rPr lang="en-US" dirty="0"/>
              <a:t>that can help a firefighter maintain situational awareness about the weather.</a:t>
            </a:r>
          </a:p>
          <a:p>
            <a:pPr marL="171450" indent="-171450">
              <a:buFont typeface="Wingdings" panose="05000000000000000000" pitchFamily="2" charset="2"/>
              <a:buChar char="q"/>
            </a:pPr>
            <a:endParaRPr lang="en-US" b="1" dirty="0"/>
          </a:p>
          <a:p>
            <a:pPr marL="171450" indent="-171450">
              <a:buFont typeface="Wingdings" panose="05000000000000000000" pitchFamily="2" charset="2"/>
              <a:buChar char="q"/>
            </a:pPr>
            <a:r>
              <a:rPr lang="en-US" dirty="0"/>
              <a:t>Facilitate a discussion about the three weather indicators, and how they can interact on the fireline. Use the following or develop your own: </a:t>
            </a:r>
          </a:p>
          <a:p>
            <a:endParaRPr lang="en-US" dirty="0"/>
          </a:p>
          <a:p>
            <a:pPr marL="628650" lvl="1" indent="-171450">
              <a:buFont typeface="Arial" panose="020B0604020202020204" pitchFamily="34" charset="0"/>
              <a:buChar char="•"/>
            </a:pPr>
            <a:r>
              <a:rPr lang="en-US" dirty="0"/>
              <a:t>Describe a situation when you have seen the weather indicators align to cause dangerous or extreme fire behavior. </a:t>
            </a:r>
          </a:p>
          <a:p>
            <a:pPr marL="628650" lvl="1" indent="-171450">
              <a:buFont typeface="Arial" panose="020B0604020202020204" pitchFamily="34" charset="0"/>
              <a:buChar char="•"/>
            </a:pPr>
            <a:r>
              <a:rPr lang="en-US" dirty="0"/>
              <a:t>What are the critical weather issues that frequently influence fires in the local area?</a:t>
            </a:r>
          </a:p>
          <a:p>
            <a:endParaRPr lang="en-US" dirty="0"/>
          </a:p>
          <a:p>
            <a:pPr marL="171450" indent="-171450">
              <a:buFont typeface="Wingdings" panose="05000000000000000000" pitchFamily="2" charset="2"/>
              <a:buChar char="q"/>
            </a:pPr>
            <a:r>
              <a:rPr lang="en-US" dirty="0"/>
              <a:t>Share a story about being on the fireline when close observation of the weather indicators proved essential to fireline safety. </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Ask students if they have any questions.</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22</a:t>
            </a:fld>
            <a:endParaRPr lang="en-US" dirty="0"/>
          </a:p>
        </p:txBody>
      </p:sp>
    </p:spTree>
    <p:extLst>
      <p:ext uri="{BB962C8B-B14F-4D97-AF65-F5344CB8AC3E}">
        <p14:creationId xmlns:p14="http://schemas.microsoft.com/office/powerpoint/2010/main" val="3546320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1" dirty="0"/>
              <a:t>Show Plume Dynamics Indicators video and discuss it.</a:t>
            </a:r>
          </a:p>
          <a:p>
            <a:pPr marL="171450" indent="-171450">
              <a:buFont typeface="Wingdings" panose="05000000000000000000" pitchFamily="2" charset="2"/>
              <a:buChar char="q"/>
            </a:pPr>
            <a:endParaRPr lang="en-US" b="1" dirty="0"/>
          </a:p>
          <a:p>
            <a:pPr marL="171450" indent="-171450">
              <a:buFont typeface="Arial" panose="020B0604020202020204" pitchFamily="34" charset="0"/>
              <a:buChar char="•"/>
            </a:pPr>
            <a:r>
              <a:rPr lang="en-US" b="0" dirty="0"/>
              <a:t>Fire is a heat source; therefore, it influences and modifies the fire environment. </a:t>
            </a:r>
          </a:p>
          <a:p>
            <a:pPr marL="0" indent="0">
              <a:buFont typeface="Wingdings" panose="05000000000000000000" pitchFamily="2" charset="2"/>
              <a:buNone/>
            </a:pPr>
            <a:endParaRPr lang="en-US" b="0" dirty="0"/>
          </a:p>
          <a:p>
            <a:pPr marL="171450" indent="-171450">
              <a:buFont typeface="Arial" panose="020B0604020202020204" pitchFamily="34" charset="0"/>
              <a:buChar char="•"/>
            </a:pPr>
            <a:r>
              <a:rPr lang="en-US" b="0" dirty="0"/>
              <a:t>Constantly monitor fire behavior by observing column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Plume Dynamics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Identify and describes the seven indicators for Plume Dynamics.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(04:06)</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pPr marL="0" indent="0">
              <a:buFont typeface="Wingdings" panose="05000000000000000000" pitchFamily="2" charset="2"/>
              <a:buNone/>
            </a:pPr>
            <a:endParaRPr lang="en-US" b="1" dirty="0"/>
          </a:p>
        </p:txBody>
      </p:sp>
      <p:sp>
        <p:nvSpPr>
          <p:cNvPr id="4" name="Slide Number Placeholder 3"/>
          <p:cNvSpPr>
            <a:spLocks noGrp="1"/>
          </p:cNvSpPr>
          <p:nvPr>
            <p:ph type="sldNum" sz="quarter" idx="5"/>
          </p:nvPr>
        </p:nvSpPr>
        <p:spPr/>
        <p:txBody>
          <a:bodyPr/>
          <a:lstStyle/>
          <a:p>
            <a:fld id="{8563C44C-B45D-4BB0-881F-345F3E067394}" type="slidenum">
              <a:rPr lang="en-US" smtClean="0"/>
              <a:t>23</a:t>
            </a:fld>
            <a:endParaRPr lang="en-US" dirty="0"/>
          </a:p>
        </p:txBody>
      </p:sp>
    </p:spTree>
    <p:extLst>
      <p:ext uri="{BB962C8B-B14F-4D97-AF65-F5344CB8AC3E}">
        <p14:creationId xmlns:p14="http://schemas.microsoft.com/office/powerpoint/2010/main" val="2014213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dirty="0"/>
              <a:t>Well-developed, nearly vertical column</a:t>
            </a:r>
          </a:p>
          <a:p>
            <a:pPr marL="628650" lvl="1" indent="-171450">
              <a:buFont typeface="Arial" panose="020B0604020202020204" pitchFamily="34" charset="0"/>
              <a:buChar char="•"/>
            </a:pPr>
            <a:r>
              <a:rPr lang="en-US" dirty="0"/>
              <a:t>Referred to as a convection column, sometimes reaches 20,000 to 30,000 feet above the ground during intense burning conditions within an unstable and dry airmass.</a:t>
            </a:r>
          </a:p>
          <a:p>
            <a:pPr marL="628650" lvl="1" indent="-171450">
              <a:buFont typeface="Arial" panose="020B0604020202020204" pitchFamily="34" charset="0"/>
              <a:buChar char="•"/>
            </a:pPr>
            <a:r>
              <a:rPr lang="en-US" dirty="0"/>
              <a:t>Impacts to fire behavior:</a:t>
            </a:r>
          </a:p>
          <a:p>
            <a:pPr marL="1085850" lvl="2" indent="-171450">
              <a:buFont typeface="Courier New" panose="02070309020205020404" pitchFamily="49" charset="0"/>
              <a:buChar char="o"/>
            </a:pPr>
            <a:r>
              <a:rPr lang="en-US" dirty="0"/>
              <a:t>Intense burning conditions.</a:t>
            </a:r>
          </a:p>
          <a:p>
            <a:pPr marL="1085850" lvl="2" indent="-171450">
              <a:buFont typeface="Courier New" panose="02070309020205020404" pitchFamily="49" charset="0"/>
              <a:buChar char="o"/>
            </a:pPr>
            <a:r>
              <a:rPr lang="en-US" dirty="0"/>
              <a:t>Strong downbursts.</a:t>
            </a:r>
          </a:p>
          <a:p>
            <a:pPr marL="1085850" lvl="2" indent="-171450">
              <a:buFont typeface="Courier New" panose="02070309020205020404" pitchFamily="49" charset="0"/>
              <a:buChar char="o"/>
            </a:pPr>
            <a:r>
              <a:rPr lang="en-US" dirty="0"/>
              <a:t>Plume-dominated fire. Inflows can strengthen as the power of the fire overcomes local winds.</a:t>
            </a:r>
          </a:p>
          <a:p>
            <a:endParaRPr lang="en-US" dirty="0"/>
          </a:p>
          <a:p>
            <a:r>
              <a:rPr lang="en-US" dirty="0"/>
              <a:t>Formation of a large ice cap / pyrocumulus cloud</a:t>
            </a:r>
          </a:p>
          <a:p>
            <a:pPr marL="628650" lvl="1" indent="-171450">
              <a:buFont typeface="Arial" panose="020B0604020202020204" pitchFamily="34" charset="0"/>
              <a:buChar char="•"/>
            </a:pPr>
            <a:r>
              <a:rPr lang="en-US" dirty="0"/>
              <a:t>Condensation of water droplets or ice crystals at the top of the column.</a:t>
            </a:r>
          </a:p>
          <a:p>
            <a:pPr marL="628650" lvl="1" indent="-171450">
              <a:buFont typeface="Arial" panose="020B0604020202020204" pitchFamily="34" charset="0"/>
              <a:buChar char="•"/>
            </a:pPr>
            <a:r>
              <a:rPr lang="en-US" dirty="0"/>
              <a:t>Strong, gusty, erratic winds can suddenly arise near a pyrocumulus cloud.</a:t>
            </a:r>
          </a:p>
          <a:p>
            <a:endParaRPr lang="en-US" dirty="0"/>
          </a:p>
          <a:p>
            <a:r>
              <a:rPr lang="en-US" dirty="0"/>
              <a:t>Thunder heard / lightning flashes</a:t>
            </a:r>
          </a:p>
          <a:p>
            <a:pPr marL="628650" lvl="1" indent="-171450">
              <a:buFont typeface="Arial" panose="020B0604020202020204" pitchFamily="34" charset="0"/>
              <a:buChar char="•"/>
            </a:pPr>
            <a:r>
              <a:rPr lang="en-US" dirty="0"/>
              <a:t>Thunder/lightning from the column is indicative of pyrocumulus.</a:t>
            </a:r>
          </a:p>
          <a:p>
            <a:pPr marL="628650" lvl="1" indent="-171450">
              <a:buFont typeface="Arial" panose="020B0604020202020204" pitchFamily="34" charset="0"/>
              <a:buChar char="•"/>
            </a:pPr>
            <a:r>
              <a:rPr lang="en-US" dirty="0"/>
              <a:t>Strong, gusty, erratic winds can result.</a:t>
            </a:r>
          </a:p>
          <a:p>
            <a:endParaRPr lang="en-US" dirty="0"/>
          </a:p>
          <a:p>
            <a:r>
              <a:rPr lang="en-US" dirty="0"/>
              <a:t>Sprinkles of rain</a:t>
            </a:r>
          </a:p>
          <a:p>
            <a:pPr marL="628650" lvl="1" indent="-171450">
              <a:buFont typeface="Arial" panose="020B0604020202020204" pitchFamily="34" charset="0"/>
              <a:buChar char="•"/>
            </a:pPr>
            <a:r>
              <a:rPr lang="en-US" dirty="0"/>
              <a:t> Another indicator of a pyrocumulus cloud, with potential for strong, gusty winds.</a:t>
            </a:r>
          </a:p>
          <a:p>
            <a:endParaRPr lang="en-US" dirty="0"/>
          </a:p>
          <a:p>
            <a:r>
              <a:rPr lang="en-US" dirty="0"/>
              <a:t>Sudden calm</a:t>
            </a:r>
          </a:p>
          <a:p>
            <a:pPr marL="628650" lvl="1" indent="-171450">
              <a:buFont typeface="Arial" panose="020B0604020202020204" pitchFamily="34" charset="0"/>
              <a:buChar char="•"/>
            </a:pPr>
            <a:r>
              <a:rPr lang="en-US" dirty="0"/>
              <a:t>Can be a warning that a weather change is about to take place.</a:t>
            </a:r>
          </a:p>
          <a:p>
            <a:pPr marL="628650" lvl="1" indent="-171450">
              <a:buFont typeface="Arial" panose="020B0604020202020204" pitchFamily="34" charset="0"/>
              <a:buChar char="•"/>
            </a:pPr>
            <a:r>
              <a:rPr lang="en-US" dirty="0"/>
              <a:t>Often followed by a downburst or downdraft, with increasing outflow winds at ground level.</a:t>
            </a:r>
          </a:p>
          <a:p>
            <a:endParaRPr lang="en-US" dirty="0"/>
          </a:p>
          <a:p>
            <a:r>
              <a:rPr lang="en-US" dirty="0"/>
              <a:t>Changing column with alternating strengthening inflows and outflows</a:t>
            </a:r>
          </a:p>
          <a:p>
            <a:pPr marL="628650" lvl="1" indent="-171450">
              <a:buFont typeface="Arial" panose="020B0604020202020204" pitchFamily="34" charset="0"/>
              <a:buChar char="•"/>
            </a:pPr>
            <a:r>
              <a:rPr lang="en-US" dirty="0"/>
              <a:t>Changing column is an indicator that downdrafts and outflow winds could occur.</a:t>
            </a:r>
          </a:p>
          <a:p>
            <a:pPr marL="628650" lvl="1" indent="-171450">
              <a:buFont typeface="Arial" panose="020B0604020202020204" pitchFamily="34" charset="0"/>
              <a:buChar char="•"/>
            </a:pPr>
            <a:r>
              <a:rPr lang="en-US" dirty="0"/>
              <a:t>Significant ember showers and rapidly increasing fire intensity can occur during the downburst and outflow stage.</a:t>
            </a:r>
          </a:p>
          <a:p>
            <a:endParaRPr lang="en-US" dirty="0"/>
          </a:p>
          <a:p>
            <a:r>
              <a:rPr lang="en-US" dirty="0"/>
              <a:t>Becoming hazy with smoke at your feet.</a:t>
            </a:r>
          </a:p>
          <a:p>
            <a:pPr marL="628650" lvl="1" indent="-171450">
              <a:buFont typeface="Arial" panose="020B0604020202020204" pitchFamily="34" charset="0"/>
              <a:buChar char="•"/>
            </a:pPr>
            <a:r>
              <a:rPr lang="en-US" dirty="0"/>
              <a:t>All or part of the column can appear to be hazy or fuzzy. In some instances, smoke will appear suppressed near the ground.</a:t>
            </a:r>
          </a:p>
        </p:txBody>
      </p:sp>
      <p:sp>
        <p:nvSpPr>
          <p:cNvPr id="4" name="Slide Number Placeholder 3"/>
          <p:cNvSpPr>
            <a:spLocks noGrp="1"/>
          </p:cNvSpPr>
          <p:nvPr>
            <p:ph type="sldNum" sz="quarter" idx="5"/>
          </p:nvPr>
        </p:nvSpPr>
        <p:spPr/>
        <p:txBody>
          <a:bodyPr/>
          <a:lstStyle/>
          <a:p>
            <a:fld id="{8563C44C-B45D-4BB0-881F-345F3E067394}" type="slidenum">
              <a:rPr lang="en-US" smtClean="0"/>
              <a:t>24</a:t>
            </a:fld>
            <a:endParaRPr lang="en-US" dirty="0"/>
          </a:p>
        </p:txBody>
      </p:sp>
    </p:spTree>
    <p:extLst>
      <p:ext uri="{BB962C8B-B14F-4D97-AF65-F5344CB8AC3E}">
        <p14:creationId xmlns:p14="http://schemas.microsoft.com/office/powerpoint/2010/main" val="1025192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Facilitate a discussion about Plume Dynamics indicators. Use these questions or develop your own:</a:t>
            </a:r>
          </a:p>
          <a:p>
            <a:endParaRPr lang="en-US" dirty="0"/>
          </a:p>
          <a:p>
            <a:pPr marL="628650" lvl="1" indent="-171450">
              <a:buFont typeface="Arial" panose="020B0604020202020204" pitchFamily="34" charset="0"/>
              <a:buChar char="•"/>
            </a:pPr>
            <a:r>
              <a:rPr lang="en-US" dirty="0"/>
              <a:t>Think back to previous fires you have been on:</a:t>
            </a:r>
          </a:p>
          <a:p>
            <a:pPr marL="1085850" lvl="2" indent="-171450">
              <a:buFont typeface="Courier New" panose="02070309020205020404" pitchFamily="49" charset="0"/>
              <a:buChar char="o"/>
            </a:pPr>
            <a:r>
              <a:rPr lang="en-US" dirty="0"/>
              <a:t>What Plume Dynamics indicators did you observe?</a:t>
            </a:r>
          </a:p>
          <a:p>
            <a:pPr marL="1085850" lvl="2" indent="-171450">
              <a:buFont typeface="Courier New" panose="02070309020205020404" pitchFamily="49" charset="0"/>
              <a:buChar char="o"/>
            </a:pPr>
            <a:r>
              <a:rPr lang="en-US" dirty="0"/>
              <a:t>Did anything happen that surprised you?</a:t>
            </a:r>
          </a:p>
          <a:p>
            <a:pPr marL="1085850" lvl="2" indent="-171450">
              <a:buFont typeface="Courier New" panose="02070309020205020404" pitchFamily="49" charset="0"/>
              <a:buChar char="o"/>
            </a:pPr>
            <a:r>
              <a:rPr lang="en-US" dirty="0"/>
              <a:t>Were there other indicators present?</a:t>
            </a:r>
          </a:p>
          <a:p>
            <a:pPr marL="628650" lvl="1" indent="-171450">
              <a:buFont typeface="Arial" panose="020B0604020202020204" pitchFamily="34" charset="0"/>
              <a:buChar char="•"/>
            </a:pPr>
            <a:endParaRPr lang="en-US" dirty="0"/>
          </a:p>
          <a:p>
            <a:pPr marL="171450" lvl="0" indent="-171450">
              <a:buFont typeface="Wingdings" panose="05000000000000000000" pitchFamily="2" charset="2"/>
              <a:buChar char="q"/>
            </a:pPr>
            <a:r>
              <a:rPr lang="en-US" dirty="0"/>
              <a:t>Share a story about observing or not observing Plume Dynamics. Describe how it impacted the decisions you made.</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25</a:t>
            </a:fld>
            <a:endParaRPr lang="en-US" dirty="0"/>
          </a:p>
        </p:txBody>
      </p:sp>
    </p:spTree>
    <p:extLst>
      <p:ext uri="{BB962C8B-B14F-4D97-AF65-F5344CB8AC3E}">
        <p14:creationId xmlns:p14="http://schemas.microsoft.com/office/powerpoint/2010/main" val="1744402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1" dirty="0"/>
              <a:t>Show Rapidly Changing Behavior Indicators video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Rapidly Changing Behavior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Lists the five rapidly changing fire behavior indicators, and how to monitor them. Describes how these indicators can be identified and what to expect on the fireline.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(03:02)</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p:txBody>
      </p:sp>
      <p:sp>
        <p:nvSpPr>
          <p:cNvPr id="4" name="Slide Number Placeholder 3"/>
          <p:cNvSpPr>
            <a:spLocks noGrp="1"/>
          </p:cNvSpPr>
          <p:nvPr>
            <p:ph type="sldNum" sz="quarter" idx="5"/>
          </p:nvPr>
        </p:nvSpPr>
        <p:spPr/>
        <p:txBody>
          <a:bodyPr/>
          <a:lstStyle/>
          <a:p>
            <a:fld id="{8563C44C-B45D-4BB0-881F-345F3E067394}" type="slidenum">
              <a:rPr lang="en-US" smtClean="0"/>
              <a:t>26</a:t>
            </a:fld>
            <a:endParaRPr lang="en-US" dirty="0"/>
          </a:p>
        </p:txBody>
      </p:sp>
    </p:spTree>
    <p:extLst>
      <p:ext uri="{BB962C8B-B14F-4D97-AF65-F5344CB8AC3E}">
        <p14:creationId xmlns:p14="http://schemas.microsoft.com/office/powerpoint/2010/main" val="370405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Smoldering fires pick up</a:t>
            </a:r>
          </a:p>
          <a:p>
            <a:pPr marL="628650" lvl="1" indent="-171450">
              <a:buFont typeface="Courier New" panose="02070309020205020404" pitchFamily="49" charset="0"/>
              <a:buChar char="o"/>
            </a:pPr>
            <a:r>
              <a:rPr lang="en-US" dirty="0"/>
              <a:t>Fire is becoming more active - monitor flame length and spread rate.</a:t>
            </a:r>
          </a:p>
          <a:p>
            <a:endParaRPr lang="en-US" dirty="0"/>
          </a:p>
          <a:p>
            <a:pPr marL="171450" indent="-171450">
              <a:buFont typeface="Arial" panose="020B0604020202020204" pitchFamily="34" charset="0"/>
              <a:buChar char="•"/>
            </a:pPr>
            <a:r>
              <a:rPr lang="en-US" dirty="0"/>
              <a:t>Trees torching</a:t>
            </a:r>
          </a:p>
          <a:p>
            <a:pPr marL="628650" lvl="1" indent="-171450">
              <a:buFont typeface="Courier New" panose="02070309020205020404" pitchFamily="49" charset="0"/>
              <a:buChar char="o"/>
            </a:pPr>
            <a:r>
              <a:rPr lang="en-US" dirty="0"/>
              <a:t>This is a critical indicator.</a:t>
            </a:r>
          </a:p>
          <a:p>
            <a:pPr marL="628650" lvl="1" indent="-171450">
              <a:buFont typeface="Courier New" panose="02070309020205020404" pitchFamily="49" charset="0"/>
              <a:buChar char="o"/>
            </a:pPr>
            <a:r>
              <a:rPr lang="en-US" dirty="0"/>
              <a:t>Expect extreme fire behavior conditions if intermittent single tree torching progresses to groups of trees torching.</a:t>
            </a:r>
          </a:p>
          <a:p>
            <a:pPr marL="171450" indent="-171450">
              <a:buFont typeface="Courier New" panose="02070309020205020404" pitchFamily="49" charset="0"/>
              <a:buChar char="o"/>
            </a:pPr>
            <a:endParaRPr lang="en-US" dirty="0"/>
          </a:p>
          <a:p>
            <a:pPr marL="171450" indent="-171450">
              <a:buFont typeface="Arial" panose="020B0604020202020204" pitchFamily="34" charset="0"/>
              <a:buChar char="•"/>
            </a:pPr>
            <a:r>
              <a:rPr lang="en-US" dirty="0"/>
              <a:t>Small fire whirls beginning</a:t>
            </a:r>
          </a:p>
          <a:p>
            <a:pPr marL="628650" lvl="1" indent="-171450">
              <a:buFont typeface="Courier New" panose="02070309020205020404" pitchFamily="49" charset="0"/>
              <a:buChar char="o"/>
            </a:pPr>
            <a:r>
              <a:rPr lang="en-US" dirty="0"/>
              <a:t>Fire is developing vertically and building intensity.</a:t>
            </a:r>
          </a:p>
          <a:p>
            <a:pPr marL="628650" lvl="1" indent="-171450">
              <a:buFont typeface="Courier New" panose="02070309020205020404" pitchFamily="49" charset="0"/>
              <a:buChar char="o"/>
            </a:pPr>
            <a:r>
              <a:rPr lang="en-US" dirty="0"/>
              <a:t>Potential to transport firebrands.</a:t>
            </a:r>
          </a:p>
          <a:p>
            <a:endParaRPr lang="en-US" dirty="0"/>
          </a:p>
          <a:p>
            <a:pPr marL="171450" indent="-171450">
              <a:buFont typeface="Arial" panose="020B0604020202020204" pitchFamily="34" charset="0"/>
              <a:buChar char="•"/>
            </a:pPr>
            <a:r>
              <a:rPr lang="en-US" dirty="0"/>
              <a:t>Leaning or sheared column</a:t>
            </a:r>
          </a:p>
          <a:p>
            <a:pPr marL="628650" lvl="1" indent="-171450">
              <a:buFont typeface="Courier New" panose="02070309020205020404" pitchFamily="49" charset="0"/>
              <a:buChar char="o"/>
            </a:pPr>
            <a:r>
              <a:rPr lang="en-US" dirty="0"/>
              <a:t>The smoke column is one of the first fire behavior indicators that you will see when approaching a fire.</a:t>
            </a:r>
          </a:p>
          <a:p>
            <a:pPr marL="628650" lvl="1" indent="-171450">
              <a:buFont typeface="Courier New" panose="02070309020205020404" pitchFamily="49" charset="0"/>
              <a:buChar char="o"/>
            </a:pPr>
            <a:r>
              <a:rPr lang="en-US" dirty="0"/>
              <a:t>Leaning or Sheared columns can provide valuable clues to what the fire will do:</a:t>
            </a:r>
          </a:p>
          <a:p>
            <a:pPr marL="1085850" lvl="2" indent="-171450">
              <a:buFont typeface="Wingdings" panose="05000000000000000000" pitchFamily="2" charset="2"/>
              <a:buChar char="§"/>
            </a:pPr>
            <a:r>
              <a:rPr lang="en-US" dirty="0"/>
              <a:t>A leaning column is typical of wind driven fires therefore anticipate rapid rates of spread and spotting.</a:t>
            </a:r>
          </a:p>
          <a:p>
            <a:pPr marL="1085850" lvl="2" indent="-171450">
              <a:buFont typeface="Wingdings" panose="05000000000000000000" pitchFamily="2" charset="2"/>
              <a:buChar char="§"/>
            </a:pPr>
            <a:r>
              <a:rPr lang="en-US" dirty="0"/>
              <a:t>A sheared column rises straight up and then is sharply sheared off in a horizontal direction by winds aloft.</a:t>
            </a:r>
          </a:p>
          <a:p>
            <a:pPr marL="1085850" lvl="2" indent="-171450">
              <a:buFont typeface="Wingdings" panose="05000000000000000000" pitchFamily="2" charset="2"/>
              <a:buChar char="§"/>
            </a:pPr>
            <a:r>
              <a:rPr lang="en-US" dirty="0"/>
              <a:t>Long range spotting can occur.</a:t>
            </a:r>
          </a:p>
          <a:p>
            <a:pPr marL="628650" lvl="1" indent="-171450">
              <a:buFont typeface="Courier New" panose="02070309020205020404" pitchFamily="49" charset="0"/>
              <a:buChar char="o"/>
            </a:pPr>
            <a:r>
              <a:rPr lang="en-US" dirty="0"/>
              <a:t>Avoid working under a sheared column.</a:t>
            </a:r>
          </a:p>
          <a:p>
            <a:endParaRPr lang="en-US" dirty="0"/>
          </a:p>
          <a:p>
            <a:pPr marL="171450" indent="-171450">
              <a:buFont typeface="Arial" panose="020B0604020202020204" pitchFamily="34" charset="0"/>
              <a:buChar char="•"/>
            </a:pPr>
            <a:r>
              <a:rPr lang="en-US" dirty="0"/>
              <a:t>Frequent spot fires</a:t>
            </a:r>
          </a:p>
          <a:p>
            <a:pPr marL="628650" lvl="1" indent="-171450">
              <a:buFont typeface="Courier New" panose="02070309020205020404" pitchFamily="49" charset="0"/>
              <a:buChar char="o"/>
            </a:pPr>
            <a:r>
              <a:rPr lang="en-US" dirty="0"/>
              <a:t>Critical indicator.</a:t>
            </a:r>
          </a:p>
          <a:p>
            <a:pPr marL="628650" lvl="1" indent="-171450">
              <a:buFont typeface="Courier New" panose="02070309020205020404" pitchFamily="49" charset="0"/>
              <a:buChar char="o"/>
            </a:pPr>
            <a:r>
              <a:rPr lang="en-US" dirty="0"/>
              <a:t>Anticipate fire behavior hazards.</a:t>
            </a:r>
          </a:p>
        </p:txBody>
      </p:sp>
      <p:sp>
        <p:nvSpPr>
          <p:cNvPr id="4" name="Slide Number Placeholder 3"/>
          <p:cNvSpPr>
            <a:spLocks noGrp="1"/>
          </p:cNvSpPr>
          <p:nvPr>
            <p:ph type="sldNum" sz="quarter" idx="5"/>
          </p:nvPr>
        </p:nvSpPr>
        <p:spPr/>
        <p:txBody>
          <a:bodyPr/>
          <a:lstStyle/>
          <a:p>
            <a:fld id="{8563C44C-B45D-4BB0-881F-345F3E067394}" type="slidenum">
              <a:rPr lang="en-US" smtClean="0"/>
              <a:t>27</a:t>
            </a:fld>
            <a:endParaRPr lang="en-US" dirty="0"/>
          </a:p>
        </p:txBody>
      </p:sp>
    </p:spTree>
    <p:extLst>
      <p:ext uri="{BB962C8B-B14F-4D97-AF65-F5344CB8AC3E}">
        <p14:creationId xmlns:p14="http://schemas.microsoft.com/office/powerpoint/2010/main" val="4170891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Facilitate a discussion about the Rapidly Changing Fire Behavior indicators. Use these questions or develop your own:</a:t>
            </a:r>
          </a:p>
          <a:p>
            <a:endParaRPr lang="en-US" dirty="0"/>
          </a:p>
          <a:p>
            <a:pPr marL="628650" lvl="1" indent="-171450">
              <a:buFont typeface="Arial" panose="020B0604020202020204" pitchFamily="34" charset="0"/>
              <a:buChar char="•"/>
            </a:pPr>
            <a:r>
              <a:rPr lang="en-US" dirty="0"/>
              <a:t>Think back to previous fires you have been on.</a:t>
            </a:r>
          </a:p>
          <a:p>
            <a:pPr marL="1085850" lvl="2" indent="-171450">
              <a:buFont typeface="Courier New" panose="02070309020205020404" pitchFamily="49" charset="0"/>
              <a:buChar char="o"/>
            </a:pPr>
            <a:r>
              <a:rPr lang="en-US" dirty="0"/>
              <a:t>What rapidly changing fire behavior indicators did you observe?</a:t>
            </a:r>
          </a:p>
          <a:p>
            <a:pPr marL="1085850" lvl="2" indent="-171450">
              <a:buFont typeface="Courier New" panose="02070309020205020404" pitchFamily="49" charset="0"/>
              <a:buChar char="o"/>
            </a:pPr>
            <a:r>
              <a:rPr lang="en-US" dirty="0"/>
              <a:t>Did anything happen that surprised you?</a:t>
            </a:r>
          </a:p>
          <a:p>
            <a:pPr marL="1085850" lvl="2" indent="-171450">
              <a:buFont typeface="Courier New" panose="02070309020205020404" pitchFamily="49" charset="0"/>
              <a:buChar char="o"/>
            </a:pPr>
            <a:r>
              <a:rPr lang="en-US" dirty="0"/>
              <a:t>Were there other indicators present?</a:t>
            </a:r>
          </a:p>
          <a:p>
            <a:endParaRPr lang="en-US" dirty="0"/>
          </a:p>
          <a:p>
            <a:pPr marL="171450" indent="-171450">
              <a:buFont typeface="Wingdings" panose="05000000000000000000" pitchFamily="2" charset="2"/>
              <a:buChar char="q"/>
            </a:pPr>
            <a:r>
              <a:rPr lang="en-US" dirty="0"/>
              <a:t>Share a story about observing or not observing Rapidly Changing  Behavior indicators. Describe how it impacted the decisions you made.</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28</a:t>
            </a:fld>
            <a:endParaRPr lang="en-US" dirty="0"/>
          </a:p>
        </p:txBody>
      </p:sp>
    </p:spTree>
    <p:extLst>
      <p:ext uri="{BB962C8B-B14F-4D97-AF65-F5344CB8AC3E}">
        <p14:creationId xmlns:p14="http://schemas.microsoft.com/office/powerpoint/2010/main" val="298153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b="1" u="none" dirty="0"/>
              <a:t>Exercise Preparation</a:t>
            </a:r>
            <a:r>
              <a:rPr lang="en-US" dirty="0"/>
              <a:t>  </a:t>
            </a:r>
          </a:p>
          <a:p>
            <a:endParaRPr lang="en-US" dirty="0"/>
          </a:p>
          <a:p>
            <a:pPr marL="171450" indent="-171450">
              <a:buFont typeface="Wingdings" panose="05000000000000000000" pitchFamily="2" charset="2"/>
              <a:buChar char="q"/>
            </a:pPr>
            <a:r>
              <a:rPr lang="en-US" dirty="0"/>
              <a:t>Before administering the exercise, instructors should review the exercise videos and answer keys.</a:t>
            </a:r>
          </a:p>
          <a:p>
            <a:pPr marL="171450" indent="-171450">
              <a:buFont typeface="Wingdings" panose="05000000000000000000" pitchFamily="2" charset="2"/>
              <a:buChar char="q"/>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Exercise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u="none" dirty="0"/>
              <a:t>Time (</a:t>
            </a:r>
            <a:r>
              <a:rPr lang="en-US" u="none" dirty="0"/>
              <a:t>20:00)</a:t>
            </a:r>
            <a:r>
              <a:rPr lang="en-US" dirty="0"/>
              <a:t> minutes</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u="sng" dirty="0"/>
          </a:p>
          <a:p>
            <a:r>
              <a:rPr lang="en-US" u="none" dirty="0"/>
              <a:t>There are three different video scenarios.  </a:t>
            </a:r>
          </a:p>
          <a:p>
            <a:pPr marL="628650" lvl="1" indent="-171450">
              <a:buFont typeface="Arial" panose="020B0604020202020204" pitchFamily="34" charset="0"/>
              <a:buChar char="•"/>
            </a:pPr>
            <a:r>
              <a:rPr lang="en-US" dirty="0"/>
              <a:t>Fire Behavior</a:t>
            </a:r>
          </a:p>
          <a:p>
            <a:pPr marL="628650" lvl="1" indent="-171450">
              <a:buFont typeface="Arial" panose="020B0604020202020204" pitchFamily="34" charset="0"/>
              <a:buChar char="•"/>
            </a:pPr>
            <a:r>
              <a:rPr lang="en-US" dirty="0"/>
              <a:t>Eastern Great Basin</a:t>
            </a:r>
          </a:p>
          <a:p>
            <a:pPr marL="628650" lvl="1" indent="-171450">
              <a:buFont typeface="Arial" panose="020B0604020202020204" pitchFamily="34" charset="0"/>
              <a:buChar char="•"/>
            </a:pPr>
            <a:r>
              <a:rPr lang="en-US" dirty="0"/>
              <a:t>Smokejumper</a:t>
            </a:r>
          </a:p>
          <a:p>
            <a:r>
              <a:rPr lang="en-US" dirty="0"/>
              <a:t> </a:t>
            </a:r>
          </a:p>
          <a:p>
            <a:pPr marL="171450" indent="-171450">
              <a:buFont typeface="Wingdings" panose="05000000000000000000" pitchFamily="2" charset="2"/>
              <a:buChar char="q"/>
            </a:pPr>
            <a:r>
              <a:rPr lang="en-US" dirty="0"/>
              <a:t>Play each video. The students should use their </a:t>
            </a:r>
            <a:r>
              <a:rPr lang="en-US" b="0" i="0" dirty="0">
                <a:solidFill>
                  <a:schemeClr val="tx1"/>
                </a:solidFill>
              </a:rPr>
              <a:t>IRPG</a:t>
            </a:r>
            <a:r>
              <a:rPr lang="en-US" b="1" dirty="0">
                <a:solidFill>
                  <a:schemeClr val="tx1"/>
                </a:solidFill>
              </a:rPr>
              <a:t> </a:t>
            </a:r>
            <a:r>
              <a:rPr lang="en-US" b="0" dirty="0">
                <a:solidFill>
                  <a:schemeClr val="tx1"/>
                </a:solidFill>
              </a:rPr>
              <a:t>(</a:t>
            </a:r>
            <a:r>
              <a:rPr lang="en-US" dirty="0">
                <a:hlinkClick r:id="rId3"/>
              </a:rPr>
              <a:t>https://www.nwcg.gov/publications/461</a:t>
            </a:r>
            <a:r>
              <a:rPr lang="en-US" dirty="0"/>
              <a:t>) to identify the Look Up, Down and Around indicators.</a:t>
            </a:r>
          </a:p>
          <a:p>
            <a:endParaRPr lang="en-US" dirty="0"/>
          </a:p>
          <a:p>
            <a:pPr marL="171450" indent="-171450">
              <a:buFont typeface="Wingdings" panose="05000000000000000000" pitchFamily="2" charset="2"/>
              <a:buChar char="q"/>
            </a:pPr>
            <a:r>
              <a:rPr lang="en-US" dirty="0"/>
              <a:t>At the end of each video, facilitate a discussion using the answer sheet.</a:t>
            </a:r>
          </a:p>
          <a:p>
            <a:endParaRPr lang="en-US" dirty="0"/>
          </a:p>
          <a:p>
            <a:r>
              <a:rPr lang="en-US" b="1" u="none" dirty="0"/>
              <a:t>Optional Scenario</a:t>
            </a:r>
          </a:p>
          <a:p>
            <a:endParaRPr lang="en-US" dirty="0"/>
          </a:p>
          <a:p>
            <a:r>
              <a:rPr lang="en-US" dirty="0"/>
              <a:t>The instructor may add additional scenarios if desired, using short video clips of fire activity taken from their organization to reflect the Fire Environment Factors that the students are likely to encounter.</a:t>
            </a:r>
          </a:p>
        </p:txBody>
      </p:sp>
      <p:sp>
        <p:nvSpPr>
          <p:cNvPr id="4" name="Slide Number Placeholder 3"/>
          <p:cNvSpPr>
            <a:spLocks noGrp="1"/>
          </p:cNvSpPr>
          <p:nvPr>
            <p:ph type="sldNum" sz="quarter" idx="5"/>
          </p:nvPr>
        </p:nvSpPr>
        <p:spPr/>
        <p:txBody>
          <a:bodyPr/>
          <a:lstStyle/>
          <a:p>
            <a:fld id="{8563C44C-B45D-4BB0-881F-345F3E067394}" type="slidenum">
              <a:rPr lang="en-US" smtClean="0"/>
              <a:t>29</a:t>
            </a:fld>
            <a:endParaRPr lang="en-US" dirty="0"/>
          </a:p>
        </p:txBody>
      </p:sp>
    </p:spTree>
    <p:extLst>
      <p:ext uri="{BB962C8B-B14F-4D97-AF65-F5344CB8AC3E}">
        <p14:creationId xmlns:p14="http://schemas.microsoft.com/office/powerpoint/2010/main" val="375415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0" dirty="0">
                <a:solidFill>
                  <a:schemeClr val="tx1"/>
                </a:solidFill>
              </a:rPr>
              <a:t>Ensure that the students have an </a:t>
            </a:r>
            <a:r>
              <a:rPr lang="en-US" b="0" i="1" dirty="0">
                <a:solidFill>
                  <a:schemeClr val="tx1"/>
                </a:solidFill>
              </a:rPr>
              <a:t>Incident Response Pocket Guide </a:t>
            </a:r>
            <a:r>
              <a:rPr lang="en-US" b="0" i="0" dirty="0">
                <a:solidFill>
                  <a:schemeClr val="tx1"/>
                </a:solidFill>
              </a:rPr>
              <a:t>(IRPG), </a:t>
            </a:r>
            <a:r>
              <a:rPr lang="en-US" b="0" dirty="0">
                <a:solidFill>
                  <a:schemeClr val="tx1"/>
                </a:solidFill>
              </a:rPr>
              <a:t>PMS 461, </a:t>
            </a:r>
            <a:r>
              <a:rPr lang="en-US" b="0" dirty="0">
                <a:hlinkClick r:id="rId3"/>
              </a:rPr>
              <a:t>https://www.nwcg.gov/publications/461</a:t>
            </a:r>
            <a:r>
              <a:rPr lang="en-US" b="0" dirty="0"/>
              <a:t>, </a:t>
            </a:r>
            <a:r>
              <a:rPr lang="en-US" b="0" dirty="0">
                <a:solidFill>
                  <a:schemeClr val="tx1"/>
                </a:solidFill>
              </a:rPr>
              <a:t>to review for the upcoming discussions and videos.</a:t>
            </a:r>
          </a:p>
        </p:txBody>
      </p:sp>
      <p:sp>
        <p:nvSpPr>
          <p:cNvPr id="4" name="Slide Number Placeholder 3"/>
          <p:cNvSpPr>
            <a:spLocks noGrp="1"/>
          </p:cNvSpPr>
          <p:nvPr>
            <p:ph type="sldNum" sz="quarter" idx="10"/>
          </p:nvPr>
        </p:nvSpPr>
        <p:spPr/>
        <p:txBody>
          <a:bodyPr/>
          <a:lstStyle/>
          <a:p>
            <a:fld id="{8563C44C-B45D-4BB0-881F-345F3E067394}" type="slidenum">
              <a:rPr lang="en-US" smtClean="0"/>
              <a:t>3</a:t>
            </a:fld>
            <a:endParaRPr lang="en-US" dirty="0"/>
          </a:p>
        </p:txBody>
      </p:sp>
    </p:spTree>
    <p:extLst>
      <p:ext uri="{BB962C8B-B14F-4D97-AF65-F5344CB8AC3E}">
        <p14:creationId xmlns:p14="http://schemas.microsoft.com/office/powerpoint/2010/main" val="1466683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Fire Behavior</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Various footage of a fire in different terrain and fuel types.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(02:44)</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30</a:t>
            </a:fld>
            <a:endParaRPr lang="en-US" dirty="0"/>
          </a:p>
        </p:txBody>
      </p:sp>
    </p:spTree>
    <p:extLst>
      <p:ext uri="{BB962C8B-B14F-4D97-AF65-F5344CB8AC3E}">
        <p14:creationId xmlns:p14="http://schemas.microsoft.com/office/powerpoint/2010/main" val="72060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Eastern Great Basin Exercise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Mud Flat Fire footage over time with various crews working the fire with various suppression efforts.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(02:48)</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31</a:t>
            </a:fld>
            <a:endParaRPr lang="en-US" dirty="0"/>
          </a:p>
        </p:txBody>
      </p:sp>
    </p:spTree>
    <p:extLst>
      <p:ext uri="{BB962C8B-B14F-4D97-AF65-F5344CB8AC3E}">
        <p14:creationId xmlns:p14="http://schemas.microsoft.com/office/powerpoint/2010/main" val="2370947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Pack Trail Smokejumper Exercise</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Experience fire from the perspective of a smokejumper following them from the plane to the ground and what fire behavior they witness.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(03:55)</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32</a:t>
            </a:fld>
            <a:endParaRPr lang="en-US" dirty="0"/>
          </a:p>
        </p:txBody>
      </p:sp>
    </p:spTree>
    <p:extLst>
      <p:ext uri="{BB962C8B-B14F-4D97-AF65-F5344CB8AC3E}">
        <p14:creationId xmlns:p14="http://schemas.microsoft.com/office/powerpoint/2010/main" val="1321570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dirty="0"/>
              <a:t>Review unit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63C44C-B45D-4BB0-881F-345F3E067394}" type="slidenum">
              <a:rPr lang="en-US" smtClean="0"/>
              <a:t>33</a:t>
            </a:fld>
            <a:endParaRPr lang="en-US" dirty="0"/>
          </a:p>
        </p:txBody>
      </p:sp>
    </p:spTree>
    <p:extLst>
      <p:ext uri="{BB962C8B-B14F-4D97-AF65-F5344CB8AC3E}">
        <p14:creationId xmlns:p14="http://schemas.microsoft.com/office/powerpoint/2010/main" val="168837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 </a:t>
            </a:r>
            <a:r>
              <a:rPr lang="en-US" b="1" dirty="0"/>
              <a:t>Play Video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Title</a:t>
            </a:r>
            <a:r>
              <a:rPr lang="en-US" b="0" dirty="0"/>
              <a:t> Fuel Characteristics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Summary </a:t>
            </a:r>
            <a:r>
              <a:rPr lang="en-US" b="0" dirty="0"/>
              <a:t>Addresses the five indicators for Fuel characteristics that determine the potential for fire intensity and rates of spread.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Time </a:t>
            </a:r>
            <a:r>
              <a:rPr lang="en-US" dirty="0"/>
              <a:t>(08:42)</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Audio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Post-Video Discussion</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4</a:t>
            </a:fld>
            <a:endParaRPr lang="en-US" dirty="0"/>
          </a:p>
        </p:txBody>
      </p:sp>
    </p:spTree>
    <p:extLst>
      <p:ext uri="{BB962C8B-B14F-4D97-AF65-F5344CB8AC3E}">
        <p14:creationId xmlns:p14="http://schemas.microsoft.com/office/powerpoint/2010/main" val="337395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5</a:t>
            </a:fld>
            <a:endParaRPr lang="en-US" dirty="0"/>
          </a:p>
        </p:txBody>
      </p:sp>
    </p:spTree>
    <p:extLst>
      <p:ext uri="{BB962C8B-B14F-4D97-AF65-F5344CB8AC3E}">
        <p14:creationId xmlns:p14="http://schemas.microsoft.com/office/powerpoint/2010/main" val="304269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Look for these indicators in burning fuels and fuels adjacent to the fire:</a:t>
            </a:r>
          </a:p>
          <a:p>
            <a:endParaRPr lang="en-US" dirty="0"/>
          </a:p>
          <a:p>
            <a:r>
              <a:rPr lang="en-US" dirty="0"/>
              <a:t>Substantial amounts of cured or curing fine fuels/continuous fine fuels.</a:t>
            </a:r>
          </a:p>
          <a:p>
            <a:pPr marL="628650" lvl="1" indent="-171450">
              <a:buFont typeface="Arial" panose="020B0604020202020204" pitchFamily="34" charset="0"/>
              <a:buChar char="•"/>
            </a:pPr>
            <a:r>
              <a:rPr lang="en-US" dirty="0"/>
              <a:t>This is a critical indicator.</a:t>
            </a:r>
          </a:p>
          <a:p>
            <a:pPr marL="628650" lvl="1" indent="-171450">
              <a:buFont typeface="Arial" panose="020B0604020202020204" pitchFamily="34" charset="0"/>
              <a:buChar char="•"/>
            </a:pPr>
            <a:r>
              <a:rPr lang="en-US" dirty="0"/>
              <a:t>It is associated with one of the major “Common Denominators of Fire Behavior on Tragedy Fires” listed in the </a:t>
            </a:r>
            <a:r>
              <a:rPr lang="en-US" b="0" i="0" dirty="0">
                <a:solidFill>
                  <a:schemeClr val="tx1"/>
                </a:solidFill>
              </a:rPr>
              <a:t>IRPG</a:t>
            </a:r>
            <a:r>
              <a:rPr lang="en-US" b="0" dirty="0">
                <a:solidFill>
                  <a:schemeClr val="tx1"/>
                </a:solidFill>
              </a:rPr>
              <a:t>,</a:t>
            </a:r>
            <a:r>
              <a:rPr lang="en-US" b="1" dirty="0">
                <a:solidFill>
                  <a:schemeClr val="tx1"/>
                </a:solidFill>
              </a:rPr>
              <a:t> </a:t>
            </a:r>
            <a:r>
              <a:rPr lang="en-US" dirty="0">
                <a:hlinkClick r:id="rId3"/>
              </a:rPr>
              <a:t>https://www.nwcg.gov/publications/461</a:t>
            </a:r>
            <a:r>
              <a:rPr lang="en-US" dirty="0"/>
              <a:t>.</a:t>
            </a:r>
          </a:p>
          <a:p>
            <a:pPr marL="628650" lvl="1" indent="-171450">
              <a:buFont typeface="Arial" panose="020B0604020202020204" pitchFamily="34" charset="0"/>
              <a:buChar char="•"/>
            </a:pPr>
            <a:r>
              <a:rPr lang="en-US" dirty="0"/>
              <a:t>Definition: Fast-drying, dead or live fuels that are &lt;¼ inch in diameter and have a time-lag of 1 hour or less. Examples include grasses, needles, and small leaves.</a:t>
            </a:r>
          </a:p>
          <a:p>
            <a:pPr marL="628650" lvl="1" indent="-171450">
              <a:buFont typeface="Arial" panose="020B0604020202020204" pitchFamily="34" charset="0"/>
              <a:buChar char="•"/>
            </a:pPr>
            <a:r>
              <a:rPr lang="en-US" dirty="0"/>
              <a:t>Impact on fire behavior:</a:t>
            </a:r>
          </a:p>
          <a:p>
            <a:pPr marL="1085850" lvl="2" indent="-171450">
              <a:buFont typeface="Courier New" panose="02070309020205020404" pitchFamily="49" charset="0"/>
              <a:buChar char="o"/>
            </a:pPr>
            <a:r>
              <a:rPr lang="en-US" dirty="0"/>
              <a:t>Fuels ignite readily and are consumed rapidly by fire.</a:t>
            </a:r>
          </a:p>
          <a:p>
            <a:pPr marL="1085850" lvl="2" indent="-171450">
              <a:buFont typeface="Courier New" panose="02070309020205020404" pitchFamily="49" charset="0"/>
              <a:buChar char="o"/>
            </a:pPr>
            <a:r>
              <a:rPr lang="en-US" dirty="0"/>
              <a:t>Increases the potential for a rapid rate of spread.</a:t>
            </a:r>
          </a:p>
          <a:p>
            <a:pPr marL="1085850" lvl="2" indent="-171450">
              <a:buFont typeface="Courier New" panose="02070309020205020404" pitchFamily="49" charset="0"/>
              <a:buChar char="o"/>
            </a:pPr>
            <a:r>
              <a:rPr lang="en-US" dirty="0"/>
              <a:t>Receptive to spotting.</a:t>
            </a:r>
          </a:p>
          <a:p>
            <a:pPr marL="1085850" lvl="2" indent="-171450">
              <a:buFont typeface="Courier New" panose="02070309020205020404" pitchFamily="49" charset="0"/>
              <a:buChar char="o"/>
            </a:pPr>
            <a:r>
              <a:rPr lang="en-US" dirty="0"/>
              <a:t>Typically the primary carrier of fire.</a:t>
            </a:r>
          </a:p>
          <a:p>
            <a:endParaRPr lang="en-US" dirty="0"/>
          </a:p>
          <a:p>
            <a:r>
              <a:rPr lang="en-US" dirty="0"/>
              <a:t>Heavy dead and down fuels.</a:t>
            </a:r>
          </a:p>
          <a:p>
            <a:pPr marL="628650" lvl="1" indent="-171450">
              <a:buFont typeface="Arial" panose="020B0604020202020204" pitchFamily="34" charset="0"/>
              <a:buChar char="•"/>
            </a:pPr>
            <a:r>
              <a:rPr lang="en-US" dirty="0"/>
              <a:t>Definition: Large load of dead material, 3 inches or larger wood, that is on the forest floor.</a:t>
            </a:r>
          </a:p>
          <a:p>
            <a:pPr marL="628650" lvl="1" indent="-171450">
              <a:buFont typeface="Arial" panose="020B0604020202020204" pitchFamily="34" charset="0"/>
              <a:buChar char="•"/>
            </a:pPr>
            <a:r>
              <a:rPr lang="en-US" dirty="0"/>
              <a:t>Impact on fire behavior:.</a:t>
            </a:r>
          </a:p>
          <a:p>
            <a:pPr marL="1085850" lvl="2" indent="-171450">
              <a:buFont typeface="Courier New" panose="02070309020205020404" pitchFamily="49" charset="0"/>
              <a:buChar char="o"/>
            </a:pPr>
            <a:r>
              <a:rPr lang="en-US" dirty="0"/>
              <a:t>Increases potential for intense burning conditions.</a:t>
            </a:r>
          </a:p>
          <a:p>
            <a:pPr marL="1085850" lvl="2" indent="-171450">
              <a:buFont typeface="Courier New" panose="02070309020205020404" pitchFamily="49" charset="0"/>
              <a:buChar char="o"/>
            </a:pPr>
            <a:r>
              <a:rPr lang="en-US" dirty="0"/>
              <a:t>Increased intensity can increase the potential for heat to transition from surface fuels to crowns, especially in the presence of ladder fuels.</a:t>
            </a:r>
          </a:p>
          <a:p>
            <a:pPr marL="1085850" lvl="2" indent="-171450">
              <a:buFont typeface="Courier New" panose="02070309020205020404" pitchFamily="49" charset="0"/>
              <a:buChar char="o"/>
            </a:pPr>
            <a:r>
              <a:rPr lang="en-US" dirty="0"/>
              <a:t>Is consumed more slowly and for a longer duration than continuous fine fuels.</a:t>
            </a:r>
          </a:p>
          <a:p>
            <a:pPr marL="628650" lvl="1" indent="-171450">
              <a:buFont typeface="Arial" panose="020B0604020202020204" pitchFamily="34" charset="0"/>
              <a:buChar char="•"/>
            </a:pPr>
            <a:r>
              <a:rPr lang="en-US" dirty="0"/>
              <a:t>Look for this indicator in:</a:t>
            </a:r>
          </a:p>
          <a:p>
            <a:pPr marL="1085850" lvl="2" indent="-171450">
              <a:buFont typeface="Courier New" panose="02070309020205020404" pitchFamily="49" charset="0"/>
              <a:buChar char="o"/>
            </a:pPr>
            <a:r>
              <a:rPr lang="en-US" dirty="0"/>
              <a:t>Older, mature stands of trees.</a:t>
            </a:r>
          </a:p>
          <a:p>
            <a:pPr marL="1085850" lvl="2" indent="-171450">
              <a:buFont typeface="Courier New" panose="02070309020205020404" pitchFamily="49" charset="0"/>
              <a:buChar char="o"/>
            </a:pPr>
            <a:r>
              <a:rPr lang="en-US" dirty="0"/>
              <a:t>Bug-killed trees.</a:t>
            </a:r>
          </a:p>
          <a:p>
            <a:pPr marL="1085850" lvl="2" indent="-171450">
              <a:buFont typeface="Courier New" panose="02070309020205020404" pitchFamily="49" charset="0"/>
              <a:buChar char="o"/>
            </a:pPr>
            <a:r>
              <a:rPr lang="en-US" dirty="0"/>
              <a:t>Hurricane blowdown.</a:t>
            </a:r>
          </a:p>
          <a:p>
            <a:pPr marL="1085850" lvl="2" indent="-171450">
              <a:buFont typeface="Courier New" panose="02070309020205020404" pitchFamily="49" charset="0"/>
              <a:buChar char="o"/>
            </a:pPr>
            <a:r>
              <a:rPr lang="en-US" dirty="0"/>
              <a:t>Thinned or logged areas.</a:t>
            </a:r>
          </a:p>
          <a:p>
            <a:endParaRPr lang="en-US" dirty="0"/>
          </a:p>
          <a:p>
            <a:r>
              <a:rPr lang="en-US" dirty="0"/>
              <a:t>Tight crown spacing (&lt; 20 feet).</a:t>
            </a:r>
          </a:p>
          <a:p>
            <a:pPr marL="628650" lvl="1" indent="-171450">
              <a:buFont typeface="Arial" panose="020B0604020202020204" pitchFamily="34" charset="0"/>
              <a:buChar char="•"/>
            </a:pPr>
            <a:r>
              <a:rPr lang="en-US" dirty="0"/>
              <a:t>Impact on fire behavior.</a:t>
            </a:r>
          </a:p>
          <a:p>
            <a:pPr marL="1085850" lvl="2" indent="-171450">
              <a:buFont typeface="Courier New" panose="02070309020205020404" pitchFamily="49" charset="0"/>
              <a:buChar char="o"/>
            </a:pPr>
            <a:r>
              <a:rPr lang="en-US" dirty="0"/>
              <a:t>Once a fire gets into tightly spaced crowns, the fire will move from crown to crown.</a:t>
            </a:r>
          </a:p>
          <a:p>
            <a:pPr marL="1085850" lvl="2" indent="-171450">
              <a:buFont typeface="Courier New" panose="02070309020205020404" pitchFamily="49" charset="0"/>
              <a:buChar char="o"/>
            </a:pPr>
            <a:r>
              <a:rPr lang="en-US" dirty="0"/>
              <a:t>If there are high winds or steep slopes, a crown fire can move through more widely spaced vegetation.</a:t>
            </a:r>
          </a:p>
          <a:p>
            <a:pPr marL="628650" lvl="1" indent="-171450">
              <a:buFont typeface="Arial" panose="020B0604020202020204" pitchFamily="34" charset="0"/>
              <a:buChar char="•"/>
            </a:pPr>
            <a:r>
              <a:rPr lang="en-US" dirty="0"/>
              <a:t>Important in both timber and brush fuel types.</a:t>
            </a:r>
          </a:p>
          <a:p>
            <a:endParaRPr lang="en-US" dirty="0"/>
          </a:p>
          <a:p>
            <a:r>
              <a:rPr lang="en-US" dirty="0"/>
              <a:t>Unusual low live and dead fuel moisture values (locally defined).</a:t>
            </a:r>
          </a:p>
          <a:p>
            <a:pPr marL="628650" lvl="1" indent="-171450">
              <a:buFont typeface="Arial" panose="020B0604020202020204" pitchFamily="34" charset="0"/>
              <a:buChar char="•"/>
            </a:pPr>
            <a:r>
              <a:rPr lang="en-US" dirty="0"/>
              <a:t>Critical low fuel moisture thresholds are dependent on local climates and vegetation type.</a:t>
            </a:r>
          </a:p>
          <a:p>
            <a:pPr marL="628650" lvl="1" indent="-171450">
              <a:buFont typeface="Arial" panose="020B0604020202020204" pitchFamily="34" charset="0"/>
              <a:buChar char="•"/>
            </a:pPr>
            <a:r>
              <a:rPr lang="en-US" dirty="0"/>
              <a:t>Ask local fuels experts what the critical moisture values are for both live and dead fuels in various vegetation types for the area.</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6</a:t>
            </a:fld>
            <a:endParaRPr lang="en-US" dirty="0"/>
          </a:p>
        </p:txBody>
      </p:sp>
    </p:spTree>
    <p:extLst>
      <p:ext uri="{BB962C8B-B14F-4D97-AF65-F5344CB8AC3E}">
        <p14:creationId xmlns:p14="http://schemas.microsoft.com/office/powerpoint/2010/main" val="382737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Special conditions to pay attention to:</a:t>
            </a:r>
          </a:p>
          <a:p>
            <a:endParaRPr lang="en-US" dirty="0"/>
          </a:p>
          <a:p>
            <a:pPr marL="171450" indent="-171450">
              <a:buFont typeface="Arial" panose="020B0604020202020204" pitchFamily="34" charset="0"/>
              <a:buChar char="•"/>
            </a:pPr>
            <a:r>
              <a:rPr lang="en-US" dirty="0"/>
              <a:t>Efficient firebrand sources are any fuel sources that efficiently carry heat to ignite spot fires. Always assess firebrand sources because:</a:t>
            </a:r>
          </a:p>
          <a:p>
            <a:pPr marL="628650" lvl="1" indent="-171450">
              <a:buFont typeface="Courier New" panose="02070309020205020404" pitchFamily="49" charset="0"/>
              <a:buChar char="o"/>
            </a:pPr>
            <a:r>
              <a:rPr lang="en-US" dirty="0"/>
              <a:t>Fuel type characteristics and availability may change due to local or unique conditions.</a:t>
            </a:r>
          </a:p>
          <a:p>
            <a:pPr marL="628650" lvl="1" indent="-171450">
              <a:buFont typeface="Courier New" panose="02070309020205020404" pitchFamily="49" charset="0"/>
              <a:buChar char="o"/>
            </a:pPr>
            <a:r>
              <a:rPr lang="en-US" dirty="0"/>
              <a:t>Identifying firebrand sources helps to anticipate future spotting problems.</a:t>
            </a:r>
          </a:p>
          <a:p>
            <a:endParaRPr lang="en-US" dirty="0"/>
          </a:p>
          <a:p>
            <a:pPr marL="171450" indent="-171450">
              <a:buFont typeface="Arial" panose="020B0604020202020204" pitchFamily="34" charset="0"/>
              <a:buChar char="•"/>
            </a:pPr>
            <a:r>
              <a:rPr lang="en-US" dirty="0"/>
              <a:t>Numerous Snags. Snags are drier and usually ignite more readily. </a:t>
            </a:r>
          </a:p>
          <a:p>
            <a:endParaRPr lang="en-US" dirty="0"/>
          </a:p>
          <a:p>
            <a:pPr marL="171450" indent="-171450">
              <a:buFont typeface="Arial" panose="020B0604020202020204" pitchFamily="34" charset="0"/>
              <a:buChar char="•"/>
            </a:pPr>
            <a:r>
              <a:rPr lang="en-US" dirty="0"/>
              <a:t>Preheated canopy is drier and becomes more flammable. Reburn potential in the canopy will be high, and cured leaves or needles can be efficient firebrand sources.  </a:t>
            </a:r>
          </a:p>
          <a:p>
            <a:endParaRPr lang="en-US" dirty="0"/>
          </a:p>
          <a:p>
            <a:pPr marL="171450" indent="-171450">
              <a:buFont typeface="Arial" panose="020B0604020202020204" pitchFamily="34" charset="0"/>
              <a:buChar char="•"/>
            </a:pPr>
            <a:r>
              <a:rPr lang="en-US" dirty="0"/>
              <a:t>Frost and bug-kill can cause an enormous amount of fuel to be available. Visual indicators include shrubs that have large areas of dead twigs that easily snap off or dried leaves still attached to the canopy. Red needles, which are very flammable, will exist on conifer trees during the early stages of tree mortality.  </a:t>
            </a:r>
          </a:p>
          <a:p>
            <a:endParaRPr lang="en-US" dirty="0"/>
          </a:p>
          <a:p>
            <a:pPr marL="171450" indent="-171450">
              <a:buFont typeface="Arial" panose="020B0604020202020204" pitchFamily="34" charset="0"/>
              <a:buChar char="•"/>
            </a:pPr>
            <a:r>
              <a:rPr lang="en-US" dirty="0"/>
              <a:t>High dead-to-live ratio means that dead fuels are much more numerous than live fuels and fires can burn hotter. </a:t>
            </a: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7</a:t>
            </a:fld>
            <a:endParaRPr lang="en-US" dirty="0"/>
          </a:p>
        </p:txBody>
      </p:sp>
    </p:spTree>
    <p:extLst>
      <p:ext uri="{BB962C8B-B14F-4D97-AF65-F5344CB8AC3E}">
        <p14:creationId xmlns:p14="http://schemas.microsoft.com/office/powerpoint/2010/main" val="41507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Facilitate a discussion about the fuel characteristic indicators. Use these questions or develop your own:</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fontAlgn="base">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Do you have any questions about fuel characteristic indicators?</a:t>
            </a:r>
          </a:p>
          <a:p>
            <a:pPr marL="0" lvl="0" indent="0">
              <a:buFont typeface="Arial" panose="020B0604020202020204" pitchFamily="34" charset="0"/>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fuel characteristics do we have right now? What conditions do we expect to have in the next couple of months?</a:t>
            </a:r>
          </a:p>
          <a:p>
            <a:pPr marL="171450" lvl="0" indent="-171450" fontAlgn="base">
              <a:buFont typeface="Arial" panose="020B0604020202020204" pitchFamily="34" charset="0"/>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you are going on an incident that is in an area you are not familiar with, what can you do to find out more about the fuel characteristics?</a:t>
            </a:r>
          </a:p>
          <a:p>
            <a:pPr marL="0" lvl="0" indent="0">
              <a:buFont typeface="Arial" panose="020B0604020202020204" pitchFamily="34" charset="0"/>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other indicators, when combined with fuel characteristic indicators, could have a significant impact on fire behavior?</a:t>
            </a:r>
          </a:p>
          <a:p>
            <a:pPr lvl="0" fontAlgn="base"/>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63C44C-B45D-4BB0-881F-345F3E067394}" type="slidenum">
              <a:rPr lang="en-US" smtClean="0"/>
              <a:t>8</a:t>
            </a:fld>
            <a:endParaRPr lang="en-US" dirty="0"/>
          </a:p>
        </p:txBody>
      </p:sp>
    </p:spTree>
    <p:extLst>
      <p:ext uri="{BB962C8B-B14F-4D97-AF65-F5344CB8AC3E}">
        <p14:creationId xmlns:p14="http://schemas.microsoft.com/office/powerpoint/2010/main" val="360782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Show Topography video and discuss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Topography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Addresses the three indicators of topography.</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(03:47)</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1" dirty="0"/>
              <a:t>Post-Video Discussion</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563C44C-B45D-4BB0-881F-345F3E067394}" type="slidenum">
              <a:rPr lang="en-US" smtClean="0"/>
              <a:t>9</a:t>
            </a:fld>
            <a:endParaRPr lang="en-US" dirty="0"/>
          </a:p>
        </p:txBody>
      </p:sp>
    </p:spTree>
    <p:extLst>
      <p:ext uri="{BB962C8B-B14F-4D97-AF65-F5344CB8AC3E}">
        <p14:creationId xmlns:p14="http://schemas.microsoft.com/office/powerpoint/2010/main" val="10544754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7" name="Picture 4" descr="J:\FirepixBackup\Images FirePix etc\Hot Shot Crews\fire.tour4.03.0099.jpg">
            <a:extLst>
              <a:ext uri="{FF2B5EF4-FFF2-40B4-BE49-F238E27FC236}">
                <a16:creationId xmlns:a16="http://schemas.microsoft.com/office/drawing/2014/main" id="{8F5A8065-82D8-4E26-BA75-DE8AAC92B6A9}"/>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5063" r="5577" b="10764"/>
          <a:stretch/>
        </p:blipFill>
        <p:spPr bwMode="auto">
          <a:xfrm>
            <a:off x="-2" y="-45972"/>
            <a:ext cx="9144000" cy="6634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44000" cy="175260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Course Name Unit # – Unit Name</a:t>
            </a:r>
            <a:endParaRPr lang="en-US" altLang="en-US" sz="4000" dirty="0">
              <a:solidFill>
                <a:schemeClr val="bg1"/>
              </a:solidFill>
            </a:endParaRPr>
          </a:p>
        </p:txBody>
      </p:sp>
      <p:pic>
        <p:nvPicPr>
          <p:cNvPr id="6" name="Picture 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5584875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nowledge check">
    <p:bg>
      <p:bgPr>
        <a:solidFill>
          <a:schemeClr val="accent3"/>
        </a:solidFill>
        <a:effectLst/>
      </p:bgPr>
    </p:bg>
    <p:spTree>
      <p:nvGrpSpPr>
        <p:cNvPr id="1" name=""/>
        <p:cNvGrpSpPr/>
        <p:nvPr/>
      </p:nvGrpSpPr>
      <p:grpSpPr>
        <a:xfrm>
          <a:off x="0" y="0"/>
          <a:ext cx="0" cy="0"/>
          <a:chOff x="0" y="0"/>
          <a:chExt cx="0" cy="0"/>
        </a:xfrm>
      </p:grpSpPr>
      <p:sp>
        <p:nvSpPr>
          <p:cNvPr id="19" name="Rectangle 18"/>
          <p:cNvSpPr/>
          <p:nvPr userDrawn="1"/>
        </p:nvSpPr>
        <p:spPr>
          <a:xfrm>
            <a:off x="0" y="762000"/>
            <a:ext cx="44196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0" hasCustomPrompt="1"/>
          </p:nvPr>
        </p:nvSpPr>
        <p:spPr>
          <a:xfrm>
            <a:off x="4572000" y="762000"/>
            <a:ext cx="4572000" cy="2789238"/>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4572000" y="3687762"/>
            <a:ext cx="4572000" cy="2865438"/>
          </a:xfrm>
          <a:solidFill>
            <a:schemeClr val="bg1"/>
          </a:solidFill>
        </p:spPr>
        <p:txBody>
          <a:bodyPr/>
          <a:lstStyle>
            <a:lvl1pPr marL="0" indent="0">
              <a:buNone/>
              <a:defRPr/>
            </a:lvl1pPr>
          </a:lstStyle>
          <a:p>
            <a:pPr lvl="0"/>
            <a:r>
              <a:rPr lang="en-US" dirty="0"/>
              <a:t>Answer:</a:t>
            </a:r>
          </a:p>
        </p:txBody>
      </p:sp>
      <p:sp>
        <p:nvSpPr>
          <p:cNvPr id="12" name="Content Placeholder 10"/>
          <p:cNvSpPr>
            <a:spLocks noGrp="1"/>
          </p:cNvSpPr>
          <p:nvPr>
            <p:ph sz="quarter" idx="13"/>
          </p:nvPr>
        </p:nvSpPr>
        <p:spPr>
          <a:xfrm>
            <a:off x="381000" y="838200"/>
            <a:ext cx="1828800" cy="1828800"/>
          </a:xfrm>
        </p:spPr>
        <p:txBody>
          <a:bodyPr/>
          <a:lstStyle/>
          <a:p>
            <a:pPr lvl="0"/>
            <a:r>
              <a:rPr lang="en-US"/>
              <a:t>Edit Master text styles</a:t>
            </a:r>
          </a:p>
        </p:txBody>
      </p:sp>
      <p:sp>
        <p:nvSpPr>
          <p:cNvPr id="13" name="Content Placeholder 10"/>
          <p:cNvSpPr>
            <a:spLocks noGrp="1"/>
          </p:cNvSpPr>
          <p:nvPr>
            <p:ph sz="quarter" idx="14"/>
          </p:nvPr>
        </p:nvSpPr>
        <p:spPr>
          <a:xfrm>
            <a:off x="2362200" y="838200"/>
            <a:ext cx="1828800" cy="1828800"/>
          </a:xfrm>
        </p:spPr>
        <p:txBody>
          <a:bodyPr/>
          <a:lstStyle/>
          <a:p>
            <a:pPr lvl="0"/>
            <a:r>
              <a:rPr lang="en-US"/>
              <a:t>Edit Master text styles</a:t>
            </a:r>
          </a:p>
        </p:txBody>
      </p:sp>
      <p:sp>
        <p:nvSpPr>
          <p:cNvPr id="16" name="Content Placeholder 10"/>
          <p:cNvSpPr>
            <a:spLocks noGrp="1"/>
          </p:cNvSpPr>
          <p:nvPr>
            <p:ph sz="quarter" idx="17"/>
          </p:nvPr>
        </p:nvSpPr>
        <p:spPr>
          <a:xfrm>
            <a:off x="381000" y="4724400"/>
            <a:ext cx="1828800" cy="1828800"/>
          </a:xfrm>
        </p:spPr>
        <p:txBody>
          <a:bodyPr/>
          <a:lstStyle/>
          <a:p>
            <a:pPr lvl="0"/>
            <a:r>
              <a:rPr lang="en-US"/>
              <a:t>Edit Master text styles</a:t>
            </a:r>
          </a:p>
        </p:txBody>
      </p:sp>
      <p:sp>
        <p:nvSpPr>
          <p:cNvPr id="17" name="Content Placeholder 10"/>
          <p:cNvSpPr>
            <a:spLocks noGrp="1"/>
          </p:cNvSpPr>
          <p:nvPr>
            <p:ph sz="quarter" idx="18"/>
          </p:nvPr>
        </p:nvSpPr>
        <p:spPr>
          <a:xfrm>
            <a:off x="2362200" y="4724400"/>
            <a:ext cx="1828800" cy="1828800"/>
          </a:xfrm>
        </p:spPr>
        <p:txBody>
          <a:bodyPr/>
          <a:lstStyle/>
          <a:p>
            <a:pPr lvl="0"/>
            <a:r>
              <a:rPr lang="en-US"/>
              <a:t>Edit Master text styles</a:t>
            </a:r>
          </a:p>
        </p:txBody>
      </p:sp>
      <p:sp>
        <p:nvSpPr>
          <p:cNvPr id="21" name="Content Placeholder 20"/>
          <p:cNvSpPr>
            <a:spLocks noGrp="1"/>
          </p:cNvSpPr>
          <p:nvPr>
            <p:ph sz="quarter" idx="19"/>
          </p:nvPr>
        </p:nvSpPr>
        <p:spPr>
          <a:xfrm>
            <a:off x="381000" y="2819400"/>
            <a:ext cx="3810000" cy="1752600"/>
          </a:xfrm>
        </p:spPr>
        <p:txBody>
          <a:bodyPr/>
          <a:lstStyle>
            <a:lvl1pPr marL="0" indent="0">
              <a:buNone/>
              <a:defRPr/>
            </a:lvl1pPr>
          </a:lstStyle>
          <a:p>
            <a:pPr lvl="0"/>
            <a:r>
              <a:rPr lang="en-US"/>
              <a:t>Edit Master text styles</a:t>
            </a:r>
          </a:p>
        </p:txBody>
      </p:sp>
      <p:sp>
        <p:nvSpPr>
          <p:cNvPr id="14"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33643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61940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dirty="0"/>
              <a:t>Click icon to add picture</a:t>
            </a:r>
          </a:p>
        </p:txBody>
      </p:sp>
      <p:sp>
        <p:nvSpPr>
          <p:cNvPr id="16" name="Picture Placeholder 14"/>
          <p:cNvSpPr>
            <a:spLocks noGrp="1"/>
          </p:cNvSpPr>
          <p:nvPr>
            <p:ph type="pic" sz="quarter" idx="13"/>
          </p:nvPr>
        </p:nvSpPr>
        <p:spPr>
          <a:xfrm>
            <a:off x="5410200" y="803305"/>
            <a:ext cx="1828800" cy="5749895"/>
          </a:xfrm>
        </p:spPr>
        <p:txBody>
          <a:bodyPr/>
          <a:lstStyle/>
          <a:p>
            <a:r>
              <a:rPr lang="en-US" dirty="0"/>
              <a:t>Click icon to add picture</a:t>
            </a:r>
          </a:p>
        </p:txBody>
      </p:sp>
      <p:sp>
        <p:nvSpPr>
          <p:cNvPr id="17" name="Picture Placeholder 14"/>
          <p:cNvSpPr>
            <a:spLocks noGrp="1"/>
          </p:cNvSpPr>
          <p:nvPr>
            <p:ph type="pic" sz="quarter" idx="14"/>
          </p:nvPr>
        </p:nvSpPr>
        <p:spPr>
          <a:xfrm>
            <a:off x="7315200" y="803305"/>
            <a:ext cx="1828800" cy="5749895"/>
          </a:xfrm>
        </p:spPr>
        <p:txBody>
          <a:bodyPr/>
          <a:lstStyle/>
          <a:p>
            <a:r>
              <a:rPr lang="en-US" dirty="0"/>
              <a:t>Click icon to add picture</a:t>
            </a:r>
          </a:p>
        </p:txBody>
      </p:sp>
      <p:sp>
        <p:nvSpPr>
          <p:cNvPr id="14" name="Title 1"/>
          <p:cNvSpPr>
            <a:spLocks noGrp="1"/>
          </p:cNvSpPr>
          <p:nvPr>
            <p:ph type="title"/>
          </p:nvPr>
        </p:nvSpPr>
        <p:spPr>
          <a:xfrm>
            <a:off x="147918" y="122238"/>
            <a:ext cx="7091082" cy="563562"/>
          </a:xfrm>
        </p:spPr>
        <p:txBody>
          <a:bodyPr>
            <a:noAutofit/>
          </a:bodyPr>
          <a:lstStyle>
            <a:lvl1pPr>
              <a:defRPr sz="4400"/>
            </a:lvl1pPr>
          </a:lstStyle>
          <a:p>
            <a:r>
              <a:rPr lang="en-US"/>
              <a:t>Click to edit Master title style</a:t>
            </a:r>
            <a:endParaRPr lang="en-US" dirty="0"/>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453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rgbClr val="507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360012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38200"/>
            <a:ext cx="8686800" cy="5758441"/>
          </a:xfrm>
        </p:spPr>
        <p:txBody>
          <a:bodyPr/>
          <a:lstStyle>
            <a:lvl1pPr>
              <a:defRPr>
                <a:solidFill>
                  <a:schemeClr val="tx1"/>
                </a:solidFill>
              </a:defRPr>
            </a:lvl1pPr>
            <a:lvl2pPr>
              <a:defRPr>
                <a:solidFill>
                  <a:schemeClr val="tx1"/>
                </a:solidFill>
              </a:defRPr>
            </a:lvl2pPr>
            <a:lvl3pPr>
              <a:tabLst>
                <a:tab pos="0" algn="l"/>
              </a:tabLst>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0415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28176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4572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6" name="Content Placeholder 2"/>
          <p:cNvSpPr>
            <a:spLocks noGrp="1"/>
          </p:cNvSpPr>
          <p:nvPr>
            <p:ph sz="quarter" idx="14" hasCustomPrompt="1"/>
          </p:nvPr>
        </p:nvSpPr>
        <p:spPr>
          <a:xfrm>
            <a:off x="4572000" y="2590800"/>
            <a:ext cx="4572000" cy="4038600"/>
          </a:xfrm>
        </p:spPr>
        <p:txBody>
          <a:bodyPr/>
          <a:lstStyle>
            <a:lvl1pPr>
              <a:defRPr baseline="0"/>
            </a:lvl1pPr>
          </a:lstStyle>
          <a:p>
            <a:pPr lvl="0"/>
            <a:r>
              <a:rPr lang="en-US" dirty="0"/>
              <a:t>Image/Chart/Video</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50971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dirty="0"/>
              <a:t>Click icon to add picture</a:t>
            </a:r>
          </a:p>
        </p:txBody>
      </p:sp>
      <p:sp>
        <p:nvSpPr>
          <p:cNvPr id="12" name="Picture Placeholder 10"/>
          <p:cNvSpPr>
            <a:spLocks noGrp="1"/>
          </p:cNvSpPr>
          <p:nvPr>
            <p:ph type="pic" sz="quarter" idx="16"/>
          </p:nvPr>
        </p:nvSpPr>
        <p:spPr>
          <a:xfrm>
            <a:off x="5791200" y="2677131"/>
            <a:ext cx="3200400" cy="1828800"/>
          </a:xfrm>
        </p:spPr>
        <p:txBody>
          <a:bodyPr/>
          <a:lstStyle/>
          <a:p>
            <a:r>
              <a:rPr lang="en-US" dirty="0"/>
              <a:t>Click icon to add picture</a:t>
            </a:r>
          </a:p>
        </p:txBody>
      </p:sp>
      <p:sp>
        <p:nvSpPr>
          <p:cNvPr id="13" name="Picture Placeholder 10"/>
          <p:cNvSpPr>
            <a:spLocks noGrp="1"/>
          </p:cNvSpPr>
          <p:nvPr>
            <p:ph type="pic" sz="quarter" idx="17"/>
          </p:nvPr>
        </p:nvSpPr>
        <p:spPr>
          <a:xfrm>
            <a:off x="5791200" y="4668462"/>
            <a:ext cx="3200400" cy="1828800"/>
          </a:xfrm>
        </p:spPr>
        <p:txBody>
          <a:bodyPr/>
          <a:lstStyle/>
          <a:p>
            <a:r>
              <a:rPr lang="en-US" dirty="0"/>
              <a:t>Click icon to add picture</a:t>
            </a:r>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40277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6998218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9" name="Content Placeholder 12"/>
          <p:cNvSpPr>
            <a:spLocks noGrp="1"/>
          </p:cNvSpPr>
          <p:nvPr>
            <p:ph sz="quarter" idx="18" hasCustomPrompt="1"/>
          </p:nvPr>
        </p:nvSpPr>
        <p:spPr>
          <a:xfrm>
            <a:off x="3014534" y="685800"/>
            <a:ext cx="3108960" cy="2971578"/>
          </a:xfrm>
        </p:spPr>
        <p:txBody>
          <a:bodyPr/>
          <a:lstStyle/>
          <a:p>
            <a:pPr lvl="0"/>
            <a:r>
              <a:rPr lang="en-US" dirty="0"/>
              <a:t>Sample</a:t>
            </a:r>
          </a:p>
          <a:p>
            <a:pPr lvl="0"/>
            <a:r>
              <a:rPr lang="en-US" dirty="0"/>
              <a:t>Text</a:t>
            </a:r>
          </a:p>
          <a:p>
            <a:pPr lvl="0"/>
            <a:r>
              <a:rPr lang="en-US" dirty="0"/>
              <a:t>Sample</a:t>
            </a:r>
          </a:p>
        </p:txBody>
      </p:sp>
      <p:sp>
        <p:nvSpPr>
          <p:cNvPr id="12" name="Content Placeholder 12"/>
          <p:cNvSpPr>
            <a:spLocks noGrp="1"/>
          </p:cNvSpPr>
          <p:nvPr>
            <p:ph sz="quarter" idx="19" hasCustomPrompt="1"/>
          </p:nvPr>
        </p:nvSpPr>
        <p:spPr>
          <a:xfrm>
            <a:off x="3016851" y="3657600"/>
            <a:ext cx="3104326" cy="2889504"/>
          </a:xfrm>
          <a:solidFill>
            <a:schemeClr val="accent3">
              <a:lumMod val="20000"/>
              <a:lumOff val="80000"/>
            </a:schemeClr>
          </a:solidFill>
        </p:spPr>
        <p:txBody>
          <a:bodyPr/>
          <a:lstStyle/>
          <a:p>
            <a:pPr lvl="0"/>
            <a:r>
              <a:rPr lang="en-US" dirty="0"/>
              <a:t>Sample</a:t>
            </a:r>
          </a:p>
          <a:p>
            <a:pPr lvl="0"/>
            <a:r>
              <a:rPr lang="en-US" dirty="0"/>
              <a:t>Text</a:t>
            </a:r>
          </a:p>
          <a:p>
            <a:pPr lvl="0"/>
            <a:r>
              <a:rPr lang="en-US" dirty="0"/>
              <a:t>Sample</a:t>
            </a:r>
          </a:p>
        </p:txBody>
      </p:sp>
      <p:sp>
        <p:nvSpPr>
          <p:cNvPr id="16" name="Content Placeholder 12"/>
          <p:cNvSpPr>
            <a:spLocks noGrp="1"/>
          </p:cNvSpPr>
          <p:nvPr>
            <p:ph sz="quarter" idx="20" hasCustomPrompt="1"/>
          </p:nvPr>
        </p:nvSpPr>
        <p:spPr>
          <a:xfrm>
            <a:off x="0" y="685800"/>
            <a:ext cx="3011548" cy="2971578"/>
          </a:xfrm>
          <a:solidFill>
            <a:schemeClr val="accent2">
              <a:lumMod val="60000"/>
              <a:lumOff val="40000"/>
            </a:schemeClr>
          </a:solidFill>
        </p:spPr>
        <p:txBody>
          <a:bodyPr/>
          <a:lstStyle/>
          <a:p>
            <a:pPr lvl="0"/>
            <a:r>
              <a:rPr lang="en-US" dirty="0"/>
              <a:t>Sample</a:t>
            </a:r>
          </a:p>
          <a:p>
            <a:pPr lvl="0"/>
            <a:r>
              <a:rPr lang="en-US" dirty="0"/>
              <a:t>Text</a:t>
            </a:r>
          </a:p>
          <a:p>
            <a:pPr lvl="0"/>
            <a:r>
              <a:rPr lang="en-US" dirty="0"/>
              <a:t>Sample</a:t>
            </a:r>
          </a:p>
        </p:txBody>
      </p:sp>
      <p:sp>
        <p:nvSpPr>
          <p:cNvPr id="17" name="Content Placeholder 12"/>
          <p:cNvSpPr>
            <a:spLocks noGrp="1"/>
          </p:cNvSpPr>
          <p:nvPr>
            <p:ph sz="quarter" idx="21" hasCustomPrompt="1"/>
          </p:nvPr>
        </p:nvSpPr>
        <p:spPr>
          <a:xfrm>
            <a:off x="0" y="3657600"/>
            <a:ext cx="3011548" cy="2889504"/>
          </a:xfrm>
        </p:spPr>
        <p:txBody>
          <a:bodyPr/>
          <a:lstStyle/>
          <a:p>
            <a:pPr lvl="0"/>
            <a:r>
              <a:rPr lang="en-US" dirty="0"/>
              <a:t>Sample</a:t>
            </a:r>
          </a:p>
          <a:p>
            <a:pPr lvl="0"/>
            <a:r>
              <a:rPr lang="en-US" dirty="0"/>
              <a:t>Text</a:t>
            </a:r>
          </a:p>
          <a:p>
            <a:pPr lvl="0"/>
            <a:r>
              <a:rPr lang="en-US" dirty="0"/>
              <a:t>Sample</a:t>
            </a:r>
          </a:p>
        </p:txBody>
      </p:sp>
      <p:sp>
        <p:nvSpPr>
          <p:cNvPr id="18" name="Content Placeholder 12"/>
          <p:cNvSpPr>
            <a:spLocks noGrp="1"/>
          </p:cNvSpPr>
          <p:nvPr>
            <p:ph sz="quarter" idx="22" hasCustomPrompt="1"/>
          </p:nvPr>
        </p:nvSpPr>
        <p:spPr>
          <a:xfrm>
            <a:off x="6126480" y="3657600"/>
            <a:ext cx="3017520" cy="2889504"/>
          </a:xfrm>
        </p:spPr>
        <p:txBody>
          <a:bodyPr/>
          <a:lstStyle/>
          <a:p>
            <a:pPr lvl="0"/>
            <a:r>
              <a:rPr lang="en-US" dirty="0"/>
              <a:t>Sample</a:t>
            </a:r>
          </a:p>
          <a:p>
            <a:pPr lvl="0"/>
            <a:r>
              <a:rPr lang="en-US" dirty="0"/>
              <a:t>Text</a:t>
            </a:r>
          </a:p>
          <a:p>
            <a:pPr lvl="0"/>
            <a:r>
              <a:rPr lang="en-US" dirty="0"/>
              <a:t>Sample</a:t>
            </a:r>
          </a:p>
        </p:txBody>
      </p:sp>
      <p:sp>
        <p:nvSpPr>
          <p:cNvPr id="19" name="Content Placeholder 12"/>
          <p:cNvSpPr>
            <a:spLocks noGrp="1"/>
          </p:cNvSpPr>
          <p:nvPr>
            <p:ph sz="quarter" idx="23" hasCustomPrompt="1"/>
          </p:nvPr>
        </p:nvSpPr>
        <p:spPr>
          <a:xfrm>
            <a:off x="6126480" y="685800"/>
            <a:ext cx="3017520" cy="2971578"/>
          </a:xfrm>
          <a:solidFill>
            <a:schemeClr val="tx1">
              <a:lumMod val="25000"/>
              <a:lumOff val="75000"/>
            </a:schemeClr>
          </a:solidFill>
        </p:spPr>
        <p:txBody>
          <a:bodyPr/>
          <a:lstStyle/>
          <a:p>
            <a:pPr lvl="0"/>
            <a:r>
              <a:rPr lang="en-US" dirty="0"/>
              <a:t>Sample</a:t>
            </a:r>
          </a:p>
          <a:p>
            <a:pPr lvl="0"/>
            <a:r>
              <a:rPr lang="en-US" dirty="0"/>
              <a:t>Text</a:t>
            </a:r>
          </a:p>
          <a:p>
            <a:pPr lvl="0"/>
            <a:r>
              <a:rPr lang="en-US" dirty="0"/>
              <a:t>Sample</a:t>
            </a:r>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29120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957844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
        <p:nvSpPr>
          <p:cNvPr id="6"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S-131 Unit 4</a:t>
            </a:r>
            <a:r>
              <a:rPr lang="en-US" sz="1200" b="1" i="0" u="none" strike="noStrike" kern="1200" cap="none" baseline="0" dirty="0">
                <a:solidFill>
                  <a:schemeClr val="tx1"/>
                </a:solidFill>
                <a:latin typeface="Calibri"/>
                <a:ea typeface="Calibri"/>
                <a:cs typeface="Calibri"/>
                <a:sym typeface="Calibri"/>
              </a:rPr>
              <a:t>: Look Up, Down and Around</a:t>
            </a:r>
            <a:endParaRPr lang="en-US" sz="1200" b="1" i="0" u="none" strike="noStrike" kern="1200"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2" r:id="rId2"/>
    <p:sldLayoutId id="2147483661" r:id="rId3"/>
    <p:sldLayoutId id="2147483665" r:id="rId4"/>
    <p:sldLayoutId id="2147483666" r:id="rId5"/>
    <p:sldLayoutId id="2147483660" r:id="rId6"/>
    <p:sldLayoutId id="2147483654" r:id="rId7"/>
    <p:sldLayoutId id="2147483655" r:id="rId8"/>
    <p:sldLayoutId id="2147483656" r:id="rId9"/>
    <p:sldLayoutId id="2147483658" r:id="rId10"/>
    <p:sldLayoutId id="2147483663" r:id="rId11"/>
    <p:sldLayoutId id="2147483664" r:id="rId12"/>
    <p:sldLayoutId id="2147483659" r:id="rId13"/>
  </p:sldLayoutIdLst>
  <p:hf hd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MnumqvTsfro?feature=oembed" TargetMode="External"/><Relationship Id="rId5" Type="http://schemas.openxmlformats.org/officeDocument/2006/relationships/image" Target="../media/image5.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qcDQJDH0NMM?feature=oembed" TargetMode="External"/><Relationship Id="rId5" Type="http://schemas.openxmlformats.org/officeDocument/2006/relationships/image" Target="../media/image5.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4Tfpn_uJQwY?feature=oembed" TargetMode="External"/><Relationship Id="rId5" Type="http://schemas.openxmlformats.org/officeDocument/2006/relationships/image" Target="../media/image5.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gep_j1nPhpo?feature=oembed" TargetMode="External"/><Relationship Id="rId5" Type="http://schemas.openxmlformats.org/officeDocument/2006/relationships/image" Target="../media/image5.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fNdkPL_Qj2c?feature=oembed" TargetMode="External"/><Relationship Id="rId5" Type="http://schemas.openxmlformats.org/officeDocument/2006/relationships/image" Target="../media/image5.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PN5nkZ2hLso?feature=oembed" TargetMode="External"/><Relationship Id="rId5" Type="http://schemas.openxmlformats.org/officeDocument/2006/relationships/image" Target="../media/image5.pn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dhij2yFiwbE?feature=oembed"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ANLptaS6bFw?feature=oembed" TargetMode="External"/><Relationship Id="rId5" Type="http://schemas.openxmlformats.org/officeDocument/2006/relationships/image" Target="../media/image5.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S-131 Unit 4: Look Up, Down, and Around</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219700"/>
          </a:xfrm>
        </p:spPr>
        <p:txBody>
          <a:bodyPr/>
          <a:lstStyle/>
          <a:p>
            <a:pPr lvl="0"/>
            <a:r>
              <a:rPr lang="en-US" dirty="0"/>
              <a:t>Topography has been a major factor in numerous fatality fires. </a:t>
            </a:r>
          </a:p>
          <a:p>
            <a:pPr marL="0" indent="0">
              <a:buNone/>
            </a:pPr>
            <a:r>
              <a:rPr lang="en-US" dirty="0"/>
              <a:t> </a:t>
            </a:r>
          </a:p>
          <a:p>
            <a:pPr lvl="0"/>
            <a:r>
              <a:rPr lang="en-US" dirty="0"/>
              <a:t>It is one of the “Common Denominators of Fire Behavior on Tragedy Fires” listed in the IRPG.</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Topography</a:t>
            </a:r>
          </a:p>
        </p:txBody>
      </p:sp>
    </p:spTree>
    <p:extLst>
      <p:ext uri="{BB962C8B-B14F-4D97-AF65-F5344CB8AC3E}">
        <p14:creationId xmlns:p14="http://schemas.microsoft.com/office/powerpoint/2010/main" val="221725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600700"/>
          </a:xfrm>
        </p:spPr>
        <p:txBody>
          <a:bodyPr/>
          <a:lstStyle/>
          <a:p>
            <a:pPr marL="0" indent="0">
              <a:buNone/>
            </a:pPr>
            <a:r>
              <a:rPr lang="en-US" dirty="0"/>
              <a:t>Indicators</a:t>
            </a:r>
          </a:p>
          <a:p>
            <a:r>
              <a:rPr lang="en-US" dirty="0"/>
              <a:t>Steep slopes (&gt; 45%)</a:t>
            </a:r>
          </a:p>
          <a:p>
            <a:r>
              <a:rPr lang="en-US" dirty="0"/>
              <a:t>Chutes/chimneys/passes/saddles</a:t>
            </a:r>
          </a:p>
          <a:p>
            <a:r>
              <a:rPr lang="en-US" dirty="0"/>
              <a:t>Box and narrow canyons</a:t>
            </a:r>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Topography</a:t>
            </a:r>
          </a:p>
        </p:txBody>
      </p:sp>
    </p:spTree>
    <p:extLst>
      <p:ext uri="{BB962C8B-B14F-4D97-AF65-F5344CB8AC3E}">
        <p14:creationId xmlns:p14="http://schemas.microsoft.com/office/powerpoint/2010/main" val="428790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lstStyle/>
          <a:p>
            <a:pPr marL="0" indent="0" algn="ctr">
              <a:buNone/>
            </a:pPr>
            <a:r>
              <a:rPr lang="en-US" sz="3600" dirty="0"/>
              <a:t>Review and Discussion</a:t>
            </a:r>
          </a:p>
          <a:p>
            <a:endParaRPr lang="en-US" dirty="0"/>
          </a:p>
          <a:p>
            <a:pPr marL="0" lvl="0" indent="0">
              <a:buNone/>
            </a:pPr>
            <a:r>
              <a:rPr lang="en-US" dirty="0"/>
              <a:t>As you scout the fire, look for these indicators. The alignment of topography and wind should always be considered a trigger point to reevaluate strategy and tactics. Continue to build your mental model of the fire.</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Topography</a:t>
            </a:r>
          </a:p>
        </p:txBody>
      </p:sp>
    </p:spTree>
    <p:extLst>
      <p:ext uri="{BB962C8B-B14F-4D97-AF65-F5344CB8AC3E}">
        <p14:creationId xmlns:p14="http://schemas.microsoft.com/office/powerpoint/2010/main" val="36306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Fire Environment Factors</a:t>
            </a:r>
          </a:p>
        </p:txBody>
      </p:sp>
      <p:pic>
        <p:nvPicPr>
          <p:cNvPr id="2" name="Online Media 1" title="S 131 Unit4 3 Weather">
            <a:hlinkClick r:id="" action="ppaction://media"/>
            <a:extLst>
              <a:ext uri="{FF2B5EF4-FFF2-40B4-BE49-F238E27FC236}">
                <a16:creationId xmlns:a16="http://schemas.microsoft.com/office/drawing/2014/main" id="{29D1C673-D633-4572-8BF9-4655D157CF08}"/>
              </a:ext>
            </a:extLst>
          </p:cNvPr>
          <p:cNvPicPr>
            <a:picLocks noGrp="1" noRot="1" noChangeAspect="1"/>
          </p:cNvPicPr>
          <p:nvPr>
            <p:ph sz="quarter" idx="12"/>
            <a:videoFile r:link="rId1"/>
          </p:nvPr>
        </p:nvPicPr>
        <p:blipFill>
          <a:blip r:embed="rId4"/>
          <a:stretch>
            <a:fillRect/>
          </a:stretch>
        </p:blipFill>
        <p:spPr>
          <a:xfrm>
            <a:off x="0" y="1219200"/>
            <a:ext cx="9144000" cy="5143160"/>
          </a:xfrm>
          <a:prstGeom prst="rect">
            <a:avLst/>
          </a:prstGeom>
        </p:spPr>
      </p:pic>
      <p:pic>
        <p:nvPicPr>
          <p:cNvPr id="4" name="Play Button" descr="Play Button">
            <a:extLst>
              <a:ext uri="{FF2B5EF4-FFF2-40B4-BE49-F238E27FC236}">
                <a16:creationId xmlns:a16="http://schemas.microsoft.com/office/drawing/2014/main" id="{3CFF6CDB-4A9E-407C-AFF7-218E6EDCC5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0327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lstStyle/>
          <a:p>
            <a:pPr lvl="0"/>
            <a:r>
              <a:rPr lang="en-US" dirty="0"/>
              <a:t>Weather is a critical factor influencing fire behavior and is the most difficult of the Look Up, Down and Around indicators to predict.</a:t>
            </a:r>
          </a:p>
          <a:p>
            <a:endParaRPr lang="en-US" dirty="0"/>
          </a:p>
          <a:p>
            <a:pPr lvl="0"/>
            <a:r>
              <a:rPr lang="en-US" dirty="0"/>
              <a:t>Wind, the main indicator for the weather, is one of the “Common Denominators of Fire Behavior on Tragedy Fires” listed in the IRPG.</a:t>
            </a:r>
          </a:p>
          <a:p>
            <a:endParaRPr lang="en-US" dirty="0"/>
          </a:p>
        </p:txBody>
      </p:sp>
    </p:spTree>
    <p:extLst>
      <p:ext uri="{BB962C8B-B14F-4D97-AF65-F5344CB8AC3E}">
        <p14:creationId xmlns:p14="http://schemas.microsoft.com/office/powerpoint/2010/main" val="314780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lstStyle/>
          <a:p>
            <a:pPr marL="0" indent="0">
              <a:buNone/>
            </a:pPr>
            <a:r>
              <a:rPr lang="en-US" sz="3600" dirty="0"/>
              <a:t>Indicators</a:t>
            </a:r>
          </a:p>
          <a:p>
            <a:r>
              <a:rPr lang="en-US" dirty="0"/>
              <a:t>Wind</a:t>
            </a:r>
          </a:p>
          <a:p>
            <a:r>
              <a:rPr lang="en-US" dirty="0"/>
              <a:t>Atmospheric Instability</a:t>
            </a:r>
          </a:p>
          <a:p>
            <a:r>
              <a:rPr lang="en-US" dirty="0"/>
              <a:t>Temperature / Relative Humidity</a:t>
            </a:r>
          </a:p>
          <a:p>
            <a:endParaRPr lang="en-US" dirty="0"/>
          </a:p>
        </p:txBody>
      </p:sp>
    </p:spTree>
    <p:extLst>
      <p:ext uri="{BB962C8B-B14F-4D97-AF65-F5344CB8AC3E}">
        <p14:creationId xmlns:p14="http://schemas.microsoft.com/office/powerpoint/2010/main" val="324769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143500"/>
          </a:xfrm>
        </p:spPr>
        <p:txBody>
          <a:bodyPr>
            <a:normAutofit/>
          </a:bodyPr>
          <a:lstStyle/>
          <a:p>
            <a:r>
              <a:rPr lang="en-US" dirty="0"/>
              <a:t>Wind</a:t>
            </a:r>
          </a:p>
          <a:p>
            <a:pPr lvl="1">
              <a:buFont typeface="Courier New" panose="02070309020205020404" pitchFamily="49" charset="0"/>
              <a:buChar char="o"/>
            </a:pPr>
            <a:r>
              <a:rPr lang="en-US" dirty="0"/>
              <a:t> Speeds above 10 mph</a:t>
            </a:r>
          </a:p>
          <a:p>
            <a:pPr lvl="1">
              <a:buFont typeface="Courier New" panose="02070309020205020404" pitchFamily="49" charset="0"/>
              <a:buChar char="o"/>
            </a:pPr>
            <a:r>
              <a:rPr lang="en-US" dirty="0"/>
              <a:t> Lenticular clouds</a:t>
            </a:r>
          </a:p>
          <a:p>
            <a:pPr lvl="1">
              <a:buFont typeface="Courier New" panose="02070309020205020404" pitchFamily="49" charset="0"/>
              <a:buChar char="o"/>
            </a:pPr>
            <a:r>
              <a:rPr lang="en-US" dirty="0"/>
              <a:t> Fast-moving clouds</a:t>
            </a:r>
          </a:p>
          <a:p>
            <a:pPr lvl="1">
              <a:buFont typeface="Courier New" panose="02070309020205020404" pitchFamily="49" charset="0"/>
              <a:buChar char="o"/>
            </a:pPr>
            <a:r>
              <a:rPr lang="en-US" dirty="0"/>
              <a:t> Cold frontal passages indicated by weak vortices and fluctuating temperatures</a:t>
            </a:r>
          </a:p>
          <a:p>
            <a:pPr lvl="1">
              <a:buFont typeface="Courier New" panose="02070309020205020404" pitchFamily="49" charset="0"/>
              <a:buChar char="o"/>
            </a:pPr>
            <a:r>
              <a:rPr lang="en-US" dirty="0"/>
              <a:t> Cumulonimbus clouds</a:t>
            </a:r>
          </a:p>
          <a:p>
            <a:pPr lvl="1">
              <a:buFont typeface="Courier New" panose="02070309020205020404" pitchFamily="49" charset="0"/>
              <a:buChar char="o"/>
            </a:pPr>
            <a:r>
              <a:rPr lang="en-US" dirty="0"/>
              <a:t> Dust cloud approaching</a:t>
            </a:r>
          </a:p>
          <a:p>
            <a:pPr lvl="1">
              <a:buFont typeface="Courier New" panose="02070309020205020404" pitchFamily="49" charset="0"/>
              <a:buChar char="o"/>
            </a:pPr>
            <a:r>
              <a:rPr lang="en-US" dirty="0"/>
              <a:t> Sudden calm</a:t>
            </a:r>
          </a:p>
          <a:p>
            <a:pPr lvl="1">
              <a:buFont typeface="Courier New" panose="02070309020205020404" pitchFamily="49" charset="0"/>
              <a:buChar char="o"/>
            </a:pPr>
            <a:r>
              <a:rPr lang="en-US" dirty="0"/>
              <a:t> Battling or shifting wind </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Tree>
    <p:extLst>
      <p:ext uri="{BB962C8B-B14F-4D97-AF65-F5344CB8AC3E}">
        <p14:creationId xmlns:p14="http://schemas.microsoft.com/office/powerpoint/2010/main" val="176820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normAutofit fontScale="92500" lnSpcReduction="10000"/>
          </a:bodyPr>
          <a:lstStyle/>
          <a:p>
            <a:pPr marL="0" indent="0" algn="ctr">
              <a:buNone/>
            </a:pPr>
            <a:r>
              <a:rPr lang="en-US" sz="3900" dirty="0"/>
              <a:t>Wind: Review and Discussion</a:t>
            </a:r>
          </a:p>
          <a:p>
            <a:pPr marL="0" indent="0">
              <a:buNone/>
            </a:pPr>
            <a:endParaRPr lang="en-US" sz="4800" dirty="0"/>
          </a:p>
          <a:p>
            <a:pPr lvl="0"/>
            <a:r>
              <a:rPr lang="en-US" sz="3500" dirty="0"/>
              <a:t>Pay close attention to weather forecasts. When you are on the fireline, observe what the winds are doing at all times!</a:t>
            </a:r>
          </a:p>
          <a:p>
            <a:pPr lvl="0"/>
            <a:endParaRPr lang="en-US" sz="3500" dirty="0"/>
          </a:p>
          <a:p>
            <a:pPr lvl="0"/>
            <a:r>
              <a:rPr lang="en-US" sz="3500" dirty="0"/>
              <a:t>Which sections of the IRPG can assist with your understanding of wind while on the fireline ? </a:t>
            </a:r>
          </a:p>
          <a:p>
            <a:endParaRPr lang="en-US" dirty="0"/>
          </a:p>
        </p:txBody>
      </p:sp>
    </p:spTree>
    <p:extLst>
      <p:ext uri="{BB962C8B-B14F-4D97-AF65-F5344CB8AC3E}">
        <p14:creationId xmlns:p14="http://schemas.microsoft.com/office/powerpoint/2010/main" val="391070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normAutofit fontScale="92500" lnSpcReduction="20000"/>
          </a:bodyPr>
          <a:lstStyle/>
          <a:p>
            <a:pPr marL="0" indent="0" algn="ctr">
              <a:buNone/>
            </a:pPr>
            <a:r>
              <a:rPr lang="en-US" dirty="0"/>
              <a:t>Atmospheric Instability</a:t>
            </a:r>
          </a:p>
          <a:p>
            <a:endParaRPr lang="en-US" dirty="0"/>
          </a:p>
          <a:p>
            <a:pPr marL="0" indent="0">
              <a:buNone/>
            </a:pPr>
            <a:r>
              <a:rPr lang="en-US" dirty="0"/>
              <a:t>Stable atmosphere</a:t>
            </a:r>
          </a:p>
          <a:p>
            <a:r>
              <a:rPr lang="en-US" dirty="0"/>
              <a:t>Vertical movement of air is limited. This decreases fire activity.</a:t>
            </a:r>
          </a:p>
          <a:p>
            <a:endParaRPr lang="en-US" dirty="0"/>
          </a:p>
          <a:p>
            <a:pPr marL="0" indent="0">
              <a:buNone/>
            </a:pPr>
            <a:r>
              <a:rPr lang="en-US" dirty="0"/>
              <a:t>Unstable atmosphere</a:t>
            </a:r>
          </a:p>
          <a:p>
            <a:r>
              <a:rPr lang="en-US" dirty="0"/>
              <a:t>Vertical movement of air is occurring. This tends to increase the potential for the fire to develop vertically and grow rapidly.</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Tree>
    <p:extLst>
      <p:ext uri="{BB962C8B-B14F-4D97-AF65-F5344CB8AC3E}">
        <p14:creationId xmlns:p14="http://schemas.microsoft.com/office/powerpoint/2010/main" val="416132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372100"/>
          </a:xfrm>
        </p:spPr>
        <p:txBody>
          <a:bodyPr>
            <a:normAutofit/>
          </a:bodyPr>
          <a:lstStyle/>
          <a:p>
            <a:r>
              <a:rPr lang="en-US" dirty="0"/>
              <a:t>Atmospheric Instability</a:t>
            </a:r>
          </a:p>
          <a:p>
            <a:pPr lvl="1">
              <a:buFont typeface="Courier New" panose="02070309020205020404" pitchFamily="49" charset="0"/>
              <a:buChar char="o"/>
            </a:pPr>
            <a:r>
              <a:rPr lang="en-US" dirty="0"/>
              <a:t> Good visibility</a:t>
            </a:r>
          </a:p>
          <a:p>
            <a:pPr lvl="1">
              <a:buFont typeface="Courier New" panose="02070309020205020404" pitchFamily="49" charset="0"/>
              <a:buChar char="o"/>
            </a:pPr>
            <a:r>
              <a:rPr lang="en-US" dirty="0"/>
              <a:t> Battling or shifting wind</a:t>
            </a:r>
          </a:p>
          <a:p>
            <a:pPr lvl="1">
              <a:buFont typeface="Courier New" panose="02070309020205020404" pitchFamily="49" charset="0"/>
              <a:buChar char="o"/>
            </a:pPr>
            <a:r>
              <a:rPr lang="en-US" dirty="0"/>
              <a:t> Dust devils</a:t>
            </a:r>
          </a:p>
          <a:p>
            <a:pPr lvl="1">
              <a:buFont typeface="Courier New" panose="02070309020205020404" pitchFamily="49" charset="0"/>
              <a:buChar char="o"/>
            </a:pPr>
            <a:r>
              <a:rPr lang="en-US" dirty="0"/>
              <a:t> Cumulus clouds</a:t>
            </a:r>
          </a:p>
          <a:p>
            <a:pPr lvl="1">
              <a:buFont typeface="Courier New" panose="02070309020205020404" pitchFamily="49" charset="0"/>
              <a:buChar char="o"/>
            </a:pPr>
            <a:r>
              <a:rPr lang="en-US" dirty="0"/>
              <a:t> Castellanus clouds in the morning</a:t>
            </a:r>
          </a:p>
          <a:p>
            <a:pPr lvl="1">
              <a:buFont typeface="Courier New" panose="02070309020205020404" pitchFamily="49" charset="0"/>
              <a:buChar char="o"/>
            </a:pPr>
            <a:r>
              <a:rPr lang="en-US" dirty="0"/>
              <a:t> Smoke rising straight up</a:t>
            </a:r>
          </a:p>
          <a:p>
            <a:pPr lvl="1">
              <a:buFont typeface="Courier New" panose="02070309020205020404" pitchFamily="49" charset="0"/>
              <a:buChar char="o"/>
            </a:pPr>
            <a:r>
              <a:rPr lang="en-US" dirty="0"/>
              <a:t> Inversion begins to lift</a:t>
            </a:r>
          </a:p>
          <a:p>
            <a:pPr lvl="1">
              <a:buFont typeface="Courier New" panose="02070309020205020404" pitchFamily="49" charset="0"/>
              <a:buChar char="o"/>
            </a:pPr>
            <a:r>
              <a:rPr lang="en-US" dirty="0"/>
              <a:t> Unusually high Haines values for the local area</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Tree>
    <p:extLst>
      <p:ext uri="{BB962C8B-B14F-4D97-AF65-F5344CB8AC3E}">
        <p14:creationId xmlns:p14="http://schemas.microsoft.com/office/powerpoint/2010/main" val="399500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181100"/>
            <a:ext cx="8686800" cy="5143500"/>
          </a:xfrm>
        </p:spPr>
        <p:txBody>
          <a:bodyPr/>
          <a:lstStyle/>
          <a:p>
            <a:pPr marL="0" lvl="0" indent="0">
              <a:buNone/>
            </a:pPr>
            <a:r>
              <a:rPr lang="en-US" dirty="0"/>
              <a:t>Students will be able to:</a:t>
            </a:r>
          </a:p>
          <a:p>
            <a:r>
              <a:rPr lang="en-US" dirty="0"/>
              <a:t>Identify Look Up, Down and Around Indicators.</a:t>
            </a:r>
          </a:p>
        </p:txBody>
      </p:sp>
      <p:sp>
        <p:nvSpPr>
          <p:cNvPr id="4" name="Title 3"/>
          <p:cNvSpPr>
            <a:spLocks noGrp="1"/>
          </p:cNvSpPr>
          <p:nvPr>
            <p:ph type="title"/>
          </p:nvPr>
        </p:nvSpPr>
        <p:spPr/>
        <p:txBody>
          <a:bodyPr/>
          <a:lstStyle/>
          <a:p>
            <a:r>
              <a:rPr lang="en-US" dirty="0"/>
              <a:t>Objective</a:t>
            </a:r>
          </a:p>
        </p:txBody>
      </p:sp>
    </p:spTree>
    <p:extLst>
      <p:ext uri="{BB962C8B-B14F-4D97-AF65-F5344CB8AC3E}">
        <p14:creationId xmlns:p14="http://schemas.microsoft.com/office/powerpoint/2010/main" val="69075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372100"/>
          </a:xfrm>
        </p:spPr>
        <p:txBody>
          <a:bodyPr>
            <a:normAutofit fontScale="77500" lnSpcReduction="20000"/>
          </a:bodyPr>
          <a:lstStyle/>
          <a:p>
            <a:pPr marL="0" indent="0" algn="ctr">
              <a:buNone/>
            </a:pPr>
            <a:r>
              <a:rPr lang="en-US" sz="4600" dirty="0"/>
              <a:t>Atmospheric Instability: Review and Discussion</a:t>
            </a:r>
          </a:p>
          <a:p>
            <a:pPr marL="0" indent="0">
              <a:buNone/>
            </a:pPr>
            <a:endParaRPr lang="en-US" sz="4100" dirty="0"/>
          </a:p>
          <a:p>
            <a:pPr lvl="0"/>
            <a:r>
              <a:rPr lang="en-US" sz="4100" dirty="0"/>
              <a:t>When you are on a fire, observe the clouds, smoke, and other instability indicators to estimate potential fire behavior hazards. These clues will help you anticipate the next big change in fire behavior.</a:t>
            </a:r>
          </a:p>
          <a:p>
            <a:pPr lvl="0"/>
            <a:endParaRPr lang="en-US" sz="4100" dirty="0"/>
          </a:p>
          <a:p>
            <a:pPr lvl="0"/>
            <a:r>
              <a:rPr lang="en-US" sz="4100" dirty="0"/>
              <a:t>Which sections of the IRPG can assist with your understanding of atmospheric instability while on the fireline ? </a:t>
            </a:r>
          </a:p>
          <a:p>
            <a:endParaRPr lang="en-US" dirty="0"/>
          </a:p>
        </p:txBody>
      </p:sp>
    </p:spTree>
    <p:extLst>
      <p:ext uri="{BB962C8B-B14F-4D97-AF65-F5344CB8AC3E}">
        <p14:creationId xmlns:p14="http://schemas.microsoft.com/office/powerpoint/2010/main" val="332295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lstStyle/>
          <a:p>
            <a:r>
              <a:rPr lang="en-US" dirty="0"/>
              <a:t>Temperature / Relative Humidity</a:t>
            </a:r>
          </a:p>
          <a:p>
            <a:pPr lvl="1">
              <a:buFont typeface="Courier New" panose="02070309020205020404" pitchFamily="49" charset="0"/>
              <a:buChar char="o"/>
            </a:pPr>
            <a:r>
              <a:rPr lang="en-US" dirty="0"/>
              <a:t> Above normal temperatures</a:t>
            </a:r>
          </a:p>
          <a:p>
            <a:pPr lvl="1">
              <a:buFont typeface="Courier New" panose="02070309020205020404" pitchFamily="49" charset="0"/>
              <a:buChar char="o"/>
            </a:pPr>
            <a:r>
              <a:rPr lang="en-US" dirty="0"/>
              <a:t> Critically low humidity based on local thresholds</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Tree>
    <p:extLst>
      <p:ext uri="{BB962C8B-B14F-4D97-AF65-F5344CB8AC3E}">
        <p14:creationId xmlns:p14="http://schemas.microsoft.com/office/powerpoint/2010/main" val="338810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Weather</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743075"/>
            <a:ext cx="8686800" cy="5029200"/>
          </a:xfrm>
        </p:spPr>
        <p:txBody>
          <a:bodyPr>
            <a:normAutofit fontScale="25000" lnSpcReduction="20000"/>
          </a:bodyPr>
          <a:lstStyle/>
          <a:p>
            <a:pPr marL="0" indent="0">
              <a:buNone/>
            </a:pPr>
            <a:endParaRPr lang="en-US" sz="4000" dirty="0"/>
          </a:p>
          <a:p>
            <a:pPr marL="0" indent="0">
              <a:buNone/>
            </a:pPr>
            <a:r>
              <a:rPr lang="en-US" sz="12800" dirty="0"/>
              <a:t>Pay close attention to weather forecasts. When you are on the fireline, observe what the weather is doing at all times!</a:t>
            </a:r>
          </a:p>
          <a:p>
            <a:endParaRPr lang="en-US" sz="7200" dirty="0"/>
          </a:p>
          <a:p>
            <a:pPr marL="0" indent="0">
              <a:buNone/>
            </a:pPr>
            <a:r>
              <a:rPr lang="en-US" sz="12800" dirty="0"/>
              <a:t>Three indicators for Weather</a:t>
            </a:r>
          </a:p>
          <a:p>
            <a:pPr marL="457200" indent="-228600">
              <a:buFont typeface="+mj-lt"/>
              <a:buAutoNum type="arabicPeriod"/>
            </a:pPr>
            <a:r>
              <a:rPr lang="en-US" sz="10000" dirty="0"/>
              <a:t> Wind</a:t>
            </a:r>
          </a:p>
          <a:p>
            <a:pPr marL="457200" indent="-228600">
              <a:buFont typeface="+mj-lt"/>
              <a:buAutoNum type="arabicPeriod"/>
            </a:pPr>
            <a:r>
              <a:rPr lang="en-US" sz="10000" dirty="0"/>
              <a:t> Atmospheric Instability</a:t>
            </a:r>
          </a:p>
          <a:p>
            <a:pPr marL="457200" indent="-228600">
              <a:buFont typeface="+mj-lt"/>
              <a:buAutoNum type="arabicPeriod"/>
            </a:pPr>
            <a:r>
              <a:rPr lang="en-US" sz="10000" dirty="0"/>
              <a:t> Temperature / Relative Humidity</a:t>
            </a:r>
          </a:p>
          <a:p>
            <a:pPr marL="0" indent="0">
              <a:buNone/>
            </a:pPr>
            <a:endParaRPr lang="en-US" sz="8000" dirty="0"/>
          </a:p>
          <a:p>
            <a:pPr marL="0" indent="0">
              <a:buNone/>
            </a:pPr>
            <a:r>
              <a:rPr lang="en-US" sz="12800" dirty="0"/>
              <a:t> Review “Alignments and Patterns for Dangerous Fire Behavior” in your IRPG.</a:t>
            </a:r>
          </a:p>
        </p:txBody>
      </p:sp>
      <p:sp>
        <p:nvSpPr>
          <p:cNvPr id="2" name="Rectangle 1">
            <a:extLst>
              <a:ext uri="{FF2B5EF4-FFF2-40B4-BE49-F238E27FC236}">
                <a16:creationId xmlns:a16="http://schemas.microsoft.com/office/drawing/2014/main" id="{B3D1E0DF-BDF2-4AB7-99C7-799A6E3F0A01}"/>
              </a:ext>
            </a:extLst>
          </p:cNvPr>
          <p:cNvSpPr/>
          <p:nvPr/>
        </p:nvSpPr>
        <p:spPr>
          <a:xfrm>
            <a:off x="800100" y="1096744"/>
            <a:ext cx="7543800" cy="646331"/>
          </a:xfrm>
          <a:prstGeom prst="rect">
            <a:avLst/>
          </a:prstGeom>
        </p:spPr>
        <p:txBody>
          <a:bodyPr wrap="square">
            <a:spAutoFit/>
          </a:bodyPr>
          <a:lstStyle/>
          <a:p>
            <a:pPr lvl="0" algn="ctr" fontAlgn="auto">
              <a:spcBef>
                <a:spcPct val="20000"/>
              </a:spcBef>
              <a:spcAft>
                <a:spcPts val="0"/>
              </a:spcAft>
            </a:pPr>
            <a:r>
              <a:rPr lang="en-US" sz="3600" b="1" dirty="0">
                <a:solidFill>
                  <a:srgbClr val="262626"/>
                </a:solidFill>
                <a:latin typeface="Calibri" panose="020F0502020204030204"/>
              </a:rPr>
              <a:t>Weather: Review and Discussion</a:t>
            </a:r>
          </a:p>
        </p:txBody>
      </p:sp>
    </p:spTree>
    <p:extLst>
      <p:ext uri="{BB962C8B-B14F-4D97-AF65-F5344CB8AC3E}">
        <p14:creationId xmlns:p14="http://schemas.microsoft.com/office/powerpoint/2010/main" val="201551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Fire Environment Factors</a:t>
            </a:r>
          </a:p>
        </p:txBody>
      </p:sp>
      <p:pic>
        <p:nvPicPr>
          <p:cNvPr id="6" name="Online Media 5" title="S 131 Unit4 4 Plume Dynamics">
            <a:hlinkClick r:id="" action="ppaction://media"/>
            <a:extLst>
              <a:ext uri="{FF2B5EF4-FFF2-40B4-BE49-F238E27FC236}">
                <a16:creationId xmlns:a16="http://schemas.microsoft.com/office/drawing/2014/main" id="{EF28F8FF-8275-45FD-89AF-F6366D53CE1E}"/>
              </a:ext>
            </a:extLst>
          </p:cNvPr>
          <p:cNvPicPr>
            <a:picLocks noGrp="1" noRot="1" noChangeAspect="1"/>
          </p:cNvPicPr>
          <p:nvPr>
            <p:ph sz="quarter" idx="12"/>
            <a:videoFile r:link="rId1"/>
          </p:nvPr>
        </p:nvPicPr>
        <p:blipFill>
          <a:blip r:embed="rId4"/>
          <a:stretch>
            <a:fillRect/>
          </a:stretch>
        </p:blipFill>
        <p:spPr>
          <a:xfrm>
            <a:off x="0" y="1219200"/>
            <a:ext cx="9144604" cy="5143500"/>
          </a:xfrm>
          <a:prstGeom prst="rect">
            <a:avLst/>
          </a:prstGeom>
        </p:spPr>
      </p:pic>
      <p:pic>
        <p:nvPicPr>
          <p:cNvPr id="4" name="Play Button" descr="Play Button">
            <a:extLst>
              <a:ext uri="{FF2B5EF4-FFF2-40B4-BE49-F238E27FC236}">
                <a16:creationId xmlns:a16="http://schemas.microsoft.com/office/drawing/2014/main" id="{A412F274-4C49-4134-9CF8-3C333A114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8831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0" presetClass="exit" presetSubtype="0" fill="hold" nodeType="after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067300"/>
          </a:xfrm>
        </p:spPr>
        <p:txBody>
          <a:bodyPr>
            <a:normAutofit lnSpcReduction="10000"/>
          </a:bodyPr>
          <a:lstStyle/>
          <a:p>
            <a:pPr marL="0" lvl="0" indent="0">
              <a:buNone/>
            </a:pPr>
            <a:r>
              <a:rPr lang="en-US" sz="3200" b="1" dirty="0">
                <a:solidFill>
                  <a:srgbClr val="262626"/>
                </a:solidFill>
                <a:latin typeface="Calibri" panose="020F0502020204030204"/>
              </a:rPr>
              <a:t>Indicators</a:t>
            </a:r>
            <a:endParaRPr lang="en-US" dirty="0"/>
          </a:p>
          <a:p>
            <a:pPr lvl="0"/>
            <a:r>
              <a:rPr lang="en-US" dirty="0"/>
              <a:t>Well developed, nearly vertical column</a:t>
            </a:r>
          </a:p>
          <a:p>
            <a:pPr lvl="0"/>
            <a:r>
              <a:rPr lang="en-US" dirty="0"/>
              <a:t>Formation of large ice cap / pyrocumulus cloud</a:t>
            </a:r>
          </a:p>
          <a:p>
            <a:pPr lvl="0"/>
            <a:r>
              <a:rPr lang="en-US" dirty="0"/>
              <a:t>Thunder heard / lightning flashes</a:t>
            </a:r>
          </a:p>
          <a:p>
            <a:pPr lvl="0"/>
            <a:r>
              <a:rPr lang="en-US" dirty="0"/>
              <a:t>Sprinkles of rain</a:t>
            </a:r>
          </a:p>
          <a:p>
            <a:pPr lvl="0"/>
            <a:r>
              <a:rPr lang="en-US" dirty="0"/>
              <a:t>Sudden calm</a:t>
            </a:r>
          </a:p>
          <a:p>
            <a:pPr lvl="0"/>
            <a:r>
              <a:rPr lang="en-US" dirty="0"/>
              <a:t>Changing column with alternating strengthening inflows and outflows</a:t>
            </a:r>
          </a:p>
          <a:p>
            <a:pPr lvl="0"/>
            <a:r>
              <a:rPr lang="en-US" dirty="0"/>
              <a:t>Becoming hazy with smoke at your feet</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Plume Dynamics</a:t>
            </a:r>
          </a:p>
        </p:txBody>
      </p:sp>
    </p:spTree>
    <p:extLst>
      <p:ext uri="{BB962C8B-B14F-4D97-AF65-F5344CB8AC3E}">
        <p14:creationId xmlns:p14="http://schemas.microsoft.com/office/powerpoint/2010/main" val="289171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Plume Dynamics</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372100"/>
          </a:xfrm>
        </p:spPr>
        <p:txBody>
          <a:bodyPr>
            <a:normAutofit fontScale="92500" lnSpcReduction="10000"/>
          </a:bodyPr>
          <a:lstStyle/>
          <a:p>
            <a:pPr marL="0" indent="0" algn="ctr">
              <a:buNone/>
            </a:pPr>
            <a:r>
              <a:rPr lang="en-US" sz="3900" dirty="0"/>
              <a:t>Review and Discussion</a:t>
            </a:r>
          </a:p>
          <a:p>
            <a:pPr marL="0" indent="0" algn="ctr">
              <a:buNone/>
            </a:pPr>
            <a:endParaRPr lang="en-US" sz="3500" dirty="0"/>
          </a:p>
          <a:p>
            <a:pPr marL="0" lvl="0" indent="0">
              <a:buNone/>
            </a:pPr>
            <a:r>
              <a:rPr lang="en-US" sz="3500" dirty="0"/>
              <a:t>When on the fireline, in an aircraft, or even back at camp, look for these plume dynamics indicators. </a:t>
            </a:r>
          </a:p>
          <a:p>
            <a:pPr marL="0" lvl="0" indent="0">
              <a:buNone/>
            </a:pPr>
            <a:endParaRPr lang="en-US" sz="3500" dirty="0"/>
          </a:p>
          <a:p>
            <a:pPr marL="0" lvl="0" indent="0">
              <a:buNone/>
            </a:pPr>
            <a:r>
              <a:rPr lang="en-US" sz="3500" dirty="0"/>
              <a:t>It takes a team effort when communicating plume dynamic changes. No one person can observe and sense all of the developing indicators from one location.</a:t>
            </a:r>
          </a:p>
          <a:p>
            <a:endParaRPr lang="en-US" dirty="0"/>
          </a:p>
        </p:txBody>
      </p:sp>
    </p:spTree>
    <p:extLst>
      <p:ext uri="{BB962C8B-B14F-4D97-AF65-F5344CB8AC3E}">
        <p14:creationId xmlns:p14="http://schemas.microsoft.com/office/powerpoint/2010/main" val="1979811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Fire Environment Factors</a:t>
            </a:r>
          </a:p>
        </p:txBody>
      </p:sp>
      <p:pic>
        <p:nvPicPr>
          <p:cNvPr id="6" name="Online Media 5" title="S 131 Unit4 5 Rapidly Changing Fire Behavior">
            <a:hlinkClick r:id="" action="ppaction://media"/>
            <a:extLst>
              <a:ext uri="{FF2B5EF4-FFF2-40B4-BE49-F238E27FC236}">
                <a16:creationId xmlns:a16="http://schemas.microsoft.com/office/drawing/2014/main" id="{BA35D295-AA0A-4FA4-A7EF-3E28761E68A6}"/>
              </a:ext>
            </a:extLst>
          </p:cNvPr>
          <p:cNvPicPr>
            <a:picLocks noGrp="1" noRot="1" noChangeAspect="1"/>
          </p:cNvPicPr>
          <p:nvPr>
            <p:ph sz="quarter" idx="12"/>
            <a:videoFile r:link="rId1"/>
          </p:nvPr>
        </p:nvPicPr>
        <p:blipFill>
          <a:blip r:embed="rId4"/>
          <a:stretch>
            <a:fillRect/>
          </a:stretch>
        </p:blipFill>
        <p:spPr>
          <a:xfrm>
            <a:off x="0" y="1219200"/>
            <a:ext cx="9144000" cy="5143160"/>
          </a:xfrm>
          <a:prstGeom prst="rect">
            <a:avLst/>
          </a:prstGeom>
        </p:spPr>
      </p:pic>
      <p:pic>
        <p:nvPicPr>
          <p:cNvPr id="4" name="Play Button" descr="Play Button">
            <a:extLst>
              <a:ext uri="{FF2B5EF4-FFF2-40B4-BE49-F238E27FC236}">
                <a16:creationId xmlns:a16="http://schemas.microsoft.com/office/drawing/2014/main" id="{C98F7A58-7D8C-4D66-A5E9-2938D573C3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093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p:txBody>
          <a:bodyPr/>
          <a:lstStyle/>
          <a:p>
            <a:pPr marL="0" indent="0">
              <a:buNone/>
            </a:pPr>
            <a:r>
              <a:rPr lang="en-US" dirty="0"/>
              <a:t>Indicators</a:t>
            </a:r>
          </a:p>
          <a:p>
            <a:r>
              <a:rPr lang="en-US" dirty="0"/>
              <a:t>Smoldering fires pick up</a:t>
            </a:r>
          </a:p>
          <a:p>
            <a:r>
              <a:rPr lang="en-US" dirty="0"/>
              <a:t>Trees begin to torch</a:t>
            </a:r>
          </a:p>
          <a:p>
            <a:r>
              <a:rPr lang="en-US" dirty="0"/>
              <a:t>Fire whirls beginning</a:t>
            </a:r>
          </a:p>
          <a:p>
            <a:r>
              <a:rPr lang="en-US" dirty="0"/>
              <a:t>Leaning or sheared column</a:t>
            </a:r>
          </a:p>
          <a:p>
            <a:r>
              <a:rPr lang="en-US" dirty="0"/>
              <a:t>Frequent spot fires</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Rapidly Changing Behavior</a:t>
            </a:r>
          </a:p>
        </p:txBody>
      </p:sp>
    </p:spTree>
    <p:extLst>
      <p:ext uri="{BB962C8B-B14F-4D97-AF65-F5344CB8AC3E}">
        <p14:creationId xmlns:p14="http://schemas.microsoft.com/office/powerpoint/2010/main" val="183684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Rapidly Changing Behavior</a:t>
            </a:r>
          </a:p>
        </p:txBody>
      </p:sp>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372100"/>
          </a:xfrm>
        </p:spPr>
        <p:txBody>
          <a:bodyPr>
            <a:normAutofit fontScale="77500" lnSpcReduction="20000"/>
          </a:bodyPr>
          <a:lstStyle/>
          <a:p>
            <a:pPr marL="0" indent="0" algn="ctr">
              <a:buNone/>
            </a:pPr>
            <a:r>
              <a:rPr lang="en-US" sz="4600" dirty="0"/>
              <a:t>Review and Discussion</a:t>
            </a:r>
          </a:p>
          <a:p>
            <a:pPr marL="0" indent="0" algn="ctr">
              <a:buNone/>
            </a:pPr>
            <a:endParaRPr lang="en-US" sz="4000" dirty="0"/>
          </a:p>
          <a:p>
            <a:pPr marL="0" lvl="0" indent="0">
              <a:buNone/>
            </a:pPr>
            <a:r>
              <a:rPr lang="en-US" sz="4100" dirty="0"/>
              <a:t>Look for rapidly changing behavior indicators. What other indicators are currently influencing fire behavior? </a:t>
            </a:r>
          </a:p>
          <a:p>
            <a:pPr marL="0" lvl="0" indent="0">
              <a:buNone/>
            </a:pPr>
            <a:endParaRPr lang="en-US" sz="4100" dirty="0"/>
          </a:p>
          <a:p>
            <a:pPr marL="0" lvl="0" indent="0">
              <a:buNone/>
            </a:pPr>
            <a:r>
              <a:rPr lang="en-US" sz="4100" dirty="0"/>
              <a:t>What indicators do you expect to influence fire behavior in the next few hours? </a:t>
            </a:r>
          </a:p>
          <a:p>
            <a:pPr marL="0" lvl="0" indent="0">
              <a:buNone/>
            </a:pPr>
            <a:endParaRPr lang="en-US" sz="4100" dirty="0"/>
          </a:p>
          <a:p>
            <a:pPr marL="0" lvl="0" indent="0">
              <a:buNone/>
            </a:pPr>
            <a:r>
              <a:rPr lang="en-US" sz="4100" dirty="0"/>
              <a:t>Add these observations to your mental model of the fire.</a:t>
            </a:r>
          </a:p>
          <a:p>
            <a:endParaRPr lang="en-US" dirty="0"/>
          </a:p>
        </p:txBody>
      </p:sp>
    </p:spTree>
    <p:extLst>
      <p:ext uri="{BB962C8B-B14F-4D97-AF65-F5344CB8AC3E}">
        <p14:creationId xmlns:p14="http://schemas.microsoft.com/office/powerpoint/2010/main" val="419932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CAAEB5-FC4C-4004-9E10-D21F04242FD3}"/>
              </a:ext>
            </a:extLst>
          </p:cNvPr>
          <p:cNvSpPr>
            <a:spLocks noGrp="1"/>
          </p:cNvSpPr>
          <p:nvPr>
            <p:ph sz="quarter" idx="12"/>
          </p:nvPr>
        </p:nvSpPr>
        <p:spPr/>
        <p:txBody>
          <a:bodyPr/>
          <a:lstStyle/>
          <a:p>
            <a:r>
              <a:rPr lang="en-US" dirty="0"/>
              <a:t>You will be shown several short videos. </a:t>
            </a:r>
          </a:p>
          <a:p>
            <a:endParaRPr lang="en-US" dirty="0"/>
          </a:p>
          <a:p>
            <a:r>
              <a:rPr lang="en-US" dirty="0"/>
              <a:t>Reference the “Look Up, Down and Around” section in your IRPG. </a:t>
            </a:r>
          </a:p>
          <a:p>
            <a:endParaRPr lang="en-US" dirty="0"/>
          </a:p>
          <a:p>
            <a:r>
              <a:rPr lang="en-US" dirty="0"/>
              <a:t>Make note of all the Fire Environment Factors and their associated Indicators that you see. </a:t>
            </a:r>
          </a:p>
        </p:txBody>
      </p:sp>
      <p:sp>
        <p:nvSpPr>
          <p:cNvPr id="3" name="Title 2">
            <a:extLst>
              <a:ext uri="{FF2B5EF4-FFF2-40B4-BE49-F238E27FC236}">
                <a16:creationId xmlns:a16="http://schemas.microsoft.com/office/drawing/2014/main" id="{1B693794-DBE2-4448-9716-BD9A1A24D0D3}"/>
              </a:ext>
            </a:extLst>
          </p:cNvPr>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12755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310480"/>
            <a:ext cx="8686800" cy="1966119"/>
          </a:xfrm>
        </p:spPr>
        <p:txBody>
          <a:bodyPr>
            <a:normAutofit fontScale="92500" lnSpcReduction="10000"/>
          </a:bodyPr>
          <a:lstStyle/>
          <a:p>
            <a:pPr marL="0" indent="0">
              <a:buNone/>
            </a:pPr>
            <a:r>
              <a:rPr lang="en-US" sz="3600" dirty="0"/>
              <a:t>The Five Fire Environment Factors and associated Indicators are found in the Look Up, Down, and Around section of the </a:t>
            </a:r>
            <a:r>
              <a:rPr lang="en-US" sz="3600" i="1" dirty="0"/>
              <a:t>Incident Response Pocket Guide</a:t>
            </a:r>
            <a:r>
              <a:rPr lang="en-US" sz="3600" dirty="0"/>
              <a:t> (IRPG), PMS 461.</a:t>
            </a:r>
          </a:p>
        </p:txBody>
      </p:sp>
      <p:sp>
        <p:nvSpPr>
          <p:cNvPr id="3" name="Title 2"/>
          <p:cNvSpPr>
            <a:spLocks noGrp="1"/>
          </p:cNvSpPr>
          <p:nvPr>
            <p:ph type="title"/>
          </p:nvPr>
        </p:nvSpPr>
        <p:spPr/>
        <p:txBody>
          <a:bodyPr/>
          <a:lstStyle/>
          <a:p>
            <a:r>
              <a:rPr lang="en-US" dirty="0"/>
              <a:t>Fire Environment Factors</a:t>
            </a:r>
          </a:p>
        </p:txBody>
      </p:sp>
      <p:sp>
        <p:nvSpPr>
          <p:cNvPr id="5" name="Content Placeholder 1">
            <a:extLst>
              <a:ext uri="{FF2B5EF4-FFF2-40B4-BE49-F238E27FC236}">
                <a16:creationId xmlns:a16="http://schemas.microsoft.com/office/drawing/2014/main" id="{76A749EE-EB30-4AB9-9584-1D99C11AF432}"/>
              </a:ext>
            </a:extLst>
          </p:cNvPr>
          <p:cNvSpPr txBox="1">
            <a:spLocks/>
          </p:cNvSpPr>
          <p:nvPr/>
        </p:nvSpPr>
        <p:spPr>
          <a:xfrm>
            <a:off x="3819527" y="3352800"/>
            <a:ext cx="4876800" cy="3048000"/>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rabicPeriod"/>
            </a:pPr>
            <a:r>
              <a:rPr lang="en-US" dirty="0"/>
              <a:t>Fuel Characteristics</a:t>
            </a:r>
          </a:p>
          <a:p>
            <a:pPr marL="514350" indent="-514350" fontAlgn="auto">
              <a:spcAft>
                <a:spcPts val="0"/>
              </a:spcAft>
              <a:buFont typeface="+mj-lt"/>
              <a:buAutoNum type="arabicPeriod"/>
            </a:pPr>
            <a:r>
              <a:rPr lang="en-US" dirty="0"/>
              <a:t>Topography</a:t>
            </a:r>
          </a:p>
          <a:p>
            <a:pPr marL="514350" indent="-514350" fontAlgn="auto">
              <a:spcAft>
                <a:spcPts val="0"/>
              </a:spcAft>
              <a:buFont typeface="+mj-lt"/>
              <a:buAutoNum type="arabicPeriod"/>
            </a:pPr>
            <a:r>
              <a:rPr lang="en-US" dirty="0"/>
              <a:t>Weather</a:t>
            </a:r>
          </a:p>
          <a:p>
            <a:pPr marL="514350" indent="-514350" fontAlgn="auto">
              <a:spcAft>
                <a:spcPts val="0"/>
              </a:spcAft>
              <a:buFont typeface="+mj-lt"/>
              <a:buAutoNum type="arabicPeriod"/>
            </a:pPr>
            <a:r>
              <a:rPr lang="en-US" dirty="0"/>
              <a:t>Plume Dynamics</a:t>
            </a:r>
          </a:p>
          <a:p>
            <a:pPr marL="514350" indent="-514350" fontAlgn="auto">
              <a:spcAft>
                <a:spcPts val="0"/>
              </a:spcAft>
              <a:buFont typeface="+mj-lt"/>
              <a:buAutoNum type="arabicPeriod"/>
            </a:pPr>
            <a:r>
              <a:rPr lang="en-US" dirty="0"/>
              <a:t>Rapidly Changing Behavior</a:t>
            </a:r>
          </a:p>
        </p:txBody>
      </p:sp>
      <p:pic>
        <p:nvPicPr>
          <p:cNvPr id="6" name="Picture 5" descr="Photo of IRPG.">
            <a:extLst>
              <a:ext uri="{FF2B5EF4-FFF2-40B4-BE49-F238E27FC236}">
                <a16:creationId xmlns:a16="http://schemas.microsoft.com/office/drawing/2014/main" id="{15DAA908-002A-4B3C-ABA8-85DFE4DD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49280">
            <a:off x="316776" y="2930061"/>
            <a:ext cx="3191983" cy="3809786"/>
          </a:xfrm>
          <a:prstGeom prst="rect">
            <a:avLst/>
          </a:prstGeom>
        </p:spPr>
      </p:pic>
    </p:spTree>
    <p:extLst>
      <p:ext uri="{BB962C8B-B14F-4D97-AF65-F5344CB8AC3E}">
        <p14:creationId xmlns:p14="http://schemas.microsoft.com/office/powerpoint/2010/main" val="1629878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Fire Behavior Exercise</a:t>
            </a:r>
          </a:p>
        </p:txBody>
      </p:sp>
      <p:pic>
        <p:nvPicPr>
          <p:cNvPr id="2" name="Online Media 1" title="Fire Behavior Exercise">
            <a:hlinkClick r:id="" action="ppaction://media"/>
            <a:extLst>
              <a:ext uri="{FF2B5EF4-FFF2-40B4-BE49-F238E27FC236}">
                <a16:creationId xmlns:a16="http://schemas.microsoft.com/office/drawing/2014/main" id="{878F47B7-91FD-4B2B-9501-929FC30CACEE}"/>
              </a:ext>
            </a:extLst>
          </p:cNvPr>
          <p:cNvPicPr>
            <a:picLocks noGrp="1" noRot="1" noChangeAspect="1"/>
          </p:cNvPicPr>
          <p:nvPr>
            <p:ph sz="quarter" idx="12"/>
            <a:videoFile r:link="rId1"/>
          </p:nvPr>
        </p:nvPicPr>
        <p:blipFill>
          <a:blip r:embed="rId4"/>
          <a:stretch>
            <a:fillRect/>
          </a:stretch>
        </p:blipFill>
        <p:spPr>
          <a:xfrm>
            <a:off x="0" y="1219200"/>
            <a:ext cx="9144000" cy="5143160"/>
          </a:xfrm>
          <a:prstGeom prst="rect">
            <a:avLst/>
          </a:prstGeom>
        </p:spPr>
      </p:pic>
      <p:pic>
        <p:nvPicPr>
          <p:cNvPr id="4" name="Play Button" descr="Play Button">
            <a:extLst>
              <a:ext uri="{FF2B5EF4-FFF2-40B4-BE49-F238E27FC236}">
                <a16:creationId xmlns:a16="http://schemas.microsoft.com/office/drawing/2014/main" id="{159808E3-C3DC-4843-B83F-FF1BAE709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9248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Eastern Great Basin Exercise</a:t>
            </a:r>
          </a:p>
        </p:txBody>
      </p:sp>
      <p:pic>
        <p:nvPicPr>
          <p:cNvPr id="6" name="Online Media 5" title="Eastern Great Basin Exercise">
            <a:hlinkClick r:id="" action="ppaction://media"/>
            <a:extLst>
              <a:ext uri="{FF2B5EF4-FFF2-40B4-BE49-F238E27FC236}">
                <a16:creationId xmlns:a16="http://schemas.microsoft.com/office/drawing/2014/main" id="{06324B34-F33A-4A15-B527-387234733A45}"/>
              </a:ext>
            </a:extLst>
          </p:cNvPr>
          <p:cNvPicPr>
            <a:picLocks noGrp="1" noRot="1" noChangeAspect="1"/>
          </p:cNvPicPr>
          <p:nvPr>
            <p:ph sz="quarter" idx="12"/>
            <a:videoFile r:link="rId1"/>
          </p:nvPr>
        </p:nvPicPr>
        <p:blipFill>
          <a:blip r:embed="rId4"/>
          <a:stretch>
            <a:fillRect/>
          </a:stretch>
        </p:blipFill>
        <p:spPr>
          <a:xfrm>
            <a:off x="-4011" y="1219200"/>
            <a:ext cx="9144000" cy="5143160"/>
          </a:xfrm>
          <a:prstGeom prst="rect">
            <a:avLst/>
          </a:prstGeom>
        </p:spPr>
      </p:pic>
      <p:pic>
        <p:nvPicPr>
          <p:cNvPr id="4" name="Play Button" descr="Play Button">
            <a:extLst>
              <a:ext uri="{FF2B5EF4-FFF2-40B4-BE49-F238E27FC236}">
                <a16:creationId xmlns:a16="http://schemas.microsoft.com/office/drawing/2014/main" id="{2154467F-A7D1-49A2-859F-C3363DE203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76144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Smokejumper Exercise</a:t>
            </a:r>
          </a:p>
        </p:txBody>
      </p:sp>
      <p:pic>
        <p:nvPicPr>
          <p:cNvPr id="6" name="Online Media 5" title="Smokejumper Exercise">
            <a:hlinkClick r:id="" action="ppaction://media"/>
            <a:extLst>
              <a:ext uri="{FF2B5EF4-FFF2-40B4-BE49-F238E27FC236}">
                <a16:creationId xmlns:a16="http://schemas.microsoft.com/office/drawing/2014/main" id="{955B84FA-FD61-41C4-B2F4-F56093DC11E4}"/>
              </a:ext>
            </a:extLst>
          </p:cNvPr>
          <p:cNvPicPr>
            <a:picLocks noGrp="1" noRot="1" noChangeAspect="1"/>
          </p:cNvPicPr>
          <p:nvPr>
            <p:ph sz="quarter" idx="12"/>
            <a:videoFile r:link="rId1"/>
          </p:nvPr>
        </p:nvPicPr>
        <p:blipFill>
          <a:blip r:embed="rId4"/>
          <a:stretch>
            <a:fillRect/>
          </a:stretch>
        </p:blipFill>
        <p:spPr>
          <a:xfrm>
            <a:off x="0" y="1199873"/>
            <a:ext cx="9144000" cy="5143160"/>
          </a:xfrm>
          <a:prstGeom prst="rect">
            <a:avLst/>
          </a:prstGeom>
        </p:spPr>
      </p:pic>
      <p:pic>
        <p:nvPicPr>
          <p:cNvPr id="4" name="Play Button" descr="Play Button">
            <a:extLst>
              <a:ext uri="{FF2B5EF4-FFF2-40B4-BE49-F238E27FC236}">
                <a16:creationId xmlns:a16="http://schemas.microsoft.com/office/drawing/2014/main" id="{66B53837-4EB1-4F27-9962-E63339450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2737" y="303219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8030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lvl="0" indent="0">
              <a:buNone/>
            </a:pPr>
            <a:r>
              <a:rPr lang="en-US" dirty="0"/>
              <a:t>Students will be able to:</a:t>
            </a:r>
          </a:p>
          <a:p>
            <a:r>
              <a:rPr lang="en-US" dirty="0"/>
              <a:t>Identify Look Up, Down and Around Indicators.</a:t>
            </a:r>
          </a:p>
        </p:txBody>
      </p:sp>
      <p:sp>
        <p:nvSpPr>
          <p:cNvPr id="4" name="Title 3"/>
          <p:cNvSpPr>
            <a:spLocks noGrp="1"/>
          </p:cNvSpPr>
          <p:nvPr>
            <p:ph type="title"/>
          </p:nvPr>
        </p:nvSpPr>
        <p:spPr/>
        <p:txBody>
          <a:bodyPr/>
          <a:lstStyle/>
          <a:p>
            <a:r>
              <a:rPr lang="en-US" dirty="0"/>
              <a:t>Objective</a:t>
            </a:r>
          </a:p>
        </p:txBody>
      </p:sp>
    </p:spTree>
    <p:extLst>
      <p:ext uri="{BB962C8B-B14F-4D97-AF65-F5344CB8AC3E}">
        <p14:creationId xmlns:p14="http://schemas.microsoft.com/office/powerpoint/2010/main" val="410903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Fire Environment Factors</a:t>
            </a:r>
          </a:p>
        </p:txBody>
      </p:sp>
      <p:pic>
        <p:nvPicPr>
          <p:cNvPr id="2" name="Online Media 1" title="S 131 Unit4 1 Fuel Characteristics">
            <a:hlinkClick r:id="" action="ppaction://media"/>
            <a:extLst>
              <a:ext uri="{FF2B5EF4-FFF2-40B4-BE49-F238E27FC236}">
                <a16:creationId xmlns:a16="http://schemas.microsoft.com/office/drawing/2014/main" id="{AA671806-27B0-4BFD-8F50-D2F24FE59BD1}"/>
              </a:ext>
            </a:extLst>
          </p:cNvPr>
          <p:cNvPicPr>
            <a:picLocks noRot="1" noChangeAspect="1"/>
          </p:cNvPicPr>
          <p:nvPr>
            <a:videoFile r:link="rId1"/>
          </p:nvPr>
        </p:nvPicPr>
        <p:blipFill>
          <a:blip r:embed="rId4"/>
          <a:stretch>
            <a:fillRect/>
          </a:stretch>
        </p:blipFill>
        <p:spPr>
          <a:xfrm>
            <a:off x="-4281" y="1219200"/>
            <a:ext cx="9148281" cy="5145908"/>
          </a:xfrm>
          <a:prstGeom prst="rect">
            <a:avLst/>
          </a:prstGeom>
        </p:spPr>
      </p:pic>
      <p:pic>
        <p:nvPicPr>
          <p:cNvPr id="4" name="Play Button" descr="Play Button">
            <a:extLst>
              <a:ext uri="{FF2B5EF4-FFF2-40B4-BE49-F238E27FC236}">
                <a16:creationId xmlns:a16="http://schemas.microsoft.com/office/drawing/2014/main" id="{85412B22-503F-47D5-8941-56E1CC0B9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8179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par>
                                <p:cTn id="7" presetID="10" presetClass="exit" presetSubtype="0" fill="hold"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295900"/>
          </a:xfrm>
        </p:spPr>
        <p:txBody>
          <a:bodyPr/>
          <a:lstStyle/>
          <a:p>
            <a:pPr lvl="0"/>
            <a:r>
              <a:rPr lang="en-US" dirty="0"/>
              <a:t>Fuel characteristic indicators determine the potential for fire intensity and rate of spread.</a:t>
            </a:r>
          </a:p>
          <a:p>
            <a:pPr lvl="0"/>
            <a:r>
              <a:rPr lang="en-US" dirty="0"/>
              <a:t>Over time, fuel characteristics generally change slowly; however, they can change quickly depending on weather patterns and fuel transitions.</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Fuel Characteristics</a:t>
            </a:r>
          </a:p>
        </p:txBody>
      </p:sp>
    </p:spTree>
    <p:extLst>
      <p:ext uri="{BB962C8B-B14F-4D97-AF65-F5344CB8AC3E}">
        <p14:creationId xmlns:p14="http://schemas.microsoft.com/office/powerpoint/2010/main" val="226404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143500"/>
          </a:xfrm>
        </p:spPr>
        <p:txBody>
          <a:bodyPr/>
          <a:lstStyle/>
          <a:p>
            <a:pPr marL="0" indent="0">
              <a:buNone/>
            </a:pPr>
            <a:r>
              <a:rPr lang="en-US" dirty="0"/>
              <a:t>Indicators</a:t>
            </a:r>
          </a:p>
          <a:p>
            <a:r>
              <a:rPr lang="en-US" dirty="0"/>
              <a:t>Substantial amounts of cured or curing fine </a:t>
            </a:r>
            <a:br>
              <a:rPr lang="en-US" dirty="0"/>
            </a:br>
            <a:r>
              <a:rPr lang="en-US" dirty="0"/>
              <a:t>fuel / continuous fine fuels</a:t>
            </a:r>
          </a:p>
          <a:p>
            <a:r>
              <a:rPr lang="en-US" dirty="0"/>
              <a:t>Heavy dead and down</a:t>
            </a:r>
          </a:p>
          <a:p>
            <a:r>
              <a:rPr lang="en-US" dirty="0"/>
              <a:t>Tight crown spacing (&lt; 20 feet)</a:t>
            </a:r>
          </a:p>
          <a:p>
            <a:r>
              <a:rPr lang="en-US" dirty="0"/>
              <a:t>Unusually low live and dead fuel moisture values (locally defined)</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Fuel Characteristics</a:t>
            </a:r>
          </a:p>
        </p:txBody>
      </p:sp>
    </p:spTree>
    <p:extLst>
      <p:ext uri="{BB962C8B-B14F-4D97-AF65-F5344CB8AC3E}">
        <p14:creationId xmlns:p14="http://schemas.microsoft.com/office/powerpoint/2010/main" val="237013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219700"/>
          </a:xfrm>
        </p:spPr>
        <p:txBody>
          <a:bodyPr/>
          <a:lstStyle/>
          <a:p>
            <a:pPr marL="0" indent="0">
              <a:buNone/>
            </a:pPr>
            <a:r>
              <a:rPr lang="en-US" dirty="0"/>
              <a:t>Indicators (continued)</a:t>
            </a:r>
          </a:p>
          <a:p>
            <a:r>
              <a:rPr lang="en-US" dirty="0"/>
              <a:t>Special conditions</a:t>
            </a:r>
          </a:p>
          <a:p>
            <a:pPr lvl="1">
              <a:buFont typeface="Courier New" panose="02070309020205020404" pitchFamily="49" charset="0"/>
              <a:buChar char="o"/>
            </a:pPr>
            <a:r>
              <a:rPr lang="en-US" dirty="0"/>
              <a:t> Efficient firebrand sources</a:t>
            </a:r>
          </a:p>
          <a:p>
            <a:pPr lvl="1">
              <a:buFont typeface="Courier New" panose="02070309020205020404" pitchFamily="49" charset="0"/>
              <a:buChar char="o"/>
            </a:pPr>
            <a:r>
              <a:rPr lang="en-US" dirty="0"/>
              <a:t> Numerous snags</a:t>
            </a:r>
          </a:p>
          <a:p>
            <a:pPr lvl="1">
              <a:buFont typeface="Courier New" panose="02070309020205020404" pitchFamily="49" charset="0"/>
              <a:buChar char="o"/>
            </a:pPr>
            <a:r>
              <a:rPr lang="en-US" dirty="0"/>
              <a:t> Preheated canopy</a:t>
            </a:r>
          </a:p>
          <a:p>
            <a:pPr lvl="1">
              <a:buFont typeface="Courier New" panose="02070309020205020404" pitchFamily="49" charset="0"/>
              <a:buChar char="o"/>
            </a:pPr>
            <a:r>
              <a:rPr lang="en-US" dirty="0"/>
              <a:t> Frost and bug-kill</a:t>
            </a:r>
          </a:p>
          <a:p>
            <a:pPr lvl="1">
              <a:buFont typeface="Courier New" panose="02070309020205020404" pitchFamily="49" charset="0"/>
              <a:buChar char="o"/>
            </a:pPr>
            <a:r>
              <a:rPr lang="en-US" dirty="0"/>
              <a:t> High dead-to-live ratio</a:t>
            </a:r>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Fuel Characteristics</a:t>
            </a:r>
          </a:p>
        </p:txBody>
      </p:sp>
    </p:spTree>
    <p:extLst>
      <p:ext uri="{BB962C8B-B14F-4D97-AF65-F5344CB8AC3E}">
        <p14:creationId xmlns:p14="http://schemas.microsoft.com/office/powerpoint/2010/main" val="153395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64BEC9-2D48-4C06-A054-7CC3424AC47C}"/>
              </a:ext>
            </a:extLst>
          </p:cNvPr>
          <p:cNvSpPr>
            <a:spLocks noGrp="1"/>
          </p:cNvSpPr>
          <p:nvPr>
            <p:ph sz="quarter" idx="12"/>
          </p:nvPr>
        </p:nvSpPr>
        <p:spPr>
          <a:xfrm>
            <a:off x="228600" y="1181100"/>
            <a:ext cx="8686800" cy="5143500"/>
          </a:xfrm>
        </p:spPr>
        <p:txBody>
          <a:bodyPr/>
          <a:lstStyle/>
          <a:p>
            <a:pPr marL="0" indent="0" algn="ctr">
              <a:buNone/>
            </a:pPr>
            <a:r>
              <a:rPr lang="en-US" sz="4000" dirty="0"/>
              <a:t>Review and Discussion</a:t>
            </a:r>
          </a:p>
          <a:p>
            <a:pPr marL="0" lvl="0" indent="0">
              <a:buNone/>
            </a:pPr>
            <a:endParaRPr lang="en-US" dirty="0"/>
          </a:p>
          <a:p>
            <a:pPr marL="0" lvl="0" indent="0">
              <a:buNone/>
            </a:pPr>
            <a:r>
              <a:rPr lang="en-US" dirty="0"/>
              <a:t>Look for Fuel Characteristics indicators. Think about how they may interact with other indicators. Add your observations to your mental model of the fire and predict potential fire behavior hazards.</a:t>
            </a:r>
          </a:p>
          <a:p>
            <a:endParaRPr lang="en-US" dirty="0"/>
          </a:p>
        </p:txBody>
      </p:sp>
      <p:sp>
        <p:nvSpPr>
          <p:cNvPr id="3" name="Title 2">
            <a:extLst>
              <a:ext uri="{FF2B5EF4-FFF2-40B4-BE49-F238E27FC236}">
                <a16:creationId xmlns:a16="http://schemas.microsoft.com/office/drawing/2014/main" id="{19FF4566-5B78-4A60-8DB5-9508B1F6B99B}"/>
              </a:ext>
            </a:extLst>
          </p:cNvPr>
          <p:cNvSpPr>
            <a:spLocks noGrp="1"/>
          </p:cNvSpPr>
          <p:nvPr>
            <p:ph type="title"/>
          </p:nvPr>
        </p:nvSpPr>
        <p:spPr/>
        <p:txBody>
          <a:bodyPr/>
          <a:lstStyle/>
          <a:p>
            <a:r>
              <a:rPr lang="en-US" dirty="0"/>
              <a:t>Fuel Characteristics</a:t>
            </a:r>
          </a:p>
        </p:txBody>
      </p:sp>
    </p:spTree>
    <p:extLst>
      <p:ext uri="{BB962C8B-B14F-4D97-AF65-F5344CB8AC3E}">
        <p14:creationId xmlns:p14="http://schemas.microsoft.com/office/powerpoint/2010/main" val="213230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 131 Unit4 2 Topography">
            <a:hlinkClick r:id="" action="ppaction://media"/>
            <a:extLst>
              <a:ext uri="{FF2B5EF4-FFF2-40B4-BE49-F238E27FC236}">
                <a16:creationId xmlns:a16="http://schemas.microsoft.com/office/drawing/2014/main" id="{9147AC8C-4FB3-44AF-B8BD-046E233E3DFE}"/>
              </a:ext>
            </a:extLst>
          </p:cNvPr>
          <p:cNvPicPr>
            <a:picLocks noGrp="1" noRot="1" noChangeAspect="1"/>
          </p:cNvPicPr>
          <p:nvPr>
            <p:ph sz="quarter" idx="12"/>
            <a:videoFile r:link="rId1"/>
          </p:nvPr>
        </p:nvPicPr>
        <p:blipFill>
          <a:blip r:embed="rId4"/>
          <a:stretch>
            <a:fillRect/>
          </a:stretch>
        </p:blipFill>
        <p:spPr>
          <a:xfrm>
            <a:off x="0" y="1238250"/>
            <a:ext cx="9144000" cy="5143500"/>
          </a:xfrm>
          <a:prstGeom prst="rect">
            <a:avLst/>
          </a:prstGeom>
        </p:spPr>
      </p:pic>
      <p:sp>
        <p:nvSpPr>
          <p:cNvPr id="4" name="Title 3"/>
          <p:cNvSpPr>
            <a:spLocks noGrp="1"/>
          </p:cNvSpPr>
          <p:nvPr>
            <p:ph type="title"/>
          </p:nvPr>
        </p:nvSpPr>
        <p:spPr/>
        <p:txBody>
          <a:bodyPr/>
          <a:lstStyle/>
          <a:p>
            <a:r>
              <a:rPr lang="en-US" dirty="0"/>
              <a:t>Fire Environment Factors</a:t>
            </a:r>
          </a:p>
        </p:txBody>
      </p:sp>
      <p:pic>
        <p:nvPicPr>
          <p:cNvPr id="5" name="Play Button" descr="Play Button">
            <a:extLst>
              <a:ext uri="{FF2B5EF4-FFF2-40B4-BE49-F238E27FC236}">
                <a16:creationId xmlns:a16="http://schemas.microsoft.com/office/drawing/2014/main" id="{152B7C8E-F339-4160-B9AB-2FDE521B7A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74" y="3048000"/>
            <a:ext cx="1478526" cy="14785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3079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10" presetClass="exit" presetSubtype="0" fill="hold"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BF0A40B4-5A13-4CB4-BFDD-FB23A810259A}" vid="{0E965CBA-8350-42E2-B55D-716A512B05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NWCG_PPT_s190-Template</Template>
  <TotalTime>4205</TotalTime>
  <Words>4131</Words>
  <Application>Microsoft Office PowerPoint</Application>
  <PresentationFormat>On-screen Show (4:3)</PresentationFormat>
  <Paragraphs>542</Paragraphs>
  <Slides>33</Slides>
  <Notes>33</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Wingdings</vt:lpstr>
      <vt:lpstr>Times New Roman</vt:lpstr>
      <vt:lpstr>Arial</vt:lpstr>
      <vt:lpstr>Courier New</vt:lpstr>
      <vt:lpstr>Calibri</vt:lpstr>
      <vt:lpstr>Custom Design</vt:lpstr>
      <vt:lpstr>S-131 Unit 4: Look Up, Down, and Around</vt:lpstr>
      <vt:lpstr>Objective</vt:lpstr>
      <vt:lpstr>Fire Environment Factors</vt:lpstr>
      <vt:lpstr>Fire Environment Factors</vt:lpstr>
      <vt:lpstr>Fuel Characteristics</vt:lpstr>
      <vt:lpstr>Fuel Characteristics</vt:lpstr>
      <vt:lpstr>Fuel Characteristics</vt:lpstr>
      <vt:lpstr>Fuel Characteristics</vt:lpstr>
      <vt:lpstr>Fire Environment Factors</vt:lpstr>
      <vt:lpstr>Topography</vt:lpstr>
      <vt:lpstr>Topography</vt:lpstr>
      <vt:lpstr>Topography</vt:lpstr>
      <vt:lpstr>Fire Environment Factors</vt:lpstr>
      <vt:lpstr>Weather</vt:lpstr>
      <vt:lpstr>Weather</vt:lpstr>
      <vt:lpstr>Weather</vt:lpstr>
      <vt:lpstr>Weather</vt:lpstr>
      <vt:lpstr>Weather</vt:lpstr>
      <vt:lpstr>Weather</vt:lpstr>
      <vt:lpstr>Weather</vt:lpstr>
      <vt:lpstr>Weather</vt:lpstr>
      <vt:lpstr>Weather</vt:lpstr>
      <vt:lpstr>Fire Environment Factors</vt:lpstr>
      <vt:lpstr>Plume Dynamics</vt:lpstr>
      <vt:lpstr>Plume Dynamics</vt:lpstr>
      <vt:lpstr>Fire Environment Factors</vt:lpstr>
      <vt:lpstr>Rapidly Changing Behavior</vt:lpstr>
      <vt:lpstr>Rapidly Changing Behavior</vt:lpstr>
      <vt:lpstr>Exercises</vt:lpstr>
      <vt:lpstr>Fire Behavior Exercise</vt:lpstr>
      <vt:lpstr>Eastern Great Basin Exercise</vt:lpstr>
      <vt:lpstr>Smokejumper Exercise</vt:lpstr>
      <vt:lpstr>Objective</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s-131-04</dc:title>
  <dc:creator>NWCG Publications</dc:creator>
  <cp:lastModifiedBy>Dsp23, BLM_FA</cp:lastModifiedBy>
  <cp:revision>192</cp:revision>
  <cp:lastPrinted>2018-11-08T18:13:21Z</cp:lastPrinted>
  <dcterms:created xsi:type="dcterms:W3CDTF">2019-05-09T16:18:06Z</dcterms:created>
  <dcterms:modified xsi:type="dcterms:W3CDTF">2020-09-08T22:40:17Z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ies>
</file>