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5" r:id="rId6"/>
    <p:sldId id="270" r:id="rId7"/>
    <p:sldId id="262" r:id="rId8"/>
    <p:sldId id="264" r:id="rId9"/>
    <p:sldId id="268" r:id="rId10"/>
    <p:sldId id="271" r:id="rId1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rez, Victoria M" initials="RVM" lastIdx="1" clrIdx="0">
    <p:extLst>
      <p:ext uri="{19B8F6BF-5375-455C-9EA6-DF929625EA0E}">
        <p15:presenceInfo xmlns:p15="http://schemas.microsoft.com/office/powerpoint/2012/main" userId="S::vramirez@blm.gov::f1657170-21e4-49cf-8ad7-5e585436a3a1" providerId="AD"/>
      </p:ext>
    </p:extLst>
  </p:cmAuthor>
  <p:cmAuthor id="2" name="Nidia Aracely Diaz Medina" initials="N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B97"/>
    <a:srgbClr val="F5A439"/>
    <a:srgbClr val="FFFFFF"/>
    <a:srgbClr val="42322A"/>
    <a:srgbClr val="176533"/>
    <a:srgbClr val="DDDDDD"/>
    <a:srgbClr val="663300"/>
    <a:srgbClr val="C0C0C0"/>
    <a:srgbClr val="EEECE1"/>
    <a:srgbClr val="005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1A367-55E2-428A-AB86-2F81B958A51F}" v="113" dt="2021-04-14T16:00:09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2775" autoAdjust="0"/>
  </p:normalViewPr>
  <p:slideViewPr>
    <p:cSldViewPr showGuides="1">
      <p:cViewPr>
        <p:scale>
          <a:sx n="69" d="100"/>
          <a:sy n="69" d="100"/>
        </p:scale>
        <p:origin x="1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209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60" y="1"/>
            <a:ext cx="2972209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7BEFD-90AD-4291-BC52-804FC9280A0A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268"/>
            <a:ext cx="2972209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C44C-B45D-4BB0-881F-345F3E0673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cg.gov/publications/461" TargetMode="External"/><Relationship Id="rId7" Type="http://schemas.openxmlformats.org/officeDocument/2006/relationships/hyperlink" Target="https://www.nwcg.gov/glossary/a-z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wcg.gov/publications/439" TargetMode="External"/><Relationship Id="rId5" Type="http://schemas.openxmlformats.org/officeDocument/2006/relationships/hyperlink" Target="https://www.nwcg.gov/publications/438" TargetMode="External"/><Relationship Id="rId4" Type="http://schemas.openxmlformats.org/officeDocument/2006/relationships/hyperlink" Target="https://www.nwcg.gov/publications/training-courses/s-190/course-material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2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 los objetivos del curso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9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2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1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" indent="-6350">
              <a:lnSpc>
                <a:spcPct val="103000"/>
              </a:lnSpc>
              <a:spcAft>
                <a:spcPts val="480"/>
              </a:spcAft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Guía de Bolsillo de Respuesta a Incidente (GBRI), PMS 461 ES, </a:t>
            </a:r>
            <a:r>
              <a:rPr lang="es-MX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https://www.nwcg.gov/publications/461</a:t>
            </a:r>
            <a:endParaRPr lang="es-MX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3000"/>
              </a:lnSpc>
              <a:spcAft>
                <a:spcPts val="480"/>
              </a:spcAft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GBRI se considera el libro de trabajo del estudiante y la principal herramienta de referencia para este curso.</a:t>
            </a:r>
          </a:p>
          <a:p>
            <a:pPr marL="342900" lvl="0" indent="-342900">
              <a:lnSpc>
                <a:spcPct val="103000"/>
              </a:lnSpc>
              <a:spcAft>
                <a:spcPts val="480"/>
              </a:spcAft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GBRI es la herramienta de referencia disponible para un CIF2 en el campo. </a:t>
            </a:r>
          </a:p>
          <a:p>
            <a:pPr marL="6350" indent="-6350">
              <a:lnSpc>
                <a:spcPct val="103000"/>
              </a:lnSpc>
              <a:spcAft>
                <a:spcPts val="480"/>
              </a:spcAft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Cuaderno: </a:t>
            </a:r>
          </a:p>
          <a:p>
            <a:pPr marL="342900" lvl="0" indent="-342900">
              <a:lnSpc>
                <a:spcPct val="103000"/>
              </a:lnSpc>
              <a:spcAft>
                <a:spcPts val="480"/>
              </a:spcAft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estudiantes deben recibir un cuaderno, un cuaderno de notas o incluso un paquete de hojas de papel con el fin de tomar notas. </a:t>
            </a:r>
          </a:p>
          <a:p>
            <a:pPr marL="342900" lvl="0" indent="-342900">
              <a:lnSpc>
                <a:spcPct val="103000"/>
              </a:lnSpc>
              <a:spcAft>
                <a:spcPts val="480"/>
              </a:spcAft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cuaderno o cuaderno de notas, comúnmente de bolsillo, es la herramienta disponible para un CIF2 en el campo. </a:t>
            </a:r>
          </a:p>
          <a:p>
            <a:pPr marL="6350" indent="-6350">
              <a:lnSpc>
                <a:spcPct val="103000"/>
              </a:lnSpc>
              <a:spcAft>
                <a:spcPts val="480"/>
              </a:spcAft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Hoja de Tarea de Evaluación del Estudiante de S-190, </a:t>
            </a:r>
            <a:r>
              <a:rPr lang="es-MX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https://www.nwcg.gov/publications/training-courses/s-190/course-materials</a:t>
            </a: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3000"/>
              </a:lnSpc>
              <a:spcAft>
                <a:spcPts val="480"/>
              </a:spcAft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 intención se analiza en la siguiente diapositiva.</a:t>
            </a:r>
          </a:p>
          <a:p>
            <a:pPr marL="6350" indent="-6350">
              <a:lnSpc>
                <a:spcPct val="103000"/>
              </a:lnSpc>
              <a:spcAft>
                <a:spcPts val="480"/>
              </a:spcAft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Gráfico de Nubes del Tiempo Atmosférico del Fuego, PMS 438, </a:t>
            </a:r>
            <a:r>
              <a:rPr lang="es-MX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https://www.nwcg.gov/publications/438</a:t>
            </a: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3000"/>
              </a:lnSpc>
              <a:spcAft>
                <a:spcPts val="480"/>
              </a:spcAft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 cartel es una herramienta de referencia para la Unidad 5: Estabilidad atmosférica, vientos, y nubes.</a:t>
            </a:r>
          </a:p>
          <a:p>
            <a:pPr marL="6350" indent="-6350">
              <a:lnSpc>
                <a:spcPct val="103000"/>
              </a:lnSpc>
              <a:spcAft>
                <a:spcPts val="480"/>
              </a:spcAft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Cartel Ambiente del Fuego del NWCG, PMS 439, </a:t>
            </a:r>
            <a:r>
              <a:rPr lang="es-MX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https://www.nwcg.gov/publications/439</a:t>
            </a: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3000"/>
              </a:lnSpc>
              <a:spcAft>
                <a:spcPts val="480"/>
              </a:spcAft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 cartel es una herramienta de referencia visual que representa el concepto y los objetivos generales del curso.</a:t>
            </a:r>
          </a:p>
          <a:p>
            <a:pPr marL="6350" indent="-6350">
              <a:lnSpc>
                <a:spcPct val="103000"/>
              </a:lnSpc>
              <a:spcAft>
                <a:spcPts val="480"/>
              </a:spcAft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• Glosario de Incendios Forestales del NWCG, PMS 205, </a:t>
            </a:r>
            <a:r>
              <a:rPr lang="es-MX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https://www.nwcg.gov/glossary/a-z</a:t>
            </a: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03000"/>
              </a:lnSpc>
              <a:spcAft>
                <a:spcPts val="480"/>
              </a:spcAft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glosario sirve como fuente principal de definición de términos o conceptos que se utilizan en el curso. </a:t>
            </a:r>
          </a:p>
          <a:p>
            <a:pPr marL="342900" lvl="0" indent="-342900">
              <a:lnSpc>
                <a:spcPct val="103000"/>
              </a:lnSpc>
              <a:spcAft>
                <a:spcPts val="480"/>
              </a:spcAft>
              <a:buFont typeface="Courier New" panose="02070309020205020404" pitchFamily="49" charset="0"/>
              <a:buChar char="o"/>
            </a:pPr>
            <a:r>
              <a:rPr lang="es-MX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anima a los estudiantes a acceder a él a través de un dispositivo inteligente durante el curso.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2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Las </a:t>
            </a:r>
            <a:r>
              <a:rPr lang="es-ES" dirty="0">
                <a:solidFill>
                  <a:schemeClr val="tx1"/>
                </a:solidFill>
              </a:rPr>
              <a:t>Hojas de Evaluación de Tareas del</a:t>
            </a:r>
            <a:r>
              <a:rPr lang="es-ES" baseline="0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Estudiante de S-190 debe ser cumplida durante el curso. </a:t>
            </a:r>
            <a:r>
              <a:rPr lang="en-US" dirty="0">
                <a:solidFill>
                  <a:schemeClr val="tx1"/>
                </a:solidFill>
              </a:rPr>
              <a:t> Los </a:t>
            </a:r>
            <a:r>
              <a:rPr lang="es-MX" noProof="0" dirty="0">
                <a:solidFill>
                  <a:schemeClr val="tx1"/>
                </a:solidFill>
              </a:rPr>
              <a:t>instructores</a:t>
            </a:r>
            <a:r>
              <a:rPr lang="en-US" dirty="0">
                <a:solidFill>
                  <a:schemeClr val="tx1"/>
                </a:solidFill>
              </a:rPr>
              <a:t> las </a:t>
            </a:r>
            <a:r>
              <a:rPr lang="es-MX" noProof="0" dirty="0">
                <a:solidFill>
                  <a:schemeClr val="tx1"/>
                </a:solidFill>
              </a:rPr>
              <a:t>revisarán con los estudiantes al final del curso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7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s-ES" dirty="0"/>
              <a:t>Revise los objetivos del curso.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C44C-B45D-4BB0-881F-345F3E0673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6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Course Name Unit # – Unit Name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724400"/>
            <a:ext cx="1459725" cy="11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16312" cy="2817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46688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58487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762000"/>
            <a:ext cx="44196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72000" y="762000"/>
            <a:ext cx="4572000" cy="278923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0" y="3687762"/>
            <a:ext cx="4572000" cy="286543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838200"/>
            <a:ext cx="1828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2362200" y="838200"/>
            <a:ext cx="1828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7"/>
          </p:nvPr>
        </p:nvSpPr>
        <p:spPr>
          <a:xfrm>
            <a:off x="381000" y="4724400"/>
            <a:ext cx="1828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8"/>
          </p:nvPr>
        </p:nvSpPr>
        <p:spPr>
          <a:xfrm>
            <a:off x="2362200" y="4724400"/>
            <a:ext cx="18288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9"/>
          </p:nvPr>
        </p:nvSpPr>
        <p:spPr>
          <a:xfrm>
            <a:off x="381000" y="2819400"/>
            <a:ext cx="3810000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</p:spTree>
    <p:extLst>
      <p:ext uri="{BB962C8B-B14F-4D97-AF65-F5344CB8AC3E}">
        <p14:creationId xmlns:p14="http://schemas.microsoft.com/office/powerpoint/2010/main" val="336435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7620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</p:spTree>
    <p:extLst>
      <p:ext uri="{BB962C8B-B14F-4D97-AF65-F5344CB8AC3E}">
        <p14:creationId xmlns:p14="http://schemas.microsoft.com/office/powerpoint/2010/main" val="61940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29000" cy="6629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44012" y="0"/>
            <a:ext cx="9188012" cy="80330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505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10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315200" y="803305"/>
            <a:ext cx="1828800" cy="57498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7918" y="122238"/>
            <a:ext cx="7091082" cy="563562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5"/>
          </p:nvPr>
        </p:nvSpPr>
        <p:spPr>
          <a:xfrm>
            <a:off x="228600" y="794759"/>
            <a:ext cx="32004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3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07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</p:spTree>
    <p:extLst>
      <p:ext uri="{BB962C8B-B14F-4D97-AF65-F5344CB8AC3E}">
        <p14:creationId xmlns:p14="http://schemas.microsoft.com/office/powerpoint/2010/main" val="360012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8686800" cy="57584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415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817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870959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0971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677131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668462"/>
            <a:ext cx="5486400" cy="182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686149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677131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668462"/>
            <a:ext cx="3200400" cy="1828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0277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685800"/>
            <a:ext cx="2926080" cy="5852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9982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3014534" y="685800"/>
            <a:ext cx="3108960" cy="2971578"/>
          </a:xfrm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3016851" y="3657600"/>
            <a:ext cx="3104326" cy="288950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0" y="685800"/>
            <a:ext cx="3011548" cy="297157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21" hasCustomPrompt="1"/>
          </p:nvPr>
        </p:nvSpPr>
        <p:spPr>
          <a:xfrm>
            <a:off x="0" y="3657600"/>
            <a:ext cx="3011548" cy="2889504"/>
          </a:xfrm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8" name="Content Placeholder 12"/>
          <p:cNvSpPr>
            <a:spLocks noGrp="1"/>
          </p:cNvSpPr>
          <p:nvPr>
            <p:ph sz="quarter" idx="22" hasCustomPrompt="1"/>
          </p:nvPr>
        </p:nvSpPr>
        <p:spPr>
          <a:xfrm>
            <a:off x="6126480" y="3657600"/>
            <a:ext cx="3017520" cy="2889504"/>
          </a:xfrm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23" hasCustomPrompt="1"/>
          </p:nvPr>
        </p:nvSpPr>
        <p:spPr>
          <a:xfrm>
            <a:off x="6126480" y="685800"/>
            <a:ext cx="3017520" cy="2971578"/>
          </a:xfr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pPr lvl="0"/>
            <a:r>
              <a:rPr lang="en-US" dirty="0"/>
              <a:t>Sample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Sample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9120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794759"/>
            <a:ext cx="3505200" cy="5758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794759"/>
            <a:ext cx="5257800" cy="57584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563562"/>
          </a:xfrm>
          <a:noFill/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5784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S-190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MX" sz="1200" b="1" i="0" u="none" strike="noStrike" kern="1200" cap="none" baseline="0" noProof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s-MX" sz="1200" b="1" i="0" u="none" strike="noStrike" kern="1200" cap="none" baseline="0" noProof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endParaRPr lang="es-MX" sz="1200" b="1" i="0" u="none" strike="noStrike" kern="1200" cap="none" noProof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  <p:sldLayoutId id="2147483661" r:id="rId3"/>
    <p:sldLayoutId id="2147483665" r:id="rId4"/>
    <p:sldLayoutId id="2147483666" r:id="rId5"/>
    <p:sldLayoutId id="2147483660" r:id="rId6"/>
    <p:sldLayoutId id="2147483654" r:id="rId7"/>
    <p:sldLayoutId id="2147483655" r:id="rId8"/>
    <p:sldLayoutId id="2147483656" r:id="rId9"/>
    <p:sldLayoutId id="2147483658" r:id="rId10"/>
    <p:sldLayoutId id="2147483663" r:id="rId11"/>
    <p:sldLayoutId id="2147483664" r:id="rId12"/>
    <p:sldLayoutId id="21474836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7696200" cy="1752600"/>
          </a:xfrm>
        </p:spPr>
        <p:txBody>
          <a:bodyPr/>
          <a:lstStyle/>
          <a:p>
            <a:r>
              <a:rPr lang="en-US" sz="4400" dirty="0"/>
              <a:t>S-190ES: </a:t>
            </a:r>
            <a:r>
              <a:rPr lang="es-MX" sz="4400" dirty="0"/>
              <a:t>Introducción </a:t>
            </a:r>
            <a:r>
              <a:rPr lang="es-ES" sz="4400" dirty="0"/>
              <a:t>al Comportamiento de Incendios  Forestales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del curso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0" y="1066800"/>
            <a:ext cx="9144000" cy="5486400"/>
          </a:xfrm>
        </p:spPr>
        <p:txBody>
          <a:bodyPr anchor="ctr">
            <a:normAutofit fontScale="77500" lnSpcReduction="20000"/>
          </a:bodyPr>
          <a:lstStyle/>
          <a:p>
            <a:pPr marL="274320" indent="0">
              <a:spcBef>
                <a:spcPts val="25"/>
              </a:spcBef>
              <a:buNone/>
            </a:pPr>
            <a:r>
              <a:rPr lang="es-MX" dirty="0"/>
              <a:t>Los estudiantes será capaz de:</a:t>
            </a:r>
          </a:p>
          <a:p>
            <a:pPr marL="274320" indent="0">
              <a:spcBef>
                <a:spcPts val="25"/>
              </a:spcBef>
              <a:buNone/>
            </a:pPr>
            <a:endParaRPr lang="es-MX" dirty="0">
              <a:cs typeface="Calibri"/>
            </a:endParaRPr>
          </a:p>
          <a:p>
            <a:pPr marL="548640">
              <a:spcBef>
                <a:spcPts val="25"/>
              </a:spcBef>
            </a:pPr>
            <a:r>
              <a:rPr lang="es-ES" dirty="0"/>
              <a:t>Describir la terminología básica usada en incendios forestales</a:t>
            </a:r>
            <a:r>
              <a:rPr lang="es-MX" dirty="0"/>
              <a:t>. </a:t>
            </a:r>
            <a:endParaRPr lang="es-MX" dirty="0">
              <a:cs typeface="Calibri"/>
            </a:endParaRPr>
          </a:p>
          <a:p>
            <a:pPr marL="548640">
              <a:spcBef>
                <a:spcPts val="25"/>
              </a:spcBef>
            </a:pPr>
            <a:r>
              <a:rPr lang="es-MX" dirty="0"/>
              <a:t>Identificar y discutir el triángulo del fuego.</a:t>
            </a:r>
            <a:endParaRPr lang="es-MX" dirty="0">
              <a:cs typeface="Calibri"/>
            </a:endParaRPr>
          </a:p>
          <a:p>
            <a:pPr marL="548640">
              <a:spcBef>
                <a:spcPts val="25"/>
              </a:spcBef>
            </a:pPr>
            <a:r>
              <a:rPr lang="es-MX" dirty="0"/>
              <a:t>Identificar y discutir las características claves de los componentes principales del ambiente de incendios forestales: combustibles, tiempo atmosférico, y topografía. </a:t>
            </a:r>
            <a:endParaRPr lang="es-MX" dirty="0">
              <a:cs typeface="Calibri"/>
            </a:endParaRPr>
          </a:p>
          <a:p>
            <a:pPr marL="548640">
              <a:spcBef>
                <a:spcPts val="25"/>
              </a:spcBef>
            </a:pPr>
            <a:r>
              <a:rPr lang="es-MX" dirty="0"/>
              <a:t>Identificar los factores </a:t>
            </a:r>
            <a:r>
              <a:rPr lang="es-ES" dirty="0"/>
              <a:t>críticos del tiempo atmosférico del fuego que, combinados con combustibles receptivos, puede resultar en un comportamiento extremo del fuego. </a:t>
            </a:r>
            <a:endParaRPr lang="es-ES" dirty="0">
              <a:cs typeface="Calibri"/>
            </a:endParaRPr>
          </a:p>
          <a:p>
            <a:pPr marL="548640">
              <a:spcBef>
                <a:spcPts val="25"/>
              </a:spcBef>
            </a:pPr>
            <a:r>
              <a:rPr lang="es-ES" dirty="0"/>
              <a:t>Reconocer cómo la alineación de combustibles, tiempo atmosférico, y topografía pueden aumentan consideradamente el potencial para un comportamiento extremo del fuego.  </a:t>
            </a:r>
            <a:endParaRPr lang="es-ES" dirty="0">
              <a:cs typeface="Calibri"/>
            </a:endParaRPr>
          </a:p>
          <a:p>
            <a:pPr marL="205740" indent="0">
              <a:spcBef>
                <a:spcPts val="25"/>
              </a:spcBef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75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Medición de objetivos 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0" y="1066800"/>
            <a:ext cx="9144000" cy="5486400"/>
          </a:xfrm>
        </p:spPr>
        <p:txBody>
          <a:bodyPr anchor="ctr">
            <a:normAutofit/>
          </a:bodyPr>
          <a:lstStyle/>
          <a:p>
            <a:pPr marL="274320" lvl="0" indent="0">
              <a:lnSpc>
                <a:spcPct val="110000"/>
              </a:lnSpc>
              <a:spcBef>
                <a:spcPts val="25"/>
              </a:spcBef>
              <a:buNone/>
            </a:pPr>
            <a:r>
              <a:rPr lang="es-ES" dirty="0"/>
              <a:t>El logro de los objetivos del curso y de las unidades son </a:t>
            </a:r>
            <a:r>
              <a:rPr lang="es-MX" dirty="0"/>
              <a:t>evaluados utilizando uno o más de los siguientes métodos:   </a:t>
            </a:r>
          </a:p>
          <a:p>
            <a:pPr marL="640080" lvl="0">
              <a:lnSpc>
                <a:spcPct val="110000"/>
              </a:lnSpc>
              <a:spcBef>
                <a:spcPts val="25"/>
              </a:spcBef>
            </a:pPr>
            <a:r>
              <a:rPr lang="es-MX" dirty="0"/>
              <a:t>Participación en discusiones de clase o grupos</a:t>
            </a:r>
            <a:endParaRPr lang="en-US" dirty="0"/>
          </a:p>
          <a:p>
            <a:pPr marL="640080" lvl="0">
              <a:lnSpc>
                <a:spcPct val="110000"/>
              </a:lnSpc>
              <a:spcBef>
                <a:spcPts val="25"/>
              </a:spcBef>
            </a:pPr>
            <a:r>
              <a:rPr lang="es-MX" dirty="0"/>
              <a:t>Observación del(os) instructor(es) y retroalimentación </a:t>
            </a:r>
            <a:endParaRPr lang="en-US" dirty="0"/>
          </a:p>
          <a:p>
            <a:pPr marL="640080" lvl="0">
              <a:lnSpc>
                <a:spcPct val="110000"/>
              </a:lnSpc>
              <a:spcBef>
                <a:spcPts val="25"/>
              </a:spcBef>
            </a:pPr>
            <a:r>
              <a:rPr lang="es-MX" dirty="0"/>
              <a:t>Comprobación de conocimientos</a:t>
            </a:r>
          </a:p>
          <a:p>
            <a:pPr marL="640080" lvl="0">
              <a:lnSpc>
                <a:spcPct val="110000"/>
              </a:lnSpc>
              <a:spcBef>
                <a:spcPts val="25"/>
              </a:spcBef>
            </a:pPr>
            <a:r>
              <a:rPr lang="es-MX" dirty="0"/>
              <a:t>Evaluación de conocimientos</a:t>
            </a:r>
          </a:p>
          <a:p>
            <a:pPr marL="640080">
              <a:lnSpc>
                <a:spcPct val="110000"/>
              </a:lnSpc>
              <a:spcBef>
                <a:spcPts val="25"/>
              </a:spcBef>
            </a:pPr>
            <a:r>
              <a:rPr lang="es-MX" dirty="0"/>
              <a:t>Evaluación de habilidades </a:t>
            </a:r>
            <a:endParaRPr lang="es-MX" dirty="0">
              <a:cs typeface="Calibri"/>
            </a:endParaRPr>
          </a:p>
          <a:p>
            <a:pPr marL="640080" lvl="0">
              <a:lnSpc>
                <a:spcPct val="110000"/>
              </a:lnSpc>
              <a:spcBef>
                <a:spcPts val="25"/>
              </a:spcBef>
            </a:pPr>
            <a:r>
              <a:rPr lang="es-MX" dirty="0"/>
              <a:t>Hoja de tarea de evaluación del curso </a:t>
            </a:r>
          </a:p>
        </p:txBody>
      </p:sp>
    </p:spTree>
    <p:extLst>
      <p:ext uri="{BB962C8B-B14F-4D97-AF65-F5344CB8AC3E}">
        <p14:creationId xmlns:p14="http://schemas.microsoft.com/office/powerpoint/2010/main" val="39909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>Descripción General del Curso 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144000" cy="5638800"/>
          </a:xfrm>
        </p:spPr>
        <p:txBody>
          <a:bodyPr anchor="ctr">
            <a:normAutofit/>
          </a:bodyPr>
          <a:lstStyle/>
          <a:p>
            <a:pPr marL="457200" indent="-404813">
              <a:buNone/>
            </a:pPr>
            <a:r>
              <a:rPr lang="es-MX" sz="3000" dirty="0"/>
              <a:t>Unidad 1: Conceptos Básicos de Incendios Forestales </a:t>
            </a:r>
          </a:p>
          <a:p>
            <a:pPr marL="457200" indent="-404813">
              <a:buNone/>
            </a:pPr>
            <a:r>
              <a:rPr lang="es-MX" sz="3000" dirty="0"/>
              <a:t>Unidad 2: Combustibles</a:t>
            </a:r>
          </a:p>
          <a:p>
            <a:pPr marL="1609725" indent="-1555750">
              <a:buNone/>
            </a:pPr>
            <a:r>
              <a:rPr lang="es-MX" sz="3000" dirty="0"/>
              <a:t>Unidad 3: </a:t>
            </a:r>
            <a:r>
              <a:rPr lang="es-ES" sz="3000" dirty="0"/>
              <a:t>Relaciones entre la Temperatura y la Humedad </a:t>
            </a:r>
            <a:endParaRPr lang="es-MX" sz="3000" dirty="0">
              <a:cs typeface="Calibri" panose="020F0502020204030204"/>
            </a:endParaRPr>
          </a:p>
          <a:p>
            <a:pPr marL="457200" indent="-404813">
              <a:buNone/>
            </a:pPr>
            <a:r>
              <a:rPr lang="es-MX" sz="3000" dirty="0"/>
              <a:t>Unidad 4: Topografía </a:t>
            </a:r>
          </a:p>
          <a:p>
            <a:pPr marL="457200" indent="-404813">
              <a:buNone/>
            </a:pPr>
            <a:r>
              <a:rPr lang="es-MX" sz="3000" dirty="0"/>
              <a:t>Unidad 5: </a:t>
            </a:r>
            <a:r>
              <a:rPr lang="es-ES" sz="3000" dirty="0"/>
              <a:t>Estabilidad Atmosférica, Vientos, y Nubes </a:t>
            </a:r>
            <a:endParaRPr lang="es-MX" sz="3000" dirty="0"/>
          </a:p>
          <a:p>
            <a:pPr marL="457200" indent="-404495">
              <a:buNone/>
            </a:pPr>
            <a:r>
              <a:rPr lang="es-MX" sz="3000" dirty="0"/>
              <a:t>Unidad 6: </a:t>
            </a:r>
            <a:r>
              <a:rPr lang="es-ES" sz="3000" dirty="0"/>
              <a:t>Tiempo Atmosférico Crítico del Fuego </a:t>
            </a:r>
            <a:endParaRPr lang="es-MX" sz="3000" dirty="0">
              <a:cs typeface="Calibri" panose="020F0502020204030204"/>
            </a:endParaRPr>
          </a:p>
          <a:p>
            <a:pPr marL="457200" indent="-404813">
              <a:buNone/>
            </a:pPr>
            <a:r>
              <a:rPr lang="es-MX" sz="3000" dirty="0"/>
              <a:t>Unidad 7: Alineación </a:t>
            </a:r>
          </a:p>
        </p:txBody>
      </p:sp>
    </p:spTree>
    <p:extLst>
      <p:ext uri="{BB962C8B-B14F-4D97-AF65-F5344CB8AC3E}">
        <p14:creationId xmlns:p14="http://schemas.microsoft.com/office/powerpoint/2010/main" val="320778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Materiales del Curso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762000"/>
            <a:ext cx="9144000" cy="5816221"/>
          </a:xfrm>
          <a:solidFill>
            <a:schemeClr val="accent3"/>
          </a:solidFill>
        </p:spPr>
        <p:txBody>
          <a:bodyPr anchor="ctr">
            <a:noAutofit/>
          </a:bodyPr>
          <a:lstStyle/>
          <a:p>
            <a:pPr marL="457200">
              <a:lnSpc>
                <a:spcPct val="150000"/>
              </a:lnSpc>
              <a:spcBef>
                <a:spcPts val="300"/>
              </a:spcBef>
            </a:pPr>
            <a:r>
              <a:rPr lang="es-MX" sz="2800" b="0" i="1" dirty="0">
                <a:solidFill>
                  <a:schemeClr val="bg1"/>
                </a:solidFill>
              </a:rPr>
              <a:t>Guía de Bolsillo de Respuesta a Incidentes  </a:t>
            </a:r>
            <a:r>
              <a:rPr lang="en-US" sz="2800" b="0" i="1" dirty="0">
                <a:solidFill>
                  <a:schemeClr val="bg1"/>
                </a:solidFill>
              </a:rPr>
              <a:t> (GRI/IRPG), </a:t>
            </a:r>
            <a:r>
              <a:rPr lang="en-US" sz="2800" b="0" i="1">
                <a:solidFill>
                  <a:schemeClr val="bg1"/>
                </a:solidFill>
              </a:rPr>
              <a:t>PMS 461 ES</a:t>
            </a:r>
            <a:endParaRPr lang="en-US" sz="2800" b="0" i="1" dirty="0">
              <a:solidFill>
                <a:schemeClr val="bg1"/>
              </a:solidFill>
            </a:endParaRPr>
          </a:p>
          <a:p>
            <a:pPr marL="457200">
              <a:lnSpc>
                <a:spcPct val="150000"/>
              </a:lnSpc>
              <a:spcBef>
                <a:spcPts val="300"/>
              </a:spcBef>
            </a:pPr>
            <a:r>
              <a:rPr lang="es-MX" sz="2800" b="0" i="1" dirty="0">
                <a:solidFill>
                  <a:schemeClr val="bg1"/>
                </a:solidFill>
              </a:rPr>
              <a:t>Cuadernos</a:t>
            </a:r>
          </a:p>
          <a:p>
            <a:pPr marL="457200">
              <a:lnSpc>
                <a:spcPct val="150000"/>
              </a:lnSpc>
              <a:spcBef>
                <a:spcPts val="300"/>
              </a:spcBef>
            </a:pPr>
            <a:r>
              <a:rPr lang="es-MX" sz="2800" b="0" i="1" dirty="0">
                <a:solidFill>
                  <a:schemeClr val="bg1"/>
                </a:solidFill>
              </a:rPr>
              <a:t>Hoja de Evaluación de Tareas del Estudiante</a:t>
            </a:r>
          </a:p>
          <a:p>
            <a:pPr marL="457200">
              <a:lnSpc>
                <a:spcPct val="150000"/>
              </a:lnSpc>
              <a:spcBef>
                <a:spcPts val="300"/>
              </a:spcBef>
            </a:pPr>
            <a:r>
              <a:rPr lang="es-ES" sz="2800" b="0" i="1" dirty="0">
                <a:solidFill>
                  <a:schemeClr val="bg1"/>
                </a:solidFill>
              </a:rPr>
              <a:t>Gráfico de Nubes del Tiempo Atmosférico del Fuego </a:t>
            </a:r>
            <a:r>
              <a:rPr lang="en-US" sz="2800" b="0" i="1" dirty="0">
                <a:solidFill>
                  <a:schemeClr val="bg1"/>
                </a:solidFill>
              </a:rPr>
              <a:t>PMS 438</a:t>
            </a:r>
          </a:p>
          <a:p>
            <a:pPr marL="457200">
              <a:lnSpc>
                <a:spcPct val="150000"/>
              </a:lnSpc>
              <a:spcBef>
                <a:spcPts val="300"/>
              </a:spcBef>
            </a:pPr>
            <a:r>
              <a:rPr lang="en-US" sz="2800" b="0" i="1" dirty="0">
                <a:solidFill>
                  <a:schemeClr val="bg1"/>
                </a:solidFill>
              </a:rPr>
              <a:t>Cartel del </a:t>
            </a:r>
            <a:r>
              <a:rPr lang="es-MX" sz="2800" b="0" i="1" dirty="0">
                <a:solidFill>
                  <a:schemeClr val="bg1"/>
                </a:solidFill>
              </a:rPr>
              <a:t>Ambiente</a:t>
            </a:r>
            <a:r>
              <a:rPr lang="en-US" sz="2800" b="0" i="1" dirty="0">
                <a:solidFill>
                  <a:schemeClr val="bg1"/>
                </a:solidFill>
              </a:rPr>
              <a:t> del Fuego del NWCG, PMS 439</a:t>
            </a:r>
          </a:p>
          <a:p>
            <a:pPr marL="457200">
              <a:lnSpc>
                <a:spcPct val="150000"/>
              </a:lnSpc>
              <a:spcBef>
                <a:spcPts val="300"/>
              </a:spcBef>
            </a:pPr>
            <a:r>
              <a:rPr lang="es-MX" sz="2800" b="0" i="1" dirty="0">
                <a:solidFill>
                  <a:schemeClr val="bg1"/>
                </a:solidFill>
              </a:rPr>
              <a:t>Glosario de Incendios Forestales del </a:t>
            </a:r>
            <a:r>
              <a:rPr lang="en-US" sz="2800" b="0" i="1" dirty="0">
                <a:solidFill>
                  <a:schemeClr val="bg1"/>
                </a:solidFill>
              </a:rPr>
              <a:t>NWCG , PMS 205</a:t>
            </a:r>
          </a:p>
        </p:txBody>
      </p:sp>
    </p:spTree>
    <p:extLst>
      <p:ext uri="{BB962C8B-B14F-4D97-AF65-F5344CB8AC3E}">
        <p14:creationId xmlns:p14="http://schemas.microsoft.com/office/powerpoint/2010/main" val="242315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algn="l"/>
            <a:r>
              <a:rPr lang="es-MX" sz="4000" dirty="0"/>
              <a:t>Evaluación de desempeño del Estudiante  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0" y="1447800"/>
            <a:ext cx="9144000" cy="4229100"/>
          </a:xfrm>
        </p:spPr>
        <p:txBody>
          <a:bodyPr>
            <a:normAutofit/>
          </a:bodyPr>
          <a:lstStyle/>
          <a:p>
            <a:pPr marL="228600" lvl="1" indent="-1651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altLang="en-US" sz="3000" dirty="0"/>
              <a:t>Hoja de Evaluación de Tareas del Estudiante de S-190</a:t>
            </a:r>
            <a:endParaRPr lang="en-US" altLang="en-US" sz="3000" dirty="0"/>
          </a:p>
          <a:p>
            <a:pPr marL="4572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sz="3000" dirty="0"/>
              <a:t>Completada a lo largo de la clase.</a:t>
            </a:r>
            <a:endParaRPr lang="en-US" altLang="en-US" sz="3000" dirty="0"/>
          </a:p>
          <a:p>
            <a:pPr marL="4572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sz="3000" dirty="0"/>
              <a:t>Revisada por instructores al final de la clase.</a:t>
            </a:r>
            <a:endParaRPr lang="en-US" altLang="en-US" sz="3000" dirty="0"/>
          </a:p>
          <a:p>
            <a:pPr marL="4572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n-US" sz="3000" dirty="0"/>
              <a:t>Diseñada a partir de los Libros de Tareas de la Posición del NWCG.</a:t>
            </a:r>
            <a:r>
              <a:rPr lang="en-US" alt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34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del curso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0" y="1066800"/>
            <a:ext cx="9144000" cy="5486400"/>
          </a:xfrm>
        </p:spPr>
        <p:txBody>
          <a:bodyPr anchor="ctr">
            <a:normAutofit fontScale="77500" lnSpcReduction="20000"/>
          </a:bodyPr>
          <a:lstStyle/>
          <a:p>
            <a:pPr marL="274320" indent="0">
              <a:spcBef>
                <a:spcPts val="25"/>
              </a:spcBef>
              <a:buNone/>
            </a:pPr>
            <a:r>
              <a:rPr lang="es-ES" dirty="0"/>
              <a:t>Los estudiantes serán capaces de:</a:t>
            </a:r>
          </a:p>
          <a:p>
            <a:pPr marL="274320" lvl="0" indent="0">
              <a:spcBef>
                <a:spcPts val="25"/>
              </a:spcBef>
              <a:buNone/>
            </a:pPr>
            <a:endParaRPr lang="es-ES" dirty="0"/>
          </a:p>
          <a:p>
            <a:pPr marL="731520" lvl="0" indent="-457200">
              <a:spcBef>
                <a:spcPts val="25"/>
              </a:spcBef>
            </a:pPr>
            <a:r>
              <a:rPr lang="es-ES" dirty="0"/>
              <a:t>Describir la terminología básica usada en incendios forestales. </a:t>
            </a:r>
          </a:p>
          <a:p>
            <a:pPr marL="731520" lvl="0" indent="-457200">
              <a:spcBef>
                <a:spcPts val="25"/>
              </a:spcBef>
            </a:pPr>
            <a:r>
              <a:rPr lang="es-ES" dirty="0"/>
              <a:t>Identificar y discutir el triángulo del fuego.</a:t>
            </a:r>
          </a:p>
          <a:p>
            <a:pPr marL="731520" indent="-457200">
              <a:spcBef>
                <a:spcPts val="25"/>
              </a:spcBef>
            </a:pPr>
            <a:r>
              <a:rPr lang="es-ES" dirty="0"/>
              <a:t>Identificar y discutir las características claves de los componentes principales del ambiente de incendios forestales: combustibles, tiempo atmosférico y topografía. </a:t>
            </a:r>
            <a:endParaRPr lang="es-ES" dirty="0">
              <a:cs typeface="Calibri"/>
            </a:endParaRPr>
          </a:p>
          <a:p>
            <a:pPr marL="731520" indent="-457200">
              <a:spcBef>
                <a:spcPts val="25"/>
              </a:spcBef>
            </a:pPr>
            <a:r>
              <a:rPr lang="es-ES" dirty="0"/>
              <a:t>Identificar los factores críticos del tiempo atmosférico, del fuego que, combinados con combustibles receptivos, puede resultar en un comportamiento extremo del fuego. </a:t>
            </a:r>
          </a:p>
          <a:p>
            <a:pPr marL="731520" indent="-457200">
              <a:spcBef>
                <a:spcPts val="25"/>
              </a:spcBef>
            </a:pPr>
            <a:r>
              <a:rPr lang="es-ES" dirty="0"/>
              <a:t>Reconocer cómo la alineación de combustibles, tiempo atmosférico, y topografía pueden aumentar el potencial para un comportamiento extremo del fuego. </a:t>
            </a:r>
            <a:endParaRPr lang="en-US" dirty="0"/>
          </a:p>
          <a:p>
            <a:pPr marL="205740" indent="0">
              <a:spcBef>
                <a:spcPts val="25"/>
              </a:spcBef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536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-S190">
      <a:dk1>
        <a:srgbClr val="262626"/>
      </a:dk1>
      <a:lt1>
        <a:srgbClr val="FFFFFF"/>
      </a:lt1>
      <a:dk2>
        <a:srgbClr val="42322A"/>
      </a:dk2>
      <a:lt2>
        <a:srgbClr val="EEECE1"/>
      </a:lt2>
      <a:accent1>
        <a:srgbClr val="ABC178"/>
      </a:accent1>
      <a:accent2>
        <a:srgbClr val="D6562B"/>
      </a:accent2>
      <a:accent3>
        <a:srgbClr val="507B97"/>
      </a:accent3>
      <a:accent4>
        <a:srgbClr val="F4BB3A"/>
      </a:accent4>
      <a:accent5>
        <a:srgbClr val="176533"/>
      </a:accent5>
      <a:accent6>
        <a:srgbClr val="A17D6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s190-Template" id="{BF0A40B4-5A13-4CB4-BFDD-FB23A810259A}" vid="{0E965CBA-8350-42E2-B55D-716A512B05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9C2D098D0ED34EAC951DB5C18BDDDA" ma:contentTypeVersion="2" ma:contentTypeDescription="Create a new document." ma:contentTypeScope="" ma:versionID="c568902aabe63696436b9a1195b9cc46">
  <xsd:schema xmlns:xsd="http://www.w3.org/2001/XMLSchema" xmlns:xs="http://www.w3.org/2001/XMLSchema" xmlns:p="http://schemas.microsoft.com/office/2006/metadata/properties" xmlns:ns2="42023502-fa5b-4083-b648-4eadccfb399c" targetNamespace="http://schemas.microsoft.com/office/2006/metadata/properties" ma:root="true" ma:fieldsID="b9a586de4c2ed2a4b72a4396dac4cc11" ns2:_="">
    <xsd:import namespace="42023502-fa5b-4083-b648-4eadccfb39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23502-fa5b-4083-b648-4eadccfb39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EB54BB-3F67-4E39-AD7C-B68D83512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023502-fa5b-4083-b648-4eadccfb39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9AC67D-1583-4F85-B3DA-613DFDB4E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1856F9-75CD-4CA3-AFC5-2FF8814A3956}">
  <ds:schemaRefs>
    <ds:schemaRef ds:uri="42023502-fa5b-4083-b648-4eadccfb39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NWCG_PPT_s190-Template</Template>
  <TotalTime>5149</TotalTime>
  <Words>762</Words>
  <Application>Microsoft Office PowerPoint</Application>
  <PresentationFormat>On-screen Show (4:3)</PresentationFormat>
  <Paragraphs>72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Courier New</vt:lpstr>
      <vt:lpstr>Arial</vt:lpstr>
      <vt:lpstr>Times New Roman</vt:lpstr>
      <vt:lpstr>Wingdings</vt:lpstr>
      <vt:lpstr>Custom Design</vt:lpstr>
      <vt:lpstr>S-190ES: Introducción al Comportamiento de Incendios  Forestales</vt:lpstr>
      <vt:lpstr>Objetivos del curso</vt:lpstr>
      <vt:lpstr>Medición de objetivos </vt:lpstr>
      <vt:lpstr>Descripción General del Curso </vt:lpstr>
      <vt:lpstr>Materiales del Curso</vt:lpstr>
      <vt:lpstr>Evaluación de desempeño del Estudiante  </vt:lpstr>
      <vt:lpstr>Objetivos del curso</vt:lpstr>
    </vt:vector>
  </TitlesOfParts>
  <Company>NWCG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NWCG,S-190ES: Introducción al Comportamiento de Incendios  Forestales</dc:title>
  <dc:subject>NWCG,S-190ES: Introducción al Comportamiento de Incendios  Forestales</dc:subject>
  <dc:creator>NWCG Publications</dc:creator>
  <cp:keywords>NWCG,S-190ES: Introducción al Comportamiento de Incendios  Forestales</cp:keywords>
  <cp:lastModifiedBy>Brooks, Robin B</cp:lastModifiedBy>
  <cp:revision>189</cp:revision>
  <cp:lastPrinted>2018-11-08T18:13:21Z</cp:lastPrinted>
  <dcterms:created xsi:type="dcterms:W3CDTF">2019-05-09T16:18:06Z</dcterms:created>
  <dcterms:modified xsi:type="dcterms:W3CDTF">2022-09-15T19:10:06Z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0x010100539C2D098D0ED34EAC951DB5C18BDDDA</vt:lpwstr>
  </property>
</Properties>
</file>