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57" r:id="rId4"/>
    <p:sldId id="259" r:id="rId5"/>
    <p:sldId id="262" r:id="rId6"/>
    <p:sldId id="263" r:id="rId7"/>
    <p:sldId id="260" r:id="rId8"/>
    <p:sldId id="269" r:id="rId9"/>
    <p:sldId id="261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9">
          <p15:clr>
            <a:srgbClr val="A4A3A4"/>
          </p15:clr>
        </p15:guide>
        <p15:guide id="2" pos="1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CE8"/>
    <a:srgbClr val="CBF8C8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2" autoAdjust="0"/>
    <p:restoredTop sz="89889" autoAdjust="0"/>
  </p:normalViewPr>
  <p:slideViewPr>
    <p:cSldViewPr snapToGrid="0">
      <p:cViewPr varScale="1">
        <p:scale>
          <a:sx n="75" d="100"/>
          <a:sy n="75" d="100"/>
        </p:scale>
        <p:origin x="1567" y="31"/>
      </p:cViewPr>
      <p:guideLst>
        <p:guide orient="horz" pos="989"/>
        <p:guide pos="1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9930C10-ABEB-4A38-8B27-5EA11F02BD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6720974-1E52-4AA2-AE7E-147FD75A8D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31E293F5-004F-4251-A29D-3C68BB0F657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F02C96AC-C9AA-49BA-8136-17CCB4CFD01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94F7B66-C028-4C89-AA27-7015564689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ED24A25-6280-4BDC-9813-48AA17DC17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869DBB2-7BFE-42D6-9652-3A2AD350F5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F700AF45-E534-4EF7-9E8B-3536FB3C73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1C3F520E-B8E1-403C-B961-FBE4489135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0159CB93-3838-4FE2-9492-2FBDA4373D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F038B87F-095D-45C8-AB92-80F31D18D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2382B0C-3761-444F-AE0C-73FED68A00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D437D1-A9D1-45FF-B2FF-11B0C84DA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DCDF1-16C9-48D2-A21D-8D3ACFC81EA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4AB3C986-264F-4FCF-82AF-4F2784459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B0C7896-0B7C-4D6B-9562-858B8157E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Instructor Note:  You will be reviewing the Leadership foundation skills to set-up the students for the next exercises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E0498B-0804-472B-8696-265A084C4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B75B6-5D35-4BA0-9B92-C62F726A118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BA11DE0-90F6-45F6-B6D0-A2735DF05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E52B0CB-D562-4F9D-B093-E2719AA61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Command Presence –</a:t>
            </a:r>
            <a:r>
              <a:rPr lang="en-US" altLang="en-US" sz="1600"/>
              <a:t>Competent, Composed, Decisive, Self confident, Goal Oriented</a:t>
            </a:r>
          </a:p>
          <a:p>
            <a:endParaRPr lang="en-US" altLang="en-US" sz="1600"/>
          </a:p>
          <a:p>
            <a:r>
              <a:rPr lang="en-US" altLang="en-US" sz="1600"/>
              <a:t>Leadership Environment – Team, Leader, Task</a:t>
            </a:r>
          </a:p>
          <a:p>
            <a:endParaRPr lang="en-US" altLang="en-US" sz="1600"/>
          </a:p>
          <a:p>
            <a:r>
              <a:rPr lang="en-US" altLang="en-US" sz="1600"/>
              <a:t>Decisive action during the early stages of a fire often determines the success or failure of the initial attack.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DF9145-BD4D-487D-BA48-0C4575345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BD077-4CFB-45A2-8B4B-E102ABBAB67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BE0BE02E-4976-454E-AC5B-71BBF9C20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DFB9102-614E-4630-A04C-02535A671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Begin the </a:t>
            </a:r>
            <a:r>
              <a:rPr lang="en-US" altLang="en-US" b="1" u="sng"/>
              <a:t>Initial Attack Dispatch </a:t>
            </a:r>
            <a:r>
              <a:rPr lang="en-US" altLang="en-US"/>
              <a:t>TDGS</a:t>
            </a:r>
          </a:p>
          <a:p>
            <a:endParaRPr lang="en-US" altLang="en-US"/>
          </a:p>
          <a:p>
            <a:r>
              <a:rPr lang="en-US" altLang="en-US"/>
              <a:t>Refer to the Instructor Guide for TDGS at the end of the Unit.  It is very important that the instructor and coaches are well prepared for the TDGS</a:t>
            </a:r>
          </a:p>
          <a:p>
            <a:endParaRPr lang="en-US" altLang="en-US"/>
          </a:p>
          <a:p>
            <a:r>
              <a:rPr lang="en-US" altLang="en-US"/>
              <a:t>Instructor: Your level of success for the TDGS will be based on your level of preparation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B94D-55A3-4E8B-B379-DCE09D330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7A3BC-4A27-435B-B874-BD5FA6427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21173-9E27-4F5C-9CC3-D6F1687DD2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EFB14FD7-CFE8-4A28-BE70-D7BFF29211BD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203365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6F33-6F52-4AF7-BD35-14D577D2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C0CAF-E0CC-4BA3-AD32-FF588459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714B7-146E-4EF3-B098-69C5EDEC0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808840F4-9E0C-43B6-A69E-F34512607FB4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145205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24F3C-4039-4CA4-9D08-89562B145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821ED-B865-4420-87E6-5A6237B2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15E0C-4DD9-41FF-81F6-148CA19ED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4F849CBD-DCFA-4022-BAEE-82EFB782ECD8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195100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B4C5-951B-4BDF-9105-DEA0AB00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5BF0C-4286-478A-9D3D-B75F5A5EAB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A938D46-4CBC-4032-B5D2-9122FF545DA9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7468A-2BBD-47BE-A11B-3A979BF62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F41D0A20-9623-4972-AAF2-BACD5C3B77DD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396089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BEE2-801C-4780-8319-DACD0667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DFE66-394C-43DD-8AC0-2D0C19FC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E730B-939E-400C-B02A-2B8F7CC12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ADC5B2C8-A7B6-4964-B196-E686166E3457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238446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61AE-0016-497E-B7C3-28FF5F79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F38E8-D784-4E04-8C2F-94EC299B6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7C0B-FE3B-4DE3-89BB-E06BE01D9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82FBC4B9-D850-45A9-9EDC-DF6789B35FEC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117896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6903-EDBB-441A-AAFD-92B0BD91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90F7-7621-4787-AC64-6E99D5A46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74453-335D-47FF-A5F5-F11E9DF38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8DAFD-1FD3-472E-B72B-2135630A7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58E5008A-5359-4367-A2C4-26904A4EE97E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140384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3BC0-88C9-4759-A246-1CF5B50B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4B7B8-49AB-40EE-A646-483715C80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4C1CE-BEF8-4F81-8CF2-826D73A2F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8D1E7-8B80-436A-8303-DECFD25B2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D7771-91C0-43E2-9D71-0E5597FAB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1A3C3-3751-49BD-84AC-8F165BAF0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84BF4F3E-A7BC-491F-B334-12494E21F97C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354477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A121-5AB1-4378-AF5A-DA16B8C1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E11D4-EE19-4137-8D31-68F29D28E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A7519399-CB60-456E-B751-BCB16990EC95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8188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83E43-50C1-4EEF-A021-78B5DFF6D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27E1D8AC-7C62-4B6C-B692-C1E81FDB3579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244560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5716-C0DD-4B68-AF25-06CEC138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4483-6C3C-4EED-AC6A-DD3199660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15D5C-5CDB-4224-BFCD-64FA85930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2F202-754A-4FF2-8861-685B76209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2E8C38FC-B2A1-4578-BCDC-BB2FA6FFBF2C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167353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78FD-C918-44E5-ADC0-BC86663F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E938C-9CB6-4CA1-B213-CFDA1829D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74899-51A5-499C-86AD-44AEE04BD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58326-5B77-46B7-8FE7-387E7B7B0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04-</a:t>
            </a:r>
            <a:fld id="{3E94A016-E0A1-4C02-8050-FC85DBEB62E7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  <p:extLst>
      <p:ext uri="{BB962C8B-B14F-4D97-AF65-F5344CB8AC3E}">
        <p14:creationId xmlns:p14="http://schemas.microsoft.com/office/powerpoint/2010/main" val="185190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5" name="Rectangle 13">
            <a:extLst>
              <a:ext uri="{FF2B5EF4-FFF2-40B4-BE49-F238E27FC236}">
                <a16:creationId xmlns:a16="http://schemas.microsoft.com/office/drawing/2014/main" id="{C8F5E69E-1CD2-4793-B4FE-AA7FF7607D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04-</a:t>
            </a:r>
            <a:fld id="{CDC7D9D4-790B-436C-A405-EF0F0364C2F3}" type="slidenum">
              <a:rPr lang="en-US" altLang="en-US"/>
              <a:pPr/>
              <a:t>‹#›</a:t>
            </a:fld>
            <a:r>
              <a:rPr lang="en-US" altLang="en-US"/>
              <a:t>-S200-EP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C635F94-65DF-412C-94B3-9F2380726C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F6B1351C-C74E-4F1B-82AD-AFF9B11F5F74}" type="slidenum">
              <a:rPr lang="en-US" altLang="en-US"/>
              <a:pPr/>
              <a:t>1</a:t>
            </a:fld>
            <a:r>
              <a:rPr lang="en-US" altLang="en-US"/>
              <a:t>-S200-EP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E83C54-0408-4562-A431-478A5CB07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 sz="3200"/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 sz="3200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BE9DF606-1059-4F79-A639-77EAC924A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B1AF55E1-2FBB-4E37-8D48-4BD16FB3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6324600" cy="2362200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74A38DB-63AB-4053-B544-2C569A08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57263"/>
            <a:ext cx="7239000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200" b="1"/>
              <a:t>S-200 Initial Attack </a:t>
            </a:r>
            <a:br>
              <a:rPr lang="en-US" altLang="en-US" sz="3200" b="1"/>
            </a:br>
            <a:r>
              <a:rPr lang="en-US" altLang="en-US" sz="3200" b="1"/>
              <a:t>Incident Commander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9DF1F155-1978-4C5B-9504-32C148B0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6375"/>
            <a:ext cx="5791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15000"/>
              </a:spcBef>
            </a:pPr>
            <a:r>
              <a:rPr lang="en-US" altLang="en-US" sz="3600" b="1">
                <a:solidFill>
                  <a:schemeClr val="bg1"/>
                </a:solidFill>
              </a:rPr>
              <a:t>Unit  4</a:t>
            </a:r>
          </a:p>
          <a:p>
            <a:pPr algn="ctr">
              <a:spcBef>
                <a:spcPct val="15000"/>
              </a:spcBef>
            </a:pPr>
            <a:r>
              <a:rPr lang="en-US" altLang="en-US" sz="3600" b="1">
                <a:solidFill>
                  <a:schemeClr val="bg1"/>
                </a:solidFill>
              </a:rPr>
              <a:t>Manage the Incident</a:t>
            </a:r>
          </a:p>
          <a:p>
            <a:pPr algn="ctr" eaLnBrk="1" hangingPunct="1">
              <a:lnSpc>
                <a:spcPct val="14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9FB78E8F-3C66-4899-97F2-3E3E778B8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8050" y="3386138"/>
            <a:ext cx="4748213" cy="0"/>
          </a:xfrm>
          <a:prstGeom prst="line">
            <a:avLst/>
          </a:prstGeom>
          <a:noFill/>
          <a:ln w="34925">
            <a:solidFill>
              <a:srgbClr val="72D0E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2F3CF7B4-089A-40D7-ABAC-9556D2F1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>
            <a:extLst>
              <a:ext uri="{FF2B5EF4-FFF2-40B4-BE49-F238E27FC236}">
                <a16:creationId xmlns:a16="http://schemas.microsoft.com/office/drawing/2014/main" id="{3B6985D5-9BBC-42A3-A4F0-D2BF97313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A988C1D-7FD0-42BA-A1F9-ABE149162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632E236D-0507-48DF-96FB-33825A79FA17}" type="slidenum">
              <a:rPr lang="en-US" altLang="en-US"/>
              <a:pPr/>
              <a:t>10</a:t>
            </a:fld>
            <a:r>
              <a:rPr lang="en-US" altLang="en-US"/>
              <a:t>-S200-EP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81DDC871-5934-46C0-9B79-F4112581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B8374B05-2613-4DF5-92B3-9C4B48EBD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1D83455A-BF19-43B5-8D27-F3B5F448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397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TDGS Ground Rules</a:t>
            </a:r>
          </a:p>
        </p:txBody>
      </p:sp>
      <p:pic>
        <p:nvPicPr>
          <p:cNvPr id="76807" name="Picture 7">
            <a:extLst>
              <a:ext uri="{FF2B5EF4-FFF2-40B4-BE49-F238E27FC236}">
                <a16:creationId xmlns:a16="http://schemas.microsoft.com/office/drawing/2014/main" id="{1540E739-B478-4C22-A9E1-FBB75A8A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Text Box 8">
            <a:extLst>
              <a:ext uri="{FF2B5EF4-FFF2-40B4-BE49-F238E27FC236}">
                <a16:creationId xmlns:a16="http://schemas.microsoft.com/office/drawing/2014/main" id="{41974A90-87AA-4ED3-B4D7-6CC17BA45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92D1FCA-4826-4222-A5C8-1085443D1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9513" y="1616075"/>
            <a:ext cx="6888162" cy="359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3413" indent="-633413">
              <a:spcBef>
                <a:spcPct val="25000"/>
              </a:spcBef>
              <a:spcAft>
                <a:spcPct val="25000"/>
              </a:spcAft>
              <a:buClr>
                <a:schemeClr val="hlink"/>
              </a:buClr>
            </a:pPr>
            <a:r>
              <a:rPr lang="en-US" altLang="en-US"/>
              <a:t>When players are not face to face on the Budder Fire, communication will be over </a:t>
            </a:r>
            <a:br>
              <a:rPr lang="en-US" altLang="en-US"/>
            </a:br>
            <a:r>
              <a:rPr lang="en-US" altLang="en-US"/>
              <a:t>the radio.</a:t>
            </a:r>
          </a:p>
          <a:p>
            <a:pPr marL="633413" indent="-633413">
              <a:spcBef>
                <a:spcPct val="25000"/>
              </a:spcBef>
              <a:spcAft>
                <a:spcPct val="25000"/>
              </a:spcAft>
              <a:buClr>
                <a:schemeClr val="hlink"/>
              </a:buClr>
            </a:pPr>
            <a:r>
              <a:rPr lang="en-US" altLang="en-US"/>
              <a:t>An instructor or coach will be in the Dispatch and FMO roles.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C3C2B3-98A5-404A-80DE-0282341DB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8FE0D0FC-47D0-4EAD-9875-AB49347AB526}" type="slidenum">
              <a:rPr lang="en-US" altLang="en-US"/>
              <a:pPr/>
              <a:t>11</a:t>
            </a:fld>
            <a:r>
              <a:rPr lang="en-US" altLang="en-US"/>
              <a:t>-S200-EP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1E1E979A-4F1C-4CA3-9158-9E491D01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5869595E-615E-4FD6-8AF8-0A5E1676B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E55DAF1A-D5FD-49E8-BA56-D03343D4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397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TDGS Ground Rules</a:t>
            </a:r>
          </a:p>
        </p:txBody>
      </p:sp>
      <p:pic>
        <p:nvPicPr>
          <p:cNvPr id="77831" name="Picture 7">
            <a:extLst>
              <a:ext uri="{FF2B5EF4-FFF2-40B4-BE49-F238E27FC236}">
                <a16:creationId xmlns:a16="http://schemas.microsoft.com/office/drawing/2014/main" id="{9418E28B-92A3-4A94-A20B-5C904383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2" name="Text Box 8">
            <a:extLst>
              <a:ext uri="{FF2B5EF4-FFF2-40B4-BE49-F238E27FC236}">
                <a16:creationId xmlns:a16="http://schemas.microsoft.com/office/drawing/2014/main" id="{825CFB70-49DB-441B-B6C5-7491DF84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FBD5A94D-4017-44AA-8AB1-ED8FA68ED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392238"/>
            <a:ext cx="6577012" cy="454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3413" indent="-633413">
              <a:buClr>
                <a:schemeClr val="hlink"/>
              </a:buClr>
            </a:pPr>
            <a:r>
              <a:rPr lang="en-US" altLang="en-US" sz="2800"/>
              <a:t>Facilitator will have two types of input cards for each simulation. </a:t>
            </a:r>
          </a:p>
          <a:p>
            <a:pPr marL="1031875" lvl="1" indent="-284163">
              <a:buClr>
                <a:schemeClr val="tx2"/>
              </a:buClr>
            </a:pPr>
            <a:r>
              <a:rPr lang="en-US" altLang="en-US" b="1">
                <a:solidFill>
                  <a:srgbClr val="33CC33"/>
                </a:solidFill>
              </a:rPr>
              <a:t>GREEN CARDS</a:t>
            </a:r>
            <a:r>
              <a:rPr lang="en-US" altLang="en-US"/>
              <a:t>: </a:t>
            </a:r>
            <a:r>
              <a:rPr lang="en-US" altLang="en-US" sz="2000"/>
              <a:t>These cards are given to each player. Each card shows position and current status. On the back are categories of information which can be developed during the simulation.  </a:t>
            </a:r>
          </a:p>
          <a:p>
            <a:pPr marL="1031875" lvl="1" indent="-284163">
              <a:buClr>
                <a:schemeClr val="tx2"/>
              </a:buClr>
            </a:pPr>
            <a:endParaRPr lang="en-US" altLang="en-US" sz="2000"/>
          </a:p>
          <a:p>
            <a:pPr marL="1031875" lvl="1" indent="-284163">
              <a:buClr>
                <a:schemeClr val="tx2"/>
              </a:buClr>
            </a:pPr>
            <a:r>
              <a:rPr lang="en-US" altLang="en-US" b="1">
                <a:solidFill>
                  <a:schemeClr val="hlink"/>
                </a:solidFill>
              </a:rPr>
              <a:t>RED CARDS</a:t>
            </a:r>
            <a:r>
              <a:rPr lang="en-US" altLang="en-US"/>
              <a:t>: </a:t>
            </a:r>
            <a:r>
              <a:rPr lang="en-US" altLang="en-US" sz="2000"/>
              <a:t>These are timed inputs handed out at times determined by the unit number shown in the upper left corner.</a:t>
            </a:r>
          </a:p>
        </p:txBody>
      </p:sp>
      <p:pic>
        <p:nvPicPr>
          <p:cNvPr id="77833" name="Picture 9">
            <a:extLst>
              <a:ext uri="{FF2B5EF4-FFF2-40B4-BE49-F238E27FC236}">
                <a16:creationId xmlns:a16="http://schemas.microsoft.com/office/drawing/2014/main" id="{85B6C4E2-71D7-4CC9-9160-C439103B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4341813"/>
            <a:ext cx="39719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4" name="Picture 10">
            <a:extLst>
              <a:ext uri="{FF2B5EF4-FFF2-40B4-BE49-F238E27FC236}">
                <a16:creationId xmlns:a16="http://schemas.microsoft.com/office/drawing/2014/main" id="{7F850AAA-9F5B-418C-AE6F-E7F75C8D7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344988"/>
            <a:ext cx="3821113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5" name="Picture 11">
            <a:extLst>
              <a:ext uri="{FF2B5EF4-FFF2-40B4-BE49-F238E27FC236}">
                <a16:creationId xmlns:a16="http://schemas.microsoft.com/office/drawing/2014/main" id="{EE5A6FBD-31BB-4AFA-A0E8-486C11C6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276475"/>
            <a:ext cx="3354387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8FB5CE6-5B5F-4E55-8DC5-98E9698F73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7E5C451F-907E-4339-BDB1-279AE6207DB0}" type="slidenum">
              <a:rPr lang="en-US" altLang="en-US"/>
              <a:pPr/>
              <a:t>12</a:t>
            </a:fld>
            <a:r>
              <a:rPr lang="en-US" altLang="en-US"/>
              <a:t>-S200-EP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7798DCE1-2DDD-4D10-ADEE-B6541671E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D6036805-4D2D-44E4-AF0B-847DB652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D5EB9753-EEE7-4DA4-B111-31AA2849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397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TDGS Ground Rules</a:t>
            </a:r>
          </a:p>
        </p:txBody>
      </p:sp>
      <p:pic>
        <p:nvPicPr>
          <p:cNvPr id="78855" name="Picture 7">
            <a:extLst>
              <a:ext uri="{FF2B5EF4-FFF2-40B4-BE49-F238E27FC236}">
                <a16:creationId xmlns:a16="http://schemas.microsoft.com/office/drawing/2014/main" id="{8F0AE6F9-0A8A-4C7A-9051-9D46E7E9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6" name="Text Box 8">
            <a:extLst>
              <a:ext uri="{FF2B5EF4-FFF2-40B4-BE49-F238E27FC236}">
                <a16:creationId xmlns:a16="http://schemas.microsoft.com/office/drawing/2014/main" id="{A1C81D1D-D624-44AE-8442-A6C8F5AB8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E7898D0-3F9D-42B2-91CC-798F8660E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33538" y="1360488"/>
            <a:ext cx="6019800" cy="432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63550"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altLang="en-US" sz="2800"/>
              <a:t>Simulation Task Book elements can be signed off in all roles.</a:t>
            </a:r>
          </a:p>
          <a:p>
            <a:pPr marL="463550" indent="-463550"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altLang="en-US" sz="2800"/>
              <a:t>Conduct yourself as you would on an actual incident.</a:t>
            </a:r>
          </a:p>
          <a:p>
            <a:pPr marL="463550" indent="-463550"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altLang="en-US" sz="2800"/>
              <a:t>Utilize appropriate references.</a:t>
            </a:r>
          </a:p>
          <a:p>
            <a:pPr marL="463550" indent="-463550"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altLang="en-US" sz="2800"/>
              <a:t>You will be evaluated on your documentation; everyone will document as if they are the IC.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DC92DD3-D9E5-468F-8CBF-17B6CAE98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A63D9676-B628-4EB9-B26B-3B96705CEB7C}" type="slidenum">
              <a:rPr lang="en-US" altLang="en-US"/>
              <a:pPr/>
              <a:t>13</a:t>
            </a:fld>
            <a:r>
              <a:rPr lang="en-US" altLang="en-US"/>
              <a:t>-S200-EP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44E9D794-EAE0-474B-88F3-5E8BBCF2F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193232E7-8E3F-43D6-8114-90BD638C5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3A1310F5-8FE7-4AD0-9DFF-0A483A3FC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397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Budder Fire TDG #4</a:t>
            </a:r>
          </a:p>
        </p:txBody>
      </p:sp>
      <p:pic>
        <p:nvPicPr>
          <p:cNvPr id="79879" name="Picture 7">
            <a:extLst>
              <a:ext uri="{FF2B5EF4-FFF2-40B4-BE49-F238E27FC236}">
                <a16:creationId xmlns:a16="http://schemas.microsoft.com/office/drawing/2014/main" id="{A7293BEB-5C09-42E3-9EF1-D0848495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356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0" name="Text Box 8">
            <a:extLst>
              <a:ext uri="{FF2B5EF4-FFF2-40B4-BE49-F238E27FC236}">
                <a16:creationId xmlns:a16="http://schemas.microsoft.com/office/drawing/2014/main" id="{09DC4D74-5C2B-4C14-A333-5D3271817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1976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43A01B14-D5A3-47C4-9A4C-6642E2E76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1254125"/>
            <a:ext cx="6978650" cy="3995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3413" indent="-633413">
              <a:spcAft>
                <a:spcPct val="50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800" b="1"/>
              <a:t>TDGS Instructions:</a:t>
            </a:r>
          </a:p>
          <a:p>
            <a:pPr marL="633413" indent="-633413"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2800"/>
              <a:t>1.	From the previous exercises, you should have developed your Situational Awareness and have a plan of action ready to deliver in the form of a briefing. </a:t>
            </a:r>
          </a:p>
          <a:p>
            <a:pPr marL="633413" indent="-633413"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2800"/>
              <a:t>2.	Use the Incident Organizer to track resources and significant events.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175760-C266-4082-9C7A-35C65ACD2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6DDE6AF1-F568-4F34-993F-99882EEF6F8C}" type="slidenum">
              <a:rPr lang="en-US" altLang="en-US"/>
              <a:pPr/>
              <a:t>14</a:t>
            </a:fld>
            <a:r>
              <a:rPr lang="en-US" altLang="en-US"/>
              <a:t>-S200-EP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8977EC1B-6E63-48A2-9728-AABFD5CC9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2FD77249-B260-4251-B4A5-78F9BF9A5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9FCE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1F2AB7C9-B039-4973-A3F7-FF26E619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397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Unit 4 Objectives</a:t>
            </a:r>
          </a:p>
        </p:txBody>
      </p:sp>
      <p:pic>
        <p:nvPicPr>
          <p:cNvPr id="80903" name="Picture 7">
            <a:extLst>
              <a:ext uri="{FF2B5EF4-FFF2-40B4-BE49-F238E27FC236}">
                <a16:creationId xmlns:a16="http://schemas.microsoft.com/office/drawing/2014/main" id="{8B40F63B-4249-4E48-B5E5-81D66C9C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4" name="Text Box 8">
            <a:extLst>
              <a:ext uri="{FF2B5EF4-FFF2-40B4-BE49-F238E27FC236}">
                <a16:creationId xmlns:a16="http://schemas.microsoft.com/office/drawing/2014/main" id="{C9215533-1933-4416-9B3F-961C02060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C9781F2-FCCE-4C34-B3F1-6F66559EB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8400" y="1427163"/>
            <a:ext cx="6959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Brief and keep subordinates informed of plan of action.</a:t>
            </a:r>
          </a:p>
          <a:p>
            <a:pPr marL="609600" indent="-609600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Direct and coordinate resources.</a:t>
            </a:r>
          </a:p>
          <a:p>
            <a:pPr marL="609600" indent="-6096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t4_intro">
            <a:hlinkClick r:id="" action="ppaction://media"/>
            <a:extLst>
              <a:ext uri="{FF2B5EF4-FFF2-40B4-BE49-F238E27FC236}">
                <a16:creationId xmlns:a16="http://schemas.microsoft.com/office/drawing/2014/main" id="{EA9461E4-C040-4254-B6DB-19DAD8807F68}"/>
              </a:ext>
            </a:extLst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3038" y="2089943"/>
            <a:ext cx="6381750" cy="4351338"/>
          </a:xfr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79A0204-4F3C-42CB-AEE0-27C0790F1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A9F7068D-C467-49D5-9A18-E76C7879CD77}" type="slidenum">
              <a:rPr lang="en-US" altLang="en-US"/>
              <a:pPr/>
              <a:t>2</a:t>
            </a:fld>
            <a:r>
              <a:rPr lang="en-US" altLang="en-US"/>
              <a:t>-S200-EP</a:t>
            </a:r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B37CE7DB-0E17-467C-84A0-E1D66D844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727075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1905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CB6001BB-E907-475F-A894-52F80DFE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397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Unit 4 Intent</a:t>
            </a:r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B666AE2B-141A-481F-A5EA-D1227D436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984875"/>
            <a:ext cx="398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bg1"/>
                </a:solidFill>
              </a:rPr>
              <a:t>Click on screen to show introduction video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D02EE40-71D2-4028-A502-08D7749F4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1173956"/>
            <a:ext cx="6629400" cy="1462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</a:rPr>
              <a:t>MANAGE THE INCIDENT BY APPLYING THE PRINCIPLES OF EFFECTIVE LEADERSHIP</a:t>
            </a:r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5F7C9958-C2A3-4A97-BEE1-15DB64C7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pic>
        <p:nvPicPr>
          <p:cNvPr id="91150" name="Picture 14">
            <a:extLst>
              <a:ext uri="{FF2B5EF4-FFF2-40B4-BE49-F238E27FC236}">
                <a16:creationId xmlns:a16="http://schemas.microsoft.com/office/drawing/2014/main" id="{EEBC4234-A924-4D5C-BBC3-ED97E886F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1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18F339B-FBE8-4717-BCD3-8825BDD0B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915A9F53-99EE-4C80-86A6-C3E064BF8827}" type="slidenum">
              <a:rPr lang="en-US" altLang="en-US"/>
              <a:pPr/>
              <a:t>3</a:t>
            </a:fld>
            <a:r>
              <a:rPr lang="en-US" altLang="en-US"/>
              <a:t>-S200-EP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B62E696-8A4D-4A7D-A912-8B2F4FFE2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5E029DB-F5F0-4E87-A8A7-D3D2099A5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9FCE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74EF75BE-1CD6-43AD-98A1-50EF55CF9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397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Unit 4 Objectives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57B208BF-6A71-406C-B0A7-071EBF176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>
            <a:extLst>
              <a:ext uri="{FF2B5EF4-FFF2-40B4-BE49-F238E27FC236}">
                <a16:creationId xmlns:a16="http://schemas.microsoft.com/office/drawing/2014/main" id="{7E4BA17A-752E-44F9-90FD-F8B5616E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3E9743-077E-4590-9763-BC1DB7478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428750"/>
            <a:ext cx="67691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Brief and keep subordinates informed of plan of action.</a:t>
            </a:r>
          </a:p>
          <a:p>
            <a:pPr marL="609600" indent="-609600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Direct and coordinate resources.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FC0D953-9C9C-46E7-B357-751DFE0AA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00A79FEC-58F1-433E-8C75-DF1A20FAF767}" type="slidenum">
              <a:rPr lang="en-US" altLang="en-US"/>
              <a:pPr/>
              <a:t>4</a:t>
            </a:fld>
            <a:r>
              <a:rPr lang="en-US" altLang="en-US"/>
              <a:t>-S200-EP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E8110C1-5E05-4A3A-A065-EDC9FB400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3F20E881-7649-4D03-8179-DE788227D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64E64F68-6C0B-4560-BDEA-953A29BE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1100137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Brief and keep subordinates informed of plan of action</a:t>
            </a:r>
          </a:p>
        </p:txBody>
      </p:sp>
      <p:pic>
        <p:nvPicPr>
          <p:cNvPr id="65543" name="Picture 7">
            <a:extLst>
              <a:ext uri="{FF2B5EF4-FFF2-40B4-BE49-F238E27FC236}">
                <a16:creationId xmlns:a16="http://schemas.microsoft.com/office/drawing/2014/main" id="{016D6594-CE74-48A9-8B95-8648A49B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F6760B26-BEC9-4796-AFFD-4CE2F19CB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D5BAE0E-2FDC-41EB-9899-2944A5F47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54200"/>
            <a:ext cx="6932613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3413" indent="-633413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Develop command presence</a:t>
            </a:r>
          </a:p>
          <a:p>
            <a:pPr marL="633413" indent="-633413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Be aware of the leadership environment</a:t>
            </a:r>
          </a:p>
          <a:p>
            <a:pPr marL="633413" indent="-633413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Communicate leader’s intent</a:t>
            </a:r>
          </a:p>
          <a:p>
            <a:pPr marL="633413" indent="-633413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Utilize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75CAACC-41FD-46ED-8B7A-6A8E76A33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5A173EF8-BA4C-40EF-99E9-79CC6AEDA1FB}" type="slidenum">
              <a:rPr lang="en-US" altLang="en-US"/>
              <a:pPr/>
              <a:t>5</a:t>
            </a:fld>
            <a:r>
              <a:rPr lang="en-US" altLang="en-US"/>
              <a:t>-S200-EP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54E2C641-EC25-4633-8597-FA66F9E8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6A216A24-6830-4AEB-A226-0DC8005C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74758" name="Text Box 6">
            <a:extLst>
              <a:ext uri="{FF2B5EF4-FFF2-40B4-BE49-F238E27FC236}">
                <a16:creationId xmlns:a16="http://schemas.microsoft.com/office/drawing/2014/main" id="{C0A95BE0-A9AD-4CEB-87D5-B0993D8F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1100137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Direct and Coordinate Resources</a:t>
            </a:r>
          </a:p>
        </p:txBody>
      </p:sp>
      <p:pic>
        <p:nvPicPr>
          <p:cNvPr id="74759" name="Picture 7">
            <a:extLst>
              <a:ext uri="{FF2B5EF4-FFF2-40B4-BE49-F238E27FC236}">
                <a16:creationId xmlns:a16="http://schemas.microsoft.com/office/drawing/2014/main" id="{7E2F0740-AEF8-40D3-8679-8D348059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0" name="Text Box 8">
            <a:extLst>
              <a:ext uri="{FF2B5EF4-FFF2-40B4-BE49-F238E27FC236}">
                <a16:creationId xmlns:a16="http://schemas.microsoft.com/office/drawing/2014/main" id="{698B9C2B-71D1-4745-8E9D-28B12EFAF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0BEC387-4FFE-4109-94BF-3B93A13FA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30300" y="1846263"/>
            <a:ext cx="6577013" cy="281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3413" indent="-633413">
              <a:buClr>
                <a:schemeClr val="hlink"/>
              </a:buClr>
            </a:pPr>
            <a:r>
              <a:rPr lang="en-US" altLang="en-US" b="1"/>
              <a:t>Apply Leadership Styles</a:t>
            </a:r>
          </a:p>
          <a:p>
            <a:pPr marL="1033463" lvl="1">
              <a:spcBef>
                <a:spcPct val="75000"/>
              </a:spcBef>
              <a:buClr>
                <a:schemeClr val="tx2"/>
              </a:buClr>
            </a:pPr>
            <a:r>
              <a:rPr lang="en-US" altLang="en-US"/>
              <a:t> Direct</a:t>
            </a:r>
          </a:p>
          <a:p>
            <a:pPr marL="1033463" lvl="1">
              <a:spcBef>
                <a:spcPct val="50000"/>
              </a:spcBef>
              <a:buClr>
                <a:schemeClr val="tx2"/>
              </a:buClr>
            </a:pPr>
            <a:r>
              <a:rPr lang="en-US" altLang="en-US"/>
              <a:t> Delegate</a:t>
            </a:r>
          </a:p>
          <a:p>
            <a:pPr marL="1033463" lvl="1">
              <a:spcBef>
                <a:spcPct val="50000"/>
              </a:spcBef>
              <a:buClr>
                <a:schemeClr val="tx2"/>
              </a:buClr>
            </a:pPr>
            <a:r>
              <a:rPr lang="en-US" altLang="en-US"/>
              <a:t> Participate</a:t>
            </a:r>
          </a:p>
          <a:p>
            <a:pPr marL="1033463" lvl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116F4DD-223C-4798-995A-C0AB1A314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A63FAB93-B839-4514-901E-C666B403B1BF}" type="slidenum">
              <a:rPr lang="en-US" altLang="en-US"/>
              <a:pPr/>
              <a:t>6</a:t>
            </a:fld>
            <a:r>
              <a:rPr lang="en-US" altLang="en-US"/>
              <a:t>-S200-EP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2DE9AF93-5105-4357-8768-AE5E0636B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4775FA19-F87C-4271-B51A-37A06E6FE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75782" name="Text Box 6">
            <a:extLst>
              <a:ext uri="{FF2B5EF4-FFF2-40B4-BE49-F238E27FC236}">
                <a16:creationId xmlns:a16="http://schemas.microsoft.com/office/drawing/2014/main" id="{3959651C-00AA-44E5-98C7-8EEBF9CD3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397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Operational Leadership</a:t>
            </a:r>
          </a:p>
        </p:txBody>
      </p:sp>
      <p:pic>
        <p:nvPicPr>
          <p:cNvPr id="75783" name="Picture 7">
            <a:extLst>
              <a:ext uri="{FF2B5EF4-FFF2-40B4-BE49-F238E27FC236}">
                <a16:creationId xmlns:a16="http://schemas.microsoft.com/office/drawing/2014/main" id="{47327F26-C2FC-4685-99F4-5FC1C7EC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Text Box 8">
            <a:extLst>
              <a:ext uri="{FF2B5EF4-FFF2-40B4-BE49-F238E27FC236}">
                <a16:creationId xmlns:a16="http://schemas.microsoft.com/office/drawing/2014/main" id="{1F8FBC73-8825-459B-AA25-AAB93C73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16921E2-88EF-4A40-B7FF-61F9C6C6B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31925"/>
            <a:ext cx="5989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3413" lvl="1" indent="-519113">
              <a:buSzTx/>
              <a:buFont typeface="Wingdings" panose="05000000000000000000" pitchFamily="2" charset="2"/>
              <a:buChar char="§"/>
            </a:pPr>
            <a:r>
              <a:rPr lang="en-US" altLang="en-US"/>
              <a:t>Take Charge</a:t>
            </a:r>
          </a:p>
          <a:p>
            <a:pPr marL="633413" lvl="1" indent="-519113">
              <a:buSzTx/>
              <a:buFont typeface="Wingdings" panose="05000000000000000000" pitchFamily="2" charset="2"/>
              <a:buChar char="§"/>
            </a:pPr>
            <a:r>
              <a:rPr lang="en-US" altLang="en-US"/>
              <a:t>Motivate</a:t>
            </a:r>
          </a:p>
          <a:p>
            <a:pPr marL="633413" lvl="1" indent="-519113">
              <a:buSzTx/>
              <a:buFont typeface="Wingdings" panose="05000000000000000000" pitchFamily="2" charset="2"/>
              <a:buChar char="§"/>
            </a:pPr>
            <a:r>
              <a:rPr lang="en-US" altLang="en-US"/>
              <a:t>Demonstrate Initiative</a:t>
            </a:r>
          </a:p>
          <a:p>
            <a:pPr marL="633413" lvl="1" indent="-519113">
              <a:buSzTx/>
              <a:buFont typeface="Wingdings" panose="05000000000000000000" pitchFamily="2" charset="2"/>
              <a:buChar char="§"/>
            </a:pPr>
            <a:r>
              <a:rPr lang="en-US" altLang="en-US"/>
              <a:t>Communicate</a:t>
            </a:r>
          </a:p>
          <a:p>
            <a:pPr marL="633413" lvl="1" indent="-519113">
              <a:buSzTx/>
              <a:buFont typeface="Wingdings" panose="05000000000000000000" pitchFamily="2" charset="2"/>
              <a:buChar char="§"/>
            </a:pPr>
            <a:r>
              <a:rPr lang="en-US" altLang="en-US"/>
              <a:t>Supervise</a:t>
            </a:r>
          </a:p>
          <a:p>
            <a:pPr marL="633413" lvl="1" indent="-519113">
              <a:buSzTx/>
              <a:buFont typeface="Wingdings" panose="05000000000000000000" pitchFamily="2" charset="2"/>
              <a:buChar char="§"/>
            </a:pPr>
            <a:endParaRPr lang="en-US" altLang="en-US" b="1" u="sng"/>
          </a:p>
          <a:p>
            <a:pPr marL="633413" lvl="1" indent="-519113"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b="1" u="sng">
                <a:solidFill>
                  <a:schemeClr val="hlink"/>
                </a:solidFill>
              </a:rPr>
              <a:t>As outlined in the IRPG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02C238F-E528-40BC-862C-47D9B8333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344B98AA-550E-46B4-8CFA-0B9DADDAD590}" type="slidenum">
              <a:rPr lang="en-US" altLang="en-US"/>
              <a:pPr/>
              <a:t>7</a:t>
            </a:fld>
            <a:r>
              <a:rPr lang="en-US" altLang="en-US"/>
              <a:t>-S200-EP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940F0B62-1417-46C8-B427-D71BEF85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50650961-ED6C-47EC-A035-C3AA73590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96F021D7-B00A-478B-B95F-40FE02CE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397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Dynamic Environment</a:t>
            </a:r>
          </a:p>
        </p:txBody>
      </p:sp>
      <p:pic>
        <p:nvPicPr>
          <p:cNvPr id="66567" name="Picture 7">
            <a:extLst>
              <a:ext uri="{FF2B5EF4-FFF2-40B4-BE49-F238E27FC236}">
                <a16:creationId xmlns:a16="http://schemas.microsoft.com/office/drawing/2014/main" id="{1609DCDF-3BE7-492E-866A-55F988271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8" name="Text Box 8">
            <a:extLst>
              <a:ext uri="{FF2B5EF4-FFF2-40B4-BE49-F238E27FC236}">
                <a16:creationId xmlns:a16="http://schemas.microsoft.com/office/drawing/2014/main" id="{89285710-6D4D-41B6-BDAA-AC5E02BAD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732F0B3-A8C8-47F4-857F-1733AF1A5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4588" y="1417638"/>
            <a:ext cx="63119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3413" indent="-633413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Maintain LCES and 10 and 18</a:t>
            </a:r>
          </a:p>
          <a:p>
            <a:pPr marL="633413" indent="-633413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Monitor Weather and Fire Behavior</a:t>
            </a:r>
          </a:p>
          <a:p>
            <a:pPr marL="633413" indent="-633413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Maintain Span-of-Control</a:t>
            </a:r>
          </a:p>
          <a:p>
            <a:pPr marL="633413" indent="-633413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Monitor Crew Welfare</a:t>
            </a:r>
          </a:p>
          <a:p>
            <a:pPr marL="633413" indent="-633413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Incident Complexity</a:t>
            </a:r>
          </a:p>
          <a:p>
            <a:pPr marL="633413" indent="-633413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/>
              <a:t>Re-evaluate Objectives, Strategies and Tactics</a:t>
            </a:r>
          </a:p>
          <a:p>
            <a:pPr marL="633413" indent="-633413">
              <a:lnSpc>
                <a:spcPct val="90000"/>
              </a:lnSpc>
              <a:buClr>
                <a:schemeClr val="hlink"/>
              </a:buClr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74A62FC-E1FC-4E72-9982-F77F77E6E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82F38128-A531-4C04-A7DF-032AE5793C9B}" type="slidenum">
              <a:rPr lang="en-US" altLang="en-US"/>
              <a:pPr/>
              <a:t>8</a:t>
            </a:fld>
            <a:r>
              <a:rPr lang="en-US" altLang="en-US"/>
              <a:t>-S200-EP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E820FD8B-B7C4-44B3-A111-FDE22D83F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35748219-C078-4628-A5E6-381CBEAB1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C02E5B6B-4DC7-4AE6-BA4B-12547E241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64287" cy="109061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Budder Fire Sand Table Exercise</a:t>
            </a:r>
          </a:p>
        </p:txBody>
      </p:sp>
      <p:pic>
        <p:nvPicPr>
          <p:cNvPr id="86023" name="Picture 7">
            <a:extLst>
              <a:ext uri="{FF2B5EF4-FFF2-40B4-BE49-F238E27FC236}">
                <a16:creationId xmlns:a16="http://schemas.microsoft.com/office/drawing/2014/main" id="{85FF5B75-2ED9-4D81-936E-489AB30C6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Text Box 8">
            <a:extLst>
              <a:ext uri="{FF2B5EF4-FFF2-40B4-BE49-F238E27FC236}">
                <a16:creationId xmlns:a16="http://schemas.microsoft.com/office/drawing/2014/main" id="{C87CEE1E-B3B8-4E8A-861C-B8D70D16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8D29571-0DA4-44A6-8BAE-264D1416E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789113"/>
            <a:ext cx="68722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3413" indent="-633413" algn="ctr"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en-US" b="1" u="sng"/>
              <a:t>The Budder Fire continues…</a:t>
            </a:r>
            <a:endParaRPr lang="en-US" altLang="en-US" sz="4400" b="1"/>
          </a:p>
          <a:p>
            <a:pPr marL="633413" indent="-633413" algn="ctr"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endParaRPr lang="en-US" altLang="en-US" sz="3600" b="1"/>
          </a:p>
          <a:p>
            <a:pPr marL="633413" indent="-633413" algn="ctr"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en-US" sz="4400" b="1"/>
              <a:t>TDGS #4</a:t>
            </a:r>
          </a:p>
          <a:p>
            <a:pPr marL="633413" indent="-633413" algn="ctr"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en-US" b="1" i="1" u="sng">
                <a:solidFill>
                  <a:srgbClr val="FF0000"/>
                </a:solidFill>
              </a:rPr>
              <a:t>Manage the Incident</a:t>
            </a:r>
            <a:endParaRPr lang="en-US" altLang="en-US">
              <a:solidFill>
                <a:srgbClr val="FF0000"/>
              </a:solidFill>
            </a:endParaRPr>
          </a:p>
          <a:p>
            <a:pPr marL="633413" indent="-633413"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3D66B7D-84AE-4AAE-8EB1-F5FF19FAE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04-</a:t>
            </a:r>
            <a:fld id="{C576C555-63C3-4DCC-A0C1-840C4B738700}" type="slidenum">
              <a:rPr lang="en-US" altLang="en-US"/>
              <a:pPr/>
              <a:t>9</a:t>
            </a:fld>
            <a:r>
              <a:rPr lang="en-US" altLang="en-US"/>
              <a:t>-S200-EP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2324A52-F5FF-49A7-BF89-125F40215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98C5F84F-8556-48BB-8276-AB024965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313613" cy="518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BF8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br>
              <a:rPr lang="en-US" altLang="en-US" sz="3200"/>
            </a:br>
            <a:endParaRPr lang="en-US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C16F181B-AC18-4C1C-A178-A30D2CB65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82588"/>
            <a:ext cx="6324600" cy="665162"/>
          </a:xfrm>
          <a:prstGeom prst="rect">
            <a:avLst/>
          </a:prstGeom>
          <a:solidFill>
            <a:schemeClr val="tx1"/>
          </a:solidFill>
          <a:ln w="38100">
            <a:solidFill>
              <a:srgbClr val="72D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TDGS Ground Rules</a:t>
            </a:r>
          </a:p>
        </p:txBody>
      </p:sp>
      <p:pic>
        <p:nvPicPr>
          <p:cNvPr id="67591" name="Picture 7">
            <a:extLst>
              <a:ext uri="{FF2B5EF4-FFF2-40B4-BE49-F238E27FC236}">
                <a16:creationId xmlns:a16="http://schemas.microsoft.com/office/drawing/2014/main" id="{CF104857-F5BE-4731-BA8F-3F5FBAF4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2" name="Text Box 8">
            <a:extLst>
              <a:ext uri="{FF2B5EF4-FFF2-40B4-BE49-F238E27FC236}">
                <a16:creationId xmlns:a16="http://schemas.microsoft.com/office/drawing/2014/main" id="{8104645C-C74F-42A4-A817-FA33D2B8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Unit 4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81077C7-2349-4D65-9FAF-EC550683D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11288" y="1858963"/>
            <a:ext cx="6491287" cy="294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63550">
              <a:spcBef>
                <a:spcPct val="40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altLang="en-US"/>
              <a:t>Two simulations will run simultaneously on two tables.</a:t>
            </a:r>
          </a:p>
          <a:p>
            <a:pPr marL="463550" indent="-463550">
              <a:spcBef>
                <a:spcPct val="40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altLang="en-US"/>
              <a:t>Each sand table will have an instructor and an appropriate number of coaches.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1447</TotalTime>
  <Words>564</Words>
  <Application>Microsoft Office PowerPoint</Application>
  <PresentationFormat>On-screen Show (4:3)</PresentationFormat>
  <Paragraphs>117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Blends</vt:lpstr>
      <vt:lpstr>PowerPoint Presentation</vt:lpstr>
      <vt:lpstr>MANAGE THE INCIDENT BY APPLYING THE PRINCIPLES OF EFFECTIVE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S-200 Initial Attack Incident Commander</dc:title>
  <dc:creator>FSDefaultUser</dc:creator>
  <cp:lastModifiedBy>Turner, Nancie R</cp:lastModifiedBy>
  <cp:revision>62</cp:revision>
  <dcterms:created xsi:type="dcterms:W3CDTF">2005-01-05T23:25:57Z</dcterms:created>
  <dcterms:modified xsi:type="dcterms:W3CDTF">2020-03-17T15:34:22Z</dcterms:modified>
</cp:coreProperties>
</file>