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388" r:id="rId3"/>
    <p:sldId id="438" r:id="rId4"/>
    <p:sldId id="433" r:id="rId5"/>
    <p:sldId id="273" r:id="rId6"/>
    <p:sldId id="389" r:id="rId7"/>
    <p:sldId id="392" r:id="rId8"/>
    <p:sldId id="393" r:id="rId9"/>
    <p:sldId id="394" r:id="rId10"/>
    <p:sldId id="274" r:id="rId11"/>
    <p:sldId id="376" r:id="rId12"/>
    <p:sldId id="395" r:id="rId13"/>
    <p:sldId id="400" r:id="rId14"/>
    <p:sldId id="401" r:id="rId15"/>
    <p:sldId id="404" r:id="rId16"/>
    <p:sldId id="402" r:id="rId17"/>
    <p:sldId id="403" r:id="rId18"/>
    <p:sldId id="405" r:id="rId19"/>
    <p:sldId id="276" r:id="rId20"/>
    <p:sldId id="277" r:id="rId21"/>
    <p:sldId id="406" r:id="rId22"/>
    <p:sldId id="407" r:id="rId23"/>
    <p:sldId id="380" r:id="rId24"/>
    <p:sldId id="354" r:id="rId25"/>
    <p:sldId id="434" r:id="rId26"/>
    <p:sldId id="355" r:id="rId27"/>
    <p:sldId id="408" r:id="rId28"/>
    <p:sldId id="282" r:id="rId29"/>
    <p:sldId id="283" r:id="rId30"/>
    <p:sldId id="409" r:id="rId31"/>
    <p:sldId id="284" r:id="rId32"/>
    <p:sldId id="285" r:id="rId33"/>
    <p:sldId id="286" r:id="rId34"/>
    <p:sldId id="411" r:id="rId35"/>
    <p:sldId id="412" r:id="rId36"/>
    <p:sldId id="287" r:id="rId37"/>
    <p:sldId id="415" r:id="rId38"/>
    <p:sldId id="416" r:id="rId39"/>
    <p:sldId id="290" r:id="rId40"/>
    <p:sldId id="288" r:id="rId41"/>
    <p:sldId id="418" r:id="rId42"/>
    <p:sldId id="420" r:id="rId43"/>
    <p:sldId id="289" r:id="rId44"/>
    <p:sldId id="292" r:id="rId45"/>
    <p:sldId id="293" r:id="rId46"/>
    <p:sldId id="296" r:id="rId47"/>
    <p:sldId id="297" r:id="rId48"/>
    <p:sldId id="298" r:id="rId49"/>
    <p:sldId id="299" r:id="rId50"/>
    <p:sldId id="369" r:id="rId51"/>
    <p:sldId id="301" r:id="rId52"/>
    <p:sldId id="302" r:id="rId53"/>
    <p:sldId id="303" r:id="rId54"/>
    <p:sldId id="358" r:id="rId55"/>
    <p:sldId id="421" r:id="rId56"/>
    <p:sldId id="368" r:id="rId57"/>
    <p:sldId id="305" r:id="rId58"/>
    <p:sldId id="366" r:id="rId59"/>
    <p:sldId id="422" r:id="rId60"/>
    <p:sldId id="423" r:id="rId61"/>
    <p:sldId id="424" r:id="rId62"/>
    <p:sldId id="425" r:id="rId63"/>
    <p:sldId id="426" r:id="rId64"/>
    <p:sldId id="308" r:id="rId65"/>
    <p:sldId id="310" r:id="rId66"/>
    <p:sldId id="311" r:id="rId67"/>
    <p:sldId id="312" r:id="rId68"/>
    <p:sldId id="315" r:id="rId69"/>
    <p:sldId id="427" r:id="rId70"/>
    <p:sldId id="370" r:id="rId71"/>
    <p:sldId id="317" r:id="rId72"/>
    <p:sldId id="318" r:id="rId73"/>
    <p:sldId id="428" r:id="rId74"/>
    <p:sldId id="319" r:id="rId75"/>
    <p:sldId id="320" r:id="rId76"/>
    <p:sldId id="429" r:id="rId77"/>
    <p:sldId id="322" r:id="rId78"/>
    <p:sldId id="323" r:id="rId79"/>
    <p:sldId id="324" r:id="rId80"/>
    <p:sldId id="325" r:id="rId81"/>
    <p:sldId id="326" r:id="rId82"/>
    <p:sldId id="330" r:id="rId83"/>
    <p:sldId id="332" r:id="rId84"/>
    <p:sldId id="333" r:id="rId85"/>
    <p:sldId id="334" r:id="rId86"/>
    <p:sldId id="435" r:id="rId87"/>
    <p:sldId id="337" r:id="rId88"/>
    <p:sldId id="336" r:id="rId89"/>
    <p:sldId id="339" r:id="rId90"/>
    <p:sldId id="432" r:id="rId91"/>
    <p:sldId id="340" r:id="rId92"/>
    <p:sldId id="341" r:id="rId93"/>
    <p:sldId id="342" r:id="rId94"/>
    <p:sldId id="343" r:id="rId95"/>
    <p:sldId id="344" r:id="rId96"/>
    <p:sldId id="338" r:id="rId97"/>
    <p:sldId id="345" r:id="rId98"/>
    <p:sldId id="430" r:id="rId99"/>
    <p:sldId id="346" r:id="rId100"/>
    <p:sldId id="431" r:id="rId101"/>
    <p:sldId id="347" r:id="rId102"/>
    <p:sldId id="348" r:id="rId103"/>
    <p:sldId id="439" r:id="rId104"/>
    <p:sldId id="440" r:id="rId105"/>
  </p:sldIdLst>
  <p:sldSz cx="9144000" cy="6858000" type="screen4x3"/>
  <p:notesSz cx="6881813" cy="9296400"/>
  <p:embeddedFontLst>
    <p:embeddedFont>
      <p:font typeface="Calibri" panose="020F0502020204030204" pitchFamily="34" charset="0"/>
      <p:regular r:id="rId108"/>
      <p:bold r:id="rId109"/>
      <p:italic r:id="rId110"/>
      <p:boldItalic r:id="rId111"/>
    </p:embeddedFont>
  </p:embeddedFontLst>
  <p:custDataLst>
    <p:tags r:id="rId1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A9A"/>
    <a:srgbClr val="3163AD"/>
    <a:srgbClr val="F0F6CE"/>
    <a:srgbClr val="FEF7CE"/>
    <a:srgbClr val="B2D8CC"/>
    <a:srgbClr val="A2E8D2"/>
    <a:srgbClr val="F4DB96"/>
    <a:srgbClr val="497ECB"/>
    <a:srgbClr val="5D8CD1"/>
    <a:srgbClr val="689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87847" autoAdjust="0"/>
  </p:normalViewPr>
  <p:slideViewPr>
    <p:cSldViewPr snapToGrid="0">
      <p:cViewPr varScale="1">
        <p:scale>
          <a:sx n="96" d="100"/>
          <a:sy n="96" d="100"/>
        </p:scale>
        <p:origin x="2088" y="78"/>
      </p:cViewPr>
      <p:guideLst>
        <p:guide orient="horz" pos="10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howGuides="1">
      <p:cViewPr varScale="1">
        <p:scale>
          <a:sx n="95" d="100"/>
          <a:sy n="95" d="100"/>
        </p:scale>
        <p:origin x="-3390" y="-102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gs" Target="tags/tag1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3.fntdata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1860A-1CC4-47F5-87A1-E09DEF77611B}" type="datetimeFigureOut">
              <a:rPr lang="en-US" smtClean="0"/>
              <a:pPr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7D5CD-6059-4399-BA4F-8AB2CC925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76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39FF04-E166-4AAF-936F-A39EDAACECA3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63A074-AF75-4EE0-A1EA-9D85A954AA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98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BBD837-828A-461A-8915-8D2AE95228A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128FE5-2293-4EDC-901A-A572422439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FAA860-6A15-48B4-81CC-8E41B01201B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DD0F56-4246-4195-B126-7F4D24A3FA6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06E246-4D22-4A3D-8DF5-093861FD1D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62A99B-5000-49CA-9A02-80BF7E5988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7FC3D2-1E29-4C5A-BA54-8D7B3A35504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4083EE-ABF4-47A4-BE0E-658BCC9A62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D364C8-B733-49A9-BBE8-2ADA1ABCE3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39ABDF-8BC3-4EA4-89A7-C2368ACCE3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68A18-595F-4B40-B3B8-681C173FCE0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0F341E-4E18-4072-AFEE-D040E7C9DC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6D613C-BE77-4422-BC0D-00685CDE8A3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6620D8-324B-4E8C-B6CD-12FBDF1A92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EC8C90-03B4-44DD-B0F2-0185C68F6A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30A292-78DB-4DC0-A5AC-1BF47B4948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EA247F-79A1-43BC-A603-83A6700B02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EA247F-79A1-43BC-A603-83A6700B02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EA247F-79A1-43BC-A603-83A6700B02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1C66E8-9622-4608-BFAA-B9C5DFC5C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1C66E8-9622-4608-BFAA-B9C5DFC5C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1C66E8-9622-4608-BFAA-B9C5DFC5C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AE260D-932B-49CE-98D6-1FAFC859F30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AEEB83-5152-4E71-A2BA-7D93A77838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92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68E16D-3F39-4295-A70C-7647F167D6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6F53D6-9A9C-4049-BBA8-4E1A7850063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28DCBB-17BE-4716-9C78-2E5FF8B48F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70406C-A719-47B2-BF7B-22B570195A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6B55A5-14C7-46B0-9628-2FEB9549B3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F8D654-CC9E-4934-A21A-A71AD4572A7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4BEE3F-FD29-4FC8-8CA4-551BB40186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74EAB9-D65B-44FA-8224-E195AFDA1DB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5F6F7C-07D6-49D3-91DB-D53E4117B6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0ACCBD-FDFE-4EA3-AFBC-45183427D6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F5D174-C91F-4F36-A64E-6E361DDFB0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7C16A1-25BA-4297-BB69-E6A9AFD270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4D8DC3-1AB5-44F8-9F21-66620D60F7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A594B-2AE8-4479-B33E-CAABF0A8B74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37A62D-6FC4-4B92-B2F5-786EB9DB5F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A8CF60-ABC1-49E6-BCCC-BC1D674AEA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AAC3A-09AE-45C1-AC3C-583A3978BA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427984-581A-485A-ADDB-3FB47B0526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9F052A-5591-46C2-8372-3FADC9681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427984-581A-485A-ADDB-3FB47B0526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B273FF-26C3-498D-BFDB-551303317A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975C1E-B790-4F6B-884E-CFDC681061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A56876-8799-48A0-9302-812125F4DA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473E97-2163-4737-9E83-B7A87A6131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E349A8-053B-4682-84E1-E74CB80338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8B5F07-F004-452C-B37B-52B9FC4A8E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484F77-8D21-43AB-B8B1-C291CE10D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5F5396-C27D-453B-A567-97D228065E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9F052A-5591-46C2-8372-3FADC9681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2A1C58-70CE-4524-97ED-6F4D9A99F2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EABD64-BC75-4B41-9EAA-46C02ADAC2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9B5466-23E4-4AD9-9DD5-381949B36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481076-AD53-481E-8BBB-84BE19A44C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57A460-9E85-4106-A791-A917929ABB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57F5EE-4805-4AE0-8624-87AD7AC7700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57F9E5-2DBA-46E3-86BF-ECBACB805C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5580A-CF37-4DF2-995D-D3D19614AE9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C32B97-07A2-40DC-8CEB-B21536E0B5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483D67-9446-4367-ACB5-EEFDE5CAD0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458">
              <a:spcBef>
                <a:spcPct val="0"/>
              </a:spcBef>
              <a:defRPr/>
            </a:pPr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9F052A-5591-46C2-8372-3FADC9681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95F87A-8F73-4710-863C-DA55C98BEA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473E97-2163-4737-9E83-B7A87A61314E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055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D15F17-F05D-42DF-853A-0AA058C1DF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3DDF33-846F-4E49-A60C-B779E4FB8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8467DD-1947-4446-9E3C-5C588B242D1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594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052DD2-741D-4882-ABE6-93E667F41C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A4B309-2269-403B-927C-B64692D475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ADB0DA-3044-458D-84BC-DF6DC24B9E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9F052A-5591-46C2-8372-3FADC9681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309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6620D8-324B-4E8C-B6CD-12FBDF1A92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3A074-AF75-4EE0-A1EA-9D85A954AAB6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9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DE7594-AE37-4267-A201-FD690189A91B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50D3E1B-073D-4502-BBFA-5B712C7FE3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D451D9-8C33-417B-AFA5-A5672925D774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49901D-8589-4274-B885-A8EABA1192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7964DF-19A4-44D8-BE82-3D6802B15D9E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C145628-61DE-4913-BF47-2022D72AAF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A9726A-B372-40E3-9D7D-0AD494BBF712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B929E5B-C2DA-4616-8FDC-749C1CE09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4B7D5B-BCA1-43D4-8E9B-923D5D54CDC4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4BD24C-7B52-4EDD-B355-2CCE01AA35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rotWithShape="1">
          <a:gsLst>
            <a:gs pos="0">
              <a:schemeClr val="bg1"/>
            </a:gs>
            <a:gs pos="18000">
              <a:schemeClr val="accent5">
                <a:lumMod val="20000"/>
                <a:lumOff val="80000"/>
              </a:schemeClr>
            </a:gs>
            <a:gs pos="73000">
              <a:srgbClr val="F0F6CE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0F5F2C-8DB9-4237-80CA-E07F5D88B6E4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F16BF9-01DF-4730-A4E4-02A46EEA03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1CC99C-C4ED-4AE4-AB38-BA2FDFACD65B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6645AA3-2C29-4FBE-919B-3B72E53DA8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view"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276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8229600" cy="530352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actice">
    <p:bg>
      <p:bgPr>
        <a:gradFill rotWithShape="1">
          <a:gsLst>
            <a:gs pos="0">
              <a:srgbClr val="21A1C9"/>
            </a:gs>
            <a:gs pos="20000">
              <a:schemeClr val="tx2">
                <a:lumMod val="60000"/>
                <a:lumOff val="40000"/>
              </a:schemeClr>
            </a:gs>
            <a:gs pos="80000">
              <a:srgbClr val="311B8D"/>
            </a:gs>
            <a:gs pos="100000">
              <a:schemeClr val="tx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9069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87B6E4-64A4-4965-AF52-3AC628D7B42A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F01AEA-A961-4CEB-B813-C91BB75CCD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120AB5-64C8-4CD6-A8E4-75692EA8F0A9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F6F697-36A8-484E-9FE5-8D9D6BAEB0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2ED324-A8EB-4950-AB29-60046DB32D9D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1DAEE7-E432-49AF-BE60-B9359599DA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820E70A-34C9-420F-87D0-6FD09ACC7540}" type="datetimeFigureOut">
              <a:rPr lang="en-US"/>
              <a:pPr>
                <a:defRPr/>
              </a:pPr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70F5CA-E4BF-4F0D-A796-AE341ED685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8000">
              <a:schemeClr val="accent5">
                <a:lumMod val="20000"/>
                <a:lumOff val="80000"/>
              </a:schemeClr>
            </a:gs>
            <a:gs pos="73000">
              <a:srgbClr val="F0F6CE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heme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5448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010400" y="6689725"/>
            <a:ext cx="2133600" cy="168275"/>
          </a:xfrm>
          <a:prstGeom prst="rect">
            <a:avLst/>
          </a:prstGeom>
        </p:spPr>
        <p:txBody>
          <a:bodyPr anchor="ctr"/>
          <a:lstStyle>
            <a:lvl1pPr algn="r">
              <a:defRPr lang="en-US" sz="1000" b="1" kern="1200" baseline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Slide 3 - </a:t>
            </a:r>
            <a:fld id="{60175118-9DA9-4587-9FD5-91DCCAFD24E3}" type="slidenum">
              <a:rPr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127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S-211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5588" y="0"/>
            <a:ext cx="63484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Portable Pumps and Water Use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29400"/>
            <a:ext cx="58674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Unit 3 - Responsibilities</a:t>
            </a:r>
          </a:p>
        </p:txBody>
      </p:sp>
      <p:pic>
        <p:nvPicPr>
          <p:cNvPr id="1033" name="Picture 11" descr="m3_Pump3D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3500"/>
            <a:ext cx="4349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fontAlgn="base">
        <a:lnSpc>
          <a:spcPts val="4600"/>
        </a:lnSpc>
        <a:spcBef>
          <a:spcPct val="0"/>
        </a:spcBef>
        <a:spcAft>
          <a:spcPct val="0"/>
        </a:spcAft>
        <a:defRPr sz="4400" b="1" kern="1200">
          <a:ln w="0"/>
          <a:gradFill flip="none">
            <a:gsLst>
              <a:gs pos="0">
                <a:schemeClr val="accent1">
                  <a:tint val="75000"/>
                  <a:shade val="75000"/>
                  <a:satMod val="170000"/>
                </a:schemeClr>
              </a:gs>
              <a:gs pos="49000">
                <a:schemeClr val="accent1">
                  <a:tint val="88000"/>
                  <a:shade val="65000"/>
                  <a:satMod val="172000"/>
                </a:schemeClr>
              </a:gs>
              <a:gs pos="50000">
                <a:schemeClr val="accent1">
                  <a:shade val="65000"/>
                  <a:satMod val="130000"/>
                </a:schemeClr>
              </a:gs>
              <a:gs pos="92000">
                <a:schemeClr val="accent1">
                  <a:shade val="50000"/>
                  <a:satMod val="120000"/>
                </a:schemeClr>
              </a:gs>
              <a:gs pos="100000">
                <a:schemeClr val="accent1">
                  <a:shade val="48000"/>
                  <a:satMod val="120000"/>
                </a:schemeClr>
              </a:gs>
            </a:gsLst>
            <a:lin ang="5400000"/>
          </a:gradFill>
          <a:effectLst/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lnSpc>
          <a:spcPts val="3400"/>
        </a:lnSpc>
        <a:spcBef>
          <a:spcPts val="600"/>
        </a:spcBef>
        <a:spcAft>
          <a:spcPts val="1200"/>
        </a:spcAft>
        <a:buFont typeface="Arial" charset="0"/>
        <a:buNone/>
        <a:defRPr sz="3200" b="1" kern="1200">
          <a:solidFill>
            <a:srgbClr val="265A9A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lnSpc>
          <a:spcPts val="3000"/>
        </a:lnSpc>
        <a:spcBef>
          <a:spcPts val="600"/>
        </a:spcBef>
        <a:spcAft>
          <a:spcPts val="1200"/>
        </a:spcAft>
        <a:buFont typeface="Arial" pitchFamily="34" charset="0"/>
        <a:buChar char="•"/>
        <a:defRPr sz="2800" b="1" kern="1200">
          <a:solidFill>
            <a:srgbClr val="265A9A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−"/>
        <a:defRPr sz="2800" b="1" kern="1200">
          <a:solidFill>
            <a:srgbClr val="265A9A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2400" b="1" kern="1200">
          <a:solidFill>
            <a:srgbClr val="265A9A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 b="1" kern="1200">
          <a:solidFill>
            <a:srgbClr val="265A9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0.xml"/><Relationship Id="rId3" Type="http://schemas.microsoft.com/office/2007/relationships/media" Target="../media/media4.wm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5" Type="http://schemas.microsoft.com/office/2007/relationships/media" Target="../media/media5.wma"/><Relationship Id="rId10" Type="http://schemas.openxmlformats.org/officeDocument/2006/relationships/image" Target="../media/image66.png"/><Relationship Id="rId4" Type="http://schemas.openxmlformats.org/officeDocument/2006/relationships/audio" Target="../media/media4.wma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start_IGP05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Them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1219200"/>
            <a:ext cx="3581400" cy="7620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52000">
                <a:schemeClr val="bg2">
                  <a:lumMod val="10000"/>
                  <a:alpha val="5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981200"/>
            <a:ext cx="5486400" cy="7620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15000">
                <a:schemeClr val="bg2">
                  <a:lumMod val="10000"/>
                  <a:alpha val="5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MG0038 charged hose.jpg"/>
          <p:cNvPicPr>
            <a:picLocks noChangeAspect="1"/>
          </p:cNvPicPr>
          <p:nvPr/>
        </p:nvPicPr>
        <p:blipFill>
          <a:blip r:embed="rId5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2933" y="3886200"/>
            <a:ext cx="2878667" cy="25908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5365" name="Slide Number Placeholder 5"/>
          <p:cNvSpPr txBox="1">
            <a:spLocks/>
          </p:cNvSpPr>
          <p:nvPr/>
        </p:nvSpPr>
        <p:spPr bwMode="auto">
          <a:xfrm>
            <a:off x="7010400" y="6689725"/>
            <a:ext cx="2133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1000" b="1" dirty="0">
                <a:solidFill>
                  <a:srgbClr val="D9D9D9"/>
                </a:solidFill>
                <a:latin typeface="Calibri" pitchFamily="34" charset="0"/>
              </a:rPr>
              <a:t>Slide 3 - </a:t>
            </a:r>
            <a:fld id="{61882EE1-62B1-4AED-8AD2-9622CA41C07F}" type="slidenum">
              <a:rPr lang="en-US" sz="1000" b="1">
                <a:solidFill>
                  <a:srgbClr val="D9D9D9"/>
                </a:solidFill>
                <a:latin typeface="Calibri" pitchFamily="34" charset="0"/>
              </a:rPr>
              <a:pPr algn="r"/>
              <a:t>1</a:t>
            </a:fld>
            <a:endParaRPr lang="en-US" sz="1000" b="1" dirty="0">
              <a:solidFill>
                <a:srgbClr val="D9D9D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127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S-211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5588" y="0"/>
            <a:ext cx="63484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Portable Pumps and Water 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29400"/>
            <a:ext cx="58674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Unit 3 - Responsibilities</a:t>
            </a:r>
          </a:p>
        </p:txBody>
      </p:sp>
      <p:pic>
        <p:nvPicPr>
          <p:cNvPr id="15369" name="Picture 9" descr="m3_Pump3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3500"/>
            <a:ext cx="4349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5562600" cy="14478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RESPONSIBILITIES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0"/>
            <a:ext cx="1828800" cy="758825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Unit</a:t>
            </a:r>
            <a:r>
              <a:rPr lang="en-US" sz="4400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4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Environmental Concerns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600200"/>
            <a:ext cx="37909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3A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Fuel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163A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spills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baseline="0" dirty="0">
                <a:solidFill>
                  <a:srgbClr val="3163AD"/>
                </a:solidFill>
                <a:latin typeface="Arial" pitchFamily="34" charset="0"/>
                <a:cs typeface="Arial" pitchFamily="34" charset="0"/>
              </a:rPr>
              <a:t>Species</a:t>
            </a:r>
            <a:r>
              <a:rPr lang="en-US" sz="3200" b="1" dirty="0">
                <a:solidFill>
                  <a:srgbClr val="3163AD"/>
                </a:solidFill>
                <a:latin typeface="Arial" pitchFamily="34" charset="0"/>
                <a:cs typeface="Arial" pitchFamily="34" charset="0"/>
              </a:rPr>
              <a:t> considerations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63A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Minimize impact to site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3163A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baseline="0" dirty="0">
                <a:solidFill>
                  <a:srgbClr val="3163AD"/>
                </a:solidFill>
                <a:latin typeface="Arial" pitchFamily="34" charset="0"/>
                <a:cs typeface="Arial" pitchFamily="34" charset="0"/>
              </a:rPr>
              <a:t>Rehabilitate</a:t>
            </a:r>
            <a:r>
              <a:rPr lang="en-US" sz="3200" b="1" dirty="0">
                <a:solidFill>
                  <a:srgbClr val="3163AD"/>
                </a:solidFill>
                <a:latin typeface="Arial" pitchFamily="34" charset="0"/>
                <a:cs typeface="Arial" pitchFamily="34" charset="0"/>
              </a:rPr>
              <a:t> site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163A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env con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864" y="2705100"/>
            <a:ext cx="3901338" cy="262128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marL="804672" indent="-804672" fontAlgn="auto">
              <a:spcAft>
                <a:spcPts val="0"/>
              </a:spcAft>
              <a:buFont typeface="+mj-lt"/>
              <a:buAutoNum type="arabicPeriod" startAt="13"/>
              <a:defRPr/>
            </a:pPr>
            <a:r>
              <a:rPr lang="en-US" sz="4600" dirty="0"/>
              <a:t>In what situations would it be advantageous for the nozzle operator to use the fog/spray? </a:t>
            </a:r>
          </a:p>
          <a:p>
            <a:pPr marL="742950" indent="-7429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600" dirty="0"/>
          </a:p>
          <a:p>
            <a:pPr marL="742950" indent="-7429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600" dirty="0"/>
              <a:t>	Answer: </a:t>
            </a:r>
          </a:p>
          <a:p>
            <a:pPr marL="11430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Hot spotting, wet lining, direct attack, and mop up.</a:t>
            </a:r>
            <a:endParaRPr lang="en-US" sz="3600" dirty="0">
              <a:solidFill>
                <a:schemeClr val="tx1"/>
              </a:solidFill>
              <a:effectLst/>
            </a:endParaRPr>
          </a:p>
          <a:p>
            <a:pPr marL="11430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Close work is needed.</a:t>
            </a:r>
            <a:endParaRPr lang="en-US" sz="3600" dirty="0">
              <a:solidFill>
                <a:schemeClr val="tx1"/>
              </a:solidFill>
              <a:effectLst/>
            </a:endParaRPr>
          </a:p>
          <a:p>
            <a:pPr marL="11430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Fire covers a larger area.</a:t>
            </a:r>
            <a:endParaRPr lang="en-US" sz="3600" dirty="0">
              <a:solidFill>
                <a:schemeClr val="tx1"/>
              </a:solidFill>
              <a:effectLst/>
            </a:endParaRPr>
          </a:p>
          <a:p>
            <a:pPr marL="11430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A smaller volume of water is required to put out the fire or water conservation is necessary.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800100" indent="-800100" fontAlgn="auto">
              <a:spcAft>
                <a:spcPts val="0"/>
              </a:spcAft>
              <a:buFont typeface="+mj-lt"/>
              <a:buAutoNum type="arabicPeriod" startAt="14"/>
              <a:defRPr/>
            </a:pPr>
            <a:r>
              <a:rPr lang="en-US" dirty="0"/>
              <a:t>What are some general guidelines for applying water?  </a:t>
            </a:r>
          </a:p>
          <a:p>
            <a:pPr marL="800100" indent="-80010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marL="800100" indent="-8001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/>
              <a:t>	Answer: </a:t>
            </a:r>
          </a:p>
          <a:p>
            <a:pPr marL="1257300" lvl="1" indent="-342900" fontAlgn="auto">
              <a:lnSpc>
                <a:spcPts val="28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700" dirty="0">
                <a:solidFill>
                  <a:schemeClr val="tx1"/>
                </a:solidFill>
                <a:effectLst/>
              </a:rPr>
              <a:t>Approach fire with charged hose.</a:t>
            </a:r>
          </a:p>
          <a:p>
            <a:pPr marL="1257300" lvl="1" indent="-342900" fontAlgn="auto">
              <a:lnSpc>
                <a:spcPts val="28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700" dirty="0">
                <a:solidFill>
                  <a:schemeClr val="tx1"/>
                </a:solidFill>
                <a:effectLst/>
              </a:rPr>
              <a:t>Aim at base of flame and maintain water stream in sweeping motion. </a:t>
            </a:r>
          </a:p>
          <a:p>
            <a:pPr marL="1257300" lvl="1" indent="-342900" fontAlgn="auto">
              <a:lnSpc>
                <a:spcPts val="28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700" dirty="0">
                <a:solidFill>
                  <a:schemeClr val="tx1"/>
                </a:solidFill>
                <a:effectLst/>
              </a:rPr>
              <a:t>Avoid excessive water pressure.</a:t>
            </a:r>
          </a:p>
          <a:p>
            <a:pPr marL="1257300" lvl="1" indent="-342900" fontAlgn="auto">
              <a:lnSpc>
                <a:spcPts val="28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700" dirty="0">
                <a:solidFill>
                  <a:schemeClr val="tx1"/>
                </a:solidFill>
                <a:effectLst/>
              </a:rPr>
              <a:t>Conserve water.</a:t>
            </a:r>
          </a:p>
          <a:p>
            <a:pPr marL="1257300" lvl="1" indent="-342900" fontAlgn="auto">
              <a:lnSpc>
                <a:spcPts val="28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700" dirty="0">
                <a:solidFill>
                  <a:schemeClr val="tx1"/>
                </a:solidFill>
                <a:effectLst/>
              </a:rPr>
              <a:t>Watch for flare-ups.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marL="742950" indent="-742950" fontAlgn="auto">
              <a:buFont typeface="+mj-lt"/>
              <a:buAutoNum type="arabicPeriod" startAt="15"/>
              <a:defRPr/>
            </a:pPr>
            <a:r>
              <a:rPr lang="en-US" dirty="0"/>
              <a:t>What are some general guidelines for maintaining and retrieving hoses?</a:t>
            </a:r>
          </a:p>
          <a:p>
            <a:pPr marL="685800" indent="-6858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300" dirty="0"/>
              <a:t>	Answer: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Replace protective caps on accessories and male hose ends.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Be sure female ends have a gasket.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Replace broken hose.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Check for kinked hose. 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Keep hose line out of hot spots. 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Use accepted method of rolling hose when retrieving.</a:t>
            </a:r>
          </a:p>
          <a:p>
            <a:pPr marL="1257300" lvl="1" indent="-342900"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Properly store hose in a safe location.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dirty="0"/>
              <a:t>Given scenarios and photos, identify risk management, fuel handing, and environmental concerns.</a:t>
            </a:r>
          </a:p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dirty="0"/>
              <a:t>Identify methods to prevent cavitation and water hammer.</a:t>
            </a:r>
          </a:p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dirty="0"/>
              <a:t>List the four components that should be included in the design of a portable water delivery system. </a:t>
            </a:r>
          </a:p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dirty="0"/>
              <a:t>Given photos, critique a portable pump setup.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Objectives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Identify how to prevent the engine from flooding when starting the pump.</a:t>
            </a:r>
          </a:p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Identify how to troubleshoot common problems with portable pumps.</a:t>
            </a:r>
          </a:p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Identify how to select nozzles and apply water to achieve tactical objectives.</a:t>
            </a:r>
          </a:p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List general guidelines for maintaining and retrieving hoses.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pump op_MG_2608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2743200" cy="274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685800" y="1371600"/>
            <a:ext cx="3094329" cy="2057400"/>
            <a:chOff x="457200" y="1371600"/>
            <a:chExt cx="3094329" cy="2057400"/>
          </a:xfrm>
        </p:grpSpPr>
        <p:pic>
          <p:nvPicPr>
            <p:cNvPr id="11" name="Picture 10" descr="fire.lonesomebeaver.03.0082 copy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1371600"/>
              <a:ext cx="3094329" cy="2057400"/>
            </a:xfrm>
            <a:prstGeom prst="rect">
              <a:avLst/>
            </a:prstGeom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457200" y="2895600"/>
              <a:ext cx="1828800" cy="381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5000">
                  <a:schemeClr val="tx1">
                    <a:alpha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28956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Supervisor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" y="3886200"/>
            <a:ext cx="1828800" cy="685800"/>
            <a:chOff x="685800" y="3886200"/>
            <a:chExt cx="1828800" cy="685800"/>
          </a:xfrm>
        </p:grpSpPr>
        <p:sp>
          <p:nvSpPr>
            <p:cNvPr id="17" name="Rectangle 16"/>
            <p:cNvSpPr/>
            <p:nvPr/>
          </p:nvSpPr>
          <p:spPr>
            <a:xfrm>
              <a:off x="685800" y="3886200"/>
              <a:ext cx="1828800" cy="6858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5000">
                  <a:schemeClr val="tx1">
                    <a:alpha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8200" y="38862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Pump operator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67200" y="2209800"/>
            <a:ext cx="4267200" cy="3185160"/>
            <a:chOff x="4114800" y="2209800"/>
            <a:chExt cx="4267200" cy="3185160"/>
          </a:xfrm>
        </p:grpSpPr>
        <p:pic>
          <p:nvPicPr>
            <p:cNvPr id="23" name="Picture 22" descr="no wet mopup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14800" y="2209800"/>
              <a:ext cx="4240885" cy="3170494"/>
            </a:xfrm>
            <a:prstGeom prst="rect">
              <a:avLst/>
            </a:prstGeom>
            <a:effectLst>
              <a:outerShdw blurRad="508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 flipH="1">
              <a:off x="6096000" y="2209800"/>
              <a:ext cx="2286000" cy="6096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5000">
                  <a:schemeClr val="tx1">
                    <a:alpha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14800" y="4709160"/>
              <a:ext cx="2590800" cy="6858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5000">
                  <a:schemeClr val="tx1">
                    <a:alpha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600" y="22098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Nozzle operator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2000" y="4724400"/>
              <a:ext cx="251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Hand crew or other </a:t>
              </a:r>
              <a:r>
                <a:rPr lang="en-U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fireline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personnel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Methods</a:t>
            </a:r>
          </a:p>
        </p:txBody>
      </p:sp>
      <p:pic>
        <p:nvPicPr>
          <p:cNvPr id="5" name="Content Placeholder 4" descr="hand signals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5" y="1600200"/>
            <a:ext cx="3017309" cy="4525963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5" descr="talkingonradio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Cavitation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447675" y="1209675"/>
            <a:ext cx="8229600" cy="2620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Definition: When cavities or bubbles form in the water in the low pressure (suction side) of the pump, causing deep pits in the surface of the impeller</a:t>
            </a:r>
          </a:p>
        </p:txBody>
      </p:sp>
      <p:pic>
        <p:nvPicPr>
          <p:cNvPr id="110596" name="Picture 3" descr="Cavitation p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975" y="3390900"/>
            <a:ext cx="4970463" cy="278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  <a:ln>
            <a:noFill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Causes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Restricted water flow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Air entering suction hose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Suction hose diameter too big or  too small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Downhill hose lay with extreme water demand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High-altitude pumping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 fontAlgn="auto">
              <a:spcBef>
                <a:spcPts val="1200"/>
              </a:spcBef>
              <a:defRPr/>
            </a:pPr>
            <a:r>
              <a:rPr lang="en-US" dirty="0"/>
              <a:t>What are symptoms that cavitation is occurring?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Cavitation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Cavitation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504950"/>
            <a:ext cx="5781676" cy="38401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Keep strainer clean and free </a:t>
            </a:r>
            <a:br>
              <a:rPr lang="en-US" sz="2800" dirty="0"/>
            </a:br>
            <a:r>
              <a:rPr lang="en-US" sz="2800" dirty="0"/>
              <a:t>of debris.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Locate pump as close to water source as practical.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Ensure adequate water supply.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Ensure diameter of suction hose is accurate. </a:t>
            </a:r>
          </a:p>
        </p:txBody>
      </p:sp>
      <p:pic>
        <p:nvPicPr>
          <p:cNvPr id="4" name="Picture 3" descr="IMG_5339 communicat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450" y="1590675"/>
            <a:ext cx="2114671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Water Hammer 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906962"/>
          </a:xfrm>
        </p:spPr>
        <p:txBody>
          <a:bodyPr/>
          <a:lstStyle/>
          <a:p>
            <a:pPr marL="0" indent="0"/>
            <a:r>
              <a:rPr lang="en-US" dirty="0"/>
              <a:t>Occurs when flowing water is suddenly stopped, resulting in shock waves traveling back the length of hose at high speeds, producing rapid vibrations.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525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Cause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/>
              <a:t>Valves or nozzles closed </a:t>
            </a:r>
            <a:br>
              <a:rPr lang="en-US" sz="2800" dirty="0"/>
            </a:br>
            <a:r>
              <a:rPr lang="en-US" sz="2800" dirty="0"/>
              <a:t>suddenly at end of line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/>
              <a:t>Vehicle driven over hose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What are symptoms </a:t>
            </a:r>
            <a:br>
              <a:rPr lang="en-US" dirty="0"/>
            </a:br>
            <a:r>
              <a:rPr lang="en-US" dirty="0"/>
              <a:t>that water hammer is </a:t>
            </a:r>
            <a:br>
              <a:rPr lang="en-US" dirty="0"/>
            </a:br>
            <a:r>
              <a:rPr lang="en-US" dirty="0"/>
              <a:t>occurring or has </a:t>
            </a:r>
            <a:br>
              <a:rPr lang="en-US" dirty="0"/>
            </a:br>
            <a:r>
              <a:rPr lang="en-US" dirty="0"/>
              <a:t>occurred?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7432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Water Hammer </a:t>
            </a:r>
          </a:p>
        </p:txBody>
      </p:sp>
      <p:pic>
        <p:nvPicPr>
          <p:cNvPr id="5" name="Picture 4" descr="no wet mop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371600"/>
            <a:ext cx="2520486" cy="428625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Water Hammer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001000" cy="38401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Slowly close valves and nozzles.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Keep nozzles slightly cracked open at all times.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Protect hoses from being driven over.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30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Exercise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0" y="2640013"/>
            <a:ext cx="4394200" cy="15779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/>
              <a:t>Pump Accident Investigation Report</a:t>
            </a:r>
          </a:p>
        </p:txBody>
      </p:sp>
      <p:pic>
        <p:nvPicPr>
          <p:cNvPr id="13" name="Picture 12" descr="IR-4-2_Alaska Pump Accident Repor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27496"/>
            <a:ext cx="3505200" cy="4544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>
            <a:off x="-1" y="0"/>
            <a:ext cx="9144001" cy="6662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2316" y="3511034"/>
            <a:ext cx="5791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/>
            <a:r>
              <a:rPr lang="en-US" b="1" i="1" dirty="0"/>
              <a:t>Click icon to hear firefighter story about pumps</a:t>
            </a:r>
            <a:r>
              <a:rPr lang="en-US" i="1" dirty="0"/>
              <a:t>.</a:t>
            </a:r>
            <a:endParaRPr lang="en-US" dirty="0"/>
          </a:p>
        </p:txBody>
      </p:sp>
      <p:pic>
        <p:nvPicPr>
          <p:cNvPr id="6" name="Env Concern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95786" y="3440182"/>
            <a:ext cx="566530" cy="566530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gradFill>
            <a:gsLst>
              <a:gs pos="0">
                <a:schemeClr val="tx1"/>
              </a:gs>
              <a:gs pos="70000">
                <a:schemeClr val="tx1">
                  <a:alpha val="30000"/>
                </a:schemeClr>
              </a:gs>
              <a:gs pos="47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9144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Words of 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cap="all" dirty="0">
                <a:solidFill>
                  <a:schemeClr val="accent6">
                    <a:lumMod val="50000"/>
                  </a:schemeClr>
                </a:solidFill>
              </a:rPr>
              <a:t>Design Responsibilities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Responsibilities</a:t>
            </a:r>
          </a:p>
        </p:txBody>
      </p:sp>
      <p:pic>
        <p:nvPicPr>
          <p:cNvPr id="4" name="Content Placeholder 3" descr="mental ima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876425"/>
            <a:ext cx="4004220" cy="4525963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Callout 4"/>
          <p:cNvSpPr/>
          <p:nvPr/>
        </p:nvSpPr>
        <p:spPr>
          <a:xfrm rot="21252451" flipH="1">
            <a:off x="189160" y="1955752"/>
            <a:ext cx="4095750" cy="2102341"/>
          </a:xfrm>
          <a:prstGeom prst="cloudCallout">
            <a:avLst>
              <a:gd name="adj1" fmla="val -63822"/>
              <a:gd name="adj2" fmla="val 12115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hoselay_sketch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210">
            <a:off x="710860" y="2184390"/>
            <a:ext cx="2955917" cy="14297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Responsibilities</a:t>
            </a:r>
          </a:p>
        </p:txBody>
      </p:sp>
      <p:pic>
        <p:nvPicPr>
          <p:cNvPr id="6" name="Content Placeholder 5" descr="3-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850" y="1254919"/>
            <a:ext cx="4276725" cy="2873167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ose_la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425" y="3389470"/>
            <a:ext cx="5500878" cy="3039524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2"/>
          </a:xfrm>
        </p:spPr>
        <p:txBody>
          <a:bodyPr/>
          <a:lstStyle/>
          <a:p>
            <a:pPr marL="0" indent="0"/>
            <a:r>
              <a:rPr lang="en-US" dirty="0"/>
              <a:t>Incorporate these components into the design:</a:t>
            </a:r>
          </a:p>
          <a:p>
            <a:pPr lvl="1"/>
            <a:r>
              <a:rPr lang="en-US" dirty="0"/>
              <a:t>Portable pump configurations</a:t>
            </a:r>
          </a:p>
          <a:p>
            <a:pPr lvl="1"/>
            <a:r>
              <a:rPr lang="en-US" dirty="0"/>
              <a:t>Hose lay design</a:t>
            </a:r>
          </a:p>
          <a:p>
            <a:pPr lvl="1"/>
            <a:r>
              <a:rPr lang="en-US" dirty="0"/>
              <a:t>Nozzle type(s)</a:t>
            </a:r>
          </a:p>
          <a:p>
            <a:pPr lvl="1"/>
            <a:r>
              <a:rPr lang="en-US" dirty="0"/>
              <a:t>Hydraulic calculations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Responsibilities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410353"/>
            <a:ext cx="8595360" cy="612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46" y="452487"/>
            <a:ext cx="8887436" cy="610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493378"/>
            <a:ext cx="8595360" cy="61452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Hydraulic Calculations</a:t>
            </a:r>
          </a:p>
        </p:txBody>
      </p:sp>
      <p:pic>
        <p:nvPicPr>
          <p:cNvPr id="4" name="Picture 3" descr="hose_la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4" y="1569165"/>
            <a:ext cx="8329803" cy="4602654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cap="all" dirty="0">
                <a:solidFill>
                  <a:schemeClr val="accent6">
                    <a:lumMod val="50000"/>
                  </a:schemeClr>
                </a:solidFill>
              </a:rPr>
              <a:t>Portable Pump Responsibilities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8000">
              <a:schemeClr val="accent5">
                <a:lumMod val="20000"/>
                <a:lumOff val="80000"/>
              </a:schemeClr>
            </a:gs>
            <a:gs pos="73000">
              <a:srgbClr val="F0F6CE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mp_po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125"/>
            <a:ext cx="9144000" cy="64579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6875463"/>
            <a:chOff x="0" y="0"/>
            <a:chExt cx="9144000" cy="6875463"/>
          </a:xfrm>
        </p:grpSpPr>
        <p:pic>
          <p:nvPicPr>
            <p:cNvPr id="6" name="Picture 6" descr="Them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Slide Number Placeholder 5"/>
            <p:cNvSpPr txBox="1">
              <a:spLocks/>
            </p:cNvSpPr>
            <p:nvPr/>
          </p:nvSpPr>
          <p:spPr>
            <a:xfrm>
              <a:off x="7010400" y="6689725"/>
              <a:ext cx="2133600" cy="168275"/>
            </a:xfrm>
            <a:prstGeom prst="rect">
              <a:avLst/>
            </a:prstGeom>
          </p:spPr>
          <p:txBody>
            <a:bodyPr anchor="ctr"/>
            <a:lstStyle>
              <a:lvl1pPr algn="r">
                <a:defRPr lang="en-US" sz="1000" b="1" kern="1200" baseline="0" smtClean="0">
                  <a:solidFill>
                    <a:schemeClr val="bg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dirty="0"/>
                <a:t>Slide 3 - </a:t>
              </a:r>
              <a:fld id="{60175118-9DA9-4587-9FD5-91DCCAFD24E3}" type="slidenum">
                <a:rPr/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29</a:t>
              </a:fld>
              <a:endParaRPr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0"/>
              <a:ext cx="71278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S-211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95588" y="0"/>
              <a:ext cx="6348412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Portable Pumps and Water Use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6629400"/>
              <a:ext cx="5867400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Unit 3 - Responsibilities</a:t>
              </a:r>
            </a:p>
          </p:txBody>
        </p:sp>
        <p:pic>
          <p:nvPicPr>
            <p:cNvPr id="12" name="Picture 11" descr="m3_Pump3D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63500"/>
              <a:ext cx="434975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sz="3200" dirty="0"/>
              <a:t>Given scenarios and photos, identify risk management, fuel handing, and environmental concerns.</a:t>
            </a:r>
          </a:p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sz="3200" dirty="0"/>
              <a:t>Identify methods to prevent cavitation and water hammer.</a:t>
            </a:r>
          </a:p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sz="3200" dirty="0"/>
              <a:t>List the four components that should be included in the design of a portable water delivery system. </a:t>
            </a:r>
          </a:p>
          <a:p>
            <a:pPr marL="514350" indent="-514350">
              <a:lnSpc>
                <a:spcPts val="3100"/>
              </a:lnSpc>
              <a:buFont typeface="+mj-lt"/>
              <a:buAutoNum type="arabicPeriod"/>
            </a:pPr>
            <a:r>
              <a:rPr lang="en-US" dirty="0"/>
              <a:t>Given photos, critique a portable pump setup.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ump_info_gu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08289">
            <a:off x="2828926" y="457200"/>
            <a:ext cx="3848100" cy="594360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Portable Pump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Obtain equipment and supplies.</a:t>
            </a:r>
          </a:p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Set up and prime pump; connect hoses.</a:t>
            </a:r>
          </a:p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Mix gas and oil, and refuel.</a:t>
            </a:r>
          </a:p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Start pump.</a:t>
            </a:r>
          </a:p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Operate and maintain pump.</a:t>
            </a:r>
          </a:p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Shut down pump.</a:t>
            </a:r>
          </a:p>
          <a:p>
            <a:pPr marL="512064" indent="-512064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/>
              <a:t>Troubleshoot.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Obtain Equipment and Supplies</a:t>
            </a:r>
          </a:p>
        </p:txBody>
      </p:sp>
      <p:pic>
        <p:nvPicPr>
          <p:cNvPr id="34819" name="Content Placeholder 3" descr="IGP0304 kit on river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1625" y="1295400"/>
            <a:ext cx="3460750" cy="5207000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GP0324 select si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1962150"/>
            <a:ext cx="362630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09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US" dirty="0"/>
              <a:t>Set Up Pump, Connect Hoses, </a:t>
            </a:r>
            <a:br>
              <a:rPr lang="en-US" dirty="0"/>
            </a:br>
            <a:r>
              <a:rPr lang="en-US" dirty="0"/>
              <a:t>and Prime Pump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4200525"/>
            <a:ext cx="2819400" cy="792163"/>
          </a:xfrm>
        </p:spPr>
        <p:txBody>
          <a:bodyPr/>
          <a:lstStyle/>
          <a:p>
            <a:r>
              <a:rPr lang="en-US" sz="2800" dirty="0"/>
              <a:t>Select a site.</a:t>
            </a:r>
          </a:p>
        </p:txBody>
      </p:sp>
      <p:pic>
        <p:nvPicPr>
          <p:cNvPr id="9" name="Picture 8" descr="IGP0434 inspect equi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100" y="2409825"/>
            <a:ext cx="260636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88533" y="5495925"/>
            <a:ext cx="4202641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3A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Unpack kit;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3A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63A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inventory and inspect.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GP0342 pad in ber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2143125"/>
            <a:ext cx="3602037" cy="239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819650"/>
            <a:ext cx="3733800" cy="1295400"/>
          </a:xfrm>
        </p:spPr>
        <p:txBody>
          <a:bodyPr/>
          <a:lstStyle/>
          <a:p>
            <a:pPr marL="0" indent="0"/>
            <a:r>
              <a:rPr lang="en-US" sz="2800" dirty="0"/>
              <a:t>Set up containment berms.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91075" y="4800600"/>
            <a:ext cx="35052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A9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Place pump in one berm and fuel can in the other berm.</a:t>
            </a:r>
          </a:p>
        </p:txBody>
      </p:sp>
      <p:pic>
        <p:nvPicPr>
          <p:cNvPr id="10" name="Picture 9" descr="IGP0538 pump fuel be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2148840"/>
            <a:ext cx="3669653" cy="24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US" dirty="0"/>
              <a:t>Set Up Pump, Connect Hoses, </a:t>
            </a:r>
            <a:br>
              <a:rPr lang="en-US" dirty="0"/>
            </a:br>
            <a:r>
              <a:rPr lang="en-US" dirty="0"/>
              <a:t>and Prime Pump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GP0367 secure pum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5" y="2000250"/>
            <a:ext cx="5235378" cy="34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20065" y="5572125"/>
            <a:ext cx="5295900" cy="944563"/>
          </a:xfrm>
        </p:spPr>
        <p:txBody>
          <a:bodyPr/>
          <a:lstStyle/>
          <a:p>
            <a:pPr algn="ctr"/>
            <a:r>
              <a:rPr lang="en-US" sz="2800" dirty="0"/>
              <a:t>Secure pump and fuel can.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US" dirty="0"/>
              <a:t>Set Up Pump, Connect Hoses, </a:t>
            </a:r>
            <a:br>
              <a:rPr lang="en-US" dirty="0"/>
            </a:br>
            <a:r>
              <a:rPr lang="en-US" dirty="0"/>
              <a:t>and Prime Pump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78" y="5124450"/>
            <a:ext cx="3787422" cy="19812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Connect foot valve/strainer to suction hose; fill with water; connect to pump.</a:t>
            </a:r>
          </a:p>
          <a:p>
            <a:pPr fontAlgn="auto">
              <a:lnSpc>
                <a:spcPts val="23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4" name="Picture 3" descr="IGP0399 connect foot valv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1714500"/>
            <a:ext cx="212587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GP0412 foot valve wate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1866900"/>
            <a:ext cx="4123409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67199" y="4810124"/>
            <a:ext cx="4029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A9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Place foot valve at least 1 foot under water; keep strainer clean and free of debris.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65A9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5A9A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US" dirty="0"/>
              <a:t>Set Up Pump, Connect Hoses, </a:t>
            </a:r>
            <a:br>
              <a:rPr lang="en-US" dirty="0"/>
            </a:br>
            <a:r>
              <a:rPr lang="en-US" dirty="0"/>
              <a:t>and Prime Pump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GP0498 prime pai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89919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prime dischar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905000"/>
            <a:ext cx="3887652" cy="291573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81000" y="4962525"/>
            <a:ext cx="847119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Prime the pump using a hand primer or by filling with water from a pail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5A9A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US" dirty="0"/>
              <a:t>Set Up Pump, Connect Hoses, </a:t>
            </a:r>
            <a:br>
              <a:rPr lang="en-US" dirty="0"/>
            </a:br>
            <a:r>
              <a:rPr lang="en-US" dirty="0"/>
              <a:t>and Prime Pump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GP0575 hose cur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785" y="2060034"/>
            <a:ext cx="3840480" cy="25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IGP0472 c and b val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50" y="2057400"/>
            <a:ext cx="3833086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48768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Connect hose curl (pigtail) to discharge side of pump and the other end of hose curl to check and bleeder valve.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5A9A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400"/>
              </a:lnSpc>
              <a:spcAft>
                <a:spcPts val="0"/>
              </a:spcAft>
              <a:defRPr/>
            </a:pPr>
            <a:r>
              <a:rPr lang="en-US" dirty="0"/>
              <a:t>Set Up Pump, Connect Hoses, </a:t>
            </a:r>
            <a:br>
              <a:rPr lang="en-US" dirty="0"/>
            </a:br>
            <a:r>
              <a:rPr lang="en-US" dirty="0"/>
              <a:t>and Prime Pump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682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Mix Gas and Oil, and Refuel</a:t>
            </a:r>
          </a:p>
        </p:txBody>
      </p:sp>
      <p:pic>
        <p:nvPicPr>
          <p:cNvPr id="4" name="Picture 3" descr="SIG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2719" y="2171700"/>
            <a:ext cx="3738562" cy="3738562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Objectives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Identify how to prevent the engine from flooding when starting the pump.</a:t>
            </a:r>
          </a:p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Identify how to troubleshoot common problems with portable pumps.</a:t>
            </a:r>
          </a:p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Identify how to select nozzles and apply water to achieve tactical objectives.</a:t>
            </a:r>
          </a:p>
          <a:p>
            <a:pPr marL="514350" lvl="1" indent="-514350">
              <a:lnSpc>
                <a:spcPts val="3100"/>
              </a:lnSpc>
              <a:buFont typeface="+mj-lt"/>
              <a:buAutoNum type="arabicPeriod" startAt="5"/>
            </a:pPr>
            <a:r>
              <a:rPr lang="en-US" sz="3200" dirty="0"/>
              <a:t>List general guidelines for maintaining and retrieving hoses.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875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4200"/>
              </a:lnSpc>
              <a:spcAft>
                <a:spcPts val="0"/>
              </a:spcAft>
              <a:defRPr/>
            </a:pPr>
            <a:r>
              <a:rPr lang="en-US" dirty="0"/>
              <a:t>Safety Procedures </a:t>
            </a:r>
            <a:br>
              <a:rPr lang="en-US" dirty="0"/>
            </a:br>
            <a:r>
              <a:rPr lang="en-US" dirty="0"/>
              <a:t>When Working With Fuel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525963"/>
          </a:xfrm>
        </p:spPr>
        <p:txBody>
          <a:bodyPr/>
          <a:lstStyle/>
          <a:p>
            <a:pPr lvl="1"/>
            <a:r>
              <a:rPr lang="en-US" dirty="0"/>
              <a:t>ALWAYS wear eye protection and gloves.</a:t>
            </a:r>
          </a:p>
          <a:p>
            <a:pPr lvl="1"/>
            <a:r>
              <a:rPr lang="en-US" dirty="0"/>
              <a:t>ALWAYS shut the pump down before opening the fuel tank. </a:t>
            </a:r>
          </a:p>
          <a:p>
            <a:pPr lvl="1"/>
            <a:r>
              <a:rPr lang="en-US" dirty="0"/>
              <a:t>Never operate a radio, cell phone, or other portable device when working with fuel. </a:t>
            </a:r>
          </a:p>
          <a:p>
            <a:pPr lvl="1">
              <a:buFont typeface="Arial" charset="0"/>
              <a:buNone/>
            </a:pPr>
            <a:endParaRPr lang="en-US" dirty="0"/>
          </a:p>
        </p:txBody>
      </p:sp>
      <p:pic>
        <p:nvPicPr>
          <p:cNvPr id="5" name="Picture 4" descr="SIG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359" y="4622005"/>
            <a:ext cx="1869281" cy="1869281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792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300"/>
              </a:lnSpc>
            </a:pPr>
            <a:r>
              <a:rPr lang="en-US" dirty="0"/>
              <a:t>Fuel and </a:t>
            </a:r>
            <a:br>
              <a:rPr lang="en-US" dirty="0"/>
            </a:br>
            <a:r>
              <a:rPr lang="en-US" dirty="0"/>
              <a:t>Environmental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2" y="1791484"/>
            <a:ext cx="8681156" cy="4678363"/>
          </a:xfrm>
        </p:spPr>
        <p:txBody>
          <a:bodyPr/>
          <a:lstStyle/>
          <a:p>
            <a:pPr marL="342900" lvl="1" indent="-342900">
              <a:spcAft>
                <a:spcPts val="600"/>
              </a:spcAft>
            </a:pPr>
            <a:r>
              <a:rPr lang="en-US" dirty="0"/>
              <a:t>Pumps and fuel cans often leak. </a:t>
            </a:r>
          </a:p>
          <a:p>
            <a:pPr marL="742950" lvl="2" indent="-342900"/>
            <a:r>
              <a:rPr lang="en-US" sz="2400" dirty="0"/>
              <a:t>ALWAYS use containment berms and absorbent pads. </a:t>
            </a:r>
          </a:p>
          <a:p>
            <a:pPr marL="742950" lvl="2" indent="-342900"/>
            <a:r>
              <a:rPr lang="en-US" sz="2400" dirty="0"/>
              <a:t>ALWAYS mix fuel over the containment berm. </a:t>
            </a:r>
          </a:p>
          <a:p>
            <a:pPr marL="342900" lvl="1" indent="-34290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If spill occurs:</a:t>
            </a:r>
          </a:p>
          <a:p>
            <a:pPr marL="742950" lvl="2" indent="-342900"/>
            <a:r>
              <a:rPr lang="en-US" sz="2400" dirty="0"/>
              <a:t>Contain the spill.</a:t>
            </a:r>
          </a:p>
          <a:p>
            <a:pPr marL="742950" lvl="2" indent="-342900"/>
            <a:r>
              <a:rPr lang="en-US" sz="2400" dirty="0"/>
              <a:t>Ensure no more fuel is spilled.</a:t>
            </a:r>
          </a:p>
          <a:p>
            <a:pPr marL="742950" lvl="2" indent="-342900"/>
            <a:r>
              <a:rPr lang="en-US" sz="2400" dirty="0"/>
              <a:t>Notify supervisor, Resource Advisor, or both, immediately.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dirty="0"/>
              <a:t>If fuel has to be transported or stored, follow agency policy.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534400" cy="4068763"/>
          </a:xfrm>
        </p:spPr>
        <p:txBody>
          <a:bodyPr/>
          <a:lstStyle/>
          <a:p>
            <a:pPr marL="0" indent="0" algn="ctr">
              <a:lnSpc>
                <a:spcPts val="4700"/>
              </a:lnSpc>
              <a:spcBef>
                <a:spcPts val="1200"/>
              </a:spcBef>
              <a:buNone/>
            </a:pPr>
            <a:r>
              <a:rPr lang="en-US" sz="3600" dirty="0"/>
              <a:t>All </a:t>
            </a:r>
            <a:r>
              <a:rPr lang="en-US" sz="3600" b="1" dirty="0"/>
              <a:t>two cycle </a:t>
            </a:r>
            <a:r>
              <a:rPr lang="en-US" sz="3600" dirty="0"/>
              <a:t>pumps require </a:t>
            </a:r>
            <a:br>
              <a:rPr lang="en-US" sz="3600" dirty="0"/>
            </a:br>
            <a:r>
              <a:rPr lang="en-US" sz="3600" u="sng" dirty="0">
                <a:solidFill>
                  <a:srgbClr val="00B0F0"/>
                </a:solidFill>
              </a:rPr>
              <a:t>UNLEADED GAS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br>
              <a:rPr lang="en-US" sz="3600" dirty="0"/>
            </a:br>
            <a:r>
              <a:rPr lang="en-US" sz="3600" dirty="0"/>
              <a:t>mixed with </a:t>
            </a:r>
            <a:br>
              <a:rPr lang="en-US" sz="3600" dirty="0"/>
            </a:br>
            <a:r>
              <a:rPr lang="en-US" sz="3600" u="sng" dirty="0">
                <a:solidFill>
                  <a:srgbClr val="00B0F0"/>
                </a:solidFill>
              </a:rPr>
              <a:t>TWO CYCLE OIL</a:t>
            </a:r>
            <a:r>
              <a:rPr lang="en-US" sz="3600" dirty="0">
                <a:solidFill>
                  <a:srgbClr val="00B0F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G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70891">
            <a:off x="458326" y="2990851"/>
            <a:ext cx="5534025" cy="369570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Is fuel pre-mixed?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67150" y="1447801"/>
            <a:ext cx="5562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Pre-mixed fuel (yellow tag</a:t>
            </a:r>
            <a:r>
              <a:rPr lang="en-US" sz="2800" b="1" noProof="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noProof="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Fuel color – red or greenish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Slippery to touch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noProof="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Regular gas(red tag)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Gas color – straw or has no color (clear)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Needs to be mixed with two cycle oil</a:t>
            </a:r>
          </a:p>
          <a:p>
            <a:pPr marL="742950" lvl="1" indent="-285750">
              <a:spcBef>
                <a:spcPct val="20000"/>
              </a:spcBef>
            </a:pPr>
            <a:endParaRPr lang="en-US" sz="3200" b="1" noProof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Fuel Mixing Instructions</a:t>
            </a:r>
          </a:p>
        </p:txBody>
      </p:sp>
      <p:sp>
        <p:nvSpPr>
          <p:cNvPr id="40966" name="TextBox 10"/>
          <p:cNvSpPr txBox="1">
            <a:spLocks noChangeArrowheads="1"/>
          </p:cNvSpPr>
          <p:nvPr/>
        </p:nvSpPr>
        <p:spPr bwMode="auto">
          <a:xfrm>
            <a:off x="219075" y="5505450"/>
            <a:ext cx="2992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24:1 Ratio</a:t>
            </a:r>
          </a:p>
          <a:p>
            <a:pPr algn="ctr"/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(5 gal gas: 1 </a:t>
            </a:r>
            <a:r>
              <a:rPr lang="en-US" sz="2400" b="1" spc="-150" dirty="0" err="1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qt</a:t>
            </a:r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 oil)</a:t>
            </a:r>
          </a:p>
        </p:txBody>
      </p:sp>
      <p:sp>
        <p:nvSpPr>
          <p:cNvPr id="40967" name="TextBox 11"/>
          <p:cNvSpPr txBox="1">
            <a:spLocks noChangeArrowheads="1"/>
          </p:cNvSpPr>
          <p:nvPr/>
        </p:nvSpPr>
        <p:spPr bwMode="auto">
          <a:xfrm>
            <a:off x="3305174" y="5505450"/>
            <a:ext cx="2619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Mix gas and oil.</a:t>
            </a: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6181725" y="5495925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Shake, and add remaining gas.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2900" y="1403352"/>
            <a:ext cx="8265419" cy="4033269"/>
            <a:chOff x="285750" y="1117602"/>
            <a:chExt cx="8265419" cy="4033269"/>
          </a:xfrm>
        </p:grpSpPr>
        <p:grpSp>
          <p:nvGrpSpPr>
            <p:cNvPr id="18" name="Group 17"/>
            <p:cNvGrpSpPr/>
            <p:nvPr/>
          </p:nvGrpSpPr>
          <p:grpSpPr>
            <a:xfrm>
              <a:off x="285750" y="1127127"/>
              <a:ext cx="2679957" cy="4023744"/>
              <a:chOff x="285750" y="1127127"/>
              <a:chExt cx="2679957" cy="4023744"/>
            </a:xfrm>
          </p:grpSpPr>
          <p:pic>
            <p:nvPicPr>
              <p:cNvPr id="40963" name="Picture 7" descr="IGP0370oil amt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365" y="1228730"/>
                <a:ext cx="2605342" cy="3922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165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285750" y="1127127"/>
                <a:ext cx="445452" cy="44325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181350" y="1117602"/>
              <a:ext cx="2690197" cy="4019511"/>
              <a:chOff x="3171825" y="1117602"/>
              <a:chExt cx="2690197" cy="4019511"/>
            </a:xfrm>
          </p:grpSpPr>
          <p:pic>
            <p:nvPicPr>
              <p:cNvPr id="40964" name="Picture 8" descr="MG_2523 mix fuel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9618" y="1219206"/>
                <a:ext cx="2612404" cy="3917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165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3171825" y="1117602"/>
                <a:ext cx="445452" cy="44325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05525" y="1117602"/>
              <a:ext cx="2445644" cy="4023744"/>
              <a:chOff x="6105525" y="1117602"/>
              <a:chExt cx="2445644" cy="4023744"/>
            </a:xfrm>
          </p:grpSpPr>
          <p:pic>
            <p:nvPicPr>
              <p:cNvPr id="40965" name="Picture 9" descr="IGP0381 shaken can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3630" y="1219205"/>
                <a:ext cx="2407539" cy="3922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165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6105525" y="1117602"/>
                <a:ext cx="445452" cy="44325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Mix Fuel and Refuel</a:t>
            </a:r>
          </a:p>
        </p:txBody>
      </p:sp>
      <p:pic>
        <p:nvPicPr>
          <p:cNvPr id="41987" name="Content Placeholder 3" descr="MG_2497fuel can tag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574" y="2133601"/>
            <a:ext cx="2685743" cy="1790704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90525" y="4038600"/>
            <a:ext cx="2754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Write on the appropriate tag the date fuel was mixed, and attach tag to the fuel can.</a:t>
            </a:r>
          </a:p>
        </p:txBody>
      </p:sp>
      <p:pic>
        <p:nvPicPr>
          <p:cNvPr id="5" name="Content Placeholder 3" descr="MG_2533 attach fuel lin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8132" y="2133600"/>
            <a:ext cx="2568973" cy="17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286125" y="4114800"/>
            <a:ext cx="2609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Attach fuel line to pump-adapted can.</a:t>
            </a:r>
          </a:p>
        </p:txBody>
      </p:sp>
      <p:pic>
        <p:nvPicPr>
          <p:cNvPr id="7" name="Picture 6" descr="disposing pa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563" y="2143126"/>
            <a:ext cx="2679233" cy="1780038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6076950" y="4038600"/>
            <a:ext cx="2676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spc="-15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Replace pads; dispose according to agency protocol.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274638"/>
            <a:ext cx="68008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Start Pump</a:t>
            </a:r>
          </a:p>
        </p:txBody>
      </p:sp>
      <p:pic>
        <p:nvPicPr>
          <p:cNvPr id="45060" name="Picture 3" descr="IMG_5339 communicat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2057400" cy="414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061" name="Picture 4" descr="MG_2529open air ven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933575"/>
            <a:ext cx="46085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609601" y="5105400"/>
            <a:ext cx="281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spc="-13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Tell nozzle operator  the pump is ready to start. 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419600" y="5095875"/>
            <a:ext cx="375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spc="-13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Open air vent on fuel can.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Start Pump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000625" y="4960938"/>
            <a:ext cx="3752849" cy="1173162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ts val="24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-130" dirty="0">
                <a:solidFill>
                  <a:srgbClr val="FF0000"/>
                </a:solidFill>
              </a:rPr>
              <a:t>Warm engine:</a:t>
            </a:r>
          </a:p>
          <a:p>
            <a:pPr marL="0" indent="0" fontAlgn="auto">
              <a:lnSpc>
                <a:spcPts val="24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-130" dirty="0"/>
              <a:t>Choke in run position.</a:t>
            </a:r>
          </a:p>
          <a:p>
            <a:pPr marL="0" indent="0" fontAlgn="auto">
              <a:lnSpc>
                <a:spcPts val="24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spc="-130" dirty="0"/>
              <a:t>Throttle in start/warm up position.</a:t>
            </a:r>
          </a:p>
        </p:txBody>
      </p:sp>
      <p:pic>
        <p:nvPicPr>
          <p:cNvPr id="46084" name="Picture 4" descr="DSC2506 cold start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2038350"/>
            <a:ext cx="4115099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5" name="Picture 5" descr="DSC2503 warm start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2038350"/>
            <a:ext cx="4115099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457200" y="4960938"/>
            <a:ext cx="4114800" cy="1173162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spc="-13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Cold engine: </a:t>
            </a:r>
          </a:p>
          <a:p>
            <a:pPr fontAlgn="auto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spc="-13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Choke in start position.</a:t>
            </a:r>
          </a:p>
          <a:p>
            <a:pPr fontAlgn="auto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spc="-13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Throttle in start/warm up position.</a:t>
            </a:r>
          </a:p>
        </p:txBody>
      </p:sp>
      <p:sp>
        <p:nvSpPr>
          <p:cNvPr id="10" name="Oval 9"/>
          <p:cNvSpPr/>
          <p:nvPr/>
        </p:nvSpPr>
        <p:spPr>
          <a:xfrm>
            <a:off x="714375" y="3495675"/>
            <a:ext cx="1219200" cy="137160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91125" y="3476625"/>
            <a:ext cx="1219200" cy="137160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Start Pump</a:t>
            </a:r>
          </a:p>
        </p:txBody>
      </p:sp>
      <p:pic>
        <p:nvPicPr>
          <p:cNvPr id="47107" name="Content Placeholder 3" descr="1940 fuel touch carb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1" y="1343025"/>
            <a:ext cx="2718928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08" name="Picture 10" descr="MG_2538pump fuel bul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43025"/>
            <a:ext cx="2819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109" name="Content Placeholder 7"/>
          <p:cNvSpPr txBox="1">
            <a:spLocks/>
          </p:cNvSpPr>
          <p:nvPr/>
        </p:nvSpPr>
        <p:spPr bwMode="auto">
          <a:xfrm>
            <a:off x="1066800" y="5691894"/>
            <a:ext cx="695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spc="-13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Slowly pump fuel bulb until fuel mixture (in clear fuel tube) is just touching bottom of carburetor.</a:t>
            </a:r>
          </a:p>
        </p:txBody>
      </p:sp>
      <p:sp>
        <p:nvSpPr>
          <p:cNvPr id="15" name="Oval 14"/>
          <p:cNvSpPr/>
          <p:nvPr/>
        </p:nvSpPr>
        <p:spPr>
          <a:xfrm>
            <a:off x="6324600" y="1493419"/>
            <a:ext cx="1187116" cy="1335505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24000" y="3714499"/>
            <a:ext cx="1558090" cy="1752851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ight Arrow 2"/>
          <p:cNvSpPr/>
          <p:nvPr/>
        </p:nvSpPr>
        <p:spPr>
          <a:xfrm flipH="1">
            <a:off x="7066844" y="2262772"/>
            <a:ext cx="1371600" cy="29980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Start Pump</a:t>
            </a:r>
          </a:p>
        </p:txBody>
      </p:sp>
      <p:pic>
        <p:nvPicPr>
          <p:cNvPr id="4" name="Content Placeholder 3" descr="DSC2530 on off.tif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313" y="1381298"/>
            <a:ext cx="1075664" cy="2807208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DSC2503 warm start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971" y="1381298"/>
            <a:ext cx="3485789" cy="2807208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5731935" y="2876550"/>
            <a:ext cx="1219200" cy="137160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134" name="TextBox 21"/>
          <p:cNvSpPr txBox="1">
            <a:spLocks noChangeArrowheads="1"/>
          </p:cNvSpPr>
          <p:nvPr/>
        </p:nvSpPr>
        <p:spPr bwMode="auto">
          <a:xfrm>
            <a:off x="5398560" y="4314825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>
              <a:buFont typeface="Arial" charset="0"/>
              <a:buChar char="•"/>
            </a:pPr>
            <a: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Immediately set choke lever to  run position.</a:t>
            </a:r>
          </a:p>
        </p:txBody>
      </p:sp>
      <p:sp>
        <p:nvSpPr>
          <p:cNvPr id="48135" name="TextBox 22"/>
          <p:cNvSpPr txBox="1">
            <a:spLocks noChangeArrowheads="1"/>
          </p:cNvSpPr>
          <p:nvPr/>
        </p:nvSpPr>
        <p:spPr bwMode="auto">
          <a:xfrm>
            <a:off x="-1" y="4305300"/>
            <a:ext cx="225460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>
              <a:buFont typeface="Arial" charset="0"/>
              <a:buChar char="•"/>
            </a:pPr>
            <a: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Turn switch on (if  there is a switch).</a:t>
            </a:r>
          </a:p>
          <a:p>
            <a:pPr marL="173038" indent="-173038">
              <a:buFont typeface="Arial" charset="0"/>
              <a:buChar char="•"/>
            </a:pPr>
            <a: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On Mark 3 </a:t>
            </a:r>
            <a:b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pump, ensure </a:t>
            </a:r>
            <a:r>
              <a:rPr lang="en-US" sz="2000" b="1" spc="-120" dirty="0" err="1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overspeed</a:t>
            </a:r>
            <a: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 reset rod  is pushed in.</a:t>
            </a:r>
          </a:p>
        </p:txBody>
      </p:sp>
      <p:pic>
        <p:nvPicPr>
          <p:cNvPr id="27" name="Content Placeholder 4" descr="start_IGP056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8278" y="1381298"/>
            <a:ext cx="2818790" cy="2809702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137" name="TextBox 27"/>
          <p:cNvSpPr txBox="1">
            <a:spLocks noChangeArrowheads="1"/>
          </p:cNvSpPr>
          <p:nvPr/>
        </p:nvSpPr>
        <p:spPr bwMode="auto">
          <a:xfrm>
            <a:off x="2254605" y="4324350"/>
            <a:ext cx="2971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>
              <a:buFont typeface="Arial" charset="0"/>
              <a:buChar char="•"/>
            </a:pPr>
            <a:r>
              <a:rPr lang="en-US" sz="2000" b="1" spc="-12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Pull starter rope with short, quick pulls (2 to 4 pulls) until engine “pops.”</a:t>
            </a:r>
          </a:p>
        </p:txBody>
      </p:sp>
      <p:sp>
        <p:nvSpPr>
          <p:cNvPr id="48138" name="TextBox 28"/>
          <p:cNvSpPr txBox="1">
            <a:spLocks noChangeArrowheads="1"/>
          </p:cNvSpPr>
          <p:nvPr/>
        </p:nvSpPr>
        <p:spPr bwMode="auto">
          <a:xfrm>
            <a:off x="2730855" y="5724881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Click icon to hear engine pop. </a:t>
            </a:r>
            <a:endParaRPr lang="en-US" sz="1400" b="1" dirty="0">
              <a:solidFill>
                <a:srgbClr val="265A9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ump Po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80" y="5724881"/>
            <a:ext cx="307975" cy="30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13620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General Responsibilities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47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Start Pump</a:t>
            </a:r>
          </a:p>
        </p:txBody>
      </p:sp>
      <p:pic>
        <p:nvPicPr>
          <p:cNvPr id="6" name="Content Placeholder 5" descr="_IGP0535 start 2nd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0300" y="1157109"/>
            <a:ext cx="4343400" cy="2980764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219075" y="4448175"/>
            <a:ext cx="8763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82725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Pull starter rope 1 to 3 more times, and the pump engine should start.</a:t>
            </a:r>
          </a:p>
          <a:p>
            <a:pPr marL="1139825" lvl="1">
              <a:spcAft>
                <a:spcPts val="1200"/>
              </a:spcAft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Additional pulls of rope with choke in start position (after engine pops) will flood engine.</a:t>
            </a:r>
          </a:p>
          <a:p>
            <a:pPr marL="1482725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Allow engine 2 minutes to warm up before moving throttle to run position. </a:t>
            </a:r>
          </a:p>
        </p:txBody>
      </p:sp>
      <p:pic>
        <p:nvPicPr>
          <p:cNvPr id="7" name="Picture 6" descr="SIG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20" y="4969103"/>
            <a:ext cx="1204912" cy="120491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Operate and Maintain Pump</a:t>
            </a:r>
          </a:p>
        </p:txBody>
      </p:sp>
      <p:pic>
        <p:nvPicPr>
          <p:cNvPr id="5" name="Picture 4" descr="new pump set u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4575" y="1409700"/>
            <a:ext cx="4450983" cy="3330534"/>
          </a:xfrm>
          <a:prstGeom prst="rect">
            <a:avLst/>
          </a:prstGeom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880" y="4933950"/>
            <a:ext cx="4297680" cy="121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Prevent pump cavitation and water hammer.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63440" y="4933950"/>
            <a:ext cx="429768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Ensure water is flowing through pump head at all times. Crack nozzle open or open bleeder valve.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Operate and Maintain Pump</a:t>
            </a:r>
          </a:p>
        </p:txBody>
      </p:sp>
      <p:pic>
        <p:nvPicPr>
          <p:cNvPr id="4" name="Content Placeholder 3" descr="DSC1952 grease fitting.tif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625" y="1724236"/>
            <a:ext cx="5359085" cy="3762164"/>
          </a:xfr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00750" y="5638800"/>
            <a:ext cx="2695575" cy="838200"/>
          </a:xfrm>
        </p:spPr>
        <p:txBody>
          <a:bodyPr rtlCol="0">
            <a:noAutofit/>
          </a:bodyPr>
          <a:lstStyle/>
          <a:p>
            <a:pPr marL="285750" indent="-285750" fontAlgn="auto">
              <a:lnSpc>
                <a:spcPts val="26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Tighten loose nuts and bolts.</a:t>
            </a:r>
          </a:p>
        </p:txBody>
      </p:sp>
      <p:sp>
        <p:nvSpPr>
          <p:cNvPr id="51205" name="Content Placeholder 2"/>
          <p:cNvSpPr txBox="1">
            <a:spLocks/>
          </p:cNvSpPr>
          <p:nvPr/>
        </p:nvSpPr>
        <p:spPr bwMode="auto">
          <a:xfrm>
            <a:off x="1209675" y="5638800"/>
            <a:ext cx="396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Grease pump head.</a:t>
            </a:r>
          </a:p>
        </p:txBody>
      </p:sp>
      <p:pic>
        <p:nvPicPr>
          <p:cNvPr id="7" name="Picture 6" descr="tighten MG_255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081" y="1724024"/>
            <a:ext cx="2506218" cy="3759327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Operate Pump 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Listen</a:t>
            </a:r>
            <a:r>
              <a:rPr lang="en-US" sz="4000" dirty="0"/>
              <a:t> </a:t>
            </a:r>
            <a:r>
              <a:rPr lang="en-US" dirty="0"/>
              <a:t>to pump</a:t>
            </a:r>
          </a:p>
          <a:p>
            <a:pPr lvl="1"/>
            <a:r>
              <a:rPr lang="en-US" dirty="0"/>
              <a:t>Lugging</a:t>
            </a:r>
          </a:p>
          <a:p>
            <a:pPr lvl="1"/>
            <a:r>
              <a:rPr lang="en-US" dirty="0"/>
              <a:t>Rapid rpms</a:t>
            </a:r>
          </a:p>
          <a:p>
            <a:pPr lvl="1"/>
            <a:r>
              <a:rPr lang="en-US" dirty="0"/>
              <a:t>Sputtering</a:t>
            </a:r>
          </a:p>
        </p:txBody>
      </p:sp>
      <p:pic>
        <p:nvPicPr>
          <p:cNvPr id="4" name="Picture 3" descr="m3_Pump3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00600" y="2832100"/>
            <a:ext cx="3810000" cy="34417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06363" y="6324600"/>
            <a:ext cx="31502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Click on the sound icon to play audio.</a:t>
            </a:r>
          </a:p>
        </p:txBody>
      </p:sp>
      <p:pic>
        <p:nvPicPr>
          <p:cNvPr id="7" name="lugging">
            <a:hlinkClick r:id="" action="ppaction://media"/>
            <a:extLst>
              <a:ext uri="{FF2B5EF4-FFF2-40B4-BE49-F238E27FC236}">
                <a16:creationId xmlns:a16="http://schemas.microsoft.com/office/drawing/2014/main" id="{BA6FBB34-D257-4FD3-A546-C07FA3F6C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0184" y="2317873"/>
            <a:ext cx="406400" cy="406400"/>
          </a:xfrm>
          <a:prstGeom prst="rect">
            <a:avLst/>
          </a:prstGeom>
        </p:spPr>
      </p:pic>
      <p:pic>
        <p:nvPicPr>
          <p:cNvPr id="8" name="High RPM">
            <a:hlinkClick r:id="" action="ppaction://media"/>
            <a:extLst>
              <a:ext uri="{FF2B5EF4-FFF2-40B4-BE49-F238E27FC236}">
                <a16:creationId xmlns:a16="http://schemas.microsoft.com/office/drawing/2014/main" id="{1B916311-81B2-41AF-9BBC-6DF3443C8E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6747" y="2832100"/>
            <a:ext cx="406400" cy="406400"/>
          </a:xfrm>
          <a:prstGeom prst="rect">
            <a:avLst/>
          </a:prstGeom>
        </p:spPr>
      </p:pic>
      <p:pic>
        <p:nvPicPr>
          <p:cNvPr id="9" name="Sputtering">
            <a:hlinkClick r:id="" action="ppaction://media"/>
            <a:extLst>
              <a:ext uri="{FF2B5EF4-FFF2-40B4-BE49-F238E27FC236}">
                <a16:creationId xmlns:a16="http://schemas.microsoft.com/office/drawing/2014/main" id="{C5DF5A43-D512-4680-8A78-BC0CF54213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3547" y="34826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Sputter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Sputtering may indicate a carburetor problem. </a:t>
            </a:r>
          </a:p>
          <a:p>
            <a:pPr marL="0" indent="0"/>
            <a:r>
              <a:rPr lang="en-US" dirty="0"/>
              <a:t>Significant elevation change may cause carburetor to not work correctly (fuel/air mixture problems).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Carburetor Adjustment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CONSULT WITH YOUR SUPERVISOR OR FOLLOW LOCAL POLICY, OR BOTH REGARDING ADJUSTMENT OF CARBURETOR. </a:t>
            </a:r>
          </a:p>
        </p:txBody>
      </p:sp>
      <p:pic>
        <p:nvPicPr>
          <p:cNvPr id="5" name="Picture 4" descr="SIG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159" y="3429000"/>
            <a:ext cx="2021681" cy="202168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114800" y="4848225"/>
            <a:ext cx="36166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Click the screen to play the video clip.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620890"/>
            <a:ext cx="4038600" cy="4922660"/>
          </a:xfrm>
        </p:spPr>
        <p:txBody>
          <a:bodyPr rtlCol="0">
            <a:noAutofit/>
          </a:bodyPr>
          <a:lstStyle/>
          <a:p>
            <a:pPr marL="914400" lvl="2" indent="-514350" fontAlgn="auto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800" dirty="0"/>
              <a:t>When pump’s engine </a:t>
            </a:r>
            <a:r>
              <a:rPr lang="en-US" sz="2000" dirty="0"/>
              <a:t>is warm, run at full throttle.</a:t>
            </a:r>
          </a:p>
          <a:p>
            <a:pPr marL="914400" lvl="2" indent="-514350" fontAlgn="auto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dirty="0"/>
              <a:t>Slowly turn high idle screw until maximum rpm is reached and passed.</a:t>
            </a:r>
          </a:p>
          <a:p>
            <a:pPr marL="914400" lvl="2" indent="-514350" fontAlgn="auto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dirty="0"/>
              <a:t>Turn high idle screw the opposite direction until maximum rpm is reached again.</a:t>
            </a:r>
          </a:p>
          <a:p>
            <a:pPr marL="914400" lvl="2" indent="-514350" fontAlgn="auto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dirty="0"/>
              <a:t>Turn screw counter clockwise ¼ of a turn to obtain both maximum rpm and proper engine lubrication.</a:t>
            </a:r>
          </a:p>
          <a:p>
            <a:pPr marL="914400" lvl="2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62075" y="5457825"/>
            <a:ext cx="729615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</a:rPr>
              <a:t>Do not adjust the low idle screw. </a:t>
            </a:r>
          </a:p>
        </p:txBody>
      </p:sp>
      <p:pic>
        <p:nvPicPr>
          <p:cNvPr id="6" name="Picture 5" descr="SIG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9" y="5495925"/>
            <a:ext cx="1050131" cy="105013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arburetor adjustment video">
            <a:hlinkClick r:id="" action="ppaction://media"/>
            <a:extLst>
              <a:ext uri="{FF2B5EF4-FFF2-40B4-BE49-F238E27FC236}">
                <a16:creationId xmlns:a16="http://schemas.microsoft.com/office/drawing/2014/main" id="{4F0F446E-B0D3-4F79-8C67-A063B007D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9140" y="1451113"/>
            <a:ext cx="4149660" cy="311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Shutdown Pump</a:t>
            </a:r>
          </a:p>
        </p:txBody>
      </p:sp>
      <p:pic>
        <p:nvPicPr>
          <p:cNvPr id="57347" name="Picture 4" descr="MG_2579 communic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1219200"/>
            <a:ext cx="2212975" cy="3319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48" name="Picture 5" descr="DSC2514 throttle stop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4670425"/>
            <a:ext cx="2208213" cy="180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49" name="Picture 6" descr="MG_2583 draining fuel lin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25" y="1219200"/>
            <a:ext cx="2332038" cy="3319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350" name="Picture 7" descr="MG_2616 drain pump head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2"/>
          <a:stretch>
            <a:fillRect/>
          </a:stretch>
        </p:blipFill>
        <p:spPr bwMode="auto">
          <a:xfrm>
            <a:off x="4619625" y="4670425"/>
            <a:ext cx="2362200" cy="1809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351" name="TextBox 8"/>
          <p:cNvSpPr txBox="1">
            <a:spLocks noChangeArrowheads="1"/>
          </p:cNvSpPr>
          <p:nvPr/>
        </p:nvSpPr>
        <p:spPr bwMode="auto">
          <a:xfrm>
            <a:off x="2609850" y="1676400"/>
            <a:ext cx="20116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Communicate with nozzle operator.</a:t>
            </a:r>
          </a:p>
        </p:txBody>
      </p:sp>
      <p:sp>
        <p:nvSpPr>
          <p:cNvPr id="57352" name="TextBox 9"/>
          <p:cNvSpPr txBox="1">
            <a:spLocks noChangeArrowheads="1"/>
          </p:cNvSpPr>
          <p:nvPr/>
        </p:nvSpPr>
        <p:spPr bwMode="auto">
          <a:xfrm>
            <a:off x="2609848" y="5156199"/>
            <a:ext cx="20116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Move throttle lever to “stop” position.</a:t>
            </a:r>
          </a:p>
        </p:txBody>
      </p:sp>
      <p:sp>
        <p:nvSpPr>
          <p:cNvPr id="57353" name="TextBox 10"/>
          <p:cNvSpPr txBox="1">
            <a:spLocks noChangeArrowheads="1"/>
          </p:cNvSpPr>
          <p:nvPr/>
        </p:nvSpPr>
        <p:spPr bwMode="auto">
          <a:xfrm>
            <a:off x="7058025" y="1676400"/>
            <a:ext cx="192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Drain fuel line.</a:t>
            </a:r>
          </a:p>
        </p:txBody>
      </p:sp>
      <p:sp>
        <p:nvSpPr>
          <p:cNvPr id="57354" name="TextBox 11"/>
          <p:cNvSpPr txBox="1">
            <a:spLocks noChangeArrowheads="1"/>
          </p:cNvSpPr>
          <p:nvPr/>
        </p:nvSpPr>
        <p:spPr bwMode="auto">
          <a:xfrm>
            <a:off x="7058025" y="5156200"/>
            <a:ext cx="19202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Drain pump head (in freezing conditions).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181225" y="114300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181225" y="464820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677025" y="114300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677025" y="464820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Troubleshooting Pump Problems</a:t>
            </a:r>
          </a:p>
        </p:txBody>
      </p:sp>
      <p:sp>
        <p:nvSpPr>
          <p:cNvPr id="58372" name="TextBox 5"/>
          <p:cNvSpPr txBox="1">
            <a:spLocks noChangeArrowheads="1"/>
          </p:cNvSpPr>
          <p:nvPr/>
        </p:nvSpPr>
        <p:spPr bwMode="auto">
          <a:xfrm>
            <a:off x="2458273" y="6149492"/>
            <a:ext cx="4229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Click the video window to play the video clip.</a:t>
            </a:r>
          </a:p>
        </p:txBody>
      </p:sp>
      <p:pic>
        <p:nvPicPr>
          <p:cNvPr id="6" name="pumps_vid">
            <a:hlinkClick r:id="" action="ppaction://media"/>
            <a:extLst>
              <a:ext uri="{FF2B5EF4-FFF2-40B4-BE49-F238E27FC236}">
                <a16:creationId xmlns:a16="http://schemas.microsoft.com/office/drawing/2014/main" id="{A0C0F48C-4C03-423B-AED3-738AAE3BB7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554163"/>
            <a:ext cx="6034088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66700"/>
            <a:ext cx="8686800" cy="1143000"/>
          </a:xfrm>
        </p:spPr>
        <p:txBody>
          <a:bodyPr>
            <a:normAutofit/>
          </a:bodyPr>
          <a:lstStyle/>
          <a:p>
            <a:pPr fontAlgn="auto">
              <a:lnSpc>
                <a:spcPts val="3700"/>
              </a:lnSpc>
              <a:spcAft>
                <a:spcPts val="0"/>
              </a:spcAft>
              <a:defRPr/>
            </a:pPr>
            <a:r>
              <a:rPr lang="en-US" sz="4000" dirty="0"/>
              <a:t>Troubleshooting  – </a:t>
            </a:r>
            <a:br>
              <a:rPr lang="en-US" sz="4000" dirty="0"/>
            </a:br>
            <a:r>
              <a:rPr lang="en-US" sz="4000" dirty="0"/>
              <a:t>Symptoms and Remedies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912" y="2019638"/>
            <a:ext cx="5980176" cy="41056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Risk Management</a:t>
            </a:r>
          </a:p>
        </p:txBody>
      </p:sp>
      <p:pic>
        <p:nvPicPr>
          <p:cNvPr id="6" name="Picture 3" descr="ppe.JPG"/>
          <p:cNvPicPr>
            <a:picLocks noChangeAspect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733800"/>
            <a:ext cx="389969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IMG0013 noz op flam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158787"/>
            <a:ext cx="2209800" cy="31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01000" cy="3810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Always wear PPE; keep sleeves down.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9075" y="274638"/>
            <a:ext cx="8686800" cy="1143000"/>
          </a:xfrm>
        </p:spPr>
        <p:txBody>
          <a:bodyPr>
            <a:normAutofit/>
          </a:bodyPr>
          <a:lstStyle/>
          <a:p>
            <a:pPr fontAlgn="auto">
              <a:lnSpc>
                <a:spcPts val="3700"/>
              </a:lnSpc>
              <a:spcAft>
                <a:spcPts val="0"/>
              </a:spcAft>
              <a:defRPr/>
            </a:pPr>
            <a:r>
              <a:rPr lang="en-US" sz="4000" dirty="0"/>
              <a:t>Troubleshooting  – </a:t>
            </a:r>
            <a:br>
              <a:rPr lang="en-US" sz="4000" dirty="0"/>
            </a:br>
            <a:r>
              <a:rPr lang="en-US" sz="4000" dirty="0"/>
              <a:t>Symptoms and Remedies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580" y="1859280"/>
            <a:ext cx="5958840" cy="313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008" y="5409861"/>
            <a:ext cx="5967984" cy="84734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9075" y="274638"/>
            <a:ext cx="8686800" cy="1143000"/>
          </a:xfrm>
        </p:spPr>
        <p:txBody>
          <a:bodyPr>
            <a:normAutofit/>
          </a:bodyPr>
          <a:lstStyle/>
          <a:p>
            <a:pPr fontAlgn="auto">
              <a:lnSpc>
                <a:spcPts val="3700"/>
              </a:lnSpc>
              <a:spcAft>
                <a:spcPts val="0"/>
              </a:spcAft>
              <a:defRPr/>
            </a:pPr>
            <a:r>
              <a:rPr lang="en-US" sz="4000" dirty="0"/>
              <a:t>Troubleshooting  – </a:t>
            </a:r>
            <a:br>
              <a:rPr lang="en-US" sz="4000" dirty="0"/>
            </a:br>
            <a:r>
              <a:rPr lang="en-US" sz="4000" dirty="0"/>
              <a:t>Symptoms and Remedies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56" y="1743795"/>
            <a:ext cx="5961888" cy="1609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912" y="3553177"/>
            <a:ext cx="5980176" cy="289864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9075" y="274638"/>
            <a:ext cx="8686800" cy="1143000"/>
          </a:xfrm>
        </p:spPr>
        <p:txBody>
          <a:bodyPr>
            <a:noAutofit/>
          </a:bodyPr>
          <a:lstStyle/>
          <a:p>
            <a:pPr fontAlgn="auto">
              <a:lnSpc>
                <a:spcPts val="3700"/>
              </a:lnSpc>
              <a:spcAft>
                <a:spcPts val="0"/>
              </a:spcAft>
              <a:defRPr/>
            </a:pPr>
            <a:r>
              <a:rPr lang="en-US" sz="4000" dirty="0"/>
              <a:t>Troubleshooting  – </a:t>
            </a:r>
            <a:br>
              <a:rPr lang="en-US" sz="4000" dirty="0"/>
            </a:br>
            <a:r>
              <a:rPr lang="en-US" sz="4000" dirty="0"/>
              <a:t>Symptoms and Remedies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56" y="2749296"/>
            <a:ext cx="5961888" cy="135940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667000"/>
            <a:ext cx="5562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Troubleshoot: </a:t>
            </a:r>
            <a:br>
              <a:rPr lang="en-US" dirty="0"/>
            </a:br>
            <a:r>
              <a:rPr lang="en-US" dirty="0"/>
              <a:t>Step-by-Step Process</a:t>
            </a:r>
            <a:br>
              <a:rPr lang="en-US" dirty="0"/>
            </a:br>
            <a:r>
              <a:rPr lang="en-US" dirty="0"/>
              <a:t>Using the IRPG</a:t>
            </a:r>
          </a:p>
        </p:txBody>
      </p:sp>
      <p:pic>
        <p:nvPicPr>
          <p:cNvPr id="4" name="Picture 3" descr="troubleshoot_gu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38961">
            <a:off x="470142" y="182160"/>
            <a:ext cx="3311218" cy="6601933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8000">
              <a:schemeClr val="accent5">
                <a:lumMod val="20000"/>
                <a:lumOff val="80000"/>
              </a:schemeClr>
            </a:gs>
            <a:gs pos="73000">
              <a:srgbClr val="F0F6CE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mp_post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125"/>
            <a:ext cx="9144000" cy="6438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9144000" cy="6875463"/>
            <a:chOff x="0" y="0"/>
            <a:chExt cx="9144000" cy="6875463"/>
          </a:xfrm>
        </p:grpSpPr>
        <p:pic>
          <p:nvPicPr>
            <p:cNvPr id="6" name="Picture 6" descr="Them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Slide Number Placeholder 5"/>
            <p:cNvSpPr txBox="1">
              <a:spLocks/>
            </p:cNvSpPr>
            <p:nvPr/>
          </p:nvSpPr>
          <p:spPr>
            <a:xfrm>
              <a:off x="7010400" y="6689725"/>
              <a:ext cx="2133600" cy="168275"/>
            </a:xfrm>
            <a:prstGeom prst="rect">
              <a:avLst/>
            </a:prstGeom>
          </p:spPr>
          <p:txBody>
            <a:bodyPr anchor="ctr"/>
            <a:lstStyle>
              <a:lvl1pPr algn="r">
                <a:defRPr lang="en-US" sz="1000" b="1" kern="1200" baseline="0" smtClean="0">
                  <a:solidFill>
                    <a:schemeClr val="bg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dirty="0"/>
                <a:t>Slide 3 - </a:t>
              </a:r>
              <a:fld id="{60175118-9DA9-4587-9FD5-91DCCAFD24E3}" type="slidenum">
                <a:rPr/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64</a:t>
              </a:fld>
              <a:endParaRPr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0"/>
              <a:ext cx="71278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S-211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95588" y="0"/>
              <a:ext cx="6348412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Portable Pumps and Water Use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6629400"/>
              <a:ext cx="5867400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Unit 3 - Responsibilities</a:t>
              </a:r>
            </a:p>
          </p:txBody>
        </p:sp>
        <p:pic>
          <p:nvPicPr>
            <p:cNvPr id="12" name="Picture 11" descr="m3_Pump3D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63500"/>
              <a:ext cx="434975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Troubleshooting – Check Air Filter</a:t>
            </a:r>
          </a:p>
        </p:txBody>
      </p:sp>
      <p:pic>
        <p:nvPicPr>
          <p:cNvPr id="62467" name="Picture 3" descr="DSC2549 remove cover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463" y="1908175"/>
            <a:ext cx="2895600" cy="1925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468" name="Picture 4" descr="DSC2552 remove filter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905000"/>
            <a:ext cx="2898775" cy="192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469" name="Picture 5" descr="DSC2554 remove screen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910013"/>
            <a:ext cx="2898775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470" name="Picture 6" descr="DSC2556 flap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910013"/>
            <a:ext cx="2898775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471" name="Picture 7" descr="DSC2560 putting it back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910013"/>
            <a:ext cx="2898775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1562100" y="1838326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572000" y="1838326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04775" y="382905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057525" y="384810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038850" y="382905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lnSpc>
                <a:spcPts val="4200"/>
              </a:lnSpc>
              <a:spcAft>
                <a:spcPts val="0"/>
              </a:spcAft>
              <a:defRPr/>
            </a:pPr>
            <a:r>
              <a:rPr lang="en-US" dirty="0"/>
              <a:t>Troubleshooting – </a:t>
            </a:r>
            <a:br>
              <a:rPr lang="en-US" dirty="0"/>
            </a:br>
            <a:r>
              <a:rPr lang="en-US" dirty="0"/>
              <a:t>Broken Starter Assembly</a:t>
            </a:r>
          </a:p>
        </p:txBody>
      </p:sp>
      <p:pic>
        <p:nvPicPr>
          <p:cNvPr id="63491" name="Content Placeholder 3" descr="DSC2538 rewind cord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7750" y="1743075"/>
            <a:ext cx="2330450" cy="3502025"/>
          </a:xfrm>
          <a:ln w="12700"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492" name="Picture 4" descr="DSC2547 remove cover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3075"/>
            <a:ext cx="5267325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609600" y="5400675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Remove starter housing.</a:t>
            </a:r>
          </a:p>
        </p:txBody>
      </p:sp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6096000" y="5400675"/>
            <a:ext cx="281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Wrap piece of rope or cord around starter assembly, and pull to start pump. 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4350" y="1666876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010275" y="1666876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Identify Problems With Flagging</a:t>
            </a:r>
          </a:p>
        </p:txBody>
      </p:sp>
      <p:pic>
        <p:nvPicPr>
          <p:cNvPr id="64515" name="Content Placeholder 3" descr="MG_2606 flagging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0100" y="1565936"/>
            <a:ext cx="7543800" cy="4663414"/>
          </a:xfrm>
          <a:ln w="12700"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all" dirty="0">
                <a:solidFill>
                  <a:schemeClr val="accent6">
                    <a:lumMod val="50000"/>
                  </a:schemeClr>
                </a:solidFill>
              </a:rPr>
              <a:t>nozzle responsibilities</a:t>
            </a:r>
            <a:endParaRPr lang="en-US" cap="all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no IMG00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429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Select Nozzle(s)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7472" indent="-347472">
              <a:buFont typeface="Arial" pitchFamily="34" charset="0"/>
              <a:buChar char="•"/>
            </a:pPr>
            <a:r>
              <a:rPr lang="en-US" sz="3200" dirty="0"/>
              <a:t>Twin tip nozzles</a:t>
            </a:r>
          </a:p>
          <a:p>
            <a:pPr marL="347472" indent="-347472">
              <a:buFont typeface="Arial" pitchFamily="34" charset="0"/>
              <a:buChar char="•"/>
            </a:pPr>
            <a:r>
              <a:rPr lang="en-US" sz="3200" dirty="0"/>
              <a:t>Adjustable barrel nozzles</a:t>
            </a:r>
          </a:p>
          <a:p>
            <a:pPr marL="347472" indent="-347472">
              <a:buFont typeface="Arial" pitchFamily="34" charset="0"/>
              <a:buChar char="•"/>
            </a:pPr>
            <a:r>
              <a:rPr lang="en-US" sz="3200" dirty="0"/>
              <a:t>Sprinklers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01000" cy="3810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Always wear PPE; keep sleeves down.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Ensure LCES is established and known.</a:t>
            </a:r>
          </a:p>
          <a:p>
            <a:endParaRPr lang="en-US" sz="3200" dirty="0"/>
          </a:p>
        </p:txBody>
      </p:sp>
      <p:pic>
        <p:nvPicPr>
          <p:cNvPr id="6" name="Picture 3" descr="ppe.JPG"/>
          <p:cNvPicPr>
            <a:picLocks noChangeAspect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733800"/>
            <a:ext cx="389969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IMG0013 noz op flam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158787"/>
            <a:ext cx="2209800" cy="31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5" descr="straight stream DSCF18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06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1590675"/>
            <a:ext cx="9144000" cy="5067299"/>
          </a:xfrm>
          <a:prstGeom prst="rect">
            <a:avLst/>
          </a:prstGeom>
          <a:solidFill>
            <a:srgbClr val="265A9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8625" y="2047875"/>
            <a:ext cx="8315325" cy="3819525"/>
          </a:xfrm>
          <a:prstGeom prst="rect">
            <a:avLst/>
          </a:prstGeom>
          <a:solidFill>
            <a:schemeClr val="tx2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cap="all" dirty="0">
                <a:solidFill>
                  <a:srgbClr val="265A9A"/>
                </a:solidFill>
              </a:rPr>
              <a:t>Apply Water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4349" y="2009775"/>
            <a:ext cx="3857625" cy="43434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Straight stream </a:t>
            </a:r>
          </a:p>
          <a:p>
            <a:pPr marL="228600" indent="-228600"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too hot to get close</a:t>
            </a:r>
          </a:p>
          <a:p>
            <a:pPr marL="228600" indent="-228600"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confined to small area</a:t>
            </a:r>
          </a:p>
          <a:p>
            <a:pPr marL="228600" indent="-228600"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 long distance (snags, treetops, hot roots or beds)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20193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Fog or spray</a:t>
            </a:r>
          </a:p>
          <a:p>
            <a:pPr marL="285750" indent="-285750">
              <a:lnSpc>
                <a:spcPts val="288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Hot spotting, wet lining, direct attack, mop up </a:t>
            </a:r>
          </a:p>
          <a:p>
            <a:pPr marL="285750" indent="-285750">
              <a:lnSpc>
                <a:spcPts val="288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Close work </a:t>
            </a:r>
          </a:p>
          <a:p>
            <a:pPr marL="285750" indent="-285750">
              <a:lnSpc>
                <a:spcPts val="288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Fire covers large area</a:t>
            </a:r>
          </a:p>
          <a:p>
            <a:pPr marL="285750" indent="-285750">
              <a:lnSpc>
                <a:spcPts val="288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Smaller volume of water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 required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7010400" y="6689725"/>
            <a:ext cx="2133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1000" b="1" dirty="0">
                <a:solidFill>
                  <a:srgbClr val="D9D9D9"/>
                </a:solidFill>
                <a:latin typeface="Calibri" pitchFamily="34" charset="0"/>
              </a:rPr>
              <a:t>Slide 3 - </a:t>
            </a:r>
            <a:fld id="{61882EE1-62B1-4AED-8AD2-9622CA41C07F}" type="slidenum">
              <a:rPr lang="en-US" sz="1000" b="1">
                <a:solidFill>
                  <a:srgbClr val="D9D9D9"/>
                </a:solidFill>
                <a:latin typeface="Calibri" pitchFamily="34" charset="0"/>
              </a:rPr>
              <a:pPr algn="r"/>
              <a:t>70</a:t>
            </a:fld>
            <a:endParaRPr lang="en-US" sz="1000" b="1" dirty="0">
              <a:solidFill>
                <a:srgbClr val="D9D9D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Guidelines for Applying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2057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Approach fire with charged hose.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Aim at base of flame and use sweeping motion.</a:t>
            </a:r>
          </a:p>
        </p:txBody>
      </p:sp>
      <p:pic>
        <p:nvPicPr>
          <p:cNvPr id="70660" name="Picture 3" descr="IMG0013 noz op flam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4" y="1581031"/>
            <a:ext cx="2827620" cy="3448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661" name="Picture 4" descr="IMG0038 charged hos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364" y="1581150"/>
            <a:ext cx="5253260" cy="345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611563"/>
          </a:xfrm>
        </p:spPr>
        <p:txBody>
          <a:bodyPr/>
          <a:lstStyle/>
          <a:p>
            <a:r>
              <a:rPr lang="en-US" dirty="0"/>
              <a:t>Avoid excessive water pressure.</a:t>
            </a:r>
          </a:p>
          <a:p>
            <a:r>
              <a:rPr lang="en-US" dirty="0"/>
              <a:t>Watch for flare-ups.</a:t>
            </a:r>
          </a:p>
          <a:p>
            <a:r>
              <a:rPr lang="en-US" dirty="0"/>
              <a:t>Conserve water.</a:t>
            </a:r>
          </a:p>
        </p:txBody>
      </p:sp>
      <p:pic>
        <p:nvPicPr>
          <p:cNvPr id="71683" name="Picture 3" descr="IMG0008 two nozzl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38" y="3781425"/>
            <a:ext cx="3429000" cy="2549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4" name="Picture 4" descr="IMG0001 flare u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038" y="2024063"/>
            <a:ext cx="2824162" cy="4306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Guidelines for Applying Water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Straight stream or fog/spray? </a:t>
            </a:r>
          </a:p>
        </p:txBody>
      </p:sp>
      <p:pic>
        <p:nvPicPr>
          <p:cNvPr id="5" name="Picture 4" descr="wet linin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4102608"/>
            <a:ext cx="3352800" cy="2209800"/>
          </a:xfrm>
          <a:prstGeom prst="rect">
            <a:avLst/>
          </a:prstGeom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fire in tre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4102608"/>
            <a:ext cx="3341877" cy="2221992"/>
          </a:xfrm>
          <a:prstGeom prst="rect">
            <a:avLst/>
          </a:prstGeom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mop up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1523999"/>
            <a:ext cx="3341876" cy="2221992"/>
          </a:xfrm>
          <a:prstGeom prst="rect">
            <a:avLst/>
          </a:prstGeom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oo ho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1524000"/>
            <a:ext cx="3345600" cy="2218077"/>
          </a:xfrm>
          <a:prstGeom prst="rect">
            <a:avLst/>
          </a:prstGeom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971550" y="146685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638675" y="1457326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962025" y="401955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4610100" y="4019551"/>
            <a:ext cx="474726" cy="4747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829300"/>
            <a:ext cx="8991600" cy="914400"/>
          </a:xfrm>
        </p:spPr>
        <p:txBody>
          <a:bodyPr rtlCol="0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/>
              <a:t>Open and close nozzles slowly to prevent water hammer.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72707" name="Picture 3" descr="IMG0004 conserve wa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5" y="1419225"/>
            <a:ext cx="5124450" cy="4351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32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Operation and Maintenance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830763"/>
          </a:xfrm>
        </p:spPr>
        <p:txBody>
          <a:bodyPr/>
          <a:lstStyle/>
          <a:p>
            <a:r>
              <a:rPr lang="en-US" dirty="0"/>
              <a:t>Unclog nozzle tips.</a:t>
            </a:r>
          </a:p>
          <a:p>
            <a:endParaRPr lang="en-US" dirty="0"/>
          </a:p>
        </p:txBody>
      </p:sp>
      <p:pic>
        <p:nvPicPr>
          <p:cNvPr id="4" name="Picture 3" descr="MG_2621 unclog remove ou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2133600"/>
            <a:ext cx="2971800" cy="1836506"/>
          </a:xfrm>
          <a:prstGeom prst="ellipse">
            <a:avLst/>
          </a:prstGeom>
          <a:ln w="57150" cap="rnd">
            <a:solidFill>
              <a:srgbClr val="265A9A">
                <a:alpha val="49020"/>
              </a:srgbClr>
            </a:solidFill>
          </a:ln>
          <a:effectLst>
            <a:outerShdw blurRad="1143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MG_2626 uncloging nozzl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445000"/>
            <a:ext cx="3048000" cy="2032000"/>
          </a:xfrm>
          <a:prstGeom prst="ellipse">
            <a:avLst/>
          </a:prstGeom>
          <a:ln w="57150" cap="rnd">
            <a:solidFill>
              <a:srgbClr val="265A9A">
                <a:alpha val="49020"/>
              </a:srgbClr>
            </a:solidFill>
          </a:ln>
          <a:effectLst>
            <a:outerShdw blurRad="1143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MG_2623 screen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100" y="3216953"/>
            <a:ext cx="2971800" cy="1981200"/>
          </a:xfrm>
          <a:prstGeom prst="ellipse">
            <a:avLst/>
          </a:prstGeom>
          <a:ln w="57150" cap="rnd">
            <a:solidFill>
              <a:srgbClr val="265A9A">
                <a:alpha val="49020"/>
              </a:srgbClr>
            </a:solidFill>
          </a:ln>
          <a:effectLst>
            <a:outerShdw blurRad="1143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Operation and Maintenance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 marL="0" indent="0">
              <a:lnSpc>
                <a:spcPts val="3000"/>
              </a:lnSpc>
            </a:pPr>
            <a:r>
              <a:rPr lang="en-US" dirty="0"/>
              <a:t>Communicate up and down the hose lay to know how many nozzles can be open </a:t>
            </a:r>
            <a:br>
              <a:rPr lang="en-US" dirty="0"/>
            </a:br>
            <a:r>
              <a:rPr lang="en-US" dirty="0"/>
              <a:t>at a time. </a:t>
            </a:r>
          </a:p>
          <a:p>
            <a:pPr marL="571500" lvl="1"/>
            <a:r>
              <a:rPr lang="en-US" dirty="0"/>
              <a:t>Hose lay may have 15 laterals, but pump can only support 3 or 4 nozzles being open simultaneously. </a:t>
            </a:r>
          </a:p>
        </p:txBody>
      </p:sp>
      <p:pic>
        <p:nvPicPr>
          <p:cNvPr id="4" name="Picture 3" descr="IMG_5332 uphill nozz 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25" y="1228725"/>
            <a:ext cx="35052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all" dirty="0">
                <a:solidFill>
                  <a:schemeClr val="accent6">
                    <a:lumMod val="50000"/>
                  </a:schemeClr>
                </a:solidFill>
              </a:rPr>
              <a:t>Hose Lay Responsibilities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4" y="274638"/>
            <a:ext cx="8834615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Set Up Hose Lay – Simple Hose Lay</a:t>
            </a:r>
          </a:p>
        </p:txBody>
      </p:sp>
      <p:pic>
        <p:nvPicPr>
          <p:cNvPr id="5" name="Picture 4" descr="simple hose l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3475" y="2243137"/>
            <a:ext cx="68770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707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Set Up Hose Lay – Progressive Hose 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53658"/>
            <a:ext cx="8229600" cy="352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01000" cy="3810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Always wear PPE; </a:t>
            </a:r>
            <a:br>
              <a:rPr lang="en-US" sz="3200" dirty="0"/>
            </a:br>
            <a:r>
              <a:rPr lang="en-US" sz="3200" dirty="0"/>
              <a:t>keep sleeves down.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Ensure LCES is </a:t>
            </a:r>
            <a:br>
              <a:rPr lang="en-US" sz="3200" dirty="0"/>
            </a:br>
            <a:r>
              <a:rPr lang="en-US" sz="3200" dirty="0"/>
              <a:t>established and known.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When handling fuel, </a:t>
            </a:r>
            <a:br>
              <a:rPr lang="en-US" sz="3200" dirty="0"/>
            </a:br>
            <a:r>
              <a:rPr lang="en-US" sz="3200" dirty="0"/>
              <a:t>follow additional </a:t>
            </a:r>
            <a:br>
              <a:rPr lang="en-US" sz="3200" dirty="0"/>
            </a:br>
            <a:r>
              <a:rPr lang="en-US" sz="3200" dirty="0"/>
              <a:t>safety precautions.</a:t>
            </a:r>
          </a:p>
          <a:p>
            <a:endParaRPr lang="en-US" sz="3200" dirty="0"/>
          </a:p>
          <a:p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661025" y="1568450"/>
          <a:ext cx="31369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Acrobat Document" r:id="rId4" imgW="7768440" imgH="10050480" progId="AcroExch.Document.7">
                  <p:embed/>
                </p:oleObj>
              </mc:Choice>
              <mc:Fallback>
                <p:oleObj name="Acrobat Document" r:id="rId4" imgW="7768440" imgH="1005048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1025" y="1568450"/>
                        <a:ext cx="31369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Maintain and Retrieve Hose Lay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829175" cy="4525963"/>
          </a:xfrm>
        </p:spPr>
        <p:txBody>
          <a:bodyPr/>
          <a:lstStyle/>
          <a:p>
            <a:pPr marL="0" indent="0"/>
            <a:r>
              <a:rPr lang="en-US" dirty="0"/>
              <a:t>Replace protective caps on accessories and male hose ends. </a:t>
            </a:r>
          </a:p>
          <a:p>
            <a:pPr marL="0" indent="0"/>
            <a:r>
              <a:rPr lang="en-US" dirty="0"/>
              <a:t>Replace broken hose and check for kinked hose. </a:t>
            </a:r>
          </a:p>
        </p:txBody>
      </p:sp>
      <p:pic>
        <p:nvPicPr>
          <p:cNvPr id="77828" name="Picture 3" descr="IMG_0547 long hose l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619250"/>
            <a:ext cx="3232150" cy="4837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457200" y="1685925"/>
            <a:ext cx="4038600" cy="4525963"/>
          </a:xfrm>
        </p:spPr>
        <p:txBody>
          <a:bodyPr/>
          <a:lstStyle/>
          <a:p>
            <a:pPr marL="0" indent="0"/>
            <a:r>
              <a:rPr lang="en-US" sz="3200" dirty="0"/>
              <a:t>Keep hose line out of hot spots. </a:t>
            </a:r>
          </a:p>
          <a:p>
            <a:pPr marL="0" indent="0"/>
            <a:r>
              <a:rPr lang="en-US" sz="3200" dirty="0"/>
              <a:t>Use accepted method of rolling  hose.</a:t>
            </a:r>
          </a:p>
          <a:p>
            <a:pPr marL="0" indent="0"/>
            <a:r>
              <a:rPr lang="en-US" sz="3200" dirty="0"/>
              <a:t>Properly store hose in a safe location.</a:t>
            </a:r>
          </a:p>
          <a:p>
            <a:endParaRPr lang="en-US" dirty="0"/>
          </a:p>
        </p:txBody>
      </p:sp>
      <p:pic>
        <p:nvPicPr>
          <p:cNvPr id="4" name="Picture 3" descr="burned sprinkler hose.JPG"/>
          <p:cNvPicPr>
            <a:picLocks noChangeAspect="1"/>
          </p:cNvPicPr>
          <p:nvPr/>
        </p:nvPicPr>
        <p:blipFill>
          <a:blip r:embed="rId3" cstate="screen">
            <a:lum contras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6855" y="1800225"/>
            <a:ext cx="4507565" cy="3371850"/>
          </a:xfrm>
          <a:prstGeom prst="ellipse">
            <a:avLst/>
          </a:prstGeom>
          <a:ln w="63500" cap="rnd">
            <a:solidFill>
              <a:srgbClr val="265A9A">
                <a:alpha val="4902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Maintain and Retrieve Hose Lay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01925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all" dirty="0">
                <a:solidFill>
                  <a:schemeClr val="accent6">
                    <a:lumMod val="50000"/>
                  </a:schemeClr>
                </a:solidFill>
                <a:effectLst/>
              </a:rPr>
              <a:t>Setting up </a:t>
            </a:r>
            <a:br>
              <a:rPr lang="en-US" cap="all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en-US" cap="all" dirty="0">
                <a:solidFill>
                  <a:schemeClr val="accent6">
                    <a:lumMod val="50000"/>
                  </a:schemeClr>
                </a:solidFill>
                <a:effectLst/>
              </a:rPr>
              <a:t>Multiple pump systems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8000">
              <a:schemeClr val="accent5">
                <a:lumMod val="20000"/>
                <a:lumOff val="80000"/>
              </a:schemeClr>
            </a:gs>
            <a:gs pos="73000">
              <a:srgbClr val="F0F6CE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47675" y="4324350"/>
            <a:ext cx="5181600" cy="2295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1638" indent="-401638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Set up Pump 1.</a:t>
            </a:r>
          </a:p>
          <a:p>
            <a:pPr marL="401638" indent="-401638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Set up Pump 2.</a:t>
            </a:r>
          </a:p>
          <a:p>
            <a:pPr marL="401638" indent="-401638" fontAlgn="auto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Double check all </a:t>
            </a:r>
            <a:b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appliances.</a:t>
            </a:r>
          </a:p>
          <a:p>
            <a:pPr marL="401638" indent="-401638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Start Pump 1.</a:t>
            </a:r>
          </a:p>
          <a:p>
            <a:pPr marL="401638" indent="-401638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Start Pump 2.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81000"/>
            <a:ext cx="449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Series Pumping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3849" y="4333875"/>
            <a:ext cx="4773083" cy="22193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Monitor fuel levels.</a:t>
            </a:r>
          </a:p>
          <a:p>
            <a:pPr marL="401638" indent="-401638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Shut down:</a:t>
            </a:r>
          </a:p>
          <a:p>
            <a:pPr marL="576263" lvl="1" indent="-174625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Open check and bleeder on Pump 2.</a:t>
            </a:r>
          </a:p>
          <a:p>
            <a:pPr marL="576263" lvl="1" indent="-174625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Slow down Pump 2 to idle.</a:t>
            </a:r>
          </a:p>
          <a:p>
            <a:pPr marL="576263" lvl="1" indent="-174625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Slow down Pump 1 to idle.</a:t>
            </a:r>
          </a:p>
          <a:p>
            <a:pPr marL="576263" lvl="1" indent="-174625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After pumps cooled down, turn them off.</a:t>
            </a:r>
          </a:p>
        </p:txBody>
      </p:sp>
      <p:pic>
        <p:nvPicPr>
          <p:cNvPr id="7" name="Picture 1" descr="Series Pump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4" y="1376045"/>
            <a:ext cx="7972425" cy="281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384048"/>
            <a:ext cx="4876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Parallel Pumping</a:t>
            </a:r>
          </a:p>
        </p:txBody>
      </p:sp>
      <p:pic>
        <p:nvPicPr>
          <p:cNvPr id="5" name="Picture 2" descr="Parallel Pump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344" y="1724026"/>
            <a:ext cx="5148375" cy="37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971" name="Content Placeholder 2"/>
          <p:cNvSpPr txBox="1">
            <a:spLocks/>
          </p:cNvSpPr>
          <p:nvPr/>
        </p:nvSpPr>
        <p:spPr bwMode="auto">
          <a:xfrm>
            <a:off x="504825" y="1581151"/>
            <a:ext cx="48387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01638" indent="-401638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Set up two pumps.</a:t>
            </a:r>
          </a:p>
          <a:p>
            <a:pPr marL="401638" indent="-401638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Either pump may be </a:t>
            </a:r>
            <a:b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started or stopped at </a:t>
            </a:r>
            <a:b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any time. </a:t>
            </a:r>
          </a:p>
          <a:p>
            <a:pPr marL="401638" indent="-401638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Monitor fuel levels.</a:t>
            </a:r>
          </a:p>
          <a:p>
            <a:pPr marL="401638" indent="-401638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Shut down:</a:t>
            </a:r>
          </a:p>
          <a:p>
            <a:pPr marL="685800" lvl="1" indent="-228600"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Slow down to idle </a:t>
            </a:r>
            <a:b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speed to cool off.</a:t>
            </a:r>
          </a:p>
          <a:p>
            <a:pPr marL="685800" lvl="1" indent="-228600"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Turn off.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384048"/>
            <a:ext cx="4981575" cy="8382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Staged Pumping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396167"/>
            <a:ext cx="8229600" cy="4953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265A9A"/>
                </a:solidFill>
                <a:latin typeface="Arial" pitchFamily="34" charset="0"/>
                <a:cs typeface="Arial" pitchFamily="34" charset="0"/>
              </a:rPr>
              <a:t>Setup, operation, and shutdown are the same as using one pump.</a:t>
            </a:r>
          </a:p>
          <a:p>
            <a:pPr marL="742950" indent="-7429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265A9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325" y="1478880"/>
            <a:ext cx="7698740" cy="360045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all" dirty="0">
                <a:solidFill>
                  <a:schemeClr val="accent6">
                    <a:lumMod val="50000"/>
                  </a:schemeClr>
                </a:solidFill>
              </a:rPr>
              <a:t>Chemicals</a:t>
            </a:r>
            <a:endParaRPr lang="en-US" cap="all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4438"/>
            <a:ext cx="8229600" cy="17827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5000" cap="all" dirty="0"/>
              <a:t>Review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1. </a:t>
            </a:r>
            <a:r>
              <a:rPr lang="en-US" sz="3200" dirty="0"/>
              <a:t>There is a fuel spill. What should you do? 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/>
          </a:p>
          <a:p>
            <a:pPr marL="1024128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Answer: </a:t>
            </a:r>
          </a:p>
          <a:p>
            <a:pPr marL="1257300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Contain the spill.</a:t>
            </a:r>
          </a:p>
          <a:p>
            <a:pPr marL="1257300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Ensure no more fuel is spilled. </a:t>
            </a:r>
          </a:p>
          <a:p>
            <a:pPr marL="1257300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Notify supervisor or resource advisor immediately.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 rtlCol="0">
            <a:normAutofit fontScale="70000" lnSpcReduction="20000"/>
          </a:bodyPr>
          <a:lstStyle/>
          <a:p>
            <a:pPr marL="571500" indent="-571500" fontAlgn="auto">
              <a:buFont typeface="+mj-lt"/>
              <a:buAutoNum type="arabicPeriod" startAt="2"/>
              <a:defRPr/>
            </a:pPr>
            <a:r>
              <a:rPr lang="en-US" sz="4600" dirty="0"/>
              <a:t>What are some risk management issues specific to operating a portable pump and hose lay? </a:t>
            </a:r>
          </a:p>
          <a:p>
            <a:pPr marL="571500" indent="-5715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Possible answers: </a:t>
            </a:r>
          </a:p>
          <a:p>
            <a:pPr marL="9144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Wear full PPE</a:t>
            </a:r>
          </a:p>
          <a:p>
            <a:pPr marL="1371600"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Pump operator needs to wear eye, ear, and hand protection.</a:t>
            </a:r>
          </a:p>
          <a:p>
            <a:pPr marL="1371600"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Nozzle operator needs to wear eye and hand protection. </a:t>
            </a:r>
          </a:p>
          <a:p>
            <a:pPr marL="9144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Ensure LCES is established and known. Nozzle operator at high risk of injury. </a:t>
            </a:r>
          </a:p>
          <a:p>
            <a:pPr marL="9144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Fuel handling requires additional safety precautions (i.e., no talking on the radio or cell phone).</a:t>
            </a:r>
          </a:p>
          <a:p>
            <a:pPr marL="914400" lvl="1" indent="-2286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Follow first aid guidelines.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rst_aide_guideli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85295">
            <a:off x="6080245" y="2498913"/>
            <a:ext cx="2587391" cy="3919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924800" cy="3810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Always wear PPE; keep sleeves down.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Ensure LCES is established </a:t>
            </a:r>
            <a:br>
              <a:rPr lang="en-US" sz="3200" dirty="0"/>
            </a:br>
            <a:r>
              <a:rPr lang="en-US" sz="3200" dirty="0"/>
              <a:t>and known.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When handling fuel, follow </a:t>
            </a:r>
            <a:br>
              <a:rPr lang="en-US" sz="3200" dirty="0"/>
            </a:br>
            <a:r>
              <a:rPr lang="en-US" sz="3200" dirty="0"/>
              <a:t>additional safety </a:t>
            </a:r>
            <a:br>
              <a:rPr lang="en-US" sz="3200" dirty="0"/>
            </a:br>
            <a:r>
              <a:rPr lang="en-US" sz="3200" dirty="0"/>
              <a:t>precautions.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/>
              <a:t>Follow first aid </a:t>
            </a:r>
            <a:br>
              <a:rPr lang="en-US" sz="3200" dirty="0"/>
            </a:br>
            <a:r>
              <a:rPr lang="en-US" sz="3200" dirty="0"/>
              <a:t>guidelines.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782762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/>
              <a:t>What are the four components that should be included in the design of a delivery system?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Possible answers: </a:t>
            </a:r>
          </a:p>
          <a:p>
            <a:pPr marL="120015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Pump configuration</a:t>
            </a:r>
          </a:p>
          <a:p>
            <a:pPr marL="120015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Hose lay design</a:t>
            </a:r>
          </a:p>
          <a:p>
            <a:pPr marL="120015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Nozzle type</a:t>
            </a:r>
          </a:p>
          <a:p>
            <a:pPr marL="120015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Hydraulic calculations, as appropriate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90 review pump set u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550" y="2514600"/>
            <a:ext cx="59309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71500" indent="-571500" defTabSz="971550" fontAlgn="auto"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en-US" sz="3200" dirty="0"/>
              <a:t>Critique this pump set up: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ffectLst/>
            </a:endParaRPr>
          </a:p>
          <a:p>
            <a:pPr marL="571500" indent="-5715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Possible answers: </a:t>
            </a:r>
          </a:p>
          <a:p>
            <a:pPr marL="114300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Pump and fuel can in one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berm</a:t>
            </a:r>
            <a:r>
              <a:rPr lang="en-US" sz="2800" dirty="0">
                <a:solidFill>
                  <a:schemeClr val="tx1"/>
                </a:solidFill>
                <a:effectLst/>
              </a:rPr>
              <a:t>; should be in separate berms.</a:t>
            </a:r>
          </a:p>
          <a:p>
            <a:pPr marL="114300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Pump and fuel can are not secured. </a:t>
            </a:r>
          </a:p>
          <a:p>
            <a:pPr marL="114300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Muffler on pump facing fuel can.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5" name="Picture 4" descr="IMG_1490 review pump set u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953000"/>
            <a:ext cx="22860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marL="548640" indent="-548640" fontAlgn="auto"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sz="4100" dirty="0"/>
              <a:t>When fueling or refueling, what are safety procedures the pump operator should follow?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answers: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Wear full PPE, including eye, and hand protection.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When pouring fuel or mixing gas with oil, do it over a containment berm.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Shut down pump before opening fuel can (i.e., to check fuel level).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Never operate a radio or electronic device when working with fuel.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76072" indent="-576072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n-US" dirty="0"/>
              <a:t>When you start the pump, what can you do to prevent flooding the engine?</a:t>
            </a:r>
          </a:p>
          <a:p>
            <a:pPr marL="742950" indent="-742950" fontAlgn="auto">
              <a:spcAft>
                <a:spcPts val="0"/>
              </a:spcAft>
              <a:buFont typeface="+mj-lt"/>
              <a:buAutoNum type="arabicPeriod" startAt="6"/>
              <a:defRPr/>
            </a:pPr>
            <a:endParaRPr lang="en-US" dirty="0"/>
          </a:p>
          <a:p>
            <a:pPr marL="571500" indent="-5715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Possible answer:</a:t>
            </a:r>
          </a:p>
          <a:p>
            <a:pPr marL="1314450" lvl="1" indent="-45720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After engine “pops,” don’t pull rope with choke in start position.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76072" indent="-576072" fontAlgn="auto"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US" dirty="0"/>
              <a:t>You hear the pump lugging; what could be the problem?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571500" indent="-5715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Possible answer: </a:t>
            </a:r>
          </a:p>
          <a:p>
            <a:pPr marL="11430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Pump is running out of fuel.</a:t>
            </a:r>
          </a:p>
          <a:p>
            <a:pPr marL="11430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Nozzle shut down.</a:t>
            </a:r>
          </a:p>
          <a:p>
            <a:pPr marL="11430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Hydraulic or mechanical problems.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76072" indent="-576072" fontAlgn="auto">
              <a:spcAft>
                <a:spcPts val="0"/>
              </a:spcAft>
              <a:buFont typeface="+mj-lt"/>
              <a:buAutoNum type="arabicPeriod" startAt="8"/>
              <a:defRPr/>
            </a:pPr>
            <a:r>
              <a:rPr lang="en-US" dirty="0"/>
              <a:t>You hear the pump having rapid rpms. What could be the problem?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628650" indent="-6286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	Possible answer: 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Pump lost its prime.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Broken discharge hose.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Broken suction hose.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Open nozzle.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76072" indent="-576072" fontAlgn="auto">
              <a:spcAft>
                <a:spcPts val="0"/>
              </a:spcAft>
              <a:buFont typeface="+mj-lt"/>
              <a:buAutoNum type="arabicPeriod" startAt="9"/>
              <a:defRPr/>
            </a:pPr>
            <a:r>
              <a:rPr lang="en-US" dirty="0"/>
              <a:t>What could cause the pump to lose its prime?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/>
              <a:t>	Answer: </a:t>
            </a:r>
          </a:p>
          <a:p>
            <a:pPr marL="11430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Suction hose connections are leaking.</a:t>
            </a:r>
          </a:p>
          <a:p>
            <a:pPr marL="11430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Suction hose is defective.</a:t>
            </a:r>
          </a:p>
          <a:p>
            <a:pPr marL="11430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Priming cap is loose.</a:t>
            </a:r>
          </a:p>
          <a:p>
            <a:pPr marL="11430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Foot valve not fully submerged in water source.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742950" indent="-742950" fontAlgn="auto">
              <a:spcAft>
                <a:spcPts val="0"/>
              </a:spcAft>
              <a:buFont typeface="+mj-lt"/>
              <a:buAutoNum type="arabicPeriod" startAt="10"/>
              <a:defRPr/>
            </a:pPr>
            <a:r>
              <a:rPr lang="en-US" dirty="0"/>
              <a:t>What can a pump operator do to prevent pump cavitation?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/>
              <a:t>	Answer:</a:t>
            </a:r>
          </a:p>
          <a:p>
            <a:pPr marL="1143000" lvl="1" indent="-342900">
              <a:spcAft>
                <a:spcPts val="0"/>
              </a:spcAft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Keep  strainer clean and free of debris.</a:t>
            </a:r>
          </a:p>
          <a:p>
            <a:pPr marL="1143000" lvl="1" indent="-342900">
              <a:spcAft>
                <a:spcPts val="0"/>
              </a:spcAft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Locate pump as close to water source as practical.</a:t>
            </a:r>
          </a:p>
          <a:p>
            <a:pPr marL="1143000" lvl="1" indent="-342900">
              <a:spcAft>
                <a:spcPts val="0"/>
              </a:spcAft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Ensure adequate water supply.</a:t>
            </a:r>
          </a:p>
          <a:p>
            <a:pPr marL="1143000" lvl="1" indent="-342900">
              <a:spcAft>
                <a:spcPts val="0"/>
              </a:spcAft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Ensure diameter of suction hose is accurate.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4672" indent="-804672">
              <a:buFont typeface="+mj-lt"/>
              <a:buAutoNum type="arabicPeriod" startAt="11"/>
            </a:pPr>
            <a:r>
              <a:rPr lang="en-US" dirty="0"/>
              <a:t>What can a pump and nozzle operator do to prevent water hammer?</a:t>
            </a:r>
          </a:p>
          <a:p>
            <a:pPr marL="800100" indent="-800100">
              <a:buNone/>
            </a:pPr>
            <a:endParaRPr lang="en-US" dirty="0"/>
          </a:p>
          <a:p>
            <a:pPr marL="800100" indent="-8001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/>
              <a:t>	Answer:</a:t>
            </a:r>
          </a:p>
          <a:p>
            <a:pPr marL="1257300" lvl="1" indent="-342900"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Slowly close valves and nozzles.</a:t>
            </a:r>
          </a:p>
          <a:p>
            <a:pPr marL="1257300" lvl="1" indent="-342900"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Slightly crack open nozzles at all times.</a:t>
            </a:r>
          </a:p>
          <a:p>
            <a:pPr marL="1257300" lvl="1" indent="-342900">
              <a:buFont typeface="Arial" pitchFamily="34" charset="0"/>
              <a:buChar char="−"/>
            </a:pPr>
            <a:r>
              <a:rPr lang="en-US" sz="2800" dirty="0">
                <a:solidFill>
                  <a:schemeClr val="tx1"/>
                </a:solidFill>
                <a:effectLst/>
              </a:rPr>
              <a:t>Protect hoses from being driven over.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27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800100" indent="-800100" fontAlgn="auto">
              <a:spcAft>
                <a:spcPts val="0"/>
              </a:spcAft>
              <a:buFont typeface="+mj-lt"/>
              <a:buAutoNum type="arabicPeriod" startAt="12"/>
              <a:defRPr/>
            </a:pPr>
            <a:r>
              <a:rPr lang="en-US" dirty="0"/>
              <a:t>In what situations would it be advantageous for the nozzle operator to use the straight stream?</a:t>
            </a:r>
          </a:p>
          <a:p>
            <a:pPr marL="800100" indent="-80010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800100" indent="-8001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/>
              <a:t>	Answer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Fire is too hot to get close.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Fire is confined to small area.</a:t>
            </a:r>
          </a:p>
          <a:p>
            <a:pPr marL="1257300" lvl="1" indent="-342900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A lot of pressure is needed to reach long distance (snags, tree tops, hot roots or beds).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8&quot; unique_id=&quot;10467&quot;&gt;&lt;/object&gt;&lt;object type=&quot;2&quot; unique_id=&quot;10468&quot;&gt;&lt;object type=&quot;3&quot; unique_id=&quot;10469&quot;&gt;&lt;property id=&quot;20148&quot; value=&quot;5&quot;/&gt;&lt;property id=&quot;20300&quot; value=&quot;Slide 1 - &amp;quot;RESPONSIBILITIES&amp;quot;&quot;/&gt;&lt;property id=&quot;20307&quot; value=&quot;256&quot;/&gt;&lt;/object&gt;&lt;object type=&quot;3&quot; unique_id=&quot;10470&quot;&gt;&lt;property id=&quot;20148&quot; value=&quot;5&quot;/&gt;&lt;property id=&quot;20300&quot; value=&quot;Slide 2 - &amp;quot;Words of Experience&amp;quot;&quot;/&gt;&lt;property id=&quot;20307&quot; value=&quot;388&quot;/&gt;&lt;/object&gt;&lt;object type=&quot;3&quot; unique_id=&quot;10472&quot;&gt;&lt;property id=&quot;20148&quot; value=&quot;5&quot;/&gt;&lt;property id=&quot;20300&quot; value=&quot;Slide 4 - &amp;quot;Objectives&amp;quot;&quot;/&gt;&lt;property id=&quot;20307&quot; value=&quot;433&quot;/&gt;&lt;/object&gt;&lt;object type=&quot;3&quot; unique_id=&quot;10473&quot;&gt;&lt;property id=&quot;20148&quot; value=&quot;5&quot;/&gt;&lt;property id=&quot;20300&quot; value=&quot;Slide 5 - &amp;quot;General Responsibilities&amp;quot;&quot;/&gt;&lt;property id=&quot;20307&quot; value=&quot;273&quot;/&gt;&lt;/object&gt;&lt;object type=&quot;3&quot; unique_id=&quot;10474&quot;&gt;&lt;property id=&quot;20148&quot; value=&quot;5&quot;/&gt;&lt;property id=&quot;20300&quot; value=&quot;Slide 6 - &amp;quot;Risk Management&amp;quot;&quot;/&gt;&lt;property id=&quot;20307&quot; value=&quot;389&quot;/&gt;&lt;/object&gt;&lt;object type=&quot;3&quot; unique_id=&quot;10475&quot;&gt;&lt;property id=&quot;20148&quot; value=&quot;5&quot;/&gt;&lt;property id=&quot;20300&quot; value=&quot;Slide 7 - &amp;quot;Risk Management&amp;quot;&quot;/&gt;&lt;property id=&quot;20307&quot; value=&quot;392&quot;/&gt;&lt;/object&gt;&lt;object type=&quot;3&quot; unique_id=&quot;10476&quot;&gt;&lt;property id=&quot;20148&quot; value=&quot;5&quot;/&gt;&lt;property id=&quot;20300&quot; value=&quot;Slide 8 - &amp;quot;Risk Management&amp;quot;&quot;/&gt;&lt;property id=&quot;20307&quot; value=&quot;393&quot;/&gt;&lt;/object&gt;&lt;object type=&quot;3&quot; unique_id=&quot;10477&quot;&gt;&lt;property id=&quot;20148&quot; value=&quot;5&quot;/&gt;&lt;property id=&quot;20300&quot; value=&quot;Slide 9 - &amp;quot;Risk Management&amp;quot;&quot;/&gt;&lt;property id=&quot;20307&quot; value=&quot;394&quot;/&gt;&lt;/object&gt;&lt;object type=&quot;3&quot; unique_id=&quot;10478&quot;&gt;&lt;property id=&quot;20148&quot; value=&quot;5&quot;/&gt;&lt;property id=&quot;20300&quot; value=&quot;Slide 10 - &amp;quot;Environmental Concerns&amp;quot;&quot;/&gt;&lt;property id=&quot;20307&quot; value=&quot;274&quot;/&gt;&lt;/object&gt;&lt;object type=&quot;3&quot; unique_id=&quot;10479&quot;&gt;&lt;property id=&quot;20148&quot; value=&quot;5&quot;/&gt;&lt;property id=&quot;20300&quot; value=&quot;Slide 11 - &amp;quot;Communication&amp;quot;&quot;/&gt;&lt;property id=&quot;20307&quot; value=&quot;376&quot;/&gt;&lt;/object&gt;&lt;object type=&quot;3&quot; unique_id=&quot;10480&quot;&gt;&lt;property id=&quot;20148&quot; value=&quot;5&quot;/&gt;&lt;property id=&quot;20300&quot; value=&quot;Slide 12 - &amp;quot;Communication Methods&amp;quot;&quot;/&gt;&lt;property id=&quot;20307&quot; value=&quot;395&quot;/&gt;&lt;/object&gt;&lt;object type=&quot;3&quot; unique_id=&quot;10481&quot;&gt;&lt;property id=&quot;20148&quot; value=&quot;5&quot;/&gt;&lt;property id=&quot;20300&quot; value=&quot;Slide 13 - &amp;quot;Cavitation&amp;quot;&quot;/&gt;&lt;property id=&quot;20307&quot; value=&quot;400&quot;/&gt;&lt;/object&gt;&lt;object type=&quot;3&quot; unique_id=&quot;10482&quot;&gt;&lt;property id=&quot;20148&quot; value=&quot;5&quot;/&gt;&lt;property id=&quot;20300&quot; value=&quot;Slide 14 - &amp;quot;Cavitation&amp;quot;&quot;/&gt;&lt;property id=&quot;20307&quot; value=&quot;401&quot;/&gt;&lt;/object&gt;&lt;object type=&quot;3&quot; unique_id=&quot;10483&quot;&gt;&lt;property id=&quot;20148&quot; value=&quot;5&quot;/&gt;&lt;property id=&quot;20300&quot; value=&quot;Slide 15 - &amp;quot;Prevent Cavitation &amp;quot;&quot;/&gt;&lt;property id=&quot;20307&quot; value=&quot;404&quot;/&gt;&lt;/object&gt;&lt;object type=&quot;3&quot; unique_id=&quot;10484&quot;&gt;&lt;property id=&quot;20148&quot; value=&quot;5&quot;/&gt;&lt;property id=&quot;20300&quot; value=&quot;Slide 16 - &amp;quot;Water Hammer &amp;quot;&quot;/&gt;&lt;property id=&quot;20307&quot; value=&quot;402&quot;/&gt;&lt;/object&gt;&lt;object type=&quot;3&quot; unique_id=&quot;10485&quot;&gt;&lt;property id=&quot;20148&quot; value=&quot;5&quot;/&gt;&lt;property id=&quot;20300&quot; value=&quot;Slide 17 - &amp;quot;Water Hammer &amp;quot;&quot;/&gt;&lt;property id=&quot;20307&quot; value=&quot;403&quot;/&gt;&lt;/object&gt;&lt;object type=&quot;3&quot; unique_id=&quot;10486&quot;&gt;&lt;property id=&quot;20148&quot; value=&quot;5&quot;/&gt;&lt;property id=&quot;20300&quot; value=&quot;Slide 18 - &amp;quot;Prevent Water Hammer&amp;quot;&quot;/&gt;&lt;property id=&quot;20307&quot; value=&quot;405&quot;/&gt;&lt;/object&gt;&lt;object type=&quot;3&quot; unique_id=&quot;10487&quot;&gt;&lt;property id=&quot;20148&quot; value=&quot;5&quot;/&gt;&lt;property id=&quot;20300&quot; value=&quot;Slide 19 - &amp;quot;Exercise&amp;quot;&quot;/&gt;&lt;property id=&quot;20307&quot; value=&quot;276&quot;/&gt;&lt;/object&gt;&lt;object type=&quot;3&quot; unique_id=&quot;10488&quot;&gt;&lt;property id=&quot;20148&quot; value=&quot;5&quot;/&gt;&lt;property id=&quot;20300&quot; value=&quot;Slide 20 - &amp;quot;Design Responsibilities&amp;quot;&quot;/&gt;&lt;property id=&quot;20307&quot; value=&quot;277&quot;/&gt;&lt;/object&gt;&lt;object type=&quot;3&quot; unique_id=&quot;10489&quot;&gt;&lt;property id=&quot;20148&quot; value=&quot;5&quot;/&gt;&lt;property id=&quot;20300&quot; value=&quot;Slide 21 - &amp;quot;Design Responsibilities&amp;quot;&quot;/&gt;&lt;property id=&quot;20307&quot; value=&quot;406&quot;/&gt;&lt;/object&gt;&lt;object type=&quot;3&quot; unique_id=&quot;10490&quot;&gt;&lt;property id=&quot;20148&quot; value=&quot;5&quot;/&gt;&lt;property id=&quot;20300&quot; value=&quot;Slide 22 - &amp;quot;Design Responsibilities&amp;quot;&quot;/&gt;&lt;property id=&quot;20307&quot; value=&quot;407&quot;/&gt;&lt;/object&gt;&lt;object type=&quot;3&quot; unique_id=&quot;10491&quot;&gt;&lt;property id=&quot;20148&quot; value=&quot;5&quot;/&gt;&lt;property id=&quot;20300&quot; value=&quot;Slide 23 - &amp;quot;Design Responsibilities&amp;quot;&quot;/&gt;&lt;property id=&quot;20307&quot; value=&quot;380&quot;/&gt;&lt;/object&gt;&lt;object type=&quot;3&quot; unique_id=&quot;10492&quot;&gt;&lt;property id=&quot;20148&quot; value=&quot;5&quot;/&gt;&lt;property id=&quot;20300&quot; value=&quot;Slide 24&quot;/&gt;&lt;property id=&quot;20307&quot; value=&quot;354&quot;/&gt;&lt;/object&gt;&lt;object type=&quot;3&quot; unique_id=&quot;10493&quot;&gt;&lt;property id=&quot;20148&quot; value=&quot;5&quot;/&gt;&lt;property id=&quot;20300&quot; value=&quot;Slide 25&quot;/&gt;&lt;property id=&quot;20307&quot; value=&quot;434&quot;/&gt;&lt;/object&gt;&lt;object type=&quot;3&quot; unique_id=&quot;10494&quot;&gt;&lt;property id=&quot;20148&quot; value=&quot;5&quot;/&gt;&lt;property id=&quot;20300&quot; value=&quot;Slide 26&quot;/&gt;&lt;property id=&quot;20307&quot; value=&quot;355&quot;/&gt;&lt;/object&gt;&lt;object type=&quot;3&quot; unique_id=&quot;10495&quot;&gt;&lt;property id=&quot;20148&quot; value=&quot;5&quot;/&gt;&lt;property id=&quot;20300&quot; value=&quot;Slide 27 - &amp;quot;Hydraulic Calculations&amp;quot;&quot;/&gt;&lt;property id=&quot;20307&quot; value=&quot;408&quot;/&gt;&lt;/object&gt;&lt;object type=&quot;3&quot; unique_id=&quot;10496&quot;&gt;&lt;property id=&quot;20148&quot; value=&quot;5&quot;/&gt;&lt;property id=&quot;20300&quot; value=&quot;Slide 28 - &amp;quot;Portable Pump Responsibilities&amp;quot;&quot;/&gt;&lt;property id=&quot;20307&quot; value=&quot;282&quot;/&gt;&lt;/object&gt;&lt;object type=&quot;3&quot; unique_id=&quot;10497&quot;&gt;&lt;property id=&quot;20148&quot; value=&quot;5&quot;/&gt;&lt;property id=&quot;20300&quot; value=&quot;Slide 29&quot;/&gt;&lt;property id=&quot;20307&quot; value=&quot;283&quot;/&gt;&lt;/object&gt;&lt;object type=&quot;3&quot; unique_id=&quot;10498&quot;&gt;&lt;property id=&quot;20148&quot; value=&quot;5&quot;/&gt;&lt;property id=&quot;20300&quot; value=&quot;Slide 30&quot;/&gt;&lt;property id=&quot;20307&quot; value=&quot;409&quot;/&gt;&lt;/object&gt;&lt;object type=&quot;3&quot; unique_id=&quot;10499&quot;&gt;&lt;property id=&quot;20148&quot; value=&quot;5&quot;/&gt;&lt;property id=&quot;20300&quot; value=&quot;Slide 31 - &amp;quot;Portable Pump Responsibilities&amp;quot;&quot;/&gt;&lt;property id=&quot;20307&quot; value=&quot;284&quot;/&gt;&lt;/object&gt;&lt;object type=&quot;3&quot; unique_id=&quot;10500&quot;&gt;&lt;property id=&quot;20148&quot; value=&quot;5&quot;/&gt;&lt;property id=&quot;20300&quot; value=&quot;Slide 32 - &amp;quot;Obtain Equipment and Supplies&amp;quot;&quot;/&gt;&lt;property id=&quot;20307&quot; value=&quot;285&quot;/&gt;&lt;/object&gt;&lt;object type=&quot;3&quot; unique_id=&quot;10501&quot;&gt;&lt;property id=&quot;20148&quot; value=&quot;5&quot;/&gt;&lt;property id=&quot;20300&quot; value=&quot;Slide 33 - &amp;quot;Set Up Pump, Connect Hoses, &amp;#x0D;&amp;#x0A;and Prime Pump&amp;quot;&quot;/&gt;&lt;property id=&quot;20307&quot; value=&quot;286&quot;/&gt;&lt;/object&gt;&lt;object type=&quot;3&quot; unique_id=&quot;10502&quot;&gt;&lt;property id=&quot;20148&quot; value=&quot;5&quot;/&gt;&lt;property id=&quot;20300&quot; value=&quot;Slide 34 - &amp;quot;Set Up Pump, Connect Hoses, &amp;#x0D;&amp;#x0A;and Prime Pump&amp;quot;&quot;/&gt;&lt;property id=&quot;20307&quot; value=&quot;411&quot;/&gt;&lt;/object&gt;&lt;object type=&quot;3&quot; unique_id=&quot;10503&quot;&gt;&lt;property id=&quot;20148&quot; value=&quot;5&quot;/&gt;&lt;property id=&quot;20300&quot; value=&quot;Slide 35 - &amp;quot;Set Up Pump, Connect Hoses, &amp;#x0D;&amp;#x0A;and Prime Pump&amp;quot;&quot;/&gt;&lt;property id=&quot;20307&quot; value=&quot;412&quot;/&gt;&lt;/object&gt;&lt;object type=&quot;3&quot; unique_id=&quot;10504&quot;&gt;&lt;property id=&quot;20148&quot; value=&quot;5&quot;/&gt;&lt;property id=&quot;20300&quot; value=&quot;Slide 36 - &amp;quot;Set Up Pump, Connect Hoses, &amp;#x0D;&amp;#x0A;and Prime Pump&amp;quot;&quot;/&gt;&lt;property id=&quot;20307&quot; value=&quot;287&quot;/&gt;&lt;/object&gt;&lt;object type=&quot;3&quot; unique_id=&quot;10505&quot;&gt;&lt;property id=&quot;20148&quot; value=&quot;5&quot;/&gt;&lt;property id=&quot;20300&quot; value=&quot;Slide 37 - &amp;quot;Set Up Pump, Connect Hoses, &amp;#x0D;&amp;#x0A;and Prime Pump&amp;quot;&quot;/&gt;&lt;property id=&quot;20307&quot; value=&quot;415&quot;/&gt;&lt;/object&gt;&lt;object type=&quot;3&quot; unique_id=&quot;10506&quot;&gt;&lt;property id=&quot;20148&quot; value=&quot;5&quot;/&gt;&lt;property id=&quot;20300&quot; value=&quot;Slide 38 - &amp;quot;Set Up Pump, Connect Hoses, &amp;#x0D;&amp;#x0A;and Prime Pump&amp;quot;&quot;/&gt;&lt;property id=&quot;20307&quot; value=&quot;416&quot;/&gt;&lt;/object&gt;&lt;object type=&quot;3&quot; unique_id=&quot;10507&quot;&gt;&lt;property id=&quot;20148&quot; value=&quot;5&quot;/&gt;&lt;property id=&quot;20300&quot; value=&quot;Slide 39 - &amp;quot;Mix Fuel and Refuel&amp;quot;&quot;/&gt;&lt;property id=&quot;20307&quot; value=&quot;290&quot;/&gt;&lt;/object&gt;&lt;object type=&quot;3&quot; unique_id=&quot;10508&quot;&gt;&lt;property id=&quot;20148&quot; value=&quot;5&quot;/&gt;&lt;property id=&quot;20300&quot; value=&quot;Slide 40 - &amp;quot;Safety Procedures &amp;#x0D;&amp;#x0A;When Working With Fuel&amp;quot;&quot;/&gt;&lt;property id=&quot;20307&quot; value=&quot;288&quot;/&gt;&lt;/object&gt;&lt;object type=&quot;3&quot; unique_id=&quot;10509&quot;&gt;&lt;property id=&quot;20148&quot; value=&quot;5&quot;/&gt;&lt;property id=&quot;20300&quot; value=&quot;Slide 41 - &amp;quot;Fuel and &amp;#x0D;&amp;#x0A;Environmental Concerns&amp;quot;&quot;/&gt;&lt;property id=&quot;20307&quot; value=&quot;418&quot;/&gt;&lt;/object&gt;&lt;object type=&quot;3&quot; unique_id=&quot;10510&quot;&gt;&lt;property id=&quot;20148&quot; value=&quot;5&quot;/&gt;&lt;property id=&quot;20300&quot; value=&quot;Slide 42&quot;/&gt;&lt;property id=&quot;20307&quot; value=&quot;420&quot;/&gt;&lt;/object&gt;&lt;object type=&quot;3&quot; unique_id=&quot;10511&quot;&gt;&lt;property id=&quot;20148&quot; value=&quot;5&quot;/&gt;&lt;property id=&quot;20300&quot; value=&quot;Slide 43 - &amp;quot;Is fuel pre-mixed or regular?&amp;quot;&quot;/&gt;&lt;property id=&quot;20307&quot; value=&quot;289&quot;/&gt;&lt;/object&gt;&lt;object type=&quot;3&quot; unique_id=&quot;10512&quot;&gt;&lt;property id=&quot;20148&quot; value=&quot;5&quot;/&gt;&lt;property id=&quot;20300&quot; value=&quot;Slide 44 - &amp;quot;Fuel Mixing Instructions&amp;quot;&quot;/&gt;&lt;property id=&quot;20307&quot; value=&quot;292&quot;/&gt;&lt;/object&gt;&lt;object type=&quot;3&quot; unique_id=&quot;10513&quot;&gt;&lt;property id=&quot;20148&quot; value=&quot;5&quot;/&gt;&lt;property id=&quot;20300&quot; value=&quot;Slide 45 - &amp;quot;Mix Fuel and Refuel&amp;quot;&quot;/&gt;&lt;property id=&quot;20307&quot; value=&quot;293&quot;/&gt;&lt;/object&gt;&lt;object type=&quot;3&quot; unique_id=&quot;10514&quot;&gt;&lt;property id=&quot;20148&quot; value=&quot;5&quot;/&gt;&lt;property id=&quot;20300&quot; value=&quot;Slide 46 - &amp;quot;Start Pump&amp;quot;&quot;/&gt;&lt;property id=&quot;20307&quot; value=&quot;296&quot;/&gt;&lt;/object&gt;&lt;object type=&quot;3&quot; unique_id=&quot;10515&quot;&gt;&lt;property id=&quot;20148&quot; value=&quot;5&quot;/&gt;&lt;property id=&quot;20300&quot; value=&quot;Slide 47 - &amp;quot;Start Pump&amp;quot;&quot;/&gt;&lt;property id=&quot;20307&quot; value=&quot;297&quot;/&gt;&lt;/object&gt;&lt;object type=&quot;3&quot; unique_id=&quot;10516&quot;&gt;&lt;property id=&quot;20148&quot; value=&quot;5&quot;/&gt;&lt;property id=&quot;20300&quot; value=&quot;Slide 48 - &amp;quot;Start Pump&amp;quot;&quot;/&gt;&lt;property id=&quot;20307&quot; value=&quot;298&quot;/&gt;&lt;/object&gt;&lt;object type=&quot;3&quot; unique_id=&quot;10517&quot;&gt;&lt;property id=&quot;20148&quot; value=&quot;5&quot;/&gt;&lt;property id=&quot;20300&quot; value=&quot;Slide 49 - &amp;quot;Start Pump&amp;quot;&quot;/&gt;&lt;property id=&quot;20307&quot; value=&quot;299&quot;/&gt;&lt;/object&gt;&lt;object type=&quot;3&quot; unique_id=&quot;10518&quot;&gt;&lt;property id=&quot;20148&quot; value=&quot;5&quot;/&gt;&lt;property id=&quot;20300&quot; value=&quot;Slide 50 - &amp;quot;Start Pump&amp;quot;&quot;/&gt;&lt;property id=&quot;20307&quot; value=&quot;369&quot;/&gt;&lt;/object&gt;&lt;object type=&quot;3&quot; unique_id=&quot;10519&quot;&gt;&lt;property id=&quot;20148&quot; value=&quot;5&quot;/&gt;&lt;property id=&quot;20300&quot; value=&quot;Slide 51 - &amp;quot;Operate and Maintain Pump&amp;quot;&quot;/&gt;&lt;property id=&quot;20307&quot; value=&quot;301&quot;/&gt;&lt;/object&gt;&lt;object type=&quot;3&quot; unique_id=&quot;10520&quot;&gt;&lt;property id=&quot;20148&quot; value=&quot;5&quot;/&gt;&lt;property id=&quot;20300&quot; value=&quot;Slide 52 - &amp;quot;Operate and Maintain Pump&amp;quot;&quot;/&gt;&lt;property id=&quot;20307&quot; value=&quot;302&quot;/&gt;&lt;/object&gt;&lt;object type=&quot;3&quot; unique_id=&quot;10521&quot;&gt;&lt;property id=&quot;20148&quot; value=&quot;5&quot;/&gt;&lt;property id=&quot;20300&quot; value=&quot;Slide 53 - &amp;quot;Operate Pump &amp;quot;&quot;/&gt;&lt;property id=&quot;20307&quot; value=&quot;303&quot;/&gt;&lt;/object&gt;&lt;object type=&quot;3&quot; unique_id=&quot;10522&quot;&gt;&lt;property id=&quot;20148&quot; value=&quot;5&quot;/&gt;&lt;property id=&quot;20300&quot; value=&quot;Slide 54 - &amp;quot;Sputter&amp;quot;&quot;/&gt;&lt;property id=&quot;20307&quot; value=&quot;358&quot;/&gt;&lt;/object&gt;&lt;object type=&quot;3&quot; unique_id=&quot;10523&quot;&gt;&lt;property id=&quot;20148&quot; value=&quot;5&quot;/&gt;&lt;property id=&quot;20300&quot; value=&quot;Slide 55 - &amp;quot;Pump Carburetor Adjustment&amp;quot;&quot;/&gt;&lt;property id=&quot;20307&quot; value=&quot;421&quot;/&gt;&lt;/object&gt;&lt;object type=&quot;3&quot; unique_id=&quot;10524&quot;&gt;&lt;property id=&quot;20148&quot; value=&quot;5&quot;/&gt;&lt;property id=&quot;20300&quot; value=&quot;Slide 56 - &amp;quot;Do not adjust the low idle screw. &amp;quot;&quot;/&gt;&lt;property id=&quot;20307&quot; value=&quot;368&quot;/&gt;&lt;/object&gt;&lt;object type=&quot;3&quot; unique_id=&quot;10525&quot;&gt;&lt;property id=&quot;20148&quot; value=&quot;5&quot;/&gt;&lt;property id=&quot;20300&quot; value=&quot;Slide 57 - &amp;quot;Shutdown Pump&amp;quot;&quot;/&gt;&lt;property id=&quot;20307&quot; value=&quot;305&quot;/&gt;&lt;/object&gt;&lt;object type=&quot;3&quot; unique_id=&quot;10526&quot;&gt;&lt;property id=&quot;20148&quot; value=&quot;5&quot;/&gt;&lt;property id=&quot;20300&quot; value=&quot;Slide 58 - &amp;quot;Troubleshooting Pump Problems&amp;quot;&quot;/&gt;&lt;property id=&quot;20307&quot; value=&quot;366&quot;/&gt;&lt;/object&gt;&lt;object type=&quot;3&quot; unique_id=&quot;10527&quot;&gt;&lt;property id=&quot;20148&quot; value=&quot;5&quot;/&gt;&lt;property id=&quot;20300&quot; value=&quot;Slide 59 - &amp;quot;Troubleshooting  – &amp;#x0D;&amp;#x0A;Symptoms and Remedies&amp;quot;&quot;/&gt;&lt;property id=&quot;20307&quot; value=&quot;422&quot;/&gt;&lt;/object&gt;&lt;object type=&quot;3&quot; unique_id=&quot;10528&quot;&gt;&lt;property id=&quot;20148&quot; value=&quot;5&quot;/&gt;&lt;property id=&quot;20300&quot; value=&quot;Slide 60 - &amp;quot;Troubleshooting  – &amp;#x0D;&amp;#x0A;Symptoms and Remedies&amp;quot;&quot;/&gt;&lt;property id=&quot;20307&quot; value=&quot;423&quot;/&gt;&lt;/object&gt;&lt;object type=&quot;3&quot; unique_id=&quot;10529&quot;&gt;&lt;property id=&quot;20148&quot; value=&quot;5&quot;/&gt;&lt;property id=&quot;20300&quot; value=&quot;Slide 61 - &amp;quot;Troubleshooting  – &amp;#x0D;&amp;#x0A;Symptoms and Remedies&amp;quot;&quot;/&gt;&lt;property id=&quot;20307&quot; value=&quot;424&quot;/&gt;&lt;/object&gt;&lt;object type=&quot;3&quot; unique_id=&quot;10530&quot;&gt;&lt;property id=&quot;20148&quot; value=&quot;5&quot;/&gt;&lt;property id=&quot;20300&quot; value=&quot;Slide 62 - &amp;quot;Troubleshooting  – &amp;#x0D;&amp;#x0A;Symptoms and Remedies&amp;quot;&quot;/&gt;&lt;property id=&quot;20307&quot; value=&quot;425&quot;/&gt;&lt;/object&gt;&lt;object type=&quot;3&quot; unique_id=&quot;10531&quot;&gt;&lt;property id=&quot;20148&quot; value=&quot;5&quot;/&gt;&lt;property id=&quot;20300&quot; value=&quot;Slide 63 - &amp;quot;Troubleshoot: &amp;#x0D;&amp;#x0A;Step-by-Step Process&amp;#x0D;&amp;#x0A;Using the IRPG&amp;quot;&quot;/&gt;&lt;property id=&quot;20307&quot; value=&quot;426&quot;/&gt;&lt;/object&gt;&lt;object type=&quot;3&quot; unique_id=&quot;10532&quot;&gt;&lt;property id=&quot;20148&quot; value=&quot;5&quot;/&gt;&lt;property id=&quot;20300&quot; value=&quot;Slide 64&quot;/&gt;&lt;property id=&quot;20307&quot; value=&quot;308&quot;/&gt;&lt;/object&gt;&lt;object type=&quot;3&quot; unique_id=&quot;10533&quot;&gt;&lt;property id=&quot;20148&quot; value=&quot;5&quot;/&gt;&lt;property id=&quot;20300&quot; value=&quot;Slide 65 - &amp;quot;Troubleshooting – Check Air Filter&amp;quot;&quot;/&gt;&lt;property id=&quot;20307&quot; value=&quot;310&quot;/&gt;&lt;/object&gt;&lt;object type=&quot;3&quot; unique_id=&quot;10534&quot;&gt;&lt;property id=&quot;20148&quot; value=&quot;5&quot;/&gt;&lt;property id=&quot;20300&quot; value=&quot;Slide 66 - &amp;quot;Troubleshooting – &amp;#x0D;&amp;#x0A;Broken Starter Assembly&amp;quot;&quot;/&gt;&lt;property id=&quot;20307&quot; value=&quot;311&quot;/&gt;&lt;/object&gt;&lt;object type=&quot;3&quot; unique_id=&quot;10535&quot;&gt;&lt;property id=&quot;20148&quot; value=&quot;5&quot;/&gt;&lt;property id=&quot;20300&quot; value=&quot;Slide 67 - &amp;quot;Identify Problems With Flagging&amp;quot;&quot;/&gt;&lt;property id=&quot;20307&quot; value=&quot;312&quot;/&gt;&lt;/object&gt;&lt;object type=&quot;3&quot; unique_id=&quot;10536&quot;&gt;&lt;property id=&quot;20148&quot; value=&quot;5&quot;/&gt;&lt;property id=&quot;20300&quot; value=&quot;Slide 68 - &amp;quot;nozzle responsibilities&amp;quot;&quot;/&gt;&lt;property id=&quot;20307&quot; value=&quot;315&quot;/&gt;&lt;/object&gt;&lt;object type=&quot;3&quot; unique_id=&quot;10537&quot;&gt;&lt;property id=&quot;20148&quot; value=&quot;5&quot;/&gt;&lt;property id=&quot;20300&quot; value=&quot;Slide 69&quot;/&gt;&lt;property id=&quot;20307&quot; value=&quot;427&quot;/&gt;&lt;/object&gt;&lt;object type=&quot;3&quot; unique_id=&quot;10538&quot;&gt;&lt;property id=&quot;20148&quot; value=&quot;5&quot;/&gt;&lt;property id=&quot;20300&quot; value=&quot;Slide 70 - &amp;quot;Apply Water&amp;quot;&quot;/&gt;&lt;property id=&quot;20307&quot; value=&quot;370&quot;/&gt;&lt;/object&gt;&lt;object type=&quot;3&quot; unique_id=&quot;10539&quot;&gt;&lt;property id=&quot;20148&quot; value=&quot;5&quot;/&gt;&lt;property id=&quot;20300&quot; value=&quot;Slide 71 - &amp;quot;Guidelines for Applying Water&amp;quot;&quot;/&gt;&lt;property id=&quot;20307&quot; value=&quot;317&quot;/&gt;&lt;/object&gt;&lt;object type=&quot;3&quot; unique_id=&quot;10540&quot;&gt;&lt;property id=&quot;20148&quot; value=&quot;5&quot;/&gt;&lt;property id=&quot;20300&quot; value=&quot;Slide 72 - &amp;quot;Guidelines for Applying Water&amp;quot;&quot;/&gt;&lt;property id=&quot;20307&quot; value=&quot;318&quot;/&gt;&lt;/object&gt;&lt;object type=&quot;3&quot; unique_id=&quot;10541&quot;&gt;&lt;property id=&quot;20148&quot; value=&quot;5&quot;/&gt;&lt;property id=&quot;20300&quot; value=&quot;Slide 73 - &amp;quot;Straight stream or fog/spray? &amp;quot;&quot;/&gt;&lt;property id=&quot;20307&quot; value=&quot;428&quot;/&gt;&lt;/object&gt;&lt;object type=&quot;3&quot; unique_id=&quot;10542&quot;&gt;&lt;property id=&quot;20148&quot; value=&quot;5&quot;/&gt;&lt;property id=&quot;20300&quot; value=&quot;Slide 74&quot;/&gt;&lt;property id=&quot;20307&quot; value=&quot;319&quot;/&gt;&lt;/object&gt;&lt;object type=&quot;3&quot; unique_id=&quot;10543&quot;&gt;&lt;property id=&quot;20148&quot; value=&quot;5&quot;/&gt;&lt;property id=&quot;20300&quot; value=&quot;Slide 75 - &amp;quot;Operation and Maintenance&amp;quot;&quot;/&gt;&lt;property id=&quot;20307&quot; value=&quot;320&quot;/&gt;&lt;/object&gt;&lt;object type=&quot;3&quot; unique_id=&quot;10544&quot;&gt;&lt;property id=&quot;20148&quot; value=&quot;5&quot;/&gt;&lt;property id=&quot;20300&quot; value=&quot;Slide 76 - &amp;quot;Communication&amp;quot;&quot;/&gt;&lt;property id=&quot;20307&quot; value=&quot;429&quot;/&gt;&lt;/object&gt;&lt;object type=&quot;3&quot; unique_id=&quot;10545&quot;&gt;&lt;property id=&quot;20148&quot; value=&quot;5&quot;/&gt;&lt;property id=&quot;20300&quot; value=&quot;Slide 77 - &amp;quot;Hose Lay Responsibilities&amp;quot;&quot;/&gt;&lt;property id=&quot;20307&quot; value=&quot;322&quot;/&gt;&lt;/object&gt;&lt;object type=&quot;3&quot; unique_id=&quot;10546&quot;&gt;&lt;property id=&quot;20148&quot; value=&quot;5&quot;/&gt;&lt;property id=&quot;20300&quot; value=&quot;Slide 78 - &amp;quot;Set Up Hose Lay – Simple Hose Lay&amp;quot;&quot;/&gt;&lt;property id=&quot;20307&quot; value=&quot;323&quot;/&gt;&lt;/object&gt;&lt;object type=&quot;3&quot; unique_id=&quot;10547&quot;&gt;&lt;property id=&quot;20148&quot; value=&quot;5&quot;/&gt;&lt;property id=&quot;20300&quot; value=&quot;Slide 79 - &amp;quot;Set Up Hose Lay – Progressive Hose Lay&amp;quot;&quot;/&gt;&lt;property id=&quot;20307&quot; value=&quot;324&quot;/&gt;&lt;/object&gt;&lt;object type=&quot;3&quot; unique_id=&quot;10548&quot;&gt;&lt;property id=&quot;20148&quot; value=&quot;5&quot;/&gt;&lt;property id=&quot;20300&quot; value=&quot;Slide 80 - &amp;quot;Maintain and Retrieve Hose Lay&amp;quot;&quot;/&gt;&lt;property id=&quot;20307&quot; value=&quot;325&quot;/&gt;&lt;/object&gt;&lt;object type=&quot;3&quot; unique_id=&quot;10549&quot;&gt;&lt;property id=&quot;20148&quot; value=&quot;5&quot;/&gt;&lt;property id=&quot;20300&quot; value=&quot;Slide 81&quot;/&gt;&lt;property id=&quot;20307&quot; value=&quot;326&quot;/&gt;&lt;/object&gt;&lt;object type=&quot;3&quot; unique_id=&quot;10550&quot;&gt;&lt;property id=&quot;20148&quot; value=&quot;5&quot;/&gt;&lt;property id=&quot;20300&quot; value=&quot;Slide 82 - &amp;quot;Setting up &amp;#x0D;&amp;#x0A;Multiple pump systems&amp;quot;&quot;/&gt;&lt;property id=&quot;20307&quot; value=&quot;330&quot;/&gt;&lt;/object&gt;&lt;object type=&quot;3&quot; unique_id=&quot;10551&quot;&gt;&lt;property id=&quot;20148&quot; value=&quot;5&quot;/&gt;&lt;property id=&quot;20300&quot; value=&quot;Slide 83 - &amp;quot;Series Pumping&amp;quot;&quot;/&gt;&lt;property id=&quot;20307&quot; value=&quot;332&quot;/&gt;&lt;/object&gt;&lt;object type=&quot;3&quot; unique_id=&quot;10552&quot;&gt;&lt;property id=&quot;20148&quot; value=&quot;5&quot;/&gt;&lt;property id=&quot;20300&quot; value=&quot;Slide 84 - &amp;quot;Parallel Pumping&amp;quot;&quot;/&gt;&lt;property id=&quot;20307&quot; value=&quot;333&quot;/&gt;&lt;/object&gt;&lt;object type=&quot;3&quot; unique_id=&quot;10553&quot;&gt;&lt;property id=&quot;20148&quot; value=&quot;5&quot;/&gt;&lt;property id=&quot;20300&quot; value=&quot;Slide 85 - &amp;quot;Staged Pumping&amp;quot;&quot;/&gt;&lt;property id=&quot;20307&quot; value=&quot;334&quot;/&gt;&lt;/object&gt;&lt;object type=&quot;3&quot; unique_id=&quot;10554&quot;&gt;&lt;property id=&quot;20148&quot; value=&quot;5&quot;/&gt;&lt;property id=&quot;20300&quot; value=&quot;Slide 86 - &amp;quot;Chemicals&amp;quot;&quot;/&gt;&lt;property id=&quot;20307&quot; value=&quot;435&quot;/&gt;&lt;/object&gt;&lt;object type=&quot;3&quot; unique_id=&quot;10555&quot;&gt;&lt;property id=&quot;20148&quot; value=&quot;5&quot;/&gt;&lt;property id=&quot;20300&quot; value=&quot;Slide 87 - &amp;quot;Review&amp;quot;&quot;/&gt;&lt;property id=&quot;20307&quot; value=&quot;337&quot;/&gt;&lt;/object&gt;&lt;object type=&quot;3&quot; unique_id=&quot;10556&quot;&gt;&lt;property id=&quot;20148&quot; value=&quot;5&quot;/&gt;&lt;property id=&quot;20300&quot; value=&quot;Slide 88 - &amp;quot;Review&amp;#x0D;&amp;#x0A;&amp;quot;&quot;/&gt;&lt;property id=&quot;20307&quot; value=&quot;336&quot;/&gt;&lt;/object&gt;&lt;object type=&quot;3&quot; unique_id=&quot;10557&quot;&gt;&lt;property id=&quot;20148&quot; value=&quot;5&quot;/&gt;&lt;property id=&quot;20300&quot; value=&quot;Slide 89 - &amp;quot;Review&amp;quot;&quot;/&gt;&lt;property id=&quot;20307&quot; value=&quot;339&quot;/&gt;&lt;/object&gt;&lt;object type=&quot;3&quot; unique_id=&quot;10558&quot;&gt;&lt;property id=&quot;20148&quot; value=&quot;5&quot;/&gt;&lt;property id=&quot;20300&quot; value=&quot;Slide 90 - &amp;quot;Review&amp;quot;&quot;/&gt;&lt;property id=&quot;20307&quot; value=&quot;432&quot;/&gt;&lt;/object&gt;&lt;object type=&quot;3&quot; unique_id=&quot;10559&quot;&gt;&lt;property id=&quot;20148&quot; value=&quot;5&quot;/&gt;&lt;property id=&quot;20300&quot; value=&quot;Slide 91 - &amp;quot;Review&amp;quot;&quot;/&gt;&lt;property id=&quot;20307&quot; value=&quot;340&quot;/&gt;&lt;/object&gt;&lt;object type=&quot;3&quot; unique_id=&quot;10560&quot;&gt;&lt;property id=&quot;20148&quot; value=&quot;5&quot;/&gt;&lt;property id=&quot;20300&quot; value=&quot;Slide 92 - &amp;quot;Review&amp;quot;&quot;/&gt;&lt;property id=&quot;20307&quot; value=&quot;341&quot;/&gt;&lt;/object&gt;&lt;object type=&quot;3&quot; unique_id=&quot;10561&quot;&gt;&lt;property id=&quot;20148&quot; value=&quot;5&quot;/&gt;&lt;property id=&quot;20300&quot; value=&quot;Slide 93 - &amp;quot;Review&amp;quot;&quot;/&gt;&lt;property id=&quot;20307&quot; value=&quot;342&quot;/&gt;&lt;/object&gt;&lt;object type=&quot;3&quot; unique_id=&quot;10562&quot;&gt;&lt;property id=&quot;20148&quot; value=&quot;5&quot;/&gt;&lt;property id=&quot;20300&quot; value=&quot;Slide 94 - &amp;quot;Review&amp;quot;&quot;/&gt;&lt;property id=&quot;20307&quot; value=&quot;343&quot;/&gt;&lt;/object&gt;&lt;object type=&quot;3&quot; unique_id=&quot;10563&quot;&gt;&lt;property id=&quot;20148&quot; value=&quot;5&quot;/&gt;&lt;property id=&quot;20300&quot; value=&quot;Slide 95 - &amp;quot;Review&amp;quot;&quot;/&gt;&lt;property id=&quot;20307&quot; value=&quot;344&quot;/&gt;&lt;/object&gt;&lt;object type=&quot;3&quot; unique_id=&quot;10564&quot;&gt;&lt;property id=&quot;20148&quot; value=&quot;5&quot;/&gt;&lt;property id=&quot;20300&quot; value=&quot;Slide 96 - &amp;quot;Review&amp;quot;&quot;/&gt;&lt;property id=&quot;20307&quot; value=&quot;338&quot;/&gt;&lt;/object&gt;&lt;object type=&quot;3&quot; unique_id=&quot;10565&quot;&gt;&lt;property id=&quot;20148&quot; value=&quot;5&quot;/&gt;&lt;property id=&quot;20300&quot; value=&quot;Slide 97 - &amp;quot;Review&amp;quot;&quot;/&gt;&lt;property id=&quot;20307&quot; value=&quot;345&quot;/&gt;&lt;/object&gt;&lt;object type=&quot;3&quot; unique_id=&quot;10566&quot;&gt;&lt;property id=&quot;20148&quot; value=&quot;5&quot;/&gt;&lt;property id=&quot;20300&quot; value=&quot;Slide 98 - &amp;quot;Review&amp;quot;&quot;/&gt;&lt;property id=&quot;20307&quot; value=&quot;430&quot;/&gt;&lt;/object&gt;&lt;object type=&quot;3&quot; unique_id=&quot;10567&quot;&gt;&lt;property id=&quot;20148&quot; value=&quot;5&quot;/&gt;&lt;property id=&quot;20300&quot; value=&quot;Slide 99 - &amp;quot;Review&amp;quot;&quot;/&gt;&lt;property id=&quot;20307&quot; value=&quot;346&quot;/&gt;&lt;/object&gt;&lt;object type=&quot;3&quot; unique_id=&quot;10568&quot;&gt;&lt;property id=&quot;20148&quot; value=&quot;5&quot;/&gt;&lt;property id=&quot;20300&quot; value=&quot;Slide 100 - &amp;quot;Review&amp;quot;&quot;/&gt;&lt;property id=&quot;20307&quot; value=&quot;431&quot;/&gt;&lt;/object&gt;&lt;object type=&quot;3&quot; unique_id=&quot;10569&quot;&gt;&lt;property id=&quot;20148&quot; value=&quot;5&quot;/&gt;&lt;property id=&quot;20300&quot; value=&quot;Slide 101 - &amp;quot;Review&amp;quot;&quot;/&gt;&lt;property id=&quot;20307&quot; value=&quot;347&quot;/&gt;&lt;/object&gt;&lt;object type=&quot;3&quot; unique_id=&quot;10570&quot;&gt;&lt;property id=&quot;20148&quot; value=&quot;5&quot;/&gt;&lt;property id=&quot;20300&quot; value=&quot;Slide 102 - &amp;quot;Review&amp;quot;&quot;/&gt;&lt;property id=&quot;20307&quot; value=&quot;348&quot;/&gt;&lt;/object&gt;&lt;object type=&quot;3&quot; unique_id=&quot;13806&quot;&gt;&lt;property id=&quot;20148&quot; value=&quot;5&quot;/&gt;&lt;property id=&quot;20300&quot; value=&quot;Slide 3 - &amp;quot;Objectives&amp;quot;&quot;/&gt;&lt;property id=&quot;20307&quot; value=&quot;438&quot;/&gt;&lt;/object&gt;&lt;object type=&quot;3&quot; unique_id=&quot;14231&quot;&gt;&lt;property id=&quot;20148&quot; value=&quot;5&quot;/&gt;&lt;property id=&quot;20300&quot; value=&quot;Slide 103 - &amp;quot;Objectives&amp;quot;&quot;/&gt;&lt;property id=&quot;20307&quot; value=&quot;439&quot;/&gt;&lt;/object&gt;&lt;object type=&quot;3&quot; unique_id=&quot;14232&quot;&gt;&lt;property id=&quot;20148&quot; value=&quot;5&quot;/&gt;&lt;property id=&quot;20300&quot; value=&quot;Slide 104 - &amp;quot;Objectives&amp;quot;&quot;/&gt;&lt;property id=&quot;20307&quot; value=&quot;44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11660</TotalTime>
  <Words>2745</Words>
  <Application>Microsoft Office PowerPoint</Application>
  <PresentationFormat>On-screen Show (4:3)</PresentationFormat>
  <Paragraphs>512</Paragraphs>
  <Slides>104</Slides>
  <Notes>92</Notes>
  <HiddenSlides>0</HiddenSlides>
  <MMClips>7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Courier New</vt:lpstr>
      <vt:lpstr>Arial</vt:lpstr>
      <vt:lpstr>Calibri</vt:lpstr>
      <vt:lpstr>Office Theme</vt:lpstr>
      <vt:lpstr>Acrobat Document</vt:lpstr>
      <vt:lpstr>RESPONSIBILITIES</vt:lpstr>
      <vt:lpstr>Words of Experience</vt:lpstr>
      <vt:lpstr>Objectives</vt:lpstr>
      <vt:lpstr>Objectives</vt:lpstr>
      <vt:lpstr>General Responsibilities</vt:lpstr>
      <vt:lpstr>Risk Management</vt:lpstr>
      <vt:lpstr>Risk Management</vt:lpstr>
      <vt:lpstr>Risk Management</vt:lpstr>
      <vt:lpstr>Risk Management</vt:lpstr>
      <vt:lpstr>Environmental Concerns</vt:lpstr>
      <vt:lpstr>Communication</vt:lpstr>
      <vt:lpstr>Communication Methods</vt:lpstr>
      <vt:lpstr>Cavitation</vt:lpstr>
      <vt:lpstr>Cavitation</vt:lpstr>
      <vt:lpstr>Prevent Cavitation </vt:lpstr>
      <vt:lpstr>Water Hammer </vt:lpstr>
      <vt:lpstr>Water Hammer </vt:lpstr>
      <vt:lpstr>Prevent Water Hammer</vt:lpstr>
      <vt:lpstr>Exercise</vt:lpstr>
      <vt:lpstr>Design Responsibilities</vt:lpstr>
      <vt:lpstr>Design Responsibilities</vt:lpstr>
      <vt:lpstr>Design Responsibilities</vt:lpstr>
      <vt:lpstr>Design Responsibilities</vt:lpstr>
      <vt:lpstr>PowerPoint Presentation</vt:lpstr>
      <vt:lpstr>PowerPoint Presentation</vt:lpstr>
      <vt:lpstr>PowerPoint Presentation</vt:lpstr>
      <vt:lpstr>Hydraulic Calculations</vt:lpstr>
      <vt:lpstr>Portable Pump Responsibilities</vt:lpstr>
      <vt:lpstr>PowerPoint Presentation</vt:lpstr>
      <vt:lpstr>PowerPoint Presentation</vt:lpstr>
      <vt:lpstr>Portable Pump Responsibilities</vt:lpstr>
      <vt:lpstr>Obtain Equipment and Supplies</vt:lpstr>
      <vt:lpstr>Set Up Pump, Connect Hoses,  and Prime Pump</vt:lpstr>
      <vt:lpstr>Set Up Pump, Connect Hoses,  and Prime Pump</vt:lpstr>
      <vt:lpstr>Set Up Pump, Connect Hoses,  and Prime Pump</vt:lpstr>
      <vt:lpstr>Set Up Pump, Connect Hoses,  and Prime Pump</vt:lpstr>
      <vt:lpstr>Set Up Pump, Connect Hoses,  and Prime Pump</vt:lpstr>
      <vt:lpstr>Set Up Pump, Connect Hoses,  and Prime Pump</vt:lpstr>
      <vt:lpstr>Mix Gas and Oil, and Refuel</vt:lpstr>
      <vt:lpstr>Safety Procedures  When Working With Fuel</vt:lpstr>
      <vt:lpstr>Fuel and  Environmental Concerns</vt:lpstr>
      <vt:lpstr>PowerPoint Presentation</vt:lpstr>
      <vt:lpstr>Is fuel pre-mixed?</vt:lpstr>
      <vt:lpstr>Fuel Mixing Instructions</vt:lpstr>
      <vt:lpstr>Mix Fuel and Refuel</vt:lpstr>
      <vt:lpstr>Start Pump</vt:lpstr>
      <vt:lpstr>Start Pump</vt:lpstr>
      <vt:lpstr>Start Pump</vt:lpstr>
      <vt:lpstr>Start Pump</vt:lpstr>
      <vt:lpstr>Start Pump</vt:lpstr>
      <vt:lpstr>Operate and Maintain Pump</vt:lpstr>
      <vt:lpstr>Operate and Maintain Pump</vt:lpstr>
      <vt:lpstr>Operate Pump </vt:lpstr>
      <vt:lpstr>Sputter</vt:lpstr>
      <vt:lpstr>Pump Carburetor Adjustment</vt:lpstr>
      <vt:lpstr>Do not adjust the low idle screw. </vt:lpstr>
      <vt:lpstr>Shutdown Pump</vt:lpstr>
      <vt:lpstr>Troubleshooting Pump Problems</vt:lpstr>
      <vt:lpstr>Troubleshooting  –  Symptoms and Remedies</vt:lpstr>
      <vt:lpstr>Troubleshooting  –  Symptoms and Remedies</vt:lpstr>
      <vt:lpstr>Troubleshooting  –  Symptoms and Remedies</vt:lpstr>
      <vt:lpstr>Troubleshooting  –  Symptoms and Remedies</vt:lpstr>
      <vt:lpstr>Troubleshoot:  Step-by-Step Process Using the IRPG</vt:lpstr>
      <vt:lpstr>PowerPoint Presentation</vt:lpstr>
      <vt:lpstr>Troubleshooting – Check Air Filter</vt:lpstr>
      <vt:lpstr>Troubleshooting –  Broken Starter Assembly</vt:lpstr>
      <vt:lpstr>Identify Problems With Flagging</vt:lpstr>
      <vt:lpstr>nozzle responsibilities</vt:lpstr>
      <vt:lpstr>PowerPoint Presentation</vt:lpstr>
      <vt:lpstr>Apply Water</vt:lpstr>
      <vt:lpstr>Guidelines for Applying Water</vt:lpstr>
      <vt:lpstr>Guidelines for Applying Water</vt:lpstr>
      <vt:lpstr>Straight stream or fog/spray? </vt:lpstr>
      <vt:lpstr>PowerPoint Presentation</vt:lpstr>
      <vt:lpstr>Operation and Maintenance</vt:lpstr>
      <vt:lpstr>Communication</vt:lpstr>
      <vt:lpstr>Hose Lay Responsibilities</vt:lpstr>
      <vt:lpstr>Set Up Hose Lay – Simple Hose Lay</vt:lpstr>
      <vt:lpstr>Set Up Hose Lay – Progressive Hose Lay</vt:lpstr>
      <vt:lpstr>Maintain and Retrieve Hose Lay</vt:lpstr>
      <vt:lpstr>PowerPoint Presentation</vt:lpstr>
      <vt:lpstr>Setting up  Multiple pump systems</vt:lpstr>
      <vt:lpstr>Series Pumping</vt:lpstr>
      <vt:lpstr>Parallel Pumping</vt:lpstr>
      <vt:lpstr>Staged Pumping</vt:lpstr>
      <vt:lpstr>Chemicals</vt:lpstr>
      <vt:lpstr>Review</vt:lpstr>
      <vt:lpstr>Review 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Objectives</vt:lpstr>
      <vt:lpstr>Objectives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Portable Water Delivery Systems</dc:title>
  <dc:creator>isather</dc:creator>
  <cp:lastModifiedBy>Oke, Nicole K</cp:lastModifiedBy>
  <cp:revision>868</cp:revision>
  <dcterms:created xsi:type="dcterms:W3CDTF">2010-07-12T17:32:03Z</dcterms:created>
  <dcterms:modified xsi:type="dcterms:W3CDTF">2020-04-08T15:52:38Z</dcterms:modified>
</cp:coreProperties>
</file>