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ti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7"/>
  </p:notesMasterIdLst>
  <p:handoutMasterIdLst>
    <p:handoutMasterId r:id="rId98"/>
  </p:handoutMasterIdLst>
  <p:sldIdLst>
    <p:sldId id="406" r:id="rId2"/>
    <p:sldId id="432" r:id="rId3"/>
    <p:sldId id="407" r:id="rId4"/>
    <p:sldId id="274" r:id="rId5"/>
    <p:sldId id="395" r:id="rId6"/>
    <p:sldId id="275" r:id="rId7"/>
    <p:sldId id="398" r:id="rId8"/>
    <p:sldId id="442" r:id="rId9"/>
    <p:sldId id="276" r:id="rId10"/>
    <p:sldId id="277" r:id="rId11"/>
    <p:sldId id="278" r:id="rId12"/>
    <p:sldId id="485" r:id="rId13"/>
    <p:sldId id="460" r:id="rId14"/>
    <p:sldId id="281" r:id="rId15"/>
    <p:sldId id="490" r:id="rId16"/>
    <p:sldId id="491" r:id="rId17"/>
    <p:sldId id="492" r:id="rId18"/>
    <p:sldId id="493" r:id="rId19"/>
    <p:sldId id="501" r:id="rId20"/>
    <p:sldId id="494" r:id="rId21"/>
    <p:sldId id="282" r:id="rId22"/>
    <p:sldId id="283" r:id="rId23"/>
    <p:sldId id="284" r:id="rId24"/>
    <p:sldId id="285" r:id="rId25"/>
    <p:sldId id="452" r:id="rId26"/>
    <p:sldId id="447" r:id="rId27"/>
    <p:sldId id="515" r:id="rId28"/>
    <p:sldId id="297" r:id="rId29"/>
    <p:sldId id="450" r:id="rId30"/>
    <p:sldId id="495" r:id="rId31"/>
    <p:sldId id="299" r:id="rId32"/>
    <p:sldId id="520" r:id="rId33"/>
    <p:sldId id="300" r:id="rId34"/>
    <p:sldId id="402" r:id="rId35"/>
    <p:sldId id="453" r:id="rId36"/>
    <p:sldId id="496" r:id="rId37"/>
    <p:sldId id="497" r:id="rId38"/>
    <p:sldId id="498" r:id="rId39"/>
    <p:sldId id="302" r:id="rId40"/>
    <p:sldId id="516" r:id="rId41"/>
    <p:sldId id="307" r:id="rId42"/>
    <p:sldId id="308" r:id="rId43"/>
    <p:sldId id="454" r:id="rId44"/>
    <p:sldId id="309" r:id="rId45"/>
    <p:sldId id="311" r:id="rId46"/>
    <p:sldId id="499" r:id="rId47"/>
    <p:sldId id="500" r:id="rId48"/>
    <p:sldId id="502" r:id="rId49"/>
    <p:sldId id="312" r:id="rId50"/>
    <p:sldId id="503" r:id="rId51"/>
    <p:sldId id="313" r:id="rId52"/>
    <p:sldId id="326" r:id="rId53"/>
    <p:sldId id="314" r:id="rId54"/>
    <p:sldId id="327" r:id="rId55"/>
    <p:sldId id="459" r:id="rId56"/>
    <p:sldId id="463" r:id="rId57"/>
    <p:sldId id="317" r:id="rId58"/>
    <p:sldId id="328" r:id="rId59"/>
    <p:sldId id="461" r:id="rId60"/>
    <p:sldId id="465" r:id="rId61"/>
    <p:sldId id="322" r:id="rId62"/>
    <p:sldId id="466" r:id="rId63"/>
    <p:sldId id="323" r:id="rId64"/>
    <p:sldId id="505" r:id="rId65"/>
    <p:sldId id="462" r:id="rId66"/>
    <p:sldId id="481" r:id="rId67"/>
    <p:sldId id="344" r:id="rId68"/>
    <p:sldId id="423" r:id="rId69"/>
    <p:sldId id="349" r:id="rId70"/>
    <p:sldId id="426" r:id="rId71"/>
    <p:sldId id="353" r:id="rId72"/>
    <p:sldId id="428" r:id="rId73"/>
    <p:sldId id="507" r:id="rId74"/>
    <p:sldId id="365" r:id="rId75"/>
    <p:sldId id="366" r:id="rId76"/>
    <p:sldId id="371" r:id="rId77"/>
    <p:sldId id="369" r:id="rId78"/>
    <p:sldId id="430" r:id="rId79"/>
    <p:sldId id="360" r:id="rId80"/>
    <p:sldId id="363" r:id="rId81"/>
    <p:sldId id="508" r:id="rId82"/>
    <p:sldId id="379" r:id="rId83"/>
    <p:sldId id="378" r:id="rId84"/>
    <p:sldId id="382" r:id="rId85"/>
    <p:sldId id="385" r:id="rId86"/>
    <p:sldId id="386" r:id="rId87"/>
    <p:sldId id="387" r:id="rId88"/>
    <p:sldId id="509" r:id="rId89"/>
    <p:sldId id="510" r:id="rId90"/>
    <p:sldId id="388" r:id="rId91"/>
    <p:sldId id="390" r:id="rId92"/>
    <p:sldId id="391" r:id="rId93"/>
    <p:sldId id="389" r:id="rId94"/>
    <p:sldId id="517" r:id="rId95"/>
    <p:sldId id="518" r:id="rId96"/>
  </p:sldIdLst>
  <p:sldSz cx="9144000" cy="6858000" type="screen4x3"/>
  <p:notesSz cx="6881813" cy="9296400"/>
  <p:embeddedFontLst>
    <p:embeddedFont>
      <p:font typeface="Calibri" pitchFamily="34" charset="0"/>
      <p:regular r:id="rId99"/>
      <p:bold r:id="rId100"/>
      <p:italic r:id="rId101"/>
      <p:boldItalic r:id="rId102"/>
    </p:embeddedFont>
  </p:embeddedFontLst>
  <p:custDataLst>
    <p:tags r:id="rId10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0D8E8"/>
    <a:srgbClr val="FFFF99"/>
    <a:srgbClr val="000000"/>
    <a:srgbClr val="311B8D"/>
    <a:srgbClr val="E9EDF4"/>
    <a:srgbClr val="006600"/>
    <a:srgbClr val="E8D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0" autoAdjust="0"/>
    <p:restoredTop sz="83699" autoAdjust="0"/>
  </p:normalViewPr>
  <p:slideViewPr>
    <p:cSldViewPr>
      <p:cViewPr varScale="1">
        <p:scale>
          <a:sx n="77" d="100"/>
          <a:sy n="77" d="100"/>
        </p:scale>
        <p:origin x="-1810" y="-82"/>
      </p:cViewPr>
      <p:guideLst>
        <p:guide orient="horz" pos="2160"/>
        <p:guide pos="2880"/>
      </p:guideLst>
    </p:cSldViewPr>
  </p:slideViewPr>
  <p:notesTextViewPr>
    <p:cViewPr>
      <p:scale>
        <a:sx n="100" d="100"/>
        <a:sy n="100" d="100"/>
      </p:scale>
      <p:origin x="0" y="0"/>
    </p:cViewPr>
  </p:notesTextViewPr>
  <p:sorterViewPr>
    <p:cViewPr>
      <p:scale>
        <a:sx n="47" d="100"/>
        <a:sy n="47" d="100"/>
      </p:scale>
      <p:origin x="0" y="0"/>
    </p:cViewPr>
  </p:sorterViewPr>
  <p:notesViewPr>
    <p:cSldViewPr>
      <p:cViewPr varScale="1">
        <p:scale>
          <a:sx n="95" d="100"/>
          <a:sy n="95" d="100"/>
        </p:scale>
        <p:origin x="-3390" y="-10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fontAlgn="auto">
              <a:spcBef>
                <a:spcPts val="0"/>
              </a:spcBef>
              <a:spcAft>
                <a:spcPts val="0"/>
              </a:spcAft>
              <a:defRPr sz="1200" smtClean="0">
                <a:latin typeface="+mn-lt"/>
              </a:defRPr>
            </a:lvl1pPr>
          </a:lstStyle>
          <a:p>
            <a:pPr>
              <a:defRPr/>
            </a:pPr>
            <a:fld id="{21958D0F-F972-487B-AC44-2E7C00E3BC47}" type="datetimeFigureOut">
              <a:rPr lang="en-US"/>
              <a:pPr>
                <a:defRPr/>
              </a:pPr>
              <a:t>2/14/2012</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dirty="0">
                <a:latin typeface="+mn-lt"/>
              </a:defRPr>
            </a:lvl1pPr>
          </a:lstStyle>
          <a:p>
            <a:pPr>
              <a:defRPr/>
            </a:pPr>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fontAlgn="auto">
              <a:spcBef>
                <a:spcPts val="0"/>
              </a:spcBef>
              <a:spcAft>
                <a:spcPts val="0"/>
              </a:spcAft>
              <a:defRPr sz="1200" smtClean="0">
                <a:latin typeface="+mn-lt"/>
              </a:defRPr>
            </a:lvl1pPr>
          </a:lstStyle>
          <a:p>
            <a:pPr>
              <a:defRPr/>
            </a:pPr>
            <a:fld id="{B6EEC093-B7E2-43DE-AAF5-C2F0A02F958D}" type="slidenum">
              <a:rPr lang="en-US"/>
              <a:pPr>
                <a:defRPr/>
              </a:pPr>
              <a:t>‹#›</a:t>
            </a:fld>
            <a:endParaRPr lang="en-US" dirty="0"/>
          </a:p>
        </p:txBody>
      </p:sp>
    </p:spTree>
    <p:extLst>
      <p:ext uri="{BB962C8B-B14F-4D97-AF65-F5344CB8AC3E}">
        <p14:creationId xmlns:p14="http://schemas.microsoft.com/office/powerpoint/2010/main" val="3247678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fontAlgn="auto">
              <a:spcBef>
                <a:spcPts val="0"/>
              </a:spcBef>
              <a:spcAft>
                <a:spcPts val="0"/>
              </a:spcAft>
              <a:defRPr sz="1200" smtClean="0">
                <a:latin typeface="+mn-lt"/>
              </a:defRPr>
            </a:lvl1pPr>
          </a:lstStyle>
          <a:p>
            <a:pPr>
              <a:defRPr/>
            </a:pPr>
            <a:fld id="{9FC964C4-10BB-4629-B348-FC8E67BB7347}" type="datetimeFigureOut">
              <a:rPr lang="en-US"/>
              <a:pPr>
                <a:defRPr/>
              </a:pPr>
              <a:t>2/14/2012</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fontAlgn="auto">
              <a:spcBef>
                <a:spcPts val="0"/>
              </a:spcBef>
              <a:spcAft>
                <a:spcPts val="0"/>
              </a:spcAft>
              <a:defRPr sz="1200" smtClean="0">
                <a:latin typeface="+mn-lt"/>
              </a:defRPr>
            </a:lvl1pPr>
          </a:lstStyle>
          <a:p>
            <a:pPr>
              <a:defRPr/>
            </a:pPr>
            <a:fld id="{F920A17D-D0B2-4DF1-ADD9-8748A92FD3B2}" type="slidenum">
              <a:rPr lang="en-US"/>
              <a:pPr>
                <a:defRPr/>
              </a:pPr>
              <a:t>‹#›</a:t>
            </a:fld>
            <a:endParaRPr lang="en-US" dirty="0"/>
          </a:p>
        </p:txBody>
      </p:sp>
    </p:spTree>
    <p:extLst>
      <p:ext uri="{BB962C8B-B14F-4D97-AF65-F5344CB8AC3E}">
        <p14:creationId xmlns:p14="http://schemas.microsoft.com/office/powerpoint/2010/main" val="6643618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95C6F5-ACE4-4B9D-8BD2-3E66E95CD347}"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F5D174-C91F-4F36-A64E-6E361DDFB0B2}" type="slidenum">
              <a:rPr lang="en-US">
                <a:solidFill>
                  <a:prstClr val="black"/>
                </a:solidFill>
              </a: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06F73-9352-4CD4-9CB4-CC074787441E}" type="slidenum">
              <a:rPr lang="en-US"/>
              <a:pPr fontAlgn="base">
                <a:spcBef>
                  <a:spcPct val="0"/>
                </a:spcBef>
                <a:spcAft>
                  <a:spcPct val="0"/>
                </a:spcAft>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6058BD-7B24-41BC-81C1-AE1370E897E8}" type="slidenum">
              <a:rPr lang="en-US"/>
              <a:pPr fontAlgn="base">
                <a:spcBef>
                  <a:spcPct val="0"/>
                </a:spcBef>
                <a:spcAft>
                  <a:spcPct val="0"/>
                </a:spcAft>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BE15D0-406C-4547-BA65-80D96787A733}" type="slidenum">
              <a:rPr lang="en-US"/>
              <a:pPr fontAlgn="base">
                <a:spcBef>
                  <a:spcPct val="0"/>
                </a:spcBef>
                <a:spcAft>
                  <a:spcPct val="0"/>
                </a:spcAft>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8979AE-9F9C-493F-9B07-0B4B9EF73610}" type="slidenum">
              <a:rPr lang="en-US"/>
              <a:pPr fontAlgn="base">
                <a:spcBef>
                  <a:spcPct val="0"/>
                </a:spcBef>
                <a:spcAft>
                  <a:spcPct val="0"/>
                </a:spcAft>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771D81-C3D1-4C3B-89AF-71C1A06E204A}" type="slidenum">
              <a:rPr lang="en-US"/>
              <a:pPr fontAlgn="base">
                <a:spcBef>
                  <a:spcPct val="0"/>
                </a:spcBef>
                <a:spcAft>
                  <a:spcPct val="0"/>
                </a:spcAft>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06F73-9352-4CD4-9CB4-CC074787441E}" type="slidenum">
              <a:rPr lang="en-US"/>
              <a:pPr fontAlgn="base">
                <a:spcBef>
                  <a:spcPct val="0"/>
                </a:spcBef>
                <a:spcAft>
                  <a:spcPct val="0"/>
                </a:spcAft>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EA1A3C-9A12-413F-9909-8860D25E1670}" type="slidenum">
              <a:rPr lang="en-US">
                <a:solidFill>
                  <a:prstClr val="black"/>
                </a:solidFill>
              </a:rPr>
              <a:pPr/>
              <a:t>20</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2C243-D235-4869-A7BB-B3CB8A24C8CB}" type="slidenum">
              <a:rPr lang="en-US"/>
              <a:pPr fontAlgn="base">
                <a:spcBef>
                  <a:spcPct val="0"/>
                </a:spcBef>
                <a:spcAft>
                  <a:spcPct val="0"/>
                </a:spcAft>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E66C3B-D79E-4C8C-A3E9-3905BAB21684}"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804F26-3F1B-432B-BD4F-CD8D7C4C1FAC}" type="slidenum">
              <a:rPr lang="en-US"/>
              <a:pPr fontAlgn="base">
                <a:spcBef>
                  <a:spcPct val="0"/>
                </a:spcBef>
                <a:spcAft>
                  <a:spcPct val="0"/>
                </a:spcAft>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CC01B7-11B5-4FD7-9B4B-6D2412978261}" type="slidenum">
              <a:rPr lang="en-US"/>
              <a:pPr fontAlgn="base">
                <a:spcBef>
                  <a:spcPct val="0"/>
                </a:spcBef>
                <a:spcAft>
                  <a:spcPct val="0"/>
                </a:spcAft>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4F3C8C-9150-44B8-8ADC-638FF3185D0B}" type="slidenum">
              <a:rPr lang="en-US"/>
              <a:pPr fontAlgn="base">
                <a:spcBef>
                  <a:spcPct val="0"/>
                </a:spcBef>
                <a:spcAft>
                  <a:spcPct val="0"/>
                </a:spcAft>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C3E730-03DA-4BC7-874A-05E08AE416DE}" type="slidenum">
              <a:rPr lang="en-US"/>
              <a:pPr fontAlgn="base">
                <a:spcBef>
                  <a:spcPct val="0"/>
                </a:spcBef>
                <a:spcAft>
                  <a:spcPct val="0"/>
                </a:spcAft>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182230-2ECA-45B6-8F62-CF3161B57154}" type="slidenum">
              <a:rPr lang="en-US"/>
              <a:pPr fontAlgn="base">
                <a:spcBef>
                  <a:spcPct val="0"/>
                </a:spcBef>
                <a:spcAft>
                  <a:spcPct val="0"/>
                </a:spcAft>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3A2C0D-0775-4F0E-8272-64CF29676B16}" type="slidenum">
              <a:rPr lang="en-US"/>
              <a:pPr fontAlgn="base">
                <a:spcBef>
                  <a:spcPct val="0"/>
                </a:spcBef>
                <a:spcAft>
                  <a:spcPct val="0"/>
                </a:spcAft>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AutoNum type="arabicParenR"/>
            </a:pPr>
            <a:endParaRPr lang="en-US" dirty="0" smtClean="0"/>
          </a:p>
          <a:p>
            <a:pPr>
              <a:spcBef>
                <a:spcPct val="0"/>
              </a:spcBef>
            </a:pPr>
            <a:endParaRPr lang="en-US" dirty="0" smtClean="0"/>
          </a:p>
          <a:p>
            <a:pPr>
              <a:spcBef>
                <a:spcPct val="0"/>
              </a:spcBef>
            </a:pPr>
            <a:endParaRPr lang="en-US" dirty="0"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2BE4A4-8F1B-4B19-9C6E-5E4F3E3546C1}" type="slidenum">
              <a:rPr lang="en-US"/>
              <a:pPr fontAlgn="base">
                <a:spcBef>
                  <a:spcPct val="0"/>
                </a:spcBef>
                <a:spcAft>
                  <a:spcPct val="0"/>
                </a:spcAft>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4FA483-4B3E-4B45-A8C4-3D946701D708}" type="slidenum">
              <a:rPr lang="en-US"/>
              <a:pPr fontAlgn="base">
                <a:spcBef>
                  <a:spcPct val="0"/>
                </a:spcBef>
                <a:spcAft>
                  <a:spcPct val="0"/>
                </a:spcAft>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8BF42B-87AB-4AF7-9543-3ACBEE01515C}"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6C9FF5-17BA-4F7C-9756-7B9705C9B51A}" type="slidenum">
              <a:rPr lang="en-US"/>
              <a:pPr fontAlgn="base">
                <a:spcBef>
                  <a:spcPct val="0"/>
                </a:spcBef>
                <a:spcAft>
                  <a:spcPct val="0"/>
                </a:spcAft>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4FA483-4B3E-4B45-A8C4-3D946701D708}" type="slidenum">
              <a:rPr lang="en-US"/>
              <a:pPr fontAlgn="base">
                <a:spcBef>
                  <a:spcPct val="0"/>
                </a:spcBef>
                <a:spcAft>
                  <a:spcPct val="0"/>
                </a:spcAft>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4FA483-4B3E-4B45-A8C4-3D946701D708}" type="slidenum">
              <a:rPr lang="en-US"/>
              <a:pPr fontAlgn="base">
                <a:spcBef>
                  <a:spcPct val="0"/>
                </a:spcBef>
                <a:spcAft>
                  <a:spcPct val="0"/>
                </a:spcAft>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D0D918-87E1-48F9-937E-5E8EFB73AE35}" type="slidenum">
              <a:rPr lang="en-US"/>
              <a:pPr fontAlgn="base">
                <a:spcBef>
                  <a:spcPct val="0"/>
                </a:spcBef>
                <a:spcAft>
                  <a:spcPct val="0"/>
                </a:spcAft>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317C5C-74DD-4A10-A36A-CC657D4FA2DD}" type="slidenum">
              <a:rPr lang="en-US"/>
              <a:pPr fontAlgn="base">
                <a:spcBef>
                  <a:spcPct val="0"/>
                </a:spcBef>
                <a:spcAft>
                  <a:spcPct val="0"/>
                </a:spcAft>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3AD411-AB20-4578-B9B3-A26E24ACA581}" type="slidenum">
              <a:rPr lang="en-US"/>
              <a:pPr fontAlgn="base">
                <a:spcBef>
                  <a:spcPct val="0"/>
                </a:spcBef>
                <a:spcAft>
                  <a:spcPct val="0"/>
                </a:spcAft>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C81627-F0AC-4972-87C5-E042E52D285D}" type="slidenum">
              <a:rPr lang="en-US"/>
              <a:pPr fontAlgn="base">
                <a:spcBef>
                  <a:spcPct val="0"/>
                </a:spcBef>
                <a:spcAft>
                  <a:spcPct val="0"/>
                </a:spcAft>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7EC2D1-4A42-4C62-873A-4A0F0B978D24}" type="slidenum">
              <a:rPr lang="en-US"/>
              <a:pPr fontAlgn="base">
                <a:spcBef>
                  <a:spcPct val="0"/>
                </a:spcBef>
                <a:spcAft>
                  <a:spcPct val="0"/>
                </a:spcAft>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7EC2D1-4A42-4C62-873A-4A0F0B978D24}" type="slidenum">
              <a:rPr lang="en-US"/>
              <a:pPr fontAlgn="base">
                <a:spcBef>
                  <a:spcPct val="0"/>
                </a:spcBef>
                <a:spcAft>
                  <a:spcPct val="0"/>
                </a:spcAft>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53A992-B4B3-4DE4-B5AC-59EA43B1EBB7}" type="slidenum">
              <a:rPr lang="en-US"/>
              <a:pPr fontAlgn="base">
                <a:spcBef>
                  <a:spcPct val="0"/>
                </a:spcBef>
                <a:spcAft>
                  <a:spcPct val="0"/>
                </a:spcAft>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0CA163-852F-48E2-9D73-26251710D52A}" type="slidenum">
              <a:rPr lang="en-US"/>
              <a:pPr fontAlgn="base">
                <a:spcBef>
                  <a:spcPct val="0"/>
                </a:spcBef>
                <a:spcAft>
                  <a:spcPct val="0"/>
                </a:spcAft>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110C70-E9D2-4AE2-B0C9-AA1BB5D417A8}" type="slidenum">
              <a:rPr lang="en-US"/>
              <a:pPr fontAlgn="base">
                <a:spcBef>
                  <a:spcPct val="0"/>
                </a:spcBef>
                <a:spcAft>
                  <a:spcPct val="0"/>
                </a:spcAft>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7EF75D-DAEE-44FC-A878-F19270E61521}" type="slidenum">
              <a:rPr lang="en-US"/>
              <a:pPr fontAlgn="base">
                <a:spcBef>
                  <a:spcPct val="0"/>
                </a:spcBef>
                <a:spcAft>
                  <a:spcPct val="0"/>
                </a:spcAft>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47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48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 typeface="Arial" charset="0"/>
              <a:buNone/>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B18249-0706-404F-87F9-FBC6D88134EA}" type="slidenum">
              <a:rPr lang="en-US"/>
              <a:pPr fontAlgn="base">
                <a:spcBef>
                  <a:spcPct val="0"/>
                </a:spcBef>
                <a:spcAft>
                  <a:spcPct val="0"/>
                </a:spcAft>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7EF75D-DAEE-44FC-A878-F19270E61521}" type="slidenum">
              <a:rPr lang="en-US"/>
              <a:pPr fontAlgn="base">
                <a:spcBef>
                  <a:spcPct val="0"/>
                </a:spcBef>
                <a:spcAft>
                  <a:spcPct val="0"/>
                </a:spcAft>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C952DB-C910-4B10-99D7-B4B97A9096BA}" type="slidenum">
              <a:rPr lang="en-US"/>
              <a:pPr fontAlgn="base">
                <a:spcBef>
                  <a:spcPct val="0"/>
                </a:spcBef>
                <a:spcAft>
                  <a:spcPct val="0"/>
                </a:spcAft>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AD0834-EA9E-45BB-8614-4430E8AABFB7}" type="slidenum">
              <a:rPr lang="en-US"/>
              <a:pPr fontAlgn="base">
                <a:spcBef>
                  <a:spcPct val="0"/>
                </a:spcBef>
                <a:spcAft>
                  <a:spcPct val="0"/>
                </a:spcAft>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A79647-4D3B-4FF7-9050-BEA2F3FDAEA0}" type="slidenum">
              <a:rPr lang="en-US"/>
              <a:pPr fontAlgn="base">
                <a:spcBef>
                  <a:spcPct val="0"/>
                </a:spcBef>
                <a:spcAft>
                  <a:spcPct val="0"/>
                </a:spcAft>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66B964-506A-4FEA-AB54-EB680F39A66D}" type="slidenum">
              <a:rPr lang="en-US"/>
              <a:pPr fontAlgn="base">
                <a:spcBef>
                  <a:spcPct val="0"/>
                </a:spcBef>
                <a:spcAft>
                  <a:spcPct val="0"/>
                </a:spcAft>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7</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F5D174-C91F-4F36-A64E-6E361DDFB0B2}" type="slidenum">
              <a:rPr lang="en-US">
                <a:solidFill>
                  <a:prstClr val="black"/>
                </a:solidFill>
              </a:rPr>
              <a:pPr/>
              <a:t>55</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0BF44B-467C-4700-BBE0-91D0190523ED}" type="slidenum">
              <a:rPr lang="en-US">
                <a:solidFill>
                  <a:prstClr val="black"/>
                </a:solidFill>
              </a:rPr>
              <a:pPr/>
              <a:t>56</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FA8B6D-1EE2-4755-B044-3848380B7220}" type="slidenum">
              <a:rPr lang="en-US"/>
              <a:pPr fontAlgn="base">
                <a:spcBef>
                  <a:spcPct val="0"/>
                </a:spcBef>
                <a:spcAft>
                  <a:spcPct val="0"/>
                </a:spcAft>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BCC42A-8F1E-4359-8680-84289C3A9A91}" type="slidenum">
              <a:rPr lang="en-US"/>
              <a:pPr fontAlgn="base">
                <a:spcBef>
                  <a:spcPct val="0"/>
                </a:spcBef>
                <a:spcAft>
                  <a:spcPct val="0"/>
                </a:spcAft>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F5D174-C91F-4F36-A64E-6E361DDFB0B2}" type="slidenum">
              <a:rPr lang="en-US">
                <a:solidFill>
                  <a:prstClr val="black"/>
                </a:solidFill>
              </a:rPr>
              <a:pPr/>
              <a:t>59</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0BF44B-467C-4700-BBE0-91D0190523ED}" type="slidenum">
              <a:rPr lang="en-US">
                <a:solidFill>
                  <a:prstClr val="black"/>
                </a:solidFill>
              </a:rPr>
              <a:pPr/>
              <a:t>60</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EBE605-B1D3-4F29-A1D6-E2DF4C7E8AA5}" type="slidenum">
              <a:rPr lang="en-US"/>
              <a:pPr fontAlgn="base">
                <a:spcBef>
                  <a:spcPct val="0"/>
                </a:spcBef>
                <a:spcAft>
                  <a:spcPct val="0"/>
                </a:spcAft>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62</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2A5CA0-828F-4DB3-A1D1-675950FA2219}" type="slidenum">
              <a:rPr lang="en-US"/>
              <a:pPr fontAlgn="base">
                <a:spcBef>
                  <a:spcPct val="0"/>
                </a:spcBef>
                <a:spcAft>
                  <a:spcPct val="0"/>
                </a:spcAft>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64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8</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F5D174-C91F-4F36-A64E-6E361DDFB0B2}" type="slidenum">
              <a:rPr lang="en-US">
                <a:solidFill>
                  <a:prstClr val="black"/>
                </a:solidFill>
              </a:rPr>
              <a:pPr/>
              <a:t>65</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66</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401DC4-667D-4078-B0E1-E0C257C37F86}" type="slidenum">
              <a:rPr lang="en-US"/>
              <a:pPr fontAlgn="base">
                <a:spcBef>
                  <a:spcPct val="0"/>
                </a:spcBef>
                <a:spcAft>
                  <a:spcPct val="0"/>
                </a:spcAft>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F4D4E4-9C23-41D4-8C54-CB047177CF04}" type="slidenum">
              <a:rPr lang="en-US"/>
              <a:pPr fontAlgn="base">
                <a:spcBef>
                  <a:spcPct val="0"/>
                </a:spcBef>
                <a:spcAft>
                  <a:spcPct val="0"/>
                </a:spcAft>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99C47E-C92E-40F5-9310-10E8C1EC3102}" type="slidenum">
              <a:rPr lang="en-US"/>
              <a:pPr fontAlgn="base">
                <a:spcBef>
                  <a:spcPct val="0"/>
                </a:spcBef>
                <a:spcAft>
                  <a:spcPct val="0"/>
                </a:spcAft>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BE95D4-F878-4F72-9F0E-6221C01E2CF0}" type="slidenum">
              <a:rPr lang="en-US"/>
              <a:pPr fontAlgn="base">
                <a:spcBef>
                  <a:spcPct val="0"/>
                </a:spcBef>
                <a:spcAft>
                  <a:spcPct val="0"/>
                </a:spcAft>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DAAB0A-EC15-4BF5-AECB-49ED32F44BE0}" type="slidenum">
              <a:rPr lang="en-US"/>
              <a:pPr fontAlgn="base">
                <a:spcBef>
                  <a:spcPct val="0"/>
                </a:spcBef>
                <a:spcAft>
                  <a:spcPct val="0"/>
                </a:spcAft>
              </a:pPr>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CDB25B-1366-45A0-B446-FDFE8509ABA0}" type="slidenum">
              <a:rPr lang="en-US"/>
              <a:pPr fontAlgn="base">
                <a:spcBef>
                  <a:spcPct val="0"/>
                </a:spcBef>
                <a:spcAft>
                  <a:spcPct val="0"/>
                </a:spcAft>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20A17D-D0B2-4DF1-ADD9-8748A92FD3B2}" type="slidenum">
              <a:rPr lang="en-US" smtClean="0"/>
              <a:pPr>
                <a:defRPr/>
              </a:pPr>
              <a:t>73</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0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87F145-64EF-42A6-B466-A84ADB8C85FD}" type="slidenum">
              <a:rPr lang="en-US"/>
              <a:pPr fontAlgn="base">
                <a:spcBef>
                  <a:spcPct val="0"/>
                </a:spcBef>
                <a:spcAft>
                  <a:spcPct val="0"/>
                </a:spcAft>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9E9328-E642-404C-A55C-ECDC980CBBC7}" type="slidenum">
              <a:rPr lang="en-US"/>
              <a:pPr fontAlgn="base">
                <a:spcBef>
                  <a:spcPct val="0"/>
                </a:spcBef>
                <a:spcAft>
                  <a:spcPct val="0"/>
                </a:spcAft>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5ED7C8-705A-4A3C-99C1-D0BBAB37E459}" type="slidenum">
              <a:rPr lang="en-US"/>
              <a:pPr fontAlgn="base">
                <a:spcBef>
                  <a:spcPct val="0"/>
                </a:spcBef>
                <a:spcAft>
                  <a:spcPct val="0"/>
                </a:spcAft>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2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687F4C-FFEC-4C35-8D26-AAE8CFA104E2}" type="slidenum">
              <a:rPr lang="en-US"/>
              <a:pPr fontAlgn="base">
                <a:spcBef>
                  <a:spcPct val="0"/>
                </a:spcBef>
                <a:spcAft>
                  <a:spcPct val="0"/>
                </a:spcAft>
              </a:pPr>
              <a:t>76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5F35EC-9C14-4B61-B050-25906AADF78E}" type="slidenum">
              <a:rPr lang="en-US"/>
              <a:pPr fontAlgn="base">
                <a:spcBef>
                  <a:spcPct val="0"/>
                </a:spcBef>
                <a:spcAft>
                  <a:spcPct val="0"/>
                </a:spcAft>
              </a:pPr>
              <a:t>77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40D16D-38E7-4156-912E-BD5D98070C5C}" type="slidenum">
              <a:rPr lang="en-US"/>
              <a:pPr fontAlgn="base">
                <a:spcBef>
                  <a:spcPct val="0"/>
                </a:spcBef>
                <a:spcAft>
                  <a:spcPct val="0"/>
                </a:spcAft>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DDD9AD-1C71-4526-A250-1B36EB3D6346}" type="slidenum">
              <a:rPr lang="en-US"/>
              <a:pPr fontAlgn="base">
                <a:spcBef>
                  <a:spcPct val="0"/>
                </a:spcBef>
                <a:spcAft>
                  <a:spcPct val="0"/>
                </a:spcAft>
              </a:pPr>
              <a:t>80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DDD9AD-1C71-4526-A250-1B36EB3D6346}" type="slidenum">
              <a:rPr lang="en-US"/>
              <a:pPr fontAlgn="base">
                <a:spcBef>
                  <a:spcPct val="0"/>
                </a:spcBef>
                <a:spcAft>
                  <a:spcPct val="0"/>
                </a:spcAft>
              </a:pPr>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2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74AAE6-B7BF-41AD-AAF0-B7B635A58B1B}" type="slidenum">
              <a:rPr lang="en-US"/>
              <a:pPr fontAlgn="base">
                <a:spcBef>
                  <a:spcPct val="0"/>
                </a:spcBef>
                <a:spcAft>
                  <a:spcPct val="0"/>
                </a:spcAft>
              </a:pPr>
              <a:t>83</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3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8A5F9A-8D0C-4255-AC1B-DC183B6D968F}" type="slidenum">
              <a:rPr lang="en-US"/>
              <a:pPr fontAlgn="base">
                <a:spcBef>
                  <a:spcPct val="0"/>
                </a:spcBef>
                <a:spcAft>
                  <a:spcPct val="0"/>
                </a:spcAft>
              </a:pPr>
              <a:t>84</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4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19CF88-E478-4713-8BB3-2FE7445FFB99}" type="slidenum">
              <a:rPr lang="en-US"/>
              <a:pPr fontAlgn="base">
                <a:spcBef>
                  <a:spcPct val="0"/>
                </a:spcBef>
                <a:spcAft>
                  <a:spcPct val="0"/>
                </a:spcAft>
              </a:pPr>
              <a:t>85</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73BFED-375B-4430-9704-77404E6F21AE}" type="slidenum">
              <a:rPr lang="en-US"/>
              <a:pPr fontAlgn="base">
                <a:spcBef>
                  <a:spcPct val="0"/>
                </a:spcBef>
                <a:spcAft>
                  <a:spcPct val="0"/>
                </a:spcAft>
              </a:pPr>
              <a:t>86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E35ED5-5D31-47EF-BE76-3103A7192CBE}" type="slidenum">
              <a:rPr lang="en-US"/>
              <a:pPr fontAlgn="base">
                <a:spcBef>
                  <a:spcPct val="0"/>
                </a:spcBef>
                <a:spcAft>
                  <a:spcPct val="0"/>
                </a:spcAft>
              </a:pPr>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1B1D67-6030-46E0-8903-BE30AC31372A}" type="slidenum">
              <a:rPr lang="en-US"/>
              <a:pPr fontAlgn="base">
                <a:spcBef>
                  <a:spcPct val="0"/>
                </a:spcBef>
                <a:spcAft>
                  <a:spcPct val="0"/>
                </a:spcAft>
              </a:pPr>
              <a:t>87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1B1D67-6030-46E0-8903-BE30AC31372A}" type="slidenum">
              <a:rPr lang="en-US"/>
              <a:pPr fontAlgn="base">
                <a:spcBef>
                  <a:spcPct val="0"/>
                </a:spcBef>
                <a:spcAft>
                  <a:spcPct val="0"/>
                </a:spcAft>
              </a:pPr>
              <a:t>88</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1B1D67-6030-46E0-8903-BE30AC31372A}" type="slidenum">
              <a:rPr lang="en-US"/>
              <a:pPr fontAlgn="base">
                <a:spcBef>
                  <a:spcPct val="0"/>
                </a:spcBef>
                <a:spcAft>
                  <a:spcPct val="0"/>
                </a:spcAft>
              </a:pPr>
              <a:t>89</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7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A6E8D9-C206-4BD3-A77A-4FAC7CBA8575}" type="slidenum">
              <a:rPr lang="en-US"/>
              <a:pPr fontAlgn="base">
                <a:spcBef>
                  <a:spcPct val="0"/>
                </a:spcBef>
                <a:spcAft>
                  <a:spcPct val="0"/>
                </a:spcAft>
              </a:pPr>
              <a:t>90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8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6B4203-FA0A-48FB-A44E-489B2AD8FCC6}" type="slidenum">
              <a:rPr lang="en-US"/>
              <a:pPr fontAlgn="base">
                <a:spcBef>
                  <a:spcPct val="0"/>
                </a:spcBef>
                <a:spcAft>
                  <a:spcPct val="0"/>
                </a:spcAft>
              </a:pPr>
              <a:t>91</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9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B87607-694E-43B7-8415-5BD1C28CA26C}" type="slidenum">
              <a:rPr lang="en-US"/>
              <a:pPr fontAlgn="base">
                <a:spcBef>
                  <a:spcPct val="0"/>
                </a:spcBef>
                <a:spcAft>
                  <a:spcPct val="0"/>
                </a:spcAft>
              </a:pPr>
              <a:t>92</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D89A4F-32CD-43DD-AC30-C919C514CF1E}" type="slidenum">
              <a:rPr lang="en-US"/>
              <a:pPr fontAlgn="base">
                <a:spcBef>
                  <a:spcPct val="0"/>
                </a:spcBef>
                <a:spcAft>
                  <a:spcPct val="0"/>
                </a:spcAft>
              </a:pPr>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8BF42B-87AB-4AF7-9543-3ACBEE01515C}" type="slidenum">
              <a:rPr lang="en-US"/>
              <a:pPr fontAlgn="base">
                <a:spcBef>
                  <a:spcPct val="0"/>
                </a:spcBef>
                <a:spcAft>
                  <a:spcPct val="0"/>
                </a:spcAft>
              </a:pPr>
              <a:t>94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91F883-6A72-49C5-B991-CBEA1A2710CE}" type="slidenum">
              <a:rPr lang="en-US"/>
              <a:pPr fontAlgn="base">
                <a:spcBef>
                  <a:spcPct val="0"/>
                </a:spcBef>
                <a:spcAft>
                  <a:spcPct val="0"/>
                </a:spcAft>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24EF568-3B0E-41E0-A94B-06E4DDDCE1C0}" type="datetimeFigureOut">
              <a:rPr lang="en-US"/>
              <a:pPr>
                <a:defRPr/>
              </a:pPr>
              <a:t>2/14/2012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01E948B-7DBD-4EE7-B14A-517BC7254ECC}"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5D5CF05-6DE2-4D85-AB2D-B0D5E2297B53}" type="datetimeFigureOut">
              <a:rPr lang="en-US"/>
              <a:pPr>
                <a:defRPr/>
              </a:pPr>
              <a:t>2/14/2012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C4B7EA9-4F43-43D3-B632-130A8680465C}"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74355E8-DC6B-4645-9E00-EF0BB5F15CC9}" type="datetimeFigureOut">
              <a:rPr lang="en-US"/>
              <a:pPr>
                <a:defRPr/>
              </a:pPr>
              <a:t>2/14/2012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903176D-2711-4771-AC2D-F71A4604CA0E}"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90DC675-7F5B-4FA8-9D59-DD68398273AA}" type="datetimeFigureOut">
              <a:rPr lang="en-US"/>
              <a:pPr>
                <a:defRPr/>
              </a:pPr>
              <a:t>2/14/2012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ACC2769-CFE2-431C-A505-58B4F7483A49}"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06695F9-26B0-4AC3-9B84-CC648B33C8A4}" type="datetimeFigureOut">
              <a:rPr lang="en-US"/>
              <a:pPr>
                <a:defRPr/>
              </a:pPr>
              <a:t>2/14/2012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7DF9255-B0C5-451B-97AE-58864D6FB2DA}"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598A715-C683-4483-8AA6-6997E103EF5F}" type="datetimeFigureOut">
              <a:rPr lang="en-US"/>
              <a:pPr>
                <a:defRPr/>
              </a:pPr>
              <a:t>2/14/2012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4482881-55E7-41EB-9ED1-B56F3E0347DE}"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BC10FDC-FE2B-4EEA-9D7E-9BAA86BC66AC}" type="datetimeFigureOut">
              <a:rPr lang="en-US"/>
              <a:pPr>
                <a:defRPr/>
              </a:pPr>
              <a:t>2/14/2012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B784DFF-521F-4E60-A761-9551C8216027}"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722437"/>
            <a:ext cx="8229600" cy="4906963"/>
          </a:xfrm>
        </p:spPr>
        <p:txBody>
          <a:bodyPr/>
          <a:lstStyle>
            <a:lvl1pPr>
              <a:defRPr>
                <a:latin typeface="Arial" pitchFamily="34" charset="0"/>
                <a:cs typeface="Arial" pitchFamily="34" charset="0"/>
              </a:defRPr>
            </a:lvl1pPr>
            <a:lvl2pPr>
              <a:buClr>
                <a:schemeClr val="accent1">
                  <a:lumMod val="75000"/>
                </a:schemeClr>
              </a:buClr>
              <a:defRPr>
                <a:latin typeface="Arial" pitchFamily="34" charset="0"/>
                <a:cs typeface="Arial" pitchFamily="34" charset="0"/>
              </a:defRPr>
            </a:lvl2pPr>
            <a:lvl3pPr>
              <a:buClr>
                <a:schemeClr val="accent1">
                  <a:lumMod val="75000"/>
                </a:schemeClr>
              </a:buClr>
              <a:defRPr>
                <a:latin typeface="Arial" pitchFamily="34" charset="0"/>
                <a:cs typeface="Arial" pitchFamily="34" charset="0"/>
              </a:defRPr>
            </a:lvl3pPr>
            <a:lvl4pPr>
              <a:buClr>
                <a:schemeClr val="accent1">
                  <a:lumMod val="75000"/>
                </a:schemeClr>
              </a:buClr>
              <a:defRPr>
                <a:latin typeface="Arial" pitchFamily="34" charset="0"/>
                <a:cs typeface="Arial" pitchFamily="34" charset="0"/>
              </a:defRPr>
            </a:lvl4pPr>
            <a:lvl5pPr>
              <a:buClr>
                <a:schemeClr val="accent1">
                  <a:lumMod val="75000"/>
                </a:schemeClr>
              </a:buCl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practice">
    <p:bg>
      <p:bgPr>
        <a:gradFill rotWithShape="1">
          <a:gsLst>
            <a:gs pos="0">
              <a:schemeClr val="accent5"/>
            </a:gs>
            <a:gs pos="20000">
              <a:schemeClr val="tx2">
                <a:lumMod val="60000"/>
                <a:lumOff val="40000"/>
              </a:schemeClr>
            </a:gs>
            <a:gs pos="80000">
              <a:srgbClr val="311B8D"/>
            </a:gs>
            <a:gs pos="100000">
              <a:schemeClr val="tx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lvl1pPr>
              <a:defRPr lang="en-US" sz="4400" b="1" kern="1200" dirty="0">
                <a:ln w="0"/>
                <a:solidFill>
                  <a:srgbClr val="FFCC66"/>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22437"/>
            <a:ext cx="8229600" cy="4906963"/>
          </a:xfrm>
        </p:spPr>
        <p:txBody>
          <a:bodyPr/>
          <a:lstStyle>
            <a:lvl1pPr>
              <a:buClr>
                <a:schemeClr val="bg1"/>
              </a:buClr>
              <a:defRPr>
                <a:solidFill>
                  <a:schemeClr val="bg1"/>
                </a:solidFill>
              </a:defRPr>
            </a:lvl1pPr>
            <a:lvl2pPr>
              <a:defRPr>
                <a:solidFill>
                  <a:srgbClr val="FFC000"/>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xercise">
    <p:bg>
      <p:bgPr>
        <a:gradFill rotWithShape="1">
          <a:gsLst>
            <a:gs pos="0">
              <a:srgbClr val="7030A0"/>
            </a:gs>
            <a:gs pos="20000">
              <a:schemeClr val="accent4">
                <a:lumMod val="75000"/>
              </a:schemeClr>
            </a:gs>
            <a:gs pos="80000">
              <a:srgbClr val="311B8D"/>
            </a:gs>
            <a:gs pos="100000">
              <a:schemeClr val="tx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lvl1pPr>
              <a:defRPr lang="en-US" sz="4400" b="1" kern="1200" dirty="0">
                <a:ln w="0"/>
                <a:solidFill>
                  <a:srgbClr val="FFCC66"/>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22437"/>
            <a:ext cx="8229600" cy="4906963"/>
          </a:xfrm>
        </p:spPr>
        <p:txBody>
          <a:bodyPr/>
          <a:lstStyle>
            <a:lvl1pPr>
              <a:buClr>
                <a:schemeClr val="bg1"/>
              </a:buClr>
              <a:defRPr>
                <a:solidFill>
                  <a:schemeClr val="bg1"/>
                </a:solidFill>
              </a:defRPr>
            </a:lvl1pPr>
            <a:lvl2pPr>
              <a:defRPr>
                <a:solidFill>
                  <a:srgbClr val="FFC000"/>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w pdp formula">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722437"/>
            <a:ext cx="8229600" cy="4906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eview">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lvl1pPr>
              <a:defRPr sz="3600">
                <a:solidFill>
                  <a:schemeClr val="bg1"/>
                </a:solidFill>
                <a:effectLst>
                  <a:outerShdw blurRad="50800" dist="38100" dir="2700000" algn="tl" rotWithShape="0">
                    <a:prstClr val="black">
                      <a:alpha val="40000"/>
                    </a:prstClr>
                  </a:outerShdw>
                </a:effectLst>
              </a:defRPr>
            </a:lvl1pPr>
            <a:lvl2pPr>
              <a:defRPr sz="3200">
                <a:solidFill>
                  <a:schemeClr val="bg1"/>
                </a:solidFill>
                <a:effectLst>
                  <a:outerShdw blurRad="50800" dist="38100" dir="2700000" algn="tl" rotWithShape="0">
                    <a:prstClr val="black">
                      <a:alpha val="40000"/>
                    </a:prstClr>
                  </a:outerShdw>
                </a:effectLst>
              </a:defRPr>
            </a:lvl2pPr>
            <a:lvl3pPr>
              <a:defRPr sz="2800">
                <a:solidFill>
                  <a:schemeClr val="bg1"/>
                </a:solidFill>
                <a:effectLst>
                  <a:outerShdw blurRad="50800" dist="38100" dir="2700000" algn="tl" rotWithShape="0">
                    <a:prstClr val="black">
                      <a:alpha val="40000"/>
                    </a:prstClr>
                  </a:outerShdw>
                </a:effectLst>
              </a:defRPr>
            </a:lvl3pPr>
            <a:lvl4pPr>
              <a:defRPr sz="2400">
                <a:solidFill>
                  <a:schemeClr val="bg1"/>
                </a:solidFill>
                <a:effectLst>
                  <a:outerShdw blurRad="50800" dist="38100" dir="2700000" algn="tl" rotWithShape="0">
                    <a:prstClr val="black">
                      <a:alpha val="40000"/>
                    </a:prstClr>
                  </a:outerShdw>
                </a:effectLst>
              </a:defRPr>
            </a:lvl4pPr>
            <a:lvl5pPr>
              <a:defRPr sz="2400">
                <a:solidFill>
                  <a:schemeClr val="bg1"/>
                </a:solidFill>
                <a:effectLst>
                  <a:outerShdw blurRad="50800" dist="38100" dir="2700000" algn="tl"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C613625-C759-4391-BC87-213D9E2E9413}" type="datetimeFigureOut">
              <a:rPr lang="en-US"/>
              <a:pPr>
                <a:defRPr/>
              </a:pPr>
              <a:t>2/14/2012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DCBEE0C-D1B7-4BC1-A0F7-1F16BCB853DC}"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CDB5D28-2B0A-47B1-B05A-FC125DE2B0F2}" type="datetimeFigureOut">
              <a:rPr lang="en-US"/>
              <a:pPr>
                <a:defRPr/>
              </a:pPr>
              <a:t>2/14/2012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F0158A2-63C5-4CEC-A2D6-C389DCF972A7}"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BD8BEAA-F3D0-4829-A4F3-06F6E63A8B66}" type="datetimeFigureOut">
              <a:rPr lang="en-US"/>
              <a:pPr>
                <a:defRPr/>
              </a:pPr>
              <a:t>2/14/2012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4BE469B-B02E-4E5D-B01D-5D5D71CC2B97}" type="slidenum">
              <a:rPr lang="en-US"/>
              <a:pPr>
                <a:defRPr/>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1026" name="Picture 6" descr="Theme.pn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Slide Number Placeholder 5"/>
          <p:cNvSpPr txBox="1">
            <a:spLocks/>
          </p:cNvSpPr>
          <p:nvPr/>
        </p:nvSpPr>
        <p:spPr>
          <a:xfrm>
            <a:off x="7010400" y="6689725"/>
            <a:ext cx="2133600" cy="168275"/>
          </a:xfrm>
          <a:prstGeom prst="rect">
            <a:avLst/>
          </a:prstGeom>
        </p:spPr>
        <p:txBody>
          <a:bodyPr anchor="ctr"/>
          <a:lstStyle>
            <a:lvl1pPr algn="r">
              <a:defRPr lang="en-US" sz="1000" b="1" kern="1200" baseline="0" smtClean="0">
                <a:solidFill>
                  <a:schemeClr val="bg1">
                    <a:lumMod val="85000"/>
                  </a:schemeClr>
                </a:solidFill>
                <a:latin typeface="+mn-lt"/>
                <a:ea typeface="+mn-ea"/>
                <a:cs typeface="+mn-cs"/>
              </a:defRPr>
            </a:lvl1pPr>
          </a:lstStyle>
          <a:p>
            <a:pPr fontAlgn="auto">
              <a:spcBef>
                <a:spcPts val="0"/>
              </a:spcBef>
              <a:spcAft>
                <a:spcPts val="0"/>
              </a:spcAft>
              <a:defRPr/>
            </a:pPr>
            <a:r>
              <a:rPr dirty="0"/>
              <a:t>Slide </a:t>
            </a:r>
            <a:r>
              <a:rPr dirty="0" smtClean="0"/>
              <a:t>4 </a:t>
            </a:r>
            <a:r>
              <a:rPr dirty="0"/>
              <a:t>- </a:t>
            </a:r>
            <a:fld id="{1497D7AB-03B0-45E7-AE9C-142FBA4FA79E}" type="slidenum">
              <a:rPr/>
              <a:pPr fontAlgn="auto">
                <a:spcBef>
                  <a:spcPts val="0"/>
                </a:spcBef>
                <a:spcAft>
                  <a:spcPts val="0"/>
                </a:spcAft>
                <a:defRPr/>
              </a:pPr>
              <a:t>‹#›</a:t>
            </a:fld>
            <a:endParaRPr dirty="0"/>
          </a:p>
        </p:txBody>
      </p:sp>
      <p:sp>
        <p:nvSpPr>
          <p:cNvPr id="9" name="TextBox 8"/>
          <p:cNvSpPr txBox="1"/>
          <p:nvPr/>
        </p:nvSpPr>
        <p:spPr>
          <a:xfrm>
            <a:off x="0" y="0"/>
            <a:ext cx="712788" cy="369888"/>
          </a:xfrm>
          <a:prstGeom prst="rect">
            <a:avLst/>
          </a:prstGeom>
          <a:noFill/>
        </p:spPr>
        <p:txBody>
          <a:bodyPr wrap="none">
            <a:spAutoFit/>
          </a:bodyPr>
          <a:lstStyle/>
          <a:p>
            <a:pPr fontAlgn="auto">
              <a:spcBef>
                <a:spcPts val="0"/>
              </a:spcBef>
              <a:spcAft>
                <a:spcPts val="0"/>
              </a:spcAft>
              <a:defRPr/>
            </a:pPr>
            <a:r>
              <a:rPr lang="en-US" b="1" dirty="0">
                <a:solidFill>
                  <a:schemeClr val="bg1">
                    <a:lumMod val="85000"/>
                  </a:schemeClr>
                </a:solidFill>
                <a:latin typeface="+mn-lt"/>
              </a:rPr>
              <a:t>S-211</a:t>
            </a:r>
          </a:p>
        </p:txBody>
      </p:sp>
      <p:sp>
        <p:nvSpPr>
          <p:cNvPr id="10" name="TextBox 9"/>
          <p:cNvSpPr txBox="1"/>
          <p:nvPr/>
        </p:nvSpPr>
        <p:spPr>
          <a:xfrm>
            <a:off x="2795588" y="0"/>
            <a:ext cx="6348412" cy="246221"/>
          </a:xfrm>
          <a:prstGeom prst="rect">
            <a:avLst/>
          </a:prstGeom>
          <a:noFill/>
        </p:spPr>
        <p:txBody>
          <a:bodyPr>
            <a:spAutoFit/>
          </a:bodyPr>
          <a:lstStyle/>
          <a:p>
            <a:pPr algn="r" fontAlgn="auto">
              <a:spcBef>
                <a:spcPts val="0"/>
              </a:spcBef>
              <a:spcAft>
                <a:spcPts val="0"/>
              </a:spcAft>
              <a:defRPr/>
            </a:pPr>
            <a:r>
              <a:rPr lang="en-US" sz="1000" b="1" kern="1200" dirty="0" smtClean="0">
                <a:solidFill>
                  <a:schemeClr val="bg1">
                    <a:lumMod val="85000"/>
                  </a:schemeClr>
                </a:solidFill>
                <a:latin typeface="Arial" charset="0"/>
                <a:ea typeface="+mn-ea"/>
                <a:cs typeface="+mn-cs"/>
              </a:rPr>
              <a:t>Portable Pumps and Water Use</a:t>
            </a:r>
            <a:endParaRPr lang="en-US" sz="1000" b="1" kern="1200" dirty="0">
              <a:solidFill>
                <a:schemeClr val="bg1">
                  <a:lumMod val="85000"/>
                </a:schemeClr>
              </a:solidFill>
              <a:latin typeface="Arial" charset="0"/>
              <a:ea typeface="+mn-ea"/>
              <a:cs typeface="+mn-cs"/>
            </a:endParaRPr>
          </a:p>
        </p:txBody>
      </p:sp>
      <p:sp>
        <p:nvSpPr>
          <p:cNvPr id="11" name="TextBox 10"/>
          <p:cNvSpPr txBox="1"/>
          <p:nvPr/>
        </p:nvSpPr>
        <p:spPr>
          <a:xfrm>
            <a:off x="0" y="6629400"/>
            <a:ext cx="5867400" cy="246063"/>
          </a:xfrm>
          <a:prstGeom prst="rect">
            <a:avLst/>
          </a:prstGeom>
          <a:noFill/>
        </p:spPr>
        <p:txBody>
          <a:bodyPr>
            <a:spAutoFit/>
          </a:bodyPr>
          <a:lstStyle/>
          <a:p>
            <a:pPr fontAlgn="auto">
              <a:spcBef>
                <a:spcPts val="0"/>
              </a:spcBef>
              <a:spcAft>
                <a:spcPts val="0"/>
              </a:spcAft>
              <a:defRPr/>
            </a:pPr>
            <a:r>
              <a:rPr lang="en-US" sz="1000" b="1" dirty="0">
                <a:solidFill>
                  <a:schemeClr val="bg1">
                    <a:lumMod val="85000"/>
                  </a:schemeClr>
                </a:solidFill>
                <a:latin typeface="+mn-lt"/>
              </a:rPr>
              <a:t>Unit </a:t>
            </a:r>
            <a:r>
              <a:rPr lang="en-US" sz="1000" b="1" dirty="0" smtClean="0">
                <a:solidFill>
                  <a:schemeClr val="bg1">
                    <a:lumMod val="85000"/>
                  </a:schemeClr>
                </a:solidFill>
                <a:latin typeface="+mn-lt"/>
              </a:rPr>
              <a:t>4 – System</a:t>
            </a:r>
            <a:r>
              <a:rPr lang="en-US" sz="1000" b="1" baseline="0" dirty="0" smtClean="0">
                <a:solidFill>
                  <a:schemeClr val="bg1">
                    <a:lumMod val="85000"/>
                  </a:schemeClr>
                </a:solidFill>
                <a:latin typeface="+mn-lt"/>
              </a:rPr>
              <a:t> Design and </a:t>
            </a:r>
            <a:r>
              <a:rPr lang="en-US" sz="1000" b="1" dirty="0" smtClean="0">
                <a:solidFill>
                  <a:schemeClr val="bg1">
                    <a:lumMod val="85000"/>
                  </a:schemeClr>
                </a:solidFill>
                <a:latin typeface="+mn-lt"/>
              </a:rPr>
              <a:t>Hydraulics</a:t>
            </a:r>
            <a:endParaRPr lang="en-US" sz="1000" b="1" dirty="0">
              <a:solidFill>
                <a:schemeClr val="bg1">
                  <a:lumMod val="85000"/>
                </a:schemeClr>
              </a:solidFill>
              <a:latin typeface="+mn-lt"/>
            </a:endParaRPr>
          </a:p>
        </p:txBody>
      </p:sp>
      <p:pic>
        <p:nvPicPr>
          <p:cNvPr id="1033" name="Picture 11" descr="m3_Pump3D.png"/>
          <p:cNvPicPr>
            <a:picLocks noChangeAspect="1"/>
          </p:cNvPicPr>
          <p:nvPr/>
        </p:nvPicPr>
        <p:blipFill>
          <a:blip r:embed="rId18" cstate="print"/>
          <a:srcRect/>
          <a:stretch>
            <a:fillRect/>
          </a:stretch>
        </p:blipFill>
        <p:spPr bwMode="auto">
          <a:xfrm>
            <a:off x="685800" y="63500"/>
            <a:ext cx="434975" cy="393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6" r:id="rId2"/>
    <p:sldLayoutId id="2147483678" r:id="rId3"/>
    <p:sldLayoutId id="2147483690"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id="1" dur="indefinite" restart="never" nodeType="tmRoot"/>
      </p:par>
    </p:tnLst>
  </p:timing>
  <p:txStyles>
    <p:titleStyle>
      <a:lvl1pPr algn="ctr" rtl="0" fontAlgn="base">
        <a:spcBef>
          <a:spcPct val="0"/>
        </a:spcBef>
        <a:spcAft>
          <a:spcPct val="0"/>
        </a:spcAft>
        <a:defRPr sz="4400" b="1" kern="120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pitchFamily="34" charset="0"/>
          <a:ea typeface="+mj-ea"/>
          <a:cs typeface="Arial" pitchFamily="34" charset="0"/>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fontAlgn="base">
        <a:spcBef>
          <a:spcPct val="20000"/>
        </a:spcBef>
        <a:spcAft>
          <a:spcPct val="0"/>
        </a:spcAft>
        <a:buClr>
          <a:schemeClr val="tx1"/>
        </a:buClr>
        <a:buFont typeface="Arial" charset="0"/>
        <a:buNone/>
        <a:defRPr sz="3200" b="1" kern="1200">
          <a:solidFill>
            <a:srgbClr val="376092"/>
          </a:solidFill>
          <a:latin typeface="Arial" pitchFamily="34" charset="0"/>
          <a:ea typeface="+mn-ea"/>
          <a:cs typeface="Arial" pitchFamily="34" charset="0"/>
        </a:defRPr>
      </a:lvl1pPr>
      <a:lvl2pPr marL="742950" indent="-285750" algn="l" rtl="0" fontAlgn="base">
        <a:spcBef>
          <a:spcPct val="20000"/>
        </a:spcBef>
        <a:spcAft>
          <a:spcPct val="0"/>
        </a:spcAft>
        <a:buClr>
          <a:schemeClr val="accent1">
            <a:lumMod val="75000"/>
          </a:schemeClr>
        </a:buClr>
        <a:buFont typeface="Arial" pitchFamily="34" charset="0"/>
        <a:buChar char="•"/>
        <a:defRPr sz="2800" b="1" kern="1200">
          <a:solidFill>
            <a:srgbClr val="376092"/>
          </a:solidFill>
          <a:latin typeface="Arial" pitchFamily="34" charset="0"/>
          <a:ea typeface="+mn-ea"/>
          <a:cs typeface="Arial" pitchFamily="34" charset="0"/>
        </a:defRPr>
      </a:lvl2pPr>
      <a:lvl3pPr marL="1143000" indent="-228600" algn="l" rtl="0" fontAlgn="base">
        <a:spcBef>
          <a:spcPct val="20000"/>
        </a:spcBef>
        <a:spcAft>
          <a:spcPct val="0"/>
        </a:spcAft>
        <a:buClr>
          <a:schemeClr val="accent1">
            <a:lumMod val="75000"/>
          </a:schemeClr>
        </a:buClr>
        <a:buFont typeface="Arial" pitchFamily="34" charset="0"/>
        <a:buChar char="−"/>
        <a:defRPr sz="2800" b="1" kern="1200">
          <a:solidFill>
            <a:srgbClr val="376092"/>
          </a:solidFill>
          <a:latin typeface="Arial" pitchFamily="34" charset="0"/>
          <a:ea typeface="+mn-ea"/>
          <a:cs typeface="Arial" pitchFamily="34" charset="0"/>
        </a:defRPr>
      </a:lvl3pPr>
      <a:lvl4pPr marL="1600200" indent="-228600" algn="l" rtl="0" fontAlgn="base">
        <a:spcBef>
          <a:spcPct val="20000"/>
        </a:spcBef>
        <a:spcAft>
          <a:spcPct val="0"/>
        </a:spcAft>
        <a:buClr>
          <a:schemeClr val="accent1">
            <a:lumMod val="75000"/>
          </a:schemeClr>
        </a:buClr>
        <a:buFont typeface="Courier New" pitchFamily="49" charset="0"/>
        <a:buChar char="o"/>
        <a:defRPr sz="2400" b="1" kern="1200">
          <a:solidFill>
            <a:srgbClr val="376092"/>
          </a:solidFill>
          <a:latin typeface="Arial" pitchFamily="34" charset="0"/>
          <a:ea typeface="+mn-ea"/>
          <a:cs typeface="Arial" pitchFamily="34" charset="0"/>
        </a:defRPr>
      </a:lvl4pPr>
      <a:lvl5pPr marL="2057400" indent="-228600" algn="l" rtl="0" fontAlgn="base">
        <a:spcBef>
          <a:spcPct val="20000"/>
        </a:spcBef>
        <a:spcAft>
          <a:spcPct val="0"/>
        </a:spcAft>
        <a:buClr>
          <a:schemeClr val="accent1">
            <a:lumMod val="75000"/>
          </a:schemeClr>
        </a:buClr>
        <a:buFont typeface="Arial" charset="0"/>
        <a:buChar char="»"/>
        <a:defRPr sz="2400" b="1" kern="1200">
          <a:solidFill>
            <a:srgbClr val="37609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4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Calculator_gui.ex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Calculator_gui.ex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Calculator_gui.ex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Calculator_gui.ex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Calculator_gui.exe"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Calculator_gui.exe"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img_003.tif"/>
          <p:cNvPicPr>
            <a:picLocks noChangeAspect="1"/>
          </p:cNvPicPr>
          <p:nvPr/>
        </p:nvPicPr>
        <p:blipFill>
          <a:blip r:embed="rId3" cstate="print"/>
          <a:srcRect/>
          <a:stretch>
            <a:fillRect/>
          </a:stretch>
        </p:blipFill>
        <p:spPr bwMode="auto">
          <a:xfrm>
            <a:off x="0" y="136525"/>
            <a:ext cx="9144000" cy="6599238"/>
          </a:xfrm>
          <a:prstGeom prst="rect">
            <a:avLst/>
          </a:prstGeom>
          <a:noFill/>
          <a:ln w="9525">
            <a:noFill/>
            <a:miter lim="800000"/>
            <a:headEnd/>
            <a:tailEnd/>
          </a:ln>
        </p:spPr>
      </p:pic>
      <p:pic>
        <p:nvPicPr>
          <p:cNvPr id="15363" name="Picture 4" descr="Theme.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5364" name="Slide Number Placeholder 5"/>
          <p:cNvSpPr txBox="1">
            <a:spLocks/>
          </p:cNvSpPr>
          <p:nvPr/>
        </p:nvSpPr>
        <p:spPr bwMode="auto">
          <a:xfrm>
            <a:off x="7010400" y="6689725"/>
            <a:ext cx="2133600" cy="168275"/>
          </a:xfrm>
          <a:prstGeom prst="rect">
            <a:avLst/>
          </a:prstGeom>
          <a:noFill/>
          <a:ln w="9525">
            <a:noFill/>
            <a:miter lim="800000"/>
            <a:headEnd/>
            <a:tailEnd/>
          </a:ln>
        </p:spPr>
        <p:txBody>
          <a:bodyPr anchor="ctr"/>
          <a:lstStyle/>
          <a:p>
            <a:pPr algn="r"/>
            <a:r>
              <a:rPr lang="en-US" sz="1000" b="1" dirty="0">
                <a:solidFill>
                  <a:srgbClr val="D9D9D9"/>
                </a:solidFill>
                <a:latin typeface="Calibri" pitchFamily="34" charset="0"/>
              </a:rPr>
              <a:t>Slide </a:t>
            </a:r>
            <a:r>
              <a:rPr lang="en-US" sz="1000" b="1" dirty="0" smtClean="0">
                <a:solidFill>
                  <a:srgbClr val="D9D9D9"/>
                </a:solidFill>
                <a:latin typeface="Calibri" pitchFamily="34" charset="0"/>
              </a:rPr>
              <a:t>4 </a:t>
            </a:r>
            <a:r>
              <a:rPr lang="en-US" sz="1000" b="1" dirty="0">
                <a:solidFill>
                  <a:srgbClr val="D9D9D9"/>
                </a:solidFill>
                <a:latin typeface="Calibri" pitchFamily="34" charset="0"/>
              </a:rPr>
              <a:t>- </a:t>
            </a:r>
            <a:fld id="{365196C2-3C74-42C2-AA23-6C7FC6A76FBF}" type="slidenum">
              <a:rPr lang="en-US" sz="1000" b="1">
                <a:solidFill>
                  <a:srgbClr val="D9D9D9"/>
                </a:solidFill>
                <a:latin typeface="Calibri" pitchFamily="34" charset="0"/>
              </a:rPr>
              <a:pPr algn="r"/>
              <a:t>1</a:t>
            </a:fld>
            <a:endParaRPr lang="en-US" sz="1000" b="1" dirty="0">
              <a:solidFill>
                <a:srgbClr val="D9D9D9"/>
              </a:solidFill>
              <a:latin typeface="Calibri" pitchFamily="34" charset="0"/>
            </a:endParaRPr>
          </a:p>
        </p:txBody>
      </p:sp>
      <p:sp>
        <p:nvSpPr>
          <p:cNvPr id="7" name="TextBox 6"/>
          <p:cNvSpPr txBox="1"/>
          <p:nvPr/>
        </p:nvSpPr>
        <p:spPr>
          <a:xfrm>
            <a:off x="0" y="0"/>
            <a:ext cx="712788" cy="369888"/>
          </a:xfrm>
          <a:prstGeom prst="rect">
            <a:avLst/>
          </a:prstGeom>
          <a:noFill/>
        </p:spPr>
        <p:txBody>
          <a:bodyPr wrap="none">
            <a:spAutoFit/>
          </a:bodyPr>
          <a:lstStyle/>
          <a:p>
            <a:pPr fontAlgn="auto">
              <a:spcBef>
                <a:spcPts val="0"/>
              </a:spcBef>
              <a:spcAft>
                <a:spcPts val="0"/>
              </a:spcAft>
              <a:defRPr/>
            </a:pPr>
            <a:r>
              <a:rPr lang="en-US" b="1" dirty="0">
                <a:solidFill>
                  <a:schemeClr val="bg1">
                    <a:lumMod val="85000"/>
                  </a:schemeClr>
                </a:solidFill>
                <a:latin typeface="+mn-lt"/>
              </a:rPr>
              <a:t>S-211</a:t>
            </a:r>
          </a:p>
        </p:txBody>
      </p:sp>
      <p:sp>
        <p:nvSpPr>
          <p:cNvPr id="8" name="TextBox 7"/>
          <p:cNvSpPr txBox="1"/>
          <p:nvPr/>
        </p:nvSpPr>
        <p:spPr>
          <a:xfrm>
            <a:off x="2795588" y="0"/>
            <a:ext cx="6348412" cy="246063"/>
          </a:xfrm>
          <a:prstGeom prst="rect">
            <a:avLst/>
          </a:prstGeom>
          <a:noFill/>
        </p:spPr>
        <p:txBody>
          <a:bodyPr>
            <a:spAutoFit/>
          </a:bodyPr>
          <a:lstStyle/>
          <a:p>
            <a:pPr algn="r" fontAlgn="auto">
              <a:spcBef>
                <a:spcPts val="0"/>
              </a:spcBef>
              <a:spcAft>
                <a:spcPts val="0"/>
              </a:spcAft>
              <a:defRPr/>
            </a:pPr>
            <a:r>
              <a:rPr lang="en-US" sz="1000" b="1" dirty="0">
                <a:solidFill>
                  <a:schemeClr val="bg1">
                    <a:lumMod val="85000"/>
                  </a:schemeClr>
                </a:solidFill>
              </a:rPr>
              <a:t>Portable Pumps and Water Use</a:t>
            </a:r>
          </a:p>
        </p:txBody>
      </p:sp>
      <p:sp>
        <p:nvSpPr>
          <p:cNvPr id="9" name="TextBox 8"/>
          <p:cNvSpPr txBox="1"/>
          <p:nvPr/>
        </p:nvSpPr>
        <p:spPr>
          <a:xfrm>
            <a:off x="0" y="6629400"/>
            <a:ext cx="5867400" cy="246063"/>
          </a:xfrm>
          <a:prstGeom prst="rect">
            <a:avLst/>
          </a:prstGeom>
          <a:noFill/>
        </p:spPr>
        <p:txBody>
          <a:bodyPr>
            <a:spAutoFit/>
          </a:bodyPr>
          <a:lstStyle/>
          <a:p>
            <a:pPr fontAlgn="auto">
              <a:spcBef>
                <a:spcPts val="0"/>
              </a:spcBef>
              <a:spcAft>
                <a:spcPts val="0"/>
              </a:spcAft>
              <a:defRPr/>
            </a:pPr>
            <a:r>
              <a:rPr lang="en-US" sz="1000" b="1" dirty="0">
                <a:solidFill>
                  <a:schemeClr val="bg1">
                    <a:lumMod val="85000"/>
                  </a:schemeClr>
                </a:solidFill>
                <a:latin typeface="+mn-lt"/>
              </a:rPr>
              <a:t>Unit </a:t>
            </a:r>
            <a:r>
              <a:rPr lang="en-US" sz="1000" b="1" dirty="0" smtClean="0">
                <a:solidFill>
                  <a:schemeClr val="bg1">
                    <a:lumMod val="85000"/>
                  </a:schemeClr>
                </a:solidFill>
                <a:latin typeface="+mn-lt"/>
              </a:rPr>
              <a:t>4 – System Design and Hydraulics</a:t>
            </a:r>
            <a:endParaRPr lang="en-US" sz="1000" b="1" dirty="0">
              <a:solidFill>
                <a:schemeClr val="bg1">
                  <a:lumMod val="85000"/>
                </a:schemeClr>
              </a:solidFill>
              <a:latin typeface="+mn-lt"/>
            </a:endParaRPr>
          </a:p>
        </p:txBody>
      </p:sp>
      <p:pic>
        <p:nvPicPr>
          <p:cNvPr id="15368" name="Picture 9" descr="m3_Pump3D.png"/>
          <p:cNvPicPr>
            <a:picLocks noChangeAspect="1"/>
          </p:cNvPicPr>
          <p:nvPr/>
        </p:nvPicPr>
        <p:blipFill>
          <a:blip r:embed="rId5" cstate="print"/>
          <a:srcRect/>
          <a:stretch>
            <a:fillRect/>
          </a:stretch>
        </p:blipFill>
        <p:spPr bwMode="auto">
          <a:xfrm>
            <a:off x="685800" y="63500"/>
            <a:ext cx="434975" cy="393700"/>
          </a:xfrm>
          <a:prstGeom prst="rect">
            <a:avLst/>
          </a:prstGeom>
          <a:noFill/>
          <a:ln w="9525">
            <a:noFill/>
            <a:miter lim="800000"/>
            <a:headEnd/>
            <a:tailEnd/>
          </a:ln>
        </p:spPr>
      </p:pic>
      <p:sp>
        <p:nvSpPr>
          <p:cNvPr id="2" name="Title 1"/>
          <p:cNvSpPr>
            <a:spLocks noGrp="1"/>
          </p:cNvSpPr>
          <p:nvPr>
            <p:ph type="ctrTitle"/>
          </p:nvPr>
        </p:nvSpPr>
        <p:spPr>
          <a:xfrm>
            <a:off x="228600" y="1219200"/>
            <a:ext cx="7772400" cy="1470025"/>
          </a:xfrm>
        </p:spPr>
        <p:txBody>
          <a:bodyPr/>
          <a:lstStyle/>
          <a:p>
            <a:pPr algn="l" fontAlgn="auto">
              <a:spcAft>
                <a:spcPts val="0"/>
              </a:spcAft>
              <a:defRPr/>
            </a:pPr>
            <a:r>
              <a:rPr lang="en-US" dirty="0" smtClean="0">
                <a:solidFill>
                  <a:srgbClr val="FFFF00"/>
                </a:solidFill>
              </a:rPr>
              <a:t>System Design </a:t>
            </a:r>
            <a:br>
              <a:rPr lang="en-US" dirty="0" smtClean="0">
                <a:solidFill>
                  <a:srgbClr val="FFFF00"/>
                </a:solidFill>
              </a:rPr>
            </a:br>
            <a:r>
              <a:rPr lang="en-US" dirty="0" smtClean="0">
                <a:solidFill>
                  <a:srgbClr val="FFFF00"/>
                </a:solidFill>
              </a:rPr>
              <a:t>and Hydraulics</a:t>
            </a:r>
            <a:endParaRPr lang="en-US" dirty="0">
              <a:solidFill>
                <a:srgbClr val="FFFF00"/>
              </a:solidFill>
            </a:endParaRPr>
          </a:p>
        </p:txBody>
      </p:sp>
      <p:sp>
        <p:nvSpPr>
          <p:cNvPr id="3" name="Subtitle 2"/>
          <p:cNvSpPr>
            <a:spLocks noGrp="1"/>
          </p:cNvSpPr>
          <p:nvPr>
            <p:ph type="subTitle" idx="1"/>
          </p:nvPr>
        </p:nvSpPr>
        <p:spPr>
          <a:xfrm>
            <a:off x="228600" y="609600"/>
            <a:ext cx="2438400" cy="762000"/>
          </a:xfrm>
        </p:spPr>
        <p:txBody>
          <a:bodyPr rtlCol="0">
            <a:normAutofit/>
          </a:bodyPr>
          <a:lstStyle/>
          <a:p>
            <a:pPr algn="l" fontAlgn="auto">
              <a:spcAft>
                <a:spcPts val="0"/>
              </a:spcAft>
              <a:buFont typeface="Arial" pitchFamily="34" charset="0"/>
              <a:buNone/>
              <a:defRPr/>
            </a:pPr>
            <a:r>
              <a:rPr lang="en-US" sz="4400" dirty="0" smtClean="0">
                <a:solidFill>
                  <a:schemeClr val="bg1">
                    <a:lumMod val="85000"/>
                  </a:schemeClr>
                </a:solidFill>
              </a:rPr>
              <a:t>Unit 4</a:t>
            </a:r>
            <a:endParaRPr lang="en-US" sz="44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nozzle operators.jpg"/>
          <p:cNvPicPr>
            <a:picLocks noChangeAspect="1"/>
          </p:cNvPicPr>
          <p:nvPr/>
        </p:nvPicPr>
        <p:blipFill>
          <a:blip r:embed="rId3" cstate="print"/>
          <a:srcRect/>
          <a:stretch>
            <a:fillRect/>
          </a:stretch>
        </p:blipFill>
        <p:spPr bwMode="auto">
          <a:xfrm>
            <a:off x="228600" y="1676400"/>
            <a:ext cx="2534877" cy="16002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2" name="Title 1"/>
          <p:cNvSpPr>
            <a:spLocks noGrp="1"/>
          </p:cNvSpPr>
          <p:nvPr>
            <p:ph type="title"/>
          </p:nvPr>
        </p:nvSpPr>
        <p:spPr/>
        <p:txBody>
          <a:bodyPr>
            <a:normAutofit/>
          </a:bodyPr>
          <a:lstStyle/>
          <a:p>
            <a:pPr fontAlgn="auto">
              <a:spcAft>
                <a:spcPts val="0"/>
              </a:spcAft>
              <a:defRPr/>
            </a:pPr>
            <a:r>
              <a:rPr lang="en-US" dirty="0" smtClean="0"/>
              <a:t>Why is hydraulics important? </a:t>
            </a:r>
            <a:endParaRPr lang="en-US" dirty="0"/>
          </a:p>
        </p:txBody>
      </p:sp>
      <p:sp>
        <p:nvSpPr>
          <p:cNvPr id="3" name="Content Placeholder 2"/>
          <p:cNvSpPr>
            <a:spLocks noGrp="1"/>
          </p:cNvSpPr>
          <p:nvPr>
            <p:ph idx="1"/>
          </p:nvPr>
        </p:nvSpPr>
        <p:spPr>
          <a:xfrm>
            <a:off x="2971800" y="1722437"/>
            <a:ext cx="5715000" cy="4906963"/>
          </a:xfrm>
        </p:spPr>
        <p:txBody>
          <a:bodyPr/>
          <a:lstStyle/>
          <a:p>
            <a:pPr marL="344488" indent="-344488">
              <a:buClr>
                <a:schemeClr val="accent1">
                  <a:lumMod val="75000"/>
                </a:schemeClr>
              </a:buClr>
              <a:buFont typeface="Arial" pitchFamily="34" charset="0"/>
              <a:buChar char="•"/>
            </a:pPr>
            <a:r>
              <a:rPr lang="en-US" sz="2800" dirty="0" smtClean="0"/>
              <a:t>To ensure proper amount of water and pressure is delivered to the nozzle(s).</a:t>
            </a:r>
          </a:p>
          <a:p>
            <a:pPr marL="344488" indent="-344488">
              <a:buClr>
                <a:schemeClr val="accent1">
                  <a:lumMod val="75000"/>
                </a:schemeClr>
              </a:buClr>
              <a:buFont typeface="Arial" pitchFamily="34" charset="0"/>
              <a:buChar char="•"/>
            </a:pPr>
            <a:r>
              <a:rPr lang="en-US" sz="2800" dirty="0" smtClean="0"/>
              <a:t>To determine equipment needed, keep it working, and prevent damage.</a:t>
            </a:r>
          </a:p>
          <a:p>
            <a:pPr marL="344488" indent="-344488">
              <a:buClr>
                <a:schemeClr val="accent1">
                  <a:lumMod val="75000"/>
                </a:schemeClr>
              </a:buClr>
              <a:buFont typeface="Arial" pitchFamily="34" charset="0"/>
              <a:buChar char="•"/>
            </a:pPr>
            <a:r>
              <a:rPr lang="en-US" sz="2800" dirty="0" smtClean="0"/>
              <a:t>To design and troubleshoot the water delivery system.</a:t>
            </a:r>
          </a:p>
          <a:p>
            <a:pPr marL="344488" indent="-344488">
              <a:buClr>
                <a:schemeClr val="accent1">
                  <a:lumMod val="75000"/>
                </a:schemeClr>
              </a:buClr>
              <a:buFont typeface="Arial" pitchFamily="34" charset="0"/>
              <a:buChar char="•"/>
            </a:pPr>
            <a:r>
              <a:rPr lang="en-US" sz="2800" dirty="0" smtClean="0"/>
              <a:t>To help ensure a safe work environment. </a:t>
            </a:r>
          </a:p>
        </p:txBody>
      </p:sp>
      <p:pic>
        <p:nvPicPr>
          <p:cNvPr id="5" name="Picture 4" descr="IMG_1006 appropriate equipment.JPG"/>
          <p:cNvPicPr>
            <a:picLocks noChangeAspect="1"/>
          </p:cNvPicPr>
          <p:nvPr/>
        </p:nvPicPr>
        <p:blipFill>
          <a:blip r:embed="rId4" cstate="print"/>
          <a:srcRect/>
          <a:stretch>
            <a:fillRect/>
          </a:stretch>
        </p:blipFill>
        <p:spPr bwMode="auto">
          <a:xfrm>
            <a:off x="533400" y="3505200"/>
            <a:ext cx="1782084" cy="2667000"/>
          </a:xfrm>
          <a:prstGeom prst="rect">
            <a:avLst/>
          </a:prstGeom>
          <a:noFill/>
          <a:ln w="9525">
            <a:noFill/>
            <a:miter lim="800000"/>
            <a:headEnd/>
            <a:tailEnd/>
          </a:ln>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4" name="Title 1"/>
          <p:cNvSpPr txBox="1">
            <a:spLocks/>
          </p:cNvSpPr>
          <p:nvPr/>
        </p:nvSpPr>
        <p:spPr>
          <a:xfrm>
            <a:off x="685800" y="3048000"/>
            <a:ext cx="7772400" cy="1362075"/>
          </a:xfrm>
          <a:prstGeom prst="rect">
            <a:avLst/>
          </a:prstGeom>
        </p:spPr>
        <p:txBody>
          <a:bodyPr>
            <a:normAutofit/>
          </a:bodyPr>
          <a:lstStyle/>
          <a:p>
            <a:pPr algn="ctr" fontAlgn="auto">
              <a:lnSpc>
                <a:spcPct val="80000"/>
              </a:lnSpc>
              <a:spcAft>
                <a:spcPts val="0"/>
              </a:spcAft>
              <a:defRPr/>
            </a:pPr>
            <a:r>
              <a:rPr lang="en-US" sz="5000" b="1" cap="all" dirty="0" smtClean="0">
                <a:ln w="9000" cmpd="sng">
                  <a:noFill/>
                  <a:prstDash val="solid"/>
                </a:ln>
                <a:solidFill>
                  <a:schemeClr val="accent6">
                    <a:lumMod val="50000"/>
                  </a:schemeClr>
                </a:solidFill>
                <a:effectLst>
                  <a:reflection blurRad="12700" stA="28000" endPos="45000" dist="1000" dir="5400000" sy="-100000" algn="bl" rotWithShape="0"/>
                </a:effectLst>
                <a:latin typeface="Arial" pitchFamily="34" charset="0"/>
                <a:ea typeface="+mj-ea"/>
                <a:cs typeface="Arial" pitchFamily="34" charset="0"/>
              </a:rPr>
              <a:t>Three-step process</a:t>
            </a:r>
            <a:endParaRPr lang="en-US" sz="5000" b="1" cap="all" dirty="0">
              <a:ln w="9000" cmpd="sng">
                <a:noFill/>
                <a:prstDash val="solid"/>
              </a:ln>
              <a:solidFill>
                <a:schemeClr val="accent6">
                  <a:lumMod val="50000"/>
                </a:schemeClr>
              </a:solidFill>
              <a:effectLst>
                <a:reflection blurRad="12700" stA="28000" endPos="45000" dist="1000" dir="5400000" sy="-100000" algn="bl" rotWithShape="0"/>
              </a:effectLst>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2960" b="5296"/>
          <a:stretch/>
        </p:blipFill>
        <p:spPr>
          <a:xfrm>
            <a:off x="538163" y="1066800"/>
            <a:ext cx="8067675" cy="4956490"/>
          </a:xfrm>
          <a:prstGeom prst="rect">
            <a:avLst/>
          </a:prstGeom>
        </p:spPr>
      </p:pic>
      <p:sp>
        <p:nvSpPr>
          <p:cNvPr id="6" name="TextBox 5"/>
          <p:cNvSpPr txBox="1"/>
          <p:nvPr/>
        </p:nvSpPr>
        <p:spPr>
          <a:xfrm>
            <a:off x="1981200" y="1097466"/>
            <a:ext cx="4296967"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Step 1 – Determine flow rate (gpm).</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3692704" y="1600200"/>
            <a:ext cx="3276600" cy="646331"/>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Step 2 – Calculate Pump Discharge Pressure (psi</a:t>
            </a: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9" name="Straight Arrow Connector 8"/>
          <p:cNvCxnSpPr/>
          <p:nvPr/>
        </p:nvCxnSpPr>
        <p:spPr>
          <a:xfrm>
            <a:off x="6553200" y="3868210"/>
            <a:ext cx="266700" cy="322790"/>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99129" y="3221879"/>
            <a:ext cx="4593309" cy="646331"/>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Step 3 – Determine what types of pumps are capable of providing flow and </a:t>
            </a:r>
            <a:r>
              <a:rPr lang="en-US"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PDP</a:t>
            </a: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Freeform 13"/>
          <p:cNvSpPr/>
          <p:nvPr/>
        </p:nvSpPr>
        <p:spPr>
          <a:xfrm>
            <a:off x="685800" y="1524000"/>
            <a:ext cx="1713329" cy="523875"/>
          </a:xfrm>
          <a:custGeom>
            <a:avLst/>
            <a:gdLst>
              <a:gd name="connsiteX0" fmla="*/ 798929 w 1713329"/>
              <a:gd name="connsiteY0" fmla="*/ 57150 h 523875"/>
              <a:gd name="connsiteX1" fmla="*/ 579854 w 1713329"/>
              <a:gd name="connsiteY1" fmla="*/ 76200 h 523875"/>
              <a:gd name="connsiteX2" fmla="*/ 503654 w 1713329"/>
              <a:gd name="connsiteY2" fmla="*/ 85725 h 523875"/>
              <a:gd name="connsiteX3" fmla="*/ 417929 w 1713329"/>
              <a:gd name="connsiteY3" fmla="*/ 95250 h 523875"/>
              <a:gd name="connsiteX4" fmla="*/ 294104 w 1713329"/>
              <a:gd name="connsiteY4" fmla="*/ 123825 h 523875"/>
              <a:gd name="connsiteX5" fmla="*/ 160754 w 1713329"/>
              <a:gd name="connsiteY5" fmla="*/ 161925 h 523875"/>
              <a:gd name="connsiteX6" fmla="*/ 132179 w 1713329"/>
              <a:gd name="connsiteY6" fmla="*/ 171450 h 523875"/>
              <a:gd name="connsiteX7" fmla="*/ 103604 w 1713329"/>
              <a:gd name="connsiteY7" fmla="*/ 180975 h 523875"/>
              <a:gd name="connsiteX8" fmla="*/ 46454 w 1713329"/>
              <a:gd name="connsiteY8" fmla="*/ 219075 h 523875"/>
              <a:gd name="connsiteX9" fmla="*/ 36929 w 1713329"/>
              <a:gd name="connsiteY9" fmla="*/ 247650 h 523875"/>
              <a:gd name="connsiteX10" fmla="*/ 8354 w 1713329"/>
              <a:gd name="connsiteY10" fmla="*/ 304800 h 523875"/>
              <a:gd name="connsiteX11" fmla="*/ 36929 w 1713329"/>
              <a:gd name="connsiteY11" fmla="*/ 361950 h 523875"/>
              <a:gd name="connsiteX12" fmla="*/ 65504 w 1713329"/>
              <a:gd name="connsiteY12" fmla="*/ 381000 h 523875"/>
              <a:gd name="connsiteX13" fmla="*/ 94079 w 1713329"/>
              <a:gd name="connsiteY13" fmla="*/ 409575 h 523875"/>
              <a:gd name="connsiteX14" fmla="*/ 151229 w 1713329"/>
              <a:gd name="connsiteY14" fmla="*/ 428625 h 523875"/>
              <a:gd name="connsiteX15" fmla="*/ 208379 w 1713329"/>
              <a:gd name="connsiteY15" fmla="*/ 447675 h 523875"/>
              <a:gd name="connsiteX16" fmla="*/ 236954 w 1713329"/>
              <a:gd name="connsiteY16" fmla="*/ 457200 h 523875"/>
              <a:gd name="connsiteX17" fmla="*/ 265529 w 1713329"/>
              <a:gd name="connsiteY17" fmla="*/ 466725 h 523875"/>
              <a:gd name="connsiteX18" fmla="*/ 303629 w 1713329"/>
              <a:gd name="connsiteY18" fmla="*/ 476250 h 523875"/>
              <a:gd name="connsiteX19" fmla="*/ 360779 w 1713329"/>
              <a:gd name="connsiteY19" fmla="*/ 495300 h 523875"/>
              <a:gd name="connsiteX20" fmla="*/ 389354 w 1713329"/>
              <a:gd name="connsiteY20" fmla="*/ 504825 h 523875"/>
              <a:gd name="connsiteX21" fmla="*/ 417929 w 1713329"/>
              <a:gd name="connsiteY21" fmla="*/ 514350 h 523875"/>
              <a:gd name="connsiteX22" fmla="*/ 475079 w 1713329"/>
              <a:gd name="connsiteY22" fmla="*/ 523875 h 523875"/>
              <a:gd name="connsiteX23" fmla="*/ 694154 w 1713329"/>
              <a:gd name="connsiteY23" fmla="*/ 514350 h 523875"/>
              <a:gd name="connsiteX24" fmla="*/ 903704 w 1713329"/>
              <a:gd name="connsiteY24" fmla="*/ 495300 h 523875"/>
              <a:gd name="connsiteX25" fmla="*/ 1141829 w 1713329"/>
              <a:gd name="connsiteY25" fmla="*/ 476250 h 523875"/>
              <a:gd name="connsiteX26" fmla="*/ 1189454 w 1713329"/>
              <a:gd name="connsiteY26" fmla="*/ 466725 h 523875"/>
              <a:gd name="connsiteX27" fmla="*/ 1313279 w 1713329"/>
              <a:gd name="connsiteY27" fmla="*/ 447675 h 523875"/>
              <a:gd name="connsiteX28" fmla="*/ 1341854 w 1713329"/>
              <a:gd name="connsiteY28" fmla="*/ 438150 h 523875"/>
              <a:gd name="connsiteX29" fmla="*/ 1465679 w 1713329"/>
              <a:gd name="connsiteY29" fmla="*/ 409575 h 523875"/>
              <a:gd name="connsiteX30" fmla="*/ 1560929 w 1713329"/>
              <a:gd name="connsiteY30" fmla="*/ 371475 h 523875"/>
              <a:gd name="connsiteX31" fmla="*/ 1646654 w 1713329"/>
              <a:gd name="connsiteY31" fmla="*/ 323850 h 523875"/>
              <a:gd name="connsiteX32" fmla="*/ 1675229 w 1713329"/>
              <a:gd name="connsiteY32" fmla="*/ 304800 h 523875"/>
              <a:gd name="connsiteX33" fmla="*/ 1703804 w 1713329"/>
              <a:gd name="connsiteY33" fmla="*/ 219075 h 523875"/>
              <a:gd name="connsiteX34" fmla="*/ 1713329 w 1713329"/>
              <a:gd name="connsiteY34" fmla="*/ 190500 h 523875"/>
              <a:gd name="connsiteX35" fmla="*/ 1665704 w 1713329"/>
              <a:gd name="connsiteY35" fmla="*/ 123825 h 523875"/>
              <a:gd name="connsiteX36" fmla="*/ 1646654 w 1713329"/>
              <a:gd name="connsiteY36" fmla="*/ 95250 h 523875"/>
              <a:gd name="connsiteX37" fmla="*/ 1532354 w 1713329"/>
              <a:gd name="connsiteY37" fmla="*/ 38100 h 523875"/>
              <a:gd name="connsiteX38" fmla="*/ 1503779 w 1713329"/>
              <a:gd name="connsiteY38" fmla="*/ 28575 h 523875"/>
              <a:gd name="connsiteX39" fmla="*/ 1475204 w 1713329"/>
              <a:gd name="connsiteY39" fmla="*/ 19050 h 523875"/>
              <a:gd name="connsiteX40" fmla="*/ 1265654 w 1713329"/>
              <a:gd name="connsiteY40" fmla="*/ 0 h 523875"/>
              <a:gd name="connsiteX41" fmla="*/ 1094204 w 1713329"/>
              <a:gd name="connsiteY41" fmla="*/ 9525 h 523875"/>
              <a:gd name="connsiteX42" fmla="*/ 1027529 w 1713329"/>
              <a:gd name="connsiteY42" fmla="*/ 19050 h 523875"/>
              <a:gd name="connsiteX43" fmla="*/ 951329 w 1713329"/>
              <a:gd name="connsiteY43" fmla="*/ 28575 h 523875"/>
              <a:gd name="connsiteX44" fmla="*/ 865604 w 1713329"/>
              <a:gd name="connsiteY44" fmla="*/ 38100 h 523875"/>
              <a:gd name="connsiteX45" fmla="*/ 817979 w 1713329"/>
              <a:gd name="connsiteY45" fmla="*/ 47625 h 523875"/>
              <a:gd name="connsiteX46" fmla="*/ 789404 w 1713329"/>
              <a:gd name="connsiteY46" fmla="*/ 57150 h 523875"/>
              <a:gd name="connsiteX47" fmla="*/ 798929 w 1713329"/>
              <a:gd name="connsiteY47" fmla="*/ 571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3329" h="523875">
                <a:moveTo>
                  <a:pt x="798929" y="57150"/>
                </a:moveTo>
                <a:cubicBezTo>
                  <a:pt x="764004" y="60325"/>
                  <a:pt x="796789" y="60705"/>
                  <a:pt x="579854" y="76200"/>
                </a:cubicBezTo>
                <a:cubicBezTo>
                  <a:pt x="554321" y="78024"/>
                  <a:pt x="529076" y="82734"/>
                  <a:pt x="503654" y="85725"/>
                </a:cubicBezTo>
                <a:lnTo>
                  <a:pt x="417929" y="95250"/>
                </a:lnTo>
                <a:cubicBezTo>
                  <a:pt x="339084" y="121532"/>
                  <a:pt x="462256" y="81787"/>
                  <a:pt x="294104" y="123825"/>
                </a:cubicBezTo>
                <a:cubicBezTo>
                  <a:pt x="198423" y="147745"/>
                  <a:pt x="242742" y="134596"/>
                  <a:pt x="160754" y="161925"/>
                </a:cubicBezTo>
                <a:lnTo>
                  <a:pt x="132179" y="171450"/>
                </a:lnTo>
                <a:cubicBezTo>
                  <a:pt x="122654" y="174625"/>
                  <a:pt x="111958" y="175406"/>
                  <a:pt x="103604" y="180975"/>
                </a:cubicBezTo>
                <a:lnTo>
                  <a:pt x="46454" y="219075"/>
                </a:lnTo>
                <a:cubicBezTo>
                  <a:pt x="43279" y="228600"/>
                  <a:pt x="41419" y="238670"/>
                  <a:pt x="36929" y="247650"/>
                </a:cubicBezTo>
                <a:cubicBezTo>
                  <a:pt x="0" y="321508"/>
                  <a:pt x="32295" y="232976"/>
                  <a:pt x="8354" y="304800"/>
                </a:cubicBezTo>
                <a:cubicBezTo>
                  <a:pt x="16101" y="328041"/>
                  <a:pt x="18465" y="343486"/>
                  <a:pt x="36929" y="361950"/>
                </a:cubicBezTo>
                <a:cubicBezTo>
                  <a:pt x="45024" y="370045"/>
                  <a:pt x="56710" y="373671"/>
                  <a:pt x="65504" y="381000"/>
                </a:cubicBezTo>
                <a:cubicBezTo>
                  <a:pt x="75852" y="389624"/>
                  <a:pt x="82304" y="403033"/>
                  <a:pt x="94079" y="409575"/>
                </a:cubicBezTo>
                <a:cubicBezTo>
                  <a:pt x="111632" y="419327"/>
                  <a:pt x="132179" y="422275"/>
                  <a:pt x="151229" y="428625"/>
                </a:cubicBezTo>
                <a:lnTo>
                  <a:pt x="208379" y="447675"/>
                </a:lnTo>
                <a:lnTo>
                  <a:pt x="236954" y="457200"/>
                </a:lnTo>
                <a:cubicBezTo>
                  <a:pt x="246479" y="460375"/>
                  <a:pt x="255789" y="464290"/>
                  <a:pt x="265529" y="466725"/>
                </a:cubicBezTo>
                <a:cubicBezTo>
                  <a:pt x="278229" y="469900"/>
                  <a:pt x="291090" y="472488"/>
                  <a:pt x="303629" y="476250"/>
                </a:cubicBezTo>
                <a:cubicBezTo>
                  <a:pt x="322863" y="482020"/>
                  <a:pt x="341729" y="488950"/>
                  <a:pt x="360779" y="495300"/>
                </a:cubicBezTo>
                <a:lnTo>
                  <a:pt x="389354" y="504825"/>
                </a:lnTo>
                <a:cubicBezTo>
                  <a:pt x="398879" y="508000"/>
                  <a:pt x="408025" y="512699"/>
                  <a:pt x="417929" y="514350"/>
                </a:cubicBezTo>
                <a:lnTo>
                  <a:pt x="475079" y="523875"/>
                </a:lnTo>
                <a:cubicBezTo>
                  <a:pt x="548104" y="520700"/>
                  <a:pt x="621222" y="519212"/>
                  <a:pt x="694154" y="514350"/>
                </a:cubicBezTo>
                <a:cubicBezTo>
                  <a:pt x="764137" y="509684"/>
                  <a:pt x="833744" y="500297"/>
                  <a:pt x="903704" y="495300"/>
                </a:cubicBezTo>
                <a:cubicBezTo>
                  <a:pt x="1072034" y="483276"/>
                  <a:pt x="992674" y="489810"/>
                  <a:pt x="1141829" y="476250"/>
                </a:cubicBezTo>
                <a:lnTo>
                  <a:pt x="1189454" y="466725"/>
                </a:lnTo>
                <a:cubicBezTo>
                  <a:pt x="1237912" y="457914"/>
                  <a:pt x="1263333" y="454810"/>
                  <a:pt x="1313279" y="447675"/>
                </a:cubicBezTo>
                <a:cubicBezTo>
                  <a:pt x="1322804" y="444500"/>
                  <a:pt x="1332114" y="440585"/>
                  <a:pt x="1341854" y="438150"/>
                </a:cubicBezTo>
                <a:cubicBezTo>
                  <a:pt x="1402301" y="423038"/>
                  <a:pt x="1394556" y="433283"/>
                  <a:pt x="1465679" y="409575"/>
                </a:cubicBezTo>
                <a:cubicBezTo>
                  <a:pt x="1595761" y="366214"/>
                  <a:pt x="1462823" y="413520"/>
                  <a:pt x="1560929" y="371475"/>
                </a:cubicBezTo>
                <a:cubicBezTo>
                  <a:pt x="1631342" y="341298"/>
                  <a:pt x="1535274" y="398104"/>
                  <a:pt x="1646654" y="323850"/>
                </a:cubicBezTo>
                <a:lnTo>
                  <a:pt x="1675229" y="304800"/>
                </a:lnTo>
                <a:lnTo>
                  <a:pt x="1703804" y="219075"/>
                </a:lnTo>
                <a:lnTo>
                  <a:pt x="1713329" y="190500"/>
                </a:lnTo>
                <a:cubicBezTo>
                  <a:pt x="1691104" y="123825"/>
                  <a:pt x="1713329" y="139700"/>
                  <a:pt x="1665704" y="123825"/>
                </a:cubicBezTo>
                <a:cubicBezTo>
                  <a:pt x="1659354" y="114300"/>
                  <a:pt x="1655269" y="102788"/>
                  <a:pt x="1646654" y="95250"/>
                </a:cubicBezTo>
                <a:cubicBezTo>
                  <a:pt x="1601203" y="55480"/>
                  <a:pt x="1586310" y="56085"/>
                  <a:pt x="1532354" y="38100"/>
                </a:cubicBezTo>
                <a:lnTo>
                  <a:pt x="1503779" y="28575"/>
                </a:lnTo>
                <a:cubicBezTo>
                  <a:pt x="1494254" y="25400"/>
                  <a:pt x="1485108" y="20701"/>
                  <a:pt x="1475204" y="19050"/>
                </a:cubicBezTo>
                <a:cubicBezTo>
                  <a:pt x="1367847" y="1157"/>
                  <a:pt x="1437329" y="10730"/>
                  <a:pt x="1265654" y="0"/>
                </a:cubicBezTo>
                <a:cubicBezTo>
                  <a:pt x="1208504" y="3175"/>
                  <a:pt x="1151260" y="4961"/>
                  <a:pt x="1094204" y="9525"/>
                </a:cubicBezTo>
                <a:cubicBezTo>
                  <a:pt x="1071825" y="11315"/>
                  <a:pt x="1049783" y="16083"/>
                  <a:pt x="1027529" y="19050"/>
                </a:cubicBezTo>
                <a:lnTo>
                  <a:pt x="951329" y="28575"/>
                </a:lnTo>
                <a:cubicBezTo>
                  <a:pt x="922775" y="31934"/>
                  <a:pt x="894066" y="34034"/>
                  <a:pt x="865604" y="38100"/>
                </a:cubicBezTo>
                <a:cubicBezTo>
                  <a:pt x="849577" y="40390"/>
                  <a:pt x="833685" y="43698"/>
                  <a:pt x="817979" y="47625"/>
                </a:cubicBezTo>
                <a:cubicBezTo>
                  <a:pt x="808239" y="50060"/>
                  <a:pt x="799444" y="57150"/>
                  <a:pt x="789404" y="57150"/>
                </a:cubicBezTo>
                <a:cubicBezTo>
                  <a:pt x="784914" y="57150"/>
                  <a:pt x="833854" y="53975"/>
                  <a:pt x="798929" y="57150"/>
                </a:cubicBezTo>
                <a:close/>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ormAutofit/>
          </a:bodyPr>
          <a:lstStyle/>
          <a:p>
            <a:pPr algn="ctr" fontAlgn="auto">
              <a:lnSpc>
                <a:spcPct val="80000"/>
              </a:lnSpc>
              <a:spcAft>
                <a:spcPts val="0"/>
              </a:spcAft>
              <a:defRPr/>
            </a:pPr>
            <a:r>
              <a:rPr lang="en-US" sz="5000" dirty="0" smtClean="0">
                <a:ln w="9000" cmpd="sng">
                  <a:noFill/>
                  <a:prstDash val="solid"/>
                </a:ln>
                <a:solidFill>
                  <a:schemeClr val="accent6">
                    <a:lumMod val="50000"/>
                  </a:schemeClr>
                </a:solidFill>
              </a:rPr>
              <a:t>hose lays </a:t>
            </a:r>
            <a:br>
              <a:rPr lang="en-US" sz="5000" dirty="0" smtClean="0">
                <a:ln w="9000" cmpd="sng">
                  <a:noFill/>
                  <a:prstDash val="solid"/>
                </a:ln>
                <a:solidFill>
                  <a:schemeClr val="accent6">
                    <a:lumMod val="50000"/>
                  </a:schemeClr>
                </a:solidFill>
              </a:rPr>
            </a:br>
            <a:r>
              <a:rPr lang="en-US" sz="5000" dirty="0" smtClean="0">
                <a:ln w="9000" cmpd="sng">
                  <a:noFill/>
                  <a:prstDash val="solid"/>
                </a:ln>
                <a:solidFill>
                  <a:schemeClr val="accent6">
                    <a:lumMod val="50000"/>
                  </a:schemeClr>
                </a:solidFill>
              </a:rPr>
              <a:t>with no laterals</a:t>
            </a:r>
            <a:endParaRPr lang="en-US" sz="5000" dirty="0">
              <a:ln w="9000" cmpd="sng">
                <a:noFill/>
                <a:prstDash val="solid"/>
              </a:ln>
              <a:solidFill>
                <a:schemeClr val="accent6">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p>
            <a:pPr fontAlgn="auto">
              <a:spcAft>
                <a:spcPts val="0"/>
              </a:spcAft>
              <a:defRPr/>
            </a:pPr>
            <a:r>
              <a:rPr lang="en-US" sz="4000" dirty="0" smtClean="0"/>
              <a:t>Three-Step Process</a:t>
            </a:r>
            <a:endParaRPr lang="en-US" sz="4000" dirty="0"/>
          </a:p>
        </p:txBody>
      </p:sp>
      <p:sp>
        <p:nvSpPr>
          <p:cNvPr id="4" name="Content Placeholder 2"/>
          <p:cNvSpPr txBox="1">
            <a:spLocks/>
          </p:cNvSpPr>
          <p:nvPr/>
        </p:nvSpPr>
        <p:spPr bwMode="auto">
          <a:xfrm>
            <a:off x="609600" y="1874838"/>
            <a:ext cx="8229600" cy="406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7360" marR="0" lvl="0" indent="-1737360" algn="l" defTabSz="176213" rtl="0" eaLnBrk="1" fontAlgn="base" latinLnBrk="0" hangingPunct="1">
              <a:lnSpc>
                <a:spcPct val="100000"/>
              </a:lnSpc>
              <a:spcBef>
                <a:spcPct val="20000"/>
              </a:spcBef>
              <a:spcAft>
                <a:spcPct val="0"/>
              </a:spcAft>
              <a:buClr>
                <a:schemeClr val="accent1">
                  <a:lumMod val="75000"/>
                </a:schemeClr>
              </a:buClr>
              <a:buSzTx/>
              <a:tabLst>
                <a:tab pos="1716088" algn="l"/>
              </a:tabLst>
              <a:defRPr/>
            </a:pP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Step 1 –	Determine flow rate.</a:t>
            </a:r>
          </a:p>
          <a:p>
            <a:pPr marL="1737360" marR="0" lvl="0" indent="-1737360" algn="l" defTabSz="176213" rtl="0" eaLnBrk="1" fontAlgn="base" latinLnBrk="0" hangingPunct="1">
              <a:lnSpc>
                <a:spcPct val="100000"/>
              </a:lnSpc>
              <a:spcBef>
                <a:spcPct val="20000"/>
              </a:spcBef>
              <a:spcAft>
                <a:spcPct val="0"/>
              </a:spcAft>
              <a:buClr>
                <a:schemeClr val="accent1">
                  <a:lumMod val="75000"/>
                </a:schemeClr>
              </a:buClr>
              <a:buSzTx/>
              <a:tabLst>
                <a:tab pos="1716088" algn="l"/>
              </a:tabLst>
              <a:defRPr/>
            </a:pP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Step 2 –	Calculate Pump Discharge Pressure (</a:t>
            </a:r>
            <a:r>
              <a:rPr kumimoji="0" lang="en-US" sz="3200" b="1" i="0" u="none" strike="noStrike" kern="1200" cap="none" spc="0" normalizeH="0" baseline="0" noProof="0" dirty="0" err="1" smtClean="0">
                <a:ln>
                  <a:noFill/>
                </a:ln>
                <a:solidFill>
                  <a:srgbClr val="376092"/>
                </a:solidFill>
                <a:effectLst/>
                <a:uLnTx/>
                <a:uFillTx/>
                <a:latin typeface="Arial" pitchFamily="34" charset="0"/>
                <a:cs typeface="Arial" pitchFamily="34" charset="0"/>
              </a:rPr>
              <a:t>PDP</a:t>
            </a: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a:t>
            </a:r>
          </a:p>
          <a:p>
            <a:pPr marL="1737360" marR="0" lvl="0" indent="-1737360" algn="l" defTabSz="176213" rtl="0" eaLnBrk="1" fontAlgn="base" latinLnBrk="0" hangingPunct="1">
              <a:lnSpc>
                <a:spcPct val="100000"/>
              </a:lnSpc>
              <a:spcBef>
                <a:spcPct val="20000"/>
              </a:spcBef>
              <a:spcAft>
                <a:spcPct val="0"/>
              </a:spcAft>
              <a:buClr>
                <a:schemeClr val="accent1">
                  <a:lumMod val="75000"/>
                </a:schemeClr>
              </a:buClr>
              <a:buSzTx/>
              <a:tabLst>
                <a:tab pos="1716088" algn="l"/>
              </a:tabLst>
              <a:defRPr/>
            </a:pP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Step 3 –	Determine what types of pumps are capable of providing flow and </a:t>
            </a:r>
            <a:r>
              <a:rPr kumimoji="0" lang="en-US" sz="3200" b="1" i="0" u="none" strike="noStrike" kern="1200" cap="none" spc="0" normalizeH="0" baseline="0" noProof="0" dirty="0" err="1" smtClean="0">
                <a:ln>
                  <a:noFill/>
                </a:ln>
                <a:solidFill>
                  <a:srgbClr val="376092"/>
                </a:solidFill>
                <a:effectLst/>
                <a:uLnTx/>
                <a:uFillTx/>
                <a:latin typeface="Arial" pitchFamily="34" charset="0"/>
                <a:cs typeface="Arial" pitchFamily="34" charset="0"/>
              </a:rPr>
              <a:t>PDP</a:t>
            </a: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2" end="2"/>
                                            </p:txEl>
                                          </p:spTgt>
                                        </p:tgtEl>
                                        <p:attrNameLst>
                                          <p:attrName>style.opacity</p:attrName>
                                        </p:attrNameLst>
                                      </p:cBhvr>
                                      <p:to>
                                        <p:strVal val="0.5"/>
                                      </p:to>
                                    </p:set>
                                    <p:animEffect filter="image" prLst="opacity: 0.5">
                                      <p:cBhvr rctx="IE">
                                        <p:cTn id="10"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320"/>
            <a:ext cx="8229600" cy="1143000"/>
          </a:xfrm>
        </p:spPr>
        <p:txBody>
          <a:bodyPr>
            <a:normAutofit/>
          </a:bodyPr>
          <a:lstStyle/>
          <a:p>
            <a:pPr fontAlgn="auto">
              <a:spcAft>
                <a:spcPts val="0"/>
              </a:spcAft>
              <a:defRPr/>
            </a:pPr>
            <a:r>
              <a:rPr lang="en-US" sz="4000" dirty="0" smtClean="0"/>
              <a:t>Step 1 – Determine Flow Rate</a:t>
            </a:r>
            <a:endParaRPr lang="en-US" sz="4000" dirty="0"/>
          </a:p>
        </p:txBody>
      </p:sp>
      <p:sp>
        <p:nvSpPr>
          <p:cNvPr id="38915" name="Content Placeholder 2"/>
          <p:cNvSpPr>
            <a:spLocks noGrp="1"/>
          </p:cNvSpPr>
          <p:nvPr>
            <p:ph idx="1"/>
          </p:nvPr>
        </p:nvSpPr>
        <p:spPr/>
        <p:txBody>
          <a:bodyPr/>
          <a:lstStyle/>
          <a:p>
            <a:pPr marL="0" indent="0"/>
            <a:r>
              <a:rPr lang="en-US" dirty="0" smtClean="0"/>
              <a:t>The type of nozzle(s) on the hose lay determines flow rate, for example:</a:t>
            </a:r>
          </a:p>
        </p:txBody>
      </p:sp>
      <p:pic>
        <p:nvPicPr>
          <p:cNvPr id="38916" name="Picture 7" descr="nozzle operator dirt.jpg"/>
          <p:cNvPicPr>
            <a:picLocks noChangeAspect="1"/>
          </p:cNvPicPr>
          <p:nvPr/>
        </p:nvPicPr>
        <p:blipFill>
          <a:blip r:embed="rId3" cstate="print"/>
          <a:srcRect r="5048" b="2222"/>
          <a:stretch>
            <a:fillRect/>
          </a:stretch>
        </p:blipFill>
        <p:spPr bwMode="auto">
          <a:xfrm>
            <a:off x="6096000" y="2971800"/>
            <a:ext cx="2219113" cy="3184599"/>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1026" name="Picture 1" descr="_DSC2392 twin tip.JPG"/>
          <p:cNvPicPr>
            <a:picLocks noChangeAspect="1" noChangeArrowheads="1"/>
          </p:cNvPicPr>
          <p:nvPr/>
        </p:nvPicPr>
        <p:blipFill>
          <a:blip r:embed="rId4" cstate="print"/>
          <a:srcRect l="6667" t="20038" r="10001" b="11082"/>
          <a:stretch>
            <a:fillRect/>
          </a:stretch>
        </p:blipFill>
        <p:spPr bwMode="auto">
          <a:xfrm>
            <a:off x="381000" y="4343400"/>
            <a:ext cx="2159000" cy="1179541"/>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1027" name="Picture 4" descr="_DSC2408 adj barrell nozzle ldm 1 1-2 in.JPG"/>
          <p:cNvPicPr>
            <a:picLocks noChangeAspect="1" noChangeArrowheads="1"/>
          </p:cNvPicPr>
          <p:nvPr/>
        </p:nvPicPr>
        <p:blipFill>
          <a:blip r:embed="rId5" cstate="print"/>
          <a:srcRect l="16719" t="33798" r="20781" b="7341"/>
          <a:stretch>
            <a:fillRect/>
          </a:stretch>
        </p:blipFill>
        <p:spPr bwMode="auto">
          <a:xfrm>
            <a:off x="3733800" y="4267200"/>
            <a:ext cx="1766774" cy="113782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9" name="TextBox 8"/>
          <p:cNvSpPr txBox="1"/>
          <p:nvPr/>
        </p:nvSpPr>
        <p:spPr>
          <a:xfrm>
            <a:off x="838200" y="3886200"/>
            <a:ext cx="1066800" cy="369332"/>
          </a:xfrm>
          <a:prstGeom prst="rect">
            <a:avLst/>
          </a:prstGeom>
          <a:noFill/>
        </p:spPr>
        <p:txBody>
          <a:bodyPr wrap="square" rtlCol="0">
            <a:spAutoFit/>
          </a:bodyPr>
          <a:lstStyle/>
          <a:p>
            <a:r>
              <a:rPr lang="en-US" dirty="0" smtClean="0"/>
              <a:t>Twin Tip </a:t>
            </a:r>
            <a:endParaRPr lang="en-US" dirty="0"/>
          </a:p>
        </p:txBody>
      </p:sp>
      <p:sp>
        <p:nvSpPr>
          <p:cNvPr id="10" name="TextBox 9"/>
          <p:cNvSpPr txBox="1"/>
          <p:nvPr/>
        </p:nvSpPr>
        <p:spPr>
          <a:xfrm>
            <a:off x="3581400" y="3810000"/>
            <a:ext cx="1981200" cy="369332"/>
          </a:xfrm>
          <a:prstGeom prst="rect">
            <a:avLst/>
          </a:prstGeom>
          <a:noFill/>
        </p:spPr>
        <p:txBody>
          <a:bodyPr wrap="square" rtlCol="0">
            <a:spAutoFit/>
          </a:bodyPr>
          <a:lstStyle/>
          <a:p>
            <a:pPr algn="ctr"/>
            <a:r>
              <a:rPr lang="en-US" dirty="0" smtClean="0"/>
              <a:t>Adjustable Barrel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ter_delivery_guide.png"/>
          <p:cNvPicPr>
            <a:picLocks noChangeAspect="1"/>
          </p:cNvPicPr>
          <p:nvPr/>
        </p:nvPicPr>
        <p:blipFill>
          <a:blip r:embed="rId3" cstate="print"/>
          <a:stretch>
            <a:fillRect/>
          </a:stretch>
        </p:blipFill>
        <p:spPr>
          <a:xfrm>
            <a:off x="4876800" y="1066800"/>
            <a:ext cx="3921872" cy="5534025"/>
          </a:xfrm>
          <a:prstGeom prst="rect">
            <a:avLst/>
          </a:prstGeom>
          <a:effectLst>
            <a:outerShdw blurRad="50800" dist="165100" dir="2700000" algn="tl" rotWithShape="0">
              <a:prstClr val="black">
                <a:alpha val="40000"/>
              </a:prstClr>
            </a:outerShdw>
          </a:effectLst>
        </p:spPr>
      </p:pic>
      <p:sp>
        <p:nvSpPr>
          <p:cNvPr id="3" name="Content Placeholder 2"/>
          <p:cNvSpPr>
            <a:spLocks noGrp="1"/>
          </p:cNvSpPr>
          <p:nvPr>
            <p:ph idx="1"/>
          </p:nvPr>
        </p:nvSpPr>
        <p:spPr>
          <a:xfrm>
            <a:off x="457200" y="1722437"/>
            <a:ext cx="3733800" cy="2011363"/>
          </a:xfrm>
        </p:spPr>
        <p:txBody>
          <a:bodyPr rtlCol="0">
            <a:normAutofit lnSpcReduction="10000"/>
          </a:bodyPr>
          <a:lstStyle/>
          <a:p>
            <a:pPr marL="0" indent="0" fontAlgn="auto">
              <a:spcAft>
                <a:spcPts val="0"/>
              </a:spcAft>
              <a:defRPr/>
            </a:pPr>
            <a:r>
              <a:rPr lang="en-US" dirty="0" smtClean="0">
                <a:solidFill>
                  <a:schemeClr val="accent1">
                    <a:lumMod val="75000"/>
                  </a:schemeClr>
                </a:solidFill>
              </a:rPr>
              <a:t>Refer to IRPG </a:t>
            </a:r>
            <a:br>
              <a:rPr lang="en-US" dirty="0" smtClean="0">
                <a:solidFill>
                  <a:schemeClr val="accent1">
                    <a:lumMod val="75000"/>
                  </a:schemeClr>
                </a:solidFill>
              </a:rPr>
            </a:br>
            <a:r>
              <a:rPr lang="en-US" dirty="0" smtClean="0">
                <a:solidFill>
                  <a:schemeClr val="accent1">
                    <a:lumMod val="75000"/>
                  </a:schemeClr>
                </a:solidFill>
              </a:rPr>
              <a:t>for flow rates of </a:t>
            </a:r>
            <a:br>
              <a:rPr lang="en-US" dirty="0" smtClean="0">
                <a:solidFill>
                  <a:schemeClr val="accent1">
                    <a:lumMod val="75000"/>
                  </a:schemeClr>
                </a:solidFill>
              </a:rPr>
            </a:br>
            <a:r>
              <a:rPr lang="en-US" dirty="0" smtClean="0">
                <a:solidFill>
                  <a:schemeClr val="accent1">
                    <a:lumMod val="75000"/>
                  </a:schemeClr>
                </a:solidFill>
              </a:rPr>
              <a:t>commonly used </a:t>
            </a:r>
            <a:br>
              <a:rPr lang="en-US" dirty="0" smtClean="0">
                <a:solidFill>
                  <a:schemeClr val="accent1">
                    <a:lumMod val="75000"/>
                  </a:schemeClr>
                </a:solidFill>
              </a:rPr>
            </a:br>
            <a:r>
              <a:rPr lang="en-US" dirty="0" smtClean="0">
                <a:solidFill>
                  <a:schemeClr val="accent1">
                    <a:lumMod val="75000"/>
                  </a:schemeClr>
                </a:solidFill>
              </a:rPr>
              <a:t>nozzles.  </a:t>
            </a:r>
          </a:p>
        </p:txBody>
      </p:sp>
      <p:sp>
        <p:nvSpPr>
          <p:cNvPr id="6" name="Rectangle 5"/>
          <p:cNvSpPr/>
          <p:nvPr/>
        </p:nvSpPr>
        <p:spPr>
          <a:xfrm rot="-120000">
            <a:off x="5504051" y="2046923"/>
            <a:ext cx="2743200" cy="868680"/>
          </a:xfrm>
          <a:prstGeom prst="rect">
            <a:avLst/>
          </a:prstGeom>
          <a:solidFill>
            <a:srgbClr val="FFFF00">
              <a:alpha val="30196"/>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txBox="1">
            <a:spLocks/>
          </p:cNvSpPr>
          <p:nvPr/>
        </p:nvSpPr>
        <p:spPr>
          <a:xfrm>
            <a:off x="533400" y="274320"/>
            <a:ext cx="8229600" cy="1752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uLnTx/>
                <a:uFillTx/>
                <a:latin typeface="Arial" pitchFamily="34" charset="0"/>
                <a:ea typeface="+mj-ea"/>
                <a:cs typeface="Arial" pitchFamily="34" charset="0"/>
              </a:rPr>
              <a:t>Step 1 – Determine Flow Rate</a:t>
            </a:r>
            <a:br>
              <a:rPr kumimoji="0" lang="en-US" sz="4000" b="1" i="0" u="none" strike="noStrike" kern="1200" cap="none"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uLnTx/>
                <a:uFillTx/>
                <a:latin typeface="Arial" pitchFamily="34" charset="0"/>
                <a:ea typeface="+mj-ea"/>
                <a:cs typeface="Arial" pitchFamily="34" charset="0"/>
              </a:rPr>
            </a:br>
            <a:endParaRPr kumimoji="0" lang="en-US" sz="4000" b="1" i="0" u="none" strike="noStrike" kern="1200" cap="none"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uLnTx/>
              <a:uFillTx/>
              <a:latin typeface="Arial" pitchFamily="34" charset="0"/>
              <a:ea typeface="+mj-ea"/>
              <a:cs typeface="Arial" pitchFamily="34" charset="0"/>
            </a:endParaRPr>
          </a:p>
        </p:txBody>
      </p:sp>
      <p:grpSp>
        <p:nvGrpSpPr>
          <p:cNvPr id="10" name="Group 9"/>
          <p:cNvGrpSpPr/>
          <p:nvPr/>
        </p:nvGrpSpPr>
        <p:grpSpPr>
          <a:xfrm>
            <a:off x="582368" y="1672950"/>
            <a:ext cx="3684832" cy="4697370"/>
            <a:chOff x="582368" y="3810000"/>
            <a:chExt cx="2008432" cy="2560320"/>
          </a:xfrm>
        </p:grpSpPr>
        <p:pic>
          <p:nvPicPr>
            <p:cNvPr id="8" name="Picture 1" descr="_DSC2392 twin tip.JPG"/>
            <p:cNvPicPr>
              <a:picLocks noChangeAspect="1" noChangeArrowheads="1"/>
            </p:cNvPicPr>
            <p:nvPr/>
          </p:nvPicPr>
          <p:blipFill>
            <a:blip r:embed="rId4" cstate="print"/>
            <a:srcRect l="6667" t="20038" r="10001" b="11082"/>
            <a:stretch>
              <a:fillRect/>
            </a:stretch>
          </p:blipFill>
          <p:spPr bwMode="auto">
            <a:xfrm>
              <a:off x="582368" y="3810000"/>
              <a:ext cx="2008432" cy="1097280"/>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9" name="Picture 4" descr="_DSC2408 adj barrell nozzle ldm 1 1-2 in.JPG"/>
            <p:cNvPicPr>
              <a:picLocks noChangeAspect="1" noChangeArrowheads="1"/>
            </p:cNvPicPr>
            <p:nvPr/>
          </p:nvPicPr>
          <p:blipFill>
            <a:blip r:embed="rId5" cstate="print"/>
            <a:srcRect l="16719" t="33798" r="20781" b="7341"/>
            <a:stretch>
              <a:fillRect/>
            </a:stretch>
          </p:blipFill>
          <p:spPr bwMode="auto">
            <a:xfrm>
              <a:off x="582370" y="5181600"/>
              <a:ext cx="1845811" cy="1188720"/>
            </a:xfrm>
            <a:prstGeom prst="rect">
              <a:avLst/>
            </a:prstGeom>
            <a:noFill/>
            <a:ln w="9525">
              <a:noFill/>
              <a:miter lim="800000"/>
              <a:headEnd/>
              <a:tailEnd/>
            </a:ln>
            <a:effectLst>
              <a:outerShdw blurRad="50800" dist="165100" dir="2700000" algn="tl" rotWithShape="0">
                <a:prstClr val="black">
                  <a:alpha val="40000"/>
                </a:prstClr>
              </a:outerShdw>
            </a:effectLst>
          </p:spPr>
        </p:pic>
      </p:grpSp>
      <p:cxnSp>
        <p:nvCxnSpPr>
          <p:cNvPr id="4" name="Straight Arrow Connector 3"/>
          <p:cNvCxnSpPr/>
          <p:nvPr/>
        </p:nvCxnSpPr>
        <p:spPr>
          <a:xfrm>
            <a:off x="3352800" y="2057400"/>
            <a:ext cx="2279141" cy="4585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09600" y="3733800"/>
            <a:ext cx="2133600" cy="2719882"/>
            <a:chOff x="582368" y="3810000"/>
            <a:chExt cx="2008432" cy="2560320"/>
          </a:xfrm>
        </p:grpSpPr>
        <p:pic>
          <p:nvPicPr>
            <p:cNvPr id="13" name="Picture 1" descr="_DSC2392 twin tip.JPG"/>
            <p:cNvPicPr>
              <a:picLocks noChangeAspect="1" noChangeArrowheads="1"/>
            </p:cNvPicPr>
            <p:nvPr/>
          </p:nvPicPr>
          <p:blipFill>
            <a:blip r:embed="rId4" cstate="print"/>
            <a:srcRect l="6667" t="20038" r="10001" b="11082"/>
            <a:stretch>
              <a:fillRect/>
            </a:stretch>
          </p:blipFill>
          <p:spPr bwMode="auto">
            <a:xfrm>
              <a:off x="582368" y="3810000"/>
              <a:ext cx="2008432" cy="1097280"/>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14" name="Picture 4" descr="_DSC2408 adj barrell nozzle ldm 1 1-2 in.JPG"/>
            <p:cNvPicPr>
              <a:picLocks noChangeAspect="1" noChangeArrowheads="1"/>
            </p:cNvPicPr>
            <p:nvPr/>
          </p:nvPicPr>
          <p:blipFill>
            <a:blip r:embed="rId5" cstate="print"/>
            <a:srcRect l="16719" t="33798" r="20781" b="7341"/>
            <a:stretch>
              <a:fillRect/>
            </a:stretch>
          </p:blipFill>
          <p:spPr bwMode="auto">
            <a:xfrm>
              <a:off x="582370" y="5181600"/>
              <a:ext cx="1845811" cy="1188720"/>
            </a:xfrm>
            <a:prstGeom prst="rect">
              <a:avLst/>
            </a:prstGeom>
            <a:noFill/>
            <a:ln w="9525">
              <a:noFill/>
              <a:miter lim="800000"/>
              <a:headEnd/>
              <a:tailEnd/>
            </a:ln>
            <a:effectLst>
              <a:outerShdw blurRad="50800" dist="165100" dir="2700000" algn="tl"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365760"/>
            <a:ext cx="8229600" cy="1143000"/>
          </a:xfrm>
        </p:spPr>
        <p:txBody>
          <a:bodyPr>
            <a:noAutofit/>
          </a:bodyPr>
          <a:lstStyle/>
          <a:p>
            <a:pPr lvl="0" fontAlgn="auto">
              <a:spcAft>
                <a:spcPts val="0"/>
              </a:spcAft>
              <a:defRPr/>
            </a:pPr>
            <a:r>
              <a:rPr lang="en-US" sz="4000" dirty="0" smtClean="0"/>
              <a:t>Step 1 – Determine Flow Rate</a:t>
            </a:r>
            <a:endParaRPr lang="en-US" sz="4000" dirty="0"/>
          </a:p>
        </p:txBody>
      </p:sp>
      <p:pic>
        <p:nvPicPr>
          <p:cNvPr id="41987" name="Picture 2" descr="FL_calculator.png">
            <a:hlinkClick r:id="rId3" action="ppaction://hlinkfile"/>
          </p:cNvPr>
          <p:cNvPicPr>
            <a:picLocks noChangeAspect="1"/>
          </p:cNvPicPr>
          <p:nvPr/>
        </p:nvPicPr>
        <p:blipFill>
          <a:blip r:embed="rId4" cstate="print"/>
          <a:srcRect/>
          <a:stretch>
            <a:fillRect/>
          </a:stretch>
        </p:blipFill>
        <p:spPr bwMode="auto">
          <a:xfrm>
            <a:off x="0" y="2133600"/>
            <a:ext cx="8991600" cy="33859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41988" name="TextBox 3"/>
          <p:cNvSpPr txBox="1">
            <a:spLocks noChangeArrowheads="1"/>
          </p:cNvSpPr>
          <p:nvPr/>
        </p:nvSpPr>
        <p:spPr bwMode="auto">
          <a:xfrm>
            <a:off x="767112" y="5638800"/>
            <a:ext cx="7609777" cy="492443"/>
          </a:xfrm>
          <a:prstGeom prst="rect">
            <a:avLst/>
          </a:prstGeom>
          <a:noFill/>
          <a:ln w="9525">
            <a:noFill/>
            <a:miter lim="800000"/>
            <a:headEnd/>
            <a:tailEnd/>
          </a:ln>
        </p:spPr>
        <p:txBody>
          <a:bodyPr wrap="none">
            <a:spAutoFit/>
          </a:bodyPr>
          <a:lstStyle/>
          <a:p>
            <a:pPr algn="ctr"/>
            <a:r>
              <a:rPr lang="en-US" sz="1400" b="1" dirty="0" smtClean="0">
                <a:latin typeface="Arial" pitchFamily="34" charset="0"/>
                <a:cs typeface="Arial" pitchFamily="34" charset="0"/>
              </a:rPr>
              <a:t>Click </a:t>
            </a:r>
            <a:r>
              <a:rPr lang="en-US" sz="1400" b="1" dirty="0">
                <a:latin typeface="Arial" pitchFamily="34" charset="0"/>
                <a:cs typeface="Arial" pitchFamily="34" charset="0"/>
              </a:rPr>
              <a:t>on the calculator image above to launch the Interactive Calculator </a:t>
            </a:r>
            <a:r>
              <a:rPr lang="en-US" sz="1400" b="1" dirty="0" smtClean="0">
                <a:latin typeface="Arial" pitchFamily="34" charset="0"/>
                <a:cs typeface="Arial" pitchFamily="34" charset="0"/>
              </a:rPr>
              <a:t>application.</a:t>
            </a:r>
            <a:endParaRPr lang="en-US" sz="1400" b="1" dirty="0">
              <a:latin typeface="Arial" pitchFamily="34" charset="0"/>
              <a:cs typeface="Arial" pitchFamily="34" charset="0"/>
            </a:endParaRPr>
          </a:p>
          <a:p>
            <a:pPr algn="ctr"/>
            <a:r>
              <a:rPr lang="en-US" sz="1200" dirty="0">
                <a:latin typeface="Arial" pitchFamily="34" charset="0"/>
                <a:cs typeface="Arial" pitchFamily="34" charset="0"/>
              </a:rPr>
              <a:t>If for some reason the link is broken, </a:t>
            </a:r>
            <a:r>
              <a:rPr lang="en-US" sz="1200" dirty="0" smtClean="0">
                <a:latin typeface="Arial" pitchFamily="34" charset="0"/>
                <a:cs typeface="Arial" pitchFamily="34" charset="0"/>
              </a:rPr>
              <a:t>locate </a:t>
            </a:r>
            <a:r>
              <a:rPr lang="en-US" sz="1200" dirty="0">
                <a:latin typeface="Arial" pitchFamily="34" charset="0"/>
                <a:cs typeface="Arial" pitchFamily="34" charset="0"/>
              </a:rPr>
              <a:t>the file named “</a:t>
            </a:r>
            <a:r>
              <a:rPr lang="en-US" sz="1200" dirty="0" smtClean="0">
                <a:latin typeface="Arial" pitchFamily="34" charset="0"/>
                <a:cs typeface="Arial" pitchFamily="34" charset="0"/>
              </a:rPr>
              <a:t>Calculator_gui.exe,” and double </a:t>
            </a:r>
            <a:r>
              <a:rPr lang="en-US" sz="1200" dirty="0">
                <a:latin typeface="Arial" pitchFamily="34" charset="0"/>
                <a:cs typeface="Arial" pitchFamily="34" charset="0"/>
              </a:rPr>
              <a:t>click on it to start.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a:xfrm>
            <a:off x="533400" y="1722437"/>
            <a:ext cx="8153400" cy="4906963"/>
          </a:xfrm>
        </p:spPr>
        <p:txBody>
          <a:bodyPr/>
          <a:lstStyle/>
          <a:p>
            <a:pPr marL="0" indent="0"/>
            <a:r>
              <a:rPr lang="en-US" dirty="0" smtClean="0">
                <a:effectLst>
                  <a:outerShdw blurRad="38100" dist="38100" dir="2700000" algn="tl">
                    <a:srgbClr val="000000">
                      <a:alpha val="43137"/>
                    </a:srgbClr>
                  </a:outerShdw>
                </a:effectLst>
              </a:rPr>
              <a:t>What is the flow rate from a </a:t>
            </a:r>
            <a:r>
              <a:rPr lang="en-US" dirty="0">
                <a:effectLst>
                  <a:outerShdw blurRad="38100" dist="38100" dir="2700000" algn="tl">
                    <a:srgbClr val="000000">
                      <a:alpha val="43137"/>
                    </a:srgbClr>
                  </a:outerShdw>
                </a:effectLst>
              </a:rPr>
              <a:t>3/8" </a:t>
            </a:r>
            <a:r>
              <a:rPr lang="en-US" dirty="0" smtClean="0">
                <a:effectLst>
                  <a:outerShdw blurRad="38100" dist="38100" dir="2700000" algn="tl">
                    <a:srgbClr val="000000">
                      <a:alpha val="43137"/>
                    </a:srgbClr>
                  </a:outerShdw>
                </a:effectLst>
              </a:rPr>
              <a:t>tip at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50 psi? </a:t>
            </a:r>
            <a:endParaRPr lang="en-US" dirty="0">
              <a:effectLst>
                <a:outerShdw blurRad="38100" dist="38100" dir="2700000" algn="tl">
                  <a:srgbClr val="000000">
                    <a:alpha val="43137"/>
                  </a:srgbClr>
                </a:outerShdw>
              </a:effectLst>
            </a:endParaRPr>
          </a:p>
          <a:p>
            <a:pPr marL="0" indent="0"/>
            <a:endParaRPr lang="en-US" dirty="0" smtClean="0"/>
          </a:p>
          <a:p>
            <a:pPr marL="0" lvl="1" indent="0">
              <a:buClr>
                <a:srgbClr val="FFC000"/>
              </a:buClr>
              <a:buNone/>
            </a:pPr>
            <a:r>
              <a:rPr lang="en-US" sz="3200" dirty="0" smtClean="0">
                <a:solidFill>
                  <a:schemeClr val="bg1"/>
                </a:solidFill>
                <a:effectLst>
                  <a:outerShdw blurRad="38100" dist="38100" dir="2700000" algn="tl">
                    <a:srgbClr val="000000">
                      <a:alpha val="43137"/>
                    </a:srgbClr>
                  </a:outerShdw>
                </a:effectLst>
              </a:rPr>
              <a:t>Answer:</a:t>
            </a:r>
            <a:r>
              <a:rPr lang="en-US" sz="3200" dirty="0" smtClean="0">
                <a:solidFill>
                  <a:schemeClr val="bg1"/>
                </a:solidFill>
              </a:rPr>
              <a:t> </a:t>
            </a:r>
            <a:r>
              <a:rPr lang="en-US" sz="3200" dirty="0" smtClean="0">
                <a:solidFill>
                  <a:schemeClr val="tx1"/>
                </a:solidFill>
              </a:rPr>
              <a:t>30 </a:t>
            </a:r>
            <a:r>
              <a:rPr lang="en-US" sz="3200" dirty="0" err="1" smtClean="0">
                <a:solidFill>
                  <a:schemeClr val="tx1"/>
                </a:solidFill>
              </a:rPr>
              <a:t>gpm</a:t>
            </a:r>
            <a:endParaRPr lang="en-US" sz="32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4000" dirty="0" smtClean="0"/>
              <a:t>Three Step Process</a:t>
            </a:r>
            <a:endParaRPr lang="en-US" sz="4000" dirty="0"/>
          </a:p>
        </p:txBody>
      </p:sp>
      <p:sp>
        <p:nvSpPr>
          <p:cNvPr id="29699" name="Content Placeholder 2"/>
          <p:cNvSpPr>
            <a:spLocks noGrp="1"/>
          </p:cNvSpPr>
          <p:nvPr>
            <p:ph idx="1"/>
          </p:nvPr>
        </p:nvSpPr>
        <p:spPr/>
        <p:txBody>
          <a:bodyPr/>
          <a:lstStyle/>
          <a:p>
            <a:pPr marL="1737360" lvl="0" indent="-1737360" defTabSz="176213">
              <a:buClr>
                <a:schemeClr val="accent1">
                  <a:lumMod val="75000"/>
                </a:schemeClr>
              </a:buClr>
              <a:tabLst>
                <a:tab pos="1716088" algn="l"/>
              </a:tabLst>
              <a:defRPr/>
            </a:pPr>
            <a:r>
              <a:rPr lang="en-US" dirty="0"/>
              <a:t>Step 1 –	Determine flow rate.</a:t>
            </a:r>
          </a:p>
          <a:p>
            <a:pPr marL="1737360" lvl="0" indent="-1737360" defTabSz="176213">
              <a:buClr>
                <a:schemeClr val="accent1">
                  <a:lumMod val="75000"/>
                </a:schemeClr>
              </a:buClr>
              <a:tabLst>
                <a:tab pos="1716088" algn="l"/>
              </a:tabLst>
              <a:defRPr/>
            </a:pPr>
            <a:r>
              <a:rPr lang="en-US" dirty="0"/>
              <a:t>Step 2 –	Calculate Pump Discharge Pressure (</a:t>
            </a:r>
            <a:r>
              <a:rPr lang="en-US" dirty="0" err="1"/>
              <a:t>PDP</a:t>
            </a:r>
            <a:r>
              <a:rPr lang="en-US" dirty="0"/>
              <a:t>).</a:t>
            </a:r>
          </a:p>
          <a:p>
            <a:pPr marL="1737360" lvl="0" indent="-1737360" defTabSz="176213">
              <a:buClr>
                <a:schemeClr val="accent1">
                  <a:lumMod val="75000"/>
                </a:schemeClr>
              </a:buClr>
              <a:tabLst>
                <a:tab pos="1716088" algn="l"/>
              </a:tabLst>
              <a:defRPr/>
            </a:pPr>
            <a:r>
              <a:rPr lang="en-US" dirty="0"/>
              <a:t>Step 3 –	Determine what types of pumps are capable of providing flow and </a:t>
            </a:r>
            <a:r>
              <a:rPr lang="en-US" dirty="0" err="1"/>
              <a:t>PDP</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9699">
                                            <p:txEl>
                                              <p:pRg st="0" end="0"/>
                                            </p:txEl>
                                          </p:spTgt>
                                        </p:tgtEl>
                                        <p:attrNameLst>
                                          <p:attrName>style.opacity</p:attrName>
                                        </p:attrNameLst>
                                      </p:cBhvr>
                                      <p:to>
                                        <p:strVal val="0.5"/>
                                      </p:to>
                                    </p:set>
                                    <p:animEffect filter="image" prLst="opacity: 0.5">
                                      <p:cBhvr rctx="IE">
                                        <p:cTn id="7" dur="indefinite"/>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29699">
                                            <p:txEl>
                                              <p:pRg st="1" end="1"/>
                                            </p:txEl>
                                          </p:spTgt>
                                        </p:tgtEl>
                                        <p:attrNameLst>
                                          <p:attrName>style.opacity</p:attrName>
                                        </p:attrNameLst>
                                      </p:cBhvr>
                                      <p:to>
                                        <p:strVal val="0.5"/>
                                      </p:to>
                                    </p:set>
                                    <p:animEffect filter="image" prLst="opacity: 0.5">
                                      <p:cBhvr rctx="IE">
                                        <p:cTn id="12" dur="indefinite"/>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29699">
                                            <p:txEl>
                                              <p:pRg st="2" end="2"/>
                                            </p:txEl>
                                          </p:spTgt>
                                        </p:tgtEl>
                                        <p:attrNameLst>
                                          <p:attrName>style.opacity</p:attrName>
                                        </p:attrNameLst>
                                      </p:cBhvr>
                                      <p:to>
                                        <p:strVal val="0.5"/>
                                      </p:to>
                                    </p:set>
                                    <p:animEffect filter="image" prLst="opacity: 0.5">
                                      <p:cBhvr rctx="IE">
                                        <p:cTn id="17" dur="indefinite"/>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artisticLineDrawing trans="70000"/>
                    </a14:imgEffect>
                  </a14:imgLayer>
                </a14:imgProps>
              </a:ext>
              <a:ext uri="{28A0092B-C50C-407E-A947-70E740481C1C}">
                <a14:useLocalDpi xmlns:a14="http://schemas.microsoft.com/office/drawing/2010/main" val="0"/>
              </a:ext>
            </a:extLst>
          </a:blip>
          <a:srcRect l="10012" t="-12" b="1"/>
          <a:stretch/>
        </p:blipFill>
        <p:spPr>
          <a:xfrm>
            <a:off x="-1" y="0"/>
            <a:ext cx="9144001" cy="6662032"/>
          </a:xfrm>
          <a:prstGeom prst="rect">
            <a:avLst/>
          </a:prstGeom>
        </p:spPr>
      </p:pic>
      <p:sp>
        <p:nvSpPr>
          <p:cNvPr id="10" name="TextBox 9"/>
          <p:cNvSpPr txBox="1"/>
          <p:nvPr/>
        </p:nvSpPr>
        <p:spPr>
          <a:xfrm>
            <a:off x="2262316" y="3511034"/>
            <a:ext cx="5791200"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r>
              <a:rPr lang="en-US" b="1" i="1" dirty="0" smtClean="0"/>
              <a:t>Click icon to hear firefighter story about pumps</a:t>
            </a:r>
            <a:r>
              <a:rPr lang="en-US" i="1" dirty="0" smtClean="0"/>
              <a:t>.</a:t>
            </a:r>
            <a:endParaRPr lang="en-US" dirty="0"/>
          </a:p>
        </p:txBody>
      </p:sp>
      <p:pic>
        <p:nvPicPr>
          <p:cNvPr id="8" name="Do the Math.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828800" y="3508669"/>
            <a:ext cx="453731" cy="453731"/>
          </a:xfrm>
          <a:prstGeom prst="rect">
            <a:avLst/>
          </a:prstGeom>
          <a:effectLst/>
        </p:spPr>
      </p:pic>
      <p:sp>
        <p:nvSpPr>
          <p:cNvPr id="2" name="Rectangle 1"/>
          <p:cNvSpPr/>
          <p:nvPr/>
        </p:nvSpPr>
        <p:spPr>
          <a:xfrm>
            <a:off x="0" y="0"/>
            <a:ext cx="9144000" cy="1524000"/>
          </a:xfrm>
          <a:prstGeom prst="rect">
            <a:avLst/>
          </a:prstGeom>
          <a:gradFill>
            <a:gsLst>
              <a:gs pos="0">
                <a:schemeClr val="tx1"/>
              </a:gs>
              <a:gs pos="70000">
                <a:schemeClr val="tx1">
                  <a:alpha val="30000"/>
                </a:schemeClr>
              </a:gs>
              <a:gs pos="47000">
                <a:schemeClr val="tx1">
                  <a:alpha val="4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685800" y="152401"/>
            <a:ext cx="7772400" cy="914400"/>
          </a:xfrm>
        </p:spPr>
        <p:txBody>
          <a:bodyPr>
            <a:normAutofit/>
            <a:scene3d>
              <a:camera prst="orthographicFront"/>
              <a:lightRig rig="soft" dir="t">
                <a:rot lat="0" lon="0" rev="10800000"/>
              </a:lightRig>
            </a:scene3d>
            <a:sp3d>
              <a:bevelT w="27940" h="12700"/>
              <a:contourClr>
                <a:srgbClr val="DDDDDD"/>
              </a:contourClr>
            </a:sp3d>
          </a:bodyPr>
          <a:lstStyle/>
          <a:p>
            <a:pPr algn="ctr" fontAlgn="auto">
              <a:spcAft>
                <a:spcPts val="0"/>
              </a:spcAft>
              <a:defRPr/>
            </a:pPr>
            <a:r>
              <a:rPr lang="en-US" sz="4400" cap="none" spc="150" dirty="0" smtClean="0">
                <a:ln w="11430"/>
                <a:solidFill>
                  <a:srgbClr val="F8F8F8"/>
                </a:solidFill>
                <a:effectLst>
                  <a:outerShdw blurRad="25400" algn="tl" rotWithShape="0">
                    <a:srgbClr val="000000">
                      <a:alpha val="43000"/>
                    </a:srgbClr>
                  </a:outerShdw>
                </a:effectLst>
              </a:rPr>
              <a:t>Words of Experience</a:t>
            </a:r>
            <a:endParaRPr lang="en-US" sz="4400" cap="none"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5400" dirty="0" smtClean="0"/>
              <a:t/>
            </a:r>
            <a:br>
              <a:rPr lang="en-US" sz="5400" dirty="0" smtClean="0"/>
            </a:br>
            <a:endParaRPr lang="en-US" sz="5400" dirty="0"/>
          </a:p>
        </p:txBody>
      </p:sp>
      <p:sp>
        <p:nvSpPr>
          <p:cNvPr id="27651" name="Content Placeholder 2"/>
          <p:cNvSpPr>
            <a:spLocks noGrp="1"/>
          </p:cNvSpPr>
          <p:nvPr>
            <p:ph idx="1"/>
          </p:nvPr>
        </p:nvSpPr>
        <p:spPr>
          <a:xfrm>
            <a:off x="457200" y="457200"/>
            <a:ext cx="8229600" cy="1081882"/>
          </a:xfrm>
        </p:spPr>
        <p:txBody>
          <a:bodyPr/>
          <a:lstStyle/>
          <a:p>
            <a:pPr algn="ctr">
              <a:buNone/>
            </a:pPr>
            <a:r>
              <a:rPr lang="en-US" sz="44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a typeface="+mj-ea"/>
              </a:rPr>
              <a:t>NP  ± HP +  FL = PDP</a:t>
            </a:r>
          </a:p>
        </p:txBody>
      </p:sp>
      <p:sp>
        <p:nvSpPr>
          <p:cNvPr id="4" name="Content Placeholder 2"/>
          <p:cNvSpPr txBox="1">
            <a:spLocks/>
          </p:cNvSpPr>
          <p:nvPr/>
        </p:nvSpPr>
        <p:spPr bwMode="auto">
          <a:xfrm>
            <a:off x="914400" y="173736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1"/>
              </a:buClr>
              <a:buSzTx/>
              <a:tabLst>
                <a:tab pos="914400" algn="l"/>
                <a:tab pos="1314450" algn="l"/>
              </a:tabLst>
              <a:defRPr/>
            </a:pPr>
            <a:r>
              <a:rPr lang="en-US" sz="3200" b="1" dirty="0" smtClean="0">
                <a:solidFill>
                  <a:srgbClr val="7030A0"/>
                </a:solidFill>
                <a:latin typeface="Arial" pitchFamily="34" charset="0"/>
                <a:cs typeface="Arial" pitchFamily="34" charset="0"/>
              </a:rPr>
              <a:t>NP</a:t>
            </a: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 	=	Nozzle Pressure</a:t>
            </a:r>
          </a:p>
          <a:p>
            <a:pPr marL="342900" marR="0" lvl="0" indent="-342900" algn="l" defTabSz="914400" rtl="0" eaLnBrk="1" fontAlgn="base" latinLnBrk="0" hangingPunct="1">
              <a:lnSpc>
                <a:spcPct val="100000"/>
              </a:lnSpc>
              <a:spcBef>
                <a:spcPct val="20000"/>
              </a:spcBef>
              <a:spcAft>
                <a:spcPct val="0"/>
              </a:spcAft>
              <a:buClr>
                <a:schemeClr val="tx1"/>
              </a:buClr>
              <a:buSzTx/>
              <a:tabLst>
                <a:tab pos="914400" algn="l"/>
                <a:tab pos="1314450" algn="l"/>
              </a:tabLst>
              <a:defRPr/>
            </a:pPr>
            <a:r>
              <a:rPr kumimoji="0" lang="en-US" sz="3200" b="1" i="0" u="none" strike="noStrike" kern="1200" cap="none" spc="0" normalizeH="0" baseline="0" noProof="0" dirty="0" smtClean="0">
                <a:ln>
                  <a:noFill/>
                </a:ln>
                <a:solidFill>
                  <a:srgbClr val="7030A0"/>
                </a:solidFill>
                <a:effectLst/>
                <a:uLnTx/>
                <a:uFillTx/>
                <a:latin typeface="Arial" pitchFamily="34" charset="0"/>
                <a:cs typeface="Arial" pitchFamily="34" charset="0"/>
              </a:rPr>
              <a:t>HP</a:t>
            </a:r>
            <a:r>
              <a:rPr lang="en-US" sz="3200" b="1" dirty="0" smtClean="0">
                <a:solidFill>
                  <a:srgbClr val="376092"/>
                </a:solidFill>
                <a:latin typeface="Arial" pitchFamily="34" charset="0"/>
                <a:cs typeface="Arial" pitchFamily="34" charset="0"/>
              </a:rPr>
              <a:t> 	=</a:t>
            </a: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 </a:t>
            </a:r>
            <a:r>
              <a:rPr kumimoji="0" lang="en-US" sz="3200" b="1" i="0" strike="noStrike" kern="1200" cap="none" spc="0" normalizeH="0" baseline="0" noProof="0" dirty="0" smtClean="0">
                <a:ln>
                  <a:noFill/>
                </a:ln>
                <a:solidFill>
                  <a:srgbClr val="376092"/>
                </a:solidFill>
                <a:effectLst/>
                <a:uLnTx/>
                <a:uFillTx/>
                <a:latin typeface="Arial" pitchFamily="34" charset="0"/>
                <a:cs typeface="Arial" pitchFamily="34" charset="0"/>
              </a:rPr>
              <a:t>	Head Pressure</a:t>
            </a:r>
          </a:p>
          <a:p>
            <a:pPr marL="342900" marR="0" lvl="0" indent="-342900" algn="l" defTabSz="914400" rtl="0" eaLnBrk="1" fontAlgn="base" latinLnBrk="0" hangingPunct="1">
              <a:lnSpc>
                <a:spcPct val="100000"/>
              </a:lnSpc>
              <a:spcBef>
                <a:spcPct val="20000"/>
              </a:spcBef>
              <a:spcAft>
                <a:spcPct val="0"/>
              </a:spcAft>
              <a:buClr>
                <a:schemeClr val="tx1"/>
              </a:buClr>
              <a:buSzTx/>
              <a:tabLst>
                <a:tab pos="914400" algn="l"/>
                <a:tab pos="1314450" algn="l"/>
              </a:tabLst>
              <a:defRPr/>
            </a:pPr>
            <a:r>
              <a:rPr kumimoji="0" lang="en-US" sz="3200" b="1" i="0" u="none" strike="noStrike" kern="1200" cap="none" spc="0" normalizeH="0" baseline="0" noProof="0" dirty="0" smtClean="0">
                <a:ln>
                  <a:noFill/>
                </a:ln>
                <a:solidFill>
                  <a:srgbClr val="7030A0"/>
                </a:solidFill>
                <a:effectLst/>
                <a:uLnTx/>
                <a:uFillTx/>
                <a:latin typeface="Arial" pitchFamily="34" charset="0"/>
                <a:cs typeface="Arial" pitchFamily="34" charset="0"/>
              </a:rPr>
              <a:t>FL</a:t>
            </a:r>
            <a:r>
              <a:rPr lang="en-US" sz="3200" b="1" dirty="0" smtClean="0">
                <a:solidFill>
                  <a:srgbClr val="376092"/>
                </a:solidFill>
                <a:latin typeface="Arial" pitchFamily="34" charset="0"/>
                <a:cs typeface="Arial" pitchFamily="34" charset="0"/>
              </a:rPr>
              <a:t> 	=</a:t>
            </a: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 	Friction Loss</a:t>
            </a:r>
          </a:p>
          <a:p>
            <a:pPr marL="342900" indent="-342900">
              <a:spcBef>
                <a:spcPct val="20000"/>
              </a:spcBef>
              <a:buClr>
                <a:schemeClr val="tx1"/>
              </a:buClr>
              <a:tabLst>
                <a:tab pos="914400" algn="l"/>
                <a:tab pos="1314450" algn="l"/>
              </a:tabLst>
              <a:defRPr/>
            </a:pPr>
            <a:r>
              <a:rPr lang="en-US" sz="3200" b="1" dirty="0" err="1" smtClean="0">
                <a:solidFill>
                  <a:srgbClr val="7030A0"/>
                </a:solidFill>
                <a:latin typeface="Arial" pitchFamily="34" charset="0"/>
                <a:cs typeface="Arial" pitchFamily="34" charset="0"/>
              </a:rPr>
              <a:t>PDP</a:t>
            </a:r>
            <a:r>
              <a:rPr lang="en-US" sz="3200" b="1" dirty="0" smtClean="0">
                <a:solidFill>
                  <a:srgbClr val="376092"/>
                </a:solidFill>
                <a:latin typeface="Arial" pitchFamily="34" charset="0"/>
                <a:cs typeface="Arial" pitchFamily="34" charset="0"/>
              </a:rPr>
              <a:t> = 	Pump Discharge Pressure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p:cNvSpPr/>
          <p:nvPr/>
        </p:nvSpPr>
        <p:spPr>
          <a:xfrm>
            <a:off x="1600200" y="381000"/>
            <a:ext cx="11430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320"/>
            <a:ext cx="8229600" cy="1143000"/>
          </a:xfrm>
        </p:spPr>
        <p:txBody>
          <a:bodyPr>
            <a:noAutofit/>
          </a:bodyPr>
          <a:lstStyle/>
          <a:p>
            <a:pPr fontAlgn="auto">
              <a:spcAft>
                <a:spcPts val="0"/>
              </a:spcAft>
              <a:defRPr/>
            </a:pPr>
            <a:r>
              <a:rPr lang="en-US" dirty="0" smtClean="0"/>
              <a:t>NP  ± HP +  FL = PDP</a:t>
            </a:r>
            <a:endParaRPr lang="en-US" dirty="0"/>
          </a:p>
        </p:txBody>
      </p:sp>
      <p:sp>
        <p:nvSpPr>
          <p:cNvPr id="7" name="Content Placeholder 2"/>
          <p:cNvSpPr>
            <a:spLocks noGrp="1"/>
          </p:cNvSpPr>
          <p:nvPr>
            <p:ph idx="1"/>
          </p:nvPr>
        </p:nvSpPr>
        <p:spPr>
          <a:xfrm>
            <a:off x="381000" y="1722437"/>
            <a:ext cx="8229600" cy="4906963"/>
          </a:xfrm>
        </p:spPr>
        <p:txBody>
          <a:bodyPr/>
          <a:lstStyle/>
          <a:p>
            <a:pPr marL="0" indent="0"/>
            <a:r>
              <a:rPr lang="en-US" dirty="0" smtClean="0"/>
              <a:t>Nozzle Pressure (NP) = </a:t>
            </a:r>
            <a:br>
              <a:rPr lang="en-US" dirty="0" smtClean="0"/>
            </a:br>
            <a:r>
              <a:rPr lang="en-US" dirty="0" smtClean="0"/>
              <a:t>Pressure (psi) the </a:t>
            </a:r>
            <a:br>
              <a:rPr lang="en-US" dirty="0" smtClean="0"/>
            </a:br>
            <a:r>
              <a:rPr lang="en-US" dirty="0" smtClean="0"/>
              <a:t>nozzle is designed </a:t>
            </a:r>
            <a:br>
              <a:rPr lang="en-US" dirty="0" smtClean="0"/>
            </a:br>
            <a:r>
              <a:rPr lang="en-US" dirty="0" smtClean="0"/>
              <a:t>to operate at most </a:t>
            </a:r>
            <a:br>
              <a:rPr lang="en-US" dirty="0" smtClean="0"/>
            </a:br>
            <a:r>
              <a:rPr lang="en-US" dirty="0" smtClean="0"/>
              <a:t>efficiently. </a:t>
            </a:r>
          </a:p>
          <a:p>
            <a:endParaRPr lang="en-US" dirty="0" smtClean="0"/>
          </a:p>
          <a:p>
            <a:endParaRPr lang="en-US" dirty="0"/>
          </a:p>
        </p:txBody>
      </p:sp>
      <p:pic>
        <p:nvPicPr>
          <p:cNvPr id="3" name="img_00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029200" y="1905000"/>
            <a:ext cx="3454400" cy="2590800"/>
          </a:xfrm>
          <a:prstGeom prst="rect">
            <a:avLst/>
          </a:prstGeom>
          <a:solidFill>
            <a:srgbClr val="FFFFFF">
              <a:shade val="85000"/>
            </a:srgbClr>
          </a:solidFill>
          <a:ln w="57150" cap="sq">
            <a:solidFill>
              <a:schemeClr val="bg1"/>
            </a:solidFill>
            <a:miter lim="800000"/>
          </a:ln>
          <a:effectLst>
            <a:outerShdw blurRad="50800" dist="165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0724" name="TextBox 3"/>
          <p:cNvSpPr txBox="1">
            <a:spLocks noChangeArrowheads="1"/>
          </p:cNvSpPr>
          <p:nvPr/>
        </p:nvSpPr>
        <p:spPr bwMode="auto">
          <a:xfrm>
            <a:off x="5638800" y="4648200"/>
            <a:ext cx="2488182" cy="261610"/>
          </a:xfrm>
          <a:prstGeom prst="rect">
            <a:avLst/>
          </a:prstGeom>
          <a:noFill/>
          <a:ln w="9525">
            <a:noFill/>
            <a:miter lim="800000"/>
            <a:headEnd/>
            <a:tailEnd/>
          </a:ln>
        </p:spPr>
        <p:txBody>
          <a:bodyPr wrap="none">
            <a:spAutoFit/>
          </a:bodyPr>
          <a:lstStyle/>
          <a:p>
            <a:r>
              <a:rPr lang="en-US" sz="1100" dirty="0" smtClean="0">
                <a:latin typeface="Arial" pitchFamily="34" charset="0"/>
                <a:cs typeface="Arial" pitchFamily="34" charset="0"/>
              </a:rPr>
              <a:t>Click </a:t>
            </a:r>
            <a:r>
              <a:rPr lang="en-US" sz="1100" dirty="0">
                <a:latin typeface="Arial" pitchFamily="34" charset="0"/>
                <a:cs typeface="Arial" pitchFamily="34" charset="0"/>
              </a:rPr>
              <a:t>on the image to play animation.</a:t>
            </a:r>
          </a:p>
        </p:txBody>
      </p:sp>
      <p:cxnSp>
        <p:nvCxnSpPr>
          <p:cNvPr id="8" name="Straight Arrow Connector 7"/>
          <p:cNvCxnSpPr>
            <a:stCxn id="6" idx="3"/>
          </p:cNvCxnSpPr>
          <p:nvPr/>
        </p:nvCxnSpPr>
        <p:spPr>
          <a:xfrm rot="5400000">
            <a:off x="5796781" y="2724548"/>
            <a:ext cx="470275" cy="32903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096000" y="2133600"/>
            <a:ext cx="685800" cy="609600"/>
          </a:xfrm>
          <a:prstGeom prst="ellipse">
            <a:avLst/>
          </a:prstGeom>
          <a:solidFill>
            <a:srgbClr val="FFFF00"/>
          </a:solidFill>
          <a:ln>
            <a:solidFill>
              <a:srgbClr val="FFC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2"/>
                </a:solidFill>
              </a:rPr>
              <a:t>NP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2007" y="2239907"/>
            <a:ext cx="4039985" cy="1553840"/>
          </a:xfrm>
          <a:ln w="19050">
            <a:noFill/>
          </a:ln>
          <a:effectLst>
            <a:outerShdw blurRad="50800" dist="165100" dir="2700000" algn="tl" rotWithShape="0">
              <a:prstClr val="black">
                <a:alpha val="40000"/>
              </a:prstClr>
            </a:outerShdw>
          </a:effectLst>
        </p:spPr>
      </p:pic>
      <p:pic>
        <p:nvPicPr>
          <p:cNvPr id="31748" name="Picture 25" descr="_DSC2422 adj barrel lexan.JPG"/>
          <p:cNvPicPr>
            <a:picLocks noChangeAspect="1"/>
          </p:cNvPicPr>
          <p:nvPr/>
        </p:nvPicPr>
        <p:blipFill>
          <a:blip r:embed="rId4" cstate="print"/>
          <a:srcRect l="19167" t="32468" r="22501" b="12428"/>
          <a:stretch>
            <a:fillRect/>
          </a:stretch>
        </p:blipFill>
        <p:spPr bwMode="auto">
          <a:xfrm>
            <a:off x="187325" y="4800600"/>
            <a:ext cx="2587625" cy="1627188"/>
          </a:xfrm>
          <a:prstGeom prst="rect">
            <a:avLst/>
          </a:prstGeom>
          <a:noFill/>
          <a:ln w="19050">
            <a:noFill/>
            <a:miter lim="800000"/>
            <a:headEnd/>
            <a:tailEnd/>
          </a:ln>
          <a:effectLst>
            <a:outerShdw blurRad="50800" dist="165100" dir="2700000" algn="tl" rotWithShape="0">
              <a:prstClr val="black">
                <a:alpha val="40000"/>
              </a:prstClr>
            </a:outerShdw>
          </a:effectLst>
        </p:spPr>
      </p:pic>
      <p:pic>
        <p:nvPicPr>
          <p:cNvPr id="31749" name="Picture 26" descr="_DSC2408 adj barrell nozzle ldm 1 1-2 in.JPG"/>
          <p:cNvPicPr>
            <a:picLocks noChangeAspect="1"/>
          </p:cNvPicPr>
          <p:nvPr/>
        </p:nvPicPr>
        <p:blipFill>
          <a:blip r:embed="rId5" cstate="print"/>
          <a:srcRect l="16719" t="33798" r="20781" b="7341"/>
          <a:stretch>
            <a:fillRect/>
          </a:stretch>
        </p:blipFill>
        <p:spPr bwMode="auto">
          <a:xfrm>
            <a:off x="2928938" y="4800600"/>
            <a:ext cx="2590800" cy="1624013"/>
          </a:xfrm>
          <a:prstGeom prst="rect">
            <a:avLst/>
          </a:prstGeom>
          <a:noFill/>
          <a:ln w="19050">
            <a:noFill/>
            <a:miter lim="800000"/>
            <a:headEnd/>
            <a:tailEnd/>
          </a:ln>
          <a:effectLst>
            <a:outerShdw blurRad="50800" dist="165100" dir="2700000" algn="tl" rotWithShape="0">
              <a:prstClr val="black">
                <a:alpha val="40000"/>
              </a:prstClr>
            </a:outerShdw>
          </a:effectLst>
        </p:spPr>
      </p:pic>
      <p:pic>
        <p:nvPicPr>
          <p:cNvPr id="31750" name="Picture 27" descr="adjustable barrel wheg.bmp"/>
          <p:cNvPicPr>
            <a:picLocks noChangeAspect="1"/>
          </p:cNvPicPr>
          <p:nvPr/>
        </p:nvPicPr>
        <p:blipFill>
          <a:blip r:embed="rId6" cstate="print"/>
          <a:srcRect/>
          <a:stretch>
            <a:fillRect/>
          </a:stretch>
        </p:blipFill>
        <p:spPr bwMode="auto">
          <a:xfrm>
            <a:off x="5673725" y="4800600"/>
            <a:ext cx="3241675" cy="1627188"/>
          </a:xfrm>
          <a:prstGeom prst="rect">
            <a:avLst/>
          </a:prstGeom>
          <a:noFill/>
          <a:ln w="19050">
            <a:noFill/>
            <a:miter lim="800000"/>
            <a:headEnd/>
            <a:tailEnd/>
          </a:ln>
          <a:effectLst>
            <a:outerShdw blurRad="50800" dist="165100" dir="2700000" algn="tl" rotWithShape="0">
              <a:prstClr val="black">
                <a:alpha val="40000"/>
              </a:prstClr>
            </a:outerShdw>
          </a:effectLst>
        </p:spPr>
      </p:pic>
      <p:sp>
        <p:nvSpPr>
          <p:cNvPr id="31751" name="TextBox 28"/>
          <p:cNvSpPr txBox="1">
            <a:spLocks noChangeArrowheads="1"/>
          </p:cNvSpPr>
          <p:nvPr/>
        </p:nvSpPr>
        <p:spPr bwMode="auto">
          <a:xfrm>
            <a:off x="990600" y="1447800"/>
            <a:ext cx="7086600" cy="461962"/>
          </a:xfrm>
          <a:prstGeom prst="rect">
            <a:avLst/>
          </a:prstGeom>
          <a:noFill/>
          <a:ln w="9525">
            <a:noFill/>
            <a:miter lim="800000"/>
            <a:headEnd/>
            <a:tailEnd/>
          </a:ln>
        </p:spPr>
        <p:txBody>
          <a:bodyPr>
            <a:spAutoFit/>
          </a:bodyPr>
          <a:lstStyle/>
          <a:p>
            <a:pPr algn="ctr"/>
            <a:r>
              <a:rPr lang="en-US" sz="2400" b="1" dirty="0" smtClean="0">
                <a:latin typeface="Arial" pitchFamily="34" charset="0"/>
                <a:cs typeface="Arial" pitchFamily="34" charset="0"/>
              </a:rPr>
              <a:t>Twin tip nozzle – </a:t>
            </a:r>
            <a:r>
              <a:rPr lang="en-US" sz="2400" b="1" dirty="0">
                <a:solidFill>
                  <a:srgbClr val="006600"/>
                </a:solidFill>
                <a:latin typeface="Arial" pitchFamily="34" charset="0"/>
                <a:cs typeface="Arial" pitchFamily="34" charset="0"/>
              </a:rPr>
              <a:t>50 psi</a:t>
            </a:r>
          </a:p>
        </p:txBody>
      </p:sp>
      <p:sp>
        <p:nvSpPr>
          <p:cNvPr id="31752" name="TextBox 29"/>
          <p:cNvSpPr txBox="1">
            <a:spLocks noChangeArrowheads="1"/>
          </p:cNvSpPr>
          <p:nvPr/>
        </p:nvSpPr>
        <p:spPr bwMode="auto">
          <a:xfrm>
            <a:off x="0" y="4191000"/>
            <a:ext cx="9144000" cy="461963"/>
          </a:xfrm>
          <a:prstGeom prst="rect">
            <a:avLst/>
          </a:prstGeom>
          <a:noFill/>
          <a:ln w="9525">
            <a:noFill/>
            <a:miter lim="800000"/>
            <a:headEnd/>
            <a:tailEnd/>
          </a:ln>
        </p:spPr>
        <p:txBody>
          <a:bodyPr>
            <a:spAutoFit/>
          </a:bodyPr>
          <a:lstStyle/>
          <a:p>
            <a:pPr algn="ctr"/>
            <a:r>
              <a:rPr lang="en-US" sz="2400" b="1" dirty="0">
                <a:latin typeface="Arial" pitchFamily="34" charset="0"/>
                <a:cs typeface="Arial" pitchFamily="34" charset="0"/>
              </a:rPr>
              <a:t>Adjustable </a:t>
            </a:r>
            <a:r>
              <a:rPr lang="en-US" sz="2400" b="1" dirty="0" smtClean="0">
                <a:latin typeface="Arial" pitchFamily="34" charset="0"/>
                <a:cs typeface="Arial" pitchFamily="34" charset="0"/>
              </a:rPr>
              <a:t>barrel nozzle – </a:t>
            </a:r>
            <a:r>
              <a:rPr lang="en-US" sz="2400" b="1" dirty="0">
                <a:solidFill>
                  <a:srgbClr val="006600"/>
                </a:solidFill>
                <a:latin typeface="Arial" pitchFamily="34" charset="0"/>
                <a:cs typeface="Arial" pitchFamily="34" charset="0"/>
              </a:rPr>
              <a:t>100 psi</a:t>
            </a:r>
          </a:p>
        </p:txBody>
      </p:sp>
      <p:cxnSp>
        <p:nvCxnSpPr>
          <p:cNvPr id="32" name="Straight Connector 31"/>
          <p:cNvCxnSpPr/>
          <p:nvPr/>
        </p:nvCxnSpPr>
        <p:spPr>
          <a:xfrm>
            <a:off x="228600" y="4038600"/>
            <a:ext cx="868680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Flowchart: Connector 17"/>
          <p:cNvSpPr/>
          <p:nvPr/>
        </p:nvSpPr>
        <p:spPr>
          <a:xfrm>
            <a:off x="1600200" y="381000"/>
            <a:ext cx="11430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457200" y="27432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uLnTx/>
                <a:uFillTx/>
                <a:latin typeface="Arial" pitchFamily="34" charset="0"/>
                <a:ea typeface="+mj-ea"/>
                <a:cs typeface="Arial" pitchFamily="34" charset="0"/>
              </a:rPr>
              <a:t>NP  ± HP +  FL = PDP</a:t>
            </a:r>
            <a:endParaRPr kumimoji="0" lang="en-US" sz="4400" b="1" i="0" u="none" strike="noStrike" kern="1200" cap="none"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ater_delivery_guide.png"/>
          <p:cNvPicPr>
            <a:picLocks noChangeAspect="1"/>
          </p:cNvPicPr>
          <p:nvPr/>
        </p:nvPicPr>
        <p:blipFill>
          <a:blip r:embed="rId3" cstate="print"/>
          <a:stretch>
            <a:fillRect/>
          </a:stretch>
        </p:blipFill>
        <p:spPr>
          <a:xfrm>
            <a:off x="4953000" y="1295400"/>
            <a:ext cx="3651864" cy="5153025"/>
          </a:xfrm>
          <a:prstGeom prst="rect">
            <a:avLst/>
          </a:prstGeom>
          <a:effectLst>
            <a:outerShdw blurRad="50800" dist="165100" dir="2700000" algn="tl" rotWithShape="0">
              <a:prstClr val="black">
                <a:alpha val="40000"/>
              </a:prstClr>
            </a:outerShdw>
          </a:effectLst>
        </p:spPr>
      </p:pic>
      <p:sp>
        <p:nvSpPr>
          <p:cNvPr id="4" name="Rectangle 3"/>
          <p:cNvSpPr/>
          <p:nvPr/>
        </p:nvSpPr>
        <p:spPr>
          <a:xfrm rot="21434058">
            <a:off x="5501693" y="2275574"/>
            <a:ext cx="2743200" cy="700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Content Placeholder 2"/>
          <p:cNvSpPr>
            <a:spLocks noGrp="1"/>
          </p:cNvSpPr>
          <p:nvPr>
            <p:ph idx="1"/>
          </p:nvPr>
        </p:nvSpPr>
        <p:spPr/>
        <p:txBody>
          <a:bodyPr rtlCol="0">
            <a:normAutofit/>
          </a:bodyPr>
          <a:lstStyle/>
          <a:p>
            <a:pPr marL="0" indent="0" fontAlgn="auto">
              <a:spcAft>
                <a:spcPts val="0"/>
              </a:spcAft>
              <a:defRPr/>
            </a:pPr>
            <a:r>
              <a:rPr lang="en-US" dirty="0" smtClean="0">
                <a:solidFill>
                  <a:schemeClr val="accent1">
                    <a:lumMod val="75000"/>
                  </a:schemeClr>
                </a:solidFill>
              </a:rPr>
              <a:t>Refer to IRPG </a:t>
            </a:r>
            <a:br>
              <a:rPr lang="en-US" dirty="0" smtClean="0">
                <a:solidFill>
                  <a:schemeClr val="accent1">
                    <a:lumMod val="75000"/>
                  </a:schemeClr>
                </a:solidFill>
              </a:rPr>
            </a:br>
            <a:r>
              <a:rPr lang="en-US" dirty="0" smtClean="0">
                <a:solidFill>
                  <a:schemeClr val="accent1">
                    <a:lumMod val="75000"/>
                  </a:schemeClr>
                </a:solidFill>
              </a:rPr>
              <a:t>for nozzle pressures.  </a:t>
            </a:r>
          </a:p>
        </p:txBody>
      </p:sp>
      <p:cxnSp>
        <p:nvCxnSpPr>
          <p:cNvPr id="12" name="Straight Arrow Connector 11"/>
          <p:cNvCxnSpPr/>
          <p:nvPr/>
        </p:nvCxnSpPr>
        <p:spPr>
          <a:xfrm>
            <a:off x="3429000" y="2057400"/>
            <a:ext cx="2202941" cy="4585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Connector 14"/>
          <p:cNvSpPr/>
          <p:nvPr/>
        </p:nvSpPr>
        <p:spPr>
          <a:xfrm>
            <a:off x="1600200" y="381000"/>
            <a:ext cx="11430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457200" y="274320"/>
            <a:ext cx="8229600" cy="1143000"/>
          </a:xfrm>
        </p:spPr>
        <p:txBody>
          <a:bodyPr>
            <a:noAutofit/>
          </a:bodyPr>
          <a:lstStyle/>
          <a:p>
            <a:pPr fontAlgn="auto">
              <a:spcAft>
                <a:spcPts val="0"/>
              </a:spcAft>
              <a:defRPr/>
            </a:pPr>
            <a:r>
              <a:rPr lang="en-US" dirty="0" smtClean="0"/>
              <a:t>NP  ± HP +  FL = PDP</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p:txBody>
          <a:bodyPr/>
          <a:lstStyle/>
          <a:p>
            <a:pPr indent="0"/>
            <a:r>
              <a:rPr lang="en-US" dirty="0" smtClean="0"/>
              <a:t>Head Pressure (HP) = Pressure (psi) exerted by a column of water.</a:t>
            </a:r>
          </a:p>
          <a:p>
            <a:endParaRPr lang="en-US" dirty="0" smtClean="0"/>
          </a:p>
          <a:p>
            <a:endParaRPr lang="en-US" dirty="0"/>
          </a:p>
        </p:txBody>
      </p:sp>
      <p:pic>
        <p:nvPicPr>
          <p:cNvPr id="6" name="img_00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572000" y="3048000"/>
            <a:ext cx="4191000" cy="3143250"/>
          </a:xfrm>
          <a:prstGeom prst="rect">
            <a:avLst/>
          </a:prstGeom>
          <a:solidFill>
            <a:srgbClr val="FFFFFF">
              <a:shade val="85000"/>
            </a:srgbClr>
          </a:solidFill>
          <a:ln w="57150" cap="sq">
            <a:solidFill>
              <a:srgbClr val="FFFFFF"/>
            </a:solidFill>
            <a:miter lim="800000"/>
          </a:ln>
          <a:effectLst>
            <a:outerShdw blurRad="50800" dist="165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3796" name="TextBox 3"/>
          <p:cNvSpPr txBox="1">
            <a:spLocks noChangeArrowheads="1"/>
          </p:cNvSpPr>
          <p:nvPr/>
        </p:nvSpPr>
        <p:spPr bwMode="auto">
          <a:xfrm>
            <a:off x="5486400" y="6248400"/>
            <a:ext cx="2488182" cy="261610"/>
          </a:xfrm>
          <a:prstGeom prst="rect">
            <a:avLst/>
          </a:prstGeom>
          <a:noFill/>
          <a:ln w="9525">
            <a:noFill/>
            <a:miter lim="800000"/>
            <a:headEnd/>
            <a:tailEnd/>
          </a:ln>
        </p:spPr>
        <p:txBody>
          <a:bodyPr wrap="none">
            <a:spAutoFit/>
          </a:bodyPr>
          <a:lstStyle/>
          <a:p>
            <a:r>
              <a:rPr lang="en-US" sz="1100" dirty="0" smtClean="0">
                <a:latin typeface="Arial" pitchFamily="34" charset="0"/>
                <a:cs typeface="Arial" pitchFamily="34" charset="0"/>
              </a:rPr>
              <a:t>Click </a:t>
            </a:r>
            <a:r>
              <a:rPr lang="en-US" sz="1100" dirty="0">
                <a:latin typeface="Arial" pitchFamily="34" charset="0"/>
                <a:cs typeface="Arial" pitchFamily="34" charset="0"/>
              </a:rPr>
              <a:t>on the image to play animation.</a:t>
            </a:r>
          </a:p>
        </p:txBody>
      </p:sp>
      <p:pic>
        <p:nvPicPr>
          <p:cNvPr id="5" name="Picture 2" descr="img_007.tif"/>
          <p:cNvPicPr>
            <a:picLocks noChangeAspect="1"/>
          </p:cNvPicPr>
          <p:nvPr/>
        </p:nvPicPr>
        <p:blipFill>
          <a:blip r:embed="rId6" cstate="print"/>
          <a:srcRect t="49333"/>
          <a:stretch>
            <a:fillRect/>
          </a:stretch>
        </p:blipFill>
        <p:spPr bwMode="auto">
          <a:xfrm>
            <a:off x="381000" y="3810000"/>
            <a:ext cx="3771901" cy="14478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13" name="Flowchart: Connector 12"/>
          <p:cNvSpPr/>
          <p:nvPr/>
        </p:nvSpPr>
        <p:spPr>
          <a:xfrm>
            <a:off x="2819400" y="381000"/>
            <a:ext cx="12954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457200" y="274320"/>
            <a:ext cx="8229600" cy="1143000"/>
          </a:xfrm>
        </p:spPr>
        <p:txBody>
          <a:bodyPr>
            <a:noAutofit/>
          </a:bodyPr>
          <a:lstStyle/>
          <a:p>
            <a:pPr fontAlgn="auto">
              <a:spcAft>
                <a:spcPts val="0"/>
              </a:spcAft>
              <a:defRPr/>
            </a:pPr>
            <a:r>
              <a:rPr lang="en-US" dirty="0" smtClean="0"/>
              <a:t>NP  ± HP +  FL = PDP</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p:cNvSpPr/>
          <p:nvPr/>
        </p:nvSpPr>
        <p:spPr>
          <a:xfrm>
            <a:off x="2819400" y="381000"/>
            <a:ext cx="12954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rtlCol="0">
            <a:normAutofit/>
          </a:bodyPr>
          <a:lstStyle/>
          <a:p>
            <a:pPr fontAlgn="auto">
              <a:spcAft>
                <a:spcPts val="0"/>
              </a:spcAft>
              <a:buFont typeface="Arial" pitchFamily="34" charset="0"/>
              <a:buChar char="•"/>
              <a:defRPr/>
            </a:pPr>
            <a:endParaRPr lang="en-US" dirty="0" smtClean="0">
              <a:solidFill>
                <a:schemeClr val="accent1">
                  <a:lumMod val="75000"/>
                </a:schemeClr>
              </a:solidFill>
            </a:endParaRPr>
          </a:p>
          <a:p>
            <a:pPr fontAlgn="auto">
              <a:spcAft>
                <a:spcPts val="0"/>
              </a:spcAft>
              <a:buFont typeface="Arial" pitchFamily="34" charset="0"/>
              <a:buChar char="•"/>
              <a:defRPr/>
            </a:pPr>
            <a:endParaRPr lang="en-US" dirty="0" smtClean="0">
              <a:solidFill>
                <a:schemeClr val="accent1">
                  <a:lumMod val="75000"/>
                </a:schemeClr>
              </a:solidFill>
            </a:endParaRPr>
          </a:p>
          <a:p>
            <a:pPr fontAlgn="auto">
              <a:spcAft>
                <a:spcPts val="0"/>
              </a:spcAft>
              <a:buFont typeface="Arial" pitchFamily="34" charset="0"/>
              <a:buNone/>
              <a:defRPr/>
            </a:pPr>
            <a:endParaRPr lang="en-US" dirty="0" smtClean="0">
              <a:solidFill>
                <a:schemeClr val="accent1">
                  <a:lumMod val="7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75576199"/>
              </p:ext>
            </p:extLst>
          </p:nvPr>
        </p:nvGraphicFramePr>
        <p:xfrm>
          <a:off x="609600" y="1447800"/>
          <a:ext cx="7848601" cy="838200"/>
        </p:xfrm>
        <a:graphic>
          <a:graphicData uri="http://schemas.openxmlformats.org/drawingml/2006/table">
            <a:tbl>
              <a:tblPr>
                <a:tableStyleId>{3C2FFA5D-87B4-456A-9821-1D502468CF0F}</a:tableStyleId>
              </a:tblPr>
              <a:tblGrid>
                <a:gridCol w="887201"/>
                <a:gridCol w="433958"/>
                <a:gridCol w="4165991"/>
                <a:gridCol w="415875"/>
                <a:gridCol w="1945576"/>
              </a:tblGrid>
              <a:tr h="838200">
                <a:tc>
                  <a:txBody>
                    <a:bodyPr/>
                    <a:lstStyle/>
                    <a:p>
                      <a:pPr marL="0" marR="0" algn="ctr">
                        <a:spcBef>
                          <a:spcPts val="0"/>
                        </a:spcBef>
                        <a:spcAft>
                          <a:spcPts val="0"/>
                        </a:spcAft>
                      </a:pPr>
                      <a:r>
                        <a:rPr lang="en-US" sz="2400" b="1" dirty="0" smtClean="0">
                          <a:latin typeface="Arial" pitchFamily="34" charset="0"/>
                          <a:cs typeface="Arial" pitchFamily="34" charset="0"/>
                        </a:rPr>
                        <a:t>±HP</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a:latin typeface="Arial" pitchFamily="34" charset="0"/>
                          <a:cs typeface="Arial" pitchFamily="34" charset="0"/>
                        </a:rPr>
                        <a:t>=</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cs typeface="Arial" pitchFamily="34" charset="0"/>
                        </a:rPr>
                        <a:t>Number </a:t>
                      </a:r>
                      <a:r>
                        <a:rPr lang="en-US" sz="2000" b="1" dirty="0">
                          <a:latin typeface="Arial" pitchFamily="34" charset="0"/>
                          <a:cs typeface="Arial" pitchFamily="34" charset="0"/>
                        </a:rPr>
                        <a:t>of feet in elevation change from pump to nozzle</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a:latin typeface="Arial" pitchFamily="34" charset="0"/>
                          <a:cs typeface="Arial" pitchFamily="34" charset="0"/>
                        </a:rPr>
                        <a:t>÷</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a:latin typeface="Arial" pitchFamily="34" charset="0"/>
                          <a:cs typeface="Arial" pitchFamily="34" charset="0"/>
                        </a:rPr>
                        <a:t>2 </a:t>
                      </a:r>
                      <a:r>
                        <a:rPr lang="en-US" sz="2400" b="1" dirty="0" smtClean="0">
                          <a:latin typeface="Arial" pitchFamily="34" charset="0"/>
                          <a:cs typeface="Arial" pitchFamily="34" charset="0"/>
                        </a:rPr>
                        <a:t>psi/1'</a:t>
                      </a:r>
                      <a:endParaRPr lang="en-US" sz="2400" b="1" dirty="0">
                        <a:latin typeface="Arial" pitchFamily="34" charset="0"/>
                        <a:ea typeface="Times New Roman"/>
                        <a:cs typeface="Arial" pitchFamily="34" charset="0"/>
                      </a:endParaRPr>
                    </a:p>
                  </a:txBody>
                  <a:tcPr marL="68580" marR="68580" marT="0" marB="0" anchor="ctr"/>
                </a:tc>
              </a:tr>
            </a:tbl>
          </a:graphicData>
        </a:graphic>
      </p:graphicFrame>
      <p:sp>
        <p:nvSpPr>
          <p:cNvPr id="7" name="Content Placeholder 2"/>
          <p:cNvSpPr txBox="1">
            <a:spLocks/>
          </p:cNvSpPr>
          <p:nvPr/>
        </p:nvSpPr>
        <p:spPr bwMode="auto">
          <a:xfrm>
            <a:off x="4572000" y="4191000"/>
            <a:ext cx="3657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lumMod val="75000"/>
                </a:schemeClr>
              </a:buClr>
              <a:buSzTx/>
              <a:buFont typeface="Arial" charset="0"/>
              <a:buChar char="•"/>
              <a:tabLst/>
              <a:defRPr/>
            </a:pPr>
            <a:r>
              <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rPr>
              <a:t>Uphill:</a:t>
            </a:r>
            <a:r>
              <a:rPr kumimoji="0" lang="en-US" sz="2800" b="1" i="0" u="none" strike="noStrike" kern="1200" cap="none" spc="0" normalizeH="0" noProof="0" dirty="0" smtClean="0">
                <a:ln>
                  <a:noFill/>
                </a:ln>
                <a:solidFill>
                  <a:srgbClr val="376092"/>
                </a:solidFill>
                <a:effectLst/>
                <a:uLnTx/>
                <a:uFillTx/>
                <a:latin typeface="Arial" pitchFamily="34" charset="0"/>
                <a:cs typeface="Arial" pitchFamily="34" charset="0"/>
              </a:rPr>
              <a:t> A</a:t>
            </a:r>
            <a:r>
              <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rPr>
              <a:t>dd HP.</a:t>
            </a:r>
          </a:p>
        </p:txBody>
      </p:sp>
      <p:sp>
        <p:nvSpPr>
          <p:cNvPr id="9" name="Content Placeholder 2"/>
          <p:cNvSpPr txBox="1">
            <a:spLocks/>
          </p:cNvSpPr>
          <p:nvPr/>
        </p:nvSpPr>
        <p:spPr bwMode="auto">
          <a:xfrm>
            <a:off x="4572000" y="5562600"/>
            <a:ext cx="4343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lumMod val="75000"/>
                </a:schemeClr>
              </a:buClr>
              <a:buSzTx/>
              <a:buFont typeface="Arial" pitchFamily="34" charset="0"/>
              <a:buChar char="•"/>
              <a:tabLst/>
              <a:defRPr/>
            </a:pPr>
            <a:r>
              <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rPr>
              <a:t>Downhill:</a:t>
            </a:r>
            <a:r>
              <a:rPr kumimoji="0" lang="en-US" sz="2800" b="1" i="0" u="none" strike="noStrike" kern="1200" cap="none" spc="0" normalizeH="0" noProof="0" dirty="0" smtClean="0">
                <a:ln>
                  <a:noFill/>
                </a:ln>
                <a:solidFill>
                  <a:srgbClr val="376092"/>
                </a:solidFill>
                <a:effectLst/>
                <a:uLnTx/>
                <a:uFillTx/>
                <a:latin typeface="Arial" pitchFamily="34" charset="0"/>
                <a:cs typeface="Arial" pitchFamily="34" charset="0"/>
              </a:rPr>
              <a:t> S</a:t>
            </a:r>
            <a:r>
              <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rPr>
              <a:t>ubtract HP.</a:t>
            </a:r>
          </a:p>
        </p:txBody>
      </p:sp>
      <p:sp>
        <p:nvSpPr>
          <p:cNvPr id="10" name="Content Placeholder 2"/>
          <p:cNvSpPr txBox="1">
            <a:spLocks/>
          </p:cNvSpPr>
          <p:nvPr/>
        </p:nvSpPr>
        <p:spPr bwMode="auto">
          <a:xfrm>
            <a:off x="4495800" y="2743200"/>
            <a:ext cx="419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lumMod val="75000"/>
                </a:schemeClr>
              </a:buClr>
              <a:buSzTx/>
              <a:buFont typeface="Arial" charset="0"/>
              <a:buChar char="•"/>
              <a:tabLst/>
              <a:defRPr/>
            </a:pPr>
            <a:r>
              <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rPr>
              <a:t>Level ground: HP = 0.</a:t>
            </a:r>
          </a:p>
        </p:txBody>
      </p:sp>
      <p:sp>
        <p:nvSpPr>
          <p:cNvPr id="18" name="Title 1"/>
          <p:cNvSpPr>
            <a:spLocks noGrp="1"/>
          </p:cNvSpPr>
          <p:nvPr>
            <p:ph type="title"/>
          </p:nvPr>
        </p:nvSpPr>
        <p:spPr>
          <a:xfrm>
            <a:off x="457200" y="274320"/>
            <a:ext cx="8229600" cy="1143000"/>
          </a:xfrm>
        </p:spPr>
        <p:txBody>
          <a:bodyPr>
            <a:noAutofit/>
          </a:bodyPr>
          <a:lstStyle/>
          <a:p>
            <a:pPr fontAlgn="auto">
              <a:spcAft>
                <a:spcPts val="0"/>
              </a:spcAft>
              <a:defRPr/>
            </a:pPr>
            <a:r>
              <a:rPr lang="en-US" dirty="0" smtClean="0"/>
              <a:t>NP  ± HP +  FL = PDP</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80" y="3897110"/>
            <a:ext cx="3668282" cy="12899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57" y="5333848"/>
            <a:ext cx="3668282" cy="129570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518" y="2438400"/>
            <a:ext cx="3666744" cy="129516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p:cNvSpPr/>
          <p:nvPr/>
        </p:nvSpPr>
        <p:spPr>
          <a:xfrm>
            <a:off x="2819400" y="381000"/>
            <a:ext cx="12954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lgn="ctr"/>
            <a:r>
              <a:rPr lang="en-US" dirty="0" smtClean="0"/>
              <a:t>General Rule: </a:t>
            </a:r>
            <a:br>
              <a:rPr lang="en-US" dirty="0" smtClean="0"/>
            </a:br>
            <a:r>
              <a:rPr lang="en-US" dirty="0" smtClean="0"/>
              <a:t>HP is 1/2 the elevation rise or fall. </a:t>
            </a:r>
          </a:p>
          <a:p>
            <a:pPr lvl="1">
              <a:buNone/>
            </a:pPr>
            <a:endParaRPr lang="en-US" dirty="0"/>
          </a:p>
        </p:txBody>
      </p:sp>
      <p:pic>
        <p:nvPicPr>
          <p:cNvPr id="4" name="Picture 2" descr="img_007.tif"/>
          <p:cNvPicPr>
            <a:picLocks noChangeAspect="1"/>
          </p:cNvPicPr>
          <p:nvPr/>
        </p:nvPicPr>
        <p:blipFill>
          <a:blip r:embed="rId3" cstate="print"/>
          <a:srcRect t="49333"/>
          <a:stretch>
            <a:fillRect/>
          </a:stretch>
        </p:blipFill>
        <p:spPr bwMode="auto">
          <a:xfrm>
            <a:off x="2209800" y="3733800"/>
            <a:ext cx="4824664" cy="1851891"/>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5" name="Content Placeholder 2"/>
          <p:cNvSpPr txBox="1">
            <a:spLocks/>
          </p:cNvSpPr>
          <p:nvPr/>
        </p:nvSpPr>
        <p:spPr bwMode="auto">
          <a:xfrm>
            <a:off x="4572000" y="4267200"/>
            <a:ext cx="5486400" cy="2011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3200" b="1" i="0" u="none" strike="noStrike" kern="1200" cap="none" spc="0" normalizeH="0" baseline="0" noProof="0" dirty="0">
              <a:ln>
                <a:noFill/>
              </a:ln>
              <a:solidFill>
                <a:srgbClr val="376092"/>
              </a:solidFill>
              <a:effectLst/>
              <a:uLnTx/>
              <a:uFillTx/>
              <a:latin typeface="+mn-lt"/>
              <a:ea typeface="+mn-ea"/>
              <a:cs typeface="+mn-cs"/>
            </a:endParaRPr>
          </a:p>
        </p:txBody>
      </p:sp>
      <p:sp>
        <p:nvSpPr>
          <p:cNvPr id="13" name="Title 1"/>
          <p:cNvSpPr>
            <a:spLocks noGrp="1"/>
          </p:cNvSpPr>
          <p:nvPr>
            <p:ph type="title"/>
          </p:nvPr>
        </p:nvSpPr>
        <p:spPr>
          <a:xfrm>
            <a:off x="457200" y="274320"/>
            <a:ext cx="8229600" cy="1143000"/>
          </a:xfrm>
        </p:spPr>
        <p:txBody>
          <a:bodyPr>
            <a:noAutofit/>
          </a:bodyPr>
          <a:lstStyle/>
          <a:p>
            <a:pPr fontAlgn="auto">
              <a:spcAft>
                <a:spcPts val="0"/>
              </a:spcAft>
              <a:defRPr/>
            </a:pPr>
            <a:r>
              <a:rPr lang="en-US" dirty="0" smtClean="0"/>
              <a:t>NP  ± HP +  FL = PDP</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Practice</a:t>
            </a:r>
            <a:endParaRPr lang="en-US" dirty="0"/>
          </a:p>
        </p:txBody>
      </p:sp>
      <p:sp>
        <p:nvSpPr>
          <p:cNvPr id="3" name="Content Placeholder 2"/>
          <p:cNvSpPr>
            <a:spLocks noGrp="1"/>
          </p:cNvSpPr>
          <p:nvPr>
            <p:ph idx="1"/>
          </p:nvPr>
        </p:nvSpPr>
        <p:spPr>
          <a:xfrm>
            <a:off x="457200" y="1341437"/>
            <a:ext cx="8229600" cy="4906963"/>
          </a:xfrm>
        </p:spPr>
        <p:txBody>
          <a:bodyPr/>
          <a:lstStyle/>
          <a:p>
            <a:pPr marL="514350" lvl="1" indent="-514350" fontAlgn="auto">
              <a:spcAft>
                <a:spcPts val="0"/>
              </a:spcAft>
              <a:buClr>
                <a:schemeClr val="bg1"/>
              </a:buClr>
              <a:buFont typeface="+mj-lt"/>
              <a:buAutoNum type="arabicPeriod"/>
              <a:defRPr/>
            </a:pPr>
            <a:r>
              <a:rPr lang="en-US" sz="2700" dirty="0" smtClean="0">
                <a:solidFill>
                  <a:schemeClr val="bg1"/>
                </a:solidFill>
                <a:effectLst>
                  <a:outerShdw blurRad="38100" dist="38100" dir="2700000" algn="tl">
                    <a:srgbClr val="000000">
                      <a:alpha val="43137"/>
                    </a:srgbClr>
                  </a:outerShdw>
                </a:effectLst>
              </a:rPr>
              <a:t>The nozzle is </a:t>
            </a:r>
            <a:r>
              <a:rPr lang="en-US" sz="2700" dirty="0">
                <a:solidFill>
                  <a:schemeClr val="bg1"/>
                </a:solidFill>
                <a:effectLst>
                  <a:outerShdw blurRad="38100" dist="38100" dir="2700000" algn="tl">
                    <a:srgbClr val="000000">
                      <a:alpha val="43137"/>
                    </a:srgbClr>
                  </a:outerShdw>
                </a:effectLst>
              </a:rPr>
              <a:t>250' </a:t>
            </a:r>
            <a:r>
              <a:rPr lang="en-US" sz="2700" dirty="0" smtClean="0">
                <a:solidFill>
                  <a:schemeClr val="bg1"/>
                </a:solidFill>
                <a:effectLst>
                  <a:outerShdw blurRad="38100" dist="38100" dir="2700000" algn="tl">
                    <a:srgbClr val="000000">
                      <a:alpha val="43137"/>
                    </a:srgbClr>
                  </a:outerShdw>
                </a:effectLst>
              </a:rPr>
              <a:t>(elevation change) uphill from the pump. What is the head pressure?  </a:t>
            </a:r>
          </a:p>
          <a:p>
            <a:pPr marL="1371600" lvl="3" indent="-514350" fontAlgn="auto">
              <a:spcAft>
                <a:spcPts val="0"/>
              </a:spcAft>
              <a:buClr>
                <a:schemeClr val="bg1"/>
              </a:buClr>
              <a:buFont typeface="Arial" pitchFamily="34" charset="0"/>
              <a:buNone/>
              <a:defRPr/>
            </a:pPr>
            <a:r>
              <a:rPr lang="en-US" dirty="0" smtClean="0">
                <a:effectLst>
                  <a:outerShdw blurRad="38100" dist="38100" dir="2700000" algn="tl">
                    <a:srgbClr val="000000">
                      <a:alpha val="43137"/>
                    </a:srgbClr>
                  </a:outerShdw>
                </a:effectLst>
              </a:rPr>
              <a:t>Answer: </a:t>
            </a:r>
            <a:r>
              <a:rPr lang="en-US" dirty="0" smtClean="0">
                <a:solidFill>
                  <a:schemeClr val="tx1"/>
                </a:solidFill>
              </a:rPr>
              <a:t>+125 psi</a:t>
            </a:r>
            <a:endParaRPr lang="en-US" dirty="0" smtClean="0"/>
          </a:p>
          <a:p>
            <a:pPr marL="514350" lvl="1" indent="-514350" fontAlgn="auto">
              <a:spcAft>
                <a:spcPts val="0"/>
              </a:spcAft>
              <a:buClr>
                <a:schemeClr val="bg1"/>
              </a:buClr>
              <a:buFont typeface="+mj-lt"/>
              <a:buAutoNum type="arabicPeriod"/>
              <a:defRPr/>
            </a:pPr>
            <a:r>
              <a:rPr lang="en-US" sz="2700" dirty="0" smtClean="0">
                <a:solidFill>
                  <a:schemeClr val="bg1"/>
                </a:solidFill>
                <a:effectLst>
                  <a:outerShdw blurRad="38100" dist="38100" dir="2700000" algn="tl">
                    <a:srgbClr val="000000">
                      <a:alpha val="43137"/>
                    </a:srgbClr>
                  </a:outerShdw>
                </a:effectLst>
              </a:rPr>
              <a:t>The nozzle is </a:t>
            </a:r>
            <a:r>
              <a:rPr lang="en-US" sz="2700" dirty="0">
                <a:solidFill>
                  <a:schemeClr val="bg1"/>
                </a:solidFill>
                <a:effectLst>
                  <a:outerShdw blurRad="38100" dist="38100" dir="2700000" algn="tl">
                    <a:srgbClr val="000000">
                      <a:alpha val="43137"/>
                    </a:srgbClr>
                  </a:outerShdw>
                </a:effectLst>
              </a:rPr>
              <a:t>100' </a:t>
            </a:r>
            <a:r>
              <a:rPr lang="en-US" sz="2700" dirty="0" smtClean="0">
                <a:solidFill>
                  <a:schemeClr val="bg1"/>
                </a:solidFill>
                <a:effectLst>
                  <a:outerShdw blurRad="38100" dist="38100" dir="2700000" algn="tl">
                    <a:srgbClr val="000000">
                      <a:alpha val="43137"/>
                    </a:srgbClr>
                  </a:outerShdw>
                </a:effectLst>
              </a:rPr>
              <a:t>(elevation change) downhill from the pump. What is the head pressure? </a:t>
            </a:r>
          </a:p>
          <a:p>
            <a:pPr marL="1371600" lvl="3" indent="-514350" fontAlgn="auto">
              <a:spcAft>
                <a:spcPts val="0"/>
              </a:spcAft>
              <a:buClr>
                <a:schemeClr val="bg1"/>
              </a:buClr>
              <a:buFont typeface="Arial" pitchFamily="34" charset="0"/>
              <a:buNone/>
              <a:defRPr/>
            </a:pPr>
            <a:r>
              <a:rPr lang="en-US" dirty="0" smtClean="0">
                <a:effectLst>
                  <a:outerShdw blurRad="38100" dist="38100" dir="2700000" algn="tl">
                    <a:srgbClr val="000000">
                      <a:alpha val="43137"/>
                    </a:srgbClr>
                  </a:outerShdw>
                </a:effectLst>
              </a:rPr>
              <a:t>Answer:</a:t>
            </a:r>
            <a:r>
              <a:rPr lang="en-US" dirty="0" smtClean="0">
                <a:solidFill>
                  <a:schemeClr val="tx1"/>
                </a:solidFill>
              </a:rPr>
              <a:t>  -50 psi</a:t>
            </a:r>
            <a:endParaRPr lang="en-US" dirty="0" smtClean="0">
              <a:solidFill>
                <a:schemeClr val="bg1"/>
              </a:solidFill>
            </a:endParaRPr>
          </a:p>
          <a:p>
            <a:pPr marL="514350" lvl="1" indent="-514350" fontAlgn="auto">
              <a:spcAft>
                <a:spcPts val="0"/>
              </a:spcAft>
              <a:buClr>
                <a:schemeClr val="bg1"/>
              </a:buClr>
              <a:buFont typeface="+mj-lt"/>
              <a:buAutoNum type="arabicPeriod"/>
              <a:defRPr/>
            </a:pPr>
            <a:r>
              <a:rPr lang="en-US" sz="2700" dirty="0" smtClean="0">
                <a:solidFill>
                  <a:schemeClr val="bg1"/>
                </a:solidFill>
                <a:effectLst>
                  <a:outerShdw blurRad="38100" dist="38100" dir="2700000" algn="tl">
                    <a:srgbClr val="000000">
                      <a:alpha val="43137"/>
                    </a:srgbClr>
                  </a:outerShdw>
                </a:effectLst>
              </a:rPr>
              <a:t>The nozzle is </a:t>
            </a:r>
            <a:r>
              <a:rPr lang="en-US" sz="2700" dirty="0">
                <a:solidFill>
                  <a:schemeClr val="bg1"/>
                </a:solidFill>
                <a:effectLst>
                  <a:outerShdw blurRad="38100" dist="38100" dir="2700000" algn="tl">
                    <a:srgbClr val="000000">
                      <a:alpha val="43137"/>
                    </a:srgbClr>
                  </a:outerShdw>
                </a:effectLst>
              </a:rPr>
              <a:t>250' </a:t>
            </a:r>
            <a:r>
              <a:rPr lang="en-US" sz="2700" dirty="0" smtClean="0">
                <a:solidFill>
                  <a:schemeClr val="bg1"/>
                </a:solidFill>
                <a:effectLst>
                  <a:outerShdw blurRad="38100" dist="38100" dir="2700000" algn="tl">
                    <a:srgbClr val="000000">
                      <a:alpha val="43137"/>
                    </a:srgbClr>
                  </a:outerShdw>
                </a:effectLst>
              </a:rPr>
              <a:t>(elevation change) downhill from the pump. What is the head pressure? </a:t>
            </a:r>
          </a:p>
          <a:p>
            <a:pPr marL="1371600" lvl="3" indent="-514350" fontAlgn="auto">
              <a:spcAft>
                <a:spcPts val="0"/>
              </a:spcAft>
              <a:buClr>
                <a:schemeClr val="bg1"/>
              </a:buClr>
              <a:buFont typeface="Arial" pitchFamily="34" charset="0"/>
              <a:buNone/>
              <a:defRPr/>
            </a:pPr>
            <a:r>
              <a:rPr lang="en-US" dirty="0" smtClean="0">
                <a:effectLst>
                  <a:outerShdw blurRad="38100" dist="38100" dir="2700000" algn="tl">
                    <a:srgbClr val="000000">
                      <a:alpha val="43137"/>
                    </a:srgbClr>
                  </a:outerShdw>
                </a:effectLst>
              </a:rPr>
              <a:t>Answer:  </a:t>
            </a:r>
            <a:r>
              <a:rPr lang="en-US" dirty="0" smtClean="0">
                <a:solidFill>
                  <a:schemeClr val="tx1"/>
                </a:solidFill>
              </a:rPr>
              <a:t>-125 psi</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00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413000" y="2895600"/>
            <a:ext cx="4318000" cy="32385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036" name="TextBox 4"/>
          <p:cNvSpPr txBox="1">
            <a:spLocks noChangeArrowheads="1"/>
          </p:cNvSpPr>
          <p:nvPr/>
        </p:nvSpPr>
        <p:spPr bwMode="auto">
          <a:xfrm>
            <a:off x="3499488" y="6324600"/>
            <a:ext cx="2488182" cy="261610"/>
          </a:xfrm>
          <a:prstGeom prst="rect">
            <a:avLst/>
          </a:prstGeom>
          <a:noFill/>
          <a:ln w="9525">
            <a:noFill/>
            <a:miter lim="800000"/>
            <a:headEnd/>
            <a:tailEnd/>
          </a:ln>
        </p:spPr>
        <p:txBody>
          <a:bodyPr wrap="none">
            <a:spAutoFit/>
          </a:bodyPr>
          <a:lstStyle/>
          <a:p>
            <a:r>
              <a:rPr lang="en-US" sz="1100" dirty="0" smtClean="0">
                <a:latin typeface="Arial" pitchFamily="34" charset="0"/>
                <a:cs typeface="Arial" pitchFamily="34" charset="0"/>
              </a:rPr>
              <a:t>Click </a:t>
            </a:r>
            <a:r>
              <a:rPr lang="en-US" sz="1100" dirty="0">
                <a:latin typeface="Arial" pitchFamily="34" charset="0"/>
                <a:cs typeface="Arial" pitchFamily="34" charset="0"/>
              </a:rPr>
              <a:t>on the image to play animation.</a:t>
            </a:r>
          </a:p>
        </p:txBody>
      </p:sp>
      <p:sp>
        <p:nvSpPr>
          <p:cNvPr id="5" name="Content Placeholder 2"/>
          <p:cNvSpPr>
            <a:spLocks noGrp="1"/>
          </p:cNvSpPr>
          <p:nvPr>
            <p:ph idx="1"/>
          </p:nvPr>
        </p:nvSpPr>
        <p:spPr>
          <a:xfrm>
            <a:off x="457200" y="1447801"/>
            <a:ext cx="8229600" cy="1600199"/>
          </a:xfrm>
        </p:spPr>
        <p:txBody>
          <a:bodyPr/>
          <a:lstStyle/>
          <a:p>
            <a:pPr marL="0" indent="0"/>
            <a:r>
              <a:rPr lang="en-US" sz="2800" dirty="0" smtClean="0"/>
              <a:t>Friction Loss (FL) = Loss of pressure due to water turbulence and resistance along the inside wall of the hose.</a:t>
            </a:r>
          </a:p>
          <a:p>
            <a:pPr>
              <a:buNone/>
            </a:pPr>
            <a:endParaRPr lang="en-US" sz="3200" dirty="0"/>
          </a:p>
        </p:txBody>
      </p:sp>
      <p:sp>
        <p:nvSpPr>
          <p:cNvPr id="10" name="Flowchart: Connector 9"/>
          <p:cNvSpPr/>
          <p:nvPr/>
        </p:nvSpPr>
        <p:spPr>
          <a:xfrm>
            <a:off x="4648200" y="304800"/>
            <a:ext cx="10668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Why is friction loss important?</a:t>
            </a:r>
          </a:p>
          <a:p>
            <a:pPr lvl="1"/>
            <a:r>
              <a:rPr lang="en-US" dirty="0" smtClean="0"/>
              <a:t>The pump has to overcome the loss of pressure  (from friction in the hose lay) to provide adequate pressure to the nozzle.</a:t>
            </a:r>
            <a:endParaRPr lang="en-US" dirty="0"/>
          </a:p>
        </p:txBody>
      </p:sp>
      <p:sp>
        <p:nvSpPr>
          <p:cNvPr id="8" name="Flowchart: Connector 7"/>
          <p:cNvSpPr/>
          <p:nvPr/>
        </p:nvSpPr>
        <p:spPr>
          <a:xfrm>
            <a:off x="4648200" y="304800"/>
            <a:ext cx="10668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Objectives</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Clr>
                <a:schemeClr val="accent1">
                  <a:lumMod val="75000"/>
                </a:schemeClr>
              </a:buClr>
              <a:buFont typeface="+mj-lt"/>
              <a:buAutoNum type="arabicPeriod"/>
              <a:defRPr/>
            </a:pPr>
            <a:r>
              <a:rPr lang="en-US" dirty="0" smtClean="0">
                <a:solidFill>
                  <a:schemeClr val="accent1">
                    <a:lumMod val="75000"/>
                  </a:schemeClr>
                </a:solidFill>
              </a:rPr>
              <a:t>List one reason it is important for a pump and nozzle operator to have a basic understanding of hydraulics.</a:t>
            </a:r>
          </a:p>
          <a:p>
            <a:pPr marL="514350" indent="-514350" fontAlgn="auto">
              <a:spcAft>
                <a:spcPts val="0"/>
              </a:spcAft>
              <a:buClr>
                <a:schemeClr val="accent1">
                  <a:lumMod val="75000"/>
                </a:schemeClr>
              </a:buClr>
              <a:buFont typeface="+mj-lt"/>
              <a:buAutoNum type="arabicPeriod"/>
              <a:defRPr/>
            </a:pPr>
            <a:r>
              <a:rPr lang="en-US" dirty="0" smtClean="0">
                <a:solidFill>
                  <a:schemeClr val="accent1">
                    <a:lumMod val="75000"/>
                  </a:schemeClr>
                </a:solidFill>
              </a:rPr>
              <a:t>Given scenarios, determine flow and pump discharge pressure, and select appropriate pump(s).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552700" y="4343400"/>
            <a:ext cx="56007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29404235"/>
              </p:ext>
            </p:extLst>
          </p:nvPr>
        </p:nvGraphicFramePr>
        <p:xfrm>
          <a:off x="342899" y="2286000"/>
          <a:ext cx="8458201" cy="1463040"/>
        </p:xfrm>
        <a:graphic>
          <a:graphicData uri="http://schemas.openxmlformats.org/drawingml/2006/table">
            <a:tbl>
              <a:tblPr>
                <a:tableStyleId>{3C2FFA5D-87B4-456A-9821-1D502468CF0F}</a:tableStyleId>
              </a:tblPr>
              <a:tblGrid>
                <a:gridCol w="3124199"/>
                <a:gridCol w="367718"/>
                <a:gridCol w="2527882"/>
                <a:gridCol w="304800"/>
                <a:gridCol w="2133602"/>
              </a:tblGrid>
              <a:tr h="990600">
                <a:tc>
                  <a:txBody>
                    <a:bodyPr/>
                    <a:lstStyle/>
                    <a:p>
                      <a:pPr marL="0" marR="0" algn="ctr">
                        <a:spcBef>
                          <a:spcPts val="0"/>
                        </a:spcBef>
                        <a:spcAft>
                          <a:spcPts val="0"/>
                        </a:spcAft>
                      </a:pPr>
                      <a:r>
                        <a:rPr lang="en-US" sz="2400" b="1" dirty="0" smtClean="0">
                          <a:latin typeface="Arial" pitchFamily="34" charset="0"/>
                          <a:cs typeface="Arial" pitchFamily="34" charset="0"/>
                        </a:rPr>
                        <a:t>FL per 100'</a:t>
                      </a:r>
                    </a:p>
                    <a:p>
                      <a:pPr marL="0" marR="0" algn="ctr">
                        <a:spcBef>
                          <a:spcPts val="0"/>
                        </a:spcBef>
                        <a:spcAft>
                          <a:spcPts val="0"/>
                        </a:spcAft>
                      </a:pPr>
                      <a:r>
                        <a:rPr lang="en-US" sz="2400" b="1" dirty="0" smtClean="0">
                          <a:latin typeface="Arial" pitchFamily="34" charset="0"/>
                          <a:cs typeface="Arial" pitchFamily="34" charset="0"/>
                        </a:rPr>
                        <a:t>section of </a:t>
                      </a:r>
                    </a:p>
                    <a:p>
                      <a:pPr marL="0" marR="0" algn="ctr">
                        <a:spcBef>
                          <a:spcPts val="0"/>
                        </a:spcBef>
                        <a:spcAft>
                          <a:spcPts val="0"/>
                        </a:spcAft>
                      </a:pPr>
                      <a:r>
                        <a:rPr lang="en-US" sz="2400" b="1" dirty="0" smtClean="0">
                          <a:latin typeface="Arial" pitchFamily="34" charset="0"/>
                          <a:cs typeface="Arial" pitchFamily="34" charset="0"/>
                        </a:rPr>
                        <a:t>hose</a:t>
                      </a:r>
                      <a:r>
                        <a:rPr lang="en-US" sz="2400" b="1" baseline="0" dirty="0" smtClean="0">
                          <a:latin typeface="Arial" pitchFamily="34" charset="0"/>
                          <a:cs typeface="Arial" pitchFamily="34" charset="0"/>
                        </a:rPr>
                        <a:t> lay </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a:latin typeface="Arial" pitchFamily="34" charset="0"/>
                          <a:ea typeface="+mn-ea"/>
                          <a:cs typeface="Arial" pitchFamily="34" charset="0"/>
                        </a:rPr>
                        <a:t>x</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latin typeface="Arial" pitchFamily="34" charset="0"/>
                          <a:ea typeface="+mn-ea"/>
                          <a:cs typeface="Arial" pitchFamily="34" charset="0"/>
                        </a:rPr>
                        <a:t>Number</a:t>
                      </a:r>
                      <a:r>
                        <a:rPr lang="en-US" sz="2400" b="1" baseline="0" dirty="0" smtClean="0">
                          <a:latin typeface="Arial" pitchFamily="34" charset="0"/>
                          <a:ea typeface="+mn-ea"/>
                          <a:cs typeface="Arial" pitchFamily="34" charset="0"/>
                        </a:rPr>
                        <a:t> of 100' sections of </a:t>
                      </a:r>
                      <a:br>
                        <a:rPr lang="en-US" sz="2400" b="1" baseline="0" dirty="0" smtClean="0">
                          <a:latin typeface="Arial" pitchFamily="34" charset="0"/>
                          <a:ea typeface="+mn-ea"/>
                          <a:cs typeface="Arial" pitchFamily="34" charset="0"/>
                        </a:rPr>
                      </a:br>
                      <a:r>
                        <a:rPr lang="en-US" sz="2400" b="1" baseline="0" dirty="0" smtClean="0">
                          <a:latin typeface="Arial" pitchFamily="34" charset="0"/>
                          <a:ea typeface="+mn-ea"/>
                          <a:cs typeface="Arial" pitchFamily="34" charset="0"/>
                        </a:rPr>
                        <a:t>hose lay</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a:t>
                      </a:r>
                      <a:endParaRPr lang="en-US" sz="2400" b="1" dirty="0" smtClean="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ea typeface="+mn-ea"/>
                          <a:cs typeface="Arial" pitchFamily="34" charset="0"/>
                        </a:rPr>
                        <a:t>Total</a:t>
                      </a:r>
                      <a:r>
                        <a:rPr lang="en-US" sz="2400" b="1" baseline="0" dirty="0" smtClean="0">
                          <a:latin typeface="Arial" pitchFamily="34" charset="0"/>
                          <a:ea typeface="+mn-ea"/>
                          <a:cs typeface="Arial" pitchFamily="34" charset="0"/>
                        </a:rPr>
                        <a:t> FL for </a:t>
                      </a:r>
                      <a:br>
                        <a:rPr lang="en-US" sz="2400" b="1" baseline="0" dirty="0" smtClean="0">
                          <a:latin typeface="Arial" pitchFamily="34" charset="0"/>
                          <a:ea typeface="+mn-ea"/>
                          <a:cs typeface="Arial" pitchFamily="34" charset="0"/>
                        </a:rPr>
                      </a:br>
                      <a:r>
                        <a:rPr lang="en-US" sz="2400" b="1" baseline="0" dirty="0" smtClean="0">
                          <a:latin typeface="Arial" pitchFamily="34" charset="0"/>
                          <a:ea typeface="+mn-ea"/>
                          <a:cs typeface="Arial" pitchFamily="34" charset="0"/>
                        </a:rPr>
                        <a:t>hose lay</a:t>
                      </a:r>
                      <a:endParaRPr lang="en-US" sz="2400" b="1" dirty="0" smtClean="0">
                        <a:latin typeface="Arial" pitchFamily="34" charset="0"/>
                        <a:ea typeface="Times New Roman"/>
                        <a:cs typeface="Arial" pitchFamily="34" charset="0"/>
                      </a:endParaRPr>
                    </a:p>
                    <a:p>
                      <a:pPr marL="0" marR="0" algn="ctr">
                        <a:spcBef>
                          <a:spcPts val="0"/>
                        </a:spcBef>
                        <a:spcAft>
                          <a:spcPts val="0"/>
                        </a:spcAft>
                      </a:pPr>
                      <a:endParaRPr lang="en-US" sz="2400" b="1" dirty="0">
                        <a:latin typeface="Arial" pitchFamily="34" charset="0"/>
                        <a:ea typeface="Times New Roman"/>
                        <a:cs typeface="Arial" pitchFamily="34" charset="0"/>
                      </a:endParaRPr>
                    </a:p>
                  </a:txBody>
                  <a:tcPr marL="68580" marR="68580" marT="0" marB="0" anchor="ctr"/>
                </a:tc>
              </a:tr>
            </a:tbl>
          </a:graphicData>
        </a:graphic>
      </p:graphicFrame>
      <p:sp>
        <p:nvSpPr>
          <p:cNvPr id="12" name="Flowchart: Connector 11"/>
          <p:cNvSpPr/>
          <p:nvPr/>
        </p:nvSpPr>
        <p:spPr>
          <a:xfrm>
            <a:off x="4648200" y="304800"/>
            <a:ext cx="10668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sp>
        <p:nvSpPr>
          <p:cNvPr id="15" name="TextBox 14"/>
          <p:cNvSpPr txBox="1"/>
          <p:nvPr/>
        </p:nvSpPr>
        <p:spPr>
          <a:xfrm>
            <a:off x="2733675" y="4343400"/>
            <a:ext cx="5238750" cy="1908215"/>
          </a:xfrm>
          <a:prstGeom prst="rect">
            <a:avLst/>
          </a:prstGeom>
          <a:noFill/>
        </p:spPr>
        <p:txBody>
          <a:bodyPr wrap="square" rtlCol="0">
            <a:spAutoFit/>
          </a:bodyPr>
          <a:lstStyle/>
          <a:p>
            <a:pPr marL="228600" indent="-228600">
              <a:buFont typeface="Arial" pitchFamily="34" charset="0"/>
              <a:buChar char="•"/>
            </a:pPr>
            <a:r>
              <a:rPr lang="en-US" sz="2000" b="1" dirty="0" smtClean="0">
                <a:solidFill>
                  <a:schemeClr val="bg1"/>
                </a:solidFill>
              </a:rPr>
              <a:t>To determine FL per </a:t>
            </a:r>
            <a:r>
              <a:rPr lang="en-US" sz="2000" b="1" dirty="0">
                <a:solidFill>
                  <a:schemeClr val="bg1"/>
                </a:solidFill>
              </a:rPr>
              <a:t>100' </a:t>
            </a:r>
            <a:r>
              <a:rPr lang="en-US" sz="2000" b="1" dirty="0" smtClean="0">
                <a:solidFill>
                  <a:schemeClr val="bg1"/>
                </a:solidFill>
              </a:rPr>
              <a:t>section of hose lay you will need to know  flow and hose diameter; and then refer to the  the IRPG or friction loss calculator. </a:t>
            </a:r>
          </a:p>
          <a:p>
            <a:pPr marL="228600" indent="-228600">
              <a:buFont typeface="Arial" pitchFamily="34" charset="0"/>
              <a:buChar char="•"/>
            </a:pPr>
            <a:endParaRPr lang="en-US" sz="2000" b="1" dirty="0" smtClean="0">
              <a:solidFill>
                <a:schemeClr val="bg1"/>
              </a:solidFill>
            </a:endParaRPr>
          </a:p>
          <a:p>
            <a:endParaRPr lang="en-US" dirty="0"/>
          </a:p>
        </p:txBody>
      </p:sp>
      <p:cxnSp>
        <p:nvCxnSpPr>
          <p:cNvPr id="20" name="Elbow Connector 19"/>
          <p:cNvCxnSpPr/>
          <p:nvPr/>
        </p:nvCxnSpPr>
        <p:spPr>
          <a:xfrm rot="16200000" flipV="1">
            <a:off x="1562100" y="3962400"/>
            <a:ext cx="1219200" cy="762000"/>
          </a:xfrm>
          <a:prstGeom prst="bentConnector3">
            <a:avLst>
              <a:gd name="adj1" fmla="val 0"/>
            </a:avLst>
          </a:prstGeom>
          <a:ln w="762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_delivery_guide.png"/>
          <p:cNvPicPr>
            <a:picLocks noChangeAspect="1"/>
          </p:cNvPicPr>
          <p:nvPr/>
        </p:nvPicPr>
        <p:blipFill>
          <a:blip r:embed="rId3" cstate="print"/>
          <a:stretch>
            <a:fillRect/>
          </a:stretch>
        </p:blipFill>
        <p:spPr>
          <a:xfrm>
            <a:off x="5410200" y="914400"/>
            <a:ext cx="3165848" cy="4467225"/>
          </a:xfrm>
          <a:prstGeom prst="rect">
            <a:avLst/>
          </a:prstGeom>
          <a:effectLst>
            <a:outerShdw blurRad="50800" dist="165100" dir="2700000" algn="tl" rotWithShape="0">
              <a:prstClr val="black">
                <a:alpha val="40000"/>
              </a:prstClr>
            </a:outerShdw>
          </a:effectLst>
        </p:spPr>
      </p:pic>
      <p:sp>
        <p:nvSpPr>
          <p:cNvPr id="4" name="Rectangle 3"/>
          <p:cNvSpPr/>
          <p:nvPr/>
        </p:nvSpPr>
        <p:spPr>
          <a:xfrm rot="21434058">
            <a:off x="5882510" y="2359494"/>
            <a:ext cx="2423563" cy="68482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tent Placeholder 2"/>
          <p:cNvSpPr txBox="1">
            <a:spLocks/>
          </p:cNvSpPr>
          <p:nvPr/>
        </p:nvSpPr>
        <p:spPr bwMode="auto">
          <a:xfrm>
            <a:off x="381000" y="1600200"/>
            <a:ext cx="5029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buClr>
                <a:schemeClr val="tx1"/>
              </a:buClr>
            </a:pPr>
            <a:r>
              <a:rPr lang="en-US" sz="2800" b="1" dirty="0" smtClean="0">
                <a:solidFill>
                  <a:srgbClr val="376092"/>
                </a:solidFill>
                <a:latin typeface="Arial" pitchFamily="34" charset="0"/>
                <a:cs typeface="Arial" pitchFamily="34" charset="0"/>
              </a:rPr>
              <a:t>What is the total friction loss for 100' </a:t>
            </a:r>
            <a:r>
              <a:rPr lang="en-US" sz="2800" b="1" dirty="0">
                <a:solidFill>
                  <a:srgbClr val="376092"/>
                </a:solidFill>
                <a:latin typeface="Arial" pitchFamily="34" charset="0"/>
                <a:cs typeface="Arial" pitchFamily="34" charset="0"/>
              </a:rPr>
              <a:t>of </a:t>
            </a:r>
            <a:r>
              <a:rPr lang="en-US" sz="2800" b="1" dirty="0" smtClean="0">
                <a:solidFill>
                  <a:srgbClr val="376092"/>
                </a:solidFill>
                <a:latin typeface="Arial" pitchFamily="34" charset="0"/>
                <a:cs typeface="Arial" pitchFamily="34" charset="0"/>
              </a:rPr>
              <a:t>1" hose with flow rate of 30 gpm?</a:t>
            </a:r>
          </a:p>
          <a:p>
            <a:pPr>
              <a:spcBef>
                <a:spcPct val="20000"/>
              </a:spcBef>
              <a:buClr>
                <a:schemeClr val="tx1"/>
              </a:buClr>
            </a:pPr>
            <a:r>
              <a:rPr lang="en-US" sz="2800" b="1" dirty="0" smtClean="0">
                <a:solidFill>
                  <a:srgbClr val="376092"/>
                </a:solidFill>
                <a:latin typeface="Arial" pitchFamily="34" charset="0"/>
                <a:cs typeface="Arial" pitchFamily="34" charset="0"/>
              </a:rPr>
              <a:t>Answer: </a:t>
            </a:r>
            <a:r>
              <a:rPr lang="en-US" sz="2800" b="1" dirty="0" smtClean="0">
                <a:latin typeface="Arial" pitchFamily="34" charset="0"/>
                <a:cs typeface="Arial" pitchFamily="34" charset="0"/>
              </a:rPr>
              <a:t>23 psi</a:t>
            </a:r>
          </a:p>
          <a:p>
            <a:pPr marL="342900" lvl="0" indent="-342900">
              <a:spcBef>
                <a:spcPct val="20000"/>
              </a:spcBef>
              <a:buClr>
                <a:schemeClr val="tx1"/>
              </a:buClr>
            </a:pPr>
            <a:endParaRPr lang="en-US" sz="2800" b="1" dirty="0" smtClean="0">
              <a:solidFill>
                <a:srgbClr val="376092"/>
              </a:solidFill>
              <a:latin typeface="Arial" pitchFamily="34" charset="0"/>
              <a:cs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82288052"/>
              </p:ext>
            </p:extLst>
          </p:nvPr>
        </p:nvGraphicFramePr>
        <p:xfrm>
          <a:off x="381001" y="5349240"/>
          <a:ext cx="8381998" cy="1219200"/>
        </p:xfrm>
        <a:graphic>
          <a:graphicData uri="http://schemas.openxmlformats.org/drawingml/2006/table">
            <a:tbl>
              <a:tblPr>
                <a:tableStyleId>{3C2FFA5D-87B4-456A-9821-1D502468CF0F}</a:tableStyleId>
              </a:tblPr>
              <a:tblGrid>
                <a:gridCol w="3096053"/>
                <a:gridCol w="364405"/>
                <a:gridCol w="2505108"/>
                <a:gridCol w="302053"/>
                <a:gridCol w="2114379"/>
              </a:tblGrid>
              <a:tr h="1051560">
                <a:tc>
                  <a:txBody>
                    <a:bodyPr/>
                    <a:lstStyle/>
                    <a:p>
                      <a:pPr marL="0" marR="0" algn="ctr">
                        <a:spcBef>
                          <a:spcPts val="0"/>
                        </a:spcBef>
                        <a:spcAft>
                          <a:spcPts val="0"/>
                        </a:spcAft>
                      </a:pPr>
                      <a:r>
                        <a:rPr lang="en-US" sz="2000" b="1" dirty="0" smtClean="0">
                          <a:latin typeface="Arial" pitchFamily="34" charset="0"/>
                          <a:cs typeface="Arial" pitchFamily="34" charset="0"/>
                        </a:rPr>
                        <a:t>FL per 100' section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of hose</a:t>
                      </a:r>
                      <a:r>
                        <a:rPr lang="en-US" sz="2000" b="1" baseline="0" dirty="0" smtClean="0">
                          <a:latin typeface="Arial" pitchFamily="34" charset="0"/>
                          <a:cs typeface="Arial" pitchFamily="34" charset="0"/>
                        </a:rPr>
                        <a:t> lay </a:t>
                      </a:r>
                      <a:endParaRPr lang="en-US" sz="2000" b="1" dirty="0">
                        <a:latin typeface="Arial" pitchFamily="34" charset="0"/>
                        <a:ea typeface="Times New Roman"/>
                        <a:cs typeface="Arial" pitchFamily="34" charset="0"/>
                      </a:endParaRPr>
                    </a:p>
                  </a:txBody>
                  <a:tcPr marL="68580" marR="68580" marT="0" marB="0" anchor="ctr">
                    <a:noFill/>
                  </a:tcPr>
                </a:tc>
                <a:tc>
                  <a:txBody>
                    <a:bodyPr/>
                    <a:lstStyle/>
                    <a:p>
                      <a:pPr marL="0" marR="0" algn="ctr">
                        <a:spcBef>
                          <a:spcPts val="0"/>
                        </a:spcBef>
                        <a:spcAft>
                          <a:spcPts val="0"/>
                        </a:spcAft>
                      </a:pPr>
                      <a:r>
                        <a:rPr lang="en-US" sz="2000" b="1" dirty="0">
                          <a:latin typeface="Arial" pitchFamily="34" charset="0"/>
                          <a:ea typeface="+mn-ea"/>
                          <a:cs typeface="Arial" pitchFamily="34" charset="0"/>
                        </a:rPr>
                        <a:t>x</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ea typeface="+mn-ea"/>
                          <a:cs typeface="Arial" pitchFamily="34" charset="0"/>
                        </a:rPr>
                        <a:t>Number</a:t>
                      </a:r>
                      <a:r>
                        <a:rPr lang="en-US" sz="2000" b="1" baseline="0" dirty="0" smtClean="0">
                          <a:latin typeface="Arial" pitchFamily="34" charset="0"/>
                          <a:ea typeface="+mn-ea"/>
                          <a:cs typeface="Arial" pitchFamily="34" charset="0"/>
                        </a:rPr>
                        <a:t> of 100' sections of hose lay</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a:t>
                      </a:r>
                      <a:endParaRPr lang="en-US" sz="2000" b="1" dirty="0" smtClean="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ea typeface="+mn-ea"/>
                          <a:cs typeface="Arial" pitchFamily="34" charset="0"/>
                        </a:rPr>
                        <a:t>Total</a:t>
                      </a:r>
                      <a:r>
                        <a:rPr lang="en-US" sz="2000" b="1" baseline="0" dirty="0" smtClean="0">
                          <a:latin typeface="Arial" pitchFamily="34" charset="0"/>
                          <a:ea typeface="+mn-ea"/>
                          <a:cs typeface="Arial" pitchFamily="34" charset="0"/>
                        </a:rPr>
                        <a:t> FL for</a:t>
                      </a:r>
                      <a:br>
                        <a:rPr lang="en-US" sz="2000" b="1" baseline="0" dirty="0" smtClean="0">
                          <a:latin typeface="Arial" pitchFamily="34" charset="0"/>
                          <a:ea typeface="+mn-ea"/>
                          <a:cs typeface="Arial" pitchFamily="34" charset="0"/>
                        </a:rPr>
                      </a:br>
                      <a:r>
                        <a:rPr lang="en-US" sz="2000" b="1" baseline="0" dirty="0" smtClean="0">
                          <a:latin typeface="Arial" pitchFamily="34" charset="0"/>
                          <a:ea typeface="+mn-ea"/>
                          <a:cs typeface="Arial" pitchFamily="34" charset="0"/>
                        </a:rPr>
                        <a:t>hose lay</a:t>
                      </a:r>
                      <a:endParaRPr lang="en-US" sz="2000" b="1" dirty="0" smtClean="0">
                        <a:latin typeface="Arial" pitchFamily="34" charset="0"/>
                        <a:ea typeface="Times New Roman"/>
                        <a:cs typeface="Arial" pitchFamily="34" charset="0"/>
                      </a:endParaRPr>
                    </a:p>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tc>
              </a:tr>
            </a:tbl>
          </a:graphicData>
        </a:graphic>
      </p:graphicFrame>
      <p:sp>
        <p:nvSpPr>
          <p:cNvPr id="6" name="Flowchart: Connector 5"/>
          <p:cNvSpPr/>
          <p:nvPr/>
        </p:nvSpPr>
        <p:spPr>
          <a:xfrm>
            <a:off x="4648200" y="304800"/>
            <a:ext cx="10668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29160614"/>
              </p:ext>
            </p:extLst>
          </p:nvPr>
        </p:nvGraphicFramePr>
        <p:xfrm>
          <a:off x="304800" y="2286000"/>
          <a:ext cx="8534401" cy="1493520"/>
        </p:xfrm>
        <a:graphic>
          <a:graphicData uri="http://schemas.openxmlformats.org/drawingml/2006/table">
            <a:tbl>
              <a:tblPr>
                <a:tableStyleId>{3C2FFA5D-87B4-456A-9821-1D502468CF0F}</a:tableStyleId>
              </a:tblPr>
              <a:tblGrid>
                <a:gridCol w="3276601"/>
                <a:gridCol w="304800"/>
                <a:gridCol w="2666999"/>
                <a:gridCol w="381000"/>
                <a:gridCol w="1905001"/>
              </a:tblGrid>
              <a:tr h="762000">
                <a:tc>
                  <a:txBody>
                    <a:bodyPr/>
                    <a:lstStyle/>
                    <a:p>
                      <a:pPr marL="0" marR="0" algn="ctr">
                        <a:spcBef>
                          <a:spcPts val="0"/>
                        </a:spcBef>
                        <a:spcAft>
                          <a:spcPts val="0"/>
                        </a:spcAft>
                      </a:pPr>
                      <a:r>
                        <a:rPr lang="en-US" sz="2000" b="1" dirty="0" smtClean="0">
                          <a:latin typeface="Arial" pitchFamily="34" charset="0"/>
                          <a:cs typeface="Arial" pitchFamily="34" charset="0"/>
                        </a:rPr>
                        <a:t>FL per 100' section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of hose</a:t>
                      </a:r>
                      <a:r>
                        <a:rPr lang="en-US" sz="2000" b="1" baseline="0" dirty="0" smtClean="0">
                          <a:latin typeface="Arial" pitchFamily="34" charset="0"/>
                          <a:cs typeface="Arial" pitchFamily="34" charset="0"/>
                        </a:rPr>
                        <a:t> lay </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dirty="0">
                          <a:latin typeface="Arial" pitchFamily="34" charset="0"/>
                          <a:ea typeface="+mn-ea"/>
                          <a:cs typeface="Arial" pitchFamily="34" charset="0"/>
                        </a:rPr>
                        <a:t>x</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dirty="0" smtClean="0">
                          <a:latin typeface="Arial" pitchFamily="34" charset="0"/>
                          <a:ea typeface="+mn-ea"/>
                          <a:cs typeface="Arial" pitchFamily="34" charset="0"/>
                        </a:rPr>
                        <a:t>Number</a:t>
                      </a:r>
                      <a:r>
                        <a:rPr lang="en-US" sz="2000" b="1" baseline="0" dirty="0" smtClean="0">
                          <a:latin typeface="Arial" pitchFamily="34" charset="0"/>
                          <a:ea typeface="+mn-ea"/>
                          <a:cs typeface="Arial" pitchFamily="34" charset="0"/>
                        </a:rPr>
                        <a:t> of 100' sections of hose lay</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a:t>
                      </a:r>
                      <a:endParaRPr lang="en-US" sz="2000" b="1" dirty="0" smtClean="0">
                        <a:latin typeface="Arial" pitchFamily="34" charset="0"/>
                        <a:ea typeface="Times New Roman"/>
                        <a:cs typeface="Arial" pitchFamily="34" charset="0"/>
                      </a:endParaRPr>
                    </a:p>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ea typeface="+mn-ea"/>
                          <a:cs typeface="Arial" pitchFamily="34" charset="0"/>
                        </a:rPr>
                        <a:t>Total</a:t>
                      </a:r>
                      <a:r>
                        <a:rPr lang="en-US" sz="2000" b="1" baseline="0" dirty="0" smtClean="0">
                          <a:latin typeface="Arial" pitchFamily="34" charset="0"/>
                          <a:ea typeface="+mn-ea"/>
                          <a:cs typeface="Arial" pitchFamily="34" charset="0"/>
                        </a:rPr>
                        <a:t> FL for hose lay</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r>
              <a:tr h="591309">
                <a:tc>
                  <a:txBody>
                    <a:bodyPr/>
                    <a:lstStyle/>
                    <a:p>
                      <a:pPr marL="0" marR="0" algn="ctr">
                        <a:spcBef>
                          <a:spcPts val="0"/>
                        </a:spcBef>
                        <a:spcAft>
                          <a:spcPts val="0"/>
                        </a:spcAft>
                      </a:pP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latin typeface="Arial" pitchFamily="34" charset="0"/>
                          <a:ea typeface="Times New Roman"/>
                          <a:cs typeface="Arial" pitchFamily="34" charset="0"/>
                        </a:rPr>
                        <a:t>x</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latin typeface="Arial" pitchFamily="34" charset="0"/>
                          <a:ea typeface="Times New Roman"/>
                          <a:cs typeface="Arial" pitchFamily="34" charset="0"/>
                        </a:rPr>
                        <a:t> </a:t>
                      </a:r>
                      <a:endParaRPr lang="en-US" sz="24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latin typeface="Arial" pitchFamily="34" charset="0"/>
                          <a:ea typeface="Times New Roman"/>
                          <a:cs typeface="Arial" pitchFamily="34" charset="0"/>
                        </a:rPr>
                        <a:t>=</a:t>
                      </a:r>
                    </a:p>
                    <a:p>
                      <a:pPr marL="0" marR="0" algn="ctr" defTabSz="914400" rtl="0" eaLnBrk="1" latinLnBrk="0" hangingPunct="1">
                        <a:spcBef>
                          <a:spcPts val="0"/>
                        </a:spcBef>
                        <a:spcAft>
                          <a:spcPts val="0"/>
                        </a:spcAft>
                      </a:pPr>
                      <a:endParaRPr lang="en-US" sz="2400" b="1" kern="1200" dirty="0">
                        <a:solidFill>
                          <a:schemeClr val="dk1"/>
                        </a:solidFill>
                        <a:latin typeface="Arial" pitchFamily="34" charset="0"/>
                        <a:ea typeface="Times New Roman"/>
                        <a:cs typeface="Arial" pitchFamily="34" charset="0"/>
                      </a:endParaRPr>
                    </a:p>
                  </a:txBody>
                  <a:tcPr marL="68580" marR="68580" marT="0" marB="0" anchor="ctr"/>
                </a:tc>
                <a:tc>
                  <a:txBody>
                    <a:bodyPr/>
                    <a:lstStyle/>
                    <a:p>
                      <a:pPr marL="0" marR="0" algn="ctr" defTabSz="914400" rtl="0" eaLnBrk="1" latinLnBrk="0" hangingPunct="1">
                        <a:spcBef>
                          <a:spcPts val="0"/>
                        </a:spcBef>
                        <a:spcAft>
                          <a:spcPts val="0"/>
                        </a:spcAft>
                      </a:pPr>
                      <a:endParaRPr lang="en-US" sz="2400" b="1" kern="1200" dirty="0">
                        <a:solidFill>
                          <a:schemeClr val="dk1"/>
                        </a:solidFill>
                        <a:latin typeface="Arial" pitchFamily="34" charset="0"/>
                        <a:ea typeface="Times New Roman"/>
                        <a:cs typeface="Arial" pitchFamily="34" charset="0"/>
                      </a:endParaRPr>
                    </a:p>
                  </a:txBody>
                  <a:tcPr marL="68580" marR="68580" marT="0" marB="0" anchor="ctr"/>
                </a:tc>
              </a:tr>
            </a:tbl>
          </a:graphicData>
        </a:graphic>
      </p:graphicFrame>
      <p:pic>
        <p:nvPicPr>
          <p:cNvPr id="49157" name="Picture 4" descr="img_100.tif"/>
          <p:cNvPicPr>
            <a:picLocks noChangeAspect="1"/>
          </p:cNvPicPr>
          <p:nvPr/>
        </p:nvPicPr>
        <p:blipFill>
          <a:blip r:embed="rId3" cstate="print"/>
          <a:srcRect/>
          <a:stretch>
            <a:fillRect/>
          </a:stretch>
        </p:blipFill>
        <p:spPr bwMode="auto">
          <a:xfrm>
            <a:off x="0" y="4298950"/>
            <a:ext cx="9144000" cy="2363788"/>
          </a:xfrm>
          <a:prstGeom prst="rect">
            <a:avLst/>
          </a:prstGeom>
          <a:noFill/>
          <a:ln w="9525">
            <a:noFill/>
            <a:miter lim="800000"/>
            <a:headEnd/>
            <a:tailEnd/>
          </a:ln>
        </p:spPr>
      </p:pic>
      <p:sp>
        <p:nvSpPr>
          <p:cNvPr id="49158" name="TextBox 6"/>
          <p:cNvSpPr txBox="1">
            <a:spLocks noChangeArrowheads="1"/>
          </p:cNvSpPr>
          <p:nvPr/>
        </p:nvSpPr>
        <p:spPr bwMode="auto">
          <a:xfrm>
            <a:off x="4227513" y="4800600"/>
            <a:ext cx="1208985"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1½"</a:t>
            </a:r>
            <a:endParaRPr lang="en-US" sz="1600" dirty="0">
              <a:solidFill>
                <a:srgbClr val="FFFF00"/>
              </a:solidFill>
              <a:latin typeface="Arial" pitchFamily="34" charset="0"/>
              <a:cs typeface="Arial" pitchFamily="34" charset="0"/>
            </a:endParaRPr>
          </a:p>
        </p:txBody>
      </p:sp>
      <p:cxnSp>
        <p:nvCxnSpPr>
          <p:cNvPr id="9" name="Straight Connector 8"/>
          <p:cNvCxnSpPr/>
          <p:nvPr/>
        </p:nvCxnSpPr>
        <p:spPr>
          <a:xfrm rot="5400000" flipH="1" flipV="1">
            <a:off x="5757069"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1630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81922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1056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5105400"/>
            <a:ext cx="73152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164" name="TextBox 13"/>
          <p:cNvSpPr txBox="1">
            <a:spLocks noChangeArrowheads="1"/>
          </p:cNvSpPr>
          <p:nvPr/>
        </p:nvSpPr>
        <p:spPr bwMode="auto">
          <a:xfrm>
            <a:off x="6781800" y="4800600"/>
            <a:ext cx="1208985"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1½"</a:t>
            </a:r>
            <a:endParaRPr lang="en-US" sz="1600" dirty="0">
              <a:solidFill>
                <a:srgbClr val="FFFF00"/>
              </a:solidFill>
              <a:latin typeface="Arial" pitchFamily="34" charset="0"/>
              <a:cs typeface="Arial" pitchFamily="34" charset="0"/>
            </a:endParaRPr>
          </a:p>
        </p:txBody>
      </p:sp>
      <p:sp>
        <p:nvSpPr>
          <p:cNvPr id="49165" name="TextBox 14"/>
          <p:cNvSpPr txBox="1">
            <a:spLocks noChangeArrowheads="1"/>
          </p:cNvSpPr>
          <p:nvPr/>
        </p:nvSpPr>
        <p:spPr bwMode="auto">
          <a:xfrm>
            <a:off x="1905000" y="4800600"/>
            <a:ext cx="126669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 1½"</a:t>
            </a:r>
            <a:endParaRPr lang="en-US" sz="1600" dirty="0">
              <a:solidFill>
                <a:srgbClr val="FFFF00"/>
              </a:solidFill>
              <a:latin typeface="Arial" pitchFamily="34" charset="0"/>
              <a:cs typeface="Arial" pitchFamily="34" charset="0"/>
            </a:endParaRPr>
          </a:p>
        </p:txBody>
      </p:sp>
      <p:sp>
        <p:nvSpPr>
          <p:cNvPr id="49169" name="TextBox 20"/>
          <p:cNvSpPr txBox="1">
            <a:spLocks noChangeArrowheads="1"/>
          </p:cNvSpPr>
          <p:nvPr/>
        </p:nvSpPr>
        <p:spPr bwMode="auto">
          <a:xfrm>
            <a:off x="7696200" y="5486400"/>
            <a:ext cx="1447800" cy="584775"/>
          </a:xfrm>
          <a:prstGeom prst="rect">
            <a:avLst/>
          </a:prstGeom>
          <a:noFill/>
          <a:ln w="9525">
            <a:noFill/>
            <a:miter lim="800000"/>
            <a:headEnd/>
            <a:tailEnd/>
          </a:ln>
        </p:spPr>
        <p:txBody>
          <a:bodyPr>
            <a:spAutoFit/>
          </a:bodyPr>
          <a:lstStyle/>
          <a:p>
            <a:pPr algn="ctr"/>
            <a:r>
              <a:rPr lang="en-US" sz="1600" dirty="0" smtClean="0">
                <a:solidFill>
                  <a:srgbClr val="FFFF00"/>
                </a:solidFill>
                <a:latin typeface="Arial" pitchFamily="34" charset="0"/>
                <a:cs typeface="Arial" pitchFamily="34" charset="0"/>
              </a:rPr>
              <a:t>Flow </a:t>
            </a:r>
            <a:r>
              <a:rPr lang="en-US" sz="1600" dirty="0">
                <a:solidFill>
                  <a:srgbClr val="FFFF00"/>
                </a:solidFill>
                <a:latin typeface="Arial" pitchFamily="34" charset="0"/>
                <a:cs typeface="Arial" pitchFamily="34" charset="0"/>
              </a:rPr>
              <a:t>= 30 </a:t>
            </a:r>
            <a:r>
              <a:rPr lang="en-US" sz="1600" dirty="0" smtClean="0">
                <a:solidFill>
                  <a:srgbClr val="FFFF00"/>
                </a:solidFill>
                <a:latin typeface="Arial" pitchFamily="34" charset="0"/>
                <a:cs typeface="Arial" pitchFamily="34" charset="0"/>
              </a:rPr>
              <a:t>gpm</a:t>
            </a:r>
            <a:endParaRPr lang="en-US" sz="1600" dirty="0">
              <a:solidFill>
                <a:srgbClr val="FFFF00"/>
              </a:solidFill>
              <a:latin typeface="Arial" pitchFamily="34" charset="0"/>
              <a:cs typeface="Arial" pitchFamily="34" charset="0"/>
            </a:endParaRPr>
          </a:p>
        </p:txBody>
      </p:sp>
      <p:sp>
        <p:nvSpPr>
          <p:cNvPr id="17" name="Title 16"/>
          <p:cNvSpPr>
            <a:spLocks noGrp="1"/>
          </p:cNvSpPr>
          <p:nvPr>
            <p:ph type="title"/>
          </p:nvPr>
        </p:nvSpPr>
        <p:spPr>
          <a:xfrm>
            <a:off x="457200" y="152400"/>
            <a:ext cx="8229600" cy="1143000"/>
          </a:xfrm>
        </p:spPr>
        <p:txBody>
          <a:bodyPr/>
          <a:lstStyle/>
          <a:p>
            <a:r>
              <a:rPr lang="en-US" dirty="0" smtClean="0"/>
              <a:t>Practice</a:t>
            </a:r>
            <a:endParaRPr lang="en-US" dirty="0"/>
          </a:p>
        </p:txBody>
      </p:sp>
      <p:sp>
        <p:nvSpPr>
          <p:cNvPr id="19" name="Content Placeholder 18"/>
          <p:cNvSpPr>
            <a:spLocks noGrp="1"/>
          </p:cNvSpPr>
          <p:nvPr>
            <p:ph idx="1"/>
          </p:nvPr>
        </p:nvSpPr>
        <p:spPr>
          <a:xfrm>
            <a:off x="457200" y="1341437"/>
            <a:ext cx="8229600" cy="1173163"/>
          </a:xfrm>
        </p:spPr>
        <p:txBody>
          <a:bodyPr/>
          <a:lstStyle/>
          <a:p>
            <a:pPr marL="0" indent="0" algn="ctr"/>
            <a:r>
              <a:rPr lang="en-US" sz="2800" dirty="0" smtClean="0">
                <a:ln w="9000" cmpd="sng">
                  <a:noFill/>
                  <a:prstDash val="solid"/>
                </a:ln>
              </a:rPr>
              <a:t>What is total FL for 300' of </a:t>
            </a:r>
            <a:br>
              <a:rPr lang="en-US" sz="2800" dirty="0" smtClean="0">
                <a:ln w="9000" cmpd="sng">
                  <a:noFill/>
                  <a:prstDash val="solid"/>
                </a:ln>
              </a:rPr>
            </a:br>
            <a:r>
              <a:rPr lang="en-US" sz="2800" dirty="0" smtClean="0">
                <a:ln w="9000" cmpd="sng">
                  <a:noFill/>
                  <a:prstDash val="solid"/>
                </a:ln>
              </a:rPr>
              <a:t>1½" hose @ 30 gpm?</a:t>
            </a:r>
          </a:p>
          <a:p>
            <a:endParaRPr lang="en-US" dirty="0"/>
          </a:p>
        </p:txBody>
      </p:sp>
      <p:grpSp>
        <p:nvGrpSpPr>
          <p:cNvPr id="23" name="Group 22"/>
          <p:cNvGrpSpPr/>
          <p:nvPr/>
        </p:nvGrpSpPr>
        <p:grpSpPr>
          <a:xfrm>
            <a:off x="914400" y="3276600"/>
            <a:ext cx="7772400" cy="2167354"/>
            <a:chOff x="914400" y="3276600"/>
            <a:chExt cx="7772400" cy="2167354"/>
          </a:xfrm>
        </p:grpSpPr>
        <p:sp>
          <p:nvSpPr>
            <p:cNvPr id="49166" name="TextBox 17"/>
            <p:cNvSpPr txBox="1">
              <a:spLocks noChangeArrowheads="1"/>
            </p:cNvSpPr>
            <p:nvPr/>
          </p:nvSpPr>
          <p:spPr bwMode="auto">
            <a:xfrm>
              <a:off x="2133600" y="5105400"/>
              <a:ext cx="617477"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3 psi</a:t>
              </a:r>
              <a:endParaRPr lang="en-US" sz="1600" dirty="0">
                <a:solidFill>
                  <a:schemeClr val="bg1"/>
                </a:solidFill>
                <a:latin typeface="Arial" pitchFamily="34" charset="0"/>
                <a:cs typeface="Arial" pitchFamily="34" charset="0"/>
              </a:endParaRPr>
            </a:p>
          </p:txBody>
        </p:sp>
        <p:sp>
          <p:nvSpPr>
            <p:cNvPr id="49167" name="TextBox 18"/>
            <p:cNvSpPr txBox="1">
              <a:spLocks noChangeArrowheads="1"/>
            </p:cNvSpPr>
            <p:nvPr/>
          </p:nvSpPr>
          <p:spPr bwMode="auto">
            <a:xfrm>
              <a:off x="4495800" y="5105400"/>
              <a:ext cx="559769"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3psi</a:t>
              </a:r>
              <a:endParaRPr lang="en-US" sz="1600" dirty="0">
                <a:solidFill>
                  <a:schemeClr val="bg1"/>
                </a:solidFill>
                <a:latin typeface="Arial" pitchFamily="34" charset="0"/>
                <a:cs typeface="Arial" pitchFamily="34" charset="0"/>
              </a:endParaRPr>
            </a:p>
          </p:txBody>
        </p:sp>
        <p:sp>
          <p:nvSpPr>
            <p:cNvPr id="49168" name="TextBox 19"/>
            <p:cNvSpPr txBox="1">
              <a:spLocks noChangeArrowheads="1"/>
            </p:cNvSpPr>
            <p:nvPr/>
          </p:nvSpPr>
          <p:spPr bwMode="auto">
            <a:xfrm>
              <a:off x="7086600" y="5105400"/>
              <a:ext cx="617477"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3 psi</a:t>
              </a:r>
              <a:endParaRPr lang="en-US" sz="1600" dirty="0">
                <a:solidFill>
                  <a:schemeClr val="bg1"/>
                </a:solidFill>
                <a:latin typeface="Arial" pitchFamily="34" charset="0"/>
                <a:cs typeface="Arial" pitchFamily="34" charset="0"/>
              </a:endParaRPr>
            </a:p>
          </p:txBody>
        </p:sp>
        <p:sp>
          <p:nvSpPr>
            <p:cNvPr id="18" name="TextBox 17"/>
            <p:cNvSpPr txBox="1"/>
            <p:nvPr/>
          </p:nvSpPr>
          <p:spPr>
            <a:xfrm>
              <a:off x="914400" y="3276600"/>
              <a:ext cx="1676400" cy="381000"/>
            </a:xfrm>
            <a:prstGeom prst="rect">
              <a:avLst/>
            </a:prstGeom>
            <a:noFill/>
          </p:spPr>
          <p:txBody>
            <a:bodyPr wrap="square" rtlCol="0">
              <a:spAutoFit/>
            </a:bodyPr>
            <a:lstStyle/>
            <a:p>
              <a:pPr algn="ctr"/>
              <a:r>
                <a:rPr lang="en-US" b="1" dirty="0" smtClean="0"/>
                <a:t>3 psi</a:t>
              </a:r>
              <a:endParaRPr lang="en-US" b="1" dirty="0"/>
            </a:p>
          </p:txBody>
        </p:sp>
        <p:sp>
          <p:nvSpPr>
            <p:cNvPr id="20" name="TextBox 19"/>
            <p:cNvSpPr txBox="1"/>
            <p:nvPr/>
          </p:nvSpPr>
          <p:spPr>
            <a:xfrm>
              <a:off x="4343400" y="3276600"/>
              <a:ext cx="1676400" cy="381000"/>
            </a:xfrm>
            <a:prstGeom prst="rect">
              <a:avLst/>
            </a:prstGeom>
            <a:noFill/>
          </p:spPr>
          <p:txBody>
            <a:bodyPr wrap="square" rtlCol="0">
              <a:spAutoFit/>
            </a:bodyPr>
            <a:lstStyle/>
            <a:p>
              <a:pPr algn="ctr"/>
              <a:r>
                <a:rPr lang="en-US" b="1" dirty="0" smtClean="0"/>
                <a:t>3</a:t>
              </a:r>
              <a:endParaRPr lang="en-US" b="1" dirty="0"/>
            </a:p>
          </p:txBody>
        </p:sp>
        <p:sp>
          <p:nvSpPr>
            <p:cNvPr id="21" name="TextBox 20"/>
            <p:cNvSpPr txBox="1"/>
            <p:nvPr/>
          </p:nvSpPr>
          <p:spPr>
            <a:xfrm>
              <a:off x="7010400" y="3276600"/>
              <a:ext cx="1676400" cy="381000"/>
            </a:xfrm>
            <a:prstGeom prst="rect">
              <a:avLst/>
            </a:prstGeom>
            <a:noFill/>
          </p:spPr>
          <p:txBody>
            <a:bodyPr wrap="square" rtlCol="0">
              <a:spAutoFit/>
            </a:bodyPr>
            <a:lstStyle/>
            <a:p>
              <a:pPr algn="ctr"/>
              <a:r>
                <a:rPr lang="en-US" b="1" dirty="0" smtClean="0"/>
                <a:t>9 psi</a:t>
              </a:r>
              <a:endParaRPr lang="en-U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descr="FL_calculator.png">
            <a:hlinkClick r:id="rId3" action="ppaction://hlinkfile"/>
          </p:cNvPr>
          <p:cNvPicPr>
            <a:picLocks noChangeAspect="1"/>
          </p:cNvPicPr>
          <p:nvPr/>
        </p:nvPicPr>
        <p:blipFill>
          <a:blip r:embed="rId4" cstate="print"/>
          <a:srcRect/>
          <a:stretch>
            <a:fillRect/>
          </a:stretch>
        </p:blipFill>
        <p:spPr bwMode="auto">
          <a:xfrm>
            <a:off x="0" y="2710100"/>
            <a:ext cx="8991600" cy="33859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47108" name="TextBox 3"/>
          <p:cNvSpPr txBox="1">
            <a:spLocks noChangeArrowheads="1"/>
          </p:cNvSpPr>
          <p:nvPr/>
        </p:nvSpPr>
        <p:spPr bwMode="auto">
          <a:xfrm>
            <a:off x="775128" y="6061075"/>
            <a:ext cx="7593745" cy="492443"/>
          </a:xfrm>
          <a:prstGeom prst="rect">
            <a:avLst/>
          </a:prstGeom>
          <a:noFill/>
          <a:ln w="9525">
            <a:noFill/>
            <a:miter lim="800000"/>
            <a:headEnd/>
            <a:tailEnd/>
          </a:ln>
        </p:spPr>
        <p:txBody>
          <a:bodyPr wrap="none">
            <a:spAutoFit/>
          </a:bodyPr>
          <a:lstStyle/>
          <a:p>
            <a:pPr algn="ctr"/>
            <a:r>
              <a:rPr lang="en-US" sz="1400" b="1" dirty="0" smtClean="0">
                <a:latin typeface="Arial" pitchFamily="34" charset="0"/>
                <a:cs typeface="Arial" pitchFamily="34" charset="0"/>
              </a:rPr>
              <a:t>Click </a:t>
            </a:r>
            <a:r>
              <a:rPr lang="en-US" sz="1400" b="1" dirty="0">
                <a:latin typeface="Arial" pitchFamily="34" charset="0"/>
                <a:cs typeface="Arial" pitchFamily="34" charset="0"/>
              </a:rPr>
              <a:t>on the calculator image above to launch the Interactive Calculator </a:t>
            </a:r>
            <a:r>
              <a:rPr lang="en-US" sz="1400" b="1" dirty="0" smtClean="0">
                <a:latin typeface="Arial" pitchFamily="34" charset="0"/>
                <a:cs typeface="Arial" pitchFamily="34" charset="0"/>
              </a:rPr>
              <a:t>application.</a:t>
            </a:r>
            <a:endParaRPr lang="en-US" sz="1400" b="1" dirty="0">
              <a:latin typeface="Arial" pitchFamily="34" charset="0"/>
              <a:cs typeface="Arial" pitchFamily="34" charset="0"/>
            </a:endParaRPr>
          </a:p>
          <a:p>
            <a:pPr algn="ctr"/>
            <a:r>
              <a:rPr lang="en-US" sz="1200" dirty="0">
                <a:latin typeface="Arial" pitchFamily="34" charset="0"/>
                <a:cs typeface="Arial" pitchFamily="34" charset="0"/>
              </a:rPr>
              <a:t>If for some reason the link is broken, just locate the file named “</a:t>
            </a:r>
            <a:r>
              <a:rPr lang="en-US" sz="1200" dirty="0" smtClean="0">
                <a:latin typeface="Arial" pitchFamily="34" charset="0"/>
                <a:cs typeface="Arial" pitchFamily="34" charset="0"/>
              </a:rPr>
              <a:t>Calculator_gui.exe,” </a:t>
            </a:r>
            <a:r>
              <a:rPr lang="en-US" sz="1200" dirty="0">
                <a:latin typeface="Arial" pitchFamily="34" charset="0"/>
                <a:cs typeface="Arial" pitchFamily="34" charset="0"/>
              </a:rPr>
              <a:t>double click on it to start.</a:t>
            </a:r>
          </a:p>
        </p:txBody>
      </p:sp>
      <p:sp>
        <p:nvSpPr>
          <p:cNvPr id="6" name="Title 1"/>
          <p:cNvSpPr txBox="1">
            <a:spLocks/>
          </p:cNvSpPr>
          <p:nvPr/>
        </p:nvSpPr>
        <p:spPr>
          <a:xfrm>
            <a:off x="914400" y="381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graphicFrame>
        <p:nvGraphicFramePr>
          <p:cNvPr id="8" name="Table 7"/>
          <p:cNvGraphicFramePr>
            <a:graphicFrameLocks noGrp="1"/>
          </p:cNvGraphicFramePr>
          <p:nvPr>
            <p:extLst>
              <p:ext uri="{D42A27DB-BD31-4B8C-83A1-F6EECF244321}">
                <p14:modId xmlns:p14="http://schemas.microsoft.com/office/powerpoint/2010/main" val="562885561"/>
              </p:ext>
            </p:extLst>
          </p:nvPr>
        </p:nvGraphicFramePr>
        <p:xfrm>
          <a:off x="457200" y="1280160"/>
          <a:ext cx="8381998" cy="1386840"/>
        </p:xfrm>
        <a:graphic>
          <a:graphicData uri="http://schemas.openxmlformats.org/drawingml/2006/table">
            <a:tbl>
              <a:tblPr>
                <a:tableStyleId>{3C2FFA5D-87B4-456A-9821-1D502468CF0F}</a:tableStyleId>
              </a:tblPr>
              <a:tblGrid>
                <a:gridCol w="3096053"/>
                <a:gridCol w="364405"/>
                <a:gridCol w="2505108"/>
                <a:gridCol w="302053"/>
                <a:gridCol w="2114379"/>
              </a:tblGrid>
              <a:tr h="1386840">
                <a:tc>
                  <a:txBody>
                    <a:bodyPr/>
                    <a:lstStyle/>
                    <a:p>
                      <a:pPr marL="0" marR="0" algn="ctr">
                        <a:spcBef>
                          <a:spcPts val="0"/>
                        </a:spcBef>
                        <a:spcAft>
                          <a:spcPts val="0"/>
                        </a:spcAft>
                      </a:pPr>
                      <a:r>
                        <a:rPr lang="en-US" sz="2000" b="1" dirty="0" smtClean="0">
                          <a:latin typeface="Arial" pitchFamily="34" charset="0"/>
                          <a:cs typeface="Arial" pitchFamily="34" charset="0"/>
                        </a:rPr>
                        <a:t>FL per 100' section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of hose</a:t>
                      </a:r>
                      <a:r>
                        <a:rPr lang="en-US" sz="2000" b="1" baseline="0" dirty="0" smtClean="0">
                          <a:latin typeface="Arial" pitchFamily="34" charset="0"/>
                          <a:cs typeface="Arial" pitchFamily="34" charset="0"/>
                        </a:rPr>
                        <a:t> lay </a:t>
                      </a:r>
                      <a:endParaRPr lang="en-US" sz="2000" b="1" dirty="0">
                        <a:latin typeface="Arial" pitchFamily="34" charset="0"/>
                        <a:ea typeface="Times New Roman"/>
                        <a:cs typeface="Arial" pitchFamily="34" charset="0"/>
                      </a:endParaRPr>
                    </a:p>
                  </a:txBody>
                  <a:tcPr marL="68580" marR="68580" marT="0" marB="0" anchor="ctr">
                    <a:noFill/>
                  </a:tcPr>
                </a:tc>
                <a:tc>
                  <a:txBody>
                    <a:bodyPr/>
                    <a:lstStyle/>
                    <a:p>
                      <a:pPr marL="0" marR="0" algn="ctr">
                        <a:spcBef>
                          <a:spcPts val="0"/>
                        </a:spcBef>
                        <a:spcAft>
                          <a:spcPts val="0"/>
                        </a:spcAft>
                      </a:pPr>
                      <a:r>
                        <a:rPr lang="en-US" sz="2000" b="1" dirty="0">
                          <a:latin typeface="Arial" pitchFamily="34" charset="0"/>
                          <a:ea typeface="+mn-ea"/>
                          <a:cs typeface="Arial" pitchFamily="34" charset="0"/>
                        </a:rPr>
                        <a:t>x</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ea typeface="+mn-ea"/>
                          <a:cs typeface="Arial" pitchFamily="34" charset="0"/>
                        </a:rPr>
                        <a:t>Number</a:t>
                      </a:r>
                      <a:r>
                        <a:rPr lang="en-US" sz="2000" b="1" baseline="0" dirty="0" smtClean="0">
                          <a:latin typeface="Arial" pitchFamily="34" charset="0"/>
                          <a:ea typeface="+mn-ea"/>
                          <a:cs typeface="Arial" pitchFamily="34" charset="0"/>
                        </a:rPr>
                        <a:t> of 100' sections of hose lay</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a:t>
                      </a:r>
                      <a:endParaRPr lang="en-US" sz="2000" b="1" dirty="0" smtClean="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ea typeface="+mn-ea"/>
                          <a:cs typeface="Arial" pitchFamily="34" charset="0"/>
                        </a:rPr>
                        <a:t>Total</a:t>
                      </a:r>
                      <a:r>
                        <a:rPr lang="en-US" sz="2000" b="1" baseline="0" dirty="0" smtClean="0">
                          <a:latin typeface="Arial" pitchFamily="34" charset="0"/>
                          <a:ea typeface="+mn-ea"/>
                          <a:cs typeface="Arial" pitchFamily="34" charset="0"/>
                        </a:rPr>
                        <a:t> FL for</a:t>
                      </a:r>
                      <a:br>
                        <a:rPr lang="en-US" sz="2000" b="1" baseline="0" dirty="0" smtClean="0">
                          <a:latin typeface="Arial" pitchFamily="34" charset="0"/>
                          <a:ea typeface="+mn-ea"/>
                          <a:cs typeface="Arial" pitchFamily="34" charset="0"/>
                        </a:rPr>
                      </a:br>
                      <a:r>
                        <a:rPr lang="en-US" sz="2000" b="1" baseline="0" dirty="0" smtClean="0">
                          <a:latin typeface="Arial" pitchFamily="34" charset="0"/>
                          <a:ea typeface="+mn-ea"/>
                          <a:cs typeface="Arial" pitchFamily="34" charset="0"/>
                        </a:rPr>
                        <a:t>hose lay</a:t>
                      </a:r>
                      <a:endParaRPr lang="en-US" sz="2000" b="1" dirty="0" smtClean="0">
                        <a:latin typeface="Arial" pitchFamily="34" charset="0"/>
                        <a:ea typeface="Times New Roman"/>
                        <a:cs typeface="Arial" pitchFamily="34" charset="0"/>
                      </a:endParaRPr>
                    </a:p>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tc>
              </a:tr>
            </a:tbl>
          </a:graphicData>
        </a:graphic>
      </p:graphicFrame>
      <p:sp>
        <p:nvSpPr>
          <p:cNvPr id="7" name="Flowchart: Connector 6"/>
          <p:cNvSpPr/>
          <p:nvPr/>
        </p:nvSpPr>
        <p:spPr>
          <a:xfrm>
            <a:off x="4648200" y="304800"/>
            <a:ext cx="10668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66228185"/>
              </p:ext>
            </p:extLst>
          </p:nvPr>
        </p:nvGraphicFramePr>
        <p:xfrm>
          <a:off x="304800" y="2362200"/>
          <a:ext cx="8534401" cy="1371600"/>
        </p:xfrm>
        <a:graphic>
          <a:graphicData uri="http://schemas.openxmlformats.org/drawingml/2006/table">
            <a:tbl>
              <a:tblPr>
                <a:tableStyleId>{3C2FFA5D-87B4-456A-9821-1D502468CF0F}</a:tableStyleId>
              </a:tblPr>
              <a:tblGrid>
                <a:gridCol w="3276601"/>
                <a:gridCol w="304800"/>
                <a:gridCol w="2666999"/>
                <a:gridCol w="381000"/>
                <a:gridCol w="1905001"/>
              </a:tblGrid>
              <a:tr h="762000">
                <a:tc>
                  <a:txBody>
                    <a:bodyPr/>
                    <a:lstStyle/>
                    <a:p>
                      <a:pPr marL="0" marR="0" algn="ctr">
                        <a:spcBef>
                          <a:spcPts val="0"/>
                        </a:spcBef>
                        <a:spcAft>
                          <a:spcPts val="0"/>
                        </a:spcAft>
                      </a:pPr>
                      <a:r>
                        <a:rPr lang="en-US" sz="2000" b="1" dirty="0" smtClean="0">
                          <a:latin typeface="Arial" pitchFamily="34" charset="0"/>
                          <a:cs typeface="Arial" pitchFamily="34" charset="0"/>
                        </a:rPr>
                        <a:t>FL per 100'</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section of hose</a:t>
                      </a:r>
                      <a:r>
                        <a:rPr lang="en-US" sz="2000" b="1" baseline="0" dirty="0" smtClean="0">
                          <a:latin typeface="Arial" pitchFamily="34" charset="0"/>
                          <a:cs typeface="Arial" pitchFamily="34" charset="0"/>
                        </a:rPr>
                        <a:t> lay </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dirty="0">
                          <a:latin typeface="Arial" pitchFamily="34" charset="0"/>
                          <a:ea typeface="+mn-ea"/>
                          <a:cs typeface="Arial" pitchFamily="34" charset="0"/>
                        </a:rPr>
                        <a:t>x</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dirty="0" smtClean="0">
                          <a:latin typeface="Arial" pitchFamily="34" charset="0"/>
                          <a:ea typeface="+mn-ea"/>
                          <a:cs typeface="Arial" pitchFamily="34" charset="0"/>
                        </a:rPr>
                        <a:t>Number</a:t>
                      </a:r>
                      <a:r>
                        <a:rPr lang="en-US" sz="2000" b="1" baseline="0" dirty="0" smtClean="0">
                          <a:latin typeface="Arial" pitchFamily="34" charset="0"/>
                          <a:ea typeface="+mn-ea"/>
                          <a:cs typeface="Arial" pitchFamily="34" charset="0"/>
                        </a:rPr>
                        <a:t> of 100'</a:t>
                      </a:r>
                      <a:br>
                        <a:rPr lang="en-US" sz="2000" b="1" baseline="0" dirty="0" smtClean="0">
                          <a:latin typeface="Arial" pitchFamily="34" charset="0"/>
                          <a:ea typeface="+mn-ea"/>
                          <a:cs typeface="Arial" pitchFamily="34" charset="0"/>
                        </a:rPr>
                      </a:br>
                      <a:r>
                        <a:rPr lang="en-US" sz="2000" b="1" baseline="0" dirty="0" smtClean="0">
                          <a:latin typeface="Arial" pitchFamily="34" charset="0"/>
                          <a:ea typeface="+mn-ea"/>
                          <a:cs typeface="Arial" pitchFamily="34" charset="0"/>
                        </a:rPr>
                        <a:t>sections of hose lay</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a:t>
                      </a:r>
                      <a:endParaRPr lang="en-US" sz="2000" b="1" dirty="0" smtClean="0">
                        <a:latin typeface="Arial" pitchFamily="34" charset="0"/>
                        <a:ea typeface="Times New Roman"/>
                        <a:cs typeface="Arial" pitchFamily="34" charset="0"/>
                      </a:endParaRPr>
                    </a:p>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ea typeface="+mn-ea"/>
                          <a:cs typeface="Arial" pitchFamily="34" charset="0"/>
                        </a:rPr>
                        <a:t>Total</a:t>
                      </a:r>
                      <a:r>
                        <a:rPr lang="en-US" sz="2000" b="1" baseline="0" dirty="0" smtClean="0">
                          <a:latin typeface="Arial" pitchFamily="34" charset="0"/>
                          <a:ea typeface="+mn-ea"/>
                          <a:cs typeface="Arial" pitchFamily="34" charset="0"/>
                        </a:rPr>
                        <a:t> FL for</a:t>
                      </a:r>
                      <a:br>
                        <a:rPr lang="en-US" sz="2000" b="1" baseline="0" dirty="0" smtClean="0">
                          <a:latin typeface="Arial" pitchFamily="34" charset="0"/>
                          <a:ea typeface="+mn-ea"/>
                          <a:cs typeface="Arial" pitchFamily="34" charset="0"/>
                        </a:rPr>
                      </a:br>
                      <a:r>
                        <a:rPr lang="en-US" sz="2000" b="1" baseline="0" dirty="0" smtClean="0">
                          <a:latin typeface="Arial" pitchFamily="34" charset="0"/>
                          <a:ea typeface="+mn-ea"/>
                          <a:cs typeface="Arial" pitchFamily="34" charset="0"/>
                        </a:rPr>
                        <a:t>hose lay</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r>
              <a:tr h="591309">
                <a:tc>
                  <a:txBody>
                    <a:bodyPr/>
                    <a:lstStyle/>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ea typeface="Times New Roman"/>
                          <a:cs typeface="Arial" pitchFamily="34" charset="0"/>
                        </a:rPr>
                        <a:t>x</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Arial" pitchFamily="34" charset="0"/>
                          <a:ea typeface="Times New Roman"/>
                          <a:cs typeface="Arial" pitchFamily="34" charset="0"/>
                        </a:rPr>
                        <a:t>=</a:t>
                      </a:r>
                    </a:p>
                    <a:p>
                      <a:pPr marL="0" marR="0" algn="ctr" defTabSz="914400" rtl="0" eaLnBrk="1" latinLnBrk="0" hangingPunct="1">
                        <a:spcBef>
                          <a:spcPts val="0"/>
                        </a:spcBef>
                        <a:spcAft>
                          <a:spcPts val="0"/>
                        </a:spcAft>
                      </a:pPr>
                      <a:endParaRPr lang="en-US" sz="2000" b="1" kern="1200" dirty="0">
                        <a:solidFill>
                          <a:schemeClr val="dk1"/>
                        </a:solidFill>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dk1"/>
                        </a:solidFill>
                        <a:latin typeface="Arial" pitchFamily="34" charset="0"/>
                        <a:ea typeface="Times New Roman"/>
                        <a:cs typeface="Arial" pitchFamily="34" charset="0"/>
                      </a:endParaRPr>
                    </a:p>
                  </a:txBody>
                  <a:tcPr marL="68580" marR="68580" marT="0" marB="0" anchor="ctr"/>
                </a:tc>
              </a:tr>
            </a:tbl>
          </a:graphicData>
        </a:graphic>
      </p:graphicFrame>
      <p:pic>
        <p:nvPicPr>
          <p:cNvPr id="49157" name="Picture 4" descr="img_100.tif"/>
          <p:cNvPicPr>
            <a:picLocks noChangeAspect="1"/>
          </p:cNvPicPr>
          <p:nvPr/>
        </p:nvPicPr>
        <p:blipFill>
          <a:blip r:embed="rId3" cstate="print"/>
          <a:srcRect/>
          <a:stretch>
            <a:fillRect/>
          </a:stretch>
        </p:blipFill>
        <p:spPr bwMode="auto">
          <a:xfrm>
            <a:off x="0" y="4267200"/>
            <a:ext cx="9144000" cy="2363788"/>
          </a:xfrm>
          <a:prstGeom prst="rect">
            <a:avLst/>
          </a:prstGeom>
          <a:noFill/>
          <a:ln w="9525">
            <a:noFill/>
            <a:miter lim="800000"/>
            <a:headEnd/>
            <a:tailEnd/>
          </a:ln>
        </p:spPr>
      </p:pic>
      <p:sp>
        <p:nvSpPr>
          <p:cNvPr id="49158" name="TextBox 6"/>
          <p:cNvSpPr txBox="1">
            <a:spLocks noChangeArrowheads="1"/>
          </p:cNvSpPr>
          <p:nvPr/>
        </p:nvSpPr>
        <p:spPr bwMode="auto">
          <a:xfrm>
            <a:off x="4227513" y="4800600"/>
            <a:ext cx="103746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1"</a:t>
            </a:r>
            <a:endParaRPr lang="en-US" sz="1600" dirty="0">
              <a:solidFill>
                <a:srgbClr val="FFFF00"/>
              </a:solidFill>
              <a:latin typeface="Arial" pitchFamily="34" charset="0"/>
              <a:cs typeface="Arial" pitchFamily="34" charset="0"/>
            </a:endParaRPr>
          </a:p>
        </p:txBody>
      </p:sp>
      <p:cxnSp>
        <p:nvCxnSpPr>
          <p:cNvPr id="9" name="Straight Connector 8"/>
          <p:cNvCxnSpPr/>
          <p:nvPr/>
        </p:nvCxnSpPr>
        <p:spPr>
          <a:xfrm rot="5400000" flipH="1" flipV="1">
            <a:off x="5757069"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1630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81922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1056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5105400"/>
            <a:ext cx="73152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164" name="TextBox 13"/>
          <p:cNvSpPr txBox="1">
            <a:spLocks noChangeArrowheads="1"/>
          </p:cNvSpPr>
          <p:nvPr/>
        </p:nvSpPr>
        <p:spPr bwMode="auto">
          <a:xfrm>
            <a:off x="6781800" y="4800600"/>
            <a:ext cx="103746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1"</a:t>
            </a:r>
            <a:endParaRPr lang="en-US" sz="1600" dirty="0">
              <a:solidFill>
                <a:srgbClr val="FFFF00"/>
              </a:solidFill>
              <a:latin typeface="Arial" pitchFamily="34" charset="0"/>
              <a:cs typeface="Arial" pitchFamily="34" charset="0"/>
            </a:endParaRPr>
          </a:p>
        </p:txBody>
      </p:sp>
      <p:sp>
        <p:nvSpPr>
          <p:cNvPr id="49165" name="TextBox 14"/>
          <p:cNvSpPr txBox="1">
            <a:spLocks noChangeArrowheads="1"/>
          </p:cNvSpPr>
          <p:nvPr/>
        </p:nvSpPr>
        <p:spPr bwMode="auto">
          <a:xfrm>
            <a:off x="1905000" y="4800600"/>
            <a:ext cx="1095172"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 1"</a:t>
            </a:r>
            <a:endParaRPr lang="en-US" sz="1600" dirty="0">
              <a:solidFill>
                <a:srgbClr val="FFFF00"/>
              </a:solidFill>
              <a:latin typeface="Arial" pitchFamily="34" charset="0"/>
              <a:cs typeface="Arial" pitchFamily="34" charset="0"/>
            </a:endParaRPr>
          </a:p>
        </p:txBody>
      </p:sp>
      <p:sp>
        <p:nvSpPr>
          <p:cNvPr id="49169" name="TextBox 20"/>
          <p:cNvSpPr txBox="1">
            <a:spLocks noChangeArrowheads="1"/>
          </p:cNvSpPr>
          <p:nvPr/>
        </p:nvSpPr>
        <p:spPr bwMode="auto">
          <a:xfrm>
            <a:off x="7696200" y="5486400"/>
            <a:ext cx="1447800" cy="584775"/>
          </a:xfrm>
          <a:prstGeom prst="rect">
            <a:avLst/>
          </a:prstGeom>
          <a:noFill/>
          <a:ln w="9525">
            <a:noFill/>
            <a:miter lim="800000"/>
            <a:headEnd/>
            <a:tailEnd/>
          </a:ln>
        </p:spPr>
        <p:txBody>
          <a:bodyPr>
            <a:spAutoFit/>
          </a:bodyPr>
          <a:lstStyle/>
          <a:p>
            <a:pPr algn="ctr"/>
            <a:r>
              <a:rPr lang="en-US" sz="1600" dirty="0" smtClean="0">
                <a:solidFill>
                  <a:srgbClr val="FFFF00"/>
                </a:solidFill>
                <a:latin typeface="Arial" pitchFamily="34" charset="0"/>
                <a:cs typeface="Arial" pitchFamily="34" charset="0"/>
              </a:rPr>
              <a:t>Flow </a:t>
            </a:r>
            <a:r>
              <a:rPr lang="en-US" sz="1600" dirty="0">
                <a:solidFill>
                  <a:srgbClr val="FFFF00"/>
                </a:solidFill>
                <a:latin typeface="Arial" pitchFamily="34" charset="0"/>
                <a:cs typeface="Arial" pitchFamily="34" charset="0"/>
              </a:rPr>
              <a:t>= 30 </a:t>
            </a:r>
            <a:r>
              <a:rPr lang="en-US" sz="1600" dirty="0" smtClean="0">
                <a:solidFill>
                  <a:srgbClr val="FFFF00"/>
                </a:solidFill>
                <a:latin typeface="Arial" pitchFamily="34" charset="0"/>
                <a:cs typeface="Arial" pitchFamily="34" charset="0"/>
              </a:rPr>
              <a:t>gpm</a:t>
            </a:r>
            <a:endParaRPr lang="en-US" sz="1600" dirty="0">
              <a:solidFill>
                <a:srgbClr val="FFFF00"/>
              </a:solidFill>
              <a:latin typeface="Arial" pitchFamily="34" charset="0"/>
              <a:cs typeface="Arial" pitchFamily="34" charset="0"/>
            </a:endParaRPr>
          </a:p>
        </p:txBody>
      </p:sp>
      <p:sp>
        <p:nvSpPr>
          <p:cNvPr id="17" name="Title 16"/>
          <p:cNvSpPr>
            <a:spLocks noGrp="1"/>
          </p:cNvSpPr>
          <p:nvPr>
            <p:ph type="title"/>
          </p:nvPr>
        </p:nvSpPr>
        <p:spPr>
          <a:xfrm>
            <a:off x="457200" y="152400"/>
            <a:ext cx="8229600" cy="1143000"/>
          </a:xfrm>
        </p:spPr>
        <p:txBody>
          <a:bodyPr/>
          <a:lstStyle/>
          <a:p>
            <a:r>
              <a:rPr lang="en-US" dirty="0" smtClean="0"/>
              <a:t>Practice</a:t>
            </a:r>
            <a:endParaRPr lang="en-US" dirty="0"/>
          </a:p>
        </p:txBody>
      </p:sp>
      <p:sp>
        <p:nvSpPr>
          <p:cNvPr id="19" name="Content Placeholder 18"/>
          <p:cNvSpPr>
            <a:spLocks noGrp="1"/>
          </p:cNvSpPr>
          <p:nvPr>
            <p:ph idx="1"/>
          </p:nvPr>
        </p:nvSpPr>
        <p:spPr>
          <a:xfrm>
            <a:off x="457200" y="1371600"/>
            <a:ext cx="8229600" cy="1249363"/>
          </a:xfrm>
        </p:spPr>
        <p:txBody>
          <a:bodyPr/>
          <a:lstStyle/>
          <a:p>
            <a:pPr marL="0" indent="0" algn="ctr"/>
            <a:r>
              <a:rPr lang="en-US" sz="2800" dirty="0" smtClean="0">
                <a:ln w="9000" cmpd="sng">
                  <a:noFill/>
                  <a:prstDash val="solid"/>
                </a:ln>
              </a:rPr>
              <a:t>What is total FL for 300' of </a:t>
            </a:r>
            <a:br>
              <a:rPr lang="en-US" sz="2800" dirty="0" smtClean="0">
                <a:ln w="9000" cmpd="sng">
                  <a:noFill/>
                  <a:prstDash val="solid"/>
                </a:ln>
              </a:rPr>
            </a:br>
            <a:r>
              <a:rPr lang="en-US" sz="2800" dirty="0" smtClean="0">
                <a:ln w="9000" cmpd="sng">
                  <a:noFill/>
                  <a:prstDash val="solid"/>
                </a:ln>
              </a:rPr>
              <a:t>1" hose @ 30 gpm?</a:t>
            </a:r>
          </a:p>
          <a:p>
            <a:endParaRPr lang="en-US" dirty="0"/>
          </a:p>
        </p:txBody>
      </p:sp>
      <p:grpSp>
        <p:nvGrpSpPr>
          <p:cNvPr id="24" name="Group 23"/>
          <p:cNvGrpSpPr/>
          <p:nvPr/>
        </p:nvGrpSpPr>
        <p:grpSpPr>
          <a:xfrm>
            <a:off x="1447800" y="3276600"/>
            <a:ext cx="7010400" cy="2167354"/>
            <a:chOff x="1447800" y="3276600"/>
            <a:chExt cx="7010400" cy="2167354"/>
          </a:xfrm>
        </p:grpSpPr>
        <p:sp>
          <p:nvSpPr>
            <p:cNvPr id="49166" name="TextBox 17"/>
            <p:cNvSpPr txBox="1">
              <a:spLocks noChangeArrowheads="1"/>
            </p:cNvSpPr>
            <p:nvPr/>
          </p:nvSpPr>
          <p:spPr bwMode="auto">
            <a:xfrm>
              <a:off x="2133600" y="5105400"/>
              <a:ext cx="731290"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23 psi</a:t>
              </a:r>
              <a:endParaRPr lang="en-US" sz="1600" dirty="0">
                <a:solidFill>
                  <a:schemeClr val="bg1"/>
                </a:solidFill>
                <a:latin typeface="Arial" pitchFamily="34" charset="0"/>
                <a:cs typeface="Arial" pitchFamily="34" charset="0"/>
              </a:endParaRPr>
            </a:p>
          </p:txBody>
        </p:sp>
        <p:sp>
          <p:nvSpPr>
            <p:cNvPr id="49167" name="TextBox 18"/>
            <p:cNvSpPr txBox="1">
              <a:spLocks noChangeArrowheads="1"/>
            </p:cNvSpPr>
            <p:nvPr/>
          </p:nvSpPr>
          <p:spPr bwMode="auto">
            <a:xfrm>
              <a:off x="4495800" y="5105400"/>
              <a:ext cx="673582"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23psi</a:t>
              </a:r>
              <a:endParaRPr lang="en-US" sz="1600" dirty="0">
                <a:solidFill>
                  <a:schemeClr val="bg1"/>
                </a:solidFill>
                <a:latin typeface="Arial" pitchFamily="34" charset="0"/>
                <a:cs typeface="Arial" pitchFamily="34" charset="0"/>
              </a:endParaRPr>
            </a:p>
          </p:txBody>
        </p:sp>
        <p:sp>
          <p:nvSpPr>
            <p:cNvPr id="49168" name="TextBox 19"/>
            <p:cNvSpPr txBox="1">
              <a:spLocks noChangeArrowheads="1"/>
            </p:cNvSpPr>
            <p:nvPr/>
          </p:nvSpPr>
          <p:spPr bwMode="auto">
            <a:xfrm>
              <a:off x="7086600" y="5105400"/>
              <a:ext cx="731290"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23 psi</a:t>
              </a:r>
              <a:endParaRPr lang="en-US" sz="1600" dirty="0">
                <a:solidFill>
                  <a:schemeClr val="bg1"/>
                </a:solidFill>
                <a:latin typeface="Arial" pitchFamily="34" charset="0"/>
                <a:cs typeface="Arial" pitchFamily="34" charset="0"/>
              </a:endParaRPr>
            </a:p>
          </p:txBody>
        </p:sp>
        <p:sp>
          <p:nvSpPr>
            <p:cNvPr id="18" name="TextBox 17"/>
            <p:cNvSpPr txBox="1"/>
            <p:nvPr/>
          </p:nvSpPr>
          <p:spPr>
            <a:xfrm>
              <a:off x="1447800" y="3276600"/>
              <a:ext cx="1066800" cy="738664"/>
            </a:xfrm>
            <a:prstGeom prst="rect">
              <a:avLst/>
            </a:prstGeom>
            <a:noFill/>
          </p:spPr>
          <p:txBody>
            <a:bodyPr wrap="square" rtlCol="0">
              <a:spAutoFit/>
            </a:bodyPr>
            <a:lstStyle/>
            <a:p>
              <a:pPr algn="ctr"/>
              <a:r>
                <a:rPr lang="en-US" sz="2400" b="1" dirty="0" smtClean="0">
                  <a:latin typeface="Arial" pitchFamily="34" charset="0"/>
                  <a:ea typeface="Times New Roman"/>
                  <a:cs typeface="Arial" pitchFamily="34" charset="0"/>
                </a:rPr>
                <a:t>23 psi</a:t>
              </a:r>
            </a:p>
            <a:p>
              <a:pPr algn="ctr"/>
              <a:endParaRPr lang="en-US" dirty="0">
                <a:latin typeface="Arial" pitchFamily="34" charset="0"/>
                <a:cs typeface="Arial" pitchFamily="34" charset="0"/>
              </a:endParaRPr>
            </a:p>
          </p:txBody>
        </p:sp>
        <p:sp>
          <p:nvSpPr>
            <p:cNvPr id="21" name="TextBox 20"/>
            <p:cNvSpPr txBox="1"/>
            <p:nvPr/>
          </p:nvSpPr>
          <p:spPr>
            <a:xfrm>
              <a:off x="4648200" y="3276600"/>
              <a:ext cx="1066800" cy="738664"/>
            </a:xfrm>
            <a:prstGeom prst="rect">
              <a:avLst/>
            </a:prstGeom>
            <a:noFill/>
          </p:spPr>
          <p:txBody>
            <a:bodyPr wrap="square" rtlCol="0">
              <a:spAutoFit/>
            </a:bodyPr>
            <a:lstStyle/>
            <a:p>
              <a:pPr algn="ctr"/>
              <a:r>
                <a:rPr lang="en-US" sz="2400" b="1" dirty="0" smtClean="0">
                  <a:latin typeface="Arial" pitchFamily="34" charset="0"/>
                  <a:ea typeface="Times New Roman"/>
                  <a:cs typeface="Arial" pitchFamily="34" charset="0"/>
                </a:rPr>
                <a:t>3</a:t>
              </a:r>
            </a:p>
            <a:p>
              <a:pPr algn="ctr"/>
              <a:endParaRPr lang="en-US" dirty="0">
                <a:latin typeface="Arial" pitchFamily="34" charset="0"/>
                <a:cs typeface="Arial" pitchFamily="34" charset="0"/>
              </a:endParaRPr>
            </a:p>
          </p:txBody>
        </p:sp>
        <p:sp>
          <p:nvSpPr>
            <p:cNvPr id="22" name="TextBox 21"/>
            <p:cNvSpPr txBox="1"/>
            <p:nvPr/>
          </p:nvSpPr>
          <p:spPr>
            <a:xfrm>
              <a:off x="7391400" y="3276600"/>
              <a:ext cx="1066800" cy="738664"/>
            </a:xfrm>
            <a:prstGeom prst="rect">
              <a:avLst/>
            </a:prstGeom>
            <a:noFill/>
          </p:spPr>
          <p:txBody>
            <a:bodyPr wrap="square" rtlCol="0">
              <a:spAutoFit/>
            </a:bodyPr>
            <a:lstStyle/>
            <a:p>
              <a:pPr algn="ctr"/>
              <a:r>
                <a:rPr lang="en-US" sz="2400" b="1" dirty="0" smtClean="0">
                  <a:latin typeface="Arial" pitchFamily="34" charset="0"/>
                  <a:ea typeface="Times New Roman"/>
                  <a:cs typeface="Arial" pitchFamily="34" charset="0"/>
                </a:rPr>
                <a:t>69 psi</a:t>
              </a:r>
            </a:p>
            <a:p>
              <a:pPr algn="ctr"/>
              <a:endParaRPr lang="en-US"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57200" y="152400"/>
            <a:ext cx="8229600" cy="1143000"/>
          </a:xfrm>
        </p:spPr>
        <p:txBody>
          <a:bodyPr/>
          <a:lstStyle/>
          <a:p>
            <a:r>
              <a:rPr lang="en-US" dirty="0" smtClean="0"/>
              <a:t>Practice</a:t>
            </a:r>
            <a:endParaRPr lang="en-US" dirty="0"/>
          </a:p>
        </p:txBody>
      </p:sp>
      <p:sp>
        <p:nvSpPr>
          <p:cNvPr id="17" name="Content Placeholder 16"/>
          <p:cNvSpPr>
            <a:spLocks noGrp="1"/>
          </p:cNvSpPr>
          <p:nvPr>
            <p:ph idx="1"/>
          </p:nvPr>
        </p:nvSpPr>
        <p:spPr>
          <a:xfrm>
            <a:off x="457200" y="1341437"/>
            <a:ext cx="8229600" cy="4906963"/>
          </a:xfrm>
        </p:spPr>
        <p:txBody>
          <a:bodyPr/>
          <a:lstStyle/>
          <a:p>
            <a:pPr marL="0" indent="0" algn="ctr"/>
            <a:r>
              <a:rPr lang="en-US" sz="2800" dirty="0" smtClean="0"/>
              <a:t>What is total FL for 300' of </a:t>
            </a:r>
            <a:br>
              <a:rPr lang="en-US" sz="2800" dirty="0" smtClean="0"/>
            </a:br>
            <a:r>
              <a:rPr lang="en-US" sz="2800" dirty="0" smtClean="0"/>
              <a:t>¾" hose @ 30 gpm?</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3530858273"/>
              </p:ext>
            </p:extLst>
          </p:nvPr>
        </p:nvGraphicFramePr>
        <p:xfrm>
          <a:off x="304800" y="2545080"/>
          <a:ext cx="8534401" cy="1371600"/>
        </p:xfrm>
        <a:graphic>
          <a:graphicData uri="http://schemas.openxmlformats.org/drawingml/2006/table">
            <a:tbl>
              <a:tblPr>
                <a:tableStyleId>{3C2FFA5D-87B4-456A-9821-1D502468CF0F}</a:tableStyleId>
              </a:tblPr>
              <a:tblGrid>
                <a:gridCol w="2819400"/>
                <a:gridCol w="457200"/>
                <a:gridCol w="2971800"/>
                <a:gridCol w="381000"/>
                <a:gridCol w="1905001"/>
              </a:tblGrid>
              <a:tr h="762000">
                <a:tc>
                  <a:txBody>
                    <a:bodyPr/>
                    <a:lstStyle/>
                    <a:p>
                      <a:pPr marL="0" marR="0" algn="ctr">
                        <a:spcBef>
                          <a:spcPts val="0"/>
                        </a:spcBef>
                        <a:spcAft>
                          <a:spcPts val="0"/>
                        </a:spcAft>
                      </a:pPr>
                      <a:r>
                        <a:rPr lang="en-US" sz="2000" b="1" dirty="0" smtClean="0">
                          <a:latin typeface="Arial" pitchFamily="34" charset="0"/>
                          <a:cs typeface="Arial" pitchFamily="34" charset="0"/>
                        </a:rPr>
                        <a:t>FL per 100' section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of</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hose</a:t>
                      </a:r>
                      <a:r>
                        <a:rPr lang="en-US" sz="2000" b="1" baseline="0" dirty="0" smtClean="0">
                          <a:latin typeface="Arial" pitchFamily="34" charset="0"/>
                          <a:cs typeface="Arial" pitchFamily="34" charset="0"/>
                        </a:rPr>
                        <a:t> lay </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dirty="0">
                          <a:latin typeface="Arial" pitchFamily="34" charset="0"/>
                          <a:ea typeface="+mn-ea"/>
                          <a:cs typeface="Arial" pitchFamily="34" charset="0"/>
                        </a:rPr>
                        <a:t>x</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2000" b="1" baseline="0" dirty="0" smtClean="0">
                          <a:latin typeface="Arial" pitchFamily="34" charset="0"/>
                          <a:ea typeface="+mn-ea"/>
                          <a:cs typeface="Arial" pitchFamily="34" charset="0"/>
                        </a:rPr>
                        <a:t>Number of 100'</a:t>
                      </a:r>
                      <a:br>
                        <a:rPr lang="en-US" sz="2000" b="1" baseline="0" dirty="0" smtClean="0">
                          <a:latin typeface="Arial" pitchFamily="34" charset="0"/>
                          <a:ea typeface="+mn-ea"/>
                          <a:cs typeface="Arial" pitchFamily="34" charset="0"/>
                        </a:rPr>
                      </a:br>
                      <a:r>
                        <a:rPr lang="en-US" sz="2000" b="1" baseline="0" dirty="0" smtClean="0">
                          <a:latin typeface="Arial" pitchFamily="34" charset="0"/>
                          <a:ea typeface="+mn-ea"/>
                          <a:cs typeface="Arial" pitchFamily="34" charset="0"/>
                        </a:rPr>
                        <a:t> sections of hose lay</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a:t>
                      </a:r>
                      <a:endParaRPr lang="en-US" sz="2000" b="1" dirty="0" smtClean="0">
                        <a:latin typeface="Arial" pitchFamily="34" charset="0"/>
                        <a:ea typeface="Times New Roman"/>
                        <a:cs typeface="Arial" pitchFamily="34" charset="0"/>
                      </a:endParaRPr>
                    </a:p>
                    <a:p>
                      <a:pPr marL="0" marR="0" algn="ctr">
                        <a:spcBef>
                          <a:spcPts val="0"/>
                        </a:spcBef>
                        <a:spcAft>
                          <a:spcPts val="0"/>
                        </a:spcAft>
                      </a:pP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ea typeface="+mn-ea"/>
                          <a:cs typeface="Arial" pitchFamily="34" charset="0"/>
                        </a:rPr>
                        <a:t>Total</a:t>
                      </a:r>
                      <a:r>
                        <a:rPr lang="en-US" sz="2000" b="1" baseline="0" dirty="0" smtClean="0">
                          <a:latin typeface="Arial" pitchFamily="34" charset="0"/>
                          <a:ea typeface="+mn-ea"/>
                          <a:cs typeface="Arial" pitchFamily="34" charset="0"/>
                        </a:rPr>
                        <a:t> friction loss</a:t>
                      </a:r>
                      <a:endParaRPr lang="en-US" sz="2000" b="1" dirty="0">
                        <a:latin typeface="Arial" pitchFamily="34" charset="0"/>
                        <a:ea typeface="Times New Roman"/>
                        <a:cs typeface="Arial" pitchFamily="34" charset="0"/>
                      </a:endParaRPr>
                    </a:p>
                  </a:txBody>
                  <a:tcPr marL="68580" marR="68580" marT="0" marB="0" anchor="ctr">
                    <a:solidFill>
                      <a:schemeClr val="accent1">
                        <a:lumMod val="60000"/>
                        <a:lumOff val="40000"/>
                      </a:schemeClr>
                    </a:solidFill>
                  </a:tcPr>
                </a:tc>
              </a:tr>
              <a:tr h="591309">
                <a:tc>
                  <a:txBody>
                    <a:bodyPr/>
                    <a:lstStyle/>
                    <a:p>
                      <a:pPr marL="0" marR="0" algn="ctr">
                        <a:spcBef>
                          <a:spcPts val="0"/>
                        </a:spcBef>
                        <a:spcAft>
                          <a:spcPts val="0"/>
                        </a:spcAft>
                      </a:pPr>
                      <a:r>
                        <a:rPr lang="en-US" sz="2000" b="1" dirty="0" smtClean="0">
                          <a:latin typeface="Arial" pitchFamily="34" charset="0"/>
                          <a:ea typeface="Times New Roman"/>
                          <a:cs typeface="Arial" pitchFamily="34" charset="0"/>
                        </a:rPr>
                        <a:t>100 psi</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ea typeface="Times New Roman"/>
                          <a:cs typeface="Arial" pitchFamily="34" charset="0"/>
                        </a:rPr>
                        <a:t>x</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000" b="1" dirty="0" smtClean="0">
                          <a:latin typeface="Arial" pitchFamily="34" charset="0"/>
                          <a:ea typeface="Times New Roman"/>
                          <a:cs typeface="Arial" pitchFamily="34" charset="0"/>
                        </a:rPr>
                        <a:t>3</a:t>
                      </a:r>
                      <a:endParaRPr lang="en-US" sz="2000" b="1" dirty="0">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Arial" pitchFamily="34" charset="0"/>
                          <a:ea typeface="Times New Roman"/>
                          <a:cs typeface="Arial" pitchFamily="34" charset="0"/>
                        </a:rPr>
                        <a:t>=</a:t>
                      </a:r>
                    </a:p>
                    <a:p>
                      <a:pPr marL="0" marR="0" algn="ctr" defTabSz="914400" rtl="0" eaLnBrk="1" latinLnBrk="0" hangingPunct="1">
                        <a:spcBef>
                          <a:spcPts val="0"/>
                        </a:spcBef>
                        <a:spcAft>
                          <a:spcPts val="0"/>
                        </a:spcAft>
                      </a:pPr>
                      <a:endParaRPr lang="en-US" sz="2000" b="1" kern="1200" dirty="0">
                        <a:solidFill>
                          <a:schemeClr val="dk1"/>
                        </a:solidFill>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Arial" pitchFamily="34" charset="0"/>
                          <a:ea typeface="Times New Roman"/>
                          <a:cs typeface="Arial" pitchFamily="34" charset="0"/>
                        </a:rPr>
                        <a:t>300 psi</a:t>
                      </a:r>
                      <a:endParaRPr lang="en-US" sz="2000" b="1" kern="1200" dirty="0">
                        <a:solidFill>
                          <a:schemeClr val="dk1"/>
                        </a:solidFill>
                        <a:latin typeface="Arial" pitchFamily="34" charset="0"/>
                        <a:ea typeface="Times New Roman"/>
                        <a:cs typeface="Arial" pitchFamily="34" charset="0"/>
                      </a:endParaRPr>
                    </a:p>
                  </a:txBody>
                  <a:tcPr marL="68580" marR="68580" marT="0" marB="0" anchor="ctr"/>
                </a:tc>
              </a:tr>
            </a:tbl>
          </a:graphicData>
        </a:graphic>
      </p:graphicFrame>
      <p:pic>
        <p:nvPicPr>
          <p:cNvPr id="49157" name="Picture 4" descr="img_100.tif"/>
          <p:cNvPicPr>
            <a:picLocks noChangeAspect="1"/>
          </p:cNvPicPr>
          <p:nvPr/>
        </p:nvPicPr>
        <p:blipFill>
          <a:blip r:embed="rId3" cstate="print"/>
          <a:srcRect/>
          <a:stretch>
            <a:fillRect/>
          </a:stretch>
        </p:blipFill>
        <p:spPr bwMode="auto">
          <a:xfrm>
            <a:off x="0" y="4298950"/>
            <a:ext cx="9144000" cy="2363788"/>
          </a:xfrm>
          <a:prstGeom prst="rect">
            <a:avLst/>
          </a:prstGeom>
          <a:noFill/>
          <a:ln w="9525">
            <a:noFill/>
            <a:miter lim="800000"/>
            <a:headEnd/>
            <a:tailEnd/>
          </a:ln>
        </p:spPr>
      </p:pic>
      <p:sp>
        <p:nvSpPr>
          <p:cNvPr id="49158" name="TextBox 6"/>
          <p:cNvSpPr txBox="1">
            <a:spLocks noChangeArrowheads="1"/>
          </p:cNvSpPr>
          <p:nvPr/>
        </p:nvSpPr>
        <p:spPr bwMode="auto">
          <a:xfrm>
            <a:off x="4227513" y="4800600"/>
            <a:ext cx="1095172"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of ¾"</a:t>
            </a:r>
            <a:endParaRPr lang="en-US" sz="1600" dirty="0">
              <a:solidFill>
                <a:srgbClr val="FFFF00"/>
              </a:solidFill>
              <a:latin typeface="Arial" pitchFamily="34" charset="0"/>
              <a:cs typeface="Arial" pitchFamily="34" charset="0"/>
            </a:endParaRPr>
          </a:p>
        </p:txBody>
      </p:sp>
      <p:cxnSp>
        <p:nvCxnSpPr>
          <p:cNvPr id="9" name="Straight Connector 8"/>
          <p:cNvCxnSpPr/>
          <p:nvPr/>
        </p:nvCxnSpPr>
        <p:spPr>
          <a:xfrm rot="5400000" flipH="1" flipV="1">
            <a:off x="5757069"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1630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81922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105694" y="51427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5105400"/>
            <a:ext cx="73152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164" name="TextBox 13"/>
          <p:cNvSpPr txBox="1">
            <a:spLocks noChangeArrowheads="1"/>
          </p:cNvSpPr>
          <p:nvPr/>
        </p:nvSpPr>
        <p:spPr bwMode="auto">
          <a:xfrm>
            <a:off x="6781800" y="4800600"/>
            <a:ext cx="1152880"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 ¾"</a:t>
            </a:r>
            <a:endParaRPr lang="en-US" sz="1600" dirty="0">
              <a:solidFill>
                <a:srgbClr val="FFFF00"/>
              </a:solidFill>
              <a:latin typeface="Arial" pitchFamily="34" charset="0"/>
              <a:cs typeface="Arial" pitchFamily="34" charset="0"/>
            </a:endParaRPr>
          </a:p>
        </p:txBody>
      </p:sp>
      <p:sp>
        <p:nvSpPr>
          <p:cNvPr id="49165" name="TextBox 14"/>
          <p:cNvSpPr txBox="1">
            <a:spLocks noChangeArrowheads="1"/>
          </p:cNvSpPr>
          <p:nvPr/>
        </p:nvSpPr>
        <p:spPr bwMode="auto">
          <a:xfrm>
            <a:off x="1905000" y="4800600"/>
            <a:ext cx="1152880"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a:t>
            </a:r>
            <a:r>
              <a:rPr lang="en-US" sz="1600" dirty="0" smtClean="0">
                <a:solidFill>
                  <a:srgbClr val="FFFF00"/>
                </a:solidFill>
                <a:latin typeface="Arial" pitchFamily="34" charset="0"/>
                <a:cs typeface="Arial" pitchFamily="34" charset="0"/>
              </a:rPr>
              <a:t> ¾"</a:t>
            </a:r>
            <a:endParaRPr lang="en-US" sz="1600" dirty="0">
              <a:solidFill>
                <a:srgbClr val="FFFF00"/>
              </a:solidFill>
              <a:latin typeface="Arial" pitchFamily="34" charset="0"/>
              <a:cs typeface="Arial" pitchFamily="34" charset="0"/>
            </a:endParaRPr>
          </a:p>
        </p:txBody>
      </p:sp>
      <p:sp>
        <p:nvSpPr>
          <p:cNvPr id="49169" name="TextBox 20"/>
          <p:cNvSpPr txBox="1">
            <a:spLocks noChangeArrowheads="1"/>
          </p:cNvSpPr>
          <p:nvPr/>
        </p:nvSpPr>
        <p:spPr bwMode="auto">
          <a:xfrm>
            <a:off x="7696200" y="5486400"/>
            <a:ext cx="1447800" cy="584775"/>
          </a:xfrm>
          <a:prstGeom prst="rect">
            <a:avLst/>
          </a:prstGeom>
          <a:noFill/>
          <a:ln w="9525">
            <a:noFill/>
            <a:miter lim="800000"/>
            <a:headEnd/>
            <a:tailEnd/>
          </a:ln>
        </p:spPr>
        <p:txBody>
          <a:bodyPr>
            <a:spAutoFit/>
          </a:bodyPr>
          <a:lstStyle/>
          <a:p>
            <a:pPr algn="ctr"/>
            <a:r>
              <a:rPr lang="en-US" sz="1600" dirty="0" smtClean="0">
                <a:solidFill>
                  <a:srgbClr val="FFFF00"/>
                </a:solidFill>
                <a:latin typeface="Arial" pitchFamily="34" charset="0"/>
                <a:cs typeface="Arial" pitchFamily="34" charset="0"/>
              </a:rPr>
              <a:t>Flow </a:t>
            </a:r>
            <a:r>
              <a:rPr lang="en-US" sz="1600" dirty="0">
                <a:solidFill>
                  <a:srgbClr val="FFFF00"/>
                </a:solidFill>
                <a:latin typeface="Arial" pitchFamily="34" charset="0"/>
                <a:cs typeface="Arial" pitchFamily="34" charset="0"/>
              </a:rPr>
              <a:t>= 30 </a:t>
            </a:r>
            <a:r>
              <a:rPr lang="en-US" sz="1600" dirty="0" err="1" smtClean="0">
                <a:solidFill>
                  <a:srgbClr val="FFFF00"/>
                </a:solidFill>
                <a:latin typeface="Arial" pitchFamily="34" charset="0"/>
                <a:cs typeface="Arial" pitchFamily="34" charset="0"/>
              </a:rPr>
              <a:t>gpm</a:t>
            </a:r>
            <a:endParaRPr lang="en-US" sz="1600" dirty="0">
              <a:solidFill>
                <a:srgbClr val="FFFF00"/>
              </a:solidFill>
              <a:latin typeface="Arial" pitchFamily="34" charset="0"/>
              <a:cs typeface="Arial" pitchFamily="34" charset="0"/>
            </a:endParaRPr>
          </a:p>
        </p:txBody>
      </p:sp>
      <p:grpSp>
        <p:nvGrpSpPr>
          <p:cNvPr id="22" name="Group 21"/>
          <p:cNvGrpSpPr/>
          <p:nvPr/>
        </p:nvGrpSpPr>
        <p:grpSpPr>
          <a:xfrm>
            <a:off x="2133600" y="5105400"/>
            <a:ext cx="5798103" cy="338554"/>
            <a:chOff x="2133600" y="5105400"/>
            <a:chExt cx="5798103" cy="338554"/>
          </a:xfrm>
        </p:grpSpPr>
        <p:sp>
          <p:nvSpPr>
            <p:cNvPr id="49166" name="TextBox 17"/>
            <p:cNvSpPr txBox="1">
              <a:spLocks noChangeArrowheads="1"/>
            </p:cNvSpPr>
            <p:nvPr/>
          </p:nvSpPr>
          <p:spPr bwMode="auto">
            <a:xfrm>
              <a:off x="2133600" y="5105400"/>
              <a:ext cx="845103"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100 psi</a:t>
              </a:r>
              <a:endParaRPr lang="en-US" sz="1600" dirty="0">
                <a:solidFill>
                  <a:schemeClr val="bg1"/>
                </a:solidFill>
                <a:latin typeface="Arial" pitchFamily="34" charset="0"/>
                <a:cs typeface="Arial" pitchFamily="34" charset="0"/>
              </a:endParaRPr>
            </a:p>
          </p:txBody>
        </p:sp>
        <p:sp>
          <p:nvSpPr>
            <p:cNvPr id="49167" name="TextBox 18"/>
            <p:cNvSpPr txBox="1">
              <a:spLocks noChangeArrowheads="1"/>
            </p:cNvSpPr>
            <p:nvPr/>
          </p:nvSpPr>
          <p:spPr bwMode="auto">
            <a:xfrm>
              <a:off x="4495800" y="5105400"/>
              <a:ext cx="845103"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100 psi</a:t>
              </a:r>
              <a:endParaRPr lang="en-US" sz="1600" dirty="0">
                <a:solidFill>
                  <a:schemeClr val="bg1"/>
                </a:solidFill>
                <a:latin typeface="Arial" pitchFamily="34" charset="0"/>
                <a:cs typeface="Arial" pitchFamily="34" charset="0"/>
              </a:endParaRPr>
            </a:p>
          </p:txBody>
        </p:sp>
        <p:sp>
          <p:nvSpPr>
            <p:cNvPr id="49168" name="TextBox 19"/>
            <p:cNvSpPr txBox="1">
              <a:spLocks noChangeArrowheads="1"/>
            </p:cNvSpPr>
            <p:nvPr/>
          </p:nvSpPr>
          <p:spPr bwMode="auto">
            <a:xfrm>
              <a:off x="7086600" y="5105400"/>
              <a:ext cx="845103"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100 psi</a:t>
              </a:r>
              <a:endParaRPr lang="en-US" sz="1600" dirty="0">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43000"/>
          </a:xfrm>
        </p:spPr>
        <p:txBody>
          <a:bodyPr/>
          <a:lstStyle/>
          <a:p>
            <a:r>
              <a:rPr lang="en-US" dirty="0" smtClean="0"/>
              <a:t>Friction Loss Principles</a:t>
            </a:r>
            <a:endParaRPr lang="en-US" dirty="0"/>
          </a:p>
        </p:txBody>
      </p:sp>
      <p:sp>
        <p:nvSpPr>
          <p:cNvPr id="4" name="Content Placeholder 3"/>
          <p:cNvSpPr>
            <a:spLocks noGrp="1"/>
          </p:cNvSpPr>
          <p:nvPr>
            <p:ph idx="1"/>
          </p:nvPr>
        </p:nvSpPr>
        <p:spPr/>
        <p:txBody>
          <a:bodyPr/>
          <a:lstStyle/>
          <a:p>
            <a:pPr marL="0" indent="0"/>
            <a:r>
              <a:rPr lang="en-US" dirty="0" smtClean="0"/>
              <a:t>Friction loss principles help explain the RELATIONSHIP between friction loss and flow, hose diameter, and hose length. </a:t>
            </a:r>
          </a:p>
          <a:p>
            <a:pPr>
              <a:buNone/>
            </a:pPr>
            <a:r>
              <a:rPr lang="en-US" dirty="0" smtClean="0"/>
              <a:t>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43000"/>
          </a:xfrm>
        </p:spPr>
        <p:txBody>
          <a:bodyPr/>
          <a:lstStyle/>
          <a:p>
            <a:pPr fontAlgn="auto">
              <a:spcAft>
                <a:spcPts val="0"/>
              </a:spcAft>
              <a:defRPr/>
            </a:pPr>
            <a:r>
              <a:rPr lang="en-US" dirty="0" smtClean="0"/>
              <a:t>Friction Loss Principle:</a:t>
            </a:r>
            <a:endParaRPr lang="en-US" dirty="0"/>
          </a:p>
        </p:txBody>
      </p:sp>
      <p:sp>
        <p:nvSpPr>
          <p:cNvPr id="52227" name="Content Placeholder 2"/>
          <p:cNvSpPr>
            <a:spLocks noGrp="1"/>
          </p:cNvSpPr>
          <p:nvPr>
            <p:ph idx="1"/>
          </p:nvPr>
        </p:nvSpPr>
        <p:spPr>
          <a:xfrm>
            <a:off x="457200" y="1066801"/>
            <a:ext cx="8229600" cy="5562600"/>
          </a:xfrm>
        </p:spPr>
        <p:txBody>
          <a:bodyPr/>
          <a:lstStyle/>
          <a:p>
            <a:pPr algn="ctr">
              <a:buFont typeface="Arial" charset="0"/>
              <a:buNone/>
            </a:pPr>
            <a:r>
              <a:rPr lang="en-US" sz="2800" dirty="0" smtClean="0"/>
              <a:t>When FLOW (gpm) </a:t>
            </a:r>
            <a:r>
              <a:rPr lang="en-US" sz="2800" u="sng" dirty="0" smtClean="0">
                <a:solidFill>
                  <a:srgbClr val="C00000"/>
                </a:solidFill>
              </a:rPr>
              <a:t>decreases</a:t>
            </a:r>
            <a:r>
              <a:rPr lang="en-US" sz="2800" dirty="0"/>
              <a:t>,</a:t>
            </a:r>
            <a:r>
              <a:rPr lang="en-US" sz="2800" dirty="0" smtClean="0"/>
              <a:t> friction loss </a:t>
            </a:r>
            <a:r>
              <a:rPr lang="en-US" sz="2800" u="sng" dirty="0" smtClean="0">
                <a:solidFill>
                  <a:srgbClr val="C00000"/>
                </a:solidFill>
              </a:rPr>
              <a:t>decreases</a:t>
            </a:r>
            <a:r>
              <a:rPr lang="en-US" sz="2800" dirty="0" smtClean="0"/>
              <a:t> (when hose diameter is constant).</a:t>
            </a:r>
          </a:p>
        </p:txBody>
      </p:sp>
      <p:pic>
        <p:nvPicPr>
          <p:cNvPr id="4" name="img_01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737360" y="2079020"/>
            <a:ext cx="5730240" cy="42976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9" name="TextBox 4"/>
          <p:cNvSpPr txBox="1">
            <a:spLocks noChangeArrowheads="1"/>
          </p:cNvSpPr>
          <p:nvPr/>
        </p:nvSpPr>
        <p:spPr bwMode="auto">
          <a:xfrm>
            <a:off x="1608138" y="6400800"/>
            <a:ext cx="2488182" cy="261610"/>
          </a:xfrm>
          <a:prstGeom prst="rect">
            <a:avLst/>
          </a:prstGeom>
          <a:noFill/>
          <a:ln w="9525">
            <a:noFill/>
            <a:miter lim="800000"/>
            <a:headEnd/>
            <a:tailEnd/>
          </a:ln>
        </p:spPr>
        <p:txBody>
          <a:bodyPr wrap="none">
            <a:spAutoFit/>
          </a:bodyPr>
          <a:lstStyle/>
          <a:p>
            <a:r>
              <a:rPr lang="en-US" sz="1100" dirty="0" smtClean="0">
                <a:latin typeface="Arial" pitchFamily="34" charset="0"/>
                <a:cs typeface="Arial" pitchFamily="34" charset="0"/>
              </a:rPr>
              <a:t>Click </a:t>
            </a:r>
            <a:r>
              <a:rPr lang="en-US" sz="1100" dirty="0">
                <a:latin typeface="Arial" pitchFamily="34" charset="0"/>
                <a:cs typeface="Arial" pitchFamily="34" charset="0"/>
              </a:rPr>
              <a:t>on the image to play animation.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Practice</a:t>
            </a:r>
            <a:endParaRPr lang="en-US" dirty="0"/>
          </a:p>
        </p:txBody>
      </p:sp>
      <p:sp>
        <p:nvSpPr>
          <p:cNvPr id="3" name="Content Placeholder 2"/>
          <p:cNvSpPr>
            <a:spLocks noGrp="1"/>
          </p:cNvSpPr>
          <p:nvPr>
            <p:ph idx="1"/>
          </p:nvPr>
        </p:nvSpPr>
        <p:spPr>
          <a:xfrm>
            <a:off x="457200" y="1722438"/>
            <a:ext cx="8229600" cy="4906962"/>
          </a:xfrm>
        </p:spPr>
        <p:txBody>
          <a:bodyPr/>
          <a:lstStyle/>
          <a:p>
            <a:pPr marL="0" indent="0"/>
            <a:r>
              <a:rPr lang="en-US" dirty="0" smtClean="0">
                <a:effectLst>
                  <a:outerShdw blurRad="38100" dist="38100" dir="2700000" algn="tl">
                    <a:srgbClr val="000000">
                      <a:alpha val="43137"/>
                    </a:srgbClr>
                  </a:outerShdw>
                </a:effectLst>
              </a:rPr>
              <a:t>Flow rate is 40 </a:t>
            </a:r>
            <a:r>
              <a:rPr lang="en-US" dirty="0" err="1" smtClean="0">
                <a:effectLst>
                  <a:outerShdw blurRad="38100" dist="38100" dir="2700000" algn="tl">
                    <a:srgbClr val="000000">
                      <a:alpha val="43137"/>
                    </a:srgbClr>
                  </a:outerShdw>
                </a:effectLst>
              </a:rPr>
              <a:t>gpm</a:t>
            </a:r>
            <a:r>
              <a:rPr lang="en-US" dirty="0" smtClean="0">
                <a:effectLst>
                  <a:outerShdw blurRad="38100" dist="38100" dir="2700000" algn="tl">
                    <a:srgbClr val="000000">
                      <a:alpha val="43137"/>
                    </a:srgbClr>
                  </a:outerShdw>
                </a:effectLst>
              </a:rPr>
              <a:t>. What is friction loss in 1" hose? </a:t>
            </a:r>
          </a:p>
          <a:p>
            <a:pPr marL="457200" lvl="1" indent="0">
              <a:buNone/>
            </a:pPr>
            <a:r>
              <a:rPr lang="en-US" dirty="0" smtClean="0">
                <a:solidFill>
                  <a:schemeClr val="bg1"/>
                </a:solidFill>
                <a:effectLst>
                  <a:outerShdw blurRad="38100" dist="38100" dir="2700000" algn="tl">
                    <a:srgbClr val="000000">
                      <a:alpha val="43137"/>
                    </a:srgbClr>
                  </a:outerShdw>
                </a:effectLst>
              </a:rPr>
              <a:t>Answer:</a:t>
            </a:r>
            <a:r>
              <a:rPr lang="en-US" dirty="0" smtClean="0">
                <a:solidFill>
                  <a:schemeClr val="tx1"/>
                </a:solidFill>
              </a:rPr>
              <a:t> </a:t>
            </a:r>
            <a:r>
              <a:rPr lang="en-US" dirty="0" smtClean="0">
                <a:solidFill>
                  <a:srgbClr val="000000"/>
                </a:solidFill>
              </a:rPr>
              <a:t>40 psi per 100'</a:t>
            </a:r>
          </a:p>
          <a:p>
            <a:pPr lvl="1">
              <a:buFont typeface="Arial" charset="0"/>
              <a:buNone/>
            </a:pPr>
            <a:endParaRPr lang="en-US" dirty="0" smtClean="0"/>
          </a:p>
          <a:p>
            <a:pPr marL="0" indent="0"/>
            <a:r>
              <a:rPr lang="en-US" dirty="0" smtClean="0">
                <a:effectLst>
                  <a:outerShdw blurRad="38100" dist="38100" dir="2700000" algn="tl">
                    <a:srgbClr val="000000">
                      <a:alpha val="43137"/>
                    </a:srgbClr>
                  </a:outerShdw>
                </a:effectLst>
              </a:rPr>
              <a:t>Flow rate is 20 </a:t>
            </a:r>
            <a:r>
              <a:rPr lang="en-US" dirty="0" err="1" smtClean="0">
                <a:effectLst>
                  <a:outerShdw blurRad="38100" dist="38100" dir="2700000" algn="tl">
                    <a:srgbClr val="000000">
                      <a:alpha val="43137"/>
                    </a:srgbClr>
                  </a:outerShdw>
                </a:effectLst>
              </a:rPr>
              <a:t>gpm</a:t>
            </a:r>
            <a:r>
              <a:rPr lang="en-US" dirty="0" smtClean="0">
                <a:effectLst>
                  <a:outerShdw blurRad="38100" dist="38100" dir="2700000" algn="tl">
                    <a:srgbClr val="000000">
                      <a:alpha val="43137"/>
                    </a:srgbClr>
                  </a:outerShdw>
                </a:effectLst>
              </a:rPr>
              <a:t>. What is friction loss in 1" hose? </a:t>
            </a:r>
          </a:p>
          <a:p>
            <a:pPr marL="457200" lvl="1" indent="0">
              <a:buNone/>
            </a:pPr>
            <a:r>
              <a:rPr lang="en-US" dirty="0" smtClean="0">
                <a:solidFill>
                  <a:schemeClr val="bg1"/>
                </a:solidFill>
                <a:effectLst>
                  <a:outerShdw blurRad="38100" dist="38100" dir="2700000" algn="tl">
                    <a:srgbClr val="000000">
                      <a:alpha val="43137"/>
                    </a:srgbClr>
                  </a:outerShdw>
                </a:effectLst>
              </a:rPr>
              <a:t>Answer:</a:t>
            </a:r>
            <a:r>
              <a:rPr lang="en-US" dirty="0" smtClean="0">
                <a:solidFill>
                  <a:schemeClr val="tx1"/>
                </a:solidFill>
              </a:rPr>
              <a:t> </a:t>
            </a:r>
            <a:r>
              <a:rPr lang="en-US" dirty="0" smtClean="0">
                <a:solidFill>
                  <a:srgbClr val="000000"/>
                </a:solidFill>
              </a:rPr>
              <a:t>10 psi per 100'</a:t>
            </a:r>
          </a:p>
          <a:p>
            <a:pPr lvl="1"/>
            <a:endParaRPr lang="en-US" dirty="0" smtClean="0"/>
          </a:p>
        </p:txBody>
      </p:sp>
      <p:sp>
        <p:nvSpPr>
          <p:cNvPr id="53252" name="TextBox 4">
            <a:hlinkClick r:id="rId3" action="ppaction://hlinkfile"/>
          </p:cNvPr>
          <p:cNvSpPr txBox="1">
            <a:spLocks noChangeArrowheads="1"/>
          </p:cNvSpPr>
          <p:nvPr/>
        </p:nvSpPr>
        <p:spPr bwMode="auto">
          <a:xfrm>
            <a:off x="7696200" y="62484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3" action="ppaction://hlinkfile"/>
              </a:rPr>
              <a:t>Link to Calculator</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43000"/>
          </a:xfrm>
        </p:spPr>
        <p:txBody>
          <a:bodyPr>
            <a:noAutofit/>
          </a:bodyPr>
          <a:lstStyle/>
          <a:p>
            <a:pPr fontAlgn="auto">
              <a:spcAft>
                <a:spcPts val="0"/>
              </a:spcAft>
              <a:defRPr/>
            </a:pPr>
            <a:r>
              <a:rPr lang="en-US" dirty="0" smtClean="0"/>
              <a:t>Friction Loss Principle:</a:t>
            </a:r>
            <a:endParaRPr lang="en-US" dirty="0"/>
          </a:p>
        </p:txBody>
      </p:sp>
      <p:sp>
        <p:nvSpPr>
          <p:cNvPr id="3" name="Content Placeholder 2"/>
          <p:cNvSpPr>
            <a:spLocks noGrp="1"/>
          </p:cNvSpPr>
          <p:nvPr>
            <p:ph idx="1"/>
          </p:nvPr>
        </p:nvSpPr>
        <p:spPr>
          <a:xfrm>
            <a:off x="457200" y="1066800"/>
            <a:ext cx="8229600" cy="4648200"/>
          </a:xfrm>
        </p:spPr>
        <p:txBody>
          <a:bodyPr/>
          <a:lstStyle/>
          <a:p>
            <a:pPr marL="0" indent="0" algn="ctr">
              <a:lnSpc>
                <a:spcPts val="2900"/>
              </a:lnSpc>
              <a:spcBef>
                <a:spcPts val="0"/>
              </a:spcBef>
              <a:buFont typeface="Arial" charset="0"/>
              <a:buNone/>
            </a:pPr>
            <a:r>
              <a:rPr lang="en-US" sz="2800" dirty="0" smtClean="0"/>
              <a:t>When HOSE DIAMETER </a:t>
            </a:r>
            <a:r>
              <a:rPr lang="en-US" sz="2800" dirty="0" smtClean="0">
                <a:solidFill>
                  <a:srgbClr val="002060"/>
                </a:solidFill>
              </a:rPr>
              <a:t>INCREASES</a:t>
            </a:r>
            <a:r>
              <a:rPr lang="en-US" sz="2800" dirty="0"/>
              <a:t>, </a:t>
            </a:r>
            <a:r>
              <a:rPr lang="en-US" sz="2800" dirty="0" smtClean="0"/>
              <a:t/>
            </a:r>
            <a:br>
              <a:rPr lang="en-US" sz="2800" dirty="0" smtClean="0"/>
            </a:br>
            <a:r>
              <a:rPr lang="en-US" sz="2800" dirty="0" smtClean="0"/>
              <a:t>friction loss </a:t>
            </a:r>
            <a:r>
              <a:rPr lang="en-US" sz="2800" dirty="0" smtClean="0">
                <a:solidFill>
                  <a:srgbClr val="C00000"/>
                </a:solidFill>
              </a:rPr>
              <a:t>DECREASES</a:t>
            </a:r>
            <a:r>
              <a:rPr lang="en-US" sz="2800" dirty="0" smtClean="0"/>
              <a:t>.</a:t>
            </a:r>
          </a:p>
        </p:txBody>
      </p:sp>
      <p:pic>
        <p:nvPicPr>
          <p:cNvPr id="4" name="img_00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676400" y="1980914"/>
            <a:ext cx="5790820" cy="434311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1608138" y="6324600"/>
            <a:ext cx="2488182" cy="261610"/>
          </a:xfrm>
          <a:prstGeom prst="rect">
            <a:avLst/>
          </a:prstGeom>
          <a:noFill/>
          <a:ln w="9525">
            <a:noFill/>
            <a:miter lim="800000"/>
            <a:headEnd/>
            <a:tailEnd/>
          </a:ln>
        </p:spPr>
        <p:txBody>
          <a:bodyPr wrap="none">
            <a:spAutoFit/>
          </a:bodyPr>
          <a:lstStyle/>
          <a:p>
            <a:r>
              <a:rPr lang="en-US" sz="1100" dirty="0" smtClean="0">
                <a:latin typeface="Arial" pitchFamily="34" charset="0"/>
                <a:cs typeface="Arial" pitchFamily="34" charset="0"/>
              </a:rPr>
              <a:t>Click </a:t>
            </a:r>
            <a:r>
              <a:rPr lang="en-US" sz="1100" dirty="0">
                <a:latin typeface="Arial" pitchFamily="34" charset="0"/>
                <a:cs typeface="Arial" pitchFamily="34" charset="0"/>
              </a:rPr>
              <a:t>on the image to play animation.</a:t>
            </a:r>
          </a:p>
        </p:txBody>
      </p:sp>
    </p:spTree>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Objectives</a:t>
            </a:r>
            <a:endParaRPr lang="en-US" dirty="0"/>
          </a:p>
        </p:txBody>
      </p:sp>
      <p:sp>
        <p:nvSpPr>
          <p:cNvPr id="3" name="Content Placeholder 2"/>
          <p:cNvSpPr>
            <a:spLocks noGrp="1"/>
          </p:cNvSpPr>
          <p:nvPr>
            <p:ph idx="1"/>
          </p:nvPr>
        </p:nvSpPr>
        <p:spPr/>
        <p:txBody>
          <a:bodyPr/>
          <a:lstStyle/>
          <a:p>
            <a:pPr marL="514350" indent="-514350">
              <a:buClr>
                <a:schemeClr val="accent1">
                  <a:lumMod val="75000"/>
                </a:schemeClr>
              </a:buClr>
              <a:buFont typeface="+mj-lt"/>
              <a:buAutoNum type="arabicPeriod" startAt="3"/>
            </a:pPr>
            <a:r>
              <a:rPr lang="en-US" dirty="0">
                <a:solidFill>
                  <a:schemeClr val="accent1">
                    <a:lumMod val="75000"/>
                  </a:schemeClr>
                </a:solidFill>
              </a:rPr>
              <a:t>Given scenarios, draw a schematic of the design of a water delivery system, and troubleshoot the delivery system.</a:t>
            </a:r>
          </a:p>
          <a:p>
            <a:pPr marL="514350" indent="-514350">
              <a:buClr>
                <a:schemeClr val="accent1">
                  <a:lumMod val="75000"/>
                </a:schemeClr>
              </a:buClr>
              <a:buFont typeface="+mj-lt"/>
              <a:buAutoNum type="arabicPeriod" startAt="3"/>
            </a:pPr>
            <a:r>
              <a:rPr lang="en-US" dirty="0">
                <a:solidFill>
                  <a:schemeClr val="accent1">
                    <a:lumMod val="75000"/>
                  </a:schemeClr>
                </a:solidFill>
              </a:rPr>
              <a:t>Given scenarios, determine whether parallel hose lay, series pumping, or parallel pumping would be the best option.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Practice</a:t>
            </a:r>
            <a:endParaRPr lang="en-US" dirty="0"/>
          </a:p>
        </p:txBody>
      </p:sp>
      <p:sp>
        <p:nvSpPr>
          <p:cNvPr id="3" name="Content Placeholder 2"/>
          <p:cNvSpPr>
            <a:spLocks noGrp="1"/>
          </p:cNvSpPr>
          <p:nvPr>
            <p:ph idx="1"/>
          </p:nvPr>
        </p:nvSpPr>
        <p:spPr/>
        <p:txBody>
          <a:bodyPr/>
          <a:lstStyle/>
          <a:p>
            <a:pPr marL="0" indent="0">
              <a:buClr>
                <a:schemeClr val="bg1"/>
              </a:buClr>
            </a:pPr>
            <a:r>
              <a:rPr lang="en-US" dirty="0" smtClean="0">
                <a:effectLst>
                  <a:outerShdw blurRad="38100" dist="38100" dir="2700000" algn="tl">
                    <a:srgbClr val="000000">
                      <a:alpha val="43137"/>
                    </a:srgbClr>
                  </a:outerShdw>
                </a:effectLst>
              </a:rPr>
              <a:t>Flow rate is 30 </a:t>
            </a:r>
            <a:r>
              <a:rPr lang="en-US" dirty="0" err="1" smtClean="0">
                <a:effectLst>
                  <a:outerShdw blurRad="38100" dist="38100" dir="2700000" algn="tl">
                    <a:srgbClr val="000000">
                      <a:alpha val="43137"/>
                    </a:srgbClr>
                  </a:outerShdw>
                </a:effectLst>
              </a:rPr>
              <a:t>gpm</a:t>
            </a:r>
            <a:r>
              <a:rPr lang="en-US" dirty="0" smtClean="0">
                <a:effectLst>
                  <a:outerShdw blurRad="38100" dist="38100" dir="2700000" algn="tl">
                    <a:srgbClr val="000000">
                      <a:alpha val="43137"/>
                    </a:srgbClr>
                  </a:outerShdw>
                </a:effectLst>
              </a:rPr>
              <a:t>. What is the friction loss in </a:t>
            </a:r>
            <a:r>
              <a:rPr lang="en-US" dirty="0">
                <a:effectLst>
                  <a:outerShdw blurRad="38100" dist="38100" dir="2700000" algn="tl">
                    <a:srgbClr val="000000">
                      <a:alpha val="43137"/>
                    </a:srgbClr>
                  </a:outerShdw>
                </a:effectLst>
              </a:rPr>
              <a:t>1" </a:t>
            </a:r>
            <a:r>
              <a:rPr lang="en-US" dirty="0" smtClean="0">
                <a:effectLst>
                  <a:outerShdw blurRad="38100" dist="38100" dir="2700000" algn="tl">
                    <a:srgbClr val="000000">
                      <a:alpha val="43137"/>
                    </a:srgbClr>
                  </a:outerShdw>
                </a:effectLst>
              </a:rPr>
              <a:t>hose? </a:t>
            </a:r>
          </a:p>
          <a:p>
            <a:pPr marL="0" lvl="1" indent="0">
              <a:buClr>
                <a:schemeClr val="bg1"/>
              </a:buClr>
              <a:buNone/>
              <a:tabLst>
                <a:tab pos="457200" algn="l"/>
              </a:tabLst>
            </a:pPr>
            <a:r>
              <a:rPr lang="en-US" dirty="0" smtClean="0">
                <a:solidFill>
                  <a:schemeClr val="tx1"/>
                </a:solidFill>
              </a:rPr>
              <a:t>	</a:t>
            </a:r>
            <a:r>
              <a:rPr lang="en-US" dirty="0" smtClean="0">
                <a:solidFill>
                  <a:schemeClr val="bg1"/>
                </a:solidFill>
                <a:effectLst>
                  <a:outerShdw blurRad="38100" dist="38100" dir="2700000" algn="tl">
                    <a:srgbClr val="000000">
                      <a:alpha val="43137"/>
                    </a:srgbClr>
                  </a:outerShdw>
                </a:effectLst>
              </a:rPr>
              <a:t>Answer:</a:t>
            </a:r>
            <a:r>
              <a:rPr lang="en-US" dirty="0" smtClean="0">
                <a:solidFill>
                  <a:schemeClr val="tx1"/>
                </a:solidFill>
              </a:rPr>
              <a:t> 23 psi per 100'</a:t>
            </a:r>
          </a:p>
          <a:p>
            <a:pPr marL="1314450" lvl="2" indent="-514350">
              <a:buClr>
                <a:schemeClr val="bg1"/>
              </a:buClr>
              <a:buNone/>
            </a:pPr>
            <a:endParaRPr lang="en-US" sz="3200" dirty="0" smtClean="0"/>
          </a:p>
          <a:p>
            <a:pPr marL="0" indent="0">
              <a:buClr>
                <a:schemeClr val="bg1"/>
              </a:buClr>
            </a:pPr>
            <a:r>
              <a:rPr lang="en-US" dirty="0" smtClean="0">
                <a:effectLst>
                  <a:outerShdw blurRad="38100" dist="38100" dir="2700000" algn="tl">
                    <a:srgbClr val="000000">
                      <a:alpha val="43137"/>
                    </a:srgbClr>
                  </a:outerShdw>
                </a:effectLst>
              </a:rPr>
              <a:t>Flow rate is 30 </a:t>
            </a:r>
            <a:r>
              <a:rPr lang="en-US" dirty="0" err="1" smtClean="0">
                <a:effectLst>
                  <a:outerShdw blurRad="38100" dist="38100" dir="2700000" algn="tl">
                    <a:srgbClr val="000000">
                      <a:alpha val="43137"/>
                    </a:srgbClr>
                  </a:outerShdw>
                </a:effectLst>
              </a:rPr>
              <a:t>gpm</a:t>
            </a:r>
            <a:r>
              <a:rPr lang="en-US" dirty="0" smtClean="0">
                <a:effectLst>
                  <a:outerShdw blurRad="38100" dist="38100" dir="2700000" algn="tl">
                    <a:srgbClr val="000000">
                      <a:alpha val="43137"/>
                    </a:srgbClr>
                  </a:outerShdw>
                </a:effectLst>
              </a:rPr>
              <a:t>. What is the friction loss in 1½" hose? </a:t>
            </a:r>
          </a:p>
          <a:p>
            <a:pPr marL="0" lvl="1" indent="0">
              <a:buClr>
                <a:schemeClr val="bg1"/>
              </a:buClr>
              <a:buNone/>
              <a:tabLst>
                <a:tab pos="457200" algn="l"/>
              </a:tabLst>
            </a:pPr>
            <a:r>
              <a:rPr lang="en-US" dirty="0" smtClean="0"/>
              <a:t>	</a:t>
            </a:r>
            <a:r>
              <a:rPr lang="en-US" dirty="0" smtClean="0">
                <a:solidFill>
                  <a:schemeClr val="bg1"/>
                </a:solidFill>
                <a:effectLst>
                  <a:outerShdw blurRad="38100" dist="38100" dir="2700000" algn="tl">
                    <a:srgbClr val="000000">
                      <a:alpha val="43137"/>
                    </a:srgbClr>
                  </a:outerShdw>
                </a:effectLst>
              </a:rPr>
              <a:t>Answer:</a:t>
            </a:r>
            <a:r>
              <a:rPr lang="en-US" dirty="0" smtClean="0">
                <a:solidFill>
                  <a:schemeClr val="tx1"/>
                </a:solidFill>
              </a:rPr>
              <a:t> 3 psi per 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Friction Loss Principle:</a:t>
            </a:r>
            <a:endParaRPr lang="en-US" dirty="0"/>
          </a:p>
        </p:txBody>
      </p:sp>
      <p:sp>
        <p:nvSpPr>
          <p:cNvPr id="54275" name="Content Placeholder 2"/>
          <p:cNvSpPr>
            <a:spLocks noGrp="1"/>
          </p:cNvSpPr>
          <p:nvPr>
            <p:ph idx="1"/>
          </p:nvPr>
        </p:nvSpPr>
        <p:spPr>
          <a:xfrm>
            <a:off x="457200" y="1600201"/>
            <a:ext cx="8229600" cy="1828799"/>
          </a:xfrm>
        </p:spPr>
        <p:txBody>
          <a:bodyPr/>
          <a:lstStyle/>
          <a:p>
            <a:pPr marL="0" indent="0">
              <a:buFont typeface="Arial" charset="0"/>
              <a:buNone/>
            </a:pPr>
            <a:r>
              <a:rPr lang="en-US" dirty="0" smtClean="0"/>
              <a:t>Longer hose lengths have increased friction loss.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24200"/>
            <a:ext cx="9144000" cy="11620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00600"/>
            <a:ext cx="9144000" cy="1162050"/>
          </a:xfrm>
          <a:prstGeom prst="rect">
            <a:avLst/>
          </a:prstGeom>
        </p:spPr>
      </p:pic>
      <p:sp>
        <p:nvSpPr>
          <p:cNvPr id="5" name="TextBox 4"/>
          <p:cNvSpPr txBox="1"/>
          <p:nvPr/>
        </p:nvSpPr>
        <p:spPr>
          <a:xfrm>
            <a:off x="1257300" y="3307318"/>
            <a:ext cx="6629400" cy="369332"/>
          </a:xfrm>
          <a:prstGeom prst="rect">
            <a:avLst/>
          </a:prstGeom>
          <a:noFill/>
        </p:spPr>
        <p:txBody>
          <a:bodyPr wrap="square" rtlCol="0">
            <a:spAutoFit/>
          </a:bodyPr>
          <a:lstStyle/>
          <a:p>
            <a:pPr algn="ctr"/>
            <a:r>
              <a:rPr lang="en-US" b="1" dirty="0" smtClean="0">
                <a:solidFill>
                  <a:srgbClr val="FFFF00"/>
                </a:solidFill>
              </a:rPr>
              <a:t>1½" </a:t>
            </a:r>
            <a:r>
              <a:rPr lang="en-US" b="1" dirty="0">
                <a:solidFill>
                  <a:srgbClr val="FFFF00"/>
                </a:solidFill>
              </a:rPr>
              <a:t>; 800'; flow = 30 gpm; friction loss = 24 </a:t>
            </a:r>
            <a:r>
              <a:rPr lang="en-US" b="1" dirty="0" smtClean="0">
                <a:solidFill>
                  <a:srgbClr val="FFFF00"/>
                </a:solidFill>
              </a:rPr>
              <a:t>psi</a:t>
            </a:r>
            <a:endParaRPr lang="en-US" b="1" dirty="0">
              <a:solidFill>
                <a:srgbClr val="FFFF00"/>
              </a:solidFill>
            </a:endParaRPr>
          </a:p>
        </p:txBody>
      </p:sp>
      <p:sp>
        <p:nvSpPr>
          <p:cNvPr id="7" name="TextBox 6"/>
          <p:cNvSpPr txBox="1"/>
          <p:nvPr/>
        </p:nvSpPr>
        <p:spPr>
          <a:xfrm>
            <a:off x="1257300" y="5012293"/>
            <a:ext cx="6629400" cy="369332"/>
          </a:xfrm>
          <a:prstGeom prst="rect">
            <a:avLst/>
          </a:prstGeom>
          <a:noFill/>
        </p:spPr>
        <p:txBody>
          <a:bodyPr wrap="square" rtlCol="0">
            <a:spAutoFit/>
          </a:bodyPr>
          <a:lstStyle/>
          <a:p>
            <a:pPr algn="ctr"/>
            <a:r>
              <a:rPr lang="en-US" b="1" dirty="0" smtClean="0">
                <a:solidFill>
                  <a:srgbClr val="FFFF00"/>
                </a:solidFill>
              </a:rPr>
              <a:t>1½" </a:t>
            </a:r>
            <a:r>
              <a:rPr lang="en-US" b="1" dirty="0">
                <a:solidFill>
                  <a:srgbClr val="FFFF00"/>
                </a:solidFill>
              </a:rPr>
              <a:t>; 300'; flow = 30 gpm; friction loss = 9 psi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Practice</a:t>
            </a:r>
            <a:endParaRPr lang="en-US" dirty="0"/>
          </a:p>
        </p:txBody>
      </p:sp>
      <p:sp>
        <p:nvSpPr>
          <p:cNvPr id="3" name="Content Placeholder 2"/>
          <p:cNvSpPr>
            <a:spLocks noGrp="1"/>
          </p:cNvSpPr>
          <p:nvPr>
            <p:ph idx="1"/>
          </p:nvPr>
        </p:nvSpPr>
        <p:spPr/>
        <p:txBody>
          <a:bodyPr/>
          <a:lstStyle/>
          <a:p>
            <a:pPr marL="0" indent="0"/>
            <a:r>
              <a:rPr lang="en-US" sz="3200" dirty="0" smtClean="0">
                <a:effectLst>
                  <a:outerShdw blurRad="38100" dist="38100" dir="2700000" algn="tl">
                    <a:srgbClr val="000000">
                      <a:alpha val="43137"/>
                    </a:srgbClr>
                  </a:outerShdw>
                </a:effectLst>
              </a:rPr>
              <a:t>Flow rate is 20 gpm. What is FL in 100' of </a:t>
            </a:r>
            <a:r>
              <a:rPr lang="en-US" dirty="0">
                <a:effectLst>
                  <a:outerShdw blurRad="38100" dist="38100" dir="2700000" algn="tl">
                    <a:srgbClr val="000000">
                      <a:alpha val="43137"/>
                    </a:srgbClr>
                  </a:outerShdw>
                </a:effectLst>
              </a:rPr>
              <a:t>1" </a:t>
            </a:r>
            <a:r>
              <a:rPr lang="en-US" sz="3200" dirty="0" smtClean="0">
                <a:effectLst>
                  <a:outerShdw blurRad="38100" dist="38100" dir="2700000" algn="tl">
                    <a:srgbClr val="000000">
                      <a:alpha val="43137"/>
                    </a:srgbClr>
                  </a:outerShdw>
                </a:effectLst>
              </a:rPr>
              <a:t>hose?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1228" y="4343400"/>
            <a:ext cx="8841544" cy="2286000"/>
          </a:xfrm>
          <a:prstGeom prst="rect">
            <a:avLst/>
          </a:prstGeom>
          <a:noFill/>
          <a:ln w="9525">
            <a:noFill/>
            <a:miter lim="800000"/>
            <a:headEnd/>
            <a:tailEnd/>
          </a:ln>
          <a:effectLst/>
        </p:spPr>
      </p:pic>
      <p:cxnSp>
        <p:nvCxnSpPr>
          <p:cNvPr id="9" name="Straight Connector 8"/>
          <p:cNvCxnSpPr/>
          <p:nvPr/>
        </p:nvCxnSpPr>
        <p:spPr>
          <a:xfrm rot="5400000" flipH="1" flipV="1">
            <a:off x="8192294" y="50665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1105694" y="5066506"/>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rrowheads="1"/>
          </p:cNvSpPr>
          <p:nvPr/>
        </p:nvSpPr>
        <p:spPr bwMode="auto">
          <a:xfrm>
            <a:off x="4227513" y="4800600"/>
            <a:ext cx="103746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1"</a:t>
            </a:r>
          </a:p>
        </p:txBody>
      </p:sp>
      <p:cxnSp>
        <p:nvCxnSpPr>
          <p:cNvPr id="11" name="Straight Connector 10"/>
          <p:cNvCxnSpPr/>
          <p:nvPr/>
        </p:nvCxnSpPr>
        <p:spPr>
          <a:xfrm>
            <a:off x="1295400" y="5105400"/>
            <a:ext cx="7086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7366907" y="5938498"/>
            <a:ext cx="1447800" cy="584775"/>
          </a:xfrm>
          <a:prstGeom prst="rect">
            <a:avLst/>
          </a:prstGeom>
          <a:noFill/>
          <a:ln w="9525">
            <a:noFill/>
            <a:miter lim="800000"/>
            <a:headEnd/>
            <a:tailEnd/>
          </a:ln>
        </p:spPr>
        <p:txBody>
          <a:bodyPr>
            <a:spAutoFit/>
          </a:bodyPr>
          <a:lstStyle/>
          <a:p>
            <a:pPr algn="ctr"/>
            <a:r>
              <a:rPr lang="en-US" sz="1600" dirty="0">
                <a:solidFill>
                  <a:srgbClr val="FFFF00"/>
                </a:solidFill>
                <a:latin typeface="Arial" pitchFamily="34" charset="0"/>
                <a:cs typeface="Arial" pitchFamily="34" charset="0"/>
              </a:rPr>
              <a:t>Flow = 20 </a:t>
            </a:r>
            <a:r>
              <a:rPr lang="en-US" sz="1600" dirty="0" err="1" smtClean="0">
                <a:solidFill>
                  <a:srgbClr val="FFFF00"/>
                </a:solidFill>
                <a:latin typeface="Arial" pitchFamily="34" charset="0"/>
                <a:cs typeface="Arial" pitchFamily="34" charset="0"/>
              </a:rPr>
              <a:t>gpm</a:t>
            </a:r>
            <a:endParaRPr lang="en-US" sz="1600" dirty="0">
              <a:solidFill>
                <a:srgbClr val="FFFF00"/>
              </a:solidFill>
              <a:latin typeface="Arial" pitchFamily="34" charset="0"/>
              <a:cs typeface="Arial" pitchFamily="34" charset="0"/>
            </a:endParaRPr>
          </a:p>
        </p:txBody>
      </p:sp>
      <p:grpSp>
        <p:nvGrpSpPr>
          <p:cNvPr id="19" name="Group 18"/>
          <p:cNvGrpSpPr/>
          <p:nvPr/>
        </p:nvGrpSpPr>
        <p:grpSpPr>
          <a:xfrm>
            <a:off x="0" y="3276600"/>
            <a:ext cx="8839200" cy="2167354"/>
            <a:chOff x="0" y="3276600"/>
            <a:chExt cx="8839200" cy="2167354"/>
          </a:xfrm>
        </p:grpSpPr>
        <p:sp>
          <p:nvSpPr>
            <p:cNvPr id="14" name="TextBox 13"/>
            <p:cNvSpPr txBox="1">
              <a:spLocks noChangeArrowheads="1"/>
            </p:cNvSpPr>
            <p:nvPr/>
          </p:nvSpPr>
          <p:spPr bwMode="auto">
            <a:xfrm>
              <a:off x="2019300" y="5105400"/>
              <a:ext cx="1198149"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FL = 10 psi</a:t>
              </a:r>
              <a:endParaRPr lang="en-US" sz="1600" dirty="0">
                <a:solidFill>
                  <a:schemeClr val="bg1"/>
                </a:solidFill>
                <a:latin typeface="Arial" pitchFamily="34" charset="0"/>
                <a:cs typeface="Arial" pitchFamily="34" charset="0"/>
              </a:endParaRPr>
            </a:p>
          </p:txBody>
        </p:sp>
        <p:sp>
          <p:nvSpPr>
            <p:cNvPr id="20" name="Content Placeholder 2"/>
            <p:cNvSpPr txBox="1">
              <a:spLocks/>
            </p:cNvSpPr>
            <p:nvPr/>
          </p:nvSpPr>
          <p:spPr bwMode="auto">
            <a:xfrm>
              <a:off x="0" y="3276600"/>
              <a:ext cx="8839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00050" marR="0" lvl="1"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cs typeface="Arial" pitchFamily="34" charset="0"/>
                </a:rPr>
                <a:t>Answer:</a:t>
              </a:r>
              <a:r>
                <a:rPr kumimoji="0" lang="en-US" sz="2800" b="1" i="0" u="none" strike="noStrike" kern="1200" cap="none" spc="0" normalizeH="0" baseline="0" noProof="0" dirty="0" smtClean="0">
                  <a:ln>
                    <a:noFill/>
                  </a:ln>
                  <a:effectLst/>
                  <a:uLnTx/>
                  <a:uFillTx/>
                  <a:latin typeface="Arial" pitchFamily="34" charset="0"/>
                  <a:cs typeface="Arial" pitchFamily="34" charset="0"/>
                </a:rPr>
                <a:t> 10 psi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Practice</a:t>
            </a:r>
            <a:endParaRPr lang="en-US" dirty="0"/>
          </a:p>
        </p:txBody>
      </p:sp>
      <p:sp>
        <p:nvSpPr>
          <p:cNvPr id="3" name="Content Placeholder 2"/>
          <p:cNvSpPr>
            <a:spLocks noGrp="1"/>
          </p:cNvSpPr>
          <p:nvPr>
            <p:ph idx="1"/>
          </p:nvPr>
        </p:nvSpPr>
        <p:spPr>
          <a:xfrm>
            <a:off x="457200" y="1722437"/>
            <a:ext cx="8229600" cy="2011363"/>
          </a:xfrm>
        </p:spPr>
        <p:txBody>
          <a:bodyPr/>
          <a:lstStyle/>
          <a:p>
            <a:pPr marL="0" indent="0">
              <a:buFont typeface="Arial" charset="0"/>
              <a:buNone/>
            </a:pPr>
            <a:r>
              <a:rPr lang="en-US" dirty="0" smtClean="0">
                <a:effectLst>
                  <a:outerShdw blurRad="38100" dist="38100" dir="2700000" algn="tl">
                    <a:srgbClr val="000000">
                      <a:alpha val="43137"/>
                    </a:srgbClr>
                  </a:outerShdw>
                </a:effectLst>
              </a:rPr>
              <a:t>Flow rate is 20 gpm. </a:t>
            </a:r>
          </a:p>
          <a:p>
            <a:pPr marL="0" indent="0">
              <a:buNone/>
            </a:pPr>
            <a:r>
              <a:rPr lang="en-US" dirty="0" smtClean="0">
                <a:effectLst>
                  <a:outerShdw blurRad="38100" dist="38100" dir="2700000" algn="tl">
                    <a:srgbClr val="000000">
                      <a:alpha val="43137"/>
                    </a:srgbClr>
                  </a:outerShdw>
                </a:effectLst>
              </a:rPr>
              <a:t>What is friction loss in 300' of 1" hose? </a:t>
            </a:r>
          </a:p>
          <a:p>
            <a:pPr marL="0" indent="0">
              <a:spcBef>
                <a:spcPts val="1800"/>
              </a:spcBef>
              <a:spcAft>
                <a:spcPts val="600"/>
              </a:spcAft>
              <a:buNone/>
            </a:pPr>
            <a:endParaRPr lang="en-US" sz="2800" dirty="0" smtClean="0">
              <a:solidFill>
                <a:schemeClr val="tx1"/>
              </a:solidFill>
            </a:endParaRPr>
          </a:p>
        </p:txBody>
      </p:sp>
      <p:pic>
        <p:nvPicPr>
          <p:cNvPr id="5" name="Picture 4" descr="img_100.tif"/>
          <p:cNvPicPr>
            <a:picLocks noChangeAspect="1"/>
          </p:cNvPicPr>
          <p:nvPr/>
        </p:nvPicPr>
        <p:blipFill>
          <a:blip r:embed="rId3" cstate="print"/>
          <a:srcRect/>
          <a:stretch>
            <a:fillRect/>
          </a:stretch>
        </p:blipFill>
        <p:spPr bwMode="auto">
          <a:xfrm>
            <a:off x="0" y="4265612"/>
            <a:ext cx="9144000" cy="2363788"/>
          </a:xfrm>
          <a:prstGeom prst="rect">
            <a:avLst/>
          </a:prstGeom>
          <a:noFill/>
          <a:ln w="9525">
            <a:noFill/>
            <a:miter lim="800000"/>
            <a:headEnd/>
            <a:tailEnd/>
          </a:ln>
        </p:spPr>
      </p:pic>
      <p:sp>
        <p:nvSpPr>
          <p:cNvPr id="6" name="TextBox 5"/>
          <p:cNvSpPr txBox="1">
            <a:spLocks noChangeArrowheads="1"/>
          </p:cNvSpPr>
          <p:nvPr/>
        </p:nvSpPr>
        <p:spPr bwMode="auto">
          <a:xfrm>
            <a:off x="4227513" y="4799012"/>
            <a:ext cx="979755"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100'of </a:t>
            </a:r>
            <a:r>
              <a:rPr lang="en-US" sz="1600" dirty="0">
                <a:solidFill>
                  <a:srgbClr val="FFFF00"/>
                </a:solidFill>
                <a:latin typeface="Arial" pitchFamily="34" charset="0"/>
                <a:cs typeface="Arial" pitchFamily="34" charset="0"/>
              </a:rPr>
              <a:t>1"</a:t>
            </a:r>
          </a:p>
        </p:txBody>
      </p:sp>
      <p:cxnSp>
        <p:nvCxnSpPr>
          <p:cNvPr id="7" name="Straight Connector 6"/>
          <p:cNvCxnSpPr/>
          <p:nvPr/>
        </p:nvCxnSpPr>
        <p:spPr>
          <a:xfrm rot="5400000" flipH="1" flipV="1">
            <a:off x="5757069" y="5141118"/>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3163094" y="5141118"/>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8192294" y="5141118"/>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1105694" y="5141118"/>
            <a:ext cx="381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9200" y="5103812"/>
            <a:ext cx="73152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6781800" y="4799012"/>
            <a:ext cx="103746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1"</a:t>
            </a:r>
          </a:p>
        </p:txBody>
      </p:sp>
      <p:sp>
        <p:nvSpPr>
          <p:cNvPr id="13" name="TextBox 12"/>
          <p:cNvSpPr txBox="1">
            <a:spLocks noChangeArrowheads="1"/>
          </p:cNvSpPr>
          <p:nvPr/>
        </p:nvSpPr>
        <p:spPr bwMode="auto">
          <a:xfrm>
            <a:off x="1905000" y="4799012"/>
            <a:ext cx="1037463" cy="338554"/>
          </a:xfrm>
          <a:prstGeom prst="rect">
            <a:avLst/>
          </a:prstGeom>
          <a:noFill/>
          <a:ln w="9525">
            <a:noFill/>
            <a:miter lim="800000"/>
            <a:headEnd/>
            <a:tailEnd/>
          </a:ln>
        </p:spPr>
        <p:txBody>
          <a:bodyPr wrap="none">
            <a:spAutoFit/>
          </a:bodyPr>
          <a:lstStyle/>
          <a:p>
            <a:r>
              <a:rPr lang="en-US" sz="1600" dirty="0" smtClean="0">
                <a:solidFill>
                  <a:srgbClr val="FFFF00"/>
                </a:solidFill>
                <a:latin typeface="Arial" pitchFamily="34" charset="0"/>
                <a:cs typeface="Arial" pitchFamily="34" charset="0"/>
              </a:rPr>
              <a:t>100' </a:t>
            </a:r>
            <a:r>
              <a:rPr lang="en-US" sz="1600" dirty="0">
                <a:solidFill>
                  <a:srgbClr val="FFFF00"/>
                </a:solidFill>
                <a:latin typeface="Arial" pitchFamily="34" charset="0"/>
                <a:cs typeface="Arial" pitchFamily="34" charset="0"/>
              </a:rPr>
              <a:t>of 1"</a:t>
            </a:r>
          </a:p>
        </p:txBody>
      </p:sp>
      <p:sp>
        <p:nvSpPr>
          <p:cNvPr id="14" name="TextBox 13"/>
          <p:cNvSpPr txBox="1">
            <a:spLocks noChangeArrowheads="1"/>
          </p:cNvSpPr>
          <p:nvPr/>
        </p:nvSpPr>
        <p:spPr bwMode="auto">
          <a:xfrm>
            <a:off x="1872651" y="5096036"/>
            <a:ext cx="1198149"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FL = 10 psi</a:t>
            </a:r>
            <a:endParaRPr lang="en-US" sz="1600" dirty="0">
              <a:solidFill>
                <a:schemeClr val="bg1"/>
              </a:solidFill>
              <a:latin typeface="Arial" pitchFamily="34" charset="0"/>
              <a:cs typeface="Arial" pitchFamily="34" charset="0"/>
            </a:endParaRPr>
          </a:p>
        </p:txBody>
      </p:sp>
      <p:sp>
        <p:nvSpPr>
          <p:cNvPr id="15" name="TextBox 14"/>
          <p:cNvSpPr txBox="1">
            <a:spLocks noChangeArrowheads="1"/>
          </p:cNvSpPr>
          <p:nvPr/>
        </p:nvSpPr>
        <p:spPr bwMode="auto">
          <a:xfrm>
            <a:off x="4167913" y="5103812"/>
            <a:ext cx="1198149"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FL = 10 psi</a:t>
            </a:r>
            <a:endParaRPr lang="en-US" sz="1600" dirty="0">
              <a:solidFill>
                <a:schemeClr val="bg1"/>
              </a:solidFill>
              <a:latin typeface="Arial" pitchFamily="34" charset="0"/>
              <a:cs typeface="Arial" pitchFamily="34" charset="0"/>
            </a:endParaRPr>
          </a:p>
        </p:txBody>
      </p:sp>
      <p:sp>
        <p:nvSpPr>
          <p:cNvPr id="16" name="TextBox 15"/>
          <p:cNvSpPr txBox="1">
            <a:spLocks noChangeArrowheads="1"/>
          </p:cNvSpPr>
          <p:nvPr/>
        </p:nvSpPr>
        <p:spPr bwMode="auto">
          <a:xfrm>
            <a:off x="6717103" y="5103812"/>
            <a:ext cx="1198149" cy="338554"/>
          </a:xfrm>
          <a:prstGeom prst="rect">
            <a:avLst/>
          </a:prstGeom>
          <a:noFill/>
          <a:ln w="9525">
            <a:noFill/>
            <a:miter lim="800000"/>
            <a:headEnd/>
            <a:tailEnd/>
          </a:ln>
        </p:spPr>
        <p:txBody>
          <a:bodyPr wrap="none">
            <a:spAutoFit/>
          </a:bodyPr>
          <a:lstStyle/>
          <a:p>
            <a:r>
              <a:rPr lang="en-US" sz="1600" dirty="0" smtClean="0">
                <a:solidFill>
                  <a:schemeClr val="bg1"/>
                </a:solidFill>
                <a:latin typeface="Arial" pitchFamily="34" charset="0"/>
                <a:cs typeface="Arial" pitchFamily="34" charset="0"/>
              </a:rPr>
              <a:t>FL = 10 psi</a:t>
            </a:r>
            <a:endParaRPr lang="en-US" sz="1600" dirty="0">
              <a:solidFill>
                <a:schemeClr val="bg1"/>
              </a:solidFill>
              <a:latin typeface="Arial" pitchFamily="34" charset="0"/>
              <a:cs typeface="Arial" pitchFamily="34" charset="0"/>
            </a:endParaRPr>
          </a:p>
        </p:txBody>
      </p:sp>
      <p:sp>
        <p:nvSpPr>
          <p:cNvPr id="17" name="TextBox 16"/>
          <p:cNvSpPr txBox="1">
            <a:spLocks noChangeArrowheads="1"/>
          </p:cNvSpPr>
          <p:nvPr/>
        </p:nvSpPr>
        <p:spPr bwMode="auto">
          <a:xfrm>
            <a:off x="7696200" y="5681662"/>
            <a:ext cx="1447800" cy="584775"/>
          </a:xfrm>
          <a:prstGeom prst="rect">
            <a:avLst/>
          </a:prstGeom>
          <a:noFill/>
          <a:ln w="9525">
            <a:noFill/>
            <a:miter lim="800000"/>
            <a:headEnd/>
            <a:tailEnd/>
          </a:ln>
        </p:spPr>
        <p:txBody>
          <a:bodyPr>
            <a:spAutoFit/>
          </a:bodyPr>
          <a:lstStyle/>
          <a:p>
            <a:pPr algn="ctr"/>
            <a:r>
              <a:rPr lang="en-US" sz="1600" dirty="0">
                <a:solidFill>
                  <a:srgbClr val="FFFF00"/>
                </a:solidFill>
                <a:latin typeface="Arial" pitchFamily="34" charset="0"/>
                <a:cs typeface="Arial" pitchFamily="34" charset="0"/>
              </a:rPr>
              <a:t>Flow = 20 </a:t>
            </a:r>
            <a:r>
              <a:rPr lang="en-US" sz="1600" dirty="0" smtClean="0">
                <a:solidFill>
                  <a:srgbClr val="FFFF00"/>
                </a:solidFill>
                <a:latin typeface="Arial" pitchFamily="34" charset="0"/>
                <a:cs typeface="Arial" pitchFamily="34" charset="0"/>
              </a:rPr>
              <a:t>gpm</a:t>
            </a:r>
            <a:endParaRPr lang="en-US" sz="1600" dirty="0">
              <a:solidFill>
                <a:srgbClr val="FFFF00"/>
              </a:solidFill>
              <a:latin typeface="Arial" pitchFamily="34" charset="0"/>
              <a:cs typeface="Arial" pitchFamily="34" charset="0"/>
            </a:endParaRPr>
          </a:p>
        </p:txBody>
      </p:sp>
      <p:sp>
        <p:nvSpPr>
          <p:cNvPr id="18" name="Rectangle 17"/>
          <p:cNvSpPr/>
          <p:nvPr/>
        </p:nvSpPr>
        <p:spPr>
          <a:xfrm>
            <a:off x="533400" y="3505200"/>
            <a:ext cx="2821606" cy="523220"/>
          </a:xfrm>
          <a:prstGeom prst="rect">
            <a:avLst/>
          </a:prstGeom>
        </p:spPr>
        <p:txBody>
          <a:bodyPr wrap="none">
            <a:spAutoFit/>
          </a:bodyPr>
          <a:lstStyle/>
          <a:p>
            <a:r>
              <a:rPr lang="en-US" sz="2800" b="1" dirty="0" smtClean="0">
                <a:solidFill>
                  <a:schemeClr val="bg1"/>
                </a:solidFill>
                <a:effectLst>
                  <a:outerShdw blurRad="38100" dist="38100" dir="2700000" algn="tl">
                    <a:srgbClr val="000000">
                      <a:alpha val="43137"/>
                    </a:srgbClr>
                  </a:outerShdw>
                </a:effectLst>
              </a:rPr>
              <a:t>Answer:</a:t>
            </a:r>
            <a:r>
              <a:rPr lang="en-US" sz="2800" b="1" dirty="0" smtClean="0">
                <a:solidFill>
                  <a:schemeClr val="bg1"/>
                </a:solidFill>
              </a:rPr>
              <a:t>  </a:t>
            </a:r>
            <a:r>
              <a:rPr lang="en-US" sz="2800" b="1" dirty="0" smtClean="0"/>
              <a:t>30 psi</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p:cNvSpPr/>
          <p:nvPr/>
        </p:nvSpPr>
        <p:spPr>
          <a:xfrm>
            <a:off x="6096000" y="304800"/>
            <a:ext cx="1295400" cy="914400"/>
          </a:xfrm>
          <a:prstGeom prst="flowChartConnector">
            <a:avLst/>
          </a:prstGeom>
          <a:solidFill>
            <a:srgbClr val="FFFF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itle 13"/>
          <p:cNvSpPr>
            <a:spLocks noGrp="1"/>
          </p:cNvSpPr>
          <p:nvPr>
            <p:ph type="title"/>
          </p:nvPr>
        </p:nvSpPr>
        <p:spPr>
          <a:xfrm>
            <a:off x="457200" y="457200"/>
            <a:ext cx="8229600" cy="1143000"/>
          </a:xfrm>
        </p:spPr>
        <p:txBody>
          <a:bodyPr>
            <a:normAutofit fontScale="90000"/>
          </a:bodyPr>
          <a:lstStyle/>
          <a:p>
            <a:r>
              <a:rPr lang="en-US" sz="4900" dirty="0" smtClean="0"/>
              <a:t>NP  ± HP +  FL = PDP </a:t>
            </a:r>
            <a:r>
              <a:rPr lang="en-US" dirty="0" smtClean="0"/>
              <a:t/>
            </a:r>
            <a:br>
              <a:rPr lang="en-US" dirty="0" smtClean="0"/>
            </a:b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960" b="5296"/>
          <a:stretch/>
        </p:blipFill>
        <p:spPr>
          <a:xfrm>
            <a:off x="914400" y="1328629"/>
            <a:ext cx="7144166" cy="4389120"/>
          </a:xfrm>
          <a:prstGeom prst="rect">
            <a:avLst/>
          </a:prstGeom>
        </p:spPr>
      </p:pic>
      <p:sp>
        <p:nvSpPr>
          <p:cNvPr id="6" name="TextBox 5"/>
          <p:cNvSpPr txBox="1"/>
          <p:nvPr/>
        </p:nvSpPr>
        <p:spPr>
          <a:xfrm>
            <a:off x="1981200" y="1398776"/>
            <a:ext cx="4296967"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Step 1 – Determine flow rate (gpm).</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2971800" y="2026019"/>
            <a:ext cx="3371850" cy="707886"/>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Step 2 – Calculate Pump Discharge Pressure (psi</a:t>
            </a: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8" name="Straight Arrow Connector 7"/>
          <p:cNvCxnSpPr/>
          <p:nvPr/>
        </p:nvCxnSpPr>
        <p:spPr>
          <a:xfrm>
            <a:off x="6172200" y="3846354"/>
            <a:ext cx="342900" cy="244133"/>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28760" y="3200023"/>
            <a:ext cx="459330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Step 3 – Determine what types of pumps are capable of providing flow and </a:t>
            </a:r>
            <a:r>
              <a:rPr lang="en-US" b="1" dirty="0" err="1">
                <a:solidFill>
                  <a:schemeClr val="bg1"/>
                </a:solidFill>
                <a:effectLst>
                  <a:outerShdw blurRad="38100" dist="38100" dir="2700000" algn="tl">
                    <a:srgbClr val="000000">
                      <a:alpha val="43137"/>
                    </a:srgbClr>
                  </a:outerShdw>
                </a:effectLst>
                <a:latin typeface="Arial" pitchFamily="34" charset="0"/>
                <a:cs typeface="Arial" pitchFamily="34" charset="0"/>
              </a:rPr>
              <a:t>PDP</a:t>
            </a: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a:t>
            </a:r>
          </a:p>
        </p:txBody>
      </p:sp>
      <p:sp>
        <p:nvSpPr>
          <p:cNvPr id="12" name="Freeform 11"/>
          <p:cNvSpPr/>
          <p:nvPr/>
        </p:nvSpPr>
        <p:spPr>
          <a:xfrm>
            <a:off x="914399" y="1671312"/>
            <a:ext cx="1484729" cy="523875"/>
          </a:xfrm>
          <a:custGeom>
            <a:avLst/>
            <a:gdLst>
              <a:gd name="connsiteX0" fmla="*/ 798929 w 1713329"/>
              <a:gd name="connsiteY0" fmla="*/ 57150 h 523875"/>
              <a:gd name="connsiteX1" fmla="*/ 579854 w 1713329"/>
              <a:gd name="connsiteY1" fmla="*/ 76200 h 523875"/>
              <a:gd name="connsiteX2" fmla="*/ 503654 w 1713329"/>
              <a:gd name="connsiteY2" fmla="*/ 85725 h 523875"/>
              <a:gd name="connsiteX3" fmla="*/ 417929 w 1713329"/>
              <a:gd name="connsiteY3" fmla="*/ 95250 h 523875"/>
              <a:gd name="connsiteX4" fmla="*/ 294104 w 1713329"/>
              <a:gd name="connsiteY4" fmla="*/ 123825 h 523875"/>
              <a:gd name="connsiteX5" fmla="*/ 160754 w 1713329"/>
              <a:gd name="connsiteY5" fmla="*/ 161925 h 523875"/>
              <a:gd name="connsiteX6" fmla="*/ 132179 w 1713329"/>
              <a:gd name="connsiteY6" fmla="*/ 171450 h 523875"/>
              <a:gd name="connsiteX7" fmla="*/ 103604 w 1713329"/>
              <a:gd name="connsiteY7" fmla="*/ 180975 h 523875"/>
              <a:gd name="connsiteX8" fmla="*/ 46454 w 1713329"/>
              <a:gd name="connsiteY8" fmla="*/ 219075 h 523875"/>
              <a:gd name="connsiteX9" fmla="*/ 36929 w 1713329"/>
              <a:gd name="connsiteY9" fmla="*/ 247650 h 523875"/>
              <a:gd name="connsiteX10" fmla="*/ 8354 w 1713329"/>
              <a:gd name="connsiteY10" fmla="*/ 304800 h 523875"/>
              <a:gd name="connsiteX11" fmla="*/ 36929 w 1713329"/>
              <a:gd name="connsiteY11" fmla="*/ 361950 h 523875"/>
              <a:gd name="connsiteX12" fmla="*/ 65504 w 1713329"/>
              <a:gd name="connsiteY12" fmla="*/ 381000 h 523875"/>
              <a:gd name="connsiteX13" fmla="*/ 94079 w 1713329"/>
              <a:gd name="connsiteY13" fmla="*/ 409575 h 523875"/>
              <a:gd name="connsiteX14" fmla="*/ 151229 w 1713329"/>
              <a:gd name="connsiteY14" fmla="*/ 428625 h 523875"/>
              <a:gd name="connsiteX15" fmla="*/ 208379 w 1713329"/>
              <a:gd name="connsiteY15" fmla="*/ 447675 h 523875"/>
              <a:gd name="connsiteX16" fmla="*/ 236954 w 1713329"/>
              <a:gd name="connsiteY16" fmla="*/ 457200 h 523875"/>
              <a:gd name="connsiteX17" fmla="*/ 265529 w 1713329"/>
              <a:gd name="connsiteY17" fmla="*/ 466725 h 523875"/>
              <a:gd name="connsiteX18" fmla="*/ 303629 w 1713329"/>
              <a:gd name="connsiteY18" fmla="*/ 476250 h 523875"/>
              <a:gd name="connsiteX19" fmla="*/ 360779 w 1713329"/>
              <a:gd name="connsiteY19" fmla="*/ 495300 h 523875"/>
              <a:gd name="connsiteX20" fmla="*/ 389354 w 1713329"/>
              <a:gd name="connsiteY20" fmla="*/ 504825 h 523875"/>
              <a:gd name="connsiteX21" fmla="*/ 417929 w 1713329"/>
              <a:gd name="connsiteY21" fmla="*/ 514350 h 523875"/>
              <a:gd name="connsiteX22" fmla="*/ 475079 w 1713329"/>
              <a:gd name="connsiteY22" fmla="*/ 523875 h 523875"/>
              <a:gd name="connsiteX23" fmla="*/ 694154 w 1713329"/>
              <a:gd name="connsiteY23" fmla="*/ 514350 h 523875"/>
              <a:gd name="connsiteX24" fmla="*/ 903704 w 1713329"/>
              <a:gd name="connsiteY24" fmla="*/ 495300 h 523875"/>
              <a:gd name="connsiteX25" fmla="*/ 1141829 w 1713329"/>
              <a:gd name="connsiteY25" fmla="*/ 476250 h 523875"/>
              <a:gd name="connsiteX26" fmla="*/ 1189454 w 1713329"/>
              <a:gd name="connsiteY26" fmla="*/ 466725 h 523875"/>
              <a:gd name="connsiteX27" fmla="*/ 1313279 w 1713329"/>
              <a:gd name="connsiteY27" fmla="*/ 447675 h 523875"/>
              <a:gd name="connsiteX28" fmla="*/ 1341854 w 1713329"/>
              <a:gd name="connsiteY28" fmla="*/ 438150 h 523875"/>
              <a:gd name="connsiteX29" fmla="*/ 1465679 w 1713329"/>
              <a:gd name="connsiteY29" fmla="*/ 409575 h 523875"/>
              <a:gd name="connsiteX30" fmla="*/ 1560929 w 1713329"/>
              <a:gd name="connsiteY30" fmla="*/ 371475 h 523875"/>
              <a:gd name="connsiteX31" fmla="*/ 1646654 w 1713329"/>
              <a:gd name="connsiteY31" fmla="*/ 323850 h 523875"/>
              <a:gd name="connsiteX32" fmla="*/ 1675229 w 1713329"/>
              <a:gd name="connsiteY32" fmla="*/ 304800 h 523875"/>
              <a:gd name="connsiteX33" fmla="*/ 1703804 w 1713329"/>
              <a:gd name="connsiteY33" fmla="*/ 219075 h 523875"/>
              <a:gd name="connsiteX34" fmla="*/ 1713329 w 1713329"/>
              <a:gd name="connsiteY34" fmla="*/ 190500 h 523875"/>
              <a:gd name="connsiteX35" fmla="*/ 1665704 w 1713329"/>
              <a:gd name="connsiteY35" fmla="*/ 123825 h 523875"/>
              <a:gd name="connsiteX36" fmla="*/ 1646654 w 1713329"/>
              <a:gd name="connsiteY36" fmla="*/ 95250 h 523875"/>
              <a:gd name="connsiteX37" fmla="*/ 1532354 w 1713329"/>
              <a:gd name="connsiteY37" fmla="*/ 38100 h 523875"/>
              <a:gd name="connsiteX38" fmla="*/ 1503779 w 1713329"/>
              <a:gd name="connsiteY38" fmla="*/ 28575 h 523875"/>
              <a:gd name="connsiteX39" fmla="*/ 1475204 w 1713329"/>
              <a:gd name="connsiteY39" fmla="*/ 19050 h 523875"/>
              <a:gd name="connsiteX40" fmla="*/ 1265654 w 1713329"/>
              <a:gd name="connsiteY40" fmla="*/ 0 h 523875"/>
              <a:gd name="connsiteX41" fmla="*/ 1094204 w 1713329"/>
              <a:gd name="connsiteY41" fmla="*/ 9525 h 523875"/>
              <a:gd name="connsiteX42" fmla="*/ 1027529 w 1713329"/>
              <a:gd name="connsiteY42" fmla="*/ 19050 h 523875"/>
              <a:gd name="connsiteX43" fmla="*/ 951329 w 1713329"/>
              <a:gd name="connsiteY43" fmla="*/ 28575 h 523875"/>
              <a:gd name="connsiteX44" fmla="*/ 865604 w 1713329"/>
              <a:gd name="connsiteY44" fmla="*/ 38100 h 523875"/>
              <a:gd name="connsiteX45" fmla="*/ 817979 w 1713329"/>
              <a:gd name="connsiteY45" fmla="*/ 47625 h 523875"/>
              <a:gd name="connsiteX46" fmla="*/ 789404 w 1713329"/>
              <a:gd name="connsiteY46" fmla="*/ 57150 h 523875"/>
              <a:gd name="connsiteX47" fmla="*/ 798929 w 1713329"/>
              <a:gd name="connsiteY47" fmla="*/ 571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3329" h="523875">
                <a:moveTo>
                  <a:pt x="798929" y="57150"/>
                </a:moveTo>
                <a:cubicBezTo>
                  <a:pt x="764004" y="60325"/>
                  <a:pt x="796789" y="60705"/>
                  <a:pt x="579854" y="76200"/>
                </a:cubicBezTo>
                <a:cubicBezTo>
                  <a:pt x="554321" y="78024"/>
                  <a:pt x="529076" y="82734"/>
                  <a:pt x="503654" y="85725"/>
                </a:cubicBezTo>
                <a:lnTo>
                  <a:pt x="417929" y="95250"/>
                </a:lnTo>
                <a:cubicBezTo>
                  <a:pt x="339084" y="121532"/>
                  <a:pt x="462256" y="81787"/>
                  <a:pt x="294104" y="123825"/>
                </a:cubicBezTo>
                <a:cubicBezTo>
                  <a:pt x="198423" y="147745"/>
                  <a:pt x="242742" y="134596"/>
                  <a:pt x="160754" y="161925"/>
                </a:cubicBezTo>
                <a:lnTo>
                  <a:pt x="132179" y="171450"/>
                </a:lnTo>
                <a:cubicBezTo>
                  <a:pt x="122654" y="174625"/>
                  <a:pt x="111958" y="175406"/>
                  <a:pt x="103604" y="180975"/>
                </a:cubicBezTo>
                <a:lnTo>
                  <a:pt x="46454" y="219075"/>
                </a:lnTo>
                <a:cubicBezTo>
                  <a:pt x="43279" y="228600"/>
                  <a:pt x="41419" y="238670"/>
                  <a:pt x="36929" y="247650"/>
                </a:cubicBezTo>
                <a:cubicBezTo>
                  <a:pt x="0" y="321508"/>
                  <a:pt x="32295" y="232976"/>
                  <a:pt x="8354" y="304800"/>
                </a:cubicBezTo>
                <a:cubicBezTo>
                  <a:pt x="16101" y="328041"/>
                  <a:pt x="18465" y="343486"/>
                  <a:pt x="36929" y="361950"/>
                </a:cubicBezTo>
                <a:cubicBezTo>
                  <a:pt x="45024" y="370045"/>
                  <a:pt x="56710" y="373671"/>
                  <a:pt x="65504" y="381000"/>
                </a:cubicBezTo>
                <a:cubicBezTo>
                  <a:pt x="75852" y="389624"/>
                  <a:pt x="82304" y="403033"/>
                  <a:pt x="94079" y="409575"/>
                </a:cubicBezTo>
                <a:cubicBezTo>
                  <a:pt x="111632" y="419327"/>
                  <a:pt x="132179" y="422275"/>
                  <a:pt x="151229" y="428625"/>
                </a:cubicBezTo>
                <a:lnTo>
                  <a:pt x="208379" y="447675"/>
                </a:lnTo>
                <a:lnTo>
                  <a:pt x="236954" y="457200"/>
                </a:lnTo>
                <a:cubicBezTo>
                  <a:pt x="246479" y="460375"/>
                  <a:pt x="255789" y="464290"/>
                  <a:pt x="265529" y="466725"/>
                </a:cubicBezTo>
                <a:cubicBezTo>
                  <a:pt x="278229" y="469900"/>
                  <a:pt x="291090" y="472488"/>
                  <a:pt x="303629" y="476250"/>
                </a:cubicBezTo>
                <a:cubicBezTo>
                  <a:pt x="322863" y="482020"/>
                  <a:pt x="341729" y="488950"/>
                  <a:pt x="360779" y="495300"/>
                </a:cubicBezTo>
                <a:lnTo>
                  <a:pt x="389354" y="504825"/>
                </a:lnTo>
                <a:cubicBezTo>
                  <a:pt x="398879" y="508000"/>
                  <a:pt x="408025" y="512699"/>
                  <a:pt x="417929" y="514350"/>
                </a:cubicBezTo>
                <a:lnTo>
                  <a:pt x="475079" y="523875"/>
                </a:lnTo>
                <a:cubicBezTo>
                  <a:pt x="548104" y="520700"/>
                  <a:pt x="621222" y="519212"/>
                  <a:pt x="694154" y="514350"/>
                </a:cubicBezTo>
                <a:cubicBezTo>
                  <a:pt x="764137" y="509684"/>
                  <a:pt x="833744" y="500297"/>
                  <a:pt x="903704" y="495300"/>
                </a:cubicBezTo>
                <a:cubicBezTo>
                  <a:pt x="1072034" y="483276"/>
                  <a:pt x="992674" y="489810"/>
                  <a:pt x="1141829" y="476250"/>
                </a:cubicBezTo>
                <a:lnTo>
                  <a:pt x="1189454" y="466725"/>
                </a:lnTo>
                <a:cubicBezTo>
                  <a:pt x="1237912" y="457914"/>
                  <a:pt x="1263333" y="454810"/>
                  <a:pt x="1313279" y="447675"/>
                </a:cubicBezTo>
                <a:cubicBezTo>
                  <a:pt x="1322804" y="444500"/>
                  <a:pt x="1332114" y="440585"/>
                  <a:pt x="1341854" y="438150"/>
                </a:cubicBezTo>
                <a:cubicBezTo>
                  <a:pt x="1402301" y="423038"/>
                  <a:pt x="1394556" y="433283"/>
                  <a:pt x="1465679" y="409575"/>
                </a:cubicBezTo>
                <a:cubicBezTo>
                  <a:pt x="1595761" y="366214"/>
                  <a:pt x="1462823" y="413520"/>
                  <a:pt x="1560929" y="371475"/>
                </a:cubicBezTo>
                <a:cubicBezTo>
                  <a:pt x="1631342" y="341298"/>
                  <a:pt x="1535274" y="398104"/>
                  <a:pt x="1646654" y="323850"/>
                </a:cubicBezTo>
                <a:lnTo>
                  <a:pt x="1675229" y="304800"/>
                </a:lnTo>
                <a:lnTo>
                  <a:pt x="1703804" y="219075"/>
                </a:lnTo>
                <a:lnTo>
                  <a:pt x="1713329" y="190500"/>
                </a:lnTo>
                <a:cubicBezTo>
                  <a:pt x="1691104" y="123825"/>
                  <a:pt x="1713329" y="139700"/>
                  <a:pt x="1665704" y="123825"/>
                </a:cubicBezTo>
                <a:cubicBezTo>
                  <a:pt x="1659354" y="114300"/>
                  <a:pt x="1655269" y="102788"/>
                  <a:pt x="1646654" y="95250"/>
                </a:cubicBezTo>
                <a:cubicBezTo>
                  <a:pt x="1601203" y="55480"/>
                  <a:pt x="1586310" y="56085"/>
                  <a:pt x="1532354" y="38100"/>
                </a:cubicBezTo>
                <a:lnTo>
                  <a:pt x="1503779" y="28575"/>
                </a:lnTo>
                <a:cubicBezTo>
                  <a:pt x="1494254" y="25400"/>
                  <a:pt x="1485108" y="20701"/>
                  <a:pt x="1475204" y="19050"/>
                </a:cubicBezTo>
                <a:cubicBezTo>
                  <a:pt x="1367847" y="1157"/>
                  <a:pt x="1437329" y="10730"/>
                  <a:pt x="1265654" y="0"/>
                </a:cubicBezTo>
                <a:cubicBezTo>
                  <a:pt x="1208504" y="3175"/>
                  <a:pt x="1151260" y="4961"/>
                  <a:pt x="1094204" y="9525"/>
                </a:cubicBezTo>
                <a:cubicBezTo>
                  <a:pt x="1071825" y="11315"/>
                  <a:pt x="1049783" y="16083"/>
                  <a:pt x="1027529" y="19050"/>
                </a:cubicBezTo>
                <a:lnTo>
                  <a:pt x="951329" y="28575"/>
                </a:lnTo>
                <a:cubicBezTo>
                  <a:pt x="922775" y="31934"/>
                  <a:pt x="894066" y="34034"/>
                  <a:pt x="865604" y="38100"/>
                </a:cubicBezTo>
                <a:cubicBezTo>
                  <a:pt x="849577" y="40390"/>
                  <a:pt x="833685" y="43698"/>
                  <a:pt x="817979" y="47625"/>
                </a:cubicBezTo>
                <a:cubicBezTo>
                  <a:pt x="808239" y="50060"/>
                  <a:pt x="799444" y="57150"/>
                  <a:pt x="789404" y="57150"/>
                </a:cubicBezTo>
                <a:cubicBezTo>
                  <a:pt x="784914" y="57150"/>
                  <a:pt x="833854" y="53975"/>
                  <a:pt x="798929" y="57150"/>
                </a:cubicBezTo>
                <a:close/>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Rectangle 3"/>
          <p:cNvSpPr/>
          <p:nvPr/>
        </p:nvSpPr>
        <p:spPr>
          <a:xfrm>
            <a:off x="914400" y="5688202"/>
            <a:ext cx="7315200" cy="954107"/>
          </a:xfrm>
          <a:prstGeom prst="rect">
            <a:avLst/>
          </a:prstGeom>
        </p:spPr>
        <p:txBody>
          <a:bodyPr wrap="square">
            <a:spAutoFit/>
          </a:bodyPr>
          <a:lstStyle/>
          <a:p>
            <a:r>
              <a:rPr lang="en-US" sz="2800" dirty="0" smtClean="0">
                <a:solidFill>
                  <a:schemeClr val="accent1">
                    <a:lumMod val="75000"/>
                  </a:schemeClr>
                </a:solidFill>
                <a:latin typeface="Arial" pitchFamily="34" charset="0"/>
                <a:cs typeface="Arial" pitchFamily="34" charset="0"/>
              </a:rPr>
              <a:t>PDP = the pressure (psi) required to deliver a specific pressure and flow at the nozzle. </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p>
            <a:pPr fontAlgn="auto">
              <a:spcAft>
                <a:spcPts val="0"/>
              </a:spcAft>
              <a:defRPr/>
            </a:pPr>
            <a:r>
              <a:rPr lang="en-US" dirty="0" smtClean="0"/>
              <a:t>Scenario A </a:t>
            </a:r>
            <a:endParaRPr lang="en-US" dirty="0"/>
          </a:p>
        </p:txBody>
      </p:sp>
      <p:sp>
        <p:nvSpPr>
          <p:cNvPr id="3" name="Content Placeholder 2"/>
          <p:cNvSpPr>
            <a:spLocks noGrp="1"/>
          </p:cNvSpPr>
          <p:nvPr>
            <p:ph idx="1"/>
          </p:nvPr>
        </p:nvSpPr>
        <p:spPr>
          <a:xfrm>
            <a:off x="457200" y="1524000"/>
            <a:ext cx="8229600" cy="4906963"/>
          </a:xfrm>
        </p:spPr>
        <p:txBody>
          <a:bodyPr rtlCol="0">
            <a:normAutofit/>
          </a:bodyPr>
          <a:lstStyle/>
          <a:p>
            <a:pPr marL="400050" lvl="1" indent="0">
              <a:buNone/>
            </a:pPr>
            <a:r>
              <a:rPr lang="en-US" dirty="0" smtClean="0">
                <a:solidFill>
                  <a:schemeClr val="accent1">
                    <a:lumMod val="75000"/>
                  </a:schemeClr>
                </a:solidFill>
              </a:rPr>
              <a:t>The hose lay has 500' of 1½" hose; one Forester nozzle with a 3/8" tip attached. There is no elevation difference between the nozzle and pump. </a:t>
            </a:r>
          </a:p>
          <a:p>
            <a:pPr marL="400050" lvl="1" indent="0">
              <a:buNone/>
            </a:pPr>
            <a:r>
              <a:rPr lang="en-US" sz="2400" dirty="0" smtClean="0"/>
              <a:t>Step 1: What is flow rate?</a:t>
            </a:r>
          </a:p>
          <a:p>
            <a:pPr marL="400050" lvl="1" indent="0">
              <a:buNone/>
            </a:pPr>
            <a:r>
              <a:rPr lang="en-US" sz="2400" dirty="0" smtClean="0"/>
              <a:t>Step 2: What is PDP?</a:t>
            </a:r>
          </a:p>
          <a:p>
            <a:pPr marL="0" indent="0" fontAlgn="auto">
              <a:spcAft>
                <a:spcPts val="0"/>
              </a:spcAft>
              <a:buFont typeface="Arial" pitchFamily="34" charset="0"/>
              <a:buNone/>
              <a:defRPr/>
            </a:pPr>
            <a:endParaRPr lang="en-US" dirty="0">
              <a:solidFill>
                <a:schemeClr val="accent1">
                  <a:lumMod val="75000"/>
                </a:schemeClr>
              </a:solidFill>
            </a:endParaRPr>
          </a:p>
        </p:txBody>
      </p:sp>
      <p:pic>
        <p:nvPicPr>
          <p:cNvPr id="57348" name="Picture 4" descr="img_013.tif"/>
          <p:cNvPicPr>
            <a:picLocks noChangeAspect="1"/>
          </p:cNvPicPr>
          <p:nvPr/>
        </p:nvPicPr>
        <p:blipFill>
          <a:blip r:embed="rId3" cstate="print"/>
          <a:srcRect/>
          <a:stretch>
            <a:fillRect/>
          </a:stretch>
        </p:blipFill>
        <p:spPr bwMode="auto">
          <a:xfrm>
            <a:off x="0" y="4495801"/>
            <a:ext cx="9144000" cy="2165350"/>
          </a:xfrm>
          <a:prstGeom prst="rect">
            <a:avLst/>
          </a:prstGeom>
          <a:noFill/>
          <a:ln w="9525">
            <a:noFill/>
            <a:miter lim="800000"/>
            <a:headEnd/>
            <a:tailEnd/>
          </a:ln>
        </p:spPr>
      </p:pic>
      <p:sp>
        <p:nvSpPr>
          <p:cNvPr id="57349" name="TextBox 5"/>
          <p:cNvSpPr txBox="1">
            <a:spLocks noChangeArrowheads="1"/>
          </p:cNvSpPr>
          <p:nvPr/>
        </p:nvSpPr>
        <p:spPr bwMode="auto">
          <a:xfrm>
            <a:off x="3886200" y="5670550"/>
            <a:ext cx="133562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500'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57350" name="TextBox 6"/>
          <p:cNvSpPr txBox="1">
            <a:spLocks noChangeArrowheads="1"/>
          </p:cNvSpPr>
          <p:nvPr/>
        </p:nvSpPr>
        <p:spPr bwMode="auto">
          <a:xfrm>
            <a:off x="8005763" y="5530850"/>
            <a:ext cx="95898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3/8" </a:t>
            </a:r>
            <a:r>
              <a:rPr lang="en-US" dirty="0">
                <a:solidFill>
                  <a:srgbClr val="FFFF00"/>
                </a:solidFill>
                <a:latin typeface="Arial" pitchFamily="34" charset="0"/>
                <a:cs typeface="Arial" pitchFamily="34" charset="0"/>
              </a:rPr>
              <a:t>Tip</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fontAlgn="auto">
              <a:spcAft>
                <a:spcPts val="0"/>
              </a:spcAft>
              <a:defRPr/>
            </a:pPr>
            <a:r>
              <a:rPr lang="en-US" sz="3600" dirty="0" smtClean="0"/>
              <a:t>Scenario A</a:t>
            </a:r>
            <a:endParaRPr lang="en-US" sz="3600" dirty="0"/>
          </a:p>
        </p:txBody>
      </p:sp>
      <p:sp>
        <p:nvSpPr>
          <p:cNvPr id="58372" name="TextBox 3">
            <a:hlinkClick r:id="rId3" action="ppaction://hlinkfile"/>
          </p:cNvPr>
          <p:cNvSpPr txBox="1">
            <a:spLocks noChangeArrowheads="1"/>
          </p:cNvSpPr>
          <p:nvPr/>
        </p:nvSpPr>
        <p:spPr bwMode="auto">
          <a:xfrm>
            <a:off x="7467600" y="3810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3" action="ppaction://hlinkfile"/>
              </a:rPr>
              <a:t>Link to Calculator</a:t>
            </a:r>
            <a:endParaRPr lang="en-US" sz="1200" dirty="0">
              <a:solidFill>
                <a:schemeClr val="bg1"/>
              </a:solidFill>
              <a:latin typeface="Arial" pitchFamily="34" charset="0"/>
              <a:cs typeface="Arial" pitchFamily="34"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675396151"/>
              </p:ext>
            </p:extLst>
          </p:nvPr>
        </p:nvGraphicFramePr>
        <p:xfrm>
          <a:off x="304800" y="1186544"/>
          <a:ext cx="8458200" cy="2394856"/>
        </p:xfrm>
        <a:graphic>
          <a:graphicData uri="http://schemas.openxmlformats.org/drawingml/2006/table">
            <a:tbl>
              <a:tblPr bandRow="1">
                <a:tableStyleId>{5C22544A-7EE6-4342-B048-85BDC9FD1C3A}</a:tableStyleId>
              </a:tblPr>
              <a:tblGrid>
                <a:gridCol w="6629400"/>
                <a:gridCol w="457200"/>
                <a:gridCol w="1371600"/>
              </a:tblGrid>
              <a:tr h="653143">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1: Flow</a:t>
                      </a:r>
                      <a:r>
                        <a:rPr lang="en-US" sz="2500" b="1" kern="1200" baseline="0" dirty="0" smtClean="0">
                          <a:solidFill>
                            <a:schemeClr val="accent1">
                              <a:lumMod val="75000"/>
                            </a:schemeClr>
                          </a:solidFill>
                          <a:latin typeface="Arial" pitchFamily="34" charset="0"/>
                          <a:ea typeface="+mn-ea"/>
                          <a:cs typeface="Arial" pitchFamily="34" charset="0"/>
                        </a:rPr>
                        <a:t> rate</a:t>
                      </a: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30 gpm</a:t>
                      </a:r>
                    </a:p>
                    <a:p>
                      <a:pPr marL="0" marR="0" algn="r"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1632856">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65 psi</a:t>
                      </a:r>
                    </a:p>
                  </a:txBody>
                  <a:tcPr marL="68580" marR="68580" marT="0" marB="0"/>
                </a:tc>
              </a:tr>
            </a:tbl>
          </a:graphicData>
        </a:graphic>
      </p:graphicFrame>
      <p:grpSp>
        <p:nvGrpSpPr>
          <p:cNvPr id="4" name="Group 7"/>
          <p:cNvGrpSpPr/>
          <p:nvPr/>
        </p:nvGrpSpPr>
        <p:grpSpPr>
          <a:xfrm>
            <a:off x="0" y="4114800"/>
            <a:ext cx="9144000" cy="2541389"/>
            <a:chOff x="914400" y="5181600"/>
            <a:chExt cx="6172200" cy="1398389"/>
          </a:xfrm>
        </p:grpSpPr>
        <p:pic>
          <p:nvPicPr>
            <p:cNvPr id="5" name="Picture 4" descr="img_013.tif"/>
            <p:cNvPicPr>
              <a:picLocks noChangeAspect="1"/>
            </p:cNvPicPr>
            <p:nvPr/>
          </p:nvPicPr>
          <p:blipFill>
            <a:blip r:embed="rId4" cstate="print"/>
            <a:srcRect/>
            <a:stretch>
              <a:fillRect/>
            </a:stretch>
          </p:blipFill>
          <p:spPr bwMode="auto">
            <a:xfrm>
              <a:off x="914400" y="5181600"/>
              <a:ext cx="6172200" cy="1398389"/>
            </a:xfrm>
            <a:prstGeom prst="rect">
              <a:avLst/>
            </a:prstGeom>
            <a:noFill/>
            <a:ln w="9525">
              <a:noFill/>
              <a:miter lim="800000"/>
              <a:headEnd/>
              <a:tailEnd/>
            </a:ln>
          </p:spPr>
        </p:pic>
        <p:sp>
          <p:nvSpPr>
            <p:cNvPr id="6" name="TextBox 5"/>
            <p:cNvSpPr txBox="1">
              <a:spLocks noChangeArrowheads="1"/>
            </p:cNvSpPr>
            <p:nvPr/>
          </p:nvSpPr>
          <p:spPr bwMode="auto">
            <a:xfrm>
              <a:off x="3669846" y="5893620"/>
              <a:ext cx="1102179" cy="203223"/>
            </a:xfrm>
            <a:prstGeom prst="rect">
              <a:avLst/>
            </a:prstGeom>
            <a:noFill/>
            <a:ln w="9525">
              <a:noFill/>
              <a:miter lim="800000"/>
              <a:headEnd/>
              <a:tailEnd/>
            </a:ln>
          </p:spPr>
          <p:txBody>
            <a:bodyPr wrap="square">
              <a:spAutoFit/>
            </a:bodyPr>
            <a:lstStyle/>
            <a:p>
              <a:r>
                <a:rPr lang="en-US" dirty="0" smtClean="0">
                  <a:solidFill>
                    <a:srgbClr val="FFFF00"/>
                  </a:solidFill>
                  <a:latin typeface="Arial" pitchFamily="34" charset="0"/>
                  <a:cs typeface="Arial" pitchFamily="34" charset="0"/>
                </a:rPr>
                <a:t>500'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7" name="TextBox 6"/>
            <p:cNvSpPr txBox="1">
              <a:spLocks noChangeArrowheads="1"/>
            </p:cNvSpPr>
            <p:nvPr/>
          </p:nvSpPr>
          <p:spPr bwMode="auto">
            <a:xfrm>
              <a:off x="6149748" y="5854063"/>
              <a:ext cx="791255" cy="203223"/>
            </a:xfrm>
            <a:prstGeom prst="rect">
              <a:avLst/>
            </a:prstGeom>
            <a:noFill/>
            <a:ln w="9525">
              <a:noFill/>
              <a:miter lim="800000"/>
              <a:headEnd/>
              <a:tailEnd/>
            </a:ln>
          </p:spPr>
          <p:txBody>
            <a:bodyPr wrap="square">
              <a:spAutoFit/>
            </a:bodyPr>
            <a:lstStyle/>
            <a:p>
              <a:r>
                <a:rPr lang="en-US" dirty="0">
                  <a:solidFill>
                    <a:srgbClr val="FFFF00"/>
                  </a:solidFill>
                  <a:latin typeface="Arial" pitchFamily="34" charset="0"/>
                  <a:cs typeface="Arial" pitchFamily="34" charset="0"/>
                </a:rPr>
                <a:t>3/8 </a:t>
              </a:r>
              <a:r>
                <a:rPr lang="en-US" dirty="0" smtClean="0">
                  <a:solidFill>
                    <a:srgbClr val="FFFF00"/>
                  </a:solidFill>
                  <a:latin typeface="Arial" pitchFamily="34" charset="0"/>
                  <a:cs typeface="Arial" pitchFamily="34" charset="0"/>
                </a:rPr>
                <a:t>" </a:t>
              </a:r>
              <a:r>
                <a:rPr lang="en-US" dirty="0">
                  <a:solidFill>
                    <a:srgbClr val="FFFF00"/>
                  </a:solidFill>
                  <a:latin typeface="Arial" pitchFamily="34" charset="0"/>
                  <a:cs typeface="Arial" pitchFamily="34" charset="0"/>
                </a:rPr>
                <a:t>Tip</a:t>
              </a:r>
            </a:p>
          </p:txBody>
        </p:sp>
      </p:grpSp>
      <p:sp>
        <p:nvSpPr>
          <p:cNvPr id="12" name="TextBox 11"/>
          <p:cNvSpPr txBox="1"/>
          <p:nvPr/>
        </p:nvSpPr>
        <p:spPr>
          <a:xfrm>
            <a:off x="1143000" y="6038894"/>
            <a:ext cx="1219200" cy="438106"/>
          </a:xfrm>
          <a:prstGeom prst="rect">
            <a:avLst/>
          </a:prstGeom>
          <a:noFill/>
        </p:spPr>
        <p:txBody>
          <a:bodyPr wrap="square" rtlCol="0">
            <a:spAutoFit/>
          </a:bodyPr>
          <a:lstStyle/>
          <a:p>
            <a:r>
              <a:rPr lang="en-US" sz="1200" dirty="0" smtClean="0">
                <a:solidFill>
                  <a:schemeClr val="bg1"/>
                </a:solidFill>
              </a:rPr>
              <a:t>FL = 3 psi</a:t>
            </a:r>
            <a:endParaRPr lang="en-US" sz="1200" dirty="0">
              <a:solidFill>
                <a:schemeClr val="bg1"/>
              </a:solidFill>
            </a:endParaRPr>
          </a:p>
        </p:txBody>
      </p:sp>
      <p:sp>
        <p:nvSpPr>
          <p:cNvPr id="13" name="TextBox 12"/>
          <p:cNvSpPr txBox="1"/>
          <p:nvPr/>
        </p:nvSpPr>
        <p:spPr>
          <a:xfrm>
            <a:off x="2590800" y="6038894"/>
            <a:ext cx="1219200" cy="438106"/>
          </a:xfrm>
          <a:prstGeom prst="rect">
            <a:avLst/>
          </a:prstGeom>
          <a:noFill/>
        </p:spPr>
        <p:txBody>
          <a:bodyPr wrap="square" rtlCol="0">
            <a:spAutoFit/>
          </a:bodyPr>
          <a:lstStyle/>
          <a:p>
            <a:r>
              <a:rPr lang="en-US" sz="1200" dirty="0" smtClean="0">
                <a:solidFill>
                  <a:schemeClr val="bg1"/>
                </a:solidFill>
              </a:rPr>
              <a:t>FL = 3 psi</a:t>
            </a:r>
            <a:endParaRPr lang="en-US" sz="1200" dirty="0">
              <a:solidFill>
                <a:schemeClr val="bg1"/>
              </a:solidFill>
            </a:endParaRPr>
          </a:p>
        </p:txBody>
      </p:sp>
      <p:sp>
        <p:nvSpPr>
          <p:cNvPr id="14" name="TextBox 13"/>
          <p:cNvSpPr txBox="1"/>
          <p:nvPr/>
        </p:nvSpPr>
        <p:spPr>
          <a:xfrm>
            <a:off x="4114800" y="6038894"/>
            <a:ext cx="1219200" cy="438106"/>
          </a:xfrm>
          <a:prstGeom prst="rect">
            <a:avLst/>
          </a:prstGeom>
          <a:noFill/>
        </p:spPr>
        <p:txBody>
          <a:bodyPr wrap="square" rtlCol="0">
            <a:spAutoFit/>
          </a:bodyPr>
          <a:lstStyle/>
          <a:p>
            <a:r>
              <a:rPr lang="en-US" sz="1200" dirty="0" smtClean="0">
                <a:solidFill>
                  <a:schemeClr val="bg1"/>
                </a:solidFill>
              </a:rPr>
              <a:t>FL = 3 psi</a:t>
            </a:r>
            <a:endParaRPr lang="en-US" sz="1200" dirty="0">
              <a:solidFill>
                <a:schemeClr val="bg1"/>
              </a:solidFill>
            </a:endParaRPr>
          </a:p>
        </p:txBody>
      </p:sp>
      <p:sp>
        <p:nvSpPr>
          <p:cNvPr id="15" name="TextBox 14"/>
          <p:cNvSpPr txBox="1"/>
          <p:nvPr/>
        </p:nvSpPr>
        <p:spPr>
          <a:xfrm>
            <a:off x="5638800" y="6038894"/>
            <a:ext cx="1219200" cy="438106"/>
          </a:xfrm>
          <a:prstGeom prst="rect">
            <a:avLst/>
          </a:prstGeom>
          <a:noFill/>
        </p:spPr>
        <p:txBody>
          <a:bodyPr wrap="square" rtlCol="0">
            <a:spAutoFit/>
          </a:bodyPr>
          <a:lstStyle/>
          <a:p>
            <a:r>
              <a:rPr lang="en-US" sz="1200" dirty="0" smtClean="0">
                <a:solidFill>
                  <a:schemeClr val="bg1"/>
                </a:solidFill>
              </a:rPr>
              <a:t>FL = 3 psi</a:t>
            </a:r>
            <a:endParaRPr lang="en-US" sz="1200" dirty="0">
              <a:solidFill>
                <a:schemeClr val="bg1"/>
              </a:solidFill>
            </a:endParaRPr>
          </a:p>
        </p:txBody>
      </p:sp>
      <p:sp>
        <p:nvSpPr>
          <p:cNvPr id="16" name="TextBox 15"/>
          <p:cNvSpPr txBox="1"/>
          <p:nvPr/>
        </p:nvSpPr>
        <p:spPr>
          <a:xfrm>
            <a:off x="7315200" y="6038894"/>
            <a:ext cx="1219200" cy="438106"/>
          </a:xfrm>
          <a:prstGeom prst="rect">
            <a:avLst/>
          </a:prstGeom>
          <a:noFill/>
        </p:spPr>
        <p:txBody>
          <a:bodyPr wrap="square" rtlCol="0">
            <a:spAutoFit/>
          </a:bodyPr>
          <a:lstStyle/>
          <a:p>
            <a:r>
              <a:rPr lang="en-US" sz="1200" dirty="0" smtClean="0">
                <a:solidFill>
                  <a:schemeClr val="bg1"/>
                </a:solidFill>
              </a:rPr>
              <a:t>FL = 3 psi</a:t>
            </a:r>
            <a:endParaRPr lang="en-US" sz="1200" dirty="0">
              <a:solidFill>
                <a:schemeClr val="bg1"/>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3804766870"/>
              </p:ext>
            </p:extLst>
          </p:nvPr>
        </p:nvGraphicFramePr>
        <p:xfrm>
          <a:off x="2514600" y="2103783"/>
          <a:ext cx="2286000" cy="1341120"/>
        </p:xfrm>
        <a:graphic>
          <a:graphicData uri="http://schemas.openxmlformats.org/drawingml/2006/table">
            <a:tbl>
              <a:tblPr firstRow="1" bandRow="1">
                <a:tableStyleId>{5C22544A-7EE6-4342-B048-85BDC9FD1C3A}</a:tableStyleId>
              </a:tblPr>
              <a:tblGrid>
                <a:gridCol w="685800"/>
                <a:gridCol w="233104"/>
                <a:gridCol w="1367096"/>
              </a:tblGrid>
              <a:tr h="304800">
                <a:tc>
                  <a:txBody>
                    <a:bodyPr/>
                    <a:lstStyle/>
                    <a:p>
                      <a:pPr algn="r"/>
                      <a:r>
                        <a:rPr lang="en-US" sz="1600" b="0" dirty="0" smtClean="0">
                          <a:solidFill>
                            <a:schemeClr val="tx1"/>
                          </a:solidFill>
                          <a:latin typeface="Arial" pitchFamily="34" charset="0"/>
                          <a:cs typeface="Arial" pitchFamily="34" charset="0"/>
                        </a:rPr>
                        <a:t>NP </a:t>
                      </a:r>
                      <a:endParaRPr lang="en-US" sz="1600" b="0" dirty="0">
                        <a:solidFill>
                          <a:schemeClr val="tx1"/>
                        </a:solidFill>
                        <a:latin typeface="Arial" pitchFamily="34" charset="0"/>
                        <a:cs typeface="Arial" pitchFamily="34" charset="0"/>
                      </a:endParaRPr>
                    </a:p>
                  </a:txBody>
                  <a:tcPr>
                    <a:noFill/>
                  </a:tcPr>
                </a:tc>
                <a:tc>
                  <a:txBody>
                    <a:bodyPr/>
                    <a:lstStyle/>
                    <a:p>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dirty="0" smtClean="0">
                          <a:solidFill>
                            <a:schemeClr val="tx1"/>
                          </a:solidFill>
                          <a:latin typeface="Arial" pitchFamily="34" charset="0"/>
                          <a:cs typeface="Arial" pitchFamily="34" charset="0"/>
                        </a:rPr>
                        <a:t>50 psi</a:t>
                      </a:r>
                      <a:endParaRPr lang="en-US" sz="1600" b="0" dirty="0">
                        <a:solidFill>
                          <a:schemeClr val="tx1"/>
                        </a:solidFill>
                        <a:latin typeface="Arial" pitchFamily="34" charset="0"/>
                        <a:cs typeface="Arial" pitchFamily="34" charset="0"/>
                      </a:endParaRPr>
                    </a:p>
                  </a:txBody>
                  <a:tcPr>
                    <a:noFill/>
                  </a:tcPr>
                </a:tc>
              </a:tr>
              <a:tr h="264695">
                <a:tc>
                  <a:txBody>
                    <a:bodyPr/>
                    <a:lstStyle/>
                    <a:p>
                      <a:pPr algn="r"/>
                      <a:r>
                        <a:rPr lang="en-US" sz="1600" b="0" kern="1200" dirty="0" smtClean="0">
                          <a:solidFill>
                            <a:schemeClr val="tx1"/>
                          </a:solidFill>
                          <a:latin typeface="Arial" pitchFamily="34" charset="0"/>
                          <a:ea typeface="+mn-ea"/>
                          <a:cs typeface="Arial" pitchFamily="34" charset="0"/>
                        </a:rPr>
                        <a:t>±HP</a:t>
                      </a:r>
                    </a:p>
                  </a:txBody>
                  <a:tcPr>
                    <a:noFill/>
                  </a:tcPr>
                </a:tc>
                <a:tc>
                  <a:txBody>
                    <a:bodyPr/>
                    <a:lstStyle/>
                    <a:p>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0 psi</a:t>
                      </a:r>
                    </a:p>
                  </a:txBody>
                  <a:tcPr>
                    <a:noFill/>
                  </a:tcPr>
                </a:tc>
              </a:tr>
              <a:tr h="264695">
                <a:tc>
                  <a:txBody>
                    <a:bodyPr/>
                    <a:lstStyle/>
                    <a:p>
                      <a:pPr algn="r"/>
                      <a:r>
                        <a:rPr lang="en-US" sz="1600" b="0" u="sng" kern="1200" dirty="0" smtClean="0">
                          <a:solidFill>
                            <a:schemeClr val="tx1"/>
                          </a:solidFill>
                          <a:latin typeface="Arial" pitchFamily="34" charset="0"/>
                          <a:ea typeface="+mn-ea"/>
                          <a:cs typeface="Arial" pitchFamily="34" charset="0"/>
                        </a:rPr>
                        <a:t>FL</a:t>
                      </a:r>
                      <a:r>
                        <a:rPr lang="en-US" sz="1600" b="0" kern="1200" dirty="0" smtClean="0">
                          <a:solidFill>
                            <a:schemeClr val="tx1"/>
                          </a:solidFill>
                          <a:latin typeface="Arial" pitchFamily="34" charset="0"/>
                          <a:ea typeface="+mn-ea"/>
                          <a:cs typeface="Arial" pitchFamily="34" charset="0"/>
                        </a:rPr>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u="sng" kern="1200" dirty="0" smtClean="0">
                          <a:solidFill>
                            <a:schemeClr val="tx1"/>
                          </a:solidFill>
                          <a:latin typeface="Arial" pitchFamily="34" charset="0"/>
                          <a:ea typeface="+mn-ea"/>
                          <a:cs typeface="Arial" pitchFamily="34" charset="0"/>
                        </a:rPr>
                        <a:t>15 psi</a:t>
                      </a:r>
                    </a:p>
                  </a:txBody>
                  <a:tcPr>
                    <a:noFill/>
                  </a:tcPr>
                </a:tc>
              </a:tr>
              <a:tr h="264695">
                <a:tc>
                  <a:txBody>
                    <a:bodyPr/>
                    <a:lstStyle/>
                    <a:p>
                      <a:pPr algn="r"/>
                      <a:r>
                        <a:rPr lang="en-US" sz="1600" b="1" kern="1200" dirty="0" smtClean="0">
                          <a:solidFill>
                            <a:schemeClr val="tx1"/>
                          </a:solidFill>
                          <a:latin typeface="Arial" pitchFamily="34" charset="0"/>
                          <a:ea typeface="+mn-ea"/>
                          <a:cs typeface="Arial" pitchFamily="34" charset="0"/>
                        </a:rPr>
                        <a:t>PDP</a:t>
                      </a:r>
                    </a:p>
                  </a:txBody>
                  <a:tcPr>
                    <a:noFill/>
                  </a:tcPr>
                </a:tc>
                <a:tc>
                  <a:txBody>
                    <a:bodyPr/>
                    <a:lstStyle/>
                    <a:p>
                      <a:r>
                        <a:rPr lang="en-US" sz="16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1" kern="1200" dirty="0" smtClean="0">
                          <a:solidFill>
                            <a:schemeClr val="tx1"/>
                          </a:solidFill>
                          <a:latin typeface="Arial" pitchFamily="34" charset="0"/>
                          <a:ea typeface="+mn-ea"/>
                          <a:cs typeface="Arial" pitchFamily="34" charset="0"/>
                        </a:rPr>
                        <a:t>65 psi</a:t>
                      </a:r>
                    </a:p>
                  </a:txBody>
                  <a:tcPr>
                    <a:noFill/>
                  </a:tcPr>
                </a:tc>
              </a:tr>
            </a:tbl>
          </a:graphicData>
        </a:graphic>
      </p:graphicFrame>
      <p:sp>
        <p:nvSpPr>
          <p:cNvPr id="19" name="TextBox 18"/>
          <p:cNvSpPr txBox="1"/>
          <p:nvPr/>
        </p:nvSpPr>
        <p:spPr>
          <a:xfrm>
            <a:off x="6629400" y="4114800"/>
            <a:ext cx="1905000" cy="338554"/>
          </a:xfrm>
          <a:prstGeom prst="rect">
            <a:avLst/>
          </a:prstGeom>
          <a:noFill/>
        </p:spPr>
        <p:txBody>
          <a:bodyPr wrap="square" rtlCol="0">
            <a:spAutoFit/>
          </a:bodyPr>
          <a:lstStyle/>
          <a:p>
            <a:pPr algn="r"/>
            <a:r>
              <a:rPr lang="en-US" sz="1600" b="1" dirty="0" smtClean="0">
                <a:solidFill>
                  <a:schemeClr val="bg1"/>
                </a:solidFill>
              </a:rPr>
              <a:t>Flow = 30 gpm</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Step Process</a:t>
            </a:r>
            <a:endParaRPr lang="en-US" dirty="0"/>
          </a:p>
        </p:txBody>
      </p:sp>
      <p:sp>
        <p:nvSpPr>
          <p:cNvPr id="3" name="Content Placeholder 2"/>
          <p:cNvSpPr>
            <a:spLocks noGrp="1"/>
          </p:cNvSpPr>
          <p:nvPr>
            <p:ph idx="1"/>
          </p:nvPr>
        </p:nvSpPr>
        <p:spPr/>
        <p:txBody>
          <a:bodyPr/>
          <a:lstStyle/>
          <a:p>
            <a:r>
              <a:rPr lang="en-US" dirty="0" smtClean="0"/>
              <a:t>Step 1: What is flow rate?</a:t>
            </a:r>
          </a:p>
          <a:p>
            <a:r>
              <a:rPr lang="en-US" dirty="0" smtClean="0">
                <a:solidFill>
                  <a:schemeClr val="bg1">
                    <a:lumMod val="75000"/>
                  </a:schemeClr>
                </a:solidFill>
              </a:rPr>
              <a:t>Step 2: What is PDP?</a:t>
            </a:r>
          </a:p>
          <a:p>
            <a:pPr marL="1485900" indent="-1485900"/>
            <a:r>
              <a:rPr lang="en-US" dirty="0" smtClean="0">
                <a:solidFill>
                  <a:schemeClr val="bg1">
                    <a:lumMod val="75000"/>
                  </a:schemeClr>
                </a:solidFill>
              </a:rPr>
              <a:t>Step 3: Identify types of pumps capable of providing flow and </a:t>
            </a:r>
            <a:r>
              <a:rPr lang="en-US" dirty="0" err="1" smtClean="0">
                <a:solidFill>
                  <a:schemeClr val="bg1">
                    <a:lumMod val="75000"/>
                  </a:schemeClr>
                </a:solidFill>
              </a:rPr>
              <a:t>PDP</a:t>
            </a:r>
            <a:r>
              <a:rPr lang="en-US" dirty="0" smtClean="0">
                <a:solidFill>
                  <a:schemeClr val="bg1">
                    <a:lumMod val="75000"/>
                  </a:schemeClr>
                </a:solidFill>
              </a:rPr>
              <a:t>.</a:t>
            </a:r>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4265132" cy="1143000"/>
          </a:xfrm>
        </p:spPr>
        <p:txBody>
          <a:bodyPr/>
          <a:lstStyle/>
          <a:p>
            <a:r>
              <a:rPr lang="en-US" dirty="0" smtClean="0"/>
              <a:t>Scenario A  </a:t>
            </a:r>
            <a:endParaRPr lang="en-US" dirty="0"/>
          </a:p>
        </p:txBody>
      </p:sp>
      <p:grpSp>
        <p:nvGrpSpPr>
          <p:cNvPr id="4" name="Group 7"/>
          <p:cNvGrpSpPr/>
          <p:nvPr/>
        </p:nvGrpSpPr>
        <p:grpSpPr>
          <a:xfrm>
            <a:off x="0" y="3995928"/>
            <a:ext cx="9144000" cy="2667000"/>
            <a:chOff x="914400" y="5119037"/>
            <a:chExt cx="6172200" cy="1398389"/>
          </a:xfrm>
        </p:grpSpPr>
        <p:pic>
          <p:nvPicPr>
            <p:cNvPr id="5" name="Picture 4" descr="img_013.tif"/>
            <p:cNvPicPr>
              <a:picLocks noChangeAspect="1"/>
            </p:cNvPicPr>
            <p:nvPr/>
          </p:nvPicPr>
          <p:blipFill>
            <a:blip r:embed="rId3" cstate="print"/>
            <a:srcRect/>
            <a:stretch>
              <a:fillRect/>
            </a:stretch>
          </p:blipFill>
          <p:spPr bwMode="auto">
            <a:xfrm>
              <a:off x="914400" y="5119037"/>
              <a:ext cx="6172200" cy="1398389"/>
            </a:xfrm>
            <a:prstGeom prst="rect">
              <a:avLst/>
            </a:prstGeom>
            <a:noFill/>
            <a:ln w="9525">
              <a:noFill/>
              <a:miter lim="800000"/>
              <a:headEnd/>
              <a:tailEnd/>
            </a:ln>
          </p:spPr>
        </p:pic>
        <p:sp>
          <p:nvSpPr>
            <p:cNvPr id="6" name="TextBox 5"/>
            <p:cNvSpPr txBox="1">
              <a:spLocks noChangeArrowheads="1"/>
            </p:cNvSpPr>
            <p:nvPr/>
          </p:nvSpPr>
          <p:spPr bwMode="auto">
            <a:xfrm>
              <a:off x="3559629" y="5664111"/>
              <a:ext cx="1447800" cy="193652"/>
            </a:xfrm>
            <a:prstGeom prst="rect">
              <a:avLst/>
            </a:prstGeom>
            <a:noFill/>
            <a:ln w="9525">
              <a:noFill/>
              <a:miter lim="800000"/>
              <a:headEnd/>
              <a:tailEnd/>
            </a:ln>
          </p:spPr>
          <p:txBody>
            <a:bodyPr wrap="square">
              <a:spAutoFit/>
            </a:bodyPr>
            <a:lstStyle/>
            <a:p>
              <a:r>
                <a:rPr lang="en-US" dirty="0" smtClean="0">
                  <a:solidFill>
                    <a:srgbClr val="FFFF00"/>
                  </a:solidFill>
                  <a:latin typeface="Arial" pitchFamily="34" charset="0"/>
                  <a:cs typeface="Arial" pitchFamily="34" charset="0"/>
                </a:rPr>
                <a:t>500'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7" name="TextBox 6"/>
            <p:cNvSpPr txBox="1">
              <a:spLocks noChangeArrowheads="1"/>
            </p:cNvSpPr>
            <p:nvPr/>
          </p:nvSpPr>
          <p:spPr bwMode="auto">
            <a:xfrm>
              <a:off x="6019800" y="5715000"/>
              <a:ext cx="1055012" cy="193652"/>
            </a:xfrm>
            <a:prstGeom prst="rect">
              <a:avLst/>
            </a:prstGeom>
            <a:noFill/>
            <a:ln w="9525">
              <a:noFill/>
              <a:miter lim="800000"/>
              <a:headEnd/>
              <a:tailEnd/>
            </a:ln>
          </p:spPr>
          <p:txBody>
            <a:bodyPr wrap="square">
              <a:spAutoFit/>
            </a:bodyPr>
            <a:lstStyle/>
            <a:p>
              <a:r>
                <a:rPr lang="en-US" dirty="0" smtClean="0">
                  <a:solidFill>
                    <a:srgbClr val="FFFF00"/>
                  </a:solidFill>
                  <a:latin typeface="Arial" pitchFamily="34" charset="0"/>
                  <a:cs typeface="Arial" pitchFamily="34" charset="0"/>
                </a:rPr>
                <a:t>3/8"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grpSp>
      <p:sp>
        <p:nvSpPr>
          <p:cNvPr id="10" name="TextBox 9"/>
          <p:cNvSpPr txBox="1"/>
          <p:nvPr/>
        </p:nvSpPr>
        <p:spPr>
          <a:xfrm>
            <a:off x="1066800" y="6123801"/>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2" name="TextBox 11"/>
          <p:cNvSpPr txBox="1"/>
          <p:nvPr/>
        </p:nvSpPr>
        <p:spPr>
          <a:xfrm>
            <a:off x="2705100" y="6123801"/>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3" name="TextBox 12"/>
          <p:cNvSpPr txBox="1"/>
          <p:nvPr/>
        </p:nvSpPr>
        <p:spPr>
          <a:xfrm>
            <a:off x="4343400" y="6123801"/>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4" name="TextBox 13"/>
          <p:cNvSpPr txBox="1"/>
          <p:nvPr/>
        </p:nvSpPr>
        <p:spPr>
          <a:xfrm>
            <a:off x="5981700" y="6123801"/>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5" name="TextBox 14"/>
          <p:cNvSpPr txBox="1"/>
          <p:nvPr/>
        </p:nvSpPr>
        <p:spPr>
          <a:xfrm>
            <a:off x="7620000" y="6123801"/>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grpSp>
        <p:nvGrpSpPr>
          <p:cNvPr id="3" name="Group 2"/>
          <p:cNvGrpSpPr/>
          <p:nvPr/>
        </p:nvGrpSpPr>
        <p:grpSpPr>
          <a:xfrm>
            <a:off x="1104900" y="1407205"/>
            <a:ext cx="6934200" cy="1869395"/>
            <a:chOff x="838200" y="1407205"/>
            <a:chExt cx="6934200" cy="1869395"/>
          </a:xfrm>
        </p:grpSpPr>
        <p:graphicFrame>
          <p:nvGraphicFramePr>
            <p:cNvPr id="11" name="Content Placeholder 9"/>
            <p:cNvGraphicFramePr>
              <a:graphicFrameLocks/>
            </p:cNvGraphicFramePr>
            <p:nvPr>
              <p:extLst>
                <p:ext uri="{D42A27DB-BD31-4B8C-83A1-F6EECF244321}">
                  <p14:modId xmlns:p14="http://schemas.microsoft.com/office/powerpoint/2010/main" val="201112581"/>
                </p:ext>
              </p:extLst>
            </p:nvPr>
          </p:nvGraphicFramePr>
          <p:xfrm>
            <a:off x="838200" y="1407205"/>
            <a:ext cx="6934200" cy="1869395"/>
          </p:xfrm>
          <a:graphic>
            <a:graphicData uri="http://schemas.openxmlformats.org/drawingml/2006/table">
              <a:tbl>
                <a:tblPr bandRow="1">
                  <a:tableStyleId>{5C22544A-7EE6-4342-B048-85BDC9FD1C3A}</a:tableStyleId>
                </a:tblPr>
                <a:tblGrid>
                  <a:gridCol w="3714748"/>
                  <a:gridCol w="330201"/>
                  <a:gridCol w="2889251"/>
                </a:tblGrid>
                <a:tr h="504355">
                  <a:tc>
                    <a:txBody>
                      <a:bodyPr/>
                      <a:lstStyle/>
                      <a:p>
                        <a:pPr marL="0" marR="0" algn="l" defTabSz="914400" rtl="0" eaLnBrk="1" latinLnBrk="0" hangingPunct="1">
                          <a:spcBef>
                            <a:spcPts val="0"/>
                          </a:spcBef>
                          <a:spcAft>
                            <a:spcPts val="0"/>
                          </a:spcAft>
                        </a:pPr>
                        <a:r>
                          <a:rPr lang="en-US" sz="2400" b="1" kern="1200" dirty="0" smtClean="0">
                            <a:solidFill>
                              <a:schemeClr val="bg1">
                                <a:lumMod val="75000"/>
                              </a:schemeClr>
                            </a:solidFill>
                            <a:latin typeface="Arial" pitchFamily="34" charset="0"/>
                            <a:ea typeface="+mn-ea"/>
                            <a:cs typeface="Arial" pitchFamily="34" charset="0"/>
                          </a:rPr>
                          <a:t>Step 1: Flow</a:t>
                        </a:r>
                        <a:r>
                          <a:rPr lang="en-US" sz="2400" b="1" kern="1200" baseline="0" dirty="0" smtClean="0">
                            <a:solidFill>
                              <a:schemeClr val="bg1">
                                <a:lumMod val="75000"/>
                              </a:schemeClr>
                            </a:solidFill>
                            <a:latin typeface="Arial" pitchFamily="34" charset="0"/>
                            <a:ea typeface="+mn-ea"/>
                            <a:cs typeface="Arial" pitchFamily="34" charset="0"/>
                          </a:rPr>
                          <a:t> rate</a:t>
                        </a:r>
                        <a:endParaRPr lang="en-US" sz="2400" b="1" kern="1200" dirty="0" smtClean="0">
                          <a:solidFill>
                            <a:schemeClr val="bg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60000"/>
                                <a:lumOff val="40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400" b="1" kern="1200" dirty="0" smtClean="0">
                            <a:solidFill>
                              <a:schemeClr val="bg1">
                                <a:lumMod val="75000"/>
                              </a:schemeClr>
                            </a:solidFill>
                            <a:latin typeface="Arial" pitchFamily="34" charset="0"/>
                            <a:ea typeface="+mn-ea"/>
                            <a:cs typeface="Arial" pitchFamily="34" charset="0"/>
                          </a:rPr>
                          <a:t>30 gpm</a:t>
                        </a:r>
                      </a:p>
                    </a:txBody>
                    <a:tcPr marL="68580" marR="68580" marT="0" marB="0">
                      <a:solidFill>
                        <a:schemeClr val="accent1">
                          <a:lumMod val="60000"/>
                          <a:lumOff val="40000"/>
                        </a:schemeClr>
                      </a:solidFill>
                    </a:tcPr>
                  </a:tc>
                </a:tr>
                <a:tr h="420296">
                  <a:tc>
                    <a:txBody>
                      <a:bodyPr/>
                      <a:lstStyle/>
                      <a:p>
                        <a:pPr marL="0" marR="0" algn="l" defTabSz="914400" rtl="0" eaLnBrk="1" latinLnBrk="0" hangingPunct="1">
                          <a:spcBef>
                            <a:spcPts val="0"/>
                          </a:spcBef>
                          <a:spcAft>
                            <a:spcPts val="0"/>
                          </a:spcAft>
                        </a:pPr>
                        <a:r>
                          <a:rPr lang="en-US" sz="2400" b="1" kern="1200" dirty="0" smtClean="0">
                            <a:solidFill>
                              <a:schemeClr val="bg1">
                                <a:lumMod val="75000"/>
                              </a:schemeClr>
                            </a:solidFill>
                            <a:latin typeface="Arial" pitchFamily="34" charset="0"/>
                            <a:ea typeface="+mn-ea"/>
                            <a:cs typeface="Arial" pitchFamily="34" charset="0"/>
                          </a:rPr>
                          <a:t>Step 2: PDP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60000"/>
                                <a:lumOff val="40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400" b="1" kern="1200" dirty="0" smtClean="0">
                            <a:solidFill>
                              <a:schemeClr val="bg1">
                                <a:lumMod val="75000"/>
                              </a:schemeClr>
                            </a:solidFill>
                            <a:latin typeface="Arial" pitchFamily="34" charset="0"/>
                            <a:ea typeface="+mn-ea"/>
                            <a:cs typeface="Arial" pitchFamily="34" charset="0"/>
                          </a:rPr>
                          <a:t>65 psi</a:t>
                        </a:r>
                      </a:p>
                    </a:txBody>
                    <a:tcPr marL="68580" marR="68580" marT="0" marB="0"/>
                  </a:tc>
                </a:tr>
                <a:tr h="944744">
                  <a:tc>
                    <a:txBody>
                      <a:bodyPr/>
                      <a:lstStyle/>
                      <a:p>
                        <a:pPr marL="0" marR="0" algn="l" defTabSz="914400" rtl="0" eaLnBrk="1" latinLnBrk="0" hangingPunct="1">
                          <a:spcBef>
                            <a:spcPts val="0"/>
                          </a:spcBef>
                          <a:spcAft>
                            <a:spcPts val="0"/>
                          </a:spcAft>
                        </a:pPr>
                        <a:r>
                          <a:rPr lang="en-US" sz="24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solidFill>
                        <a:srgbClr val="D0D8E8"/>
                      </a:solidFill>
                    </a:tcPr>
                  </a:tc>
                  <a:tc>
                    <a:txBody>
                      <a:bodyPr/>
                      <a:lstStyle/>
                      <a:p>
                        <a:pPr marL="0" marR="0" algn="l" defTabSz="914400" rtl="0" eaLnBrk="1" latinLnBrk="0" hangingPunct="1">
                          <a:spcBef>
                            <a:spcPts val="0"/>
                          </a:spcBef>
                          <a:spcAft>
                            <a:spcPts val="0"/>
                          </a:spcAft>
                        </a:pPr>
                        <a:endParaRPr lang="en-US" sz="24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r" defTabSz="914400" rtl="0" eaLnBrk="1" latinLnBrk="0" hangingPunct="1">
                          <a:spcBef>
                            <a:spcPts val="0"/>
                          </a:spcBef>
                          <a:spcAft>
                            <a:spcPts val="0"/>
                          </a:spcAft>
                        </a:pPr>
                        <a:r>
                          <a:rPr lang="en-US" sz="2400" b="1" kern="1200" dirty="0" smtClean="0">
                            <a:ln>
                              <a:noFill/>
                            </a:ln>
                            <a:solidFill>
                              <a:schemeClr val="tx1"/>
                            </a:solidFill>
                            <a:latin typeface="Arial" pitchFamily="34" charset="0"/>
                            <a:ea typeface="+mn-ea"/>
                            <a:cs typeface="Arial" pitchFamily="34" charset="0"/>
                          </a:rPr>
                          <a:t>Mark 3; Wick 375</a:t>
                        </a: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16" name="Rectangle 15"/>
            <p:cNvSpPr/>
            <p:nvPr/>
          </p:nvSpPr>
          <p:spPr>
            <a:xfrm>
              <a:off x="1828800" y="2855844"/>
              <a:ext cx="2514600" cy="276999"/>
            </a:xfrm>
            <a:prstGeom prst="rect">
              <a:avLst/>
            </a:prstGeom>
            <a:solidFill>
              <a:schemeClr val="bg1"/>
            </a:solidFill>
            <a:ln w="19050">
              <a:noFill/>
            </a:ln>
          </p:spPr>
          <p:txBody>
            <a:bodyPr wrap="square">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grpSp>
      <p:sp>
        <p:nvSpPr>
          <p:cNvPr id="20" name="TextBox 19"/>
          <p:cNvSpPr txBox="1"/>
          <p:nvPr/>
        </p:nvSpPr>
        <p:spPr>
          <a:xfrm>
            <a:off x="6629400" y="4114800"/>
            <a:ext cx="1905000" cy="338554"/>
          </a:xfrm>
          <a:prstGeom prst="rect">
            <a:avLst/>
          </a:prstGeom>
          <a:noFill/>
        </p:spPr>
        <p:txBody>
          <a:bodyPr wrap="square" rtlCol="0">
            <a:spAutoFit/>
          </a:bodyPr>
          <a:lstStyle/>
          <a:p>
            <a:pPr algn="r"/>
            <a:r>
              <a:rPr lang="en-US" sz="1600" b="1" dirty="0" smtClean="0">
                <a:solidFill>
                  <a:schemeClr val="bg1"/>
                </a:solidFill>
                <a:latin typeface="Arial" pitchFamily="34" charset="0"/>
                <a:cs typeface="Arial" pitchFamily="34" charset="0"/>
              </a:rPr>
              <a:t>Flow = 30 gpm</a:t>
            </a:r>
            <a:endParaRPr lang="en-US" sz="1600" b="1" dirty="0">
              <a:solidFill>
                <a:schemeClr val="bg1"/>
              </a:solidFill>
              <a:latin typeface="Arial" pitchFamily="34" charset="0"/>
              <a:cs typeface="Arial" pitchFamily="34" charset="0"/>
            </a:endParaRPr>
          </a:p>
        </p:txBody>
      </p:sp>
      <p:sp>
        <p:nvSpPr>
          <p:cNvPr id="21" name="TextBox 3"/>
          <p:cNvSpPr txBox="1">
            <a:spLocks noChangeArrowheads="1"/>
          </p:cNvSpPr>
          <p:nvPr/>
        </p:nvSpPr>
        <p:spPr bwMode="auto">
          <a:xfrm>
            <a:off x="7620000" y="4572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4" action="ppaction://hlinkfile"/>
              </a:rPr>
              <a:t>Link to Calculator</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457200" y="914400"/>
            <a:ext cx="8229600" cy="2544763"/>
          </a:xfrm>
        </p:spPr>
        <p:txBody>
          <a:bodyPr/>
          <a:lstStyle/>
          <a:p>
            <a:pPr marL="0" indent="0">
              <a:buFont typeface="Arial" charset="0"/>
              <a:buNone/>
            </a:pPr>
            <a:r>
              <a:rPr lang="en-US" sz="2800" dirty="0" smtClean="0"/>
              <a:t>The hose lay has 1000' of 1½" hose; one Forester nozzle with 3/8" tip attached. Nozzle is located 50' above the pump. </a:t>
            </a:r>
          </a:p>
          <a:p>
            <a:pPr marL="1485900" lvl="1" indent="-1085850">
              <a:buFont typeface="Arial" charset="0"/>
              <a:buNone/>
            </a:pPr>
            <a:r>
              <a:rPr lang="en-US" sz="2400" dirty="0" smtClean="0"/>
              <a:t>Step 1: What is flow rate?</a:t>
            </a:r>
          </a:p>
          <a:p>
            <a:pPr marL="1485900" lvl="1" indent="-1085850">
              <a:buFont typeface="Arial" charset="0"/>
              <a:buNone/>
            </a:pPr>
            <a:r>
              <a:rPr lang="en-US" sz="2400" dirty="0" smtClean="0"/>
              <a:t>Step 2: What is PDP?</a:t>
            </a:r>
          </a:p>
          <a:p>
            <a:pPr marL="1485900" lvl="1" indent="-1085850">
              <a:buFont typeface="Arial" charset="0"/>
              <a:buNone/>
            </a:pPr>
            <a:r>
              <a:rPr lang="en-US" sz="2400" dirty="0" smtClean="0"/>
              <a:t>Step 3: Identify types of pumps capable of providing flow and </a:t>
            </a:r>
            <a:r>
              <a:rPr lang="en-US" sz="2400" dirty="0" err="1" smtClean="0"/>
              <a:t>PDP</a:t>
            </a:r>
            <a:r>
              <a:rPr lang="en-US" sz="2400" dirty="0" smtClean="0"/>
              <a:t>.</a:t>
            </a:r>
          </a:p>
          <a:p>
            <a:pPr marL="0" indent="0">
              <a:buFont typeface="Arial" charset="0"/>
              <a:buNone/>
            </a:pPr>
            <a:endParaRPr lang="en-US" dirty="0" smtClean="0"/>
          </a:p>
        </p:txBody>
      </p:sp>
      <p:sp>
        <p:nvSpPr>
          <p:cNvPr id="4" name="Title 1"/>
          <p:cNvSpPr>
            <a:spLocks noGrp="1"/>
          </p:cNvSpPr>
          <p:nvPr>
            <p:ph type="title"/>
          </p:nvPr>
        </p:nvSpPr>
        <p:spPr>
          <a:xfrm>
            <a:off x="381000" y="0"/>
            <a:ext cx="8229600" cy="1143000"/>
          </a:xfrm>
        </p:spPr>
        <p:txBody>
          <a:bodyPr/>
          <a:lstStyle/>
          <a:p>
            <a:pPr fontAlgn="auto">
              <a:spcAft>
                <a:spcPts val="0"/>
              </a:spcAft>
              <a:defRPr/>
            </a:pPr>
            <a:r>
              <a:rPr lang="en-US" dirty="0" smtClean="0"/>
              <a:t>Scenario B</a:t>
            </a:r>
            <a:endParaRPr lang="en-US" dirty="0"/>
          </a:p>
        </p:txBody>
      </p:sp>
      <p:pic>
        <p:nvPicPr>
          <p:cNvPr id="6042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4782312"/>
            <a:ext cx="9143999" cy="1881188"/>
          </a:xfrm>
          <a:prstGeom prst="rect">
            <a:avLst/>
          </a:prstGeom>
          <a:noFill/>
          <a:ln w="9525">
            <a:noFill/>
            <a:miter lim="800000"/>
            <a:headEnd/>
            <a:tailEnd/>
          </a:ln>
        </p:spPr>
      </p:pic>
      <p:sp>
        <p:nvSpPr>
          <p:cNvPr id="60421" name="TextBox 13"/>
          <p:cNvSpPr txBox="1">
            <a:spLocks noChangeArrowheads="1"/>
          </p:cNvSpPr>
          <p:nvPr/>
        </p:nvSpPr>
        <p:spPr bwMode="auto">
          <a:xfrm>
            <a:off x="2590800" y="5772912"/>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60422" name="TextBox 14"/>
          <p:cNvSpPr txBox="1">
            <a:spLocks noChangeArrowheads="1"/>
          </p:cNvSpPr>
          <p:nvPr/>
        </p:nvSpPr>
        <p:spPr bwMode="auto">
          <a:xfrm>
            <a:off x="7994650" y="4782312"/>
            <a:ext cx="90601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3/8"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sp>
        <p:nvSpPr>
          <p:cNvPr id="60423" name="TextBox 15"/>
          <p:cNvSpPr txBox="1">
            <a:spLocks noChangeArrowheads="1"/>
          </p:cNvSpPr>
          <p:nvPr/>
        </p:nvSpPr>
        <p:spPr bwMode="auto">
          <a:xfrm>
            <a:off x="8534400" y="5544312"/>
            <a:ext cx="48603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50'</a:t>
            </a:r>
            <a:endParaRPr lang="en-US" dirty="0">
              <a:solidFill>
                <a:srgbClr val="FFFF00"/>
              </a:solidFill>
              <a:latin typeface="Arial" pitchFamily="34" charset="0"/>
              <a:cs typeface="Arial" pitchFamily="34" charset="0"/>
            </a:endParaRPr>
          </a:p>
        </p:txBody>
      </p:sp>
      <p:cxnSp>
        <p:nvCxnSpPr>
          <p:cNvPr id="17" name="Straight Arrow Connector 16"/>
          <p:cNvCxnSpPr/>
          <p:nvPr/>
        </p:nvCxnSpPr>
        <p:spPr>
          <a:xfrm rot="5400000">
            <a:off x="8573294" y="5734018"/>
            <a:ext cx="838200"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6" name="Title 1"/>
          <p:cNvSpPr txBox="1">
            <a:spLocks/>
          </p:cNvSpPr>
          <p:nvPr/>
        </p:nvSpPr>
        <p:spPr>
          <a:xfrm>
            <a:off x="685800" y="3048000"/>
            <a:ext cx="7772400" cy="1362075"/>
          </a:xfrm>
          <a:prstGeom prst="rect">
            <a:avLst/>
          </a:prstGeom>
        </p:spPr>
        <p:txBody>
          <a:bodyPr>
            <a:normAutofit/>
          </a:bodyPr>
          <a:lstStyle/>
          <a:p>
            <a:pPr algn="ctr" fontAlgn="auto">
              <a:lnSpc>
                <a:spcPct val="80000"/>
              </a:lnSpc>
              <a:spcAft>
                <a:spcPts val="0"/>
              </a:spcAft>
              <a:defRPr/>
            </a:pPr>
            <a:r>
              <a:rPr lang="en-US" sz="5000" b="1" cap="all" dirty="0">
                <a:ln w="9000" cmpd="sng">
                  <a:noFill/>
                  <a:prstDash val="solid"/>
                </a:ln>
                <a:solidFill>
                  <a:schemeClr val="accent6">
                    <a:lumMod val="50000"/>
                  </a:schemeClr>
                </a:solidFill>
                <a:effectLst>
                  <a:reflection blurRad="12700" stA="28000" endPos="45000" dist="1000" dir="5400000" sy="-100000" algn="bl" rotWithShape="0"/>
                </a:effectLst>
                <a:latin typeface="Arial" pitchFamily="34" charset="0"/>
                <a:ea typeface="+mj-ea"/>
                <a:cs typeface="Arial" pitchFamily="34" charset="0"/>
              </a:rPr>
              <a:t>Introduction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8101" y="4782312"/>
            <a:ext cx="9143999" cy="1881188"/>
          </a:xfrm>
          <a:prstGeom prst="rect">
            <a:avLst/>
          </a:prstGeom>
          <a:noFill/>
          <a:ln w="9525">
            <a:noFill/>
            <a:miter lim="800000"/>
            <a:headEnd/>
            <a:tailEnd/>
          </a:ln>
        </p:spPr>
      </p:pic>
      <p:sp>
        <p:nvSpPr>
          <p:cNvPr id="2" name="Title 1"/>
          <p:cNvSpPr>
            <a:spLocks noGrp="1"/>
          </p:cNvSpPr>
          <p:nvPr>
            <p:ph type="title"/>
          </p:nvPr>
        </p:nvSpPr>
        <p:spPr>
          <a:xfrm>
            <a:off x="2133600" y="152400"/>
            <a:ext cx="4191000" cy="1143000"/>
          </a:xfrm>
        </p:spPr>
        <p:txBody>
          <a:bodyPr>
            <a:normAutofit/>
          </a:bodyPr>
          <a:lstStyle/>
          <a:p>
            <a:pPr fontAlgn="auto">
              <a:spcAft>
                <a:spcPts val="0"/>
              </a:spcAft>
              <a:defRPr/>
            </a:pPr>
            <a:r>
              <a:rPr lang="en-US" sz="3600" dirty="0" smtClean="0"/>
              <a:t>Scenario B</a:t>
            </a:r>
            <a:endParaRPr lang="en-US" sz="3600" dirty="0"/>
          </a:p>
        </p:txBody>
      </p:sp>
      <p:sp>
        <p:nvSpPr>
          <p:cNvPr id="58372" name="TextBox 3"/>
          <p:cNvSpPr txBox="1">
            <a:spLocks noChangeArrowheads="1"/>
          </p:cNvSpPr>
          <p:nvPr/>
        </p:nvSpPr>
        <p:spPr bwMode="auto">
          <a:xfrm>
            <a:off x="7620000" y="4572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4" action="ppaction://hlinkfile"/>
              </a:rPr>
              <a:t>Link to Calculator</a:t>
            </a:r>
            <a:endParaRPr lang="en-US" sz="1200" dirty="0">
              <a:solidFill>
                <a:schemeClr val="bg1"/>
              </a:solidFill>
              <a:latin typeface="Arial" pitchFamily="34" charset="0"/>
              <a:cs typeface="Arial" pitchFamily="34"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185944692"/>
              </p:ext>
            </p:extLst>
          </p:nvPr>
        </p:nvGraphicFramePr>
        <p:xfrm>
          <a:off x="1066801" y="1230869"/>
          <a:ext cx="7010399" cy="2805246"/>
        </p:xfrm>
        <a:graphic>
          <a:graphicData uri="http://schemas.openxmlformats.org/drawingml/2006/table">
            <a:tbl>
              <a:tblPr bandRow="1">
                <a:tableStyleId>{5C22544A-7EE6-4342-B048-85BDC9FD1C3A}</a:tableStyleId>
              </a:tblPr>
              <a:tblGrid>
                <a:gridCol w="4495799"/>
                <a:gridCol w="381000"/>
                <a:gridCol w="2133600"/>
              </a:tblGrid>
              <a:tr h="513871">
                <a:tc>
                  <a:txBody>
                    <a:bodyPr/>
                    <a:lstStyle/>
                    <a:p>
                      <a:pPr marL="0" marR="0" algn="l" defTabSz="914400" rtl="0" eaLnBrk="1" latinLnBrk="0" hangingPunct="1">
                        <a:spcBef>
                          <a:spcPts val="0"/>
                        </a:spcBef>
                        <a:spcAft>
                          <a:spcPts val="0"/>
                        </a:spcAft>
                      </a:pPr>
                      <a:r>
                        <a:rPr lang="en-US" sz="2000" b="1" kern="1200" dirty="0" smtClean="0">
                          <a:solidFill>
                            <a:schemeClr val="accent1">
                              <a:lumMod val="75000"/>
                            </a:schemeClr>
                          </a:solidFill>
                          <a:latin typeface="Arial" pitchFamily="34" charset="0"/>
                          <a:ea typeface="+mn-ea"/>
                          <a:cs typeface="Arial" pitchFamily="34" charset="0"/>
                        </a:rPr>
                        <a:t>Step 1: Flow</a:t>
                      </a:r>
                      <a:r>
                        <a:rPr lang="en-US" sz="2000" b="1" kern="1200" baseline="0" dirty="0" smtClean="0">
                          <a:solidFill>
                            <a:schemeClr val="accent1">
                              <a:lumMod val="75000"/>
                            </a:schemeClr>
                          </a:solidFill>
                          <a:latin typeface="Arial" pitchFamily="34" charset="0"/>
                          <a:ea typeface="+mn-ea"/>
                          <a:cs typeface="Arial" pitchFamily="34" charset="0"/>
                        </a:rPr>
                        <a:t> rate</a:t>
                      </a:r>
                      <a:endParaRPr lang="en-US" sz="20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000" b="1" kern="1200" dirty="0" smtClean="0">
                          <a:solidFill>
                            <a:schemeClr val="tx1"/>
                          </a:solidFill>
                          <a:latin typeface="Arial" pitchFamily="34" charset="0"/>
                          <a:ea typeface="+mn-ea"/>
                          <a:cs typeface="Arial" pitchFamily="34" charset="0"/>
                        </a:rPr>
                        <a:t>30 gpm</a:t>
                      </a:r>
                    </a:p>
                  </a:txBody>
                  <a:tcPr marL="68580" marR="68580" marT="0" marB="0">
                    <a:solidFill>
                      <a:schemeClr val="accent1">
                        <a:lumMod val="60000"/>
                        <a:lumOff val="40000"/>
                      </a:schemeClr>
                    </a:solidFill>
                  </a:tcPr>
                </a:tc>
              </a:tr>
              <a:tr h="1619728">
                <a:tc>
                  <a:txBody>
                    <a:bodyPr/>
                    <a:lstStyle/>
                    <a:p>
                      <a:pPr marL="0" marR="0" algn="l" defTabSz="914400" rtl="0" eaLnBrk="1" latinLnBrk="0" hangingPunct="1">
                        <a:spcBef>
                          <a:spcPts val="0"/>
                        </a:spcBef>
                        <a:spcAft>
                          <a:spcPts val="0"/>
                        </a:spcAft>
                      </a:pPr>
                      <a:r>
                        <a:rPr lang="en-US" sz="20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000" b="1" kern="1200" dirty="0" smtClean="0">
                          <a:solidFill>
                            <a:schemeClr val="tx1"/>
                          </a:solidFill>
                          <a:latin typeface="Arial" pitchFamily="34" charset="0"/>
                          <a:ea typeface="+mn-ea"/>
                          <a:cs typeface="Arial" pitchFamily="34" charset="0"/>
                        </a:rPr>
                        <a:t>105 psi</a:t>
                      </a:r>
                    </a:p>
                  </a:txBody>
                  <a:tcPr marL="68580" marR="68580" marT="0" marB="0"/>
                </a:tc>
              </a:tr>
              <a:tr h="671647">
                <a:tc>
                  <a:txBody>
                    <a:bodyPr/>
                    <a:lstStyle/>
                    <a:p>
                      <a:pPr marL="0" marR="0" algn="l" defTabSz="914400" rtl="0" eaLnBrk="1" latinLnBrk="0" hangingPunct="1">
                        <a:spcBef>
                          <a:spcPts val="0"/>
                        </a:spcBef>
                        <a:spcAft>
                          <a:spcPts val="0"/>
                        </a:spcAft>
                      </a:pPr>
                      <a:r>
                        <a:rPr lang="en-US" sz="2000" b="1" kern="1200" dirty="0" smtClean="0">
                          <a:solidFill>
                            <a:schemeClr val="accent1">
                              <a:lumMod val="75000"/>
                            </a:schemeClr>
                          </a:solidFill>
                          <a:latin typeface="Arial" pitchFamily="34" charset="0"/>
                          <a:ea typeface="+mn-ea"/>
                          <a:cs typeface="Arial" pitchFamily="34" charset="0"/>
                        </a:rPr>
                        <a:t>Step 3: Identify pump(s)</a:t>
                      </a:r>
                    </a:p>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r"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Mark 3; Wick 375</a:t>
                      </a: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12" name="TextBox 13"/>
          <p:cNvSpPr txBox="1">
            <a:spLocks noChangeArrowheads="1"/>
          </p:cNvSpPr>
          <p:nvPr/>
        </p:nvSpPr>
        <p:spPr bwMode="auto">
          <a:xfrm>
            <a:off x="2590800" y="5570522"/>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13" name="TextBox 14"/>
          <p:cNvSpPr txBox="1">
            <a:spLocks noChangeArrowheads="1"/>
          </p:cNvSpPr>
          <p:nvPr/>
        </p:nvSpPr>
        <p:spPr bwMode="auto">
          <a:xfrm>
            <a:off x="7818498" y="4782312"/>
            <a:ext cx="958917" cy="369332"/>
          </a:xfrm>
          <a:prstGeom prst="rect">
            <a:avLst/>
          </a:prstGeom>
          <a:noFill/>
          <a:ln w="9525">
            <a:noFill/>
            <a:miter lim="800000"/>
            <a:headEnd/>
            <a:tailEnd/>
          </a:ln>
        </p:spPr>
        <p:txBody>
          <a:bodyPr wrap="none">
            <a:spAutoFit/>
          </a:bodyPr>
          <a:lstStyle/>
          <a:p>
            <a:r>
              <a:rPr lang="en-US" dirty="0">
                <a:solidFill>
                  <a:srgbClr val="FFFF00"/>
                </a:solidFill>
                <a:latin typeface="Arial" pitchFamily="34" charset="0"/>
                <a:cs typeface="Arial" pitchFamily="34" charset="0"/>
              </a:rPr>
              <a:t>3/8 </a:t>
            </a:r>
            <a:r>
              <a:rPr lang="en-US" dirty="0" smtClean="0">
                <a:solidFill>
                  <a:srgbClr val="FFFF00"/>
                </a:solidFill>
                <a:latin typeface="Arial" pitchFamily="34" charset="0"/>
                <a:cs typeface="Arial" pitchFamily="34" charset="0"/>
              </a:rPr>
              <a:t>"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sp>
        <p:nvSpPr>
          <p:cNvPr id="14" name="TextBox 15"/>
          <p:cNvSpPr txBox="1">
            <a:spLocks noChangeArrowheads="1"/>
          </p:cNvSpPr>
          <p:nvPr/>
        </p:nvSpPr>
        <p:spPr bwMode="auto">
          <a:xfrm>
            <a:off x="8534400" y="5879068"/>
            <a:ext cx="48603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50'</a:t>
            </a:r>
            <a:endParaRPr lang="en-US" dirty="0">
              <a:solidFill>
                <a:srgbClr val="FFFF00"/>
              </a:solidFill>
              <a:latin typeface="Arial" pitchFamily="34" charset="0"/>
              <a:cs typeface="Arial" pitchFamily="34" charset="0"/>
            </a:endParaRPr>
          </a:p>
        </p:txBody>
      </p:sp>
      <p:cxnSp>
        <p:nvCxnSpPr>
          <p:cNvPr id="15" name="Straight Arrow Connector 14"/>
          <p:cNvCxnSpPr/>
          <p:nvPr/>
        </p:nvCxnSpPr>
        <p:spPr>
          <a:xfrm rot="5400000">
            <a:off x="8477096" y="5884707"/>
            <a:ext cx="1030597"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14450" y="6324600"/>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8" name="TextBox 17"/>
          <p:cNvSpPr txBox="1"/>
          <p:nvPr/>
        </p:nvSpPr>
        <p:spPr>
          <a:xfrm>
            <a:off x="2100941" y="6277749"/>
            <a:ext cx="1219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19" name="TextBox 18"/>
          <p:cNvSpPr txBox="1"/>
          <p:nvPr/>
        </p:nvSpPr>
        <p:spPr>
          <a:xfrm>
            <a:off x="3135082" y="6248399"/>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20" name="TextBox 19"/>
          <p:cNvSpPr txBox="1"/>
          <p:nvPr/>
        </p:nvSpPr>
        <p:spPr>
          <a:xfrm>
            <a:off x="3920207" y="6186100"/>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21" name="TextBox 20"/>
          <p:cNvSpPr txBox="1"/>
          <p:nvPr/>
        </p:nvSpPr>
        <p:spPr>
          <a:xfrm>
            <a:off x="4796507" y="6019800"/>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22" name="TextBox 21"/>
          <p:cNvSpPr txBox="1"/>
          <p:nvPr/>
        </p:nvSpPr>
        <p:spPr>
          <a:xfrm>
            <a:off x="5695950" y="5958869"/>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23" name="TextBox 22"/>
          <p:cNvSpPr txBox="1"/>
          <p:nvPr/>
        </p:nvSpPr>
        <p:spPr>
          <a:xfrm>
            <a:off x="6565015" y="5742801"/>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25" name="TextBox 24"/>
          <p:cNvSpPr txBox="1"/>
          <p:nvPr/>
        </p:nvSpPr>
        <p:spPr>
          <a:xfrm>
            <a:off x="266700" y="6329748"/>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865813214"/>
              </p:ext>
            </p:extLst>
          </p:nvPr>
        </p:nvGraphicFramePr>
        <p:xfrm>
          <a:off x="2743200" y="1840468"/>
          <a:ext cx="2743200" cy="1447800"/>
        </p:xfrm>
        <a:graphic>
          <a:graphicData uri="http://schemas.openxmlformats.org/drawingml/2006/table">
            <a:tbl>
              <a:tblPr firstRow="1" bandRow="1">
                <a:tableStyleId>{5C22544A-7EE6-4342-B048-85BDC9FD1C3A}</a:tableStyleId>
              </a:tblPr>
              <a:tblGrid>
                <a:gridCol w="735123"/>
                <a:gridCol w="367561"/>
                <a:gridCol w="1640516"/>
              </a:tblGrid>
              <a:tr h="370840">
                <a:tc>
                  <a:txBody>
                    <a:bodyPr/>
                    <a:lstStyle/>
                    <a:p>
                      <a:pPr algn="r"/>
                      <a:r>
                        <a:rPr lang="en-US" sz="1600" b="0" dirty="0" smtClean="0">
                          <a:solidFill>
                            <a:schemeClr val="tx1"/>
                          </a:solidFill>
                        </a:rPr>
                        <a:t>NP </a:t>
                      </a:r>
                      <a:endParaRPr lang="en-US" sz="1600" b="0" dirty="0">
                        <a:solidFill>
                          <a:schemeClr val="tx1"/>
                        </a:solidFill>
                      </a:endParaRPr>
                    </a:p>
                  </a:txBody>
                  <a:tcPr>
                    <a:noFill/>
                  </a:tcPr>
                </a:tc>
                <a:tc>
                  <a:txBody>
                    <a:bodyPr/>
                    <a:lstStyle/>
                    <a:p>
                      <a:r>
                        <a:rPr lang="en-US" sz="1600" b="0" dirty="0" smtClean="0">
                          <a:solidFill>
                            <a:schemeClr val="tx1"/>
                          </a:solidFill>
                        </a:rPr>
                        <a:t>= </a:t>
                      </a:r>
                      <a:endParaRPr lang="en-US" sz="1600" b="0" dirty="0">
                        <a:solidFill>
                          <a:schemeClr val="tx1"/>
                        </a:solidFill>
                      </a:endParaRPr>
                    </a:p>
                  </a:txBody>
                  <a:tcPr>
                    <a:noFill/>
                  </a:tcPr>
                </a:tc>
                <a:tc>
                  <a:txBody>
                    <a:bodyPr/>
                    <a:lstStyle/>
                    <a:p>
                      <a:pPr algn="r"/>
                      <a:r>
                        <a:rPr lang="en-US" sz="1600" b="0" kern="1200" dirty="0" smtClean="0">
                          <a:solidFill>
                            <a:schemeClr val="tx1"/>
                          </a:solidFill>
                          <a:latin typeface="+mn-lt"/>
                          <a:ea typeface="+mn-ea"/>
                          <a:cs typeface="+mn-cs"/>
                        </a:rPr>
                        <a:t>+</a:t>
                      </a:r>
                      <a:r>
                        <a:rPr lang="en-US" sz="1600" b="0" dirty="0" smtClean="0">
                          <a:solidFill>
                            <a:schemeClr val="tx1"/>
                          </a:solidFill>
                        </a:rPr>
                        <a:t>50 psi</a:t>
                      </a:r>
                      <a:endParaRPr lang="en-US" sz="1600" b="0" dirty="0">
                        <a:solidFill>
                          <a:schemeClr val="tx1"/>
                        </a:solidFill>
                      </a:endParaRPr>
                    </a:p>
                  </a:txBody>
                  <a:tcPr>
                    <a:noFill/>
                  </a:tcPr>
                </a:tc>
              </a:tr>
              <a:tr h="370840">
                <a:tc>
                  <a:txBody>
                    <a:bodyPr/>
                    <a:lstStyle/>
                    <a:p>
                      <a:pPr algn="r"/>
                      <a:r>
                        <a:rPr lang="en-US" sz="1600" b="0" kern="1200" dirty="0" smtClean="0">
                          <a:solidFill>
                            <a:schemeClr val="tx1"/>
                          </a:solidFill>
                          <a:latin typeface="+mn-lt"/>
                          <a:ea typeface="+mn-ea"/>
                          <a:cs typeface="+mn-cs"/>
                        </a:rPr>
                        <a:t>+/-HP</a:t>
                      </a:r>
                    </a:p>
                  </a:txBody>
                  <a:tcPr>
                    <a:noFill/>
                  </a:tcPr>
                </a:tc>
                <a:tc>
                  <a:txBody>
                    <a:bodyPr/>
                    <a:lstStyle/>
                    <a:p>
                      <a:r>
                        <a:rPr lang="en-US" sz="1600" b="0" kern="1200" dirty="0" smtClean="0">
                          <a:solidFill>
                            <a:schemeClr val="tx1"/>
                          </a:solidFill>
                          <a:latin typeface="+mn-lt"/>
                          <a:ea typeface="+mn-ea"/>
                          <a:cs typeface="+mn-cs"/>
                        </a:rPr>
                        <a:t>=</a:t>
                      </a:r>
                    </a:p>
                  </a:txBody>
                  <a:tcPr>
                    <a:noFill/>
                  </a:tcPr>
                </a:tc>
                <a:tc>
                  <a:txBody>
                    <a:bodyPr/>
                    <a:lstStyle/>
                    <a:p>
                      <a:pPr algn="r"/>
                      <a:r>
                        <a:rPr lang="en-US" sz="1600" b="0" kern="1200" dirty="0" smtClean="0">
                          <a:solidFill>
                            <a:schemeClr val="tx1"/>
                          </a:solidFill>
                          <a:latin typeface="+mn-lt"/>
                          <a:ea typeface="+mn-ea"/>
                          <a:cs typeface="+mn-cs"/>
                        </a:rPr>
                        <a:t>+25 psi</a:t>
                      </a:r>
                    </a:p>
                  </a:txBody>
                  <a:tcPr>
                    <a:noFill/>
                  </a:tcPr>
                </a:tc>
              </a:tr>
              <a:tr h="325120">
                <a:tc>
                  <a:txBody>
                    <a:bodyPr/>
                    <a:lstStyle/>
                    <a:p>
                      <a:pPr algn="r"/>
                      <a:r>
                        <a:rPr lang="en-US" sz="1600" b="0" u="sng" kern="1200" dirty="0" smtClean="0">
                          <a:solidFill>
                            <a:schemeClr val="tx1"/>
                          </a:solidFill>
                          <a:latin typeface="+mn-lt"/>
                          <a:ea typeface="+mn-ea"/>
                          <a:cs typeface="+mn-cs"/>
                        </a:rPr>
                        <a:t>FL</a:t>
                      </a:r>
                      <a:r>
                        <a:rPr lang="en-US" sz="1600" b="0" kern="1200" dirty="0" smtClean="0">
                          <a:solidFill>
                            <a:schemeClr val="tx1"/>
                          </a:solidFill>
                          <a:latin typeface="+mn-lt"/>
                          <a:ea typeface="+mn-ea"/>
                          <a:cs typeface="+mn-cs"/>
                        </a:rPr>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latin typeface="+mn-lt"/>
                          <a:ea typeface="+mn-ea"/>
                          <a:cs typeface="+mn-cs"/>
                        </a:rPr>
                        <a:t>=</a:t>
                      </a:r>
                    </a:p>
                  </a:txBody>
                  <a:tcPr>
                    <a:noFill/>
                  </a:tcPr>
                </a:tc>
                <a:tc>
                  <a:txBody>
                    <a:bodyPr/>
                    <a:lstStyle/>
                    <a:p>
                      <a:pPr algn="r"/>
                      <a:r>
                        <a:rPr lang="en-US" sz="1600" b="0" kern="1200" dirty="0" smtClean="0">
                          <a:solidFill>
                            <a:schemeClr val="tx1"/>
                          </a:solidFill>
                          <a:latin typeface="+mn-lt"/>
                          <a:ea typeface="+mn-ea"/>
                          <a:cs typeface="+mn-cs"/>
                        </a:rPr>
                        <a:t>+</a:t>
                      </a:r>
                      <a:r>
                        <a:rPr lang="en-US" sz="1600" b="0" u="sng" kern="1200" dirty="0" smtClean="0">
                          <a:solidFill>
                            <a:schemeClr val="tx1"/>
                          </a:solidFill>
                          <a:latin typeface="+mn-lt"/>
                          <a:ea typeface="+mn-ea"/>
                          <a:cs typeface="+mn-cs"/>
                        </a:rPr>
                        <a:t>30 psi</a:t>
                      </a:r>
                    </a:p>
                  </a:txBody>
                  <a:tcPr>
                    <a:noFill/>
                  </a:tcPr>
                </a:tc>
              </a:tr>
              <a:tr h="370840">
                <a:tc>
                  <a:txBody>
                    <a:bodyPr/>
                    <a:lstStyle/>
                    <a:p>
                      <a:pPr algn="r"/>
                      <a:r>
                        <a:rPr lang="en-US" sz="1600" b="1" kern="1200" dirty="0" smtClean="0">
                          <a:solidFill>
                            <a:schemeClr val="tx1"/>
                          </a:solidFill>
                          <a:latin typeface="+mn-lt"/>
                          <a:ea typeface="+mn-ea"/>
                          <a:cs typeface="+mn-cs"/>
                        </a:rPr>
                        <a:t>PDP</a:t>
                      </a:r>
                    </a:p>
                  </a:txBody>
                  <a:tcPr>
                    <a:noFill/>
                  </a:tcPr>
                </a:tc>
                <a:tc>
                  <a:txBody>
                    <a:bodyPr/>
                    <a:lstStyle/>
                    <a:p>
                      <a:r>
                        <a:rPr lang="en-US" sz="1600" b="1" kern="1200" dirty="0" smtClean="0">
                          <a:solidFill>
                            <a:schemeClr val="tx1"/>
                          </a:solidFill>
                          <a:latin typeface="+mn-lt"/>
                          <a:ea typeface="+mn-ea"/>
                          <a:cs typeface="+mn-cs"/>
                        </a:rPr>
                        <a:t>=</a:t>
                      </a:r>
                    </a:p>
                  </a:txBody>
                  <a:tcPr>
                    <a:noFill/>
                  </a:tcPr>
                </a:tc>
                <a:tc>
                  <a:txBody>
                    <a:bodyPr/>
                    <a:lstStyle/>
                    <a:p>
                      <a:pPr algn="r"/>
                      <a:r>
                        <a:rPr lang="en-US" sz="1600" b="1" kern="1200" dirty="0" smtClean="0">
                          <a:solidFill>
                            <a:schemeClr val="tx1"/>
                          </a:solidFill>
                          <a:latin typeface="+mn-lt"/>
                          <a:ea typeface="+mn-ea"/>
                          <a:cs typeface="+mn-cs"/>
                        </a:rPr>
                        <a:t>105 psi</a:t>
                      </a:r>
                    </a:p>
                  </a:txBody>
                  <a:tcPr>
                    <a:noFill/>
                  </a:tcPr>
                </a:tc>
              </a:tr>
            </a:tbl>
          </a:graphicData>
        </a:graphic>
      </p:graphicFrame>
      <p:sp>
        <p:nvSpPr>
          <p:cNvPr id="28" name="TextBox 27"/>
          <p:cNvSpPr txBox="1"/>
          <p:nvPr/>
        </p:nvSpPr>
        <p:spPr>
          <a:xfrm>
            <a:off x="4377407" y="4891445"/>
            <a:ext cx="1905000" cy="338554"/>
          </a:xfrm>
          <a:prstGeom prst="rect">
            <a:avLst/>
          </a:prstGeom>
          <a:noFill/>
        </p:spPr>
        <p:txBody>
          <a:bodyPr wrap="square" rtlCol="0">
            <a:spAutoFit/>
          </a:bodyPr>
          <a:lstStyle/>
          <a:p>
            <a:pPr algn="r"/>
            <a:r>
              <a:rPr lang="en-US" sz="1600" b="1" dirty="0" smtClean="0">
                <a:solidFill>
                  <a:schemeClr val="bg1"/>
                </a:solidFill>
                <a:latin typeface="Arial" pitchFamily="34" charset="0"/>
                <a:cs typeface="Arial" pitchFamily="34" charset="0"/>
              </a:rPr>
              <a:t>Flow = 30 gpm</a:t>
            </a:r>
            <a:endParaRPr lang="en-US" sz="1600" b="1" dirty="0">
              <a:solidFill>
                <a:schemeClr val="bg1"/>
              </a:solidFill>
              <a:latin typeface="Arial" pitchFamily="34" charset="0"/>
              <a:cs typeface="Arial" pitchFamily="34" charset="0"/>
            </a:endParaRPr>
          </a:p>
        </p:txBody>
      </p:sp>
      <p:sp>
        <p:nvSpPr>
          <p:cNvPr id="30" name="TextBox 29"/>
          <p:cNvSpPr txBox="1"/>
          <p:nvPr/>
        </p:nvSpPr>
        <p:spPr>
          <a:xfrm>
            <a:off x="7296150" y="5486400"/>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31" name="TextBox 30"/>
          <p:cNvSpPr txBox="1"/>
          <p:nvPr/>
        </p:nvSpPr>
        <p:spPr>
          <a:xfrm>
            <a:off x="8153400" y="5321788"/>
            <a:ext cx="914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3 psi</a:t>
            </a:r>
            <a:endParaRPr lang="en-US" sz="1200" dirty="0">
              <a:solidFill>
                <a:schemeClr val="bg1"/>
              </a:solidFill>
              <a:latin typeface="Arial" pitchFamily="34" charset="0"/>
              <a:cs typeface="Arial" pitchFamily="34" charset="0"/>
            </a:endParaRPr>
          </a:p>
        </p:txBody>
      </p:sp>
      <p:sp>
        <p:nvSpPr>
          <p:cNvPr id="32" name="Rectangle 31"/>
          <p:cNvSpPr/>
          <p:nvPr/>
        </p:nvSpPr>
        <p:spPr>
          <a:xfrm>
            <a:off x="2073963" y="3701967"/>
            <a:ext cx="2590800" cy="276999"/>
          </a:xfrm>
          <a:prstGeom prst="rect">
            <a:avLst/>
          </a:prstGeom>
          <a:solidFill>
            <a:schemeClr val="bg1"/>
          </a:solidFill>
          <a:ln w="19050">
            <a:noFill/>
          </a:ln>
        </p:spPr>
        <p:txBody>
          <a:bodyPr wrap="square">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pPr fontAlgn="auto">
              <a:spcAft>
                <a:spcPts val="0"/>
              </a:spcAft>
              <a:defRPr/>
            </a:pPr>
            <a:r>
              <a:rPr lang="en-US" dirty="0" smtClean="0"/>
              <a:t>Scenario C</a:t>
            </a:r>
            <a:endParaRPr lang="en-US" dirty="0"/>
          </a:p>
        </p:txBody>
      </p:sp>
      <p:sp>
        <p:nvSpPr>
          <p:cNvPr id="63491" name="Content Placeholder 2"/>
          <p:cNvSpPr>
            <a:spLocks noGrp="1"/>
          </p:cNvSpPr>
          <p:nvPr>
            <p:ph idx="1"/>
          </p:nvPr>
        </p:nvSpPr>
        <p:spPr>
          <a:xfrm>
            <a:off x="381000" y="914400"/>
            <a:ext cx="8229600" cy="2895600"/>
          </a:xfrm>
        </p:spPr>
        <p:txBody>
          <a:bodyPr/>
          <a:lstStyle/>
          <a:p>
            <a:pPr marL="400050" lvl="1" indent="0">
              <a:lnSpc>
                <a:spcPts val="2800"/>
              </a:lnSpc>
              <a:spcBef>
                <a:spcPts val="1200"/>
              </a:spcBef>
              <a:buNone/>
              <a:tabLst>
                <a:tab pos="1600200" algn="l"/>
              </a:tabLst>
            </a:pPr>
            <a:r>
              <a:rPr lang="en-US" dirty="0" smtClean="0"/>
              <a:t>The hose lay has 900' of 1" hose; one Forester nozzle with ¼" tip attached. Nozzle is located 150' above the pump. </a:t>
            </a:r>
          </a:p>
          <a:p>
            <a:pPr marL="400050" lvl="1" indent="0">
              <a:lnSpc>
                <a:spcPts val="2800"/>
              </a:lnSpc>
              <a:spcBef>
                <a:spcPts val="1200"/>
              </a:spcBef>
              <a:buNone/>
              <a:tabLst>
                <a:tab pos="1600200" algn="l"/>
              </a:tabLst>
            </a:pPr>
            <a:r>
              <a:rPr lang="en-US" sz="2400" dirty="0" smtClean="0"/>
              <a:t>Step 1:	What is flow rate?</a:t>
            </a:r>
          </a:p>
          <a:p>
            <a:pPr marL="1657350" lvl="1" indent="-1257300">
              <a:spcBef>
                <a:spcPts val="0"/>
              </a:spcBef>
              <a:buNone/>
              <a:tabLst>
                <a:tab pos="1657350" algn="l"/>
              </a:tabLst>
            </a:pPr>
            <a:r>
              <a:rPr lang="en-US" sz="2400" dirty="0" smtClean="0"/>
              <a:t>Step 2: 	What is PDP?</a:t>
            </a:r>
          </a:p>
          <a:p>
            <a:pPr marL="1657350" lvl="1" indent="-1257300">
              <a:spcBef>
                <a:spcPts val="0"/>
              </a:spcBef>
              <a:buNone/>
              <a:tabLst>
                <a:tab pos="1657350" algn="l"/>
              </a:tabLst>
            </a:pPr>
            <a:r>
              <a:rPr lang="en-US" sz="2400" dirty="0" smtClean="0"/>
              <a:t>Step 3: 	Identify types of pump capable of providing flow and </a:t>
            </a:r>
            <a:r>
              <a:rPr lang="en-US" sz="2400" dirty="0" err="1" smtClean="0"/>
              <a:t>PDP</a:t>
            </a:r>
            <a:r>
              <a:rPr lang="en-US" sz="2400" dirty="0" smtClean="0"/>
              <a:t>.</a:t>
            </a:r>
          </a:p>
          <a:p>
            <a:pPr marL="0" indent="0">
              <a:buFont typeface="Arial" charset="0"/>
              <a:buNone/>
            </a:pPr>
            <a:endParaRPr lang="en-US" dirty="0" smtClean="0"/>
          </a:p>
        </p:txBody>
      </p:sp>
      <p:pic>
        <p:nvPicPr>
          <p:cNvPr id="6349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4449334"/>
            <a:ext cx="9144000" cy="2203514"/>
          </a:xfrm>
          <a:prstGeom prst="rect">
            <a:avLst/>
          </a:prstGeom>
          <a:noFill/>
          <a:ln w="9525">
            <a:noFill/>
            <a:miter lim="800000"/>
            <a:headEnd/>
            <a:tailEnd/>
          </a:ln>
        </p:spPr>
      </p:pic>
      <p:sp>
        <p:nvSpPr>
          <p:cNvPr id="63493" name="TextBox 12"/>
          <p:cNvSpPr txBox="1">
            <a:spLocks noChangeArrowheads="1"/>
          </p:cNvSpPr>
          <p:nvPr/>
        </p:nvSpPr>
        <p:spPr bwMode="auto">
          <a:xfrm>
            <a:off x="3505200" y="5498068"/>
            <a:ext cx="11432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900'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sp>
        <p:nvSpPr>
          <p:cNvPr id="63494" name="TextBox 13"/>
          <p:cNvSpPr txBox="1">
            <a:spLocks noChangeArrowheads="1"/>
          </p:cNvSpPr>
          <p:nvPr/>
        </p:nvSpPr>
        <p:spPr bwMode="auto">
          <a:xfrm>
            <a:off x="8130483" y="4571810"/>
            <a:ext cx="83067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¼"  tip</a:t>
            </a:r>
            <a:endParaRPr lang="en-US" dirty="0">
              <a:solidFill>
                <a:srgbClr val="FFFF00"/>
              </a:solidFill>
              <a:latin typeface="Arial" pitchFamily="34" charset="0"/>
              <a:cs typeface="Arial" pitchFamily="34" charset="0"/>
            </a:endParaRPr>
          </a:p>
        </p:txBody>
      </p:sp>
      <p:sp>
        <p:nvSpPr>
          <p:cNvPr id="63495" name="TextBox 14"/>
          <p:cNvSpPr txBox="1">
            <a:spLocks noChangeArrowheads="1"/>
          </p:cNvSpPr>
          <p:nvPr/>
        </p:nvSpPr>
        <p:spPr bwMode="auto">
          <a:xfrm>
            <a:off x="8458200" y="5726668"/>
            <a:ext cx="612668"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150'</a:t>
            </a:r>
            <a:endParaRPr lang="en-US" dirty="0">
              <a:solidFill>
                <a:srgbClr val="FFFF00"/>
              </a:solidFill>
              <a:latin typeface="Arial" pitchFamily="34" charset="0"/>
              <a:cs typeface="Arial" pitchFamily="34" charset="0"/>
            </a:endParaRPr>
          </a:p>
        </p:txBody>
      </p:sp>
      <p:cxnSp>
        <p:nvCxnSpPr>
          <p:cNvPr id="16" name="Straight Arrow Connector 15"/>
          <p:cNvCxnSpPr/>
          <p:nvPr/>
        </p:nvCxnSpPr>
        <p:spPr>
          <a:xfrm>
            <a:off x="8990013" y="5181602"/>
            <a:ext cx="1" cy="129539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4449334"/>
            <a:ext cx="9144000" cy="2203514"/>
          </a:xfrm>
          <a:prstGeom prst="rect">
            <a:avLst/>
          </a:prstGeom>
          <a:noFill/>
          <a:ln w="9525">
            <a:noFill/>
            <a:miter lim="800000"/>
            <a:headEnd/>
            <a:tailEnd/>
          </a:ln>
        </p:spPr>
      </p:pic>
      <p:sp>
        <p:nvSpPr>
          <p:cNvPr id="2" name="Title 1"/>
          <p:cNvSpPr>
            <a:spLocks noGrp="1"/>
          </p:cNvSpPr>
          <p:nvPr>
            <p:ph type="title"/>
          </p:nvPr>
        </p:nvSpPr>
        <p:spPr>
          <a:xfrm>
            <a:off x="457200" y="228600"/>
            <a:ext cx="8229600" cy="914400"/>
          </a:xfrm>
        </p:spPr>
        <p:txBody>
          <a:bodyPr>
            <a:normAutofit/>
          </a:bodyPr>
          <a:lstStyle/>
          <a:p>
            <a:pPr fontAlgn="auto">
              <a:spcAft>
                <a:spcPts val="0"/>
              </a:spcAft>
              <a:defRPr/>
            </a:pPr>
            <a:r>
              <a:rPr lang="en-US" sz="4000" dirty="0" smtClean="0"/>
              <a:t>Scenario C</a:t>
            </a:r>
            <a:endParaRPr lang="en-US" sz="4000" dirty="0"/>
          </a:p>
        </p:txBody>
      </p:sp>
      <p:grpSp>
        <p:nvGrpSpPr>
          <p:cNvPr id="8" name="Group 7"/>
          <p:cNvGrpSpPr/>
          <p:nvPr/>
        </p:nvGrpSpPr>
        <p:grpSpPr>
          <a:xfrm>
            <a:off x="2590800" y="4466796"/>
            <a:ext cx="6480068" cy="2010204"/>
            <a:chOff x="2590800" y="4163584"/>
            <a:chExt cx="6480068" cy="2010204"/>
          </a:xfrm>
        </p:grpSpPr>
        <p:sp>
          <p:nvSpPr>
            <p:cNvPr id="9" name="TextBox 12"/>
            <p:cNvSpPr txBox="1">
              <a:spLocks noChangeArrowheads="1"/>
            </p:cNvSpPr>
            <p:nvPr/>
          </p:nvSpPr>
          <p:spPr bwMode="auto">
            <a:xfrm>
              <a:off x="2590800" y="5334000"/>
              <a:ext cx="11432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900'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sp>
          <p:nvSpPr>
            <p:cNvPr id="10" name="TextBox 13"/>
            <p:cNvSpPr txBox="1">
              <a:spLocks noChangeArrowheads="1"/>
            </p:cNvSpPr>
            <p:nvPr/>
          </p:nvSpPr>
          <p:spPr bwMode="auto">
            <a:xfrm>
              <a:off x="7970838" y="4163584"/>
              <a:ext cx="90601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1/4" tip</a:t>
              </a:r>
              <a:endParaRPr lang="en-US" dirty="0">
                <a:solidFill>
                  <a:srgbClr val="FFFF00"/>
                </a:solidFill>
                <a:latin typeface="Arial" pitchFamily="34" charset="0"/>
                <a:cs typeface="Arial" pitchFamily="34" charset="0"/>
              </a:endParaRPr>
            </a:p>
          </p:txBody>
        </p:sp>
        <p:sp>
          <p:nvSpPr>
            <p:cNvPr id="11" name="TextBox 14"/>
            <p:cNvSpPr txBox="1">
              <a:spLocks noChangeArrowheads="1"/>
            </p:cNvSpPr>
            <p:nvPr/>
          </p:nvSpPr>
          <p:spPr bwMode="auto">
            <a:xfrm>
              <a:off x="8458200" y="5181600"/>
              <a:ext cx="612668"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150'</a:t>
              </a:r>
              <a:endParaRPr lang="en-US" dirty="0">
                <a:solidFill>
                  <a:srgbClr val="FFFF00"/>
                </a:solidFill>
                <a:latin typeface="Arial" pitchFamily="34" charset="0"/>
                <a:cs typeface="Arial" pitchFamily="34" charset="0"/>
              </a:endParaRPr>
            </a:p>
          </p:txBody>
        </p:sp>
        <p:cxnSp>
          <p:nvCxnSpPr>
            <p:cNvPr id="12" name="Straight Arrow Connector 11"/>
            <p:cNvCxnSpPr/>
            <p:nvPr/>
          </p:nvCxnSpPr>
          <p:spPr>
            <a:xfrm>
              <a:off x="8990013" y="4753791"/>
              <a:ext cx="1" cy="1419997"/>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3" name="Content Placeholder 9"/>
          <p:cNvGraphicFramePr>
            <a:graphicFrameLocks/>
          </p:cNvGraphicFramePr>
          <p:nvPr>
            <p:extLst>
              <p:ext uri="{D42A27DB-BD31-4B8C-83A1-F6EECF244321}">
                <p14:modId xmlns:p14="http://schemas.microsoft.com/office/powerpoint/2010/main" val="2047699442"/>
              </p:ext>
            </p:extLst>
          </p:nvPr>
        </p:nvGraphicFramePr>
        <p:xfrm>
          <a:off x="990600" y="1112921"/>
          <a:ext cx="7162800" cy="2849479"/>
        </p:xfrm>
        <a:graphic>
          <a:graphicData uri="http://schemas.openxmlformats.org/drawingml/2006/table">
            <a:tbl>
              <a:tblPr bandRow="1">
                <a:tableStyleId>{5C22544A-7EE6-4342-B048-85BDC9FD1C3A}</a:tableStyleId>
              </a:tblPr>
              <a:tblGrid>
                <a:gridCol w="5029200"/>
                <a:gridCol w="381000"/>
                <a:gridCol w="1752600"/>
              </a:tblGrid>
              <a:tr h="596980">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1: Flow</a:t>
                      </a:r>
                      <a:r>
                        <a:rPr lang="en-US" sz="2500" b="1" kern="1200" baseline="0" dirty="0" smtClean="0">
                          <a:solidFill>
                            <a:schemeClr val="accent1">
                              <a:lumMod val="75000"/>
                            </a:schemeClr>
                          </a:solidFill>
                          <a:latin typeface="Arial" pitchFamily="34" charset="0"/>
                          <a:ea typeface="+mn-ea"/>
                          <a:cs typeface="Arial" pitchFamily="34" charset="0"/>
                        </a:rPr>
                        <a:t> rate</a:t>
                      </a: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500" b="1" kern="1200" baseline="0" dirty="0" smtClean="0">
                          <a:solidFill>
                            <a:schemeClr val="tx1"/>
                          </a:solidFill>
                          <a:latin typeface="Arial" pitchFamily="34" charset="0"/>
                          <a:ea typeface="+mn-ea"/>
                          <a:cs typeface="Arial" pitchFamily="34" charset="0"/>
                        </a:rPr>
                        <a:t> 13 </a:t>
                      </a:r>
                      <a:r>
                        <a:rPr lang="en-US" sz="2500" b="1" kern="1200" dirty="0" smtClean="0">
                          <a:solidFill>
                            <a:schemeClr val="tx1"/>
                          </a:solidFill>
                          <a:latin typeface="Arial" pitchFamily="34" charset="0"/>
                          <a:ea typeface="+mn-ea"/>
                          <a:cs typeface="Arial" pitchFamily="34" charset="0"/>
                        </a:rPr>
                        <a:t>gpm</a:t>
                      </a:r>
                    </a:p>
                  </a:txBody>
                  <a:tcPr marL="68580" marR="68580" marT="0" marB="0">
                    <a:solidFill>
                      <a:schemeClr val="accent1">
                        <a:lumMod val="60000"/>
                        <a:lumOff val="40000"/>
                      </a:schemeClr>
                    </a:solidFill>
                  </a:tcPr>
                </a:tc>
              </a:tr>
              <a:tr h="1719099">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500" b="1" kern="1200" dirty="0" smtClean="0">
                          <a:solidFill>
                            <a:schemeClr val="tx1"/>
                          </a:solidFill>
                          <a:latin typeface="Arial" pitchFamily="34" charset="0"/>
                          <a:ea typeface="+mn-ea"/>
                          <a:cs typeface="Arial" pitchFamily="34" charset="0"/>
                        </a:rPr>
                        <a:t>161 psi</a:t>
                      </a:r>
                    </a:p>
                  </a:txBody>
                  <a:tcPr marL="68580" marR="68580" marT="0" marB="0"/>
                </a:tc>
              </a:tr>
              <a:tr h="533400">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tc>
                <a:tc>
                  <a:txBody>
                    <a:bodyPr/>
                    <a:lstStyle/>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r" defTabSz="914400" rtl="0" eaLnBrk="1" latinLnBrk="0" hangingPunct="1">
                        <a:spcBef>
                          <a:spcPts val="0"/>
                        </a:spcBef>
                        <a:spcAft>
                          <a:spcPts val="0"/>
                        </a:spcAft>
                      </a:pPr>
                      <a:endParaRPr lang="en-US" sz="20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702077554"/>
              </p:ext>
            </p:extLst>
          </p:nvPr>
        </p:nvGraphicFramePr>
        <p:xfrm>
          <a:off x="3124200" y="1812234"/>
          <a:ext cx="2590800" cy="1524000"/>
        </p:xfrm>
        <a:graphic>
          <a:graphicData uri="http://schemas.openxmlformats.org/drawingml/2006/table">
            <a:tbl>
              <a:tblPr firstRow="1" bandRow="1">
                <a:tableStyleId>{5C22544A-7EE6-4342-B048-85BDC9FD1C3A}</a:tableStyleId>
              </a:tblPr>
              <a:tblGrid>
                <a:gridCol w="694283"/>
                <a:gridCol w="347141"/>
                <a:gridCol w="1549376"/>
              </a:tblGrid>
              <a:tr h="447040">
                <a:tc>
                  <a:txBody>
                    <a:bodyPr/>
                    <a:lstStyle/>
                    <a:p>
                      <a:pPr algn="r"/>
                      <a:r>
                        <a:rPr lang="en-US" sz="1600" b="0" dirty="0" smtClean="0">
                          <a:solidFill>
                            <a:schemeClr val="tx1"/>
                          </a:solidFill>
                          <a:latin typeface="Arial" pitchFamily="34" charset="0"/>
                          <a:cs typeface="Arial" pitchFamily="34" charset="0"/>
                        </a:rPr>
                        <a:t>NP </a:t>
                      </a:r>
                      <a:endParaRPr lang="en-US" sz="1600" b="0" dirty="0">
                        <a:solidFill>
                          <a:schemeClr val="tx1"/>
                        </a:solidFill>
                        <a:latin typeface="Arial" pitchFamily="34" charset="0"/>
                        <a:cs typeface="Arial" pitchFamily="34" charset="0"/>
                      </a:endParaRPr>
                    </a:p>
                  </a:txBody>
                  <a:tcPr>
                    <a:noFill/>
                  </a:tcPr>
                </a:tc>
                <a:tc>
                  <a:txBody>
                    <a:bodyPr/>
                    <a:lstStyle/>
                    <a:p>
                      <a:r>
                        <a:rPr lang="en-US" sz="1600" b="0" dirty="0" smtClean="0">
                          <a:solidFill>
                            <a:schemeClr val="tx1"/>
                          </a:solidFill>
                          <a:latin typeface="Arial" pitchFamily="34" charset="0"/>
                          <a:cs typeface="Arial" pitchFamily="34" charset="0"/>
                        </a:rPr>
                        <a:t>= </a:t>
                      </a:r>
                      <a:endParaRPr lang="en-US" sz="1600" b="0" dirty="0">
                        <a:solidFill>
                          <a:schemeClr val="tx1"/>
                        </a:solidFill>
                        <a:latin typeface="Arial" pitchFamily="34" charset="0"/>
                        <a:cs typeface="Arial" pitchFamily="34" charset="0"/>
                      </a:endParaRP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dirty="0" smtClean="0">
                          <a:solidFill>
                            <a:schemeClr val="tx1"/>
                          </a:solidFill>
                          <a:latin typeface="Arial" pitchFamily="34" charset="0"/>
                          <a:cs typeface="Arial" pitchFamily="34" charset="0"/>
                        </a:rPr>
                        <a:t>50 psi</a:t>
                      </a:r>
                      <a:endParaRPr lang="en-US" sz="1600" b="0" dirty="0">
                        <a:solidFill>
                          <a:schemeClr val="tx1"/>
                        </a:solidFill>
                        <a:latin typeface="Arial" pitchFamily="34" charset="0"/>
                        <a:cs typeface="Arial" pitchFamily="34" charset="0"/>
                      </a:endParaRPr>
                    </a:p>
                  </a:txBody>
                  <a:tcPr>
                    <a:noFill/>
                  </a:tcPr>
                </a:tc>
              </a:tr>
              <a:tr h="370840">
                <a:tc>
                  <a:txBody>
                    <a:bodyPr/>
                    <a:lstStyle/>
                    <a:p>
                      <a:pPr algn="r"/>
                      <a:r>
                        <a:rPr lang="en-US" sz="1600" b="0" kern="1200" dirty="0" smtClean="0">
                          <a:solidFill>
                            <a:schemeClr val="tx1"/>
                          </a:solidFill>
                          <a:latin typeface="Arial" pitchFamily="34" charset="0"/>
                          <a:ea typeface="+mn-ea"/>
                          <a:cs typeface="Arial" pitchFamily="34" charset="0"/>
                        </a:rPr>
                        <a:t>±HP</a:t>
                      </a:r>
                    </a:p>
                  </a:txBody>
                  <a:tcPr>
                    <a:noFill/>
                  </a:tcPr>
                </a:tc>
                <a:tc>
                  <a:txBody>
                    <a:bodyPr/>
                    <a:lstStyle/>
                    <a:p>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+75 psi</a:t>
                      </a:r>
                    </a:p>
                  </a:txBody>
                  <a:tcPr>
                    <a:noFill/>
                  </a:tcPr>
                </a:tc>
              </a:tr>
              <a:tr h="325120">
                <a:tc>
                  <a:txBody>
                    <a:bodyPr/>
                    <a:lstStyle/>
                    <a:p>
                      <a:pPr algn="r"/>
                      <a:r>
                        <a:rPr lang="en-US" sz="1600" b="0" u="sng" kern="1200" dirty="0" smtClean="0">
                          <a:solidFill>
                            <a:schemeClr val="tx1"/>
                          </a:solidFill>
                          <a:latin typeface="Arial" pitchFamily="34" charset="0"/>
                          <a:ea typeface="+mn-ea"/>
                          <a:cs typeface="Arial" pitchFamily="34" charset="0"/>
                        </a:rPr>
                        <a:t>FL</a:t>
                      </a:r>
                      <a:r>
                        <a:rPr lang="en-US" sz="1600" b="0" kern="1200" dirty="0" smtClean="0">
                          <a:solidFill>
                            <a:schemeClr val="tx1"/>
                          </a:solidFill>
                          <a:latin typeface="Arial" pitchFamily="34" charset="0"/>
                          <a:ea typeface="+mn-ea"/>
                          <a:cs typeface="Arial" pitchFamily="34" charset="0"/>
                        </a:rPr>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u="sng" kern="1200" dirty="0" smtClean="0">
                          <a:solidFill>
                            <a:schemeClr val="tx1"/>
                          </a:solidFill>
                          <a:latin typeface="Arial" pitchFamily="34" charset="0"/>
                          <a:ea typeface="+mn-ea"/>
                          <a:cs typeface="Arial" pitchFamily="34" charset="0"/>
                        </a:rPr>
                        <a:t>36 psi</a:t>
                      </a:r>
                    </a:p>
                  </a:txBody>
                  <a:tcPr>
                    <a:noFill/>
                  </a:tcPr>
                </a:tc>
              </a:tr>
              <a:tr h="370840">
                <a:tc>
                  <a:txBody>
                    <a:bodyPr/>
                    <a:lstStyle/>
                    <a:p>
                      <a:pPr algn="r"/>
                      <a:r>
                        <a:rPr lang="en-US" sz="1600" b="1" kern="1200" dirty="0" smtClean="0">
                          <a:solidFill>
                            <a:schemeClr val="tx1"/>
                          </a:solidFill>
                          <a:latin typeface="Arial" pitchFamily="34" charset="0"/>
                          <a:ea typeface="+mn-ea"/>
                          <a:cs typeface="Arial" pitchFamily="34" charset="0"/>
                        </a:rPr>
                        <a:t>PDP</a:t>
                      </a:r>
                    </a:p>
                  </a:txBody>
                  <a:tcPr>
                    <a:noFill/>
                  </a:tcPr>
                </a:tc>
                <a:tc>
                  <a:txBody>
                    <a:bodyPr/>
                    <a:lstStyle/>
                    <a:p>
                      <a:r>
                        <a:rPr lang="en-US" sz="16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1" kern="1200" dirty="0" smtClean="0">
                          <a:solidFill>
                            <a:schemeClr val="tx1"/>
                          </a:solidFill>
                          <a:latin typeface="Arial" pitchFamily="34" charset="0"/>
                          <a:ea typeface="+mn-ea"/>
                          <a:cs typeface="Arial" pitchFamily="34" charset="0"/>
                        </a:rPr>
                        <a:t>161 psi</a:t>
                      </a:r>
                    </a:p>
                  </a:txBody>
                  <a:tcPr>
                    <a:noFill/>
                  </a:tcPr>
                </a:tc>
              </a:tr>
            </a:tbl>
          </a:graphicData>
        </a:graphic>
      </p:graphicFrame>
      <p:sp>
        <p:nvSpPr>
          <p:cNvPr id="16" name="TextBox 15"/>
          <p:cNvSpPr txBox="1"/>
          <p:nvPr/>
        </p:nvSpPr>
        <p:spPr>
          <a:xfrm>
            <a:off x="304800" y="6309151"/>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18" name="TextBox 17"/>
          <p:cNvSpPr txBox="1"/>
          <p:nvPr/>
        </p:nvSpPr>
        <p:spPr>
          <a:xfrm>
            <a:off x="1333500" y="6338500"/>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19" name="TextBox 18"/>
          <p:cNvSpPr txBox="1"/>
          <p:nvPr/>
        </p:nvSpPr>
        <p:spPr>
          <a:xfrm>
            <a:off x="3138386" y="6224844"/>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0" name="TextBox 19"/>
          <p:cNvSpPr txBox="1"/>
          <p:nvPr/>
        </p:nvSpPr>
        <p:spPr>
          <a:xfrm>
            <a:off x="2204936" y="6307601"/>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1" name="TextBox 20"/>
          <p:cNvSpPr txBox="1"/>
          <p:nvPr/>
        </p:nvSpPr>
        <p:spPr>
          <a:xfrm>
            <a:off x="4181272" y="6135388"/>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2" name="TextBox 21"/>
          <p:cNvSpPr txBox="1"/>
          <p:nvPr/>
        </p:nvSpPr>
        <p:spPr>
          <a:xfrm>
            <a:off x="5124450" y="5962390"/>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3" name="TextBox 22"/>
          <p:cNvSpPr txBox="1"/>
          <p:nvPr/>
        </p:nvSpPr>
        <p:spPr>
          <a:xfrm>
            <a:off x="6153150" y="5767001"/>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4" name="TextBox 23"/>
          <p:cNvSpPr txBox="1"/>
          <p:nvPr/>
        </p:nvSpPr>
        <p:spPr>
          <a:xfrm>
            <a:off x="7143750" y="5399642"/>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5" name="TextBox 24"/>
          <p:cNvSpPr txBox="1"/>
          <p:nvPr/>
        </p:nvSpPr>
        <p:spPr>
          <a:xfrm>
            <a:off x="7924800" y="5046704"/>
            <a:ext cx="9906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FL = 4 psi</a:t>
            </a:r>
            <a:endParaRPr lang="en-US" sz="1200" dirty="0">
              <a:solidFill>
                <a:schemeClr val="bg1"/>
              </a:solidFill>
              <a:latin typeface="Arial" pitchFamily="34" charset="0"/>
              <a:cs typeface="Arial" pitchFamily="34" charset="0"/>
            </a:endParaRPr>
          </a:p>
        </p:txBody>
      </p:sp>
      <p:sp>
        <p:nvSpPr>
          <p:cNvPr id="29" name="TextBox 3"/>
          <p:cNvSpPr txBox="1">
            <a:spLocks noChangeArrowheads="1"/>
          </p:cNvSpPr>
          <p:nvPr/>
        </p:nvSpPr>
        <p:spPr bwMode="auto">
          <a:xfrm>
            <a:off x="7650162" y="3810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4" action="ppaction://hlinkfile"/>
              </a:rPr>
              <a:t>Link to Calculator</a:t>
            </a:r>
            <a:endParaRPr lang="en-US" sz="1200" dirty="0">
              <a:solidFill>
                <a:schemeClr val="bg1"/>
              </a:solidFill>
              <a:latin typeface="Arial" pitchFamily="34" charset="0"/>
              <a:cs typeface="Arial" pitchFamily="34" charset="0"/>
            </a:endParaRPr>
          </a:p>
        </p:txBody>
      </p:sp>
      <p:sp>
        <p:nvSpPr>
          <p:cNvPr id="27" name="TextBox 26"/>
          <p:cNvSpPr txBox="1"/>
          <p:nvPr/>
        </p:nvSpPr>
        <p:spPr>
          <a:xfrm>
            <a:off x="5181600" y="4584531"/>
            <a:ext cx="1905000" cy="338554"/>
          </a:xfrm>
          <a:prstGeom prst="rect">
            <a:avLst/>
          </a:prstGeom>
          <a:noFill/>
        </p:spPr>
        <p:txBody>
          <a:bodyPr wrap="square" rtlCol="0">
            <a:spAutoFit/>
          </a:bodyPr>
          <a:lstStyle/>
          <a:p>
            <a:pPr algn="r"/>
            <a:r>
              <a:rPr lang="en-US" sz="1600" b="1" dirty="0" smtClean="0">
                <a:solidFill>
                  <a:schemeClr val="bg1"/>
                </a:solidFill>
                <a:latin typeface="Arial" pitchFamily="34" charset="0"/>
                <a:cs typeface="Arial" pitchFamily="34" charset="0"/>
              </a:rPr>
              <a:t>Flow = 13 gpm</a:t>
            </a:r>
            <a:endParaRPr lang="en-US" sz="1600" b="1" dirty="0">
              <a:solidFill>
                <a:schemeClr val="bg1"/>
              </a:solidFill>
              <a:latin typeface="Arial" pitchFamily="34" charset="0"/>
              <a:cs typeface="Arial" pitchFamily="34" charset="0"/>
            </a:endParaRPr>
          </a:p>
        </p:txBody>
      </p:sp>
      <p:sp>
        <p:nvSpPr>
          <p:cNvPr id="28" name="Rectangle 27"/>
          <p:cNvSpPr/>
          <p:nvPr/>
        </p:nvSpPr>
        <p:spPr>
          <a:xfrm>
            <a:off x="6553200" y="3503617"/>
            <a:ext cx="1504950"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fontAlgn="auto">
              <a:spcAft>
                <a:spcPts val="0"/>
              </a:spcAft>
              <a:defRPr/>
            </a:pPr>
            <a:r>
              <a:rPr lang="en-US" dirty="0" smtClean="0"/>
              <a:t>Scenario D</a:t>
            </a:r>
            <a:endParaRPr lang="en-US" dirty="0"/>
          </a:p>
        </p:txBody>
      </p:sp>
      <p:sp>
        <p:nvSpPr>
          <p:cNvPr id="66563" name="Content Placeholder 2"/>
          <p:cNvSpPr>
            <a:spLocks noGrp="1"/>
          </p:cNvSpPr>
          <p:nvPr>
            <p:ph idx="1"/>
          </p:nvPr>
        </p:nvSpPr>
        <p:spPr>
          <a:xfrm>
            <a:off x="457200" y="1371600"/>
            <a:ext cx="8229600" cy="5257800"/>
          </a:xfrm>
        </p:spPr>
        <p:txBody>
          <a:bodyPr/>
          <a:lstStyle/>
          <a:p>
            <a:pPr marL="0" indent="0">
              <a:spcAft>
                <a:spcPts val="1200"/>
              </a:spcAft>
              <a:buFont typeface="Arial" charset="0"/>
              <a:buNone/>
            </a:pPr>
            <a:r>
              <a:rPr lang="en-US" sz="2800" dirty="0" smtClean="0"/>
              <a:t>The hose lay has 1200' of 1½" hose; one </a:t>
            </a:r>
            <a:br>
              <a:rPr lang="en-US" sz="2800" dirty="0" smtClean="0"/>
            </a:br>
            <a:r>
              <a:rPr lang="en-US" sz="2800" dirty="0" smtClean="0"/>
              <a:t>60 gpm adjustable barrel nozzle. Nozzle is located 180' below the pump. </a:t>
            </a:r>
          </a:p>
          <a:p>
            <a:pPr marL="1485900" lvl="1" indent="-1085850">
              <a:spcBef>
                <a:spcPts val="0"/>
              </a:spcBef>
              <a:buNone/>
            </a:pPr>
            <a:r>
              <a:rPr lang="en-US" sz="2400" dirty="0" smtClean="0"/>
              <a:t>Step 1: What is flow rate?</a:t>
            </a:r>
          </a:p>
          <a:p>
            <a:pPr marL="1485900" lvl="1" indent="-1085850">
              <a:spcBef>
                <a:spcPts val="0"/>
              </a:spcBef>
              <a:buNone/>
            </a:pPr>
            <a:r>
              <a:rPr lang="en-US" sz="2400" dirty="0" smtClean="0"/>
              <a:t>Step 2: What is PDP?</a:t>
            </a:r>
          </a:p>
          <a:p>
            <a:pPr marL="1485900" lvl="1" indent="-1085850">
              <a:spcBef>
                <a:spcPts val="0"/>
              </a:spcBef>
              <a:buNone/>
            </a:pPr>
            <a:r>
              <a:rPr lang="en-US" sz="2400" dirty="0" smtClean="0"/>
              <a:t>Step 3: Identify pumps capable of providing flow </a:t>
            </a:r>
            <a:br>
              <a:rPr lang="en-US" sz="2400" dirty="0" smtClean="0"/>
            </a:br>
            <a:r>
              <a:rPr lang="en-US" sz="2400" dirty="0" smtClean="0"/>
              <a:t>and </a:t>
            </a:r>
            <a:r>
              <a:rPr lang="en-US" sz="2400" dirty="0" err="1" smtClean="0"/>
              <a:t>PDP</a:t>
            </a:r>
            <a:r>
              <a:rPr lang="en-US" sz="2400" dirty="0" smtClean="0"/>
              <a:t>.</a:t>
            </a:r>
          </a:p>
          <a:p>
            <a:pPr marL="0" indent="0">
              <a:buFont typeface="Arial" charset="0"/>
              <a:buNone/>
            </a:pPr>
            <a:endParaRPr lang="en-US" sz="3200" dirty="0" smtClean="0"/>
          </a:p>
          <a:p>
            <a:pPr marL="0" indent="0">
              <a:buFont typeface="Arial" charset="0"/>
              <a:buNone/>
            </a:pPr>
            <a:endParaRPr lang="en-US" dirty="0" smtClean="0"/>
          </a:p>
        </p:txBody>
      </p:sp>
      <p:pic>
        <p:nvPicPr>
          <p:cNvPr id="66564" name="Picture 3" descr="img_016.tif"/>
          <p:cNvPicPr>
            <a:picLocks noChangeAspect="1"/>
          </p:cNvPicPr>
          <p:nvPr/>
        </p:nvPicPr>
        <p:blipFill>
          <a:blip r:embed="rId3" cstate="print"/>
          <a:srcRect/>
          <a:stretch>
            <a:fillRect/>
          </a:stretch>
        </p:blipFill>
        <p:spPr bwMode="auto">
          <a:xfrm>
            <a:off x="0" y="4737100"/>
            <a:ext cx="9144000" cy="1919288"/>
          </a:xfrm>
          <a:prstGeom prst="rect">
            <a:avLst/>
          </a:prstGeom>
          <a:noFill/>
          <a:ln w="9525">
            <a:noFill/>
            <a:miter lim="800000"/>
            <a:headEnd/>
            <a:tailEnd/>
          </a:ln>
        </p:spPr>
      </p:pic>
      <p:sp>
        <p:nvSpPr>
          <p:cNvPr id="66567" name="TextBox 6"/>
          <p:cNvSpPr txBox="1">
            <a:spLocks noChangeArrowheads="1"/>
          </p:cNvSpPr>
          <p:nvPr/>
        </p:nvSpPr>
        <p:spPr bwMode="auto">
          <a:xfrm>
            <a:off x="304800" y="5665788"/>
            <a:ext cx="612668"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180'</a:t>
            </a:r>
            <a:endParaRPr lang="en-US" dirty="0">
              <a:solidFill>
                <a:srgbClr val="FFFF00"/>
              </a:solidFill>
              <a:latin typeface="Arial" pitchFamily="34" charset="0"/>
              <a:cs typeface="Arial" pitchFamily="34" charset="0"/>
            </a:endParaRPr>
          </a:p>
        </p:txBody>
      </p:sp>
      <p:grpSp>
        <p:nvGrpSpPr>
          <p:cNvPr id="9" name="Group 8"/>
          <p:cNvGrpSpPr/>
          <p:nvPr/>
        </p:nvGrpSpPr>
        <p:grpSpPr>
          <a:xfrm>
            <a:off x="304800" y="5295900"/>
            <a:ext cx="4646800" cy="1055688"/>
            <a:chOff x="304800" y="5295900"/>
            <a:chExt cx="4646800" cy="1055688"/>
          </a:xfrm>
        </p:grpSpPr>
        <p:cxnSp>
          <p:nvCxnSpPr>
            <p:cNvPr id="8" name="Straight Arrow Connector 7"/>
            <p:cNvCxnSpPr/>
            <p:nvPr/>
          </p:nvCxnSpPr>
          <p:spPr>
            <a:xfrm rot="5400000">
              <a:off x="-189706" y="5855494"/>
              <a:ext cx="990600"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565" name="TextBox 4"/>
            <p:cNvSpPr txBox="1">
              <a:spLocks noChangeArrowheads="1"/>
            </p:cNvSpPr>
            <p:nvPr/>
          </p:nvSpPr>
          <p:spPr bwMode="auto">
            <a:xfrm>
              <a:off x="3487738" y="5295900"/>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1200'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grpSp>
      <p:sp>
        <p:nvSpPr>
          <p:cNvPr id="11" name="TextBox 13"/>
          <p:cNvSpPr txBox="1">
            <a:spLocks noChangeArrowheads="1"/>
          </p:cNvSpPr>
          <p:nvPr/>
        </p:nvSpPr>
        <p:spPr bwMode="auto">
          <a:xfrm>
            <a:off x="7620000" y="5410200"/>
            <a:ext cx="1524000" cy="646331"/>
          </a:xfrm>
          <a:prstGeom prst="rect">
            <a:avLst/>
          </a:prstGeom>
          <a:noFill/>
          <a:ln w="9525">
            <a:noFill/>
            <a:miter lim="800000"/>
            <a:headEnd/>
            <a:tailEnd/>
          </a:ln>
        </p:spPr>
        <p:txBody>
          <a:bodyPr wrap="square">
            <a:spAutoFit/>
          </a:bodyPr>
          <a:lstStyle/>
          <a:p>
            <a:r>
              <a:rPr lang="en-US" dirty="0" smtClean="0">
                <a:solidFill>
                  <a:srgbClr val="FFFF00"/>
                </a:solidFill>
                <a:latin typeface="Arial" pitchFamily="34" charset="0"/>
                <a:cs typeface="Arial" pitchFamily="34" charset="0"/>
              </a:rPr>
              <a:t>Adjustable barrel nozzle</a:t>
            </a:r>
            <a:endParaRPr lang="en-US"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fontAlgn="auto">
              <a:spcAft>
                <a:spcPts val="0"/>
              </a:spcAft>
              <a:defRPr/>
            </a:pPr>
            <a:r>
              <a:rPr lang="en-US" dirty="0" smtClean="0"/>
              <a:t>Scenario D</a:t>
            </a:r>
            <a:endParaRPr lang="en-US" dirty="0"/>
          </a:p>
        </p:txBody>
      </p:sp>
      <p:sp>
        <p:nvSpPr>
          <p:cNvPr id="67588" name="TextBox 3"/>
          <p:cNvSpPr txBox="1">
            <a:spLocks noChangeArrowheads="1"/>
          </p:cNvSpPr>
          <p:nvPr/>
        </p:nvSpPr>
        <p:spPr bwMode="auto">
          <a:xfrm>
            <a:off x="7696200" y="6248400"/>
            <a:ext cx="1369286" cy="276999"/>
          </a:xfrm>
          <a:prstGeom prst="rect">
            <a:avLst/>
          </a:prstGeom>
          <a:solidFill>
            <a:schemeClr val="bg1"/>
          </a:solidFill>
          <a:ln w="9525">
            <a:noFill/>
            <a:miter lim="800000"/>
            <a:headEnd/>
            <a:tailEnd/>
          </a:ln>
        </p:spPr>
        <p:txBody>
          <a:bodyPr wrap="none">
            <a:spAutoFit/>
          </a:bodyPr>
          <a:lstStyle/>
          <a:p>
            <a:r>
              <a:rPr lang="en-US" sz="1200">
                <a:solidFill>
                  <a:schemeClr val="bg1"/>
                </a:solidFill>
                <a:latin typeface="Arial" pitchFamily="34" charset="0"/>
                <a:cs typeface="Arial" pitchFamily="34" charset="0"/>
                <a:hlinkClick r:id="rId3" action="ppaction://hlinkfile"/>
              </a:rPr>
              <a:t>Link to Calculator</a:t>
            </a:r>
            <a:endParaRPr lang="en-US" sz="1200">
              <a:solidFill>
                <a:schemeClr val="bg1"/>
              </a:solidFill>
              <a:latin typeface="Arial" pitchFamily="34" charset="0"/>
              <a:cs typeface="Arial" pitchFamily="34" charset="0"/>
            </a:endParaRPr>
          </a:p>
        </p:txBody>
      </p:sp>
      <p:pic>
        <p:nvPicPr>
          <p:cNvPr id="7" name="Picture 3" descr="img_016.tif"/>
          <p:cNvPicPr>
            <a:picLocks noChangeAspect="1"/>
          </p:cNvPicPr>
          <p:nvPr/>
        </p:nvPicPr>
        <p:blipFill>
          <a:blip r:embed="rId4" cstate="print"/>
          <a:srcRect/>
          <a:stretch>
            <a:fillRect/>
          </a:stretch>
        </p:blipFill>
        <p:spPr bwMode="auto">
          <a:xfrm>
            <a:off x="0" y="4724400"/>
            <a:ext cx="9144000" cy="1919288"/>
          </a:xfrm>
          <a:prstGeom prst="rect">
            <a:avLst/>
          </a:prstGeom>
          <a:noFill/>
          <a:ln w="9525">
            <a:noFill/>
            <a:miter lim="800000"/>
            <a:headEnd/>
            <a:tailEnd/>
          </a:ln>
        </p:spPr>
      </p:pic>
      <p:grpSp>
        <p:nvGrpSpPr>
          <p:cNvPr id="8" name="Group 7"/>
          <p:cNvGrpSpPr/>
          <p:nvPr/>
        </p:nvGrpSpPr>
        <p:grpSpPr>
          <a:xfrm>
            <a:off x="304800" y="5295900"/>
            <a:ext cx="8839200" cy="1055688"/>
            <a:chOff x="304800" y="5295900"/>
            <a:chExt cx="8839200" cy="1055688"/>
          </a:xfrm>
        </p:grpSpPr>
        <p:sp>
          <p:nvSpPr>
            <p:cNvPr id="9" name="TextBox 4"/>
            <p:cNvSpPr txBox="1">
              <a:spLocks noChangeArrowheads="1"/>
            </p:cNvSpPr>
            <p:nvPr/>
          </p:nvSpPr>
          <p:spPr bwMode="auto">
            <a:xfrm>
              <a:off x="3487738" y="5295900"/>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1200'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10" name="TextBox 5"/>
            <p:cNvSpPr txBox="1">
              <a:spLocks noChangeArrowheads="1"/>
            </p:cNvSpPr>
            <p:nvPr/>
          </p:nvSpPr>
          <p:spPr bwMode="auto">
            <a:xfrm>
              <a:off x="7620000" y="5410200"/>
              <a:ext cx="1524000" cy="646331"/>
            </a:xfrm>
            <a:prstGeom prst="rect">
              <a:avLst/>
            </a:prstGeom>
            <a:noFill/>
            <a:ln w="9525">
              <a:noFill/>
              <a:miter lim="800000"/>
              <a:headEnd/>
              <a:tailEnd/>
            </a:ln>
          </p:spPr>
          <p:txBody>
            <a:bodyPr>
              <a:spAutoFit/>
            </a:bodyPr>
            <a:lstStyle/>
            <a:p>
              <a:r>
                <a:rPr lang="en-US" dirty="0" smtClean="0">
                  <a:solidFill>
                    <a:srgbClr val="FFFF00"/>
                  </a:solidFill>
                  <a:latin typeface="Arial" pitchFamily="34" charset="0"/>
                  <a:cs typeface="Arial" pitchFamily="34" charset="0"/>
                </a:rPr>
                <a:t>Adjustable barrel nozzle</a:t>
              </a:r>
              <a:endParaRPr lang="en-US" dirty="0">
                <a:solidFill>
                  <a:srgbClr val="FFFF00"/>
                </a:solidFill>
                <a:latin typeface="Arial" pitchFamily="34" charset="0"/>
                <a:cs typeface="Arial" pitchFamily="34" charset="0"/>
              </a:endParaRPr>
            </a:p>
          </p:txBody>
        </p:sp>
        <p:cxnSp>
          <p:nvCxnSpPr>
            <p:cNvPr id="11" name="Straight Arrow Connector 10"/>
            <p:cNvCxnSpPr/>
            <p:nvPr/>
          </p:nvCxnSpPr>
          <p:spPr>
            <a:xfrm rot="5400000">
              <a:off x="-189706" y="5855494"/>
              <a:ext cx="990600"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2" name="Content Placeholder 9"/>
          <p:cNvGraphicFramePr>
            <a:graphicFrameLocks/>
          </p:cNvGraphicFramePr>
          <p:nvPr>
            <p:extLst>
              <p:ext uri="{D42A27DB-BD31-4B8C-83A1-F6EECF244321}">
                <p14:modId xmlns:p14="http://schemas.microsoft.com/office/powerpoint/2010/main" val="3386807912"/>
              </p:ext>
            </p:extLst>
          </p:nvPr>
        </p:nvGraphicFramePr>
        <p:xfrm>
          <a:off x="1066800" y="1295400"/>
          <a:ext cx="7162800" cy="2928559"/>
        </p:xfrm>
        <a:graphic>
          <a:graphicData uri="http://schemas.openxmlformats.org/drawingml/2006/table">
            <a:tbl>
              <a:tblPr bandRow="1">
                <a:tableStyleId>{5C22544A-7EE6-4342-B048-85BDC9FD1C3A}</a:tableStyleId>
              </a:tblPr>
              <a:tblGrid>
                <a:gridCol w="5029200"/>
                <a:gridCol w="304800"/>
                <a:gridCol w="1828800"/>
              </a:tblGrid>
              <a:tr h="443669">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1: Flow</a:t>
                      </a:r>
                      <a:r>
                        <a:rPr lang="en-US" sz="2500" b="1" kern="1200" baseline="0" dirty="0" smtClean="0">
                          <a:solidFill>
                            <a:schemeClr val="accent1">
                              <a:lumMod val="75000"/>
                            </a:schemeClr>
                          </a:solidFill>
                          <a:latin typeface="Arial" pitchFamily="34" charset="0"/>
                          <a:ea typeface="+mn-ea"/>
                          <a:cs typeface="Arial" pitchFamily="34" charset="0"/>
                        </a:rPr>
                        <a:t> rate</a:t>
                      </a: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500" b="1" kern="1200" baseline="0" dirty="0" smtClean="0">
                          <a:solidFill>
                            <a:schemeClr val="tx1"/>
                          </a:solidFill>
                          <a:latin typeface="Arial" pitchFamily="34" charset="0"/>
                          <a:ea typeface="+mn-ea"/>
                          <a:cs typeface="Arial" pitchFamily="34" charset="0"/>
                        </a:rPr>
                        <a:t>60 </a:t>
                      </a:r>
                      <a:r>
                        <a:rPr lang="en-US" sz="2500" b="1" kern="1200" dirty="0" err="1" smtClean="0">
                          <a:solidFill>
                            <a:schemeClr val="tx1"/>
                          </a:solidFill>
                          <a:latin typeface="Arial" pitchFamily="34" charset="0"/>
                          <a:ea typeface="+mn-ea"/>
                          <a:cs typeface="Arial" pitchFamily="34" charset="0"/>
                        </a:rPr>
                        <a:t>gpm</a:t>
                      </a:r>
                      <a:endParaRPr lang="en-US" sz="25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1719643">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500" b="1" kern="1200" dirty="0" smtClean="0">
                          <a:solidFill>
                            <a:schemeClr val="tx1"/>
                          </a:solidFill>
                          <a:latin typeface="Arial" pitchFamily="34" charset="0"/>
                          <a:ea typeface="+mn-ea"/>
                          <a:cs typeface="Arial" pitchFamily="34" charset="0"/>
                        </a:rPr>
                        <a:t>166 psi</a:t>
                      </a:r>
                    </a:p>
                  </a:txBody>
                  <a:tcPr marL="68580" marR="68580" marT="0" marB="0"/>
                </a:tc>
              </a:tr>
              <a:tr h="579890">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tc>
                <a:tc>
                  <a:txBody>
                    <a:bodyPr/>
                    <a:lstStyle/>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20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14" name="TextBox 6"/>
          <p:cNvSpPr txBox="1">
            <a:spLocks noChangeArrowheads="1"/>
          </p:cNvSpPr>
          <p:nvPr/>
        </p:nvSpPr>
        <p:spPr bwMode="auto">
          <a:xfrm>
            <a:off x="304800" y="5665788"/>
            <a:ext cx="612668"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180'</a:t>
            </a:r>
            <a:endParaRPr lang="en-US" dirty="0">
              <a:solidFill>
                <a:srgbClr val="FFFF00"/>
              </a:solidFill>
              <a:latin typeface="Arial" pitchFamily="34" charset="0"/>
              <a:cs typeface="Arial"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788954895"/>
              </p:ext>
            </p:extLst>
          </p:nvPr>
        </p:nvGraphicFramePr>
        <p:xfrm>
          <a:off x="3276600" y="1905000"/>
          <a:ext cx="2209800" cy="1412240"/>
        </p:xfrm>
        <a:graphic>
          <a:graphicData uri="http://schemas.openxmlformats.org/drawingml/2006/table">
            <a:tbl>
              <a:tblPr firstRow="1" bandRow="1">
                <a:tableStyleId>{5C22544A-7EE6-4342-B048-85BDC9FD1C3A}</a:tableStyleId>
              </a:tblPr>
              <a:tblGrid>
                <a:gridCol w="694284"/>
                <a:gridCol w="347141"/>
                <a:gridCol w="1168375"/>
              </a:tblGrid>
              <a:tr h="294640">
                <a:tc>
                  <a:txBody>
                    <a:bodyPr/>
                    <a:lstStyle/>
                    <a:p>
                      <a:pPr algn="r"/>
                      <a:r>
                        <a:rPr lang="en-US" sz="1600" b="0" dirty="0" smtClean="0">
                          <a:solidFill>
                            <a:schemeClr val="tx1"/>
                          </a:solidFill>
                          <a:latin typeface="Arial" pitchFamily="34" charset="0"/>
                          <a:cs typeface="Arial" pitchFamily="34" charset="0"/>
                        </a:rPr>
                        <a:t>NP </a:t>
                      </a:r>
                      <a:endParaRPr lang="en-US" sz="1600" b="0" dirty="0">
                        <a:solidFill>
                          <a:schemeClr val="tx1"/>
                        </a:solidFill>
                        <a:latin typeface="Arial" pitchFamily="34" charset="0"/>
                        <a:cs typeface="Arial" pitchFamily="34" charset="0"/>
                      </a:endParaRPr>
                    </a:p>
                  </a:txBody>
                  <a:tcPr>
                    <a:noFill/>
                  </a:tcPr>
                </a:tc>
                <a:tc>
                  <a:txBody>
                    <a:bodyPr/>
                    <a:lstStyle/>
                    <a:p>
                      <a:r>
                        <a:rPr lang="en-US" sz="1600" b="0" dirty="0" smtClean="0">
                          <a:solidFill>
                            <a:schemeClr val="tx1"/>
                          </a:solidFill>
                          <a:latin typeface="Arial" pitchFamily="34" charset="0"/>
                          <a:cs typeface="Arial" pitchFamily="34" charset="0"/>
                        </a:rPr>
                        <a:t>= </a:t>
                      </a:r>
                      <a:endParaRPr lang="en-US" sz="1600" b="0" dirty="0">
                        <a:solidFill>
                          <a:schemeClr val="tx1"/>
                        </a:solidFill>
                        <a:latin typeface="Arial" pitchFamily="34" charset="0"/>
                        <a:cs typeface="Arial" pitchFamily="34" charset="0"/>
                      </a:endParaRP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dirty="0" smtClean="0">
                          <a:solidFill>
                            <a:schemeClr val="tx1"/>
                          </a:solidFill>
                          <a:latin typeface="Arial" pitchFamily="34" charset="0"/>
                          <a:cs typeface="Arial" pitchFamily="34" charset="0"/>
                        </a:rPr>
                        <a:t>100 psi</a:t>
                      </a:r>
                      <a:endParaRPr lang="en-US" sz="1600" b="0" dirty="0">
                        <a:solidFill>
                          <a:schemeClr val="tx1"/>
                        </a:solidFill>
                        <a:latin typeface="Arial" pitchFamily="34" charset="0"/>
                        <a:cs typeface="Arial" pitchFamily="34" charset="0"/>
                      </a:endParaRPr>
                    </a:p>
                  </a:txBody>
                  <a:tcPr>
                    <a:noFill/>
                  </a:tcPr>
                </a:tc>
              </a:tr>
              <a:tr h="370840">
                <a:tc>
                  <a:txBody>
                    <a:bodyPr/>
                    <a:lstStyle/>
                    <a:p>
                      <a:pPr algn="r"/>
                      <a:r>
                        <a:rPr lang="en-US" sz="1600" b="0" kern="1200" dirty="0" smtClean="0">
                          <a:solidFill>
                            <a:schemeClr val="tx1"/>
                          </a:solidFill>
                          <a:latin typeface="Arial" pitchFamily="34" charset="0"/>
                          <a:ea typeface="+mn-ea"/>
                          <a:cs typeface="Arial" pitchFamily="34" charset="0"/>
                        </a:rPr>
                        <a:t>±HP</a:t>
                      </a:r>
                    </a:p>
                  </a:txBody>
                  <a:tcPr>
                    <a:noFill/>
                  </a:tcPr>
                </a:tc>
                <a:tc>
                  <a:txBody>
                    <a:bodyPr/>
                    <a:lstStyle/>
                    <a:p>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rgbClr val="FF0000"/>
                          </a:solidFill>
                          <a:latin typeface="Arial" pitchFamily="34" charset="0"/>
                          <a:ea typeface="+mn-ea"/>
                          <a:cs typeface="Arial" pitchFamily="34" charset="0"/>
                        </a:rPr>
                        <a:t>-90 psi</a:t>
                      </a:r>
                    </a:p>
                  </a:txBody>
                  <a:tcPr>
                    <a:noFill/>
                  </a:tcPr>
                </a:tc>
              </a:tr>
              <a:tr h="325120">
                <a:tc>
                  <a:txBody>
                    <a:bodyPr/>
                    <a:lstStyle/>
                    <a:p>
                      <a:pPr algn="r"/>
                      <a:r>
                        <a:rPr lang="en-US" sz="1600" b="0" u="sng" kern="1200" dirty="0" smtClean="0">
                          <a:solidFill>
                            <a:schemeClr val="tx1"/>
                          </a:solidFill>
                          <a:latin typeface="Arial" pitchFamily="34" charset="0"/>
                          <a:ea typeface="+mn-ea"/>
                          <a:cs typeface="Arial" pitchFamily="34" charset="0"/>
                        </a:rPr>
                        <a:t>FL</a:t>
                      </a:r>
                      <a:r>
                        <a:rPr lang="en-US" sz="1600" b="0" kern="1200" dirty="0" smtClean="0">
                          <a:solidFill>
                            <a:schemeClr val="tx1"/>
                          </a:solidFill>
                          <a:latin typeface="Arial" pitchFamily="34" charset="0"/>
                          <a:ea typeface="+mn-ea"/>
                          <a:cs typeface="Arial" pitchFamily="34" charset="0"/>
                        </a:rPr>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0" kern="1200" dirty="0" smtClean="0">
                          <a:solidFill>
                            <a:schemeClr val="tx1"/>
                          </a:solidFill>
                          <a:latin typeface="Arial" pitchFamily="34" charset="0"/>
                          <a:ea typeface="+mn-ea"/>
                          <a:cs typeface="Arial" pitchFamily="34" charset="0"/>
                        </a:rPr>
                        <a:t>+</a:t>
                      </a:r>
                      <a:r>
                        <a:rPr lang="en-US" sz="1600" b="0" u="sng" kern="1200" dirty="0" smtClean="0">
                          <a:solidFill>
                            <a:schemeClr val="tx1"/>
                          </a:solidFill>
                          <a:latin typeface="Arial" pitchFamily="34" charset="0"/>
                          <a:ea typeface="+mn-ea"/>
                          <a:cs typeface="Arial" pitchFamily="34" charset="0"/>
                        </a:rPr>
                        <a:t>156 psi</a:t>
                      </a:r>
                    </a:p>
                  </a:txBody>
                  <a:tcPr>
                    <a:noFill/>
                  </a:tcPr>
                </a:tc>
              </a:tr>
              <a:tr h="370840">
                <a:tc>
                  <a:txBody>
                    <a:bodyPr/>
                    <a:lstStyle/>
                    <a:p>
                      <a:pPr algn="r"/>
                      <a:r>
                        <a:rPr lang="en-US" sz="1600" b="1" kern="1200" dirty="0" smtClean="0">
                          <a:solidFill>
                            <a:schemeClr val="tx1"/>
                          </a:solidFill>
                          <a:latin typeface="Arial" pitchFamily="34" charset="0"/>
                          <a:ea typeface="+mn-ea"/>
                          <a:cs typeface="Arial" pitchFamily="34" charset="0"/>
                        </a:rPr>
                        <a:t>PDP</a:t>
                      </a:r>
                    </a:p>
                  </a:txBody>
                  <a:tcPr>
                    <a:noFill/>
                  </a:tcPr>
                </a:tc>
                <a:tc>
                  <a:txBody>
                    <a:bodyPr/>
                    <a:lstStyle/>
                    <a:p>
                      <a:r>
                        <a:rPr lang="en-US" sz="16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600" b="1" kern="1200" dirty="0" smtClean="0">
                          <a:solidFill>
                            <a:schemeClr val="tx1"/>
                          </a:solidFill>
                          <a:latin typeface="Arial" pitchFamily="34" charset="0"/>
                          <a:ea typeface="+mn-ea"/>
                          <a:cs typeface="Arial" pitchFamily="34" charset="0"/>
                        </a:rPr>
                        <a:t>166 psi</a:t>
                      </a:r>
                    </a:p>
                  </a:txBody>
                  <a:tcPr>
                    <a:noFill/>
                  </a:tcPr>
                </a:tc>
              </a:tr>
            </a:tbl>
          </a:graphicData>
        </a:graphic>
      </p:graphicFrame>
      <p:sp>
        <p:nvSpPr>
          <p:cNvPr id="18" name="TextBox 17"/>
          <p:cNvSpPr txBox="1"/>
          <p:nvPr/>
        </p:nvSpPr>
        <p:spPr>
          <a:xfrm>
            <a:off x="381000" y="5334001"/>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19" name="TextBox 18"/>
          <p:cNvSpPr txBox="1"/>
          <p:nvPr/>
        </p:nvSpPr>
        <p:spPr>
          <a:xfrm>
            <a:off x="1066800" y="5486400"/>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0" name="TextBox 19"/>
          <p:cNvSpPr txBox="1"/>
          <p:nvPr/>
        </p:nvSpPr>
        <p:spPr>
          <a:xfrm>
            <a:off x="1752600" y="55603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1" name="TextBox 20"/>
          <p:cNvSpPr txBox="1"/>
          <p:nvPr/>
        </p:nvSpPr>
        <p:spPr>
          <a:xfrm>
            <a:off x="2514600" y="56365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2" name="TextBox 21"/>
          <p:cNvSpPr txBox="1"/>
          <p:nvPr/>
        </p:nvSpPr>
        <p:spPr>
          <a:xfrm>
            <a:off x="3200400" y="57127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3" name="TextBox 22"/>
          <p:cNvSpPr txBox="1"/>
          <p:nvPr/>
        </p:nvSpPr>
        <p:spPr>
          <a:xfrm>
            <a:off x="6781800" y="62461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4" name="TextBox 23"/>
          <p:cNvSpPr txBox="1"/>
          <p:nvPr/>
        </p:nvSpPr>
        <p:spPr>
          <a:xfrm>
            <a:off x="7467600" y="63223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5" name="TextBox 24"/>
          <p:cNvSpPr txBox="1"/>
          <p:nvPr/>
        </p:nvSpPr>
        <p:spPr>
          <a:xfrm>
            <a:off x="8153400" y="63223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26" name="TextBox 3"/>
          <p:cNvSpPr txBox="1">
            <a:spLocks noChangeArrowheads="1"/>
          </p:cNvSpPr>
          <p:nvPr/>
        </p:nvSpPr>
        <p:spPr bwMode="auto">
          <a:xfrm>
            <a:off x="7543800" y="4572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3" action="ppaction://hlinkfile"/>
              </a:rPr>
              <a:t>Link to Calculator</a:t>
            </a:r>
            <a:endParaRPr lang="en-US" sz="1200" dirty="0">
              <a:solidFill>
                <a:schemeClr val="bg1"/>
              </a:solidFill>
              <a:latin typeface="Arial" pitchFamily="34" charset="0"/>
              <a:cs typeface="Arial" pitchFamily="34" charset="0"/>
            </a:endParaRPr>
          </a:p>
        </p:txBody>
      </p:sp>
      <p:sp>
        <p:nvSpPr>
          <p:cNvPr id="28" name="TextBox 27"/>
          <p:cNvSpPr txBox="1"/>
          <p:nvPr/>
        </p:nvSpPr>
        <p:spPr>
          <a:xfrm>
            <a:off x="7010400" y="4876800"/>
            <a:ext cx="1905000" cy="338554"/>
          </a:xfrm>
          <a:prstGeom prst="rect">
            <a:avLst/>
          </a:prstGeom>
          <a:noFill/>
        </p:spPr>
        <p:txBody>
          <a:bodyPr wrap="square" rtlCol="0">
            <a:spAutoFit/>
          </a:bodyPr>
          <a:lstStyle/>
          <a:p>
            <a:pPr algn="r"/>
            <a:r>
              <a:rPr lang="en-US" sz="1600" b="1" dirty="0" smtClean="0">
                <a:solidFill>
                  <a:schemeClr val="bg1"/>
                </a:solidFill>
                <a:latin typeface="Arial" pitchFamily="34" charset="0"/>
                <a:cs typeface="Arial" pitchFamily="34" charset="0"/>
              </a:rPr>
              <a:t>Flow = 60 gpm</a:t>
            </a:r>
            <a:endParaRPr lang="en-US" sz="1600" b="1" dirty="0">
              <a:solidFill>
                <a:schemeClr val="bg1"/>
              </a:solidFill>
              <a:latin typeface="Arial" pitchFamily="34" charset="0"/>
              <a:cs typeface="Arial" pitchFamily="34" charset="0"/>
            </a:endParaRPr>
          </a:p>
        </p:txBody>
      </p:sp>
      <p:sp>
        <p:nvSpPr>
          <p:cNvPr id="30" name="Rectangle 29"/>
          <p:cNvSpPr/>
          <p:nvPr/>
        </p:nvSpPr>
        <p:spPr>
          <a:xfrm>
            <a:off x="6527273" y="3753678"/>
            <a:ext cx="1599043"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
        <p:nvSpPr>
          <p:cNvPr id="31" name="TextBox 30"/>
          <p:cNvSpPr txBox="1"/>
          <p:nvPr/>
        </p:nvSpPr>
        <p:spPr>
          <a:xfrm>
            <a:off x="6096000" y="60937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32" name="TextBox 31"/>
          <p:cNvSpPr txBox="1"/>
          <p:nvPr/>
        </p:nvSpPr>
        <p:spPr>
          <a:xfrm>
            <a:off x="5410200" y="6017568"/>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33" name="TextBox 32"/>
          <p:cNvSpPr txBox="1"/>
          <p:nvPr/>
        </p:nvSpPr>
        <p:spPr>
          <a:xfrm>
            <a:off x="4724400" y="5867400"/>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
        <p:nvSpPr>
          <p:cNvPr id="34" name="TextBox 33"/>
          <p:cNvSpPr txBox="1"/>
          <p:nvPr/>
        </p:nvSpPr>
        <p:spPr>
          <a:xfrm>
            <a:off x="3962400" y="5791200"/>
            <a:ext cx="990600" cy="230832"/>
          </a:xfrm>
          <a:prstGeom prst="rect">
            <a:avLst/>
          </a:prstGeom>
          <a:noFill/>
        </p:spPr>
        <p:txBody>
          <a:bodyPr wrap="square" rtlCol="0">
            <a:spAutoFit/>
          </a:bodyPr>
          <a:lstStyle/>
          <a:p>
            <a:r>
              <a:rPr lang="en-US" sz="900" dirty="0" smtClean="0">
                <a:solidFill>
                  <a:schemeClr val="bg1"/>
                </a:solidFill>
                <a:latin typeface="Arial" pitchFamily="34" charset="0"/>
                <a:cs typeface="Arial" pitchFamily="34" charset="0"/>
              </a:rPr>
              <a:t>FL = 13 psi</a:t>
            </a:r>
            <a:endParaRPr lang="en-US" sz="9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514600"/>
            <a:ext cx="7772400" cy="1362075"/>
          </a:xfrm>
        </p:spPr>
        <p:txBody>
          <a:bodyPr>
            <a:noAutofit/>
          </a:bodyPr>
          <a:lstStyle/>
          <a:p>
            <a:pPr algn="ctr" fontAlgn="auto">
              <a:lnSpc>
                <a:spcPct val="80000"/>
              </a:lnSpc>
              <a:spcAft>
                <a:spcPts val="0"/>
              </a:spcAft>
              <a:defRPr/>
            </a:pPr>
            <a:r>
              <a:rPr lang="en-US" sz="5000" dirty="0" smtClean="0">
                <a:ln w="9000" cmpd="sng">
                  <a:noFill/>
                  <a:prstDash val="solid"/>
                </a:ln>
                <a:solidFill>
                  <a:schemeClr val="accent6">
                    <a:lumMod val="50000"/>
                  </a:schemeClr>
                </a:solidFill>
              </a:rPr>
              <a:t>hose lay </a:t>
            </a:r>
            <a:br>
              <a:rPr lang="en-US" sz="5000" dirty="0" smtClean="0">
                <a:ln w="9000" cmpd="sng">
                  <a:noFill/>
                  <a:prstDash val="solid"/>
                </a:ln>
                <a:solidFill>
                  <a:schemeClr val="accent6">
                    <a:lumMod val="50000"/>
                  </a:schemeClr>
                </a:solidFill>
              </a:rPr>
            </a:br>
            <a:r>
              <a:rPr lang="en-US" sz="5000" dirty="0" smtClean="0">
                <a:ln w="9000" cmpd="sng">
                  <a:noFill/>
                  <a:prstDash val="solid"/>
                </a:ln>
                <a:solidFill>
                  <a:schemeClr val="accent6">
                    <a:lumMod val="50000"/>
                  </a:schemeClr>
                </a:solidFill>
              </a:rPr>
              <a:t>(no laterals) with different size hoses</a:t>
            </a:r>
            <a:endParaRPr lang="en-US" sz="5000" dirty="0">
              <a:ln w="9000" cmpd="sng">
                <a:noFill/>
                <a:prstDash val="solid"/>
              </a:ln>
              <a:solidFill>
                <a:schemeClr val="accent6">
                  <a:lumMod val="50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pPr marL="0" indent="0">
              <a:lnSpc>
                <a:spcPts val="3300"/>
              </a:lnSpc>
            </a:pPr>
            <a:r>
              <a:rPr lang="en-US" sz="3200" dirty="0" smtClean="0">
                <a:ln w="9000" cmpd="sng">
                  <a:noFill/>
                  <a:prstDash val="solid"/>
                </a:ln>
                <a:solidFill>
                  <a:srgbClr val="376092"/>
                </a:solidFill>
                <a:effectLst/>
                <a:ea typeface="+mn-ea"/>
              </a:rPr>
              <a:t>When a hose lay has different size </a:t>
            </a:r>
            <a:br>
              <a:rPr lang="en-US" sz="3200" dirty="0" smtClean="0">
                <a:ln w="9000" cmpd="sng">
                  <a:noFill/>
                  <a:prstDash val="solid"/>
                </a:ln>
                <a:solidFill>
                  <a:srgbClr val="376092"/>
                </a:solidFill>
                <a:effectLst/>
                <a:ea typeface="+mn-ea"/>
              </a:rPr>
            </a:br>
            <a:r>
              <a:rPr lang="en-US" sz="3200" dirty="0" smtClean="0">
                <a:ln w="9000" cmpd="sng">
                  <a:noFill/>
                  <a:prstDash val="solid"/>
                </a:ln>
                <a:solidFill>
                  <a:srgbClr val="376092"/>
                </a:solidFill>
                <a:effectLst/>
                <a:ea typeface="+mn-ea"/>
              </a:rPr>
              <a:t>hoses, how does the step-by-step process change?</a:t>
            </a:r>
          </a:p>
        </p:txBody>
      </p:sp>
      <p:sp>
        <p:nvSpPr>
          <p:cNvPr id="68611" name="Content Placeholder 2"/>
          <p:cNvSpPr>
            <a:spLocks noGrp="1"/>
          </p:cNvSpPr>
          <p:nvPr>
            <p:ph idx="1"/>
          </p:nvPr>
        </p:nvSpPr>
        <p:spPr>
          <a:xfrm>
            <a:off x="457200" y="2255837"/>
            <a:ext cx="8229600" cy="4906963"/>
          </a:xfrm>
        </p:spPr>
        <p:txBody>
          <a:bodyPr/>
          <a:lstStyle/>
          <a:p>
            <a:pPr marL="0" indent="0"/>
            <a:r>
              <a:rPr lang="en-US" sz="2800" dirty="0" smtClean="0"/>
              <a:t>Step 1: Flow rate (same process)</a:t>
            </a:r>
          </a:p>
          <a:p>
            <a:pPr marL="0" indent="0"/>
            <a:r>
              <a:rPr lang="en-US" sz="2800" dirty="0" smtClean="0"/>
              <a:t>Step 2: PDP  </a:t>
            </a:r>
          </a:p>
          <a:p>
            <a:pPr marL="685800" lvl="1"/>
            <a:r>
              <a:rPr lang="en-US" sz="2400" dirty="0" smtClean="0"/>
              <a:t>NP (same process)</a:t>
            </a:r>
          </a:p>
          <a:p>
            <a:pPr marL="685800" lvl="1"/>
            <a:r>
              <a:rPr lang="en-US" sz="2400" dirty="0" smtClean="0"/>
              <a:t>HP (same process)</a:t>
            </a:r>
          </a:p>
          <a:p>
            <a:pPr marL="685800" lvl="1"/>
            <a:r>
              <a:rPr lang="en-US" sz="2400" dirty="0" smtClean="0"/>
              <a:t>Friction loss </a:t>
            </a:r>
            <a:r>
              <a:rPr lang="en-US" sz="2400" dirty="0" smtClean="0">
                <a:solidFill>
                  <a:srgbClr val="FF0000"/>
                </a:solidFill>
              </a:rPr>
              <a:t>(different process)</a:t>
            </a:r>
          </a:p>
          <a:p>
            <a:pPr marL="914400" lvl="2"/>
            <a:r>
              <a:rPr lang="en-US" sz="2400" dirty="0" smtClean="0"/>
              <a:t>Friction loss is calculated for each hose size and then added together to get total friction loss. </a:t>
            </a:r>
          </a:p>
          <a:p>
            <a:pPr marL="0" indent="0"/>
            <a:r>
              <a:rPr lang="en-US" sz="2800" dirty="0" smtClean="0"/>
              <a:t>Step 3: Identify pump (same process)  </a:t>
            </a:r>
          </a:p>
          <a:p>
            <a:pPr marL="0" indent="0"/>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Scenario E</a:t>
            </a:r>
            <a:endParaRPr lang="en-US" dirty="0"/>
          </a:p>
        </p:txBody>
      </p:sp>
      <p:sp>
        <p:nvSpPr>
          <p:cNvPr id="70659" name="Content Placeholder 2"/>
          <p:cNvSpPr>
            <a:spLocks noGrp="1"/>
          </p:cNvSpPr>
          <p:nvPr>
            <p:ph idx="1"/>
          </p:nvPr>
        </p:nvSpPr>
        <p:spPr>
          <a:xfrm>
            <a:off x="457200" y="1493837"/>
            <a:ext cx="8229600" cy="4906963"/>
          </a:xfrm>
        </p:spPr>
        <p:txBody>
          <a:bodyPr/>
          <a:lstStyle/>
          <a:p>
            <a:pPr marL="0" indent="0">
              <a:lnSpc>
                <a:spcPts val="3000"/>
              </a:lnSpc>
              <a:buFont typeface="Arial" charset="0"/>
              <a:buNone/>
            </a:pPr>
            <a:r>
              <a:rPr lang="en-US" sz="2800" dirty="0" smtClean="0"/>
              <a:t>The hose lay has 500' of 1½" hose, which is reduced down to 100' of 1" hose. One Forester nozzle with 3/8" tip attached. There is no elevation difference between the pump and the nozzle. </a:t>
            </a:r>
          </a:p>
          <a:p>
            <a:pPr marL="1485900" lvl="1" indent="-1085850">
              <a:buNone/>
            </a:pPr>
            <a:r>
              <a:rPr lang="en-US" sz="2400" dirty="0" smtClean="0"/>
              <a:t>Step 1: What is flow rate?</a:t>
            </a:r>
          </a:p>
          <a:p>
            <a:pPr marL="1485900" lvl="1" indent="-1085850">
              <a:buNone/>
            </a:pPr>
            <a:r>
              <a:rPr lang="en-US" sz="2400" dirty="0" smtClean="0"/>
              <a:t>Step 2: What is PDP?</a:t>
            </a:r>
          </a:p>
          <a:p>
            <a:pPr marL="1485900" lvl="1" indent="-1085850">
              <a:buNone/>
            </a:pPr>
            <a:r>
              <a:rPr lang="en-US" sz="2400" dirty="0" smtClean="0"/>
              <a:t>Step 3: Identify pumps capable of providing flow </a:t>
            </a:r>
            <a:br>
              <a:rPr lang="en-US" sz="2400" dirty="0" smtClean="0"/>
            </a:br>
            <a:r>
              <a:rPr lang="en-US" sz="2400" dirty="0" smtClean="0"/>
              <a:t>and </a:t>
            </a:r>
            <a:r>
              <a:rPr lang="en-US" sz="2400" dirty="0" err="1" smtClean="0"/>
              <a:t>PDP</a:t>
            </a:r>
            <a:r>
              <a:rPr lang="en-US" sz="2400" dirty="0" smtClean="0"/>
              <a:t>.</a:t>
            </a:r>
          </a:p>
          <a:p>
            <a:pPr marL="0" indent="0">
              <a:buFont typeface="Arial" charset="0"/>
              <a:buNone/>
            </a:pPr>
            <a:endParaRPr lang="en-US" sz="2800" dirty="0" smtClean="0"/>
          </a:p>
        </p:txBody>
      </p:sp>
      <p:pic>
        <p:nvPicPr>
          <p:cNvPr id="70660" name="Picture 3" descr="img_017.tif"/>
          <p:cNvPicPr>
            <a:picLocks noChangeAspect="1"/>
          </p:cNvPicPr>
          <p:nvPr/>
        </p:nvPicPr>
        <p:blipFill>
          <a:blip r:embed="rId3" cstate="print"/>
          <a:srcRect/>
          <a:stretch>
            <a:fillRect/>
          </a:stretch>
        </p:blipFill>
        <p:spPr bwMode="auto">
          <a:xfrm>
            <a:off x="0" y="5494338"/>
            <a:ext cx="9144000" cy="1162050"/>
          </a:xfrm>
          <a:prstGeom prst="rect">
            <a:avLst/>
          </a:prstGeom>
          <a:noFill/>
          <a:ln w="9525">
            <a:noFill/>
            <a:miter lim="800000"/>
            <a:headEnd/>
            <a:tailEnd/>
          </a:ln>
        </p:spPr>
      </p:pic>
      <p:grpSp>
        <p:nvGrpSpPr>
          <p:cNvPr id="8" name="Group 7"/>
          <p:cNvGrpSpPr/>
          <p:nvPr/>
        </p:nvGrpSpPr>
        <p:grpSpPr>
          <a:xfrm>
            <a:off x="3429000" y="5498068"/>
            <a:ext cx="5554217" cy="891064"/>
            <a:chOff x="3429000" y="5498068"/>
            <a:chExt cx="5554217" cy="891064"/>
          </a:xfrm>
        </p:grpSpPr>
        <p:sp>
          <p:nvSpPr>
            <p:cNvPr id="70661" name="TextBox 4"/>
            <p:cNvSpPr txBox="1">
              <a:spLocks noChangeArrowheads="1"/>
            </p:cNvSpPr>
            <p:nvPr/>
          </p:nvSpPr>
          <p:spPr bwMode="auto">
            <a:xfrm>
              <a:off x="3429000" y="5943600"/>
              <a:ext cx="133562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500'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70662" name="TextBox 5"/>
            <p:cNvSpPr txBox="1">
              <a:spLocks noChangeArrowheads="1"/>
            </p:cNvSpPr>
            <p:nvPr/>
          </p:nvSpPr>
          <p:spPr bwMode="auto">
            <a:xfrm>
              <a:off x="8077200" y="5498068"/>
              <a:ext cx="90601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3/8"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sp>
          <p:nvSpPr>
            <p:cNvPr id="70663" name="TextBox 8"/>
            <p:cNvSpPr txBox="1">
              <a:spLocks noChangeArrowheads="1"/>
            </p:cNvSpPr>
            <p:nvPr/>
          </p:nvSpPr>
          <p:spPr bwMode="auto">
            <a:xfrm>
              <a:off x="7391400" y="6019800"/>
              <a:ext cx="11432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p:cNvGraphicFramePr>
          <p:nvPr>
            <p:extLst>
              <p:ext uri="{D42A27DB-BD31-4B8C-83A1-F6EECF244321}">
                <p14:modId xmlns:p14="http://schemas.microsoft.com/office/powerpoint/2010/main" val="1370377914"/>
              </p:ext>
            </p:extLst>
          </p:nvPr>
        </p:nvGraphicFramePr>
        <p:xfrm>
          <a:off x="1066800" y="1170624"/>
          <a:ext cx="7010400" cy="2563176"/>
        </p:xfrm>
        <a:graphic>
          <a:graphicData uri="http://schemas.openxmlformats.org/drawingml/2006/table">
            <a:tbl>
              <a:tblPr bandRow="1">
                <a:tableStyleId>{5C22544A-7EE6-4342-B048-85BDC9FD1C3A}</a:tableStyleId>
              </a:tblPr>
              <a:tblGrid>
                <a:gridCol w="4876800"/>
                <a:gridCol w="381000"/>
                <a:gridCol w="1752600"/>
              </a:tblGrid>
              <a:tr h="344909">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1: Flow</a:t>
                      </a:r>
                      <a:r>
                        <a:rPr lang="en-US" sz="2500" b="1" kern="1200" baseline="0" dirty="0" smtClean="0">
                          <a:solidFill>
                            <a:schemeClr val="accent1">
                              <a:lumMod val="75000"/>
                            </a:schemeClr>
                          </a:solidFill>
                          <a:latin typeface="Arial" pitchFamily="34" charset="0"/>
                          <a:ea typeface="+mn-ea"/>
                          <a:cs typeface="Arial" pitchFamily="34" charset="0"/>
                        </a:rPr>
                        <a:t> rate</a:t>
                      </a: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500" b="1" kern="1200" baseline="0" dirty="0" smtClean="0">
                          <a:solidFill>
                            <a:schemeClr val="tx1"/>
                          </a:solidFill>
                          <a:latin typeface="Arial" pitchFamily="34" charset="0"/>
                          <a:ea typeface="+mn-ea"/>
                          <a:cs typeface="Arial" pitchFamily="34" charset="0"/>
                        </a:rPr>
                        <a:t>30 </a:t>
                      </a:r>
                      <a:r>
                        <a:rPr lang="en-US" sz="2500" b="1" kern="1200" dirty="0" err="1" smtClean="0">
                          <a:solidFill>
                            <a:schemeClr val="tx1"/>
                          </a:solidFill>
                          <a:latin typeface="Arial" pitchFamily="34" charset="0"/>
                          <a:ea typeface="+mn-ea"/>
                          <a:cs typeface="Arial" pitchFamily="34" charset="0"/>
                        </a:rPr>
                        <a:t>gpm</a:t>
                      </a:r>
                      <a:endParaRPr lang="en-US" sz="25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1600201">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500" b="1" kern="1200" dirty="0" smtClean="0">
                          <a:solidFill>
                            <a:schemeClr val="tx1"/>
                          </a:solidFill>
                          <a:latin typeface="Arial" pitchFamily="34" charset="0"/>
                          <a:ea typeface="+mn-ea"/>
                          <a:cs typeface="Arial" pitchFamily="34" charset="0"/>
                        </a:rPr>
                        <a:t>88 psi</a:t>
                      </a:r>
                    </a:p>
                  </a:txBody>
                  <a:tcPr marL="68580" marR="68580" marT="0" marB="0"/>
                </a:tc>
              </a:tr>
              <a:tr h="581975">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tc>
                <a:tc>
                  <a:txBody>
                    <a:bodyPr/>
                    <a:lstStyle/>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20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2" name="Title 1"/>
          <p:cNvSpPr>
            <a:spLocks noGrp="1"/>
          </p:cNvSpPr>
          <p:nvPr>
            <p:ph type="title"/>
          </p:nvPr>
        </p:nvSpPr>
        <p:spPr>
          <a:xfrm>
            <a:off x="381000" y="152400"/>
            <a:ext cx="8229600" cy="838200"/>
          </a:xfrm>
        </p:spPr>
        <p:txBody>
          <a:bodyPr>
            <a:normAutofit/>
          </a:bodyPr>
          <a:lstStyle/>
          <a:p>
            <a:pPr fontAlgn="auto">
              <a:spcAft>
                <a:spcPts val="0"/>
              </a:spcAft>
              <a:defRPr/>
            </a:pPr>
            <a:r>
              <a:rPr lang="en-US" sz="4000" dirty="0" smtClean="0"/>
              <a:t>Scenario E</a:t>
            </a:r>
            <a:endParaRPr lang="en-US" sz="4000" dirty="0"/>
          </a:p>
        </p:txBody>
      </p:sp>
      <p:sp>
        <p:nvSpPr>
          <p:cNvPr id="71684" name="TextBox 3"/>
          <p:cNvSpPr txBox="1">
            <a:spLocks noChangeArrowheads="1"/>
          </p:cNvSpPr>
          <p:nvPr/>
        </p:nvSpPr>
        <p:spPr bwMode="auto">
          <a:xfrm>
            <a:off x="7696200" y="6248400"/>
            <a:ext cx="1369286" cy="276999"/>
          </a:xfrm>
          <a:prstGeom prst="rect">
            <a:avLst/>
          </a:prstGeom>
          <a:solidFill>
            <a:schemeClr val="bg1"/>
          </a:solidFill>
          <a:ln w="9525">
            <a:noFill/>
            <a:miter lim="800000"/>
            <a:headEnd/>
            <a:tailEnd/>
          </a:ln>
        </p:spPr>
        <p:txBody>
          <a:bodyPr wrap="none">
            <a:spAutoFit/>
          </a:bodyPr>
          <a:lstStyle/>
          <a:p>
            <a:r>
              <a:rPr lang="en-US" sz="1200">
                <a:solidFill>
                  <a:schemeClr val="bg1"/>
                </a:solidFill>
                <a:latin typeface="Arial" pitchFamily="34" charset="0"/>
                <a:cs typeface="Arial" pitchFamily="34" charset="0"/>
                <a:hlinkClick r:id="rId3" action="ppaction://hlinkfile"/>
              </a:rPr>
              <a:t>Link to Calculator</a:t>
            </a:r>
            <a:endParaRPr lang="en-US" sz="1200">
              <a:solidFill>
                <a:schemeClr val="bg1"/>
              </a:solidFill>
              <a:latin typeface="Arial" pitchFamily="34" charset="0"/>
              <a:cs typeface="Arial" pitchFamily="34" charset="0"/>
            </a:endParaRPr>
          </a:p>
        </p:txBody>
      </p:sp>
      <p:pic>
        <p:nvPicPr>
          <p:cNvPr id="5" name="Picture 3" descr="img_017.tif"/>
          <p:cNvPicPr>
            <a:picLocks noChangeAspect="1"/>
          </p:cNvPicPr>
          <p:nvPr/>
        </p:nvPicPr>
        <p:blipFill>
          <a:blip r:embed="rId4" cstate="print"/>
          <a:srcRect/>
          <a:stretch>
            <a:fillRect/>
          </a:stretch>
        </p:blipFill>
        <p:spPr bwMode="auto">
          <a:xfrm>
            <a:off x="0" y="4800600"/>
            <a:ext cx="9144000" cy="1847850"/>
          </a:xfrm>
          <a:prstGeom prst="rect">
            <a:avLst/>
          </a:prstGeom>
          <a:noFill/>
          <a:ln w="9525">
            <a:noFill/>
            <a:miter lim="800000"/>
            <a:headEnd/>
            <a:tailEnd/>
          </a:ln>
        </p:spPr>
      </p:pic>
      <p:grpSp>
        <p:nvGrpSpPr>
          <p:cNvPr id="6" name="Group 5"/>
          <p:cNvGrpSpPr/>
          <p:nvPr/>
        </p:nvGrpSpPr>
        <p:grpSpPr>
          <a:xfrm>
            <a:off x="3411538" y="5330673"/>
            <a:ext cx="5693917" cy="725128"/>
            <a:chOff x="3411538" y="5886450"/>
            <a:chExt cx="5693917" cy="322867"/>
          </a:xfrm>
        </p:grpSpPr>
        <p:sp>
          <p:nvSpPr>
            <p:cNvPr id="7" name="TextBox 4"/>
            <p:cNvSpPr txBox="1">
              <a:spLocks noChangeArrowheads="1"/>
            </p:cNvSpPr>
            <p:nvPr/>
          </p:nvSpPr>
          <p:spPr bwMode="auto">
            <a:xfrm>
              <a:off x="3411538" y="5962646"/>
              <a:ext cx="1335622" cy="164447"/>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500'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8" name="TextBox 5"/>
            <p:cNvSpPr txBox="1">
              <a:spLocks noChangeArrowheads="1"/>
            </p:cNvSpPr>
            <p:nvPr/>
          </p:nvSpPr>
          <p:spPr bwMode="auto">
            <a:xfrm>
              <a:off x="8199438" y="5886450"/>
              <a:ext cx="906017" cy="164447"/>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3/8" tip</a:t>
              </a:r>
              <a:endParaRPr lang="en-US" dirty="0">
                <a:solidFill>
                  <a:srgbClr val="FFFF00"/>
                </a:solidFill>
                <a:latin typeface="Arial" pitchFamily="34" charset="0"/>
                <a:cs typeface="Arial" pitchFamily="34" charset="0"/>
              </a:endParaRPr>
            </a:p>
          </p:txBody>
        </p:sp>
        <p:sp>
          <p:nvSpPr>
            <p:cNvPr id="9" name="TextBox 8"/>
            <p:cNvSpPr txBox="1">
              <a:spLocks noChangeArrowheads="1"/>
            </p:cNvSpPr>
            <p:nvPr/>
          </p:nvSpPr>
          <p:spPr bwMode="auto">
            <a:xfrm>
              <a:off x="7415314" y="6044870"/>
              <a:ext cx="1143262" cy="164447"/>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2238635923"/>
              </p:ext>
            </p:extLst>
          </p:nvPr>
        </p:nvGraphicFramePr>
        <p:xfrm>
          <a:off x="3352800" y="1664269"/>
          <a:ext cx="2133600" cy="1371600"/>
        </p:xfrm>
        <a:graphic>
          <a:graphicData uri="http://schemas.openxmlformats.org/drawingml/2006/table">
            <a:tbl>
              <a:tblPr firstRow="1" bandRow="1">
                <a:tableStyleId>{5C22544A-7EE6-4342-B048-85BDC9FD1C3A}</a:tableStyleId>
              </a:tblPr>
              <a:tblGrid>
                <a:gridCol w="735724"/>
                <a:gridCol w="294290"/>
                <a:gridCol w="1103586"/>
              </a:tblGrid>
              <a:tr h="218440">
                <a:tc>
                  <a:txBody>
                    <a:bodyPr/>
                    <a:lstStyle/>
                    <a:p>
                      <a:pPr algn="r"/>
                      <a:r>
                        <a:rPr lang="en-US" sz="1400" b="0" dirty="0" smtClean="0">
                          <a:solidFill>
                            <a:schemeClr val="tx1"/>
                          </a:solidFill>
                          <a:latin typeface="Arial" pitchFamily="34" charset="0"/>
                          <a:cs typeface="Arial" pitchFamily="34" charset="0"/>
                        </a:rPr>
                        <a:t>NP </a:t>
                      </a:r>
                      <a:endParaRPr lang="en-US" sz="1400" b="0" dirty="0">
                        <a:solidFill>
                          <a:schemeClr val="tx1"/>
                        </a:solidFill>
                        <a:latin typeface="Arial" pitchFamily="34" charset="0"/>
                        <a:cs typeface="Arial" pitchFamily="34" charset="0"/>
                      </a:endParaRPr>
                    </a:p>
                  </a:txBody>
                  <a:tcPr>
                    <a:noFill/>
                  </a:tcPr>
                </a:tc>
                <a:tc>
                  <a:txBody>
                    <a:bodyPr/>
                    <a:lstStyle/>
                    <a:p>
                      <a:r>
                        <a:rPr lang="en-US" sz="1400" b="0" dirty="0" smtClean="0">
                          <a:solidFill>
                            <a:schemeClr val="tx1"/>
                          </a:solidFill>
                          <a:latin typeface="Arial" pitchFamily="34" charset="0"/>
                          <a:cs typeface="Arial" pitchFamily="34" charset="0"/>
                        </a:rPr>
                        <a:t>= </a:t>
                      </a:r>
                      <a:endParaRPr lang="en-US" sz="1400" b="0" dirty="0">
                        <a:solidFill>
                          <a:schemeClr val="tx1"/>
                        </a:solidFill>
                        <a:latin typeface="Arial" pitchFamily="34" charset="0"/>
                        <a:cs typeface="Arial" pitchFamily="34" charset="0"/>
                      </a:endParaRPr>
                    </a:p>
                  </a:txBody>
                  <a:tcPr>
                    <a:noFill/>
                  </a:tcPr>
                </a:tc>
                <a:tc>
                  <a:txBody>
                    <a:bodyPr/>
                    <a:lstStyle/>
                    <a:p>
                      <a:pPr algn="r"/>
                      <a:r>
                        <a:rPr lang="en-US" sz="1400" b="0" kern="1200" dirty="0" smtClean="0">
                          <a:solidFill>
                            <a:schemeClr val="tx1"/>
                          </a:solidFill>
                          <a:latin typeface="Arial" pitchFamily="34" charset="0"/>
                          <a:ea typeface="+mn-ea"/>
                          <a:cs typeface="Arial" pitchFamily="34" charset="0"/>
                        </a:rPr>
                        <a:t>+</a:t>
                      </a:r>
                      <a:r>
                        <a:rPr lang="en-US" sz="1400" b="0" dirty="0" smtClean="0">
                          <a:solidFill>
                            <a:schemeClr val="tx1"/>
                          </a:solidFill>
                          <a:latin typeface="Arial" pitchFamily="34" charset="0"/>
                          <a:cs typeface="Arial" pitchFamily="34" charset="0"/>
                        </a:rPr>
                        <a:t>50 psi</a:t>
                      </a:r>
                      <a:endParaRPr lang="en-US" sz="1400" b="0" dirty="0">
                        <a:solidFill>
                          <a:schemeClr val="tx1"/>
                        </a:solidFill>
                        <a:latin typeface="Arial" pitchFamily="34" charset="0"/>
                        <a:cs typeface="Arial" pitchFamily="34" charset="0"/>
                      </a:endParaRPr>
                    </a:p>
                  </a:txBody>
                  <a:tcPr>
                    <a:noFill/>
                  </a:tcPr>
                </a:tc>
              </a:tr>
              <a:tr h="370840">
                <a:tc>
                  <a:txBody>
                    <a:bodyPr/>
                    <a:lstStyle/>
                    <a:p>
                      <a:pPr algn="r"/>
                      <a:r>
                        <a:rPr lang="en-US" sz="1400" b="0" kern="1200" dirty="0" smtClean="0">
                          <a:solidFill>
                            <a:schemeClr val="tx1"/>
                          </a:solidFill>
                          <a:latin typeface="Arial" pitchFamily="34" charset="0"/>
                          <a:ea typeface="+mn-ea"/>
                          <a:cs typeface="Arial" pitchFamily="34" charset="0"/>
                        </a:rPr>
                        <a:t>±HP</a:t>
                      </a:r>
                    </a:p>
                  </a:txBody>
                  <a:tcPr>
                    <a:noFill/>
                  </a:tcPr>
                </a:tc>
                <a:tc>
                  <a:txBody>
                    <a:bodyPr/>
                    <a:lstStyle/>
                    <a:p>
                      <a:r>
                        <a:rPr lang="en-US" sz="14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400" b="0" kern="1200" dirty="0" smtClean="0">
                          <a:solidFill>
                            <a:schemeClr val="tx1"/>
                          </a:solidFill>
                          <a:latin typeface="Arial" pitchFamily="34" charset="0"/>
                          <a:ea typeface="+mn-ea"/>
                          <a:cs typeface="Arial" pitchFamily="34" charset="0"/>
                        </a:rPr>
                        <a:t>0 psi</a:t>
                      </a:r>
                    </a:p>
                  </a:txBody>
                  <a:tcPr>
                    <a:noFill/>
                  </a:tcPr>
                </a:tc>
              </a:tr>
              <a:tr h="325120">
                <a:tc>
                  <a:txBody>
                    <a:bodyPr/>
                    <a:lstStyle/>
                    <a:p>
                      <a:pPr algn="r"/>
                      <a:r>
                        <a:rPr lang="en-US" sz="1400" b="0" u="sng" kern="1200" dirty="0" smtClean="0">
                          <a:solidFill>
                            <a:schemeClr val="tx1"/>
                          </a:solidFill>
                          <a:latin typeface="Arial" pitchFamily="34" charset="0"/>
                          <a:ea typeface="+mn-ea"/>
                          <a:cs typeface="Arial" pitchFamily="34" charset="0"/>
                        </a:rPr>
                        <a:t>FL </a:t>
                      </a:r>
                      <a:r>
                        <a:rPr lang="en-US" sz="1400" b="0" kern="1200" dirty="0" smtClean="0">
                          <a:solidFill>
                            <a:schemeClr val="tx1"/>
                          </a:solidFill>
                          <a:latin typeface="Arial" pitchFamily="34" charset="0"/>
                          <a:ea typeface="+mn-ea"/>
                          <a:cs typeface="Arial" pitchFamily="34" charset="0"/>
                        </a:rPr>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400" b="0" kern="1200" dirty="0" smtClean="0">
                          <a:solidFill>
                            <a:schemeClr val="tx1"/>
                          </a:solidFill>
                          <a:latin typeface="Arial" pitchFamily="34" charset="0"/>
                          <a:ea typeface="+mn-ea"/>
                          <a:cs typeface="Arial" pitchFamily="34" charset="0"/>
                        </a:rPr>
                        <a:t>+</a:t>
                      </a:r>
                      <a:r>
                        <a:rPr lang="en-US" sz="1400" b="0" u="sng" kern="1200" dirty="0" smtClean="0">
                          <a:solidFill>
                            <a:schemeClr val="tx1"/>
                          </a:solidFill>
                          <a:latin typeface="Arial" pitchFamily="34" charset="0"/>
                          <a:ea typeface="+mn-ea"/>
                          <a:cs typeface="Arial" pitchFamily="34" charset="0"/>
                        </a:rPr>
                        <a:t>38 psi</a:t>
                      </a:r>
                    </a:p>
                  </a:txBody>
                  <a:tcPr>
                    <a:noFill/>
                  </a:tcPr>
                </a:tc>
              </a:tr>
              <a:tr h="370840">
                <a:tc>
                  <a:txBody>
                    <a:bodyPr/>
                    <a:lstStyle/>
                    <a:p>
                      <a:pPr algn="r"/>
                      <a:r>
                        <a:rPr lang="en-US" sz="1400" b="1" kern="1200" dirty="0" smtClean="0">
                          <a:solidFill>
                            <a:schemeClr val="tx1"/>
                          </a:solidFill>
                          <a:latin typeface="Arial" pitchFamily="34" charset="0"/>
                          <a:ea typeface="+mn-ea"/>
                          <a:cs typeface="Arial" pitchFamily="34" charset="0"/>
                        </a:rPr>
                        <a:t>PDP</a:t>
                      </a:r>
                    </a:p>
                  </a:txBody>
                  <a:tcPr>
                    <a:noFill/>
                  </a:tcPr>
                </a:tc>
                <a:tc>
                  <a:txBody>
                    <a:bodyPr/>
                    <a:lstStyle/>
                    <a:p>
                      <a:r>
                        <a:rPr lang="en-US" sz="14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400" b="1" kern="1200" dirty="0" smtClean="0">
                          <a:solidFill>
                            <a:schemeClr val="tx1"/>
                          </a:solidFill>
                          <a:latin typeface="Arial" pitchFamily="34" charset="0"/>
                          <a:ea typeface="+mn-ea"/>
                          <a:cs typeface="Arial" pitchFamily="34" charset="0"/>
                        </a:rPr>
                        <a:t>88 psi</a:t>
                      </a:r>
                    </a:p>
                  </a:txBody>
                  <a:tcPr>
                    <a:noFill/>
                  </a:tcPr>
                </a:tc>
              </a:tr>
            </a:tbl>
          </a:graphicData>
        </a:graphic>
      </p:graphicFrame>
      <p:sp>
        <p:nvSpPr>
          <p:cNvPr id="12" name="TextBox 11"/>
          <p:cNvSpPr txBox="1"/>
          <p:nvPr/>
        </p:nvSpPr>
        <p:spPr>
          <a:xfrm>
            <a:off x="7604919" y="6264905"/>
            <a:ext cx="1447800" cy="261610"/>
          </a:xfrm>
          <a:prstGeom prst="rect">
            <a:avLst/>
          </a:prstGeom>
          <a:noFill/>
        </p:spPr>
        <p:txBody>
          <a:bodyPr wrap="square" rtlCol="0">
            <a:spAutoFit/>
          </a:bodyPr>
          <a:lstStyle/>
          <a:p>
            <a:r>
              <a:rPr lang="en-US" sz="1100" dirty="0" smtClean="0">
                <a:solidFill>
                  <a:schemeClr val="bg1"/>
                </a:solidFill>
                <a:latin typeface="Arial" pitchFamily="34" charset="0"/>
                <a:cs typeface="Arial" pitchFamily="34" charset="0"/>
              </a:rPr>
              <a:t>FL = 23 psi</a:t>
            </a:r>
            <a:endParaRPr lang="en-US" sz="1100" dirty="0">
              <a:solidFill>
                <a:schemeClr val="bg1"/>
              </a:solidFill>
              <a:latin typeface="Arial" pitchFamily="34" charset="0"/>
              <a:cs typeface="Arial" pitchFamily="34" charset="0"/>
            </a:endParaRPr>
          </a:p>
        </p:txBody>
      </p:sp>
      <p:sp>
        <p:nvSpPr>
          <p:cNvPr id="13" name="TextBox 12"/>
          <p:cNvSpPr txBox="1"/>
          <p:nvPr/>
        </p:nvSpPr>
        <p:spPr>
          <a:xfrm>
            <a:off x="3200400" y="6248400"/>
            <a:ext cx="1447800" cy="261610"/>
          </a:xfrm>
          <a:prstGeom prst="rect">
            <a:avLst/>
          </a:prstGeom>
          <a:noFill/>
        </p:spPr>
        <p:txBody>
          <a:bodyPr wrap="square" rtlCol="0">
            <a:spAutoFit/>
          </a:bodyPr>
          <a:lstStyle/>
          <a:p>
            <a:r>
              <a:rPr lang="en-US" sz="1100" dirty="0" smtClean="0">
                <a:solidFill>
                  <a:schemeClr val="bg1"/>
                </a:solidFill>
                <a:latin typeface="Arial" pitchFamily="34" charset="0"/>
                <a:cs typeface="Arial" pitchFamily="34" charset="0"/>
              </a:rPr>
              <a:t>FL = 15 psi</a:t>
            </a:r>
            <a:endParaRPr lang="en-US" sz="1100" dirty="0">
              <a:solidFill>
                <a:schemeClr val="bg1"/>
              </a:solidFill>
              <a:latin typeface="Arial" pitchFamily="34" charset="0"/>
              <a:cs typeface="Arial" pitchFamily="34" charset="0"/>
            </a:endParaRPr>
          </a:p>
        </p:txBody>
      </p:sp>
      <p:sp>
        <p:nvSpPr>
          <p:cNvPr id="15" name="TextBox 3"/>
          <p:cNvSpPr txBox="1">
            <a:spLocks noChangeArrowheads="1"/>
          </p:cNvSpPr>
          <p:nvPr/>
        </p:nvSpPr>
        <p:spPr bwMode="auto">
          <a:xfrm>
            <a:off x="7620000" y="485775"/>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3" action="ppaction://hlinkfile"/>
              </a:rPr>
              <a:t>Link to Calculator</a:t>
            </a:r>
            <a:endParaRPr lang="en-US" sz="1200" dirty="0">
              <a:solidFill>
                <a:schemeClr val="bg1"/>
              </a:solidFill>
              <a:latin typeface="Arial" pitchFamily="34" charset="0"/>
              <a:cs typeface="Arial" pitchFamily="34" charset="0"/>
            </a:endParaRPr>
          </a:p>
        </p:txBody>
      </p:sp>
      <p:sp>
        <p:nvSpPr>
          <p:cNvPr id="17" name="TextBox 16"/>
          <p:cNvSpPr txBox="1"/>
          <p:nvPr/>
        </p:nvSpPr>
        <p:spPr>
          <a:xfrm>
            <a:off x="7010400" y="4843046"/>
            <a:ext cx="1905000" cy="338554"/>
          </a:xfrm>
          <a:prstGeom prst="rect">
            <a:avLst/>
          </a:prstGeom>
          <a:noFill/>
        </p:spPr>
        <p:txBody>
          <a:bodyPr wrap="square" rtlCol="0">
            <a:spAutoFit/>
          </a:bodyPr>
          <a:lstStyle/>
          <a:p>
            <a:pPr algn="r"/>
            <a:r>
              <a:rPr lang="en-US" sz="1600" b="1" dirty="0" smtClean="0">
                <a:solidFill>
                  <a:schemeClr val="bg1"/>
                </a:solidFill>
                <a:latin typeface="Arial" pitchFamily="34" charset="0"/>
                <a:cs typeface="Arial" pitchFamily="34" charset="0"/>
              </a:rPr>
              <a:t>Flow = 30 gpm</a:t>
            </a:r>
            <a:endParaRPr lang="en-US" sz="1600" b="1" dirty="0">
              <a:solidFill>
                <a:schemeClr val="bg1"/>
              </a:solidFill>
              <a:latin typeface="Arial" pitchFamily="34" charset="0"/>
              <a:cs typeface="Arial" pitchFamily="34" charset="0"/>
            </a:endParaRPr>
          </a:p>
        </p:txBody>
      </p:sp>
      <p:sp>
        <p:nvSpPr>
          <p:cNvPr id="19" name="Rectangle 18"/>
          <p:cNvSpPr/>
          <p:nvPr/>
        </p:nvSpPr>
        <p:spPr>
          <a:xfrm>
            <a:off x="6457121" y="3256722"/>
            <a:ext cx="1524001"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667000"/>
            <a:ext cx="7772400" cy="1362075"/>
          </a:xfrm>
        </p:spPr>
        <p:txBody>
          <a:bodyPr>
            <a:normAutofit/>
          </a:bodyPr>
          <a:lstStyle/>
          <a:p>
            <a:pPr algn="ctr" fontAlgn="auto">
              <a:lnSpc>
                <a:spcPct val="80000"/>
              </a:lnSpc>
              <a:spcAft>
                <a:spcPts val="0"/>
              </a:spcAft>
              <a:defRPr/>
            </a:pPr>
            <a:r>
              <a:rPr lang="en-US" sz="5000" dirty="0" smtClean="0">
                <a:ln w="9000" cmpd="sng">
                  <a:noFill/>
                  <a:prstDash val="solid"/>
                </a:ln>
                <a:solidFill>
                  <a:schemeClr val="accent6">
                    <a:lumMod val="50000"/>
                  </a:schemeClr>
                </a:solidFill>
              </a:rPr>
              <a:t>hose lay </a:t>
            </a:r>
            <a:br>
              <a:rPr lang="en-US" sz="5000" dirty="0" smtClean="0">
                <a:ln w="9000" cmpd="sng">
                  <a:noFill/>
                  <a:prstDash val="solid"/>
                </a:ln>
                <a:solidFill>
                  <a:schemeClr val="accent6">
                    <a:lumMod val="50000"/>
                  </a:schemeClr>
                </a:solidFill>
              </a:rPr>
            </a:br>
            <a:r>
              <a:rPr lang="en-US" sz="5000" dirty="0" smtClean="0">
                <a:ln w="9000" cmpd="sng">
                  <a:noFill/>
                  <a:prstDash val="solid"/>
                </a:ln>
                <a:solidFill>
                  <a:schemeClr val="accent6">
                    <a:lumMod val="50000"/>
                  </a:schemeClr>
                </a:solidFill>
              </a:rPr>
              <a:t>with laterals</a:t>
            </a:r>
            <a:endParaRPr lang="en-US" sz="5000" dirty="0">
              <a:ln w="9000" cmpd="sng">
                <a:noFill/>
                <a:prstDash val="solid"/>
              </a:ln>
              <a:solidFill>
                <a:schemeClr val="accent6">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descr="simple hose lay.jpg"/>
          <p:cNvPicPr>
            <a:picLocks noChangeAspect="1"/>
          </p:cNvPicPr>
          <p:nvPr/>
        </p:nvPicPr>
        <p:blipFill>
          <a:blip r:embed="rId3" cstate="print"/>
          <a:stretch>
            <a:fillRect/>
          </a:stretch>
        </p:blipFill>
        <p:spPr>
          <a:xfrm>
            <a:off x="1133475" y="685800"/>
            <a:ext cx="6877050" cy="2371725"/>
          </a:xfrm>
          <a:prstGeom prst="rect">
            <a:avLst/>
          </a:prstGeom>
          <a:effectLst>
            <a:outerShdw blurRad="50800" dist="165100" dir="2700000" algn="tl" rotWithShape="0">
              <a:prstClr val="black">
                <a:alpha val="40000"/>
              </a:prstClr>
            </a:outerShdw>
          </a:effec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7249"/>
          <a:stretch/>
        </p:blipFill>
        <p:spPr>
          <a:xfrm>
            <a:off x="1133475" y="3515064"/>
            <a:ext cx="6876288" cy="2733336"/>
          </a:xfrm>
          <a:prstGeom prst="rect">
            <a:avLst/>
          </a:prstGeom>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noAutofit/>
          </a:bodyPr>
          <a:lstStyle/>
          <a:p>
            <a:r>
              <a:rPr lang="en-US" sz="3200" dirty="0" smtClean="0">
                <a:ln w="9000" cmpd="sng">
                  <a:noFill/>
                  <a:prstDash val="solid"/>
                </a:ln>
                <a:solidFill>
                  <a:schemeClr val="accent1">
                    <a:lumMod val="75000"/>
                  </a:schemeClr>
                </a:solidFill>
                <a:effectLst/>
              </a:rPr>
              <a:t>When a hose lay has </a:t>
            </a:r>
            <a:r>
              <a:rPr lang="en-US" sz="3200" u="sng" dirty="0" smtClean="0">
                <a:ln w="9000" cmpd="sng">
                  <a:noFill/>
                  <a:prstDash val="solid"/>
                </a:ln>
                <a:solidFill>
                  <a:schemeClr val="accent1">
                    <a:lumMod val="75000"/>
                  </a:schemeClr>
                </a:solidFill>
                <a:effectLst/>
              </a:rPr>
              <a:t>laterals</a:t>
            </a:r>
            <a:r>
              <a:rPr lang="en-US" sz="3200" dirty="0" smtClean="0">
                <a:ln w="9000" cmpd="sng">
                  <a:noFill/>
                  <a:prstDash val="solid"/>
                </a:ln>
                <a:solidFill>
                  <a:schemeClr val="accent1">
                    <a:lumMod val="75000"/>
                  </a:schemeClr>
                </a:solidFill>
                <a:effectLst/>
              </a:rPr>
              <a:t>, how does the step-by-step process change?</a:t>
            </a:r>
            <a:r>
              <a:rPr lang="en-US" sz="3200" dirty="0"/>
              <a:t/>
            </a:r>
            <a:br>
              <a:rPr lang="en-US" sz="3200" dirty="0"/>
            </a:br>
            <a:endParaRPr lang="en-US" sz="3200" dirty="0" smtClean="0"/>
          </a:p>
        </p:txBody>
      </p:sp>
      <p:sp>
        <p:nvSpPr>
          <p:cNvPr id="68611" name="Content Placeholder 2"/>
          <p:cNvSpPr>
            <a:spLocks noGrp="1"/>
          </p:cNvSpPr>
          <p:nvPr>
            <p:ph idx="1"/>
          </p:nvPr>
        </p:nvSpPr>
        <p:spPr>
          <a:xfrm>
            <a:off x="457200" y="1600200"/>
            <a:ext cx="8229600" cy="5029200"/>
          </a:xfrm>
        </p:spPr>
        <p:txBody>
          <a:bodyPr/>
          <a:lstStyle/>
          <a:p>
            <a:pPr marL="0" indent="0"/>
            <a:r>
              <a:rPr lang="en-US" sz="2800" dirty="0" smtClean="0"/>
              <a:t>Step 1: Flow rate </a:t>
            </a:r>
            <a:r>
              <a:rPr lang="en-US" sz="2800" dirty="0" smtClean="0">
                <a:solidFill>
                  <a:srgbClr val="FF0000"/>
                </a:solidFill>
              </a:rPr>
              <a:t>(slightly different process)</a:t>
            </a:r>
          </a:p>
          <a:p>
            <a:pPr marL="625475" lvl="1" indent="-225425">
              <a:lnSpc>
                <a:spcPts val="3000"/>
              </a:lnSpc>
            </a:pPr>
            <a:r>
              <a:rPr lang="en-US" sz="2400" dirty="0" smtClean="0"/>
              <a:t>Calculate flow in all laterals to determine flow rate in each section of the trunk. </a:t>
            </a:r>
          </a:p>
          <a:p>
            <a:pPr marL="0" indent="0"/>
            <a:r>
              <a:rPr lang="en-US" sz="2800" dirty="0" smtClean="0"/>
              <a:t>Step 2: PDP  </a:t>
            </a:r>
          </a:p>
          <a:p>
            <a:pPr marL="685800" lvl="1">
              <a:lnSpc>
                <a:spcPts val="3000"/>
              </a:lnSpc>
            </a:pPr>
            <a:r>
              <a:rPr lang="en-US" sz="2400" dirty="0" smtClean="0"/>
              <a:t>Nozzle pressure  (same process)</a:t>
            </a:r>
          </a:p>
          <a:p>
            <a:pPr marL="685800" lvl="1">
              <a:lnSpc>
                <a:spcPts val="3000"/>
              </a:lnSpc>
            </a:pPr>
            <a:r>
              <a:rPr lang="en-US" sz="2400" dirty="0" smtClean="0"/>
              <a:t>Head pressure (same process)</a:t>
            </a:r>
          </a:p>
          <a:p>
            <a:pPr marL="685800" lvl="1">
              <a:lnSpc>
                <a:spcPts val="3000"/>
              </a:lnSpc>
            </a:pPr>
            <a:r>
              <a:rPr lang="en-US" sz="2400" dirty="0" smtClean="0"/>
              <a:t>Friction loss </a:t>
            </a:r>
            <a:r>
              <a:rPr lang="en-US" sz="2400" dirty="0" smtClean="0">
                <a:solidFill>
                  <a:srgbClr val="FF0000"/>
                </a:solidFill>
              </a:rPr>
              <a:t>(slightly different process)</a:t>
            </a:r>
          </a:p>
          <a:p>
            <a:pPr marL="971550" lvl="2" indent="-285750">
              <a:lnSpc>
                <a:spcPts val="3000"/>
              </a:lnSpc>
            </a:pPr>
            <a:r>
              <a:rPr lang="en-US" sz="2400" dirty="0" smtClean="0"/>
              <a:t>Calculate FL for only 1 lateral.</a:t>
            </a:r>
          </a:p>
          <a:p>
            <a:pPr marL="971550" lvl="2" indent="-285750">
              <a:lnSpc>
                <a:spcPts val="3000"/>
              </a:lnSpc>
            </a:pPr>
            <a:r>
              <a:rPr lang="en-US" sz="2400" dirty="0" smtClean="0"/>
              <a:t>Calculate FL for each section of the trunk.</a:t>
            </a:r>
          </a:p>
          <a:p>
            <a:pPr marL="0" indent="0"/>
            <a:r>
              <a:rPr lang="en-US" sz="2800" dirty="0"/>
              <a:t>Step </a:t>
            </a:r>
            <a:r>
              <a:rPr lang="en-US" sz="2800" dirty="0" smtClean="0"/>
              <a:t>3: </a:t>
            </a:r>
            <a:r>
              <a:rPr lang="en-US" sz="2800" dirty="0"/>
              <a:t>Identify </a:t>
            </a:r>
            <a:r>
              <a:rPr lang="en-US" sz="2800" dirty="0" smtClean="0"/>
              <a:t>pumps </a:t>
            </a:r>
            <a:r>
              <a:rPr lang="en-US" sz="2800" dirty="0"/>
              <a:t>(same process</a:t>
            </a:r>
            <a:r>
              <a:rPr lang="en-US" sz="2800" dirty="0" smtClean="0"/>
              <a:t>)</a:t>
            </a: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fontAlgn="auto">
              <a:spcAft>
                <a:spcPts val="0"/>
              </a:spcAft>
              <a:defRPr/>
            </a:pPr>
            <a:r>
              <a:rPr lang="en-US" dirty="0" smtClean="0"/>
              <a:t>Scenario F</a:t>
            </a:r>
            <a:endParaRPr lang="en-US" dirty="0"/>
          </a:p>
        </p:txBody>
      </p:sp>
      <p:sp>
        <p:nvSpPr>
          <p:cNvPr id="3" name="Content Placeholder 2"/>
          <p:cNvSpPr>
            <a:spLocks noGrp="1"/>
          </p:cNvSpPr>
          <p:nvPr>
            <p:ph idx="1"/>
          </p:nvPr>
        </p:nvSpPr>
        <p:spPr>
          <a:xfrm>
            <a:off x="457200" y="1066800"/>
            <a:ext cx="8229600" cy="3733800"/>
          </a:xfrm>
        </p:spPr>
        <p:txBody>
          <a:bodyPr rtlCol="0">
            <a:noAutofit/>
          </a:bodyPr>
          <a:lstStyle/>
          <a:p>
            <a:pPr marL="0" indent="0" fontAlgn="auto">
              <a:lnSpc>
                <a:spcPts val="2900"/>
              </a:lnSpc>
              <a:spcAft>
                <a:spcPts val="0"/>
              </a:spcAft>
              <a:buFont typeface="Arial" pitchFamily="34" charset="0"/>
              <a:buNone/>
              <a:defRPr/>
            </a:pPr>
            <a:r>
              <a:rPr lang="en-US" sz="2800" spc="-100" dirty="0" smtClean="0">
                <a:solidFill>
                  <a:schemeClr val="accent1">
                    <a:lumMod val="75000"/>
                  </a:schemeClr>
                </a:solidFill>
              </a:rPr>
              <a:t>The hose lay has 300' of 1½" hose with a gated wye that goes into two 100' 1" laterals, each with ¼" tip. There is no elevation difference between the pump and nozzle. </a:t>
            </a:r>
          </a:p>
          <a:p>
            <a:pPr marL="1485900" lvl="1" indent="-1085850">
              <a:spcBef>
                <a:spcPts val="0"/>
              </a:spcBef>
              <a:buNone/>
            </a:pPr>
            <a:r>
              <a:rPr lang="en-US" sz="2400" dirty="0" smtClean="0"/>
              <a:t>Step 1: What is flow rate?</a:t>
            </a:r>
          </a:p>
          <a:p>
            <a:pPr marL="1485900" lvl="1" indent="-1085850">
              <a:spcBef>
                <a:spcPts val="0"/>
              </a:spcBef>
              <a:buNone/>
            </a:pPr>
            <a:r>
              <a:rPr lang="en-US" sz="2400" dirty="0" smtClean="0"/>
              <a:t>Step 2: What is PDP?</a:t>
            </a:r>
          </a:p>
          <a:p>
            <a:pPr marL="1485900" lvl="1" indent="-1085850">
              <a:spcBef>
                <a:spcPts val="0"/>
              </a:spcBef>
              <a:buNone/>
            </a:pPr>
            <a:r>
              <a:rPr lang="en-US" sz="2400" dirty="0" smtClean="0"/>
              <a:t>Step 3: Identify pumps capable of providing flow </a:t>
            </a:r>
            <a:br>
              <a:rPr lang="en-US" sz="2400" dirty="0" smtClean="0"/>
            </a:br>
            <a:r>
              <a:rPr lang="en-US" sz="2400" dirty="0" smtClean="0"/>
              <a:t>and </a:t>
            </a:r>
            <a:r>
              <a:rPr lang="en-US" sz="2400" dirty="0" err="1" smtClean="0"/>
              <a:t>PDP</a:t>
            </a:r>
            <a:r>
              <a:rPr lang="en-US" sz="2400" dirty="0" smtClean="0"/>
              <a:t>.</a:t>
            </a:r>
          </a:p>
          <a:p>
            <a:pPr fontAlgn="auto">
              <a:spcAft>
                <a:spcPts val="0"/>
              </a:spcAft>
              <a:buFont typeface="Arial" pitchFamily="34" charset="0"/>
              <a:buChar char="•"/>
              <a:defRPr/>
            </a:pPr>
            <a:endParaRPr lang="en-US" dirty="0" smtClean="0">
              <a:solidFill>
                <a:schemeClr val="accent1">
                  <a:lumMod val="75000"/>
                </a:schemeClr>
              </a:solidFill>
            </a:endParaRPr>
          </a:p>
          <a:p>
            <a:pPr fontAlgn="auto">
              <a:spcAft>
                <a:spcPts val="0"/>
              </a:spcAft>
              <a:buFont typeface="Arial" pitchFamily="34" charset="0"/>
              <a:buChar char="•"/>
              <a:defRPr/>
            </a:pPr>
            <a:endParaRPr lang="en-US" dirty="0">
              <a:solidFill>
                <a:schemeClr val="accent1">
                  <a:lumMod val="75000"/>
                </a:schemeClr>
              </a:solidFill>
            </a:endParaRPr>
          </a:p>
        </p:txBody>
      </p:sp>
      <p:sp>
        <p:nvSpPr>
          <p:cNvPr id="75780" name="Rectangle 2"/>
          <p:cNvSpPr>
            <a:spLocks noChangeArrowheads="1"/>
          </p:cNvSpPr>
          <p:nvPr/>
        </p:nvSpPr>
        <p:spPr bwMode="auto">
          <a:xfrm>
            <a:off x="0" y="43934"/>
            <a:ext cx="184731" cy="369332"/>
          </a:xfrm>
          <a:prstGeom prst="rect">
            <a:avLst/>
          </a:prstGeom>
          <a:noFill/>
          <a:ln w="9525">
            <a:noFill/>
            <a:miter lim="800000"/>
            <a:headEnd/>
            <a:tailEnd/>
          </a:ln>
        </p:spPr>
        <p:txBody>
          <a:bodyPr wrap="none" anchor="ctr">
            <a:spAutoFit/>
          </a:bodyPr>
          <a:lstStyle/>
          <a:p>
            <a:endParaRPr lang="en-US">
              <a:latin typeface="Arial" pitchFamily="34" charset="0"/>
              <a:cs typeface="Arial" pitchFamily="34" charset="0"/>
            </a:endParaRPr>
          </a:p>
        </p:txBody>
      </p:sp>
      <p:pic>
        <p:nvPicPr>
          <p:cNvPr id="75782" name="Picture 7" descr="img_019.tif"/>
          <p:cNvPicPr>
            <a:picLocks noChangeAspect="1"/>
          </p:cNvPicPr>
          <p:nvPr/>
        </p:nvPicPr>
        <p:blipFill>
          <a:blip r:embed="rId3" cstate="print"/>
          <a:srcRect/>
          <a:stretch>
            <a:fillRect/>
          </a:stretch>
        </p:blipFill>
        <p:spPr bwMode="auto">
          <a:xfrm>
            <a:off x="0" y="4267200"/>
            <a:ext cx="9144000" cy="2393950"/>
          </a:xfrm>
          <a:prstGeom prst="rect">
            <a:avLst/>
          </a:prstGeom>
          <a:noFill/>
          <a:ln w="9525">
            <a:noFill/>
            <a:miter lim="800000"/>
            <a:headEnd/>
            <a:tailEnd/>
          </a:ln>
        </p:spPr>
      </p:pic>
      <p:sp>
        <p:nvSpPr>
          <p:cNvPr id="75783" name="TextBox 8"/>
          <p:cNvSpPr txBox="1">
            <a:spLocks noChangeArrowheads="1"/>
          </p:cNvSpPr>
          <p:nvPr/>
        </p:nvSpPr>
        <p:spPr bwMode="auto">
          <a:xfrm>
            <a:off x="7772400" y="6248400"/>
            <a:ext cx="90601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1/4"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sp>
        <p:nvSpPr>
          <p:cNvPr id="75784" name="TextBox 9"/>
          <p:cNvSpPr txBox="1">
            <a:spLocks noChangeArrowheads="1"/>
          </p:cNvSpPr>
          <p:nvPr/>
        </p:nvSpPr>
        <p:spPr bwMode="auto">
          <a:xfrm rot="1569885">
            <a:off x="7629394" y="5689084"/>
            <a:ext cx="11432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sp>
        <p:nvSpPr>
          <p:cNvPr id="75785" name="TextBox 10"/>
          <p:cNvSpPr txBox="1">
            <a:spLocks noChangeArrowheads="1"/>
          </p:cNvSpPr>
          <p:nvPr/>
        </p:nvSpPr>
        <p:spPr bwMode="auto">
          <a:xfrm>
            <a:off x="3429000" y="5192713"/>
            <a:ext cx="133562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300' of 1½"</a:t>
            </a:r>
            <a:endParaRPr lang="en-US" dirty="0">
              <a:solidFill>
                <a:srgbClr val="FFFF00"/>
              </a:solidFill>
              <a:latin typeface="Arial" pitchFamily="34" charset="0"/>
              <a:cs typeface="Arial" pitchFamily="34" charset="0"/>
            </a:endParaRPr>
          </a:p>
        </p:txBody>
      </p:sp>
      <p:sp>
        <p:nvSpPr>
          <p:cNvPr id="75786" name="TextBox 12"/>
          <p:cNvSpPr txBox="1">
            <a:spLocks noChangeArrowheads="1"/>
          </p:cNvSpPr>
          <p:nvPr/>
        </p:nvSpPr>
        <p:spPr bwMode="auto">
          <a:xfrm>
            <a:off x="7772400" y="4278312"/>
            <a:ext cx="906017"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1/4" </a:t>
            </a:r>
            <a:r>
              <a:rPr lang="en-US" dirty="0">
                <a:solidFill>
                  <a:srgbClr val="FFFF00"/>
                </a:solidFill>
                <a:latin typeface="Arial" pitchFamily="34" charset="0"/>
                <a:cs typeface="Arial" pitchFamily="34" charset="0"/>
              </a:rPr>
              <a:t>t</a:t>
            </a:r>
            <a:r>
              <a:rPr lang="en-US" dirty="0" smtClean="0">
                <a:solidFill>
                  <a:srgbClr val="FFFF00"/>
                </a:solidFill>
                <a:latin typeface="Arial" pitchFamily="34" charset="0"/>
                <a:cs typeface="Arial" pitchFamily="34" charset="0"/>
              </a:rPr>
              <a:t>ip</a:t>
            </a:r>
            <a:endParaRPr lang="en-US" dirty="0">
              <a:solidFill>
                <a:srgbClr val="FFFF00"/>
              </a:solidFill>
              <a:latin typeface="Arial" pitchFamily="34" charset="0"/>
              <a:cs typeface="Arial" pitchFamily="34" charset="0"/>
            </a:endParaRPr>
          </a:p>
        </p:txBody>
      </p:sp>
      <p:sp>
        <p:nvSpPr>
          <p:cNvPr id="75787" name="TextBox 13"/>
          <p:cNvSpPr txBox="1">
            <a:spLocks noChangeArrowheads="1"/>
          </p:cNvSpPr>
          <p:nvPr/>
        </p:nvSpPr>
        <p:spPr bwMode="auto">
          <a:xfrm rot="-2029390">
            <a:off x="7705670" y="4840578"/>
            <a:ext cx="11432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a:t>
            </a:r>
            <a:endParaRPr lang="en-US"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514600" y="228600"/>
            <a:ext cx="4114800" cy="685800"/>
          </a:xfrm>
        </p:spPr>
        <p:txBody>
          <a:bodyPr>
            <a:normAutofit/>
          </a:bodyPr>
          <a:lstStyle/>
          <a:p>
            <a:pPr fontAlgn="auto">
              <a:spcAft>
                <a:spcPts val="0"/>
              </a:spcAft>
              <a:defRPr/>
            </a:pPr>
            <a:r>
              <a:rPr lang="en-US" sz="3200" dirty="0" smtClean="0"/>
              <a:t>Scenario F</a:t>
            </a:r>
            <a:endParaRPr lang="en-US" sz="3200" dirty="0"/>
          </a:p>
        </p:txBody>
      </p:sp>
      <p:grpSp>
        <p:nvGrpSpPr>
          <p:cNvPr id="30" name="Group 29"/>
          <p:cNvGrpSpPr/>
          <p:nvPr/>
        </p:nvGrpSpPr>
        <p:grpSpPr>
          <a:xfrm>
            <a:off x="457200" y="4038599"/>
            <a:ext cx="8229600" cy="2582819"/>
            <a:chOff x="0" y="4114799"/>
            <a:chExt cx="9144000" cy="2535238"/>
          </a:xfrm>
        </p:grpSpPr>
        <p:pic>
          <p:nvPicPr>
            <p:cNvPr id="20" name="Picture 7" descr="img_019.tif"/>
            <p:cNvPicPr>
              <a:picLocks noChangeAspect="1"/>
            </p:cNvPicPr>
            <p:nvPr/>
          </p:nvPicPr>
          <p:blipFill>
            <a:blip r:embed="rId3" cstate="print"/>
            <a:srcRect/>
            <a:stretch>
              <a:fillRect/>
            </a:stretch>
          </p:blipFill>
          <p:spPr bwMode="auto">
            <a:xfrm>
              <a:off x="0" y="4114799"/>
              <a:ext cx="9144000" cy="2535238"/>
            </a:xfrm>
            <a:prstGeom prst="rect">
              <a:avLst/>
            </a:prstGeom>
            <a:noFill/>
            <a:ln w="9525">
              <a:noFill/>
              <a:miter lim="800000"/>
              <a:headEnd/>
              <a:tailEnd/>
            </a:ln>
          </p:spPr>
        </p:pic>
        <p:sp>
          <p:nvSpPr>
            <p:cNvPr id="21" name="TextBox 8"/>
            <p:cNvSpPr txBox="1">
              <a:spLocks noChangeArrowheads="1"/>
            </p:cNvSpPr>
            <p:nvPr/>
          </p:nvSpPr>
          <p:spPr bwMode="auto">
            <a:xfrm>
              <a:off x="7772400" y="6248400"/>
              <a:ext cx="1006686" cy="362528"/>
            </a:xfrm>
            <a:prstGeom prst="rect">
              <a:avLst/>
            </a:prstGeom>
            <a:noFill/>
            <a:ln w="9525">
              <a:noFill/>
              <a:miter lim="800000"/>
              <a:headEnd/>
              <a:tailEnd/>
            </a:ln>
          </p:spPr>
          <p:txBody>
            <a:bodyPr wrap="none">
              <a:spAutoFit/>
            </a:bodyPr>
            <a:lstStyle/>
            <a:p>
              <a:r>
                <a:rPr lang="en-US" dirty="0" smtClean="0">
                  <a:solidFill>
                    <a:srgbClr val="FF0000"/>
                  </a:solidFill>
                  <a:latin typeface="Arial" pitchFamily="34" charset="0"/>
                  <a:cs typeface="Arial" pitchFamily="34" charset="0"/>
                </a:rPr>
                <a:t>1/4" tip</a:t>
              </a:r>
              <a:endParaRPr lang="en-US" dirty="0">
                <a:solidFill>
                  <a:srgbClr val="FF0000"/>
                </a:solidFill>
                <a:latin typeface="Arial" pitchFamily="34" charset="0"/>
                <a:cs typeface="Arial" pitchFamily="34" charset="0"/>
              </a:endParaRPr>
            </a:p>
          </p:txBody>
        </p:sp>
        <p:sp>
          <p:nvSpPr>
            <p:cNvPr id="22" name="TextBox 9"/>
            <p:cNvSpPr txBox="1">
              <a:spLocks noChangeArrowheads="1"/>
            </p:cNvSpPr>
            <p:nvPr/>
          </p:nvSpPr>
          <p:spPr bwMode="auto">
            <a:xfrm rot="1569885">
              <a:off x="7566200" y="5692486"/>
              <a:ext cx="1269650" cy="362528"/>
            </a:xfrm>
            <a:prstGeom prst="rect">
              <a:avLst/>
            </a:prstGeom>
            <a:noFill/>
            <a:ln w="9525">
              <a:noFill/>
              <a:miter lim="800000"/>
              <a:headEnd/>
              <a:tailEnd/>
            </a:ln>
          </p:spPr>
          <p:txBody>
            <a:bodyPr wrap="none">
              <a:spAutoFit/>
            </a:bodyPr>
            <a:lstStyle/>
            <a:p>
              <a:r>
                <a:rPr lang="en-US" dirty="0">
                  <a:solidFill>
                    <a:srgbClr val="FFFF00"/>
                  </a:solidFill>
                  <a:latin typeface="Arial" pitchFamily="34" charset="0"/>
                  <a:cs typeface="Arial" pitchFamily="34" charset="0"/>
                </a:rPr>
                <a:t>100’ of 1"</a:t>
              </a:r>
            </a:p>
          </p:txBody>
        </p:sp>
        <p:sp>
          <p:nvSpPr>
            <p:cNvPr id="23" name="TextBox 10"/>
            <p:cNvSpPr txBox="1">
              <a:spLocks noChangeArrowheads="1"/>
            </p:cNvSpPr>
            <p:nvPr/>
          </p:nvSpPr>
          <p:spPr bwMode="auto">
            <a:xfrm>
              <a:off x="3429000" y="5192713"/>
              <a:ext cx="1484024" cy="362528"/>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300' of 1½"</a:t>
              </a:r>
              <a:endParaRPr lang="en-US" dirty="0">
                <a:solidFill>
                  <a:srgbClr val="FFFF00"/>
                </a:solidFill>
                <a:latin typeface="Arial" pitchFamily="34" charset="0"/>
                <a:cs typeface="Arial" pitchFamily="34" charset="0"/>
              </a:endParaRPr>
            </a:p>
          </p:txBody>
        </p:sp>
        <p:sp>
          <p:nvSpPr>
            <p:cNvPr id="24" name="TextBox 12"/>
            <p:cNvSpPr txBox="1">
              <a:spLocks noChangeArrowheads="1"/>
            </p:cNvSpPr>
            <p:nvPr/>
          </p:nvSpPr>
          <p:spPr bwMode="auto">
            <a:xfrm>
              <a:off x="7704667" y="4114800"/>
              <a:ext cx="1006686" cy="362528"/>
            </a:xfrm>
            <a:prstGeom prst="rect">
              <a:avLst/>
            </a:prstGeom>
            <a:noFill/>
            <a:ln w="9525">
              <a:noFill/>
              <a:miter lim="800000"/>
              <a:headEnd/>
              <a:tailEnd/>
            </a:ln>
          </p:spPr>
          <p:txBody>
            <a:bodyPr wrap="none">
              <a:spAutoFit/>
            </a:bodyPr>
            <a:lstStyle/>
            <a:p>
              <a:r>
                <a:rPr lang="en-US" dirty="0" smtClean="0">
                  <a:solidFill>
                    <a:srgbClr val="FF0000"/>
                  </a:solidFill>
                  <a:latin typeface="Arial" pitchFamily="34" charset="0"/>
                  <a:cs typeface="Arial" pitchFamily="34" charset="0"/>
                </a:rPr>
                <a:t>1/4" </a:t>
              </a:r>
              <a:r>
                <a:rPr lang="en-US" dirty="0">
                  <a:solidFill>
                    <a:srgbClr val="FF0000"/>
                  </a:solidFill>
                  <a:latin typeface="Arial" pitchFamily="34" charset="0"/>
                  <a:cs typeface="Arial" pitchFamily="34" charset="0"/>
                </a:rPr>
                <a:t>t</a:t>
              </a:r>
              <a:r>
                <a:rPr lang="en-US" dirty="0" smtClean="0">
                  <a:solidFill>
                    <a:srgbClr val="FF0000"/>
                  </a:solidFill>
                  <a:latin typeface="Arial" pitchFamily="34" charset="0"/>
                  <a:cs typeface="Arial" pitchFamily="34" charset="0"/>
                </a:rPr>
                <a:t>ip</a:t>
              </a:r>
              <a:endParaRPr lang="en-US" dirty="0">
                <a:solidFill>
                  <a:srgbClr val="FF0000"/>
                </a:solidFill>
                <a:latin typeface="Arial" pitchFamily="34" charset="0"/>
                <a:cs typeface="Arial" pitchFamily="34" charset="0"/>
              </a:endParaRPr>
            </a:p>
          </p:txBody>
        </p:sp>
        <p:sp>
          <p:nvSpPr>
            <p:cNvPr id="25" name="TextBox 13"/>
            <p:cNvSpPr txBox="1">
              <a:spLocks noChangeArrowheads="1"/>
            </p:cNvSpPr>
            <p:nvPr/>
          </p:nvSpPr>
          <p:spPr bwMode="auto">
            <a:xfrm rot="19570610">
              <a:off x="7543472" y="4767767"/>
              <a:ext cx="1264307" cy="362528"/>
            </a:xfrm>
            <a:prstGeom prst="rect">
              <a:avLst/>
            </a:prstGeom>
            <a:noFill/>
            <a:ln w="9525">
              <a:noFill/>
              <a:miter lim="800000"/>
              <a:headEnd/>
              <a:tailEnd/>
            </a:ln>
          </p:spPr>
          <p:txBody>
            <a:bodyPr wrap="none">
              <a:spAutoFit/>
            </a:bodyPr>
            <a:lstStyle/>
            <a:p>
              <a:r>
                <a:rPr lang="en-US">
                  <a:solidFill>
                    <a:srgbClr val="FFFF00"/>
                  </a:solidFill>
                  <a:latin typeface="Arial" pitchFamily="34" charset="0"/>
                  <a:cs typeface="Arial" pitchFamily="34" charset="0"/>
                </a:rPr>
                <a:t>100’ of 1”</a:t>
              </a:r>
            </a:p>
          </p:txBody>
        </p:sp>
        <p:sp>
          <p:nvSpPr>
            <p:cNvPr id="26" name="TextBox 25"/>
            <p:cNvSpPr txBox="1"/>
            <p:nvPr/>
          </p:nvSpPr>
          <p:spPr>
            <a:xfrm>
              <a:off x="2955636" y="5706269"/>
              <a:ext cx="2514600" cy="271896"/>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Trunk flow – 26 gpm</a:t>
              </a:r>
              <a:endParaRPr lang="en-US" sz="1200" dirty="0">
                <a:solidFill>
                  <a:schemeClr val="bg1"/>
                </a:solidFill>
                <a:latin typeface="Arial" pitchFamily="34" charset="0"/>
                <a:cs typeface="Arial" pitchFamily="34" charset="0"/>
              </a:endParaRPr>
            </a:p>
          </p:txBody>
        </p:sp>
        <p:sp>
          <p:nvSpPr>
            <p:cNvPr id="27" name="TextBox 26"/>
            <p:cNvSpPr txBox="1"/>
            <p:nvPr/>
          </p:nvSpPr>
          <p:spPr>
            <a:xfrm>
              <a:off x="5503333" y="4413985"/>
              <a:ext cx="2971800" cy="271896"/>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A  flow – 13  gpm</a:t>
              </a:r>
              <a:endParaRPr lang="en-US" sz="1200" dirty="0">
                <a:solidFill>
                  <a:schemeClr val="bg1"/>
                </a:solidFill>
                <a:latin typeface="Arial" pitchFamily="34" charset="0"/>
                <a:cs typeface="Arial" pitchFamily="34" charset="0"/>
              </a:endParaRPr>
            </a:p>
          </p:txBody>
        </p:sp>
        <p:sp>
          <p:nvSpPr>
            <p:cNvPr id="28" name="TextBox 27"/>
            <p:cNvSpPr txBox="1"/>
            <p:nvPr/>
          </p:nvSpPr>
          <p:spPr>
            <a:xfrm>
              <a:off x="5645082" y="6162306"/>
              <a:ext cx="2378747" cy="271896"/>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B flow– 13 gpm</a:t>
              </a:r>
              <a:endParaRPr lang="en-US" sz="1200" dirty="0">
                <a:solidFill>
                  <a:schemeClr val="bg1"/>
                </a:solidFill>
                <a:latin typeface="Arial" pitchFamily="34" charset="0"/>
                <a:cs typeface="Arial" pitchFamily="34" charset="0"/>
              </a:endParaRPr>
            </a:p>
          </p:txBody>
        </p:sp>
        <p:sp>
          <p:nvSpPr>
            <p:cNvPr id="29" name="TextBox 28"/>
            <p:cNvSpPr txBox="1"/>
            <p:nvPr/>
          </p:nvSpPr>
          <p:spPr>
            <a:xfrm>
              <a:off x="5503333" y="4713170"/>
              <a:ext cx="2971800" cy="271896"/>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A  FL = 4 psi</a:t>
              </a:r>
              <a:endParaRPr lang="en-US" sz="1200" dirty="0">
                <a:solidFill>
                  <a:schemeClr val="bg1"/>
                </a:solidFill>
                <a:latin typeface="Arial" pitchFamily="34" charset="0"/>
                <a:cs typeface="Arial" pitchFamily="34" charset="0"/>
              </a:endParaRPr>
            </a:p>
          </p:txBody>
        </p:sp>
      </p:grpSp>
      <p:sp>
        <p:nvSpPr>
          <p:cNvPr id="31" name="TextBox 30"/>
          <p:cNvSpPr txBox="1"/>
          <p:nvPr/>
        </p:nvSpPr>
        <p:spPr>
          <a:xfrm>
            <a:off x="3124200" y="5867400"/>
            <a:ext cx="2451735"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Trunk FL = 6 psi</a:t>
            </a:r>
            <a:endParaRPr lang="en-US" sz="1200" dirty="0">
              <a:solidFill>
                <a:schemeClr val="bg1"/>
              </a:solidFill>
              <a:latin typeface="Arial" pitchFamily="34" charset="0"/>
              <a:cs typeface="Arial" pitchFamily="34" charset="0"/>
            </a:endParaRPr>
          </a:p>
        </p:txBody>
      </p:sp>
      <p:graphicFrame>
        <p:nvGraphicFramePr>
          <p:cNvPr id="19" name="Content Placeholder 9"/>
          <p:cNvGraphicFramePr>
            <a:graphicFrameLocks/>
          </p:cNvGraphicFramePr>
          <p:nvPr>
            <p:extLst>
              <p:ext uri="{D42A27DB-BD31-4B8C-83A1-F6EECF244321}">
                <p14:modId xmlns:p14="http://schemas.microsoft.com/office/powerpoint/2010/main" val="1799404157"/>
              </p:ext>
            </p:extLst>
          </p:nvPr>
        </p:nvGraphicFramePr>
        <p:xfrm>
          <a:off x="457200" y="838201"/>
          <a:ext cx="8229600" cy="3216009"/>
        </p:xfrm>
        <a:graphic>
          <a:graphicData uri="http://schemas.openxmlformats.org/drawingml/2006/table">
            <a:tbl>
              <a:tblPr bandRow="1">
                <a:tableStyleId>{5C22544A-7EE6-4342-B048-85BDC9FD1C3A}</a:tableStyleId>
              </a:tblPr>
              <a:tblGrid>
                <a:gridCol w="5864887"/>
                <a:gridCol w="344994"/>
                <a:gridCol w="2019719"/>
              </a:tblGrid>
              <a:tr h="1066799">
                <a:tc>
                  <a:txBody>
                    <a:bodyPr/>
                    <a:lstStyle/>
                    <a:p>
                      <a:pPr marL="0" marR="0" algn="l" defTabSz="914400" rtl="0" eaLnBrk="1" latinLnBrk="0" hangingPunct="1">
                        <a:spcBef>
                          <a:spcPts val="0"/>
                        </a:spcBef>
                        <a:spcAft>
                          <a:spcPts val="0"/>
                        </a:spcAft>
                      </a:pPr>
                      <a:r>
                        <a:rPr lang="en-US" sz="2400" b="1" kern="1200" dirty="0" smtClean="0">
                          <a:solidFill>
                            <a:schemeClr val="accent1">
                              <a:lumMod val="75000"/>
                            </a:schemeClr>
                          </a:solidFill>
                          <a:latin typeface="Arial" pitchFamily="34" charset="0"/>
                          <a:ea typeface="+mn-ea"/>
                          <a:cs typeface="Arial" pitchFamily="34" charset="0"/>
                        </a:rPr>
                        <a:t>Step 1: Flow</a:t>
                      </a:r>
                      <a:r>
                        <a:rPr lang="en-US" sz="2400" b="1" kern="1200" baseline="0" dirty="0" smtClean="0">
                          <a:solidFill>
                            <a:schemeClr val="accent1">
                              <a:lumMod val="75000"/>
                            </a:schemeClr>
                          </a:solidFill>
                          <a:latin typeface="Arial" pitchFamily="34" charset="0"/>
                          <a:ea typeface="+mn-ea"/>
                          <a:cs typeface="Arial" pitchFamily="34" charset="0"/>
                        </a:rPr>
                        <a:t> rate                                    </a:t>
                      </a:r>
                      <a:r>
                        <a:rPr lang="en-US" sz="1800" b="1" kern="1200" baseline="0" dirty="0" smtClean="0">
                          <a:solidFill>
                            <a:schemeClr val="accent1">
                              <a:lumMod val="75000"/>
                            </a:schemeClr>
                          </a:solidFill>
                          <a:latin typeface="Arial" pitchFamily="34" charset="0"/>
                          <a:ea typeface="+mn-ea"/>
                          <a:cs typeface="Arial" pitchFamily="34" charset="0"/>
                        </a:rPr>
                        <a:t>Lateral A</a:t>
                      </a:r>
                    </a:p>
                    <a:p>
                      <a:pPr marL="0" marR="0" algn="r" defTabSz="914400" rtl="0" eaLnBrk="1" latinLnBrk="0" hangingPunct="1">
                        <a:spcBef>
                          <a:spcPts val="0"/>
                        </a:spcBef>
                        <a:spcAft>
                          <a:spcPts val="0"/>
                        </a:spcAft>
                      </a:pPr>
                      <a:r>
                        <a:rPr lang="en-US" sz="1800" b="1" kern="1200" baseline="0" dirty="0" smtClean="0">
                          <a:solidFill>
                            <a:schemeClr val="accent1">
                              <a:lumMod val="75000"/>
                            </a:schemeClr>
                          </a:solidFill>
                          <a:latin typeface="Arial" pitchFamily="34" charset="0"/>
                          <a:ea typeface="+mn-ea"/>
                          <a:cs typeface="Arial" pitchFamily="34" charset="0"/>
                        </a:rPr>
                        <a:t>Lateral B</a:t>
                      </a:r>
                    </a:p>
                    <a:p>
                      <a:pPr marL="914400" marR="0" lvl="2" algn="r" defTabSz="914400" rtl="0" eaLnBrk="1" latinLnBrk="0" hangingPunct="1">
                        <a:spcBef>
                          <a:spcPts val="0"/>
                        </a:spcBef>
                        <a:spcAft>
                          <a:spcPts val="0"/>
                        </a:spcAft>
                      </a:pPr>
                      <a:r>
                        <a:rPr lang="en-US" sz="1800" b="1" kern="1200" baseline="0" dirty="0" smtClean="0">
                          <a:solidFill>
                            <a:schemeClr val="accent1">
                              <a:lumMod val="75000"/>
                            </a:schemeClr>
                          </a:solidFill>
                          <a:latin typeface="Arial" pitchFamily="34" charset="0"/>
                          <a:ea typeface="+mn-ea"/>
                          <a:cs typeface="Arial" pitchFamily="34" charset="0"/>
                        </a:rPr>
                        <a:t>                                                          Trunk</a:t>
                      </a: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500" b="1" kern="1200" dirty="0" smtClean="0">
                        <a:solidFill>
                          <a:schemeClr val="accent1">
                            <a:lumMod val="75000"/>
                          </a:schemeClr>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Arial" pitchFamily="34" charset="0"/>
                          <a:ea typeface="+mn-ea"/>
                          <a:cs typeface="Arial" pitchFamily="34" charset="0"/>
                        </a:rPr>
                        <a:t>13 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800" b="1" u="none" kern="1200" dirty="0" smtClean="0">
                          <a:solidFill>
                            <a:schemeClr val="tx1"/>
                          </a:solidFill>
                          <a:latin typeface="Arial" pitchFamily="34" charset="0"/>
                          <a:ea typeface="+mn-ea"/>
                          <a:cs typeface="Arial" pitchFamily="34" charset="0"/>
                        </a:rPr>
                        <a:t>13 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Arial" pitchFamily="34" charset="0"/>
                          <a:ea typeface="+mn-ea"/>
                          <a:cs typeface="Arial" pitchFamily="34" charset="0"/>
                        </a:rPr>
                        <a:t>26 gpm</a:t>
                      </a:r>
                    </a:p>
                  </a:txBody>
                  <a:tcPr marL="68580" marR="68580" marT="0" marB="0">
                    <a:solidFill>
                      <a:schemeClr val="accent1">
                        <a:lumMod val="60000"/>
                        <a:lumOff val="40000"/>
                      </a:schemeClr>
                    </a:solidFill>
                  </a:tcPr>
                </a:tc>
              </a:tr>
              <a:tr h="1520992">
                <a:tc>
                  <a:txBody>
                    <a:bodyPr/>
                    <a:lstStyle/>
                    <a:p>
                      <a:pPr marL="0" marR="0" algn="l" defTabSz="914400" rtl="0" eaLnBrk="1" latinLnBrk="0" hangingPunct="1">
                        <a:spcBef>
                          <a:spcPts val="0"/>
                        </a:spcBef>
                        <a:spcAft>
                          <a:spcPts val="0"/>
                        </a:spcAft>
                      </a:pPr>
                      <a:r>
                        <a:rPr lang="en-US" sz="24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r>
                        <a:rPr lang="en-US" sz="1200" u="none" kern="1200" dirty="0" smtClean="0">
                          <a:solidFill>
                            <a:schemeClr val="dk1"/>
                          </a:solidFill>
                          <a:latin typeface="Arial" pitchFamily="34" charset="0"/>
                          <a:ea typeface="+mn-ea"/>
                          <a:cs typeface="Arial" pitchFamily="34" charset="0"/>
                        </a:rPr>
                        <a:t>Calculate FL for only</a:t>
                      </a:r>
                      <a:r>
                        <a:rPr lang="en-US" sz="1200" u="none" kern="1200" baseline="0" dirty="0" smtClean="0">
                          <a:solidFill>
                            <a:schemeClr val="dk1"/>
                          </a:solidFill>
                          <a:latin typeface="Arial" pitchFamily="34" charset="0"/>
                          <a:ea typeface="+mn-ea"/>
                          <a:cs typeface="Arial" pitchFamily="34" charset="0"/>
                        </a:rPr>
                        <a:t> </a:t>
                      </a:r>
                      <a:br>
                        <a:rPr lang="en-US" sz="1200" u="none" kern="1200" baseline="0" dirty="0" smtClean="0">
                          <a:solidFill>
                            <a:schemeClr val="dk1"/>
                          </a:solidFill>
                          <a:latin typeface="Arial" pitchFamily="34" charset="0"/>
                          <a:ea typeface="+mn-ea"/>
                          <a:cs typeface="Arial" pitchFamily="34" charset="0"/>
                        </a:rPr>
                      </a:br>
                      <a:r>
                        <a:rPr lang="en-US" sz="1200" u="none" kern="1200" baseline="0" dirty="0" smtClean="0">
                          <a:solidFill>
                            <a:schemeClr val="dk1"/>
                          </a:solidFill>
                          <a:latin typeface="Arial" pitchFamily="34" charset="0"/>
                          <a:ea typeface="+mn-ea"/>
                          <a:cs typeface="Arial" pitchFamily="34" charset="0"/>
                        </a:rPr>
                        <a:t>1 lateral and for each</a:t>
                      </a:r>
                      <a:br>
                        <a:rPr lang="en-US" sz="1200" u="none" kern="1200" baseline="0" dirty="0" smtClean="0">
                          <a:solidFill>
                            <a:schemeClr val="dk1"/>
                          </a:solidFill>
                          <a:latin typeface="Arial" pitchFamily="34" charset="0"/>
                          <a:ea typeface="+mn-ea"/>
                          <a:cs typeface="Arial" pitchFamily="34" charset="0"/>
                        </a:rPr>
                      </a:br>
                      <a:r>
                        <a:rPr lang="en-US" sz="1200" u="none" kern="1200" baseline="0" dirty="0" smtClean="0">
                          <a:solidFill>
                            <a:schemeClr val="dk1"/>
                          </a:solidFill>
                          <a:latin typeface="Arial" pitchFamily="34" charset="0"/>
                          <a:ea typeface="+mn-ea"/>
                          <a:cs typeface="Arial" pitchFamily="34" charset="0"/>
                        </a:rPr>
                        <a:t>section of the trunk. </a:t>
                      </a:r>
                    </a:p>
                    <a:p>
                      <a:pPr marL="0" marR="0" algn="l" defTabSz="914400" rtl="0" eaLnBrk="1" latinLnBrk="0" hangingPunct="1">
                        <a:spcBef>
                          <a:spcPts val="0"/>
                        </a:spcBef>
                        <a:spcAft>
                          <a:spcPts val="0"/>
                        </a:spcAft>
                      </a:pPr>
                      <a:endParaRPr lang="en-US" sz="1600" u="none" kern="1200" baseline="0" dirty="0" smtClean="0">
                        <a:solidFill>
                          <a:schemeClr val="dk1"/>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1600" u="none" kern="1200" dirty="0" smtClean="0">
                        <a:solidFill>
                          <a:schemeClr val="dk1"/>
                        </a:solidFill>
                        <a:latin typeface="Arial" pitchFamily="34" charset="0"/>
                        <a:ea typeface="+mn-ea"/>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60 psi</a:t>
                      </a:r>
                    </a:p>
                  </a:txBody>
                  <a:tcPr marL="68580" marR="68580" marT="0" marB="0"/>
                </a:tc>
              </a:tr>
              <a:tr h="506297">
                <a:tc>
                  <a:txBody>
                    <a:bodyPr/>
                    <a:lstStyle/>
                    <a:p>
                      <a:pPr marL="0" marR="0" algn="l" defTabSz="914400" rtl="0" eaLnBrk="1" latinLnBrk="0" hangingPunct="1">
                        <a:spcBef>
                          <a:spcPts val="0"/>
                        </a:spcBef>
                        <a:spcAft>
                          <a:spcPts val="0"/>
                        </a:spcAft>
                      </a:pPr>
                      <a:r>
                        <a:rPr lang="en-US" sz="24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tc>
                <a:tc>
                  <a:txBody>
                    <a:bodyPr/>
                    <a:lstStyle/>
                    <a:p>
                      <a:pPr marL="0" marR="0" algn="l" defTabSz="914400" rtl="0" eaLnBrk="1" latinLnBrk="0" hangingPunct="1">
                        <a:spcBef>
                          <a:spcPts val="0"/>
                        </a:spcBef>
                        <a:spcAft>
                          <a:spcPts val="0"/>
                        </a:spcAft>
                      </a:pPr>
                      <a:endParaRPr lang="en-US" sz="24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18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060282166"/>
              </p:ext>
            </p:extLst>
          </p:nvPr>
        </p:nvGraphicFramePr>
        <p:xfrm>
          <a:off x="2514600" y="2107095"/>
          <a:ext cx="2666999" cy="1371600"/>
        </p:xfrm>
        <a:graphic>
          <a:graphicData uri="http://schemas.openxmlformats.org/drawingml/2006/table">
            <a:tbl>
              <a:tblPr firstRow="1" bandRow="1">
                <a:tableStyleId>{5C22544A-7EE6-4342-B048-85BDC9FD1C3A}</a:tableStyleId>
              </a:tblPr>
              <a:tblGrid>
                <a:gridCol w="1371600"/>
                <a:gridCol w="304800"/>
                <a:gridCol w="990599"/>
              </a:tblGrid>
              <a:tr h="121920">
                <a:tc>
                  <a:txBody>
                    <a:bodyPr/>
                    <a:lstStyle/>
                    <a:p>
                      <a:pPr algn="r"/>
                      <a:r>
                        <a:rPr lang="en-US" sz="1200" b="0" dirty="0" smtClean="0">
                          <a:solidFill>
                            <a:schemeClr val="tx1"/>
                          </a:solidFill>
                          <a:latin typeface="Arial" pitchFamily="34" charset="0"/>
                          <a:cs typeface="Arial" pitchFamily="34" charset="0"/>
                        </a:rPr>
                        <a:t>NP </a:t>
                      </a:r>
                      <a:endParaRPr lang="en-US" sz="1200" b="0" dirty="0">
                        <a:solidFill>
                          <a:schemeClr val="tx1"/>
                        </a:solidFill>
                        <a:latin typeface="Arial" pitchFamily="34" charset="0"/>
                        <a:cs typeface="Arial" pitchFamily="34" charset="0"/>
                      </a:endParaRPr>
                    </a:p>
                  </a:txBody>
                  <a:tcPr>
                    <a:noFill/>
                  </a:tcPr>
                </a:tc>
                <a:tc>
                  <a:txBody>
                    <a:bodyPr/>
                    <a:lstStyle/>
                    <a:p>
                      <a:r>
                        <a:rPr lang="en-US" sz="1200" b="0" dirty="0" smtClean="0">
                          <a:solidFill>
                            <a:schemeClr val="tx1"/>
                          </a:solidFill>
                          <a:latin typeface="Arial" pitchFamily="34" charset="0"/>
                          <a:cs typeface="Arial" pitchFamily="34" charset="0"/>
                        </a:rPr>
                        <a:t>= </a:t>
                      </a:r>
                      <a:endParaRPr lang="en-US" sz="1200" b="0" dirty="0">
                        <a:solidFill>
                          <a:schemeClr val="tx1"/>
                        </a:solidFill>
                        <a:latin typeface="Arial" pitchFamily="34" charset="0"/>
                        <a:cs typeface="Arial" pitchFamily="34" charset="0"/>
                      </a:endParaRPr>
                    </a:p>
                  </a:txBody>
                  <a:tcPr>
                    <a:noFill/>
                  </a:tcPr>
                </a:tc>
                <a:tc>
                  <a:txBody>
                    <a:bodyPr/>
                    <a:lstStyle/>
                    <a:p>
                      <a:pPr algn="r"/>
                      <a:r>
                        <a:rPr lang="en-US" sz="1200" b="0" kern="1200" dirty="0" smtClean="0">
                          <a:solidFill>
                            <a:schemeClr val="tx1"/>
                          </a:solidFill>
                          <a:latin typeface="Arial" pitchFamily="34" charset="0"/>
                          <a:ea typeface="+mn-ea"/>
                          <a:cs typeface="Arial" pitchFamily="34" charset="0"/>
                        </a:rPr>
                        <a:t>+5</a:t>
                      </a:r>
                      <a:r>
                        <a:rPr lang="en-US" sz="1200" b="0" dirty="0" smtClean="0">
                          <a:solidFill>
                            <a:schemeClr val="tx1"/>
                          </a:solidFill>
                          <a:latin typeface="Arial" pitchFamily="34" charset="0"/>
                          <a:cs typeface="Arial" pitchFamily="34" charset="0"/>
                        </a:rPr>
                        <a:t>0 psi</a:t>
                      </a:r>
                      <a:endParaRPr lang="en-US" sz="1200" b="0" dirty="0">
                        <a:solidFill>
                          <a:schemeClr val="tx1"/>
                        </a:solidFill>
                        <a:latin typeface="Arial" pitchFamily="34" charset="0"/>
                        <a:cs typeface="Arial" pitchFamily="34" charset="0"/>
                      </a:endParaRPr>
                    </a:p>
                  </a:txBody>
                  <a:tcPr>
                    <a:noFill/>
                  </a:tcPr>
                </a:tc>
              </a:tr>
              <a:tr h="207264">
                <a:tc>
                  <a:txBody>
                    <a:bodyPr/>
                    <a:lstStyle/>
                    <a:p>
                      <a:pPr algn="r"/>
                      <a:r>
                        <a:rPr lang="en-US" sz="1200" b="0" kern="1200" dirty="0" smtClean="0">
                          <a:solidFill>
                            <a:schemeClr val="tx1"/>
                          </a:solidFill>
                          <a:latin typeface="Arial" pitchFamily="34" charset="0"/>
                          <a:ea typeface="+mn-ea"/>
                          <a:cs typeface="Arial" pitchFamily="34" charset="0"/>
                        </a:rPr>
                        <a:t>±HP</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200" b="0" kern="1200" dirty="0" smtClean="0">
                          <a:solidFill>
                            <a:schemeClr val="tx1"/>
                          </a:solidFill>
                          <a:latin typeface="Arial" pitchFamily="34" charset="0"/>
                          <a:ea typeface="+mn-ea"/>
                          <a:cs typeface="Arial" pitchFamily="34" charset="0"/>
                        </a:rPr>
                        <a:t>0 psi</a:t>
                      </a:r>
                    </a:p>
                  </a:txBody>
                  <a:tcPr>
                    <a:noFill/>
                  </a:tcPr>
                </a:tc>
              </a:tr>
              <a:tr h="20726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ea typeface="+mn-ea"/>
                          <a:cs typeface="Arial" pitchFamily="34" charset="0"/>
                        </a:rPr>
                        <a:t>FL  lateral</a:t>
                      </a:r>
                      <a:r>
                        <a:rPr lang="en-US" sz="1200" b="0" kern="1200" baseline="0" dirty="0" smtClean="0">
                          <a:solidFill>
                            <a:schemeClr val="tx1"/>
                          </a:solidFill>
                          <a:latin typeface="Arial" pitchFamily="34" charset="0"/>
                          <a:ea typeface="+mn-ea"/>
                          <a:cs typeface="Arial" pitchFamily="34" charset="0"/>
                        </a:rPr>
                        <a:t> A</a:t>
                      </a:r>
                      <a:endParaRPr lang="en-US" sz="1200" b="0" kern="1200" dirty="0" smtClean="0">
                        <a:solidFill>
                          <a:schemeClr val="tx1"/>
                        </a:solidFill>
                        <a:latin typeface="Arial" pitchFamily="34" charset="0"/>
                        <a:ea typeface="+mn-ea"/>
                        <a:cs typeface="Arial" pitchFamily="34" charset="0"/>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ea typeface="+mn-ea"/>
                          <a:cs typeface="Arial" pitchFamily="34" charset="0"/>
                        </a:rPr>
                        <a:t>=</a:t>
                      </a:r>
                    </a:p>
                  </a:txBody>
                  <a:tcP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ea typeface="+mn-ea"/>
                          <a:cs typeface="Arial" pitchFamily="34" charset="0"/>
                        </a:rPr>
                        <a:t>+4 psi</a:t>
                      </a:r>
                    </a:p>
                  </a:txBody>
                  <a:tcPr>
                    <a:noFill/>
                  </a:tcPr>
                </a:tc>
              </a:tr>
              <a:tr h="20726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latin typeface="Arial" pitchFamily="34" charset="0"/>
                          <a:ea typeface="+mn-ea"/>
                          <a:cs typeface="Arial" pitchFamily="34" charset="0"/>
                        </a:rPr>
                        <a:t>FL trunk</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200" b="0" kern="1200" dirty="0" smtClean="0">
                          <a:solidFill>
                            <a:schemeClr val="tx1"/>
                          </a:solidFill>
                          <a:latin typeface="Arial" pitchFamily="34" charset="0"/>
                          <a:ea typeface="+mn-ea"/>
                          <a:cs typeface="Arial" pitchFamily="34" charset="0"/>
                        </a:rPr>
                        <a:t>+</a:t>
                      </a:r>
                      <a:r>
                        <a:rPr lang="en-US" sz="1200" b="0" u="sng" kern="1200" dirty="0" smtClean="0">
                          <a:solidFill>
                            <a:schemeClr val="tx1"/>
                          </a:solidFill>
                          <a:latin typeface="Arial" pitchFamily="34" charset="0"/>
                          <a:ea typeface="+mn-ea"/>
                          <a:cs typeface="Arial" pitchFamily="34" charset="0"/>
                        </a:rPr>
                        <a:t>6 psi</a:t>
                      </a:r>
                    </a:p>
                  </a:txBody>
                  <a:tcPr>
                    <a:noFill/>
                  </a:tcPr>
                </a:tc>
              </a:tr>
              <a:tr h="207264">
                <a:tc>
                  <a:txBody>
                    <a:bodyPr/>
                    <a:lstStyle/>
                    <a:p>
                      <a:pPr algn="r"/>
                      <a:r>
                        <a:rPr lang="en-US" sz="1200" b="1" kern="1200" dirty="0" smtClean="0">
                          <a:solidFill>
                            <a:schemeClr val="tx1"/>
                          </a:solidFill>
                          <a:latin typeface="Arial" pitchFamily="34" charset="0"/>
                          <a:ea typeface="+mn-ea"/>
                          <a:cs typeface="Arial" pitchFamily="34" charset="0"/>
                        </a:rPr>
                        <a:t>PDP</a:t>
                      </a:r>
                    </a:p>
                  </a:txBody>
                  <a:tcPr>
                    <a:noFill/>
                  </a:tcPr>
                </a:tc>
                <a:tc>
                  <a:txBody>
                    <a:bodyPr/>
                    <a:lstStyle/>
                    <a:p>
                      <a:r>
                        <a:rPr lang="en-US" sz="12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200" b="1" kern="1200" dirty="0" smtClean="0">
                          <a:solidFill>
                            <a:schemeClr val="tx1"/>
                          </a:solidFill>
                          <a:latin typeface="Arial" pitchFamily="34" charset="0"/>
                          <a:ea typeface="+mn-ea"/>
                          <a:cs typeface="Arial" pitchFamily="34" charset="0"/>
                        </a:rPr>
                        <a:t>60 psi</a:t>
                      </a:r>
                    </a:p>
                  </a:txBody>
                  <a:tcPr>
                    <a:noFill/>
                  </a:tcPr>
                </a:tc>
              </a:tr>
            </a:tbl>
          </a:graphicData>
        </a:graphic>
      </p:graphicFrame>
      <p:sp>
        <p:nvSpPr>
          <p:cNvPr id="33" name="TextBox 3"/>
          <p:cNvSpPr txBox="1">
            <a:spLocks noChangeArrowheads="1"/>
          </p:cNvSpPr>
          <p:nvPr/>
        </p:nvSpPr>
        <p:spPr bwMode="auto">
          <a:xfrm>
            <a:off x="7543800" y="485775"/>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4" action="ppaction://hlinkfile"/>
              </a:rPr>
              <a:t>Link to Calculator</a:t>
            </a:r>
            <a:endParaRPr lang="en-US" sz="1200" dirty="0">
              <a:solidFill>
                <a:schemeClr val="bg1"/>
              </a:solidFill>
              <a:latin typeface="Arial" pitchFamily="34" charset="0"/>
              <a:cs typeface="Arial" pitchFamily="34" charset="0"/>
            </a:endParaRPr>
          </a:p>
        </p:txBody>
      </p:sp>
      <p:sp>
        <p:nvSpPr>
          <p:cNvPr id="35" name="Rectangle 34"/>
          <p:cNvSpPr/>
          <p:nvPr/>
        </p:nvSpPr>
        <p:spPr>
          <a:xfrm>
            <a:off x="6851856" y="3631095"/>
            <a:ext cx="1619595"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
        <p:nvSpPr>
          <p:cNvPr id="32" name="Rectangle 31"/>
          <p:cNvSpPr/>
          <p:nvPr/>
        </p:nvSpPr>
        <p:spPr>
          <a:xfrm>
            <a:off x="457200" y="1466101"/>
            <a:ext cx="4572000" cy="528350"/>
          </a:xfrm>
          <a:prstGeom prst="rect">
            <a:avLst/>
          </a:prstGeom>
        </p:spPr>
        <p:txBody>
          <a:bodyPr>
            <a:spAutoFit/>
          </a:bodyPr>
          <a:lstStyle/>
          <a:p>
            <a:pPr>
              <a:lnSpc>
                <a:spcPts val="1700"/>
              </a:lnSpc>
              <a:spcBef>
                <a:spcPts val="0"/>
              </a:spcBef>
              <a:spcAft>
                <a:spcPts val="0"/>
              </a:spcAft>
            </a:pPr>
            <a:r>
              <a:rPr lang="en-US" sz="1400" dirty="0" smtClean="0">
                <a:solidFill>
                  <a:schemeClr val="dk1"/>
                </a:solidFill>
                <a:latin typeface="Arial" pitchFamily="34" charset="0"/>
                <a:cs typeface="Arial" pitchFamily="34" charset="0"/>
              </a:rPr>
              <a:t>Calculate flow in all laterals to determine flow rate in each section of the trunk.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5263642"/>
            <a:ext cx="9144000" cy="1365560"/>
          </a:xfrm>
          <a:prstGeom prst="rect">
            <a:avLst/>
          </a:prstGeom>
          <a:noFill/>
          <a:ln w="9525">
            <a:noFill/>
            <a:miter lim="800000"/>
            <a:headEnd/>
            <a:tailEnd/>
          </a:ln>
        </p:spPr>
      </p:pic>
      <p:sp>
        <p:nvSpPr>
          <p:cNvPr id="2" name="Title 1"/>
          <p:cNvSpPr>
            <a:spLocks noGrp="1"/>
          </p:cNvSpPr>
          <p:nvPr>
            <p:ph type="title"/>
          </p:nvPr>
        </p:nvSpPr>
        <p:spPr>
          <a:xfrm>
            <a:off x="457200" y="76200"/>
            <a:ext cx="8229600" cy="1143000"/>
          </a:xfrm>
        </p:spPr>
        <p:txBody>
          <a:bodyPr/>
          <a:lstStyle/>
          <a:p>
            <a:pPr fontAlgn="auto">
              <a:spcAft>
                <a:spcPts val="0"/>
              </a:spcAft>
              <a:defRPr/>
            </a:pPr>
            <a:r>
              <a:rPr lang="en-US" dirty="0" smtClean="0"/>
              <a:t>Scenario G </a:t>
            </a:r>
            <a:endParaRPr lang="en-US" dirty="0"/>
          </a:p>
        </p:txBody>
      </p:sp>
      <p:sp>
        <p:nvSpPr>
          <p:cNvPr id="3" name="Content Placeholder 2"/>
          <p:cNvSpPr>
            <a:spLocks noGrp="1"/>
          </p:cNvSpPr>
          <p:nvPr>
            <p:ph idx="1"/>
          </p:nvPr>
        </p:nvSpPr>
        <p:spPr>
          <a:xfrm>
            <a:off x="457200" y="1143000"/>
            <a:ext cx="8229600" cy="3657600"/>
          </a:xfrm>
        </p:spPr>
        <p:txBody>
          <a:bodyPr rtlCol="0">
            <a:normAutofit fontScale="92500" lnSpcReduction="10000"/>
          </a:bodyPr>
          <a:lstStyle/>
          <a:p>
            <a:pPr marL="400050" lvl="1" indent="0">
              <a:buNone/>
            </a:pPr>
            <a:r>
              <a:rPr lang="en-US" dirty="0" smtClean="0">
                <a:solidFill>
                  <a:schemeClr val="accent1">
                    <a:lumMod val="75000"/>
                  </a:schemeClr>
                </a:solidFill>
              </a:rPr>
              <a:t>The hose lay has 700' of 1½" hose until the first lateral. Then there is another 100' of 1½" hose to the second lateral and another 100' of 1½" hose to the third lateral.  All laterals have 100' of 1" hose and ¼" tips.  There is no elevation difference between the pump and nozzle. </a:t>
            </a:r>
          </a:p>
          <a:p>
            <a:pPr marL="1828800" lvl="1" indent="-1428750">
              <a:buNone/>
              <a:tabLst>
                <a:tab pos="800100" algn="l"/>
              </a:tabLst>
            </a:pPr>
            <a:r>
              <a:rPr lang="en-US" sz="2400" dirty="0" smtClean="0">
                <a:solidFill>
                  <a:schemeClr val="accent1">
                    <a:lumMod val="75000"/>
                  </a:schemeClr>
                </a:solidFill>
              </a:rPr>
              <a:t>	</a:t>
            </a:r>
            <a:r>
              <a:rPr lang="en-US" sz="2400" dirty="0" smtClean="0"/>
              <a:t>Step 1: What is flow rate?</a:t>
            </a:r>
          </a:p>
          <a:p>
            <a:pPr marL="1828800" lvl="1" indent="-1428750">
              <a:buNone/>
              <a:tabLst>
                <a:tab pos="800100" algn="l"/>
              </a:tabLst>
            </a:pPr>
            <a:r>
              <a:rPr lang="en-US" sz="2400" dirty="0" smtClean="0"/>
              <a:t>	Step 2: What is PDP?</a:t>
            </a:r>
          </a:p>
          <a:p>
            <a:pPr marL="1828800" lvl="1" indent="-1428750">
              <a:buNone/>
              <a:tabLst>
                <a:tab pos="800100" algn="l"/>
              </a:tabLst>
            </a:pPr>
            <a:r>
              <a:rPr lang="en-US" sz="2400" dirty="0" smtClean="0"/>
              <a:t>	Step 3: Identify pumps capable of providing flow </a:t>
            </a:r>
            <a:br>
              <a:rPr lang="en-US" sz="2400" dirty="0" smtClean="0"/>
            </a:br>
            <a:r>
              <a:rPr lang="en-US" sz="2400" dirty="0" smtClean="0"/>
              <a:t>and </a:t>
            </a:r>
            <a:r>
              <a:rPr lang="en-US" sz="2400" dirty="0" err="1" smtClean="0"/>
              <a:t>PDP</a:t>
            </a:r>
            <a:r>
              <a:rPr lang="en-US" sz="2400" dirty="0" smtClean="0"/>
              <a:t>.</a:t>
            </a:r>
          </a:p>
          <a:p>
            <a:pPr marL="0" indent="0" fontAlgn="auto">
              <a:spcAft>
                <a:spcPts val="0"/>
              </a:spcAft>
              <a:buFont typeface="Arial" pitchFamily="34" charset="0"/>
              <a:buNone/>
              <a:defRPr/>
            </a:pPr>
            <a:endParaRPr lang="en-US" dirty="0" smtClean="0">
              <a:solidFill>
                <a:schemeClr val="accent1">
                  <a:lumMod val="75000"/>
                </a:schemeClr>
              </a:solidFill>
            </a:endParaRPr>
          </a:p>
        </p:txBody>
      </p:sp>
      <p:sp>
        <p:nvSpPr>
          <p:cNvPr id="78854" name="TextBox 6"/>
          <p:cNvSpPr txBox="1">
            <a:spLocks noChangeArrowheads="1"/>
          </p:cNvSpPr>
          <p:nvPr/>
        </p:nvSpPr>
        <p:spPr bwMode="auto">
          <a:xfrm rot="18614624">
            <a:off x="6349359" y="5740219"/>
            <a:ext cx="934871"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of 1"</a:t>
            </a:r>
            <a:endParaRPr lang="en-US" sz="1400" dirty="0">
              <a:solidFill>
                <a:srgbClr val="FFFF00"/>
              </a:solidFill>
              <a:latin typeface="Arial" pitchFamily="34" charset="0"/>
              <a:cs typeface="Arial" pitchFamily="34" charset="0"/>
            </a:endParaRPr>
          </a:p>
        </p:txBody>
      </p:sp>
      <p:sp>
        <p:nvSpPr>
          <p:cNvPr id="78855" name="TextBox 7"/>
          <p:cNvSpPr txBox="1">
            <a:spLocks noChangeArrowheads="1"/>
          </p:cNvSpPr>
          <p:nvPr/>
        </p:nvSpPr>
        <p:spPr bwMode="auto">
          <a:xfrm>
            <a:off x="3046413" y="5955268"/>
            <a:ext cx="133562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700' of 1½"</a:t>
            </a:r>
            <a:endParaRPr lang="en-US" dirty="0">
              <a:solidFill>
                <a:srgbClr val="FFFF00"/>
              </a:solidFill>
              <a:latin typeface="Arial" pitchFamily="34" charset="0"/>
              <a:cs typeface="Arial" pitchFamily="34" charset="0"/>
            </a:endParaRPr>
          </a:p>
        </p:txBody>
      </p:sp>
      <p:sp>
        <p:nvSpPr>
          <p:cNvPr id="78856" name="TextBox 8"/>
          <p:cNvSpPr txBox="1">
            <a:spLocks noChangeArrowheads="1"/>
          </p:cNvSpPr>
          <p:nvPr/>
        </p:nvSpPr>
        <p:spPr bwMode="auto">
          <a:xfrm rot="18614624">
            <a:off x="7190765" y="5762444"/>
            <a:ext cx="92845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a:t>
            </a:r>
            <a:r>
              <a:rPr lang="en-US" sz="1400" dirty="0">
                <a:solidFill>
                  <a:srgbClr val="FFFF00"/>
                </a:solidFill>
                <a:latin typeface="Arial" pitchFamily="34" charset="0"/>
                <a:cs typeface="Arial" pitchFamily="34" charset="0"/>
              </a:rPr>
              <a:t>of </a:t>
            </a:r>
            <a:r>
              <a:rPr lang="en-US" sz="1400" dirty="0" smtClean="0">
                <a:solidFill>
                  <a:srgbClr val="FFFF00"/>
                </a:solidFill>
                <a:latin typeface="Arial" pitchFamily="34" charset="0"/>
                <a:cs typeface="Arial" pitchFamily="34" charset="0"/>
              </a:rPr>
              <a:t>1"</a:t>
            </a:r>
            <a:endParaRPr lang="en-US" sz="1400" dirty="0">
              <a:solidFill>
                <a:srgbClr val="FFFF00"/>
              </a:solidFill>
              <a:latin typeface="Arial" pitchFamily="34" charset="0"/>
              <a:cs typeface="Arial" pitchFamily="34" charset="0"/>
            </a:endParaRPr>
          </a:p>
        </p:txBody>
      </p:sp>
      <p:sp>
        <p:nvSpPr>
          <p:cNvPr id="78857" name="TextBox 9"/>
          <p:cNvSpPr txBox="1">
            <a:spLocks noChangeArrowheads="1"/>
          </p:cNvSpPr>
          <p:nvPr/>
        </p:nvSpPr>
        <p:spPr bwMode="auto">
          <a:xfrm rot="18614624">
            <a:off x="7886090" y="5762444"/>
            <a:ext cx="92845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a:t>
            </a:r>
            <a:r>
              <a:rPr lang="en-US" sz="1400" dirty="0">
                <a:solidFill>
                  <a:srgbClr val="FFFF00"/>
                </a:solidFill>
                <a:latin typeface="Arial" pitchFamily="34" charset="0"/>
                <a:cs typeface="Arial" pitchFamily="34" charset="0"/>
              </a:rPr>
              <a:t>of </a:t>
            </a:r>
            <a:r>
              <a:rPr lang="en-US" sz="1400" dirty="0" smtClean="0">
                <a:solidFill>
                  <a:srgbClr val="FFFF00"/>
                </a:solidFill>
                <a:latin typeface="Arial" pitchFamily="34" charset="0"/>
                <a:cs typeface="Arial" pitchFamily="34" charset="0"/>
              </a:rPr>
              <a:t>1"</a:t>
            </a:r>
            <a:endParaRPr lang="en-US" sz="1400" dirty="0">
              <a:solidFill>
                <a:srgbClr val="FFFF00"/>
              </a:solidFill>
              <a:latin typeface="Arial" pitchFamily="34" charset="0"/>
              <a:cs typeface="Arial" pitchFamily="34" charset="0"/>
            </a:endParaRPr>
          </a:p>
        </p:txBody>
      </p:sp>
      <p:sp>
        <p:nvSpPr>
          <p:cNvPr id="78858" name="TextBox 10"/>
          <p:cNvSpPr txBox="1">
            <a:spLocks noChangeArrowheads="1"/>
          </p:cNvSpPr>
          <p:nvPr/>
        </p:nvSpPr>
        <p:spPr bwMode="auto">
          <a:xfrm>
            <a:off x="6705600" y="6397823"/>
            <a:ext cx="1027845" cy="307777"/>
          </a:xfrm>
          <a:prstGeom prst="rect">
            <a:avLst/>
          </a:prstGeom>
          <a:noFill/>
          <a:ln w="9525">
            <a:noFill/>
            <a:miter lim="800000"/>
            <a:headEnd/>
            <a:tailEnd/>
          </a:ln>
        </p:spPr>
        <p:txBody>
          <a:bodyPr wrap="none">
            <a:spAutoFit/>
          </a:bodyPr>
          <a:lstStyle/>
          <a:p>
            <a:r>
              <a:rPr lang="en-US" sz="1400" dirty="0" err="1" smtClean="0">
                <a:solidFill>
                  <a:srgbClr val="FFFF00"/>
                </a:solidFill>
                <a:latin typeface="Arial" pitchFamily="34" charset="0"/>
                <a:cs typeface="Arial" pitchFamily="34" charset="0"/>
              </a:rPr>
              <a:t>100'of</a:t>
            </a:r>
            <a:r>
              <a:rPr lang="en-US" sz="1400" dirty="0" smtClean="0">
                <a:solidFill>
                  <a:srgbClr val="FFFF00"/>
                </a:solidFill>
                <a:latin typeface="Arial" pitchFamily="34" charset="0"/>
                <a:cs typeface="Arial" pitchFamily="34" charset="0"/>
              </a:rPr>
              <a:t> 1½"</a:t>
            </a:r>
            <a:endParaRPr lang="en-US" sz="1400" dirty="0">
              <a:solidFill>
                <a:srgbClr val="FFFF00"/>
              </a:solidFill>
              <a:latin typeface="Arial" pitchFamily="34" charset="0"/>
              <a:cs typeface="Arial" pitchFamily="34" charset="0"/>
            </a:endParaRPr>
          </a:p>
        </p:txBody>
      </p:sp>
      <p:sp>
        <p:nvSpPr>
          <p:cNvPr id="78859" name="TextBox 11"/>
          <p:cNvSpPr txBox="1">
            <a:spLocks noChangeArrowheads="1"/>
          </p:cNvSpPr>
          <p:nvPr/>
        </p:nvSpPr>
        <p:spPr bwMode="auto">
          <a:xfrm>
            <a:off x="7696200" y="6397823"/>
            <a:ext cx="107753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a:t>
            </a:r>
            <a:r>
              <a:rPr lang="en-US" sz="1400" dirty="0">
                <a:solidFill>
                  <a:srgbClr val="FFFF00"/>
                </a:solidFill>
                <a:latin typeface="Arial" pitchFamily="34" charset="0"/>
                <a:cs typeface="Arial" pitchFamily="34" charset="0"/>
              </a:rPr>
              <a:t>of </a:t>
            </a:r>
            <a:r>
              <a:rPr lang="en-US" sz="1400" dirty="0" smtClean="0">
                <a:solidFill>
                  <a:srgbClr val="FFFF00"/>
                </a:solidFill>
                <a:latin typeface="Arial" pitchFamily="34" charset="0"/>
                <a:cs typeface="Arial" pitchFamily="34" charset="0"/>
              </a:rPr>
              <a:t>1½"</a:t>
            </a:r>
            <a:endParaRPr lang="en-US" sz="1400" dirty="0">
              <a:solidFill>
                <a:srgbClr val="FFFF00"/>
              </a:solidFill>
              <a:latin typeface="Arial" pitchFamily="34" charset="0"/>
              <a:cs typeface="Arial" pitchFamily="34" charset="0"/>
            </a:endParaRPr>
          </a:p>
        </p:txBody>
      </p:sp>
      <p:sp>
        <p:nvSpPr>
          <p:cNvPr id="15" name="TextBox 12"/>
          <p:cNvSpPr txBox="1">
            <a:spLocks noChangeArrowheads="1"/>
          </p:cNvSpPr>
          <p:nvPr/>
        </p:nvSpPr>
        <p:spPr bwMode="auto">
          <a:xfrm>
            <a:off x="6781800" y="5285601"/>
            <a:ext cx="663964"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a:t>
            </a:r>
            <a:r>
              <a:rPr lang="en-US" sz="1200" dirty="0">
                <a:solidFill>
                  <a:srgbClr val="FFFF00"/>
                </a:solidFill>
                <a:latin typeface="Arial" pitchFamily="34" charset="0"/>
                <a:cs typeface="Arial" pitchFamily="34" charset="0"/>
              </a:rPr>
              <a:t>t</a:t>
            </a:r>
            <a:r>
              <a:rPr lang="en-US" sz="1200" dirty="0" smtClean="0">
                <a:solidFill>
                  <a:srgbClr val="FFFF00"/>
                </a:solidFill>
                <a:latin typeface="Arial" pitchFamily="34" charset="0"/>
                <a:cs typeface="Arial" pitchFamily="34" charset="0"/>
              </a:rPr>
              <a:t>ip</a:t>
            </a:r>
            <a:endParaRPr lang="en-US" sz="1200" dirty="0">
              <a:solidFill>
                <a:srgbClr val="FFFF00"/>
              </a:solidFill>
              <a:latin typeface="Arial" pitchFamily="34" charset="0"/>
              <a:cs typeface="Arial" pitchFamily="34" charset="0"/>
            </a:endParaRPr>
          </a:p>
        </p:txBody>
      </p:sp>
      <p:sp>
        <p:nvSpPr>
          <p:cNvPr id="16" name="TextBox 12"/>
          <p:cNvSpPr txBox="1">
            <a:spLocks noChangeArrowheads="1"/>
          </p:cNvSpPr>
          <p:nvPr/>
        </p:nvSpPr>
        <p:spPr bwMode="auto">
          <a:xfrm>
            <a:off x="7772400" y="5285601"/>
            <a:ext cx="667170"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tip</a:t>
            </a:r>
            <a:endParaRPr lang="en-US" sz="1200" dirty="0">
              <a:solidFill>
                <a:srgbClr val="FFFF00"/>
              </a:solidFill>
              <a:latin typeface="Arial" pitchFamily="34" charset="0"/>
              <a:cs typeface="Arial" pitchFamily="34" charset="0"/>
            </a:endParaRPr>
          </a:p>
        </p:txBody>
      </p:sp>
      <p:sp>
        <p:nvSpPr>
          <p:cNvPr id="17" name="TextBox 12"/>
          <p:cNvSpPr txBox="1">
            <a:spLocks noChangeArrowheads="1"/>
          </p:cNvSpPr>
          <p:nvPr/>
        </p:nvSpPr>
        <p:spPr bwMode="auto">
          <a:xfrm>
            <a:off x="8452785" y="5285601"/>
            <a:ext cx="663964"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tip</a:t>
            </a:r>
            <a:endParaRPr lang="en-US" sz="1200"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514600" y="0"/>
            <a:ext cx="4114800" cy="838200"/>
          </a:xfrm>
        </p:spPr>
        <p:txBody>
          <a:bodyPr>
            <a:normAutofit/>
          </a:bodyPr>
          <a:lstStyle/>
          <a:p>
            <a:pPr fontAlgn="auto">
              <a:spcAft>
                <a:spcPts val="0"/>
              </a:spcAft>
              <a:defRPr/>
            </a:pPr>
            <a:r>
              <a:rPr lang="en-US" sz="2800" dirty="0" smtClean="0"/>
              <a:t>Scenario G</a:t>
            </a:r>
            <a:endParaRPr lang="en-US" sz="2800" dirty="0"/>
          </a:p>
        </p:txBody>
      </p:sp>
      <p:pic>
        <p:nvPicPr>
          <p:cNvPr id="7"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4942966"/>
            <a:ext cx="9144000" cy="1686433"/>
          </a:xfrm>
          <a:prstGeom prst="rect">
            <a:avLst/>
          </a:prstGeom>
          <a:noFill/>
          <a:ln w="9525">
            <a:noFill/>
            <a:miter lim="800000"/>
            <a:headEnd/>
            <a:tailEnd/>
          </a:ln>
        </p:spPr>
      </p:pic>
      <p:sp>
        <p:nvSpPr>
          <p:cNvPr id="8" name="TextBox 6"/>
          <p:cNvSpPr txBox="1">
            <a:spLocks noChangeArrowheads="1"/>
          </p:cNvSpPr>
          <p:nvPr/>
        </p:nvSpPr>
        <p:spPr bwMode="auto">
          <a:xfrm rot="18261999">
            <a:off x="6329425" y="5669926"/>
            <a:ext cx="92845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of 1"</a:t>
            </a:r>
            <a:endParaRPr lang="en-US" sz="1400" dirty="0">
              <a:solidFill>
                <a:srgbClr val="FFFF00"/>
              </a:solidFill>
              <a:latin typeface="Arial" pitchFamily="34" charset="0"/>
              <a:cs typeface="Arial" pitchFamily="34" charset="0"/>
            </a:endParaRPr>
          </a:p>
        </p:txBody>
      </p:sp>
      <p:sp>
        <p:nvSpPr>
          <p:cNvPr id="9" name="TextBox 8"/>
          <p:cNvSpPr txBox="1">
            <a:spLocks noChangeArrowheads="1"/>
          </p:cNvSpPr>
          <p:nvPr/>
        </p:nvSpPr>
        <p:spPr bwMode="auto">
          <a:xfrm rot="18208563">
            <a:off x="7166146" y="5602357"/>
            <a:ext cx="92845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a:t>
            </a:r>
            <a:r>
              <a:rPr lang="en-US" sz="1400" dirty="0">
                <a:solidFill>
                  <a:srgbClr val="FFFF00"/>
                </a:solidFill>
                <a:latin typeface="Arial" pitchFamily="34" charset="0"/>
                <a:cs typeface="Arial" pitchFamily="34" charset="0"/>
              </a:rPr>
              <a:t>of </a:t>
            </a:r>
            <a:r>
              <a:rPr lang="en-US" sz="1400" dirty="0" smtClean="0">
                <a:solidFill>
                  <a:srgbClr val="FFFF00"/>
                </a:solidFill>
                <a:latin typeface="Arial" pitchFamily="34" charset="0"/>
                <a:cs typeface="Arial" pitchFamily="34" charset="0"/>
              </a:rPr>
              <a:t>1"</a:t>
            </a:r>
            <a:endParaRPr lang="en-US" sz="1400" dirty="0">
              <a:solidFill>
                <a:srgbClr val="FFFF00"/>
              </a:solidFill>
              <a:latin typeface="Arial" pitchFamily="34" charset="0"/>
              <a:cs typeface="Arial" pitchFamily="34" charset="0"/>
            </a:endParaRPr>
          </a:p>
        </p:txBody>
      </p:sp>
      <p:sp>
        <p:nvSpPr>
          <p:cNvPr id="10" name="TextBox 9"/>
          <p:cNvSpPr txBox="1">
            <a:spLocks noChangeArrowheads="1"/>
          </p:cNvSpPr>
          <p:nvPr/>
        </p:nvSpPr>
        <p:spPr bwMode="auto">
          <a:xfrm rot="18136986">
            <a:off x="7918155" y="5677507"/>
            <a:ext cx="92845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of 1"</a:t>
            </a:r>
            <a:endParaRPr lang="en-US" sz="1400" dirty="0">
              <a:solidFill>
                <a:srgbClr val="FFFF00"/>
              </a:solidFill>
              <a:latin typeface="Arial" pitchFamily="34" charset="0"/>
              <a:cs typeface="Arial" pitchFamily="34" charset="0"/>
            </a:endParaRPr>
          </a:p>
        </p:txBody>
      </p:sp>
      <p:sp>
        <p:nvSpPr>
          <p:cNvPr id="12" name="TextBox 10"/>
          <p:cNvSpPr txBox="1">
            <a:spLocks noChangeArrowheads="1"/>
          </p:cNvSpPr>
          <p:nvPr/>
        </p:nvSpPr>
        <p:spPr bwMode="auto">
          <a:xfrm>
            <a:off x="6629400" y="6172200"/>
            <a:ext cx="107753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a:t>
            </a:r>
            <a:r>
              <a:rPr lang="en-US" sz="1400" dirty="0">
                <a:solidFill>
                  <a:srgbClr val="FFFF00"/>
                </a:solidFill>
                <a:latin typeface="Arial" pitchFamily="34" charset="0"/>
                <a:cs typeface="Arial" pitchFamily="34" charset="0"/>
              </a:rPr>
              <a:t>of </a:t>
            </a:r>
            <a:r>
              <a:rPr lang="en-US" sz="1400" dirty="0" smtClean="0">
                <a:solidFill>
                  <a:srgbClr val="FFFF00"/>
                </a:solidFill>
                <a:latin typeface="Arial" pitchFamily="34" charset="0"/>
                <a:cs typeface="Arial" pitchFamily="34" charset="0"/>
              </a:rPr>
              <a:t>1½"</a:t>
            </a:r>
            <a:endParaRPr lang="en-US" sz="1400" dirty="0">
              <a:solidFill>
                <a:srgbClr val="FFFF00"/>
              </a:solidFill>
              <a:latin typeface="Arial" pitchFamily="34" charset="0"/>
              <a:cs typeface="Arial" pitchFamily="34" charset="0"/>
            </a:endParaRPr>
          </a:p>
        </p:txBody>
      </p:sp>
      <p:sp>
        <p:nvSpPr>
          <p:cNvPr id="14" name="TextBox 11"/>
          <p:cNvSpPr txBox="1">
            <a:spLocks noChangeArrowheads="1"/>
          </p:cNvSpPr>
          <p:nvPr/>
        </p:nvSpPr>
        <p:spPr bwMode="auto">
          <a:xfrm>
            <a:off x="7696200" y="6172200"/>
            <a:ext cx="1077539" cy="307777"/>
          </a:xfrm>
          <a:prstGeom prst="rect">
            <a:avLst/>
          </a:prstGeom>
          <a:noFill/>
          <a:ln w="9525">
            <a:noFill/>
            <a:miter lim="800000"/>
            <a:headEnd/>
            <a:tailEnd/>
          </a:ln>
        </p:spPr>
        <p:txBody>
          <a:bodyPr wrap="none">
            <a:spAutoFit/>
          </a:bodyPr>
          <a:lstStyle/>
          <a:p>
            <a:r>
              <a:rPr lang="en-US" sz="1400" dirty="0" smtClean="0">
                <a:solidFill>
                  <a:srgbClr val="FFFF00"/>
                </a:solidFill>
                <a:latin typeface="Arial" pitchFamily="34" charset="0"/>
                <a:cs typeface="Arial" pitchFamily="34" charset="0"/>
              </a:rPr>
              <a:t>100' of 1½"</a:t>
            </a:r>
            <a:endParaRPr lang="en-US" sz="1400" dirty="0">
              <a:solidFill>
                <a:srgbClr val="FFFF00"/>
              </a:solidFill>
              <a:latin typeface="Arial" pitchFamily="34" charset="0"/>
              <a:cs typeface="Arial" pitchFamily="34" charset="0"/>
            </a:endParaRPr>
          </a:p>
        </p:txBody>
      </p:sp>
      <p:sp>
        <p:nvSpPr>
          <p:cNvPr id="23" name="TextBox 7"/>
          <p:cNvSpPr txBox="1">
            <a:spLocks noChangeArrowheads="1"/>
          </p:cNvSpPr>
          <p:nvPr/>
        </p:nvSpPr>
        <p:spPr bwMode="auto">
          <a:xfrm>
            <a:off x="3124200" y="5715000"/>
            <a:ext cx="133562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700' of 1½"</a:t>
            </a:r>
            <a:endParaRPr lang="en-US" dirty="0">
              <a:solidFill>
                <a:srgbClr val="FFFF00"/>
              </a:solidFill>
              <a:latin typeface="Arial" pitchFamily="34" charset="0"/>
              <a:cs typeface="Arial" pitchFamily="34" charset="0"/>
            </a:endParaRPr>
          </a:p>
        </p:txBody>
      </p:sp>
      <p:graphicFrame>
        <p:nvGraphicFramePr>
          <p:cNvPr id="24" name="Content Placeholder 9"/>
          <p:cNvGraphicFramePr>
            <a:graphicFrameLocks/>
          </p:cNvGraphicFramePr>
          <p:nvPr>
            <p:extLst>
              <p:ext uri="{D42A27DB-BD31-4B8C-83A1-F6EECF244321}">
                <p14:modId xmlns:p14="http://schemas.microsoft.com/office/powerpoint/2010/main" val="2378928215"/>
              </p:ext>
            </p:extLst>
          </p:nvPr>
        </p:nvGraphicFramePr>
        <p:xfrm>
          <a:off x="381000" y="762000"/>
          <a:ext cx="8610600" cy="3657600"/>
        </p:xfrm>
        <a:graphic>
          <a:graphicData uri="http://schemas.openxmlformats.org/drawingml/2006/table">
            <a:tbl>
              <a:tblPr bandRow="1">
                <a:tableStyleId>{5C22544A-7EE6-4342-B048-85BDC9FD1C3A}</a:tableStyleId>
              </a:tblPr>
              <a:tblGrid>
                <a:gridCol w="6629400"/>
                <a:gridCol w="304800"/>
                <a:gridCol w="1676400"/>
              </a:tblGrid>
              <a:tr h="1524662">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1: Flow rate                                                         </a:t>
                      </a:r>
                      <a:r>
                        <a:rPr lang="en-US" sz="1200" b="1" kern="1200" baseline="0" dirty="0" smtClean="0">
                          <a:solidFill>
                            <a:schemeClr val="accent1">
                              <a:lumMod val="75000"/>
                            </a:schemeClr>
                          </a:solidFill>
                          <a:latin typeface="Arial" pitchFamily="34" charset="0"/>
                          <a:ea typeface="+mn-ea"/>
                          <a:cs typeface="Arial" pitchFamily="34" charset="0"/>
                        </a:rPr>
                        <a:t>         Lateral A</a:t>
                      </a:r>
                    </a:p>
                    <a:p>
                      <a:pPr marL="0" marR="0" algn="l" defTabSz="914400" rtl="0" eaLnBrk="1" latinLnBrk="0" hangingPunct="1">
                        <a:spcBef>
                          <a:spcPts val="0"/>
                        </a:spcBef>
                        <a:spcAft>
                          <a:spcPts val="0"/>
                        </a:spcAft>
                      </a:pPr>
                      <a:r>
                        <a:rPr lang="en-US" sz="1200" b="1" kern="1200" baseline="0" dirty="0" smtClean="0">
                          <a:solidFill>
                            <a:schemeClr val="accent1">
                              <a:lumMod val="75000"/>
                            </a:schemeClr>
                          </a:solidFill>
                          <a:latin typeface="Arial" pitchFamily="34" charset="0"/>
                          <a:ea typeface="+mn-ea"/>
                          <a:cs typeface="Arial" pitchFamily="34" charset="0"/>
                        </a:rPr>
                        <a:t>                                                                                                                           Lateral B</a:t>
                      </a:r>
                    </a:p>
                    <a:p>
                      <a:pPr marL="0" marR="0" algn="l" defTabSz="914400" rtl="0" eaLnBrk="1" latinLnBrk="0" hangingPunct="1">
                        <a:spcBef>
                          <a:spcPts val="0"/>
                        </a:spcBef>
                        <a:spcAft>
                          <a:spcPts val="0"/>
                        </a:spcAft>
                      </a:pPr>
                      <a:r>
                        <a:rPr lang="en-US" sz="1200" b="1" kern="1200" baseline="0" dirty="0" smtClean="0">
                          <a:solidFill>
                            <a:schemeClr val="accent1">
                              <a:lumMod val="75000"/>
                            </a:schemeClr>
                          </a:solidFill>
                          <a:latin typeface="Arial" pitchFamily="34" charset="0"/>
                          <a:ea typeface="+mn-ea"/>
                          <a:cs typeface="Arial" pitchFamily="34" charset="0"/>
                        </a:rPr>
                        <a:t>                                                                                                                           Lateral C</a:t>
                      </a:r>
                    </a:p>
                    <a:p>
                      <a:pPr marL="0" marR="0" algn="l" defTabSz="914400" rtl="0" eaLnBrk="1" latinLnBrk="0" hangingPunct="1">
                        <a:spcBef>
                          <a:spcPts val="0"/>
                        </a:spcBef>
                        <a:spcAft>
                          <a:spcPts val="0"/>
                        </a:spcAft>
                      </a:pPr>
                      <a:r>
                        <a:rPr lang="en-US" sz="1200" b="1" kern="1200" baseline="0" dirty="0" smtClean="0">
                          <a:solidFill>
                            <a:schemeClr val="accent1">
                              <a:lumMod val="75000"/>
                            </a:schemeClr>
                          </a:solidFill>
                          <a:latin typeface="Arial" pitchFamily="34" charset="0"/>
                          <a:ea typeface="+mn-ea"/>
                          <a:cs typeface="Arial" pitchFamily="34" charset="0"/>
                        </a:rPr>
                        <a:t>                                                                                                                           Trunk Z</a:t>
                      </a:r>
                    </a:p>
                    <a:p>
                      <a:pPr marL="0" marR="0" algn="l" defTabSz="914400" rtl="0" eaLnBrk="1" latinLnBrk="0" hangingPunct="1">
                        <a:spcBef>
                          <a:spcPts val="0"/>
                        </a:spcBef>
                        <a:spcAft>
                          <a:spcPts val="0"/>
                        </a:spcAft>
                      </a:pPr>
                      <a:r>
                        <a:rPr lang="en-US" sz="1200" b="1" kern="1200" baseline="0" dirty="0" smtClean="0">
                          <a:solidFill>
                            <a:schemeClr val="accent1">
                              <a:lumMod val="75000"/>
                            </a:schemeClr>
                          </a:solidFill>
                          <a:latin typeface="Arial" pitchFamily="34" charset="0"/>
                          <a:ea typeface="+mn-ea"/>
                          <a:cs typeface="Arial" pitchFamily="34" charset="0"/>
                        </a:rPr>
                        <a:t>                                                                                                                           Trunk Y</a:t>
                      </a:r>
                    </a:p>
                    <a:p>
                      <a:pPr marL="0" marR="0" algn="l" defTabSz="914400" rtl="0" eaLnBrk="1" latinLnBrk="0" hangingPunct="1">
                        <a:spcBef>
                          <a:spcPts val="0"/>
                        </a:spcBef>
                        <a:spcAft>
                          <a:spcPts val="0"/>
                        </a:spcAft>
                      </a:pPr>
                      <a:r>
                        <a:rPr lang="en-US" sz="1200" b="1" kern="1200" baseline="0" dirty="0" smtClean="0">
                          <a:solidFill>
                            <a:schemeClr val="accent1">
                              <a:lumMod val="75000"/>
                            </a:schemeClr>
                          </a:solidFill>
                          <a:latin typeface="Arial" pitchFamily="34" charset="0"/>
                          <a:ea typeface="+mn-ea"/>
                          <a:cs typeface="Arial" pitchFamily="34" charset="0"/>
                        </a:rPr>
                        <a:t>                                                                                                                           Trunk X</a:t>
                      </a: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Arial" pitchFamily="34" charset="0"/>
                          <a:ea typeface="+mn-ea"/>
                          <a:cs typeface="Arial" pitchFamily="34" charset="0"/>
                        </a:rPr>
                        <a:t>13</a:t>
                      </a:r>
                      <a:r>
                        <a:rPr lang="en-US" sz="1200" b="1" kern="1200" baseline="0" dirty="0" smtClean="0">
                          <a:solidFill>
                            <a:schemeClr val="tx1"/>
                          </a:solidFill>
                          <a:latin typeface="Arial" pitchFamily="34" charset="0"/>
                          <a:ea typeface="+mn-ea"/>
                          <a:cs typeface="Arial" pitchFamily="34" charset="0"/>
                        </a:rPr>
                        <a:t> </a:t>
                      </a:r>
                      <a:r>
                        <a:rPr lang="en-US" sz="1200" b="1" kern="1200" dirty="0" smtClean="0">
                          <a:solidFill>
                            <a:schemeClr val="tx1"/>
                          </a:solidFill>
                          <a:latin typeface="Arial" pitchFamily="34" charset="0"/>
                          <a:ea typeface="+mn-ea"/>
                          <a:cs typeface="Arial" pitchFamily="34" charset="0"/>
                        </a:rPr>
                        <a:t>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Arial" pitchFamily="34" charset="0"/>
                          <a:ea typeface="+mn-ea"/>
                          <a:cs typeface="Arial" pitchFamily="34" charset="0"/>
                        </a:rPr>
                        <a:t>13</a:t>
                      </a:r>
                      <a:r>
                        <a:rPr lang="en-US" sz="1200" b="1" kern="1200" baseline="0" dirty="0" smtClean="0">
                          <a:solidFill>
                            <a:schemeClr val="tx1"/>
                          </a:solidFill>
                          <a:latin typeface="Arial" pitchFamily="34" charset="0"/>
                          <a:ea typeface="+mn-ea"/>
                          <a:cs typeface="Arial" pitchFamily="34" charset="0"/>
                        </a:rPr>
                        <a:t> </a:t>
                      </a:r>
                      <a:r>
                        <a:rPr lang="en-US" sz="1200" b="1" kern="1200" dirty="0" smtClean="0">
                          <a:solidFill>
                            <a:schemeClr val="tx1"/>
                          </a:solidFill>
                          <a:latin typeface="Arial" pitchFamily="34" charset="0"/>
                          <a:ea typeface="+mn-ea"/>
                          <a:cs typeface="Arial" pitchFamily="34" charset="0"/>
                        </a:rPr>
                        <a:t>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Arial" pitchFamily="34" charset="0"/>
                          <a:ea typeface="+mn-ea"/>
                          <a:cs typeface="Arial" pitchFamily="34" charset="0"/>
                        </a:rPr>
                        <a:t>13</a:t>
                      </a:r>
                      <a:r>
                        <a:rPr lang="en-US" sz="1200" b="1" kern="1200" baseline="0" dirty="0" smtClean="0">
                          <a:solidFill>
                            <a:schemeClr val="tx1"/>
                          </a:solidFill>
                          <a:latin typeface="Arial" pitchFamily="34" charset="0"/>
                          <a:ea typeface="+mn-ea"/>
                          <a:cs typeface="Arial" pitchFamily="34" charset="0"/>
                        </a:rPr>
                        <a:t> </a:t>
                      </a:r>
                      <a:r>
                        <a:rPr lang="en-US" sz="1200" b="1" kern="1200" dirty="0" smtClean="0">
                          <a:solidFill>
                            <a:schemeClr val="tx1"/>
                          </a:solidFill>
                          <a:latin typeface="Arial" pitchFamily="34" charset="0"/>
                          <a:ea typeface="+mn-ea"/>
                          <a:cs typeface="Arial" pitchFamily="34" charset="0"/>
                        </a:rPr>
                        <a:t>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Arial" pitchFamily="34" charset="0"/>
                          <a:ea typeface="+mn-ea"/>
                          <a:cs typeface="Arial" pitchFamily="34" charset="0"/>
                        </a:rPr>
                        <a:t>13</a:t>
                      </a:r>
                      <a:r>
                        <a:rPr lang="en-US" sz="1200" b="1" kern="1200" baseline="0" dirty="0" smtClean="0">
                          <a:solidFill>
                            <a:schemeClr val="tx1"/>
                          </a:solidFill>
                          <a:latin typeface="Arial" pitchFamily="34" charset="0"/>
                          <a:ea typeface="+mn-ea"/>
                          <a:cs typeface="Arial" pitchFamily="34" charset="0"/>
                        </a:rPr>
                        <a:t> </a:t>
                      </a:r>
                      <a:r>
                        <a:rPr lang="en-US" sz="1200" b="1" kern="1200" dirty="0" smtClean="0">
                          <a:solidFill>
                            <a:schemeClr val="tx1"/>
                          </a:solidFill>
                          <a:latin typeface="Arial" pitchFamily="34" charset="0"/>
                          <a:ea typeface="+mn-ea"/>
                          <a:cs typeface="Arial" pitchFamily="34" charset="0"/>
                        </a:rPr>
                        <a:t>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Arial" pitchFamily="34" charset="0"/>
                          <a:ea typeface="+mn-ea"/>
                          <a:cs typeface="Arial" pitchFamily="34" charset="0"/>
                        </a:rPr>
                        <a:t>26 </a:t>
                      </a:r>
                      <a:r>
                        <a:rPr lang="en-US" sz="1200" b="1" kern="1200" dirty="0" smtClean="0">
                          <a:solidFill>
                            <a:schemeClr val="tx1"/>
                          </a:solidFill>
                          <a:latin typeface="Arial" pitchFamily="34" charset="0"/>
                          <a:ea typeface="+mn-ea"/>
                          <a:cs typeface="Arial" pitchFamily="34" charset="0"/>
                        </a:rPr>
                        <a:t>gpm</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Arial" pitchFamily="34" charset="0"/>
                          <a:ea typeface="+mn-ea"/>
                          <a:cs typeface="Arial" pitchFamily="34" charset="0"/>
                        </a:rPr>
                        <a:t>39 </a:t>
                      </a:r>
                      <a:r>
                        <a:rPr lang="en-US" sz="1200" b="1" kern="1200" dirty="0" smtClean="0">
                          <a:solidFill>
                            <a:schemeClr val="tx1"/>
                          </a:solidFill>
                          <a:latin typeface="Arial" pitchFamily="34" charset="0"/>
                          <a:ea typeface="+mn-ea"/>
                          <a:cs typeface="Arial" pitchFamily="34" charset="0"/>
                        </a:rPr>
                        <a:t>gpm</a:t>
                      </a:r>
                    </a:p>
                  </a:txBody>
                  <a:tcPr marL="68580" marR="68580" marT="0" marB="0">
                    <a:solidFill>
                      <a:schemeClr val="accent1">
                        <a:lumMod val="60000"/>
                        <a:lumOff val="40000"/>
                      </a:schemeClr>
                    </a:solidFill>
                  </a:tcPr>
                </a:tc>
              </a:tr>
              <a:tr h="1535779">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1400" u="none" kern="1200" baseline="0" dirty="0" smtClean="0">
                        <a:solidFill>
                          <a:schemeClr val="dk1"/>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1400" u="none" kern="1200" baseline="0" dirty="0" smtClean="0">
                        <a:solidFill>
                          <a:schemeClr val="dk1"/>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1400" u="none" kern="1200" baseline="0" dirty="0" smtClean="0">
                        <a:solidFill>
                          <a:schemeClr val="dk1"/>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1400" u="none" kern="1200" baseline="0" dirty="0" smtClean="0">
                        <a:solidFill>
                          <a:schemeClr val="dk1"/>
                        </a:solidFill>
                        <a:latin typeface="Arial" pitchFamily="34" charset="0"/>
                        <a:ea typeface="+mn-ea"/>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91 psi</a:t>
                      </a:r>
                    </a:p>
                  </a:txBody>
                  <a:tcPr marL="68580" marR="68580" marT="0" marB="0"/>
                </a:tc>
              </a:tr>
              <a:tr h="597159">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3: Identify pump(s)</a:t>
                      </a:r>
                      <a:br>
                        <a:rPr lang="en-US" sz="1600" b="1" kern="1200" dirty="0" smtClean="0">
                          <a:solidFill>
                            <a:schemeClr val="accent1">
                              <a:lumMod val="75000"/>
                            </a:schemeClr>
                          </a:solidFill>
                          <a:latin typeface="Arial" pitchFamily="34" charset="0"/>
                          <a:ea typeface="+mn-ea"/>
                          <a:cs typeface="Arial" pitchFamily="34" charset="0"/>
                        </a:rPr>
                      </a:br>
                      <a:endParaRPr lang="en-US" sz="16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20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endParaRPr lang="en-US" sz="16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354860089"/>
              </p:ext>
            </p:extLst>
          </p:nvPr>
        </p:nvGraphicFramePr>
        <p:xfrm>
          <a:off x="2514600" y="2286000"/>
          <a:ext cx="2438399" cy="1529080"/>
        </p:xfrm>
        <a:graphic>
          <a:graphicData uri="http://schemas.openxmlformats.org/drawingml/2006/table">
            <a:tbl>
              <a:tblPr firstRow="1" bandRow="1">
                <a:tableStyleId>{5C22544A-7EE6-4342-B048-85BDC9FD1C3A}</a:tableStyleId>
              </a:tblPr>
              <a:tblGrid>
                <a:gridCol w="1254035"/>
                <a:gridCol w="278674"/>
                <a:gridCol w="905690"/>
              </a:tblGrid>
              <a:tr h="195943">
                <a:tc>
                  <a:txBody>
                    <a:bodyPr/>
                    <a:lstStyle/>
                    <a:p>
                      <a:pPr algn="r">
                        <a:lnSpc>
                          <a:spcPts val="1000"/>
                        </a:lnSpc>
                      </a:pPr>
                      <a:r>
                        <a:rPr lang="en-US" sz="1100" b="0" dirty="0" smtClean="0">
                          <a:solidFill>
                            <a:schemeClr val="tx1"/>
                          </a:solidFill>
                          <a:latin typeface="Arial" pitchFamily="34" charset="0"/>
                          <a:cs typeface="Arial" pitchFamily="34" charset="0"/>
                        </a:rPr>
                        <a:t>NP </a:t>
                      </a:r>
                      <a:endParaRPr lang="en-US" sz="1100" b="0" dirty="0">
                        <a:solidFill>
                          <a:schemeClr val="tx1"/>
                        </a:solidFill>
                        <a:latin typeface="Arial" pitchFamily="34" charset="0"/>
                        <a:cs typeface="Arial" pitchFamily="34" charset="0"/>
                      </a:endParaRPr>
                    </a:p>
                  </a:txBody>
                  <a:tcPr>
                    <a:noFill/>
                  </a:tcPr>
                </a:tc>
                <a:tc>
                  <a:txBody>
                    <a:bodyPr/>
                    <a:lstStyle/>
                    <a:p>
                      <a:pPr>
                        <a:lnSpc>
                          <a:spcPts val="1000"/>
                        </a:lnSpc>
                      </a:pPr>
                      <a:r>
                        <a:rPr lang="en-US" sz="1100" b="0" dirty="0" smtClean="0">
                          <a:solidFill>
                            <a:schemeClr val="tx1"/>
                          </a:solidFill>
                          <a:latin typeface="Arial" pitchFamily="34" charset="0"/>
                          <a:cs typeface="Arial" pitchFamily="34" charset="0"/>
                        </a:rPr>
                        <a:t>= </a:t>
                      </a:r>
                      <a:endParaRPr lang="en-US" sz="1100" b="0" dirty="0">
                        <a:solidFill>
                          <a:schemeClr val="tx1"/>
                        </a:solidFill>
                        <a:latin typeface="Arial" pitchFamily="34" charset="0"/>
                        <a:cs typeface="Arial" pitchFamily="34" charset="0"/>
                      </a:endParaRPr>
                    </a:p>
                  </a:txBody>
                  <a:tcPr>
                    <a:noFill/>
                  </a:tcPr>
                </a:tc>
                <a:tc>
                  <a:txBody>
                    <a:bodyPr/>
                    <a:lstStyle/>
                    <a:p>
                      <a:pPr algn="r">
                        <a:lnSpc>
                          <a:spcPts val="1000"/>
                        </a:lnSpc>
                      </a:pPr>
                      <a:r>
                        <a:rPr lang="en-US" sz="1100" b="0" dirty="0" smtClean="0">
                          <a:solidFill>
                            <a:schemeClr val="tx1"/>
                          </a:solidFill>
                          <a:latin typeface="Arial" pitchFamily="34" charset="0"/>
                          <a:cs typeface="Arial" pitchFamily="34" charset="0"/>
                        </a:rPr>
                        <a:t>50 psi</a:t>
                      </a:r>
                      <a:endParaRPr lang="en-US" sz="1100" b="0" dirty="0">
                        <a:solidFill>
                          <a:schemeClr val="tx1"/>
                        </a:solidFill>
                        <a:latin typeface="Arial" pitchFamily="34" charset="0"/>
                        <a:cs typeface="Arial" pitchFamily="34" charset="0"/>
                      </a:endParaRPr>
                    </a:p>
                  </a:txBody>
                  <a:tcPr>
                    <a:noFill/>
                  </a:tcPr>
                </a:tc>
              </a:tr>
              <a:tr h="195943">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±HP</a:t>
                      </a:r>
                    </a:p>
                  </a:txBody>
                  <a:tcPr>
                    <a:noFill/>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a:t>
                      </a:r>
                    </a:p>
                  </a:txBody>
                  <a:tcPr>
                    <a:noFill/>
                  </a:tcPr>
                </a:tc>
                <a:tc>
                  <a:txBody>
                    <a:bodyPr/>
                    <a:lstStyle/>
                    <a:p>
                      <a:pPr algn="r">
                        <a:lnSpc>
                          <a:spcPts val="1000"/>
                        </a:lnSpc>
                      </a:pPr>
                      <a:r>
                        <a:rPr lang="en-US" sz="1100" b="0" kern="1200" dirty="0" smtClean="0">
                          <a:solidFill>
                            <a:schemeClr val="tx1"/>
                          </a:solidFill>
                          <a:latin typeface="Arial" pitchFamily="34" charset="0"/>
                          <a:ea typeface="+mn-ea"/>
                          <a:cs typeface="Arial" pitchFamily="34" charset="0"/>
                        </a:rPr>
                        <a:t>0  psi</a:t>
                      </a:r>
                    </a:p>
                  </a:txBody>
                  <a:tcPr>
                    <a:noFill/>
                  </a:tcPr>
                </a:tc>
              </a:tr>
              <a:tr h="195943">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FL  lateral</a:t>
                      </a:r>
                      <a:r>
                        <a:rPr lang="en-US" sz="1100" b="0" kern="1200" baseline="0" dirty="0" smtClean="0">
                          <a:solidFill>
                            <a:schemeClr val="tx1"/>
                          </a:solidFill>
                          <a:latin typeface="Arial" pitchFamily="34" charset="0"/>
                          <a:ea typeface="+mn-ea"/>
                          <a:cs typeface="Arial" pitchFamily="34" charset="0"/>
                        </a:rPr>
                        <a:t> C</a:t>
                      </a:r>
                      <a:endParaRPr lang="en-US" sz="1100" b="0" kern="1200" dirty="0" smtClean="0">
                        <a:solidFill>
                          <a:schemeClr val="tx1"/>
                        </a:solidFill>
                        <a:latin typeface="Arial" pitchFamily="34" charset="0"/>
                        <a:ea typeface="+mn-ea"/>
                        <a:cs typeface="Arial" pitchFamily="34" charset="0"/>
                      </a:endParaRPr>
                    </a:p>
                  </a:txBody>
                  <a:tcPr>
                    <a:noFill/>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a:t>
                      </a:r>
                    </a:p>
                  </a:txBody>
                  <a:tcPr>
                    <a:noFill/>
                  </a:tcPr>
                </a:tc>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4 psi</a:t>
                      </a:r>
                    </a:p>
                  </a:txBody>
                  <a:tcPr>
                    <a:noFill/>
                  </a:tcPr>
                </a:tc>
              </a:tr>
              <a:tr h="195943">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FL trunk Z</a:t>
                      </a:r>
                    </a:p>
                  </a:txBody>
                  <a:tcPr>
                    <a:noFill/>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a:t>
                      </a:r>
                    </a:p>
                  </a:txBody>
                  <a:tcPr>
                    <a:noFill/>
                  </a:tcPr>
                </a:tc>
                <a:tc>
                  <a:txBody>
                    <a:bodyPr/>
                    <a:lstStyle/>
                    <a:p>
                      <a:pPr algn="r">
                        <a:lnSpc>
                          <a:spcPts val="1000"/>
                        </a:lnSpc>
                      </a:pPr>
                      <a:r>
                        <a:rPr lang="en-US" sz="1100" b="0" kern="1200" dirty="0" smtClean="0">
                          <a:solidFill>
                            <a:schemeClr val="tx1"/>
                          </a:solidFill>
                          <a:latin typeface="Arial" pitchFamily="34" charset="0"/>
                          <a:ea typeface="+mn-ea"/>
                          <a:cs typeface="Arial" pitchFamily="34" charset="0"/>
                        </a:rPr>
                        <a:t>0 psi</a:t>
                      </a:r>
                    </a:p>
                  </a:txBody>
                  <a:tcPr>
                    <a:noFill/>
                  </a:tcPr>
                </a:tc>
              </a:tr>
              <a:tr h="195943">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FL  trunk Y</a:t>
                      </a:r>
                    </a:p>
                  </a:txBody>
                  <a:tcPr>
                    <a:noFill/>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100" b="1" kern="1200" dirty="0" smtClean="0">
                          <a:solidFill>
                            <a:schemeClr val="tx1"/>
                          </a:solidFill>
                          <a:latin typeface="Arial" pitchFamily="34" charset="0"/>
                          <a:ea typeface="+mn-ea"/>
                          <a:cs typeface="Arial" pitchFamily="34" charset="0"/>
                        </a:rPr>
                        <a:t>=</a:t>
                      </a:r>
                    </a:p>
                  </a:txBody>
                  <a:tcPr>
                    <a:noFill/>
                  </a:tcPr>
                </a:tc>
                <a:tc>
                  <a:txBody>
                    <a:bodyPr/>
                    <a:lstStyle/>
                    <a:p>
                      <a:pPr algn="r">
                        <a:lnSpc>
                          <a:spcPts val="1000"/>
                        </a:lnSpc>
                      </a:pPr>
                      <a:r>
                        <a:rPr lang="en-US" sz="1100" b="0" kern="1200" dirty="0" smtClean="0">
                          <a:solidFill>
                            <a:schemeClr val="tx1"/>
                          </a:solidFill>
                          <a:latin typeface="Arial" pitchFamily="34" charset="0"/>
                          <a:ea typeface="+mn-ea"/>
                          <a:cs typeface="Arial" pitchFamily="34" charset="0"/>
                        </a:rPr>
                        <a:t>2 psi</a:t>
                      </a:r>
                    </a:p>
                  </a:txBody>
                  <a:tcPr>
                    <a:noFill/>
                  </a:tcPr>
                </a:tc>
              </a:tr>
              <a:tr h="195943">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chemeClr val="tx1"/>
                          </a:solidFill>
                          <a:latin typeface="Arial" pitchFamily="34" charset="0"/>
                          <a:ea typeface="+mn-ea"/>
                          <a:cs typeface="Arial" pitchFamily="34" charset="0"/>
                        </a:rPr>
                        <a:t>FL</a:t>
                      </a:r>
                      <a:r>
                        <a:rPr lang="en-US" sz="1100" b="0" kern="1200" baseline="0" dirty="0" smtClean="0">
                          <a:solidFill>
                            <a:schemeClr val="tx1"/>
                          </a:solidFill>
                          <a:latin typeface="Arial" pitchFamily="34" charset="0"/>
                          <a:ea typeface="+mn-ea"/>
                          <a:cs typeface="Arial" pitchFamily="34" charset="0"/>
                        </a:rPr>
                        <a:t> t</a:t>
                      </a:r>
                      <a:r>
                        <a:rPr lang="en-US" sz="1100" b="0" kern="1200" dirty="0" smtClean="0">
                          <a:solidFill>
                            <a:schemeClr val="tx1"/>
                          </a:solidFill>
                          <a:latin typeface="Arial" pitchFamily="34" charset="0"/>
                          <a:ea typeface="+mn-ea"/>
                          <a:cs typeface="Arial" pitchFamily="34" charset="0"/>
                        </a:rPr>
                        <a:t>runk</a:t>
                      </a:r>
                      <a:r>
                        <a:rPr lang="en-US" sz="1100" b="0" kern="1200" baseline="0" dirty="0" smtClean="0">
                          <a:solidFill>
                            <a:schemeClr val="tx1"/>
                          </a:solidFill>
                          <a:latin typeface="Arial" pitchFamily="34" charset="0"/>
                          <a:ea typeface="+mn-ea"/>
                          <a:cs typeface="Arial" pitchFamily="34" charset="0"/>
                        </a:rPr>
                        <a:t> X</a:t>
                      </a:r>
                      <a:endParaRPr lang="en-US" sz="1100" b="0" kern="1200" dirty="0" smtClean="0">
                        <a:solidFill>
                          <a:schemeClr val="tx1"/>
                        </a:solidFill>
                        <a:latin typeface="Arial" pitchFamily="34" charset="0"/>
                        <a:ea typeface="+mn-ea"/>
                        <a:cs typeface="Arial" pitchFamily="34" charset="0"/>
                      </a:endParaRPr>
                    </a:p>
                  </a:txBody>
                  <a:tcPr>
                    <a:noFill/>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100" b="1" kern="1200" dirty="0" smtClean="0">
                          <a:solidFill>
                            <a:schemeClr val="tx1"/>
                          </a:solidFill>
                          <a:latin typeface="Arial" pitchFamily="34" charset="0"/>
                          <a:ea typeface="+mn-ea"/>
                          <a:cs typeface="Arial" pitchFamily="34" charset="0"/>
                        </a:rPr>
                        <a:t>=</a:t>
                      </a:r>
                    </a:p>
                  </a:txBody>
                  <a:tcPr>
                    <a:noFill/>
                  </a:tcPr>
                </a:tc>
                <a:tc>
                  <a:txBody>
                    <a:bodyPr/>
                    <a:lstStyle/>
                    <a:p>
                      <a:pPr algn="r">
                        <a:lnSpc>
                          <a:spcPts val="1000"/>
                        </a:lnSpc>
                      </a:pPr>
                      <a:r>
                        <a:rPr lang="en-US" sz="1100" b="0" u="sng" kern="1200" dirty="0" smtClean="0">
                          <a:solidFill>
                            <a:schemeClr val="tx1"/>
                          </a:solidFill>
                          <a:latin typeface="Arial" pitchFamily="34" charset="0"/>
                          <a:ea typeface="+mn-ea"/>
                          <a:cs typeface="Arial" pitchFamily="34" charset="0"/>
                        </a:rPr>
                        <a:t>35 psi</a:t>
                      </a:r>
                    </a:p>
                  </a:txBody>
                  <a:tcPr>
                    <a:noFill/>
                  </a:tcPr>
                </a:tc>
              </a:tr>
              <a:tr h="195943">
                <a:tc>
                  <a:txBody>
                    <a:bodyPr/>
                    <a:lstStyle/>
                    <a:p>
                      <a:pPr algn="r">
                        <a:lnSpc>
                          <a:spcPts val="1000"/>
                        </a:lnSpc>
                      </a:pPr>
                      <a:r>
                        <a:rPr lang="en-US" sz="1100" b="1" kern="1200" dirty="0" smtClean="0">
                          <a:solidFill>
                            <a:schemeClr val="tx1"/>
                          </a:solidFill>
                          <a:latin typeface="Arial" pitchFamily="34" charset="0"/>
                          <a:ea typeface="+mn-ea"/>
                          <a:cs typeface="Arial" pitchFamily="34" charset="0"/>
                        </a:rPr>
                        <a:t>PDP</a:t>
                      </a:r>
                    </a:p>
                  </a:txBody>
                  <a:tcPr>
                    <a:noFill/>
                  </a:tcPr>
                </a:tc>
                <a:tc>
                  <a:txBody>
                    <a:bodyPr/>
                    <a:lstStyle/>
                    <a:p>
                      <a:pPr>
                        <a:lnSpc>
                          <a:spcPts val="1000"/>
                        </a:lnSpc>
                      </a:pPr>
                      <a:r>
                        <a:rPr lang="en-US" sz="1100" b="1" kern="1200" dirty="0" smtClean="0">
                          <a:solidFill>
                            <a:schemeClr val="tx1"/>
                          </a:solidFill>
                          <a:latin typeface="Arial" pitchFamily="34" charset="0"/>
                          <a:ea typeface="+mn-ea"/>
                          <a:cs typeface="Arial" pitchFamily="34" charset="0"/>
                        </a:rPr>
                        <a:t>=</a:t>
                      </a:r>
                    </a:p>
                  </a:txBody>
                  <a:tcPr>
                    <a:noFill/>
                  </a:tcPr>
                </a:tc>
                <a:tc>
                  <a:txBody>
                    <a:bodyPr/>
                    <a:lstStyle/>
                    <a:p>
                      <a:pPr algn="r">
                        <a:lnSpc>
                          <a:spcPts val="1000"/>
                        </a:lnSpc>
                      </a:pPr>
                      <a:r>
                        <a:rPr lang="en-US" sz="1100" b="1" kern="1200" dirty="0" smtClean="0">
                          <a:solidFill>
                            <a:schemeClr val="tx1"/>
                          </a:solidFill>
                          <a:latin typeface="Arial" pitchFamily="34" charset="0"/>
                          <a:ea typeface="+mn-ea"/>
                          <a:cs typeface="Arial" pitchFamily="34" charset="0"/>
                        </a:rPr>
                        <a:t>91 psi</a:t>
                      </a:r>
                    </a:p>
                  </a:txBody>
                  <a:tcPr>
                    <a:noFill/>
                  </a:tcPr>
                </a:tc>
              </a:tr>
            </a:tbl>
          </a:graphicData>
        </a:graphic>
      </p:graphicFrame>
      <p:sp>
        <p:nvSpPr>
          <p:cNvPr id="16" name="TextBox 15"/>
          <p:cNvSpPr txBox="1"/>
          <p:nvPr/>
        </p:nvSpPr>
        <p:spPr>
          <a:xfrm>
            <a:off x="3276600" y="6019800"/>
            <a:ext cx="10668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Trunk X</a:t>
            </a:r>
          </a:p>
        </p:txBody>
      </p:sp>
      <p:sp>
        <p:nvSpPr>
          <p:cNvPr id="18" name="TextBox 17"/>
          <p:cNvSpPr txBox="1"/>
          <p:nvPr/>
        </p:nvSpPr>
        <p:spPr>
          <a:xfrm rot="18305182">
            <a:off x="6170051" y="5647088"/>
            <a:ext cx="838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A </a:t>
            </a:r>
          </a:p>
        </p:txBody>
      </p:sp>
      <p:sp>
        <p:nvSpPr>
          <p:cNvPr id="21" name="TextBox 20"/>
          <p:cNvSpPr txBox="1"/>
          <p:nvPr/>
        </p:nvSpPr>
        <p:spPr>
          <a:xfrm rot="17964211">
            <a:off x="7008251" y="5584467"/>
            <a:ext cx="838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B </a:t>
            </a:r>
          </a:p>
        </p:txBody>
      </p:sp>
      <p:sp>
        <p:nvSpPr>
          <p:cNvPr id="22" name="TextBox 21"/>
          <p:cNvSpPr txBox="1"/>
          <p:nvPr/>
        </p:nvSpPr>
        <p:spPr>
          <a:xfrm rot="18015120">
            <a:off x="7735077" y="5663139"/>
            <a:ext cx="838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Lateral C </a:t>
            </a:r>
          </a:p>
        </p:txBody>
      </p:sp>
      <p:sp>
        <p:nvSpPr>
          <p:cNvPr id="26" name="TextBox 25"/>
          <p:cNvSpPr txBox="1"/>
          <p:nvPr/>
        </p:nvSpPr>
        <p:spPr>
          <a:xfrm>
            <a:off x="7772400" y="6400800"/>
            <a:ext cx="10668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Trunk Z  </a:t>
            </a:r>
          </a:p>
        </p:txBody>
      </p:sp>
      <p:sp>
        <p:nvSpPr>
          <p:cNvPr id="27" name="TextBox 26"/>
          <p:cNvSpPr txBox="1"/>
          <p:nvPr/>
        </p:nvSpPr>
        <p:spPr>
          <a:xfrm>
            <a:off x="6934200" y="6400800"/>
            <a:ext cx="8382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Trunk Y </a:t>
            </a:r>
          </a:p>
        </p:txBody>
      </p:sp>
      <p:sp>
        <p:nvSpPr>
          <p:cNvPr id="29" name="TextBox 12"/>
          <p:cNvSpPr txBox="1">
            <a:spLocks noChangeArrowheads="1"/>
          </p:cNvSpPr>
          <p:nvPr/>
        </p:nvSpPr>
        <p:spPr bwMode="auto">
          <a:xfrm>
            <a:off x="6781800" y="5057001"/>
            <a:ext cx="663964"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tip</a:t>
            </a:r>
            <a:endParaRPr lang="en-US" sz="1200" dirty="0">
              <a:solidFill>
                <a:srgbClr val="FFFF00"/>
              </a:solidFill>
              <a:latin typeface="Arial" pitchFamily="34" charset="0"/>
              <a:cs typeface="Arial" pitchFamily="34" charset="0"/>
            </a:endParaRPr>
          </a:p>
        </p:txBody>
      </p:sp>
      <p:sp>
        <p:nvSpPr>
          <p:cNvPr id="31" name="TextBox 12"/>
          <p:cNvSpPr txBox="1">
            <a:spLocks noChangeArrowheads="1"/>
          </p:cNvSpPr>
          <p:nvPr/>
        </p:nvSpPr>
        <p:spPr bwMode="auto">
          <a:xfrm>
            <a:off x="7772400" y="5057001"/>
            <a:ext cx="663964"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tip</a:t>
            </a:r>
            <a:endParaRPr lang="en-US" sz="1200" dirty="0">
              <a:solidFill>
                <a:srgbClr val="FFFF00"/>
              </a:solidFill>
              <a:latin typeface="Arial" pitchFamily="34" charset="0"/>
              <a:cs typeface="Arial" pitchFamily="34" charset="0"/>
            </a:endParaRPr>
          </a:p>
        </p:txBody>
      </p:sp>
      <p:sp>
        <p:nvSpPr>
          <p:cNvPr id="34" name="TextBox 12"/>
          <p:cNvSpPr txBox="1">
            <a:spLocks noChangeArrowheads="1"/>
          </p:cNvSpPr>
          <p:nvPr/>
        </p:nvSpPr>
        <p:spPr bwMode="auto">
          <a:xfrm>
            <a:off x="8452785" y="5057001"/>
            <a:ext cx="663964" cy="276999"/>
          </a:xfrm>
          <a:prstGeom prst="rect">
            <a:avLst/>
          </a:prstGeom>
          <a:noFill/>
          <a:ln w="9525">
            <a:noFill/>
            <a:miter lim="800000"/>
            <a:headEnd/>
            <a:tailEnd/>
          </a:ln>
        </p:spPr>
        <p:txBody>
          <a:bodyPr wrap="none">
            <a:spAutoFit/>
          </a:bodyPr>
          <a:lstStyle/>
          <a:p>
            <a:r>
              <a:rPr lang="en-US" sz="1200" dirty="0" smtClean="0">
                <a:solidFill>
                  <a:srgbClr val="FFFF00"/>
                </a:solidFill>
                <a:latin typeface="Arial" pitchFamily="34" charset="0"/>
                <a:cs typeface="Arial" pitchFamily="34" charset="0"/>
              </a:rPr>
              <a:t>1/4" tip</a:t>
            </a:r>
            <a:endParaRPr lang="en-US" sz="1200" dirty="0">
              <a:solidFill>
                <a:srgbClr val="FFFF00"/>
              </a:solidFill>
              <a:latin typeface="Arial" pitchFamily="34" charset="0"/>
              <a:cs typeface="Arial" pitchFamily="34" charset="0"/>
            </a:endParaRPr>
          </a:p>
        </p:txBody>
      </p:sp>
      <p:sp>
        <p:nvSpPr>
          <p:cNvPr id="39" name="TextBox 38"/>
          <p:cNvSpPr txBox="1"/>
          <p:nvPr/>
        </p:nvSpPr>
        <p:spPr>
          <a:xfrm>
            <a:off x="381000" y="1143000"/>
            <a:ext cx="4800600" cy="923330"/>
          </a:xfrm>
          <a:prstGeom prst="rect">
            <a:avLst/>
          </a:prstGeom>
          <a:noFill/>
        </p:spPr>
        <p:txBody>
          <a:bodyPr wrap="square" rtlCol="0">
            <a:spAutoFit/>
          </a:bodyPr>
          <a:lstStyle/>
          <a:p>
            <a:pPr>
              <a:spcBef>
                <a:spcPts val="0"/>
              </a:spcBef>
              <a:spcAft>
                <a:spcPts val="0"/>
              </a:spcAft>
            </a:pPr>
            <a:r>
              <a:rPr lang="en-US" sz="1400" spc="-20" dirty="0" smtClean="0">
                <a:solidFill>
                  <a:schemeClr val="dk1"/>
                </a:solidFill>
                <a:latin typeface="Arial" pitchFamily="34" charset="0"/>
                <a:cs typeface="Arial" pitchFamily="34" charset="0"/>
              </a:rPr>
              <a:t>Calculate flow in all laterals to determine flow rate in each section of the trunk.  These flow rates will also be used to determine friction loss</a:t>
            </a:r>
            <a:r>
              <a:rPr lang="en-US" sz="1400" dirty="0" smtClean="0">
                <a:solidFill>
                  <a:schemeClr val="dk1"/>
                </a:solidFill>
                <a:latin typeface="Arial" pitchFamily="34" charset="0"/>
                <a:cs typeface="Arial" pitchFamily="34" charset="0"/>
              </a:rPr>
              <a:t>. </a:t>
            </a:r>
          </a:p>
          <a:p>
            <a:endParaRPr lang="en-US" sz="1200" dirty="0">
              <a:latin typeface="Arial" pitchFamily="34" charset="0"/>
              <a:cs typeface="Arial" pitchFamily="34" charset="0"/>
            </a:endParaRPr>
          </a:p>
        </p:txBody>
      </p:sp>
      <p:sp>
        <p:nvSpPr>
          <p:cNvPr id="40" name="TextBox 3"/>
          <p:cNvSpPr txBox="1">
            <a:spLocks noChangeArrowheads="1"/>
          </p:cNvSpPr>
          <p:nvPr/>
        </p:nvSpPr>
        <p:spPr bwMode="auto">
          <a:xfrm>
            <a:off x="7772400" y="3048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4" action="ppaction://hlinkfile"/>
              </a:rPr>
              <a:t>Link to Calculator</a:t>
            </a:r>
            <a:endParaRPr lang="en-US" sz="1200" dirty="0">
              <a:solidFill>
                <a:schemeClr val="bg1"/>
              </a:solidFill>
              <a:latin typeface="Arial" pitchFamily="34" charset="0"/>
              <a:cs typeface="Arial" pitchFamily="34" charset="0"/>
            </a:endParaRPr>
          </a:p>
        </p:txBody>
      </p:sp>
      <p:sp>
        <p:nvSpPr>
          <p:cNvPr id="42" name="Rectangle 41"/>
          <p:cNvSpPr/>
          <p:nvPr/>
        </p:nvSpPr>
        <p:spPr>
          <a:xfrm>
            <a:off x="7411278" y="3945834"/>
            <a:ext cx="1524000"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743200"/>
            <a:ext cx="7772400" cy="1362075"/>
          </a:xfrm>
        </p:spPr>
        <p:txBody>
          <a:bodyPr>
            <a:normAutofit/>
          </a:bodyPr>
          <a:lstStyle/>
          <a:p>
            <a:pPr algn="ctr" fontAlgn="auto">
              <a:lnSpc>
                <a:spcPct val="80000"/>
              </a:lnSpc>
              <a:spcAft>
                <a:spcPts val="0"/>
              </a:spcAft>
              <a:defRPr/>
            </a:pPr>
            <a:r>
              <a:rPr lang="en-US" sz="5000" dirty="0" smtClean="0">
                <a:ln w="9000" cmpd="sng">
                  <a:noFill/>
                  <a:prstDash val="solid"/>
                </a:ln>
                <a:solidFill>
                  <a:schemeClr val="accent6">
                    <a:lumMod val="50000"/>
                  </a:schemeClr>
                </a:solidFill>
              </a:rPr>
              <a:t>advanced water delivery Systems</a:t>
            </a:r>
            <a:endParaRPr lang="en-US" sz="5000" dirty="0">
              <a:ln w="9000" cmpd="sng">
                <a:noFill/>
                <a:prstDash val="solid"/>
              </a:ln>
              <a:solidFill>
                <a:schemeClr val="accent6">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886200"/>
            <a:ext cx="9144000" cy="2783540"/>
            <a:chOff x="0" y="3636027"/>
            <a:chExt cx="9144000" cy="3033713"/>
          </a:xfrm>
        </p:grpSpPr>
        <p:pic>
          <p:nvPicPr>
            <p:cNvPr id="5" name="Picture 4" descr="img_021.tif"/>
            <p:cNvPicPr>
              <a:picLocks noChangeAspect="1"/>
            </p:cNvPicPr>
            <p:nvPr/>
          </p:nvPicPr>
          <p:blipFill>
            <a:blip r:embed="rId3" cstate="print"/>
            <a:stretch>
              <a:fillRect/>
            </a:stretch>
          </p:blipFill>
          <p:spPr>
            <a:xfrm>
              <a:off x="0" y="3636027"/>
              <a:ext cx="9144000" cy="3033713"/>
            </a:xfrm>
            <a:prstGeom prst="rect">
              <a:avLst/>
            </a:prstGeom>
          </p:spPr>
        </p:pic>
        <p:sp>
          <p:nvSpPr>
            <p:cNvPr id="6" name="TextBox 5"/>
            <p:cNvSpPr txBox="1"/>
            <p:nvPr/>
          </p:nvSpPr>
          <p:spPr>
            <a:xfrm rot="20538336">
              <a:off x="3282981" y="4940116"/>
              <a:ext cx="1463862" cy="402526"/>
            </a:xfrm>
            <a:prstGeom prst="rect">
              <a:avLst/>
            </a:prstGeom>
            <a:noFill/>
          </p:spPr>
          <p:txBody>
            <a:bodyPr wrap="none" rtlCol="0">
              <a:spAutoFit/>
            </a:bodyPr>
            <a:lstStyle/>
            <a:p>
              <a:r>
                <a:rPr lang="en-US" dirty="0" smtClean="0">
                  <a:solidFill>
                    <a:srgbClr val="FFFF00"/>
                  </a:solidFill>
                </a:rPr>
                <a:t>1200' of 1½"</a:t>
              </a:r>
              <a:endParaRPr lang="en-US" dirty="0">
                <a:solidFill>
                  <a:srgbClr val="FFFF00"/>
                </a:solidFill>
              </a:endParaRPr>
            </a:p>
          </p:txBody>
        </p:sp>
        <p:sp>
          <p:nvSpPr>
            <p:cNvPr id="7" name="TextBox 6"/>
            <p:cNvSpPr txBox="1"/>
            <p:nvPr/>
          </p:nvSpPr>
          <p:spPr>
            <a:xfrm>
              <a:off x="5772331" y="3657600"/>
              <a:ext cx="2914469" cy="637332"/>
            </a:xfrm>
            <a:prstGeom prst="rect">
              <a:avLst/>
            </a:prstGeom>
            <a:noFill/>
          </p:spPr>
          <p:txBody>
            <a:bodyPr wrap="square" rtlCol="0">
              <a:spAutoFit/>
            </a:bodyPr>
            <a:lstStyle/>
            <a:p>
              <a:r>
                <a:rPr lang="en-US" sz="1600" dirty="0" smtClean="0">
                  <a:solidFill>
                    <a:srgbClr val="FFFF00"/>
                  </a:solidFill>
                </a:rPr>
                <a:t>60 gpm adjustable barrel nozzle</a:t>
              </a:r>
              <a:endParaRPr lang="en-US" sz="1600" dirty="0">
                <a:solidFill>
                  <a:srgbClr val="FFFF00"/>
                </a:solidFill>
              </a:endParaRPr>
            </a:p>
          </p:txBody>
        </p:sp>
        <p:sp>
          <p:nvSpPr>
            <p:cNvPr id="8" name="TextBox 7"/>
            <p:cNvSpPr txBox="1"/>
            <p:nvPr/>
          </p:nvSpPr>
          <p:spPr>
            <a:xfrm>
              <a:off x="8458200" y="4953000"/>
              <a:ext cx="484428" cy="402526"/>
            </a:xfrm>
            <a:prstGeom prst="rect">
              <a:avLst/>
            </a:prstGeom>
            <a:noFill/>
          </p:spPr>
          <p:txBody>
            <a:bodyPr wrap="none" rtlCol="0">
              <a:spAutoFit/>
            </a:bodyPr>
            <a:lstStyle/>
            <a:p>
              <a:r>
                <a:rPr lang="en-US" dirty="0" smtClean="0">
                  <a:solidFill>
                    <a:srgbClr val="FFFF00"/>
                  </a:solidFill>
                </a:rPr>
                <a:t>60'</a:t>
              </a:r>
              <a:endParaRPr lang="en-US" dirty="0">
                <a:solidFill>
                  <a:srgbClr val="FFFF00"/>
                </a:solidFill>
              </a:endParaRPr>
            </a:p>
          </p:txBody>
        </p:sp>
        <p:cxnSp>
          <p:nvCxnSpPr>
            <p:cNvPr id="9" name="Straight Arrow Connector 8"/>
            <p:cNvCxnSpPr/>
            <p:nvPr/>
          </p:nvCxnSpPr>
          <p:spPr>
            <a:xfrm rot="5400000">
              <a:off x="7810500" y="5143500"/>
              <a:ext cx="2362200"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title"/>
          </p:nvPr>
        </p:nvSpPr>
        <p:spPr>
          <a:xfrm>
            <a:off x="457200" y="182880"/>
            <a:ext cx="8229600" cy="1143000"/>
          </a:xfrm>
        </p:spPr>
        <p:txBody>
          <a:bodyPr/>
          <a:lstStyle/>
          <a:p>
            <a:pPr fontAlgn="auto">
              <a:spcAft>
                <a:spcPts val="0"/>
              </a:spcAft>
              <a:defRPr/>
            </a:pPr>
            <a:r>
              <a:rPr lang="en-US" dirty="0" smtClean="0"/>
              <a:t>Scenario H</a:t>
            </a:r>
            <a:endParaRPr lang="en-US" dirty="0"/>
          </a:p>
        </p:txBody>
      </p:sp>
      <p:graphicFrame>
        <p:nvGraphicFramePr>
          <p:cNvPr id="12" name="Content Placeholder 9"/>
          <p:cNvGraphicFramePr>
            <a:graphicFrameLocks/>
          </p:cNvGraphicFramePr>
          <p:nvPr>
            <p:extLst>
              <p:ext uri="{D42A27DB-BD31-4B8C-83A1-F6EECF244321}">
                <p14:modId xmlns:p14="http://schemas.microsoft.com/office/powerpoint/2010/main" val="668180462"/>
              </p:ext>
            </p:extLst>
          </p:nvPr>
        </p:nvGraphicFramePr>
        <p:xfrm>
          <a:off x="609600" y="1154213"/>
          <a:ext cx="7924800" cy="2579587"/>
        </p:xfrm>
        <a:graphic>
          <a:graphicData uri="http://schemas.openxmlformats.org/drawingml/2006/table">
            <a:tbl>
              <a:tblPr bandRow="1">
                <a:tableStyleId>{5C22544A-7EE6-4342-B048-85BDC9FD1C3A}</a:tableStyleId>
              </a:tblPr>
              <a:tblGrid>
                <a:gridCol w="5791200"/>
                <a:gridCol w="381000"/>
                <a:gridCol w="1752600"/>
              </a:tblGrid>
              <a:tr h="304171">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1: Flow</a:t>
                      </a:r>
                      <a:r>
                        <a:rPr lang="en-US" sz="2500" b="1" kern="1200" baseline="0" dirty="0" smtClean="0">
                          <a:solidFill>
                            <a:schemeClr val="accent1">
                              <a:lumMod val="75000"/>
                            </a:schemeClr>
                          </a:solidFill>
                          <a:latin typeface="Arial" pitchFamily="34" charset="0"/>
                          <a:ea typeface="+mn-ea"/>
                          <a:cs typeface="Arial" pitchFamily="34" charset="0"/>
                        </a:rPr>
                        <a:t> rate</a:t>
                      </a: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r" defTabSz="914400" rtl="0" eaLnBrk="1" latinLnBrk="0" hangingPunct="1">
                        <a:spcBef>
                          <a:spcPts val="0"/>
                        </a:spcBef>
                        <a:spcAft>
                          <a:spcPts val="0"/>
                        </a:spcAft>
                      </a:pPr>
                      <a:r>
                        <a:rPr lang="en-US" sz="25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r>
              <a:tr h="1642521">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2: PDP</a:t>
                      </a: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p>
                      <a:pPr marL="0" marR="0" algn="l" defTabSz="914400" rtl="0" eaLnBrk="1" latinLnBrk="0" hangingPunct="1">
                        <a:spcBef>
                          <a:spcPts val="0"/>
                        </a:spcBef>
                        <a:spcAft>
                          <a:spcPts val="0"/>
                        </a:spcAft>
                      </a:pPr>
                      <a:endParaRPr lang="en-US" sz="12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r" defTabSz="914400" rtl="0" eaLnBrk="1" latinLnBrk="0" hangingPunct="1">
                        <a:spcBef>
                          <a:spcPts val="0"/>
                        </a:spcBef>
                        <a:spcAft>
                          <a:spcPts val="0"/>
                        </a:spcAft>
                      </a:pPr>
                      <a:r>
                        <a:rPr lang="en-US" sz="2500" b="1" kern="1200" baseline="0" dirty="0" smtClean="0">
                          <a:solidFill>
                            <a:schemeClr val="tx1"/>
                          </a:solidFill>
                          <a:latin typeface="Arial" pitchFamily="34" charset="0"/>
                          <a:ea typeface="+mn-ea"/>
                          <a:cs typeface="Arial" pitchFamily="34" charset="0"/>
                        </a:rPr>
                        <a:t> 286 </a:t>
                      </a:r>
                      <a:r>
                        <a:rPr lang="en-US" sz="2500" b="1" kern="1200" dirty="0" smtClean="0">
                          <a:solidFill>
                            <a:schemeClr val="tx1"/>
                          </a:solidFill>
                          <a:latin typeface="Arial" pitchFamily="34" charset="0"/>
                          <a:ea typeface="+mn-ea"/>
                          <a:cs typeface="Arial" pitchFamily="34" charset="0"/>
                        </a:rPr>
                        <a:t>psi</a:t>
                      </a:r>
                    </a:p>
                  </a:txBody>
                  <a:tcPr marL="68580" marR="68580" marT="0" marB="0"/>
                </a:tc>
              </a:tr>
              <a:tr h="491707">
                <a:tc>
                  <a:txBody>
                    <a:bodyPr/>
                    <a:lstStyle/>
                    <a:p>
                      <a:pPr marL="0" marR="0" algn="l" defTabSz="914400" rtl="0" eaLnBrk="1" latinLnBrk="0" hangingPunct="1">
                        <a:spcBef>
                          <a:spcPts val="0"/>
                        </a:spcBef>
                        <a:spcAft>
                          <a:spcPts val="0"/>
                        </a:spcAft>
                      </a:pPr>
                      <a:r>
                        <a:rPr lang="en-US" sz="2500" b="1" kern="1200" dirty="0" smtClean="0">
                          <a:solidFill>
                            <a:schemeClr val="accent1">
                              <a:lumMod val="75000"/>
                            </a:schemeClr>
                          </a:solidFill>
                          <a:latin typeface="Arial" pitchFamily="34" charset="0"/>
                          <a:ea typeface="+mn-ea"/>
                          <a:cs typeface="Arial" pitchFamily="34" charset="0"/>
                        </a:rPr>
                        <a:t>Step 3: Identify pumps</a:t>
                      </a:r>
                    </a:p>
                  </a:txBody>
                  <a:tcPr marL="68580" marR="68580" marT="0" marB="0"/>
                </a:tc>
                <a:tc>
                  <a:txBody>
                    <a:bodyPr/>
                    <a:lstStyle/>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lnSpc>
                          <a:spcPts val="2600"/>
                        </a:lnSpc>
                        <a:spcBef>
                          <a:spcPts val="0"/>
                        </a:spcBef>
                        <a:spcAft>
                          <a:spcPts val="0"/>
                        </a:spcAft>
                      </a:pPr>
                      <a:r>
                        <a:rPr lang="en-US" sz="2500" b="1" kern="1200" dirty="0" smtClean="0">
                          <a:solidFill>
                            <a:srgbClr val="FF0000"/>
                          </a:solidFill>
                          <a:latin typeface="Arial" pitchFamily="34" charset="0"/>
                          <a:ea typeface="+mn-ea"/>
                          <a:cs typeface="Arial" pitchFamily="34" charset="0"/>
                        </a:rPr>
                        <a:t>No</a:t>
                      </a:r>
                      <a:r>
                        <a:rPr lang="en-US" sz="2500" b="1" kern="1200" baseline="0" dirty="0" smtClean="0">
                          <a:solidFill>
                            <a:srgbClr val="FF0000"/>
                          </a:solidFill>
                          <a:latin typeface="Arial" pitchFamily="34" charset="0"/>
                          <a:ea typeface="+mn-ea"/>
                          <a:cs typeface="Arial" pitchFamily="34" charset="0"/>
                        </a:rPr>
                        <a:t> pumps</a:t>
                      </a:r>
                      <a:endParaRPr lang="en-US" sz="2500" b="1" kern="1200" dirty="0" smtClean="0">
                        <a:solidFill>
                          <a:srgbClr val="FF0000"/>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909453715"/>
              </p:ext>
            </p:extLst>
          </p:nvPr>
        </p:nvGraphicFramePr>
        <p:xfrm>
          <a:off x="2667000" y="1752600"/>
          <a:ext cx="2438399" cy="1432560"/>
        </p:xfrm>
        <a:graphic>
          <a:graphicData uri="http://schemas.openxmlformats.org/drawingml/2006/table">
            <a:tbl>
              <a:tblPr firstRow="1" bandRow="1">
                <a:tableStyleId>{5C22544A-7EE6-4342-B048-85BDC9FD1C3A}</a:tableStyleId>
              </a:tblPr>
              <a:tblGrid>
                <a:gridCol w="1254035"/>
                <a:gridCol w="278674"/>
                <a:gridCol w="905690"/>
              </a:tblGrid>
              <a:tr h="304800">
                <a:tc>
                  <a:txBody>
                    <a:bodyPr/>
                    <a:lstStyle/>
                    <a:p>
                      <a:pPr algn="r"/>
                      <a:r>
                        <a:rPr lang="en-US" sz="1400" b="0" dirty="0" smtClean="0">
                          <a:solidFill>
                            <a:schemeClr val="tx1"/>
                          </a:solidFill>
                          <a:latin typeface="Arial" pitchFamily="34" charset="0"/>
                          <a:cs typeface="Arial" pitchFamily="34" charset="0"/>
                        </a:rPr>
                        <a:t>NP </a:t>
                      </a:r>
                      <a:endParaRPr lang="en-US" sz="1400" b="0" dirty="0">
                        <a:solidFill>
                          <a:schemeClr val="tx1"/>
                        </a:solidFill>
                        <a:latin typeface="Arial" pitchFamily="34" charset="0"/>
                        <a:cs typeface="Arial" pitchFamily="34" charset="0"/>
                      </a:endParaRPr>
                    </a:p>
                  </a:txBody>
                  <a:tcPr>
                    <a:noFill/>
                  </a:tcPr>
                </a:tc>
                <a:tc>
                  <a:txBody>
                    <a:bodyPr/>
                    <a:lstStyle/>
                    <a:p>
                      <a:r>
                        <a:rPr lang="en-US" sz="1400" b="0" dirty="0" smtClean="0">
                          <a:solidFill>
                            <a:schemeClr val="tx1"/>
                          </a:solidFill>
                          <a:latin typeface="Arial" pitchFamily="34" charset="0"/>
                          <a:cs typeface="Arial" pitchFamily="34" charset="0"/>
                        </a:rPr>
                        <a:t>= </a:t>
                      </a:r>
                      <a:endParaRPr lang="en-US" sz="1400" b="0" dirty="0">
                        <a:solidFill>
                          <a:schemeClr val="tx1"/>
                        </a:solidFill>
                        <a:latin typeface="Arial" pitchFamily="34" charset="0"/>
                        <a:cs typeface="Arial" pitchFamily="34" charset="0"/>
                      </a:endParaRPr>
                    </a:p>
                  </a:txBody>
                  <a:tcPr>
                    <a:noFill/>
                  </a:tcPr>
                </a:tc>
                <a:tc>
                  <a:txBody>
                    <a:bodyPr/>
                    <a:lstStyle/>
                    <a:p>
                      <a:pPr algn="r"/>
                      <a:r>
                        <a:rPr lang="en-US" sz="1400" b="0" dirty="0" smtClean="0">
                          <a:solidFill>
                            <a:schemeClr val="tx1"/>
                          </a:solidFill>
                          <a:latin typeface="Arial" pitchFamily="34" charset="0"/>
                          <a:cs typeface="Arial" pitchFamily="34" charset="0"/>
                        </a:rPr>
                        <a:t>100 psi</a:t>
                      </a:r>
                      <a:endParaRPr lang="en-US" sz="1400" b="0" dirty="0">
                        <a:solidFill>
                          <a:schemeClr val="tx1"/>
                        </a:solidFill>
                        <a:latin typeface="Arial" pitchFamily="34" charset="0"/>
                        <a:cs typeface="Arial" pitchFamily="34" charset="0"/>
                      </a:endParaRPr>
                    </a:p>
                  </a:txBody>
                  <a:tcPr>
                    <a:noFill/>
                  </a:tcPr>
                </a:tc>
              </a:tr>
              <a:tr h="296883">
                <a:tc>
                  <a:txBody>
                    <a:bodyPr/>
                    <a:lstStyle/>
                    <a:p>
                      <a:pPr algn="r"/>
                      <a:r>
                        <a:rPr lang="en-US" sz="1400" b="0" kern="1200" dirty="0" smtClean="0">
                          <a:solidFill>
                            <a:schemeClr val="tx1"/>
                          </a:solidFill>
                          <a:latin typeface="Arial" pitchFamily="34" charset="0"/>
                          <a:ea typeface="+mn-ea"/>
                          <a:cs typeface="Arial" pitchFamily="34" charset="0"/>
                        </a:rPr>
                        <a:t>±HP</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400" b="0" kern="1200" dirty="0" smtClean="0">
                          <a:solidFill>
                            <a:schemeClr val="tx1"/>
                          </a:solidFill>
                          <a:latin typeface="Arial" pitchFamily="34" charset="0"/>
                          <a:ea typeface="+mn-ea"/>
                          <a:cs typeface="Arial" pitchFamily="34" charset="0"/>
                        </a:rPr>
                        <a:t>+30 psi</a:t>
                      </a:r>
                    </a:p>
                  </a:txBody>
                  <a:tcPr>
                    <a:noFill/>
                  </a:tcPr>
                </a:tc>
              </a:tr>
              <a:tr h="29688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FL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a:t>
                      </a:r>
                    </a:p>
                  </a:txBody>
                  <a:tcP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u="sng" kern="1200" dirty="0" smtClean="0">
                          <a:solidFill>
                            <a:schemeClr val="tx1"/>
                          </a:solidFill>
                          <a:latin typeface="Arial" pitchFamily="34" charset="0"/>
                          <a:ea typeface="+mn-ea"/>
                          <a:cs typeface="Arial" pitchFamily="34" charset="0"/>
                        </a:rPr>
                        <a:t>156 psi</a:t>
                      </a:r>
                    </a:p>
                  </a:txBody>
                  <a:tcPr>
                    <a:noFill/>
                  </a:tcPr>
                </a:tc>
              </a:tr>
              <a:tr h="296883">
                <a:tc>
                  <a:txBody>
                    <a:bodyPr/>
                    <a:lstStyle/>
                    <a:p>
                      <a:pPr algn="r"/>
                      <a:r>
                        <a:rPr lang="en-US" sz="1400" b="1" kern="1200" dirty="0" smtClean="0">
                          <a:solidFill>
                            <a:schemeClr val="tx1"/>
                          </a:solidFill>
                          <a:latin typeface="Arial" pitchFamily="34" charset="0"/>
                          <a:ea typeface="+mn-ea"/>
                          <a:cs typeface="Arial" pitchFamily="34" charset="0"/>
                        </a:rPr>
                        <a:t>PDP</a:t>
                      </a:r>
                    </a:p>
                  </a:txBody>
                  <a:tcPr>
                    <a:noFill/>
                  </a:tcPr>
                </a:tc>
                <a:tc>
                  <a:txBody>
                    <a:bodyPr/>
                    <a:lstStyle/>
                    <a:p>
                      <a:r>
                        <a:rPr lang="en-US" sz="1400" b="1" kern="1200" dirty="0" smtClean="0">
                          <a:solidFill>
                            <a:schemeClr val="tx1"/>
                          </a:solidFill>
                          <a:latin typeface="Arial" pitchFamily="34" charset="0"/>
                          <a:ea typeface="+mn-ea"/>
                          <a:cs typeface="Arial" pitchFamily="34" charset="0"/>
                        </a:rPr>
                        <a:t>=</a:t>
                      </a:r>
                    </a:p>
                  </a:txBody>
                  <a:tcPr>
                    <a:noFill/>
                  </a:tcPr>
                </a:tc>
                <a:tc>
                  <a:txBody>
                    <a:bodyPr/>
                    <a:lstStyle/>
                    <a:p>
                      <a:pPr algn="r"/>
                      <a:r>
                        <a:rPr lang="en-US" sz="1400" b="1" kern="1200" dirty="0" smtClean="0">
                          <a:solidFill>
                            <a:schemeClr val="tx1"/>
                          </a:solidFill>
                          <a:latin typeface="Arial" pitchFamily="34" charset="0"/>
                          <a:ea typeface="+mn-ea"/>
                          <a:cs typeface="Arial" pitchFamily="34" charset="0"/>
                        </a:rPr>
                        <a:t>286 psi</a:t>
                      </a:r>
                    </a:p>
                  </a:txBody>
                  <a:tcPr>
                    <a:noFill/>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pPr fontAlgn="auto">
              <a:spcAft>
                <a:spcPts val="0"/>
              </a:spcAft>
              <a:defRPr/>
            </a:pPr>
            <a:r>
              <a:rPr lang="en-US" dirty="0" smtClean="0"/>
              <a:t>Parallel Hose Lay</a:t>
            </a:r>
            <a:endParaRPr lang="en-US" dirty="0"/>
          </a:p>
        </p:txBody>
      </p:sp>
      <p:sp>
        <p:nvSpPr>
          <p:cNvPr id="91139" name="Content Placeholder 20"/>
          <p:cNvSpPr>
            <a:spLocks noGrp="1"/>
          </p:cNvSpPr>
          <p:nvPr>
            <p:ph idx="1"/>
          </p:nvPr>
        </p:nvSpPr>
        <p:spPr>
          <a:xfrm>
            <a:off x="457200" y="4114800"/>
            <a:ext cx="8382000" cy="1981200"/>
          </a:xfrm>
        </p:spPr>
        <p:txBody>
          <a:bodyPr/>
          <a:lstStyle/>
          <a:p>
            <a:pPr marL="339725" indent="-339725">
              <a:buClr>
                <a:schemeClr val="tx2"/>
              </a:buClr>
              <a:buFont typeface="Arial" pitchFamily="34" charset="0"/>
              <a:buChar char="•"/>
            </a:pPr>
            <a:r>
              <a:rPr lang="en-US" sz="2800" dirty="0" smtClean="0"/>
              <a:t>What is the main advantage of a parallel </a:t>
            </a:r>
            <a:br>
              <a:rPr lang="en-US" sz="2800" dirty="0" smtClean="0"/>
            </a:br>
            <a:r>
              <a:rPr lang="en-US" sz="2800" dirty="0" smtClean="0"/>
              <a:t>hose lay?</a:t>
            </a:r>
          </a:p>
          <a:p>
            <a:pPr marL="339725" indent="-339725">
              <a:buClr>
                <a:schemeClr val="tx2"/>
              </a:buClr>
              <a:buFont typeface="Arial" pitchFamily="34" charset="0"/>
              <a:buChar char="•"/>
            </a:pPr>
            <a:r>
              <a:rPr lang="en-US" sz="2800" dirty="0" smtClean="0"/>
              <a:t>What is a general guideline to determine </a:t>
            </a:r>
            <a:br>
              <a:rPr lang="en-US" sz="2800" dirty="0" smtClean="0"/>
            </a:br>
            <a:r>
              <a:rPr lang="en-US" sz="2800" dirty="0" smtClean="0"/>
              <a:t>the friction loss for a parallel hose lay?  </a:t>
            </a:r>
          </a:p>
          <a:p>
            <a:pPr>
              <a:buClr>
                <a:schemeClr val="tx2"/>
              </a:buClr>
            </a:pPr>
            <a:endParaRPr lang="en-US" dirty="0" smtClean="0"/>
          </a:p>
        </p:txBody>
      </p:sp>
      <p:pic>
        <p:nvPicPr>
          <p:cNvPr id="7" name="Picture 6" descr="parallel_hose_lay2.jpg"/>
          <p:cNvPicPr>
            <a:picLocks noChangeAspect="1"/>
          </p:cNvPicPr>
          <p:nvPr/>
        </p:nvPicPr>
        <p:blipFill>
          <a:blip r:embed="rId3" cstate="print"/>
          <a:stretch>
            <a:fillRect/>
          </a:stretch>
        </p:blipFill>
        <p:spPr>
          <a:xfrm>
            <a:off x="1676400" y="1295403"/>
            <a:ext cx="5730240" cy="2607259"/>
          </a:xfrm>
          <a:prstGeom prst="rect">
            <a:avLst/>
          </a:prstGeom>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52400"/>
            <a:ext cx="9791700" cy="1143000"/>
          </a:xfrm>
        </p:spPr>
        <p:txBody>
          <a:bodyPr>
            <a:normAutofit/>
          </a:bodyPr>
          <a:lstStyle/>
          <a:p>
            <a:pPr fontAlgn="auto">
              <a:spcAft>
                <a:spcPts val="0"/>
              </a:spcAft>
              <a:defRPr/>
            </a:pPr>
            <a:r>
              <a:rPr lang="en-US" dirty="0" smtClean="0"/>
              <a:t>Will parallel hose lay work?</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4267200"/>
            <a:ext cx="9143999" cy="2390775"/>
          </a:xfrm>
          <a:prstGeom prst="rect">
            <a:avLst/>
          </a:prstGeom>
          <a:noFill/>
          <a:ln w="9525">
            <a:noFill/>
            <a:miter lim="800000"/>
            <a:headEnd/>
            <a:tailEnd/>
          </a:ln>
        </p:spPr>
      </p:pic>
      <p:sp>
        <p:nvSpPr>
          <p:cNvPr id="13" name="TextBox 12"/>
          <p:cNvSpPr txBox="1">
            <a:spLocks noChangeArrowheads="1"/>
          </p:cNvSpPr>
          <p:nvPr/>
        </p:nvSpPr>
        <p:spPr bwMode="auto">
          <a:xfrm>
            <a:off x="8534400" y="5562600"/>
            <a:ext cx="48603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60'</a:t>
            </a:r>
            <a:endParaRPr lang="en-US" dirty="0">
              <a:solidFill>
                <a:srgbClr val="FFFF00"/>
              </a:solidFill>
              <a:latin typeface="Arial" pitchFamily="34" charset="0"/>
              <a:cs typeface="Arial" pitchFamily="34" charset="0"/>
            </a:endParaRPr>
          </a:p>
        </p:txBody>
      </p:sp>
      <p:cxnSp>
        <p:nvCxnSpPr>
          <p:cNvPr id="14" name="Straight Arrow Connector 13"/>
          <p:cNvCxnSpPr/>
          <p:nvPr/>
        </p:nvCxnSpPr>
        <p:spPr>
          <a:xfrm>
            <a:off x="8991600" y="4495800"/>
            <a:ext cx="0" cy="205740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9"/>
          <p:cNvGraphicFramePr>
            <a:graphicFrameLocks/>
          </p:cNvGraphicFramePr>
          <p:nvPr>
            <p:extLst>
              <p:ext uri="{D42A27DB-BD31-4B8C-83A1-F6EECF244321}">
                <p14:modId xmlns:p14="http://schemas.microsoft.com/office/powerpoint/2010/main" val="1177873828"/>
              </p:ext>
            </p:extLst>
          </p:nvPr>
        </p:nvGraphicFramePr>
        <p:xfrm>
          <a:off x="335672" y="1176371"/>
          <a:ext cx="8441743" cy="2740547"/>
        </p:xfrm>
        <a:graphic>
          <a:graphicData uri="http://schemas.openxmlformats.org/drawingml/2006/table">
            <a:tbl>
              <a:tblPr bandRow="1">
                <a:tableStyleId>{5C22544A-7EE6-4342-B048-85BDC9FD1C3A}</a:tableStyleId>
              </a:tblPr>
              <a:tblGrid>
                <a:gridCol w="2940928"/>
                <a:gridCol w="457200"/>
                <a:gridCol w="1913147"/>
                <a:gridCol w="3130468"/>
              </a:tblGrid>
              <a:tr h="336938">
                <a:tc>
                  <a:txBody>
                    <a:bodyPr/>
                    <a:lstStyle/>
                    <a:p>
                      <a:pPr marL="0" marR="0" algn="l" defTabSz="914400" rtl="0" eaLnBrk="1" latinLnBrk="0" hangingPunct="1">
                        <a:spcBef>
                          <a:spcPts val="0"/>
                        </a:spcBef>
                        <a:spcAft>
                          <a:spcPts val="0"/>
                        </a:spcAft>
                      </a:pPr>
                      <a:endParaRPr lang="en-US" sz="18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Scenario</a:t>
                      </a:r>
                      <a:r>
                        <a:rPr lang="en-US" sz="1800" b="1" kern="1200" baseline="0" dirty="0" smtClean="0">
                          <a:solidFill>
                            <a:schemeClr val="tx1"/>
                          </a:solidFill>
                          <a:latin typeface="Arial" pitchFamily="34" charset="0"/>
                          <a:ea typeface="+mn-ea"/>
                          <a:cs typeface="Arial" pitchFamily="34" charset="0"/>
                        </a:rPr>
                        <a:t> H</a:t>
                      </a:r>
                      <a:endParaRPr lang="en-US" sz="18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Scenario H and </a:t>
                      </a:r>
                    </a:p>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Parallel</a:t>
                      </a:r>
                      <a:r>
                        <a:rPr lang="en-US" sz="1800" b="1" kern="1200" baseline="0" dirty="0" smtClean="0">
                          <a:solidFill>
                            <a:schemeClr val="tx1"/>
                          </a:solidFill>
                          <a:latin typeface="Arial" pitchFamily="34" charset="0"/>
                          <a:ea typeface="+mn-ea"/>
                          <a:cs typeface="Arial" pitchFamily="34" charset="0"/>
                        </a:rPr>
                        <a:t> Hose Lay Design</a:t>
                      </a:r>
                      <a:endParaRPr lang="en-US" sz="18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336938">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1: Flow</a:t>
                      </a:r>
                      <a:r>
                        <a:rPr lang="en-US" sz="1800" b="1" kern="1200" baseline="0" dirty="0" smtClean="0">
                          <a:solidFill>
                            <a:schemeClr val="accent1">
                              <a:lumMod val="75000"/>
                            </a:schemeClr>
                          </a:solidFill>
                          <a:latin typeface="Arial" pitchFamily="34" charset="0"/>
                          <a:ea typeface="+mn-ea"/>
                          <a:cs typeface="Arial" pitchFamily="34" charset="0"/>
                        </a:rPr>
                        <a:t> rate</a:t>
                      </a:r>
                      <a:endParaRPr lang="en-US" sz="18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r>
              <a:tr h="970381">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2: PDP</a:t>
                      </a: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NP = +100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HP = </a:t>
                      </a:r>
                      <a:r>
                        <a:rPr lang="en-US" sz="1800" b="0" kern="1200" baseline="0" dirty="0" smtClean="0">
                          <a:solidFill>
                            <a:schemeClr val="tx1"/>
                          </a:solidFill>
                          <a:latin typeface="Arial" pitchFamily="34" charset="0"/>
                          <a:ea typeface="+mn-ea"/>
                          <a:cs typeface="Arial" pitchFamily="34" charset="0"/>
                        </a:rPr>
                        <a:t>  +</a:t>
                      </a:r>
                      <a:r>
                        <a:rPr lang="en-US" sz="1800" b="0" kern="1200" dirty="0" smtClean="0">
                          <a:solidFill>
                            <a:schemeClr val="tx1"/>
                          </a:solidFill>
                          <a:latin typeface="Arial" pitchFamily="34" charset="0"/>
                          <a:ea typeface="+mn-ea"/>
                          <a:cs typeface="Arial" pitchFamily="34" charset="0"/>
                        </a:rPr>
                        <a:t>30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FL =  </a:t>
                      </a:r>
                      <a:r>
                        <a:rPr lang="en-US" sz="1800" b="0" u="sng" kern="1200" dirty="0" smtClean="0">
                          <a:solidFill>
                            <a:schemeClr val="tx1"/>
                          </a:solidFill>
                          <a:latin typeface="Arial" pitchFamily="34" charset="0"/>
                          <a:ea typeface="+mn-ea"/>
                          <a:cs typeface="Arial" pitchFamily="34" charset="0"/>
                        </a:rPr>
                        <a:t>+156 psi</a:t>
                      </a:r>
                    </a:p>
                    <a:p>
                      <a:pPr marL="0" marR="0" algn="l" defTabSz="914400" rtl="0" eaLnBrk="1" latinLnBrk="0" hangingPunct="1">
                        <a:spcBef>
                          <a:spcPts val="0"/>
                        </a:spcBef>
                        <a:spcAft>
                          <a:spcPts val="0"/>
                        </a:spcAft>
                      </a:pPr>
                      <a:r>
                        <a:rPr lang="en-US" sz="1800" b="1" u="none" kern="1200" dirty="0" smtClean="0">
                          <a:solidFill>
                            <a:schemeClr val="tx1"/>
                          </a:solidFill>
                          <a:latin typeface="Arial" pitchFamily="34" charset="0"/>
                          <a:ea typeface="+mn-ea"/>
                          <a:cs typeface="Arial" pitchFamily="34" charset="0"/>
                        </a:rPr>
                        <a:t>PDP</a:t>
                      </a:r>
                      <a:r>
                        <a:rPr lang="en-US" sz="1800" b="1" u="none" kern="1200" baseline="0" dirty="0" smtClean="0">
                          <a:solidFill>
                            <a:schemeClr val="tx1"/>
                          </a:solidFill>
                          <a:latin typeface="Arial" pitchFamily="34" charset="0"/>
                          <a:ea typeface="+mn-ea"/>
                          <a:cs typeface="Arial" pitchFamily="34" charset="0"/>
                        </a:rPr>
                        <a:t> = 286 psi</a:t>
                      </a:r>
                      <a:endParaRPr lang="en-US" sz="1800" b="1" kern="1200" dirty="0" smtClean="0">
                        <a:solidFill>
                          <a:schemeClr val="tx1"/>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NP = +100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HP =   +30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FL =   </a:t>
                      </a:r>
                      <a:r>
                        <a:rPr lang="en-US" sz="1800" b="0" u="sng" kern="1200" baseline="0" dirty="0" smtClean="0">
                          <a:solidFill>
                            <a:schemeClr val="tx1"/>
                          </a:solidFill>
                          <a:latin typeface="Arial" pitchFamily="34" charset="0"/>
                          <a:ea typeface="+mn-ea"/>
                          <a:cs typeface="Arial" pitchFamily="34" charset="0"/>
                        </a:rPr>
                        <a:t> +39</a:t>
                      </a:r>
                      <a:r>
                        <a:rPr lang="en-US" sz="1800" b="0" u="sng" kern="1200" dirty="0" smtClean="0">
                          <a:solidFill>
                            <a:schemeClr val="tx1"/>
                          </a:solidFill>
                          <a:latin typeface="Arial" pitchFamily="34" charset="0"/>
                          <a:ea typeface="+mn-ea"/>
                          <a:cs typeface="Arial" pitchFamily="34" charset="0"/>
                        </a:rPr>
                        <a:t> psi</a:t>
                      </a:r>
                    </a:p>
                    <a:p>
                      <a:pPr marL="0" marR="0" algn="l" defTabSz="914400" rtl="0" eaLnBrk="1" latinLnBrk="0" hangingPunct="1">
                        <a:spcBef>
                          <a:spcPts val="0"/>
                        </a:spcBef>
                        <a:spcAft>
                          <a:spcPts val="0"/>
                        </a:spcAft>
                      </a:pPr>
                      <a:r>
                        <a:rPr lang="en-US" sz="1800" b="1" u="none" kern="1200" dirty="0" smtClean="0">
                          <a:solidFill>
                            <a:schemeClr val="tx1"/>
                          </a:solidFill>
                          <a:latin typeface="Arial" pitchFamily="34" charset="0"/>
                          <a:ea typeface="+mn-ea"/>
                          <a:cs typeface="Arial" pitchFamily="34" charset="0"/>
                        </a:rPr>
                        <a:t>PDP</a:t>
                      </a:r>
                      <a:r>
                        <a:rPr lang="en-US" sz="1800" b="1" u="none" kern="1200" baseline="0" dirty="0" smtClean="0">
                          <a:solidFill>
                            <a:schemeClr val="tx1"/>
                          </a:solidFill>
                          <a:latin typeface="Arial" pitchFamily="34" charset="0"/>
                          <a:ea typeface="+mn-ea"/>
                          <a:cs typeface="Arial" pitchFamily="34" charset="0"/>
                        </a:rPr>
                        <a:t> = 169 psi</a:t>
                      </a:r>
                      <a:endParaRPr lang="en-US" sz="1800" b="1" kern="1200" dirty="0" smtClean="0">
                        <a:solidFill>
                          <a:schemeClr val="tx1"/>
                        </a:solidFill>
                        <a:latin typeface="Arial" pitchFamily="34" charset="0"/>
                        <a:ea typeface="+mn-ea"/>
                        <a:cs typeface="Arial" pitchFamily="34" charset="0"/>
                      </a:endParaRPr>
                    </a:p>
                  </a:txBody>
                  <a:tcPr marL="68580" marR="68580" marT="0" marB="0"/>
                </a:tc>
              </a:tr>
              <a:tr h="713627">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3: Identify pump</a:t>
                      </a:r>
                    </a:p>
                  </a:txBody>
                  <a:tcPr marL="68580" marR="68580" marT="0" marB="0"/>
                </a:tc>
                <a:tc>
                  <a:txBody>
                    <a:bodyPr/>
                    <a:lstStyle/>
                    <a:p>
                      <a:pPr marL="0" marR="0" algn="ctr"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No</a:t>
                      </a:r>
                      <a:r>
                        <a:rPr lang="en-US" sz="1800" b="1" kern="1200" baseline="0" dirty="0" smtClean="0">
                          <a:solidFill>
                            <a:schemeClr val="tx1"/>
                          </a:solidFill>
                          <a:latin typeface="Arial" pitchFamily="34" charset="0"/>
                          <a:ea typeface="+mn-ea"/>
                          <a:cs typeface="Arial" pitchFamily="34" charset="0"/>
                        </a:rPr>
                        <a:t> pumps</a:t>
                      </a:r>
                      <a:endParaRPr lang="en-US" sz="1800" b="1" kern="1200" dirty="0" smtClean="0">
                        <a:solidFill>
                          <a:schemeClr val="tx1"/>
                        </a:solidFill>
                        <a:latin typeface="Arial" pitchFamily="34" charset="0"/>
                        <a:ea typeface="+mn-ea"/>
                        <a:cs typeface="Arial" pitchFamily="34" charset="0"/>
                      </a:endParaRPr>
                    </a:p>
                  </a:txBody>
                  <a:tcPr marL="68580" marR="68580" marT="0" marB="0">
                    <a:lnB w="12700" cap="flat" cmpd="sng" algn="ctr">
                      <a:no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800" b="1" kern="1200" dirty="0" smtClean="0">
                          <a:solidFill>
                            <a:schemeClr val="dk1"/>
                          </a:solidFill>
                          <a:latin typeface="Arial" pitchFamily="34" charset="0"/>
                          <a:ea typeface="+mn-ea"/>
                          <a:cs typeface="Arial" pitchFamily="34" charset="0"/>
                        </a:rPr>
                        <a:t>Mark 3; Wick 375.</a:t>
                      </a:r>
                      <a:endParaRPr lang="en-US" sz="1800" b="1" kern="1200" dirty="0" smtClean="0">
                        <a:solidFill>
                          <a:schemeClr val="tx1"/>
                        </a:solidFill>
                        <a:latin typeface="Arial" pitchFamily="34" charset="0"/>
                        <a:ea typeface="+mn-ea"/>
                        <a:cs typeface="Arial" pitchFamily="34" charset="0"/>
                      </a:endParaRPr>
                    </a:p>
                  </a:txBody>
                  <a:tcPr marL="68580" marR="68580" marT="0" marB="0">
                    <a:lnB w="12700" cap="flat" cmpd="sng" algn="ctr">
                      <a:noFill/>
                      <a:prstDash val="solid"/>
                      <a:round/>
                      <a:headEnd type="none" w="med" len="med"/>
                      <a:tailEnd type="none" w="med" len="med"/>
                    </a:lnB>
                  </a:tcPr>
                </a:tc>
              </a:tr>
            </a:tbl>
          </a:graphicData>
        </a:graphic>
      </p:graphicFrame>
      <p:sp>
        <p:nvSpPr>
          <p:cNvPr id="15" name="Rectangle 14"/>
          <p:cNvSpPr/>
          <p:nvPr/>
        </p:nvSpPr>
        <p:spPr>
          <a:xfrm>
            <a:off x="457200" y="3581221"/>
            <a:ext cx="2819400" cy="200055"/>
          </a:xfrm>
          <a:prstGeom prst="rect">
            <a:avLst/>
          </a:prstGeom>
          <a:solidFill>
            <a:schemeClr val="bg1"/>
          </a:solidFill>
          <a:ln w="19050">
            <a:noFill/>
          </a:ln>
        </p:spPr>
        <p:txBody>
          <a:bodyPr wrap="square" tIns="0" bIns="0">
            <a:spAutoFit/>
          </a:bodyPr>
          <a:lstStyle/>
          <a:p>
            <a:r>
              <a:rPr lang="en-US" sz="1300" dirty="0" smtClean="0">
                <a:latin typeface="Arial" pitchFamily="34" charset="0"/>
                <a:cs typeface="Arial" pitchFamily="34" charset="0"/>
              </a:rPr>
              <a:t>Refer to Pump Performance Chart</a:t>
            </a:r>
            <a:endParaRPr lang="en-US" sz="1300" dirty="0">
              <a:latin typeface="Arial" pitchFamily="34" charset="0"/>
              <a:cs typeface="Arial" pitchFamily="34" charset="0"/>
            </a:endParaRPr>
          </a:p>
        </p:txBody>
      </p:sp>
      <p:sp>
        <p:nvSpPr>
          <p:cNvPr id="12" name="TextBox 20"/>
          <p:cNvSpPr txBox="1">
            <a:spLocks noChangeArrowheads="1"/>
          </p:cNvSpPr>
          <p:nvPr/>
        </p:nvSpPr>
        <p:spPr bwMode="auto">
          <a:xfrm>
            <a:off x="0" y="4495800"/>
            <a:ext cx="4572000" cy="369332"/>
          </a:xfrm>
          <a:prstGeom prst="rect">
            <a:avLst/>
          </a:prstGeom>
          <a:noFill/>
          <a:ln w="9525">
            <a:noFill/>
            <a:miter lim="800000"/>
            <a:headEnd/>
            <a:tailEnd/>
          </a:ln>
        </p:spPr>
        <p:txBody>
          <a:bodyPr wrap="square">
            <a:spAutoFit/>
          </a:bodyPr>
          <a:lstStyle/>
          <a:p>
            <a:r>
              <a:rPr lang="en-US" dirty="0" smtClean="0">
                <a:solidFill>
                  <a:srgbClr val="FFFF00"/>
                </a:solidFill>
                <a:latin typeface="Arial" pitchFamily="34" charset="0"/>
                <a:cs typeface="Arial" pitchFamily="34" charset="0"/>
              </a:rPr>
              <a:t>The parallel hose lay reduces friction loss. </a:t>
            </a:r>
            <a:endParaRPr lang="en-US"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fontAlgn="auto">
              <a:spcAft>
                <a:spcPts val="0"/>
              </a:spcAft>
              <a:defRPr/>
            </a:pPr>
            <a:r>
              <a:rPr lang="en-US" dirty="0" smtClean="0"/>
              <a:t>Series Pumping</a:t>
            </a:r>
            <a:endParaRPr lang="en-US" dirty="0"/>
          </a:p>
        </p:txBody>
      </p:sp>
      <p:pic>
        <p:nvPicPr>
          <p:cNvPr id="1026" name="Picture 1" descr="Series Pumping"/>
          <p:cNvPicPr>
            <a:picLocks noChangeAspect="1" noChangeArrowheads="1"/>
          </p:cNvPicPr>
          <p:nvPr/>
        </p:nvPicPr>
        <p:blipFill>
          <a:blip r:embed="rId3" cstate="print"/>
          <a:srcRect/>
          <a:stretch>
            <a:fillRect/>
          </a:stretch>
        </p:blipFill>
        <p:spPr bwMode="auto">
          <a:xfrm>
            <a:off x="1981200" y="1219200"/>
            <a:ext cx="5113900" cy="19812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7" name="Content Placeholder 20"/>
          <p:cNvSpPr>
            <a:spLocks noGrp="1"/>
          </p:cNvSpPr>
          <p:nvPr>
            <p:ph idx="1"/>
          </p:nvPr>
        </p:nvSpPr>
        <p:spPr>
          <a:xfrm>
            <a:off x="152400" y="3352800"/>
            <a:ext cx="4800600" cy="2895600"/>
          </a:xfrm>
        </p:spPr>
        <p:txBody>
          <a:bodyPr/>
          <a:lstStyle/>
          <a:p>
            <a:pPr marL="0" indent="0"/>
            <a:r>
              <a:rPr lang="en-US" sz="2700" dirty="0" smtClean="0"/>
              <a:t>Increases </a:t>
            </a:r>
            <a:r>
              <a:rPr lang="en-US" sz="2700" u="sng" dirty="0" smtClean="0"/>
              <a:t>pressure</a:t>
            </a:r>
            <a:r>
              <a:rPr lang="en-US" sz="2700" dirty="0" smtClean="0"/>
              <a:t> but not flow.</a:t>
            </a:r>
          </a:p>
          <a:p>
            <a:pPr marL="0" indent="0"/>
            <a:endParaRPr lang="en-US" sz="2700" dirty="0" smtClean="0"/>
          </a:p>
          <a:p>
            <a:pPr marL="0" indent="0"/>
            <a:r>
              <a:rPr lang="en-US" sz="2700" dirty="0" smtClean="0"/>
              <a:t>When using series pumping, pump pressures are combined, but flow stays the same. </a:t>
            </a:r>
          </a:p>
          <a:p>
            <a:endParaRPr lang="en-US" sz="2800" dirty="0" smtClean="0"/>
          </a:p>
          <a:p>
            <a:endParaRPr lang="en-US" sz="2800" dirty="0" smtClean="0"/>
          </a:p>
        </p:txBody>
      </p:sp>
      <p:sp>
        <p:nvSpPr>
          <p:cNvPr id="8" name="Content Placeholder 20"/>
          <p:cNvSpPr txBox="1">
            <a:spLocks/>
          </p:cNvSpPr>
          <p:nvPr/>
        </p:nvSpPr>
        <p:spPr bwMode="auto">
          <a:xfrm>
            <a:off x="5257800" y="4343400"/>
            <a:ext cx="38862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1"/>
              </a:buClr>
              <a:buSzTx/>
              <a:tabLst/>
              <a:defRPr/>
            </a:pPr>
            <a:r>
              <a:rPr kumimoji="0" lang="en-US" sz="2400" b="1" i="0" u="none" strike="noStrike" kern="1200" cap="none" spc="0" normalizeH="0" baseline="0" noProof="0" dirty="0" smtClean="0">
                <a:ln>
                  <a:noFill/>
                </a:ln>
                <a:solidFill>
                  <a:srgbClr val="376092"/>
                </a:solidFill>
                <a:effectLst/>
                <a:uLnTx/>
                <a:uFillTx/>
                <a:latin typeface="Arial" pitchFamily="34" charset="0"/>
                <a:cs typeface="Arial" pitchFamily="34" charset="0"/>
              </a:rPr>
              <a:t>For Example: </a:t>
            </a:r>
          </a:p>
          <a:p>
            <a:pPr marR="0" lvl="0" algn="l" defTabSz="914400" rtl="0" eaLnBrk="1" fontAlgn="base" latinLnBrk="0" hangingPunct="1">
              <a:lnSpc>
                <a:spcPct val="100000"/>
              </a:lnSpc>
              <a:spcBef>
                <a:spcPct val="20000"/>
              </a:spcBef>
              <a:spcAft>
                <a:spcPct val="0"/>
              </a:spcAft>
              <a:buClr>
                <a:schemeClr val="tx1"/>
              </a:buClr>
              <a:buSzTx/>
              <a:tabLst/>
              <a:defRPr/>
            </a:pPr>
            <a:r>
              <a:rPr kumimoji="0" lang="en-US" sz="2000" b="1" i="0" u="none" strike="noStrike" kern="1200" cap="none" spc="0" normalizeH="0" baseline="0" noProof="0" dirty="0" smtClean="0">
                <a:ln>
                  <a:noFill/>
                </a:ln>
                <a:solidFill>
                  <a:srgbClr val="376092"/>
                </a:solidFill>
                <a:effectLst/>
                <a:uLnTx/>
                <a:uFillTx/>
                <a:latin typeface="Arial" pitchFamily="34" charset="0"/>
                <a:cs typeface="Arial" pitchFamily="34" charset="0"/>
              </a:rPr>
              <a:t>1 Mark 3 pump will produce 60 gpm at 170 psi. If another Mark</a:t>
            </a:r>
            <a:r>
              <a:rPr kumimoji="0" lang="en-US" sz="2000" b="1" i="0" u="none" strike="noStrike" kern="1200" cap="none" spc="0" normalizeH="0" noProof="0" dirty="0" smtClean="0">
                <a:ln>
                  <a:noFill/>
                </a:ln>
                <a:solidFill>
                  <a:srgbClr val="376092"/>
                </a:solidFill>
                <a:effectLst/>
                <a:uLnTx/>
                <a:uFillTx/>
                <a:latin typeface="Arial" pitchFamily="34" charset="0"/>
                <a:cs typeface="Arial" pitchFamily="34" charset="0"/>
              </a:rPr>
              <a:t> </a:t>
            </a:r>
            <a:r>
              <a:rPr kumimoji="0" lang="en-US" sz="2000" b="1" i="0" u="none" strike="noStrike" kern="1200" cap="none" spc="0" normalizeH="0" baseline="0" noProof="0" dirty="0" smtClean="0">
                <a:ln>
                  <a:noFill/>
                </a:ln>
                <a:solidFill>
                  <a:srgbClr val="376092"/>
                </a:solidFill>
                <a:effectLst/>
                <a:uLnTx/>
                <a:uFillTx/>
                <a:latin typeface="Arial" pitchFamily="34" charset="0"/>
                <a:cs typeface="Arial" pitchFamily="34" charset="0"/>
              </a:rPr>
              <a:t>3 pump is added in series, the combination will produce 60 gpm</a:t>
            </a:r>
            <a:r>
              <a:rPr kumimoji="0" lang="en-US" sz="2000" b="1" i="0" u="none" strike="noStrike" kern="1200" cap="none" spc="0" normalizeH="0" noProof="0" dirty="0" smtClean="0">
                <a:ln>
                  <a:noFill/>
                </a:ln>
                <a:solidFill>
                  <a:srgbClr val="376092"/>
                </a:solidFill>
                <a:effectLst/>
                <a:uLnTx/>
                <a:uFillTx/>
                <a:latin typeface="Arial" pitchFamily="34" charset="0"/>
                <a:cs typeface="Arial" pitchFamily="34" charset="0"/>
              </a:rPr>
              <a:t> at </a:t>
            </a:r>
            <a:r>
              <a:rPr kumimoji="0" lang="en-US" sz="2000" b="1" i="0" u="none" strike="noStrike" kern="1200" cap="none" spc="0" normalizeH="0" baseline="0" noProof="0" dirty="0" smtClean="0">
                <a:ln>
                  <a:noFill/>
                </a:ln>
                <a:solidFill>
                  <a:srgbClr val="376092"/>
                </a:solidFill>
                <a:effectLst/>
                <a:uLnTx/>
                <a:uFillTx/>
                <a:latin typeface="Arial" pitchFamily="34" charset="0"/>
                <a:cs typeface="Arial" pitchFamily="34" charset="0"/>
              </a:rPr>
              <a:t>340 psi. </a:t>
            </a:r>
          </a:p>
          <a:p>
            <a:pPr marL="342900" marR="0" lvl="0" indent="-342900" algn="l" defTabSz="914400" rtl="0" eaLnBrk="1" fontAlgn="base" latinLnBrk="0" hangingPunct="1">
              <a:lnSpc>
                <a:spcPct val="100000"/>
              </a:lnSpc>
              <a:spcBef>
                <a:spcPct val="20000"/>
              </a:spcBef>
              <a:spcAft>
                <a:spcPct val="0"/>
              </a:spcAft>
              <a:buClr>
                <a:schemeClr val="tx1"/>
              </a:buClr>
              <a:buSzTx/>
              <a:tabLst/>
              <a:defRPr/>
            </a:pPr>
            <a:endParaRPr kumimoji="0" lang="en-US" sz="2800" b="1" i="0" u="none" strike="noStrike" kern="1200" cap="none" spc="0" normalizeH="0" baseline="0" noProof="0" dirty="0" smtClean="0">
              <a:ln>
                <a:noFill/>
              </a:ln>
              <a:solidFill>
                <a:srgbClr val="376092"/>
              </a:solidFill>
              <a:effectLst/>
              <a:uLnTx/>
              <a:uFillTx/>
              <a:latin typeface="Arial" pitchFamily="34" charset="0"/>
              <a:cs typeface="Arial" pitchFamily="34" charset="0"/>
            </a:endParaRPr>
          </a:p>
        </p:txBody>
      </p:sp>
      <p:sp>
        <p:nvSpPr>
          <p:cNvPr id="3" name="Right Brace 2"/>
          <p:cNvSpPr/>
          <p:nvPr/>
        </p:nvSpPr>
        <p:spPr>
          <a:xfrm>
            <a:off x="4800600" y="4495800"/>
            <a:ext cx="381000" cy="1828800"/>
          </a:xfrm>
          <a:prstGeom prst="rightBrace">
            <a:avLst>
              <a:gd name="adj1" fmla="val 40000"/>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609600" y="838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
                <a:schemeClr val="accent1">
                  <a:lumMod val="75000"/>
                </a:schemeClr>
              </a:buClr>
              <a:buSzTx/>
              <a:tabLst/>
              <a:defRPr/>
            </a:pPr>
            <a:r>
              <a:rPr kumimoji="0" lang="en-US" sz="3200" b="1" i="0" u="none" strike="noStrike" kern="1200" cap="none" spc="0" normalizeH="0" baseline="0" noProof="0" dirty="0" smtClean="0">
                <a:ln>
                  <a:noFill/>
                </a:ln>
                <a:solidFill>
                  <a:srgbClr val="376092"/>
                </a:solidFill>
                <a:effectLst/>
                <a:uLnTx/>
                <a:uFillTx/>
                <a:latin typeface="Arial" pitchFamily="34" charset="0"/>
                <a:cs typeface="Arial" pitchFamily="34" charset="0"/>
              </a:rPr>
              <a:t>How does the crew boss, squad boss, or pump operator determine….</a:t>
            </a:r>
          </a:p>
          <a:p>
            <a:pPr marL="342900" marR="0" lvl="0" indent="-342900" algn="l" defTabSz="914400" rtl="0" eaLnBrk="1" fontAlgn="base" latinLnBrk="0" hangingPunct="1">
              <a:lnSpc>
                <a:spcPct val="100000"/>
              </a:lnSpc>
              <a:spcBef>
                <a:spcPct val="20000"/>
              </a:spcBef>
              <a:spcAft>
                <a:spcPct val="0"/>
              </a:spcAft>
              <a:buClr>
                <a:schemeClr val="tx1"/>
              </a:buClr>
              <a:buSzTx/>
              <a:buFont typeface="Arial" charset="0"/>
              <a:buChar char="•"/>
              <a:tabLst/>
              <a:defRPr/>
            </a:pPr>
            <a:endParaRPr kumimoji="0" lang="en-US" sz="3200" b="1" i="0" u="none" strike="noStrike" kern="1200" cap="none" spc="0" normalizeH="0" baseline="0" noProof="0" dirty="0" smtClean="0">
              <a:ln>
                <a:noFill/>
              </a:ln>
              <a:solidFill>
                <a:srgbClr val="376092"/>
              </a:solidFill>
              <a:effectLst/>
              <a:uLnTx/>
              <a:uFillTx/>
              <a:latin typeface="+mn-lt"/>
              <a:ea typeface="+mn-ea"/>
              <a:cs typeface="+mn-cs"/>
            </a:endParaRPr>
          </a:p>
        </p:txBody>
      </p:sp>
      <p:sp>
        <p:nvSpPr>
          <p:cNvPr id="22531" name="Content Placeholder 2"/>
          <p:cNvSpPr>
            <a:spLocks noGrp="1"/>
          </p:cNvSpPr>
          <p:nvPr>
            <p:ph idx="1"/>
          </p:nvPr>
        </p:nvSpPr>
        <p:spPr>
          <a:xfrm>
            <a:off x="381000" y="2057400"/>
            <a:ext cx="7924800" cy="4572000"/>
          </a:xfrm>
        </p:spPr>
        <p:txBody>
          <a:bodyPr/>
          <a:lstStyle/>
          <a:p>
            <a:pPr lvl="1"/>
            <a:r>
              <a:rPr lang="en-US" sz="2800" dirty="0" smtClean="0"/>
              <a:t>What pumping </a:t>
            </a:r>
            <a:br>
              <a:rPr lang="en-US" sz="2800" dirty="0" smtClean="0"/>
            </a:br>
            <a:r>
              <a:rPr lang="en-US" sz="2800" dirty="0" smtClean="0"/>
              <a:t>configuration(s) </a:t>
            </a:r>
            <a:br>
              <a:rPr lang="en-US" sz="2800" dirty="0" smtClean="0"/>
            </a:br>
            <a:r>
              <a:rPr lang="en-US" sz="2800" dirty="0" smtClean="0"/>
              <a:t>will work? </a:t>
            </a:r>
          </a:p>
          <a:p>
            <a:pPr lvl="1"/>
            <a:r>
              <a:rPr lang="en-US" sz="2800" dirty="0" smtClean="0"/>
              <a:t>What hose lay </a:t>
            </a:r>
            <a:br>
              <a:rPr lang="en-US" sz="2800" dirty="0" smtClean="0"/>
            </a:br>
            <a:r>
              <a:rPr lang="en-US" sz="2800" dirty="0" smtClean="0"/>
              <a:t>design will work? </a:t>
            </a:r>
          </a:p>
          <a:p>
            <a:pPr lvl="1"/>
            <a:r>
              <a:rPr lang="en-US" sz="2800" dirty="0" smtClean="0"/>
              <a:t>What type of </a:t>
            </a:r>
            <a:br>
              <a:rPr lang="en-US" sz="2800" dirty="0" smtClean="0"/>
            </a:br>
            <a:r>
              <a:rPr lang="en-US" sz="2800" dirty="0" smtClean="0"/>
              <a:t>nozzle(s) to use?</a:t>
            </a:r>
          </a:p>
          <a:p>
            <a:endParaRPr lang="en-US" dirty="0" smtClean="0"/>
          </a:p>
        </p:txBody>
      </p:sp>
      <p:pic>
        <p:nvPicPr>
          <p:cNvPr id="4" name="Picture 3" descr="IMG_8806 multiple pumps.JPG"/>
          <p:cNvPicPr>
            <a:picLocks noChangeAspect="1"/>
          </p:cNvPicPr>
          <p:nvPr/>
        </p:nvPicPr>
        <p:blipFill>
          <a:blip r:embed="rId3" cstate="print"/>
          <a:srcRect t="22108" b="24174"/>
          <a:stretch>
            <a:fillRect/>
          </a:stretch>
        </p:blipFill>
        <p:spPr bwMode="auto">
          <a:xfrm>
            <a:off x="4572000" y="2283083"/>
            <a:ext cx="4079875" cy="3279517"/>
          </a:xfrm>
          <a:prstGeom prst="rect">
            <a:avLst/>
          </a:prstGeom>
          <a:noFill/>
          <a:ln w="9525">
            <a:noFill/>
            <a:miter lim="800000"/>
            <a:headEnd/>
            <a:tailEnd/>
          </a:ln>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143000"/>
          </a:xfrm>
        </p:spPr>
        <p:txBody>
          <a:bodyPr>
            <a:normAutofit/>
          </a:bodyPr>
          <a:lstStyle/>
          <a:p>
            <a:pPr fontAlgn="auto">
              <a:spcAft>
                <a:spcPts val="0"/>
              </a:spcAft>
              <a:defRPr/>
            </a:pPr>
            <a:r>
              <a:rPr lang="en-US" dirty="0" smtClean="0"/>
              <a:t>Will series pumping work?</a:t>
            </a:r>
            <a:endParaRPr lang="en-US" dirty="0"/>
          </a:p>
        </p:txBody>
      </p:sp>
      <p:pic>
        <p:nvPicPr>
          <p:cNvPr id="96266" name="Picture 19" descr="img_024.tif"/>
          <p:cNvPicPr>
            <a:picLocks noChangeAspect="1"/>
          </p:cNvPicPr>
          <p:nvPr/>
        </p:nvPicPr>
        <p:blipFill>
          <a:blip r:embed="rId3" cstate="print"/>
          <a:srcRect/>
          <a:stretch>
            <a:fillRect/>
          </a:stretch>
        </p:blipFill>
        <p:spPr bwMode="auto">
          <a:xfrm>
            <a:off x="0" y="4419600"/>
            <a:ext cx="9144000" cy="2209800"/>
          </a:xfrm>
          <a:prstGeom prst="rect">
            <a:avLst/>
          </a:prstGeom>
          <a:noFill/>
          <a:ln w="9525">
            <a:noFill/>
            <a:miter lim="800000"/>
            <a:headEnd/>
            <a:tailEnd/>
          </a:ln>
        </p:spPr>
      </p:pic>
      <p:sp>
        <p:nvSpPr>
          <p:cNvPr id="96269" name="TextBox 23"/>
          <p:cNvSpPr txBox="1">
            <a:spLocks noChangeArrowheads="1"/>
          </p:cNvSpPr>
          <p:nvPr/>
        </p:nvSpPr>
        <p:spPr bwMode="auto">
          <a:xfrm>
            <a:off x="7543800" y="4572000"/>
            <a:ext cx="954107" cy="369332"/>
          </a:xfrm>
          <a:prstGeom prst="rect">
            <a:avLst/>
          </a:prstGeom>
          <a:noFill/>
          <a:ln w="9525">
            <a:noFill/>
            <a:miter lim="800000"/>
            <a:headEnd/>
            <a:tailEnd/>
          </a:ln>
        </p:spPr>
        <p:txBody>
          <a:bodyPr wrap="none">
            <a:spAutoFit/>
          </a:bodyPr>
          <a:lstStyle/>
          <a:p>
            <a:r>
              <a:rPr lang="en-US" dirty="0">
                <a:solidFill>
                  <a:srgbClr val="FFFF00"/>
                </a:solidFill>
                <a:latin typeface="Arial" pitchFamily="34" charset="0"/>
                <a:cs typeface="Arial" pitchFamily="34" charset="0"/>
              </a:rPr>
              <a:t>60 </a:t>
            </a:r>
            <a:r>
              <a:rPr lang="en-US" dirty="0" smtClean="0">
                <a:solidFill>
                  <a:srgbClr val="FFFF00"/>
                </a:solidFill>
                <a:latin typeface="Arial" pitchFamily="34" charset="0"/>
                <a:cs typeface="Arial" pitchFamily="34" charset="0"/>
              </a:rPr>
              <a:t>gpm</a:t>
            </a:r>
            <a:endParaRPr lang="en-US" dirty="0">
              <a:solidFill>
                <a:srgbClr val="FFFF00"/>
              </a:solidFill>
              <a:latin typeface="Arial" pitchFamily="34" charset="0"/>
              <a:cs typeface="Arial" pitchFamily="34" charset="0"/>
            </a:endParaRPr>
          </a:p>
        </p:txBody>
      </p:sp>
      <p:cxnSp>
        <p:nvCxnSpPr>
          <p:cNvPr id="26" name="Straight Arrow Connector 25"/>
          <p:cNvCxnSpPr/>
          <p:nvPr/>
        </p:nvCxnSpPr>
        <p:spPr>
          <a:xfrm rot="5400000">
            <a:off x="8345487" y="5599113"/>
            <a:ext cx="836613"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6271" name="TextBox 27"/>
          <p:cNvSpPr txBox="1">
            <a:spLocks noChangeArrowheads="1"/>
          </p:cNvSpPr>
          <p:nvPr/>
        </p:nvSpPr>
        <p:spPr bwMode="auto">
          <a:xfrm>
            <a:off x="8077200" y="5486400"/>
            <a:ext cx="48603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60'</a:t>
            </a:r>
            <a:endParaRPr lang="en-US" dirty="0">
              <a:solidFill>
                <a:srgbClr val="FFFF00"/>
              </a:solidFill>
              <a:latin typeface="Arial" pitchFamily="34" charset="0"/>
              <a:cs typeface="Arial" pitchFamily="34" charset="0"/>
            </a:endParaRPr>
          </a:p>
        </p:txBody>
      </p:sp>
      <p:sp>
        <p:nvSpPr>
          <p:cNvPr id="19" name="TextBox 3"/>
          <p:cNvSpPr txBox="1">
            <a:spLocks noChangeArrowheads="1"/>
          </p:cNvSpPr>
          <p:nvPr/>
        </p:nvSpPr>
        <p:spPr bwMode="auto">
          <a:xfrm>
            <a:off x="3657600" y="5638800"/>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1200'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graphicFrame>
        <p:nvGraphicFramePr>
          <p:cNvPr id="20" name="Content Placeholder 9"/>
          <p:cNvGraphicFramePr>
            <a:graphicFrameLocks/>
          </p:cNvGraphicFramePr>
          <p:nvPr>
            <p:extLst>
              <p:ext uri="{D42A27DB-BD31-4B8C-83A1-F6EECF244321}">
                <p14:modId xmlns:p14="http://schemas.microsoft.com/office/powerpoint/2010/main" val="3853327871"/>
              </p:ext>
            </p:extLst>
          </p:nvPr>
        </p:nvGraphicFramePr>
        <p:xfrm>
          <a:off x="266700" y="1219199"/>
          <a:ext cx="8610601" cy="3055613"/>
        </p:xfrm>
        <a:graphic>
          <a:graphicData uri="http://schemas.openxmlformats.org/drawingml/2006/table">
            <a:tbl>
              <a:tblPr bandRow="1">
                <a:tableStyleId>{5C22544A-7EE6-4342-B048-85BDC9FD1C3A}</a:tableStyleId>
              </a:tblPr>
              <a:tblGrid>
                <a:gridCol w="2209800"/>
                <a:gridCol w="304800"/>
                <a:gridCol w="2915509"/>
                <a:gridCol w="3180492"/>
              </a:tblGrid>
              <a:tr h="403868">
                <a:tc>
                  <a:txBody>
                    <a:bodyPr/>
                    <a:lstStyle/>
                    <a:p>
                      <a:pPr marL="0" marR="0" algn="l" defTabSz="914400" rtl="0" eaLnBrk="1" latinLnBrk="0" hangingPunct="1">
                        <a:spcBef>
                          <a:spcPts val="0"/>
                        </a:spcBef>
                        <a:spcAft>
                          <a:spcPts val="0"/>
                        </a:spcAft>
                      </a:pPr>
                      <a:endParaRPr lang="en-US" sz="16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Scenario</a:t>
                      </a:r>
                      <a:r>
                        <a:rPr lang="en-US" sz="1600" b="1" kern="1200" baseline="0" dirty="0" smtClean="0">
                          <a:solidFill>
                            <a:schemeClr val="tx1"/>
                          </a:solidFill>
                          <a:latin typeface="Arial" pitchFamily="34" charset="0"/>
                          <a:ea typeface="+mn-ea"/>
                          <a:cs typeface="Arial" pitchFamily="34" charset="0"/>
                        </a:rPr>
                        <a:t> H</a:t>
                      </a:r>
                      <a:endParaRPr lang="en-US" sz="16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Series</a:t>
                      </a:r>
                      <a:r>
                        <a:rPr lang="en-US" sz="1600" b="1" kern="1200" baseline="0" dirty="0" smtClean="0">
                          <a:solidFill>
                            <a:schemeClr val="tx1"/>
                          </a:solidFill>
                          <a:latin typeface="Arial" pitchFamily="34" charset="0"/>
                          <a:ea typeface="+mn-ea"/>
                          <a:cs typeface="Arial" pitchFamily="34" charset="0"/>
                        </a:rPr>
                        <a:t> Pumping and Scenario H</a:t>
                      </a:r>
                      <a:endParaRPr lang="en-US" sz="16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403868">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1: Flow</a:t>
                      </a:r>
                      <a:r>
                        <a:rPr lang="en-US" sz="1600" b="1" kern="1200" baseline="0" dirty="0" smtClean="0">
                          <a:solidFill>
                            <a:schemeClr val="accent1">
                              <a:lumMod val="75000"/>
                            </a:schemeClr>
                          </a:solidFill>
                          <a:latin typeface="Arial" pitchFamily="34" charset="0"/>
                          <a:ea typeface="+mn-ea"/>
                          <a:cs typeface="Arial" pitchFamily="34" charset="0"/>
                        </a:rPr>
                        <a:t> rate</a:t>
                      </a:r>
                      <a:endParaRPr lang="en-US" sz="16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r>
              <a:tr h="1216720">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2: PDP</a:t>
                      </a: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NP = +100 psi</a:t>
                      </a:r>
                    </a:p>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HP =   +30 psi</a:t>
                      </a:r>
                    </a:p>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FL =  </a:t>
                      </a:r>
                      <a:r>
                        <a:rPr lang="en-US" sz="1600" b="0" u="sng" kern="1200" dirty="0" smtClean="0">
                          <a:solidFill>
                            <a:schemeClr val="tx1"/>
                          </a:solidFill>
                          <a:latin typeface="Arial" pitchFamily="34" charset="0"/>
                          <a:ea typeface="+mn-ea"/>
                          <a:cs typeface="Arial" pitchFamily="34" charset="0"/>
                        </a:rPr>
                        <a:t>+156 psi</a:t>
                      </a:r>
                    </a:p>
                    <a:p>
                      <a:pPr marL="0" marR="0" algn="l" defTabSz="914400" rtl="0" eaLnBrk="1" latinLnBrk="0" hangingPunct="1">
                        <a:spcBef>
                          <a:spcPts val="0"/>
                        </a:spcBef>
                        <a:spcAft>
                          <a:spcPts val="0"/>
                        </a:spcAft>
                      </a:pPr>
                      <a:r>
                        <a:rPr lang="en-US" sz="1600" b="1" u="none" kern="1200" dirty="0" smtClean="0">
                          <a:solidFill>
                            <a:schemeClr val="tx1"/>
                          </a:solidFill>
                          <a:latin typeface="Arial" pitchFamily="34" charset="0"/>
                          <a:ea typeface="+mn-ea"/>
                          <a:cs typeface="Arial" pitchFamily="34" charset="0"/>
                        </a:rPr>
                        <a:t>PDP</a:t>
                      </a:r>
                      <a:r>
                        <a:rPr lang="en-US" sz="1600" b="1" u="none" kern="1200" baseline="0" dirty="0" smtClean="0">
                          <a:solidFill>
                            <a:schemeClr val="tx1"/>
                          </a:solidFill>
                          <a:latin typeface="Arial" pitchFamily="34" charset="0"/>
                          <a:ea typeface="+mn-ea"/>
                          <a:cs typeface="Arial" pitchFamily="34" charset="0"/>
                        </a:rPr>
                        <a:t> = 286 psi</a:t>
                      </a:r>
                      <a:endParaRPr lang="en-US" sz="1600" b="1" kern="1200" dirty="0" smtClean="0">
                        <a:solidFill>
                          <a:schemeClr val="tx1"/>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NP = +100 psi</a:t>
                      </a:r>
                    </a:p>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HP =   +30 psi</a:t>
                      </a:r>
                    </a:p>
                    <a:p>
                      <a:pPr marL="0" marR="0" algn="l" defTabSz="914400" rtl="0" eaLnBrk="1" latinLnBrk="0" hangingPunct="1">
                        <a:spcBef>
                          <a:spcPts val="0"/>
                        </a:spcBef>
                        <a:spcAft>
                          <a:spcPts val="0"/>
                        </a:spcAft>
                      </a:pPr>
                      <a:r>
                        <a:rPr lang="en-US" sz="1600" b="0" kern="1200" dirty="0" smtClean="0">
                          <a:solidFill>
                            <a:schemeClr val="tx1"/>
                          </a:solidFill>
                          <a:latin typeface="Arial" pitchFamily="34" charset="0"/>
                          <a:ea typeface="+mn-ea"/>
                          <a:cs typeface="Arial" pitchFamily="34" charset="0"/>
                        </a:rPr>
                        <a:t>FL =   </a:t>
                      </a:r>
                      <a:r>
                        <a:rPr lang="en-US" sz="1600" b="0" u="sng" kern="1200" dirty="0" smtClean="0">
                          <a:solidFill>
                            <a:schemeClr val="tx1"/>
                          </a:solidFill>
                          <a:latin typeface="Arial" pitchFamily="34" charset="0"/>
                          <a:ea typeface="+mn-ea"/>
                          <a:cs typeface="Arial" pitchFamily="34" charset="0"/>
                        </a:rPr>
                        <a:t>+156 psi</a:t>
                      </a:r>
                    </a:p>
                    <a:p>
                      <a:pPr marL="0" marR="0" algn="l" defTabSz="914400" rtl="0" eaLnBrk="1" latinLnBrk="0" hangingPunct="1">
                        <a:spcBef>
                          <a:spcPts val="0"/>
                        </a:spcBef>
                        <a:spcAft>
                          <a:spcPts val="0"/>
                        </a:spcAft>
                      </a:pPr>
                      <a:r>
                        <a:rPr lang="en-US" sz="1600" b="1" u="none" kern="1200" dirty="0" smtClean="0">
                          <a:solidFill>
                            <a:schemeClr val="tx1"/>
                          </a:solidFill>
                          <a:latin typeface="Arial" pitchFamily="34" charset="0"/>
                          <a:ea typeface="+mn-ea"/>
                          <a:cs typeface="Arial" pitchFamily="34" charset="0"/>
                        </a:rPr>
                        <a:t>PDP</a:t>
                      </a:r>
                      <a:r>
                        <a:rPr lang="en-US" sz="1600" b="1" u="none" kern="1200" baseline="0" dirty="0" smtClean="0">
                          <a:solidFill>
                            <a:schemeClr val="tx1"/>
                          </a:solidFill>
                          <a:latin typeface="Arial" pitchFamily="34" charset="0"/>
                          <a:ea typeface="+mn-ea"/>
                          <a:cs typeface="Arial" pitchFamily="34" charset="0"/>
                        </a:rPr>
                        <a:t> = 286 psi</a:t>
                      </a:r>
                      <a:endParaRPr lang="en-US" sz="1600" b="1" kern="1200" dirty="0" smtClean="0">
                        <a:solidFill>
                          <a:schemeClr val="tx1"/>
                        </a:solidFill>
                        <a:latin typeface="Arial" pitchFamily="34" charset="0"/>
                        <a:ea typeface="+mn-ea"/>
                        <a:cs typeface="Arial" pitchFamily="34" charset="0"/>
                      </a:endParaRPr>
                    </a:p>
                  </a:txBody>
                  <a:tcPr marL="68580" marR="68580" marT="0" marB="0"/>
                </a:tc>
              </a:tr>
              <a:tr h="947345">
                <a:tc>
                  <a:txBody>
                    <a:bodyPr/>
                    <a:lstStyle/>
                    <a:p>
                      <a:pPr marL="0" marR="0" algn="l" defTabSz="914400" rtl="0" eaLnBrk="1" latinLnBrk="0" hangingPunct="1">
                        <a:spcBef>
                          <a:spcPts val="0"/>
                        </a:spcBef>
                        <a:spcAft>
                          <a:spcPts val="0"/>
                        </a:spcAft>
                      </a:pPr>
                      <a:r>
                        <a:rPr lang="en-US" sz="1600" b="1" kern="1200" dirty="0" smtClean="0">
                          <a:solidFill>
                            <a:schemeClr val="accent1">
                              <a:lumMod val="75000"/>
                            </a:schemeClr>
                          </a:solidFill>
                          <a:latin typeface="Arial" pitchFamily="34" charset="0"/>
                          <a:ea typeface="+mn-ea"/>
                          <a:cs typeface="Arial" pitchFamily="34" charset="0"/>
                        </a:rPr>
                        <a:t>Step 3: Identify pump</a:t>
                      </a:r>
                    </a:p>
                  </a:txBody>
                  <a:tcPr marL="68580" marR="68580" marT="0" marB="0"/>
                </a:tc>
                <a:tc>
                  <a:txBody>
                    <a:bodyPr/>
                    <a:lstStyle/>
                    <a:p>
                      <a:pPr marL="0" marR="0" algn="ctr" defTabSz="914400" rtl="0" eaLnBrk="1" latinLnBrk="0" hangingPunct="1">
                        <a:spcBef>
                          <a:spcPts val="0"/>
                        </a:spcBef>
                        <a:spcAft>
                          <a:spcPts val="0"/>
                        </a:spcAft>
                      </a:pPr>
                      <a:endParaRPr lang="en-US" sz="24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600" b="1" kern="1200" dirty="0" smtClean="0">
                          <a:solidFill>
                            <a:schemeClr val="tx1"/>
                          </a:solidFill>
                          <a:latin typeface="Arial" pitchFamily="34" charset="0"/>
                          <a:ea typeface="+mn-ea"/>
                          <a:cs typeface="Arial" pitchFamily="34" charset="0"/>
                        </a:rPr>
                        <a:t>No</a:t>
                      </a:r>
                      <a:r>
                        <a:rPr lang="en-US" sz="1600" b="1" kern="1200" baseline="0" dirty="0" smtClean="0">
                          <a:solidFill>
                            <a:schemeClr val="tx1"/>
                          </a:solidFill>
                          <a:latin typeface="Arial" pitchFamily="34" charset="0"/>
                          <a:ea typeface="+mn-ea"/>
                          <a:cs typeface="Arial" pitchFamily="34" charset="0"/>
                        </a:rPr>
                        <a:t> pumps alone can provide flow and </a:t>
                      </a:r>
                      <a:r>
                        <a:rPr lang="en-US" sz="1600" b="1" kern="1200" baseline="0" dirty="0" err="1" smtClean="0">
                          <a:solidFill>
                            <a:schemeClr val="tx1"/>
                          </a:solidFill>
                          <a:latin typeface="Arial" pitchFamily="34" charset="0"/>
                          <a:ea typeface="+mn-ea"/>
                          <a:cs typeface="Arial" pitchFamily="34" charset="0"/>
                        </a:rPr>
                        <a:t>PDP</a:t>
                      </a:r>
                      <a:r>
                        <a:rPr lang="en-US" sz="1600" b="1" kern="1200" baseline="0" dirty="0" smtClean="0">
                          <a:solidFill>
                            <a:schemeClr val="tx1"/>
                          </a:solidFill>
                          <a:latin typeface="Arial" pitchFamily="34" charset="0"/>
                          <a:ea typeface="+mn-ea"/>
                          <a:cs typeface="Arial" pitchFamily="34" charset="0"/>
                        </a:rPr>
                        <a:t>.</a:t>
                      </a:r>
                      <a:endParaRPr lang="en-US" sz="16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600" b="1" kern="1200" dirty="0" smtClean="0">
                          <a:solidFill>
                            <a:schemeClr val="dk1"/>
                          </a:solidFill>
                          <a:latin typeface="Arial" pitchFamily="34" charset="0"/>
                          <a:ea typeface="+mn-ea"/>
                          <a:cs typeface="Arial" pitchFamily="34" charset="0"/>
                        </a:rPr>
                        <a:t>Use two pumps in series </a:t>
                      </a:r>
                      <a:br>
                        <a:rPr lang="en-US" sz="1600" b="1" kern="1200" dirty="0" smtClean="0">
                          <a:solidFill>
                            <a:schemeClr val="dk1"/>
                          </a:solidFill>
                          <a:latin typeface="Arial" pitchFamily="34" charset="0"/>
                          <a:ea typeface="+mn-ea"/>
                          <a:cs typeface="Arial" pitchFamily="34" charset="0"/>
                        </a:rPr>
                      </a:br>
                      <a:r>
                        <a:rPr lang="en-US" sz="1600" b="1" kern="1200" dirty="0" smtClean="0">
                          <a:solidFill>
                            <a:schemeClr val="dk1"/>
                          </a:solidFill>
                          <a:latin typeface="Arial" pitchFamily="34" charset="0"/>
                          <a:ea typeface="+mn-ea"/>
                          <a:cs typeface="Arial" pitchFamily="34" charset="0"/>
                        </a:rPr>
                        <a:t>(Mark 3; Wick 375).</a:t>
                      </a:r>
                      <a:endParaRPr lang="en-US" sz="16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11" name="Rectangle 10"/>
          <p:cNvSpPr/>
          <p:nvPr/>
        </p:nvSpPr>
        <p:spPr>
          <a:xfrm>
            <a:off x="495300" y="3733800"/>
            <a:ext cx="1636644"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
        <p:nvSpPr>
          <p:cNvPr id="12" name="TextBox 20"/>
          <p:cNvSpPr txBox="1">
            <a:spLocks noChangeArrowheads="1"/>
          </p:cNvSpPr>
          <p:nvPr/>
        </p:nvSpPr>
        <p:spPr bwMode="auto">
          <a:xfrm>
            <a:off x="152400" y="4572000"/>
            <a:ext cx="5791200" cy="1077218"/>
          </a:xfrm>
          <a:prstGeom prst="rect">
            <a:avLst/>
          </a:prstGeom>
          <a:noFill/>
          <a:ln w="9525">
            <a:noFill/>
            <a:miter lim="800000"/>
            <a:headEnd/>
            <a:tailEnd/>
          </a:ln>
        </p:spPr>
        <p:txBody>
          <a:bodyPr wrap="square">
            <a:spAutoFit/>
          </a:bodyPr>
          <a:lstStyle/>
          <a:p>
            <a:r>
              <a:rPr lang="en-US" sz="1600" dirty="0" smtClean="0">
                <a:solidFill>
                  <a:srgbClr val="FFFF00"/>
                </a:solidFill>
                <a:latin typeface="Arial" pitchFamily="34" charset="0"/>
                <a:cs typeface="Arial" pitchFamily="34" charset="0"/>
              </a:rPr>
              <a:t>The Mark 3 can produce 60 gpm at 170 psi. If two Mark 3 pumps are set up as series pumping, they can provide  </a:t>
            </a:r>
            <a:br>
              <a:rPr lang="en-US" sz="1600" dirty="0" smtClean="0">
                <a:solidFill>
                  <a:srgbClr val="FFFF00"/>
                </a:solidFill>
                <a:latin typeface="Arial" pitchFamily="34" charset="0"/>
                <a:cs typeface="Arial" pitchFamily="34" charset="0"/>
              </a:rPr>
            </a:br>
            <a:r>
              <a:rPr lang="en-US" sz="1600" dirty="0" smtClean="0">
                <a:solidFill>
                  <a:srgbClr val="FFFF00"/>
                </a:solidFill>
                <a:latin typeface="Arial" pitchFamily="34" charset="0"/>
                <a:cs typeface="Arial" pitchFamily="34" charset="0"/>
              </a:rPr>
              <a:t>60 gpm at 340 psi.  Since this hose lay requires 60 gpm at 286 psi – series pumping works. </a:t>
            </a:r>
            <a:endParaRPr lang="en-US" sz="1600"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fontAlgn="auto">
              <a:spcAft>
                <a:spcPts val="0"/>
              </a:spcAft>
              <a:defRPr/>
            </a:pPr>
            <a:r>
              <a:rPr lang="en-US" dirty="0" smtClean="0"/>
              <a:t>Parallel Pumping</a:t>
            </a:r>
            <a:endParaRPr lang="en-US" dirty="0"/>
          </a:p>
        </p:txBody>
      </p:sp>
      <p:sp>
        <p:nvSpPr>
          <p:cNvPr id="98307" name="Content Placeholder 11"/>
          <p:cNvSpPr>
            <a:spLocks noGrp="1"/>
          </p:cNvSpPr>
          <p:nvPr>
            <p:ph idx="1"/>
          </p:nvPr>
        </p:nvSpPr>
        <p:spPr>
          <a:xfrm>
            <a:off x="457200" y="3810000"/>
            <a:ext cx="8229600" cy="2819400"/>
          </a:xfrm>
        </p:spPr>
        <p:txBody>
          <a:bodyPr/>
          <a:lstStyle/>
          <a:p>
            <a:pPr marL="339725" indent="-339725">
              <a:buClr>
                <a:schemeClr val="tx2"/>
              </a:buClr>
              <a:buFont typeface="Arial" pitchFamily="34" charset="0"/>
              <a:buChar char="•"/>
            </a:pPr>
            <a:r>
              <a:rPr lang="en-US" sz="2800" dirty="0" smtClean="0"/>
              <a:t>General rule - </a:t>
            </a:r>
            <a:r>
              <a:rPr lang="en-US" sz="2800" u="sng" dirty="0" smtClean="0"/>
              <a:t>doubles the flow</a:t>
            </a:r>
            <a:r>
              <a:rPr lang="en-US" sz="2800" dirty="0" smtClean="0"/>
              <a:t> but doesn’t increase pressure. </a:t>
            </a:r>
          </a:p>
          <a:p>
            <a:pPr marL="339725" indent="-339725">
              <a:buClr>
                <a:schemeClr val="tx2"/>
              </a:buClr>
              <a:buFont typeface="Arial" pitchFamily="34" charset="0"/>
              <a:buChar char="•"/>
            </a:pPr>
            <a:r>
              <a:rPr lang="en-US" sz="2800" dirty="0" smtClean="0"/>
              <a:t>When pumps are used in parallel, flow from each pump is added together with no change in pressure.</a:t>
            </a:r>
          </a:p>
        </p:txBody>
      </p:sp>
      <p:pic>
        <p:nvPicPr>
          <p:cNvPr id="1026" name="Picture 2" descr="Parallel Pumping"/>
          <p:cNvPicPr>
            <a:picLocks noChangeAspect="1" noChangeArrowheads="1"/>
          </p:cNvPicPr>
          <p:nvPr/>
        </p:nvPicPr>
        <p:blipFill>
          <a:blip r:embed="rId3" cstate="print"/>
          <a:srcRect/>
          <a:stretch>
            <a:fillRect/>
          </a:stretch>
        </p:blipFill>
        <p:spPr bwMode="auto">
          <a:xfrm>
            <a:off x="2895600" y="1143000"/>
            <a:ext cx="3352800" cy="2504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fontAlgn="auto">
              <a:spcAft>
                <a:spcPts val="0"/>
              </a:spcAft>
              <a:defRPr/>
            </a:pPr>
            <a:r>
              <a:rPr lang="en-US" dirty="0" smtClean="0"/>
              <a:t>Will parallel pumping work?</a:t>
            </a:r>
            <a:endParaRPr lang="en-US" dirty="0"/>
          </a:p>
        </p:txBody>
      </p:sp>
      <p:sp>
        <p:nvSpPr>
          <p:cNvPr id="99338" name="TextBox 27"/>
          <p:cNvSpPr txBox="1">
            <a:spLocks noChangeArrowheads="1"/>
          </p:cNvSpPr>
          <p:nvPr/>
        </p:nvSpPr>
        <p:spPr bwMode="auto">
          <a:xfrm>
            <a:off x="8001000" y="5638800"/>
            <a:ext cx="492443" cy="369332"/>
          </a:xfrm>
          <a:prstGeom prst="rect">
            <a:avLst/>
          </a:prstGeom>
          <a:noFill/>
          <a:ln w="9525">
            <a:noFill/>
            <a:miter lim="800000"/>
            <a:headEnd/>
            <a:tailEnd/>
          </a:ln>
        </p:spPr>
        <p:txBody>
          <a:bodyPr wrap="none">
            <a:spAutoFit/>
          </a:bodyPr>
          <a:lstStyle/>
          <a:p>
            <a:r>
              <a:rPr lang="en-US">
                <a:solidFill>
                  <a:srgbClr val="FFFF00"/>
                </a:solidFill>
                <a:latin typeface="Arial" pitchFamily="34" charset="0"/>
                <a:cs typeface="Arial" pitchFamily="34" charset="0"/>
              </a:rPr>
              <a:t>60’</a:t>
            </a:r>
          </a:p>
        </p:txBody>
      </p:sp>
      <p:cxnSp>
        <p:nvCxnSpPr>
          <p:cNvPr id="26" name="Straight Arrow Connector 25"/>
          <p:cNvCxnSpPr/>
          <p:nvPr/>
        </p:nvCxnSpPr>
        <p:spPr>
          <a:xfrm rot="5400000">
            <a:off x="8345487" y="5599113"/>
            <a:ext cx="836613"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9340" name="Picture 16" descr="img_025.tif"/>
          <p:cNvPicPr>
            <a:picLocks noChangeAspect="1"/>
          </p:cNvPicPr>
          <p:nvPr/>
        </p:nvPicPr>
        <p:blipFill>
          <a:blip r:embed="rId3" cstate="print"/>
          <a:srcRect/>
          <a:stretch>
            <a:fillRect/>
          </a:stretch>
        </p:blipFill>
        <p:spPr bwMode="auto">
          <a:xfrm>
            <a:off x="0" y="4389120"/>
            <a:ext cx="9144000" cy="2266950"/>
          </a:xfrm>
          <a:prstGeom prst="rect">
            <a:avLst/>
          </a:prstGeom>
          <a:noFill/>
          <a:ln w="9525">
            <a:noFill/>
            <a:miter lim="800000"/>
            <a:headEnd/>
            <a:tailEnd/>
          </a:ln>
        </p:spPr>
      </p:pic>
      <p:sp>
        <p:nvSpPr>
          <p:cNvPr id="16" name="Slide Number Placeholder 5"/>
          <p:cNvSpPr txBox="1">
            <a:spLocks/>
          </p:cNvSpPr>
          <p:nvPr/>
        </p:nvSpPr>
        <p:spPr bwMode="auto">
          <a:xfrm>
            <a:off x="7010400" y="6689725"/>
            <a:ext cx="2133600" cy="168275"/>
          </a:xfrm>
          <a:prstGeom prst="rect">
            <a:avLst/>
          </a:prstGeom>
          <a:noFill/>
          <a:ln w="9525">
            <a:noFill/>
            <a:miter lim="800000"/>
            <a:headEnd/>
            <a:tailEnd/>
          </a:ln>
        </p:spPr>
        <p:txBody>
          <a:bodyPr anchor="ctr"/>
          <a:lstStyle/>
          <a:p>
            <a:pPr algn="r"/>
            <a:r>
              <a:rPr lang="en-US" sz="1000" b="1" dirty="0">
                <a:solidFill>
                  <a:srgbClr val="D9D9D9"/>
                </a:solidFill>
                <a:latin typeface="Arial" pitchFamily="34" charset="0"/>
                <a:cs typeface="Arial" pitchFamily="34" charset="0"/>
              </a:rPr>
              <a:t>Slide </a:t>
            </a:r>
            <a:r>
              <a:rPr lang="en-US" sz="1000" b="1" dirty="0" smtClean="0">
                <a:solidFill>
                  <a:srgbClr val="D9D9D9"/>
                </a:solidFill>
                <a:latin typeface="Arial" pitchFamily="34" charset="0"/>
                <a:cs typeface="Arial" pitchFamily="34" charset="0"/>
              </a:rPr>
              <a:t>4 </a:t>
            </a:r>
            <a:r>
              <a:rPr lang="en-US" sz="1000" b="1" dirty="0">
                <a:solidFill>
                  <a:srgbClr val="D9D9D9"/>
                </a:solidFill>
                <a:latin typeface="Arial" pitchFamily="34" charset="0"/>
                <a:cs typeface="Arial" pitchFamily="34" charset="0"/>
              </a:rPr>
              <a:t>- </a:t>
            </a:r>
            <a:fld id="{365196C2-3C74-42C2-AA23-6C7FC6A76FBF}" type="slidenum">
              <a:rPr lang="en-US" sz="1000" b="1">
                <a:solidFill>
                  <a:srgbClr val="D9D9D9"/>
                </a:solidFill>
                <a:latin typeface="Arial" pitchFamily="34" charset="0"/>
                <a:cs typeface="Arial" pitchFamily="34" charset="0"/>
              </a:rPr>
              <a:pPr algn="r"/>
              <a:t>72</a:t>
            </a:fld>
            <a:endParaRPr lang="en-US" sz="1000" b="1" dirty="0">
              <a:solidFill>
                <a:srgbClr val="D9D9D9"/>
              </a:solidFill>
              <a:latin typeface="Arial" pitchFamily="34" charset="0"/>
              <a:cs typeface="Arial" pitchFamily="34" charset="0"/>
            </a:endParaRPr>
          </a:p>
        </p:txBody>
      </p:sp>
      <p:sp>
        <p:nvSpPr>
          <p:cNvPr id="19" name="TextBox 23"/>
          <p:cNvSpPr txBox="1">
            <a:spLocks noChangeArrowheads="1"/>
          </p:cNvSpPr>
          <p:nvPr/>
        </p:nvSpPr>
        <p:spPr bwMode="auto">
          <a:xfrm>
            <a:off x="7666669" y="4528066"/>
            <a:ext cx="954107" cy="369332"/>
          </a:xfrm>
          <a:prstGeom prst="rect">
            <a:avLst/>
          </a:prstGeom>
          <a:noFill/>
          <a:ln w="9525">
            <a:noFill/>
            <a:miter lim="800000"/>
            <a:headEnd/>
            <a:tailEnd/>
          </a:ln>
        </p:spPr>
        <p:txBody>
          <a:bodyPr wrap="none">
            <a:spAutoFit/>
          </a:bodyPr>
          <a:lstStyle/>
          <a:p>
            <a:r>
              <a:rPr lang="en-US" dirty="0">
                <a:solidFill>
                  <a:srgbClr val="FFFF00"/>
                </a:solidFill>
                <a:latin typeface="Arial" pitchFamily="34" charset="0"/>
                <a:cs typeface="Arial" pitchFamily="34" charset="0"/>
              </a:rPr>
              <a:t>60 </a:t>
            </a:r>
            <a:r>
              <a:rPr lang="en-US" dirty="0" smtClean="0">
                <a:solidFill>
                  <a:srgbClr val="FFFF00"/>
                </a:solidFill>
                <a:latin typeface="Arial" pitchFamily="34" charset="0"/>
                <a:cs typeface="Arial" pitchFamily="34" charset="0"/>
              </a:rPr>
              <a:t>gpm</a:t>
            </a:r>
            <a:endParaRPr lang="en-US" dirty="0">
              <a:solidFill>
                <a:srgbClr val="FFFF00"/>
              </a:solidFill>
              <a:latin typeface="Arial" pitchFamily="34" charset="0"/>
              <a:cs typeface="Arial" pitchFamily="34" charset="0"/>
            </a:endParaRPr>
          </a:p>
        </p:txBody>
      </p:sp>
      <p:cxnSp>
        <p:nvCxnSpPr>
          <p:cNvPr id="20" name="Straight Arrow Connector 19"/>
          <p:cNvCxnSpPr/>
          <p:nvPr/>
        </p:nvCxnSpPr>
        <p:spPr>
          <a:xfrm rot="5400000">
            <a:off x="8347075" y="5808663"/>
            <a:ext cx="836613"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7"/>
          <p:cNvSpPr txBox="1">
            <a:spLocks noChangeArrowheads="1"/>
          </p:cNvSpPr>
          <p:nvPr/>
        </p:nvSpPr>
        <p:spPr bwMode="auto">
          <a:xfrm>
            <a:off x="8110059" y="5624513"/>
            <a:ext cx="486030"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60'</a:t>
            </a:r>
            <a:endParaRPr lang="en-US" dirty="0">
              <a:solidFill>
                <a:srgbClr val="FFFF00"/>
              </a:solidFill>
              <a:latin typeface="Arial" pitchFamily="34" charset="0"/>
              <a:cs typeface="Arial" pitchFamily="34" charset="0"/>
            </a:endParaRPr>
          </a:p>
        </p:txBody>
      </p:sp>
      <p:sp>
        <p:nvSpPr>
          <p:cNvPr id="22" name="TextBox 3"/>
          <p:cNvSpPr txBox="1">
            <a:spLocks noChangeArrowheads="1"/>
          </p:cNvSpPr>
          <p:nvPr/>
        </p:nvSpPr>
        <p:spPr bwMode="auto">
          <a:xfrm>
            <a:off x="4514850" y="5724525"/>
            <a:ext cx="1463862" cy="369332"/>
          </a:xfrm>
          <a:prstGeom prst="rect">
            <a:avLst/>
          </a:prstGeom>
          <a:noFill/>
          <a:ln w="9525">
            <a:noFill/>
            <a:miter lim="800000"/>
            <a:headEnd/>
            <a:tailEnd/>
          </a:ln>
        </p:spPr>
        <p:txBody>
          <a:bodyPr wrap="none">
            <a:spAutoFit/>
          </a:bodyPr>
          <a:lstStyle/>
          <a:p>
            <a:r>
              <a:rPr lang="en-US" dirty="0" smtClean="0">
                <a:solidFill>
                  <a:srgbClr val="FFFF00"/>
                </a:solidFill>
                <a:latin typeface="Arial" pitchFamily="34" charset="0"/>
                <a:cs typeface="Arial" pitchFamily="34" charset="0"/>
              </a:rPr>
              <a:t>1200' </a:t>
            </a:r>
            <a:r>
              <a:rPr lang="en-US" dirty="0">
                <a:solidFill>
                  <a:srgbClr val="FFFF00"/>
                </a:solidFill>
                <a:latin typeface="Arial" pitchFamily="34" charset="0"/>
                <a:cs typeface="Arial" pitchFamily="34" charset="0"/>
              </a:rPr>
              <a:t>of </a:t>
            </a:r>
            <a:r>
              <a:rPr lang="en-US" dirty="0" smtClean="0">
                <a:solidFill>
                  <a:srgbClr val="FFFF00"/>
                </a:solidFill>
                <a:latin typeface="Arial" pitchFamily="34" charset="0"/>
                <a:cs typeface="Arial" pitchFamily="34" charset="0"/>
              </a:rPr>
              <a:t>1½"</a:t>
            </a:r>
            <a:endParaRPr lang="en-US" dirty="0">
              <a:solidFill>
                <a:srgbClr val="FFFF00"/>
              </a:solidFill>
              <a:latin typeface="Arial" pitchFamily="34" charset="0"/>
              <a:cs typeface="Arial" pitchFamily="34" charset="0"/>
            </a:endParaRPr>
          </a:p>
        </p:txBody>
      </p:sp>
      <p:sp>
        <p:nvSpPr>
          <p:cNvPr id="23" name="TextBox 20"/>
          <p:cNvSpPr txBox="1">
            <a:spLocks noChangeArrowheads="1"/>
          </p:cNvSpPr>
          <p:nvPr/>
        </p:nvSpPr>
        <p:spPr bwMode="auto">
          <a:xfrm>
            <a:off x="152400" y="4400550"/>
            <a:ext cx="6248400" cy="1323439"/>
          </a:xfrm>
          <a:prstGeom prst="rect">
            <a:avLst/>
          </a:prstGeom>
          <a:noFill/>
          <a:ln w="9525">
            <a:noFill/>
            <a:miter lim="800000"/>
            <a:headEnd/>
            <a:tailEnd/>
          </a:ln>
        </p:spPr>
        <p:txBody>
          <a:bodyPr wrap="square">
            <a:spAutoFit/>
          </a:bodyPr>
          <a:lstStyle/>
          <a:p>
            <a:r>
              <a:rPr lang="en-US" sz="1600" dirty="0" smtClean="0">
                <a:solidFill>
                  <a:srgbClr val="FFFF00"/>
                </a:solidFill>
                <a:latin typeface="Arial" pitchFamily="34" charset="0"/>
                <a:cs typeface="Arial" pitchFamily="34" charset="0"/>
              </a:rPr>
              <a:t>With parallel pumping, flow from each pump is added together with no change in pressure. The Mark 3 can produce 30 gpm at 285 psi. If two Mark 3 pumps are set up for parallel pumping then together they can provide 60 gpm at 286 psi. This is also true for the Wick 375 pump. </a:t>
            </a:r>
            <a:endParaRPr lang="en-US" sz="1600" dirty="0">
              <a:solidFill>
                <a:srgbClr val="FFFF00"/>
              </a:solidFill>
              <a:latin typeface="Arial" pitchFamily="34" charset="0"/>
              <a:cs typeface="Arial" pitchFamily="34" charset="0"/>
            </a:endParaRPr>
          </a:p>
        </p:txBody>
      </p:sp>
      <p:graphicFrame>
        <p:nvGraphicFramePr>
          <p:cNvPr id="15" name="Content Placeholder 9"/>
          <p:cNvGraphicFramePr>
            <a:graphicFrameLocks/>
          </p:cNvGraphicFramePr>
          <p:nvPr>
            <p:extLst>
              <p:ext uri="{D42A27DB-BD31-4B8C-83A1-F6EECF244321}">
                <p14:modId xmlns:p14="http://schemas.microsoft.com/office/powerpoint/2010/main" val="2744664578"/>
              </p:ext>
            </p:extLst>
          </p:nvPr>
        </p:nvGraphicFramePr>
        <p:xfrm>
          <a:off x="304800" y="1192292"/>
          <a:ext cx="8534400" cy="2922508"/>
        </p:xfrm>
        <a:graphic>
          <a:graphicData uri="http://schemas.openxmlformats.org/drawingml/2006/table">
            <a:tbl>
              <a:tblPr bandRow="1">
                <a:tableStyleId>{5C22544A-7EE6-4342-B048-85BDC9FD1C3A}</a:tableStyleId>
              </a:tblPr>
              <a:tblGrid>
                <a:gridCol w="2590800"/>
                <a:gridCol w="304800"/>
                <a:gridCol w="2667000"/>
                <a:gridCol w="2971800"/>
              </a:tblGrid>
              <a:tr h="365059">
                <a:tc>
                  <a:txBody>
                    <a:bodyPr/>
                    <a:lstStyle/>
                    <a:p>
                      <a:pPr marL="0" marR="0" algn="l" defTabSz="914400" rtl="0" eaLnBrk="1" latinLnBrk="0" hangingPunct="1">
                        <a:spcBef>
                          <a:spcPts val="0"/>
                        </a:spcBef>
                        <a:spcAft>
                          <a:spcPts val="0"/>
                        </a:spcAft>
                      </a:pPr>
                      <a:endParaRPr lang="en-US" sz="18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Scenario</a:t>
                      </a:r>
                      <a:r>
                        <a:rPr lang="en-US" sz="1800" b="1" kern="1200" baseline="0" dirty="0" smtClean="0">
                          <a:solidFill>
                            <a:schemeClr val="tx1"/>
                          </a:solidFill>
                          <a:latin typeface="Arial" pitchFamily="34" charset="0"/>
                          <a:ea typeface="+mn-ea"/>
                          <a:cs typeface="Arial" pitchFamily="34" charset="0"/>
                        </a:rPr>
                        <a:t> H</a:t>
                      </a:r>
                      <a:endParaRPr lang="en-US" sz="18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Parallel</a:t>
                      </a:r>
                      <a:r>
                        <a:rPr lang="en-US" sz="1800" b="1" kern="1200" baseline="0" dirty="0" smtClean="0">
                          <a:solidFill>
                            <a:schemeClr val="tx1"/>
                          </a:solidFill>
                          <a:latin typeface="Arial" pitchFamily="34" charset="0"/>
                          <a:ea typeface="+mn-ea"/>
                          <a:cs typeface="Arial" pitchFamily="34" charset="0"/>
                        </a:rPr>
                        <a:t> Pumping</a:t>
                      </a:r>
                      <a:endParaRPr lang="en-US" sz="1800" b="1" kern="1200" dirty="0" smtClean="0">
                        <a:solidFill>
                          <a:schemeClr val="tx1"/>
                        </a:solidFill>
                        <a:latin typeface="Arial" pitchFamily="34" charset="0"/>
                        <a:ea typeface="+mn-ea"/>
                        <a:cs typeface="Arial" pitchFamily="34" charset="0"/>
                      </a:endParaRPr>
                    </a:p>
                  </a:txBody>
                  <a:tcPr marL="68580" marR="68580" marT="0" marB="0">
                    <a:solidFill>
                      <a:schemeClr val="accent1">
                        <a:lumMod val="60000"/>
                        <a:lumOff val="40000"/>
                      </a:schemeClr>
                    </a:solidFill>
                  </a:tcPr>
                </a:tc>
              </a:tr>
              <a:tr h="365059">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1: Flow</a:t>
                      </a:r>
                      <a:r>
                        <a:rPr lang="en-US" sz="1800" b="1" kern="1200" baseline="0" dirty="0" smtClean="0">
                          <a:solidFill>
                            <a:schemeClr val="accent1">
                              <a:lumMod val="75000"/>
                            </a:schemeClr>
                          </a:solidFill>
                          <a:latin typeface="Arial" pitchFamily="34" charset="0"/>
                          <a:ea typeface="+mn-ea"/>
                          <a:cs typeface="Arial" pitchFamily="34" charset="0"/>
                        </a:rPr>
                        <a:t> rate</a:t>
                      </a:r>
                      <a:endParaRPr lang="en-US" sz="1800" b="1" kern="1200" dirty="0" smtClean="0">
                        <a:solidFill>
                          <a:schemeClr val="accent1">
                            <a:lumMod val="75000"/>
                          </a:schemeClr>
                        </a:solidFill>
                        <a:latin typeface="Arial" pitchFamily="34" charset="0"/>
                        <a:ea typeface="+mn-ea"/>
                        <a:cs typeface="Arial" pitchFamily="34" charset="0"/>
                      </a:endParaRPr>
                    </a:p>
                  </a:txBody>
                  <a:tcPr marL="68580" marR="68580" marT="0" marB="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60 gpm</a:t>
                      </a:r>
                    </a:p>
                  </a:txBody>
                  <a:tcPr marL="68580" marR="68580" marT="0" marB="0">
                    <a:solidFill>
                      <a:schemeClr val="accent1">
                        <a:lumMod val="60000"/>
                        <a:lumOff val="40000"/>
                      </a:schemeClr>
                    </a:solidFill>
                  </a:tcPr>
                </a:tc>
              </a:tr>
              <a:tr h="1051370">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2: PDP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b="1" kern="1200" dirty="0" smtClean="0">
                          <a:solidFill>
                            <a:schemeClr val="accent1">
                              <a:lumMod val="75000"/>
                            </a:schemeClr>
                          </a:solidFill>
                          <a:latin typeface="Arial" pitchFamily="34" charset="0"/>
                          <a:ea typeface="+mn-ea"/>
                          <a:cs typeface="Arial" pitchFamily="34" charset="0"/>
                        </a:rPr>
                        <a:t>=</a:t>
                      </a:r>
                    </a:p>
                  </a:txBody>
                  <a:tcPr marL="68580" marR="68580" marT="0" marB="0"/>
                </a:tc>
                <a:tc>
                  <a:txBody>
                    <a:bodyPr/>
                    <a:lstStyle/>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NP</a:t>
                      </a:r>
                      <a:r>
                        <a:rPr lang="en-US" sz="1800" b="0" kern="1200" baseline="0" dirty="0" smtClean="0">
                          <a:solidFill>
                            <a:schemeClr val="tx1"/>
                          </a:solidFill>
                          <a:latin typeface="Arial" pitchFamily="34" charset="0"/>
                          <a:ea typeface="+mn-ea"/>
                          <a:cs typeface="Arial" pitchFamily="34" charset="0"/>
                        </a:rPr>
                        <a:t> </a:t>
                      </a:r>
                      <a:r>
                        <a:rPr lang="en-US" sz="1800" b="0" kern="1200" dirty="0" smtClean="0">
                          <a:solidFill>
                            <a:schemeClr val="tx1"/>
                          </a:solidFill>
                          <a:latin typeface="Arial" pitchFamily="34" charset="0"/>
                          <a:ea typeface="+mn-ea"/>
                          <a:cs typeface="Arial" pitchFamily="34" charset="0"/>
                        </a:rPr>
                        <a:t>= +100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HP =   +30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FL</a:t>
                      </a:r>
                      <a:r>
                        <a:rPr lang="en-US" sz="1800" b="0" kern="1200" baseline="0" dirty="0" smtClean="0">
                          <a:solidFill>
                            <a:schemeClr val="tx1"/>
                          </a:solidFill>
                          <a:latin typeface="Arial" pitchFamily="34" charset="0"/>
                          <a:ea typeface="+mn-ea"/>
                          <a:cs typeface="Arial" pitchFamily="34" charset="0"/>
                        </a:rPr>
                        <a:t> </a:t>
                      </a:r>
                      <a:r>
                        <a:rPr lang="en-US" sz="1800" b="0" kern="1200" dirty="0" smtClean="0">
                          <a:solidFill>
                            <a:schemeClr val="tx1"/>
                          </a:solidFill>
                          <a:latin typeface="Arial" pitchFamily="34" charset="0"/>
                          <a:ea typeface="+mn-ea"/>
                          <a:cs typeface="Arial" pitchFamily="34" charset="0"/>
                        </a:rPr>
                        <a:t>=  </a:t>
                      </a:r>
                      <a:r>
                        <a:rPr lang="en-US" sz="1800" b="0" u="sng" kern="1200" dirty="0" smtClean="0">
                          <a:solidFill>
                            <a:schemeClr val="tx1"/>
                          </a:solidFill>
                          <a:latin typeface="Arial" pitchFamily="34" charset="0"/>
                          <a:ea typeface="+mn-ea"/>
                          <a:cs typeface="Arial" pitchFamily="34" charset="0"/>
                        </a:rPr>
                        <a:t>+156 psi</a:t>
                      </a:r>
                    </a:p>
                    <a:p>
                      <a:pPr marL="0" marR="0" algn="l" defTabSz="914400" rtl="0" eaLnBrk="1" latinLnBrk="0" hangingPunct="1">
                        <a:spcBef>
                          <a:spcPts val="0"/>
                        </a:spcBef>
                        <a:spcAft>
                          <a:spcPts val="0"/>
                        </a:spcAft>
                      </a:pPr>
                      <a:r>
                        <a:rPr lang="en-US" sz="1800" b="1" u="none" kern="1200" dirty="0" err="1" smtClean="0">
                          <a:solidFill>
                            <a:schemeClr val="tx1"/>
                          </a:solidFill>
                          <a:latin typeface="Arial" pitchFamily="34" charset="0"/>
                          <a:ea typeface="+mn-ea"/>
                          <a:cs typeface="Arial" pitchFamily="34" charset="0"/>
                        </a:rPr>
                        <a:t>PDP</a:t>
                      </a:r>
                      <a:r>
                        <a:rPr lang="en-US" sz="1800" b="1" u="none" kern="1200" baseline="0" dirty="0" smtClean="0">
                          <a:solidFill>
                            <a:schemeClr val="tx1"/>
                          </a:solidFill>
                          <a:latin typeface="Arial" pitchFamily="34" charset="0"/>
                          <a:ea typeface="+mn-ea"/>
                          <a:cs typeface="Arial" pitchFamily="34" charset="0"/>
                        </a:rPr>
                        <a:t> = 286 psi</a:t>
                      </a:r>
                      <a:endParaRPr lang="en-US" sz="1800" b="1" kern="1200" dirty="0" smtClean="0">
                        <a:solidFill>
                          <a:schemeClr val="tx1"/>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NP = +100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HP =   +30 psi</a:t>
                      </a:r>
                    </a:p>
                    <a:p>
                      <a:pPr marL="0" marR="0" algn="l" defTabSz="914400" rtl="0" eaLnBrk="1" latinLnBrk="0" hangingPunct="1">
                        <a:spcBef>
                          <a:spcPts val="0"/>
                        </a:spcBef>
                        <a:spcAft>
                          <a:spcPts val="0"/>
                        </a:spcAft>
                      </a:pPr>
                      <a:r>
                        <a:rPr lang="en-US" sz="1800" b="0" kern="1200" dirty="0" smtClean="0">
                          <a:solidFill>
                            <a:schemeClr val="tx1"/>
                          </a:solidFill>
                          <a:latin typeface="Arial" pitchFamily="34" charset="0"/>
                          <a:ea typeface="+mn-ea"/>
                          <a:cs typeface="Arial" pitchFamily="34" charset="0"/>
                        </a:rPr>
                        <a:t>FL =   </a:t>
                      </a:r>
                      <a:r>
                        <a:rPr lang="en-US" sz="1800" b="0" u="sng" kern="1200" dirty="0" smtClean="0">
                          <a:solidFill>
                            <a:schemeClr val="tx1"/>
                          </a:solidFill>
                          <a:latin typeface="Arial" pitchFamily="34" charset="0"/>
                          <a:ea typeface="+mn-ea"/>
                          <a:cs typeface="Arial" pitchFamily="34" charset="0"/>
                        </a:rPr>
                        <a:t>+156 psi</a:t>
                      </a:r>
                    </a:p>
                    <a:p>
                      <a:pPr marL="0" marR="0" algn="l" defTabSz="914400" rtl="0" eaLnBrk="1" latinLnBrk="0" hangingPunct="1">
                        <a:spcBef>
                          <a:spcPts val="0"/>
                        </a:spcBef>
                        <a:spcAft>
                          <a:spcPts val="0"/>
                        </a:spcAft>
                      </a:pPr>
                      <a:r>
                        <a:rPr lang="en-US" sz="1800" b="1" u="none" kern="1200" dirty="0" smtClean="0">
                          <a:solidFill>
                            <a:schemeClr val="tx1"/>
                          </a:solidFill>
                          <a:latin typeface="Arial" pitchFamily="34" charset="0"/>
                          <a:ea typeface="+mn-ea"/>
                          <a:cs typeface="Arial" pitchFamily="34" charset="0"/>
                        </a:rPr>
                        <a:t>PDP</a:t>
                      </a:r>
                      <a:r>
                        <a:rPr lang="en-US" sz="1800" b="1" u="none" kern="1200" baseline="0" dirty="0" smtClean="0">
                          <a:solidFill>
                            <a:schemeClr val="tx1"/>
                          </a:solidFill>
                          <a:latin typeface="Arial" pitchFamily="34" charset="0"/>
                          <a:ea typeface="+mn-ea"/>
                          <a:cs typeface="Arial" pitchFamily="34" charset="0"/>
                        </a:rPr>
                        <a:t> = 286 psi</a:t>
                      </a:r>
                      <a:endParaRPr lang="en-US" sz="1800" b="1" kern="1200" dirty="0" smtClean="0">
                        <a:solidFill>
                          <a:schemeClr val="tx1"/>
                        </a:solidFill>
                        <a:latin typeface="Arial" pitchFamily="34" charset="0"/>
                        <a:ea typeface="+mn-ea"/>
                        <a:cs typeface="Arial" pitchFamily="34" charset="0"/>
                      </a:endParaRPr>
                    </a:p>
                  </a:txBody>
                  <a:tcPr marL="68580" marR="68580" marT="0" marB="0"/>
                </a:tc>
              </a:tr>
              <a:tr h="1063228">
                <a:tc>
                  <a:txBody>
                    <a:bodyPr/>
                    <a:lstStyle/>
                    <a:p>
                      <a:pPr marL="0" marR="0" algn="l" defTabSz="914400" rtl="0" eaLnBrk="1" latinLnBrk="0" hangingPunct="1">
                        <a:spcBef>
                          <a:spcPts val="0"/>
                        </a:spcBef>
                        <a:spcAft>
                          <a:spcPts val="0"/>
                        </a:spcAft>
                      </a:pPr>
                      <a:r>
                        <a:rPr lang="en-US" sz="1800" b="1" kern="1200" dirty="0" smtClean="0">
                          <a:solidFill>
                            <a:schemeClr val="accent1">
                              <a:lumMod val="75000"/>
                            </a:schemeClr>
                          </a:solidFill>
                          <a:latin typeface="Arial" pitchFamily="34" charset="0"/>
                          <a:ea typeface="+mn-ea"/>
                          <a:cs typeface="Arial" pitchFamily="34" charset="0"/>
                        </a:rPr>
                        <a:t>Step 3: Identify pump</a:t>
                      </a:r>
                    </a:p>
                  </a:txBody>
                  <a:tcPr marL="68580" marR="68580" marT="0" marB="0"/>
                </a:tc>
                <a:tc>
                  <a:txBody>
                    <a:bodyPr/>
                    <a:lstStyle/>
                    <a:p>
                      <a:pPr marL="0" marR="0" algn="l" defTabSz="914400" rtl="0" eaLnBrk="1" latinLnBrk="0" hangingPunct="1">
                        <a:spcBef>
                          <a:spcPts val="0"/>
                        </a:spcBef>
                        <a:spcAft>
                          <a:spcPts val="0"/>
                        </a:spcAft>
                      </a:pPr>
                      <a:endParaRPr lang="en-US" sz="2500" b="1" kern="1200" dirty="0" smtClean="0">
                        <a:solidFill>
                          <a:schemeClr val="accent1">
                            <a:lumMod val="75000"/>
                          </a:schemeClr>
                        </a:solidFill>
                        <a:latin typeface="Arial" pitchFamily="34" charset="0"/>
                        <a:ea typeface="+mn-ea"/>
                        <a:cs typeface="Arial" pitchFamily="34" charset="0"/>
                      </a:endParaRPr>
                    </a:p>
                  </a:txBody>
                  <a:tcPr marL="68580" marR="68580" marT="0" marB="0"/>
                </a:tc>
                <a:tc>
                  <a:txBody>
                    <a:bodyPr/>
                    <a:lstStyle/>
                    <a:p>
                      <a:pPr marL="0" marR="0" algn="l" defTabSz="914400" rtl="0" eaLnBrk="1" latinLnBrk="0" hangingPunct="1">
                        <a:spcBef>
                          <a:spcPts val="0"/>
                        </a:spcBef>
                        <a:spcAft>
                          <a:spcPts val="0"/>
                        </a:spcAft>
                      </a:pPr>
                      <a:r>
                        <a:rPr lang="en-US" sz="1800" b="1" kern="1200" dirty="0" smtClean="0">
                          <a:solidFill>
                            <a:schemeClr val="tx1"/>
                          </a:solidFill>
                          <a:latin typeface="Arial" pitchFamily="34" charset="0"/>
                          <a:ea typeface="+mn-ea"/>
                          <a:cs typeface="Arial" pitchFamily="34" charset="0"/>
                        </a:rPr>
                        <a:t>No</a:t>
                      </a:r>
                      <a:r>
                        <a:rPr lang="en-US" sz="1800" b="1" kern="1200" baseline="0" dirty="0" smtClean="0">
                          <a:solidFill>
                            <a:schemeClr val="tx1"/>
                          </a:solidFill>
                          <a:latin typeface="Arial" pitchFamily="34" charset="0"/>
                          <a:ea typeface="+mn-ea"/>
                          <a:cs typeface="Arial" pitchFamily="34" charset="0"/>
                        </a:rPr>
                        <a:t> pumps alone can provide flow and PDP.</a:t>
                      </a:r>
                      <a:endParaRPr lang="en-US" sz="18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800" b="1" kern="1200" dirty="0" smtClean="0">
                          <a:solidFill>
                            <a:schemeClr val="dk1"/>
                          </a:solidFill>
                          <a:latin typeface="Arial" pitchFamily="34" charset="0"/>
                          <a:ea typeface="+mn-ea"/>
                          <a:cs typeface="Arial" pitchFamily="34" charset="0"/>
                        </a:rPr>
                        <a:t>Use two pumps in parallel </a:t>
                      </a:r>
                      <a:br>
                        <a:rPr lang="en-US" sz="1800" b="1" kern="1200" dirty="0" smtClean="0">
                          <a:solidFill>
                            <a:schemeClr val="dk1"/>
                          </a:solidFill>
                          <a:latin typeface="Arial" pitchFamily="34" charset="0"/>
                          <a:ea typeface="+mn-ea"/>
                          <a:cs typeface="Arial" pitchFamily="34" charset="0"/>
                        </a:rPr>
                      </a:br>
                      <a:r>
                        <a:rPr lang="en-US" sz="1800" b="1" kern="1200" dirty="0" smtClean="0">
                          <a:solidFill>
                            <a:schemeClr val="dk1"/>
                          </a:solidFill>
                          <a:latin typeface="Arial" pitchFamily="34" charset="0"/>
                          <a:ea typeface="+mn-ea"/>
                          <a:cs typeface="Arial" pitchFamily="34" charset="0"/>
                        </a:rPr>
                        <a:t>(Mark 3; Wick 375).</a:t>
                      </a:r>
                      <a:endParaRPr lang="en-US" sz="1800" b="1" kern="1200" dirty="0" smtClean="0">
                        <a:solidFill>
                          <a:schemeClr val="tx1"/>
                        </a:solidFill>
                        <a:latin typeface="Arial" pitchFamily="34" charset="0"/>
                        <a:ea typeface="+mn-ea"/>
                        <a:cs typeface="Arial" pitchFamily="34" charset="0"/>
                      </a:endParaRPr>
                    </a:p>
                  </a:txBody>
                  <a:tcPr marL="68580" marR="68580" marT="0" marB="0">
                    <a:lnB w="12700" cap="flat" cmpd="sng" algn="ctr">
                      <a:solidFill>
                        <a:schemeClr val="bg1"/>
                      </a:solidFill>
                      <a:prstDash val="solid"/>
                      <a:round/>
                      <a:headEnd type="none" w="med" len="med"/>
                      <a:tailEnd type="none" w="med" len="med"/>
                    </a:lnB>
                  </a:tcPr>
                </a:tc>
              </a:tr>
            </a:tbl>
          </a:graphicData>
        </a:graphic>
      </p:graphicFrame>
      <p:sp>
        <p:nvSpPr>
          <p:cNvPr id="14" name="Rectangle 13"/>
          <p:cNvSpPr/>
          <p:nvPr/>
        </p:nvSpPr>
        <p:spPr>
          <a:xfrm>
            <a:off x="528099" y="3505200"/>
            <a:ext cx="1886712" cy="369332"/>
          </a:xfrm>
          <a:prstGeom prst="rect">
            <a:avLst/>
          </a:prstGeom>
          <a:solidFill>
            <a:schemeClr val="bg1"/>
          </a:solidFill>
          <a:ln w="19050">
            <a:noFill/>
          </a:ln>
        </p:spPr>
        <p:txBody>
          <a:bodyPr wrap="square" tIns="0" bIns="0">
            <a:spAutoFit/>
          </a:bodyPr>
          <a:lstStyle/>
          <a:p>
            <a:r>
              <a:rPr lang="en-US" sz="1200" dirty="0" smtClean="0">
                <a:latin typeface="Arial" pitchFamily="34" charset="0"/>
                <a:cs typeface="Arial" pitchFamily="34" charset="0"/>
              </a:rPr>
              <a:t>Refer to Pump Performance Chart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4422765"/>
              </p:ext>
            </p:extLst>
          </p:nvPr>
        </p:nvGraphicFramePr>
        <p:xfrm>
          <a:off x="609601" y="1524000"/>
          <a:ext cx="7924801" cy="4800600"/>
        </p:xfrm>
        <a:graphic>
          <a:graphicData uri="http://schemas.openxmlformats.org/drawingml/2006/table">
            <a:tbl>
              <a:tblPr firstRow="1" bandRow="1">
                <a:tableStyleId>{2D5ABB26-0587-4C30-8999-92F81FD0307C}</a:tableStyleId>
              </a:tblPr>
              <a:tblGrid>
                <a:gridCol w="1371599"/>
                <a:gridCol w="2819400"/>
                <a:gridCol w="3733802"/>
              </a:tblGrid>
              <a:tr h="1600200">
                <a:tc>
                  <a:txBody>
                    <a:bodyPr/>
                    <a:lstStyle/>
                    <a:p>
                      <a:r>
                        <a:rPr lang="en-US" dirty="0" smtClean="0">
                          <a:latin typeface="Arial" pitchFamily="34" charset="0"/>
                          <a:cs typeface="Arial" pitchFamily="34" charset="0"/>
                        </a:rPr>
                        <a:t>Parallel</a:t>
                      </a:r>
                      <a:r>
                        <a:rPr lang="en-US" baseline="0" dirty="0" smtClean="0">
                          <a:latin typeface="Arial" pitchFamily="34" charset="0"/>
                          <a:cs typeface="Arial" pitchFamily="34" charset="0"/>
                        </a:rPr>
                        <a:t> Hose Lay</a:t>
                      </a:r>
                    </a:p>
                    <a:p>
                      <a:endParaRPr lang="en-US" dirty="0">
                        <a:latin typeface="Arial" pitchFamily="34" charset="0"/>
                        <a:cs typeface="Arial" pitchFamily="34" charset="0"/>
                      </a:endParaRPr>
                    </a:p>
                  </a:txBody>
                  <a:tcPr/>
                </a:tc>
                <a:tc>
                  <a:txBody>
                    <a:bodyPr/>
                    <a:lstStyle/>
                    <a:p>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Reduces friction loss in hose lay. </a:t>
                      </a:r>
                      <a:endParaRPr lang="en-US" dirty="0">
                        <a:latin typeface="Arial" pitchFamily="34" charset="0"/>
                        <a:cs typeface="Arial" pitchFamily="34" charset="0"/>
                      </a:endParaRPr>
                    </a:p>
                  </a:txBody>
                  <a:tcPr/>
                </a:tc>
              </a:tr>
              <a:tr h="1600200">
                <a:tc>
                  <a:txBody>
                    <a:bodyPr/>
                    <a:lstStyle/>
                    <a:p>
                      <a:r>
                        <a:rPr lang="en-US" dirty="0" smtClean="0">
                          <a:latin typeface="Arial" pitchFamily="34" charset="0"/>
                          <a:cs typeface="Arial" pitchFamily="34" charset="0"/>
                        </a:rPr>
                        <a:t>Series Pumping</a:t>
                      </a:r>
                    </a:p>
                    <a:p>
                      <a:endParaRPr lang="en-US" dirty="0">
                        <a:latin typeface="Arial" pitchFamily="34" charset="0"/>
                        <a:cs typeface="Arial" pitchFamily="34" charset="0"/>
                      </a:endParaRPr>
                    </a:p>
                  </a:txBody>
                  <a:tcPr/>
                </a:tc>
                <a:tc>
                  <a:txBody>
                    <a:bodyPr/>
                    <a:lstStyle/>
                    <a:p>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Increases pump performance</a:t>
                      </a:r>
                      <a:r>
                        <a:rPr lang="en-US" baseline="0" dirty="0" smtClean="0">
                          <a:latin typeface="Arial" pitchFamily="34" charset="0"/>
                          <a:cs typeface="Arial" pitchFamily="34" charset="0"/>
                        </a:rPr>
                        <a:t> – </a:t>
                      </a:r>
                      <a:br>
                        <a:rPr lang="en-US" baseline="0" dirty="0" smtClean="0">
                          <a:latin typeface="Arial" pitchFamily="34" charset="0"/>
                          <a:cs typeface="Arial" pitchFamily="34" charset="0"/>
                        </a:rPr>
                      </a:br>
                      <a:r>
                        <a:rPr lang="en-US" baseline="0" dirty="0" smtClean="0">
                          <a:latin typeface="Arial" pitchFamily="34" charset="0"/>
                          <a:cs typeface="Arial" pitchFamily="34" charset="0"/>
                        </a:rPr>
                        <a:t>by using two pumps to increase pressure. </a:t>
                      </a:r>
                      <a:endParaRPr lang="en-US" dirty="0">
                        <a:latin typeface="Arial" pitchFamily="34" charset="0"/>
                        <a:cs typeface="Arial" pitchFamily="34" charset="0"/>
                      </a:endParaRPr>
                    </a:p>
                  </a:txBody>
                  <a:tcPr/>
                </a:tc>
              </a:tr>
              <a:tr h="1600200">
                <a:tc>
                  <a:txBody>
                    <a:bodyPr/>
                    <a:lstStyle/>
                    <a:p>
                      <a:r>
                        <a:rPr lang="en-US" dirty="0" smtClean="0">
                          <a:latin typeface="Arial" pitchFamily="34" charset="0"/>
                          <a:cs typeface="Arial" pitchFamily="34" charset="0"/>
                        </a:rPr>
                        <a:t>Parallel Pumping</a:t>
                      </a:r>
                    </a:p>
                    <a:p>
                      <a:endParaRPr lang="en-US" dirty="0">
                        <a:latin typeface="Arial" pitchFamily="34" charset="0"/>
                        <a:cs typeface="Arial" pitchFamily="34" charset="0"/>
                      </a:endParaRPr>
                    </a:p>
                  </a:txBody>
                  <a:tcPr/>
                </a:tc>
                <a:tc>
                  <a:txBody>
                    <a:bodyPr/>
                    <a:lstStyle/>
                    <a:p>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Increases pump performance</a:t>
                      </a:r>
                      <a:r>
                        <a:rPr lang="en-US" baseline="0" dirty="0" smtClean="0">
                          <a:latin typeface="Arial" pitchFamily="34" charset="0"/>
                          <a:cs typeface="Arial" pitchFamily="34" charset="0"/>
                        </a:rPr>
                        <a:t> – </a:t>
                      </a:r>
                      <a:br>
                        <a:rPr lang="en-US" baseline="0" dirty="0" smtClean="0">
                          <a:latin typeface="Arial" pitchFamily="34" charset="0"/>
                          <a:cs typeface="Arial" pitchFamily="34" charset="0"/>
                        </a:rPr>
                      </a:br>
                      <a:r>
                        <a:rPr lang="en-US" baseline="0" dirty="0" smtClean="0">
                          <a:latin typeface="Arial" pitchFamily="34" charset="0"/>
                          <a:cs typeface="Arial" pitchFamily="34" charset="0"/>
                        </a:rPr>
                        <a:t>by using two pumps to increase flow. </a:t>
                      </a:r>
                      <a:endParaRPr lang="en-US" dirty="0" smtClean="0">
                        <a:latin typeface="Arial" pitchFamily="34" charset="0"/>
                        <a:cs typeface="Arial" pitchFamily="34" charset="0"/>
                      </a:endParaRPr>
                    </a:p>
                    <a:p>
                      <a:endParaRPr lang="en-US" dirty="0">
                        <a:latin typeface="Arial" pitchFamily="34" charset="0"/>
                        <a:cs typeface="Arial" pitchFamily="34" charset="0"/>
                      </a:endParaRPr>
                    </a:p>
                  </a:txBody>
                  <a:tcPr/>
                </a:tc>
              </a:tr>
            </a:tbl>
          </a:graphicData>
        </a:graphic>
      </p:graphicFrame>
      <p:pic>
        <p:nvPicPr>
          <p:cNvPr id="5" name="Picture 1" descr="Series Pumping"/>
          <p:cNvPicPr>
            <a:picLocks noChangeAspect="1" noChangeArrowheads="1"/>
          </p:cNvPicPr>
          <p:nvPr/>
        </p:nvPicPr>
        <p:blipFill>
          <a:blip r:embed="rId3" cstate="print"/>
          <a:srcRect/>
          <a:stretch>
            <a:fillRect/>
          </a:stretch>
        </p:blipFill>
        <p:spPr bwMode="auto">
          <a:xfrm>
            <a:off x="1905000" y="3209823"/>
            <a:ext cx="2729317" cy="1057377"/>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6" name="Picture 2" descr="Parallel Pumping"/>
          <p:cNvPicPr>
            <a:picLocks noChangeAspect="1" noChangeArrowheads="1"/>
          </p:cNvPicPr>
          <p:nvPr/>
        </p:nvPicPr>
        <p:blipFill>
          <a:blip r:embed="rId4" cstate="print"/>
          <a:srcRect/>
          <a:stretch>
            <a:fillRect/>
          </a:stretch>
        </p:blipFill>
        <p:spPr bwMode="auto">
          <a:xfrm>
            <a:off x="1905000" y="4790675"/>
            <a:ext cx="1747233" cy="1305325"/>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11" name="Picture 10" descr="parallel_hose_lay2.jpg"/>
          <p:cNvPicPr>
            <a:picLocks noChangeAspect="1"/>
          </p:cNvPicPr>
          <p:nvPr/>
        </p:nvPicPr>
        <p:blipFill>
          <a:blip r:embed="rId5" cstate="print"/>
          <a:stretch>
            <a:fillRect/>
          </a:stretch>
        </p:blipFill>
        <p:spPr>
          <a:xfrm>
            <a:off x="1905002" y="1524001"/>
            <a:ext cx="2804160" cy="1275893"/>
          </a:xfrm>
          <a:prstGeom prst="rect">
            <a:avLst/>
          </a:prstGeom>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1752600"/>
            <a:ext cx="8686800" cy="2262187"/>
          </a:xfrm>
          <a:prstGeom prst="rect">
            <a:avLst/>
          </a:prstGeom>
        </p:spPr>
        <p:txBody>
          <a:bodyPr>
            <a:noAutofit/>
          </a:bodyPr>
          <a:lstStyle/>
          <a:p>
            <a:pPr algn="ctr" fontAlgn="auto">
              <a:spcAft>
                <a:spcPts val="0"/>
              </a:spcAft>
              <a:defRPr/>
            </a:pPr>
            <a:r>
              <a:rPr lang="en-US" sz="5000" b="1" cap="all" dirty="0">
                <a:ln w="9000" cmpd="sng">
                  <a:noFill/>
                  <a:prstDash val="solid"/>
                </a:ln>
                <a:solidFill>
                  <a:schemeClr val="accent6">
                    <a:lumMod val="50000"/>
                  </a:schemeClr>
                </a:solidFill>
                <a:effectLst/>
                <a:latin typeface="Arial" pitchFamily="34" charset="0"/>
                <a:ea typeface="+mj-ea"/>
                <a:cs typeface="Arial" pitchFamily="34" charset="0"/>
              </a:rPr>
              <a:t>Troubleshooting </a:t>
            </a:r>
          </a:p>
          <a:p>
            <a:pPr algn="ctr" fontAlgn="auto">
              <a:spcAft>
                <a:spcPts val="0"/>
              </a:spcAft>
              <a:defRPr/>
            </a:pPr>
            <a:r>
              <a:rPr lang="en-US" sz="5000" b="1" cap="all" dirty="0">
                <a:ln w="9000" cmpd="sng">
                  <a:noFill/>
                  <a:prstDash val="solid"/>
                </a:ln>
                <a:solidFill>
                  <a:schemeClr val="accent6">
                    <a:lumMod val="50000"/>
                  </a:schemeClr>
                </a:solidFill>
                <a:effectLst/>
                <a:latin typeface="Arial" pitchFamily="34" charset="0"/>
                <a:ea typeface="+mj-ea"/>
                <a:cs typeface="Arial" pitchFamily="34" charset="0"/>
              </a:rPr>
              <a:t>the delivery system </a:t>
            </a:r>
          </a:p>
          <a:p>
            <a:pPr algn="ctr" fontAlgn="auto">
              <a:spcAft>
                <a:spcPts val="0"/>
              </a:spcAft>
              <a:defRPr/>
            </a:pPr>
            <a:r>
              <a:rPr lang="en-US" sz="5000" b="1" cap="all" dirty="0">
                <a:ln w="9000" cmpd="sng">
                  <a:noFill/>
                  <a:prstDash val="solid"/>
                </a:ln>
                <a:solidFill>
                  <a:schemeClr val="accent6">
                    <a:lumMod val="50000"/>
                  </a:schemeClr>
                </a:solidFill>
                <a:effectLst/>
                <a:latin typeface="Arial" pitchFamily="34" charset="0"/>
                <a:ea typeface="+mj-ea"/>
                <a:cs typeface="Arial" pitchFamily="34" charset="0"/>
              </a:rPr>
              <a:t>from </a:t>
            </a:r>
            <a:r>
              <a:rPr lang="en-US" sz="5000" b="1" cap="all" dirty="0" smtClean="0">
                <a:ln w="9000" cmpd="sng">
                  <a:noFill/>
                  <a:prstDash val="solid"/>
                </a:ln>
                <a:solidFill>
                  <a:schemeClr val="accent6">
                    <a:lumMod val="50000"/>
                  </a:schemeClr>
                </a:solidFill>
                <a:effectLst/>
                <a:latin typeface="Arial" pitchFamily="34" charset="0"/>
                <a:ea typeface="+mj-ea"/>
                <a:cs typeface="Arial" pitchFamily="34" charset="0"/>
              </a:rPr>
              <a:t>a Hydraulic </a:t>
            </a:r>
            <a:r>
              <a:rPr lang="en-US" sz="5000" b="1" cap="all" dirty="0">
                <a:ln w="9000" cmpd="sng">
                  <a:noFill/>
                  <a:prstDash val="solid"/>
                </a:ln>
                <a:solidFill>
                  <a:schemeClr val="accent6">
                    <a:lumMod val="50000"/>
                  </a:schemeClr>
                </a:solidFill>
                <a:effectLst/>
                <a:latin typeface="Arial" pitchFamily="34" charset="0"/>
                <a:ea typeface="+mj-ea"/>
                <a:cs typeface="Arial" pitchFamily="34" charset="0"/>
              </a:rPr>
              <a:t>perspective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2000" cy="4724400"/>
          </a:xfrm>
        </p:spPr>
        <p:txBody>
          <a:bodyPr rtlCol="0">
            <a:normAutofit fontScale="85000" lnSpcReduction="20000"/>
          </a:bodyPr>
          <a:lstStyle/>
          <a:p>
            <a:pPr marL="574675" indent="-574675" fontAlgn="auto">
              <a:spcAft>
                <a:spcPts val="0"/>
              </a:spcAft>
              <a:defRPr/>
            </a:pPr>
            <a:r>
              <a:rPr lang="en-US" sz="3600" dirty="0" smtClean="0">
                <a:solidFill>
                  <a:schemeClr val="accent1">
                    <a:lumMod val="75000"/>
                  </a:schemeClr>
                </a:solidFill>
              </a:rPr>
              <a:t>Pump discharge pressure</a:t>
            </a:r>
          </a:p>
          <a:p>
            <a:pPr marL="574675" lvl="1" indent="-234950" fontAlgn="auto">
              <a:spcAft>
                <a:spcPts val="0"/>
              </a:spcAft>
              <a:buFont typeface="Arial" pitchFamily="34" charset="0"/>
              <a:buChar char="•"/>
              <a:defRPr/>
            </a:pPr>
            <a:r>
              <a:rPr lang="en-US" dirty="0" smtClean="0">
                <a:solidFill>
                  <a:schemeClr val="accent1">
                    <a:lumMod val="75000"/>
                  </a:schemeClr>
                </a:solidFill>
              </a:rPr>
              <a:t>Nozzle pressure – Change nozzle type, tip size, or both.</a:t>
            </a:r>
          </a:p>
          <a:p>
            <a:pPr marL="574675" lvl="1" indent="-234950" fontAlgn="auto">
              <a:spcAft>
                <a:spcPts val="0"/>
              </a:spcAft>
              <a:buFont typeface="Arial" pitchFamily="34" charset="0"/>
              <a:buChar char="•"/>
              <a:defRPr/>
            </a:pPr>
            <a:r>
              <a:rPr lang="en-US" dirty="0" smtClean="0">
                <a:solidFill>
                  <a:schemeClr val="accent1">
                    <a:lumMod val="75000"/>
                  </a:schemeClr>
                </a:solidFill>
              </a:rPr>
              <a:t>Head pressure – Move pump to reduce elevation change.</a:t>
            </a:r>
          </a:p>
          <a:p>
            <a:pPr marL="574675" lvl="1" indent="-234950" fontAlgn="auto">
              <a:spcAft>
                <a:spcPts val="0"/>
              </a:spcAft>
              <a:buFont typeface="Arial" pitchFamily="34" charset="0"/>
              <a:buChar char="•"/>
              <a:defRPr/>
            </a:pPr>
            <a:r>
              <a:rPr lang="en-US" dirty="0" smtClean="0">
                <a:solidFill>
                  <a:schemeClr val="accent1">
                    <a:lumMod val="75000"/>
                  </a:schemeClr>
                </a:solidFill>
              </a:rPr>
              <a:t>Friction loss – Reduce friction loss by increasing hose diameter, shortening hose length, using parallel hose lay, and/or reducing flow.</a:t>
            </a:r>
          </a:p>
          <a:p>
            <a:pPr marL="574675" indent="-574675" fontAlgn="auto">
              <a:spcAft>
                <a:spcPts val="0"/>
              </a:spcAft>
              <a:defRPr/>
            </a:pPr>
            <a:r>
              <a:rPr lang="en-US" sz="3600" dirty="0" smtClean="0">
                <a:solidFill>
                  <a:schemeClr val="accent1">
                    <a:lumMod val="75000"/>
                  </a:schemeClr>
                </a:solidFill>
              </a:rPr>
              <a:t>Pump capability</a:t>
            </a:r>
          </a:p>
          <a:p>
            <a:pPr marL="574675" lvl="1" indent="-234950" fontAlgn="auto">
              <a:spcAft>
                <a:spcPts val="0"/>
              </a:spcAft>
              <a:buFont typeface="Arial" pitchFamily="34" charset="0"/>
              <a:buChar char="•"/>
              <a:defRPr/>
            </a:pPr>
            <a:r>
              <a:rPr lang="en-US" dirty="0" smtClean="0">
                <a:solidFill>
                  <a:schemeClr val="accent1">
                    <a:lumMod val="75000"/>
                  </a:schemeClr>
                </a:solidFill>
              </a:rPr>
              <a:t>Use a pump with higher performance capability.</a:t>
            </a:r>
          </a:p>
          <a:p>
            <a:pPr marL="574675" lvl="1" indent="-234950" fontAlgn="auto">
              <a:spcAft>
                <a:spcPts val="0"/>
              </a:spcAft>
              <a:buFont typeface="Arial" pitchFamily="34" charset="0"/>
              <a:buChar char="•"/>
              <a:defRPr/>
            </a:pPr>
            <a:r>
              <a:rPr lang="en-US" dirty="0" smtClean="0">
                <a:solidFill>
                  <a:schemeClr val="accent1">
                    <a:lumMod val="75000"/>
                  </a:schemeClr>
                </a:solidFill>
              </a:rPr>
              <a:t>Use series pumping system to increase pressure.</a:t>
            </a:r>
          </a:p>
          <a:p>
            <a:pPr marL="574675" lvl="1" indent="-234950" fontAlgn="auto">
              <a:spcAft>
                <a:spcPts val="0"/>
              </a:spcAft>
              <a:buFont typeface="Arial" pitchFamily="34" charset="0"/>
              <a:buChar char="•"/>
              <a:defRPr/>
            </a:pPr>
            <a:r>
              <a:rPr lang="en-US" dirty="0" smtClean="0">
                <a:solidFill>
                  <a:schemeClr val="accent1">
                    <a:lumMod val="75000"/>
                  </a:schemeClr>
                </a:solidFill>
              </a:rPr>
              <a:t>Use parallel pumping system to increase flow.</a:t>
            </a:r>
          </a:p>
        </p:txBody>
      </p:sp>
      <p:sp>
        <p:nvSpPr>
          <p:cNvPr id="4" name="Title 1"/>
          <p:cNvSpPr>
            <a:spLocks noGrp="1"/>
          </p:cNvSpPr>
          <p:nvPr>
            <p:ph type="title"/>
          </p:nvPr>
        </p:nvSpPr>
        <p:spPr>
          <a:xfrm>
            <a:off x="457200" y="274638"/>
            <a:ext cx="8229600" cy="1143000"/>
          </a:xfrm>
        </p:spPr>
        <p:txBody>
          <a:bodyPr>
            <a:normAutofit fontScale="90000"/>
          </a:bodyPr>
          <a:lstStyle/>
          <a:p>
            <a:pPr fontAlgn="auto">
              <a:spcAft>
                <a:spcPts val="0"/>
              </a:spcAft>
              <a:defRPr/>
            </a:pPr>
            <a:r>
              <a:rPr lang="en-US" dirty="0" smtClean="0"/>
              <a:t>Troubleshooting – </a:t>
            </a:r>
            <a:br>
              <a:rPr lang="en-US" dirty="0" smtClean="0"/>
            </a:br>
            <a:r>
              <a:rPr lang="en-US" sz="3600" dirty="0" smtClean="0"/>
              <a:t>Factors to Consider</a:t>
            </a:r>
            <a:endParaRPr lang="en-US" sz="36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Exercise</a:t>
            </a:r>
            <a:endParaRPr lang="en-US" dirty="0"/>
          </a:p>
        </p:txBody>
      </p:sp>
      <p:sp>
        <p:nvSpPr>
          <p:cNvPr id="104451" name="Subtitle 2"/>
          <p:cNvSpPr>
            <a:spLocks noGrp="1"/>
          </p:cNvSpPr>
          <p:nvPr>
            <p:ph idx="1"/>
          </p:nvPr>
        </p:nvSpPr>
        <p:spPr/>
        <p:txBody>
          <a:bodyPr/>
          <a:lstStyle/>
          <a:p>
            <a:pPr marL="0" indent="0" algn="ctr">
              <a:buFont typeface="Arial" charset="0"/>
              <a:buNone/>
            </a:pPr>
            <a:r>
              <a:rPr lang="en-US" dirty="0" smtClean="0"/>
              <a:t>Troubleshooting a </a:t>
            </a:r>
          </a:p>
          <a:p>
            <a:pPr marL="0" indent="0" algn="ctr">
              <a:buFont typeface="Arial" charset="0"/>
              <a:buNone/>
            </a:pPr>
            <a:r>
              <a:rPr lang="en-US" dirty="0" smtClean="0"/>
              <a:t>Water Delivery System </a:t>
            </a:r>
          </a:p>
          <a:p>
            <a:pPr marL="0" indent="0" algn="ctr">
              <a:buFont typeface="Arial" charset="0"/>
              <a:buNone/>
            </a:pPr>
            <a:r>
              <a:rPr lang="en-US" dirty="0" smtClean="0"/>
              <a:t>From a </a:t>
            </a:r>
          </a:p>
          <a:p>
            <a:pPr marL="0" indent="0" algn="ctr">
              <a:buFont typeface="Arial" charset="0"/>
              <a:buNone/>
            </a:pPr>
            <a:r>
              <a:rPr lang="en-US" dirty="0" smtClean="0"/>
              <a:t>Hydraulic Perspective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43063"/>
            <a:ext cx="8229600" cy="2014537"/>
          </a:xfrm>
        </p:spPr>
      </p:pic>
      <p:sp>
        <p:nvSpPr>
          <p:cNvPr id="6" name="Title 5"/>
          <p:cNvSpPr>
            <a:spLocks noGrp="1"/>
          </p:cNvSpPr>
          <p:nvPr>
            <p:ph type="title"/>
          </p:nvPr>
        </p:nvSpPr>
        <p:spPr/>
        <p:txBody>
          <a:bodyPr/>
          <a:lstStyle/>
          <a:p>
            <a:pPr fontAlgn="auto">
              <a:spcAft>
                <a:spcPts val="0"/>
              </a:spcAft>
              <a:defRPr/>
            </a:pPr>
            <a:r>
              <a:rPr lang="en-US" dirty="0" smtClean="0"/>
              <a:t>Exercise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72427990"/>
              </p:ext>
            </p:extLst>
          </p:nvPr>
        </p:nvGraphicFramePr>
        <p:xfrm>
          <a:off x="1943100" y="3978275"/>
          <a:ext cx="5257800" cy="2344420"/>
        </p:xfrm>
        <a:graphic>
          <a:graphicData uri="http://schemas.openxmlformats.org/drawingml/2006/table">
            <a:tbl>
              <a:tblPr/>
              <a:tblGrid>
                <a:gridCol w="2652760"/>
                <a:gridCol w="550620"/>
                <a:gridCol w="2054420"/>
              </a:tblGrid>
              <a:tr h="395732">
                <a:tc>
                  <a:txBody>
                    <a:bodyPr/>
                    <a:lstStyle/>
                    <a:p>
                      <a:pPr marL="0" marR="0">
                        <a:spcBef>
                          <a:spcPts val="0"/>
                        </a:spcBef>
                        <a:spcAft>
                          <a:spcPts val="0"/>
                        </a:spcAft>
                      </a:pPr>
                      <a:r>
                        <a:rPr lang="en-US" sz="2400" baseline="0" dirty="0">
                          <a:solidFill>
                            <a:schemeClr val="bg1"/>
                          </a:solidFill>
                          <a:latin typeface="Arial" pitchFamily="34" charset="0"/>
                          <a:ea typeface="Times New Roman"/>
                          <a:cs typeface="Arial" pitchFamily="34" charset="0"/>
                        </a:rPr>
                        <a:t>Nozzle Pressure</a:t>
                      </a:r>
                    </a:p>
                  </a:txBody>
                  <a:tcPr marL="68580" marR="68580" marT="0" marB="0">
                    <a:lnL>
                      <a:noFill/>
                    </a:lnL>
                    <a:lnR>
                      <a:noFill/>
                    </a:lnR>
                    <a:lnT>
                      <a:noFill/>
                    </a:lnT>
                    <a:lnB>
                      <a:noFill/>
                    </a:lnB>
                  </a:tcPr>
                </a:tc>
                <a:tc>
                  <a:txBody>
                    <a:bodyPr/>
                    <a:lstStyle/>
                    <a:p>
                      <a:pPr marL="0" marR="0">
                        <a:spcBef>
                          <a:spcPts val="0"/>
                        </a:spcBef>
                        <a:spcAft>
                          <a:spcPts val="0"/>
                        </a:spcAft>
                      </a:pPr>
                      <a:r>
                        <a:rPr lang="en-US" sz="2400" baseline="0">
                          <a:solidFill>
                            <a:schemeClr val="bg1"/>
                          </a:solidFill>
                          <a:latin typeface="Arial" pitchFamily="34" charset="0"/>
                          <a:ea typeface="Times New Roman"/>
                          <a:cs typeface="Arial" pitchFamily="34" charset="0"/>
                        </a:rPr>
                        <a:t>=</a:t>
                      </a:r>
                    </a:p>
                  </a:txBody>
                  <a:tcPr marL="68580" marR="68580" marT="0" marB="0">
                    <a:lnL>
                      <a:noFill/>
                    </a:lnL>
                    <a:lnR>
                      <a:noFill/>
                    </a:lnR>
                    <a:lnT>
                      <a:noFill/>
                    </a:lnT>
                    <a:lnB>
                      <a:noFill/>
                    </a:lnB>
                  </a:tcPr>
                </a:tc>
                <a:tc>
                  <a:txBody>
                    <a:bodyPr/>
                    <a:lstStyle/>
                    <a:p>
                      <a:pPr marL="0" marR="0" algn="r">
                        <a:spcBef>
                          <a:spcPts val="0"/>
                        </a:spcBef>
                        <a:spcAft>
                          <a:spcPts val="0"/>
                        </a:spcAft>
                      </a:pPr>
                      <a:r>
                        <a:rPr lang="en-US" sz="2400" baseline="0" dirty="0" smtClean="0">
                          <a:solidFill>
                            <a:schemeClr val="bg1"/>
                          </a:solidFill>
                          <a:latin typeface="Arial" pitchFamily="34" charset="0"/>
                          <a:ea typeface="Times New Roman"/>
                          <a:cs typeface="Arial" pitchFamily="34" charset="0"/>
                        </a:rPr>
                        <a:t>+50 </a:t>
                      </a:r>
                      <a:r>
                        <a:rPr lang="en-US" sz="2400" baseline="0" dirty="0">
                          <a:solidFill>
                            <a:schemeClr val="bg1"/>
                          </a:solidFill>
                          <a:latin typeface="Arial" pitchFamily="34" charset="0"/>
                          <a:ea typeface="Times New Roman"/>
                          <a:cs typeface="Arial" pitchFamily="34" charset="0"/>
                        </a:rPr>
                        <a:t>psi</a:t>
                      </a:r>
                    </a:p>
                  </a:txBody>
                  <a:tcPr marL="68580" marR="68580" marT="0" marB="0">
                    <a:lnL>
                      <a:noFill/>
                    </a:lnL>
                    <a:lnR>
                      <a:noFill/>
                    </a:lnR>
                    <a:lnT>
                      <a:noFill/>
                    </a:lnT>
                    <a:lnB>
                      <a:noFill/>
                    </a:lnB>
                  </a:tcPr>
                </a:tc>
              </a:tr>
              <a:tr h="290068">
                <a:tc>
                  <a:txBody>
                    <a:bodyPr/>
                    <a:lstStyle/>
                    <a:p>
                      <a:pPr marL="0" marR="0">
                        <a:spcBef>
                          <a:spcPts val="0"/>
                        </a:spcBef>
                        <a:spcAft>
                          <a:spcPts val="0"/>
                        </a:spcAft>
                      </a:pPr>
                      <a:r>
                        <a:rPr lang="en-US" sz="2400" baseline="0">
                          <a:solidFill>
                            <a:schemeClr val="bg1"/>
                          </a:solidFill>
                          <a:latin typeface="Arial" pitchFamily="34" charset="0"/>
                          <a:ea typeface="Times New Roman"/>
                          <a:cs typeface="Arial" pitchFamily="34" charset="0"/>
                        </a:rPr>
                        <a:t>Head Pressure</a:t>
                      </a:r>
                    </a:p>
                  </a:txBody>
                  <a:tcPr marL="68580" marR="68580" marT="0" marB="0">
                    <a:lnL>
                      <a:noFill/>
                    </a:lnL>
                    <a:lnR>
                      <a:noFill/>
                    </a:lnR>
                    <a:lnT>
                      <a:noFill/>
                    </a:lnT>
                    <a:lnB>
                      <a:noFill/>
                    </a:lnB>
                  </a:tcPr>
                </a:tc>
                <a:tc>
                  <a:txBody>
                    <a:bodyPr/>
                    <a:lstStyle/>
                    <a:p>
                      <a:pPr marL="0" marR="0">
                        <a:spcBef>
                          <a:spcPts val="0"/>
                        </a:spcBef>
                        <a:spcAft>
                          <a:spcPts val="0"/>
                        </a:spcAft>
                      </a:pPr>
                      <a:r>
                        <a:rPr lang="en-US" sz="2400" baseline="0">
                          <a:solidFill>
                            <a:schemeClr val="bg1"/>
                          </a:solidFill>
                          <a:latin typeface="Arial" pitchFamily="34" charset="0"/>
                          <a:ea typeface="Times New Roman"/>
                          <a:cs typeface="Arial" pitchFamily="34" charset="0"/>
                        </a:rPr>
                        <a:t>=</a:t>
                      </a:r>
                    </a:p>
                  </a:txBody>
                  <a:tcPr marL="68580" marR="68580" marT="0" marB="0">
                    <a:lnL>
                      <a:noFill/>
                    </a:lnL>
                    <a:lnR>
                      <a:noFill/>
                    </a:lnR>
                    <a:lnT>
                      <a:noFill/>
                    </a:lnT>
                    <a:lnB>
                      <a:noFill/>
                    </a:lnB>
                  </a:tcPr>
                </a:tc>
                <a:tc>
                  <a:txBody>
                    <a:bodyPr/>
                    <a:lstStyle/>
                    <a:p>
                      <a:pPr marL="0" marR="0" algn="r">
                        <a:spcBef>
                          <a:spcPts val="0"/>
                        </a:spcBef>
                        <a:spcAft>
                          <a:spcPts val="0"/>
                        </a:spcAft>
                      </a:pPr>
                      <a:r>
                        <a:rPr lang="en-US" sz="2400" baseline="0" dirty="0" smtClean="0">
                          <a:solidFill>
                            <a:schemeClr val="bg1"/>
                          </a:solidFill>
                          <a:latin typeface="Arial" pitchFamily="34" charset="0"/>
                          <a:ea typeface="Times New Roman"/>
                          <a:cs typeface="Arial" pitchFamily="34" charset="0"/>
                        </a:rPr>
                        <a:t>+200 </a:t>
                      </a:r>
                      <a:r>
                        <a:rPr lang="en-US" sz="2400" baseline="0" dirty="0">
                          <a:solidFill>
                            <a:schemeClr val="bg1"/>
                          </a:solidFill>
                          <a:latin typeface="Arial" pitchFamily="34" charset="0"/>
                          <a:ea typeface="Times New Roman"/>
                          <a:cs typeface="Arial" pitchFamily="34" charset="0"/>
                        </a:rPr>
                        <a:t>psi  </a:t>
                      </a:r>
                    </a:p>
                  </a:txBody>
                  <a:tcPr marL="68580" marR="68580" marT="0" marB="0">
                    <a:lnL>
                      <a:noFill/>
                    </a:lnL>
                    <a:lnR>
                      <a:noFill/>
                    </a:lnR>
                    <a:lnT>
                      <a:noFill/>
                    </a:lnT>
                    <a:lnB>
                      <a:noFill/>
                    </a:lnB>
                  </a:tcPr>
                </a:tc>
              </a:tr>
              <a:tr h="395732">
                <a:tc>
                  <a:txBody>
                    <a:bodyPr/>
                    <a:lstStyle/>
                    <a:p>
                      <a:pPr marL="0" marR="0">
                        <a:spcBef>
                          <a:spcPts val="0"/>
                        </a:spcBef>
                        <a:spcAft>
                          <a:spcPts val="0"/>
                        </a:spcAft>
                      </a:pPr>
                      <a:r>
                        <a:rPr lang="en-US" sz="2400" baseline="0" dirty="0">
                          <a:solidFill>
                            <a:schemeClr val="bg1"/>
                          </a:solidFill>
                          <a:latin typeface="Arial" pitchFamily="34" charset="0"/>
                          <a:ea typeface="Times New Roman"/>
                          <a:cs typeface="Arial" pitchFamily="34" charset="0"/>
                        </a:rPr>
                        <a:t>Friction Loss</a:t>
                      </a:r>
                    </a:p>
                  </a:txBody>
                  <a:tcPr marL="68580" marR="68580" marT="0" marB="0">
                    <a:lnL>
                      <a:noFill/>
                    </a:lnL>
                    <a:lnR>
                      <a:noFill/>
                    </a:lnR>
                    <a:lnT>
                      <a:noFill/>
                    </a:lnT>
                    <a:lnB>
                      <a:noFill/>
                    </a:lnB>
                  </a:tcPr>
                </a:tc>
                <a:tc>
                  <a:txBody>
                    <a:bodyPr/>
                    <a:lstStyle/>
                    <a:p>
                      <a:pPr marL="0" marR="0">
                        <a:spcBef>
                          <a:spcPts val="0"/>
                        </a:spcBef>
                        <a:spcAft>
                          <a:spcPts val="0"/>
                        </a:spcAft>
                      </a:pPr>
                      <a:r>
                        <a:rPr lang="en-US" sz="2400" baseline="0">
                          <a:solidFill>
                            <a:schemeClr val="bg1"/>
                          </a:solidFill>
                          <a:latin typeface="Arial" pitchFamily="34" charset="0"/>
                          <a:ea typeface="Times New Roman"/>
                          <a:cs typeface="Arial" pitchFamily="34" charset="0"/>
                        </a:rPr>
                        <a:t>=</a:t>
                      </a:r>
                    </a:p>
                  </a:txBody>
                  <a:tcPr marL="68580" marR="68580" marT="0" marB="0">
                    <a:lnL>
                      <a:noFill/>
                    </a:lnL>
                    <a:lnR>
                      <a:noFill/>
                    </a:lnR>
                    <a:lnT>
                      <a:noFill/>
                    </a:lnT>
                    <a:lnB>
                      <a:noFill/>
                    </a:lnB>
                  </a:tcPr>
                </a:tc>
                <a:tc>
                  <a:txBody>
                    <a:bodyPr/>
                    <a:lstStyle/>
                    <a:p>
                      <a:pPr marL="0" marR="0" algn="r">
                        <a:spcBef>
                          <a:spcPts val="0"/>
                        </a:spcBef>
                        <a:spcAft>
                          <a:spcPts val="0"/>
                        </a:spcAft>
                      </a:pPr>
                      <a:r>
                        <a:rPr lang="en-US" sz="2400" u="sng" baseline="0" dirty="0" smtClean="0">
                          <a:solidFill>
                            <a:schemeClr val="bg1"/>
                          </a:solidFill>
                          <a:latin typeface="Arial" pitchFamily="34" charset="0"/>
                          <a:ea typeface="Times New Roman"/>
                          <a:cs typeface="Arial" pitchFamily="34" charset="0"/>
                        </a:rPr>
                        <a:t>+150 </a:t>
                      </a:r>
                      <a:r>
                        <a:rPr lang="en-US" sz="2400" u="sng" baseline="0" dirty="0">
                          <a:solidFill>
                            <a:schemeClr val="bg1"/>
                          </a:solidFill>
                          <a:latin typeface="Arial" pitchFamily="34" charset="0"/>
                          <a:ea typeface="Times New Roman"/>
                          <a:cs typeface="Arial" pitchFamily="34" charset="0"/>
                        </a:rPr>
                        <a:t>psi</a:t>
                      </a:r>
                      <a:endParaRPr lang="en-US" sz="2400" baseline="0" dirty="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r>
              <a:tr h="395732">
                <a:tc>
                  <a:txBody>
                    <a:bodyPr/>
                    <a:lstStyle/>
                    <a:p>
                      <a:pPr marL="0" marR="0">
                        <a:spcBef>
                          <a:spcPts val="0"/>
                        </a:spcBef>
                        <a:spcAft>
                          <a:spcPts val="0"/>
                        </a:spcAft>
                      </a:pPr>
                      <a:r>
                        <a:rPr lang="en-US" sz="2400" b="1" baseline="0">
                          <a:solidFill>
                            <a:schemeClr val="bg1"/>
                          </a:solidFill>
                          <a:latin typeface="Arial" pitchFamily="34" charset="0"/>
                          <a:ea typeface="Times New Roman"/>
                          <a:cs typeface="Arial" pitchFamily="34" charset="0"/>
                        </a:rPr>
                        <a:t>PDP </a:t>
                      </a:r>
                      <a:endParaRPr lang="en-US" sz="2400" baseline="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baseline="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r">
                        <a:spcBef>
                          <a:spcPts val="0"/>
                        </a:spcBef>
                        <a:spcAft>
                          <a:spcPts val="0"/>
                        </a:spcAft>
                      </a:pPr>
                      <a:r>
                        <a:rPr lang="en-US" sz="2400" baseline="0" dirty="0">
                          <a:solidFill>
                            <a:schemeClr val="bg1"/>
                          </a:solidFill>
                          <a:latin typeface="Arial" pitchFamily="34" charset="0"/>
                          <a:ea typeface="Times New Roman"/>
                          <a:cs typeface="Arial" pitchFamily="34" charset="0"/>
                        </a:rPr>
                        <a:t>400 psi</a:t>
                      </a:r>
                    </a:p>
                  </a:txBody>
                  <a:tcPr marL="68580" marR="68580" marT="0" marB="0">
                    <a:lnL>
                      <a:noFill/>
                    </a:lnL>
                    <a:lnR>
                      <a:noFill/>
                    </a:lnR>
                    <a:lnT>
                      <a:noFill/>
                    </a:lnT>
                    <a:lnB>
                      <a:noFill/>
                    </a:lnB>
                  </a:tcPr>
                </a:tc>
              </a:tr>
              <a:tr h="395732">
                <a:tc>
                  <a:txBody>
                    <a:bodyPr/>
                    <a:lstStyle/>
                    <a:p>
                      <a:pPr marL="0" marR="0">
                        <a:spcBef>
                          <a:spcPts val="0"/>
                        </a:spcBef>
                        <a:spcAft>
                          <a:spcPts val="0"/>
                        </a:spcAft>
                      </a:pPr>
                      <a:endParaRPr lang="en-US" sz="2400" baseline="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baseline="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baseline="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r>
              <a:tr h="395732">
                <a:tc>
                  <a:txBody>
                    <a:bodyPr/>
                    <a:lstStyle/>
                    <a:p>
                      <a:pPr marL="0" marR="0">
                        <a:spcBef>
                          <a:spcPts val="0"/>
                        </a:spcBef>
                        <a:spcAft>
                          <a:spcPts val="0"/>
                        </a:spcAft>
                      </a:pPr>
                      <a:r>
                        <a:rPr lang="en-US" sz="2400" b="1" baseline="0" dirty="0">
                          <a:solidFill>
                            <a:schemeClr val="bg1"/>
                          </a:solidFill>
                          <a:latin typeface="Arial" pitchFamily="34" charset="0"/>
                          <a:ea typeface="Times New Roman"/>
                          <a:cs typeface="Arial" pitchFamily="34" charset="0"/>
                        </a:rPr>
                        <a:t>FLOW</a:t>
                      </a:r>
                      <a:endParaRPr lang="en-US" sz="2400" baseline="0" dirty="0">
                        <a:solidFill>
                          <a:schemeClr val="bg1"/>
                        </a:solidFill>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2400" baseline="0" dirty="0">
                          <a:solidFill>
                            <a:schemeClr val="bg1"/>
                          </a:solidFill>
                          <a:latin typeface="Arial" pitchFamily="34" charset="0"/>
                          <a:ea typeface="Times New Roman"/>
                          <a:cs typeface="Arial" pitchFamily="34" charset="0"/>
                        </a:rPr>
                        <a:t>=</a:t>
                      </a:r>
                    </a:p>
                  </a:txBody>
                  <a:tcPr marL="68580" marR="68580" marT="0" marB="0">
                    <a:lnL>
                      <a:noFill/>
                    </a:lnL>
                    <a:lnR>
                      <a:noFill/>
                    </a:lnR>
                    <a:lnT>
                      <a:noFill/>
                    </a:lnT>
                    <a:lnB>
                      <a:noFill/>
                    </a:lnB>
                  </a:tcPr>
                </a:tc>
                <a:tc>
                  <a:txBody>
                    <a:bodyPr/>
                    <a:lstStyle/>
                    <a:p>
                      <a:pPr marL="0" marR="0" algn="r">
                        <a:spcBef>
                          <a:spcPts val="0"/>
                        </a:spcBef>
                        <a:spcAft>
                          <a:spcPts val="0"/>
                        </a:spcAft>
                      </a:pPr>
                      <a:r>
                        <a:rPr lang="en-US" sz="2400" baseline="0" dirty="0">
                          <a:solidFill>
                            <a:schemeClr val="bg1"/>
                          </a:solidFill>
                          <a:latin typeface="Arial" pitchFamily="34" charset="0"/>
                          <a:ea typeface="Times New Roman"/>
                          <a:cs typeface="Arial" pitchFamily="34" charset="0"/>
                        </a:rPr>
                        <a:t>60 gpm</a:t>
                      </a:r>
                    </a:p>
                  </a:txBody>
                  <a:tcPr marL="68580" marR="68580" marT="0" marB="0">
                    <a:lnL>
                      <a:noFill/>
                    </a:lnL>
                    <a:lnR>
                      <a:noFill/>
                    </a:lnR>
                    <a:lnT>
                      <a:noFill/>
                    </a:lnT>
                    <a:lnB>
                      <a:noFill/>
                    </a:lnB>
                  </a:tcPr>
                </a:tc>
              </a:tr>
            </a:tbl>
          </a:graphicData>
        </a:graphic>
      </p:graphicFrame>
      <p:cxnSp>
        <p:nvCxnSpPr>
          <p:cNvPr id="7" name="Straight Arrow Connector 6"/>
          <p:cNvCxnSpPr/>
          <p:nvPr/>
        </p:nvCxnSpPr>
        <p:spPr>
          <a:xfrm rot="5400000">
            <a:off x="7962899" y="2933699"/>
            <a:ext cx="836613" cy="1588"/>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6" name="Title 1"/>
          <p:cNvSpPr txBox="1">
            <a:spLocks noGrp="1"/>
          </p:cNvSpPr>
          <p:nvPr>
            <p:ph type="body" idx="1"/>
          </p:nvPr>
        </p:nvSpPr>
        <p:spPr>
          <a:xfrm>
            <a:off x="722313" y="1828800"/>
            <a:ext cx="7772400" cy="3276600"/>
          </a:xfrm>
        </p:spPr>
        <p:txBody>
          <a:bodyPr rtlCol="0" anchor="t">
            <a:noAutofit/>
          </a:bodyPr>
          <a:lstStyle/>
          <a:p>
            <a:pPr algn="ctr" fontAlgn="auto">
              <a:spcBef>
                <a:spcPct val="0"/>
              </a:spcBef>
              <a:spcAft>
                <a:spcPts val="0"/>
              </a:spcAft>
              <a:buClrTx/>
              <a:buFontTx/>
              <a:buNone/>
              <a:defRPr/>
            </a:pPr>
            <a:r>
              <a:rPr lang="en-US" sz="5000" cap="all" dirty="0" smtClean="0">
                <a:ln w="9000" cmpd="sng">
                  <a:noFill/>
                  <a:prstDash val="solid"/>
                </a:ln>
                <a:solidFill>
                  <a:schemeClr val="accent6">
                    <a:lumMod val="50000"/>
                  </a:schemeClr>
                </a:solidFill>
                <a:effectLst/>
                <a:ea typeface="+mj-ea"/>
              </a:rPr>
              <a:t>Designing a Water</a:t>
            </a:r>
          </a:p>
          <a:p>
            <a:pPr algn="ctr" fontAlgn="auto">
              <a:spcBef>
                <a:spcPct val="0"/>
              </a:spcBef>
              <a:spcAft>
                <a:spcPts val="0"/>
              </a:spcAft>
              <a:buClrTx/>
              <a:buFontTx/>
              <a:buNone/>
              <a:defRPr/>
            </a:pPr>
            <a:r>
              <a:rPr lang="en-US" sz="5000" cap="all" dirty="0" smtClean="0">
                <a:ln w="9000" cmpd="sng">
                  <a:noFill/>
                  <a:prstDash val="solid"/>
                </a:ln>
                <a:solidFill>
                  <a:schemeClr val="accent6">
                    <a:lumMod val="50000"/>
                  </a:schemeClr>
                </a:solidFill>
                <a:effectLst/>
                <a:ea typeface="+mj-ea"/>
              </a:rPr>
              <a:t>delivery system using hydraulic concepts</a:t>
            </a:r>
            <a:endParaRPr lang="en-US" sz="5000" cap="all" dirty="0">
              <a:ln w="9000" cmpd="sng">
                <a:noFill/>
                <a:prstDash val="solid"/>
              </a:ln>
              <a:solidFill>
                <a:schemeClr val="accent6">
                  <a:lumMod val="50000"/>
                </a:schemeClr>
              </a:solidFill>
              <a:effectLst/>
              <a:ea typeface="+mj-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Delivery System Design</a:t>
            </a:r>
            <a:endParaRPr lang="en-US" dirty="0"/>
          </a:p>
        </p:txBody>
      </p:sp>
      <p:sp>
        <p:nvSpPr>
          <p:cNvPr id="107523" name="Content Placeholder 2"/>
          <p:cNvSpPr>
            <a:spLocks noGrp="1"/>
          </p:cNvSpPr>
          <p:nvPr>
            <p:ph idx="1"/>
          </p:nvPr>
        </p:nvSpPr>
        <p:spPr>
          <a:xfrm>
            <a:off x="457200" y="1722438"/>
            <a:ext cx="8229600" cy="4906962"/>
          </a:xfrm>
        </p:spPr>
        <p:txBody>
          <a:bodyPr/>
          <a:lstStyle/>
          <a:p>
            <a:endParaRPr lang="en-US" smtClean="0"/>
          </a:p>
          <a:p>
            <a:endParaRPr lang="en-US" smtClean="0"/>
          </a:p>
        </p:txBody>
      </p:sp>
      <p:pic>
        <p:nvPicPr>
          <p:cNvPr id="5" name="Picture 4" descr="hose_lay.jpg"/>
          <p:cNvPicPr>
            <a:picLocks noChangeAspect="1"/>
          </p:cNvPicPr>
          <p:nvPr/>
        </p:nvPicPr>
        <p:blipFill>
          <a:blip r:embed="rId3" cstate="print"/>
          <a:stretch>
            <a:fillRect/>
          </a:stretch>
        </p:blipFill>
        <p:spPr>
          <a:xfrm>
            <a:off x="450281" y="1600200"/>
            <a:ext cx="8312719" cy="4593214"/>
          </a:xfrm>
          <a:prstGeom prst="rect">
            <a:avLst/>
          </a:prstGeom>
          <a:effectLst>
            <a:outerShdw blurRad="508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ro nozzle 1.TIF"/>
          <p:cNvPicPr>
            <a:picLocks noChangeAspect="1"/>
          </p:cNvPicPr>
          <p:nvPr/>
        </p:nvPicPr>
        <p:blipFill>
          <a:blip r:embed="rId3" cstate="print"/>
          <a:srcRect/>
          <a:stretch>
            <a:fillRect/>
          </a:stretch>
        </p:blipFill>
        <p:spPr bwMode="auto">
          <a:xfrm>
            <a:off x="4205024" y="1981200"/>
            <a:ext cx="4481776" cy="2971800"/>
          </a:xfrm>
          <a:prstGeom prst="rect">
            <a:avLst/>
          </a:prstGeom>
          <a:noFill/>
          <a:ln w="9525">
            <a:noFill/>
            <a:miter lim="800000"/>
            <a:headEnd/>
            <a:tailEnd/>
          </a:ln>
          <a:effectLst>
            <a:outerShdw blurRad="50800" dist="165100" dir="2700000" algn="tl" rotWithShape="0">
              <a:prstClr val="black">
                <a:alpha val="40000"/>
              </a:prstClr>
            </a:outerShdw>
          </a:effectLst>
        </p:spPr>
      </p:pic>
      <p:sp>
        <p:nvSpPr>
          <p:cNvPr id="7" name="Title 1"/>
          <p:cNvSpPr>
            <a:spLocks noGrp="1"/>
          </p:cNvSpPr>
          <p:nvPr>
            <p:ph type="title"/>
          </p:nvPr>
        </p:nvSpPr>
        <p:spPr/>
        <p:txBody>
          <a:bodyPr>
            <a:normAutofit/>
          </a:bodyPr>
          <a:lstStyle/>
          <a:p>
            <a:pPr fontAlgn="auto">
              <a:spcAft>
                <a:spcPts val="0"/>
              </a:spcAft>
              <a:defRPr/>
            </a:pPr>
            <a:r>
              <a:rPr lang="en-US" dirty="0" smtClean="0"/>
              <a:t>Making Decisions</a:t>
            </a:r>
            <a:endParaRPr lang="en-US" dirty="0"/>
          </a:p>
        </p:txBody>
      </p:sp>
      <p:sp>
        <p:nvSpPr>
          <p:cNvPr id="8" name="Content Placeholder 2"/>
          <p:cNvSpPr>
            <a:spLocks noGrp="1"/>
          </p:cNvSpPr>
          <p:nvPr>
            <p:ph idx="1"/>
          </p:nvPr>
        </p:nvSpPr>
        <p:spPr>
          <a:xfrm>
            <a:off x="457200" y="1722437"/>
            <a:ext cx="3747824" cy="4221163"/>
          </a:xfrm>
        </p:spPr>
        <p:txBody>
          <a:bodyPr/>
          <a:lstStyle/>
          <a:p>
            <a:pPr>
              <a:buClr>
                <a:schemeClr val="tx2"/>
              </a:buClr>
              <a:buFont typeface="Arial" pitchFamily="34" charset="0"/>
              <a:buChar char="•"/>
            </a:pPr>
            <a:r>
              <a:rPr lang="en-US" sz="3200" dirty="0" smtClean="0"/>
              <a:t>Trial and error (not always the best way) </a:t>
            </a:r>
          </a:p>
          <a:p>
            <a:pPr>
              <a:buClr>
                <a:schemeClr val="tx2"/>
              </a:buClr>
              <a:buFont typeface="Arial" pitchFamily="34" charset="0"/>
              <a:buChar char="•"/>
            </a:pPr>
            <a:r>
              <a:rPr lang="en-US" sz="3200" dirty="0" smtClean="0"/>
              <a:t>Planning ahead (reduces guesswork)</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Exercise</a:t>
            </a:r>
            <a:endParaRPr lang="en-US" dirty="0"/>
          </a:p>
        </p:txBody>
      </p:sp>
      <p:sp>
        <p:nvSpPr>
          <p:cNvPr id="108547" name="Subtitle 2"/>
          <p:cNvSpPr>
            <a:spLocks noGrp="1"/>
          </p:cNvSpPr>
          <p:nvPr>
            <p:ph idx="1"/>
          </p:nvPr>
        </p:nvSpPr>
        <p:spPr/>
        <p:txBody>
          <a:bodyPr/>
          <a:lstStyle/>
          <a:p>
            <a:pPr marL="0" indent="0" algn="ctr">
              <a:buFont typeface="Arial" charset="0"/>
              <a:buNone/>
            </a:pPr>
            <a:r>
              <a:rPr lang="en-US" dirty="0" smtClean="0"/>
              <a:t>How to Design a Hydraulically Sound Water Delivery System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Subtitle 2"/>
          <p:cNvSpPr>
            <a:spLocks noGrp="1"/>
          </p:cNvSpPr>
          <p:nvPr>
            <p:ph idx="1"/>
          </p:nvPr>
        </p:nvSpPr>
        <p:spPr>
          <a:xfrm>
            <a:off x="457200" y="1600200"/>
            <a:ext cx="8229600" cy="4906963"/>
          </a:xfrm>
        </p:spPr>
        <p:txBody>
          <a:bodyPr/>
          <a:lstStyle/>
          <a:p>
            <a:pPr marL="0" indent="0">
              <a:buNone/>
            </a:pPr>
            <a:r>
              <a:rPr lang="en-US" sz="2400" dirty="0" smtClean="0"/>
              <a:t>Your squad is mopping up a ½-acre spot fire burning in heavy slash. There is a 200' elevation change from the pump site (river) to the fire, and the distance is 2000'. The following equipment is available:</a:t>
            </a:r>
          </a:p>
          <a:p>
            <a:pPr marL="914400" indent="-457200"/>
            <a:r>
              <a:rPr lang="en-US" sz="2400" dirty="0" smtClean="0"/>
              <a:t>2 Mark 3 pumps</a:t>
            </a:r>
          </a:p>
          <a:p>
            <a:pPr marL="914400" indent="-457200"/>
            <a:r>
              <a:rPr lang="en-US" sz="2400" dirty="0" smtClean="0"/>
              <a:t>2 MK 26 pumps</a:t>
            </a:r>
          </a:p>
          <a:p>
            <a:pPr marL="914400" indent="-457200"/>
            <a:r>
              <a:rPr lang="en-US" sz="2400" dirty="0" smtClean="0"/>
              <a:t>2500' of 1½" hose </a:t>
            </a:r>
          </a:p>
          <a:p>
            <a:pPr marL="914400" indent="-457200"/>
            <a:r>
              <a:rPr lang="en-US" sz="2400" dirty="0" smtClean="0"/>
              <a:t>500' of 1" hose</a:t>
            </a:r>
          </a:p>
          <a:p>
            <a:pPr marL="914400" indent="-457200"/>
            <a:r>
              <a:rPr lang="en-US" sz="2400" dirty="0" smtClean="0"/>
              <a:t>3 Forester nozzles with 3/16" tip</a:t>
            </a:r>
          </a:p>
          <a:p>
            <a:pPr marL="914400" indent="-457200"/>
            <a:r>
              <a:rPr lang="en-US" sz="2400" dirty="0" smtClean="0"/>
              <a:t>3 adjustable barrel nozzles (1")</a:t>
            </a:r>
          </a:p>
          <a:p>
            <a:pPr marL="914400" indent="-457200"/>
            <a:r>
              <a:rPr lang="en-US" sz="2400" dirty="0" smtClean="0"/>
              <a:t>Assorted appliances and adapters</a:t>
            </a:r>
          </a:p>
        </p:txBody>
      </p:sp>
      <p:sp>
        <p:nvSpPr>
          <p:cNvPr id="5" name="Title 1"/>
          <p:cNvSpPr>
            <a:spLocks noGrp="1"/>
          </p:cNvSpPr>
          <p:nvPr>
            <p:ph type="title"/>
          </p:nvPr>
        </p:nvSpPr>
        <p:spPr/>
        <p:txBody>
          <a:bodyPr/>
          <a:lstStyle/>
          <a:p>
            <a:pPr fontAlgn="auto">
              <a:spcAft>
                <a:spcPts val="0"/>
              </a:spcAft>
              <a:defRPr/>
            </a:pPr>
            <a:r>
              <a:rPr lang="en-US" dirty="0" smtClean="0"/>
              <a:t>Exercise</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782762"/>
          </a:xfrm>
        </p:spPr>
        <p:txBody>
          <a:bodyPr/>
          <a:lstStyle/>
          <a:p>
            <a:pPr fontAlgn="auto">
              <a:spcAft>
                <a:spcPts val="0"/>
              </a:spcAft>
              <a:defRPr/>
            </a:pPr>
            <a:r>
              <a:rPr lang="en-US" dirty="0" smtClean="0"/>
              <a:t>Review</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520"/>
            <a:ext cx="8229600" cy="5440363"/>
          </a:xfrm>
        </p:spPr>
        <p:txBody>
          <a:bodyPr rtlCol="0">
            <a:normAutofit/>
          </a:bodyPr>
          <a:lstStyle/>
          <a:p>
            <a:pPr marL="457200" indent="-457200" fontAlgn="auto">
              <a:spcAft>
                <a:spcPts val="0"/>
              </a:spcAft>
              <a:buFont typeface="Arial" pitchFamily="34" charset="0"/>
              <a:buNone/>
              <a:defRPr/>
            </a:pPr>
            <a:r>
              <a:rPr lang="en-US" sz="3200" dirty="0" smtClean="0"/>
              <a:t>1. Why is it important to understand hydraulic principles?</a:t>
            </a:r>
          </a:p>
          <a:p>
            <a:pPr marL="0" indent="0" fontAlgn="auto">
              <a:spcAft>
                <a:spcPts val="0"/>
              </a:spcAft>
              <a:buFont typeface="Arial" pitchFamily="34" charset="0"/>
              <a:buNone/>
              <a:defRPr/>
            </a:pPr>
            <a:endParaRPr lang="en-US" sz="2800" dirty="0" smtClean="0">
              <a:solidFill>
                <a:schemeClr val="tx1"/>
              </a:solidFill>
            </a:endParaRPr>
          </a:p>
          <a:p>
            <a:pPr marL="457200" indent="-457200" fontAlgn="auto">
              <a:spcAft>
                <a:spcPts val="0"/>
              </a:spcAft>
              <a:buFont typeface="Arial" pitchFamily="34" charset="0"/>
              <a:buNone/>
              <a:defRPr/>
            </a:pPr>
            <a:r>
              <a:rPr lang="en-US" sz="2800" dirty="0" smtClean="0">
                <a:solidFill>
                  <a:schemeClr val="tx1"/>
                </a:solidFill>
              </a:rPr>
              <a:t>	</a:t>
            </a:r>
            <a:r>
              <a:rPr lang="en-US" sz="2800" dirty="0" smtClean="0">
                <a:effectLst>
                  <a:outerShdw blurRad="38100" dist="38100" dir="2700000" algn="tl">
                    <a:srgbClr val="000000">
                      <a:alpha val="43137"/>
                    </a:srgbClr>
                  </a:outerShdw>
                </a:effectLst>
              </a:rPr>
              <a:t>Possible answers:</a:t>
            </a:r>
          </a:p>
          <a:p>
            <a:pPr marL="1147762" lvl="1" indent="-457200" fontAlgn="auto">
              <a:spcAft>
                <a:spcPts val="0"/>
              </a:spcAft>
              <a:buClrTx/>
              <a:defRPr/>
            </a:pPr>
            <a:r>
              <a:rPr lang="en-US" sz="2800" dirty="0" smtClean="0">
                <a:solidFill>
                  <a:schemeClr val="tx1"/>
                </a:solidFill>
                <a:effectLst/>
              </a:rPr>
              <a:t>Ensure proper amount of water is delivered to the nozzle.</a:t>
            </a:r>
          </a:p>
          <a:p>
            <a:pPr marL="1147762" lvl="1" indent="-457200" fontAlgn="auto">
              <a:spcAft>
                <a:spcPts val="0"/>
              </a:spcAft>
              <a:buClrTx/>
              <a:defRPr/>
            </a:pPr>
            <a:r>
              <a:rPr lang="en-US" sz="2800" dirty="0" smtClean="0">
                <a:solidFill>
                  <a:schemeClr val="tx1"/>
                </a:solidFill>
                <a:effectLst/>
              </a:rPr>
              <a:t>Determine appropriate equipment for the job.</a:t>
            </a:r>
          </a:p>
          <a:p>
            <a:pPr marL="1147762" lvl="1" indent="-457200" fontAlgn="auto">
              <a:spcAft>
                <a:spcPts val="0"/>
              </a:spcAft>
              <a:buClrTx/>
              <a:defRPr/>
            </a:pPr>
            <a:r>
              <a:rPr lang="en-US" sz="2800" dirty="0" smtClean="0">
                <a:solidFill>
                  <a:schemeClr val="tx1"/>
                </a:solidFill>
                <a:effectLst/>
              </a:rPr>
              <a:t>Troubleshoot problems with the water delivery system.</a:t>
            </a:r>
          </a:p>
          <a:p>
            <a:pPr marL="1147762" lvl="1" indent="-457200" fontAlgn="auto">
              <a:spcAft>
                <a:spcPts val="0"/>
              </a:spcAft>
              <a:buClrTx/>
              <a:defRPr/>
            </a:pPr>
            <a:r>
              <a:rPr lang="en-US" sz="2800" dirty="0" smtClean="0">
                <a:solidFill>
                  <a:schemeClr val="tx1"/>
                </a:solidFill>
                <a:effectLst/>
              </a:rPr>
              <a:t>Reduce damage to equipment. </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rtlCol="0">
            <a:noAutofit/>
          </a:bodyPr>
          <a:lstStyle/>
          <a:p>
            <a:pPr marL="457200" indent="-457200" fontAlgn="auto">
              <a:spcAft>
                <a:spcPts val="0"/>
              </a:spcAft>
              <a:buFont typeface="Arial" pitchFamily="34" charset="0"/>
              <a:buNone/>
              <a:defRPr/>
            </a:pPr>
            <a:r>
              <a:rPr lang="en-US" sz="2600" dirty="0" smtClean="0"/>
              <a:t>2.	The hose lay has 500' of 1½" hose, and one Forester nozzle with a 3/8" tip is attached. The nozzle is 30' above the pump. </a:t>
            </a:r>
          </a:p>
          <a:p>
            <a:pPr marL="862013" indent="-862013" fontAlgn="auto">
              <a:spcAft>
                <a:spcPts val="0"/>
              </a:spcAft>
              <a:buFont typeface="Arial" pitchFamily="34" charset="0"/>
              <a:buNone/>
              <a:defRPr/>
            </a:pPr>
            <a:r>
              <a:rPr lang="en-US" sz="2800" dirty="0" smtClean="0"/>
              <a:t>	</a:t>
            </a:r>
            <a:r>
              <a:rPr lang="en-US" sz="2000" dirty="0" smtClean="0"/>
              <a:t>a) What is flow?</a:t>
            </a:r>
          </a:p>
          <a:p>
            <a:pPr marL="862013" indent="-862013" fontAlgn="auto">
              <a:spcAft>
                <a:spcPts val="0"/>
              </a:spcAft>
              <a:buFont typeface="Arial" pitchFamily="34" charset="0"/>
              <a:buNone/>
              <a:defRPr/>
            </a:pPr>
            <a:r>
              <a:rPr lang="en-US" sz="2000" dirty="0" smtClean="0"/>
              <a:t>	b) What is PDP?</a:t>
            </a:r>
          </a:p>
          <a:p>
            <a:pPr marL="862013" indent="-862013" fontAlgn="auto">
              <a:spcAft>
                <a:spcPts val="0"/>
              </a:spcAft>
              <a:buFont typeface="Arial" pitchFamily="34" charset="0"/>
              <a:buNone/>
              <a:defRPr/>
            </a:pPr>
            <a:r>
              <a:rPr lang="en-US" sz="2000" dirty="0" smtClean="0"/>
              <a:t>	c) Identify pumps capable of providing flow and PDP.  </a:t>
            </a:r>
          </a:p>
          <a:p>
            <a:pPr marL="400050" lvl="1" indent="0" fontAlgn="auto">
              <a:spcAft>
                <a:spcPts val="0"/>
              </a:spcAft>
              <a:buNone/>
              <a:defRPr/>
            </a:pPr>
            <a:r>
              <a:rPr lang="en-US" sz="2000" dirty="0" smtClean="0"/>
              <a:t>Answer: </a:t>
            </a:r>
          </a:p>
          <a:p>
            <a:pPr marL="400050" lvl="1" indent="0" fontAlgn="auto">
              <a:spcAft>
                <a:spcPts val="600"/>
              </a:spcAft>
              <a:buNone/>
              <a:defRPr/>
            </a:pPr>
            <a:r>
              <a:rPr lang="en-US" sz="2000" dirty="0" smtClean="0">
                <a:solidFill>
                  <a:schemeClr val="tx1"/>
                </a:solidFill>
                <a:effectLst/>
              </a:rPr>
              <a:t>a) Flow = 30 gpm </a:t>
            </a:r>
          </a:p>
          <a:p>
            <a:pPr marL="400050" lvl="1" indent="0" fontAlgn="auto">
              <a:spcAft>
                <a:spcPts val="0"/>
              </a:spcAft>
              <a:buNone/>
              <a:defRPr/>
            </a:pPr>
            <a:r>
              <a:rPr lang="en-US" sz="2000" dirty="0" smtClean="0">
                <a:solidFill>
                  <a:schemeClr val="tx1"/>
                </a:solidFill>
                <a:effectLst/>
              </a:rPr>
              <a:t>b) PDP = 80 psi</a:t>
            </a:r>
          </a:p>
          <a:p>
            <a:pPr marL="800100" lvl="2" indent="0" fontAlgn="auto">
              <a:spcAft>
                <a:spcPts val="0"/>
              </a:spcAft>
              <a:buFont typeface="Arial" pitchFamily="34" charset="0"/>
              <a:buNone/>
              <a:defRPr/>
            </a:pPr>
            <a:r>
              <a:rPr lang="en-US" sz="2000" dirty="0" smtClean="0">
                <a:solidFill>
                  <a:schemeClr val="tx1"/>
                </a:solidFill>
                <a:effectLst/>
              </a:rPr>
              <a:t>	NP =	+50 psi</a:t>
            </a:r>
          </a:p>
          <a:p>
            <a:pPr marL="800100" lvl="2" indent="0" fontAlgn="auto">
              <a:spcAft>
                <a:spcPts val="0"/>
              </a:spcAft>
              <a:buFont typeface="Arial" pitchFamily="34" charset="0"/>
              <a:buNone/>
              <a:defRPr/>
            </a:pPr>
            <a:r>
              <a:rPr lang="en-US" sz="2000" dirty="0" smtClean="0">
                <a:solidFill>
                  <a:schemeClr val="tx1"/>
                </a:solidFill>
                <a:effectLst/>
              </a:rPr>
              <a:t>	HP =	+15 psi</a:t>
            </a:r>
          </a:p>
          <a:p>
            <a:pPr marL="800100" lvl="2" indent="0" fontAlgn="auto">
              <a:spcAft>
                <a:spcPts val="0"/>
              </a:spcAft>
              <a:buFont typeface="Arial" pitchFamily="34" charset="0"/>
              <a:buNone/>
              <a:defRPr/>
            </a:pPr>
            <a:r>
              <a:rPr lang="en-US" sz="2000" u="sng" dirty="0" smtClean="0">
                <a:solidFill>
                  <a:schemeClr val="tx1"/>
                </a:solidFill>
                <a:effectLst/>
              </a:rPr>
              <a:t>	FL =	+15 psi	</a:t>
            </a:r>
          </a:p>
          <a:p>
            <a:pPr marL="800100" lvl="2" indent="0" fontAlgn="auto">
              <a:spcAft>
                <a:spcPts val="600"/>
              </a:spcAft>
              <a:buFont typeface="Arial" pitchFamily="34" charset="0"/>
              <a:buNone/>
              <a:defRPr/>
            </a:pPr>
            <a:r>
              <a:rPr lang="en-US" sz="2000" dirty="0" smtClean="0">
                <a:solidFill>
                  <a:schemeClr val="tx1"/>
                </a:solidFill>
                <a:effectLst/>
              </a:rPr>
              <a:t>	</a:t>
            </a:r>
            <a:r>
              <a:rPr lang="en-US" sz="2000" dirty="0" err="1" smtClean="0">
                <a:solidFill>
                  <a:schemeClr val="tx1"/>
                </a:solidFill>
                <a:effectLst/>
              </a:rPr>
              <a:t>PDP</a:t>
            </a:r>
            <a:r>
              <a:rPr lang="en-US" sz="2000" dirty="0" smtClean="0">
                <a:solidFill>
                  <a:schemeClr val="tx1"/>
                </a:solidFill>
                <a:effectLst/>
              </a:rPr>
              <a:t> =  	  80 psi</a:t>
            </a:r>
          </a:p>
          <a:p>
            <a:pPr marL="400050" lvl="1" indent="0" fontAlgn="auto">
              <a:spcAft>
                <a:spcPts val="0"/>
              </a:spcAft>
              <a:buFont typeface="Arial" pitchFamily="34" charset="0"/>
              <a:buNone/>
              <a:defRPr/>
            </a:pPr>
            <a:r>
              <a:rPr lang="en-US" sz="2000" dirty="0" smtClean="0">
                <a:solidFill>
                  <a:schemeClr val="tx1"/>
                </a:solidFill>
                <a:effectLst/>
              </a:rPr>
              <a:t>c)  Mark-3 and Wick 375</a:t>
            </a:r>
            <a:endParaRPr lang="en-US" dirty="0"/>
          </a:p>
        </p:txBody>
      </p:sp>
      <p:sp>
        <p:nvSpPr>
          <p:cNvPr id="4" name="TextBox 3"/>
          <p:cNvSpPr txBox="1">
            <a:spLocks noChangeArrowheads="1"/>
          </p:cNvSpPr>
          <p:nvPr/>
        </p:nvSpPr>
        <p:spPr bwMode="auto">
          <a:xfrm>
            <a:off x="7162800" y="5638800"/>
            <a:ext cx="1369286" cy="276999"/>
          </a:xfrm>
          <a:prstGeom prst="rect">
            <a:avLst/>
          </a:prstGeom>
          <a:solidFill>
            <a:schemeClr val="bg1"/>
          </a:solidFill>
          <a:ln w="9525">
            <a:noFill/>
            <a:miter lim="800000"/>
            <a:headEnd/>
            <a:tailEnd/>
          </a:ln>
        </p:spPr>
        <p:txBody>
          <a:bodyPr wrap="none">
            <a:spAutoFit/>
          </a:bodyPr>
          <a:lstStyle/>
          <a:p>
            <a:r>
              <a:rPr lang="en-US" sz="1200" dirty="0">
                <a:solidFill>
                  <a:schemeClr val="bg1"/>
                </a:solidFill>
                <a:latin typeface="Arial" pitchFamily="34" charset="0"/>
                <a:cs typeface="Arial" pitchFamily="34" charset="0"/>
                <a:hlinkClick r:id="rId3" action="ppaction://hlinkfile"/>
              </a:rPr>
              <a:t>Link to Calculator</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520"/>
            <a:ext cx="8229600" cy="5364163"/>
          </a:xfrm>
        </p:spPr>
        <p:txBody>
          <a:bodyPr rtlCol="0"/>
          <a:lstStyle/>
          <a:p>
            <a:pPr marL="457200" indent="-457200" fontAlgn="auto">
              <a:spcAft>
                <a:spcPts val="0"/>
              </a:spcAft>
              <a:buFont typeface="Arial" pitchFamily="34" charset="0"/>
              <a:buNone/>
              <a:defRPr/>
            </a:pPr>
            <a:r>
              <a:rPr lang="en-US" sz="3200" dirty="0" smtClean="0"/>
              <a:t>3. 	What is the definition of pump discharge pressure (PDP)? Where is pump discharge pressure measured?</a:t>
            </a:r>
          </a:p>
          <a:p>
            <a:pPr marL="627063" lvl="1" indent="-627063" fontAlgn="auto">
              <a:spcAft>
                <a:spcPts val="0"/>
              </a:spcAft>
              <a:buFont typeface="Arial" pitchFamily="34" charset="0"/>
              <a:buNone/>
              <a:defRPr/>
            </a:pPr>
            <a:r>
              <a:rPr lang="en-US" dirty="0" smtClean="0">
                <a:solidFill>
                  <a:schemeClr val="tx1"/>
                </a:solidFill>
              </a:rPr>
              <a:t>	</a:t>
            </a:r>
          </a:p>
          <a:p>
            <a:pPr marL="627063" lvl="1" indent="-627063" fontAlgn="auto">
              <a:spcBef>
                <a:spcPts val="0"/>
              </a:spcBef>
              <a:spcAft>
                <a:spcPts val="0"/>
              </a:spcAft>
              <a:buFont typeface="Arial" pitchFamily="34" charset="0"/>
              <a:buNone/>
              <a:defRPr/>
            </a:pPr>
            <a:r>
              <a:rPr lang="en-US" dirty="0" smtClean="0">
                <a:solidFill>
                  <a:schemeClr val="tx1"/>
                </a:solidFill>
              </a:rPr>
              <a:t>	</a:t>
            </a:r>
            <a:r>
              <a:rPr lang="en-US" sz="2800" dirty="0" smtClean="0"/>
              <a:t>Answer: </a:t>
            </a:r>
            <a:r>
              <a:rPr lang="en-US" sz="2800" dirty="0" smtClean="0">
                <a:solidFill>
                  <a:schemeClr val="tx1"/>
                </a:solidFill>
              </a:rPr>
              <a:t/>
            </a:r>
            <a:br>
              <a:rPr lang="en-US" sz="2800" dirty="0" smtClean="0">
                <a:solidFill>
                  <a:schemeClr val="tx1"/>
                </a:solidFill>
              </a:rPr>
            </a:br>
            <a:r>
              <a:rPr lang="en-US" sz="2800" dirty="0" smtClean="0">
                <a:solidFill>
                  <a:schemeClr val="tx1"/>
                </a:solidFill>
                <a:effectLst/>
              </a:rPr>
              <a:t>PDP is the pressure required to deliver a specific pressure and flow at the nozzle.</a:t>
            </a:r>
          </a:p>
          <a:p>
            <a:pPr marL="627063" lvl="1" indent="-627063" fontAlgn="auto">
              <a:spcAft>
                <a:spcPts val="0"/>
              </a:spcAft>
              <a:buFont typeface="Arial" pitchFamily="34" charset="0"/>
              <a:buNone/>
              <a:defRPr/>
            </a:pPr>
            <a:endParaRPr lang="en-US" sz="2800" dirty="0">
              <a:solidFill>
                <a:schemeClr val="tx1"/>
              </a:solidFill>
              <a:effectLst/>
            </a:endParaRPr>
          </a:p>
          <a:p>
            <a:pPr marL="627063" lvl="1" indent="-627063" fontAlgn="auto">
              <a:spcBef>
                <a:spcPts val="0"/>
              </a:spcBef>
              <a:spcAft>
                <a:spcPts val="0"/>
              </a:spcAft>
              <a:buFont typeface="Arial" pitchFamily="34" charset="0"/>
              <a:buNone/>
              <a:defRPr/>
            </a:pPr>
            <a:r>
              <a:rPr lang="en-US" sz="2800" dirty="0" smtClean="0">
                <a:solidFill>
                  <a:schemeClr val="tx1"/>
                </a:solidFill>
                <a:effectLst/>
              </a:rPr>
              <a:t>	</a:t>
            </a:r>
            <a:r>
              <a:rPr lang="en-US" sz="2800" dirty="0" err="1" smtClean="0">
                <a:solidFill>
                  <a:schemeClr val="tx1"/>
                </a:solidFill>
                <a:effectLst/>
              </a:rPr>
              <a:t>PDP</a:t>
            </a:r>
            <a:r>
              <a:rPr lang="en-US" sz="2800" dirty="0" smtClean="0">
                <a:solidFill>
                  <a:schemeClr val="tx1"/>
                </a:solidFill>
                <a:effectLst/>
              </a:rPr>
              <a:t> is measured at the pump panel. </a:t>
            </a:r>
          </a:p>
          <a:p>
            <a:pPr fontAlgn="auto">
              <a:spcAft>
                <a:spcPts val="0"/>
              </a:spcAft>
              <a:buFont typeface="Arial" pitchFamily="34" charset="0"/>
              <a:buNone/>
              <a:defRPr/>
            </a:pPr>
            <a:endParaRPr lang="en-US" dirty="0" smtClean="0"/>
          </a:p>
          <a:p>
            <a:pPr lvl="1" fontAlgn="auto">
              <a:spcAft>
                <a:spcPts val="0"/>
              </a:spcAft>
              <a:buFont typeface="Arial" pitchFamily="34" charset="0"/>
              <a:buNone/>
              <a:defRPr/>
            </a:pPr>
            <a:endParaRPr lang="en-US" dirty="0" smtClean="0"/>
          </a:p>
          <a:p>
            <a:pPr lvl="1" fontAlgn="auto">
              <a:spcAft>
                <a:spcPts val="0"/>
              </a:spcAft>
              <a:buFont typeface="Arial" pitchFamily="34" charset="0"/>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31520"/>
            <a:ext cx="8229600" cy="4373563"/>
          </a:xfrm>
        </p:spPr>
        <p:txBody>
          <a:bodyPr rtlCol="0">
            <a:normAutofit/>
          </a:bodyPr>
          <a:lstStyle/>
          <a:p>
            <a:pPr marL="457200" indent="-457200" fontAlgn="auto">
              <a:spcAft>
                <a:spcPts val="0"/>
              </a:spcAft>
              <a:buFont typeface="Arial" pitchFamily="34" charset="0"/>
              <a:buNone/>
              <a:defRPr/>
            </a:pPr>
            <a:r>
              <a:rPr lang="en-US" dirty="0" smtClean="0"/>
              <a:t>4. </a:t>
            </a:r>
            <a:r>
              <a:rPr lang="en-US" sz="3200" dirty="0" smtClean="0"/>
              <a:t>When the nozzle is located uphill from the pump, do you subtract or add head pressure in the PDP formula?</a:t>
            </a:r>
          </a:p>
          <a:p>
            <a:pPr marL="627063" indent="-627063" fontAlgn="auto">
              <a:spcAft>
                <a:spcPts val="0"/>
              </a:spcAft>
              <a:buFont typeface="Arial" pitchFamily="34" charset="0"/>
              <a:buNone/>
              <a:defRPr/>
            </a:pPr>
            <a:endParaRPr lang="en-US" sz="3200" dirty="0" smtClean="0">
              <a:solidFill>
                <a:schemeClr val="tx1"/>
              </a:solidFill>
            </a:endParaRPr>
          </a:p>
          <a:p>
            <a:pPr marL="627063" indent="-627063" fontAlgn="auto">
              <a:spcAft>
                <a:spcPts val="0"/>
              </a:spcAft>
              <a:buFont typeface="Arial" pitchFamily="34" charset="0"/>
              <a:buNone/>
              <a:defRPr/>
            </a:pPr>
            <a:r>
              <a:rPr lang="en-US" sz="3200" dirty="0" smtClean="0">
                <a:solidFill>
                  <a:schemeClr val="tx1"/>
                </a:solidFill>
              </a:rPr>
              <a:t>	</a:t>
            </a:r>
            <a:r>
              <a:rPr lang="en-US" sz="2800" dirty="0" smtClean="0"/>
              <a:t>Answer:</a:t>
            </a:r>
            <a:r>
              <a:rPr lang="en-US" sz="2800" dirty="0" smtClean="0">
                <a:solidFill>
                  <a:schemeClr val="tx1"/>
                </a:solidFill>
              </a:rPr>
              <a:t>  </a:t>
            </a:r>
            <a:br>
              <a:rPr lang="en-US" sz="2800" dirty="0" smtClean="0">
                <a:solidFill>
                  <a:schemeClr val="tx1"/>
                </a:solidFill>
              </a:rPr>
            </a:br>
            <a:r>
              <a:rPr lang="en-US" sz="2800" dirty="0" smtClean="0">
                <a:solidFill>
                  <a:schemeClr val="tx1"/>
                </a:solidFill>
              </a:rPr>
              <a:t>Add</a:t>
            </a:r>
            <a:r>
              <a:rPr lang="en-US" sz="2800" dirty="0" smtClean="0">
                <a:solidFill>
                  <a:schemeClr val="tx1"/>
                </a:solidFill>
                <a:effectLst/>
              </a:rPr>
              <a:t> </a:t>
            </a:r>
            <a:endParaRPr lang="en-US" sz="280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520"/>
            <a:ext cx="8229600" cy="5364163"/>
          </a:xfrm>
        </p:spPr>
        <p:txBody>
          <a:bodyPr rtlCol="0">
            <a:normAutofit/>
          </a:bodyPr>
          <a:lstStyle/>
          <a:p>
            <a:pPr marL="457200" indent="-457200" fontAlgn="auto">
              <a:spcAft>
                <a:spcPts val="0"/>
              </a:spcAft>
              <a:buFont typeface="Arial" pitchFamily="34" charset="0"/>
              <a:buNone/>
              <a:defRPr/>
            </a:pPr>
            <a:r>
              <a:rPr lang="en-US" sz="3200" dirty="0" smtClean="0"/>
              <a:t>5. 	When hose diameter </a:t>
            </a:r>
            <a:r>
              <a:rPr lang="en-US" sz="3200" u="sng" dirty="0" smtClean="0"/>
              <a:t>increases</a:t>
            </a:r>
            <a:r>
              <a:rPr lang="en-US" sz="3200" dirty="0" smtClean="0"/>
              <a:t>, does friction loss </a:t>
            </a:r>
            <a:r>
              <a:rPr lang="en-US" sz="3200" u="sng" dirty="0" smtClean="0"/>
              <a:t>increase or decrease</a:t>
            </a:r>
            <a:r>
              <a:rPr lang="en-US" sz="3200" dirty="0" smtClean="0"/>
              <a:t>?</a:t>
            </a:r>
          </a:p>
          <a:p>
            <a:pPr marL="682625" lvl="1" indent="-682625" fontAlgn="auto">
              <a:spcAft>
                <a:spcPts val="0"/>
              </a:spcAft>
              <a:buFont typeface="Arial" pitchFamily="34" charset="0"/>
              <a:buNone/>
              <a:defRPr/>
            </a:pPr>
            <a:r>
              <a:rPr lang="en-US" dirty="0" smtClean="0"/>
              <a:t>	</a:t>
            </a:r>
          </a:p>
          <a:p>
            <a:pPr marL="682625" lvl="1" indent="-682625" fontAlgn="auto">
              <a:spcAft>
                <a:spcPts val="0"/>
              </a:spcAft>
              <a:buFont typeface="Arial" pitchFamily="34" charset="0"/>
              <a:buNone/>
              <a:defRPr/>
            </a:pPr>
            <a:r>
              <a:rPr lang="en-US" dirty="0" smtClean="0">
                <a:solidFill>
                  <a:schemeClr val="tx1"/>
                </a:solidFill>
              </a:rPr>
              <a:t>	</a:t>
            </a:r>
            <a:r>
              <a:rPr lang="en-US" sz="2800" dirty="0" smtClean="0"/>
              <a:t>Answer:</a:t>
            </a:r>
            <a:r>
              <a:rPr lang="en-US" sz="2800" dirty="0" smtClean="0">
                <a:solidFill>
                  <a:schemeClr val="tx1"/>
                </a:solidFill>
              </a:rPr>
              <a:t> </a:t>
            </a:r>
            <a:br>
              <a:rPr lang="en-US" sz="2800" dirty="0" smtClean="0">
                <a:solidFill>
                  <a:schemeClr val="tx1"/>
                </a:solidFill>
              </a:rPr>
            </a:br>
            <a:r>
              <a:rPr lang="en-US" sz="2800" dirty="0" smtClean="0">
                <a:solidFill>
                  <a:schemeClr val="tx1"/>
                </a:solidFill>
              </a:rPr>
              <a:t>Decrease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520"/>
            <a:ext cx="8229600" cy="5364163"/>
          </a:xfrm>
        </p:spPr>
        <p:txBody>
          <a:bodyPr rtlCol="0">
            <a:normAutofit/>
          </a:bodyPr>
          <a:lstStyle/>
          <a:p>
            <a:pPr marL="457200" indent="-457200" fontAlgn="auto">
              <a:spcAft>
                <a:spcPts val="0"/>
              </a:spcAft>
              <a:buFont typeface="Arial" pitchFamily="34" charset="0"/>
              <a:buNone/>
              <a:defRPr/>
            </a:pPr>
            <a:r>
              <a:rPr lang="en-US" dirty="0" smtClean="0"/>
              <a:t>6. </a:t>
            </a:r>
            <a:r>
              <a:rPr lang="en-US" sz="3200" dirty="0" smtClean="0"/>
              <a:t>When flow (gpm) </a:t>
            </a:r>
            <a:r>
              <a:rPr lang="en-US" sz="3200" u="sng" dirty="0" smtClean="0"/>
              <a:t>decreases</a:t>
            </a:r>
            <a:r>
              <a:rPr lang="en-US" sz="3200" dirty="0" smtClean="0"/>
              <a:t>, does friction loss </a:t>
            </a:r>
            <a:r>
              <a:rPr lang="en-US" sz="3200" u="sng" dirty="0" smtClean="0"/>
              <a:t>increase or decrease</a:t>
            </a:r>
            <a:r>
              <a:rPr lang="en-US" sz="3200" dirty="0" smtClean="0"/>
              <a:t>? </a:t>
            </a:r>
          </a:p>
          <a:p>
            <a:pPr marL="682625" lvl="1" indent="-682625" fontAlgn="auto">
              <a:spcAft>
                <a:spcPts val="0"/>
              </a:spcAft>
              <a:buFont typeface="Arial" pitchFamily="34" charset="0"/>
              <a:buNone/>
              <a:defRPr/>
            </a:pPr>
            <a:r>
              <a:rPr lang="en-US" dirty="0" smtClean="0"/>
              <a:t>	</a:t>
            </a:r>
          </a:p>
          <a:p>
            <a:pPr marL="682625" lvl="1" indent="-682625" fontAlgn="auto">
              <a:spcAft>
                <a:spcPts val="0"/>
              </a:spcAft>
              <a:buFont typeface="Arial" pitchFamily="34" charset="0"/>
              <a:buNone/>
              <a:defRPr/>
            </a:pPr>
            <a:r>
              <a:rPr lang="en-US" dirty="0" smtClean="0">
                <a:solidFill>
                  <a:schemeClr val="tx1"/>
                </a:solidFill>
              </a:rPr>
              <a:t>	</a:t>
            </a:r>
            <a:r>
              <a:rPr lang="en-US" sz="2800" dirty="0" smtClean="0"/>
              <a:t>Answer:</a:t>
            </a:r>
            <a:r>
              <a:rPr lang="en-US" sz="2800" dirty="0" smtClean="0">
                <a:solidFill>
                  <a:schemeClr val="tx1"/>
                </a:solidFill>
              </a:rPr>
              <a:t> </a:t>
            </a:r>
            <a:br>
              <a:rPr lang="en-US" sz="2800" dirty="0" smtClean="0">
                <a:solidFill>
                  <a:schemeClr val="tx1"/>
                </a:solidFill>
              </a:rPr>
            </a:br>
            <a:r>
              <a:rPr lang="en-US" sz="2800" dirty="0" smtClean="0">
                <a:solidFill>
                  <a:schemeClr val="tx1"/>
                </a:solidFill>
              </a:rPr>
              <a:t>Decrease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rtlCol="0">
            <a:normAutofit/>
          </a:bodyPr>
          <a:lstStyle/>
          <a:p>
            <a:pPr marL="457200" indent="-457200" fontAlgn="auto">
              <a:spcAft>
                <a:spcPts val="0"/>
              </a:spcAft>
              <a:buFont typeface="Arial" pitchFamily="34" charset="0"/>
              <a:buNone/>
              <a:defRPr/>
            </a:pPr>
            <a:r>
              <a:rPr lang="en-US" sz="3200" dirty="0" smtClean="0"/>
              <a:t>7. Do longer hose lengths have more or less friction loss than shorter hose lengths (of same diameter)?</a:t>
            </a:r>
          </a:p>
          <a:p>
            <a:pPr marL="682625" lvl="1" indent="-682625" fontAlgn="auto">
              <a:spcAft>
                <a:spcPts val="0"/>
              </a:spcAft>
              <a:buFont typeface="Arial" pitchFamily="34" charset="0"/>
              <a:buNone/>
              <a:defRPr/>
            </a:pPr>
            <a:r>
              <a:rPr lang="en-US" dirty="0" smtClean="0"/>
              <a:t>	</a:t>
            </a:r>
          </a:p>
          <a:p>
            <a:pPr marL="682625" lvl="1" indent="-682625" fontAlgn="auto">
              <a:spcAft>
                <a:spcPts val="0"/>
              </a:spcAft>
              <a:buFont typeface="Arial" pitchFamily="34" charset="0"/>
              <a:buNone/>
              <a:defRPr/>
            </a:pPr>
            <a:r>
              <a:rPr lang="en-US" dirty="0" smtClean="0">
                <a:solidFill>
                  <a:schemeClr val="tx1"/>
                </a:solidFill>
              </a:rPr>
              <a:t>	</a:t>
            </a:r>
            <a:r>
              <a:rPr lang="en-US" sz="2800" dirty="0" smtClean="0"/>
              <a:t>Answer:</a:t>
            </a:r>
            <a:r>
              <a:rPr lang="en-US" sz="2800" dirty="0" smtClean="0">
                <a:solidFill>
                  <a:schemeClr val="tx1"/>
                </a:solidFill>
              </a:rPr>
              <a:t> </a:t>
            </a:r>
            <a:br>
              <a:rPr lang="en-US" sz="2800" dirty="0" smtClean="0">
                <a:solidFill>
                  <a:schemeClr val="tx1"/>
                </a:solidFill>
              </a:rPr>
            </a:br>
            <a:r>
              <a:rPr lang="en-US" sz="2800" dirty="0" smtClean="0">
                <a:solidFill>
                  <a:schemeClr val="tx1"/>
                </a:solidFill>
                <a:effectLst/>
              </a:rPr>
              <a:t>More</a:t>
            </a:r>
            <a:endParaRPr lang="en-US" sz="280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3200" dirty="0" smtClean="0"/>
              <a:t>Hydraulics is the science and engineering that deals with fluids at rest and in motion. </a:t>
            </a:r>
            <a:endParaRPr lang="en-US" sz="32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960" b="5296"/>
          <a:stretch/>
        </p:blipFill>
        <p:spPr>
          <a:xfrm>
            <a:off x="538163" y="1600200"/>
            <a:ext cx="8067675" cy="495649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602163"/>
          </a:xfrm>
        </p:spPr>
        <p:txBody>
          <a:bodyPr rtlCol="0">
            <a:normAutofit fontScale="92500" lnSpcReduction="10000"/>
          </a:bodyPr>
          <a:lstStyle/>
          <a:p>
            <a:pPr marL="457200" lvl="1" indent="-457200" fontAlgn="auto">
              <a:spcAft>
                <a:spcPts val="0"/>
              </a:spcAft>
              <a:buFont typeface="Arial" pitchFamily="34" charset="0"/>
              <a:buNone/>
              <a:defRPr/>
            </a:pPr>
            <a:r>
              <a:rPr lang="en-US" sz="3500" dirty="0" smtClean="0"/>
              <a:t>8. If there is significant elevation rise from the pump to the nozzle and one pump cannot provide the pressure that is needed, which multiple pump system would most likely solve the problem – series pumping or parallel pumping? </a:t>
            </a:r>
          </a:p>
          <a:p>
            <a:pPr marL="742950" lvl="2" indent="-342900" fontAlgn="auto">
              <a:spcAft>
                <a:spcPts val="0"/>
              </a:spcAft>
              <a:buFont typeface="Arial" pitchFamily="34" charset="0"/>
              <a:buNone/>
              <a:defRPr/>
            </a:pPr>
            <a:endParaRPr lang="en-US" sz="3200" dirty="0" smtClean="0"/>
          </a:p>
          <a:p>
            <a:pPr marL="457200" lvl="2" indent="0" fontAlgn="auto">
              <a:spcAft>
                <a:spcPts val="0"/>
              </a:spcAft>
              <a:buFont typeface="Arial" pitchFamily="34" charset="0"/>
              <a:buNone/>
              <a:defRPr/>
            </a:pPr>
            <a:r>
              <a:rPr lang="en-US" sz="3000" dirty="0" smtClean="0"/>
              <a:t>Answer:</a:t>
            </a:r>
            <a:r>
              <a:rPr lang="en-US" sz="3000" dirty="0" smtClean="0">
                <a:solidFill>
                  <a:schemeClr val="tx1"/>
                </a:solidFill>
              </a:rPr>
              <a:t>  </a:t>
            </a:r>
            <a:br>
              <a:rPr lang="en-US" sz="3000" dirty="0" smtClean="0">
                <a:solidFill>
                  <a:schemeClr val="tx1"/>
                </a:solidFill>
              </a:rPr>
            </a:br>
            <a:r>
              <a:rPr lang="en-US" sz="3000" dirty="0" smtClean="0">
                <a:solidFill>
                  <a:schemeClr val="tx1"/>
                </a:solidFill>
                <a:effectLst/>
              </a:rPr>
              <a:t>Series pumping</a:t>
            </a:r>
          </a:p>
          <a:p>
            <a:pPr marL="742950" lvl="2" indent="-342900" fontAlgn="auto">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rtlCol="0">
            <a:normAutofit/>
          </a:bodyPr>
          <a:lstStyle/>
          <a:p>
            <a:pPr marL="457200" lvl="1" indent="-457200" fontAlgn="auto">
              <a:spcAft>
                <a:spcPts val="0"/>
              </a:spcAft>
              <a:buFont typeface="Arial" pitchFamily="34" charset="0"/>
              <a:buNone/>
              <a:defRPr/>
            </a:pPr>
            <a:r>
              <a:rPr lang="en-US" dirty="0" smtClean="0"/>
              <a:t>9. You are filling a drop tank, and it is going slow. You want to increase the flow to speed it up. What pump configuration would you use – series pumping or parallel pumping?</a:t>
            </a:r>
          </a:p>
          <a:p>
            <a:pPr marL="742950" lvl="2" indent="-342900" fontAlgn="auto">
              <a:spcAft>
                <a:spcPts val="0"/>
              </a:spcAft>
              <a:buFont typeface="Arial" pitchFamily="34" charset="0"/>
              <a:buNone/>
              <a:defRPr/>
            </a:pPr>
            <a:endParaRPr lang="en-US" sz="3200" dirty="0" smtClean="0"/>
          </a:p>
          <a:p>
            <a:pPr marL="404813" lvl="2" indent="-4763" fontAlgn="auto">
              <a:spcAft>
                <a:spcPts val="0"/>
              </a:spcAft>
              <a:buFont typeface="Arial" pitchFamily="34" charset="0"/>
              <a:buNone/>
              <a:defRPr/>
            </a:pPr>
            <a:r>
              <a:rPr lang="en-US" dirty="0" smtClean="0"/>
              <a:t>Answer: </a:t>
            </a:r>
            <a:r>
              <a:rPr lang="en-US" dirty="0" smtClean="0">
                <a:solidFill>
                  <a:schemeClr val="tx1"/>
                </a:solidFill>
              </a:rPr>
              <a:t/>
            </a:r>
            <a:br>
              <a:rPr lang="en-US" dirty="0" smtClean="0">
                <a:solidFill>
                  <a:schemeClr val="tx1"/>
                </a:solidFill>
              </a:rPr>
            </a:br>
            <a:r>
              <a:rPr lang="en-US" dirty="0" smtClean="0">
                <a:solidFill>
                  <a:schemeClr val="tx1"/>
                </a:solidFill>
                <a:effectLst/>
              </a:rPr>
              <a:t>Parallel pumping</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229600" cy="4525963"/>
          </a:xfrm>
        </p:spPr>
        <p:txBody>
          <a:bodyPr rtlCol="0">
            <a:normAutofit/>
          </a:bodyPr>
          <a:lstStyle/>
          <a:p>
            <a:pPr marL="685800" lvl="1" indent="-685800" fontAlgn="auto">
              <a:spcAft>
                <a:spcPts val="0"/>
              </a:spcAft>
              <a:buFont typeface="Arial" pitchFamily="34" charset="0"/>
              <a:buNone/>
              <a:defRPr/>
            </a:pPr>
            <a:r>
              <a:rPr lang="en-US" dirty="0" smtClean="0"/>
              <a:t>10. What impact do parallel lines have on friction loss – increase friction loss or decrease friction loss? </a:t>
            </a:r>
          </a:p>
          <a:p>
            <a:pPr marL="690563" lvl="1" indent="-690563" fontAlgn="auto">
              <a:spcAft>
                <a:spcPts val="0"/>
              </a:spcAft>
              <a:buFont typeface="Arial" pitchFamily="34" charset="0"/>
              <a:buNone/>
              <a:defRPr/>
            </a:pPr>
            <a:endParaRPr lang="en-US" sz="3200" dirty="0" smtClean="0">
              <a:solidFill>
                <a:schemeClr val="tx1"/>
              </a:solidFill>
            </a:endParaRPr>
          </a:p>
          <a:p>
            <a:pPr marL="690563" lvl="1" indent="-690563" fontAlgn="auto">
              <a:spcAft>
                <a:spcPts val="0"/>
              </a:spcAft>
              <a:buFont typeface="Arial" pitchFamily="34" charset="0"/>
              <a:buNone/>
              <a:defRPr/>
            </a:pPr>
            <a:r>
              <a:rPr lang="en-US" dirty="0" smtClean="0">
                <a:solidFill>
                  <a:schemeClr val="tx1"/>
                </a:solidFill>
              </a:rPr>
              <a:t>	</a:t>
            </a:r>
            <a:r>
              <a:rPr lang="en-US" sz="2800" dirty="0" smtClean="0"/>
              <a:t>Answer: </a:t>
            </a:r>
            <a:r>
              <a:rPr lang="en-US" sz="2800" dirty="0" smtClean="0">
                <a:solidFill>
                  <a:schemeClr val="tx1"/>
                </a:solidFill>
              </a:rPr>
              <a:t/>
            </a:r>
            <a:br>
              <a:rPr lang="en-US" sz="2800" dirty="0" smtClean="0">
                <a:solidFill>
                  <a:schemeClr val="tx1"/>
                </a:solidFill>
              </a:rPr>
            </a:br>
            <a:r>
              <a:rPr lang="en-US" sz="2800" dirty="0" smtClean="0">
                <a:solidFill>
                  <a:schemeClr val="tx1"/>
                </a:solidFill>
                <a:effectLst/>
              </a:rPr>
              <a:t>Decrease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943600"/>
          </a:xfrm>
        </p:spPr>
        <p:txBody>
          <a:bodyPr rtlCol="0">
            <a:normAutofit/>
          </a:bodyPr>
          <a:lstStyle/>
          <a:p>
            <a:pPr marL="685800" indent="-685800" fontAlgn="auto">
              <a:spcAft>
                <a:spcPts val="0"/>
              </a:spcAft>
              <a:buFont typeface="Arial" pitchFamily="34" charset="0"/>
              <a:buNone/>
              <a:defRPr/>
            </a:pPr>
            <a:r>
              <a:rPr lang="en-US" sz="3200" dirty="0" smtClean="0"/>
              <a:t>11. Friction loss needs to be reduced. What options should be considered? </a:t>
            </a:r>
          </a:p>
          <a:p>
            <a:pPr lvl="1" fontAlgn="auto">
              <a:spcAft>
                <a:spcPts val="0"/>
              </a:spcAft>
              <a:buFont typeface="Arial" pitchFamily="34" charset="0"/>
              <a:buNone/>
              <a:defRPr/>
            </a:pPr>
            <a:endParaRPr lang="en-US" dirty="0" smtClean="0">
              <a:solidFill>
                <a:schemeClr val="tx1"/>
              </a:solidFill>
            </a:endParaRPr>
          </a:p>
          <a:p>
            <a:pPr marL="1084263" lvl="1" indent="-393700" fontAlgn="auto">
              <a:spcAft>
                <a:spcPts val="0"/>
              </a:spcAft>
              <a:buFont typeface="Arial" pitchFamily="34" charset="0"/>
              <a:buNone/>
              <a:defRPr/>
            </a:pPr>
            <a:r>
              <a:rPr lang="en-US" sz="2800" dirty="0" smtClean="0"/>
              <a:t>Possible Answers:</a:t>
            </a:r>
          </a:p>
          <a:p>
            <a:pPr lvl="2" fontAlgn="auto">
              <a:spcAft>
                <a:spcPts val="0"/>
              </a:spcAft>
              <a:buClr>
                <a:schemeClr val="tx1"/>
              </a:buClr>
              <a:buFont typeface="Arial" pitchFamily="34" charset="0"/>
              <a:buChar char="•"/>
              <a:defRPr/>
            </a:pPr>
            <a:r>
              <a:rPr lang="en-US" dirty="0" smtClean="0">
                <a:solidFill>
                  <a:schemeClr val="tx1"/>
                </a:solidFill>
                <a:effectLst/>
              </a:rPr>
              <a:t>Increase hose diameter.</a:t>
            </a:r>
          </a:p>
          <a:p>
            <a:pPr lvl="2" fontAlgn="auto">
              <a:spcAft>
                <a:spcPts val="0"/>
              </a:spcAft>
              <a:buClr>
                <a:schemeClr val="tx1"/>
              </a:buClr>
              <a:buFont typeface="Arial" pitchFamily="34" charset="0"/>
              <a:buChar char="•"/>
              <a:defRPr/>
            </a:pPr>
            <a:r>
              <a:rPr lang="en-US" dirty="0" smtClean="0">
                <a:solidFill>
                  <a:schemeClr val="tx1"/>
                </a:solidFill>
                <a:effectLst/>
              </a:rPr>
              <a:t>Shorten hose length.</a:t>
            </a:r>
          </a:p>
          <a:p>
            <a:pPr lvl="2" fontAlgn="auto">
              <a:spcAft>
                <a:spcPts val="0"/>
              </a:spcAft>
              <a:buClr>
                <a:schemeClr val="tx1"/>
              </a:buClr>
              <a:buFont typeface="Arial" pitchFamily="34" charset="0"/>
              <a:buChar char="•"/>
              <a:defRPr/>
            </a:pPr>
            <a:r>
              <a:rPr lang="en-US" dirty="0" smtClean="0">
                <a:solidFill>
                  <a:schemeClr val="tx1"/>
                </a:solidFill>
                <a:effectLst/>
              </a:rPr>
              <a:t>Use a parallel hose lay.</a:t>
            </a:r>
          </a:p>
          <a:p>
            <a:pPr lvl="2" fontAlgn="auto">
              <a:spcAft>
                <a:spcPts val="0"/>
              </a:spcAft>
              <a:buClr>
                <a:schemeClr val="tx1"/>
              </a:buClr>
              <a:buFont typeface="Arial" pitchFamily="34" charset="0"/>
              <a:buChar char="•"/>
              <a:defRPr/>
            </a:pPr>
            <a:r>
              <a:rPr lang="en-US" dirty="0" smtClean="0">
                <a:solidFill>
                  <a:schemeClr val="tx1"/>
                </a:solidFill>
                <a:effectLst/>
              </a:rPr>
              <a:t>Reduce flow.</a:t>
            </a:r>
            <a:endParaRPr lang="en-US"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Objectives</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Clr>
                <a:schemeClr val="accent1">
                  <a:lumMod val="75000"/>
                </a:schemeClr>
              </a:buClr>
              <a:buFont typeface="+mj-lt"/>
              <a:buAutoNum type="arabicPeriod"/>
              <a:defRPr/>
            </a:pPr>
            <a:r>
              <a:rPr lang="en-US" dirty="0">
                <a:solidFill>
                  <a:schemeClr val="accent1">
                    <a:lumMod val="75000"/>
                  </a:schemeClr>
                </a:solidFill>
              </a:rPr>
              <a:t>List one reason it is important for a pump and nozzle operator to have a basic understanding of hydraulics.</a:t>
            </a:r>
          </a:p>
          <a:p>
            <a:pPr marL="514350" indent="-514350" fontAlgn="auto">
              <a:spcAft>
                <a:spcPts val="0"/>
              </a:spcAft>
              <a:buClr>
                <a:schemeClr val="accent1">
                  <a:lumMod val="75000"/>
                </a:schemeClr>
              </a:buClr>
              <a:buFont typeface="+mj-lt"/>
              <a:buAutoNum type="arabicPeriod"/>
              <a:defRPr/>
            </a:pPr>
            <a:r>
              <a:rPr lang="en-US" dirty="0">
                <a:solidFill>
                  <a:schemeClr val="accent1">
                    <a:lumMod val="75000"/>
                  </a:schemeClr>
                </a:solidFill>
              </a:rPr>
              <a:t>Given scenarios, determine flow and pump discharge pressure, and select appropriate pump(s).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Objectives</a:t>
            </a:r>
            <a:endParaRPr lang="en-US" dirty="0"/>
          </a:p>
        </p:txBody>
      </p:sp>
      <p:sp>
        <p:nvSpPr>
          <p:cNvPr id="3" name="Content Placeholder 2"/>
          <p:cNvSpPr>
            <a:spLocks noGrp="1"/>
          </p:cNvSpPr>
          <p:nvPr>
            <p:ph idx="1"/>
          </p:nvPr>
        </p:nvSpPr>
        <p:spPr/>
        <p:txBody>
          <a:bodyPr/>
          <a:lstStyle/>
          <a:p>
            <a:pPr marL="514350" indent="-514350">
              <a:buClr>
                <a:schemeClr val="accent1">
                  <a:lumMod val="75000"/>
                </a:schemeClr>
              </a:buClr>
              <a:buFont typeface="+mj-lt"/>
              <a:buAutoNum type="arabicPeriod" startAt="3"/>
            </a:pPr>
            <a:r>
              <a:rPr lang="en-US" dirty="0">
                <a:solidFill>
                  <a:schemeClr val="accent1">
                    <a:lumMod val="75000"/>
                  </a:schemeClr>
                </a:solidFill>
              </a:rPr>
              <a:t>Given scenarios, draw a schematic of the design of a water delivery system, and troubleshoot the delivery system.</a:t>
            </a:r>
          </a:p>
          <a:p>
            <a:pPr marL="514350" indent="-514350">
              <a:buClr>
                <a:schemeClr val="accent1">
                  <a:lumMod val="75000"/>
                </a:schemeClr>
              </a:buClr>
              <a:buFont typeface="+mj-lt"/>
              <a:buAutoNum type="arabicPeriod" startAt="3"/>
            </a:pPr>
            <a:r>
              <a:rPr lang="en-US" dirty="0">
                <a:solidFill>
                  <a:schemeClr val="accent1">
                    <a:lumMod val="75000"/>
                  </a:schemeClr>
                </a:solidFill>
              </a:rPr>
              <a:t>Given scenarios, determine whether parallel hose lay, series pumping, or parallel pumping would be the best option.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170&quot;&gt;&lt;/object&gt;&lt;object type=&quot;2&quot; unique_id=&quot;10171&quot;&gt;&lt;object type=&quot;3&quot; unique_id=&quot;10172&quot;&gt;&lt;property id=&quot;20148&quot; value=&quot;5&quot;/&gt;&lt;property id=&quot;20300&quot; value=&quot;Slide 1 - &amp;quot;System Design &amp;#x0D;&amp;#x0A;and Hydraulics&amp;quot;&quot;/&gt;&lt;property id=&quot;20307&quot; value=&quot;406&quot;/&gt;&lt;/object&gt;&lt;object type=&quot;3&quot; unique_id=&quot;10173&quot;&gt;&lt;property id=&quot;20148&quot; value=&quot;5&quot;/&gt;&lt;property id=&quot;20300&quot; value=&quot;Slide 2 - &amp;quot;Words of Experience&amp;quot;&quot;/&gt;&lt;property id=&quot;20307&quot; value=&quot;432&quot;/&gt;&lt;/object&gt;&lt;object type=&quot;3&quot; unique_id=&quot;10174&quot;&gt;&lt;property id=&quot;20148&quot; value=&quot;5&quot;/&gt;&lt;property id=&quot;20300&quot; value=&quot;Slide 3 - &amp;quot;Objectives&amp;quot;&quot;/&gt;&lt;property id=&quot;20307&quot; value=&quot;407&quot;/&gt;&lt;/object&gt;&lt;object type=&quot;3&quot; unique_id=&quot;10175&quot;&gt;&lt;property id=&quot;20148&quot; value=&quot;5&quot;/&gt;&lt;property id=&quot;20300&quot; value=&quot;Slide 4 - &amp;quot;Objectives&amp;quot;&quot;/&gt;&lt;property id=&quot;20307&quot; value=&quot;274&quot;/&gt;&lt;/object&gt;&lt;object type=&quot;3&quot; unique_id=&quot;10176&quot;&gt;&lt;property id=&quot;20148&quot; value=&quot;5&quot;/&gt;&lt;property id=&quot;20300&quot; value=&quot;Slide 5&quot;/&gt;&lt;property id=&quot;20307&quot; value=&quot;395&quot;/&gt;&lt;/object&gt;&lt;object type=&quot;3&quot; unique_id=&quot;10177&quot;&gt;&lt;property id=&quot;20148&quot; value=&quot;5&quot;/&gt;&lt;property id=&quot;20300&quot; value=&quot;Slide 6&quot;/&gt;&lt;property id=&quot;20307&quot; value=&quot;275&quot;/&gt;&lt;/object&gt;&lt;object type=&quot;3&quot; unique_id=&quot;10178&quot;&gt;&lt;property id=&quot;20148&quot; value=&quot;5&quot;/&gt;&lt;property id=&quot;20300&quot; value=&quot;Slide 7&quot;/&gt;&lt;property id=&quot;20307&quot; value=&quot;398&quot;/&gt;&lt;/object&gt;&lt;object type=&quot;3&quot; unique_id=&quot;10179&quot;&gt;&lt;property id=&quot;20148&quot; value=&quot;5&quot;/&gt;&lt;property id=&quot;20300&quot; value=&quot;Slide 8 - &amp;quot;Making Decisions&amp;quot;&quot;/&gt;&lt;property id=&quot;20307&quot; value=&quot;442&quot;/&gt;&lt;/object&gt;&lt;object type=&quot;3&quot; unique_id=&quot;10180&quot;&gt;&lt;property id=&quot;20148&quot; value=&quot;5&quot;/&gt;&lt;property id=&quot;20300&quot; value=&quot;Slide 9 - &amp;quot;Hydraulics is the science and engineering that deals with fluids at rest and in motion. &amp;quot;&quot;/&gt;&lt;property id=&quot;20307&quot; value=&quot;276&quot;/&gt;&lt;/object&gt;&lt;object type=&quot;3&quot; unique_id=&quot;10181&quot;&gt;&lt;property id=&quot;20148&quot; value=&quot;5&quot;/&gt;&lt;property id=&quot;20300&quot; value=&quot;Slide 10 - &amp;quot;Why is hydraulics important? &amp;quot;&quot;/&gt;&lt;property id=&quot;20307&quot; value=&quot;277&quot;/&gt;&lt;/object&gt;&lt;object type=&quot;3&quot; unique_id=&quot;10182&quot;&gt;&lt;property id=&quot;20148&quot; value=&quot;5&quot;/&gt;&lt;property id=&quot;20300&quot; value=&quot;Slide 11&quot;/&gt;&lt;property id=&quot;20307&quot; value=&quot;278&quot;/&gt;&lt;/object&gt;&lt;object type=&quot;3&quot; unique_id=&quot;10183&quot;&gt;&lt;property id=&quot;20148&quot; value=&quot;5&quot;/&gt;&lt;property id=&quot;20300&quot; value=&quot;Slide 12&quot;/&gt;&lt;property id=&quot;20307&quot; value=&quot;485&quot;/&gt;&lt;/object&gt;&lt;object type=&quot;3&quot; unique_id=&quot;10184&quot;&gt;&lt;property id=&quot;20148&quot; value=&quot;5&quot;/&gt;&lt;property id=&quot;20300&quot; value=&quot;Slide 13 - &amp;quot;hose lays &amp;#x0D;&amp;#x0A;with no laterals&amp;quot;&quot;/&gt;&lt;property id=&quot;20307&quot; value=&quot;460&quot;/&gt;&lt;/object&gt;&lt;object type=&quot;3&quot; unique_id=&quot;10185&quot;&gt;&lt;property id=&quot;20148&quot; value=&quot;5&quot;/&gt;&lt;property id=&quot;20300&quot; value=&quot;Slide 14 - &amp;quot;Three-Step Process&amp;quot;&quot;/&gt;&lt;property id=&quot;20307&quot; value=&quot;281&quot;/&gt;&lt;/object&gt;&lt;object type=&quot;3&quot; unique_id=&quot;10186&quot;&gt;&lt;property id=&quot;20148&quot; value=&quot;5&quot;/&gt;&lt;property id=&quot;20300&quot; value=&quot;Slide 15 - &amp;quot;Step 1 – Determine Flow Rate&amp;quot;&quot;/&gt;&lt;property id=&quot;20307&quot; value=&quot;490&quot;/&gt;&lt;/object&gt;&lt;object type=&quot;3&quot; unique_id=&quot;10187&quot;&gt;&lt;property id=&quot;20148&quot; value=&quot;5&quot;/&gt;&lt;property id=&quot;20300&quot; value=&quot;Slide 16&quot;/&gt;&lt;property id=&quot;20307&quot; value=&quot;491&quot;/&gt;&lt;/object&gt;&lt;object type=&quot;3&quot; unique_id=&quot;10188&quot;&gt;&lt;property id=&quot;20148&quot; value=&quot;5&quot;/&gt;&lt;property id=&quot;20300&quot; value=&quot;Slide 17 - &amp;quot;Step 1 – Determine Flow Rate&amp;quot;&quot;/&gt;&lt;property id=&quot;20307&quot; value=&quot;492&quot;/&gt;&lt;/object&gt;&lt;object type=&quot;3&quot; unique_id=&quot;10189&quot;&gt;&lt;property id=&quot;20148&quot; value=&quot;5&quot;/&gt;&lt;property id=&quot;20300&quot; value=&quot;Slide 18 - &amp;quot;Practice&amp;quot;&quot;/&gt;&lt;property id=&quot;20307&quot; value=&quot;493&quot;/&gt;&lt;/object&gt;&lt;object type=&quot;3&quot; unique_id=&quot;10190&quot;&gt;&lt;property id=&quot;20148&quot; value=&quot;5&quot;/&gt;&lt;property id=&quot;20300&quot; value=&quot;Slide 19 - &amp;quot;Three Step Process&amp;quot;&quot;/&gt;&lt;property id=&quot;20307&quot; value=&quot;501&quot;/&gt;&lt;/object&gt;&lt;object type=&quot;3&quot; unique_id=&quot;10191&quot;&gt;&lt;property id=&quot;20148&quot; value=&quot;5&quot;/&gt;&lt;property id=&quot;20300&quot; value=&quot;Slide 20 - &amp;quot;&amp;#x0D;&amp;#x0A;&amp;quot;&quot;/&gt;&lt;property id=&quot;20307&quot; value=&quot;494&quot;/&gt;&lt;/object&gt;&lt;object type=&quot;3&quot; unique_id=&quot;10192&quot;&gt;&lt;property id=&quot;20148&quot; value=&quot;5&quot;/&gt;&lt;property id=&quot;20300&quot; value=&quot;Slide 21 - &amp;quot;NP  ± HP +  FL = PDP&amp;quot;&quot;/&gt;&lt;property id=&quot;20307&quot; value=&quot;282&quot;/&gt;&lt;/object&gt;&lt;object type=&quot;3&quot; unique_id=&quot;10193&quot;&gt;&lt;property id=&quot;20148&quot; value=&quot;5&quot;/&gt;&lt;property id=&quot;20300&quot; value=&quot;Slide 22&quot;/&gt;&lt;property id=&quot;20307&quot; value=&quot;283&quot;/&gt;&lt;/object&gt;&lt;object type=&quot;3&quot; unique_id=&quot;10194&quot;&gt;&lt;property id=&quot;20148&quot; value=&quot;5&quot;/&gt;&lt;property id=&quot;20300&quot; value=&quot;Slide 23 - &amp;quot;NP  ± HP +  FL = PDP&amp;quot;&quot;/&gt;&lt;property id=&quot;20307&quot; value=&quot;284&quot;/&gt;&lt;/object&gt;&lt;object type=&quot;3&quot; unique_id=&quot;10195&quot;&gt;&lt;property id=&quot;20148&quot; value=&quot;5&quot;/&gt;&lt;property id=&quot;20300&quot; value=&quot;Slide 24 - &amp;quot;NP  ± HP +  FL = PDP&amp;quot;&quot;/&gt;&lt;property id=&quot;20307&quot; value=&quot;285&quot;/&gt;&lt;/object&gt;&lt;object type=&quot;3&quot; unique_id=&quot;10196&quot;&gt;&lt;property id=&quot;20148&quot; value=&quot;5&quot;/&gt;&lt;property id=&quot;20300&quot; value=&quot;Slide 25 - &amp;quot;NP  ± HP +  FL = PDP&amp;quot;&quot;/&gt;&lt;property id=&quot;20307&quot; value=&quot;452&quot;/&gt;&lt;/object&gt;&lt;object type=&quot;3&quot; unique_id=&quot;10197&quot;&gt;&lt;property id=&quot;20148&quot; value=&quot;5&quot;/&gt;&lt;property id=&quot;20300&quot; value=&quot;Slide 26 - &amp;quot;NP  ± HP +  FL = PDP&amp;quot;&quot;/&gt;&lt;property id=&quot;20307&quot; value=&quot;447&quot;/&gt;&lt;/object&gt;&lt;object type=&quot;3&quot; unique_id=&quot;10199&quot;&gt;&lt;property id=&quot;20148&quot; value=&quot;5&quot;/&gt;&lt;property id=&quot;20300&quot; value=&quot;Slide 28 - &amp;quot;NP  ± HP +  FL = PDP &amp;#x0D;&amp;#x0A;&amp;quot;&quot;/&gt;&lt;property id=&quot;20307&quot; value=&quot;297&quot;/&gt;&lt;/object&gt;&lt;object type=&quot;3&quot; unique_id=&quot;10200&quot;&gt;&lt;property id=&quot;20148&quot; value=&quot;5&quot;/&gt;&lt;property id=&quot;20300&quot; value=&quot;Slide 29 - &amp;quot;NP  ± HP +  FL = PDP &amp;#x0D;&amp;#x0A;&amp;quot;&quot;/&gt;&lt;property id=&quot;20307&quot; value=&quot;450&quot;/&gt;&lt;/object&gt;&lt;object type=&quot;3&quot; unique_id=&quot;10201&quot;&gt;&lt;property id=&quot;20148&quot; value=&quot;5&quot;/&gt;&lt;property id=&quot;20300&quot; value=&quot;Slide 30 - &amp;quot;NP  ± HP +  FL = PDP &amp;#x0D;&amp;#x0A;&amp;quot;&quot;/&gt;&lt;property id=&quot;20307&quot; value=&quot;495&quot;/&gt;&lt;/object&gt;&lt;object type=&quot;3&quot; unique_id=&quot;10202&quot;&gt;&lt;property id=&quot;20148&quot; value=&quot;5&quot;/&gt;&lt;property id=&quot;20300&quot; value=&quot;Slide 31 - &amp;quot;NP  ± HP +  FL = PDP &amp;#x0D;&amp;#x0A;&amp;quot;&quot;/&gt;&lt;property id=&quot;20307&quot; value=&quot;299&quot;/&gt;&lt;/object&gt;&lt;object type=&quot;3&quot; unique_id=&quot;10203&quot;&gt;&lt;property id=&quot;20148&quot; value=&quot;5&quot;/&gt;&lt;property id=&quot;20300&quot; value=&quot;Slide 33 - &amp;quot;NP  ± HP +  FL = PDP &amp;#x0D;&amp;#x0A;&amp;quot;&quot;/&gt;&lt;property id=&quot;20307&quot; value=&quot;300&quot;/&gt;&lt;/object&gt;&lt;object type=&quot;3&quot; unique_id=&quot;10204&quot;&gt;&lt;property id=&quot;20148&quot; value=&quot;5&quot;/&gt;&lt;property id=&quot;20300&quot; value=&quot;Slide 34 - &amp;quot;Practice&amp;quot;&quot;/&gt;&lt;property id=&quot;20307&quot; value=&quot;402&quot;/&gt;&lt;/object&gt;&lt;object type=&quot;3&quot; unique_id=&quot;10205&quot;&gt;&lt;property id=&quot;20148&quot; value=&quot;5&quot;/&gt;&lt;property id=&quot;20300&quot; value=&quot;Slide 35 - &amp;quot;Practice&amp;quot;&quot;/&gt;&lt;property id=&quot;20307&quot; value=&quot;453&quot;/&gt;&lt;/object&gt;&lt;object type=&quot;3&quot; unique_id=&quot;10206&quot;&gt;&lt;property id=&quot;20148&quot; value=&quot;5&quot;/&gt;&lt;property id=&quot;20300&quot; value=&quot;Slide 36 - &amp;quot;Friction Loss Principles&amp;quot;&quot;/&gt;&lt;property id=&quot;20307&quot; value=&quot;496&quot;/&gt;&lt;/object&gt;&lt;object type=&quot;3&quot; unique_id=&quot;10207&quot;&gt;&lt;property id=&quot;20148&quot; value=&quot;5&quot;/&gt;&lt;property id=&quot;20300&quot; value=&quot;Slide 37 - &amp;quot;Friction Loss Principle:&amp;quot;&quot;/&gt;&lt;property id=&quot;20307&quot; value=&quot;497&quot;/&gt;&lt;/object&gt;&lt;object type=&quot;3&quot; unique_id=&quot;10208&quot;&gt;&lt;property id=&quot;20148&quot; value=&quot;5&quot;/&gt;&lt;property id=&quot;20300&quot; value=&quot;Slide 38 - &amp;quot;Practice&amp;quot;&quot;/&gt;&lt;property id=&quot;20307&quot; value=&quot;498&quot;/&gt;&lt;/object&gt;&lt;object type=&quot;3&quot; unique_id=&quot;10209&quot;&gt;&lt;property id=&quot;20148&quot; value=&quot;5&quot;/&gt;&lt;property id=&quot;20300&quot; value=&quot;Slide 39 - &amp;quot;Friction Loss Principle:&amp;quot;&quot;/&gt;&lt;property id=&quot;20307&quot; value=&quot;302&quot;/&gt;&lt;/object&gt;&lt;object type=&quot;3&quot; unique_id=&quot;10211&quot;&gt;&lt;property id=&quot;20148&quot; value=&quot;5&quot;/&gt;&lt;property id=&quot;20300&quot; value=&quot;Slide 41 - &amp;quot;Friction Loss Principle:&amp;quot;&quot;/&gt;&lt;property id=&quot;20307&quot; value=&quot;307&quot;/&gt;&lt;/object&gt;&lt;object type=&quot;3&quot; unique_id=&quot;10212&quot;&gt;&lt;property id=&quot;20148&quot; value=&quot;5&quot;/&gt;&lt;property id=&quot;20300&quot; value=&quot;Slide 42 - &amp;quot;Practice&amp;quot;&quot;/&gt;&lt;property id=&quot;20307&quot; value=&quot;308&quot;/&gt;&lt;/object&gt;&lt;object type=&quot;3&quot; unique_id=&quot;10213&quot;&gt;&lt;property id=&quot;20148&quot; value=&quot;5&quot;/&gt;&lt;property id=&quot;20300&quot; value=&quot;Slide 43 - &amp;quot;Practice&amp;quot;&quot;/&gt;&lt;property id=&quot;20307&quot; value=&quot;454&quot;/&gt;&lt;/object&gt;&lt;object type=&quot;3&quot; unique_id=&quot;10214&quot;&gt;&lt;property id=&quot;20148&quot; value=&quot;5&quot;/&gt;&lt;property id=&quot;20300&quot; value=&quot;Slide 44 - &amp;quot;NP  ± HP +  FL = PDP &amp;#x0D;&amp;#x0A;&amp;quot;&quot;/&gt;&lt;property id=&quot;20307&quot; value=&quot;309&quot;/&gt;&lt;/object&gt;&lt;object type=&quot;3&quot; unique_id=&quot;10215&quot;&gt;&lt;property id=&quot;20148&quot; value=&quot;5&quot;/&gt;&lt;property id=&quot;20300&quot; value=&quot;Slide 45 - &amp;quot;Scenario A &amp;quot;&quot;/&gt;&lt;property id=&quot;20307&quot; value=&quot;311&quot;/&gt;&lt;/object&gt;&lt;object type=&quot;3&quot; unique_id=&quot;10216&quot;&gt;&lt;property id=&quot;20148&quot; value=&quot;5&quot;/&gt;&lt;property id=&quot;20300&quot; value=&quot;Slide 46 - &amp;quot;Scenario A&amp;quot;&quot;/&gt;&lt;property id=&quot;20307&quot; value=&quot;499&quot;/&gt;&lt;/object&gt;&lt;object type=&quot;3&quot; unique_id=&quot;10217&quot;&gt;&lt;property id=&quot;20148&quot; value=&quot;5&quot;/&gt;&lt;property id=&quot;20300&quot; value=&quot;Slide 47 - &amp;quot;Three Step Process&amp;quot;&quot;/&gt;&lt;property id=&quot;20307&quot; value=&quot;500&quot;/&gt;&lt;/object&gt;&lt;object type=&quot;3&quot; unique_id=&quot;10218&quot;&gt;&lt;property id=&quot;20148&quot; value=&quot;5&quot;/&gt;&lt;property id=&quot;20300&quot; value=&quot;Slide 48 - &amp;quot;Scenario A  &amp;quot;&quot;/&gt;&lt;property id=&quot;20307&quot; value=&quot;502&quot;/&gt;&lt;/object&gt;&lt;object type=&quot;3&quot; unique_id=&quot;10219&quot;&gt;&lt;property id=&quot;20148&quot; value=&quot;5&quot;/&gt;&lt;property id=&quot;20300&quot; value=&quot;Slide 49 - &amp;quot;Scenario B&amp;quot;&quot;/&gt;&lt;property id=&quot;20307&quot; value=&quot;312&quot;/&gt;&lt;/object&gt;&lt;object type=&quot;3&quot; unique_id=&quot;10220&quot;&gt;&lt;property id=&quot;20148&quot; value=&quot;5&quot;/&gt;&lt;property id=&quot;20300&quot; value=&quot;Slide 50 - &amp;quot;Scenario B&amp;quot;&quot;/&gt;&lt;property id=&quot;20307&quot; value=&quot;503&quot;/&gt;&lt;/object&gt;&lt;object type=&quot;3&quot; unique_id=&quot;10221&quot;&gt;&lt;property id=&quot;20148&quot; value=&quot;5&quot;/&gt;&lt;property id=&quot;20300&quot; value=&quot;Slide 51 - &amp;quot;Scenario C&amp;quot;&quot;/&gt;&lt;property id=&quot;20307&quot; value=&quot;313&quot;/&gt;&lt;/object&gt;&lt;object type=&quot;3&quot; unique_id=&quot;10222&quot;&gt;&lt;property id=&quot;20148&quot; value=&quot;5&quot;/&gt;&lt;property id=&quot;20300&quot; value=&quot;Slide 52 - &amp;quot;Scenario C&amp;quot;&quot;/&gt;&lt;property id=&quot;20307&quot; value=&quot;326&quot;/&gt;&lt;/object&gt;&lt;object type=&quot;3&quot; unique_id=&quot;10223&quot;&gt;&lt;property id=&quot;20148&quot; value=&quot;5&quot;/&gt;&lt;property id=&quot;20300&quot; value=&quot;Slide 53 - &amp;quot;Scenario D&amp;quot;&quot;/&gt;&lt;property id=&quot;20307&quot; value=&quot;314&quot;/&gt;&lt;/object&gt;&lt;object type=&quot;3&quot; unique_id=&quot;10224&quot;&gt;&lt;property id=&quot;20148&quot; value=&quot;5&quot;/&gt;&lt;property id=&quot;20300&quot; value=&quot;Slide 54 - &amp;quot;Scenario D&amp;quot;&quot;/&gt;&lt;property id=&quot;20307&quot; value=&quot;327&quot;/&gt;&lt;/object&gt;&lt;object type=&quot;3&quot; unique_id=&quot;10225&quot;&gt;&lt;property id=&quot;20148&quot; value=&quot;5&quot;/&gt;&lt;property id=&quot;20300&quot; value=&quot;Slide 55 - &amp;quot;hose lay &amp;#x0D;&amp;#x0A;(no laterals) with different size hoses&amp;quot;&quot;/&gt;&lt;property id=&quot;20307&quot; value=&quot;459&quot;/&gt;&lt;/object&gt;&lt;object type=&quot;3&quot; unique_id=&quot;10226&quot;&gt;&lt;property id=&quot;20148&quot; value=&quot;5&quot;/&gt;&lt;property id=&quot;20300&quot; value=&quot;Slide 56 - &amp;quot;When a hose lay has different size &amp;#x0D;&amp;#x0A;hoses, how does the step-by-step process change?&amp;quot;&quot;/&gt;&lt;property id=&quot;20307&quot; value=&quot;463&quot;/&gt;&lt;/object&gt;&lt;object type=&quot;3&quot; unique_id=&quot;10227&quot;&gt;&lt;property id=&quot;20148&quot; value=&quot;5&quot;/&gt;&lt;property id=&quot;20300&quot; value=&quot;Slide 57 - &amp;quot;Scenario E&amp;quot;&quot;/&gt;&lt;property id=&quot;20307&quot; value=&quot;317&quot;/&gt;&lt;/object&gt;&lt;object type=&quot;3&quot; unique_id=&quot;10228&quot;&gt;&lt;property id=&quot;20148&quot; value=&quot;5&quot;/&gt;&lt;property id=&quot;20300&quot; value=&quot;Slide 58 - &amp;quot;Scenario E&amp;quot;&quot;/&gt;&lt;property id=&quot;20307&quot; value=&quot;328&quot;/&gt;&lt;/object&gt;&lt;object type=&quot;3&quot; unique_id=&quot;10229&quot;&gt;&lt;property id=&quot;20148&quot; value=&quot;5&quot;/&gt;&lt;property id=&quot;20300&quot; value=&quot;Slide 59 - &amp;quot;hose lay &amp;#x0D;&amp;#x0A;with laterals&amp;quot;&quot;/&gt;&lt;property id=&quot;20307&quot; value=&quot;461&quot;/&gt;&lt;/object&gt;&lt;object type=&quot;3&quot; unique_id=&quot;10230&quot;&gt;&lt;property id=&quot;20148&quot; value=&quot;5&quot;/&gt;&lt;property id=&quot;20300&quot; value=&quot;Slide 60 - &amp;quot;When a hose lay has laterals, how does the step-by-step process change?&amp;#x0D;&amp;#x0A; &amp;quot;&quot;/&gt;&lt;property id=&quot;20307&quot; value=&quot;465&quot;/&gt;&lt;/object&gt;&lt;object type=&quot;3&quot; unique_id=&quot;10231&quot;&gt;&lt;property id=&quot;20148&quot; value=&quot;5&quot;/&gt;&lt;property id=&quot;20300&quot; value=&quot;Slide 61 - &amp;quot;Scenario F&amp;quot;&quot;/&gt;&lt;property id=&quot;20307&quot; value=&quot;322&quot;/&gt;&lt;/object&gt;&lt;object type=&quot;3&quot; unique_id=&quot;10232&quot;&gt;&lt;property id=&quot;20148&quot; value=&quot;5&quot;/&gt;&lt;property id=&quot;20300&quot; value=&quot;Slide 62 - &amp;quot;Scenario F&amp;quot;&quot;/&gt;&lt;property id=&quot;20307&quot; value=&quot;466&quot;/&gt;&lt;/object&gt;&lt;object type=&quot;3&quot; unique_id=&quot;10233&quot;&gt;&lt;property id=&quot;20148&quot; value=&quot;5&quot;/&gt;&lt;property id=&quot;20300&quot; value=&quot;Slide 63 - &amp;quot;Scenario G &amp;quot;&quot;/&gt;&lt;property id=&quot;20307&quot; value=&quot;323&quot;/&gt;&lt;/object&gt;&lt;object type=&quot;3&quot; unique_id=&quot;10234&quot;&gt;&lt;property id=&quot;20148&quot; value=&quot;5&quot;/&gt;&lt;property id=&quot;20300&quot; value=&quot;Slide 64 - &amp;quot;Scenario G&amp;quot;&quot;/&gt;&lt;property id=&quot;20307&quot; value=&quot;505&quot;/&gt;&lt;/object&gt;&lt;object type=&quot;3&quot; unique_id=&quot;10235&quot;&gt;&lt;property id=&quot;20148&quot; value=&quot;5&quot;/&gt;&lt;property id=&quot;20300&quot; value=&quot;Slide 65 - &amp;quot;advanced water delivery Systems&amp;quot;&quot;/&gt;&lt;property id=&quot;20307&quot; value=&quot;462&quot;/&gt;&lt;/object&gt;&lt;object type=&quot;3&quot; unique_id=&quot;10236&quot;&gt;&lt;property id=&quot;20148&quot; value=&quot;5&quot;/&gt;&lt;property id=&quot;20300&quot; value=&quot;Slide 66 - &amp;quot;Scenario H&amp;quot;&quot;/&gt;&lt;property id=&quot;20307&quot; value=&quot;481&quot;/&gt;&lt;/object&gt;&lt;object type=&quot;3&quot; unique_id=&quot;10237&quot;&gt;&lt;property id=&quot;20148&quot; value=&quot;5&quot;/&gt;&lt;property id=&quot;20300&quot; value=&quot;Slide 67 - &amp;quot;Parallel Hose Lay&amp;quot;&quot;/&gt;&lt;property id=&quot;20307&quot; value=&quot;344&quot;/&gt;&lt;/object&gt;&lt;object type=&quot;3&quot; unique_id=&quot;10238&quot;&gt;&lt;property id=&quot;20148&quot; value=&quot;5&quot;/&gt;&lt;property id=&quot;20300&quot; value=&quot;Slide 68 - &amp;quot;Will parallel hose lay work?&amp;quot;&quot;/&gt;&lt;property id=&quot;20307&quot; value=&quot;423&quot;/&gt;&lt;/object&gt;&lt;object type=&quot;3&quot; unique_id=&quot;10239&quot;&gt;&lt;property id=&quot;20148&quot; value=&quot;5&quot;/&gt;&lt;property id=&quot;20300&quot; value=&quot;Slide 69 - &amp;quot;Series Pumping&amp;quot;&quot;/&gt;&lt;property id=&quot;20307&quot; value=&quot;349&quot;/&gt;&lt;/object&gt;&lt;object type=&quot;3&quot; unique_id=&quot;10240&quot;&gt;&lt;property id=&quot;20148&quot; value=&quot;5&quot;/&gt;&lt;property id=&quot;20300&quot; value=&quot;Slide 70 - &amp;quot;Will series pumping work?&amp;quot;&quot;/&gt;&lt;property id=&quot;20307&quot; value=&quot;426&quot;/&gt;&lt;/object&gt;&lt;object type=&quot;3&quot; unique_id=&quot;10241&quot;&gt;&lt;property id=&quot;20148&quot; value=&quot;5&quot;/&gt;&lt;property id=&quot;20300&quot; value=&quot;Slide 71 - &amp;quot;Parallel Pumping&amp;quot;&quot;/&gt;&lt;property id=&quot;20307&quot; value=&quot;353&quot;/&gt;&lt;/object&gt;&lt;object type=&quot;3&quot; unique_id=&quot;10242&quot;&gt;&lt;property id=&quot;20148&quot; value=&quot;5&quot;/&gt;&lt;property id=&quot;20300&quot; value=&quot;Slide 72 - &amp;quot;Will parallel pumping work?&amp;quot;&quot;/&gt;&lt;property id=&quot;20307&quot; value=&quot;428&quot;/&gt;&lt;/object&gt;&lt;object type=&quot;3&quot; unique_id=&quot;10243&quot;&gt;&lt;property id=&quot;20148&quot; value=&quot;5&quot;/&gt;&lt;property id=&quot;20300&quot; value=&quot;Slide 73 - &amp;quot;Review&amp;quot;&quot;/&gt;&lt;property id=&quot;20307&quot; value=&quot;507&quot;/&gt;&lt;/object&gt;&lt;object type=&quot;3&quot; unique_id=&quot;10244&quot;&gt;&lt;property id=&quot;20148&quot; value=&quot;5&quot;/&gt;&lt;property id=&quot;20300&quot; value=&quot;Slide 74&quot;/&gt;&lt;property id=&quot;20307&quot; value=&quot;365&quot;/&gt;&lt;/object&gt;&lt;object type=&quot;3&quot; unique_id=&quot;10245&quot;&gt;&lt;property id=&quot;20148&quot; value=&quot;5&quot;/&gt;&lt;property id=&quot;20300&quot; value=&quot;Slide 75 - &amp;quot;Troubleshooting – &amp;#x0D;&amp;#x0A;Factors to Consider&amp;quot;&quot;/&gt;&lt;property id=&quot;20307&quot; value=&quot;366&quot;/&gt;&lt;/object&gt;&lt;object type=&quot;3&quot; unique_id=&quot;10246&quot;&gt;&lt;property id=&quot;20148&quot; value=&quot;5&quot;/&gt;&lt;property id=&quot;20300&quot; value=&quot;Slide 76 - &amp;quot;Exercise&amp;quot;&quot;/&gt;&lt;property id=&quot;20307&quot; value=&quot;371&quot;/&gt;&lt;/object&gt;&lt;object type=&quot;3&quot; unique_id=&quot;10247&quot;&gt;&lt;property id=&quot;20148&quot; value=&quot;5&quot;/&gt;&lt;property id=&quot;20300&quot; value=&quot;Slide 77 - &amp;quot;Exercise&amp;quot;&quot;/&gt;&lt;property id=&quot;20307&quot; value=&quot;369&quot;/&gt;&lt;/object&gt;&lt;object type=&quot;3&quot; unique_id=&quot;10248&quot;&gt;&lt;property id=&quot;20148&quot; value=&quot;5&quot;/&gt;&lt;property id=&quot;20300&quot; value=&quot;Slide 78&quot;/&gt;&lt;property id=&quot;20307&quot; value=&quot;430&quot;/&gt;&lt;/object&gt;&lt;object type=&quot;3&quot; unique_id=&quot;10249&quot;&gt;&lt;property id=&quot;20148&quot; value=&quot;5&quot;/&gt;&lt;property id=&quot;20300&quot; value=&quot;Slide 79 - &amp;quot;Delivery System Design&amp;quot;&quot;/&gt;&lt;property id=&quot;20307&quot; value=&quot;360&quot;/&gt;&lt;/object&gt;&lt;object type=&quot;3&quot; unique_id=&quot;10250&quot;&gt;&lt;property id=&quot;20148&quot; value=&quot;5&quot;/&gt;&lt;property id=&quot;20300&quot; value=&quot;Slide 80 - &amp;quot;Exercise&amp;quot;&quot;/&gt;&lt;property id=&quot;20307&quot; value=&quot;363&quot;/&gt;&lt;/object&gt;&lt;object type=&quot;3&quot; unique_id=&quot;10251&quot;&gt;&lt;property id=&quot;20148&quot; value=&quot;5&quot;/&gt;&lt;property id=&quot;20300&quot; value=&quot;Slide 81 - &amp;quot;Exercise&amp;quot;&quot;/&gt;&lt;property id=&quot;20307&quot; value=&quot;508&quot;/&gt;&lt;/object&gt;&lt;object type=&quot;3&quot; unique_id=&quot;10252&quot;&gt;&lt;property id=&quot;20148&quot; value=&quot;5&quot;/&gt;&lt;property id=&quot;20300&quot; value=&quot;Slide 82 - &amp;quot;Review&amp;quot;&quot;/&gt;&lt;property id=&quot;20307&quot; value=&quot;379&quot;/&gt;&lt;/object&gt;&lt;object type=&quot;3&quot; unique_id=&quot;10253&quot;&gt;&lt;property id=&quot;20148&quot; value=&quot;5&quot;/&gt;&lt;property id=&quot;20300&quot; value=&quot;Slide 83&quot;/&gt;&lt;property id=&quot;20307&quot; value=&quot;378&quot;/&gt;&lt;/object&gt;&lt;object type=&quot;3&quot; unique_id=&quot;10254&quot;&gt;&lt;property id=&quot;20148&quot; value=&quot;5&quot;/&gt;&lt;property id=&quot;20300&quot; value=&quot;Slide 84&quot;/&gt;&lt;property id=&quot;20307&quot; value=&quot;382&quot;/&gt;&lt;/object&gt;&lt;object type=&quot;3&quot; unique_id=&quot;10255&quot;&gt;&lt;property id=&quot;20148&quot; value=&quot;5&quot;/&gt;&lt;property id=&quot;20300&quot; value=&quot;Slide 85&quot;/&gt;&lt;property id=&quot;20307&quot; value=&quot;385&quot;/&gt;&lt;/object&gt;&lt;object type=&quot;3&quot; unique_id=&quot;10256&quot;&gt;&lt;property id=&quot;20148&quot; value=&quot;5&quot;/&gt;&lt;property id=&quot;20300&quot; value=&quot;Slide 86&quot;/&gt;&lt;property id=&quot;20307&quot; value=&quot;386&quot;/&gt;&lt;/object&gt;&lt;object type=&quot;3&quot; unique_id=&quot;10257&quot;&gt;&lt;property id=&quot;20148&quot; value=&quot;5&quot;/&gt;&lt;property id=&quot;20300&quot; value=&quot;Slide 87&quot;/&gt;&lt;property id=&quot;20307&quot; value=&quot;387&quot;/&gt;&lt;/object&gt;&lt;object type=&quot;3&quot; unique_id=&quot;10258&quot;&gt;&lt;property id=&quot;20148&quot; value=&quot;5&quot;/&gt;&lt;property id=&quot;20300&quot; value=&quot;Slide 88&quot;/&gt;&lt;property id=&quot;20307&quot; value=&quot;509&quot;/&gt;&lt;/object&gt;&lt;object type=&quot;3&quot; unique_id=&quot;10259&quot;&gt;&lt;property id=&quot;20148&quot; value=&quot;5&quot;/&gt;&lt;property id=&quot;20300&quot; value=&quot;Slide 89&quot;/&gt;&lt;property id=&quot;20307&quot; value=&quot;510&quot;/&gt;&lt;/object&gt;&lt;object type=&quot;3&quot; unique_id=&quot;10260&quot;&gt;&lt;property id=&quot;20148&quot; value=&quot;5&quot;/&gt;&lt;property id=&quot;20300&quot; value=&quot;Slide 90&quot;/&gt;&lt;property id=&quot;20307&quot; value=&quot;388&quot;/&gt;&lt;/object&gt;&lt;object type=&quot;3&quot; unique_id=&quot;10261&quot;&gt;&lt;property id=&quot;20148&quot; value=&quot;5&quot;/&gt;&lt;property id=&quot;20300&quot; value=&quot;Slide 91&quot;/&gt;&lt;property id=&quot;20307&quot; value=&quot;390&quot;/&gt;&lt;/object&gt;&lt;object type=&quot;3&quot; unique_id=&quot;10262&quot;&gt;&lt;property id=&quot;20148&quot; value=&quot;5&quot;/&gt;&lt;property id=&quot;20300&quot; value=&quot;Slide 92&quot;/&gt;&lt;property id=&quot;20307&quot; value=&quot;391&quot;/&gt;&lt;/object&gt;&lt;object type=&quot;3&quot; unique_id=&quot;10264&quot;&gt;&lt;property id=&quot;20148&quot; value=&quot;5&quot;/&gt;&lt;property id=&quot;20300&quot; value=&quot;Slide 93&quot;/&gt;&lt;property id=&quot;20307&quot; value=&quot;389&quot;/&gt;&lt;/object&gt;&lt;object type=&quot;3&quot; unique_id=&quot;15710&quot;&gt;&lt;property id=&quot;20148&quot; value=&quot;5&quot;/&gt;&lt;property id=&quot;20300&quot; value=&quot;Slide 27 - &amp;quot;Practice&amp;quot;&quot;/&gt;&lt;property id=&quot;20307&quot; value=&quot;515&quot;/&gt;&lt;/object&gt;&lt;object type=&quot;3&quot; unique_id=&quot;15711&quot;&gt;&lt;property id=&quot;20148&quot; value=&quot;5&quot;/&gt;&lt;property id=&quot;20300&quot; value=&quot;Slide 40 - &amp;quot;Practice&amp;quot;&quot;/&gt;&lt;property id=&quot;20307&quot; value=&quot;516&quot;/&gt;&lt;/object&gt;&lt;object type=&quot;3&quot; unique_id=&quot;16506&quot;&gt;&lt;property id=&quot;20148&quot; value=&quot;5&quot;/&gt;&lt;property id=&quot;20300&quot; value=&quot;Slide 94 - &amp;quot;Objectives&amp;quot;&quot;/&gt;&lt;property id=&quot;20307&quot; value=&quot;517&quot;/&gt;&lt;/object&gt;&lt;object type=&quot;3&quot; unique_id=&quot;16507&quot;&gt;&lt;property id=&quot;20148&quot; value=&quot;5&quot;/&gt;&lt;property id=&quot;20300&quot; value=&quot;Slide 95 - &amp;quot;Objectives&amp;quot;&quot;/&gt;&lt;property id=&quot;20307&quot; value=&quot;518&quot;/&gt;&lt;/object&gt;&lt;object type=&quot;3&quot; unique_id=&quot;16508&quot;&gt;&lt;property id=&quot;20148&quot; value=&quot;5&quot;/&gt;&lt;property id=&quot;20300&quot; value=&quot;Slide 32 - &amp;quot;Practice&amp;quot;&quot;/&gt;&lt;property id=&quot;20307&quot; value=&quot;52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18477</TotalTime>
  <Words>4005</Words>
  <Application>Microsoft Office PowerPoint</Application>
  <PresentationFormat>On-screen Show (4:3)</PresentationFormat>
  <Paragraphs>935</Paragraphs>
  <Slides>95</Slides>
  <Notes>87</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Times New Roman</vt:lpstr>
      <vt:lpstr>Courier New</vt:lpstr>
      <vt:lpstr>Calibri</vt:lpstr>
      <vt:lpstr>Office Theme</vt:lpstr>
      <vt:lpstr>System Design  and Hydraulics</vt:lpstr>
      <vt:lpstr>Words of Experience</vt:lpstr>
      <vt:lpstr>Objectives</vt:lpstr>
      <vt:lpstr>Objectives</vt:lpstr>
      <vt:lpstr>PowerPoint Presentation</vt:lpstr>
      <vt:lpstr>PowerPoint Presentation</vt:lpstr>
      <vt:lpstr>PowerPoint Presentation</vt:lpstr>
      <vt:lpstr>Making Decisions</vt:lpstr>
      <vt:lpstr>Hydraulics is the science and engineering that deals with fluids at rest and in motion. </vt:lpstr>
      <vt:lpstr>Why is hydraulics important? </vt:lpstr>
      <vt:lpstr>PowerPoint Presentation</vt:lpstr>
      <vt:lpstr>PowerPoint Presentation</vt:lpstr>
      <vt:lpstr>hose lays  with no laterals</vt:lpstr>
      <vt:lpstr>Three-Step Process</vt:lpstr>
      <vt:lpstr>Step 1 – Determine Flow Rate</vt:lpstr>
      <vt:lpstr>PowerPoint Presentation</vt:lpstr>
      <vt:lpstr>Step 1 – Determine Flow Rate</vt:lpstr>
      <vt:lpstr>Practice</vt:lpstr>
      <vt:lpstr>Three Step Process</vt:lpstr>
      <vt:lpstr> </vt:lpstr>
      <vt:lpstr>NP  ± HP +  FL = PDP</vt:lpstr>
      <vt:lpstr>PowerPoint Presentation</vt:lpstr>
      <vt:lpstr>NP  ± HP +  FL = PDP</vt:lpstr>
      <vt:lpstr>NP  ± HP +  FL = PDP</vt:lpstr>
      <vt:lpstr>NP  ± HP +  FL = PDP</vt:lpstr>
      <vt:lpstr>NP  ± HP +  FL = PDP</vt:lpstr>
      <vt:lpstr>Practice</vt:lpstr>
      <vt:lpstr>NP  ± HP +  FL = PDP  </vt:lpstr>
      <vt:lpstr>NP  ± HP +  FL = PDP  </vt:lpstr>
      <vt:lpstr>NP  ± HP +  FL = PDP  </vt:lpstr>
      <vt:lpstr>NP  ± HP +  FL = PDP  </vt:lpstr>
      <vt:lpstr>Practice</vt:lpstr>
      <vt:lpstr>NP  ± HP +  FL = PDP  </vt:lpstr>
      <vt:lpstr>Practice</vt:lpstr>
      <vt:lpstr>Practice</vt:lpstr>
      <vt:lpstr>Friction Loss Principles</vt:lpstr>
      <vt:lpstr>Friction Loss Principle:</vt:lpstr>
      <vt:lpstr>Practice</vt:lpstr>
      <vt:lpstr>Friction Loss Principle:</vt:lpstr>
      <vt:lpstr>Practice</vt:lpstr>
      <vt:lpstr>Friction Loss Principle:</vt:lpstr>
      <vt:lpstr>Practice</vt:lpstr>
      <vt:lpstr>Practice</vt:lpstr>
      <vt:lpstr>NP  ± HP +  FL = PDP  </vt:lpstr>
      <vt:lpstr>Scenario A </vt:lpstr>
      <vt:lpstr>Scenario A</vt:lpstr>
      <vt:lpstr>Three Step Process</vt:lpstr>
      <vt:lpstr>Scenario A  </vt:lpstr>
      <vt:lpstr>Scenario B</vt:lpstr>
      <vt:lpstr>Scenario B</vt:lpstr>
      <vt:lpstr>Scenario C</vt:lpstr>
      <vt:lpstr>Scenario C</vt:lpstr>
      <vt:lpstr>Scenario D</vt:lpstr>
      <vt:lpstr>Scenario D</vt:lpstr>
      <vt:lpstr>hose lay  (no laterals) with different size hoses</vt:lpstr>
      <vt:lpstr>When a hose lay has different size  hoses, how does the step-by-step process change?</vt:lpstr>
      <vt:lpstr>Scenario E</vt:lpstr>
      <vt:lpstr>Scenario E</vt:lpstr>
      <vt:lpstr>hose lay  with laterals</vt:lpstr>
      <vt:lpstr>When a hose lay has laterals, how does the step-by-step process change? </vt:lpstr>
      <vt:lpstr>Scenario F</vt:lpstr>
      <vt:lpstr>Scenario F</vt:lpstr>
      <vt:lpstr>Scenario G </vt:lpstr>
      <vt:lpstr>Scenario G</vt:lpstr>
      <vt:lpstr>advanced water delivery Systems</vt:lpstr>
      <vt:lpstr>Scenario H</vt:lpstr>
      <vt:lpstr>Parallel Hose Lay</vt:lpstr>
      <vt:lpstr>Will parallel hose lay work?</vt:lpstr>
      <vt:lpstr>Series Pumping</vt:lpstr>
      <vt:lpstr>Will series pumping work?</vt:lpstr>
      <vt:lpstr>Parallel Pumping</vt:lpstr>
      <vt:lpstr>Will parallel pumping work?</vt:lpstr>
      <vt:lpstr>Review</vt:lpstr>
      <vt:lpstr>PowerPoint Presentation</vt:lpstr>
      <vt:lpstr>Troubleshooting –  Factors to Consider</vt:lpstr>
      <vt:lpstr>Exercise</vt:lpstr>
      <vt:lpstr>Exercise</vt:lpstr>
      <vt:lpstr>PowerPoint Presentation</vt:lpstr>
      <vt:lpstr>Delivery System Design</vt:lpstr>
      <vt:lpstr>Exercise</vt:lpstr>
      <vt:lpstr>Exercise</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Objectives</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Portable Water Delivery Systems</dc:title>
  <dc:creator>isather</dc:creator>
  <cp:lastModifiedBy>Forrest-Davis, Zoila O</cp:lastModifiedBy>
  <cp:revision>1674</cp:revision>
  <dcterms:created xsi:type="dcterms:W3CDTF">2010-07-12T17:32:03Z</dcterms:created>
  <dcterms:modified xsi:type="dcterms:W3CDTF">2012-02-14T18:31:26Z</dcterms:modified>
</cp:coreProperties>
</file>