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0"/>
  </p:notesMasterIdLst>
  <p:sldIdLst>
    <p:sldId id="256" r:id="rId3"/>
    <p:sldId id="267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07B"/>
    <a:srgbClr val="3B68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199" autoAdjust="0"/>
  </p:normalViewPr>
  <p:slideViewPr>
    <p:cSldViewPr>
      <p:cViewPr varScale="1">
        <p:scale>
          <a:sx n="86" d="100"/>
          <a:sy n="86" d="100"/>
        </p:scale>
        <p:origin x="-15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683981-4560-4F48-9E9C-EAEDC9C6602F}" type="datetimeFigureOut">
              <a:rPr lang="en-US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F7E2B1-3315-47DD-812D-55764156BE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30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46EB7-08C3-4C7B-BCDB-26E520DACB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7E2B1-3315-47DD-812D-55764156BE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7E2B1-3315-47DD-812D-55764156BE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7E2B1-3315-47DD-812D-55764156BE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371D3-0F61-4766-A277-B316198D8A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7E2B1-3315-47DD-812D-55764156BE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G0038 nozzle operator.JPG"/>
          <p:cNvPicPr>
            <a:picLocks noChangeAspect="1"/>
          </p:cNvPicPr>
          <p:nvPr userDrawn="1"/>
        </p:nvPicPr>
        <p:blipFill>
          <a:blip r:embed="rId2" cstate="print">
            <a:lum bright="20000" contrast="10000"/>
          </a:blip>
          <a:srcRect l="4163" r="4163"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Them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anchor="ctr"/>
          <a:lstStyle>
            <a:lvl1pPr algn="r">
              <a:defRPr lang="en-US" sz="1000" b="1" kern="1200" baseline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AC8C2EE6-430D-4D99-B8A1-193FBAEFF783}" type="slidenum">
              <a:rPr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712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S-211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95588" y="0"/>
            <a:ext cx="634841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Portable Pumps and Water Use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43688"/>
            <a:ext cx="5867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Unit 0 - Introduction</a:t>
            </a:r>
          </a:p>
        </p:txBody>
      </p:sp>
      <p:pic>
        <p:nvPicPr>
          <p:cNvPr id="10" name="Picture 17" descr="m3_Pump3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500"/>
            <a:ext cx="434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219201"/>
          </a:xfrm>
        </p:spPr>
        <p:txBody>
          <a:bodyPr anchor="t" anchorCtr="0"/>
          <a:lstStyle>
            <a:lvl1pPr>
              <a:defRPr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D5AA21-0F05-4044-A0D9-64CAA740938D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6C186B-82D0-434C-A9FF-1C3182976D13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4384F113-1397-4512-8C16-107712418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4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3AAB9C60-6831-422E-A3CA-ADF562A10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8C98C072-7116-40DC-9973-580EB42FC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0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075B76B3-983F-4F82-8F99-8D06771F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7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68EAD0DE-EB4A-4069-85F8-16CF65A02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4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AB5BE302-B188-4DB4-9E7E-675F04C4D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1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71784813-D52C-405A-92A4-11DC4A38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F650B9CA-CAFC-4E0B-B008-80AE74A0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0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EFCF73-90C0-4FA1-8744-D4FD8B7A1EE7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39122122-57CA-4562-831C-F1376307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4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05C1D27A-8943-48AC-8ECF-A1BBE382D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4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-12" charset="0"/>
              </a:defRPr>
            </a:lvl1pPr>
          </a:lstStyle>
          <a:p>
            <a:pPr>
              <a:defRPr/>
            </a:pPr>
            <a:fld id="{59EF0E1E-FF1A-4207-891D-A86704B65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5A7F79-2400-4453-B6D8-C7A4B47DBB39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3A9540-F4C4-4E3E-9CD6-2232CF8B7023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F99D9-E044-4AB4-A772-DE68A935F18D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0770F2-7BDD-4081-84CE-0811793AD396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FE0A32-BEF4-4782-BA60-61E526CB8AD9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5241A5-2835-4347-9158-D3D0CE32D801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BDB35B-DE62-47F4-940A-044A51CD3F08}" type="datetime1">
              <a:rPr lang="en-US" smtClean="0"/>
              <a:pPr>
                <a:defRPr/>
              </a:pPr>
              <a:t>2/10/2012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D507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hem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Slide </a:t>
            </a:r>
            <a:r>
              <a:rPr dirty="0" smtClean="0"/>
              <a:t>0-</a:t>
            </a:r>
            <a:fld id="{4930B27D-8801-419B-B1A1-351D15E03AA4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712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S-211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795588" y="0"/>
            <a:ext cx="634841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Portable Pumps and Water Use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29400"/>
            <a:ext cx="5867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Unit 0 - Introduction</a:t>
            </a:r>
          </a:p>
        </p:txBody>
      </p:sp>
      <p:pic>
        <p:nvPicPr>
          <p:cNvPr id="1033" name="Picture 11" descr="m3_Pump3D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63500"/>
            <a:ext cx="434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4700"/>
        </a:lnSpc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2A71787-2308-4B39-924A-85CFE3F5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6096000" cy="1295400"/>
          </a:xfrm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S-211 Portable Pumps </a:t>
            </a:r>
            <a:br>
              <a:rPr lang="en-US" dirty="0" smtClean="0"/>
            </a:br>
            <a:r>
              <a:rPr lang="en-US" dirty="0" smtClean="0"/>
              <a:t>and Water Use</a:t>
            </a:r>
            <a:endParaRPr lang="en-US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"/>
            <a:ext cx="6400800" cy="685800"/>
          </a:xfrm>
        </p:spPr>
        <p:txBody>
          <a:bodyPr/>
          <a:lstStyle/>
          <a:p>
            <a:pPr algn="l"/>
            <a:r>
              <a:rPr lang="en-US" dirty="0" smtClean="0"/>
              <a:t>UNIT 0</a:t>
            </a:r>
          </a:p>
        </p:txBody>
      </p:sp>
      <p:pic>
        <p:nvPicPr>
          <p:cNvPr id="5" name="Picture 4" descr="_IGP0561 starting pump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28600" y="3048000"/>
            <a:ext cx="2259119" cy="3429000"/>
          </a:xfrm>
          <a:prstGeom prst="rect">
            <a:avLst/>
          </a:prstGeom>
          <a:effectLst>
            <a:glow rad="101600">
              <a:srgbClr val="FFFFFF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239000" cy="838200"/>
          </a:xfrm>
          <a:ln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National Wildfire </a:t>
            </a:r>
            <a:r>
              <a:rPr lang="en-US" sz="2800" b="1" dirty="0" smtClean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Coordinating </a:t>
            </a:r>
            <a:r>
              <a:rPr lang="en-US" sz="2800" b="1" dirty="0">
                <a:ln>
                  <a:solidFill>
                    <a:srgbClr val="000066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Group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924800" cy="2743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Mission: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To develop relevant National Wildfire Coordinating Group training in a cost-effective manner to meet the needs of the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wildland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fire community.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Vision: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To develop professional training packages which provide a solid training foundation and enhanced training experience to the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wildland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fire community.</a:t>
            </a:r>
          </a:p>
        </p:txBody>
      </p:sp>
      <p:pic>
        <p:nvPicPr>
          <p:cNvPr id="14340" name="Picture 5" descr="C:\Jobs\NWCG Mission 01\JPGs for PPT\line-o-lo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72138"/>
            <a:ext cx="82296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219200" y="4808538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E-mail comments or suggestions pertaining to this or any NWCG course to: </a:t>
            </a: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BLM_FA_nwcg_evaluation@blm.gov</a:t>
            </a: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Online: </a:t>
            </a: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training.nwcg.gov</a:t>
            </a:r>
          </a:p>
        </p:txBody>
      </p:sp>
      <p:pic>
        <p:nvPicPr>
          <p:cNvPr id="14342" name="Picture 8" descr="nwcglogoT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0488"/>
            <a:ext cx="1333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1030069"/>
            <a:ext cx="822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/>
                <a:cs typeface="Arial" pitchFamily="34" charset="0"/>
              </a:rPr>
              <a:t>NWCG TRAINING BRANCH</a:t>
            </a:r>
            <a:endParaRPr lang="en-US" sz="3600" b="1" cap="all" dirty="0">
              <a:ln w="90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/>
              <a:latin typeface="Times New Roman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6897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000" b="1" kern="1200" baseline="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chemeClr val="tx1"/>
                </a:solidFill>
              </a:rPr>
              <a:t>Slide </a:t>
            </a:r>
            <a:r>
              <a:rPr dirty="0" smtClean="0">
                <a:solidFill>
                  <a:schemeClr val="tx1"/>
                </a:solidFill>
              </a:rPr>
              <a:t>0-</a:t>
            </a:r>
            <a:fld id="{4930B27D-8801-419B-B1A1-351D15E03AA4}" type="slidenum">
              <a:rPr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Course Objective</a:t>
            </a:r>
            <a:endParaRPr lang="en-US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Demonstrate knowledge and skills needed to design, set up, operate, troubleshoot, and shut down portable water delivery systems.</a:t>
            </a:r>
          </a:p>
        </p:txBody>
      </p:sp>
      <p:pic>
        <p:nvPicPr>
          <p:cNvPr id="5" name="Content Placeholder 4" descr="Unit 0 expectations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b="13043"/>
          <a:stretch>
            <a:fillRect/>
          </a:stretch>
        </p:blipFill>
        <p:spPr bwMode="auto">
          <a:xfrm>
            <a:off x="2057400" y="3657600"/>
            <a:ext cx="432254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0-</a:t>
            </a:r>
            <a:fld id="{4930B27D-8801-419B-B1A1-351D15E03A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Unit 1 – Portable Water Delivery Systems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Unit 2 – Equipment </a:t>
            </a:r>
          </a:p>
          <a:p>
            <a:pPr>
              <a:buNone/>
            </a:pPr>
            <a:r>
              <a:rPr lang="en-US" dirty="0" smtClean="0"/>
              <a:t>Unit 3 – Responsibilities</a:t>
            </a:r>
          </a:p>
          <a:p>
            <a:pPr>
              <a:buNone/>
            </a:pPr>
            <a:r>
              <a:rPr lang="en-US" dirty="0" smtClean="0"/>
              <a:t>Unit 4 – System Design and Hydraulics 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Unit 5 – Field Exercise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0-</a:t>
            </a:r>
            <a:fld id="{4930B27D-8801-419B-B1A1-351D15E03AA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Students Will Be Evaluated </a:t>
            </a:r>
            <a:endParaRPr lang="en-US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must obtain a minimum score  of 70% on the final exam to receive a certificate of completion for the course.</a:t>
            </a:r>
          </a:p>
          <a:p>
            <a:endParaRPr lang="en-US" dirty="0" smtClean="0"/>
          </a:p>
          <a:p>
            <a:r>
              <a:rPr lang="en-US" dirty="0" smtClean="0"/>
              <a:t>Final exam consists of two parts:</a:t>
            </a:r>
          </a:p>
          <a:p>
            <a:pPr lvl="1"/>
            <a:r>
              <a:rPr lang="en-US" dirty="0" smtClean="0"/>
              <a:t>Written exam </a:t>
            </a:r>
          </a:p>
          <a:p>
            <a:pPr lvl="1"/>
            <a:r>
              <a:rPr lang="en-US" dirty="0" smtClean="0"/>
              <a:t>Evaluation of student participation during the field exercise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0-</a:t>
            </a:r>
            <a:fld id="{4930B27D-8801-419B-B1A1-351D15E03A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Course Materials</a:t>
            </a:r>
            <a:endParaRPr lang="en-US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Workbook</a:t>
            </a:r>
          </a:p>
          <a:p>
            <a:r>
              <a:rPr lang="en-US" dirty="0" smtClean="0"/>
              <a:t>IRPG</a:t>
            </a:r>
          </a:p>
          <a:p>
            <a:r>
              <a:rPr lang="en-US" dirty="0" smtClean="0"/>
              <a:t>Fire Stream/Nozzle Discharge &amp; Friction Loss Calculator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0-</a:t>
            </a:r>
            <a:fld id="{4930B27D-8801-419B-B1A1-351D15E03A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Course Evaluation Forms</a:t>
            </a:r>
            <a:endParaRPr lang="en-US" dirty="0"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pc="-110" dirty="0" smtClean="0"/>
              <a:t>Students are expected to complete a course evaluation form at the end of the course. </a:t>
            </a:r>
          </a:p>
        </p:txBody>
      </p:sp>
      <p:pic>
        <p:nvPicPr>
          <p:cNvPr id="19460" name="Picture 3" descr="two berm set up great photo.JPG"/>
          <p:cNvPicPr>
            <a:picLocks noChangeAspect="1"/>
          </p:cNvPicPr>
          <p:nvPr/>
        </p:nvPicPr>
        <p:blipFill>
          <a:blip r:embed="rId3" cstate="print"/>
          <a:srcRect t="18655" b="7751"/>
          <a:stretch>
            <a:fillRect/>
          </a:stretch>
        </p:blipFill>
        <p:spPr bwMode="auto">
          <a:xfrm>
            <a:off x="1755775" y="2971800"/>
            <a:ext cx="56324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0-</a:t>
            </a:r>
            <a:fld id="{4930B27D-8801-419B-B1A1-351D15E03A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-211 Portable Pumps &amp;#x0D;&amp;#x0A;and Water Use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Objective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Course Structure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How Students will be Evaluated &amp;quot;&quot;/&gt;&lt;property id=&quot;20307&quot; value=&quot;262&quot;/&gt;&lt;/object&gt;&lt;object type=&quot;3&quot; unique_id=&quot;10009&quot;&gt;&lt;property id=&quot;20148&quot; value=&quot;5&quot;/&gt;&lt;property id=&quot;20300&quot; value=&quot;Slide 6 - &amp;quot;Course Materials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Course Evaluation Forms&amp;quot;&quot;/&gt;&lt;property id=&quot;20307&quot; value=&quot;265&quot;/&gt;&lt;/object&gt;&lt;object type=&quot;3&quot; unique_id=&quot;10029&quot;&gt;&lt;property id=&quot;20148&quot; value=&quot;5&quot;/&gt;&lt;property id=&quot;20300&quot; value=&quot;Slide 2 - &amp;quot;National Wildfire Coordinating Group &amp;quot;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222</Words>
  <Application>Microsoft Office PowerPoint</Application>
  <PresentationFormat>On-screen Show (4:3)</PresentationFormat>
  <Paragraphs>42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Default Design</vt:lpstr>
      <vt:lpstr>S-211 Portable Pumps  and Water Use</vt:lpstr>
      <vt:lpstr>National Wildfire Coordinating Group </vt:lpstr>
      <vt:lpstr>Course Objective</vt:lpstr>
      <vt:lpstr>Course Structure</vt:lpstr>
      <vt:lpstr>How Students Will Be Evaluated </vt:lpstr>
      <vt:lpstr>Course Materials</vt:lpstr>
      <vt:lpstr>Course Evaluation Forms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S-211 Portable Pumps and Water Use</dc:title>
  <dc:creator>isather</dc:creator>
  <cp:lastModifiedBy>Forrest-Davis, Zoila O</cp:lastModifiedBy>
  <cp:revision>43</cp:revision>
  <dcterms:created xsi:type="dcterms:W3CDTF">2010-07-02T18:41:20Z</dcterms:created>
  <dcterms:modified xsi:type="dcterms:W3CDTF">2012-02-10T22:00:34Z</dcterms:modified>
</cp:coreProperties>
</file>