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67" r:id="rId4"/>
    <p:sldId id="268" r:id="rId5"/>
    <p:sldId id="257" r:id="rId6"/>
    <p:sldId id="274" r:id="rId7"/>
    <p:sldId id="258" r:id="rId8"/>
    <p:sldId id="269" r:id="rId9"/>
    <p:sldId id="277" r:id="rId10"/>
    <p:sldId id="272" r:id="rId11"/>
    <p:sldId id="259" r:id="rId12"/>
    <p:sldId id="260" r:id="rId13"/>
    <p:sldId id="273" r:id="rId14"/>
    <p:sldId id="275" r:id="rId15"/>
    <p:sldId id="261" r:id="rId16"/>
    <p:sldId id="262" r:id="rId17"/>
    <p:sldId id="276" r:id="rId18"/>
    <p:sldId id="263" r:id="rId19"/>
    <p:sldId id="264" r:id="rId20"/>
    <p:sldId id="26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4660"/>
  </p:normalViewPr>
  <p:slideViewPr>
    <p:cSldViewPr>
      <p:cViewPr>
        <p:scale>
          <a:sx n="100" d="100"/>
          <a:sy n="100" d="100"/>
        </p:scale>
        <p:origin x="-25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04D2-836C-4D42-9571-00157D0CB38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8D20-7764-47E7-9E99-38562FDD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Unit 1 – Firefighter Safety in the Interface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1-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Unit 1 – Firefighter Safety in the Interface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1-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95794" y="-78377"/>
            <a:ext cx="9335588" cy="679268"/>
          </a:xfrm>
          <a:custGeom>
            <a:avLst/>
            <a:gdLst>
              <a:gd name="connsiteX0" fmla="*/ 0 w 9335588"/>
              <a:gd name="connsiteY0" fmla="*/ 679268 h 679268"/>
              <a:gd name="connsiteX1" fmla="*/ 7306491 w 9335588"/>
              <a:gd name="connsiteY1" fmla="*/ 182880 h 679268"/>
              <a:gd name="connsiteX2" fmla="*/ 9335588 w 9335588"/>
              <a:gd name="connsiteY2" fmla="*/ 522514 h 679268"/>
              <a:gd name="connsiteX3" fmla="*/ 9326880 w 9335588"/>
              <a:gd name="connsiteY3" fmla="*/ 0 h 679268"/>
              <a:gd name="connsiteX4" fmla="*/ 8708 w 9335588"/>
              <a:gd name="connsiteY4" fmla="*/ 0 h 679268"/>
              <a:gd name="connsiteX5" fmla="*/ 0 w 9335588"/>
              <a:gd name="connsiteY5" fmla="*/ 679268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5588" h="679268">
                <a:moveTo>
                  <a:pt x="0" y="679268"/>
                </a:moveTo>
                <a:lnTo>
                  <a:pt x="7306491" y="182880"/>
                </a:lnTo>
                <a:lnTo>
                  <a:pt x="9335588" y="522514"/>
                </a:lnTo>
                <a:lnTo>
                  <a:pt x="9326880" y="0"/>
                </a:lnTo>
                <a:lnTo>
                  <a:pt x="8708" y="0"/>
                </a:lnTo>
                <a:lnTo>
                  <a:pt x="0" y="679268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50000"/>
                </a:schemeClr>
              </a:gs>
            </a:gsLst>
            <a:lin ang="4800000" scaled="0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78377" y="6477000"/>
            <a:ext cx="9292046" cy="444137"/>
          </a:xfrm>
          <a:custGeom>
            <a:avLst/>
            <a:gdLst>
              <a:gd name="connsiteX0" fmla="*/ 9292046 w 9292046"/>
              <a:gd name="connsiteY0" fmla="*/ 0 h 444137"/>
              <a:gd name="connsiteX1" fmla="*/ 7881257 w 9292046"/>
              <a:gd name="connsiteY1" fmla="*/ 0 h 444137"/>
              <a:gd name="connsiteX2" fmla="*/ 3971108 w 9292046"/>
              <a:gd name="connsiteY2" fmla="*/ 165463 h 444137"/>
              <a:gd name="connsiteX3" fmla="*/ 0 w 9292046"/>
              <a:gd name="connsiteY3" fmla="*/ 165463 h 444137"/>
              <a:gd name="connsiteX4" fmla="*/ 0 w 9292046"/>
              <a:gd name="connsiteY4" fmla="*/ 444137 h 444137"/>
              <a:gd name="connsiteX5" fmla="*/ 9292046 w 9292046"/>
              <a:gd name="connsiteY5" fmla="*/ 444137 h 444137"/>
              <a:gd name="connsiteX6" fmla="*/ 9292046 w 9292046"/>
              <a:gd name="connsiteY6" fmla="*/ 0 h 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2046" h="444137">
                <a:moveTo>
                  <a:pt x="9292046" y="0"/>
                </a:moveTo>
                <a:lnTo>
                  <a:pt x="7881257" y="0"/>
                </a:lnTo>
                <a:lnTo>
                  <a:pt x="3971108" y="165463"/>
                </a:lnTo>
                <a:lnTo>
                  <a:pt x="0" y="165463"/>
                </a:lnTo>
                <a:lnTo>
                  <a:pt x="0" y="444137"/>
                </a:lnTo>
                <a:lnTo>
                  <a:pt x="9292046" y="444137"/>
                </a:lnTo>
                <a:lnTo>
                  <a:pt x="9292046" y="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50000"/>
                </a:schemeClr>
              </a:gs>
            </a:gsLst>
            <a:lin ang="4800000" scaled="0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 rot="21355151">
            <a:off x="-6846" y="128310"/>
            <a:ext cx="5190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 smtClean="0">
                <a:solidFill>
                  <a:schemeClr val="bg1">
                    <a:lumMod val="75000"/>
                  </a:schemeClr>
                </a:solidFill>
              </a:rPr>
              <a:t>Fire Operations in</a:t>
            </a:r>
            <a:r>
              <a:rPr lang="en-US" sz="1200" spc="300" baseline="0" dirty="0" smtClean="0">
                <a:solidFill>
                  <a:schemeClr val="bg1">
                    <a:lumMod val="75000"/>
                  </a:schemeClr>
                </a:solidFill>
              </a:rPr>
              <a:t> the </a:t>
            </a:r>
            <a:r>
              <a:rPr lang="en-US" sz="1200" spc="300" baseline="0" dirty="0" err="1" smtClean="0">
                <a:solidFill>
                  <a:schemeClr val="bg1">
                    <a:lumMod val="75000"/>
                  </a:schemeClr>
                </a:solidFill>
              </a:rPr>
              <a:t>Wildland</a:t>
            </a:r>
            <a:r>
              <a:rPr lang="en-US" sz="1200" spc="300" baseline="0" dirty="0" smtClean="0">
                <a:solidFill>
                  <a:schemeClr val="bg1">
                    <a:lumMod val="75000"/>
                  </a:schemeClr>
                </a:solidFill>
              </a:rPr>
              <a:t>/Urban Interface</a:t>
            </a:r>
            <a:endParaRPr lang="en-US" sz="12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449491" y="8709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S-215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Unit 1 – Firefighter Safety in the Interface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1-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S-215</a:t>
            </a:r>
            <a:br>
              <a:rPr lang="en-US" dirty="0" smtClean="0"/>
            </a:br>
            <a:r>
              <a:rPr lang="en-US" dirty="0" smtClean="0"/>
              <a:t>Fire Operations in the </a:t>
            </a:r>
            <a:r>
              <a:rPr lang="en-US" dirty="0" err="1" smtClean="0"/>
              <a:t>Wildland</a:t>
            </a:r>
            <a:r>
              <a:rPr lang="en-US" dirty="0" smtClean="0"/>
              <a:t>/Urban Interface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590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Unit 1</a:t>
            </a:r>
          </a:p>
          <a:p>
            <a:r>
              <a:rPr lang="en-US" sz="4800" dirty="0" smtClean="0"/>
              <a:t>Firefighter Safety </a:t>
            </a:r>
          </a:p>
          <a:p>
            <a:r>
              <a:rPr lang="en-US" sz="4800" dirty="0" smtClean="0"/>
              <a:t>in the Interface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Behavior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Topography</a:t>
            </a:r>
          </a:p>
          <a:p>
            <a:r>
              <a:rPr lang="en-US" dirty="0" smtClean="0"/>
              <a:t>Fuel Type</a:t>
            </a:r>
          </a:p>
          <a:p>
            <a:r>
              <a:rPr lang="en-US" dirty="0" smtClean="0"/>
              <a:t>Structure 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4572000" cy="3429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668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Shelters in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71600"/>
            <a:ext cx="44196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can your fire shelter be used in a vehicle as a last resort option?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2641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pic>
        <p:nvPicPr>
          <p:cNvPr id="3074" name="Picture 2" descr="http://queensnyc.com/wp-content/uploads/2012/11/hurricane-sandy-burned-fire-truck-broad-channel-queens-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276600" cy="24574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Driver Safety Awareness </a:t>
            </a:r>
            <a:br>
              <a:rPr lang="en-US" dirty="0" smtClean="0"/>
            </a:br>
            <a:r>
              <a:rPr lang="en-US" dirty="0" smtClean="0"/>
              <a:t>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962400" cy="4800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Risks unique to the interface</a:t>
            </a:r>
          </a:p>
          <a:p>
            <a:r>
              <a:rPr lang="en-US" dirty="0" smtClean="0"/>
              <a:t>Use tactically sound operational procedures to be most effective</a:t>
            </a:r>
          </a:p>
          <a:p>
            <a:r>
              <a:rPr lang="en-US" dirty="0" smtClean="0"/>
              <a:t>What are some actions taken to increase safety?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4384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 Apparatus Safety 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114800" cy="4525963"/>
          </a:xfrm>
        </p:spPr>
        <p:txBody>
          <a:bodyPr/>
          <a:lstStyle/>
          <a:p>
            <a:r>
              <a:rPr lang="en-US" dirty="0" smtClean="0"/>
              <a:t>Positioning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5036586" cy="33292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0458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Fire Apparatus Safety in the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248400" cy="4068763"/>
          </a:xfrm>
        </p:spPr>
        <p:txBody>
          <a:bodyPr/>
          <a:lstStyle/>
          <a:p>
            <a:r>
              <a:rPr lang="en-US" dirty="0" smtClean="0"/>
              <a:t>Never pass up opportunities to fill tank</a:t>
            </a:r>
          </a:p>
          <a:p>
            <a:r>
              <a:rPr lang="en-US" dirty="0" smtClean="0"/>
              <a:t>Cover flammable items in bed</a:t>
            </a:r>
          </a:p>
          <a:p>
            <a:r>
              <a:rPr lang="en-US" dirty="0" smtClean="0"/>
              <a:t>Maintain at least 100 gallons in your tank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http://www.guardianhose.org/images/portatank_E104_draf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089841" cy="2057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0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Lines 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line is active.</a:t>
            </a:r>
          </a:p>
          <a:p>
            <a:r>
              <a:rPr lang="en-US" dirty="0" smtClean="0"/>
              <a:t>Avoid applying water to power lines, poles, or service boxes.</a:t>
            </a:r>
          </a:p>
          <a:p>
            <a:r>
              <a:rPr lang="en-US" dirty="0" smtClean="0"/>
              <a:t>Heavy smoke, water, and retardant will all conduct electricity.</a:t>
            </a:r>
          </a:p>
          <a:p>
            <a:r>
              <a:rPr lang="en-US" dirty="0" smtClean="0"/>
              <a:t>What else should you consider?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3498980" cy="304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HAZMAT 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Sources and/or locations of HAZMAT around structures</a:t>
            </a:r>
          </a:p>
          <a:p>
            <a:r>
              <a:rPr lang="en-US" dirty="0" smtClean="0"/>
              <a:t>Indicators and types of HAZMAT</a:t>
            </a:r>
          </a:p>
          <a:p>
            <a:r>
              <a:rPr lang="en-US" dirty="0" smtClean="0"/>
              <a:t>Indicators of HAZMAT involved in the fire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22" y="2057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HAZMAT in the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Smoke color and intensity may provide indicators of HAZMAT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 descr="http://wbrc.images.worldnow.com/images/20662344_B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810000" cy="2857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6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Escape Routes and Safety Zones 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Differences for purely </a:t>
            </a:r>
            <a:r>
              <a:rPr lang="en-US" dirty="0" err="1" smtClean="0"/>
              <a:t>wildland</a:t>
            </a:r>
            <a:r>
              <a:rPr lang="en-US" dirty="0" smtClean="0"/>
              <a:t> fire vs. </a:t>
            </a:r>
            <a:r>
              <a:rPr lang="en-US" dirty="0"/>
              <a:t>i</a:t>
            </a:r>
            <a:r>
              <a:rPr lang="en-US" dirty="0" smtClean="0"/>
              <a:t>nterface fires.</a:t>
            </a:r>
          </a:p>
          <a:p>
            <a:r>
              <a:rPr lang="en-US" dirty="0" smtClean="0"/>
              <a:t>Safety zones in IRPG are not for interface fires.</a:t>
            </a:r>
          </a:p>
          <a:p>
            <a:r>
              <a:rPr lang="en-US" dirty="0" smtClean="0"/>
              <a:t>Do not commit to stay and protect a structure unless an adequate escape route and safety zone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Refuge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Structures</a:t>
            </a:r>
          </a:p>
          <a:p>
            <a:r>
              <a:rPr lang="en-US" dirty="0" smtClean="0"/>
              <a:t>Vehicles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LAST RESORT SURVIVAL OPTION!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68" y="1676401"/>
            <a:ext cx="2756170" cy="38861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43250"/>
            <a:ext cx="3657600" cy="243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operating principles and unique safety concerns to firefighters in the interface</a:t>
            </a:r>
            <a:r>
              <a:rPr lang="en-US" dirty="0" smtClean="0"/>
              <a:t>.</a:t>
            </a:r>
          </a:p>
          <a:p>
            <a:r>
              <a:rPr lang="en-US"/>
              <a:t>Describe escape routes, temporary refuge areas, and safety zones as they apply to firefighting in the interface.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8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Values at risk can be replaced, individual human life cannot.</a:t>
            </a:r>
          </a:p>
          <a:p>
            <a:r>
              <a:rPr lang="en-US" dirty="0" smtClean="0"/>
              <a:t>Defend structures only when it is safe to do so.</a:t>
            </a:r>
          </a:p>
          <a:p>
            <a:r>
              <a:rPr lang="en-US" dirty="0" smtClean="0"/>
              <a:t>The interface can vary in complexity like any wildland fire incident.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Unit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operating principles and unique safety concerns to firefighters in the interface</a:t>
            </a:r>
            <a:r>
              <a:rPr lang="en-US" dirty="0" smtClean="0"/>
              <a:t>.</a:t>
            </a:r>
          </a:p>
          <a:p>
            <a:r>
              <a:rPr lang="en-US"/>
              <a:t>Describe escape routes, temporary refuge areas, and safety zones as they apply to firefighting in the interface.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 Operating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Firefighter and public safety is the priority.</a:t>
            </a:r>
          </a:p>
          <a:p>
            <a:r>
              <a:rPr lang="en-US" dirty="0" smtClean="0"/>
              <a:t>Defending property and improve-</a:t>
            </a:r>
            <a:r>
              <a:rPr lang="en-US" dirty="0" err="1" smtClean="0"/>
              <a:t>ments</a:t>
            </a:r>
            <a:r>
              <a:rPr lang="en-US" dirty="0" smtClean="0"/>
              <a:t> is secondary.</a:t>
            </a:r>
          </a:p>
          <a:p>
            <a:r>
              <a:rPr lang="en-US" dirty="0" smtClean="0"/>
              <a:t>Take action only </a:t>
            </a:r>
            <a:br>
              <a:rPr lang="en-US" dirty="0" smtClean="0"/>
            </a:br>
            <a:r>
              <a:rPr lang="en-US" dirty="0" smtClean="0"/>
              <a:t>when it is safe to </a:t>
            </a:r>
            <a:br>
              <a:rPr lang="en-US" dirty="0" smtClean="0"/>
            </a:br>
            <a:r>
              <a:rPr lang="en-US" dirty="0" smtClean="0"/>
              <a:t>do so.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76067"/>
            <a:ext cx="3962400" cy="270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7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urse Revisions\S-215\Development\Test Course\Images\Playstructure on fir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1"/>
            <a:ext cx="4001419" cy="2667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Operating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firefighter is </a:t>
            </a:r>
            <a:br>
              <a:rPr lang="en-US" dirty="0" smtClean="0"/>
            </a:br>
            <a:r>
              <a:rPr lang="en-US" dirty="0" smtClean="0"/>
              <a:t>responsible for </a:t>
            </a:r>
            <a:br>
              <a:rPr lang="en-US" dirty="0" smtClean="0"/>
            </a:br>
            <a:r>
              <a:rPr lang="en-US" dirty="0" smtClean="0"/>
              <a:t>his or her </a:t>
            </a:r>
            <a:r>
              <a:rPr lang="en-US" dirty="0" err="1" smtClean="0"/>
              <a:t>judg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ment</a:t>
            </a:r>
            <a:r>
              <a:rPr lang="en-US" dirty="0" smtClean="0"/>
              <a:t> and actions.</a:t>
            </a:r>
          </a:p>
          <a:p>
            <a:r>
              <a:rPr lang="en-US" dirty="0" smtClean="0"/>
              <a:t>Every firefighter </a:t>
            </a:r>
            <a:br>
              <a:rPr lang="en-US" dirty="0" smtClean="0"/>
            </a:br>
            <a:r>
              <a:rPr lang="en-US" dirty="0" smtClean="0"/>
              <a:t>must have accurate </a:t>
            </a:r>
            <a:br>
              <a:rPr lang="en-US" dirty="0" smtClean="0"/>
            </a:br>
            <a:r>
              <a:rPr lang="en-US" dirty="0" smtClean="0"/>
              <a:t>situation awareness (SA).</a:t>
            </a:r>
          </a:p>
          <a:p>
            <a:r>
              <a:rPr lang="en-US" dirty="0" smtClean="0"/>
              <a:t>Communication and information flow is critical.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6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Firefighter Safety </a:t>
            </a:r>
            <a:br>
              <a:rPr lang="en-US" dirty="0" smtClean="0"/>
            </a:br>
            <a:r>
              <a:rPr lang="en-US" dirty="0" smtClean="0"/>
              <a:t>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56388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Structures are just another fuel type.</a:t>
            </a:r>
          </a:p>
          <a:p>
            <a:r>
              <a:rPr lang="en-US" dirty="0" smtClean="0"/>
              <a:t>Safety cannot be compromised to meet tactical objectives.</a:t>
            </a:r>
          </a:p>
          <a:p>
            <a:r>
              <a:rPr lang="en-US" dirty="0" smtClean="0"/>
              <a:t>Learn to leave and leave to live.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pic>
        <p:nvPicPr>
          <p:cNvPr id="1026" name="Picture 2" descr="W:\Course Revisions\S-215\Development\Extras_delete later if not needed\Images\Thermo-Gel ground and aerial photos\tg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697432" cy="4029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 Firefighter Safety </a:t>
            </a:r>
            <a:br>
              <a:rPr lang="en-US" dirty="0"/>
            </a:br>
            <a:r>
              <a:rPr lang="en-US" dirty="0"/>
              <a:t>in the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Firefighters can be both aggressive in suppressing the fire while maintaining their safety.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 accurate SA and update frequently.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W:\Course Revisions\S-215\Development\Extras_delete later if not needed\Images\Images_Gary\DSC_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3417180" cy="228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5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477962"/>
          </a:xfrm>
        </p:spPr>
        <p:txBody>
          <a:bodyPr>
            <a:noAutofit/>
          </a:bodyPr>
          <a:lstStyle/>
          <a:p>
            <a:r>
              <a:rPr lang="en-US" dirty="0" smtClean="0"/>
              <a:t>Situation Awareness </a:t>
            </a:r>
            <a:br>
              <a:rPr lang="en-US" dirty="0" smtClean="0"/>
            </a:br>
            <a:r>
              <a:rPr lang="en-US" dirty="0" smtClean="0"/>
              <a:t>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Fire Orders</a:t>
            </a:r>
          </a:p>
          <a:p>
            <a:pPr lvl="1"/>
            <a:r>
              <a:rPr lang="en-US" dirty="0" smtClean="0"/>
              <a:t>Which ones apply to SA?</a:t>
            </a:r>
          </a:p>
          <a:p>
            <a:r>
              <a:rPr lang="en-US" dirty="0" smtClean="0"/>
              <a:t>Look Up, Look Down, and Look Around Indicators</a:t>
            </a:r>
          </a:p>
          <a:p>
            <a:r>
              <a:rPr lang="en-US" dirty="0" smtClean="0"/>
              <a:t>Risk Management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9400"/>
            <a:ext cx="2438400" cy="1828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Situation </a:t>
            </a:r>
            <a: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Awareness </a:t>
            </a:r>
            <a:b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firefighter must understand and recognize limitations to their SA.</a:t>
            </a:r>
          </a:p>
          <a:p>
            <a:r>
              <a:rPr lang="en-US" dirty="0" smtClean="0"/>
              <a:t>Apply your experience, planning, training, and personal judgment to observe, orient, decide, and act in preparation for the worst-case scenario.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7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Situation Awareness </a:t>
            </a:r>
            <a:b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</a:br>
            <a:r>
              <a:rPr lang="en-US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in the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153400" cy="185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three fire orders</a:t>
            </a:r>
          </a:p>
          <a:p>
            <a:r>
              <a:rPr lang="en-US" dirty="0" smtClean="0"/>
              <a:t>Look Up, Look Down, Look Around</a:t>
            </a:r>
          </a:p>
          <a:p>
            <a:r>
              <a:rPr lang="en-US" dirty="0" smtClean="0"/>
              <a:t>Risk Management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1 – Firefighter Safety in the Interface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1-</a:t>
            </a:r>
            <a:fld id="{6126B0A0-0839-466E-9529-09ACA510DE8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775587" cy="2514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6397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709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S-215 Fire Operations in the Wildland/Urban Interface</vt:lpstr>
      <vt:lpstr>Unit Objectives</vt:lpstr>
      <vt:lpstr>Interface Operating Principles</vt:lpstr>
      <vt:lpstr>Interface Operating Principles</vt:lpstr>
      <vt:lpstr>Individual Firefighter Safety  in the Interface</vt:lpstr>
      <vt:lpstr>Individual Firefighter Safety  in the Interface</vt:lpstr>
      <vt:lpstr>Situation Awareness  in the Interface</vt:lpstr>
      <vt:lpstr>Situation Awareness  in the Interface</vt:lpstr>
      <vt:lpstr>Situation Awareness  in the Interface</vt:lpstr>
      <vt:lpstr>Fire Behavior Prediction</vt:lpstr>
      <vt:lpstr>Fire Shelters in Vehicles</vt:lpstr>
      <vt:lpstr>Driver Safety Awareness  in the Interface</vt:lpstr>
      <vt:lpstr>Fire Apparatus Safety in the Interface</vt:lpstr>
      <vt:lpstr>Fire Apparatus Safety in the Interface</vt:lpstr>
      <vt:lpstr>Power Lines in the Interface</vt:lpstr>
      <vt:lpstr>HAZMAT in the Interface</vt:lpstr>
      <vt:lpstr>HAZMAT in the Interface</vt:lpstr>
      <vt:lpstr>Escape Routes and Safety Zones in the Interface</vt:lpstr>
      <vt:lpstr>Temporary Refuge Areas</vt:lpstr>
      <vt:lpstr>Conclusion</vt:lpstr>
      <vt:lpstr>Review 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tdoggett</dc:creator>
  <cp:lastModifiedBy>Doggett, C. Tyler</cp:lastModifiedBy>
  <cp:revision>88</cp:revision>
  <dcterms:created xsi:type="dcterms:W3CDTF">2010-06-03T17:49:15Z</dcterms:created>
  <dcterms:modified xsi:type="dcterms:W3CDTF">2013-04-29T14:57:21Z</dcterms:modified>
</cp:coreProperties>
</file>