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1" r:id="rId3"/>
    <p:sldId id="257" r:id="rId4"/>
    <p:sldId id="269" r:id="rId5"/>
    <p:sldId id="258" r:id="rId6"/>
    <p:sldId id="273" r:id="rId7"/>
    <p:sldId id="274" r:id="rId8"/>
    <p:sldId id="264" r:id="rId9"/>
    <p:sldId id="265" r:id="rId10"/>
    <p:sldId id="266" r:id="rId11"/>
    <p:sldId id="268" r:id="rId12"/>
    <p:sldId id="259" r:id="rId13"/>
    <p:sldId id="270" r:id="rId14"/>
    <p:sldId id="275" r:id="rId15"/>
    <p:sldId id="260" r:id="rId16"/>
    <p:sldId id="261" r:id="rId17"/>
    <p:sldId id="262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6" autoAdjust="0"/>
    <p:restoredTop sz="94660"/>
  </p:normalViewPr>
  <p:slideViewPr>
    <p:cSldViewPr>
      <p:cViewPr varScale="1">
        <p:scale>
          <a:sx n="68" d="100"/>
          <a:sy n="68" d="100"/>
        </p:scale>
        <p:origin x="16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2" d="100"/>
          <a:sy n="82" d="100"/>
        </p:scale>
        <p:origin x="-313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D1445-43D8-4D6B-993F-FC53BEF9CD0A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56725-0A3C-4125-B79A-F061BD8C2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0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13449-CDC8-4427-BBCC-33524A0E951A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129F3-2A47-4206-91D6-3B428DB10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5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8304" y="6586493"/>
            <a:ext cx="5590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2 - Managing Human Factors in the Interface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8304" y="6586493"/>
            <a:ext cx="5590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2 - Managing Human Factors in the Interface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2 - Managing Human Factors in the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2019300" y="2667000"/>
            <a:ext cx="5105400" cy="3429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 descr="C:\Users\rnavarro\AppData\Local\Microsoft\Windows\Temporary Internet Files\Content.IE5\LWVBY1CP\MC900433865[1]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674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03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10"/>
          <p:cNvSpPr/>
          <p:nvPr userDrawn="1"/>
        </p:nvSpPr>
        <p:spPr>
          <a:xfrm>
            <a:off x="-95794" y="-78377"/>
            <a:ext cx="9335588" cy="679268"/>
          </a:xfrm>
          <a:custGeom>
            <a:avLst/>
            <a:gdLst>
              <a:gd name="connsiteX0" fmla="*/ 0 w 9335588"/>
              <a:gd name="connsiteY0" fmla="*/ 679268 h 679268"/>
              <a:gd name="connsiteX1" fmla="*/ 7306491 w 9335588"/>
              <a:gd name="connsiteY1" fmla="*/ 182880 h 679268"/>
              <a:gd name="connsiteX2" fmla="*/ 9335588 w 9335588"/>
              <a:gd name="connsiteY2" fmla="*/ 522514 h 679268"/>
              <a:gd name="connsiteX3" fmla="*/ 9326880 w 9335588"/>
              <a:gd name="connsiteY3" fmla="*/ 0 h 679268"/>
              <a:gd name="connsiteX4" fmla="*/ 8708 w 9335588"/>
              <a:gd name="connsiteY4" fmla="*/ 0 h 679268"/>
              <a:gd name="connsiteX5" fmla="*/ 0 w 9335588"/>
              <a:gd name="connsiteY5" fmla="*/ 679268 h 679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5588" h="679268">
                <a:moveTo>
                  <a:pt x="0" y="679268"/>
                </a:moveTo>
                <a:lnTo>
                  <a:pt x="7306491" y="182880"/>
                </a:lnTo>
                <a:lnTo>
                  <a:pt x="9335588" y="522514"/>
                </a:lnTo>
                <a:lnTo>
                  <a:pt x="9326880" y="0"/>
                </a:lnTo>
                <a:lnTo>
                  <a:pt x="8708" y="0"/>
                </a:lnTo>
                <a:lnTo>
                  <a:pt x="0" y="679268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75000"/>
                  <a:lumOff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4800000" scaled="0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-78377" y="6477000"/>
            <a:ext cx="9292046" cy="444137"/>
          </a:xfrm>
          <a:custGeom>
            <a:avLst/>
            <a:gdLst>
              <a:gd name="connsiteX0" fmla="*/ 9292046 w 9292046"/>
              <a:gd name="connsiteY0" fmla="*/ 0 h 444137"/>
              <a:gd name="connsiteX1" fmla="*/ 7881257 w 9292046"/>
              <a:gd name="connsiteY1" fmla="*/ 0 h 444137"/>
              <a:gd name="connsiteX2" fmla="*/ 3971108 w 9292046"/>
              <a:gd name="connsiteY2" fmla="*/ 165463 h 444137"/>
              <a:gd name="connsiteX3" fmla="*/ 0 w 9292046"/>
              <a:gd name="connsiteY3" fmla="*/ 165463 h 444137"/>
              <a:gd name="connsiteX4" fmla="*/ 0 w 9292046"/>
              <a:gd name="connsiteY4" fmla="*/ 444137 h 444137"/>
              <a:gd name="connsiteX5" fmla="*/ 9292046 w 9292046"/>
              <a:gd name="connsiteY5" fmla="*/ 444137 h 444137"/>
              <a:gd name="connsiteX6" fmla="*/ 9292046 w 9292046"/>
              <a:gd name="connsiteY6" fmla="*/ 0 h 44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92046" h="444137">
                <a:moveTo>
                  <a:pt x="9292046" y="0"/>
                </a:moveTo>
                <a:lnTo>
                  <a:pt x="7881257" y="0"/>
                </a:lnTo>
                <a:lnTo>
                  <a:pt x="3971108" y="165463"/>
                </a:lnTo>
                <a:lnTo>
                  <a:pt x="0" y="165463"/>
                </a:lnTo>
                <a:lnTo>
                  <a:pt x="0" y="444137"/>
                </a:lnTo>
                <a:lnTo>
                  <a:pt x="9292046" y="444137"/>
                </a:lnTo>
                <a:lnTo>
                  <a:pt x="9292046" y="0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75000"/>
                  <a:lumOff val="25000"/>
                </a:schemeClr>
              </a:gs>
              <a:gs pos="100000">
                <a:schemeClr val="bg2">
                  <a:lumMod val="50000"/>
                </a:schemeClr>
              </a:gs>
            </a:gsLst>
            <a:lin ang="4800000" scaled="0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 rot="21355151">
            <a:off x="-6563" y="136230"/>
            <a:ext cx="4967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75000"/>
                  </a:schemeClr>
                </a:solidFill>
              </a:rPr>
              <a:t>Fire Operations in</a:t>
            </a:r>
            <a:r>
              <a:rPr lang="en-US" sz="1200" spc="300" baseline="0" dirty="0">
                <a:solidFill>
                  <a:schemeClr val="bg1">
                    <a:lumMod val="75000"/>
                  </a:schemeClr>
                </a:solidFill>
              </a:rPr>
              <a:t> the </a:t>
            </a:r>
            <a:r>
              <a:rPr lang="en-US" sz="1200" spc="300" baseline="0" dirty="0" err="1">
                <a:solidFill>
                  <a:schemeClr val="bg1">
                    <a:lumMod val="75000"/>
                  </a:schemeClr>
                </a:solidFill>
              </a:rPr>
              <a:t>Wildland</a:t>
            </a:r>
            <a:r>
              <a:rPr lang="en-US" sz="1200" spc="300" baseline="0" dirty="0">
                <a:solidFill>
                  <a:schemeClr val="bg1">
                    <a:lumMod val="75000"/>
                  </a:schemeClr>
                </a:solidFill>
              </a:rPr>
              <a:t>/Urban Interface</a:t>
            </a:r>
            <a:endParaRPr lang="en-US" sz="1200" spc="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449491" y="8709"/>
            <a:ext cx="88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S-215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8304" y="6586493"/>
            <a:ext cx="5590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Unit 2 - Managing Human Factors in the Interface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2-</a:t>
            </a:r>
            <a:fld id="{6126B0A0-0839-466E-9529-09ACA510DE8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800" b="1" kern="1200" cap="none" spc="0">
          <a:ln w="1905"/>
          <a:solidFill>
            <a:schemeClr val="bg2">
              <a:lumMod val="50000"/>
            </a:schemeClr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362200"/>
          </a:xfrm>
        </p:spPr>
        <p:txBody>
          <a:bodyPr>
            <a:normAutofit/>
          </a:bodyPr>
          <a:lstStyle/>
          <a:p>
            <a:r>
              <a:rPr lang="en-US" dirty="0"/>
              <a:t>S-215 </a:t>
            </a:r>
            <a:br>
              <a:rPr lang="en-US" dirty="0"/>
            </a:br>
            <a:r>
              <a:rPr lang="en-US" dirty="0"/>
              <a:t>Fire Operations in the </a:t>
            </a:r>
            <a:r>
              <a:rPr lang="en-US" dirty="0" err="1"/>
              <a:t>Wildland</a:t>
            </a:r>
            <a:r>
              <a:rPr lang="en-US" dirty="0"/>
              <a:t>/Urban Interface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5146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Unit 2</a:t>
            </a:r>
          </a:p>
          <a:p>
            <a:r>
              <a:rPr lang="en-US" sz="4400" dirty="0">
                <a:solidFill>
                  <a:schemeClr val="tx1"/>
                </a:solidFill>
              </a:rPr>
              <a:t>Managing Human Factors in the Interface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Unit 2 - Managing Human Factors in the Interface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2-</a:t>
            </a:r>
            <a:fld id="{6126B0A0-0839-466E-9529-09ACA510DE8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Impaired Decision Making</a:t>
            </a:r>
            <a:br>
              <a:rPr lang="en-US" dirty="0"/>
            </a:br>
            <a:r>
              <a:rPr lang="en-US" dirty="0" err="1"/>
              <a:t>Alabaugh</a:t>
            </a:r>
            <a:r>
              <a:rPr lang="en-US" dirty="0"/>
              <a:t> Fire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Alabaugh Slide 2-8.wmv">
            <a:hlinkClick r:id="" action="ppaction://media"/>
          </p:cNvPr>
          <p:cNvPicPr>
            <a:picLocks noGrp="1" noChangeAspect="1"/>
          </p:cNvPicPr>
          <p:nvPr>
            <p:ph type="media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613" y="2667000"/>
            <a:ext cx="4675187" cy="3429000"/>
          </a:xfrm>
        </p:spPr>
      </p:pic>
    </p:spTree>
    <p:extLst>
      <p:ext uri="{BB962C8B-B14F-4D97-AF65-F5344CB8AC3E}">
        <p14:creationId xmlns:p14="http://schemas.microsoft.com/office/powerpoint/2010/main" val="126202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Impaired Decision Making</a:t>
            </a:r>
            <a:br>
              <a:rPr lang="en-US" dirty="0"/>
            </a:br>
            <a:r>
              <a:rPr lang="en-US" dirty="0" err="1"/>
              <a:t>Alabaugh</a:t>
            </a:r>
            <a:r>
              <a:rPr lang="en-US" dirty="0"/>
              <a:t> Fire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Alabaugh Slide 2-9.wmv">
            <a:hlinkClick r:id="" action="ppaction://media"/>
          </p:cNvPr>
          <p:cNvPicPr>
            <a:picLocks noGrp="1" noChangeAspect="1"/>
          </p:cNvPicPr>
          <p:nvPr>
            <p:ph type="media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613" y="2667000"/>
            <a:ext cx="4675187" cy="3429000"/>
          </a:xfrm>
        </p:spPr>
      </p:pic>
    </p:spTree>
    <p:extLst>
      <p:ext uri="{BB962C8B-B14F-4D97-AF65-F5344CB8AC3E}">
        <p14:creationId xmlns:p14="http://schemas.microsoft.com/office/powerpoint/2010/main" val="39473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dirty="0"/>
              <a:t>Unique Interface Pressures on </a:t>
            </a:r>
            <a:br>
              <a:rPr lang="en-US" dirty="0"/>
            </a:br>
            <a:r>
              <a:rPr lang="en-US" dirty="0"/>
              <a:t>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The public and firefighting community expects and tolerates firefighters accepting a notably higher risk for structure protection on </a:t>
            </a:r>
            <a:r>
              <a:rPr lang="en-US" dirty="0" err="1"/>
              <a:t>wildland</a:t>
            </a:r>
            <a:r>
              <a:rPr lang="en-US" dirty="0"/>
              <a:t> fires, than when other resources/values are threatened by wildfire.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Interaction with the homeowners may sway your decision even though the homeowner didn’t take the time to do any preparation.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Public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dirty="0"/>
              <a:t>Be prepared for a multitude of questions.</a:t>
            </a:r>
          </a:p>
          <a:p>
            <a:r>
              <a:rPr lang="en-US" dirty="0"/>
              <a:t>Be professional and avoid speculation.</a:t>
            </a:r>
          </a:p>
          <a:p>
            <a:r>
              <a:rPr lang="en-US" dirty="0"/>
              <a:t>Anticipate media interest and request public information officer if necessary.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50" name="Picture 2" descr="W:\Course Revisions\S-215\Development\Extras_delete later if not needed\Images\Images_Bob\DSCN2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3630083" cy="27225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04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Public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dirty="0"/>
              <a:t>Use Media Interviews section of the IRPG.</a:t>
            </a:r>
          </a:p>
          <a:p>
            <a:r>
              <a:rPr lang="en-US" dirty="0"/>
              <a:t>If you don’t know the answer, find somebody who does.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74" name="Picture 2" descr="W:\Course Revisions\S-215\Development\Extras_delete later if not needed\Images\Images_Bob\055_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149921" cy="47244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77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858962"/>
          </a:xfrm>
        </p:spPr>
        <p:txBody>
          <a:bodyPr>
            <a:normAutofit/>
          </a:bodyPr>
          <a:lstStyle/>
          <a:p>
            <a:r>
              <a:rPr lang="en-US" dirty="0"/>
              <a:t>Incident Command System in the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30562"/>
            <a:ext cx="4572000" cy="2865437"/>
          </a:xfrm>
        </p:spPr>
        <p:txBody>
          <a:bodyPr>
            <a:normAutofit/>
          </a:bodyPr>
          <a:lstStyle/>
          <a:p>
            <a:r>
              <a:rPr lang="en-US" dirty="0"/>
              <a:t>FIRESCOPE</a:t>
            </a:r>
          </a:p>
          <a:p>
            <a:r>
              <a:rPr lang="en-US" dirty="0"/>
              <a:t>Defines responsibilities</a:t>
            </a:r>
          </a:p>
          <a:p>
            <a:r>
              <a:rPr lang="en-US" dirty="0"/>
              <a:t>Able to expand and contract as needed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 descr="https://lh6.googleusercontent.com/-OsRwM3MXU_0/TzF2C5oRP-I/AAAAAAAAGR0/LEgVHOboDU4/s800/SC_08-07-21_04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19400"/>
            <a:ext cx="3860800" cy="2895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Mutual Aid Situations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Increasing in frequency</a:t>
            </a:r>
          </a:p>
          <a:p>
            <a:r>
              <a:rPr lang="en-US" dirty="0"/>
              <a:t>Regardless of political boundaries, your own agency policy still applies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values lie in having a prior agreement?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139126"/>
            <a:ext cx="3454400" cy="25908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will you and your agency do to effectively manage human factors in the interface?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050" name="Picture 2" descr="https://lh5.googleusercontent.com/-SSSXclcBalA/UT4EvAFWaBI/AAAAAAAAHw0/lq046BA2tXU/s800/IMG_5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97264"/>
            <a:ext cx="5181600" cy="34587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 Unit </a:t>
            </a:r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Discuss how preparing for and responding to interface fires is a shared responsibility as outlined in the Federal </a:t>
            </a:r>
            <a:r>
              <a:rPr lang="en-US" dirty="0" err="1"/>
              <a:t>Wildland</a:t>
            </a:r>
            <a:r>
              <a:rPr lang="en-US" dirty="0"/>
              <a:t> Fire Policy.</a:t>
            </a:r>
          </a:p>
          <a:p>
            <a:r>
              <a:rPr lang="en-US" dirty="0"/>
              <a:t>Describe some human factors encountered in the interface that affect critical </a:t>
            </a:r>
            <a:r>
              <a:rPr lang="en-US" dirty="0" err="1"/>
              <a:t>decisionmaking</a:t>
            </a:r>
            <a:r>
              <a:rPr lang="en-US" dirty="0"/>
              <a:t> for firefighter and public safety.</a:t>
            </a:r>
          </a:p>
          <a:p>
            <a:r>
              <a:rPr lang="en-US"/>
              <a:t>Discuss the value of the Incident Command System (ICS) and mutual aid situations as they apply to an interface incident.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58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Discuss how preparing for and responding to interface fires is a shared responsibility as outlined in the Federal </a:t>
            </a:r>
            <a:r>
              <a:rPr lang="en-US" dirty="0" err="1"/>
              <a:t>Wildland</a:t>
            </a:r>
            <a:r>
              <a:rPr lang="en-US" dirty="0"/>
              <a:t> Fire Policy.</a:t>
            </a:r>
          </a:p>
          <a:p>
            <a:r>
              <a:rPr lang="en-US" dirty="0"/>
              <a:t>Describe some human factors encountered in the interface that affect critical </a:t>
            </a:r>
            <a:r>
              <a:rPr lang="en-US" dirty="0" err="1"/>
              <a:t>decisionmaking</a:t>
            </a:r>
            <a:r>
              <a:rPr lang="en-US" dirty="0"/>
              <a:t> for firefighter and public safety.</a:t>
            </a:r>
          </a:p>
          <a:p>
            <a:r>
              <a:rPr lang="en-US"/>
              <a:t>Discuss the value of the Incident Command System (ICS) and mutual aid situations as they apply to an interface incident.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Unit 2 - Managing Human Factors in the Interface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99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800"/>
          </a:xfrm>
        </p:spPr>
        <p:txBody>
          <a:bodyPr/>
          <a:lstStyle/>
          <a:p>
            <a:r>
              <a:rPr lang="en-US" dirty="0"/>
              <a:t>A partnership between:</a:t>
            </a:r>
          </a:p>
          <a:p>
            <a:pPr lvl="1"/>
            <a:r>
              <a:rPr lang="en-US" dirty="0"/>
              <a:t>Government agencies</a:t>
            </a:r>
          </a:p>
          <a:p>
            <a:pPr lvl="1"/>
            <a:r>
              <a:rPr lang="en-US" dirty="0"/>
              <a:t>Property owners</a:t>
            </a:r>
          </a:p>
          <a:p>
            <a:pPr lvl="1"/>
            <a:r>
              <a:rPr lang="en-US" dirty="0"/>
              <a:t>Firefighting agencies</a:t>
            </a:r>
          </a:p>
          <a:p>
            <a:pPr lvl="1"/>
            <a:r>
              <a:rPr lang="en-US" dirty="0"/>
              <a:t>Individual firefighters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590059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It’s a shared responsibility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4795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Course Revisions\S-215\Development\Test Course\Images\Images_Gary\DSC02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4586288" cy="30550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and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Exercise to discuss different roles and responsibilities of four groups sharing responsibility</a:t>
            </a:r>
          </a:p>
          <a:p>
            <a:r>
              <a:rPr lang="en-US" dirty="0"/>
              <a:t>Government</a:t>
            </a:r>
          </a:p>
          <a:p>
            <a:r>
              <a:rPr lang="en-US" dirty="0"/>
              <a:t>Landowners and </a:t>
            </a:r>
            <a:br>
              <a:rPr lang="en-US" dirty="0"/>
            </a:br>
            <a:r>
              <a:rPr lang="en-US" dirty="0"/>
              <a:t>homeowners</a:t>
            </a:r>
          </a:p>
          <a:p>
            <a:r>
              <a:rPr lang="en-US" dirty="0"/>
              <a:t>Firefighting </a:t>
            </a:r>
            <a:br>
              <a:rPr lang="en-US" dirty="0"/>
            </a:br>
            <a:r>
              <a:rPr lang="en-US" dirty="0"/>
              <a:t>agencies</a:t>
            </a:r>
          </a:p>
          <a:p>
            <a:r>
              <a:rPr lang="en-US" dirty="0"/>
              <a:t>Firefighters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03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Impaired </a:t>
            </a:r>
            <a:r>
              <a:rPr lang="en-US" dirty="0" err="1"/>
              <a:t>Decisionmaking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Homeowner’s</a:t>
            </a:r>
          </a:p>
          <a:p>
            <a:r>
              <a:rPr lang="en-US"/>
              <a:t>Business owner’s</a:t>
            </a:r>
          </a:p>
          <a:p>
            <a:r>
              <a:rPr lang="en-US"/>
              <a:t>Firefighter’s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california_wildfi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524000"/>
            <a:ext cx="4343400" cy="476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Impaired Decision Making</a:t>
            </a:r>
            <a:br>
              <a:rPr lang="en-US" dirty="0"/>
            </a:br>
            <a:r>
              <a:rPr lang="en-US" dirty="0" err="1"/>
              <a:t>Alabaugh</a:t>
            </a:r>
            <a:r>
              <a:rPr lang="en-US" dirty="0"/>
              <a:t> Fire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 July 8, 2007 at about 0020 two Black Hills National Forest firefighters assigned to the </a:t>
            </a:r>
            <a:r>
              <a:rPr lang="en-US" dirty="0" err="1"/>
              <a:t>Alabaugh</a:t>
            </a:r>
            <a:r>
              <a:rPr lang="en-US" dirty="0"/>
              <a:t> Canyon Fire were entrapped by the fire and deployed a single fire shelter. At the time of the accident the firefighters were conducting burn out operations around a residence in the </a:t>
            </a:r>
            <a:r>
              <a:rPr lang="en-US" dirty="0" err="1"/>
              <a:t>wildland</a:t>
            </a:r>
            <a:r>
              <a:rPr lang="en-US" dirty="0"/>
              <a:t> urban interface.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10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Impaired Decision Making</a:t>
            </a:r>
            <a:br>
              <a:rPr lang="en-US" dirty="0"/>
            </a:br>
            <a:r>
              <a:rPr lang="en-US" dirty="0" err="1"/>
              <a:t>Alabaugh</a:t>
            </a:r>
            <a:r>
              <a:rPr lang="en-US" dirty="0"/>
              <a:t> Fire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1" y="2057400"/>
            <a:ext cx="44958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Following will be a brief exercise using video excerpts discussing some challenges to decision making which occurred during the </a:t>
            </a:r>
            <a:r>
              <a:rPr lang="en-US" dirty="0" err="1"/>
              <a:t>Alabaugh</a:t>
            </a:r>
            <a:r>
              <a:rPr lang="en-US" dirty="0"/>
              <a:t> Canyon fire.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http://www.fireleadership.gov/toolbox/staffride/local_staff_rides/alabaugh_canyon_fire/maps_av_support/Vicinity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361974" cy="3276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40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Impaired Decision Making</a:t>
            </a:r>
            <a:br>
              <a:rPr lang="en-US" dirty="0"/>
            </a:br>
            <a:r>
              <a:rPr lang="en-US" dirty="0" err="1"/>
              <a:t>Alabaugh</a:t>
            </a:r>
            <a:r>
              <a:rPr lang="en-US" dirty="0"/>
              <a:t> Fire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Unit 2 - Managing Human Factors in the Interface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Slide 2-</a:t>
            </a:r>
            <a:fld id="{6126B0A0-0839-466E-9529-09ACA510DE8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Alabaugh Slide 2-6.wmv">
            <a:hlinkClick r:id="" action="ppaction://media"/>
          </p:cNvPr>
          <p:cNvPicPr>
            <a:picLocks noGrp="1" noChangeAspect="1"/>
          </p:cNvPicPr>
          <p:nvPr>
            <p:ph type="media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613" y="2667000"/>
            <a:ext cx="4675187" cy="3429000"/>
          </a:xfrm>
        </p:spPr>
      </p:pic>
    </p:spTree>
    <p:extLst>
      <p:ext uri="{BB962C8B-B14F-4D97-AF65-F5344CB8AC3E}">
        <p14:creationId xmlns:p14="http://schemas.microsoft.com/office/powerpoint/2010/main" val="216384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Impaired Decision Making</a:t>
            </a:r>
            <a:br>
              <a:rPr lang="en-US" dirty="0"/>
            </a:br>
            <a:r>
              <a:rPr lang="en-US" dirty="0" err="1"/>
              <a:t>Alabaugh</a:t>
            </a:r>
            <a:r>
              <a:rPr lang="en-US" dirty="0"/>
              <a:t> Fire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Unit 2 - Managing Human Factors in the Interface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Slide 2-</a:t>
            </a:r>
            <a:fld id="{6126B0A0-0839-466E-9529-09ACA510DE8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Alabaugh Slide 2-7.wmv">
            <a:hlinkClick r:id="" action="ppaction://media"/>
          </p:cNvPr>
          <p:cNvPicPr>
            <a:picLocks noGrp="1" noChangeAspect="1"/>
          </p:cNvPicPr>
          <p:nvPr>
            <p:ph type="media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613" y="2667000"/>
            <a:ext cx="4675187" cy="3429000"/>
          </a:xfrm>
        </p:spPr>
      </p:pic>
    </p:spTree>
    <p:extLst>
      <p:ext uri="{BB962C8B-B14F-4D97-AF65-F5344CB8AC3E}">
        <p14:creationId xmlns:p14="http://schemas.microsoft.com/office/powerpoint/2010/main" val="340225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641</Words>
  <Application>Microsoft Office PowerPoint</Application>
  <PresentationFormat>On-screen Show (4:3)</PresentationFormat>
  <Paragraphs>98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S-215  Fire Operations in the Wildland/Urban Interface</vt:lpstr>
      <vt:lpstr>Unit Objectives</vt:lpstr>
      <vt:lpstr>Introduction</vt:lpstr>
      <vt:lpstr>Roles and Responsibilities</vt:lpstr>
      <vt:lpstr>Impaired Decisionmaking</vt:lpstr>
      <vt:lpstr>Impaired Decision Making Alabaugh Fire</vt:lpstr>
      <vt:lpstr>Impaired Decision Making Alabaugh Fire</vt:lpstr>
      <vt:lpstr>Impaired Decision Making Alabaugh Fire</vt:lpstr>
      <vt:lpstr>Impaired Decision Making Alabaugh Fire</vt:lpstr>
      <vt:lpstr>Impaired Decision Making Alabaugh Fire</vt:lpstr>
      <vt:lpstr>Impaired Decision Making Alabaugh Fire</vt:lpstr>
      <vt:lpstr>Unique Interface Pressures on  Decision Making</vt:lpstr>
      <vt:lpstr>Managing Public Interactions</vt:lpstr>
      <vt:lpstr>Managing Public Interactions</vt:lpstr>
      <vt:lpstr>Incident Command System in the Interface</vt:lpstr>
      <vt:lpstr>Mutual Aid Situations</vt:lpstr>
      <vt:lpstr>Conclusion</vt:lpstr>
      <vt:lpstr>Review Unit Objectives</vt:lpstr>
    </vt:vector>
  </TitlesOfParts>
  <Company>Bureau of Land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tdoggett</dc:creator>
  <cp:lastModifiedBy>Turner, Nancie R</cp:lastModifiedBy>
  <cp:revision>100</cp:revision>
  <dcterms:created xsi:type="dcterms:W3CDTF">2010-06-03T17:49:15Z</dcterms:created>
  <dcterms:modified xsi:type="dcterms:W3CDTF">2020-06-16T23:19:32Z</dcterms:modified>
</cp:coreProperties>
</file>