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74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7" r:id="rId15"/>
    <p:sldId id="271" r:id="rId16"/>
    <p:sldId id="272" r:id="rId17"/>
    <p:sldId id="273" r:id="rId18"/>
    <p:sldId id="258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8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116E6-0408-416E-9A06-37768474B7B6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F1F0C-A383-4A29-BB6B-582058BB9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</a:t>
            </a:r>
            <a:r>
              <a:rPr lang="en-US" baseline="0" dirty="0" smtClean="0"/>
              <a:t> around time reload, flight duty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BCEEA-2AF0-40D7-9F06-915C8931205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8304" y="6586493"/>
            <a:ext cx="5590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8-</a:t>
            </a:r>
            <a:fld id="{6126B0A0-0839-466E-9529-09ACA510DE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Slide 8-</a:t>
            </a:r>
            <a:fld id="{6126B0A0-0839-466E-9529-09ACA510D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8304" y="6586493"/>
            <a:ext cx="5590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5794" y="-78377"/>
            <a:ext cx="9335588" cy="679268"/>
          </a:xfrm>
          <a:custGeom>
            <a:avLst/>
            <a:gdLst>
              <a:gd name="connsiteX0" fmla="*/ 0 w 9335588"/>
              <a:gd name="connsiteY0" fmla="*/ 679268 h 679268"/>
              <a:gd name="connsiteX1" fmla="*/ 7306491 w 9335588"/>
              <a:gd name="connsiteY1" fmla="*/ 182880 h 679268"/>
              <a:gd name="connsiteX2" fmla="*/ 9335588 w 9335588"/>
              <a:gd name="connsiteY2" fmla="*/ 522514 h 679268"/>
              <a:gd name="connsiteX3" fmla="*/ 9326880 w 9335588"/>
              <a:gd name="connsiteY3" fmla="*/ 0 h 679268"/>
              <a:gd name="connsiteX4" fmla="*/ 8708 w 9335588"/>
              <a:gd name="connsiteY4" fmla="*/ 0 h 679268"/>
              <a:gd name="connsiteX5" fmla="*/ 0 w 9335588"/>
              <a:gd name="connsiteY5" fmla="*/ 679268 h 67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5588" h="679268">
                <a:moveTo>
                  <a:pt x="0" y="679268"/>
                </a:moveTo>
                <a:lnTo>
                  <a:pt x="7306491" y="182880"/>
                </a:lnTo>
                <a:lnTo>
                  <a:pt x="9335588" y="522514"/>
                </a:lnTo>
                <a:lnTo>
                  <a:pt x="9326880" y="0"/>
                </a:lnTo>
                <a:lnTo>
                  <a:pt x="8708" y="0"/>
                </a:lnTo>
                <a:lnTo>
                  <a:pt x="0" y="679268"/>
                </a:lnTo>
                <a:close/>
              </a:path>
            </a:pathLst>
          </a:custGeom>
          <a:solidFill>
            <a:schemeClr val="tx2">
              <a:lumMod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78377" y="6477000"/>
            <a:ext cx="9292046" cy="444137"/>
          </a:xfrm>
          <a:custGeom>
            <a:avLst/>
            <a:gdLst>
              <a:gd name="connsiteX0" fmla="*/ 9292046 w 9292046"/>
              <a:gd name="connsiteY0" fmla="*/ 0 h 444137"/>
              <a:gd name="connsiteX1" fmla="*/ 7881257 w 9292046"/>
              <a:gd name="connsiteY1" fmla="*/ 0 h 444137"/>
              <a:gd name="connsiteX2" fmla="*/ 3971108 w 9292046"/>
              <a:gd name="connsiteY2" fmla="*/ 165463 h 444137"/>
              <a:gd name="connsiteX3" fmla="*/ 0 w 9292046"/>
              <a:gd name="connsiteY3" fmla="*/ 165463 h 444137"/>
              <a:gd name="connsiteX4" fmla="*/ 0 w 9292046"/>
              <a:gd name="connsiteY4" fmla="*/ 444137 h 444137"/>
              <a:gd name="connsiteX5" fmla="*/ 9292046 w 9292046"/>
              <a:gd name="connsiteY5" fmla="*/ 444137 h 444137"/>
              <a:gd name="connsiteX6" fmla="*/ 9292046 w 9292046"/>
              <a:gd name="connsiteY6" fmla="*/ 0 h 44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92046" h="444137">
                <a:moveTo>
                  <a:pt x="9292046" y="0"/>
                </a:moveTo>
                <a:lnTo>
                  <a:pt x="7881257" y="0"/>
                </a:lnTo>
                <a:lnTo>
                  <a:pt x="3971108" y="165463"/>
                </a:lnTo>
                <a:lnTo>
                  <a:pt x="0" y="165463"/>
                </a:lnTo>
                <a:lnTo>
                  <a:pt x="0" y="444137"/>
                </a:lnTo>
                <a:lnTo>
                  <a:pt x="9292046" y="444137"/>
                </a:lnTo>
                <a:lnTo>
                  <a:pt x="9292046" y="0"/>
                </a:lnTo>
                <a:close/>
              </a:path>
            </a:pathLst>
          </a:custGeom>
          <a:solidFill>
            <a:schemeClr val="tx2">
              <a:lumMod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 rot="21355151">
            <a:off x="-6852" y="128117"/>
            <a:ext cx="5195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 smtClean="0">
                <a:solidFill>
                  <a:schemeClr val="tx1"/>
                </a:solidFill>
              </a:rPr>
              <a:t>Fire Operations in the </a:t>
            </a:r>
            <a:r>
              <a:rPr lang="en-US" sz="1200" spc="300" dirty="0" err="1" smtClean="0">
                <a:solidFill>
                  <a:schemeClr val="tx1"/>
                </a:solidFill>
              </a:rPr>
              <a:t>Wildland</a:t>
            </a:r>
            <a:r>
              <a:rPr lang="en-US" sz="1200" spc="300" dirty="0" smtClean="0">
                <a:solidFill>
                  <a:schemeClr val="tx1"/>
                </a:solidFill>
              </a:rPr>
              <a:t>/Urban</a:t>
            </a:r>
            <a:r>
              <a:rPr lang="en-US" sz="1200" spc="300" baseline="0" dirty="0" smtClean="0">
                <a:solidFill>
                  <a:schemeClr val="tx1"/>
                </a:solidFill>
              </a:rPr>
              <a:t> Interface</a:t>
            </a:r>
            <a:endParaRPr lang="en-US" sz="1200" spc="3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449491" y="8709"/>
            <a:ext cx="88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S-215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8304" y="6586493"/>
            <a:ext cx="5590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8-</a:t>
            </a:r>
            <a:fld id="{6126B0A0-0839-466E-9529-09ACA510DE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4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S-215</a:t>
            </a:r>
            <a:br>
              <a:rPr lang="en-US" dirty="0" smtClean="0"/>
            </a:br>
            <a:r>
              <a:rPr lang="en-US" dirty="0" smtClean="0"/>
              <a:t>Fire Operations in the </a:t>
            </a:r>
            <a:r>
              <a:rPr lang="en-US" dirty="0" err="1" smtClean="0"/>
              <a:t>Wildland</a:t>
            </a:r>
            <a:r>
              <a:rPr lang="en-US" smtClean="0"/>
              <a:t>/Urban Interface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599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Unit 8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Tactical Operations </a:t>
            </a:r>
            <a:r>
              <a:rPr lang="en-US" dirty="0">
                <a:solidFill>
                  <a:srgbClr val="FFC000"/>
                </a:solidFill>
              </a:rPr>
              <a:t>and Resource Use in the Interface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8 – Tactical Operations and Resource Use in the Interface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8-</a:t>
            </a:r>
            <a:fld id="{6126B0A0-0839-466E-9529-09ACA510DE8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1935162"/>
          </a:xfrm>
        </p:spPr>
        <p:txBody>
          <a:bodyPr/>
          <a:lstStyle/>
          <a:p>
            <a:r>
              <a:rPr lang="en-US" dirty="0" smtClean="0"/>
              <a:t>Limitations and Considerations</a:t>
            </a:r>
            <a:endParaRPr lang="en-US" dirty="0"/>
          </a:p>
        </p:txBody>
      </p:sp>
      <p:pic>
        <p:nvPicPr>
          <p:cNvPr id="4" name="Content Placeholder 3" descr="DSC0425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8240" y="2343150"/>
            <a:ext cx="3870960" cy="352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005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000" y="2343150"/>
            <a:ext cx="4699000" cy="352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88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smtClean="0"/>
              <a:t>Tactical Use of Resources – </a:t>
            </a:r>
            <a:br>
              <a:rPr lang="en-US" dirty="0" smtClean="0"/>
            </a:br>
            <a:r>
              <a:rPr lang="en-US" dirty="0" smtClean="0"/>
              <a:t>Heavy Equipment </a:t>
            </a:r>
            <a:endParaRPr lang="en-US" dirty="0"/>
          </a:p>
        </p:txBody>
      </p:sp>
      <p:pic>
        <p:nvPicPr>
          <p:cNvPr id="4" name="Content Placeholder 3" descr="IMG_384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3210" b="15827"/>
          <a:stretch/>
        </p:blipFill>
        <p:spPr>
          <a:xfrm>
            <a:off x="881793" y="2320290"/>
            <a:ext cx="7380415" cy="392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72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Considerations</a:t>
            </a:r>
            <a:endParaRPr lang="en-US" dirty="0"/>
          </a:p>
        </p:txBody>
      </p:sp>
      <p:pic>
        <p:nvPicPr>
          <p:cNvPr id="8" name="Picture 7" descr="narrow rd &amp; fuel 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286000"/>
            <a:ext cx="3860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 descr="UnderpassHappyValley blount county  charles v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447800"/>
            <a:ext cx="3429000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  <p:pic>
        <p:nvPicPr>
          <p:cNvPr id="4098" name="Picture 2" descr="W:\Course Revisions\S-215\Development\Extras_delete later if not needed\Images\Images_Pictures - TN\nathan waters\anderson county\Phillips Dozer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3353233" cy="2514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Heavy </a:t>
            </a:r>
            <a:r>
              <a:rPr lang="en-US" dirty="0"/>
              <a:t>Equipment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  <p:pic>
        <p:nvPicPr>
          <p:cNvPr id="2050" name="Picture 2" descr="W:\Course Revisions\S-215\Development\Extras_delete later if not needed\Images\Images_Pictures - TN\charles via\type 4 tractor p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4953000" cy="33023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tracked vehicle and J5 - June 2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86200" y="1524000"/>
            <a:ext cx="4321791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94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  <p:pic>
        <p:nvPicPr>
          <p:cNvPr id="1027" name="Picture 3" descr="W:\Course Revisions\S-215\Development\Extras_delete later if not needed\Images\Images_Pictures - TN\charles via\type 1 eng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54150"/>
            <a:ext cx="4267200" cy="32004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:\Course Revisions\S-215\Development\Extras_delete later if not needed\Images\Images_Bob\IMG_3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3369879" cy="25273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:\Course Revisions\S-215\Development\Extras_delete later if not needed\Images\Fire 07 2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284133" cy="321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6588"/>
            <a:ext cx="8229600" cy="1143000"/>
          </a:xfrm>
        </p:spPr>
        <p:txBody>
          <a:bodyPr/>
          <a:lstStyle/>
          <a:p>
            <a:r>
              <a:rPr lang="en-US" dirty="0" smtClean="0"/>
              <a:t>Limitations and Considerations</a:t>
            </a:r>
            <a:endParaRPr lang="en-US" dirty="0"/>
          </a:p>
        </p:txBody>
      </p:sp>
      <p:pic>
        <p:nvPicPr>
          <p:cNvPr id="5" name="Picture 4" descr="Ferndale Bridg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962150"/>
            <a:ext cx="5207000" cy="39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 descr="Locked Ga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962150"/>
            <a:ext cx="5219168" cy="39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41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Firing Operations</a:t>
            </a:r>
            <a:endParaRPr lang="en-US" dirty="0"/>
          </a:p>
        </p:txBody>
      </p:sp>
      <p:pic>
        <p:nvPicPr>
          <p:cNvPr id="4" name="Content Placeholder 3" descr="DSCF1915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714499"/>
            <a:ext cx="3048000" cy="459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la_burn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714345"/>
            <a:ext cx="6138656" cy="461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88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Limitations and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295400"/>
          </a:xfrm>
        </p:spPr>
        <p:txBody>
          <a:bodyPr/>
          <a:lstStyle/>
          <a:p>
            <a:r>
              <a:rPr lang="en-US" dirty="0" smtClean="0"/>
              <a:t>Burning out vs. backfiring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  <p:pic>
        <p:nvPicPr>
          <p:cNvPr id="3074" name="Picture 2" descr="https://lh3.googleusercontent.com/-4GX5JmudddE/TyhNFJgaLhI/AAAAAAAAGV8/sSRYRHZa07Y/s800/IMG_3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4419600" cy="29500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4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Conclusion</a:t>
            </a:r>
            <a:endParaRPr lang="en-US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Every resource </a:t>
            </a:r>
            <a:r>
              <a:rPr lang="en-US" dirty="0" smtClean="0"/>
              <a:t>has </a:t>
            </a:r>
            <a:r>
              <a:rPr lang="en-US" dirty="0"/>
              <a:t>different strengths and weaknesses. Some </a:t>
            </a:r>
            <a:r>
              <a:rPr lang="en-US" dirty="0" smtClean="0"/>
              <a:t>resources </a:t>
            </a:r>
            <a:r>
              <a:rPr lang="en-US" dirty="0"/>
              <a:t>have </a:t>
            </a:r>
            <a:r>
              <a:rPr lang="en-US" dirty="0" smtClean="0"/>
              <a:t>specific </a:t>
            </a:r>
            <a:r>
              <a:rPr lang="en-US" dirty="0"/>
              <a:t>applications, whereas others can perform a wide variety of duties</a:t>
            </a:r>
            <a:r>
              <a:rPr lang="en-US" dirty="0" smtClean="0"/>
              <a:t>. Choose accordingly.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82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Unit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Identify tactics employed in confronting a fire at a structure. </a:t>
            </a:r>
            <a:endParaRPr lang="en-US" dirty="0" smtClean="0"/>
          </a:p>
          <a:p>
            <a:r>
              <a:rPr lang="en-US" dirty="0"/>
              <a:t>List tactical uses of different resources at an interface incident.</a:t>
            </a:r>
          </a:p>
          <a:p>
            <a:r>
              <a:rPr lang="en-US" dirty="0"/>
              <a:t>Given a firing operation in the interface, list methods used to protect structures.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9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Identify tactics employed in confronting a fire at a structure. </a:t>
            </a:r>
            <a:endParaRPr lang="en-US" dirty="0" smtClean="0"/>
          </a:p>
          <a:p>
            <a:r>
              <a:rPr lang="en-US" dirty="0"/>
              <a:t>List tactical uses of different resources at an interface incident.</a:t>
            </a:r>
          </a:p>
          <a:p>
            <a:r>
              <a:rPr lang="en-US" dirty="0"/>
              <a:t>Given a firing operation in the interface, list methods used to protect structures.</a:t>
            </a: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-28304" y="6586493"/>
            <a:ext cx="5590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Unit 8 – Tactical Operations and Resource Use in the Interface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580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Tactics are decided by considering fire environment, structure defensibility, and resource availability.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  <p:pic>
        <p:nvPicPr>
          <p:cNvPr id="3074" name="Picture 2" descr="W:\Course Revisions\S-215\Development\Extras_delete later if not needed\Images\Images_Pictures - TN\doug lynn\monroe county 2 doug ly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572000" cy="3429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7"/>
            <a:ext cx="8229600" cy="1782762"/>
          </a:xfrm>
        </p:spPr>
        <p:txBody>
          <a:bodyPr>
            <a:normAutofit/>
          </a:bodyPr>
          <a:lstStyle/>
          <a:p>
            <a:r>
              <a:rPr lang="en-US" smtClean="0"/>
              <a:t>Confronting the Fire at the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Within spotting zone</a:t>
            </a:r>
          </a:p>
          <a:p>
            <a:r>
              <a:rPr lang="en-US" dirty="0" smtClean="0"/>
              <a:t>Full containment around structure</a:t>
            </a:r>
          </a:p>
          <a:p>
            <a:r>
              <a:rPr lang="en-US" dirty="0" smtClean="0"/>
              <a:t>Partial containment around structure</a:t>
            </a:r>
          </a:p>
          <a:p>
            <a:r>
              <a:rPr lang="en-US" dirty="0" smtClean="0"/>
              <a:t>No containment around structure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66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15400" cy="1219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Tactical Use of Resources – </a:t>
            </a:r>
            <a:br>
              <a:rPr lang="en-US" sz="4000" dirty="0" smtClean="0"/>
            </a:br>
            <a:r>
              <a:rPr lang="en-US" sz="4000" dirty="0" smtClean="0"/>
              <a:t>Hand Crews</a:t>
            </a:r>
            <a:endParaRPr lang="en-US" sz="4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  <p:pic>
        <p:nvPicPr>
          <p:cNvPr id="1026" name="Picture 2" descr="https://lh4.googleusercontent.com/--yDbofTP2IQ/TzGg0rUw5OI/AAAAAAAAFc4/C0rU5tkZ1XM/s576/SC_08-07-21_0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3371850" cy="44958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Discuss some limitations and considerations of hand-crew use.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  <p:pic>
        <p:nvPicPr>
          <p:cNvPr id="2052" name="Picture 4" descr="https://lh4.googleusercontent.com/-qjEY37_d9EU/TzGg3yubcII/AAAAAAAAFcw/5M9dI8u531A/s800/NC_08-07-04_0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3886200" cy="29146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smtClean="0"/>
              <a:t>Tactical Use of Resources – Aircraft</a:t>
            </a:r>
            <a:endParaRPr lang="en-US" dirty="0"/>
          </a:p>
        </p:txBody>
      </p:sp>
      <p:pic>
        <p:nvPicPr>
          <p:cNvPr id="5" name="Picture 4" descr="LA County 500P demo pag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86000"/>
            <a:ext cx="4398592" cy="394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259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Considerations</a:t>
            </a:r>
            <a:endParaRPr lang="en-US" dirty="0"/>
          </a:p>
        </p:txBody>
      </p:sp>
      <p:pic>
        <p:nvPicPr>
          <p:cNvPr id="4" name="Content Placeholder 3" descr="slide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624" b="5624"/>
          <a:stretch>
            <a:fillRect/>
          </a:stretch>
        </p:blipFill>
        <p:spPr>
          <a:xfrm>
            <a:off x="758141" y="1752600"/>
            <a:ext cx="7627718" cy="4528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92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 – Tactical Planning</a:t>
            </a:r>
            <a:endParaRPr lang="en-US" dirty="0"/>
          </a:p>
        </p:txBody>
      </p:sp>
      <p:pic>
        <p:nvPicPr>
          <p:cNvPr id="4" name="Content Placeholder 3" descr="Seat_powerli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8 – Tactical Operations and Resource Use in the Interface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86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445</Words>
  <Application>Microsoft Office PowerPoint</Application>
  <PresentationFormat>On-screen Show (4:3)</PresentationFormat>
  <Paragraphs>58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S-215 Fire Operations in the Wildland/Urban Interface</vt:lpstr>
      <vt:lpstr>Unit Objectives</vt:lpstr>
      <vt:lpstr>Introduction</vt:lpstr>
      <vt:lpstr>Confronting the Fire at the Structure</vt:lpstr>
      <vt:lpstr>Tactical Use of Resources –  Hand Crews</vt:lpstr>
      <vt:lpstr>Limitations and Considerations</vt:lpstr>
      <vt:lpstr>Tactical Use of Resources – Aircraft</vt:lpstr>
      <vt:lpstr>Limitations and Considerations</vt:lpstr>
      <vt:lpstr>Aircraft – Tactical Planning</vt:lpstr>
      <vt:lpstr>Limitations and Considerations</vt:lpstr>
      <vt:lpstr>Tactical Use of Resources –  Heavy Equipment </vt:lpstr>
      <vt:lpstr>Limitations and Considerations</vt:lpstr>
      <vt:lpstr>Types of Heavy Equipment</vt:lpstr>
      <vt:lpstr>Engines</vt:lpstr>
      <vt:lpstr>Limitations and Considerations</vt:lpstr>
      <vt:lpstr>Firing Operations</vt:lpstr>
      <vt:lpstr>Limitations and Considerations</vt:lpstr>
      <vt:lpstr>Conclusion</vt:lpstr>
      <vt:lpstr>Review Unit Objectives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tdoggett</dc:creator>
  <cp:lastModifiedBy>Blinn, Nora T</cp:lastModifiedBy>
  <cp:revision>58</cp:revision>
  <dcterms:created xsi:type="dcterms:W3CDTF">2010-06-03T17:49:15Z</dcterms:created>
  <dcterms:modified xsi:type="dcterms:W3CDTF">2013-07-12T19:15:37Z</dcterms:modified>
</cp:coreProperties>
</file>