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  <p:sldMasterId id="2147483704" r:id="rId5"/>
    <p:sldMasterId id="2147483718" r:id="rId6"/>
  </p:sldMasterIdLst>
  <p:notesMasterIdLst>
    <p:notesMasterId r:id="rId171"/>
  </p:notesMasterIdLst>
  <p:sldIdLst>
    <p:sldId id="470" r:id="rId7"/>
    <p:sldId id="257" r:id="rId8"/>
    <p:sldId id="258" r:id="rId9"/>
    <p:sldId id="497" r:id="rId10"/>
    <p:sldId id="498" r:id="rId11"/>
    <p:sldId id="514" r:id="rId12"/>
    <p:sldId id="499" r:id="rId13"/>
    <p:sldId id="516" r:id="rId14"/>
    <p:sldId id="515" r:id="rId15"/>
    <p:sldId id="518" r:id="rId16"/>
    <p:sldId id="517" r:id="rId17"/>
    <p:sldId id="500" r:id="rId18"/>
    <p:sldId id="501" r:id="rId19"/>
    <p:sldId id="502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47" r:id="rId28"/>
    <p:sldId id="527" r:id="rId29"/>
    <p:sldId id="529" r:id="rId30"/>
    <p:sldId id="530" r:id="rId31"/>
    <p:sldId id="539" r:id="rId32"/>
    <p:sldId id="548" r:id="rId33"/>
    <p:sldId id="541" r:id="rId34"/>
    <p:sldId id="542" r:id="rId35"/>
    <p:sldId id="543" r:id="rId36"/>
    <p:sldId id="549" r:id="rId37"/>
    <p:sldId id="506" r:id="rId38"/>
    <p:sldId id="507" r:id="rId39"/>
    <p:sldId id="508" r:id="rId40"/>
    <p:sldId id="509" r:id="rId41"/>
    <p:sldId id="510" r:id="rId42"/>
    <p:sldId id="550" r:id="rId43"/>
    <p:sldId id="512" r:id="rId44"/>
    <p:sldId id="513" r:id="rId45"/>
    <p:sldId id="551" r:id="rId46"/>
    <p:sldId id="537" r:id="rId47"/>
    <p:sldId id="538" r:id="rId48"/>
    <p:sldId id="390" r:id="rId49"/>
    <p:sldId id="261" r:id="rId50"/>
    <p:sldId id="391" r:id="rId51"/>
    <p:sldId id="394" r:id="rId52"/>
    <p:sldId id="392" r:id="rId53"/>
    <p:sldId id="393" r:id="rId54"/>
    <p:sldId id="395" r:id="rId55"/>
    <p:sldId id="469" r:id="rId56"/>
    <p:sldId id="397" r:id="rId57"/>
    <p:sldId id="398" r:id="rId58"/>
    <p:sldId id="399" r:id="rId59"/>
    <p:sldId id="400" r:id="rId60"/>
    <p:sldId id="401" r:id="rId61"/>
    <p:sldId id="402" r:id="rId62"/>
    <p:sldId id="403" r:id="rId63"/>
    <p:sldId id="404" r:id="rId64"/>
    <p:sldId id="405" r:id="rId65"/>
    <p:sldId id="406" r:id="rId66"/>
    <p:sldId id="407" r:id="rId67"/>
    <p:sldId id="408" r:id="rId68"/>
    <p:sldId id="409" r:id="rId69"/>
    <p:sldId id="410" r:id="rId70"/>
    <p:sldId id="411" r:id="rId71"/>
    <p:sldId id="412" r:id="rId72"/>
    <p:sldId id="413" r:id="rId73"/>
    <p:sldId id="414" r:id="rId74"/>
    <p:sldId id="415" r:id="rId75"/>
    <p:sldId id="416" r:id="rId76"/>
    <p:sldId id="472" r:id="rId77"/>
    <p:sldId id="418" r:id="rId78"/>
    <p:sldId id="554" r:id="rId79"/>
    <p:sldId id="420" r:id="rId80"/>
    <p:sldId id="421" r:id="rId81"/>
    <p:sldId id="422" r:id="rId82"/>
    <p:sldId id="423" r:id="rId83"/>
    <p:sldId id="424" r:id="rId84"/>
    <p:sldId id="425" r:id="rId85"/>
    <p:sldId id="426" r:id="rId86"/>
    <p:sldId id="428" r:id="rId87"/>
    <p:sldId id="466" r:id="rId88"/>
    <p:sldId id="429" r:id="rId89"/>
    <p:sldId id="555" r:id="rId90"/>
    <p:sldId id="462" r:id="rId91"/>
    <p:sldId id="452" r:id="rId92"/>
    <p:sldId id="494" r:id="rId93"/>
    <p:sldId id="453" r:id="rId94"/>
    <p:sldId id="490" r:id="rId95"/>
    <p:sldId id="474" r:id="rId96"/>
    <p:sldId id="477" r:id="rId97"/>
    <p:sldId id="478" r:id="rId98"/>
    <p:sldId id="479" r:id="rId99"/>
    <p:sldId id="481" r:id="rId100"/>
    <p:sldId id="483" r:id="rId101"/>
    <p:sldId id="482" r:id="rId102"/>
    <p:sldId id="459" r:id="rId103"/>
    <p:sldId id="454" r:id="rId104"/>
    <p:sldId id="455" r:id="rId105"/>
    <p:sldId id="456" r:id="rId106"/>
    <p:sldId id="457" r:id="rId107"/>
    <p:sldId id="460" r:id="rId108"/>
    <p:sldId id="270" r:id="rId109"/>
    <p:sldId id="271" r:id="rId110"/>
    <p:sldId id="545" r:id="rId111"/>
    <p:sldId id="272" r:id="rId112"/>
    <p:sldId id="273" r:id="rId113"/>
    <p:sldId id="274" r:id="rId114"/>
    <p:sldId id="275" r:id="rId115"/>
    <p:sldId id="276" r:id="rId116"/>
    <p:sldId id="277" r:id="rId117"/>
    <p:sldId id="278" r:id="rId118"/>
    <p:sldId id="279" r:id="rId119"/>
    <p:sldId id="484" r:id="rId120"/>
    <p:sldId id="281" r:id="rId121"/>
    <p:sldId id="282" r:id="rId122"/>
    <p:sldId id="284" r:id="rId123"/>
    <p:sldId id="546" r:id="rId124"/>
    <p:sldId id="285" r:id="rId125"/>
    <p:sldId id="286" r:id="rId126"/>
    <p:sldId id="287" r:id="rId127"/>
    <p:sldId id="288" r:id="rId128"/>
    <p:sldId id="289" r:id="rId129"/>
    <p:sldId id="290" r:id="rId130"/>
    <p:sldId id="291" r:id="rId131"/>
    <p:sldId id="485" r:id="rId132"/>
    <p:sldId id="293" r:id="rId133"/>
    <p:sldId id="294" r:id="rId134"/>
    <p:sldId id="295" r:id="rId135"/>
    <p:sldId id="296" r:id="rId136"/>
    <p:sldId id="297" r:id="rId137"/>
    <p:sldId id="298" r:id="rId138"/>
    <p:sldId id="299" r:id="rId139"/>
    <p:sldId id="300" r:id="rId140"/>
    <p:sldId id="301" r:id="rId141"/>
    <p:sldId id="492" r:id="rId142"/>
    <p:sldId id="302" r:id="rId143"/>
    <p:sldId id="303" r:id="rId144"/>
    <p:sldId id="304" r:id="rId145"/>
    <p:sldId id="305" r:id="rId146"/>
    <p:sldId id="486" r:id="rId147"/>
    <p:sldId id="307" r:id="rId148"/>
    <p:sldId id="308" r:id="rId149"/>
    <p:sldId id="309" r:id="rId150"/>
    <p:sldId id="310" r:id="rId151"/>
    <p:sldId id="311" r:id="rId152"/>
    <p:sldId id="312" r:id="rId153"/>
    <p:sldId id="313" r:id="rId154"/>
    <p:sldId id="493" r:id="rId155"/>
    <p:sldId id="315" r:id="rId156"/>
    <p:sldId id="316" r:id="rId157"/>
    <p:sldId id="317" r:id="rId158"/>
    <p:sldId id="318" r:id="rId159"/>
    <p:sldId id="320" r:id="rId160"/>
    <p:sldId id="487" r:id="rId161"/>
    <p:sldId id="552" r:id="rId162"/>
    <p:sldId id="440" r:id="rId163"/>
    <p:sldId id="442" r:id="rId164"/>
    <p:sldId id="444" r:id="rId165"/>
    <p:sldId id="446" r:id="rId166"/>
    <p:sldId id="449" r:id="rId167"/>
    <p:sldId id="448" r:id="rId168"/>
    <p:sldId id="495" r:id="rId169"/>
    <p:sldId id="496" r:id="rId170"/>
  </p:sldIdLst>
  <p:sldSz cx="9144000" cy="6858000" type="screen4x3"/>
  <p:notesSz cx="6858000" cy="9144000"/>
  <p:custDataLst>
    <p:tags r:id="rId17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DFamily" initials="F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004FEE"/>
    <a:srgbClr val="D6A300"/>
    <a:srgbClr val="6699FF"/>
    <a:srgbClr val="000066"/>
    <a:srgbClr val="080808"/>
    <a:srgbClr val="FBEAC7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79" autoAdjust="0"/>
    <p:restoredTop sz="94444" autoAdjust="0"/>
  </p:normalViewPr>
  <p:slideViewPr>
    <p:cSldViewPr snapToGrid="0">
      <p:cViewPr varScale="1">
        <p:scale>
          <a:sx n="74" d="100"/>
          <a:sy n="74" d="100"/>
        </p:scale>
        <p:origin x="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41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88"/>
    </p:cViewPr>
  </p:sorterViewPr>
  <p:notesViewPr>
    <p:cSldViewPr snapToGrid="0">
      <p:cViewPr>
        <p:scale>
          <a:sx n="75" d="100"/>
          <a:sy n="75" d="100"/>
        </p:scale>
        <p:origin x="-4086" y="-77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38" Type="http://schemas.openxmlformats.org/officeDocument/2006/relationships/slide" Target="slides/slide132.xml"/><Relationship Id="rId154" Type="http://schemas.openxmlformats.org/officeDocument/2006/relationships/slide" Target="slides/slide148.xml"/><Relationship Id="rId159" Type="http://schemas.openxmlformats.org/officeDocument/2006/relationships/slide" Target="slides/slide153.xml"/><Relationship Id="rId175" Type="http://schemas.openxmlformats.org/officeDocument/2006/relationships/viewProps" Target="viewProps.xml"/><Relationship Id="rId170" Type="http://schemas.openxmlformats.org/officeDocument/2006/relationships/slide" Target="slides/slide164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28" Type="http://schemas.openxmlformats.org/officeDocument/2006/relationships/slide" Target="slides/slide122.xml"/><Relationship Id="rId144" Type="http://schemas.openxmlformats.org/officeDocument/2006/relationships/slide" Target="slides/slide138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165" Type="http://schemas.openxmlformats.org/officeDocument/2006/relationships/slide" Target="slides/slide15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18" Type="http://schemas.openxmlformats.org/officeDocument/2006/relationships/slide" Target="slides/slide112.xml"/><Relationship Id="rId134" Type="http://schemas.openxmlformats.org/officeDocument/2006/relationships/slide" Target="slides/slide128.xml"/><Relationship Id="rId139" Type="http://schemas.openxmlformats.org/officeDocument/2006/relationships/slide" Target="slides/slide13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55" Type="http://schemas.openxmlformats.org/officeDocument/2006/relationships/slide" Target="slides/slide149.xml"/><Relationship Id="rId171" Type="http://schemas.openxmlformats.org/officeDocument/2006/relationships/notesMaster" Target="notesMasters/notesMaster1.xml"/><Relationship Id="rId176" Type="http://schemas.openxmlformats.org/officeDocument/2006/relationships/theme" Target="theme/them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24" Type="http://schemas.openxmlformats.org/officeDocument/2006/relationships/slide" Target="slides/slide118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45" Type="http://schemas.openxmlformats.org/officeDocument/2006/relationships/slide" Target="slides/slide139.xml"/><Relationship Id="rId161" Type="http://schemas.openxmlformats.org/officeDocument/2006/relationships/slide" Target="slides/slide155.xml"/><Relationship Id="rId166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119" Type="http://schemas.openxmlformats.org/officeDocument/2006/relationships/slide" Target="slides/slide113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177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72" Type="http://schemas.openxmlformats.org/officeDocument/2006/relationships/tags" Target="tags/tag1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commentAuthors" Target="commentAuthor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presProps" Target="presProps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77.xml"/><Relationship Id="rId13" Type="http://schemas.openxmlformats.org/officeDocument/2006/relationships/slide" Target="slides/slide87.xml"/><Relationship Id="rId3" Type="http://schemas.openxmlformats.org/officeDocument/2006/relationships/slide" Target="slides/slide55.xml"/><Relationship Id="rId7" Type="http://schemas.openxmlformats.org/officeDocument/2006/relationships/slide" Target="slides/slide76.xml"/><Relationship Id="rId12" Type="http://schemas.openxmlformats.org/officeDocument/2006/relationships/slide" Target="slides/slide86.xml"/><Relationship Id="rId2" Type="http://schemas.openxmlformats.org/officeDocument/2006/relationships/slide" Target="slides/slide53.xml"/><Relationship Id="rId1" Type="http://schemas.openxmlformats.org/officeDocument/2006/relationships/slide" Target="slides/slide35.xml"/><Relationship Id="rId6" Type="http://schemas.openxmlformats.org/officeDocument/2006/relationships/slide" Target="slides/slide75.xml"/><Relationship Id="rId11" Type="http://schemas.openxmlformats.org/officeDocument/2006/relationships/slide" Target="slides/slide80.xml"/><Relationship Id="rId5" Type="http://schemas.openxmlformats.org/officeDocument/2006/relationships/slide" Target="slides/slide67.xml"/><Relationship Id="rId15" Type="http://schemas.openxmlformats.org/officeDocument/2006/relationships/slide" Target="slides/slide133.xml"/><Relationship Id="rId10" Type="http://schemas.openxmlformats.org/officeDocument/2006/relationships/slide" Target="slides/slide79.xml"/><Relationship Id="rId4" Type="http://schemas.openxmlformats.org/officeDocument/2006/relationships/slide" Target="slides/slide60.xml"/><Relationship Id="rId9" Type="http://schemas.openxmlformats.org/officeDocument/2006/relationships/slide" Target="slides/slide78.xml"/><Relationship Id="rId14" Type="http://schemas.openxmlformats.org/officeDocument/2006/relationships/slide" Target="slides/slide9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98547BD-6806-40EF-A486-9EBD4CA02654}" type="datetimeFigureOut">
              <a:rPr lang="en-US"/>
              <a:pPr>
                <a:defRPr/>
              </a:pPr>
              <a:t>4/10/2020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0BA638C-C790-40FC-BEFF-300666205E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F4574-7316-4128-A215-34A00AC9157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04F90E-074F-49D4-A36C-8DA1A6BF3B86}" type="slidenum">
              <a:rPr lang="en-US" smtClean="0"/>
              <a:pPr/>
              <a:t>100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B80879-2AD9-46B8-8035-9C133213D241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974BCAC-21B7-4B63-B0DE-4EF5048AA8E2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FE218-1F72-47E3-97DC-6D82DE31CDD5}" type="slidenum">
              <a:rPr lang="en-US" smtClean="0"/>
              <a:pPr/>
              <a:t>103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4AAA92-0B4B-47DA-9214-675FF349AD44}" type="slidenum">
              <a:rPr lang="en-US" smtClean="0"/>
              <a:pPr/>
              <a:t>104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A42A53-CBAA-4968-8217-AB8598C9C918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D85569-88EE-4072-81EC-FAFF438D1385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1F1A31-D5D3-4AFB-9167-A72FEAE49875}" type="slidenum">
              <a:rPr lang="en-US" smtClean="0"/>
              <a:pPr/>
              <a:t>108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25069C-4750-426C-B996-E4E4EBB42092}" type="slidenum">
              <a:rPr lang="en-US" smtClean="0"/>
              <a:pPr/>
              <a:t>109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F4574-7316-4128-A215-34A00AC915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6D0E33-C856-4673-8814-D067DB7434D8}" type="slidenum">
              <a:rPr lang="en-US" smtClean="0"/>
              <a:pPr/>
              <a:t>110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91F2CF-DE82-466D-8BB5-49584310A17A}" type="slidenum">
              <a:rPr lang="en-US" smtClean="0"/>
              <a:pPr/>
              <a:t>111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C9A0DC-9F14-4499-8353-D9D587541886}" type="slidenum">
              <a:rPr lang="en-US" smtClean="0"/>
              <a:pPr/>
              <a:t>112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12AE30-0E50-4577-A918-838D7327575D}" type="slidenum">
              <a:rPr lang="en-US" smtClean="0"/>
              <a:pPr/>
              <a:t>113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4B71DA-C61D-4B74-BC93-B8C9B0058F01}" type="slidenum">
              <a:rPr lang="en-US" smtClean="0"/>
              <a:pPr/>
              <a:t>115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202032-379B-4925-81FD-7E240CE59315}" type="slidenum">
              <a:rPr lang="en-US" smtClean="0"/>
              <a:pPr/>
              <a:t>116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51E98B-CAB4-40D8-9CCC-8EAF10E36670}" type="slidenum">
              <a:rPr lang="en-US" smtClean="0"/>
              <a:pPr/>
              <a:t>117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118</a:t>
            </a:fld>
            <a:endParaRPr lang="en-US" dirty="0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45B74C-F158-45FF-90ED-7A1AC9A12837}" type="slidenum">
              <a:rPr lang="en-US" smtClean="0"/>
              <a:pPr/>
              <a:t>119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62B41-9534-4249-8E6A-EE784D2621C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C1D552-8EEA-4BA9-9E5F-EA7BF141A178}" type="slidenum">
              <a:rPr lang="en-US" smtClean="0"/>
              <a:pPr/>
              <a:t>120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902E00-D509-414C-9F5B-2E1FA13D9626}" type="slidenum">
              <a:rPr lang="en-US" smtClean="0"/>
              <a:pPr/>
              <a:t>121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3E9FBB-06B4-4BEA-8A14-13B1032E9639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B8AD3D-0255-45D8-A650-FF852E371B9E}" type="slidenum">
              <a:rPr lang="en-US" smtClean="0"/>
              <a:pPr/>
              <a:t>123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8C3E60-BBBC-4E0C-83CC-6D3A2048AB91}" type="slidenum">
              <a:rPr lang="en-US" smtClean="0"/>
              <a:pPr/>
              <a:t>124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7F24482-7754-4402-B242-D6BAC3522084}" type="slidenum">
              <a:rPr lang="en-US" smtClean="0"/>
              <a:pPr/>
              <a:t>125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9DF7D3-9A53-4945-BD43-47D21ECDDD47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D0429E-D0B5-4E7C-8AEF-B0B1F2BE90C2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1A661D-D424-4726-BD8F-326FB8750D5C}" type="slidenum">
              <a:rPr lang="en-US" smtClean="0"/>
              <a:pPr/>
              <a:t>128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C56F9F-8C0D-499F-BF8A-BFB8B7D7290D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3D45DE-1354-407D-A9B3-C03E6DEAEA6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77E77A-2E86-4738-9EFD-6624584DAA98}" type="slidenum">
              <a:rPr lang="en-US" smtClean="0"/>
              <a:pPr/>
              <a:t>130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F65D9E-A5AC-42E2-A54F-3751B0D45890}" type="slidenum">
              <a:rPr lang="en-US" smtClean="0"/>
              <a:pPr/>
              <a:t>131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E90AAE-B48F-4114-9393-2829E0557241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1B2514-A64E-406B-8E8D-96A4AD0E3B76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C14557-8743-4858-A221-B089401A2062}" type="slidenum">
              <a:rPr lang="en-US" smtClean="0"/>
              <a:pPr/>
              <a:t>134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29C9BD-9A0B-4C5D-A839-C26B0C54608A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DB4EF0-4D6D-4623-B7BC-FCA681D0E258}" type="slidenum">
              <a:rPr lang="en-US" smtClean="0"/>
              <a:pPr/>
              <a:t>136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12E808-2518-4D02-AB3E-C74F57A3AF2C}" type="slidenum">
              <a:rPr lang="en-US" smtClean="0"/>
              <a:pPr/>
              <a:t>137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F5F067-F58B-433B-A62A-E0866D7ECCE3}" type="slidenum">
              <a:rPr lang="en-US" smtClean="0"/>
              <a:pPr/>
              <a:t>138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383458-4F0F-4755-853D-7B4DFE705C00}" type="slidenum">
              <a:rPr lang="en-US" smtClean="0"/>
              <a:pPr/>
              <a:t>139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338608-1F62-44FA-9BBC-D2740E2D731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218A4B-195E-431B-B050-6573885C1E48}" type="slidenum">
              <a:rPr lang="en-US" smtClean="0"/>
              <a:pPr/>
              <a:t>140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61D75D-AC5B-4C42-9D3F-7F572FE5ECCA}" type="slidenum">
              <a:rPr lang="en-US" smtClean="0"/>
              <a:pPr/>
              <a:t>142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4EE6D5-F715-4507-9CA1-FB79F2E88D60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99CD74-3412-4E7B-8778-5E636D9EACD8}" type="slidenum">
              <a:rPr lang="en-US" smtClean="0"/>
              <a:pPr/>
              <a:t>144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FEB5BD2-2668-48AC-8F42-650AADBB4FE2}" type="slidenum">
              <a:rPr lang="en-US" smtClean="0"/>
              <a:pPr/>
              <a:t>145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95E309-1131-4C2A-ACEB-419C18FCDACC}" type="slidenum">
              <a:rPr lang="en-US" smtClean="0"/>
              <a:pPr/>
              <a:t>146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A00DC2-B9A3-4623-996C-1C0C5C0D50F5}" type="slidenum">
              <a:rPr lang="en-US" smtClean="0"/>
              <a:pPr/>
              <a:t>147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305841-0AC6-4056-8282-D64589B88BB9}" type="slidenum">
              <a:rPr lang="en-US" smtClean="0"/>
              <a:pPr/>
              <a:t>148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62B41-9534-4249-8E6A-EE784D2621C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7A58A2-A6AF-4BC4-B809-6D55A54CD069}" type="slidenum">
              <a:rPr lang="en-US" smtClean="0"/>
              <a:pPr/>
              <a:t>150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CB1B96-463E-45AF-9AB2-5C302FC4ED60}" type="slidenum">
              <a:rPr lang="en-US" smtClean="0"/>
              <a:pPr/>
              <a:t>151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C0AC94-EA06-4C8F-9D3B-D4306725C280}" type="slidenum">
              <a:rPr lang="en-US" smtClean="0"/>
              <a:pPr/>
              <a:t>152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4325C8-5310-4AE5-9407-45EE7833E4D7}" type="slidenum">
              <a:rPr lang="en-US" smtClean="0"/>
              <a:pPr/>
              <a:t>153</a:t>
            </a:fld>
            <a:endParaRPr lang="en-US" dirty="0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B653A3-941A-451E-BD0B-CF9244DD0997}" type="slidenum">
              <a:rPr lang="en-US" smtClean="0"/>
              <a:pPr/>
              <a:t>154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062D3A-9CBD-4393-9AEB-2BEC157106FF}" type="slidenum">
              <a:rPr lang="en-US" smtClean="0"/>
              <a:pPr/>
              <a:t>155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CFED13-A0C0-4DE8-B07A-6D0C631AA716}" type="slidenum">
              <a:rPr lang="en-US" smtClean="0"/>
              <a:pPr/>
              <a:t>156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62DC68-5240-4194-960E-029B640B680A}" type="slidenum">
              <a:rPr lang="en-US" smtClean="0"/>
              <a:pPr/>
              <a:t>157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51DE83-65E0-4386-B2A1-60C9E518EAF4}" type="slidenum">
              <a:rPr lang="en-US" smtClean="0"/>
              <a:pPr/>
              <a:t>158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13F442-AEAC-4B2A-8DF2-335717A15275}" type="slidenum">
              <a:rPr lang="en-US" smtClean="0"/>
              <a:pPr/>
              <a:t>159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62B41-9534-4249-8E6A-EE784D2621C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E4C568-587E-4CDE-A03F-45A1B41F4E29}" type="slidenum">
              <a:rPr lang="en-US" smtClean="0"/>
              <a:pPr/>
              <a:t>160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285942-7548-42D6-9610-B1C998B28732}" type="slidenum">
              <a:rPr lang="en-US" smtClean="0"/>
              <a:pPr/>
              <a:t>161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8D00DF-1C75-42CF-B816-7E705283A593}" type="slidenum">
              <a:rPr lang="en-US" smtClean="0"/>
              <a:pPr/>
              <a:t>162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BC2013-6C29-49CE-97E6-7F55292B1918}" type="slidenum">
              <a:rPr lang="en-US" smtClean="0"/>
              <a:pPr/>
              <a:t>163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24A9B1-1205-4AEF-BD7E-38E1B0205D5C}" type="slidenum">
              <a:rPr lang="en-US" smtClean="0"/>
              <a:pPr/>
              <a:t>164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338608-1F62-44FA-9BBC-D2740E2D731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62B41-9534-4249-8E6A-EE784D2621C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62B41-9534-4249-8E6A-EE784D2621C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BC2013-6C29-49CE-97E6-7F55292B191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338608-1F62-44FA-9BBC-D2740E2D731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B62B41-9534-4249-8E6A-EE784D2621C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D3A88A7-8FD0-4D2E-9F0E-E89DF9181C2F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80BE78-33A2-4A1E-8C78-EA863EE337E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E27C2F-43E9-4F73-AA46-20B0BC7FCD1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03C2C8-F4E5-49A9-95CB-594314F988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F11E7B-C045-4DE0-8524-2AF8AC7FA6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CA147B-6BE2-499B-9613-E7BB2F260B9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19B12B-7F80-4D86-8C49-BF4E0E79E0F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2EAE6E-EA6E-4702-B76E-687C8E35AD7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24A9B1-1205-4AEF-BD7E-38E1B0205D5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C923DB-C1D0-4117-BACE-E84D77B089A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E493441-0590-4359-8D0F-F54B34FFFE3C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0DC2D8-297C-477F-B3FA-D3BDF6EF93B7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F3D533-6EFE-4499-B6DA-6C3E5F00A000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636D30-9EF0-49C4-A2AE-A679614069B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61C11F3-4539-4FA1-9E0D-E2018536B026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61DA2E-766C-4CA1-B945-03822619D16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0FDBDB-1146-44B4-A692-6A29190708D4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A76E30-A9DC-4830-B0BD-80813B13D6C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558C90-591E-4953-8174-AA03C267F7A5}" type="slidenum">
              <a:rPr lang="en-US" sz="1200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kern="1200" dirty="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AC7259-08BC-4629-B4FA-F1C1914DF8E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DA57E6-1A7F-4C5F-A831-243E1EE6CA0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77114F-161C-4907-B0A9-BD0BBA8011A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BEBF04-3FDD-48E7-8BE1-59DBF05D482D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16ECE0-8C94-4C00-BC8F-4ABC3FE68CF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D2FAD1-880E-4572-B5EF-1885CA25D893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846DC2-C955-4D63-AE5B-8FDCF2D55967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F37E6F-30BE-42D0-BA37-365063B18F50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A5129A-0868-4D33-AE6B-AD71ACF8AB9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528581-E81F-418C-9DC1-15568B1CF45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06967D-9BFA-4726-83E0-FCECEA7CA428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0EE26A-EF82-4F67-80A0-3A56F143A2C1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968835A-6571-4834-B684-7AA18214A493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788E16-FCC0-4DA5-96F6-893B73E5DC4D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9A66361-9284-48A1-B88C-A1432429A2D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4311F6-8208-48BD-BA9D-A785F3E5ADFF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24CC6B-D1D5-40A2-94EB-FCDA92E7157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2F4EA9-C4BC-4897-A811-57D0C244E53D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A5129A-0868-4D33-AE6B-AD71ACF8AB9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3C3854-1349-402B-A4C6-68D1388DB95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785E42-C90B-44D9-A558-99B9716C3628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8DB35-5043-4E5C-949A-2A23D3E6B58F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C14ECB-FE78-44A9-A635-C147176E85EF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52EACC-FFA5-4504-9EAA-77981C5615FE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FE8438-40C9-4344-A357-C162F72938CA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AAA656-22F4-48FD-BC14-3FE1516D398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A25BAB-CD74-4145-9341-9F204FC37248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D027C2-E20B-470F-AA4E-4325ACF74BD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994F91-A5EB-4FCA-9660-59B670321904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F4574-7316-4128-A215-34A00AC9157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C9D8F5B-EFA4-46BA-9B12-CE08883F23EC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08AD79-DCF2-4930-8AE3-2BC204F3AA36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1254D6-835B-4665-8E7A-9A9DFA3E1F25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D2FBBC-1323-4589-B9E7-AA02096295E3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289875-4B5B-4DE4-BEA1-73489BEFD78F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8176F6-ECB1-492B-A737-B97A1E713B79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4052C3-0667-41ED-ADB6-DAF935D5E651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97BB87-3F3A-45CB-B9CA-283A96B18DD2}" type="slidenum">
              <a:rPr lang="en-US" smtClean="0"/>
              <a:pPr/>
              <a:t>79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F4574-7316-4128-A215-34A00AC9157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7F2CFB-DB56-4CC7-8F95-362751DCC16E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1BE24-3CED-4D58-97A2-7AF819C21CCE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5207B7-2B38-4FA9-872E-06E4AFB0EFAF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B1DC9D-2778-4C98-91D4-B6D372CA0C47}" type="slidenum">
              <a:rPr lang="en-US" smtClean="0"/>
              <a:pPr/>
              <a:t>83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84</a:t>
            </a:fld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F64E7D-25C4-4BC0-B385-BCD950205CB2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552ED2-3D33-419F-B42D-71E68AEECF19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552ED2-3D33-419F-B42D-71E68AEECF19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7F222C-4CE3-48B4-9B62-0E53576195A9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4F4574-7316-4128-A215-34A00AC9157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BA638C-C790-40FC-BEFF-300666205E27}" type="slidenum">
              <a:rPr lang="en-US" smtClean="0"/>
              <a:pPr>
                <a:defRPr/>
              </a:pPr>
              <a:t>96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977D1B-39AA-4959-9C32-13C3329664FB}" type="slidenum">
              <a:rPr lang="en-US" smtClean="0"/>
              <a:pPr/>
              <a:t>97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9B5D3A-24A0-4449-976A-A8C571B9794A}" type="slidenum">
              <a:rPr lang="en-US" smtClean="0"/>
              <a:pPr/>
              <a:t>98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1D98F4-AFBD-4AD2-8BC0-638227651361}" type="slidenum">
              <a:rPr lang="en-US" smtClean="0"/>
              <a:pPr/>
              <a:t>99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lnSpc>
                <a:spcPts val="4200"/>
              </a:lnSpc>
              <a:defRPr sz="44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1126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29D0B-1A2C-4619-A4E3-1903FACB5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lnSpc>
                <a:spcPts val="4200"/>
              </a:lnSpc>
              <a:defRPr sz="44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1126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40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effectLst/>
              </a:defRPr>
            </a:lvl1pPr>
            <a:lvl2pPr>
              <a:defRPr>
                <a:solidFill>
                  <a:srgbClr val="000066"/>
                </a:solidFill>
                <a:effectLst/>
              </a:defRPr>
            </a:lvl2pPr>
            <a:lvl3pPr>
              <a:defRPr>
                <a:solidFill>
                  <a:srgbClr val="000066"/>
                </a:solidFill>
                <a:effectLst/>
              </a:defRPr>
            </a:lvl3pPr>
            <a:lvl4pPr>
              <a:defRPr>
                <a:solidFill>
                  <a:srgbClr val="000066"/>
                </a:solidFill>
                <a:effectLst/>
              </a:defRPr>
            </a:lvl4pPr>
            <a:lvl5pPr>
              <a:defRPr>
                <a:solidFill>
                  <a:srgbClr val="000066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11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7471"/>
            <a:ext cx="7772400" cy="1362075"/>
          </a:xfrm>
        </p:spPr>
        <p:txBody>
          <a:bodyPr anchor="t"/>
          <a:lstStyle>
            <a:lvl1pPr algn="l"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9349"/>
            <a:ext cx="7772400" cy="1500187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40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effectLst/>
              </a:defRPr>
            </a:lvl1pPr>
            <a:lvl2pPr>
              <a:defRPr>
                <a:solidFill>
                  <a:srgbClr val="000066"/>
                </a:solidFill>
                <a:effectLst/>
              </a:defRPr>
            </a:lvl2pPr>
            <a:lvl3pPr>
              <a:defRPr>
                <a:solidFill>
                  <a:srgbClr val="000066"/>
                </a:solidFill>
                <a:effectLst/>
              </a:defRPr>
            </a:lvl3pPr>
            <a:lvl4pPr>
              <a:defRPr>
                <a:solidFill>
                  <a:srgbClr val="000066"/>
                </a:solidFill>
                <a:effectLst/>
              </a:defRPr>
            </a:lvl4pPr>
            <a:lvl5pPr>
              <a:defRPr>
                <a:solidFill>
                  <a:srgbClr val="000066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o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lnSpc>
                <a:spcPts val="2600"/>
              </a:lnSpc>
              <a:defRPr lang="en-US" sz="28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129D0B-1A2C-4619-A4E3-1903FACB59D7}" type="slidenum"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lnSpc>
                <a:spcPts val="4200"/>
              </a:lnSpc>
              <a:defRPr sz="44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1126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40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effectLst/>
              </a:defRPr>
            </a:lvl1pPr>
            <a:lvl2pPr>
              <a:defRPr>
                <a:solidFill>
                  <a:srgbClr val="000066"/>
                </a:solidFill>
                <a:effectLst/>
              </a:defRPr>
            </a:lvl2pPr>
            <a:lvl3pPr>
              <a:defRPr>
                <a:solidFill>
                  <a:srgbClr val="000066"/>
                </a:solidFill>
                <a:effectLst/>
              </a:defRPr>
            </a:lvl3pPr>
            <a:lvl4pPr>
              <a:defRPr>
                <a:solidFill>
                  <a:srgbClr val="000066"/>
                </a:solidFill>
                <a:effectLst/>
              </a:defRPr>
            </a:lvl4pPr>
            <a:lvl5pPr>
              <a:defRPr>
                <a:solidFill>
                  <a:srgbClr val="000066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11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11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7471"/>
            <a:ext cx="7772400" cy="1362075"/>
          </a:xfrm>
        </p:spPr>
        <p:txBody>
          <a:bodyPr anchor="t"/>
          <a:lstStyle>
            <a:lvl1pPr algn="l"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9349"/>
            <a:ext cx="7772400" cy="1500187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o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lnSpc>
                <a:spcPts val="2600"/>
              </a:lnSpc>
              <a:defRPr lang="en-US" sz="28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129D0B-1A2C-4619-A4E3-1903FACB59D7}" type="slidenum"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7471"/>
            <a:ext cx="7772400" cy="1362075"/>
          </a:xfrm>
        </p:spPr>
        <p:txBody>
          <a:bodyPr anchor="t"/>
          <a:lstStyle>
            <a:lvl1pPr algn="l"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9349"/>
            <a:ext cx="7772400" cy="1500187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lnSpc>
                <a:spcPts val="4200"/>
              </a:lnSpc>
              <a:defRPr sz="44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1126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40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effectLst/>
              </a:defRPr>
            </a:lvl1pPr>
            <a:lvl2pPr>
              <a:defRPr>
                <a:solidFill>
                  <a:srgbClr val="000066"/>
                </a:solidFill>
                <a:effectLst/>
              </a:defRPr>
            </a:lvl2pPr>
            <a:lvl3pPr>
              <a:defRPr>
                <a:solidFill>
                  <a:srgbClr val="000066"/>
                </a:solidFill>
                <a:effectLst/>
              </a:defRPr>
            </a:lvl3pPr>
            <a:lvl4pPr>
              <a:defRPr>
                <a:solidFill>
                  <a:srgbClr val="000066"/>
                </a:solidFill>
                <a:effectLst/>
              </a:defRPr>
            </a:lvl4pPr>
            <a:lvl5pPr>
              <a:defRPr>
                <a:solidFill>
                  <a:srgbClr val="000066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11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7471"/>
            <a:ext cx="7772400" cy="1362075"/>
          </a:xfrm>
        </p:spPr>
        <p:txBody>
          <a:bodyPr anchor="t"/>
          <a:lstStyle>
            <a:lvl1pPr algn="l"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9349"/>
            <a:ext cx="7772400" cy="1500187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o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lnSpc>
                <a:spcPts val="2600"/>
              </a:lnSpc>
              <a:defRPr lang="en-US" sz="28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129D0B-1A2C-4619-A4E3-1903FACB59D7}" type="slidenum"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lnSpc>
                <a:spcPts val="4200"/>
              </a:lnSpc>
              <a:defRPr sz="44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1126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40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effectLst/>
              </a:defRPr>
            </a:lvl1pPr>
            <a:lvl2pPr>
              <a:defRPr>
                <a:solidFill>
                  <a:srgbClr val="000066"/>
                </a:solidFill>
                <a:effectLst/>
              </a:defRPr>
            </a:lvl2pPr>
            <a:lvl3pPr>
              <a:defRPr>
                <a:solidFill>
                  <a:srgbClr val="000066"/>
                </a:solidFill>
                <a:effectLst/>
              </a:defRPr>
            </a:lvl3pPr>
            <a:lvl4pPr>
              <a:defRPr>
                <a:solidFill>
                  <a:srgbClr val="000066"/>
                </a:solidFill>
                <a:effectLst/>
              </a:defRPr>
            </a:lvl4pPr>
            <a:lvl5pPr>
              <a:defRPr>
                <a:solidFill>
                  <a:srgbClr val="000066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11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7471"/>
            <a:ext cx="7772400" cy="1362075"/>
          </a:xfrm>
        </p:spPr>
        <p:txBody>
          <a:bodyPr anchor="t"/>
          <a:lstStyle>
            <a:lvl1pPr algn="l"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9349"/>
            <a:ext cx="7772400" cy="1500187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o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lnSpc>
                <a:spcPts val="2600"/>
              </a:lnSpc>
              <a:defRPr lang="en-US" sz="28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129D0B-1A2C-4619-A4E3-1903FACB59D7}" type="slidenum"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lnSpc>
                <a:spcPts val="4200"/>
              </a:lnSpc>
              <a:defRPr sz="44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1126"/>
            <a:ext cx="6400800" cy="1752600"/>
          </a:xfrm>
        </p:spPr>
        <p:txBody>
          <a:bodyPr/>
          <a:lstStyle>
            <a:lvl1pPr marL="0" indent="0" algn="ctr">
              <a:buNone/>
              <a:defRPr b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4000" b="1" cap="all" spc="0">
                <a:ln w="0"/>
                <a:solidFill>
                  <a:srgbClr val="66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66"/>
                </a:solidFill>
                <a:effectLst/>
              </a:defRPr>
            </a:lvl1pPr>
            <a:lvl2pPr>
              <a:defRPr>
                <a:solidFill>
                  <a:srgbClr val="000066"/>
                </a:solidFill>
                <a:effectLst/>
              </a:defRPr>
            </a:lvl2pPr>
            <a:lvl3pPr>
              <a:defRPr>
                <a:solidFill>
                  <a:srgbClr val="000066"/>
                </a:solidFill>
                <a:effectLst/>
              </a:defRPr>
            </a:lvl3pPr>
            <a:lvl4pPr>
              <a:defRPr>
                <a:solidFill>
                  <a:srgbClr val="000066"/>
                </a:solidFill>
                <a:effectLst/>
              </a:defRPr>
            </a:lvl4pPr>
            <a:lvl5pPr>
              <a:defRPr>
                <a:solidFill>
                  <a:srgbClr val="000066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FE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114800"/>
          </a:xfrm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  <a:lvl2pPr>
              <a:defRPr>
                <a:solidFill>
                  <a:srgbClr val="000066"/>
                </a:solidFill>
              </a:defRPr>
            </a:lvl2pPr>
            <a:lvl3pPr>
              <a:defRPr>
                <a:solidFill>
                  <a:srgbClr val="000066"/>
                </a:solidFill>
              </a:defRPr>
            </a:lvl3pPr>
            <a:lvl4pPr>
              <a:defRPr>
                <a:solidFill>
                  <a:srgbClr val="000066"/>
                </a:solidFill>
              </a:defRPr>
            </a:lvl4pPr>
            <a:lvl5pPr>
              <a:defRPr>
                <a:solidFill>
                  <a:srgbClr val="00006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752600"/>
          </a:xfrm>
          <a:prstGeom prst="rect">
            <a:avLst/>
          </a:prstGeom>
          <a:gradFill>
            <a:gsLst>
              <a:gs pos="94000">
                <a:schemeClr val="tx1">
                  <a:alpha val="0"/>
                </a:schemeClr>
              </a:gs>
              <a:gs pos="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77471"/>
            <a:ext cx="7772400" cy="1362075"/>
          </a:xfrm>
        </p:spPr>
        <p:txBody>
          <a:bodyPr anchor="t"/>
          <a:lstStyle>
            <a:lvl1pPr algn="l"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29349"/>
            <a:ext cx="7772400" cy="1500187"/>
          </a:xfrm>
        </p:spPr>
        <p:txBody>
          <a:bodyPr anchor="t"/>
          <a:lstStyle>
            <a:lvl1pPr marL="0" indent="0">
              <a:buNone/>
              <a:defRPr sz="2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o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hoto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lang="en-US" sz="40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lnSpc>
                <a:spcPts val="2600"/>
              </a:lnSpc>
              <a:defRPr lang="en-US" sz="28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81000"/>
            <a:ext cx="2133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248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 dirty="0">
              <a:solidFill>
                <a:srgbClr val="000000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7129D0B-1A2C-4619-A4E3-1903FACB59D7}" type="slidenum">
              <a:rPr lang="en-US" sz="2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2400" kern="1200" dirty="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lnSpc>
                <a:spcPts val="2600"/>
              </a:lnSpc>
              <a:defRPr lang="en-US" sz="2800" b="1" cap="all" spc="0" dirty="0">
                <a:ln w="0"/>
                <a:solidFill>
                  <a:srgbClr val="004F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44184"/>
            <a:ext cx="9144000" cy="813816"/>
          </a:xfrm>
          <a:prstGeom prst="rect">
            <a:avLst/>
          </a:prstGeom>
        </p:spPr>
      </p:pic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720" y="6582222"/>
            <a:ext cx="42272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086600" y="6596739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en-US" sz="1000" b="1" dirty="0">
                <a:solidFill>
                  <a:schemeClr val="accent3"/>
                </a:solidFill>
                <a:latin typeface="+mn-lt"/>
              </a:rPr>
              <a:t>Slide 3-</a:t>
            </a:r>
            <a:fld id="{B4DBBA71-DF43-4E0A-96CB-B7A3AF23506B}" type="slidenum">
              <a:rPr lang="en-US" sz="1000" b="1" smtClean="0">
                <a:solidFill>
                  <a:schemeClr val="accent3"/>
                </a:solidFill>
                <a:latin typeface="+mn-lt"/>
              </a:rPr>
              <a:pPr algn="r">
                <a:defRPr/>
              </a:pPr>
              <a:t>‹#›</a:t>
            </a:fld>
            <a:endParaRPr lang="en-US" sz="1000" b="1" dirty="0">
              <a:solidFill>
                <a:schemeClr val="accent3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/>
  <p:txStyles>
    <p:titleStyle>
      <a:lvl1pPr algn="ctr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 spc="0">
          <a:ln w="0"/>
          <a:solidFill>
            <a:srgbClr val="6699FF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12700" stA="50000" endPos="50000" dist="5000" dir="5400000" sy="-100000" rotWithShape="0"/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44184"/>
            <a:ext cx="9144000" cy="813816"/>
          </a:xfrm>
          <a:prstGeom prst="rect">
            <a:avLst/>
          </a:prstGeom>
        </p:spPr>
      </p:pic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720" y="6582222"/>
            <a:ext cx="42272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086600" y="6596739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Slide 3-</a:t>
            </a:r>
            <a:fld id="{B4DBBA71-DF43-4E0A-96CB-B7A3AF23506B}" type="slidenum">
              <a:rPr lang="en-US" sz="10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sldNum="0" hdr="0" ftr="0"/>
  <p:txStyles>
    <p:titleStyle>
      <a:lvl1pPr algn="ctr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 spc="0">
          <a:ln w="0"/>
          <a:solidFill>
            <a:srgbClr val="6699FF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12700" stA="50000" endPos="50000" dist="5000" dir="5400000" sy="-100000" rotWithShape="0"/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44184"/>
            <a:ext cx="9144000" cy="813816"/>
          </a:xfrm>
          <a:prstGeom prst="rect">
            <a:avLst/>
          </a:prstGeom>
        </p:spPr>
      </p:pic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720" y="6582222"/>
            <a:ext cx="42272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086600" y="6596739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Slide 3-</a:t>
            </a:r>
            <a:fld id="{B4DBBA71-DF43-4E0A-96CB-B7A3AF23506B}" type="slidenum">
              <a:rPr lang="en-US" sz="10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sldNum="0" hdr="0" ftr="0"/>
  <p:txStyles>
    <p:titleStyle>
      <a:lvl1pPr algn="ctr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 spc="0">
          <a:ln w="0"/>
          <a:solidFill>
            <a:srgbClr val="6699FF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12700" stA="50000" endPos="50000" dist="5000" dir="5400000" sy="-100000" rotWithShape="0"/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44184"/>
            <a:ext cx="9144000" cy="813816"/>
          </a:xfrm>
          <a:prstGeom prst="rect">
            <a:avLst/>
          </a:prstGeom>
        </p:spPr>
      </p:pic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720" y="6582222"/>
            <a:ext cx="42272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086600" y="6596739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Slide 3-</a:t>
            </a:r>
            <a:fld id="{B4DBBA71-DF43-4E0A-96CB-B7A3AF23506B}" type="slidenum">
              <a:rPr lang="en-US" sz="10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sldNum="0" hdr="0" ftr="0"/>
  <p:txStyles>
    <p:titleStyle>
      <a:lvl1pPr algn="ctr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 spc="0">
          <a:ln w="0"/>
          <a:solidFill>
            <a:srgbClr val="6699FF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12700" stA="50000" endPos="50000" dist="5000" dir="5400000" sy="-100000" rotWithShape="0"/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44184"/>
            <a:ext cx="9144000" cy="813816"/>
          </a:xfrm>
          <a:prstGeom prst="rect">
            <a:avLst/>
          </a:prstGeom>
        </p:spPr>
      </p:pic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720" y="6582222"/>
            <a:ext cx="42272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086600" y="6596739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Slide 3-</a:t>
            </a:r>
            <a:fld id="{B4DBBA71-DF43-4E0A-96CB-B7A3AF23506B}" type="slidenum">
              <a:rPr lang="en-US" sz="10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sldNum="0" hdr="0" ftr="0"/>
  <p:txStyles>
    <p:titleStyle>
      <a:lvl1pPr algn="ctr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 spc="0">
          <a:ln w="0"/>
          <a:solidFill>
            <a:srgbClr val="6699FF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12700" stA="50000" endPos="50000" dist="5000" dir="5400000" sy="-100000" rotWithShape="0"/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r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0" y="6044184"/>
            <a:ext cx="9144000" cy="813816"/>
          </a:xfrm>
          <a:prstGeom prst="rect">
            <a:avLst/>
          </a:prstGeom>
        </p:spPr>
      </p:pic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4720" y="6582222"/>
            <a:ext cx="422727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kern="1200" dirty="0">
                <a:solidFill>
                  <a:srgbClr val="FFFFFF"/>
                </a:solidFill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8" name="Rectangle 14"/>
          <p:cNvSpPr>
            <a:spLocks noChangeArrowheads="1"/>
          </p:cNvSpPr>
          <p:nvPr userDrawn="1"/>
        </p:nvSpPr>
        <p:spPr bwMode="auto">
          <a:xfrm>
            <a:off x="7086600" y="6596739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/>
                <a:ea typeface="+mn-ea"/>
                <a:cs typeface="+mn-cs"/>
              </a:rPr>
              <a:t>Slide 3-</a:t>
            </a:r>
            <a:fld id="{B4DBBA71-DF43-4E0A-96CB-B7A3AF23506B}" type="slidenum">
              <a:rPr lang="en-US" sz="1000" b="1" kern="1200">
                <a:solidFill>
                  <a:srgbClr val="FFFFFF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b="1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 ftr="0"/>
  <p:txStyles>
    <p:titleStyle>
      <a:lvl1pPr algn="ctr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4000" b="1" cap="all" spc="0">
          <a:ln w="0"/>
          <a:solidFill>
            <a:srgbClr val="6699FF"/>
          </a:solidFill>
          <a:effectLst>
            <a:outerShdw blurRad="38100" dist="38100" dir="2700000" algn="tl">
              <a:srgbClr val="000000">
                <a:alpha val="43137"/>
              </a:srgbClr>
            </a:outerShdw>
            <a:reflection blurRad="12700" stA="50000" endPos="50000" dist="5000" dir="5400000" sy="-100000" rotWithShape="0"/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66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rgbClr val="0000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13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1723" y="2990432"/>
            <a:ext cx="8220554" cy="1699248"/>
          </a:xfrm>
        </p:spPr>
        <p:txBody>
          <a:bodyPr/>
          <a:lstStyle/>
          <a:p>
            <a:r>
              <a:rPr lang="en-US" sz="5400" dirty="0">
                <a:solidFill>
                  <a:srgbClr val="004FEE"/>
                </a:solidFill>
              </a:rPr>
              <a:t>Aircraft missions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509260" y="5085574"/>
            <a:ext cx="3444165" cy="746720"/>
          </a:xfrm>
        </p:spPr>
        <p:txBody>
          <a:bodyPr/>
          <a:lstStyle/>
          <a:p>
            <a:r>
              <a:rPr lang="en-US" sz="4400" dirty="0"/>
              <a:t>Unit 3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91886"/>
            <a:ext cx="9144001" cy="53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3"/>
                </a:solidFill>
              </a:rPr>
              <a:t>Helicopter disadvantages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057" y="1480457"/>
            <a:ext cx="7794172" cy="4876800"/>
          </a:xfrm>
        </p:spPr>
        <p:txBody>
          <a:bodyPr/>
          <a:lstStyle/>
          <a:p>
            <a:r>
              <a:rPr lang="en-US" dirty="0"/>
              <a:t>Helicopters have wind limitations affecting their use in high winds.</a:t>
            </a:r>
          </a:p>
          <a:p>
            <a:r>
              <a:rPr lang="en-US" dirty="0"/>
              <a:t>Limited by size, payload, airspeed, and range. </a:t>
            </a:r>
          </a:p>
          <a:p>
            <a:r>
              <a:rPr lang="en-US" dirty="0"/>
              <a:t>Weather and daylight dependent.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E:\01B-21SM.TIF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48294"/>
          <a:stretch>
            <a:fillRect/>
          </a:stretch>
        </p:blipFill>
        <p:spPr bwMode="auto">
          <a:xfrm>
            <a:off x="4525963" y="838200"/>
            <a:ext cx="4160837" cy="5562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457200" y="1074738"/>
            <a:ext cx="3886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93" tIns="39197" rIns="78393" bIns="39197"/>
          <a:lstStyle/>
          <a:p>
            <a:pPr marL="454025" indent="-454025" defTabSz="777875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35000"/>
              <a:buFont typeface="Monotype Sorts" pitchFamily="2" charset="2"/>
              <a:buNone/>
            </a:pPr>
            <a:endParaRPr lang="en-US" sz="3200" b="1" dirty="0">
              <a:solidFill>
                <a:srgbClr val="000066"/>
              </a:solidFill>
              <a:latin typeface="Arial" charset="0"/>
            </a:endParaRPr>
          </a:p>
          <a:p>
            <a:pPr defTabSz="777875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35000"/>
              <a:buFont typeface="Monotype Sorts" pitchFamily="2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A TFR shape can be:</a:t>
            </a:r>
            <a:br>
              <a:rPr lang="en-US" sz="3200" b="1" dirty="0">
                <a:solidFill>
                  <a:srgbClr val="000066"/>
                </a:solidFill>
                <a:latin typeface="Arial" charset="0"/>
              </a:rPr>
            </a:br>
            <a:endParaRPr lang="en-US" sz="1200" b="1" dirty="0">
              <a:solidFill>
                <a:srgbClr val="000066"/>
              </a:solidFill>
              <a:latin typeface="Arial" charset="0"/>
            </a:endParaRPr>
          </a:p>
          <a:p>
            <a:pPr marL="454025" indent="-454025" defTabSz="777875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Wingdings" pitchFamily="2" charset="2"/>
              <a:buChar char="q"/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Circular – Single incident</a:t>
            </a:r>
          </a:p>
          <a:p>
            <a:pPr marL="454025" indent="-454025" defTabSz="777875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Wingdings" pitchFamily="2" charset="2"/>
              <a:buChar char="q"/>
            </a:pPr>
            <a:endParaRPr lang="en-US" sz="2800" b="1" dirty="0">
              <a:solidFill>
                <a:srgbClr val="000066"/>
              </a:solidFill>
              <a:latin typeface="Arial" charset="0"/>
            </a:endParaRPr>
          </a:p>
          <a:p>
            <a:pPr marL="454025" indent="-454025" defTabSz="777875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SzPct val="75000"/>
              <a:buFont typeface="Wingdings" pitchFamily="2" charset="2"/>
              <a:buChar char="q"/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Noncircular – To accommodate multi-incidents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757613" y="3016250"/>
            <a:ext cx="3429000" cy="1352550"/>
            <a:chOff x="2367" y="1996"/>
            <a:chExt cx="2160" cy="852"/>
          </a:xfrm>
        </p:grpSpPr>
        <p:sp>
          <p:nvSpPr>
            <p:cNvPr id="72858" name="Oval 5"/>
            <p:cNvSpPr>
              <a:spLocks noChangeArrowheads="1"/>
            </p:cNvSpPr>
            <p:nvPr/>
          </p:nvSpPr>
          <p:spPr bwMode="auto">
            <a:xfrm rot="1481937">
              <a:off x="3767" y="2106"/>
              <a:ext cx="760" cy="742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36198" name="Line 6"/>
            <p:cNvSpPr>
              <a:spLocks noChangeShapeType="1"/>
            </p:cNvSpPr>
            <p:nvPr/>
          </p:nvSpPr>
          <p:spPr bwMode="auto">
            <a:xfrm rot="1481937" flipV="1">
              <a:off x="2367" y="1996"/>
              <a:ext cx="1327" cy="36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lg" len="med"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78393" tIns="39197" rIns="78393" bIns="39197" anchor="ctr"/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733800" y="4098925"/>
            <a:ext cx="4068763" cy="1676400"/>
            <a:chOff x="2352" y="2678"/>
            <a:chExt cx="2563" cy="1056"/>
          </a:xfrm>
        </p:grpSpPr>
        <p:sp>
          <p:nvSpPr>
            <p:cNvPr id="136200" name="Line 8"/>
            <p:cNvSpPr>
              <a:spLocks noChangeShapeType="1"/>
            </p:cNvSpPr>
            <p:nvPr/>
          </p:nvSpPr>
          <p:spPr bwMode="auto">
            <a:xfrm>
              <a:off x="2352" y="2976"/>
              <a:ext cx="1459" cy="8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lg" len="med"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78393" tIns="39197" rIns="78393" bIns="39197" anchor="ctr"/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  <p:sp>
          <p:nvSpPr>
            <p:cNvPr id="136201" name="AutoShape 9"/>
            <p:cNvSpPr>
              <a:spLocks noChangeArrowheads="1"/>
            </p:cNvSpPr>
            <p:nvPr/>
          </p:nvSpPr>
          <p:spPr bwMode="auto">
            <a:xfrm>
              <a:off x="3763" y="2678"/>
              <a:ext cx="1152" cy="1056"/>
            </a:xfrm>
            <a:prstGeom prst="parallelogram">
              <a:avLst>
                <a:gd name="adj" fmla="val 27273"/>
              </a:avLst>
            </a:prstGeom>
            <a:noFill/>
            <a:ln w="38100">
              <a:solidFill>
                <a:schemeClr val="accent2"/>
              </a:solidFill>
              <a:prstDash val="dash"/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lIns="78393" tIns="39197" rIns="78393" bIns="39197" anchor="ctr"/>
            <a:lstStyle/>
            <a:p>
              <a:pPr>
                <a:defRPr/>
              </a:pPr>
              <a:endParaRPr lang="en-US" dirty="0">
                <a:latin typeface="Times New Roman" charset="0"/>
              </a:endParaRPr>
            </a:p>
          </p:txBody>
        </p:sp>
      </p:grpSp>
      <p:sp>
        <p:nvSpPr>
          <p:cNvPr id="72710" name="Text Box 10"/>
          <p:cNvSpPr txBox="1">
            <a:spLocks noChangeArrowheads="1"/>
          </p:cNvSpPr>
          <p:nvPr/>
        </p:nvSpPr>
        <p:spPr bwMode="auto">
          <a:xfrm>
            <a:off x="533400" y="3886200"/>
            <a:ext cx="3692525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93" tIns="39197" rIns="78393" bIns="39197"/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35000"/>
              <a:buFont typeface="Monotype Sorts" pitchFamily="2" charset="2"/>
              <a:buChar char=" "/>
            </a:pPr>
            <a:endParaRPr lang="en-US" sz="3700" b="1" dirty="0"/>
          </a:p>
        </p:txBody>
      </p:sp>
      <p:sp>
        <p:nvSpPr>
          <p:cNvPr id="72711" name="Text Box 11"/>
          <p:cNvSpPr txBox="1">
            <a:spLocks noChangeArrowheads="1"/>
          </p:cNvSpPr>
          <p:nvPr/>
        </p:nvSpPr>
        <p:spPr bwMode="auto">
          <a:xfrm>
            <a:off x="0" y="128588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30000"/>
              </a:spcAft>
              <a:buClr>
                <a:schemeClr val="tx2"/>
              </a:buClr>
              <a:buSzPct val="35000"/>
              <a:buFont typeface="Monotype Sorts" pitchFamily="2" charset="2"/>
              <a:buNone/>
            </a:pPr>
            <a:r>
              <a:rPr lang="en-US" sz="3600" dirty="0">
                <a:solidFill>
                  <a:srgbClr val="000099"/>
                </a:solidFill>
                <a:latin typeface="Arial Black" pitchFamily="34" charset="0"/>
              </a:rPr>
              <a:t>Temporary Flight Restriction (TFR)</a:t>
            </a:r>
          </a:p>
        </p:txBody>
      </p:sp>
      <p:grpSp>
        <p:nvGrpSpPr>
          <p:cNvPr id="72712" name="Group 12"/>
          <p:cNvGrpSpPr>
            <a:grpSpLocks/>
          </p:cNvGrpSpPr>
          <p:nvPr/>
        </p:nvGrpSpPr>
        <p:grpSpPr bwMode="auto">
          <a:xfrm>
            <a:off x="6248400" y="3276600"/>
            <a:ext cx="609600" cy="685800"/>
            <a:chOff x="2400" y="2030"/>
            <a:chExt cx="944" cy="1966"/>
          </a:xfrm>
        </p:grpSpPr>
        <p:sp>
          <p:nvSpPr>
            <p:cNvPr id="72833" name="Freeform 13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4" name="Freeform 14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5" name="Freeform 15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6" name="Freeform 16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7" name="Freeform 17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8" name="Freeform 18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9" name="Freeform 19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0" name="Freeform 20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1" name="Freeform 21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2" name="Freeform 22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3" name="Freeform 23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4" name="Freeform 24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5" name="Freeform 25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6" name="Freeform 26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7" name="Freeform 27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8" name="Freeform 28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49" name="Freeform 29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0" name="Freeform 30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1" name="Freeform 31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2" name="Freeform 32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3" name="Freeform 33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4" name="Freeform 34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55" name="Freeform 35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13" name="Group 36"/>
          <p:cNvGrpSpPr>
            <a:grpSpLocks/>
          </p:cNvGrpSpPr>
          <p:nvPr/>
        </p:nvGrpSpPr>
        <p:grpSpPr bwMode="auto">
          <a:xfrm>
            <a:off x="6629400" y="4114800"/>
            <a:ext cx="533400" cy="533400"/>
            <a:chOff x="2400" y="2030"/>
            <a:chExt cx="944" cy="1966"/>
          </a:xfrm>
        </p:grpSpPr>
        <p:sp>
          <p:nvSpPr>
            <p:cNvPr id="72810" name="Freeform 37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1" name="Freeform 38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2" name="Freeform 39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3" name="Freeform 40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4" name="Freeform 41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5" name="Freeform 42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6" name="Freeform 43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7" name="Freeform 44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8" name="Freeform 45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19" name="Freeform 46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0" name="Freeform 47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1" name="Freeform 48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2" name="Freeform 49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3" name="Freeform 50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4" name="Freeform 51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5" name="Freeform 52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6" name="Freeform 53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7" name="Freeform 54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8" name="Freeform 55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29" name="Freeform 56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0" name="Freeform 57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1" name="Freeform 58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32" name="Freeform 59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14" name="Group 60"/>
          <p:cNvGrpSpPr>
            <a:grpSpLocks/>
          </p:cNvGrpSpPr>
          <p:nvPr/>
        </p:nvGrpSpPr>
        <p:grpSpPr bwMode="auto">
          <a:xfrm>
            <a:off x="7010400" y="4495800"/>
            <a:ext cx="304800" cy="457200"/>
            <a:chOff x="2400" y="2030"/>
            <a:chExt cx="944" cy="1966"/>
          </a:xfrm>
        </p:grpSpPr>
        <p:sp>
          <p:nvSpPr>
            <p:cNvPr id="72787" name="Freeform 61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8" name="Freeform 62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9" name="Freeform 63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0" name="Freeform 64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1" name="Freeform 65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2" name="Freeform 66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3" name="Freeform 67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4" name="Freeform 68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5" name="Freeform 69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6" name="Freeform 70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7" name="Freeform 71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8" name="Freeform 72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99" name="Freeform 73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0" name="Freeform 74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1" name="Freeform 75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2" name="Freeform 76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3" name="Freeform 77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4" name="Freeform 78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5" name="Freeform 79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6" name="Freeform 80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7" name="Freeform 81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8" name="Freeform 82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809" name="Freeform 83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15" name="Group 84"/>
          <p:cNvGrpSpPr>
            <a:grpSpLocks/>
          </p:cNvGrpSpPr>
          <p:nvPr/>
        </p:nvGrpSpPr>
        <p:grpSpPr bwMode="auto">
          <a:xfrm>
            <a:off x="6553200" y="4648200"/>
            <a:ext cx="304800" cy="457200"/>
            <a:chOff x="2400" y="2030"/>
            <a:chExt cx="944" cy="1966"/>
          </a:xfrm>
        </p:grpSpPr>
        <p:sp>
          <p:nvSpPr>
            <p:cNvPr id="72764" name="Freeform 85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5" name="Freeform 86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6" name="Freeform 87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7" name="Freeform 88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8" name="Freeform 89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9" name="Freeform 90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0" name="Freeform 91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1" name="Freeform 92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2" name="Freeform 93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3" name="Freeform 94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4" name="Freeform 95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5" name="Freeform 96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6" name="Freeform 97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7" name="Freeform 98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8" name="Freeform 99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79" name="Freeform 100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0" name="Freeform 101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1" name="Freeform 102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2" name="Freeform 103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3" name="Freeform 104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4" name="Freeform 105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5" name="Freeform 106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86" name="Freeform 107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16" name="Group 108"/>
          <p:cNvGrpSpPr>
            <a:grpSpLocks/>
          </p:cNvGrpSpPr>
          <p:nvPr/>
        </p:nvGrpSpPr>
        <p:grpSpPr bwMode="auto">
          <a:xfrm>
            <a:off x="6934200" y="5029200"/>
            <a:ext cx="304800" cy="457200"/>
            <a:chOff x="2400" y="2030"/>
            <a:chExt cx="944" cy="1966"/>
          </a:xfrm>
        </p:grpSpPr>
        <p:sp>
          <p:nvSpPr>
            <p:cNvPr id="72741" name="Freeform 109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2" name="Freeform 110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3" name="Freeform 111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4" name="Freeform 112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5" name="Freeform 113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6" name="Freeform 114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7" name="Freeform 115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8" name="Freeform 116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9" name="Freeform 117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0" name="Freeform 118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1" name="Freeform 119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2" name="Freeform 120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3" name="Freeform 121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4" name="Freeform 122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5" name="Freeform 123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6" name="Freeform 124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7" name="Freeform 125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8" name="Freeform 126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59" name="Freeform 127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0" name="Freeform 128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1" name="Freeform 129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2" name="Freeform 130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63" name="Freeform 131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2717" name="Group 132"/>
          <p:cNvGrpSpPr>
            <a:grpSpLocks/>
          </p:cNvGrpSpPr>
          <p:nvPr/>
        </p:nvGrpSpPr>
        <p:grpSpPr bwMode="auto">
          <a:xfrm>
            <a:off x="6324600" y="5181600"/>
            <a:ext cx="304800" cy="457200"/>
            <a:chOff x="2400" y="2030"/>
            <a:chExt cx="944" cy="1966"/>
          </a:xfrm>
        </p:grpSpPr>
        <p:sp>
          <p:nvSpPr>
            <p:cNvPr id="72718" name="Freeform 133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19" name="Freeform 134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0" name="Freeform 135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1" name="Freeform 136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2" name="Freeform 137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3" name="Freeform 138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4" name="Freeform 139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5" name="Freeform 140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6" name="Freeform 141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7" name="Freeform 142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8" name="Freeform 143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29" name="Freeform 144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0" name="Freeform 145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1" name="Freeform 146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2" name="Freeform 147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3" name="Freeform 148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4" name="Freeform 149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5" name="Freeform 150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6" name="Freeform 151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7" name="Freeform 152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8" name="Freeform 153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39" name="Freeform 154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740" name="Freeform 155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6" name="Date Placeholder 1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TFR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If TFR is approved, FAA will issue notification that all </a:t>
            </a:r>
            <a:r>
              <a:rPr lang="en-US" dirty="0" err="1"/>
              <a:t>nonincident</a:t>
            </a:r>
            <a:r>
              <a:rPr lang="en-US" dirty="0"/>
              <a:t> aircraft must avoid entering the </a:t>
            </a:r>
            <a:r>
              <a:rPr lang="en-US" dirty="0" err="1"/>
              <a:t>TFR</a:t>
            </a:r>
            <a:r>
              <a:rPr lang="en-US" dirty="0"/>
              <a:t> area.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  <a:p>
            <a:pPr eaLnBrk="1" hangingPunct="1">
              <a:spcBef>
                <a:spcPct val="0"/>
              </a:spcBef>
            </a:pPr>
            <a:r>
              <a:rPr lang="en-US" dirty="0"/>
              <a:t>When TFR is no longer needed, the incident dispatch will make a request to the FAA to cancel the TFR.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Aerial Fire suppressant Delivery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 r="2013"/>
          <a:stretch>
            <a:fillRect/>
          </a:stretch>
        </p:blipFill>
        <p:spPr bwMode="auto">
          <a:xfrm>
            <a:off x="566069" y="1758735"/>
            <a:ext cx="3828212" cy="42017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print"/>
          <a:srcRect l="2013"/>
          <a:stretch>
            <a:fillRect/>
          </a:stretch>
        </p:blipFill>
        <p:spPr bwMode="auto">
          <a:xfrm>
            <a:off x="4721291" y="1780497"/>
            <a:ext cx="3828212" cy="42017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air tankers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533400" y="228600"/>
            <a:ext cx="815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Air Tanker Base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026" name="Picture 2" descr="\\ilmfcop3fp6\users$\esecakuk\Desktop\AirOps Photos\CL-215sco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47775"/>
            <a:ext cx="9144000" cy="4362450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5300" y="228600"/>
            <a:ext cx="8153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004FEE"/>
                </a:solidFill>
                <a:latin typeface="Arial Black" pitchFamily="34" charset="0"/>
              </a:rPr>
              <a:t>Some air tankers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8020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4FEE"/>
                </a:solidFill>
                <a:latin typeface="Arial Black" pitchFamily="34" charset="0"/>
              </a:rPr>
              <a:t>can reload from large lakes and rivers.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4102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Single-Engine air tanker (SEAT)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3"/>
                </a:solidFill>
              </a:rPr>
              <a:t>P2V Tank and Doors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2057400" y="5029200"/>
            <a:ext cx="5029200" cy="1143000"/>
          </a:xfrm>
          <a:prstGeom prst="rect">
            <a:avLst/>
          </a:prstGeom>
          <a:solidFill>
            <a:srgbClr val="FEFAE6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Air tankers have various </a:t>
            </a:r>
            <a:br>
              <a:rPr lang="en-US" sz="3200" b="1" dirty="0">
                <a:solidFill>
                  <a:srgbClr val="000066"/>
                </a:solidFill>
                <a:latin typeface="Arial" charset="0"/>
              </a:rPr>
            </a:b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tank configurations.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Coverage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20" y="1524000"/>
            <a:ext cx="2819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Number of</a:t>
            </a:r>
          </a:p>
          <a:p>
            <a:pPr eaLnBrk="1" hangingPunct="1">
              <a:buFontTx/>
              <a:buNone/>
            </a:pPr>
            <a:r>
              <a:rPr lang="en-US" dirty="0"/>
              <a:t>gallons of</a:t>
            </a:r>
          </a:p>
          <a:p>
            <a:pPr eaLnBrk="1" hangingPunct="1">
              <a:buFontTx/>
              <a:buNone/>
            </a:pPr>
            <a:r>
              <a:rPr lang="en-US" dirty="0"/>
              <a:t>retardant </a:t>
            </a:r>
          </a:p>
          <a:p>
            <a:pPr eaLnBrk="1" hangingPunct="1">
              <a:buFontTx/>
              <a:buNone/>
            </a:pPr>
            <a:r>
              <a:rPr lang="en-US" dirty="0"/>
              <a:t>covering </a:t>
            </a:r>
          </a:p>
          <a:p>
            <a:pPr marL="0" indent="0" eaLnBrk="1" hangingPunct="1">
              <a:buFontTx/>
              <a:buNone/>
            </a:pPr>
            <a:r>
              <a:rPr lang="en-US" dirty="0"/>
              <a:t>100 </a:t>
            </a:r>
            <a:r>
              <a:rPr lang="en-US" dirty="0" err="1"/>
              <a:t>ft</a:t>
            </a:r>
            <a:r>
              <a:rPr lang="en-US" baseline="30000" dirty="0" err="1"/>
              <a:t>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fuel on </a:t>
            </a:r>
            <a:br>
              <a:rPr lang="en-US" dirty="0"/>
            </a:br>
            <a:r>
              <a:rPr lang="en-US" dirty="0"/>
              <a:t>the ground</a:t>
            </a:r>
          </a:p>
        </p:txBody>
      </p:sp>
      <p:pic>
        <p:nvPicPr>
          <p:cNvPr id="79876" name="Picture 4" descr="I:\S-370 Picture Files\Aircraft\Pics Rotor Wing Aircraft\MiscAllTypes\HelijetB205droptest.jpg"/>
          <p:cNvPicPr>
            <a:picLocks noChangeAspect="1" noChangeArrowheads="1"/>
          </p:cNvPicPr>
          <p:nvPr/>
        </p:nvPicPr>
        <p:blipFill>
          <a:blip r:embed="rId3" cstate="print"/>
          <a:srcRect l="6194" r="4645"/>
          <a:stretch>
            <a:fillRect/>
          </a:stretch>
        </p:blipFill>
        <p:spPr bwMode="auto">
          <a:xfrm>
            <a:off x="3341268" y="1676402"/>
            <a:ext cx="5317997" cy="40405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Coverage Level</a:t>
            </a:r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968836" y="1796138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Coverage Level</a:t>
            </a:r>
          </a:p>
          <a:p>
            <a:pPr marL="457200" indent="-4572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#1    (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1 gal/100 ft</a:t>
            </a:r>
            <a:r>
              <a:rPr lang="en-US" sz="2000" b="1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)</a:t>
            </a:r>
            <a:endParaRPr lang="en-US" sz="2000" b="1" baseline="30000" dirty="0">
              <a:solidFill>
                <a:srgbClr val="000066"/>
              </a:solidFill>
              <a:latin typeface="Arial" charset="0"/>
            </a:endParaRPr>
          </a:p>
          <a:p>
            <a:pPr marL="457200" indent="-4572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#2	 (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2 gal/100 ft</a:t>
            </a:r>
            <a:r>
              <a:rPr lang="en-US" sz="2000" b="1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)</a:t>
            </a:r>
          </a:p>
          <a:p>
            <a:pPr marL="457200" indent="-4572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#3	 (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3 gal/100 ft</a:t>
            </a:r>
            <a:r>
              <a:rPr lang="en-US" sz="2000" b="1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)</a:t>
            </a:r>
          </a:p>
          <a:p>
            <a:pPr marL="457200" indent="-4572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#4	 (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4 gal/100 ft</a:t>
            </a:r>
            <a:r>
              <a:rPr lang="en-US" sz="2000" b="1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)</a:t>
            </a:r>
          </a:p>
          <a:p>
            <a:pPr marL="457200" indent="-4572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#6	 (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6 gal/100 ft</a:t>
            </a:r>
            <a:r>
              <a:rPr lang="en-US" sz="2000" b="1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)</a:t>
            </a:r>
          </a:p>
          <a:p>
            <a:pPr marL="457200" indent="-4572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#6+  (</a:t>
            </a:r>
            <a:r>
              <a:rPr lang="en-US" sz="2000" b="1" dirty="0">
                <a:solidFill>
                  <a:srgbClr val="000066"/>
                </a:solidFill>
                <a:latin typeface="Arial" charset="0"/>
              </a:rPr>
              <a:t>6+ gal/100 ft</a:t>
            </a:r>
            <a:r>
              <a:rPr lang="en-US" sz="2000" b="1" baseline="30000" dirty="0">
                <a:solidFill>
                  <a:srgbClr val="000066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)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931236" y="1796138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FB Fuel Model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	1, 2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	2, 8, 9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	3, 5, 11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	10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  4, 6</a:t>
            </a:r>
          </a:p>
          <a:p>
            <a:pPr marL="342900" indent="-342900">
              <a:spcBef>
                <a:spcPct val="2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	4, 12, 13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91886"/>
            <a:ext cx="9144001" cy="53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3"/>
                </a:solidFill>
              </a:rPr>
              <a:t>Smokejumper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Advantages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057" y="1480457"/>
            <a:ext cx="7641772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effectLst/>
              </a:rPr>
              <a:t>Rapid delivery of  firefighters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effectLst/>
              </a:rPr>
              <a:t>No aircraft landing area required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effectLst/>
              </a:rPr>
              <a:t>Self-supporting for two shifts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effectLst/>
              </a:rPr>
              <a:t>Aircraft can deliver fire supplies and equipment (paracargo)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3074" name="Picture 2" descr="\\ilmfcop3fp6\users$\esecakuk\Desktop\AirOps Photos\AO jumpers loading.jpg"/>
          <p:cNvPicPr>
            <a:picLocks noChangeAspect="1" noChangeArrowheads="1"/>
          </p:cNvPicPr>
          <p:nvPr/>
        </p:nvPicPr>
        <p:blipFill>
          <a:blip r:embed="rId3" cstate="print"/>
          <a:srcRect r="13547" b="25871"/>
          <a:stretch>
            <a:fillRect/>
          </a:stretch>
        </p:blipFill>
        <p:spPr bwMode="auto">
          <a:xfrm>
            <a:off x="5466293" y="4064000"/>
            <a:ext cx="3506271" cy="22279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n w="0">
                  <a:noFill/>
                </a:ln>
                <a:solidFill>
                  <a:schemeClr val="bg1"/>
                </a:solidFill>
              </a:rPr>
              <a:t>Trail Drop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4343400" cy="838200"/>
          </a:xfrm>
        </p:spPr>
        <p:txBody>
          <a:bodyPr/>
          <a:lstStyle/>
          <a:p>
            <a:pPr algn="l" eaLnBrk="1" hangingPunct="1"/>
            <a:r>
              <a:rPr lang="en-US" dirty="0">
                <a:solidFill>
                  <a:schemeClr val="accent3"/>
                </a:solidFill>
              </a:rPr>
              <a:t>Salvo Drop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11629" y="5388429"/>
            <a:ext cx="7990114" cy="1099457"/>
          </a:xfrm>
          <a:prstGeom prst="rect">
            <a:avLst/>
          </a:prstGeom>
          <a:gradFill>
            <a:gsLst>
              <a:gs pos="52000">
                <a:schemeClr val="tx1">
                  <a:alpha val="82000"/>
                </a:schemeClr>
              </a:gs>
              <a:gs pos="21000">
                <a:srgbClr val="000000">
                  <a:tint val="44500"/>
                  <a:satMod val="160000"/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421086"/>
            <a:ext cx="8534400" cy="8382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Retardant should fall as mist </a:t>
            </a:r>
            <a:br>
              <a:rPr lang="en-US" sz="32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or light rain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Drop Height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84995" name="Picture 4" descr="D:\addltrhg\New Folder\Fixed Wing\Type 1\P3 full l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379" y="2362196"/>
            <a:ext cx="3977945" cy="38645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185062" y="1240968"/>
            <a:ext cx="4386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200 feet above canopy for Type 1-3 air tankers</a:t>
            </a:r>
          </a:p>
        </p:txBody>
      </p:sp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4550228" y="1251856"/>
            <a:ext cx="419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60 feet above canopy for Type 4 (SEATs)</a:t>
            </a:r>
          </a:p>
        </p:txBody>
      </p:sp>
      <p:pic>
        <p:nvPicPr>
          <p:cNvPr id="84998" name="Picture 7" descr="D:\S-233 Jim\Image Library\AirOps\tanker\SEAT.JPG"/>
          <p:cNvPicPr>
            <a:picLocks noChangeAspect="1" noChangeArrowheads="1"/>
          </p:cNvPicPr>
          <p:nvPr/>
        </p:nvPicPr>
        <p:blipFill>
          <a:blip r:embed="rId4" cstate="print"/>
          <a:srcRect l="28500" r="4500" b="21429"/>
          <a:stretch>
            <a:fillRect/>
          </a:stretch>
        </p:blipFill>
        <p:spPr bwMode="auto">
          <a:xfrm>
            <a:off x="4422140" y="2351308"/>
            <a:ext cx="4424680" cy="3890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43138"/>
            <a:ext cx="7772400" cy="4964622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en-US" sz="2800" dirty="0"/>
              <a:t>Accuracy is a function of a number of</a:t>
            </a:r>
          </a:p>
          <a:p>
            <a:pPr>
              <a:lnSpc>
                <a:spcPct val="80000"/>
              </a:lnSpc>
              <a:buNone/>
            </a:pPr>
            <a:r>
              <a:rPr lang="en-US" sz="2800" dirty="0"/>
              <a:t>factors:</a:t>
            </a:r>
          </a:p>
          <a:p>
            <a:r>
              <a:rPr lang="en-US" sz="2800" dirty="0"/>
              <a:t>Density altitude</a:t>
            </a:r>
          </a:p>
          <a:p>
            <a:r>
              <a:rPr lang="en-US" sz="2800" dirty="0"/>
              <a:t>Ground speed</a:t>
            </a:r>
          </a:p>
          <a:p>
            <a:r>
              <a:rPr lang="en-US" sz="2800" dirty="0"/>
              <a:t>Drop height</a:t>
            </a:r>
          </a:p>
          <a:p>
            <a:r>
              <a:rPr lang="en-US" sz="2800" dirty="0"/>
              <a:t>Aiming error</a:t>
            </a:r>
          </a:p>
          <a:p>
            <a:r>
              <a:rPr lang="en-US" sz="2800" dirty="0"/>
              <a:t>Line of flight</a:t>
            </a:r>
          </a:p>
          <a:p>
            <a:r>
              <a:rPr lang="en-US" sz="2800" dirty="0"/>
              <a:t>Wind and mountain currents</a:t>
            </a:r>
          </a:p>
          <a:p>
            <a:r>
              <a:rPr lang="en-US" sz="2800" dirty="0"/>
              <a:t>Equipment (release) response time</a:t>
            </a:r>
          </a:p>
          <a:p>
            <a:r>
              <a:rPr lang="en-US" sz="2800" dirty="0"/>
              <a:t>Variability in drop trajectory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838200"/>
          </a:xfrm>
        </p:spPr>
        <p:txBody>
          <a:bodyPr/>
          <a:lstStyle/>
          <a:p>
            <a:pPr eaLnBrk="1" hangingPunct="1"/>
            <a:r>
              <a:rPr lang="en-US" dirty="0"/>
              <a:t>Helicopters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43" y="1119868"/>
            <a:ext cx="4257675" cy="5162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4859" y="1085170"/>
            <a:ext cx="3448050" cy="52101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04800" y="5840206"/>
            <a:ext cx="8534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Buckets range from 72 to 3,000 gallons.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 b="5334"/>
          <a:stretch>
            <a:fillRect/>
          </a:stretch>
        </p:blipFill>
        <p:spPr bwMode="auto">
          <a:xfrm>
            <a:off x="1280571" y="1091060"/>
            <a:ext cx="6582858" cy="46737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Bucket systems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/>
              <a:t>Collapsible Bucket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3074" name="Picture 2" descr="\\ilmfcop3fp6\users$\esecakuk\Desktop\Helicopter Photos\Photos.10.3.08\100_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1318985"/>
            <a:ext cx="6337300" cy="4752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Collapsible Bucket</a:t>
            </a:r>
          </a:p>
        </p:txBody>
      </p:sp>
      <p:pic>
        <p:nvPicPr>
          <p:cNvPr id="2050" name="Picture 2" descr="\\ilmfcop3fp6\users$\esecakuk\Desktop\Helicopter Photos\Photos.10.3.08\Helicopters\Bell2.jpg"/>
          <p:cNvPicPr>
            <a:picLocks noChangeAspect="1" noChangeArrowheads="1"/>
          </p:cNvPicPr>
          <p:nvPr/>
        </p:nvPicPr>
        <p:blipFill>
          <a:blip r:embed="rId3" cstate="print"/>
          <a:srcRect l="1242" t="828" r="1535" b="828"/>
          <a:stretch>
            <a:fillRect/>
          </a:stretch>
        </p:blipFill>
        <p:spPr bwMode="auto">
          <a:xfrm>
            <a:off x="2743200" y="986957"/>
            <a:ext cx="3657601" cy="5486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93914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/>
              <a:t>Rigid Bucket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4098" name="Picture 2" descr="\\ilmfcop3fp6\users$\esecakuk\Desktop\Helicopter Photos\Photos.10.3.08\Helicopters\S-61 w rigid buck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189" y="1059543"/>
            <a:ext cx="6779623" cy="50219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Smokejumper Disadvantages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3272" y="1741714"/>
            <a:ext cx="7957457" cy="407852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High training &amp; equipment costs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Can’t jump in high winds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Logistics of retrieval (pack out)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Weather and daylight dependent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/>
              <a:t>Semirigid</a:t>
            </a:r>
            <a:r>
              <a:rPr lang="en-US" dirty="0"/>
              <a:t> Bucket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5065" y="982352"/>
            <a:ext cx="7193870" cy="5395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18900000" algn="ctr" rotWithShape="0">
              <a:schemeClr val="bg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Fixed Tank Systems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5122" name="Picture 2" descr="\\ilmfcop3fp6\users$\esecakuk\Desktop\Helicopter Photos\Photos.10.3.08\Helicopters\Bell 206B LIII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61181" y="1097876"/>
            <a:ext cx="8021638" cy="4974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D:\Photos.10.3.08\Helicopters\WaterDrop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290" y="1273641"/>
            <a:ext cx="6789420" cy="4854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31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Fixed Tank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3" descr="C:\Jobs\S-270 Basic Air Ops 28\Images\JPGs &amp; PNGs\Skycrane Snork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568" y="1121228"/>
            <a:ext cx="6912864" cy="5120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42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Fixed Tank and Snorkel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D:\S-270 Basic Air Ops 09\Images\PPT JPGs\Sucky B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949" y="1074965"/>
            <a:ext cx="6912864" cy="51206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457200"/>
          </a:xfrm>
        </p:spPr>
        <p:txBody>
          <a:bodyPr/>
          <a:lstStyle/>
          <a:p>
            <a:pPr eaLnBrk="1" hangingPunct="1"/>
            <a:r>
              <a:rPr lang="en-US" dirty="0"/>
              <a:t>Fixed Tank and Snorkel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90525"/>
            <a:ext cx="8839200" cy="838200"/>
          </a:xfrm>
        </p:spPr>
        <p:txBody>
          <a:bodyPr/>
          <a:lstStyle/>
          <a:p>
            <a:pPr eaLnBrk="1" hangingPunct="1"/>
            <a:r>
              <a:rPr lang="en-US" dirty="0"/>
              <a:t>Portable Retardant Base</a:t>
            </a:r>
          </a:p>
        </p:txBody>
      </p:sp>
      <p:pic>
        <p:nvPicPr>
          <p:cNvPr id="5" name="Picture 4" descr="Cran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9556" y="1381125"/>
            <a:ext cx="7224889" cy="48203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4FEE"/>
                </a:solidFill>
              </a:rPr>
              <a:t>6 Minutes for Safety</a:t>
            </a:r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838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dirty="0"/>
              <a:t>Handout:</a:t>
            </a:r>
            <a:br>
              <a:rPr lang="en-US" dirty="0"/>
            </a:br>
            <a:r>
              <a:rPr lang="en-US" dirty="0"/>
              <a:t>Working With Helicopter Drops</a:t>
            </a:r>
          </a:p>
        </p:txBody>
      </p:sp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426" y="3581400"/>
            <a:ext cx="3333149" cy="188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Exercise:  Retardants and suppressants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49816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/>
              <a:t>Read the “Basic Guide for Use of Aerial Retardant” in student workbook, pages </a:t>
            </a:r>
            <a:r>
              <a:rPr lang="en-US" dirty="0">
                <a:solidFill>
                  <a:srgbClr val="FF0000"/>
                </a:solidFill>
              </a:rPr>
              <a:t>3.43 to 3.50</a:t>
            </a:r>
            <a:r>
              <a:rPr lang="en-US" dirty="0"/>
              <a:t>.</a:t>
            </a:r>
          </a:p>
          <a:p>
            <a:pPr eaLnBrk="1" hangingPunct="1"/>
            <a:r>
              <a:rPr lang="en-US" dirty="0"/>
              <a:t>Answer four questions:</a:t>
            </a:r>
          </a:p>
          <a:p>
            <a:pPr marL="347663" indent="-347663" eaLnBrk="1" hangingPunct="1">
              <a:buFontTx/>
              <a:buNone/>
              <a:tabLst>
                <a:tab pos="1089025" algn="l"/>
              </a:tabLst>
            </a:pPr>
            <a:r>
              <a:rPr lang="en-US" sz="2800" dirty="0"/>
              <a:t>	1.  Define retardant.</a:t>
            </a:r>
          </a:p>
          <a:p>
            <a:pPr marL="347663" indent="-347663" eaLnBrk="1" hangingPunct="1">
              <a:buFontTx/>
              <a:buNone/>
              <a:tabLst>
                <a:tab pos="1089025" algn="l"/>
              </a:tabLst>
            </a:pPr>
            <a:r>
              <a:rPr lang="en-US" sz="2800" dirty="0"/>
              <a:t>	2.  Define suppressant.</a:t>
            </a:r>
          </a:p>
          <a:p>
            <a:pPr marL="347663" indent="-347663" eaLnBrk="1" hangingPunct="1">
              <a:buFontTx/>
              <a:buNone/>
              <a:tabLst>
                <a:tab pos="860425" algn="l"/>
              </a:tabLst>
            </a:pPr>
            <a:r>
              <a:rPr lang="en-US" sz="2800" dirty="0"/>
              <a:t>	3.  List six factors to consider before 	using retardant.</a:t>
            </a:r>
          </a:p>
          <a:p>
            <a:pPr marL="347663" indent="-347663" eaLnBrk="1" hangingPunct="1">
              <a:buFontTx/>
              <a:buNone/>
              <a:tabLst>
                <a:tab pos="860425" algn="l"/>
              </a:tabLst>
            </a:pPr>
            <a:r>
              <a:rPr lang="en-US" sz="2800" dirty="0"/>
              <a:t>	4.  List six indicators of effective </a:t>
            </a:r>
            <a:br>
              <a:rPr lang="en-US" sz="2800" dirty="0"/>
            </a:br>
            <a:r>
              <a:rPr lang="en-US" sz="2800" dirty="0"/>
              <a:t>	retardant use.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 Answer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35034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i="1" dirty="0"/>
              <a:t>Define Retardant: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marL="0" indent="0" eaLnBrk="1" hangingPunct="1">
              <a:buFontTx/>
              <a:buNone/>
            </a:pPr>
            <a:r>
              <a:rPr lang="en-US" dirty="0"/>
              <a:t>A fire suppression chemical mixture or formulation applied ahead of a fire front to reduce rate of spread or intensity.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 Answer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i="1" dirty="0"/>
              <a:t>Define Suppressant</a:t>
            </a:r>
            <a:r>
              <a:rPr lang="en-US" dirty="0"/>
              <a:t>:  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marL="0" indent="0" eaLnBrk="1" hangingPunct="1">
              <a:buFontTx/>
              <a:buNone/>
            </a:pPr>
            <a:r>
              <a:rPr lang="en-US" dirty="0"/>
              <a:t>A fire suppression chemical mixture or formulation, including water, applied directly to a fire, usually at the base of the flames to suppress the flames, not just to prevent their spread.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228600" y="381000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dirty="0">
                <a:solidFill>
                  <a:srgbClr val="000066"/>
                </a:solidFill>
                <a:latin typeface="Arial Black" pitchFamily="34" charset="0"/>
              </a:rPr>
              <a:t>Fire Crews and </a:t>
            </a:r>
            <a:br>
              <a:rPr lang="en-US" sz="3600" dirty="0">
                <a:solidFill>
                  <a:srgbClr val="000066"/>
                </a:solidFill>
                <a:latin typeface="Arial Black" pitchFamily="34" charset="0"/>
              </a:rPr>
            </a:br>
            <a:r>
              <a:rPr lang="en-US" sz="3600" dirty="0">
                <a:solidFill>
                  <a:srgbClr val="000066"/>
                </a:solidFill>
                <a:latin typeface="Arial Black" pitchFamily="34" charset="0"/>
              </a:rPr>
              <a:t>Equipment Delivery</a:t>
            </a:r>
            <a:endParaRPr lang="en-US" sz="3600" b="1" dirty="0">
              <a:solidFill>
                <a:srgbClr val="000066"/>
              </a:solidFill>
              <a:latin typeface="Arial Narrow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Aircraft have the ability to rapidly</a:t>
            </a:r>
          </a:p>
          <a:p>
            <a:pPr>
              <a:buNone/>
            </a:pPr>
            <a:r>
              <a:rPr lang="en-US" dirty="0"/>
              <a:t>deliver for tactical assignment:</a:t>
            </a:r>
          </a:p>
          <a:p>
            <a:pPr>
              <a:buNone/>
            </a:pPr>
            <a:endParaRPr lang="en-US" sz="2400" dirty="0"/>
          </a:p>
          <a:p>
            <a:r>
              <a:rPr lang="en-US" dirty="0"/>
              <a:t>Firefighters, crews, and their equipment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4099" name="Picture 3" descr="\\ilmfcop3fp6\users$\esecakuk\Desktop\Helicopter Photos\S217 Rewrite\3 Helibase Organization\Pax aprroaching b212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t="26476" b="32889"/>
          <a:stretch>
            <a:fillRect/>
          </a:stretch>
        </p:blipFill>
        <p:spPr bwMode="auto">
          <a:xfrm>
            <a:off x="1881187" y="4470400"/>
            <a:ext cx="5381627" cy="16401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 Answers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06428"/>
            <a:ext cx="7772400" cy="4831812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en-US" i="1" dirty="0"/>
              <a:t>Factors to consider before using retardant: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/>
              <a:t>Values at risk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/>
              <a:t>Availability of other fire suppression resources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/>
              <a:t>Fire behavior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/>
              <a:t>Purpose of retardant use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/>
              <a:t>Availability of air tankers and retardant</a:t>
            </a:r>
          </a:p>
          <a:p>
            <a:pPr eaLnBrk="1" hangingPunct="1">
              <a:spcAft>
                <a:spcPct val="20000"/>
              </a:spcAft>
            </a:pPr>
            <a:r>
              <a:rPr lang="en-US" dirty="0"/>
              <a:t>Flight conditions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allAtOnce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 Answers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i="1" dirty="0"/>
              <a:t>Indicators of effective retardant use: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/>
              <a:t>Retardant hit intended target.</a:t>
            </a:r>
          </a:p>
          <a:p>
            <a:pPr eaLnBrk="1" hangingPunct="1">
              <a:spcBef>
                <a:spcPct val="50000"/>
              </a:spcBef>
            </a:pPr>
            <a:r>
              <a:rPr lang="en-US" dirty="0"/>
              <a:t>Fire intensity or </a:t>
            </a:r>
            <a:br>
              <a:rPr lang="en-US" dirty="0"/>
            </a:br>
            <a:r>
              <a:rPr lang="en-US" dirty="0"/>
              <a:t>rate of spread </a:t>
            </a:r>
            <a:br>
              <a:rPr lang="en-US" dirty="0"/>
            </a:br>
            <a:r>
              <a:rPr lang="en-US" dirty="0"/>
              <a:t>is reduced or </a:t>
            </a:r>
            <a:br>
              <a:rPr lang="en-US" dirty="0"/>
            </a:br>
            <a:r>
              <a:rPr lang="en-US" dirty="0"/>
              <a:t>stopped.</a:t>
            </a:r>
          </a:p>
        </p:txBody>
      </p:sp>
      <p:pic>
        <p:nvPicPr>
          <p:cNvPr id="102404" name="Picture 4" descr="C:\Jobs\Aircraft\Airplanes\AeroUnion Orion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2" y="3200406"/>
            <a:ext cx="4239890" cy="28265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 Answers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i="1" dirty="0"/>
              <a:t>Indicators of effective retardant use: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Penetrated the forest or fuel canopy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Fell as light </a:t>
            </a:r>
            <a:br>
              <a:rPr lang="en-US" dirty="0"/>
            </a:br>
            <a:r>
              <a:rPr lang="en-US" dirty="0"/>
              <a:t>rain or mist</a:t>
            </a:r>
          </a:p>
        </p:txBody>
      </p:sp>
      <p:pic>
        <p:nvPicPr>
          <p:cNvPr id="103428" name="Picture 4" descr="A:\1001.jpg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4269685" y="3200413"/>
            <a:ext cx="4351797" cy="28993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uiExpand="1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Exercise Answers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75000"/>
              </a:lnSpc>
              <a:spcBef>
                <a:spcPct val="25000"/>
              </a:spcBef>
              <a:spcAft>
                <a:spcPct val="55000"/>
              </a:spcAft>
              <a:buFontTx/>
              <a:buNone/>
            </a:pPr>
            <a:r>
              <a:rPr lang="en-US" sz="2800" i="1" dirty="0"/>
              <a:t>Indicators of effective retardant use:</a:t>
            </a:r>
          </a:p>
          <a:p>
            <a:pPr eaLnBrk="1" hangingPunct="1">
              <a:lnSpc>
                <a:spcPct val="75000"/>
              </a:lnSpc>
              <a:spcBef>
                <a:spcPct val="25000"/>
              </a:spcBef>
              <a:spcAft>
                <a:spcPct val="55000"/>
              </a:spcAft>
            </a:pPr>
            <a:r>
              <a:rPr lang="en-US" sz="2800" dirty="0"/>
              <a:t>Ground forces are available to follow up.</a:t>
            </a:r>
          </a:p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55000"/>
              </a:spcAft>
            </a:pPr>
            <a:r>
              <a:rPr lang="en-US" sz="2800" dirty="0"/>
              <a:t>Continuous drops </a:t>
            </a:r>
            <a:br>
              <a:rPr lang="en-US" sz="2800" dirty="0"/>
            </a:br>
            <a:r>
              <a:rPr lang="en-US" sz="2800" dirty="0"/>
              <a:t>can be made to                                         support ground                                        forces.</a:t>
            </a:r>
          </a:p>
          <a:p>
            <a:pPr eaLnBrk="1" hangingPunct="1">
              <a:lnSpc>
                <a:spcPct val="95000"/>
              </a:lnSpc>
              <a:spcBef>
                <a:spcPct val="25000"/>
              </a:spcBef>
              <a:spcAft>
                <a:spcPct val="55000"/>
              </a:spcAft>
            </a:pPr>
            <a:r>
              <a:rPr lang="en-US" sz="2800" dirty="0"/>
              <a:t>Allowed you to                                          catch up or buy                                               time you needed.</a:t>
            </a:r>
          </a:p>
        </p:txBody>
      </p:sp>
      <p:pic>
        <p:nvPicPr>
          <p:cNvPr id="104452" name="Picture 5" descr="C:\Jobs\S-270 Basic Air Ops 28\Images\JPGs &amp; PNGs\S-64 dro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5838" y="2906490"/>
            <a:ext cx="4197096" cy="3108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4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 uiExpand="1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232" y="1807048"/>
            <a:ext cx="7717536" cy="4590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5942"/>
            <a:ext cx="8534400" cy="2373087"/>
          </a:xfrm>
          <a:effectLst/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dirty="0">
                <a:effectLst>
                  <a:reflection blurRad="12700" stA="50000" endPos="50000" dist="5000" dir="5400000" sy="-100000" rotWithShape="0"/>
                </a:effectLst>
              </a:rPr>
              <a:t>Safety Procedures During Aerial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/>
              <a:t>Low Drop Accident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2" name="T452_2nd_drop_and_crash">
            <a:hlinkClick r:id="" action="ppaction://media"/>
            <a:extLst>
              <a:ext uri="{FF2B5EF4-FFF2-40B4-BE49-F238E27FC236}">
                <a16:creationId xmlns:a16="http://schemas.microsoft.com/office/drawing/2014/main" id="{BD9056FD-E974-4AAB-A3A5-342D63942B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903" y="1083066"/>
            <a:ext cx="6094149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rom Deana Harms (7)"/>
          <p:cNvPicPr>
            <a:picLocks noChangeAspect="1" noChangeArrowheads="1"/>
          </p:cNvPicPr>
          <p:nvPr/>
        </p:nvPicPr>
        <p:blipFill>
          <a:blip r:embed="rId3" cstate="print"/>
          <a:srcRect t="15000"/>
          <a:stretch>
            <a:fillRect/>
          </a:stretch>
        </p:blipFill>
        <p:spPr bwMode="auto">
          <a:xfrm>
            <a:off x="718461" y="1255990"/>
            <a:ext cx="7680960" cy="4896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300538" y="1611313"/>
            <a:ext cx="3875088" cy="1817688"/>
            <a:chOff x="2709" y="1015"/>
            <a:chExt cx="2441" cy="1145"/>
          </a:xfrm>
        </p:grpSpPr>
        <p:sp>
          <p:nvSpPr>
            <p:cNvPr id="28680" name="Line 4"/>
            <p:cNvSpPr>
              <a:spLocks noChangeShapeType="1"/>
            </p:cNvSpPr>
            <p:nvPr/>
          </p:nvSpPr>
          <p:spPr bwMode="auto">
            <a:xfrm flipH="1">
              <a:off x="2709" y="1584"/>
              <a:ext cx="2043" cy="57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681" name="Text Box 5"/>
            <p:cNvSpPr txBox="1">
              <a:spLocks noChangeArrowheads="1"/>
            </p:cNvSpPr>
            <p:nvPr/>
          </p:nvSpPr>
          <p:spPr bwMode="auto">
            <a:xfrm>
              <a:off x="4053" y="1015"/>
              <a:ext cx="1097" cy="84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rgbClr val="FFFF00"/>
                  </a:solidFill>
                  <a:latin typeface="Comic Sans MS" pitchFamily="66" charset="0"/>
                </a:rPr>
                <a:t>Retardant spray and shrapnel damage 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698625" y="5334000"/>
            <a:ext cx="4679950" cy="714375"/>
            <a:chOff x="1070" y="3360"/>
            <a:chExt cx="2948" cy="450"/>
          </a:xfrm>
        </p:grpSpPr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 flipV="1">
              <a:off x="3346" y="3614"/>
              <a:ext cx="672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679" name="Text Box 7"/>
            <p:cNvSpPr txBox="1">
              <a:spLocks noChangeArrowheads="1"/>
            </p:cNvSpPr>
            <p:nvPr/>
          </p:nvSpPr>
          <p:spPr bwMode="auto">
            <a:xfrm>
              <a:off x="1070" y="3360"/>
              <a:ext cx="2352" cy="45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dirty="0">
                  <a:solidFill>
                    <a:srgbClr val="FFFF00"/>
                  </a:solidFill>
                  <a:latin typeface="Comic Sans MS" pitchFamily="66" charset="0"/>
                </a:rPr>
                <a:t>Aircraft engine landed 6 feet from fire engine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04800" y="304800"/>
            <a:ext cx="8534400" cy="838200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all" normalizeH="0" baseline="0" noProof="0" dirty="0">
                <a:ln w="0"/>
                <a:solidFill>
                  <a:srgbClr val="004FEE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Low Drop Accident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Before air tanker </a:t>
            </a:r>
            <a:br>
              <a:rPr lang="en-US" dirty="0"/>
            </a:br>
            <a:r>
              <a:rPr lang="en-US" dirty="0"/>
              <a:t>Makes a Drop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dirty="0"/>
              <a:t>ATGS will assure drop zone is clear.</a:t>
            </a:r>
          </a:p>
          <a:p>
            <a:pPr eaLnBrk="1" hangingPunct="1">
              <a:spcAft>
                <a:spcPct val="50000"/>
              </a:spcAft>
            </a:pPr>
            <a:r>
              <a:rPr lang="en-US" dirty="0"/>
              <a:t>If no ATGS, air tanker coordinator (lead plane) or air tanker will make a low level dry run over drop area.</a:t>
            </a:r>
          </a:p>
          <a:p>
            <a:pPr eaLnBrk="1" hangingPunct="1">
              <a:spcAft>
                <a:spcPct val="50000"/>
              </a:spcAft>
            </a:pPr>
            <a:r>
              <a:rPr lang="en-US" dirty="0"/>
              <a:t>Move out of drop area.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Stay Clear </a:t>
            </a:r>
            <a:br>
              <a:rPr lang="en-US" dirty="0"/>
            </a:br>
            <a:r>
              <a:rPr lang="en-US" dirty="0"/>
              <a:t>of Helicopter Drops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0124" y="1589304"/>
            <a:ext cx="27432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  Rotor wash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  Dislodged branches and limbs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/>
              <a:t>   Blow over standing snags</a:t>
            </a:r>
          </a:p>
        </p:txBody>
      </p:sp>
      <p:pic>
        <p:nvPicPr>
          <p:cNvPr id="108548" name="Picture 4" descr="C:\Jobs\S-270 Basic Air Ops 06\Images\PPT JPGs\damaged buck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752600"/>
            <a:ext cx="5801868" cy="4297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3385457" y="5366657"/>
            <a:ext cx="518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Dropped and damaged bucket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Before air tanker </a:t>
            </a:r>
            <a:br>
              <a:rPr lang="en-US" dirty="0"/>
            </a:br>
            <a:r>
              <a:rPr lang="en-US" dirty="0"/>
              <a:t>Makes a Drop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65665"/>
            <a:ext cx="7772400" cy="450450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Clear area by moving away, at right angle to flight path, at least 200 feet.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Clear of snags.   Move away 1-1/2 times the height of the tallest snag.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Watch for dislodged materials.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Wet retardant is slippery. Watch your footing when working in drop areas.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579646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kern="1200" dirty="0">
                <a:solidFill>
                  <a:srgbClr val="000066"/>
                </a:solidFill>
                <a:latin typeface="Arial Black" pitchFamily="34" charset="0"/>
                <a:ea typeface="+mn-ea"/>
                <a:cs typeface="+mn-cs"/>
              </a:rPr>
              <a:t>Helitack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46785"/>
            <a:ext cx="7772400" cy="4587966"/>
          </a:xfrm>
        </p:spPr>
        <p:txBody>
          <a:bodyPr/>
          <a:lstStyle/>
          <a:p>
            <a:pPr>
              <a:buNone/>
            </a:pPr>
            <a:r>
              <a:rPr lang="en-US" dirty="0"/>
              <a:t>Aerially delivered firefighters specially</a:t>
            </a:r>
          </a:p>
          <a:p>
            <a:pPr>
              <a:buNone/>
            </a:pPr>
            <a:r>
              <a:rPr lang="en-US" dirty="0"/>
              <a:t>trained in helicopters operations are</a:t>
            </a:r>
          </a:p>
          <a:p>
            <a:pPr>
              <a:buNone/>
            </a:pPr>
            <a:r>
              <a:rPr lang="en-US" dirty="0"/>
              <a:t>called helitack crews.</a:t>
            </a:r>
          </a:p>
          <a:p>
            <a:pPr>
              <a:buNone/>
            </a:pPr>
            <a:r>
              <a:rPr lang="en-US" dirty="0"/>
              <a:t>Effective for initial attack.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5" name="Picture 2" descr="\\ilmfcop3fp6\users$\esecakuk\Desktop\Helicopter Photos\Photos.10.3.08\Helicopters\AO 212 unloading pass.jpg"/>
          <p:cNvPicPr>
            <a:picLocks noChangeAspect="1" noChangeArrowheads="1"/>
          </p:cNvPicPr>
          <p:nvPr/>
        </p:nvPicPr>
        <p:blipFill>
          <a:blip r:embed="rId3" cstate="print"/>
          <a:srcRect l="1916" t="20842" r="7246" b="19062"/>
          <a:stretch>
            <a:fillRect/>
          </a:stretch>
        </p:blipFill>
        <p:spPr bwMode="auto">
          <a:xfrm>
            <a:off x="2060619" y="3683110"/>
            <a:ext cx="5009118" cy="2468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0376"/>
            <a:ext cx="91440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If caught in retardant drop area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73636"/>
            <a:ext cx="7772400" cy="1905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Tx/>
              <a:buAutoNum type="arabicPeriod"/>
            </a:pPr>
            <a:r>
              <a:rPr lang="en-US" sz="2800" dirty="0"/>
              <a:t>Lie face down</a:t>
            </a:r>
          </a:p>
          <a:p>
            <a:pPr marL="609600" indent="-609600" eaLnBrk="1" hangingPunct="1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AutoNum type="arabicPeriod"/>
            </a:pPr>
            <a:r>
              <a:rPr lang="en-US" sz="2800" dirty="0"/>
              <a:t>Hard hat (with chinstrap fastened) toward approaching plane</a:t>
            </a:r>
          </a:p>
          <a:p>
            <a:pPr marL="609600" indent="-609600" eaLnBrk="1" hangingPunct="1">
              <a:lnSpc>
                <a:spcPct val="130000"/>
              </a:lnSpc>
              <a:spcBef>
                <a:spcPct val="0"/>
              </a:spcBef>
              <a:spcAft>
                <a:spcPct val="40000"/>
              </a:spcAft>
              <a:buFontTx/>
              <a:buAutoNum type="arabicPeriod"/>
            </a:pPr>
            <a:r>
              <a:rPr lang="en-US" sz="2800" dirty="0"/>
              <a:t>Hold tool on downhill side</a:t>
            </a:r>
          </a:p>
        </p:txBody>
      </p:sp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5943600" y="2286004"/>
            <a:ext cx="3276600" cy="1143000"/>
          </a:xfrm>
          <a:prstGeom prst="leftArrow">
            <a:avLst>
              <a:gd name="adj1" fmla="val 50000"/>
              <a:gd name="adj2" fmla="val 7166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Arial" charset="0"/>
              </a:rPr>
              <a:t>Oncoming plane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 animBg="1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592" y="2492866"/>
            <a:ext cx="4715200" cy="35364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air tanker and Helicopter Tactics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93538" name="Picture 2" descr="\\ilmfcop3fp6\users$\esecakuk\Desktop\Helicopter Photos\S217 Rewrite\1 Makes &amp; Models\Type 1\ericksonhelid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7" y="1717934"/>
            <a:ext cx="2900934" cy="42976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Indirect Attack</a:t>
            </a:r>
          </a:p>
        </p:txBody>
      </p: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14691" name="Arc 4"/>
          <p:cNvSpPr>
            <a:spLocks/>
          </p:cNvSpPr>
          <p:nvPr/>
        </p:nvSpPr>
        <p:spPr bwMode="auto">
          <a:xfrm>
            <a:off x="1937648" y="2329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2" name="Arc 5"/>
          <p:cNvSpPr>
            <a:spLocks/>
          </p:cNvSpPr>
          <p:nvPr/>
        </p:nvSpPr>
        <p:spPr bwMode="auto">
          <a:xfrm>
            <a:off x="2242448" y="2710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3" name="Arc 6"/>
          <p:cNvSpPr>
            <a:spLocks/>
          </p:cNvSpPr>
          <p:nvPr/>
        </p:nvSpPr>
        <p:spPr bwMode="auto">
          <a:xfrm>
            <a:off x="2547248" y="3091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4" name="Arc 7"/>
          <p:cNvSpPr>
            <a:spLocks/>
          </p:cNvSpPr>
          <p:nvPr/>
        </p:nvSpPr>
        <p:spPr bwMode="auto">
          <a:xfrm>
            <a:off x="2852048" y="3472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5" name="Arc 8"/>
          <p:cNvSpPr>
            <a:spLocks/>
          </p:cNvSpPr>
          <p:nvPr/>
        </p:nvSpPr>
        <p:spPr bwMode="auto">
          <a:xfrm>
            <a:off x="4147448" y="4996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6" name="Arc 9"/>
          <p:cNvSpPr>
            <a:spLocks/>
          </p:cNvSpPr>
          <p:nvPr/>
        </p:nvSpPr>
        <p:spPr bwMode="auto">
          <a:xfrm>
            <a:off x="3233048" y="3853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7" name="Arc 10"/>
          <p:cNvSpPr>
            <a:spLocks/>
          </p:cNvSpPr>
          <p:nvPr/>
        </p:nvSpPr>
        <p:spPr bwMode="auto">
          <a:xfrm>
            <a:off x="4452248" y="5377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8" name="Arc 11"/>
          <p:cNvSpPr>
            <a:spLocks/>
          </p:cNvSpPr>
          <p:nvPr/>
        </p:nvSpPr>
        <p:spPr bwMode="auto">
          <a:xfrm>
            <a:off x="3842648" y="4615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9" name="Arc 12"/>
          <p:cNvSpPr>
            <a:spLocks/>
          </p:cNvSpPr>
          <p:nvPr/>
        </p:nvSpPr>
        <p:spPr bwMode="auto">
          <a:xfrm>
            <a:off x="3537848" y="42345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0" name="Arc 13"/>
          <p:cNvSpPr>
            <a:spLocks/>
          </p:cNvSpPr>
          <p:nvPr/>
        </p:nvSpPr>
        <p:spPr bwMode="auto">
          <a:xfrm rot="17666637" flipH="1">
            <a:off x="2585348" y="3358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1" name="Arc 14"/>
          <p:cNvSpPr>
            <a:spLocks/>
          </p:cNvSpPr>
          <p:nvPr/>
        </p:nvSpPr>
        <p:spPr bwMode="auto">
          <a:xfrm rot="17666637" flipH="1">
            <a:off x="2890148" y="3739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2" name="Arc 15"/>
          <p:cNvSpPr>
            <a:spLocks/>
          </p:cNvSpPr>
          <p:nvPr/>
        </p:nvSpPr>
        <p:spPr bwMode="auto">
          <a:xfrm rot="17666637" flipH="1">
            <a:off x="3271148" y="4120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3" name="Arc 16"/>
          <p:cNvSpPr>
            <a:spLocks/>
          </p:cNvSpPr>
          <p:nvPr/>
        </p:nvSpPr>
        <p:spPr bwMode="auto">
          <a:xfrm rot="17666637" flipH="1">
            <a:off x="3575948" y="4501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4" name="Arc 17"/>
          <p:cNvSpPr>
            <a:spLocks/>
          </p:cNvSpPr>
          <p:nvPr/>
        </p:nvSpPr>
        <p:spPr bwMode="auto">
          <a:xfrm rot="17666637" flipH="1">
            <a:off x="3880748" y="4882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5" name="Arc 18"/>
          <p:cNvSpPr>
            <a:spLocks/>
          </p:cNvSpPr>
          <p:nvPr/>
        </p:nvSpPr>
        <p:spPr bwMode="auto">
          <a:xfrm rot="17666637" flipH="1">
            <a:off x="4185548" y="5263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6" name="Arc 19"/>
          <p:cNvSpPr>
            <a:spLocks/>
          </p:cNvSpPr>
          <p:nvPr/>
        </p:nvSpPr>
        <p:spPr bwMode="auto">
          <a:xfrm rot="17666637" flipH="1">
            <a:off x="4490348" y="5644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7" name="Arc 20"/>
          <p:cNvSpPr>
            <a:spLocks/>
          </p:cNvSpPr>
          <p:nvPr/>
        </p:nvSpPr>
        <p:spPr bwMode="auto">
          <a:xfrm rot="17666637" flipH="1">
            <a:off x="2280548" y="2977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8" name="Arc 21"/>
          <p:cNvSpPr>
            <a:spLocks/>
          </p:cNvSpPr>
          <p:nvPr/>
        </p:nvSpPr>
        <p:spPr bwMode="auto">
          <a:xfrm rot="17666637" flipH="1">
            <a:off x="1975748" y="259623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9" name="Freeform 22"/>
          <p:cNvSpPr>
            <a:spLocks/>
          </p:cNvSpPr>
          <p:nvPr/>
        </p:nvSpPr>
        <p:spPr bwMode="auto">
          <a:xfrm>
            <a:off x="3690248" y="3777334"/>
            <a:ext cx="3200400" cy="673100"/>
          </a:xfrm>
          <a:custGeom>
            <a:avLst/>
            <a:gdLst>
              <a:gd name="T0" fmla="*/ 0 w 2016"/>
              <a:gd name="T1" fmla="*/ 0 h 424"/>
              <a:gd name="T2" fmla="*/ 2147483647 w 2016"/>
              <a:gd name="T3" fmla="*/ 2147483647 h 424"/>
              <a:gd name="T4" fmla="*/ 2147483647 w 2016"/>
              <a:gd name="T5" fmla="*/ 2147483647 h 424"/>
              <a:gd name="T6" fmla="*/ 2147483647 w 2016"/>
              <a:gd name="T7" fmla="*/ 2147483647 h 424"/>
              <a:gd name="T8" fmla="*/ 2147483647 w 2016"/>
              <a:gd name="T9" fmla="*/ 2147483647 h 424"/>
              <a:gd name="T10" fmla="*/ 2147483647 w 2016"/>
              <a:gd name="T11" fmla="*/ 2147483647 h 424"/>
              <a:gd name="T12" fmla="*/ 2147483647 w 2016"/>
              <a:gd name="T13" fmla="*/ 2147483647 h 424"/>
              <a:gd name="T14" fmla="*/ 2147483647 w 2016"/>
              <a:gd name="T15" fmla="*/ 2147483647 h 424"/>
              <a:gd name="T16" fmla="*/ 2147483647 w 2016"/>
              <a:gd name="T17" fmla="*/ 2147483647 h 4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16"/>
              <a:gd name="T28" fmla="*/ 0 h 424"/>
              <a:gd name="T29" fmla="*/ 2016 w 2016"/>
              <a:gd name="T30" fmla="*/ 424 h 4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16" h="424">
                <a:moveTo>
                  <a:pt x="0" y="0"/>
                </a:moveTo>
                <a:cubicBezTo>
                  <a:pt x="80" y="40"/>
                  <a:pt x="160" y="80"/>
                  <a:pt x="240" y="144"/>
                </a:cubicBezTo>
                <a:cubicBezTo>
                  <a:pt x="320" y="208"/>
                  <a:pt x="376" y="344"/>
                  <a:pt x="480" y="384"/>
                </a:cubicBezTo>
                <a:cubicBezTo>
                  <a:pt x="584" y="424"/>
                  <a:pt x="744" y="408"/>
                  <a:pt x="864" y="384"/>
                </a:cubicBezTo>
                <a:cubicBezTo>
                  <a:pt x="984" y="360"/>
                  <a:pt x="1096" y="288"/>
                  <a:pt x="1200" y="240"/>
                </a:cubicBezTo>
                <a:cubicBezTo>
                  <a:pt x="1304" y="192"/>
                  <a:pt x="1400" y="120"/>
                  <a:pt x="1488" y="96"/>
                </a:cubicBezTo>
                <a:cubicBezTo>
                  <a:pt x="1576" y="72"/>
                  <a:pt x="1656" y="80"/>
                  <a:pt x="1728" y="96"/>
                </a:cubicBezTo>
                <a:cubicBezTo>
                  <a:pt x="1800" y="112"/>
                  <a:pt x="1872" y="168"/>
                  <a:pt x="1920" y="192"/>
                </a:cubicBezTo>
                <a:cubicBezTo>
                  <a:pt x="1968" y="216"/>
                  <a:pt x="2000" y="224"/>
                  <a:pt x="2016" y="24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710" name="Freeform 23"/>
          <p:cNvSpPr>
            <a:spLocks/>
          </p:cNvSpPr>
          <p:nvPr/>
        </p:nvSpPr>
        <p:spPr bwMode="auto">
          <a:xfrm>
            <a:off x="1404248" y="4767934"/>
            <a:ext cx="1752600" cy="838200"/>
          </a:xfrm>
          <a:custGeom>
            <a:avLst/>
            <a:gdLst>
              <a:gd name="T0" fmla="*/ 2147483647 w 1104"/>
              <a:gd name="T1" fmla="*/ 2147483647 h 528"/>
              <a:gd name="T2" fmla="*/ 2147483647 w 1104"/>
              <a:gd name="T3" fmla="*/ 0 h 528"/>
              <a:gd name="T4" fmla="*/ 2147483647 w 1104"/>
              <a:gd name="T5" fmla="*/ 2147483647 h 528"/>
              <a:gd name="T6" fmla="*/ 2147483647 w 1104"/>
              <a:gd name="T7" fmla="*/ 2147483647 h 528"/>
              <a:gd name="T8" fmla="*/ 2147483647 w 1104"/>
              <a:gd name="T9" fmla="*/ 2147483647 h 528"/>
              <a:gd name="T10" fmla="*/ 2147483647 w 1104"/>
              <a:gd name="T11" fmla="*/ 2147483647 h 528"/>
              <a:gd name="T12" fmla="*/ 2147483647 w 1104"/>
              <a:gd name="T13" fmla="*/ 2147483647 h 528"/>
              <a:gd name="T14" fmla="*/ 2147483647 w 1104"/>
              <a:gd name="T15" fmla="*/ 2147483647 h 528"/>
              <a:gd name="T16" fmla="*/ 0 w 1104"/>
              <a:gd name="T17" fmla="*/ 2147483647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104"/>
              <a:gd name="T28" fmla="*/ 0 h 528"/>
              <a:gd name="T29" fmla="*/ 1104 w 1104"/>
              <a:gd name="T30" fmla="*/ 528 h 5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104" h="528">
                <a:moveTo>
                  <a:pt x="1104" y="48"/>
                </a:moveTo>
                <a:cubicBezTo>
                  <a:pt x="1060" y="24"/>
                  <a:pt x="1016" y="0"/>
                  <a:pt x="960" y="0"/>
                </a:cubicBezTo>
                <a:cubicBezTo>
                  <a:pt x="904" y="0"/>
                  <a:pt x="808" y="24"/>
                  <a:pt x="768" y="48"/>
                </a:cubicBezTo>
                <a:cubicBezTo>
                  <a:pt x="728" y="72"/>
                  <a:pt x="744" y="104"/>
                  <a:pt x="720" y="144"/>
                </a:cubicBezTo>
                <a:cubicBezTo>
                  <a:pt x="696" y="184"/>
                  <a:pt x="656" y="248"/>
                  <a:pt x="624" y="288"/>
                </a:cubicBezTo>
                <a:cubicBezTo>
                  <a:pt x="592" y="328"/>
                  <a:pt x="568" y="360"/>
                  <a:pt x="528" y="384"/>
                </a:cubicBezTo>
                <a:cubicBezTo>
                  <a:pt x="488" y="408"/>
                  <a:pt x="424" y="416"/>
                  <a:pt x="384" y="432"/>
                </a:cubicBezTo>
                <a:cubicBezTo>
                  <a:pt x="344" y="448"/>
                  <a:pt x="352" y="464"/>
                  <a:pt x="288" y="480"/>
                </a:cubicBezTo>
                <a:cubicBezTo>
                  <a:pt x="224" y="496"/>
                  <a:pt x="32" y="528"/>
                  <a:pt x="0" y="528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711" name="Freeform 24"/>
          <p:cNvSpPr>
            <a:spLocks/>
          </p:cNvSpPr>
          <p:nvPr/>
        </p:nvSpPr>
        <p:spPr bwMode="auto">
          <a:xfrm>
            <a:off x="718448" y="3548734"/>
            <a:ext cx="1371600" cy="914400"/>
          </a:xfrm>
          <a:custGeom>
            <a:avLst/>
            <a:gdLst>
              <a:gd name="T0" fmla="*/ 2147483647 w 864"/>
              <a:gd name="T1" fmla="*/ 0 h 576"/>
              <a:gd name="T2" fmla="*/ 2147483647 w 864"/>
              <a:gd name="T3" fmla="*/ 2147483647 h 576"/>
              <a:gd name="T4" fmla="*/ 2147483647 w 864"/>
              <a:gd name="T5" fmla="*/ 2147483647 h 576"/>
              <a:gd name="T6" fmla="*/ 2147483647 w 864"/>
              <a:gd name="T7" fmla="*/ 2147483647 h 576"/>
              <a:gd name="T8" fmla="*/ 2147483647 w 864"/>
              <a:gd name="T9" fmla="*/ 2147483647 h 576"/>
              <a:gd name="T10" fmla="*/ 2147483647 w 864"/>
              <a:gd name="T11" fmla="*/ 2147483647 h 576"/>
              <a:gd name="T12" fmla="*/ 0 w 864"/>
              <a:gd name="T13" fmla="*/ 2147483647 h 5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64"/>
              <a:gd name="T22" fmla="*/ 0 h 576"/>
              <a:gd name="T23" fmla="*/ 864 w 864"/>
              <a:gd name="T24" fmla="*/ 576 h 5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64" h="576">
                <a:moveTo>
                  <a:pt x="864" y="0"/>
                </a:moveTo>
                <a:cubicBezTo>
                  <a:pt x="816" y="56"/>
                  <a:pt x="768" y="112"/>
                  <a:pt x="720" y="144"/>
                </a:cubicBezTo>
                <a:cubicBezTo>
                  <a:pt x="672" y="176"/>
                  <a:pt x="648" y="184"/>
                  <a:pt x="576" y="192"/>
                </a:cubicBezTo>
                <a:cubicBezTo>
                  <a:pt x="504" y="200"/>
                  <a:pt x="360" y="160"/>
                  <a:pt x="288" y="192"/>
                </a:cubicBezTo>
                <a:cubicBezTo>
                  <a:pt x="216" y="224"/>
                  <a:pt x="176" y="336"/>
                  <a:pt x="144" y="384"/>
                </a:cubicBezTo>
                <a:cubicBezTo>
                  <a:pt x="112" y="432"/>
                  <a:pt x="120" y="448"/>
                  <a:pt x="96" y="480"/>
                </a:cubicBezTo>
                <a:cubicBezTo>
                  <a:pt x="72" y="512"/>
                  <a:pt x="16" y="552"/>
                  <a:pt x="0" y="576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712" name="Freeform 25"/>
          <p:cNvSpPr>
            <a:spLocks/>
          </p:cNvSpPr>
          <p:nvPr/>
        </p:nvSpPr>
        <p:spPr bwMode="auto">
          <a:xfrm>
            <a:off x="5976248" y="4158334"/>
            <a:ext cx="1157288" cy="714375"/>
          </a:xfrm>
          <a:custGeom>
            <a:avLst/>
            <a:gdLst>
              <a:gd name="T0" fmla="*/ 2147483647 w 729"/>
              <a:gd name="T1" fmla="*/ 2147483647 h 450"/>
              <a:gd name="T2" fmla="*/ 2147483647 w 729"/>
              <a:gd name="T3" fmla="*/ 2147483647 h 450"/>
              <a:gd name="T4" fmla="*/ 2147483647 w 729"/>
              <a:gd name="T5" fmla="*/ 2147483647 h 450"/>
              <a:gd name="T6" fmla="*/ 2147483647 w 729"/>
              <a:gd name="T7" fmla="*/ 2147483647 h 450"/>
              <a:gd name="T8" fmla="*/ 2147483647 w 729"/>
              <a:gd name="T9" fmla="*/ 2147483647 h 450"/>
              <a:gd name="T10" fmla="*/ 2147483647 w 729"/>
              <a:gd name="T11" fmla="*/ 2147483647 h 450"/>
              <a:gd name="T12" fmla="*/ 2147483647 w 729"/>
              <a:gd name="T13" fmla="*/ 0 h 450"/>
              <a:gd name="T14" fmla="*/ 2147483647 w 729"/>
              <a:gd name="T15" fmla="*/ 2147483647 h 450"/>
              <a:gd name="T16" fmla="*/ 2147483647 w 729"/>
              <a:gd name="T17" fmla="*/ 2147483647 h 450"/>
              <a:gd name="T18" fmla="*/ 2147483647 w 729"/>
              <a:gd name="T19" fmla="*/ 2147483647 h 450"/>
              <a:gd name="T20" fmla="*/ 2147483647 w 729"/>
              <a:gd name="T21" fmla="*/ 2147483647 h 450"/>
              <a:gd name="T22" fmla="*/ 2147483647 w 729"/>
              <a:gd name="T23" fmla="*/ 2147483647 h 450"/>
              <a:gd name="T24" fmla="*/ 2147483647 w 729"/>
              <a:gd name="T25" fmla="*/ 2147483647 h 450"/>
              <a:gd name="T26" fmla="*/ 0 w 729"/>
              <a:gd name="T27" fmla="*/ 2147483647 h 450"/>
              <a:gd name="T28" fmla="*/ 2147483647 w 729"/>
              <a:gd name="T29" fmla="*/ 2147483647 h 450"/>
              <a:gd name="T30" fmla="*/ 2147483647 w 729"/>
              <a:gd name="T31" fmla="*/ 2147483647 h 450"/>
              <a:gd name="T32" fmla="*/ 2147483647 w 729"/>
              <a:gd name="T33" fmla="*/ 2147483647 h 450"/>
              <a:gd name="T34" fmla="*/ 2147483647 w 729"/>
              <a:gd name="T35" fmla="*/ 2147483647 h 450"/>
              <a:gd name="T36" fmla="*/ 2147483647 w 729"/>
              <a:gd name="T37" fmla="*/ 2147483647 h 450"/>
              <a:gd name="T38" fmla="*/ 2147483647 w 729"/>
              <a:gd name="T39" fmla="*/ 2147483647 h 45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729"/>
              <a:gd name="T61" fmla="*/ 0 h 450"/>
              <a:gd name="T62" fmla="*/ 729 w 729"/>
              <a:gd name="T63" fmla="*/ 450 h 45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729" h="450">
                <a:moveTo>
                  <a:pt x="729" y="346"/>
                </a:moveTo>
                <a:cubicBezTo>
                  <a:pt x="687" y="332"/>
                  <a:pt x="656" y="308"/>
                  <a:pt x="614" y="295"/>
                </a:cubicBezTo>
                <a:cubicBezTo>
                  <a:pt x="576" y="235"/>
                  <a:pt x="574" y="203"/>
                  <a:pt x="563" y="128"/>
                </a:cubicBezTo>
                <a:cubicBezTo>
                  <a:pt x="506" y="140"/>
                  <a:pt x="469" y="155"/>
                  <a:pt x="409" y="128"/>
                </a:cubicBezTo>
                <a:cubicBezTo>
                  <a:pt x="395" y="122"/>
                  <a:pt x="397" y="98"/>
                  <a:pt x="384" y="90"/>
                </a:cubicBezTo>
                <a:cubicBezTo>
                  <a:pt x="361" y="76"/>
                  <a:pt x="333" y="73"/>
                  <a:pt x="307" y="64"/>
                </a:cubicBezTo>
                <a:cubicBezTo>
                  <a:pt x="279" y="55"/>
                  <a:pt x="248" y="18"/>
                  <a:pt x="230" y="0"/>
                </a:cubicBezTo>
                <a:cubicBezTo>
                  <a:pt x="217" y="9"/>
                  <a:pt x="200" y="13"/>
                  <a:pt x="192" y="26"/>
                </a:cubicBezTo>
                <a:cubicBezTo>
                  <a:pt x="130" y="126"/>
                  <a:pt x="207" y="90"/>
                  <a:pt x="128" y="115"/>
                </a:cubicBezTo>
                <a:cubicBezTo>
                  <a:pt x="115" y="111"/>
                  <a:pt x="101" y="97"/>
                  <a:pt x="89" y="103"/>
                </a:cubicBezTo>
                <a:cubicBezTo>
                  <a:pt x="61" y="117"/>
                  <a:pt x="85" y="165"/>
                  <a:pt x="89" y="179"/>
                </a:cubicBezTo>
                <a:cubicBezTo>
                  <a:pt x="85" y="196"/>
                  <a:pt x="90" y="218"/>
                  <a:pt x="77" y="231"/>
                </a:cubicBezTo>
                <a:cubicBezTo>
                  <a:pt x="64" y="244"/>
                  <a:pt x="40" y="233"/>
                  <a:pt x="25" y="243"/>
                </a:cubicBezTo>
                <a:cubicBezTo>
                  <a:pt x="12" y="252"/>
                  <a:pt x="8" y="269"/>
                  <a:pt x="0" y="282"/>
                </a:cubicBezTo>
                <a:cubicBezTo>
                  <a:pt x="21" y="290"/>
                  <a:pt x="46" y="292"/>
                  <a:pt x="64" y="307"/>
                </a:cubicBezTo>
                <a:cubicBezTo>
                  <a:pt x="105" y="341"/>
                  <a:pt x="57" y="407"/>
                  <a:pt x="38" y="435"/>
                </a:cubicBezTo>
                <a:cubicBezTo>
                  <a:pt x="55" y="439"/>
                  <a:pt x="72" y="450"/>
                  <a:pt x="89" y="448"/>
                </a:cubicBezTo>
                <a:cubicBezTo>
                  <a:pt x="116" y="445"/>
                  <a:pt x="166" y="423"/>
                  <a:pt x="166" y="423"/>
                </a:cubicBezTo>
                <a:cubicBezTo>
                  <a:pt x="254" y="364"/>
                  <a:pt x="214" y="361"/>
                  <a:pt x="281" y="384"/>
                </a:cubicBezTo>
                <a:cubicBezTo>
                  <a:pt x="427" y="359"/>
                  <a:pt x="581" y="346"/>
                  <a:pt x="729" y="346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713" name="Freeform 26"/>
          <p:cNvSpPr>
            <a:spLocks/>
          </p:cNvSpPr>
          <p:nvPr/>
        </p:nvSpPr>
        <p:spPr bwMode="auto">
          <a:xfrm>
            <a:off x="5747648" y="4158334"/>
            <a:ext cx="485775" cy="833438"/>
          </a:xfrm>
          <a:custGeom>
            <a:avLst/>
            <a:gdLst>
              <a:gd name="T0" fmla="*/ 2147483647 w 306"/>
              <a:gd name="T1" fmla="*/ 2147483647 h 525"/>
              <a:gd name="T2" fmla="*/ 2147483647 w 306"/>
              <a:gd name="T3" fmla="*/ 2147483647 h 525"/>
              <a:gd name="T4" fmla="*/ 2147483647 w 306"/>
              <a:gd name="T5" fmla="*/ 2147483647 h 525"/>
              <a:gd name="T6" fmla="*/ 2147483647 w 306"/>
              <a:gd name="T7" fmla="*/ 2147483647 h 525"/>
              <a:gd name="T8" fmla="*/ 2147483647 w 306"/>
              <a:gd name="T9" fmla="*/ 2147483647 h 525"/>
              <a:gd name="T10" fmla="*/ 2147483647 w 306"/>
              <a:gd name="T11" fmla="*/ 2147483647 h 525"/>
              <a:gd name="T12" fmla="*/ 2147483647 w 306"/>
              <a:gd name="T13" fmla="*/ 2147483647 h 525"/>
              <a:gd name="T14" fmla="*/ 2147483647 w 306"/>
              <a:gd name="T15" fmla="*/ 2147483647 h 525"/>
              <a:gd name="T16" fmla="*/ 2147483647 w 306"/>
              <a:gd name="T17" fmla="*/ 2147483647 h 525"/>
              <a:gd name="T18" fmla="*/ 2147483647 w 306"/>
              <a:gd name="T19" fmla="*/ 2147483647 h 525"/>
              <a:gd name="T20" fmla="*/ 2147483647 w 306"/>
              <a:gd name="T21" fmla="*/ 2147483647 h 525"/>
              <a:gd name="T22" fmla="*/ 2147483647 w 306"/>
              <a:gd name="T23" fmla="*/ 2147483647 h 525"/>
              <a:gd name="T24" fmla="*/ 2147483647 w 306"/>
              <a:gd name="T25" fmla="*/ 2147483647 h 525"/>
              <a:gd name="T26" fmla="*/ 2147483647 w 306"/>
              <a:gd name="T27" fmla="*/ 2147483647 h 525"/>
              <a:gd name="T28" fmla="*/ 2147483647 w 306"/>
              <a:gd name="T29" fmla="*/ 2147483647 h 525"/>
              <a:gd name="T30" fmla="*/ 2147483647 w 306"/>
              <a:gd name="T31" fmla="*/ 2147483647 h 525"/>
              <a:gd name="T32" fmla="*/ 2147483647 w 306"/>
              <a:gd name="T33" fmla="*/ 2147483647 h 525"/>
              <a:gd name="T34" fmla="*/ 2147483647 w 306"/>
              <a:gd name="T35" fmla="*/ 2147483647 h 525"/>
              <a:gd name="T36" fmla="*/ 2147483647 w 306"/>
              <a:gd name="T37" fmla="*/ 2147483647 h 525"/>
              <a:gd name="T38" fmla="*/ 2147483647 w 306"/>
              <a:gd name="T39" fmla="*/ 2147483647 h 525"/>
              <a:gd name="T40" fmla="*/ 2147483647 w 306"/>
              <a:gd name="T41" fmla="*/ 2147483647 h 525"/>
              <a:gd name="T42" fmla="*/ 2147483647 w 306"/>
              <a:gd name="T43" fmla="*/ 2147483647 h 525"/>
              <a:gd name="T44" fmla="*/ 2147483647 w 306"/>
              <a:gd name="T45" fmla="*/ 2147483647 h 525"/>
              <a:gd name="T46" fmla="*/ 2147483647 w 306"/>
              <a:gd name="T47" fmla="*/ 2147483647 h 525"/>
              <a:gd name="T48" fmla="*/ 2147483647 w 306"/>
              <a:gd name="T49" fmla="*/ 2147483647 h 525"/>
              <a:gd name="T50" fmla="*/ 2147483647 w 306"/>
              <a:gd name="T51" fmla="*/ 2147483647 h 525"/>
              <a:gd name="T52" fmla="*/ 2147483647 w 306"/>
              <a:gd name="T53" fmla="*/ 2147483647 h 525"/>
              <a:gd name="T54" fmla="*/ 2147483647 w 306"/>
              <a:gd name="T55" fmla="*/ 2147483647 h 52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06"/>
              <a:gd name="T85" fmla="*/ 0 h 525"/>
              <a:gd name="T86" fmla="*/ 306 w 306"/>
              <a:gd name="T87" fmla="*/ 525 h 525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06" h="525">
                <a:moveTo>
                  <a:pt x="290" y="62"/>
                </a:moveTo>
                <a:cubicBezTo>
                  <a:pt x="286" y="49"/>
                  <a:pt x="287" y="33"/>
                  <a:pt x="277" y="23"/>
                </a:cubicBezTo>
                <a:cubicBezTo>
                  <a:pt x="268" y="13"/>
                  <a:pt x="248" y="0"/>
                  <a:pt x="239" y="10"/>
                </a:cubicBezTo>
                <a:cubicBezTo>
                  <a:pt x="230" y="20"/>
                  <a:pt x="248" y="36"/>
                  <a:pt x="252" y="49"/>
                </a:cubicBezTo>
                <a:cubicBezTo>
                  <a:pt x="120" y="82"/>
                  <a:pt x="256" y="32"/>
                  <a:pt x="188" y="100"/>
                </a:cubicBezTo>
                <a:cubicBezTo>
                  <a:pt x="174" y="114"/>
                  <a:pt x="153" y="117"/>
                  <a:pt x="136" y="126"/>
                </a:cubicBezTo>
                <a:cubicBezTo>
                  <a:pt x="153" y="130"/>
                  <a:pt x="182" y="121"/>
                  <a:pt x="188" y="138"/>
                </a:cubicBezTo>
                <a:cubicBezTo>
                  <a:pt x="193" y="153"/>
                  <a:pt x="117" y="175"/>
                  <a:pt x="111" y="177"/>
                </a:cubicBezTo>
                <a:cubicBezTo>
                  <a:pt x="19" y="266"/>
                  <a:pt x="99" y="166"/>
                  <a:pt x="85" y="254"/>
                </a:cubicBezTo>
                <a:cubicBezTo>
                  <a:pt x="80" y="286"/>
                  <a:pt x="43" y="303"/>
                  <a:pt x="21" y="318"/>
                </a:cubicBezTo>
                <a:cubicBezTo>
                  <a:pt x="42" y="322"/>
                  <a:pt x="63" y="330"/>
                  <a:pt x="85" y="330"/>
                </a:cubicBezTo>
                <a:cubicBezTo>
                  <a:pt x="107" y="330"/>
                  <a:pt x="130" y="308"/>
                  <a:pt x="149" y="318"/>
                </a:cubicBezTo>
                <a:cubicBezTo>
                  <a:pt x="163" y="325"/>
                  <a:pt x="125" y="337"/>
                  <a:pt x="111" y="343"/>
                </a:cubicBezTo>
                <a:cubicBezTo>
                  <a:pt x="86" y="354"/>
                  <a:pt x="34" y="369"/>
                  <a:pt x="34" y="369"/>
                </a:cubicBezTo>
                <a:cubicBezTo>
                  <a:pt x="55" y="377"/>
                  <a:pt x="75" y="394"/>
                  <a:pt x="98" y="394"/>
                </a:cubicBezTo>
                <a:cubicBezTo>
                  <a:pt x="113" y="394"/>
                  <a:pt x="122" y="375"/>
                  <a:pt x="136" y="369"/>
                </a:cubicBezTo>
                <a:cubicBezTo>
                  <a:pt x="152" y="362"/>
                  <a:pt x="171" y="360"/>
                  <a:pt x="188" y="356"/>
                </a:cubicBezTo>
                <a:cubicBezTo>
                  <a:pt x="44" y="452"/>
                  <a:pt x="263" y="302"/>
                  <a:pt x="111" y="420"/>
                </a:cubicBezTo>
                <a:cubicBezTo>
                  <a:pt x="29" y="483"/>
                  <a:pt x="0" y="489"/>
                  <a:pt x="85" y="433"/>
                </a:cubicBezTo>
                <a:cubicBezTo>
                  <a:pt x="96" y="426"/>
                  <a:pt x="262" y="334"/>
                  <a:pt x="149" y="382"/>
                </a:cubicBezTo>
                <a:cubicBezTo>
                  <a:pt x="132" y="389"/>
                  <a:pt x="115" y="399"/>
                  <a:pt x="98" y="407"/>
                </a:cubicBezTo>
                <a:cubicBezTo>
                  <a:pt x="83" y="422"/>
                  <a:pt x="30" y="469"/>
                  <a:pt x="34" y="497"/>
                </a:cubicBezTo>
                <a:cubicBezTo>
                  <a:pt x="36" y="512"/>
                  <a:pt x="59" y="514"/>
                  <a:pt x="72" y="522"/>
                </a:cubicBezTo>
                <a:cubicBezTo>
                  <a:pt x="127" y="505"/>
                  <a:pt x="160" y="473"/>
                  <a:pt x="200" y="433"/>
                </a:cubicBezTo>
                <a:cubicBezTo>
                  <a:pt x="192" y="459"/>
                  <a:pt x="153" y="525"/>
                  <a:pt x="175" y="510"/>
                </a:cubicBezTo>
                <a:cubicBezTo>
                  <a:pt x="241" y="465"/>
                  <a:pt x="190" y="506"/>
                  <a:pt x="252" y="433"/>
                </a:cubicBezTo>
                <a:cubicBezTo>
                  <a:pt x="264" y="419"/>
                  <a:pt x="272" y="394"/>
                  <a:pt x="290" y="394"/>
                </a:cubicBezTo>
                <a:cubicBezTo>
                  <a:pt x="306" y="394"/>
                  <a:pt x="264" y="433"/>
                  <a:pt x="264" y="433"/>
                </a:cubicBezTo>
              </a:path>
            </a:pathLst>
          </a:cu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14714" name="Group 27"/>
          <p:cNvGrpSpPr>
            <a:grpSpLocks/>
          </p:cNvGrpSpPr>
          <p:nvPr/>
        </p:nvGrpSpPr>
        <p:grpSpPr bwMode="auto">
          <a:xfrm>
            <a:off x="7195448" y="4310734"/>
            <a:ext cx="533400" cy="304800"/>
            <a:chOff x="3600" y="1680"/>
            <a:chExt cx="672" cy="288"/>
          </a:xfrm>
        </p:grpSpPr>
        <p:grpSp>
          <p:nvGrpSpPr>
            <p:cNvPr id="114721" name="Group 28"/>
            <p:cNvGrpSpPr>
              <a:grpSpLocks/>
            </p:cNvGrpSpPr>
            <p:nvPr/>
          </p:nvGrpSpPr>
          <p:grpSpPr bwMode="auto">
            <a:xfrm>
              <a:off x="3600" y="1680"/>
              <a:ext cx="672" cy="288"/>
              <a:chOff x="3552" y="1632"/>
              <a:chExt cx="672" cy="288"/>
            </a:xfrm>
          </p:grpSpPr>
          <p:grpSp>
            <p:nvGrpSpPr>
              <p:cNvPr id="114724" name="Group 29"/>
              <p:cNvGrpSpPr>
                <a:grpSpLocks/>
              </p:cNvGrpSpPr>
              <p:nvPr/>
            </p:nvGrpSpPr>
            <p:grpSpPr bwMode="auto">
              <a:xfrm>
                <a:off x="3552" y="1632"/>
                <a:ext cx="672" cy="288"/>
                <a:chOff x="3552" y="1632"/>
                <a:chExt cx="672" cy="288"/>
              </a:xfrm>
            </p:grpSpPr>
            <p:grpSp>
              <p:nvGrpSpPr>
                <p:cNvPr id="114726" name="Group 30"/>
                <p:cNvGrpSpPr>
                  <a:grpSpLocks/>
                </p:cNvGrpSpPr>
                <p:nvPr/>
              </p:nvGrpSpPr>
              <p:grpSpPr bwMode="auto">
                <a:xfrm>
                  <a:off x="3552" y="1632"/>
                  <a:ext cx="672" cy="288"/>
                  <a:chOff x="3504" y="912"/>
                  <a:chExt cx="912" cy="528"/>
                </a:xfrm>
              </p:grpSpPr>
              <p:sp>
                <p:nvSpPr>
                  <p:cNvPr id="114728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912"/>
                    <a:ext cx="576" cy="43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4729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008"/>
                    <a:ext cx="336" cy="336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4730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1248"/>
                    <a:ext cx="192" cy="1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4731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248"/>
                    <a:ext cx="192" cy="1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4727" name="Rectangle 35"/>
                <p:cNvSpPr>
                  <a:spLocks noChangeArrowheads="1"/>
                </p:cNvSpPr>
                <p:nvPr/>
              </p:nvSpPr>
              <p:spPr bwMode="auto">
                <a:xfrm>
                  <a:off x="3600" y="1728"/>
                  <a:ext cx="144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14725" name="AutoShape 36"/>
              <p:cNvSpPr>
                <a:spLocks noChangeArrowheads="1"/>
              </p:cNvSpPr>
              <p:nvPr/>
            </p:nvSpPr>
            <p:spPr bwMode="auto">
              <a:xfrm>
                <a:off x="3648" y="163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14722" name="Rectangle 37"/>
            <p:cNvSpPr>
              <a:spLocks noChangeArrowheads="1"/>
            </p:cNvSpPr>
            <p:nvPr/>
          </p:nvSpPr>
          <p:spPr bwMode="auto">
            <a:xfrm>
              <a:off x="3888" y="17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4723" name="Rectangle 38"/>
            <p:cNvSpPr>
              <a:spLocks noChangeArrowheads="1"/>
            </p:cNvSpPr>
            <p:nvPr/>
          </p:nvSpPr>
          <p:spPr bwMode="auto">
            <a:xfrm>
              <a:off x="4080" y="1728"/>
              <a:ext cx="192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4715" name="Text Box 39"/>
          <p:cNvSpPr txBox="1">
            <a:spLocks noChangeArrowheads="1"/>
          </p:cNvSpPr>
          <p:nvPr/>
        </p:nvSpPr>
        <p:spPr bwMode="auto">
          <a:xfrm rot="3076605">
            <a:off x="503341" y="1954091"/>
            <a:ext cx="1630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66"/>
                </a:solidFill>
                <a:latin typeface="Arial" charset="0"/>
              </a:rPr>
              <a:t>Ridgeline</a:t>
            </a:r>
            <a:r>
              <a:rPr lang="en-US" b="1" dirty="0">
                <a:solidFill>
                  <a:srgbClr val="000066"/>
                </a:solidFill>
              </a:rPr>
              <a:t> </a:t>
            </a:r>
          </a:p>
        </p:txBody>
      </p:sp>
      <p:sp>
        <p:nvSpPr>
          <p:cNvPr id="57384" name="Oval 40"/>
          <p:cNvSpPr>
            <a:spLocks noChangeArrowheads="1"/>
          </p:cNvSpPr>
          <p:nvPr/>
        </p:nvSpPr>
        <p:spPr bwMode="auto">
          <a:xfrm rot="2920267">
            <a:off x="3804548" y="5644234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385" name="Oval 41"/>
          <p:cNvSpPr>
            <a:spLocks noChangeArrowheads="1"/>
          </p:cNvSpPr>
          <p:nvPr/>
        </p:nvSpPr>
        <p:spPr bwMode="auto">
          <a:xfrm rot="2920267">
            <a:off x="3347348" y="5110834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386" name="Oval 42"/>
          <p:cNvSpPr>
            <a:spLocks noChangeArrowheads="1"/>
          </p:cNvSpPr>
          <p:nvPr/>
        </p:nvSpPr>
        <p:spPr bwMode="auto">
          <a:xfrm rot="2920267">
            <a:off x="2966348" y="4653634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7387" name="Oval 43"/>
          <p:cNvSpPr>
            <a:spLocks noChangeArrowheads="1"/>
          </p:cNvSpPr>
          <p:nvPr/>
        </p:nvSpPr>
        <p:spPr bwMode="auto">
          <a:xfrm rot="2920267">
            <a:off x="2509148" y="4196434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20" name="Rectangle 44"/>
          <p:cNvSpPr>
            <a:spLocks noChangeArrowheads="1"/>
          </p:cNvSpPr>
          <p:nvPr/>
        </p:nvSpPr>
        <p:spPr bwMode="auto">
          <a:xfrm>
            <a:off x="1950720" y="1369414"/>
            <a:ext cx="68681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Usually a large fire tactic.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	A considerable distance away 	from fire edge.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		Use natural barriers.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			Burn out between. </a:t>
            </a:r>
          </a:p>
          <a:p>
            <a:pPr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Char char="²"/>
            </a:pPr>
            <a:endParaRPr lang="en-US" sz="3200" b="1" dirty="0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84" grpId="0" animBg="1"/>
      <p:bldP spid="57385" grpId="0" animBg="1"/>
      <p:bldP spid="57386" grpId="0" animBg="1"/>
      <p:bldP spid="57387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 err="1"/>
              <a:t>Pretreat</a:t>
            </a:r>
            <a:r>
              <a:rPr lang="en-US" dirty="0"/>
              <a:t> Fireline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9218" name="Picture 2" descr="\\ilmfcop3fp6\users$\esecakuk\Desktop\tanker photos\AO tanker a jp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43377" y="1326552"/>
            <a:ext cx="6057247" cy="45444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Direct Attack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16739" name="Freeform 3"/>
          <p:cNvSpPr>
            <a:spLocks/>
          </p:cNvSpPr>
          <p:nvPr/>
        </p:nvSpPr>
        <p:spPr bwMode="auto">
          <a:xfrm>
            <a:off x="1143000" y="4321620"/>
            <a:ext cx="7086600" cy="1371600"/>
          </a:xfrm>
          <a:custGeom>
            <a:avLst/>
            <a:gdLst>
              <a:gd name="T0" fmla="*/ 0 w 4512"/>
              <a:gd name="T1" fmla="*/ 0 h 928"/>
              <a:gd name="T2" fmla="*/ 2147483647 w 4512"/>
              <a:gd name="T3" fmla="*/ 2147483647 h 928"/>
              <a:gd name="T4" fmla="*/ 2147483647 w 4512"/>
              <a:gd name="T5" fmla="*/ 2147483647 h 928"/>
              <a:gd name="T6" fmla="*/ 2147483647 w 4512"/>
              <a:gd name="T7" fmla="*/ 2147483647 h 928"/>
              <a:gd name="T8" fmla="*/ 2147483647 w 4512"/>
              <a:gd name="T9" fmla="*/ 2147483647 h 928"/>
              <a:gd name="T10" fmla="*/ 2147483647 w 4512"/>
              <a:gd name="T11" fmla="*/ 2147483647 h 928"/>
              <a:gd name="T12" fmla="*/ 2147483647 w 4512"/>
              <a:gd name="T13" fmla="*/ 2147483647 h 928"/>
              <a:gd name="T14" fmla="*/ 2147483647 w 4512"/>
              <a:gd name="T15" fmla="*/ 2147483647 h 928"/>
              <a:gd name="T16" fmla="*/ 2147483647 w 4512"/>
              <a:gd name="T17" fmla="*/ 2147483647 h 928"/>
              <a:gd name="T18" fmla="*/ 2147483647 w 4512"/>
              <a:gd name="T19" fmla="*/ 2147483647 h 928"/>
              <a:gd name="T20" fmla="*/ 2147483647 w 4512"/>
              <a:gd name="T21" fmla="*/ 2147483647 h 928"/>
              <a:gd name="T22" fmla="*/ 2147483647 w 4512"/>
              <a:gd name="T23" fmla="*/ 2147483647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928"/>
              <a:gd name="T38" fmla="*/ 4512 w 4512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928">
                <a:moveTo>
                  <a:pt x="0" y="0"/>
                </a:moveTo>
                <a:cubicBezTo>
                  <a:pt x="84" y="100"/>
                  <a:pt x="168" y="200"/>
                  <a:pt x="240" y="288"/>
                </a:cubicBezTo>
                <a:cubicBezTo>
                  <a:pt x="312" y="376"/>
                  <a:pt x="344" y="464"/>
                  <a:pt x="432" y="528"/>
                </a:cubicBezTo>
                <a:cubicBezTo>
                  <a:pt x="520" y="592"/>
                  <a:pt x="672" y="640"/>
                  <a:pt x="768" y="672"/>
                </a:cubicBezTo>
                <a:cubicBezTo>
                  <a:pt x="864" y="704"/>
                  <a:pt x="912" y="712"/>
                  <a:pt x="1008" y="720"/>
                </a:cubicBezTo>
                <a:cubicBezTo>
                  <a:pt x="1104" y="728"/>
                  <a:pt x="1216" y="704"/>
                  <a:pt x="1344" y="720"/>
                </a:cubicBezTo>
                <a:cubicBezTo>
                  <a:pt x="1472" y="736"/>
                  <a:pt x="1624" y="784"/>
                  <a:pt x="1776" y="816"/>
                </a:cubicBezTo>
                <a:cubicBezTo>
                  <a:pt x="1928" y="848"/>
                  <a:pt x="2064" y="896"/>
                  <a:pt x="2256" y="912"/>
                </a:cubicBezTo>
                <a:cubicBezTo>
                  <a:pt x="2448" y="928"/>
                  <a:pt x="2784" y="912"/>
                  <a:pt x="2928" y="912"/>
                </a:cubicBezTo>
                <a:cubicBezTo>
                  <a:pt x="3072" y="912"/>
                  <a:pt x="2984" y="928"/>
                  <a:pt x="3120" y="912"/>
                </a:cubicBezTo>
                <a:cubicBezTo>
                  <a:pt x="3256" y="896"/>
                  <a:pt x="3512" y="848"/>
                  <a:pt x="3744" y="816"/>
                </a:cubicBezTo>
                <a:cubicBezTo>
                  <a:pt x="3976" y="784"/>
                  <a:pt x="4376" y="736"/>
                  <a:pt x="4512" y="72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5181600" y="5159820"/>
            <a:ext cx="1066800" cy="457200"/>
            <a:chOff x="3600" y="1680"/>
            <a:chExt cx="672" cy="288"/>
          </a:xfrm>
        </p:grpSpPr>
        <p:grpSp>
          <p:nvGrpSpPr>
            <p:cNvPr id="116752" name="Group 5"/>
            <p:cNvGrpSpPr>
              <a:grpSpLocks/>
            </p:cNvGrpSpPr>
            <p:nvPr/>
          </p:nvGrpSpPr>
          <p:grpSpPr bwMode="auto">
            <a:xfrm>
              <a:off x="3600" y="1680"/>
              <a:ext cx="672" cy="288"/>
              <a:chOff x="3552" y="1632"/>
              <a:chExt cx="672" cy="288"/>
            </a:xfrm>
          </p:grpSpPr>
          <p:grpSp>
            <p:nvGrpSpPr>
              <p:cNvPr id="116755" name="Group 6"/>
              <p:cNvGrpSpPr>
                <a:grpSpLocks/>
              </p:cNvGrpSpPr>
              <p:nvPr/>
            </p:nvGrpSpPr>
            <p:grpSpPr bwMode="auto">
              <a:xfrm>
                <a:off x="3552" y="1632"/>
                <a:ext cx="672" cy="288"/>
                <a:chOff x="3552" y="1632"/>
                <a:chExt cx="672" cy="288"/>
              </a:xfrm>
            </p:grpSpPr>
            <p:grpSp>
              <p:nvGrpSpPr>
                <p:cNvPr id="116757" name="Group 7"/>
                <p:cNvGrpSpPr>
                  <a:grpSpLocks/>
                </p:cNvGrpSpPr>
                <p:nvPr/>
              </p:nvGrpSpPr>
              <p:grpSpPr bwMode="auto">
                <a:xfrm>
                  <a:off x="3552" y="1632"/>
                  <a:ext cx="672" cy="288"/>
                  <a:chOff x="3504" y="912"/>
                  <a:chExt cx="912" cy="528"/>
                </a:xfrm>
              </p:grpSpPr>
              <p:sp>
                <p:nvSpPr>
                  <p:cNvPr id="116759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912"/>
                    <a:ext cx="576" cy="43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6760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008"/>
                    <a:ext cx="336" cy="336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6761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1248"/>
                    <a:ext cx="192" cy="1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6762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248"/>
                    <a:ext cx="192" cy="1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6758" name="Rectangle 12"/>
                <p:cNvSpPr>
                  <a:spLocks noChangeArrowheads="1"/>
                </p:cNvSpPr>
                <p:nvPr/>
              </p:nvSpPr>
              <p:spPr bwMode="auto">
                <a:xfrm>
                  <a:off x="3600" y="1728"/>
                  <a:ext cx="144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16756" name="AutoShape 13"/>
              <p:cNvSpPr>
                <a:spLocks noChangeArrowheads="1"/>
              </p:cNvSpPr>
              <p:nvPr/>
            </p:nvSpPr>
            <p:spPr bwMode="auto">
              <a:xfrm>
                <a:off x="3648" y="163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16753" name="Rectangle 14"/>
            <p:cNvSpPr>
              <a:spLocks noChangeArrowheads="1"/>
            </p:cNvSpPr>
            <p:nvPr/>
          </p:nvSpPr>
          <p:spPr bwMode="auto">
            <a:xfrm>
              <a:off x="3888" y="17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6754" name="Rectangle 15"/>
            <p:cNvSpPr>
              <a:spLocks noChangeArrowheads="1"/>
            </p:cNvSpPr>
            <p:nvPr/>
          </p:nvSpPr>
          <p:spPr bwMode="auto">
            <a:xfrm>
              <a:off x="4080" y="1728"/>
              <a:ext cx="192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6741" name="Group 16"/>
          <p:cNvGrpSpPr>
            <a:grpSpLocks/>
          </p:cNvGrpSpPr>
          <p:nvPr/>
        </p:nvGrpSpPr>
        <p:grpSpPr bwMode="auto">
          <a:xfrm rot="6953516">
            <a:off x="2778125" y="2915095"/>
            <a:ext cx="2273300" cy="2343150"/>
            <a:chOff x="2928" y="1962"/>
            <a:chExt cx="1432" cy="1476"/>
          </a:xfrm>
        </p:grpSpPr>
        <p:sp>
          <p:nvSpPr>
            <p:cNvPr id="116750" name="Freeform 17"/>
            <p:cNvSpPr>
              <a:spLocks/>
            </p:cNvSpPr>
            <p:nvPr/>
          </p:nvSpPr>
          <p:spPr bwMode="auto">
            <a:xfrm>
              <a:off x="2948" y="1962"/>
              <a:ext cx="1412" cy="1388"/>
            </a:xfrm>
            <a:custGeom>
              <a:avLst/>
              <a:gdLst>
                <a:gd name="T0" fmla="*/ 711 w 1412"/>
                <a:gd name="T1" fmla="*/ 60 h 1388"/>
                <a:gd name="T2" fmla="*/ 598 w 1412"/>
                <a:gd name="T3" fmla="*/ 127 h 1388"/>
                <a:gd name="T4" fmla="*/ 531 w 1412"/>
                <a:gd name="T5" fmla="*/ 173 h 1388"/>
                <a:gd name="T6" fmla="*/ 463 w 1412"/>
                <a:gd name="T7" fmla="*/ 218 h 1388"/>
                <a:gd name="T8" fmla="*/ 327 w 1412"/>
                <a:gd name="T9" fmla="*/ 206 h 1388"/>
                <a:gd name="T10" fmla="*/ 203 w 1412"/>
                <a:gd name="T11" fmla="*/ 376 h 1388"/>
                <a:gd name="T12" fmla="*/ 124 w 1412"/>
                <a:gd name="T13" fmla="*/ 568 h 1388"/>
                <a:gd name="T14" fmla="*/ 22 w 1412"/>
                <a:gd name="T15" fmla="*/ 749 h 1388"/>
                <a:gd name="T16" fmla="*/ 68 w 1412"/>
                <a:gd name="T17" fmla="*/ 839 h 1388"/>
                <a:gd name="T18" fmla="*/ 101 w 1412"/>
                <a:gd name="T19" fmla="*/ 862 h 1388"/>
                <a:gd name="T20" fmla="*/ 135 w 1412"/>
                <a:gd name="T21" fmla="*/ 873 h 1388"/>
                <a:gd name="T22" fmla="*/ 147 w 1412"/>
                <a:gd name="T23" fmla="*/ 918 h 1388"/>
                <a:gd name="T24" fmla="*/ 68 w 1412"/>
                <a:gd name="T25" fmla="*/ 1031 h 1388"/>
                <a:gd name="T26" fmla="*/ 0 w 1412"/>
                <a:gd name="T27" fmla="*/ 1178 h 1388"/>
                <a:gd name="T28" fmla="*/ 79 w 1412"/>
                <a:gd name="T29" fmla="*/ 1234 h 1388"/>
                <a:gd name="T30" fmla="*/ 237 w 1412"/>
                <a:gd name="T31" fmla="*/ 1268 h 1388"/>
                <a:gd name="T32" fmla="*/ 293 w 1412"/>
                <a:gd name="T33" fmla="*/ 1279 h 1388"/>
                <a:gd name="T34" fmla="*/ 282 w 1412"/>
                <a:gd name="T35" fmla="*/ 1347 h 1388"/>
                <a:gd name="T36" fmla="*/ 395 w 1412"/>
                <a:gd name="T37" fmla="*/ 1325 h 1388"/>
                <a:gd name="T38" fmla="*/ 429 w 1412"/>
                <a:gd name="T39" fmla="*/ 1302 h 1388"/>
                <a:gd name="T40" fmla="*/ 485 w 1412"/>
                <a:gd name="T41" fmla="*/ 1358 h 1388"/>
                <a:gd name="T42" fmla="*/ 519 w 1412"/>
                <a:gd name="T43" fmla="*/ 1370 h 1388"/>
                <a:gd name="T44" fmla="*/ 576 w 1412"/>
                <a:gd name="T45" fmla="*/ 1381 h 1388"/>
                <a:gd name="T46" fmla="*/ 610 w 1412"/>
                <a:gd name="T47" fmla="*/ 1347 h 1388"/>
                <a:gd name="T48" fmla="*/ 734 w 1412"/>
                <a:gd name="T49" fmla="*/ 1313 h 1388"/>
                <a:gd name="T50" fmla="*/ 779 w 1412"/>
                <a:gd name="T51" fmla="*/ 1358 h 1388"/>
                <a:gd name="T52" fmla="*/ 813 w 1412"/>
                <a:gd name="T53" fmla="*/ 1347 h 1388"/>
                <a:gd name="T54" fmla="*/ 881 w 1412"/>
                <a:gd name="T55" fmla="*/ 1223 h 1388"/>
                <a:gd name="T56" fmla="*/ 926 w 1412"/>
                <a:gd name="T57" fmla="*/ 1054 h 1388"/>
                <a:gd name="T58" fmla="*/ 948 w 1412"/>
                <a:gd name="T59" fmla="*/ 986 h 1388"/>
                <a:gd name="T60" fmla="*/ 960 w 1412"/>
                <a:gd name="T61" fmla="*/ 873 h 1388"/>
                <a:gd name="T62" fmla="*/ 1129 w 1412"/>
                <a:gd name="T63" fmla="*/ 737 h 1388"/>
                <a:gd name="T64" fmla="*/ 1208 w 1412"/>
                <a:gd name="T65" fmla="*/ 590 h 1388"/>
                <a:gd name="T66" fmla="*/ 1253 w 1412"/>
                <a:gd name="T67" fmla="*/ 353 h 1388"/>
                <a:gd name="T68" fmla="*/ 1299 w 1412"/>
                <a:gd name="T69" fmla="*/ 342 h 1388"/>
                <a:gd name="T70" fmla="*/ 1344 w 1412"/>
                <a:gd name="T71" fmla="*/ 116 h 1388"/>
                <a:gd name="T72" fmla="*/ 1378 w 1412"/>
                <a:gd name="T73" fmla="*/ 82 h 1388"/>
                <a:gd name="T74" fmla="*/ 1412 w 1412"/>
                <a:gd name="T75" fmla="*/ 14 h 1388"/>
                <a:gd name="T76" fmla="*/ 1355 w 1412"/>
                <a:gd name="T77" fmla="*/ 3 h 1388"/>
                <a:gd name="T78" fmla="*/ 1321 w 1412"/>
                <a:gd name="T79" fmla="*/ 26 h 1388"/>
                <a:gd name="T80" fmla="*/ 1208 w 1412"/>
                <a:gd name="T81" fmla="*/ 48 h 1388"/>
                <a:gd name="T82" fmla="*/ 858 w 1412"/>
                <a:gd name="T83" fmla="*/ 48 h 1388"/>
                <a:gd name="T84" fmla="*/ 779 w 1412"/>
                <a:gd name="T85" fmla="*/ 94 h 1388"/>
                <a:gd name="T86" fmla="*/ 711 w 1412"/>
                <a:gd name="T87" fmla="*/ 116 h 1388"/>
                <a:gd name="T88" fmla="*/ 711 w 1412"/>
                <a:gd name="T89" fmla="*/ 60 h 13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12"/>
                <a:gd name="T136" fmla="*/ 0 h 1388"/>
                <a:gd name="T137" fmla="*/ 1412 w 1412"/>
                <a:gd name="T138" fmla="*/ 1388 h 13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12" h="1388">
                  <a:moveTo>
                    <a:pt x="711" y="60"/>
                  </a:moveTo>
                  <a:cubicBezTo>
                    <a:pt x="630" y="114"/>
                    <a:pt x="668" y="93"/>
                    <a:pt x="598" y="127"/>
                  </a:cubicBezTo>
                  <a:cubicBezTo>
                    <a:pt x="525" y="200"/>
                    <a:pt x="601" y="133"/>
                    <a:pt x="531" y="173"/>
                  </a:cubicBezTo>
                  <a:cubicBezTo>
                    <a:pt x="507" y="186"/>
                    <a:pt x="463" y="218"/>
                    <a:pt x="463" y="218"/>
                  </a:cubicBezTo>
                  <a:cubicBezTo>
                    <a:pt x="373" y="188"/>
                    <a:pt x="419" y="191"/>
                    <a:pt x="327" y="206"/>
                  </a:cubicBezTo>
                  <a:cubicBezTo>
                    <a:pt x="262" y="229"/>
                    <a:pt x="224" y="312"/>
                    <a:pt x="203" y="376"/>
                  </a:cubicBezTo>
                  <a:cubicBezTo>
                    <a:pt x="225" y="465"/>
                    <a:pt x="184" y="508"/>
                    <a:pt x="124" y="568"/>
                  </a:cubicBezTo>
                  <a:cubicBezTo>
                    <a:pt x="99" y="645"/>
                    <a:pt x="80" y="691"/>
                    <a:pt x="22" y="749"/>
                  </a:cubicBezTo>
                  <a:cubicBezTo>
                    <a:pt x="4" y="804"/>
                    <a:pt x="13" y="821"/>
                    <a:pt x="68" y="839"/>
                  </a:cubicBezTo>
                  <a:cubicBezTo>
                    <a:pt x="79" y="847"/>
                    <a:pt x="89" y="856"/>
                    <a:pt x="101" y="862"/>
                  </a:cubicBezTo>
                  <a:cubicBezTo>
                    <a:pt x="112" y="867"/>
                    <a:pt x="127" y="864"/>
                    <a:pt x="135" y="873"/>
                  </a:cubicBezTo>
                  <a:cubicBezTo>
                    <a:pt x="145" y="885"/>
                    <a:pt x="143" y="903"/>
                    <a:pt x="147" y="918"/>
                  </a:cubicBezTo>
                  <a:cubicBezTo>
                    <a:pt x="130" y="965"/>
                    <a:pt x="103" y="995"/>
                    <a:pt x="68" y="1031"/>
                  </a:cubicBezTo>
                  <a:cubicBezTo>
                    <a:pt x="49" y="1087"/>
                    <a:pt x="32" y="1128"/>
                    <a:pt x="0" y="1178"/>
                  </a:cubicBezTo>
                  <a:cubicBezTo>
                    <a:pt x="27" y="1196"/>
                    <a:pt x="50" y="1219"/>
                    <a:pt x="79" y="1234"/>
                  </a:cubicBezTo>
                  <a:cubicBezTo>
                    <a:pt x="127" y="1259"/>
                    <a:pt x="184" y="1258"/>
                    <a:pt x="237" y="1268"/>
                  </a:cubicBezTo>
                  <a:cubicBezTo>
                    <a:pt x="256" y="1272"/>
                    <a:pt x="293" y="1279"/>
                    <a:pt x="293" y="1279"/>
                  </a:cubicBezTo>
                  <a:cubicBezTo>
                    <a:pt x="289" y="1302"/>
                    <a:pt x="264" y="1332"/>
                    <a:pt x="282" y="1347"/>
                  </a:cubicBezTo>
                  <a:cubicBezTo>
                    <a:pt x="296" y="1359"/>
                    <a:pt x="370" y="1333"/>
                    <a:pt x="395" y="1325"/>
                  </a:cubicBezTo>
                  <a:cubicBezTo>
                    <a:pt x="406" y="1317"/>
                    <a:pt x="415" y="1304"/>
                    <a:pt x="429" y="1302"/>
                  </a:cubicBezTo>
                  <a:cubicBezTo>
                    <a:pt x="501" y="1291"/>
                    <a:pt x="458" y="1324"/>
                    <a:pt x="485" y="1358"/>
                  </a:cubicBezTo>
                  <a:cubicBezTo>
                    <a:pt x="492" y="1367"/>
                    <a:pt x="508" y="1366"/>
                    <a:pt x="519" y="1370"/>
                  </a:cubicBezTo>
                  <a:cubicBezTo>
                    <a:pt x="629" y="1260"/>
                    <a:pt x="513" y="1351"/>
                    <a:pt x="576" y="1381"/>
                  </a:cubicBezTo>
                  <a:cubicBezTo>
                    <a:pt x="590" y="1388"/>
                    <a:pt x="596" y="1355"/>
                    <a:pt x="610" y="1347"/>
                  </a:cubicBezTo>
                  <a:cubicBezTo>
                    <a:pt x="639" y="1331"/>
                    <a:pt x="700" y="1320"/>
                    <a:pt x="734" y="1313"/>
                  </a:cubicBezTo>
                  <a:cubicBezTo>
                    <a:pt x="807" y="1266"/>
                    <a:pt x="732" y="1300"/>
                    <a:pt x="779" y="1358"/>
                  </a:cubicBezTo>
                  <a:cubicBezTo>
                    <a:pt x="786" y="1367"/>
                    <a:pt x="802" y="1351"/>
                    <a:pt x="813" y="1347"/>
                  </a:cubicBezTo>
                  <a:cubicBezTo>
                    <a:pt x="878" y="1255"/>
                    <a:pt x="861" y="1299"/>
                    <a:pt x="881" y="1223"/>
                  </a:cubicBezTo>
                  <a:cubicBezTo>
                    <a:pt x="901" y="1021"/>
                    <a:pt x="869" y="1181"/>
                    <a:pt x="926" y="1054"/>
                  </a:cubicBezTo>
                  <a:cubicBezTo>
                    <a:pt x="936" y="1032"/>
                    <a:pt x="948" y="986"/>
                    <a:pt x="948" y="986"/>
                  </a:cubicBezTo>
                  <a:cubicBezTo>
                    <a:pt x="952" y="948"/>
                    <a:pt x="952" y="910"/>
                    <a:pt x="960" y="873"/>
                  </a:cubicBezTo>
                  <a:cubicBezTo>
                    <a:pt x="977" y="795"/>
                    <a:pt x="1064" y="764"/>
                    <a:pt x="1129" y="737"/>
                  </a:cubicBezTo>
                  <a:cubicBezTo>
                    <a:pt x="1160" y="691"/>
                    <a:pt x="1195" y="646"/>
                    <a:pt x="1208" y="590"/>
                  </a:cubicBezTo>
                  <a:cubicBezTo>
                    <a:pt x="1222" y="528"/>
                    <a:pt x="1228" y="403"/>
                    <a:pt x="1253" y="353"/>
                  </a:cubicBezTo>
                  <a:cubicBezTo>
                    <a:pt x="1260" y="339"/>
                    <a:pt x="1284" y="346"/>
                    <a:pt x="1299" y="342"/>
                  </a:cubicBezTo>
                  <a:cubicBezTo>
                    <a:pt x="1364" y="209"/>
                    <a:pt x="1259" y="435"/>
                    <a:pt x="1344" y="116"/>
                  </a:cubicBezTo>
                  <a:cubicBezTo>
                    <a:pt x="1348" y="101"/>
                    <a:pt x="1368" y="94"/>
                    <a:pt x="1378" y="82"/>
                  </a:cubicBezTo>
                  <a:cubicBezTo>
                    <a:pt x="1401" y="54"/>
                    <a:pt x="1401" y="46"/>
                    <a:pt x="1412" y="14"/>
                  </a:cubicBezTo>
                  <a:cubicBezTo>
                    <a:pt x="1393" y="10"/>
                    <a:pt x="1374" y="0"/>
                    <a:pt x="1355" y="3"/>
                  </a:cubicBezTo>
                  <a:cubicBezTo>
                    <a:pt x="1341" y="5"/>
                    <a:pt x="1333" y="20"/>
                    <a:pt x="1321" y="26"/>
                  </a:cubicBezTo>
                  <a:cubicBezTo>
                    <a:pt x="1291" y="41"/>
                    <a:pt x="1234" y="44"/>
                    <a:pt x="1208" y="48"/>
                  </a:cubicBezTo>
                  <a:cubicBezTo>
                    <a:pt x="1062" y="35"/>
                    <a:pt x="1030" y="26"/>
                    <a:pt x="858" y="48"/>
                  </a:cubicBezTo>
                  <a:cubicBezTo>
                    <a:pt x="827" y="52"/>
                    <a:pt x="806" y="82"/>
                    <a:pt x="779" y="94"/>
                  </a:cubicBezTo>
                  <a:cubicBezTo>
                    <a:pt x="757" y="104"/>
                    <a:pt x="711" y="116"/>
                    <a:pt x="711" y="116"/>
                  </a:cubicBezTo>
                  <a:cubicBezTo>
                    <a:pt x="664" y="85"/>
                    <a:pt x="667" y="104"/>
                    <a:pt x="711" y="6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6751" name="Freeform 18"/>
            <p:cNvSpPr>
              <a:spLocks/>
            </p:cNvSpPr>
            <p:nvPr/>
          </p:nvSpPr>
          <p:spPr bwMode="auto">
            <a:xfrm>
              <a:off x="2928" y="2736"/>
              <a:ext cx="892" cy="702"/>
            </a:xfrm>
            <a:custGeom>
              <a:avLst/>
              <a:gdLst>
                <a:gd name="T0" fmla="*/ 45 w 892"/>
                <a:gd name="T1" fmla="*/ 73 h 702"/>
                <a:gd name="T2" fmla="*/ 68 w 892"/>
                <a:gd name="T3" fmla="*/ 118 h 702"/>
                <a:gd name="T4" fmla="*/ 113 w 892"/>
                <a:gd name="T5" fmla="*/ 141 h 702"/>
                <a:gd name="T6" fmla="*/ 147 w 892"/>
                <a:gd name="T7" fmla="*/ 163 h 702"/>
                <a:gd name="T8" fmla="*/ 135 w 892"/>
                <a:gd name="T9" fmla="*/ 209 h 702"/>
                <a:gd name="T10" fmla="*/ 90 w 892"/>
                <a:gd name="T11" fmla="*/ 389 h 702"/>
                <a:gd name="T12" fmla="*/ 158 w 892"/>
                <a:gd name="T13" fmla="*/ 344 h 702"/>
                <a:gd name="T14" fmla="*/ 90 w 892"/>
                <a:gd name="T15" fmla="*/ 434 h 702"/>
                <a:gd name="T16" fmla="*/ 79 w 892"/>
                <a:gd name="T17" fmla="*/ 401 h 702"/>
                <a:gd name="T18" fmla="*/ 0 w 892"/>
                <a:gd name="T19" fmla="*/ 457 h 702"/>
                <a:gd name="T20" fmla="*/ 79 w 892"/>
                <a:gd name="T21" fmla="*/ 480 h 702"/>
                <a:gd name="T22" fmla="*/ 192 w 892"/>
                <a:gd name="T23" fmla="*/ 491 h 702"/>
                <a:gd name="T24" fmla="*/ 214 w 892"/>
                <a:gd name="T25" fmla="*/ 536 h 702"/>
                <a:gd name="T26" fmla="*/ 327 w 892"/>
                <a:gd name="T27" fmla="*/ 480 h 702"/>
                <a:gd name="T28" fmla="*/ 282 w 892"/>
                <a:gd name="T29" fmla="*/ 638 h 702"/>
                <a:gd name="T30" fmla="*/ 384 w 892"/>
                <a:gd name="T31" fmla="*/ 581 h 702"/>
                <a:gd name="T32" fmla="*/ 350 w 892"/>
                <a:gd name="T33" fmla="*/ 649 h 702"/>
                <a:gd name="T34" fmla="*/ 429 w 892"/>
                <a:gd name="T35" fmla="*/ 593 h 702"/>
                <a:gd name="T36" fmla="*/ 452 w 892"/>
                <a:gd name="T37" fmla="*/ 615 h 702"/>
                <a:gd name="T38" fmla="*/ 531 w 892"/>
                <a:gd name="T39" fmla="*/ 570 h 702"/>
                <a:gd name="T40" fmla="*/ 553 w 892"/>
                <a:gd name="T41" fmla="*/ 672 h 702"/>
                <a:gd name="T42" fmla="*/ 632 w 892"/>
                <a:gd name="T43" fmla="*/ 570 h 702"/>
                <a:gd name="T44" fmla="*/ 723 w 892"/>
                <a:gd name="T45" fmla="*/ 502 h 702"/>
                <a:gd name="T46" fmla="*/ 700 w 892"/>
                <a:gd name="T47" fmla="*/ 604 h 702"/>
                <a:gd name="T48" fmla="*/ 723 w 892"/>
                <a:gd name="T49" fmla="*/ 581 h 702"/>
                <a:gd name="T50" fmla="*/ 711 w 892"/>
                <a:gd name="T51" fmla="*/ 660 h 702"/>
                <a:gd name="T52" fmla="*/ 756 w 892"/>
                <a:gd name="T53" fmla="*/ 581 h 702"/>
                <a:gd name="T54" fmla="*/ 790 w 892"/>
                <a:gd name="T55" fmla="*/ 615 h 702"/>
                <a:gd name="T56" fmla="*/ 869 w 892"/>
                <a:gd name="T57" fmla="*/ 581 h 702"/>
                <a:gd name="T58" fmla="*/ 836 w 892"/>
                <a:gd name="T59" fmla="*/ 593 h 702"/>
                <a:gd name="T60" fmla="*/ 813 w 892"/>
                <a:gd name="T61" fmla="*/ 604 h 702"/>
                <a:gd name="T62" fmla="*/ 666 w 892"/>
                <a:gd name="T63" fmla="*/ 626 h 702"/>
                <a:gd name="T64" fmla="*/ 644 w 892"/>
                <a:gd name="T65" fmla="*/ 581 h 7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2"/>
                <a:gd name="T100" fmla="*/ 0 h 702"/>
                <a:gd name="T101" fmla="*/ 892 w 892"/>
                <a:gd name="T102" fmla="*/ 702 h 7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2" h="702">
                  <a:moveTo>
                    <a:pt x="56" y="28"/>
                  </a:moveTo>
                  <a:cubicBezTo>
                    <a:pt x="52" y="43"/>
                    <a:pt x="45" y="88"/>
                    <a:pt x="45" y="73"/>
                  </a:cubicBezTo>
                  <a:cubicBezTo>
                    <a:pt x="45" y="54"/>
                    <a:pt x="47" y="0"/>
                    <a:pt x="56" y="17"/>
                  </a:cubicBezTo>
                  <a:cubicBezTo>
                    <a:pt x="71" y="47"/>
                    <a:pt x="64" y="84"/>
                    <a:pt x="68" y="118"/>
                  </a:cubicBezTo>
                  <a:cubicBezTo>
                    <a:pt x="79" y="111"/>
                    <a:pt x="89" y="90"/>
                    <a:pt x="101" y="96"/>
                  </a:cubicBezTo>
                  <a:cubicBezTo>
                    <a:pt x="115" y="103"/>
                    <a:pt x="113" y="125"/>
                    <a:pt x="113" y="141"/>
                  </a:cubicBezTo>
                  <a:cubicBezTo>
                    <a:pt x="113" y="153"/>
                    <a:pt x="91" y="168"/>
                    <a:pt x="101" y="175"/>
                  </a:cubicBezTo>
                  <a:cubicBezTo>
                    <a:pt x="114" y="184"/>
                    <a:pt x="132" y="167"/>
                    <a:pt x="147" y="163"/>
                  </a:cubicBezTo>
                  <a:cubicBezTo>
                    <a:pt x="156" y="157"/>
                    <a:pt x="226" y="99"/>
                    <a:pt x="169" y="186"/>
                  </a:cubicBezTo>
                  <a:cubicBezTo>
                    <a:pt x="161" y="197"/>
                    <a:pt x="145" y="199"/>
                    <a:pt x="135" y="209"/>
                  </a:cubicBezTo>
                  <a:cubicBezTo>
                    <a:pt x="111" y="233"/>
                    <a:pt x="92" y="263"/>
                    <a:pt x="68" y="288"/>
                  </a:cubicBezTo>
                  <a:cubicBezTo>
                    <a:pt x="50" y="340"/>
                    <a:pt x="61" y="344"/>
                    <a:pt x="90" y="389"/>
                  </a:cubicBezTo>
                  <a:cubicBezTo>
                    <a:pt x="101" y="378"/>
                    <a:pt x="111" y="364"/>
                    <a:pt x="124" y="355"/>
                  </a:cubicBezTo>
                  <a:cubicBezTo>
                    <a:pt x="134" y="348"/>
                    <a:pt x="150" y="336"/>
                    <a:pt x="158" y="344"/>
                  </a:cubicBezTo>
                  <a:cubicBezTo>
                    <a:pt x="168" y="354"/>
                    <a:pt x="125" y="411"/>
                    <a:pt x="124" y="412"/>
                  </a:cubicBezTo>
                  <a:cubicBezTo>
                    <a:pt x="114" y="421"/>
                    <a:pt x="100" y="425"/>
                    <a:pt x="90" y="434"/>
                  </a:cubicBezTo>
                  <a:cubicBezTo>
                    <a:pt x="74" y="448"/>
                    <a:pt x="60" y="465"/>
                    <a:pt x="45" y="480"/>
                  </a:cubicBezTo>
                  <a:cubicBezTo>
                    <a:pt x="56" y="454"/>
                    <a:pt x="79" y="430"/>
                    <a:pt x="79" y="401"/>
                  </a:cubicBezTo>
                  <a:cubicBezTo>
                    <a:pt x="79" y="388"/>
                    <a:pt x="56" y="415"/>
                    <a:pt x="45" y="423"/>
                  </a:cubicBezTo>
                  <a:cubicBezTo>
                    <a:pt x="30" y="434"/>
                    <a:pt x="15" y="446"/>
                    <a:pt x="0" y="457"/>
                  </a:cubicBezTo>
                  <a:cubicBezTo>
                    <a:pt x="11" y="461"/>
                    <a:pt x="26" y="460"/>
                    <a:pt x="34" y="468"/>
                  </a:cubicBezTo>
                  <a:cubicBezTo>
                    <a:pt x="68" y="502"/>
                    <a:pt x="13" y="523"/>
                    <a:pt x="79" y="480"/>
                  </a:cubicBezTo>
                  <a:cubicBezTo>
                    <a:pt x="96" y="586"/>
                    <a:pt x="70" y="545"/>
                    <a:pt x="147" y="502"/>
                  </a:cubicBezTo>
                  <a:cubicBezTo>
                    <a:pt x="161" y="495"/>
                    <a:pt x="177" y="495"/>
                    <a:pt x="192" y="491"/>
                  </a:cubicBezTo>
                  <a:cubicBezTo>
                    <a:pt x="285" y="428"/>
                    <a:pt x="165" y="539"/>
                    <a:pt x="180" y="570"/>
                  </a:cubicBezTo>
                  <a:cubicBezTo>
                    <a:pt x="187" y="584"/>
                    <a:pt x="201" y="546"/>
                    <a:pt x="214" y="536"/>
                  </a:cubicBezTo>
                  <a:cubicBezTo>
                    <a:pt x="239" y="516"/>
                    <a:pt x="267" y="499"/>
                    <a:pt x="293" y="480"/>
                  </a:cubicBezTo>
                  <a:cubicBezTo>
                    <a:pt x="266" y="592"/>
                    <a:pt x="212" y="595"/>
                    <a:pt x="327" y="480"/>
                  </a:cubicBezTo>
                  <a:cubicBezTo>
                    <a:pt x="339" y="468"/>
                    <a:pt x="311" y="509"/>
                    <a:pt x="305" y="525"/>
                  </a:cubicBezTo>
                  <a:cubicBezTo>
                    <a:pt x="290" y="565"/>
                    <a:pt x="291" y="595"/>
                    <a:pt x="282" y="638"/>
                  </a:cubicBezTo>
                  <a:cubicBezTo>
                    <a:pt x="279" y="650"/>
                    <a:pt x="261" y="678"/>
                    <a:pt x="271" y="672"/>
                  </a:cubicBezTo>
                  <a:cubicBezTo>
                    <a:pt x="313" y="648"/>
                    <a:pt x="349" y="614"/>
                    <a:pt x="384" y="581"/>
                  </a:cubicBezTo>
                  <a:cubicBezTo>
                    <a:pt x="394" y="572"/>
                    <a:pt x="406" y="534"/>
                    <a:pt x="406" y="547"/>
                  </a:cubicBezTo>
                  <a:cubicBezTo>
                    <a:pt x="406" y="603"/>
                    <a:pt x="383" y="616"/>
                    <a:pt x="350" y="649"/>
                  </a:cubicBezTo>
                  <a:cubicBezTo>
                    <a:pt x="356" y="631"/>
                    <a:pt x="373" y="559"/>
                    <a:pt x="406" y="570"/>
                  </a:cubicBezTo>
                  <a:cubicBezTo>
                    <a:pt x="451" y="584"/>
                    <a:pt x="333" y="687"/>
                    <a:pt x="429" y="593"/>
                  </a:cubicBezTo>
                  <a:cubicBezTo>
                    <a:pt x="404" y="668"/>
                    <a:pt x="423" y="594"/>
                    <a:pt x="463" y="581"/>
                  </a:cubicBezTo>
                  <a:cubicBezTo>
                    <a:pt x="474" y="577"/>
                    <a:pt x="440" y="615"/>
                    <a:pt x="452" y="615"/>
                  </a:cubicBezTo>
                  <a:cubicBezTo>
                    <a:pt x="468" y="615"/>
                    <a:pt x="474" y="592"/>
                    <a:pt x="485" y="581"/>
                  </a:cubicBezTo>
                  <a:cubicBezTo>
                    <a:pt x="462" y="702"/>
                    <a:pt x="472" y="600"/>
                    <a:pt x="531" y="570"/>
                  </a:cubicBezTo>
                  <a:cubicBezTo>
                    <a:pt x="543" y="564"/>
                    <a:pt x="553" y="585"/>
                    <a:pt x="564" y="593"/>
                  </a:cubicBezTo>
                  <a:cubicBezTo>
                    <a:pt x="560" y="619"/>
                    <a:pt x="534" y="653"/>
                    <a:pt x="553" y="672"/>
                  </a:cubicBezTo>
                  <a:cubicBezTo>
                    <a:pt x="562" y="681"/>
                    <a:pt x="614" y="603"/>
                    <a:pt x="621" y="593"/>
                  </a:cubicBezTo>
                  <a:cubicBezTo>
                    <a:pt x="604" y="661"/>
                    <a:pt x="605" y="653"/>
                    <a:pt x="632" y="570"/>
                  </a:cubicBezTo>
                  <a:cubicBezTo>
                    <a:pt x="637" y="554"/>
                    <a:pt x="597" y="625"/>
                    <a:pt x="610" y="615"/>
                  </a:cubicBezTo>
                  <a:cubicBezTo>
                    <a:pt x="653" y="583"/>
                    <a:pt x="723" y="502"/>
                    <a:pt x="723" y="502"/>
                  </a:cubicBezTo>
                  <a:cubicBezTo>
                    <a:pt x="727" y="513"/>
                    <a:pt x="737" y="524"/>
                    <a:pt x="734" y="536"/>
                  </a:cubicBezTo>
                  <a:cubicBezTo>
                    <a:pt x="728" y="561"/>
                    <a:pt x="709" y="580"/>
                    <a:pt x="700" y="604"/>
                  </a:cubicBezTo>
                  <a:cubicBezTo>
                    <a:pt x="694" y="618"/>
                    <a:pt x="678" y="660"/>
                    <a:pt x="689" y="649"/>
                  </a:cubicBezTo>
                  <a:cubicBezTo>
                    <a:pt x="707" y="631"/>
                    <a:pt x="711" y="603"/>
                    <a:pt x="723" y="581"/>
                  </a:cubicBezTo>
                  <a:cubicBezTo>
                    <a:pt x="729" y="569"/>
                    <a:pt x="738" y="558"/>
                    <a:pt x="745" y="547"/>
                  </a:cubicBezTo>
                  <a:cubicBezTo>
                    <a:pt x="736" y="585"/>
                    <a:pt x="711" y="621"/>
                    <a:pt x="711" y="660"/>
                  </a:cubicBezTo>
                  <a:cubicBezTo>
                    <a:pt x="711" y="677"/>
                    <a:pt x="726" y="630"/>
                    <a:pt x="734" y="615"/>
                  </a:cubicBezTo>
                  <a:cubicBezTo>
                    <a:pt x="741" y="603"/>
                    <a:pt x="749" y="592"/>
                    <a:pt x="756" y="581"/>
                  </a:cubicBezTo>
                  <a:cubicBezTo>
                    <a:pt x="752" y="604"/>
                    <a:pt x="729" y="633"/>
                    <a:pt x="745" y="649"/>
                  </a:cubicBezTo>
                  <a:cubicBezTo>
                    <a:pt x="758" y="662"/>
                    <a:pt x="776" y="628"/>
                    <a:pt x="790" y="615"/>
                  </a:cubicBezTo>
                  <a:cubicBezTo>
                    <a:pt x="825" y="583"/>
                    <a:pt x="892" y="514"/>
                    <a:pt x="892" y="514"/>
                  </a:cubicBezTo>
                  <a:cubicBezTo>
                    <a:pt x="884" y="536"/>
                    <a:pt x="878" y="559"/>
                    <a:pt x="869" y="581"/>
                  </a:cubicBezTo>
                  <a:cubicBezTo>
                    <a:pt x="863" y="596"/>
                    <a:pt x="863" y="620"/>
                    <a:pt x="847" y="626"/>
                  </a:cubicBezTo>
                  <a:cubicBezTo>
                    <a:pt x="836" y="630"/>
                    <a:pt x="840" y="604"/>
                    <a:pt x="836" y="593"/>
                  </a:cubicBezTo>
                  <a:cubicBezTo>
                    <a:pt x="836" y="593"/>
                    <a:pt x="813" y="623"/>
                    <a:pt x="802" y="638"/>
                  </a:cubicBezTo>
                  <a:cubicBezTo>
                    <a:pt x="806" y="627"/>
                    <a:pt x="824" y="608"/>
                    <a:pt x="813" y="604"/>
                  </a:cubicBezTo>
                  <a:cubicBezTo>
                    <a:pt x="792" y="595"/>
                    <a:pt x="768" y="612"/>
                    <a:pt x="745" y="615"/>
                  </a:cubicBezTo>
                  <a:cubicBezTo>
                    <a:pt x="719" y="619"/>
                    <a:pt x="692" y="622"/>
                    <a:pt x="666" y="626"/>
                  </a:cubicBezTo>
                  <a:cubicBezTo>
                    <a:pt x="655" y="622"/>
                    <a:pt x="637" y="626"/>
                    <a:pt x="632" y="615"/>
                  </a:cubicBezTo>
                  <a:cubicBezTo>
                    <a:pt x="627" y="604"/>
                    <a:pt x="644" y="581"/>
                    <a:pt x="644" y="581"/>
                  </a:cubicBezTo>
                </a:path>
              </a:pathLst>
            </a:cu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6742" name="Freeform 19"/>
          <p:cNvSpPr>
            <a:spLocks/>
          </p:cNvSpPr>
          <p:nvPr/>
        </p:nvSpPr>
        <p:spPr bwMode="auto">
          <a:xfrm>
            <a:off x="4495800" y="4550220"/>
            <a:ext cx="387350" cy="293688"/>
          </a:xfrm>
          <a:custGeom>
            <a:avLst/>
            <a:gdLst>
              <a:gd name="T0" fmla="*/ 2147483647 w 244"/>
              <a:gd name="T1" fmla="*/ 2147483647 h 185"/>
              <a:gd name="T2" fmla="*/ 2147483647 w 244"/>
              <a:gd name="T3" fmla="*/ 2147483647 h 185"/>
              <a:gd name="T4" fmla="*/ 2147483647 w 244"/>
              <a:gd name="T5" fmla="*/ 2147483647 h 185"/>
              <a:gd name="T6" fmla="*/ 2147483647 w 244"/>
              <a:gd name="T7" fmla="*/ 2147483647 h 185"/>
              <a:gd name="T8" fmla="*/ 2147483647 w 244"/>
              <a:gd name="T9" fmla="*/ 2147483647 h 185"/>
              <a:gd name="T10" fmla="*/ 2147483647 w 244"/>
              <a:gd name="T11" fmla="*/ 2147483647 h 185"/>
              <a:gd name="T12" fmla="*/ 2147483647 w 244"/>
              <a:gd name="T13" fmla="*/ 2147483647 h 185"/>
              <a:gd name="T14" fmla="*/ 2147483647 w 244"/>
              <a:gd name="T15" fmla="*/ 2147483647 h 185"/>
              <a:gd name="T16" fmla="*/ 2147483647 w 244"/>
              <a:gd name="T17" fmla="*/ 2147483647 h 185"/>
              <a:gd name="T18" fmla="*/ 2147483647 w 244"/>
              <a:gd name="T19" fmla="*/ 2147483647 h 18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4"/>
              <a:gd name="T31" fmla="*/ 0 h 185"/>
              <a:gd name="T32" fmla="*/ 244 w 244"/>
              <a:gd name="T33" fmla="*/ 185 h 18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4" h="185">
                <a:moveTo>
                  <a:pt x="139" y="153"/>
                </a:moveTo>
                <a:cubicBezTo>
                  <a:pt x="137" y="150"/>
                  <a:pt x="0" y="0"/>
                  <a:pt x="114" y="76"/>
                </a:cubicBezTo>
                <a:cubicBezTo>
                  <a:pt x="114" y="76"/>
                  <a:pt x="123" y="101"/>
                  <a:pt x="127" y="114"/>
                </a:cubicBezTo>
                <a:cubicBezTo>
                  <a:pt x="131" y="127"/>
                  <a:pt x="135" y="140"/>
                  <a:pt x="139" y="153"/>
                </a:cubicBezTo>
                <a:cubicBezTo>
                  <a:pt x="173" y="52"/>
                  <a:pt x="129" y="185"/>
                  <a:pt x="165" y="63"/>
                </a:cubicBezTo>
                <a:cubicBezTo>
                  <a:pt x="169" y="50"/>
                  <a:pt x="178" y="12"/>
                  <a:pt x="178" y="25"/>
                </a:cubicBezTo>
                <a:cubicBezTo>
                  <a:pt x="178" y="106"/>
                  <a:pt x="134" y="121"/>
                  <a:pt x="203" y="76"/>
                </a:cubicBezTo>
                <a:cubicBezTo>
                  <a:pt x="244" y="14"/>
                  <a:pt x="234" y="22"/>
                  <a:pt x="203" y="114"/>
                </a:cubicBezTo>
                <a:cubicBezTo>
                  <a:pt x="197" y="131"/>
                  <a:pt x="178" y="140"/>
                  <a:pt x="165" y="153"/>
                </a:cubicBezTo>
                <a:cubicBezTo>
                  <a:pt x="209" y="167"/>
                  <a:pt x="193" y="174"/>
                  <a:pt x="216" y="153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6743" name="Freeform 20"/>
          <p:cNvSpPr>
            <a:spLocks/>
          </p:cNvSpPr>
          <p:nvPr/>
        </p:nvSpPr>
        <p:spPr bwMode="auto">
          <a:xfrm>
            <a:off x="4470400" y="4778820"/>
            <a:ext cx="1193800" cy="1181100"/>
          </a:xfrm>
          <a:custGeom>
            <a:avLst/>
            <a:gdLst>
              <a:gd name="T0" fmla="*/ 2147483647 w 752"/>
              <a:gd name="T1" fmla="*/ 2147483647 h 744"/>
              <a:gd name="T2" fmla="*/ 2147483647 w 752"/>
              <a:gd name="T3" fmla="*/ 2147483647 h 744"/>
              <a:gd name="T4" fmla="*/ 2147483647 w 752"/>
              <a:gd name="T5" fmla="*/ 2147483647 h 744"/>
              <a:gd name="T6" fmla="*/ 2147483647 w 752"/>
              <a:gd name="T7" fmla="*/ 2147483647 h 744"/>
              <a:gd name="T8" fmla="*/ 2147483647 w 752"/>
              <a:gd name="T9" fmla="*/ 2147483647 h 744"/>
              <a:gd name="T10" fmla="*/ 2147483647 w 752"/>
              <a:gd name="T11" fmla="*/ 2147483647 h 744"/>
              <a:gd name="T12" fmla="*/ 2147483647 w 752"/>
              <a:gd name="T13" fmla="*/ 2147483647 h 744"/>
              <a:gd name="T14" fmla="*/ 2147483647 w 752"/>
              <a:gd name="T15" fmla="*/ 2147483647 h 744"/>
              <a:gd name="T16" fmla="*/ 2147483647 w 752"/>
              <a:gd name="T17" fmla="*/ 2147483647 h 744"/>
              <a:gd name="T18" fmla="*/ 2147483647 w 752"/>
              <a:gd name="T19" fmla="*/ 2147483647 h 744"/>
              <a:gd name="T20" fmla="*/ 2147483647 w 752"/>
              <a:gd name="T21" fmla="*/ 2147483647 h 744"/>
              <a:gd name="T22" fmla="*/ 2147483647 w 752"/>
              <a:gd name="T23" fmla="*/ 2147483647 h 744"/>
              <a:gd name="T24" fmla="*/ 2147483647 w 752"/>
              <a:gd name="T25" fmla="*/ 0 h 7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52"/>
              <a:gd name="T40" fmla="*/ 0 h 744"/>
              <a:gd name="T41" fmla="*/ 752 w 752"/>
              <a:gd name="T42" fmla="*/ 744 h 74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52" h="744">
                <a:moveTo>
                  <a:pt x="736" y="432"/>
                </a:moveTo>
                <a:cubicBezTo>
                  <a:pt x="744" y="480"/>
                  <a:pt x="752" y="528"/>
                  <a:pt x="736" y="576"/>
                </a:cubicBezTo>
                <a:cubicBezTo>
                  <a:pt x="720" y="624"/>
                  <a:pt x="688" y="696"/>
                  <a:pt x="640" y="720"/>
                </a:cubicBezTo>
                <a:cubicBezTo>
                  <a:pt x="592" y="744"/>
                  <a:pt x="496" y="720"/>
                  <a:pt x="448" y="720"/>
                </a:cubicBezTo>
                <a:cubicBezTo>
                  <a:pt x="400" y="720"/>
                  <a:pt x="392" y="728"/>
                  <a:pt x="352" y="720"/>
                </a:cubicBezTo>
                <a:cubicBezTo>
                  <a:pt x="312" y="712"/>
                  <a:pt x="240" y="696"/>
                  <a:pt x="208" y="672"/>
                </a:cubicBezTo>
                <a:cubicBezTo>
                  <a:pt x="176" y="648"/>
                  <a:pt x="192" y="600"/>
                  <a:pt x="160" y="576"/>
                </a:cubicBezTo>
                <a:cubicBezTo>
                  <a:pt x="128" y="552"/>
                  <a:pt x="32" y="560"/>
                  <a:pt x="16" y="528"/>
                </a:cubicBezTo>
                <a:cubicBezTo>
                  <a:pt x="0" y="496"/>
                  <a:pt x="40" y="416"/>
                  <a:pt x="64" y="384"/>
                </a:cubicBezTo>
                <a:cubicBezTo>
                  <a:pt x="88" y="352"/>
                  <a:pt x="136" y="368"/>
                  <a:pt x="160" y="336"/>
                </a:cubicBezTo>
                <a:cubicBezTo>
                  <a:pt x="184" y="304"/>
                  <a:pt x="200" y="232"/>
                  <a:pt x="208" y="192"/>
                </a:cubicBezTo>
                <a:cubicBezTo>
                  <a:pt x="216" y="152"/>
                  <a:pt x="208" y="128"/>
                  <a:pt x="208" y="96"/>
                </a:cubicBezTo>
                <a:cubicBezTo>
                  <a:pt x="208" y="64"/>
                  <a:pt x="200" y="16"/>
                  <a:pt x="208" y="0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6744" name="Freeform 21"/>
          <p:cNvSpPr>
            <a:spLocks/>
          </p:cNvSpPr>
          <p:nvPr/>
        </p:nvSpPr>
        <p:spPr bwMode="auto">
          <a:xfrm>
            <a:off x="4308475" y="3081783"/>
            <a:ext cx="641350" cy="1387475"/>
          </a:xfrm>
          <a:custGeom>
            <a:avLst/>
            <a:gdLst>
              <a:gd name="T0" fmla="*/ 2147483647 w 404"/>
              <a:gd name="T1" fmla="*/ 2147483647 h 874"/>
              <a:gd name="T2" fmla="*/ 2147483647 w 404"/>
              <a:gd name="T3" fmla="*/ 2147483647 h 874"/>
              <a:gd name="T4" fmla="*/ 2147483647 w 404"/>
              <a:gd name="T5" fmla="*/ 2147483647 h 874"/>
              <a:gd name="T6" fmla="*/ 2147483647 w 404"/>
              <a:gd name="T7" fmla="*/ 2147483647 h 874"/>
              <a:gd name="T8" fmla="*/ 2147483647 w 404"/>
              <a:gd name="T9" fmla="*/ 2147483647 h 874"/>
              <a:gd name="T10" fmla="*/ 2147483647 w 404"/>
              <a:gd name="T11" fmla="*/ 2147483647 h 874"/>
              <a:gd name="T12" fmla="*/ 2147483647 w 404"/>
              <a:gd name="T13" fmla="*/ 2147483647 h 874"/>
              <a:gd name="T14" fmla="*/ 2147483647 w 404"/>
              <a:gd name="T15" fmla="*/ 2147483647 h 874"/>
              <a:gd name="T16" fmla="*/ 2147483647 w 404"/>
              <a:gd name="T17" fmla="*/ 2147483647 h 874"/>
              <a:gd name="T18" fmla="*/ 2147483647 w 404"/>
              <a:gd name="T19" fmla="*/ 2147483647 h 874"/>
              <a:gd name="T20" fmla="*/ 2147483647 w 404"/>
              <a:gd name="T21" fmla="*/ 2147483647 h 874"/>
              <a:gd name="T22" fmla="*/ 2147483647 w 404"/>
              <a:gd name="T23" fmla="*/ 2147483647 h 874"/>
              <a:gd name="T24" fmla="*/ 2147483647 w 404"/>
              <a:gd name="T25" fmla="*/ 2147483647 h 874"/>
              <a:gd name="T26" fmla="*/ 2147483647 w 404"/>
              <a:gd name="T27" fmla="*/ 2147483647 h 874"/>
              <a:gd name="T28" fmla="*/ 2147483647 w 404"/>
              <a:gd name="T29" fmla="*/ 2147483647 h 874"/>
              <a:gd name="T30" fmla="*/ 2147483647 w 404"/>
              <a:gd name="T31" fmla="*/ 2147483647 h 874"/>
              <a:gd name="T32" fmla="*/ 0 w 404"/>
              <a:gd name="T33" fmla="*/ 2147483647 h 8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04"/>
              <a:gd name="T52" fmla="*/ 0 h 874"/>
              <a:gd name="T53" fmla="*/ 404 w 404"/>
              <a:gd name="T54" fmla="*/ 874 h 8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04" h="874">
                <a:moveTo>
                  <a:pt x="345" y="874"/>
                </a:moveTo>
                <a:cubicBezTo>
                  <a:pt x="354" y="861"/>
                  <a:pt x="371" y="851"/>
                  <a:pt x="371" y="835"/>
                </a:cubicBezTo>
                <a:cubicBezTo>
                  <a:pt x="371" y="803"/>
                  <a:pt x="342" y="777"/>
                  <a:pt x="332" y="746"/>
                </a:cubicBezTo>
                <a:cubicBezTo>
                  <a:pt x="345" y="733"/>
                  <a:pt x="375" y="725"/>
                  <a:pt x="371" y="707"/>
                </a:cubicBezTo>
                <a:cubicBezTo>
                  <a:pt x="367" y="690"/>
                  <a:pt x="320" y="712"/>
                  <a:pt x="320" y="695"/>
                </a:cubicBezTo>
                <a:cubicBezTo>
                  <a:pt x="320" y="664"/>
                  <a:pt x="371" y="618"/>
                  <a:pt x="371" y="618"/>
                </a:cubicBezTo>
                <a:cubicBezTo>
                  <a:pt x="379" y="592"/>
                  <a:pt x="404" y="567"/>
                  <a:pt x="396" y="541"/>
                </a:cubicBezTo>
                <a:cubicBezTo>
                  <a:pt x="378" y="483"/>
                  <a:pt x="370" y="422"/>
                  <a:pt x="358" y="362"/>
                </a:cubicBezTo>
                <a:cubicBezTo>
                  <a:pt x="300" y="477"/>
                  <a:pt x="365" y="379"/>
                  <a:pt x="307" y="349"/>
                </a:cubicBezTo>
                <a:cubicBezTo>
                  <a:pt x="293" y="342"/>
                  <a:pt x="290" y="374"/>
                  <a:pt x="281" y="387"/>
                </a:cubicBezTo>
                <a:cubicBezTo>
                  <a:pt x="273" y="374"/>
                  <a:pt x="267" y="360"/>
                  <a:pt x="256" y="349"/>
                </a:cubicBezTo>
                <a:cubicBezTo>
                  <a:pt x="245" y="338"/>
                  <a:pt x="226" y="336"/>
                  <a:pt x="217" y="323"/>
                </a:cubicBezTo>
                <a:cubicBezTo>
                  <a:pt x="200" y="297"/>
                  <a:pt x="201" y="263"/>
                  <a:pt x="192" y="234"/>
                </a:cubicBezTo>
                <a:cubicBezTo>
                  <a:pt x="77" y="272"/>
                  <a:pt x="127" y="217"/>
                  <a:pt x="102" y="119"/>
                </a:cubicBezTo>
                <a:cubicBezTo>
                  <a:pt x="98" y="104"/>
                  <a:pt x="85" y="93"/>
                  <a:pt x="76" y="80"/>
                </a:cubicBezTo>
                <a:cubicBezTo>
                  <a:pt x="46" y="178"/>
                  <a:pt x="86" y="67"/>
                  <a:pt x="51" y="16"/>
                </a:cubicBezTo>
                <a:cubicBezTo>
                  <a:pt x="40" y="0"/>
                  <a:pt x="19" y="42"/>
                  <a:pt x="0" y="42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59414" name="Oval 22"/>
          <p:cNvSpPr>
            <a:spLocks noChangeArrowheads="1"/>
          </p:cNvSpPr>
          <p:nvPr/>
        </p:nvSpPr>
        <p:spPr bwMode="auto">
          <a:xfrm rot="5232032">
            <a:off x="4686300" y="4131120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415" name="Oval 23"/>
          <p:cNvSpPr>
            <a:spLocks noChangeArrowheads="1"/>
          </p:cNvSpPr>
          <p:nvPr/>
        </p:nvSpPr>
        <p:spPr bwMode="auto">
          <a:xfrm rot="4106976">
            <a:off x="4610100" y="3521520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416" name="Oval 24"/>
          <p:cNvSpPr>
            <a:spLocks noChangeArrowheads="1"/>
          </p:cNvSpPr>
          <p:nvPr/>
        </p:nvSpPr>
        <p:spPr bwMode="auto">
          <a:xfrm rot="2920267">
            <a:off x="4305300" y="2988120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9417" name="Oval 25"/>
          <p:cNvSpPr>
            <a:spLocks noChangeArrowheads="1"/>
          </p:cNvSpPr>
          <p:nvPr/>
        </p:nvSpPr>
        <p:spPr bwMode="auto">
          <a:xfrm rot="1298377">
            <a:off x="3810000" y="2645220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6749" name="Rectangle 26"/>
          <p:cNvSpPr>
            <a:spLocks noChangeArrowheads="1"/>
          </p:cNvSpPr>
          <p:nvPr/>
        </p:nvSpPr>
        <p:spPr bwMode="auto">
          <a:xfrm>
            <a:off x="838200" y="1502220"/>
            <a:ext cx="7543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Working directly on the fire edge </a:t>
            </a:r>
          </a:p>
          <a:p>
            <a:pPr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Char char="²"/>
            </a:pPr>
            <a:endParaRPr lang="en-US" sz="3200" b="1" dirty="0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14" grpId="0" animBg="1"/>
      <p:bldP spid="59415" grpId="0" animBg="1"/>
      <p:bldP spid="59416" grpId="0" animBg="1"/>
      <p:bldP spid="59417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1087" y="381000"/>
            <a:ext cx="5921827" cy="1070429"/>
          </a:xfrm>
        </p:spPr>
        <p:txBody>
          <a:bodyPr/>
          <a:lstStyle/>
          <a:p>
            <a:pPr eaLnBrk="1" hangingPunct="1"/>
            <a:r>
              <a:rPr lang="en-US" dirty="0"/>
              <a:t>Direct Attack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0242" name="Picture 2" descr="\\ilmfcop3fp6\users$\esecakuk\Desktop\tanker photos\AO tanker_d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630" y="1348456"/>
            <a:ext cx="6088741" cy="45681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Parallel Attack</a:t>
            </a: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18787" name="Freeform 3"/>
          <p:cNvSpPr>
            <a:spLocks/>
          </p:cNvSpPr>
          <p:nvPr/>
        </p:nvSpPr>
        <p:spPr bwMode="auto">
          <a:xfrm>
            <a:off x="598706" y="4256312"/>
            <a:ext cx="6324600" cy="1371600"/>
          </a:xfrm>
          <a:custGeom>
            <a:avLst/>
            <a:gdLst>
              <a:gd name="T0" fmla="*/ 0 w 4512"/>
              <a:gd name="T1" fmla="*/ 0 h 928"/>
              <a:gd name="T2" fmla="*/ 2147483647 w 4512"/>
              <a:gd name="T3" fmla="*/ 2147483647 h 928"/>
              <a:gd name="T4" fmla="*/ 2147483647 w 4512"/>
              <a:gd name="T5" fmla="*/ 2147483647 h 928"/>
              <a:gd name="T6" fmla="*/ 2147483647 w 4512"/>
              <a:gd name="T7" fmla="*/ 2147483647 h 928"/>
              <a:gd name="T8" fmla="*/ 2147483647 w 4512"/>
              <a:gd name="T9" fmla="*/ 2147483647 h 928"/>
              <a:gd name="T10" fmla="*/ 2147483647 w 4512"/>
              <a:gd name="T11" fmla="*/ 2147483647 h 928"/>
              <a:gd name="T12" fmla="*/ 2147483647 w 4512"/>
              <a:gd name="T13" fmla="*/ 2147483647 h 928"/>
              <a:gd name="T14" fmla="*/ 2147483647 w 4512"/>
              <a:gd name="T15" fmla="*/ 2147483647 h 928"/>
              <a:gd name="T16" fmla="*/ 2147483647 w 4512"/>
              <a:gd name="T17" fmla="*/ 2147483647 h 928"/>
              <a:gd name="T18" fmla="*/ 2147483647 w 4512"/>
              <a:gd name="T19" fmla="*/ 2147483647 h 928"/>
              <a:gd name="T20" fmla="*/ 2147483647 w 4512"/>
              <a:gd name="T21" fmla="*/ 2147483647 h 928"/>
              <a:gd name="T22" fmla="*/ 2147483647 w 4512"/>
              <a:gd name="T23" fmla="*/ 2147483647 h 92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512"/>
              <a:gd name="T37" fmla="*/ 0 h 928"/>
              <a:gd name="T38" fmla="*/ 4512 w 4512"/>
              <a:gd name="T39" fmla="*/ 928 h 92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512" h="928">
                <a:moveTo>
                  <a:pt x="0" y="0"/>
                </a:moveTo>
                <a:cubicBezTo>
                  <a:pt x="84" y="100"/>
                  <a:pt x="168" y="200"/>
                  <a:pt x="240" y="288"/>
                </a:cubicBezTo>
                <a:cubicBezTo>
                  <a:pt x="312" y="376"/>
                  <a:pt x="344" y="464"/>
                  <a:pt x="432" y="528"/>
                </a:cubicBezTo>
                <a:cubicBezTo>
                  <a:pt x="520" y="592"/>
                  <a:pt x="672" y="640"/>
                  <a:pt x="768" y="672"/>
                </a:cubicBezTo>
                <a:cubicBezTo>
                  <a:pt x="864" y="704"/>
                  <a:pt x="912" y="712"/>
                  <a:pt x="1008" y="720"/>
                </a:cubicBezTo>
                <a:cubicBezTo>
                  <a:pt x="1104" y="728"/>
                  <a:pt x="1216" y="704"/>
                  <a:pt x="1344" y="720"/>
                </a:cubicBezTo>
                <a:cubicBezTo>
                  <a:pt x="1472" y="736"/>
                  <a:pt x="1624" y="784"/>
                  <a:pt x="1776" y="816"/>
                </a:cubicBezTo>
                <a:cubicBezTo>
                  <a:pt x="1928" y="848"/>
                  <a:pt x="2064" y="896"/>
                  <a:pt x="2256" y="912"/>
                </a:cubicBezTo>
                <a:cubicBezTo>
                  <a:pt x="2448" y="928"/>
                  <a:pt x="2784" y="912"/>
                  <a:pt x="2928" y="912"/>
                </a:cubicBezTo>
                <a:cubicBezTo>
                  <a:pt x="3072" y="912"/>
                  <a:pt x="2984" y="928"/>
                  <a:pt x="3120" y="912"/>
                </a:cubicBezTo>
                <a:cubicBezTo>
                  <a:pt x="3256" y="896"/>
                  <a:pt x="3512" y="848"/>
                  <a:pt x="3744" y="816"/>
                </a:cubicBezTo>
                <a:cubicBezTo>
                  <a:pt x="3976" y="784"/>
                  <a:pt x="4376" y="736"/>
                  <a:pt x="4512" y="72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18788" name="Group 4"/>
          <p:cNvGrpSpPr>
            <a:grpSpLocks/>
          </p:cNvGrpSpPr>
          <p:nvPr/>
        </p:nvGrpSpPr>
        <p:grpSpPr bwMode="auto">
          <a:xfrm>
            <a:off x="3875306" y="5094512"/>
            <a:ext cx="1066800" cy="457200"/>
            <a:chOff x="3600" y="1680"/>
            <a:chExt cx="672" cy="288"/>
          </a:xfrm>
        </p:grpSpPr>
        <p:grpSp>
          <p:nvGrpSpPr>
            <p:cNvPr id="118807" name="Group 5"/>
            <p:cNvGrpSpPr>
              <a:grpSpLocks/>
            </p:cNvGrpSpPr>
            <p:nvPr/>
          </p:nvGrpSpPr>
          <p:grpSpPr bwMode="auto">
            <a:xfrm>
              <a:off x="3600" y="1680"/>
              <a:ext cx="672" cy="288"/>
              <a:chOff x="3552" y="1632"/>
              <a:chExt cx="672" cy="288"/>
            </a:xfrm>
          </p:grpSpPr>
          <p:grpSp>
            <p:nvGrpSpPr>
              <p:cNvPr id="118810" name="Group 6"/>
              <p:cNvGrpSpPr>
                <a:grpSpLocks/>
              </p:cNvGrpSpPr>
              <p:nvPr/>
            </p:nvGrpSpPr>
            <p:grpSpPr bwMode="auto">
              <a:xfrm>
                <a:off x="3552" y="1632"/>
                <a:ext cx="672" cy="288"/>
                <a:chOff x="3552" y="1632"/>
                <a:chExt cx="672" cy="288"/>
              </a:xfrm>
            </p:grpSpPr>
            <p:grpSp>
              <p:nvGrpSpPr>
                <p:cNvPr id="118812" name="Group 7"/>
                <p:cNvGrpSpPr>
                  <a:grpSpLocks/>
                </p:cNvGrpSpPr>
                <p:nvPr/>
              </p:nvGrpSpPr>
              <p:grpSpPr bwMode="auto">
                <a:xfrm>
                  <a:off x="3552" y="1632"/>
                  <a:ext cx="672" cy="288"/>
                  <a:chOff x="3504" y="912"/>
                  <a:chExt cx="912" cy="528"/>
                </a:xfrm>
              </p:grpSpPr>
              <p:sp>
                <p:nvSpPr>
                  <p:cNvPr id="118814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3840" y="912"/>
                    <a:ext cx="576" cy="432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8815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1008"/>
                    <a:ext cx="336" cy="336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8816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1248"/>
                    <a:ext cx="192" cy="1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18817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248"/>
                    <a:ext cx="192" cy="192"/>
                  </a:xfrm>
                  <a:prstGeom prst="ellipse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8813" name="Rectangle 12"/>
                <p:cNvSpPr>
                  <a:spLocks noChangeArrowheads="1"/>
                </p:cNvSpPr>
                <p:nvPr/>
              </p:nvSpPr>
              <p:spPr bwMode="auto">
                <a:xfrm>
                  <a:off x="3600" y="1728"/>
                  <a:ext cx="144" cy="48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18811" name="AutoShape 13"/>
              <p:cNvSpPr>
                <a:spLocks noChangeArrowheads="1"/>
              </p:cNvSpPr>
              <p:nvPr/>
            </p:nvSpPr>
            <p:spPr bwMode="auto">
              <a:xfrm>
                <a:off x="3648" y="163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118808" name="Rectangle 14"/>
            <p:cNvSpPr>
              <a:spLocks noChangeArrowheads="1"/>
            </p:cNvSpPr>
            <p:nvPr/>
          </p:nvSpPr>
          <p:spPr bwMode="auto">
            <a:xfrm>
              <a:off x="3888" y="1728"/>
              <a:ext cx="144" cy="1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8809" name="Rectangle 15"/>
            <p:cNvSpPr>
              <a:spLocks noChangeArrowheads="1"/>
            </p:cNvSpPr>
            <p:nvPr/>
          </p:nvSpPr>
          <p:spPr bwMode="auto">
            <a:xfrm>
              <a:off x="4080" y="1728"/>
              <a:ext cx="192" cy="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8789" name="Group 16"/>
          <p:cNvGrpSpPr>
            <a:grpSpLocks/>
          </p:cNvGrpSpPr>
          <p:nvPr/>
        </p:nvGrpSpPr>
        <p:grpSpPr bwMode="auto">
          <a:xfrm rot="6953516">
            <a:off x="1471831" y="2849787"/>
            <a:ext cx="2273300" cy="2343150"/>
            <a:chOff x="2928" y="1962"/>
            <a:chExt cx="1432" cy="1476"/>
          </a:xfrm>
        </p:grpSpPr>
        <p:sp>
          <p:nvSpPr>
            <p:cNvPr id="118805" name="Freeform 17"/>
            <p:cNvSpPr>
              <a:spLocks/>
            </p:cNvSpPr>
            <p:nvPr/>
          </p:nvSpPr>
          <p:spPr bwMode="auto">
            <a:xfrm>
              <a:off x="2948" y="1962"/>
              <a:ext cx="1412" cy="1388"/>
            </a:xfrm>
            <a:custGeom>
              <a:avLst/>
              <a:gdLst>
                <a:gd name="T0" fmla="*/ 711 w 1412"/>
                <a:gd name="T1" fmla="*/ 60 h 1388"/>
                <a:gd name="T2" fmla="*/ 598 w 1412"/>
                <a:gd name="T3" fmla="*/ 127 h 1388"/>
                <a:gd name="T4" fmla="*/ 531 w 1412"/>
                <a:gd name="T5" fmla="*/ 173 h 1388"/>
                <a:gd name="T6" fmla="*/ 463 w 1412"/>
                <a:gd name="T7" fmla="*/ 218 h 1388"/>
                <a:gd name="T8" fmla="*/ 327 w 1412"/>
                <a:gd name="T9" fmla="*/ 206 h 1388"/>
                <a:gd name="T10" fmla="*/ 203 w 1412"/>
                <a:gd name="T11" fmla="*/ 376 h 1388"/>
                <a:gd name="T12" fmla="*/ 124 w 1412"/>
                <a:gd name="T13" fmla="*/ 568 h 1388"/>
                <a:gd name="T14" fmla="*/ 22 w 1412"/>
                <a:gd name="T15" fmla="*/ 749 h 1388"/>
                <a:gd name="T16" fmla="*/ 68 w 1412"/>
                <a:gd name="T17" fmla="*/ 839 h 1388"/>
                <a:gd name="T18" fmla="*/ 101 w 1412"/>
                <a:gd name="T19" fmla="*/ 862 h 1388"/>
                <a:gd name="T20" fmla="*/ 135 w 1412"/>
                <a:gd name="T21" fmla="*/ 873 h 1388"/>
                <a:gd name="T22" fmla="*/ 147 w 1412"/>
                <a:gd name="T23" fmla="*/ 918 h 1388"/>
                <a:gd name="T24" fmla="*/ 68 w 1412"/>
                <a:gd name="T25" fmla="*/ 1031 h 1388"/>
                <a:gd name="T26" fmla="*/ 0 w 1412"/>
                <a:gd name="T27" fmla="*/ 1178 h 1388"/>
                <a:gd name="T28" fmla="*/ 79 w 1412"/>
                <a:gd name="T29" fmla="*/ 1234 h 1388"/>
                <a:gd name="T30" fmla="*/ 237 w 1412"/>
                <a:gd name="T31" fmla="*/ 1268 h 1388"/>
                <a:gd name="T32" fmla="*/ 293 w 1412"/>
                <a:gd name="T33" fmla="*/ 1279 h 1388"/>
                <a:gd name="T34" fmla="*/ 282 w 1412"/>
                <a:gd name="T35" fmla="*/ 1347 h 1388"/>
                <a:gd name="T36" fmla="*/ 395 w 1412"/>
                <a:gd name="T37" fmla="*/ 1325 h 1388"/>
                <a:gd name="T38" fmla="*/ 429 w 1412"/>
                <a:gd name="T39" fmla="*/ 1302 h 1388"/>
                <a:gd name="T40" fmla="*/ 485 w 1412"/>
                <a:gd name="T41" fmla="*/ 1358 h 1388"/>
                <a:gd name="T42" fmla="*/ 519 w 1412"/>
                <a:gd name="T43" fmla="*/ 1370 h 1388"/>
                <a:gd name="T44" fmla="*/ 576 w 1412"/>
                <a:gd name="T45" fmla="*/ 1381 h 1388"/>
                <a:gd name="T46" fmla="*/ 610 w 1412"/>
                <a:gd name="T47" fmla="*/ 1347 h 1388"/>
                <a:gd name="T48" fmla="*/ 734 w 1412"/>
                <a:gd name="T49" fmla="*/ 1313 h 1388"/>
                <a:gd name="T50" fmla="*/ 779 w 1412"/>
                <a:gd name="T51" fmla="*/ 1358 h 1388"/>
                <a:gd name="T52" fmla="*/ 813 w 1412"/>
                <a:gd name="T53" fmla="*/ 1347 h 1388"/>
                <a:gd name="T54" fmla="*/ 881 w 1412"/>
                <a:gd name="T55" fmla="*/ 1223 h 1388"/>
                <a:gd name="T56" fmla="*/ 926 w 1412"/>
                <a:gd name="T57" fmla="*/ 1054 h 1388"/>
                <a:gd name="T58" fmla="*/ 948 w 1412"/>
                <a:gd name="T59" fmla="*/ 986 h 1388"/>
                <a:gd name="T60" fmla="*/ 960 w 1412"/>
                <a:gd name="T61" fmla="*/ 873 h 1388"/>
                <a:gd name="T62" fmla="*/ 1129 w 1412"/>
                <a:gd name="T63" fmla="*/ 737 h 1388"/>
                <a:gd name="T64" fmla="*/ 1208 w 1412"/>
                <a:gd name="T65" fmla="*/ 590 h 1388"/>
                <a:gd name="T66" fmla="*/ 1253 w 1412"/>
                <a:gd name="T67" fmla="*/ 353 h 1388"/>
                <a:gd name="T68" fmla="*/ 1299 w 1412"/>
                <a:gd name="T69" fmla="*/ 342 h 1388"/>
                <a:gd name="T70" fmla="*/ 1344 w 1412"/>
                <a:gd name="T71" fmla="*/ 116 h 1388"/>
                <a:gd name="T72" fmla="*/ 1378 w 1412"/>
                <a:gd name="T73" fmla="*/ 82 h 1388"/>
                <a:gd name="T74" fmla="*/ 1412 w 1412"/>
                <a:gd name="T75" fmla="*/ 14 h 1388"/>
                <a:gd name="T76" fmla="*/ 1355 w 1412"/>
                <a:gd name="T77" fmla="*/ 3 h 1388"/>
                <a:gd name="T78" fmla="*/ 1321 w 1412"/>
                <a:gd name="T79" fmla="*/ 26 h 1388"/>
                <a:gd name="T80" fmla="*/ 1208 w 1412"/>
                <a:gd name="T81" fmla="*/ 48 h 1388"/>
                <a:gd name="T82" fmla="*/ 858 w 1412"/>
                <a:gd name="T83" fmla="*/ 48 h 1388"/>
                <a:gd name="T84" fmla="*/ 779 w 1412"/>
                <a:gd name="T85" fmla="*/ 94 h 1388"/>
                <a:gd name="T86" fmla="*/ 711 w 1412"/>
                <a:gd name="T87" fmla="*/ 116 h 1388"/>
                <a:gd name="T88" fmla="*/ 711 w 1412"/>
                <a:gd name="T89" fmla="*/ 60 h 13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12"/>
                <a:gd name="T136" fmla="*/ 0 h 1388"/>
                <a:gd name="T137" fmla="*/ 1412 w 1412"/>
                <a:gd name="T138" fmla="*/ 1388 h 138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12" h="1388">
                  <a:moveTo>
                    <a:pt x="711" y="60"/>
                  </a:moveTo>
                  <a:cubicBezTo>
                    <a:pt x="630" y="114"/>
                    <a:pt x="668" y="93"/>
                    <a:pt x="598" y="127"/>
                  </a:cubicBezTo>
                  <a:cubicBezTo>
                    <a:pt x="525" y="200"/>
                    <a:pt x="601" y="133"/>
                    <a:pt x="531" y="173"/>
                  </a:cubicBezTo>
                  <a:cubicBezTo>
                    <a:pt x="507" y="186"/>
                    <a:pt x="463" y="218"/>
                    <a:pt x="463" y="218"/>
                  </a:cubicBezTo>
                  <a:cubicBezTo>
                    <a:pt x="373" y="188"/>
                    <a:pt x="419" y="191"/>
                    <a:pt x="327" y="206"/>
                  </a:cubicBezTo>
                  <a:cubicBezTo>
                    <a:pt x="262" y="229"/>
                    <a:pt x="224" y="312"/>
                    <a:pt x="203" y="376"/>
                  </a:cubicBezTo>
                  <a:cubicBezTo>
                    <a:pt x="225" y="465"/>
                    <a:pt x="184" y="508"/>
                    <a:pt x="124" y="568"/>
                  </a:cubicBezTo>
                  <a:cubicBezTo>
                    <a:pt x="99" y="645"/>
                    <a:pt x="80" y="691"/>
                    <a:pt x="22" y="749"/>
                  </a:cubicBezTo>
                  <a:cubicBezTo>
                    <a:pt x="4" y="804"/>
                    <a:pt x="13" y="821"/>
                    <a:pt x="68" y="839"/>
                  </a:cubicBezTo>
                  <a:cubicBezTo>
                    <a:pt x="79" y="847"/>
                    <a:pt x="89" y="856"/>
                    <a:pt x="101" y="862"/>
                  </a:cubicBezTo>
                  <a:cubicBezTo>
                    <a:pt x="112" y="867"/>
                    <a:pt x="127" y="864"/>
                    <a:pt x="135" y="873"/>
                  </a:cubicBezTo>
                  <a:cubicBezTo>
                    <a:pt x="145" y="885"/>
                    <a:pt x="143" y="903"/>
                    <a:pt x="147" y="918"/>
                  </a:cubicBezTo>
                  <a:cubicBezTo>
                    <a:pt x="130" y="965"/>
                    <a:pt x="103" y="995"/>
                    <a:pt x="68" y="1031"/>
                  </a:cubicBezTo>
                  <a:cubicBezTo>
                    <a:pt x="49" y="1087"/>
                    <a:pt x="32" y="1128"/>
                    <a:pt x="0" y="1178"/>
                  </a:cubicBezTo>
                  <a:cubicBezTo>
                    <a:pt x="27" y="1196"/>
                    <a:pt x="50" y="1219"/>
                    <a:pt x="79" y="1234"/>
                  </a:cubicBezTo>
                  <a:cubicBezTo>
                    <a:pt x="127" y="1259"/>
                    <a:pt x="184" y="1258"/>
                    <a:pt x="237" y="1268"/>
                  </a:cubicBezTo>
                  <a:cubicBezTo>
                    <a:pt x="256" y="1272"/>
                    <a:pt x="293" y="1279"/>
                    <a:pt x="293" y="1279"/>
                  </a:cubicBezTo>
                  <a:cubicBezTo>
                    <a:pt x="289" y="1302"/>
                    <a:pt x="264" y="1332"/>
                    <a:pt x="282" y="1347"/>
                  </a:cubicBezTo>
                  <a:cubicBezTo>
                    <a:pt x="296" y="1359"/>
                    <a:pt x="370" y="1333"/>
                    <a:pt x="395" y="1325"/>
                  </a:cubicBezTo>
                  <a:cubicBezTo>
                    <a:pt x="406" y="1317"/>
                    <a:pt x="415" y="1304"/>
                    <a:pt x="429" y="1302"/>
                  </a:cubicBezTo>
                  <a:cubicBezTo>
                    <a:pt x="501" y="1291"/>
                    <a:pt x="458" y="1324"/>
                    <a:pt x="485" y="1358"/>
                  </a:cubicBezTo>
                  <a:cubicBezTo>
                    <a:pt x="492" y="1367"/>
                    <a:pt x="508" y="1366"/>
                    <a:pt x="519" y="1370"/>
                  </a:cubicBezTo>
                  <a:cubicBezTo>
                    <a:pt x="629" y="1260"/>
                    <a:pt x="513" y="1351"/>
                    <a:pt x="576" y="1381"/>
                  </a:cubicBezTo>
                  <a:cubicBezTo>
                    <a:pt x="590" y="1388"/>
                    <a:pt x="596" y="1355"/>
                    <a:pt x="610" y="1347"/>
                  </a:cubicBezTo>
                  <a:cubicBezTo>
                    <a:pt x="639" y="1331"/>
                    <a:pt x="700" y="1320"/>
                    <a:pt x="734" y="1313"/>
                  </a:cubicBezTo>
                  <a:cubicBezTo>
                    <a:pt x="807" y="1266"/>
                    <a:pt x="732" y="1300"/>
                    <a:pt x="779" y="1358"/>
                  </a:cubicBezTo>
                  <a:cubicBezTo>
                    <a:pt x="786" y="1367"/>
                    <a:pt x="802" y="1351"/>
                    <a:pt x="813" y="1347"/>
                  </a:cubicBezTo>
                  <a:cubicBezTo>
                    <a:pt x="878" y="1255"/>
                    <a:pt x="861" y="1299"/>
                    <a:pt x="881" y="1223"/>
                  </a:cubicBezTo>
                  <a:cubicBezTo>
                    <a:pt x="901" y="1021"/>
                    <a:pt x="869" y="1181"/>
                    <a:pt x="926" y="1054"/>
                  </a:cubicBezTo>
                  <a:cubicBezTo>
                    <a:pt x="936" y="1032"/>
                    <a:pt x="948" y="986"/>
                    <a:pt x="948" y="986"/>
                  </a:cubicBezTo>
                  <a:cubicBezTo>
                    <a:pt x="952" y="948"/>
                    <a:pt x="952" y="910"/>
                    <a:pt x="960" y="873"/>
                  </a:cubicBezTo>
                  <a:cubicBezTo>
                    <a:pt x="977" y="795"/>
                    <a:pt x="1064" y="764"/>
                    <a:pt x="1129" y="737"/>
                  </a:cubicBezTo>
                  <a:cubicBezTo>
                    <a:pt x="1160" y="691"/>
                    <a:pt x="1195" y="646"/>
                    <a:pt x="1208" y="590"/>
                  </a:cubicBezTo>
                  <a:cubicBezTo>
                    <a:pt x="1222" y="528"/>
                    <a:pt x="1228" y="403"/>
                    <a:pt x="1253" y="353"/>
                  </a:cubicBezTo>
                  <a:cubicBezTo>
                    <a:pt x="1260" y="339"/>
                    <a:pt x="1284" y="346"/>
                    <a:pt x="1299" y="342"/>
                  </a:cubicBezTo>
                  <a:cubicBezTo>
                    <a:pt x="1364" y="209"/>
                    <a:pt x="1259" y="435"/>
                    <a:pt x="1344" y="116"/>
                  </a:cubicBezTo>
                  <a:cubicBezTo>
                    <a:pt x="1348" y="101"/>
                    <a:pt x="1368" y="94"/>
                    <a:pt x="1378" y="82"/>
                  </a:cubicBezTo>
                  <a:cubicBezTo>
                    <a:pt x="1401" y="54"/>
                    <a:pt x="1401" y="46"/>
                    <a:pt x="1412" y="14"/>
                  </a:cubicBezTo>
                  <a:cubicBezTo>
                    <a:pt x="1393" y="10"/>
                    <a:pt x="1374" y="0"/>
                    <a:pt x="1355" y="3"/>
                  </a:cubicBezTo>
                  <a:cubicBezTo>
                    <a:pt x="1341" y="5"/>
                    <a:pt x="1333" y="20"/>
                    <a:pt x="1321" y="26"/>
                  </a:cubicBezTo>
                  <a:cubicBezTo>
                    <a:pt x="1291" y="41"/>
                    <a:pt x="1234" y="44"/>
                    <a:pt x="1208" y="48"/>
                  </a:cubicBezTo>
                  <a:cubicBezTo>
                    <a:pt x="1062" y="35"/>
                    <a:pt x="1030" y="26"/>
                    <a:pt x="858" y="48"/>
                  </a:cubicBezTo>
                  <a:cubicBezTo>
                    <a:pt x="827" y="52"/>
                    <a:pt x="806" y="82"/>
                    <a:pt x="779" y="94"/>
                  </a:cubicBezTo>
                  <a:cubicBezTo>
                    <a:pt x="757" y="104"/>
                    <a:pt x="711" y="116"/>
                    <a:pt x="711" y="116"/>
                  </a:cubicBezTo>
                  <a:cubicBezTo>
                    <a:pt x="664" y="85"/>
                    <a:pt x="667" y="104"/>
                    <a:pt x="711" y="6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806" name="Freeform 18"/>
            <p:cNvSpPr>
              <a:spLocks/>
            </p:cNvSpPr>
            <p:nvPr/>
          </p:nvSpPr>
          <p:spPr bwMode="auto">
            <a:xfrm>
              <a:off x="2928" y="2736"/>
              <a:ext cx="892" cy="702"/>
            </a:xfrm>
            <a:custGeom>
              <a:avLst/>
              <a:gdLst>
                <a:gd name="T0" fmla="*/ 45 w 892"/>
                <a:gd name="T1" fmla="*/ 73 h 702"/>
                <a:gd name="T2" fmla="*/ 68 w 892"/>
                <a:gd name="T3" fmla="*/ 118 h 702"/>
                <a:gd name="T4" fmla="*/ 113 w 892"/>
                <a:gd name="T5" fmla="*/ 141 h 702"/>
                <a:gd name="T6" fmla="*/ 147 w 892"/>
                <a:gd name="T7" fmla="*/ 163 h 702"/>
                <a:gd name="T8" fmla="*/ 135 w 892"/>
                <a:gd name="T9" fmla="*/ 209 h 702"/>
                <a:gd name="T10" fmla="*/ 90 w 892"/>
                <a:gd name="T11" fmla="*/ 389 h 702"/>
                <a:gd name="T12" fmla="*/ 158 w 892"/>
                <a:gd name="T13" fmla="*/ 344 h 702"/>
                <a:gd name="T14" fmla="*/ 90 w 892"/>
                <a:gd name="T15" fmla="*/ 434 h 702"/>
                <a:gd name="T16" fmla="*/ 79 w 892"/>
                <a:gd name="T17" fmla="*/ 401 h 702"/>
                <a:gd name="T18" fmla="*/ 0 w 892"/>
                <a:gd name="T19" fmla="*/ 457 h 702"/>
                <a:gd name="T20" fmla="*/ 79 w 892"/>
                <a:gd name="T21" fmla="*/ 480 h 702"/>
                <a:gd name="T22" fmla="*/ 192 w 892"/>
                <a:gd name="T23" fmla="*/ 491 h 702"/>
                <a:gd name="T24" fmla="*/ 214 w 892"/>
                <a:gd name="T25" fmla="*/ 536 h 702"/>
                <a:gd name="T26" fmla="*/ 327 w 892"/>
                <a:gd name="T27" fmla="*/ 480 h 702"/>
                <a:gd name="T28" fmla="*/ 282 w 892"/>
                <a:gd name="T29" fmla="*/ 638 h 702"/>
                <a:gd name="T30" fmla="*/ 384 w 892"/>
                <a:gd name="T31" fmla="*/ 581 h 702"/>
                <a:gd name="T32" fmla="*/ 350 w 892"/>
                <a:gd name="T33" fmla="*/ 649 h 702"/>
                <a:gd name="T34" fmla="*/ 429 w 892"/>
                <a:gd name="T35" fmla="*/ 593 h 702"/>
                <a:gd name="T36" fmla="*/ 452 w 892"/>
                <a:gd name="T37" fmla="*/ 615 h 702"/>
                <a:gd name="T38" fmla="*/ 531 w 892"/>
                <a:gd name="T39" fmla="*/ 570 h 702"/>
                <a:gd name="T40" fmla="*/ 553 w 892"/>
                <a:gd name="T41" fmla="*/ 672 h 702"/>
                <a:gd name="T42" fmla="*/ 632 w 892"/>
                <a:gd name="T43" fmla="*/ 570 h 702"/>
                <a:gd name="T44" fmla="*/ 723 w 892"/>
                <a:gd name="T45" fmla="*/ 502 h 702"/>
                <a:gd name="T46" fmla="*/ 700 w 892"/>
                <a:gd name="T47" fmla="*/ 604 h 702"/>
                <a:gd name="T48" fmla="*/ 723 w 892"/>
                <a:gd name="T49" fmla="*/ 581 h 702"/>
                <a:gd name="T50" fmla="*/ 711 w 892"/>
                <a:gd name="T51" fmla="*/ 660 h 702"/>
                <a:gd name="T52" fmla="*/ 756 w 892"/>
                <a:gd name="T53" fmla="*/ 581 h 702"/>
                <a:gd name="T54" fmla="*/ 790 w 892"/>
                <a:gd name="T55" fmla="*/ 615 h 702"/>
                <a:gd name="T56" fmla="*/ 869 w 892"/>
                <a:gd name="T57" fmla="*/ 581 h 702"/>
                <a:gd name="T58" fmla="*/ 836 w 892"/>
                <a:gd name="T59" fmla="*/ 593 h 702"/>
                <a:gd name="T60" fmla="*/ 813 w 892"/>
                <a:gd name="T61" fmla="*/ 604 h 702"/>
                <a:gd name="T62" fmla="*/ 666 w 892"/>
                <a:gd name="T63" fmla="*/ 626 h 702"/>
                <a:gd name="T64" fmla="*/ 644 w 892"/>
                <a:gd name="T65" fmla="*/ 581 h 7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2"/>
                <a:gd name="T100" fmla="*/ 0 h 702"/>
                <a:gd name="T101" fmla="*/ 892 w 892"/>
                <a:gd name="T102" fmla="*/ 702 h 7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2" h="702">
                  <a:moveTo>
                    <a:pt x="56" y="28"/>
                  </a:moveTo>
                  <a:cubicBezTo>
                    <a:pt x="52" y="43"/>
                    <a:pt x="45" y="88"/>
                    <a:pt x="45" y="73"/>
                  </a:cubicBezTo>
                  <a:cubicBezTo>
                    <a:pt x="45" y="54"/>
                    <a:pt x="47" y="0"/>
                    <a:pt x="56" y="17"/>
                  </a:cubicBezTo>
                  <a:cubicBezTo>
                    <a:pt x="71" y="47"/>
                    <a:pt x="64" y="84"/>
                    <a:pt x="68" y="118"/>
                  </a:cubicBezTo>
                  <a:cubicBezTo>
                    <a:pt x="79" y="111"/>
                    <a:pt x="89" y="90"/>
                    <a:pt x="101" y="96"/>
                  </a:cubicBezTo>
                  <a:cubicBezTo>
                    <a:pt x="115" y="103"/>
                    <a:pt x="113" y="125"/>
                    <a:pt x="113" y="141"/>
                  </a:cubicBezTo>
                  <a:cubicBezTo>
                    <a:pt x="113" y="153"/>
                    <a:pt x="91" y="168"/>
                    <a:pt x="101" y="175"/>
                  </a:cubicBezTo>
                  <a:cubicBezTo>
                    <a:pt x="114" y="184"/>
                    <a:pt x="132" y="167"/>
                    <a:pt x="147" y="163"/>
                  </a:cubicBezTo>
                  <a:cubicBezTo>
                    <a:pt x="156" y="157"/>
                    <a:pt x="226" y="99"/>
                    <a:pt x="169" y="186"/>
                  </a:cubicBezTo>
                  <a:cubicBezTo>
                    <a:pt x="161" y="197"/>
                    <a:pt x="145" y="199"/>
                    <a:pt x="135" y="209"/>
                  </a:cubicBezTo>
                  <a:cubicBezTo>
                    <a:pt x="111" y="233"/>
                    <a:pt x="92" y="263"/>
                    <a:pt x="68" y="288"/>
                  </a:cubicBezTo>
                  <a:cubicBezTo>
                    <a:pt x="50" y="340"/>
                    <a:pt x="61" y="344"/>
                    <a:pt x="90" y="389"/>
                  </a:cubicBezTo>
                  <a:cubicBezTo>
                    <a:pt x="101" y="378"/>
                    <a:pt x="111" y="364"/>
                    <a:pt x="124" y="355"/>
                  </a:cubicBezTo>
                  <a:cubicBezTo>
                    <a:pt x="134" y="348"/>
                    <a:pt x="150" y="336"/>
                    <a:pt x="158" y="344"/>
                  </a:cubicBezTo>
                  <a:cubicBezTo>
                    <a:pt x="168" y="354"/>
                    <a:pt x="125" y="411"/>
                    <a:pt x="124" y="412"/>
                  </a:cubicBezTo>
                  <a:cubicBezTo>
                    <a:pt x="114" y="421"/>
                    <a:pt x="100" y="425"/>
                    <a:pt x="90" y="434"/>
                  </a:cubicBezTo>
                  <a:cubicBezTo>
                    <a:pt x="74" y="448"/>
                    <a:pt x="60" y="465"/>
                    <a:pt x="45" y="480"/>
                  </a:cubicBezTo>
                  <a:cubicBezTo>
                    <a:pt x="56" y="454"/>
                    <a:pt x="79" y="430"/>
                    <a:pt x="79" y="401"/>
                  </a:cubicBezTo>
                  <a:cubicBezTo>
                    <a:pt x="79" y="388"/>
                    <a:pt x="56" y="415"/>
                    <a:pt x="45" y="423"/>
                  </a:cubicBezTo>
                  <a:cubicBezTo>
                    <a:pt x="30" y="434"/>
                    <a:pt x="15" y="446"/>
                    <a:pt x="0" y="457"/>
                  </a:cubicBezTo>
                  <a:cubicBezTo>
                    <a:pt x="11" y="461"/>
                    <a:pt x="26" y="460"/>
                    <a:pt x="34" y="468"/>
                  </a:cubicBezTo>
                  <a:cubicBezTo>
                    <a:pt x="68" y="502"/>
                    <a:pt x="13" y="523"/>
                    <a:pt x="79" y="480"/>
                  </a:cubicBezTo>
                  <a:cubicBezTo>
                    <a:pt x="96" y="586"/>
                    <a:pt x="70" y="545"/>
                    <a:pt x="147" y="502"/>
                  </a:cubicBezTo>
                  <a:cubicBezTo>
                    <a:pt x="161" y="495"/>
                    <a:pt x="177" y="495"/>
                    <a:pt x="192" y="491"/>
                  </a:cubicBezTo>
                  <a:cubicBezTo>
                    <a:pt x="285" y="428"/>
                    <a:pt x="165" y="539"/>
                    <a:pt x="180" y="570"/>
                  </a:cubicBezTo>
                  <a:cubicBezTo>
                    <a:pt x="187" y="584"/>
                    <a:pt x="201" y="546"/>
                    <a:pt x="214" y="536"/>
                  </a:cubicBezTo>
                  <a:cubicBezTo>
                    <a:pt x="239" y="516"/>
                    <a:pt x="267" y="499"/>
                    <a:pt x="293" y="480"/>
                  </a:cubicBezTo>
                  <a:cubicBezTo>
                    <a:pt x="266" y="592"/>
                    <a:pt x="212" y="595"/>
                    <a:pt x="327" y="480"/>
                  </a:cubicBezTo>
                  <a:cubicBezTo>
                    <a:pt x="339" y="468"/>
                    <a:pt x="311" y="509"/>
                    <a:pt x="305" y="525"/>
                  </a:cubicBezTo>
                  <a:cubicBezTo>
                    <a:pt x="290" y="565"/>
                    <a:pt x="291" y="595"/>
                    <a:pt x="282" y="638"/>
                  </a:cubicBezTo>
                  <a:cubicBezTo>
                    <a:pt x="279" y="650"/>
                    <a:pt x="261" y="678"/>
                    <a:pt x="271" y="672"/>
                  </a:cubicBezTo>
                  <a:cubicBezTo>
                    <a:pt x="313" y="648"/>
                    <a:pt x="349" y="614"/>
                    <a:pt x="384" y="581"/>
                  </a:cubicBezTo>
                  <a:cubicBezTo>
                    <a:pt x="394" y="572"/>
                    <a:pt x="406" y="534"/>
                    <a:pt x="406" y="547"/>
                  </a:cubicBezTo>
                  <a:cubicBezTo>
                    <a:pt x="406" y="603"/>
                    <a:pt x="383" y="616"/>
                    <a:pt x="350" y="649"/>
                  </a:cubicBezTo>
                  <a:cubicBezTo>
                    <a:pt x="356" y="631"/>
                    <a:pt x="373" y="559"/>
                    <a:pt x="406" y="570"/>
                  </a:cubicBezTo>
                  <a:cubicBezTo>
                    <a:pt x="451" y="584"/>
                    <a:pt x="333" y="687"/>
                    <a:pt x="429" y="593"/>
                  </a:cubicBezTo>
                  <a:cubicBezTo>
                    <a:pt x="404" y="668"/>
                    <a:pt x="423" y="594"/>
                    <a:pt x="463" y="581"/>
                  </a:cubicBezTo>
                  <a:cubicBezTo>
                    <a:pt x="474" y="577"/>
                    <a:pt x="440" y="615"/>
                    <a:pt x="452" y="615"/>
                  </a:cubicBezTo>
                  <a:cubicBezTo>
                    <a:pt x="468" y="615"/>
                    <a:pt x="474" y="592"/>
                    <a:pt x="485" y="581"/>
                  </a:cubicBezTo>
                  <a:cubicBezTo>
                    <a:pt x="462" y="702"/>
                    <a:pt x="472" y="600"/>
                    <a:pt x="531" y="570"/>
                  </a:cubicBezTo>
                  <a:cubicBezTo>
                    <a:pt x="543" y="564"/>
                    <a:pt x="553" y="585"/>
                    <a:pt x="564" y="593"/>
                  </a:cubicBezTo>
                  <a:cubicBezTo>
                    <a:pt x="560" y="619"/>
                    <a:pt x="534" y="653"/>
                    <a:pt x="553" y="672"/>
                  </a:cubicBezTo>
                  <a:cubicBezTo>
                    <a:pt x="562" y="681"/>
                    <a:pt x="614" y="603"/>
                    <a:pt x="621" y="593"/>
                  </a:cubicBezTo>
                  <a:cubicBezTo>
                    <a:pt x="604" y="661"/>
                    <a:pt x="605" y="653"/>
                    <a:pt x="632" y="570"/>
                  </a:cubicBezTo>
                  <a:cubicBezTo>
                    <a:pt x="637" y="554"/>
                    <a:pt x="597" y="625"/>
                    <a:pt x="610" y="615"/>
                  </a:cubicBezTo>
                  <a:cubicBezTo>
                    <a:pt x="653" y="583"/>
                    <a:pt x="723" y="502"/>
                    <a:pt x="723" y="502"/>
                  </a:cubicBezTo>
                  <a:cubicBezTo>
                    <a:pt x="727" y="513"/>
                    <a:pt x="737" y="524"/>
                    <a:pt x="734" y="536"/>
                  </a:cubicBezTo>
                  <a:cubicBezTo>
                    <a:pt x="728" y="561"/>
                    <a:pt x="709" y="580"/>
                    <a:pt x="700" y="604"/>
                  </a:cubicBezTo>
                  <a:cubicBezTo>
                    <a:pt x="694" y="618"/>
                    <a:pt x="678" y="660"/>
                    <a:pt x="689" y="649"/>
                  </a:cubicBezTo>
                  <a:cubicBezTo>
                    <a:pt x="707" y="631"/>
                    <a:pt x="711" y="603"/>
                    <a:pt x="723" y="581"/>
                  </a:cubicBezTo>
                  <a:cubicBezTo>
                    <a:pt x="729" y="569"/>
                    <a:pt x="738" y="558"/>
                    <a:pt x="745" y="547"/>
                  </a:cubicBezTo>
                  <a:cubicBezTo>
                    <a:pt x="736" y="585"/>
                    <a:pt x="711" y="621"/>
                    <a:pt x="711" y="660"/>
                  </a:cubicBezTo>
                  <a:cubicBezTo>
                    <a:pt x="711" y="677"/>
                    <a:pt x="726" y="630"/>
                    <a:pt x="734" y="615"/>
                  </a:cubicBezTo>
                  <a:cubicBezTo>
                    <a:pt x="741" y="603"/>
                    <a:pt x="749" y="592"/>
                    <a:pt x="756" y="581"/>
                  </a:cubicBezTo>
                  <a:cubicBezTo>
                    <a:pt x="752" y="604"/>
                    <a:pt x="729" y="633"/>
                    <a:pt x="745" y="649"/>
                  </a:cubicBezTo>
                  <a:cubicBezTo>
                    <a:pt x="758" y="662"/>
                    <a:pt x="776" y="628"/>
                    <a:pt x="790" y="615"/>
                  </a:cubicBezTo>
                  <a:cubicBezTo>
                    <a:pt x="825" y="583"/>
                    <a:pt x="892" y="514"/>
                    <a:pt x="892" y="514"/>
                  </a:cubicBezTo>
                  <a:cubicBezTo>
                    <a:pt x="884" y="536"/>
                    <a:pt x="878" y="559"/>
                    <a:pt x="869" y="581"/>
                  </a:cubicBezTo>
                  <a:cubicBezTo>
                    <a:pt x="863" y="596"/>
                    <a:pt x="863" y="620"/>
                    <a:pt x="847" y="626"/>
                  </a:cubicBezTo>
                  <a:cubicBezTo>
                    <a:pt x="836" y="630"/>
                    <a:pt x="840" y="604"/>
                    <a:pt x="836" y="593"/>
                  </a:cubicBezTo>
                  <a:cubicBezTo>
                    <a:pt x="836" y="593"/>
                    <a:pt x="813" y="623"/>
                    <a:pt x="802" y="638"/>
                  </a:cubicBezTo>
                  <a:cubicBezTo>
                    <a:pt x="806" y="627"/>
                    <a:pt x="824" y="608"/>
                    <a:pt x="813" y="604"/>
                  </a:cubicBezTo>
                  <a:cubicBezTo>
                    <a:pt x="792" y="595"/>
                    <a:pt x="768" y="612"/>
                    <a:pt x="745" y="615"/>
                  </a:cubicBezTo>
                  <a:cubicBezTo>
                    <a:pt x="719" y="619"/>
                    <a:pt x="692" y="622"/>
                    <a:pt x="666" y="626"/>
                  </a:cubicBezTo>
                  <a:cubicBezTo>
                    <a:pt x="655" y="622"/>
                    <a:pt x="637" y="626"/>
                    <a:pt x="632" y="615"/>
                  </a:cubicBezTo>
                  <a:cubicBezTo>
                    <a:pt x="627" y="604"/>
                    <a:pt x="644" y="581"/>
                    <a:pt x="644" y="581"/>
                  </a:cubicBezTo>
                </a:path>
              </a:pathLst>
            </a:custGeom>
            <a:noFill/>
            <a:ln w="7620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18790" name="Freeform 19"/>
          <p:cNvSpPr>
            <a:spLocks/>
          </p:cNvSpPr>
          <p:nvPr/>
        </p:nvSpPr>
        <p:spPr bwMode="auto">
          <a:xfrm>
            <a:off x="2006819" y="4200750"/>
            <a:ext cx="974725" cy="954087"/>
          </a:xfrm>
          <a:custGeom>
            <a:avLst/>
            <a:gdLst>
              <a:gd name="T0" fmla="*/ 2147483647 w 614"/>
              <a:gd name="T1" fmla="*/ 2147483647 h 601"/>
              <a:gd name="T2" fmla="*/ 2147483647 w 614"/>
              <a:gd name="T3" fmla="*/ 2147483647 h 601"/>
              <a:gd name="T4" fmla="*/ 2147483647 w 614"/>
              <a:gd name="T5" fmla="*/ 2147483647 h 601"/>
              <a:gd name="T6" fmla="*/ 2147483647 w 614"/>
              <a:gd name="T7" fmla="*/ 2147483647 h 601"/>
              <a:gd name="T8" fmla="*/ 2147483647 w 614"/>
              <a:gd name="T9" fmla="*/ 2147483647 h 601"/>
              <a:gd name="T10" fmla="*/ 2147483647 w 614"/>
              <a:gd name="T11" fmla="*/ 2147483647 h 601"/>
              <a:gd name="T12" fmla="*/ 2147483647 w 614"/>
              <a:gd name="T13" fmla="*/ 2147483647 h 601"/>
              <a:gd name="T14" fmla="*/ 2147483647 w 614"/>
              <a:gd name="T15" fmla="*/ 2147483647 h 601"/>
              <a:gd name="T16" fmla="*/ 2147483647 w 614"/>
              <a:gd name="T17" fmla="*/ 2147483647 h 601"/>
              <a:gd name="T18" fmla="*/ 2147483647 w 614"/>
              <a:gd name="T19" fmla="*/ 2147483647 h 601"/>
              <a:gd name="T20" fmla="*/ 2147483647 w 614"/>
              <a:gd name="T21" fmla="*/ 2147483647 h 601"/>
              <a:gd name="T22" fmla="*/ 2147483647 w 614"/>
              <a:gd name="T23" fmla="*/ 2147483647 h 601"/>
              <a:gd name="T24" fmla="*/ 2147483647 w 614"/>
              <a:gd name="T25" fmla="*/ 2147483647 h 601"/>
              <a:gd name="T26" fmla="*/ 2147483647 w 614"/>
              <a:gd name="T27" fmla="*/ 2147483647 h 601"/>
              <a:gd name="T28" fmla="*/ 2147483647 w 614"/>
              <a:gd name="T29" fmla="*/ 2147483647 h 601"/>
              <a:gd name="T30" fmla="*/ 2147483647 w 614"/>
              <a:gd name="T31" fmla="*/ 0 h 601"/>
              <a:gd name="T32" fmla="*/ 2147483647 w 614"/>
              <a:gd name="T33" fmla="*/ 2147483647 h 601"/>
              <a:gd name="T34" fmla="*/ 2147483647 w 614"/>
              <a:gd name="T35" fmla="*/ 2147483647 h 601"/>
              <a:gd name="T36" fmla="*/ 2147483647 w 614"/>
              <a:gd name="T37" fmla="*/ 2147483647 h 601"/>
              <a:gd name="T38" fmla="*/ 2147483647 w 614"/>
              <a:gd name="T39" fmla="*/ 2147483647 h 601"/>
              <a:gd name="T40" fmla="*/ 2147483647 w 614"/>
              <a:gd name="T41" fmla="*/ 2147483647 h 60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614"/>
              <a:gd name="T64" fmla="*/ 0 h 601"/>
              <a:gd name="T65" fmla="*/ 614 w 614"/>
              <a:gd name="T66" fmla="*/ 601 h 60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614" h="601">
                <a:moveTo>
                  <a:pt x="486" y="550"/>
                </a:moveTo>
                <a:cubicBezTo>
                  <a:pt x="416" y="562"/>
                  <a:pt x="349" y="580"/>
                  <a:pt x="281" y="601"/>
                </a:cubicBezTo>
                <a:cubicBezTo>
                  <a:pt x="290" y="584"/>
                  <a:pt x="304" y="569"/>
                  <a:pt x="307" y="550"/>
                </a:cubicBezTo>
                <a:cubicBezTo>
                  <a:pt x="318" y="478"/>
                  <a:pt x="250" y="542"/>
                  <a:pt x="332" y="486"/>
                </a:cubicBezTo>
                <a:cubicBezTo>
                  <a:pt x="404" y="381"/>
                  <a:pt x="389" y="407"/>
                  <a:pt x="243" y="422"/>
                </a:cubicBezTo>
                <a:cubicBezTo>
                  <a:pt x="209" y="418"/>
                  <a:pt x="172" y="422"/>
                  <a:pt x="140" y="409"/>
                </a:cubicBezTo>
                <a:cubicBezTo>
                  <a:pt x="127" y="404"/>
                  <a:pt x="173" y="409"/>
                  <a:pt x="179" y="397"/>
                </a:cubicBezTo>
                <a:cubicBezTo>
                  <a:pt x="185" y="385"/>
                  <a:pt x="170" y="371"/>
                  <a:pt x="166" y="358"/>
                </a:cubicBezTo>
                <a:cubicBezTo>
                  <a:pt x="170" y="345"/>
                  <a:pt x="173" y="332"/>
                  <a:pt x="179" y="320"/>
                </a:cubicBezTo>
                <a:cubicBezTo>
                  <a:pt x="186" y="306"/>
                  <a:pt x="213" y="293"/>
                  <a:pt x="204" y="281"/>
                </a:cubicBezTo>
                <a:cubicBezTo>
                  <a:pt x="191" y="264"/>
                  <a:pt x="161" y="273"/>
                  <a:pt x="140" y="269"/>
                </a:cubicBezTo>
                <a:cubicBezTo>
                  <a:pt x="127" y="230"/>
                  <a:pt x="118" y="231"/>
                  <a:pt x="140" y="192"/>
                </a:cubicBezTo>
                <a:cubicBezTo>
                  <a:pt x="155" y="165"/>
                  <a:pt x="191" y="115"/>
                  <a:pt x="191" y="115"/>
                </a:cubicBezTo>
                <a:cubicBezTo>
                  <a:pt x="187" y="98"/>
                  <a:pt x="195" y="71"/>
                  <a:pt x="179" y="64"/>
                </a:cubicBezTo>
                <a:cubicBezTo>
                  <a:pt x="115" y="37"/>
                  <a:pt x="80" y="112"/>
                  <a:pt x="38" y="141"/>
                </a:cubicBezTo>
                <a:cubicBezTo>
                  <a:pt x="23" y="21"/>
                  <a:pt x="0" y="34"/>
                  <a:pt x="102" y="0"/>
                </a:cubicBezTo>
                <a:cubicBezTo>
                  <a:pt x="189" y="9"/>
                  <a:pt x="249" y="3"/>
                  <a:pt x="319" y="51"/>
                </a:cubicBezTo>
                <a:cubicBezTo>
                  <a:pt x="356" y="158"/>
                  <a:pt x="445" y="244"/>
                  <a:pt x="537" y="307"/>
                </a:cubicBezTo>
                <a:cubicBezTo>
                  <a:pt x="554" y="333"/>
                  <a:pt x="578" y="355"/>
                  <a:pt x="588" y="384"/>
                </a:cubicBezTo>
                <a:cubicBezTo>
                  <a:pt x="597" y="410"/>
                  <a:pt x="614" y="461"/>
                  <a:pt x="614" y="461"/>
                </a:cubicBezTo>
                <a:cubicBezTo>
                  <a:pt x="583" y="507"/>
                  <a:pt x="545" y="550"/>
                  <a:pt x="486" y="550"/>
                </a:cubicBez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8791" name="Freeform 20"/>
          <p:cNvSpPr>
            <a:spLocks/>
          </p:cNvSpPr>
          <p:nvPr/>
        </p:nvSpPr>
        <p:spPr bwMode="auto">
          <a:xfrm>
            <a:off x="2460844" y="5013550"/>
            <a:ext cx="153987" cy="106362"/>
          </a:xfrm>
          <a:custGeom>
            <a:avLst/>
            <a:gdLst>
              <a:gd name="T0" fmla="*/ 2147483647 w 97"/>
              <a:gd name="T1" fmla="*/ 2147483647 h 67"/>
              <a:gd name="T2" fmla="*/ 2147483647 w 97"/>
              <a:gd name="T3" fmla="*/ 2147483647 h 67"/>
              <a:gd name="T4" fmla="*/ 2147483647 w 97"/>
              <a:gd name="T5" fmla="*/ 2147483647 h 67"/>
              <a:gd name="T6" fmla="*/ 2147483647 w 97"/>
              <a:gd name="T7" fmla="*/ 2147483647 h 67"/>
              <a:gd name="T8" fmla="*/ 2147483647 w 97"/>
              <a:gd name="T9" fmla="*/ 0 h 6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7"/>
              <a:gd name="T16" fmla="*/ 0 h 67"/>
              <a:gd name="T17" fmla="*/ 97 w 97"/>
              <a:gd name="T18" fmla="*/ 67 h 6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7" h="67">
                <a:moveTo>
                  <a:pt x="97" y="64"/>
                </a:moveTo>
                <a:cubicBezTo>
                  <a:pt x="84" y="55"/>
                  <a:pt x="74" y="40"/>
                  <a:pt x="59" y="38"/>
                </a:cubicBezTo>
                <a:cubicBezTo>
                  <a:pt x="42" y="35"/>
                  <a:pt x="16" y="67"/>
                  <a:pt x="8" y="51"/>
                </a:cubicBezTo>
                <a:cubicBezTo>
                  <a:pt x="0" y="35"/>
                  <a:pt x="38" y="29"/>
                  <a:pt x="46" y="13"/>
                </a:cubicBezTo>
                <a:cubicBezTo>
                  <a:pt x="49" y="7"/>
                  <a:pt x="37" y="4"/>
                  <a:pt x="33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8792" name="Freeform 21"/>
          <p:cNvSpPr>
            <a:spLocks/>
          </p:cNvSpPr>
          <p:nvPr/>
        </p:nvSpPr>
        <p:spPr bwMode="auto">
          <a:xfrm>
            <a:off x="2214781" y="4748437"/>
            <a:ext cx="228600" cy="157163"/>
          </a:xfrm>
          <a:custGeom>
            <a:avLst/>
            <a:gdLst>
              <a:gd name="T0" fmla="*/ 2147483647 w 144"/>
              <a:gd name="T1" fmla="*/ 0 h 99"/>
              <a:gd name="T2" fmla="*/ 2147483647 w 144"/>
              <a:gd name="T3" fmla="*/ 2147483647 h 99"/>
              <a:gd name="T4" fmla="*/ 2147483647 w 144"/>
              <a:gd name="T5" fmla="*/ 2147483647 h 99"/>
              <a:gd name="T6" fmla="*/ 2147483647 w 144"/>
              <a:gd name="T7" fmla="*/ 2147483647 h 99"/>
              <a:gd name="T8" fmla="*/ 2147483647 w 144"/>
              <a:gd name="T9" fmla="*/ 2147483647 h 99"/>
              <a:gd name="T10" fmla="*/ 2147483647 w 144"/>
              <a:gd name="T11" fmla="*/ 2147483647 h 99"/>
              <a:gd name="T12" fmla="*/ 2147483647 w 144"/>
              <a:gd name="T13" fmla="*/ 2147483647 h 99"/>
              <a:gd name="T14" fmla="*/ 2147483647 w 144"/>
              <a:gd name="T15" fmla="*/ 2147483647 h 9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"/>
              <a:gd name="T25" fmla="*/ 0 h 99"/>
              <a:gd name="T26" fmla="*/ 144 w 144"/>
              <a:gd name="T27" fmla="*/ 99 h 9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" h="99">
                <a:moveTo>
                  <a:pt x="48" y="0"/>
                </a:moveTo>
                <a:cubicBezTo>
                  <a:pt x="39" y="13"/>
                  <a:pt x="11" y="28"/>
                  <a:pt x="22" y="39"/>
                </a:cubicBezTo>
                <a:cubicBezTo>
                  <a:pt x="32" y="50"/>
                  <a:pt x="60" y="28"/>
                  <a:pt x="60" y="13"/>
                </a:cubicBezTo>
                <a:cubicBezTo>
                  <a:pt x="60" y="0"/>
                  <a:pt x="35" y="22"/>
                  <a:pt x="22" y="26"/>
                </a:cubicBezTo>
                <a:cubicBezTo>
                  <a:pt x="18" y="39"/>
                  <a:pt x="0" y="55"/>
                  <a:pt x="9" y="64"/>
                </a:cubicBezTo>
                <a:cubicBezTo>
                  <a:pt x="10" y="65"/>
                  <a:pt x="85" y="39"/>
                  <a:pt x="86" y="39"/>
                </a:cubicBezTo>
                <a:cubicBezTo>
                  <a:pt x="77" y="52"/>
                  <a:pt x="53" y="63"/>
                  <a:pt x="60" y="77"/>
                </a:cubicBezTo>
                <a:cubicBezTo>
                  <a:pt x="72" y="99"/>
                  <a:pt x="144" y="19"/>
                  <a:pt x="73" y="9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8793" name="Freeform 22"/>
          <p:cNvSpPr>
            <a:spLocks/>
          </p:cNvSpPr>
          <p:nvPr/>
        </p:nvSpPr>
        <p:spPr bwMode="auto">
          <a:xfrm>
            <a:off x="1816319" y="4322987"/>
            <a:ext cx="347662" cy="111125"/>
          </a:xfrm>
          <a:custGeom>
            <a:avLst/>
            <a:gdLst>
              <a:gd name="T0" fmla="*/ 2147483647 w 219"/>
              <a:gd name="T1" fmla="*/ 0 h 70"/>
              <a:gd name="T2" fmla="*/ 2147483647 w 219"/>
              <a:gd name="T3" fmla="*/ 2147483647 h 70"/>
              <a:gd name="T4" fmla="*/ 2147483647 w 219"/>
              <a:gd name="T5" fmla="*/ 0 h 70"/>
              <a:gd name="T6" fmla="*/ 0 60000 65536"/>
              <a:gd name="T7" fmla="*/ 0 60000 65536"/>
              <a:gd name="T8" fmla="*/ 0 60000 65536"/>
              <a:gd name="T9" fmla="*/ 0 w 219"/>
              <a:gd name="T10" fmla="*/ 0 h 70"/>
              <a:gd name="T11" fmla="*/ 219 w 219"/>
              <a:gd name="T12" fmla="*/ 70 h 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9" h="70">
                <a:moveTo>
                  <a:pt x="145" y="0"/>
                </a:moveTo>
                <a:cubicBezTo>
                  <a:pt x="118" y="9"/>
                  <a:pt x="0" y="55"/>
                  <a:pt x="119" y="25"/>
                </a:cubicBezTo>
                <a:cubicBezTo>
                  <a:pt x="219" y="59"/>
                  <a:pt x="215" y="70"/>
                  <a:pt x="145" y="0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18794" name="Freeform 23"/>
          <p:cNvSpPr>
            <a:spLocks/>
          </p:cNvSpPr>
          <p:nvPr/>
        </p:nvSpPr>
        <p:spPr bwMode="auto">
          <a:xfrm>
            <a:off x="2186206" y="4527775"/>
            <a:ext cx="90488" cy="95250"/>
          </a:xfrm>
          <a:custGeom>
            <a:avLst/>
            <a:gdLst>
              <a:gd name="T0" fmla="*/ 2147483647 w 57"/>
              <a:gd name="T1" fmla="*/ 2147483647 h 60"/>
              <a:gd name="T2" fmla="*/ 2147483647 w 57"/>
              <a:gd name="T3" fmla="*/ 2147483647 h 60"/>
              <a:gd name="T4" fmla="*/ 2147483647 w 57"/>
              <a:gd name="T5" fmla="*/ 2147483647 h 60"/>
              <a:gd name="T6" fmla="*/ 2147483647 w 57"/>
              <a:gd name="T7" fmla="*/ 2147483647 h 60"/>
              <a:gd name="T8" fmla="*/ 2147483647 w 57"/>
              <a:gd name="T9" fmla="*/ 2147483647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60"/>
              <a:gd name="T17" fmla="*/ 57 w 57"/>
              <a:gd name="T18" fmla="*/ 60 h 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60">
                <a:moveTo>
                  <a:pt x="2" y="11"/>
                </a:moveTo>
                <a:cubicBezTo>
                  <a:pt x="6" y="24"/>
                  <a:pt x="0" y="50"/>
                  <a:pt x="14" y="50"/>
                </a:cubicBezTo>
                <a:cubicBezTo>
                  <a:pt x="30" y="50"/>
                  <a:pt x="51" y="22"/>
                  <a:pt x="40" y="11"/>
                </a:cubicBezTo>
                <a:cubicBezTo>
                  <a:pt x="30" y="0"/>
                  <a:pt x="15" y="28"/>
                  <a:pt x="2" y="37"/>
                </a:cubicBezTo>
                <a:cubicBezTo>
                  <a:pt x="57" y="56"/>
                  <a:pt x="49" y="60"/>
                  <a:pt x="2" y="11"/>
                </a:cubicBezTo>
                <a:close/>
              </a:path>
            </a:pathLst>
          </a:custGeom>
          <a:solidFill>
            <a:schemeClr val="accent1"/>
          </a:solidFill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1362294" y="3849912"/>
            <a:ext cx="3135312" cy="2247900"/>
            <a:chOff x="1681" y="2672"/>
            <a:chExt cx="1975" cy="1416"/>
          </a:xfrm>
        </p:grpSpPr>
        <p:sp>
          <p:nvSpPr>
            <p:cNvPr id="118802" name="Freeform 25"/>
            <p:cNvSpPr>
              <a:spLocks/>
            </p:cNvSpPr>
            <p:nvPr/>
          </p:nvSpPr>
          <p:spPr bwMode="auto">
            <a:xfrm>
              <a:off x="1681" y="2672"/>
              <a:ext cx="282" cy="135"/>
            </a:xfrm>
            <a:custGeom>
              <a:avLst/>
              <a:gdLst>
                <a:gd name="T0" fmla="*/ 111 w 282"/>
                <a:gd name="T1" fmla="*/ 131 h 135"/>
                <a:gd name="T2" fmla="*/ 98 w 282"/>
                <a:gd name="T3" fmla="*/ 93 h 135"/>
                <a:gd name="T4" fmla="*/ 98 w 282"/>
                <a:gd name="T5" fmla="*/ 54 h 135"/>
                <a:gd name="T6" fmla="*/ 162 w 282"/>
                <a:gd name="T7" fmla="*/ 118 h 135"/>
                <a:gd name="T8" fmla="*/ 98 w 282"/>
                <a:gd name="T9" fmla="*/ 106 h 135"/>
                <a:gd name="T10" fmla="*/ 111 w 282"/>
                <a:gd name="T11" fmla="*/ 42 h 135"/>
                <a:gd name="T12" fmla="*/ 124 w 282"/>
                <a:gd name="T13" fmla="*/ 93 h 135"/>
                <a:gd name="T14" fmla="*/ 149 w 282"/>
                <a:gd name="T15" fmla="*/ 54 h 135"/>
                <a:gd name="T16" fmla="*/ 175 w 282"/>
                <a:gd name="T17" fmla="*/ 131 h 135"/>
                <a:gd name="T18" fmla="*/ 175 w 282"/>
                <a:gd name="T19" fmla="*/ 80 h 135"/>
                <a:gd name="T20" fmla="*/ 111 w 282"/>
                <a:gd name="T21" fmla="*/ 131 h 1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82"/>
                <a:gd name="T34" fmla="*/ 0 h 135"/>
                <a:gd name="T35" fmla="*/ 282 w 282"/>
                <a:gd name="T36" fmla="*/ 135 h 13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82" h="135">
                  <a:moveTo>
                    <a:pt x="111" y="131"/>
                  </a:moveTo>
                  <a:cubicBezTo>
                    <a:pt x="107" y="118"/>
                    <a:pt x="108" y="101"/>
                    <a:pt x="98" y="93"/>
                  </a:cubicBezTo>
                  <a:cubicBezTo>
                    <a:pt x="57" y="61"/>
                    <a:pt x="0" y="104"/>
                    <a:pt x="98" y="54"/>
                  </a:cubicBezTo>
                  <a:cubicBezTo>
                    <a:pt x="188" y="84"/>
                    <a:pt x="184" y="54"/>
                    <a:pt x="162" y="118"/>
                  </a:cubicBezTo>
                  <a:cubicBezTo>
                    <a:pt x="141" y="114"/>
                    <a:pt x="110" y="124"/>
                    <a:pt x="98" y="106"/>
                  </a:cubicBezTo>
                  <a:cubicBezTo>
                    <a:pt x="86" y="88"/>
                    <a:pt x="92" y="52"/>
                    <a:pt x="111" y="42"/>
                  </a:cubicBezTo>
                  <a:cubicBezTo>
                    <a:pt x="127" y="34"/>
                    <a:pt x="120" y="76"/>
                    <a:pt x="124" y="93"/>
                  </a:cubicBezTo>
                  <a:cubicBezTo>
                    <a:pt x="132" y="80"/>
                    <a:pt x="137" y="45"/>
                    <a:pt x="149" y="54"/>
                  </a:cubicBezTo>
                  <a:cubicBezTo>
                    <a:pt x="171" y="70"/>
                    <a:pt x="175" y="131"/>
                    <a:pt x="175" y="131"/>
                  </a:cubicBezTo>
                  <a:cubicBezTo>
                    <a:pt x="194" y="74"/>
                    <a:pt x="282" y="0"/>
                    <a:pt x="175" y="80"/>
                  </a:cubicBezTo>
                  <a:cubicBezTo>
                    <a:pt x="156" y="135"/>
                    <a:pt x="175" y="115"/>
                    <a:pt x="111" y="131"/>
                  </a:cubicBez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803" name="Oval 26"/>
            <p:cNvSpPr>
              <a:spLocks noChangeArrowheads="1"/>
            </p:cNvSpPr>
            <p:nvPr/>
          </p:nvSpPr>
          <p:spPr bwMode="auto">
            <a:xfrm>
              <a:off x="1776" y="2832"/>
              <a:ext cx="96" cy="72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8804" name="Freeform 27"/>
            <p:cNvSpPr>
              <a:spLocks/>
            </p:cNvSpPr>
            <p:nvPr/>
          </p:nvSpPr>
          <p:spPr bwMode="auto">
            <a:xfrm>
              <a:off x="1816" y="2784"/>
              <a:ext cx="1840" cy="1304"/>
            </a:xfrm>
            <a:custGeom>
              <a:avLst/>
              <a:gdLst>
                <a:gd name="T0" fmla="*/ 1736 w 1840"/>
                <a:gd name="T1" fmla="*/ 912 h 1304"/>
                <a:gd name="T2" fmla="*/ 1832 w 1840"/>
                <a:gd name="T3" fmla="*/ 1056 h 1304"/>
                <a:gd name="T4" fmla="*/ 1784 w 1840"/>
                <a:gd name="T5" fmla="*/ 1200 h 1304"/>
                <a:gd name="T6" fmla="*/ 1688 w 1840"/>
                <a:gd name="T7" fmla="*/ 1248 h 1304"/>
                <a:gd name="T8" fmla="*/ 1496 w 1840"/>
                <a:gd name="T9" fmla="*/ 1248 h 1304"/>
                <a:gd name="T10" fmla="*/ 1304 w 1840"/>
                <a:gd name="T11" fmla="*/ 1296 h 1304"/>
                <a:gd name="T12" fmla="*/ 1016 w 1840"/>
                <a:gd name="T13" fmla="*/ 1200 h 1304"/>
                <a:gd name="T14" fmla="*/ 920 w 1840"/>
                <a:gd name="T15" fmla="*/ 1152 h 1304"/>
                <a:gd name="T16" fmla="*/ 728 w 1840"/>
                <a:gd name="T17" fmla="*/ 1104 h 1304"/>
                <a:gd name="T18" fmla="*/ 488 w 1840"/>
                <a:gd name="T19" fmla="*/ 1008 h 1304"/>
                <a:gd name="T20" fmla="*/ 392 w 1840"/>
                <a:gd name="T21" fmla="*/ 960 h 1304"/>
                <a:gd name="T22" fmla="*/ 152 w 1840"/>
                <a:gd name="T23" fmla="*/ 1008 h 1304"/>
                <a:gd name="T24" fmla="*/ 56 w 1840"/>
                <a:gd name="T25" fmla="*/ 960 h 1304"/>
                <a:gd name="T26" fmla="*/ 8 w 1840"/>
                <a:gd name="T27" fmla="*/ 816 h 1304"/>
                <a:gd name="T28" fmla="*/ 8 w 1840"/>
                <a:gd name="T29" fmla="*/ 672 h 1304"/>
                <a:gd name="T30" fmla="*/ 8 w 1840"/>
                <a:gd name="T31" fmla="*/ 576 h 1304"/>
                <a:gd name="T32" fmla="*/ 8 w 1840"/>
                <a:gd name="T33" fmla="*/ 288 h 1304"/>
                <a:gd name="T34" fmla="*/ 8 w 1840"/>
                <a:gd name="T35" fmla="*/ 144 h 1304"/>
                <a:gd name="T36" fmla="*/ 8 w 1840"/>
                <a:gd name="T37" fmla="*/ 0 h 13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40"/>
                <a:gd name="T58" fmla="*/ 0 h 1304"/>
                <a:gd name="T59" fmla="*/ 1840 w 1840"/>
                <a:gd name="T60" fmla="*/ 1304 h 13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40" h="1304">
                  <a:moveTo>
                    <a:pt x="1736" y="912"/>
                  </a:moveTo>
                  <a:cubicBezTo>
                    <a:pt x="1780" y="960"/>
                    <a:pt x="1824" y="1008"/>
                    <a:pt x="1832" y="1056"/>
                  </a:cubicBezTo>
                  <a:cubicBezTo>
                    <a:pt x="1840" y="1104"/>
                    <a:pt x="1808" y="1168"/>
                    <a:pt x="1784" y="1200"/>
                  </a:cubicBezTo>
                  <a:cubicBezTo>
                    <a:pt x="1760" y="1232"/>
                    <a:pt x="1736" y="1240"/>
                    <a:pt x="1688" y="1248"/>
                  </a:cubicBezTo>
                  <a:cubicBezTo>
                    <a:pt x="1640" y="1256"/>
                    <a:pt x="1560" y="1240"/>
                    <a:pt x="1496" y="1248"/>
                  </a:cubicBezTo>
                  <a:cubicBezTo>
                    <a:pt x="1432" y="1256"/>
                    <a:pt x="1384" y="1304"/>
                    <a:pt x="1304" y="1296"/>
                  </a:cubicBezTo>
                  <a:cubicBezTo>
                    <a:pt x="1224" y="1288"/>
                    <a:pt x="1080" y="1224"/>
                    <a:pt x="1016" y="1200"/>
                  </a:cubicBezTo>
                  <a:cubicBezTo>
                    <a:pt x="952" y="1176"/>
                    <a:pt x="968" y="1168"/>
                    <a:pt x="920" y="1152"/>
                  </a:cubicBezTo>
                  <a:cubicBezTo>
                    <a:pt x="872" y="1136"/>
                    <a:pt x="800" y="1128"/>
                    <a:pt x="728" y="1104"/>
                  </a:cubicBezTo>
                  <a:cubicBezTo>
                    <a:pt x="656" y="1080"/>
                    <a:pt x="544" y="1032"/>
                    <a:pt x="488" y="1008"/>
                  </a:cubicBezTo>
                  <a:cubicBezTo>
                    <a:pt x="432" y="984"/>
                    <a:pt x="448" y="960"/>
                    <a:pt x="392" y="960"/>
                  </a:cubicBezTo>
                  <a:cubicBezTo>
                    <a:pt x="336" y="960"/>
                    <a:pt x="208" y="1008"/>
                    <a:pt x="152" y="1008"/>
                  </a:cubicBezTo>
                  <a:cubicBezTo>
                    <a:pt x="96" y="1008"/>
                    <a:pt x="80" y="992"/>
                    <a:pt x="56" y="960"/>
                  </a:cubicBezTo>
                  <a:cubicBezTo>
                    <a:pt x="32" y="928"/>
                    <a:pt x="16" y="864"/>
                    <a:pt x="8" y="816"/>
                  </a:cubicBezTo>
                  <a:cubicBezTo>
                    <a:pt x="0" y="768"/>
                    <a:pt x="8" y="712"/>
                    <a:pt x="8" y="672"/>
                  </a:cubicBezTo>
                  <a:cubicBezTo>
                    <a:pt x="8" y="632"/>
                    <a:pt x="8" y="640"/>
                    <a:pt x="8" y="576"/>
                  </a:cubicBezTo>
                  <a:cubicBezTo>
                    <a:pt x="8" y="512"/>
                    <a:pt x="8" y="360"/>
                    <a:pt x="8" y="288"/>
                  </a:cubicBezTo>
                  <a:cubicBezTo>
                    <a:pt x="8" y="216"/>
                    <a:pt x="8" y="192"/>
                    <a:pt x="8" y="144"/>
                  </a:cubicBezTo>
                  <a:cubicBezTo>
                    <a:pt x="8" y="96"/>
                    <a:pt x="8" y="48"/>
                    <a:pt x="8" y="0"/>
                  </a:cubicBezTo>
                </a:path>
              </a:pathLst>
            </a:custGeom>
            <a:noFill/>
            <a:ln w="381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61468" name="Freeform 28"/>
          <p:cNvSpPr>
            <a:spLocks/>
          </p:cNvSpPr>
          <p:nvPr/>
        </p:nvSpPr>
        <p:spPr bwMode="auto">
          <a:xfrm>
            <a:off x="1667094" y="3991200"/>
            <a:ext cx="1193800" cy="1285875"/>
          </a:xfrm>
          <a:custGeom>
            <a:avLst/>
            <a:gdLst>
              <a:gd name="T0" fmla="*/ 2147483647 w 752"/>
              <a:gd name="T1" fmla="*/ 2147483647 h 810"/>
              <a:gd name="T2" fmla="*/ 2147483647 w 752"/>
              <a:gd name="T3" fmla="*/ 2147483647 h 810"/>
              <a:gd name="T4" fmla="*/ 2147483647 w 752"/>
              <a:gd name="T5" fmla="*/ 2147483647 h 810"/>
              <a:gd name="T6" fmla="*/ 2147483647 w 752"/>
              <a:gd name="T7" fmla="*/ 2147483647 h 810"/>
              <a:gd name="T8" fmla="*/ 2147483647 w 752"/>
              <a:gd name="T9" fmla="*/ 2147483647 h 810"/>
              <a:gd name="T10" fmla="*/ 2147483647 w 752"/>
              <a:gd name="T11" fmla="*/ 2147483647 h 810"/>
              <a:gd name="T12" fmla="*/ 2147483647 w 752"/>
              <a:gd name="T13" fmla="*/ 2147483647 h 810"/>
              <a:gd name="T14" fmla="*/ 2147483647 w 752"/>
              <a:gd name="T15" fmla="*/ 2147483647 h 810"/>
              <a:gd name="T16" fmla="*/ 2147483647 w 752"/>
              <a:gd name="T17" fmla="*/ 2147483647 h 810"/>
              <a:gd name="T18" fmla="*/ 2147483647 w 752"/>
              <a:gd name="T19" fmla="*/ 2147483647 h 810"/>
              <a:gd name="T20" fmla="*/ 2147483647 w 752"/>
              <a:gd name="T21" fmla="*/ 2147483647 h 810"/>
              <a:gd name="T22" fmla="*/ 2147483647 w 752"/>
              <a:gd name="T23" fmla="*/ 2147483647 h 810"/>
              <a:gd name="T24" fmla="*/ 2147483647 w 752"/>
              <a:gd name="T25" fmla="*/ 2147483647 h 810"/>
              <a:gd name="T26" fmla="*/ 2147483647 w 752"/>
              <a:gd name="T27" fmla="*/ 2147483647 h 810"/>
              <a:gd name="T28" fmla="*/ 2147483647 w 752"/>
              <a:gd name="T29" fmla="*/ 2147483647 h 810"/>
              <a:gd name="T30" fmla="*/ 2147483647 w 752"/>
              <a:gd name="T31" fmla="*/ 2147483647 h 810"/>
              <a:gd name="T32" fmla="*/ 2147483647 w 752"/>
              <a:gd name="T33" fmla="*/ 2147483647 h 810"/>
              <a:gd name="T34" fmla="*/ 2147483647 w 752"/>
              <a:gd name="T35" fmla="*/ 2147483647 h 810"/>
              <a:gd name="T36" fmla="*/ 2147483647 w 752"/>
              <a:gd name="T37" fmla="*/ 2147483647 h 810"/>
              <a:gd name="T38" fmla="*/ 2147483647 w 752"/>
              <a:gd name="T39" fmla="*/ 2147483647 h 810"/>
              <a:gd name="T40" fmla="*/ 2147483647 w 752"/>
              <a:gd name="T41" fmla="*/ 2147483647 h 810"/>
              <a:gd name="T42" fmla="*/ 2147483647 w 752"/>
              <a:gd name="T43" fmla="*/ 2147483647 h 810"/>
              <a:gd name="T44" fmla="*/ 2147483647 w 752"/>
              <a:gd name="T45" fmla="*/ 2147483647 h 810"/>
              <a:gd name="T46" fmla="*/ 2147483647 w 752"/>
              <a:gd name="T47" fmla="*/ 2147483647 h 810"/>
              <a:gd name="T48" fmla="*/ 2147483647 w 752"/>
              <a:gd name="T49" fmla="*/ 2147483647 h 810"/>
              <a:gd name="T50" fmla="*/ 2147483647 w 752"/>
              <a:gd name="T51" fmla="*/ 2147483647 h 810"/>
              <a:gd name="T52" fmla="*/ 2147483647 w 752"/>
              <a:gd name="T53" fmla="*/ 2147483647 h 810"/>
              <a:gd name="T54" fmla="*/ 2147483647 w 752"/>
              <a:gd name="T55" fmla="*/ 2147483647 h 810"/>
              <a:gd name="T56" fmla="*/ 2147483647 w 752"/>
              <a:gd name="T57" fmla="*/ 2147483647 h 810"/>
              <a:gd name="T58" fmla="*/ 2147483647 w 752"/>
              <a:gd name="T59" fmla="*/ 2147483647 h 810"/>
              <a:gd name="T60" fmla="*/ 2147483647 w 752"/>
              <a:gd name="T61" fmla="*/ 2147483647 h 810"/>
              <a:gd name="T62" fmla="*/ 2147483647 w 752"/>
              <a:gd name="T63" fmla="*/ 2147483647 h 810"/>
              <a:gd name="T64" fmla="*/ 2147483647 w 752"/>
              <a:gd name="T65" fmla="*/ 2147483647 h 810"/>
              <a:gd name="T66" fmla="*/ 2147483647 w 752"/>
              <a:gd name="T67" fmla="*/ 2147483647 h 810"/>
              <a:gd name="T68" fmla="*/ 2147483647 w 752"/>
              <a:gd name="T69" fmla="*/ 2147483647 h 810"/>
              <a:gd name="T70" fmla="*/ 2147483647 w 752"/>
              <a:gd name="T71" fmla="*/ 2147483647 h 810"/>
              <a:gd name="T72" fmla="*/ 2147483647 w 752"/>
              <a:gd name="T73" fmla="*/ 2147483647 h 810"/>
              <a:gd name="T74" fmla="*/ 2147483647 w 752"/>
              <a:gd name="T75" fmla="*/ 2147483647 h 810"/>
              <a:gd name="T76" fmla="*/ 2147483647 w 752"/>
              <a:gd name="T77" fmla="*/ 2147483647 h 810"/>
              <a:gd name="T78" fmla="*/ 2147483647 w 752"/>
              <a:gd name="T79" fmla="*/ 2147483647 h 810"/>
              <a:gd name="T80" fmla="*/ 2147483647 w 752"/>
              <a:gd name="T81" fmla="*/ 2147483647 h 810"/>
              <a:gd name="T82" fmla="*/ 2147483647 w 752"/>
              <a:gd name="T83" fmla="*/ 2147483647 h 810"/>
              <a:gd name="T84" fmla="*/ 2147483647 w 752"/>
              <a:gd name="T85" fmla="*/ 2147483647 h 810"/>
              <a:gd name="T86" fmla="*/ 2147483647 w 752"/>
              <a:gd name="T87" fmla="*/ 2147483647 h 810"/>
              <a:gd name="T88" fmla="*/ 2147483647 w 752"/>
              <a:gd name="T89" fmla="*/ 2147483647 h 810"/>
              <a:gd name="T90" fmla="*/ 2147483647 w 752"/>
              <a:gd name="T91" fmla="*/ 2147483647 h 810"/>
              <a:gd name="T92" fmla="*/ 2147483647 w 752"/>
              <a:gd name="T93" fmla="*/ 2147483647 h 810"/>
              <a:gd name="T94" fmla="*/ 2147483647 w 752"/>
              <a:gd name="T95" fmla="*/ 2147483647 h 810"/>
              <a:gd name="T96" fmla="*/ 2147483647 w 752"/>
              <a:gd name="T97" fmla="*/ 2147483647 h 810"/>
              <a:gd name="T98" fmla="*/ 2147483647 w 752"/>
              <a:gd name="T99" fmla="*/ 2147483647 h 810"/>
              <a:gd name="T100" fmla="*/ 2147483647 w 752"/>
              <a:gd name="T101" fmla="*/ 2147483647 h 810"/>
              <a:gd name="T102" fmla="*/ 2147483647 w 752"/>
              <a:gd name="T103" fmla="*/ 2147483647 h 810"/>
              <a:gd name="T104" fmla="*/ 2147483647 w 752"/>
              <a:gd name="T105" fmla="*/ 2147483647 h 810"/>
              <a:gd name="T106" fmla="*/ 2147483647 w 752"/>
              <a:gd name="T107" fmla="*/ 2147483647 h 810"/>
              <a:gd name="T108" fmla="*/ 2147483647 w 752"/>
              <a:gd name="T109" fmla="*/ 2147483647 h 810"/>
              <a:gd name="T110" fmla="*/ 2147483647 w 752"/>
              <a:gd name="T111" fmla="*/ 2147483647 h 810"/>
              <a:gd name="T112" fmla="*/ 2147483647 w 752"/>
              <a:gd name="T113" fmla="*/ 2147483647 h 810"/>
              <a:gd name="T114" fmla="*/ 2147483647 w 752"/>
              <a:gd name="T115" fmla="*/ 2147483647 h 810"/>
              <a:gd name="T116" fmla="*/ 2147483647 w 752"/>
              <a:gd name="T117" fmla="*/ 2147483647 h 81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52"/>
              <a:gd name="T178" fmla="*/ 0 h 810"/>
              <a:gd name="T179" fmla="*/ 752 w 752"/>
              <a:gd name="T180" fmla="*/ 810 h 81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52" h="810">
                <a:moveTo>
                  <a:pt x="725" y="810"/>
                </a:moveTo>
                <a:cubicBezTo>
                  <a:pt x="729" y="784"/>
                  <a:pt x="752" y="755"/>
                  <a:pt x="738" y="733"/>
                </a:cubicBezTo>
                <a:cubicBezTo>
                  <a:pt x="728" y="718"/>
                  <a:pt x="718" y="772"/>
                  <a:pt x="700" y="772"/>
                </a:cubicBezTo>
                <a:cubicBezTo>
                  <a:pt x="686" y="772"/>
                  <a:pt x="691" y="746"/>
                  <a:pt x="687" y="733"/>
                </a:cubicBezTo>
                <a:cubicBezTo>
                  <a:pt x="678" y="754"/>
                  <a:pt x="677" y="781"/>
                  <a:pt x="661" y="797"/>
                </a:cubicBezTo>
                <a:cubicBezTo>
                  <a:pt x="649" y="809"/>
                  <a:pt x="692" y="746"/>
                  <a:pt x="674" y="746"/>
                </a:cubicBezTo>
                <a:cubicBezTo>
                  <a:pt x="655" y="746"/>
                  <a:pt x="657" y="780"/>
                  <a:pt x="649" y="797"/>
                </a:cubicBezTo>
                <a:cubicBezTo>
                  <a:pt x="645" y="776"/>
                  <a:pt x="654" y="745"/>
                  <a:pt x="636" y="733"/>
                </a:cubicBezTo>
                <a:cubicBezTo>
                  <a:pt x="623" y="725"/>
                  <a:pt x="626" y="772"/>
                  <a:pt x="610" y="772"/>
                </a:cubicBezTo>
                <a:cubicBezTo>
                  <a:pt x="596" y="772"/>
                  <a:pt x="601" y="746"/>
                  <a:pt x="597" y="733"/>
                </a:cubicBezTo>
                <a:cubicBezTo>
                  <a:pt x="584" y="746"/>
                  <a:pt x="577" y="772"/>
                  <a:pt x="559" y="772"/>
                </a:cubicBezTo>
                <a:cubicBezTo>
                  <a:pt x="545" y="772"/>
                  <a:pt x="559" y="729"/>
                  <a:pt x="546" y="733"/>
                </a:cubicBezTo>
                <a:cubicBezTo>
                  <a:pt x="528" y="739"/>
                  <a:pt x="529" y="768"/>
                  <a:pt x="521" y="785"/>
                </a:cubicBezTo>
                <a:cubicBezTo>
                  <a:pt x="517" y="768"/>
                  <a:pt x="524" y="741"/>
                  <a:pt x="508" y="733"/>
                </a:cubicBezTo>
                <a:cubicBezTo>
                  <a:pt x="496" y="727"/>
                  <a:pt x="505" y="781"/>
                  <a:pt x="495" y="772"/>
                </a:cubicBezTo>
                <a:cubicBezTo>
                  <a:pt x="479" y="757"/>
                  <a:pt x="486" y="729"/>
                  <a:pt x="482" y="708"/>
                </a:cubicBezTo>
                <a:cubicBezTo>
                  <a:pt x="469" y="721"/>
                  <a:pt x="462" y="746"/>
                  <a:pt x="444" y="746"/>
                </a:cubicBezTo>
                <a:cubicBezTo>
                  <a:pt x="394" y="746"/>
                  <a:pt x="438" y="651"/>
                  <a:pt x="405" y="746"/>
                </a:cubicBezTo>
                <a:cubicBezTo>
                  <a:pt x="359" y="676"/>
                  <a:pt x="397" y="714"/>
                  <a:pt x="367" y="759"/>
                </a:cubicBezTo>
                <a:cubicBezTo>
                  <a:pt x="359" y="772"/>
                  <a:pt x="342" y="776"/>
                  <a:pt x="329" y="785"/>
                </a:cubicBezTo>
                <a:cubicBezTo>
                  <a:pt x="325" y="768"/>
                  <a:pt x="321" y="750"/>
                  <a:pt x="316" y="733"/>
                </a:cubicBezTo>
                <a:cubicBezTo>
                  <a:pt x="312" y="720"/>
                  <a:pt x="316" y="691"/>
                  <a:pt x="303" y="695"/>
                </a:cubicBezTo>
                <a:cubicBezTo>
                  <a:pt x="285" y="701"/>
                  <a:pt x="290" y="733"/>
                  <a:pt x="277" y="746"/>
                </a:cubicBezTo>
                <a:cubicBezTo>
                  <a:pt x="268" y="755"/>
                  <a:pt x="252" y="755"/>
                  <a:pt x="239" y="759"/>
                </a:cubicBezTo>
                <a:cubicBezTo>
                  <a:pt x="243" y="733"/>
                  <a:pt x="248" y="708"/>
                  <a:pt x="252" y="682"/>
                </a:cubicBezTo>
                <a:cubicBezTo>
                  <a:pt x="257" y="652"/>
                  <a:pt x="201" y="759"/>
                  <a:pt x="201" y="759"/>
                </a:cubicBezTo>
                <a:cubicBezTo>
                  <a:pt x="205" y="729"/>
                  <a:pt x="213" y="699"/>
                  <a:pt x="213" y="669"/>
                </a:cubicBezTo>
                <a:cubicBezTo>
                  <a:pt x="213" y="655"/>
                  <a:pt x="211" y="698"/>
                  <a:pt x="201" y="708"/>
                </a:cubicBezTo>
                <a:cubicBezTo>
                  <a:pt x="191" y="718"/>
                  <a:pt x="174" y="714"/>
                  <a:pt x="162" y="721"/>
                </a:cubicBezTo>
                <a:cubicBezTo>
                  <a:pt x="135" y="736"/>
                  <a:pt x="85" y="772"/>
                  <a:pt x="85" y="772"/>
                </a:cubicBezTo>
                <a:cubicBezTo>
                  <a:pt x="122" y="717"/>
                  <a:pt x="118" y="747"/>
                  <a:pt x="85" y="682"/>
                </a:cubicBezTo>
                <a:cubicBezTo>
                  <a:pt x="81" y="695"/>
                  <a:pt x="86" y="718"/>
                  <a:pt x="73" y="721"/>
                </a:cubicBezTo>
                <a:cubicBezTo>
                  <a:pt x="58" y="725"/>
                  <a:pt x="26" y="708"/>
                  <a:pt x="34" y="695"/>
                </a:cubicBezTo>
                <a:cubicBezTo>
                  <a:pt x="46" y="677"/>
                  <a:pt x="77" y="686"/>
                  <a:pt x="98" y="682"/>
                </a:cubicBezTo>
                <a:cubicBezTo>
                  <a:pt x="94" y="669"/>
                  <a:pt x="94" y="653"/>
                  <a:pt x="85" y="644"/>
                </a:cubicBezTo>
                <a:cubicBezTo>
                  <a:pt x="76" y="635"/>
                  <a:pt x="45" y="644"/>
                  <a:pt x="47" y="631"/>
                </a:cubicBezTo>
                <a:cubicBezTo>
                  <a:pt x="51" y="601"/>
                  <a:pt x="98" y="554"/>
                  <a:pt x="98" y="554"/>
                </a:cubicBezTo>
                <a:cubicBezTo>
                  <a:pt x="75" y="486"/>
                  <a:pt x="64" y="495"/>
                  <a:pt x="98" y="426"/>
                </a:cubicBezTo>
                <a:cubicBezTo>
                  <a:pt x="81" y="422"/>
                  <a:pt x="47" y="431"/>
                  <a:pt x="47" y="413"/>
                </a:cubicBezTo>
                <a:cubicBezTo>
                  <a:pt x="47" y="396"/>
                  <a:pt x="98" y="418"/>
                  <a:pt x="98" y="401"/>
                </a:cubicBezTo>
                <a:cubicBezTo>
                  <a:pt x="98" y="382"/>
                  <a:pt x="64" y="384"/>
                  <a:pt x="47" y="375"/>
                </a:cubicBezTo>
                <a:cubicBezTo>
                  <a:pt x="54" y="373"/>
                  <a:pt x="149" y="353"/>
                  <a:pt x="149" y="337"/>
                </a:cubicBezTo>
                <a:cubicBezTo>
                  <a:pt x="149" y="320"/>
                  <a:pt x="115" y="349"/>
                  <a:pt x="98" y="349"/>
                </a:cubicBezTo>
                <a:cubicBezTo>
                  <a:pt x="84" y="349"/>
                  <a:pt x="151" y="337"/>
                  <a:pt x="137" y="337"/>
                </a:cubicBezTo>
                <a:cubicBezTo>
                  <a:pt x="121" y="337"/>
                  <a:pt x="0" y="366"/>
                  <a:pt x="124" y="337"/>
                </a:cubicBezTo>
                <a:cubicBezTo>
                  <a:pt x="145" y="251"/>
                  <a:pt x="116" y="306"/>
                  <a:pt x="175" y="273"/>
                </a:cubicBezTo>
                <a:cubicBezTo>
                  <a:pt x="202" y="258"/>
                  <a:pt x="252" y="221"/>
                  <a:pt x="252" y="221"/>
                </a:cubicBezTo>
                <a:cubicBezTo>
                  <a:pt x="160" y="204"/>
                  <a:pt x="136" y="221"/>
                  <a:pt x="60" y="273"/>
                </a:cubicBezTo>
                <a:cubicBezTo>
                  <a:pt x="113" y="290"/>
                  <a:pt x="90" y="296"/>
                  <a:pt x="124" y="247"/>
                </a:cubicBezTo>
                <a:cubicBezTo>
                  <a:pt x="120" y="234"/>
                  <a:pt x="111" y="222"/>
                  <a:pt x="111" y="209"/>
                </a:cubicBezTo>
                <a:cubicBezTo>
                  <a:pt x="111" y="195"/>
                  <a:pt x="131" y="182"/>
                  <a:pt x="124" y="170"/>
                </a:cubicBezTo>
                <a:cubicBezTo>
                  <a:pt x="114" y="154"/>
                  <a:pt x="90" y="153"/>
                  <a:pt x="73" y="145"/>
                </a:cubicBezTo>
                <a:cubicBezTo>
                  <a:pt x="73" y="145"/>
                  <a:pt x="20" y="163"/>
                  <a:pt x="34" y="170"/>
                </a:cubicBezTo>
                <a:cubicBezTo>
                  <a:pt x="54" y="179"/>
                  <a:pt x="77" y="161"/>
                  <a:pt x="98" y="157"/>
                </a:cubicBezTo>
                <a:cubicBezTo>
                  <a:pt x="81" y="153"/>
                  <a:pt x="51" y="162"/>
                  <a:pt x="47" y="145"/>
                </a:cubicBezTo>
                <a:cubicBezTo>
                  <a:pt x="29" y="74"/>
                  <a:pt x="150" y="128"/>
                  <a:pt x="47" y="93"/>
                </a:cubicBezTo>
                <a:cubicBezTo>
                  <a:pt x="68" y="85"/>
                  <a:pt x="98" y="87"/>
                  <a:pt x="111" y="68"/>
                </a:cubicBezTo>
                <a:cubicBezTo>
                  <a:pt x="119" y="57"/>
                  <a:pt x="76" y="68"/>
                  <a:pt x="73" y="55"/>
                </a:cubicBezTo>
                <a:cubicBezTo>
                  <a:pt x="66" y="27"/>
                  <a:pt x="134" y="0"/>
                  <a:pt x="73" y="29"/>
                </a:cubicBezTo>
              </a:path>
            </a:pathLst>
          </a:custGeom>
          <a:noFill/>
          <a:ln w="762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61469" name="Oval 29"/>
          <p:cNvSpPr>
            <a:spLocks noChangeArrowheads="1"/>
          </p:cNvSpPr>
          <p:nvPr/>
        </p:nvSpPr>
        <p:spPr bwMode="auto">
          <a:xfrm rot="5232032">
            <a:off x="1017806" y="3303812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70" name="Oval 30"/>
          <p:cNvSpPr>
            <a:spLocks noChangeArrowheads="1"/>
          </p:cNvSpPr>
          <p:nvPr/>
        </p:nvSpPr>
        <p:spPr bwMode="auto">
          <a:xfrm rot="7262415">
            <a:off x="1246406" y="2770412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71" name="Oval 31"/>
          <p:cNvSpPr>
            <a:spLocks noChangeArrowheads="1"/>
          </p:cNvSpPr>
          <p:nvPr/>
        </p:nvSpPr>
        <p:spPr bwMode="auto">
          <a:xfrm rot="10647972">
            <a:off x="1817906" y="2427512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1472" name="Oval 32"/>
          <p:cNvSpPr>
            <a:spLocks noChangeArrowheads="1"/>
          </p:cNvSpPr>
          <p:nvPr/>
        </p:nvSpPr>
        <p:spPr bwMode="auto">
          <a:xfrm rot="-8421665">
            <a:off x="2503706" y="2579912"/>
            <a:ext cx="8382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8801" name="Rectangle 33"/>
          <p:cNvSpPr>
            <a:spLocks noChangeArrowheads="1"/>
          </p:cNvSpPr>
          <p:nvPr/>
        </p:nvSpPr>
        <p:spPr bwMode="auto">
          <a:xfrm>
            <a:off x="901919" y="1360712"/>
            <a:ext cx="792638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25000"/>
              </a:spcBef>
              <a:spcAft>
                <a:spcPct val="30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Move off fire edge a short distance.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30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			Take advantage of light 			 fuels or barriers.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30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			 Straighten ragged  fire 				 edge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30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			 Burn out between.</a:t>
            </a:r>
          </a:p>
          <a:p>
            <a:pPr>
              <a:lnSpc>
                <a:spcPct val="8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None/>
            </a:pPr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 </a:t>
            </a:r>
          </a:p>
          <a:p>
            <a:pPr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 typeface="Wingdings 2" pitchFamily="18" charset="2"/>
              <a:buChar char="²"/>
            </a:pPr>
            <a:endParaRPr lang="en-US" sz="3200" b="1" dirty="0">
              <a:solidFill>
                <a:srgbClr val="000066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8" grpId="0" animBg="1"/>
      <p:bldP spid="61469" grpId="0" animBg="1"/>
      <p:bldP spid="61470" grpId="0" animBg="1"/>
      <p:bldP spid="61471" grpId="0" animBg="1"/>
      <p:bldP spid="61472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 bright="25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Tying in the line for </a:t>
            </a:r>
            <a:br>
              <a:rPr lang="en-US" dirty="0"/>
            </a:br>
            <a:r>
              <a:rPr lang="en-US" dirty="0"/>
              <a:t>parallel attack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4038600" cy="3352800"/>
          </a:xfrm>
        </p:spPr>
        <p:txBody>
          <a:bodyPr/>
          <a:lstStyle/>
          <a:p>
            <a:pPr eaLnBrk="1" hangingPunct="1"/>
            <a:r>
              <a:rPr lang="en-US" dirty="0"/>
              <a:t>Aerial Ignition Systems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2140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6931" y="160566"/>
            <a:ext cx="3952000" cy="62053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dirty="0">
                <a:solidFill>
                  <a:srgbClr val="004FEE"/>
                </a:solidFill>
              </a:rPr>
              <a:t>Helitorch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71440" y="1981200"/>
            <a:ext cx="3637280" cy="3657600"/>
          </a:xfrm>
          <a:noFill/>
        </p:spPr>
        <p:txBody>
          <a:bodyPr lIns="92075" tIns="46038" rIns="92075" bIns="46038">
            <a:normAutofit/>
          </a:bodyPr>
          <a:lstStyle/>
          <a:p>
            <a:pPr marL="0" indent="0">
              <a:buNone/>
            </a:pPr>
            <a:r>
              <a:rPr lang="en-US" sz="2800" dirty="0"/>
              <a:t>An aerial ignition device, suspended by cables below a helicopter, which ignites and dispenses a gelled gas mixture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209924" name="Picture 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428" y="2030699"/>
            <a:ext cx="4648200" cy="30796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Helitack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advantages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85257"/>
            <a:ext cx="7630886" cy="403498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1963" indent="-461963" eaLnBrk="1" hangingPunct="1">
              <a:lnSpc>
                <a:spcPct val="85000"/>
              </a:lnSpc>
              <a:spcBef>
                <a:spcPct val="50000"/>
              </a:spcBef>
              <a:spcAft>
                <a:spcPct val="5000"/>
              </a:spcAft>
              <a:buClr>
                <a:schemeClr val="tx1"/>
              </a:buClr>
            </a:pPr>
            <a:r>
              <a:rPr lang="en-US" dirty="0"/>
              <a:t>Rapid aerial delivery of firefighters</a:t>
            </a:r>
            <a:br>
              <a:rPr lang="en-US" dirty="0"/>
            </a:br>
            <a:r>
              <a:rPr lang="en-US" dirty="0"/>
              <a:t>to remote areas</a:t>
            </a:r>
          </a:p>
          <a:p>
            <a:pPr marL="461963" indent="-461963" eaLnBrk="1" hangingPunct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Clr>
                <a:schemeClr val="tx1"/>
              </a:buClr>
            </a:pPr>
            <a:r>
              <a:rPr lang="en-US" dirty="0"/>
              <a:t>Self-supporting for two shifts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Helitorch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Logistical Support for a Helitorch Operation</a:t>
            </a:r>
          </a:p>
        </p:txBody>
      </p:sp>
      <p:pic>
        <p:nvPicPr>
          <p:cNvPr id="123907" name="Picture 3" descr="F:\addltrhg\New Folder\Firing Ops\Helicopter Firing Tools\Helitorch\torch base\mix ops set 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068" y="1894118"/>
            <a:ext cx="4710989" cy="3430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380999" y="1676400"/>
            <a:ext cx="3712029" cy="392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ct val="40000"/>
              </a:spcAft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No passengers are allowed in the helicopter. </a:t>
            </a:r>
          </a:p>
          <a:p>
            <a:pPr>
              <a:spcBef>
                <a:spcPct val="50000"/>
              </a:spcBef>
              <a:spcAft>
                <a:spcPct val="40000"/>
              </a:spcAft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Only trained and qualified personnel shall assist with supporting helitorch operations.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7" descr="C:\Jobs\S-270 Basic Air Ops 28\Images\JPGs &amp; PNGs\Pre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694" y="656653"/>
            <a:ext cx="5176647" cy="55446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>
          <a:xfrm>
            <a:off x="5290464" y="642258"/>
            <a:ext cx="3962400" cy="838200"/>
          </a:xfrm>
        </p:spPr>
        <p:txBody>
          <a:bodyPr/>
          <a:lstStyle/>
          <a:p>
            <a:pPr eaLnBrk="1" hangingPunct="1"/>
            <a:r>
              <a:rPr lang="en-US" dirty="0"/>
              <a:t>Premo </a:t>
            </a:r>
            <a:br>
              <a:rPr lang="en-US" dirty="0"/>
            </a:br>
            <a:r>
              <a:rPr lang="en-US" dirty="0"/>
              <a:t>MK III</a:t>
            </a:r>
          </a:p>
        </p:txBody>
      </p:sp>
      <p:sp>
        <p:nvSpPr>
          <p:cNvPr id="124932" name="Text Box 5"/>
          <p:cNvSpPr txBox="1">
            <a:spLocks noChangeArrowheads="1"/>
          </p:cNvSpPr>
          <p:nvPr/>
        </p:nvSpPr>
        <p:spPr bwMode="auto">
          <a:xfrm>
            <a:off x="4419600" y="2286000"/>
            <a:ext cx="4435475" cy="954107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chemeClr val="accent3"/>
                </a:solidFill>
                <a:latin typeface="Arial" charset="0"/>
              </a:rPr>
              <a:t>Aerial Ignition Device</a:t>
            </a:r>
          </a:p>
          <a:p>
            <a:r>
              <a:rPr lang="en-US" b="1" dirty="0">
                <a:solidFill>
                  <a:schemeClr val="accent3"/>
                </a:solidFill>
                <a:latin typeface="Arial" charset="0"/>
              </a:rPr>
              <a:t>Plastic Sphere Dispenser</a:t>
            </a:r>
            <a:endParaRPr lang="en-US" sz="2800" b="1" dirty="0">
              <a:solidFill>
                <a:schemeClr val="accent3"/>
              </a:solidFill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Plastic Sphere Dispenser Mounted in Helicopter</a:t>
            </a:r>
          </a:p>
        </p:txBody>
      </p:sp>
      <p:pic>
        <p:nvPicPr>
          <p:cNvPr id="125955" name="Picture 3" descr="D:\addltrhg\New Folder\Firing Ops\Helicopter Firing Tools\A.I.D.'s machine\in place H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277" y="1654402"/>
            <a:ext cx="4257446" cy="47402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C:\Jobs\S-270 Basic Air Ops 28\Images\JPGs &amp; PNGs\pingpo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2456" y="1497880"/>
            <a:ext cx="6419088" cy="4754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611086" y="4778842"/>
            <a:ext cx="616131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Only operator and Ignition Specialist may be on board. </a:t>
            </a:r>
          </a:p>
        </p:txBody>
      </p:sp>
      <p:sp>
        <p:nvSpPr>
          <p:cNvPr id="128004" name="Text Box 6"/>
          <p:cNvSpPr>
            <a:spLocks noGrp="1" noChangeArrowheads="1"/>
          </p:cNvSpPr>
          <p:nvPr>
            <p:ph type="title"/>
          </p:nvPr>
        </p:nvSpPr>
        <p:spPr>
          <a:xfrm>
            <a:off x="304800" y="5080"/>
            <a:ext cx="8534400" cy="533400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400" dirty="0"/>
              <a:t>Must be trained and qualified to operate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C:\Jobs\S-270 Basic Air Ops 06\Images\PPT JPGs\pingpong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6296" t="12000" r="11852" b="20000"/>
          <a:stretch>
            <a:fillRect/>
          </a:stretch>
        </p:blipFill>
        <p:spPr bwMode="auto">
          <a:xfrm>
            <a:off x="846844" y="1023258"/>
            <a:ext cx="7450312" cy="52230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849085" y="109759"/>
            <a:ext cx="74022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solidFill>
                  <a:srgbClr val="004FEE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BURNING SPHERE</a:t>
            </a:r>
            <a:endParaRPr lang="en-US" sz="4400" b="1" cap="all" dirty="0">
              <a:ln w="0"/>
              <a:solidFill>
                <a:srgbClr val="004FEE"/>
              </a:soli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Circular burn patterns </a:t>
            </a:r>
            <a:br>
              <a:rPr lang="en-US" dirty="0"/>
            </a:br>
            <a:r>
              <a:rPr lang="en-US" dirty="0"/>
              <a:t>from spheres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2050" name="Picture 2" descr="W:\Course Revisions\S-270\Media Files\Recommended Photos\03-134-S270-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3693" y="1681978"/>
            <a:ext cx="6656614" cy="4306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Operations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8" name="Picture 5" descr="C:\Documents and Settings\mgallagher.BC.000\My Documents\My Pictures\Picture in 2.jpg"/>
          <p:cNvPicPr>
            <a:picLocks noChangeAspect="1" noChangeArrowheads="1"/>
          </p:cNvPicPr>
          <p:nvPr/>
        </p:nvPicPr>
        <p:blipFill>
          <a:blip r:embed="rId3" cstate="print"/>
          <a:srcRect b="13954"/>
          <a:stretch>
            <a:fillRect/>
          </a:stretch>
        </p:blipFill>
        <p:spPr bwMode="auto">
          <a:xfrm>
            <a:off x="4844143" y="4278086"/>
            <a:ext cx="3400281" cy="19670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2343" name="Picture 7" descr="D:\Grand Canyon\heli photos\MD900\nankoweap ar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829" y="1023257"/>
            <a:ext cx="3322268" cy="22098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D:\S217 Rewrite\8 Specialized Missions\netgunn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4285" y="1010331"/>
            <a:ext cx="4191632" cy="30064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C:\Jobs\S-270 Basic Air Ops 28\Images\JPGs &amp; PNGs\cleanup.jpg"/>
          <p:cNvPicPr>
            <a:picLocks noChangeAspect="1" noChangeArrowheads="1"/>
          </p:cNvPicPr>
          <p:nvPr/>
        </p:nvPicPr>
        <p:blipFill>
          <a:blip r:embed="rId6" cstate="print"/>
          <a:srcRect t="3323"/>
          <a:stretch>
            <a:fillRect/>
          </a:stretch>
        </p:blipFill>
        <p:spPr bwMode="auto">
          <a:xfrm>
            <a:off x="566060" y="3596654"/>
            <a:ext cx="3714750" cy="2660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Operations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43365" name="Picture 5" descr="D:\S217 Rewrite\6 Personnel &amp; Cargo Transport\MD500_&amp;_sling2.jpg"/>
          <p:cNvPicPr>
            <a:picLocks noChangeAspect="1" noChangeArrowheads="1"/>
          </p:cNvPicPr>
          <p:nvPr/>
        </p:nvPicPr>
        <p:blipFill>
          <a:blip r:embed="rId3" cstate="print"/>
          <a:srcRect l="5731"/>
          <a:stretch>
            <a:fillRect/>
          </a:stretch>
        </p:blipFill>
        <p:spPr bwMode="auto">
          <a:xfrm>
            <a:off x="3298496" y="1143001"/>
            <a:ext cx="2496645" cy="5138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31993" y="1469578"/>
            <a:ext cx="29663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000066"/>
                </a:solidFill>
                <a:latin typeface="+mn-lt"/>
              </a:rPr>
              <a:t>Nonfire</a:t>
            </a:r>
            <a:r>
              <a:rPr lang="en-US" b="1" dirty="0">
                <a:solidFill>
                  <a:srgbClr val="000066"/>
                </a:solidFill>
                <a:latin typeface="+mn-lt"/>
              </a:rPr>
              <a:t> Missions</a:t>
            </a:r>
          </a:p>
          <a:p>
            <a:pPr>
              <a:defRPr/>
            </a:pPr>
            <a:endParaRPr lang="en-US" b="1" dirty="0">
              <a:solidFill>
                <a:srgbClr val="000066"/>
              </a:solidFill>
              <a:latin typeface="+mn-lt"/>
            </a:endParaRPr>
          </a:p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Within the Federal</a:t>
            </a:r>
          </a:p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government, agencies</a:t>
            </a:r>
          </a:p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depend on aircraft</a:t>
            </a:r>
          </a:p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to do their daily</a:t>
            </a:r>
          </a:p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operations.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4229" y="1480463"/>
            <a:ext cx="271054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Each natural resource project requiring the use of an aircraft may require a Project Aviation Safety Plan (</a:t>
            </a:r>
            <a:r>
              <a:rPr lang="en-US" b="1" dirty="0" err="1">
                <a:solidFill>
                  <a:srgbClr val="000066"/>
                </a:solidFill>
                <a:latin typeface="+mn-lt"/>
              </a:rPr>
              <a:t>PASP</a:t>
            </a:r>
            <a:r>
              <a:rPr lang="en-US" b="1" dirty="0">
                <a:solidFill>
                  <a:srgbClr val="000066"/>
                </a:solidFill>
                <a:latin typeface="+mn-lt"/>
              </a:rPr>
              <a:t>).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Operations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4" name="Picture 3" descr="C:\Documents and Settings\mgallagher.BC.000\My Documents\My Pictures\Picture in 1.ppt.jpg"/>
          <p:cNvPicPr>
            <a:picLocks noChangeAspect="1" noChangeArrowheads="1"/>
          </p:cNvPicPr>
          <p:nvPr/>
        </p:nvPicPr>
        <p:blipFill>
          <a:blip r:embed="rId3" cstate="print">
            <a:lum bright="-11000"/>
          </a:blip>
          <a:srcRect/>
          <a:stretch>
            <a:fillRect/>
          </a:stretch>
        </p:blipFill>
        <p:spPr bwMode="auto">
          <a:xfrm>
            <a:off x="664038" y="1240972"/>
            <a:ext cx="4815840" cy="3611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01018" y="5573488"/>
            <a:ext cx="55419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66"/>
                </a:solidFill>
                <a:latin typeface="+mj-lt"/>
              </a:rPr>
              <a:t>Animal Capture and Eradication</a:t>
            </a:r>
          </a:p>
          <a:p>
            <a:pPr algn="ctr">
              <a:defRPr/>
            </a:pPr>
            <a:r>
              <a:rPr lang="en-US" dirty="0">
                <a:solidFill>
                  <a:srgbClr val="000066"/>
                </a:solidFill>
                <a:latin typeface="+mj-lt"/>
              </a:rPr>
              <a:t>(ACETA)</a:t>
            </a:r>
          </a:p>
        </p:txBody>
      </p:sp>
      <p:pic>
        <p:nvPicPr>
          <p:cNvPr id="7" name="Picture 9" descr="Schofield-29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4944663" y="2819400"/>
            <a:ext cx="3748392" cy="2590800"/>
          </a:xfrm>
          <a:prstGeom prst="snip2DiagRect">
            <a:avLst>
              <a:gd name="adj1" fmla="val 2605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helitack Disadvantages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514" y="1487786"/>
            <a:ext cx="8229600" cy="43324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1963" indent="-461963" eaLnBrk="1" hangingPunct="1"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</a:pPr>
            <a:r>
              <a:rPr lang="en-US" dirty="0"/>
              <a:t>Dependent on natural or </a:t>
            </a:r>
            <a:br>
              <a:rPr lang="en-US" dirty="0"/>
            </a:br>
            <a:r>
              <a:rPr lang="en-US" dirty="0"/>
              <a:t>preestablished landing areas</a:t>
            </a:r>
          </a:p>
          <a:p>
            <a:pPr marL="461963" indent="-461963" eaLnBrk="1" hangingPunct="1"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  <a:buClr>
                <a:schemeClr val="tx1"/>
              </a:buClr>
            </a:pPr>
            <a:r>
              <a:rPr lang="en-US" dirty="0"/>
              <a:t>Limited by aircraft size, airspeed, and range</a:t>
            </a:r>
          </a:p>
          <a:p>
            <a:pPr marL="461963" indent="-461963" eaLnBrk="1" hangingPunct="1">
              <a:lnSpc>
                <a:spcPct val="105000"/>
              </a:lnSpc>
              <a:spcBef>
                <a:spcPct val="50000"/>
              </a:spcBef>
              <a:spcAft>
                <a:spcPct val="5000"/>
              </a:spcAft>
              <a:buClr>
                <a:schemeClr val="tx1"/>
              </a:buClr>
            </a:pPr>
            <a:r>
              <a:rPr lang="en-US" dirty="0"/>
              <a:t>Weather and daylight dependent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Operations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8" name="Picture 2" descr="seedin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 l="1648" t="2585" b="17535"/>
          <a:stretch>
            <a:fillRect/>
          </a:stretch>
        </p:blipFill>
        <p:spPr bwMode="auto">
          <a:xfrm>
            <a:off x="4268107" y="1251857"/>
            <a:ext cx="4382005" cy="5065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0" descr="355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381000" y="1774371"/>
            <a:ext cx="4191000" cy="27972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805546" y="1197429"/>
            <a:ext cx="23209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Aerial Seeding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5543" y="4735285"/>
            <a:ext cx="3429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Aerial seeding may</a:t>
            </a:r>
          </a:p>
          <a:p>
            <a:pPr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require an aircraft to dispense the seeds over a large area.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Operations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87938" y="1251848"/>
            <a:ext cx="31422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66"/>
                </a:solidFill>
                <a:latin typeface="+mj-lt"/>
              </a:rPr>
              <a:t>Law Enforcement</a:t>
            </a:r>
          </a:p>
        </p:txBody>
      </p:sp>
      <p:pic>
        <p:nvPicPr>
          <p:cNvPr id="11" name="Picture 1033" descr="C:\Documents and Settings\mgallagher\Desktop\A-101\9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931229" y="1885036"/>
            <a:ext cx="3848100" cy="2565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6439" name="Picture 7" descr="D:\S217 Rewrite\8 Specialized Missions\SAR\LvpdSAR212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9115" t="4573" r="2017" b="5494"/>
          <a:stretch>
            <a:fillRect/>
          </a:stretch>
        </p:blipFill>
        <p:spPr bwMode="auto">
          <a:xfrm>
            <a:off x="533400" y="1099454"/>
            <a:ext cx="4191000" cy="317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UH60s &amp; Cop Cars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t="20000"/>
          <a:stretch>
            <a:fillRect/>
          </a:stretch>
        </p:blipFill>
        <p:spPr bwMode="auto">
          <a:xfrm>
            <a:off x="957943" y="3853801"/>
            <a:ext cx="3848100" cy="2308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105400" y="4724396"/>
            <a:ext cx="365337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 Patrol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 Surveillance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 Access to remote area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 Drug interdiction 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7" name="Picture 7"/>
          <p:cNvPicPr>
            <a:picLocks noChangeAspect="1" noChangeArrowheads="1"/>
          </p:cNvPicPr>
          <p:nvPr/>
        </p:nvPicPr>
        <p:blipFill>
          <a:blip r:embed="rId3" cstate="print"/>
          <a:srcRect r="22003"/>
          <a:stretch>
            <a:fillRect/>
          </a:stretch>
        </p:blipFill>
        <p:spPr bwMode="auto">
          <a:xfrm>
            <a:off x="6716486" y="1426028"/>
            <a:ext cx="2050443" cy="3505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84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Operations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47465" name="Picture 9" descr="D:\S-233 Jim\Image Library\AirOps\AO single engine cesna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t="15228"/>
          <a:stretch>
            <a:fillRect/>
          </a:stretch>
        </p:blipFill>
        <p:spPr bwMode="auto">
          <a:xfrm>
            <a:off x="3526978" y="1138416"/>
            <a:ext cx="3657600" cy="22905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4" descr="C:\Documents and Settings\ssitz\My Documents\Shads Pictures\180.jpg"/>
          <p:cNvPicPr>
            <a:picLocks noChangeAspect="1" noChangeArrowheads="1"/>
          </p:cNvPicPr>
          <p:nvPr/>
        </p:nvPicPr>
        <p:blipFill>
          <a:blip r:embed="rId5" cstate="print"/>
          <a:srcRect t="9792" b="19585"/>
          <a:stretch>
            <a:fillRect/>
          </a:stretch>
        </p:blipFill>
        <p:spPr bwMode="auto">
          <a:xfrm>
            <a:off x="696682" y="4255126"/>
            <a:ext cx="3276600" cy="19780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57200" y="990596"/>
            <a:ext cx="31115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Other Missions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en-US" dirty="0">
                <a:solidFill>
                  <a:srgbClr val="000066"/>
                </a:solidFill>
                <a:latin typeface="+mn-lt"/>
              </a:rPr>
              <a:t>Forest health</a:t>
            </a:r>
          </a:p>
          <a:p>
            <a:pPr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  surveys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 Military operations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 Short haul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 Hydro mulch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 Cone collection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66"/>
                </a:solidFill>
                <a:latin typeface="+mn-lt"/>
              </a:rPr>
              <a:t> Habitat restoration</a:t>
            </a:r>
          </a:p>
        </p:txBody>
      </p:sp>
      <p:pic>
        <p:nvPicPr>
          <p:cNvPr id="147460" name="Picture 4" descr="D:\S217 Rewrite\1 Makes &amp; Models\Military Helicopters\Blackawk Hover Hooku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6433" y="3048000"/>
            <a:ext cx="2428875" cy="2914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4FEE"/>
                </a:solidFill>
              </a:rPr>
              <a:t>Unit 3 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4024"/>
            <a:ext cx="7772400" cy="4114800"/>
          </a:xfrm>
        </p:spPr>
        <p:txBody>
          <a:bodyPr/>
          <a:lstStyle/>
          <a:p>
            <a:pPr marL="609600" indent="-609600" eaLnBrk="1" hangingPunct="1">
              <a:spcAft>
                <a:spcPct val="50000"/>
              </a:spcAft>
              <a:buFontTx/>
              <a:buNone/>
            </a:pPr>
            <a:r>
              <a:rPr lang="en-US" dirty="0"/>
              <a:t>1.	Define tactical and logistical use of aircraft.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2"/>
            </a:pPr>
            <a:r>
              <a:rPr lang="en-US" dirty="0"/>
              <a:t>Identify the advantages and disadvantages of the various tactical aircraft missions.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2"/>
            </a:pPr>
            <a:r>
              <a:rPr lang="en-US" dirty="0"/>
              <a:t>Identify the different logistical aircraft missions and their purpose.</a:t>
            </a:r>
          </a:p>
          <a:p>
            <a:pPr marL="609600" indent="-609600" eaLnBrk="1" hangingPunct="1">
              <a:spcAft>
                <a:spcPct val="50000"/>
              </a:spcAft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4FEE"/>
                </a:solidFill>
              </a:rPr>
              <a:t>Unit 3 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13443" y="1428967"/>
            <a:ext cx="8117114" cy="4114800"/>
          </a:xfrm>
        </p:spPr>
        <p:txBody>
          <a:bodyPr/>
          <a:lstStyle/>
          <a:p>
            <a:pPr marL="609600" indent="-609600" eaLnBrk="1" hangingPunct="1">
              <a:spcAft>
                <a:spcPct val="50000"/>
              </a:spcAft>
              <a:buFontTx/>
              <a:buNone/>
            </a:pPr>
            <a:r>
              <a:rPr lang="en-US" dirty="0"/>
              <a:t>4.	Describe the proper air-to-ground communication procedures.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5"/>
            </a:pPr>
            <a:r>
              <a:rPr lang="en-US" dirty="0"/>
              <a:t>Describe safety procedures to follow during aerial fire suppression operations.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5"/>
            </a:pPr>
            <a:r>
              <a:rPr lang="en-US" dirty="0"/>
              <a:t>Describe Special Operations.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5"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170714"/>
            <a:ext cx="22005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579646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kern="1200" dirty="0">
                <a:solidFill>
                  <a:srgbClr val="000066"/>
                </a:solidFill>
                <a:latin typeface="Arial Black" pitchFamily="34" charset="0"/>
                <a:ea typeface="+mn-ea"/>
                <a:cs typeface="+mn-cs"/>
              </a:rPr>
              <a:t>rappelling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03243"/>
            <a:ext cx="7772400" cy="4114800"/>
          </a:xfrm>
        </p:spPr>
        <p:txBody>
          <a:bodyPr/>
          <a:lstStyle/>
          <a:p>
            <a:r>
              <a:rPr lang="en-US" dirty="0"/>
              <a:t>Rappelling is delivering firefighters to an area where it is impossible or unsafe to land a helicopter.</a:t>
            </a:r>
          </a:p>
          <a:p>
            <a:r>
              <a:rPr lang="en-US" dirty="0"/>
              <a:t>Firefighters descend down ropes from a hovering helicopter.</a:t>
            </a:r>
          </a:p>
          <a:p>
            <a:r>
              <a:rPr lang="en-US" dirty="0"/>
              <a:t>Can be effective for initial attack in remote areas.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5123" name="Picture 3" descr="\\ilmfcop3fp6\users$\esecakuk\Desktop\Helicopter Photos\Photos.10.3.08\Helicopters\Bell rappell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0457" y="4452164"/>
            <a:ext cx="2910114" cy="1688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Rappelling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advantages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92580"/>
            <a:ext cx="7783286" cy="43324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Rapid delivery of firefighters to remote areas.</a:t>
            </a:r>
          </a:p>
          <a:p>
            <a:r>
              <a:rPr lang="en-US" dirty="0"/>
              <a:t>No landing area is required. </a:t>
            </a:r>
          </a:p>
          <a:p>
            <a:r>
              <a:rPr lang="en-US" dirty="0"/>
              <a:t>Self-supporting for two shifts.</a:t>
            </a:r>
          </a:p>
          <a:p>
            <a:r>
              <a:rPr lang="en-US" dirty="0"/>
              <a:t>Rappel helicopter can be used to deliver firefighting supplies and equipment and for water bucket work.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rappelling Disadvantages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487786"/>
            <a:ext cx="7558315" cy="43324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Higher training and equipment cost.</a:t>
            </a:r>
          </a:p>
          <a:p>
            <a:r>
              <a:rPr lang="en-US" dirty="0"/>
              <a:t>Limited by aircraft size, airspeed, and range.</a:t>
            </a:r>
          </a:p>
          <a:p>
            <a:r>
              <a:rPr lang="en-US" dirty="0"/>
              <a:t>Limited to rappel rope length.</a:t>
            </a:r>
          </a:p>
          <a:p>
            <a:r>
              <a:rPr lang="en-US" dirty="0"/>
              <a:t>Unable to hover in high winds to let down rappellers.</a:t>
            </a:r>
          </a:p>
          <a:p>
            <a:r>
              <a:rPr lang="en-US" dirty="0"/>
              <a:t>Weather and daylight dependent.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4FEE"/>
                </a:solidFill>
              </a:rPr>
              <a:t>Unit 3 Objectives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4024"/>
            <a:ext cx="7772400" cy="4114800"/>
          </a:xfrm>
        </p:spPr>
        <p:txBody>
          <a:bodyPr/>
          <a:lstStyle/>
          <a:p>
            <a:pPr marL="609600" indent="-609600" eaLnBrk="1" hangingPunct="1">
              <a:spcAft>
                <a:spcPct val="50000"/>
              </a:spcAft>
              <a:buFontTx/>
              <a:buNone/>
            </a:pPr>
            <a:r>
              <a:rPr lang="en-US" dirty="0"/>
              <a:t>1.	Define tactical and logistical use of aircraft.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2"/>
            </a:pPr>
            <a:r>
              <a:rPr lang="en-US" dirty="0"/>
              <a:t>Identify the advantages and disadvantages of the various tactical aircraft missions.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2"/>
            </a:pPr>
            <a:r>
              <a:rPr lang="en-US" dirty="0"/>
              <a:t>Identify the different logistical aircraft missions and their purpose.</a:t>
            </a:r>
          </a:p>
          <a:p>
            <a:pPr marL="609600" indent="-609600" eaLnBrk="1" hangingPunct="1">
              <a:spcAft>
                <a:spcPct val="50000"/>
              </a:spcAft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579646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kern="1200" dirty="0">
                <a:solidFill>
                  <a:srgbClr val="000066"/>
                </a:solidFill>
                <a:latin typeface="Arial Black" pitchFamily="34" charset="0"/>
                <a:ea typeface="+mn-ea"/>
                <a:cs typeface="+mn-cs"/>
              </a:rPr>
              <a:t>Aerial ignition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03243"/>
            <a:ext cx="7772400" cy="4820186"/>
          </a:xfrm>
        </p:spPr>
        <p:txBody>
          <a:bodyPr/>
          <a:lstStyle/>
          <a:p>
            <a:pPr>
              <a:buNone/>
            </a:pPr>
            <a:r>
              <a:rPr lang="en-US" dirty="0"/>
              <a:t>	Aerial ignition systems are used to apply fire on the ground from the air to assist in the containment and control during fire suppression efforts.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6146" name="Picture 2" descr="\\ilmfcop3fp6\users$\esecakuk\Desktop\Helicopter Photos\Photos.10.3.08\Helicopters\helitorchmendor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4408" y="3432629"/>
            <a:ext cx="4038034" cy="27032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8382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Aerial ignition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799" y="1487786"/>
            <a:ext cx="7652658" cy="433245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Ignition is done quicker than ground igniting methods. </a:t>
            </a:r>
          </a:p>
          <a:p>
            <a:r>
              <a:rPr lang="en-US" dirty="0"/>
              <a:t>Ignition can cover a large area.</a:t>
            </a:r>
          </a:p>
          <a:p>
            <a:r>
              <a:rPr lang="en-US" dirty="0"/>
              <a:t>Area to be burned is inaccessible or unsafe for people on the ground to accomplish.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4FEE"/>
                </a:solidFill>
              </a:rPr>
              <a:t>Logistical Missions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180106"/>
            <a:ext cx="7772400" cy="16002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dirty="0">
                <a:solidFill>
                  <a:schemeClr val="bg1"/>
                </a:solidFill>
              </a:rPr>
              <a:t>   Any aviation activities that support suppression</a:t>
            </a:r>
            <a:r>
              <a:rPr lang="en-US" sz="2400" b="0" dirty="0">
                <a:latin typeface="Times New Roman" pitchFamily="18" charset="0"/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of a fire or project but are not in themselves tactical.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dirty="0">
              <a:solidFill>
                <a:schemeClr val="bg1"/>
              </a:solidFill>
            </a:endParaRPr>
          </a:p>
          <a:p>
            <a:pPr eaLnBrk="1" hangingPunct="1"/>
            <a:endParaRPr lang="en-US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accent6"/>
                </a:solidFill>
              </a:rPr>
              <a:t>Transportation of People and Supplies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450080"/>
          </a:xfrm>
        </p:spPr>
        <p:txBody>
          <a:bodyPr/>
          <a:lstStyle/>
          <a:p>
            <a:r>
              <a:rPr lang="en-US" dirty="0"/>
              <a:t>People or equipment must be moved long distances. </a:t>
            </a:r>
          </a:p>
          <a:p>
            <a:r>
              <a:rPr lang="en-US" dirty="0"/>
              <a:t>When ground transport methods are not feasible.</a:t>
            </a:r>
          </a:p>
          <a:p>
            <a:r>
              <a:rPr lang="en-US" dirty="0"/>
              <a:t>Short timeframe exists to meet the needs of the fire suppression efforts.</a:t>
            </a:r>
          </a:p>
          <a:p>
            <a:r>
              <a:rPr lang="en-US" dirty="0"/>
              <a:t>Aircraft may range from a light single-engine to a large Boeing 737.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C:\Jobs\S-270 Basic Air Ops 08\Images\PPT JPGs\Cessna park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203" y="1208314"/>
            <a:ext cx="6877594" cy="5094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Single-Engine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Text Box 3"/>
          <p:cNvSpPr txBox="1">
            <a:spLocks noChangeArrowheads="1"/>
          </p:cNvSpPr>
          <p:nvPr/>
        </p:nvSpPr>
        <p:spPr bwMode="auto">
          <a:xfrm>
            <a:off x="566053" y="228600"/>
            <a:ext cx="80227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dirty="0">
                <a:ln w="0"/>
                <a:solidFill>
                  <a:srgbClr val="004FEE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Large Transport Aircraft </a:t>
            </a:r>
            <a:endParaRPr lang="en-US" sz="3200" b="1" cap="all" dirty="0">
              <a:ln w="0"/>
              <a:solidFill>
                <a:srgbClr val="004FEE"/>
              </a:solidFill>
              <a:effectLst>
                <a:reflection blurRad="12700" stA="50000" endPos="50000" dist="5000" dir="5400000" sy="-100000" rotWithShape="0"/>
              </a:effectLst>
              <a:latin typeface="Arial Narrow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170" name="Picture 2" descr="\\ilmfcop3fp6\users$\esecakuk\Desktop\AirOps Photos\AO transport jet.jpg"/>
          <p:cNvPicPr>
            <a:picLocks noChangeAspect="1" noChangeArrowheads="1"/>
          </p:cNvPicPr>
          <p:nvPr/>
        </p:nvPicPr>
        <p:blipFill>
          <a:blip r:embed="rId3" cstate="print"/>
          <a:srcRect b="16504"/>
          <a:stretch>
            <a:fillRect/>
          </a:stretch>
        </p:blipFill>
        <p:spPr bwMode="auto">
          <a:xfrm>
            <a:off x="744973" y="1076140"/>
            <a:ext cx="7654055" cy="4705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Paracargo Drop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6" name="Picture 5" descr="twinot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353256"/>
            <a:ext cx="5029200" cy="475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66750" y="4648200"/>
            <a:ext cx="82296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FFFFFF"/>
                </a:solidFill>
                <a:latin typeface="Arial Black" pitchFamily="34" charset="0"/>
                <a:ea typeface="+mn-ea"/>
                <a:cs typeface="+mn-cs"/>
              </a:rPr>
              <a:t>Paracargo drop zone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200" dirty="0">
                <a:solidFill>
                  <a:srgbClr val="FFFFFF"/>
                </a:solidFill>
                <a:latin typeface="Arial Black" pitchFamily="34" charset="0"/>
                <a:ea typeface="+mn-ea"/>
                <a:cs typeface="+mn-cs"/>
              </a:rPr>
              <a:t>safety requirements</a:t>
            </a:r>
            <a:endParaRPr lang="en-US" sz="3200" b="1" kern="1200" dirty="0">
              <a:solidFill>
                <a:srgbClr val="FFFFFF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5" descr="E:\S-270 Basic Air Ops 07\Images\PPT JPGs\copter with sling load2.jpg"/>
          <p:cNvPicPr>
            <a:picLocks noChangeAspect="1" noChangeArrowheads="1"/>
          </p:cNvPicPr>
          <p:nvPr/>
        </p:nvPicPr>
        <p:blipFill>
          <a:blip r:embed="rId3" cstate="print"/>
          <a:srcRect t="14000"/>
          <a:stretch>
            <a:fillRect/>
          </a:stretch>
        </p:blipFill>
        <p:spPr bwMode="auto">
          <a:xfrm>
            <a:off x="1362456" y="1081945"/>
            <a:ext cx="6419088" cy="4089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dirty="0">
                <a:effectLst>
                  <a:reflection blurRad="12700" stA="50000" endPos="50000" dist="5000" dir="5400000" sy="-100000" rotWithShape="0"/>
                </a:effectLst>
              </a:rPr>
              <a:t>Helicopters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372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6683" y="5246914"/>
            <a:ext cx="7772400" cy="1295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/>
              <a:t>   transport equipment and supplies internally and externally.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/>
          <a:lstStyle/>
          <a:p>
            <a:pPr eaLnBrk="1" hangingPunct="1"/>
            <a:r>
              <a:rPr lang="en-US" dirty="0"/>
              <a:t>External Cargo rack</a:t>
            </a:r>
          </a:p>
        </p:txBody>
      </p:sp>
      <p:pic>
        <p:nvPicPr>
          <p:cNvPr id="138243" name="Picture 3" descr="C:\Photos &amp; Graphics\S217 Rewrite\6 Personnel &amp; Cargo Transport\Cargo Transport\checking door &amp; cargo basket.jpg"/>
          <p:cNvPicPr>
            <a:picLocks noChangeAspect="1" noChangeArrowheads="1"/>
          </p:cNvPicPr>
          <p:nvPr/>
        </p:nvPicPr>
        <p:blipFill>
          <a:blip r:embed="rId3" cstate="print"/>
          <a:srcRect t="50060" b="3421"/>
          <a:stretch>
            <a:fillRect/>
          </a:stretch>
        </p:blipFill>
        <p:spPr bwMode="auto">
          <a:xfrm>
            <a:off x="674918" y="1153212"/>
            <a:ext cx="7802880" cy="48397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4FEE"/>
                </a:solidFill>
              </a:rPr>
              <a:t>Unit 3 Objectives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53357" y="1428967"/>
            <a:ext cx="8037286" cy="4114800"/>
          </a:xfrm>
        </p:spPr>
        <p:txBody>
          <a:bodyPr/>
          <a:lstStyle/>
          <a:p>
            <a:pPr marL="609600" indent="-609600" eaLnBrk="1" hangingPunct="1">
              <a:spcAft>
                <a:spcPct val="50000"/>
              </a:spcAft>
              <a:buFontTx/>
              <a:buNone/>
            </a:pPr>
            <a:r>
              <a:rPr lang="en-US" dirty="0"/>
              <a:t>4.	Describe the proper air-to-ground communication procedures.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5"/>
            </a:pPr>
            <a:r>
              <a:rPr lang="en-US" dirty="0"/>
              <a:t>Describe safety procedures to follow during aerial fire suppression operations.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5"/>
            </a:pPr>
            <a:r>
              <a:rPr lang="en-US" dirty="0"/>
              <a:t>Describe Special Operations.</a:t>
            </a:r>
          </a:p>
          <a:p>
            <a:pPr marL="609600" indent="-609600" eaLnBrk="1" hangingPunct="1">
              <a:spcAft>
                <a:spcPct val="50000"/>
              </a:spcAft>
              <a:buFont typeface="Wingdings 2" pitchFamily="18" charset="2"/>
              <a:buAutoNum type="arabicPeriod" startAt="5"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083626"/>
            <a:ext cx="22005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6" descr="D:\JPEG\P1020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018" y="1117714"/>
            <a:ext cx="6191250" cy="46475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9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dirty="0">
                <a:effectLst>
                  <a:reflection blurRad="12700" stA="50000" endPos="50000" dist="5000" dir="5400000" sy="-100000" rotWithShape="0"/>
                </a:effectLst>
              </a:rPr>
              <a:t>Sling Loads</a:t>
            </a:r>
          </a:p>
        </p:txBody>
      </p:sp>
      <p:sp>
        <p:nvSpPr>
          <p:cNvPr id="139268" name="Text Box 3"/>
          <p:cNvSpPr txBox="1">
            <a:spLocks noChangeArrowheads="1"/>
          </p:cNvSpPr>
          <p:nvPr/>
        </p:nvSpPr>
        <p:spPr bwMode="auto">
          <a:xfrm>
            <a:off x="1295400" y="5745171"/>
            <a:ext cx="6553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require qualified personnel.</a:t>
            </a:r>
            <a:endParaRPr lang="en-US" sz="2800" b="1" dirty="0">
              <a:solidFill>
                <a:srgbClr val="0000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Fire Perimeter Mapping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66"/>
                </a:solidFill>
                <a:effectLst/>
              </a:rPr>
              <a:t>A Field Observer (FOBS) from the Planning Section will be onboard the aircraft with a global positioning system (GPS).</a:t>
            </a:r>
          </a:p>
          <a:p>
            <a:r>
              <a:rPr lang="en-US" dirty="0">
                <a:solidFill>
                  <a:srgbClr val="000066"/>
                </a:solidFill>
                <a:effectLst/>
              </a:rPr>
              <a:t>As the aircraft flies the perimeter, the FOBS will enter waypoints of the perimeter into the GPS unit.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7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838200"/>
          </a:xfrm>
          <a:noFill/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4FEE"/>
                </a:solidFill>
              </a:rPr>
              <a:t>Detection and Reconnaissance</a:t>
            </a:r>
          </a:p>
        </p:txBody>
      </p:sp>
      <p:pic>
        <p:nvPicPr>
          <p:cNvPr id="7" name="Picture 6" descr="lead pla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2298" y="1636260"/>
            <a:ext cx="6364224" cy="43616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Detection and </a:t>
            </a:r>
            <a:br>
              <a:rPr lang="en-US" dirty="0"/>
            </a:br>
            <a:r>
              <a:rPr lang="en-US" dirty="0"/>
              <a:t>Reconnaissance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45920"/>
            <a:ext cx="7772400" cy="465328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75000"/>
              </a:lnSpc>
              <a:buNone/>
            </a:pPr>
            <a:r>
              <a:rPr lang="en-US" dirty="0"/>
              <a:t>Aircraft are often used for detection and reconnaissance of fires:</a:t>
            </a:r>
          </a:p>
          <a:p>
            <a:pPr eaLnBrk="1" hangingPunct="1"/>
            <a:r>
              <a:rPr lang="en-US" dirty="0"/>
              <a:t>Ability to cover vast areas in a short time to detect or find fires.</a:t>
            </a:r>
          </a:p>
          <a:p>
            <a:pPr eaLnBrk="1" hangingPunct="1"/>
            <a:r>
              <a:rPr lang="en-US" dirty="0"/>
              <a:t>Better visual vantage point for reconnaissance.</a:t>
            </a:r>
          </a:p>
          <a:p>
            <a:pPr eaLnBrk="1" hangingPunct="1"/>
            <a:r>
              <a:rPr lang="en-US" dirty="0"/>
              <a:t>Sometimes the only safe or possible way to monitor the fire’s behavior is by aircraft.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Detection and reconnaissance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6" y="1948542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sz="3600" dirty="0">
                <a:solidFill>
                  <a:srgbClr val="000066"/>
                </a:solidFill>
                <a:effectLst/>
              </a:rPr>
              <a:t>NOTE: </a:t>
            </a:r>
            <a:br>
              <a:rPr lang="en-US" sz="3600" dirty="0">
                <a:solidFill>
                  <a:srgbClr val="000066"/>
                </a:solidFill>
                <a:effectLst/>
              </a:rPr>
            </a:br>
            <a:r>
              <a:rPr lang="en-US" sz="3600" dirty="0"/>
              <a:t>Aircraft is not a substitute for a ground-based lookout on a fire.</a:t>
            </a:r>
            <a:endParaRPr lang="en-US" sz="3600" dirty="0">
              <a:solidFill>
                <a:srgbClr val="000066"/>
              </a:solidFill>
              <a:effectLst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026" name="Picture 2" descr="U:\S-270\graphics\commander 500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2441" y="3773837"/>
            <a:ext cx="3443206" cy="25824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Detection and </a:t>
            </a:r>
            <a:br>
              <a:rPr lang="en-US" dirty="0"/>
            </a:br>
            <a:r>
              <a:rPr lang="en-US" dirty="0"/>
              <a:t>Reconnaissance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dirty="0"/>
              <a:t>Single or small twin-engine airplanes used:</a:t>
            </a:r>
          </a:p>
          <a:p>
            <a:pPr marL="347663" lvl="1" indent="-347663" eaLnBrk="1" hangingPunct="1">
              <a:buFontTx/>
              <a:buChar char="•"/>
            </a:pPr>
            <a:r>
              <a:rPr lang="en-US" dirty="0"/>
              <a:t>For flights above </a:t>
            </a:r>
            <a:br>
              <a:rPr lang="en-US" dirty="0"/>
            </a:br>
            <a:r>
              <a:rPr lang="en-US" dirty="0"/>
              <a:t>500 feet</a:t>
            </a:r>
          </a:p>
          <a:p>
            <a:pPr marL="347663" lvl="1" indent="-347663" eaLnBrk="1" hangingPunct="1">
              <a:buFontTx/>
              <a:buChar char="•"/>
            </a:pPr>
            <a:r>
              <a:rPr lang="en-US" dirty="0"/>
              <a:t>To cover long </a:t>
            </a:r>
            <a:br>
              <a:rPr lang="en-US" dirty="0"/>
            </a:br>
            <a:r>
              <a:rPr lang="en-US" dirty="0"/>
              <a:t>distances </a:t>
            </a:r>
          </a:p>
          <a:p>
            <a:pPr marL="347663" lvl="1" indent="-347663" eaLnBrk="1" hangingPunct="1">
              <a:buFontTx/>
              <a:buChar char="•"/>
            </a:pPr>
            <a:r>
              <a:rPr lang="en-US" dirty="0"/>
              <a:t>To monitor fire</a:t>
            </a:r>
            <a:br>
              <a:rPr lang="en-US" dirty="0"/>
            </a:br>
            <a:r>
              <a:rPr lang="en-US" dirty="0"/>
              <a:t>for long durations</a:t>
            </a:r>
          </a:p>
          <a:p>
            <a:pPr eaLnBrk="1" hangingPunct="1"/>
            <a:endParaRPr lang="en-US" dirty="0"/>
          </a:p>
        </p:txBody>
      </p:sp>
      <p:pic>
        <p:nvPicPr>
          <p:cNvPr id="59396" name="Picture 4" descr="C:\My Documents\My Pictures\addltrhg\New Folder\Fixed Wing\Air Attacks\BAR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1034" y="2677894"/>
            <a:ext cx="4341813" cy="24860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Helicopters Used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25000"/>
              </a:spcBef>
              <a:spcAft>
                <a:spcPct val="5000"/>
              </a:spcAft>
            </a:pPr>
            <a:r>
              <a:rPr lang="en-US" dirty="0"/>
              <a:t>For special use </a:t>
            </a:r>
            <a:br>
              <a:rPr lang="en-US" dirty="0"/>
            </a:br>
            <a:r>
              <a:rPr lang="en-US" dirty="0"/>
              <a:t>missions </a:t>
            </a:r>
            <a:br>
              <a:rPr lang="en-US" dirty="0"/>
            </a:br>
            <a:r>
              <a:rPr lang="en-US" dirty="0"/>
              <a:t>(flights lower </a:t>
            </a:r>
            <a:br>
              <a:rPr lang="en-US" dirty="0"/>
            </a:br>
            <a:r>
              <a:rPr lang="en-US" dirty="0"/>
              <a:t>than 500 feet </a:t>
            </a:r>
            <a:br>
              <a:rPr lang="en-US" dirty="0"/>
            </a:br>
            <a:r>
              <a:rPr lang="en-US" dirty="0"/>
              <a:t>AGL)</a:t>
            </a:r>
          </a:p>
          <a:p>
            <a:pPr eaLnBrk="1" hangingPunct="1">
              <a:lnSpc>
                <a:spcPct val="80000"/>
              </a:lnSpc>
              <a:spcBef>
                <a:spcPct val="25000"/>
              </a:spcBef>
              <a:spcAft>
                <a:spcPct val="5000"/>
              </a:spcAft>
            </a:pPr>
            <a:r>
              <a:rPr lang="en-US" dirty="0"/>
              <a:t>For close </a:t>
            </a:r>
            <a:br>
              <a:rPr lang="en-US" dirty="0"/>
            </a:br>
            <a:r>
              <a:rPr lang="en-US" dirty="0"/>
              <a:t>scouting and </a:t>
            </a:r>
            <a:br>
              <a:rPr lang="en-US" dirty="0"/>
            </a:br>
            <a:r>
              <a:rPr lang="en-US" dirty="0"/>
              <a:t>mapping of the </a:t>
            </a:r>
            <a:br>
              <a:rPr lang="en-US" dirty="0"/>
            </a:br>
            <a:r>
              <a:rPr lang="en-US" dirty="0"/>
              <a:t>fire perimeter</a:t>
            </a:r>
          </a:p>
        </p:txBody>
      </p:sp>
      <p:pic>
        <p:nvPicPr>
          <p:cNvPr id="60420" name="Picture 4" descr="I:\S270Slides\03-50-S270-SL.tif"/>
          <p:cNvPicPr>
            <a:picLocks noChangeAspect="1" noChangeArrowheads="1"/>
          </p:cNvPicPr>
          <p:nvPr/>
        </p:nvPicPr>
        <p:blipFill>
          <a:blip r:embed="rId3" cstate="print"/>
          <a:srcRect l="2560" r="7680"/>
          <a:stretch>
            <a:fillRect/>
          </a:stretch>
        </p:blipFill>
        <p:spPr bwMode="auto">
          <a:xfrm>
            <a:off x="4460687" y="1738315"/>
            <a:ext cx="4103827" cy="304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Infrared Mapping System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Infrared </a:t>
            </a:r>
            <a:br>
              <a:rPr lang="en-US" dirty="0"/>
            </a:br>
            <a:r>
              <a:rPr lang="en-US" dirty="0"/>
              <a:t>Mapping SYSTEM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	Heat detecting devices, which can be mounted or operated from an aircraft to allow firefighters to: </a:t>
            </a:r>
          </a:p>
          <a:p>
            <a:pPr lvl="1" eaLnBrk="1" hangingPunct="1">
              <a:lnSpc>
                <a:spcPct val="85000"/>
              </a:lnSpc>
            </a:pPr>
            <a:r>
              <a:rPr lang="en-US" dirty="0"/>
              <a:t>Determine where the fire is burning during poor visibility conditions.</a:t>
            </a:r>
          </a:p>
          <a:p>
            <a:pPr lvl="1" eaLnBrk="1" hangingPunct="1">
              <a:lnSpc>
                <a:spcPct val="85000"/>
              </a:lnSpc>
            </a:pPr>
            <a:r>
              <a:rPr lang="en-US" dirty="0"/>
              <a:t>Locate hot spots not easily detected outside the fire perimeter.</a:t>
            </a:r>
          </a:p>
          <a:p>
            <a:pPr lvl="1" eaLnBrk="1" hangingPunct="1">
              <a:lnSpc>
                <a:spcPct val="85000"/>
              </a:lnSpc>
            </a:pPr>
            <a:r>
              <a:rPr lang="en-US" dirty="0"/>
              <a:t>Assist in mop up by pinpointing heat sources.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Infrared Mapping</a:t>
            </a:r>
          </a:p>
        </p:txBody>
      </p:sp>
      <p:pic>
        <p:nvPicPr>
          <p:cNvPr id="5" name="Picture 4" descr="FreewayFi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1381125"/>
            <a:ext cx="6858000" cy="46386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Tactical Aircraft Missions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144000" cy="2460172"/>
          </a:xfrm>
          <a:prstGeom prst="rect">
            <a:avLst/>
          </a:prstGeom>
          <a:gradFill>
            <a:gsLst>
              <a:gs pos="11000">
                <a:schemeClr val="tx1"/>
              </a:gs>
              <a:gs pos="50000">
                <a:schemeClr val="accent3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35680" y="4931229"/>
            <a:ext cx="5608320" cy="1384995"/>
          </a:xfrm>
          <a:prstGeom prst="rect">
            <a:avLst/>
          </a:prstGeom>
          <a:solidFill>
            <a:schemeClr val="tx1">
              <a:alpha val="24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indent="-347472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Fire behavior documentation</a:t>
            </a:r>
          </a:p>
          <a:p>
            <a:pPr indent="-347472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Training purposes</a:t>
            </a:r>
          </a:p>
          <a:p>
            <a:pPr indent="-347472" algn="l" rt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Public relations (news media)</a:t>
            </a:r>
          </a:p>
        </p:txBody>
      </p:sp>
      <p:sp>
        <p:nvSpPr>
          <p:cNvPr id="1402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990600"/>
          </a:xfrm>
        </p:spPr>
        <p:txBody>
          <a:bodyPr/>
          <a:lstStyle/>
          <a:p>
            <a:pPr eaLnBrk="1" hangingPunct="1"/>
            <a:r>
              <a:rPr lang="en-US" dirty="0">
                <a:ln w="25400">
                  <a:solidFill>
                    <a:schemeClr val="bg1"/>
                  </a:solidFill>
                </a:ln>
              </a:rPr>
              <a:t>Aerial Photography and</a:t>
            </a:r>
            <a:br>
              <a:rPr lang="en-US" dirty="0">
                <a:ln w="25400">
                  <a:solidFill>
                    <a:schemeClr val="bg1"/>
                  </a:solidFill>
                </a:ln>
              </a:rPr>
            </a:br>
            <a:r>
              <a:rPr lang="en-US" dirty="0">
                <a:ln w="25400">
                  <a:solidFill>
                    <a:schemeClr val="bg1"/>
                  </a:solidFill>
                </a:ln>
              </a:rPr>
              <a:t>Video Recording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+mn-ea"/>
                <a:cs typeface="+mn-cs"/>
              </a:rPr>
              <a:t>S-270  Aircraft Missions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\\ilmfcop3fp6\users$\esecakuk\Desktop\Helicopter Photos\Grand Canyon\MD900\litter.jpg"/>
          <p:cNvPicPr>
            <a:picLocks noChangeAspect="1" noChangeArrowheads="1"/>
          </p:cNvPicPr>
          <p:nvPr/>
        </p:nvPicPr>
        <p:blipFill>
          <a:blip r:embed="rId3" cstate="print">
            <a:lum bright="5000"/>
          </a:blip>
          <a:srcRect/>
          <a:stretch>
            <a:fillRect/>
          </a:stretch>
        </p:blipFill>
        <p:spPr bwMode="auto">
          <a:xfrm>
            <a:off x="3842655" y="2990861"/>
            <a:ext cx="4846320" cy="3237342"/>
          </a:xfrm>
          <a:prstGeom prst="snip2DiagRect">
            <a:avLst>
              <a:gd name="adj1" fmla="val 2219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59233"/>
            <a:ext cx="8534400" cy="8382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dirty="0">
                <a:effectLst>
                  <a:reflection blurRad="12700" stA="50000" endPos="50000" dist="5000" dir="5400000" sy="-100000" rotWithShape="0"/>
                </a:effectLst>
              </a:rPr>
              <a:t>Medical Aid </a:t>
            </a:r>
            <a:br>
              <a:rPr lang="en-US" dirty="0"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n-US" dirty="0"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426029"/>
            <a:ext cx="7772400" cy="476794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25000"/>
              </a:spcAft>
            </a:pPr>
            <a:r>
              <a:rPr lang="en-US" dirty="0">
                <a:ln w="15875">
                  <a:noFill/>
                </a:ln>
              </a:rPr>
              <a:t>Airplanes and helicopters are used to deliver medically trained personnel.</a:t>
            </a:r>
          </a:p>
          <a:p>
            <a:pPr eaLnBrk="1" hangingPunct="1">
              <a:lnSpc>
                <a:spcPct val="90000"/>
              </a:lnSpc>
              <a:spcAft>
                <a:spcPct val="25000"/>
              </a:spcAft>
            </a:pPr>
            <a:r>
              <a:rPr lang="en-US" dirty="0">
                <a:ln w="15875">
                  <a:noFill/>
                </a:ln>
              </a:rPr>
              <a:t>Helicopters are </a:t>
            </a:r>
            <a:br>
              <a:rPr lang="en-US" dirty="0">
                <a:ln w="15875">
                  <a:noFill/>
                </a:ln>
              </a:rPr>
            </a:br>
            <a:r>
              <a:rPr lang="en-US" dirty="0">
                <a:ln w="15875">
                  <a:noFill/>
                </a:ln>
              </a:rPr>
              <a:t>often the only </a:t>
            </a:r>
            <a:br>
              <a:rPr lang="en-US" dirty="0">
                <a:ln w="15875">
                  <a:noFill/>
                </a:ln>
              </a:rPr>
            </a:br>
            <a:r>
              <a:rPr lang="en-US" dirty="0">
                <a:ln w="15875">
                  <a:noFill/>
                </a:ln>
              </a:rPr>
              <a:t>means of </a:t>
            </a:r>
            <a:br>
              <a:rPr lang="en-US" dirty="0">
                <a:ln w="15875">
                  <a:noFill/>
                </a:ln>
              </a:rPr>
            </a:br>
            <a:r>
              <a:rPr lang="en-US" dirty="0">
                <a:ln w="15875">
                  <a:noFill/>
                </a:ln>
              </a:rPr>
              <a:t>evacuating </a:t>
            </a:r>
            <a:br>
              <a:rPr lang="en-US" dirty="0">
                <a:ln w="15875">
                  <a:noFill/>
                </a:ln>
              </a:rPr>
            </a:br>
            <a:r>
              <a:rPr lang="en-US" dirty="0">
                <a:ln w="15875">
                  <a:noFill/>
                </a:ln>
              </a:rPr>
              <a:t>injured </a:t>
            </a:r>
            <a:br>
              <a:rPr lang="en-US" dirty="0">
                <a:ln w="15875">
                  <a:noFill/>
                </a:ln>
              </a:rPr>
            </a:br>
            <a:r>
              <a:rPr lang="en-US" dirty="0">
                <a:ln w="15875">
                  <a:noFill/>
                </a:ln>
              </a:rPr>
              <a:t>personnel.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4" descr="D:\Misc\Denali11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887680" y="1099454"/>
            <a:ext cx="3760787" cy="5216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2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and Rescue (SAR)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4" name="Picture 9" descr="H500 w on Rescue"/>
          <p:cNvPicPr>
            <a:picLocks noChangeAspect="1" noChangeArrowheads="1"/>
          </p:cNvPicPr>
          <p:nvPr/>
        </p:nvPicPr>
        <p:blipFill>
          <a:blip r:embed="rId4" cstate="print">
            <a:lum bright="24000" contrast="30000"/>
          </a:blip>
          <a:srcRect/>
          <a:stretch>
            <a:fillRect/>
          </a:stretch>
        </p:blipFill>
        <p:spPr bwMode="auto">
          <a:xfrm>
            <a:off x="533405" y="1981202"/>
            <a:ext cx="4686841" cy="31183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Selection of Aircraft</a:t>
            </a:r>
            <a:br>
              <a:rPr lang="en-US" dirty="0"/>
            </a:br>
            <a:r>
              <a:rPr lang="en-US" dirty="0"/>
              <a:t>for the Mission</a:t>
            </a:r>
          </a:p>
        </p:txBody>
      </p:sp>
      <p:sp>
        <p:nvSpPr>
          <p:cNvPr id="6146" name="Content Placeholder 2"/>
          <p:cNvSpPr>
            <a:spLocks noGrp="1"/>
          </p:cNvSpPr>
          <p:nvPr>
            <p:ph idx="1"/>
          </p:nvPr>
        </p:nvSpPr>
        <p:spPr>
          <a:xfrm>
            <a:off x="685800" y="1447073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First, you must determine if an aircraft</a:t>
            </a:r>
          </a:p>
          <a:p>
            <a:pPr>
              <a:buFontTx/>
              <a:buNone/>
            </a:pPr>
            <a:r>
              <a:rPr lang="en-US" dirty="0"/>
              <a:t>is absolutely necessary or can the</a:t>
            </a:r>
          </a:p>
          <a:p>
            <a:pPr>
              <a:buFontTx/>
              <a:buNone/>
            </a:pPr>
            <a:r>
              <a:rPr lang="en-US" dirty="0"/>
              <a:t>mission be accomplished by other</a:t>
            </a:r>
          </a:p>
          <a:p>
            <a:pPr>
              <a:buFontTx/>
              <a:buNone/>
            </a:pPr>
            <a:r>
              <a:rPr lang="en-US" dirty="0"/>
              <a:t>ground resources.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73058" name="Picture 2" descr="\\ilmfcop3fp6\users$\esecakuk\Desktop\Helicopter Photos\Photos.10.3.08\03.80.s372.jpg"/>
          <p:cNvPicPr>
            <a:picLocks noChangeAspect="1" noChangeArrowheads="1"/>
          </p:cNvPicPr>
          <p:nvPr/>
        </p:nvPicPr>
        <p:blipFill>
          <a:blip r:embed="rId3" cstate="print"/>
          <a:srcRect t="1920" r="42480" b="42240"/>
          <a:stretch>
            <a:fillRect/>
          </a:stretch>
        </p:blipFill>
        <p:spPr bwMode="auto">
          <a:xfrm>
            <a:off x="4957530" y="3953952"/>
            <a:ext cx="3068119" cy="22338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3059" name="Picture 3" descr="\\ilmfcop3fp6\users$\esecakuk\Desktop\Helicopter Photos\Photos.10.3.08\Helicopters\Long Rang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7771" y="3963043"/>
            <a:ext cx="3048000" cy="22577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Selection of Aircraft</a:t>
            </a:r>
            <a:br>
              <a:rPr lang="en-US" dirty="0"/>
            </a:br>
            <a:r>
              <a:rPr lang="en-US" dirty="0"/>
              <a:t>for the Mission</a:t>
            </a:r>
          </a:p>
        </p:txBody>
      </p:sp>
      <p:sp>
        <p:nvSpPr>
          <p:cNvPr id="7171" name="Content Placeholder 3"/>
          <p:cNvSpPr>
            <a:spLocks noGrp="1"/>
          </p:cNvSpPr>
          <p:nvPr>
            <p:ph idx="1"/>
          </p:nvPr>
        </p:nvSpPr>
        <p:spPr>
          <a:xfrm>
            <a:off x="685800" y="1772981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/>
              <a:t>Specific aircraft for missions are</a:t>
            </a:r>
          </a:p>
          <a:p>
            <a:pPr>
              <a:buFontTx/>
              <a:buNone/>
            </a:pPr>
            <a:r>
              <a:rPr lang="en-US" dirty="0"/>
              <a:t>selected and assigned based on the</a:t>
            </a:r>
          </a:p>
          <a:p>
            <a:pPr>
              <a:buFontTx/>
              <a:buNone/>
            </a:pPr>
            <a:r>
              <a:rPr lang="en-US" dirty="0"/>
              <a:t>following criteria:</a:t>
            </a:r>
          </a:p>
          <a:p>
            <a:pPr>
              <a:buFontTx/>
              <a:buNone/>
            </a:pPr>
            <a:endParaRPr lang="en-US" dirty="0"/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dirty="0"/>
              <a:t> Aircraft operational requirements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</a:pPr>
            <a:r>
              <a:rPr lang="en-US" dirty="0"/>
              <a:t> Payload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953000"/>
            <a:ext cx="22005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Selection of Aircraft</a:t>
            </a:r>
            <a:br>
              <a:rPr lang="en-US" dirty="0"/>
            </a:br>
            <a:r>
              <a:rPr lang="en-US" dirty="0"/>
              <a:t>for the Mission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dirty="0">
                <a:latin typeface="+mj-lt"/>
              </a:rPr>
              <a:t>Special Considerations: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/>
              <a:t>Aircraft speed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/>
              <a:t>Aircraft range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/>
              <a:t>Aircraft cost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/>
              <a:t>Mission accomplishment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/>
              <a:t>Logistics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/>
              <a:t>Landing site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953000"/>
            <a:ext cx="220056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Air-to-Ground Communications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9219" name="Picture 5" descr="D:\S217 Rewrite\8 Specialized Missions\Retardant &amp; Dip Operations\Division crew CH-54 overhead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t="5486" b="3657"/>
          <a:stretch>
            <a:fillRect/>
          </a:stretch>
        </p:blipFill>
        <p:spPr bwMode="auto">
          <a:xfrm>
            <a:off x="1238250" y="1652606"/>
            <a:ext cx="6667500" cy="45434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Use of Radios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Aft>
                <a:spcPct val="35000"/>
              </a:spcAft>
            </a:pPr>
            <a:r>
              <a:rPr lang="en-US" dirty="0"/>
              <a:t>Air-to-ground frequency normally designated and known by ground personnel and pilots.</a:t>
            </a:r>
          </a:p>
          <a:p>
            <a:pPr eaLnBrk="1" hangingPunct="1">
              <a:spcAft>
                <a:spcPct val="35000"/>
              </a:spcAft>
            </a:pPr>
            <a:r>
              <a:rPr lang="en-US" dirty="0"/>
              <a:t>Air-to-ground frequency may be discrete frequency or assigned tactical frequency for your division or fire.</a:t>
            </a:r>
          </a:p>
          <a:p>
            <a:pPr eaLnBrk="1" hangingPunct="1">
              <a:spcAft>
                <a:spcPct val="35000"/>
              </a:spcAft>
            </a:pPr>
            <a:r>
              <a:rPr lang="en-US" dirty="0"/>
              <a:t>During IA, this may be the forest net.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Radio Use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45920"/>
            <a:ext cx="7772400" cy="459232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dirty="0"/>
              <a:t>Be sure assigned frequencies are programmed in your radio:</a:t>
            </a:r>
          </a:p>
          <a:p>
            <a:pPr eaLnBrk="1" hangingPunct="1">
              <a:lnSpc>
                <a:spcPct val="105000"/>
              </a:lnSpc>
            </a:pPr>
            <a:r>
              <a:rPr lang="en-US" dirty="0"/>
              <a:t>Preassigned initial attack frequencies.</a:t>
            </a:r>
          </a:p>
          <a:p>
            <a:pPr eaLnBrk="1" hangingPunct="1">
              <a:lnSpc>
                <a:spcPct val="85000"/>
              </a:lnSpc>
            </a:pPr>
            <a:r>
              <a:rPr lang="en-US" dirty="0"/>
              <a:t>Incident assigned air-to-ground frequency.</a:t>
            </a:r>
          </a:p>
          <a:p>
            <a:pPr eaLnBrk="1" hangingPunct="1">
              <a:lnSpc>
                <a:spcPct val="85000"/>
              </a:lnSpc>
            </a:pPr>
            <a:r>
              <a:rPr lang="en-US" dirty="0"/>
              <a:t>Air guard frequency can be used for emergency or establish initial contact with aircraft (all aircraft must monitor this frequency).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 descr="\\ilmfcop3fp6\users$\esecakuk\Desktop\Helicopter Photos\Photos.10.3.08\Helicopters\AO guiding in drop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r="10125"/>
          <a:stretch>
            <a:fillRect/>
          </a:stretch>
        </p:blipFill>
        <p:spPr bwMode="auto">
          <a:xfrm>
            <a:off x="5589228" y="1512031"/>
            <a:ext cx="3045892" cy="25417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Target Description (TD)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93486" y="1358537"/>
            <a:ext cx="8033657" cy="5170825"/>
          </a:xfrm>
        </p:spPr>
        <p:txBody>
          <a:bodyPr lIns="0" tIns="0" rIns="0" bIns="0"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en-US" sz="2800" dirty="0">
                <a:solidFill>
                  <a:srgbClr val="000066"/>
                </a:solidFill>
              </a:rPr>
              <a:t>TD is a systematic technique</a:t>
            </a:r>
            <a:r>
              <a:rPr lang="en-US" sz="2800" dirty="0"/>
              <a:t>:</a:t>
            </a:r>
          </a:p>
          <a:p>
            <a:pPr marL="347472" indent="-347472" eaLnBrk="1" hangingPunct="1"/>
            <a:r>
              <a:rPr lang="en-US" sz="2800" dirty="0"/>
              <a:t>Meant to enable the pilot </a:t>
            </a:r>
            <a:br>
              <a:rPr lang="en-US" sz="2800" dirty="0"/>
            </a:br>
            <a:r>
              <a:rPr lang="en-US" sz="2800" dirty="0"/>
              <a:t>to locate and identify </a:t>
            </a:r>
            <a:br>
              <a:rPr lang="en-US" sz="2800" dirty="0"/>
            </a:br>
            <a:r>
              <a:rPr lang="en-US" sz="2800" dirty="0"/>
              <a:t>the target.</a:t>
            </a:r>
          </a:p>
          <a:p>
            <a:pPr marL="347472" indent="-347472" eaLnBrk="1" hangingPunct="1"/>
            <a:r>
              <a:rPr lang="en-US" sz="2800" dirty="0"/>
              <a:t>Accomplished by radio </a:t>
            </a:r>
            <a:br>
              <a:rPr lang="en-US" sz="2800" dirty="0"/>
            </a:br>
            <a:r>
              <a:rPr lang="en-US" sz="2800" dirty="0"/>
              <a:t>communication between </a:t>
            </a:r>
            <a:br>
              <a:rPr lang="en-US" sz="2800" dirty="0"/>
            </a:br>
            <a:r>
              <a:rPr lang="en-US" sz="2800" dirty="0"/>
              <a:t>the ground contact and the pilot. </a:t>
            </a:r>
          </a:p>
          <a:p>
            <a:pPr marL="347472" indent="-347472" eaLnBrk="1" hangingPunct="1"/>
            <a:r>
              <a:rPr lang="en-US" sz="2800" dirty="0"/>
              <a:t>Meant to communicate the target description and the target location.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Tactical Aircraft Missions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685800" y="1645920"/>
            <a:ext cx="7772400" cy="460248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Tactical aircraft missions can be defined as any mission that uses an aircraft to accomplish a specific tactical task during fire suppression efforts, e.g., aerial fire suppressant delivery, deliver smokejumpers, transport firefighters and equipment, rappeller delivery, and aerial ignition.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016829" cy="6553200"/>
          </a:xfrm>
          <a:prstGeom prst="rect">
            <a:avLst/>
          </a:prstGeom>
          <a:gradFill>
            <a:gsLst>
              <a:gs pos="16000">
                <a:srgbClr val="D6A300">
                  <a:alpha val="41000"/>
                </a:srgbClr>
              </a:gs>
              <a:gs pos="100000">
                <a:schemeClr val="accent3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3886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Purpose of TD:</a:t>
            </a:r>
          </a:p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To have the aircraft in the “low and slow” zone the shortest amount of time possible to reduce risk exposure to air and ground personnel.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2"/>
          <p:cNvSpPr>
            <a:spLocks noChangeArrowheads="1"/>
          </p:cNvSpPr>
          <p:nvPr/>
        </p:nvSpPr>
        <p:spPr bwMode="auto">
          <a:xfrm>
            <a:off x="381000" y="1828800"/>
            <a:ext cx="8382000" cy="4495800"/>
          </a:xfrm>
          <a:prstGeom prst="rect">
            <a:avLst/>
          </a:prstGeom>
          <a:solidFill>
            <a:srgbClr val="6699FF">
              <a:alpha val="3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Ground Contact Communicates with:</a:t>
            </a:r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4572000" y="3275013"/>
            <a:ext cx="1588" cy="246062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1" name="Line 6"/>
          <p:cNvSpPr>
            <a:spLocks noChangeShapeType="1"/>
          </p:cNvSpPr>
          <p:nvPr/>
        </p:nvSpPr>
        <p:spPr bwMode="auto">
          <a:xfrm>
            <a:off x="2830513" y="3521075"/>
            <a:ext cx="1587" cy="24447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2" name="Line 7"/>
          <p:cNvSpPr>
            <a:spLocks noChangeShapeType="1"/>
          </p:cNvSpPr>
          <p:nvPr/>
        </p:nvSpPr>
        <p:spPr bwMode="auto">
          <a:xfrm>
            <a:off x="6300788" y="3521075"/>
            <a:ext cx="1587" cy="244475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3" name="Line 8"/>
          <p:cNvSpPr>
            <a:spLocks noChangeShapeType="1"/>
          </p:cNvSpPr>
          <p:nvPr/>
        </p:nvSpPr>
        <p:spPr bwMode="auto">
          <a:xfrm>
            <a:off x="2830513" y="3521075"/>
            <a:ext cx="1741487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4" name="Line 9"/>
          <p:cNvSpPr>
            <a:spLocks noChangeShapeType="1"/>
          </p:cNvSpPr>
          <p:nvPr/>
        </p:nvSpPr>
        <p:spPr bwMode="auto">
          <a:xfrm>
            <a:off x="4572000" y="3521075"/>
            <a:ext cx="1728788" cy="158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5" name="Line 10"/>
          <p:cNvSpPr>
            <a:spLocks noChangeShapeType="1"/>
          </p:cNvSpPr>
          <p:nvPr/>
        </p:nvSpPr>
        <p:spPr bwMode="auto">
          <a:xfrm>
            <a:off x="2830513" y="5013325"/>
            <a:ext cx="1587" cy="49053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1719263" y="5503863"/>
            <a:ext cx="2232025" cy="544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7" name="Rectangle 12"/>
          <p:cNvSpPr>
            <a:spLocks noChangeArrowheads="1"/>
          </p:cNvSpPr>
          <p:nvPr/>
        </p:nvSpPr>
        <p:spPr bwMode="auto">
          <a:xfrm>
            <a:off x="1816100" y="5589588"/>
            <a:ext cx="206505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Air Tanker Pilot</a:t>
            </a:r>
            <a:endParaRPr lang="en-US" dirty="0"/>
          </a:p>
        </p:txBody>
      </p:sp>
      <p:sp>
        <p:nvSpPr>
          <p:cNvPr id="14348" name="Rectangle 13"/>
          <p:cNvSpPr>
            <a:spLocks noChangeArrowheads="1"/>
          </p:cNvSpPr>
          <p:nvPr/>
        </p:nvSpPr>
        <p:spPr bwMode="auto">
          <a:xfrm>
            <a:off x="1719263" y="5503863"/>
            <a:ext cx="2232025" cy="544512"/>
          </a:xfrm>
          <a:prstGeom prst="rect">
            <a:avLst/>
          </a:prstGeom>
          <a:noFill/>
          <a:ln w="20638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49" name="Rectangle 14"/>
          <p:cNvSpPr>
            <a:spLocks noChangeArrowheads="1"/>
          </p:cNvSpPr>
          <p:nvPr/>
        </p:nvSpPr>
        <p:spPr bwMode="auto">
          <a:xfrm>
            <a:off x="1228725" y="3765550"/>
            <a:ext cx="3214688" cy="1247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0" name="Rectangle 15"/>
          <p:cNvSpPr>
            <a:spLocks noChangeArrowheads="1"/>
          </p:cNvSpPr>
          <p:nvPr/>
        </p:nvSpPr>
        <p:spPr bwMode="auto">
          <a:xfrm>
            <a:off x="1323975" y="3851275"/>
            <a:ext cx="30765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Air Tanker Coordinator</a:t>
            </a:r>
            <a:endParaRPr lang="en-US" dirty="0"/>
          </a:p>
        </p:txBody>
      </p:sp>
      <p:sp>
        <p:nvSpPr>
          <p:cNvPr id="14351" name="Rectangle 16"/>
          <p:cNvSpPr>
            <a:spLocks noChangeArrowheads="1"/>
          </p:cNvSpPr>
          <p:nvPr/>
        </p:nvSpPr>
        <p:spPr bwMode="auto">
          <a:xfrm>
            <a:off x="2317750" y="4202113"/>
            <a:ext cx="1131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(ATCO)</a:t>
            </a:r>
            <a:endParaRPr lang="en-US" dirty="0"/>
          </a:p>
        </p:txBody>
      </p:sp>
      <p:sp>
        <p:nvSpPr>
          <p:cNvPr id="14352" name="Rectangle 17"/>
          <p:cNvSpPr>
            <a:spLocks noChangeArrowheads="1"/>
          </p:cNvSpPr>
          <p:nvPr/>
        </p:nvSpPr>
        <p:spPr bwMode="auto">
          <a:xfrm>
            <a:off x="1752600" y="4554538"/>
            <a:ext cx="224313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Lead Plane Pilot</a:t>
            </a:r>
            <a:endParaRPr lang="en-US" dirty="0"/>
          </a:p>
        </p:txBody>
      </p:sp>
      <p:sp>
        <p:nvSpPr>
          <p:cNvPr id="14353" name="Rectangle 18"/>
          <p:cNvSpPr>
            <a:spLocks noChangeArrowheads="1"/>
          </p:cNvSpPr>
          <p:nvPr/>
        </p:nvSpPr>
        <p:spPr bwMode="auto">
          <a:xfrm>
            <a:off x="1228725" y="3765550"/>
            <a:ext cx="3214688" cy="1247775"/>
          </a:xfrm>
          <a:prstGeom prst="rect">
            <a:avLst/>
          </a:prstGeom>
          <a:noFill/>
          <a:ln w="20638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4" name="Line 19"/>
          <p:cNvSpPr>
            <a:spLocks noChangeShapeType="1"/>
          </p:cNvSpPr>
          <p:nvPr/>
        </p:nvSpPr>
        <p:spPr bwMode="auto">
          <a:xfrm>
            <a:off x="6300788" y="5013325"/>
            <a:ext cx="1587" cy="490538"/>
          </a:xfrm>
          <a:prstGeom prst="line">
            <a:avLst/>
          </a:prstGeom>
          <a:noFill/>
          <a:ln w="206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5" name="Rectangle 20"/>
          <p:cNvSpPr>
            <a:spLocks noChangeArrowheads="1"/>
          </p:cNvSpPr>
          <p:nvPr/>
        </p:nvSpPr>
        <p:spPr bwMode="auto">
          <a:xfrm>
            <a:off x="5191125" y="5503863"/>
            <a:ext cx="2232025" cy="544512"/>
          </a:xfrm>
          <a:prstGeom prst="rect">
            <a:avLst/>
          </a:prstGeom>
          <a:solidFill>
            <a:srgbClr val="00CC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6" name="Rectangle 21"/>
          <p:cNvSpPr>
            <a:spLocks noChangeArrowheads="1"/>
          </p:cNvSpPr>
          <p:nvPr/>
        </p:nvSpPr>
        <p:spPr bwMode="auto">
          <a:xfrm>
            <a:off x="5297488" y="5589588"/>
            <a:ext cx="20939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Helicopter Pilot</a:t>
            </a:r>
            <a:endParaRPr lang="en-US" dirty="0"/>
          </a:p>
        </p:txBody>
      </p:sp>
      <p:sp>
        <p:nvSpPr>
          <p:cNvPr id="14357" name="Rectangle 22"/>
          <p:cNvSpPr>
            <a:spLocks noChangeArrowheads="1"/>
          </p:cNvSpPr>
          <p:nvPr/>
        </p:nvSpPr>
        <p:spPr bwMode="auto">
          <a:xfrm>
            <a:off x="5191125" y="5503863"/>
            <a:ext cx="2276475" cy="544512"/>
          </a:xfrm>
          <a:prstGeom prst="rect">
            <a:avLst/>
          </a:prstGeom>
          <a:solidFill>
            <a:schemeClr val="bg1"/>
          </a:solidFill>
          <a:ln w="20638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Arial" charset="0"/>
              </a:rPr>
              <a:t>Helicopter Pilot</a:t>
            </a:r>
          </a:p>
        </p:txBody>
      </p:sp>
      <p:sp>
        <p:nvSpPr>
          <p:cNvPr id="14358" name="Rectangle 23"/>
          <p:cNvSpPr>
            <a:spLocks noChangeArrowheads="1"/>
          </p:cNvSpPr>
          <p:nvPr/>
        </p:nvSpPr>
        <p:spPr bwMode="auto">
          <a:xfrm>
            <a:off x="4699000" y="3765550"/>
            <a:ext cx="3214688" cy="1247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59" name="Rectangle 24"/>
          <p:cNvSpPr>
            <a:spLocks noChangeArrowheads="1"/>
          </p:cNvSpPr>
          <p:nvPr/>
        </p:nvSpPr>
        <p:spPr bwMode="auto">
          <a:xfrm>
            <a:off x="4805363" y="3851275"/>
            <a:ext cx="304323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Helicopter Coordinator</a:t>
            </a:r>
            <a:endParaRPr lang="en-US" dirty="0"/>
          </a:p>
        </p:txBody>
      </p:sp>
      <p:sp>
        <p:nvSpPr>
          <p:cNvPr id="14360" name="Rectangle 25"/>
          <p:cNvSpPr>
            <a:spLocks noChangeArrowheads="1"/>
          </p:cNvSpPr>
          <p:nvPr/>
        </p:nvSpPr>
        <p:spPr bwMode="auto">
          <a:xfrm>
            <a:off x="5788025" y="4202113"/>
            <a:ext cx="1131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(HLCO)</a:t>
            </a:r>
            <a:endParaRPr lang="en-US" dirty="0"/>
          </a:p>
        </p:txBody>
      </p:sp>
      <p:sp>
        <p:nvSpPr>
          <p:cNvPr id="14361" name="Rectangle 26"/>
          <p:cNvSpPr>
            <a:spLocks noChangeArrowheads="1"/>
          </p:cNvSpPr>
          <p:nvPr/>
        </p:nvSpPr>
        <p:spPr bwMode="auto">
          <a:xfrm>
            <a:off x="4699000" y="3765550"/>
            <a:ext cx="3214688" cy="1247775"/>
          </a:xfrm>
          <a:prstGeom prst="rect">
            <a:avLst/>
          </a:prstGeom>
          <a:noFill/>
          <a:ln w="20638">
            <a:solidFill>
              <a:srgbClr val="80808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2" name="Rectangle 27"/>
          <p:cNvSpPr>
            <a:spLocks noChangeArrowheads="1"/>
          </p:cNvSpPr>
          <p:nvPr/>
        </p:nvSpPr>
        <p:spPr bwMode="auto">
          <a:xfrm>
            <a:off x="1987550" y="2027238"/>
            <a:ext cx="5251450" cy="1247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4363" name="Rectangle 28"/>
          <p:cNvSpPr>
            <a:spLocks noChangeArrowheads="1"/>
          </p:cNvSpPr>
          <p:nvPr/>
        </p:nvSpPr>
        <p:spPr bwMode="auto">
          <a:xfrm>
            <a:off x="2082800" y="2111375"/>
            <a:ext cx="50085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Air Tactical Group Supervisor (ATGS)</a:t>
            </a:r>
            <a:endParaRPr lang="en-US" dirty="0"/>
          </a:p>
        </p:txBody>
      </p:sp>
      <p:sp>
        <p:nvSpPr>
          <p:cNvPr id="14364" name="Rectangle 29"/>
          <p:cNvSpPr>
            <a:spLocks noChangeArrowheads="1"/>
          </p:cNvSpPr>
          <p:nvPr/>
        </p:nvSpPr>
        <p:spPr bwMode="auto">
          <a:xfrm>
            <a:off x="4443413" y="2463800"/>
            <a:ext cx="3841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or</a:t>
            </a:r>
            <a:endParaRPr lang="en-US" dirty="0"/>
          </a:p>
        </p:txBody>
      </p:sp>
      <p:sp>
        <p:nvSpPr>
          <p:cNvPr id="14365" name="Rectangle 30"/>
          <p:cNvSpPr>
            <a:spLocks noChangeArrowheads="1"/>
          </p:cNvSpPr>
          <p:nvPr/>
        </p:nvSpPr>
        <p:spPr bwMode="auto">
          <a:xfrm>
            <a:off x="2371725" y="2816225"/>
            <a:ext cx="46640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Aerial Supervision Module (ASM1)</a:t>
            </a:r>
            <a:endParaRPr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Contacting Aircraft</a:t>
            </a:r>
            <a:endParaRPr lang="en-US" sz="3200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654629"/>
            <a:ext cx="7772400" cy="462861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Need to know:</a:t>
            </a:r>
          </a:p>
          <a:p>
            <a:r>
              <a:rPr lang="en-US" dirty="0"/>
              <a:t>Hazards to aircraft</a:t>
            </a:r>
          </a:p>
          <a:p>
            <a:r>
              <a:rPr lang="en-US" dirty="0"/>
              <a:t>Your location</a:t>
            </a:r>
          </a:p>
          <a:p>
            <a:r>
              <a:rPr lang="en-US" dirty="0"/>
              <a:t>Your call sign</a:t>
            </a:r>
          </a:p>
          <a:p>
            <a:r>
              <a:rPr lang="en-US" dirty="0"/>
              <a:t>Your tactical objectives (plan)</a:t>
            </a:r>
          </a:p>
          <a:p>
            <a:r>
              <a:rPr lang="en-US" dirty="0"/>
              <a:t>Aircraft call sign</a:t>
            </a:r>
          </a:p>
          <a:p>
            <a:r>
              <a:rPr lang="en-US" dirty="0"/>
              <a:t>Aircraft frequencies</a:t>
            </a:r>
          </a:p>
          <a:p>
            <a:r>
              <a:rPr lang="en-US" dirty="0"/>
              <a:t>Primary and secondary targets</a:t>
            </a:r>
          </a:p>
          <a:p>
            <a:r>
              <a:rPr lang="en-US" dirty="0"/>
              <a:t>Wind speed and direction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Where do you </a:t>
            </a:r>
            <a:br>
              <a:rPr lang="en-US" dirty="0"/>
            </a:br>
            <a:r>
              <a:rPr lang="en-US" dirty="0"/>
              <a:t>get this information?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55174" y="1667691"/>
            <a:ext cx="7772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Helibase</a:t>
            </a:r>
          </a:p>
          <a:p>
            <a:pPr eaLnBrk="1" hangingPunct="1"/>
            <a:r>
              <a:rPr lang="en-US" dirty="0"/>
              <a:t>IAP (ICS 204 and 220)</a:t>
            </a:r>
          </a:p>
          <a:p>
            <a:pPr eaLnBrk="1" hangingPunct="1"/>
            <a:r>
              <a:rPr lang="en-US" dirty="0"/>
              <a:t>Appropriate incident </a:t>
            </a:r>
            <a:br>
              <a:rPr lang="en-US" dirty="0"/>
            </a:br>
            <a:r>
              <a:rPr lang="en-US" dirty="0"/>
              <a:t>supervisor </a:t>
            </a:r>
          </a:p>
          <a:p>
            <a:pPr eaLnBrk="1" hangingPunct="1"/>
            <a:r>
              <a:rPr lang="en-US" dirty="0"/>
              <a:t>Personal observations</a:t>
            </a:r>
          </a:p>
          <a:p>
            <a:pPr eaLnBrk="1" hangingPunct="1"/>
            <a:r>
              <a:rPr lang="en-US" dirty="0"/>
              <a:t>Radio traffic</a:t>
            </a:r>
          </a:p>
          <a:p>
            <a:pPr eaLnBrk="1" hangingPunct="1"/>
            <a:r>
              <a:rPr lang="en-US" dirty="0"/>
              <a:t>Briefings</a:t>
            </a:r>
          </a:p>
        </p:txBody>
      </p:sp>
      <p:pic>
        <p:nvPicPr>
          <p:cNvPr id="16388" name="Picture 5" descr="D:\S217 Rewrite\3 Helibase Organization\Briefings\Morning Briefing4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63027" y="1796149"/>
            <a:ext cx="3218688" cy="2414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Jobs\Aircraft\Airplanes\FS Baron N162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0343" y="2957284"/>
            <a:ext cx="4411914" cy="33143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Operating Procedures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38912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/>
              <a:t> 	Use the ICS aerial supervision resources to request and coordinate drops: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5318119" y="3145975"/>
            <a:ext cx="2301875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ATGS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HLCO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  ATCO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Operating Procedures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78971" y="1645920"/>
            <a:ext cx="7979229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dirty="0"/>
              <a:t>	Have and know </a:t>
            </a:r>
            <a:br>
              <a:rPr lang="en-US" dirty="0"/>
            </a:br>
            <a:r>
              <a:rPr lang="en-US" dirty="0"/>
              <a:t>the tactical plan: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dirty="0"/>
              <a:t>Anchor &amp; flank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dirty="0"/>
              <a:t>Hot spot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dirty="0"/>
              <a:t>Buy time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en-US" dirty="0"/>
              <a:t>Secure the edge</a:t>
            </a:r>
          </a:p>
        </p:txBody>
      </p:sp>
      <p:pic>
        <p:nvPicPr>
          <p:cNvPr id="18436" name="Picture 5" descr="C:\Jobs\S-270 Basic Air Ops 28\Images\JPGs &amp; PNGs\somebody's illu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14752"/>
            <a:ext cx="3950208" cy="3408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Operating Procedures</a:t>
            </a:r>
            <a:br>
              <a:rPr lang="en-US" dirty="0"/>
            </a:br>
            <a:r>
              <a:rPr lang="en-US" sz="3200" dirty="0"/>
              <a:t>Use standard fire terminology</a:t>
            </a:r>
          </a:p>
        </p:txBody>
      </p:sp>
      <p:pic>
        <p:nvPicPr>
          <p:cNvPr id="19460" name="Picture 4" descr="C:\Jobs\S-270 Basic Air Ops 28\Images\JPGs &amp; PNGs\aerial fire shot.jpg"/>
          <p:cNvPicPr>
            <a:picLocks noChangeAspect="1" noChangeArrowheads="1"/>
          </p:cNvPicPr>
          <p:nvPr/>
        </p:nvPicPr>
        <p:blipFill>
          <a:blip r:embed="rId3" cstate="print"/>
          <a:srcRect t="2892" b="5783"/>
          <a:stretch>
            <a:fillRect/>
          </a:stretch>
        </p:blipFill>
        <p:spPr bwMode="auto">
          <a:xfrm>
            <a:off x="1435475" y="1560369"/>
            <a:ext cx="6273050" cy="4953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1884196" y="1686631"/>
            <a:ext cx="93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Head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401372" y="1729850"/>
            <a:ext cx="19076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charset="0"/>
              </a:rPr>
              <a:t>Spot Fire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802309" y="3515433"/>
            <a:ext cx="16369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Left Flank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729151" y="2792095"/>
            <a:ext cx="10550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Right </a:t>
            </a:r>
            <a:br>
              <a:rPr lang="en-US" b="1" dirty="0">
                <a:latin typeface="Arial" charset="0"/>
              </a:rPr>
            </a:br>
            <a:r>
              <a:rPr lang="en-US" b="1" dirty="0">
                <a:latin typeface="Arial" charset="0"/>
              </a:rPr>
              <a:t>Flank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647265" y="4244456"/>
            <a:ext cx="8675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</a:rPr>
              <a:t>Hot </a:t>
            </a:r>
            <a:br>
              <a:rPr lang="en-US" b="1" dirty="0">
                <a:latin typeface="Arial" charset="0"/>
              </a:rPr>
            </a:br>
            <a:r>
              <a:rPr lang="en-US" b="1" dirty="0">
                <a:latin typeface="Arial" charset="0"/>
              </a:rPr>
              <a:t>Spot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350728" y="5862844"/>
            <a:ext cx="835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Arial" charset="0"/>
              </a:rPr>
              <a:t>Heel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7" grpId="0" autoUpdateAnimBg="0"/>
      <p:bldP spid="13" grpId="0" autoUpdateAnimBg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dirty="0">
                <a:ln w="0">
                  <a:noFill/>
                </a:ln>
                <a:effectLst>
                  <a:reflection blurRad="12700" stA="50000" endPos="50000" dist="5000" dir="5400000" sy="-100000" rotWithShape="0"/>
                </a:effectLst>
              </a:rPr>
              <a:t>Operating Procedures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250360" y="1090748"/>
            <a:ext cx="7772400" cy="5712822"/>
          </a:xfrm>
        </p:spPr>
        <p:txBody>
          <a:bodyPr/>
          <a:lstStyle/>
          <a:p>
            <a:pPr marL="511175" indent="0" eaLnBrk="1" hangingPunct="1">
              <a:lnSpc>
                <a:spcPct val="85000"/>
              </a:lnSpc>
              <a:spcAft>
                <a:spcPct val="25000"/>
              </a:spcAft>
              <a:buFont typeface="Wingdings" pitchFamily="2" charset="2"/>
              <a:buNone/>
            </a:pPr>
            <a:r>
              <a:rPr lang="en-US" dirty="0"/>
              <a:t>Use standard target orientation techniques:</a:t>
            </a:r>
          </a:p>
          <a:p>
            <a:pPr marL="739775" lvl="1" indent="-282575" eaLnBrk="1" hangingPunct="1">
              <a:lnSpc>
                <a:spcPct val="80000"/>
              </a:lnSpc>
              <a:spcAft>
                <a:spcPct val="25000"/>
              </a:spcAft>
              <a:buFontTx/>
              <a:buChar char="•"/>
            </a:pPr>
            <a:r>
              <a:rPr lang="en-US" sz="2600" dirty="0"/>
              <a:t>Parts of the fire</a:t>
            </a:r>
          </a:p>
          <a:p>
            <a:pPr marL="739775" lvl="1" indent="-282575" eaLnBrk="1" hangingPunct="1">
              <a:lnSpc>
                <a:spcPct val="80000"/>
              </a:lnSpc>
              <a:spcAft>
                <a:spcPct val="25000"/>
              </a:spcAft>
              <a:buFontTx/>
              <a:buChar char="•"/>
            </a:pPr>
            <a:r>
              <a:rPr lang="en-US" sz="2600" dirty="0"/>
              <a:t>Clock orientation </a:t>
            </a:r>
          </a:p>
          <a:p>
            <a:pPr marL="739775" lvl="1" indent="-282575" eaLnBrk="1" hangingPunct="1">
              <a:lnSpc>
                <a:spcPct val="80000"/>
              </a:lnSpc>
              <a:spcAft>
                <a:spcPct val="25000"/>
              </a:spcAft>
              <a:buFontTx/>
              <a:buChar char="•"/>
            </a:pPr>
            <a:r>
              <a:rPr lang="en-US" sz="2600" dirty="0"/>
              <a:t>Right, left, nose, tail</a:t>
            </a:r>
          </a:p>
          <a:p>
            <a:pPr marL="739775" lvl="1" indent="-282575" eaLnBrk="1" hangingPunct="1">
              <a:lnSpc>
                <a:spcPct val="80000"/>
              </a:lnSpc>
              <a:spcAft>
                <a:spcPct val="25000"/>
              </a:spcAft>
              <a:buFontTx/>
              <a:buChar char="•"/>
            </a:pPr>
            <a:r>
              <a:rPr lang="en-US" sz="2600" dirty="0"/>
              <a:t>High, even, low</a:t>
            </a:r>
          </a:p>
          <a:p>
            <a:pPr marL="739775" lvl="1" indent="-282575" eaLnBrk="1" hangingPunct="1">
              <a:lnSpc>
                <a:spcPct val="80000"/>
              </a:lnSpc>
              <a:spcAft>
                <a:spcPct val="25000"/>
              </a:spcAft>
              <a:buFontTx/>
              <a:buChar char="•"/>
            </a:pPr>
            <a:r>
              <a:rPr lang="en-US" sz="2600" dirty="0"/>
              <a:t>Cardinal points </a:t>
            </a:r>
            <a:br>
              <a:rPr lang="en-US" sz="2600" dirty="0"/>
            </a:br>
            <a:r>
              <a:rPr lang="en-US" sz="2600" dirty="0"/>
              <a:t>(north, south, east, </a:t>
            </a:r>
            <a:br>
              <a:rPr lang="en-US" sz="2600" dirty="0"/>
            </a:br>
            <a:r>
              <a:rPr lang="en-US" sz="2600" dirty="0"/>
              <a:t>west).  only use if </a:t>
            </a:r>
            <a:br>
              <a:rPr lang="en-US" sz="2600" dirty="0"/>
            </a:br>
            <a:r>
              <a:rPr lang="en-US" sz="2600" dirty="0"/>
              <a:t>you and pilot agree </a:t>
            </a:r>
            <a:br>
              <a:rPr lang="en-US" sz="2600" dirty="0"/>
            </a:br>
            <a:r>
              <a:rPr lang="en-US" sz="2600" dirty="0"/>
              <a:t>which way is north.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459" y="1863494"/>
            <a:ext cx="4151334" cy="189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0096" y="4120241"/>
            <a:ext cx="4134000" cy="18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Clock Orientation Exercise: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   From the following slides, establish yourself as a reference point using the clock orientation technique and </a:t>
            </a:r>
            <a:br>
              <a:rPr lang="en-US" dirty="0"/>
            </a:br>
            <a:r>
              <a:rPr lang="en-US" dirty="0"/>
              <a:t>if you are high, even, or low.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Line 4"/>
          <p:cNvSpPr>
            <a:spLocks noChangeShapeType="1"/>
          </p:cNvSpPr>
          <p:nvPr/>
        </p:nvSpPr>
        <p:spPr bwMode="auto">
          <a:xfrm flipH="1">
            <a:off x="5010150" y="2328863"/>
            <a:ext cx="609600" cy="5334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772150" y="2024063"/>
            <a:ext cx="20558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457200" indent="-457200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You are here</a:t>
            </a:r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971550" y="347663"/>
            <a:ext cx="2971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3 o’clock Low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533400" y="90488"/>
            <a:ext cx="7285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Describe Your Position (clock orientation)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Fire </a:t>
            </a:r>
            <a:br>
              <a:rPr lang="en-US" dirty="0"/>
            </a:br>
            <a:r>
              <a:rPr lang="en-US" dirty="0"/>
              <a:t>Suppressants Delivery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Both airplanes and helicopters are used to drop aerial fire suppressants (retardant, water, gel, and foam) onto a wildland fire in an effort to slow its advancement and to contain the fire. </a:t>
            </a:r>
          </a:p>
          <a:p>
            <a:pPr marL="0" indent="0">
              <a:buFontTx/>
              <a:buNone/>
            </a:pPr>
            <a:r>
              <a:rPr lang="en-US" dirty="0"/>
              <a:t>Very effective during initial attack.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Line 4"/>
          <p:cNvSpPr>
            <a:spLocks noChangeShapeType="1"/>
          </p:cNvSpPr>
          <p:nvPr/>
        </p:nvSpPr>
        <p:spPr bwMode="auto">
          <a:xfrm flipV="1">
            <a:off x="8001000" y="990600"/>
            <a:ext cx="228600" cy="838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914400" y="990600"/>
            <a:ext cx="34290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11 o’clock Even </a:t>
            </a: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7088188" y="1905000"/>
            <a:ext cx="205581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457200" indent="-457200"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You are here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4114800" y="4724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Describe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Your Position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(clock orientation)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419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</a:rPr>
              <a:t>Describe Your Position </a:t>
            </a:r>
            <a:br>
              <a:rPr lang="en-US" sz="2800" b="1" dirty="0">
                <a:latin typeface="Arial" charset="0"/>
              </a:rPr>
            </a:br>
            <a:r>
              <a:rPr lang="en-US" sz="2800" b="1" dirty="0">
                <a:latin typeface="Arial" charset="0"/>
              </a:rPr>
              <a:t>(clock orientation)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685800" y="3276600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0" y="2667000"/>
            <a:ext cx="20558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/>
            <a:r>
              <a:rPr lang="en-US" b="1" dirty="0">
                <a:latin typeface="Arial" charset="0"/>
              </a:rPr>
              <a:t>You are here</a:t>
            </a:r>
          </a:p>
        </p:txBody>
      </p:sp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2362200" y="1295400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200" b="1" dirty="0">
                <a:latin typeface="Arial" charset="0"/>
              </a:rPr>
              <a:t>1 o’clock Low</a:t>
            </a:r>
            <a:endParaRPr lang="en-US" b="1" dirty="0">
              <a:latin typeface="Arial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Line 3"/>
          <p:cNvSpPr>
            <a:spLocks noChangeShapeType="1"/>
          </p:cNvSpPr>
          <p:nvPr/>
        </p:nvSpPr>
        <p:spPr bwMode="auto">
          <a:xfrm flipH="1">
            <a:off x="2971800" y="4648200"/>
            <a:ext cx="45720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581400" y="4267200"/>
            <a:ext cx="4038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Arial" charset="0"/>
              </a:rPr>
              <a:t>You are here (helicopter is dropping in front of  you)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143000" y="303213"/>
            <a:ext cx="7285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</a:rPr>
              <a:t>Describe Your Position (clock orientation)</a:t>
            </a: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4419600" y="987425"/>
            <a:ext cx="31527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charset="0"/>
              </a:rPr>
              <a:t>12 o’clock Low</a:t>
            </a:r>
            <a:r>
              <a:rPr lang="en-US" b="1" dirty="0">
                <a:latin typeface="Arial" charset="0"/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1143000" y="303213"/>
            <a:ext cx="7285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Describe Your Position (clock orientation)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989013"/>
            <a:ext cx="203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</a:rPr>
              <a:t>You are here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H="1">
            <a:off x="457200" y="1524000"/>
            <a:ext cx="457200" cy="7620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4419600" y="987425"/>
            <a:ext cx="292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charset="0"/>
              </a:rPr>
              <a:t>5 o’clock Low</a:t>
            </a:r>
            <a:r>
              <a:rPr lang="en-US" b="1" dirty="0">
                <a:latin typeface="Arial" charset="0"/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4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1143000" y="303213"/>
            <a:ext cx="7285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Describe Your Position (clock orientation)</a:t>
            </a:r>
          </a:p>
        </p:txBody>
      </p:sp>
      <p:sp>
        <p:nvSpPr>
          <p:cNvPr id="27652" name="Line 4"/>
          <p:cNvSpPr>
            <a:spLocks noChangeShapeType="1"/>
          </p:cNvSpPr>
          <p:nvPr/>
        </p:nvSpPr>
        <p:spPr bwMode="auto">
          <a:xfrm flipH="1">
            <a:off x="8153400" y="5181600"/>
            <a:ext cx="0" cy="83820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6934200" y="4419600"/>
            <a:ext cx="203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You are here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4419600" y="987425"/>
            <a:ext cx="292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latin typeface="Arial" charset="0"/>
              </a:rPr>
              <a:t>4 o’clock Low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90600" y="152400"/>
            <a:ext cx="72850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</a:rPr>
              <a:t>Describe Your Position (clock orientation)</a:t>
            </a:r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H="1">
            <a:off x="7162800" y="2819400"/>
            <a:ext cx="0" cy="838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096000" y="2360613"/>
            <a:ext cx="203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You are here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4419600" y="987425"/>
            <a:ext cx="292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charset="0"/>
              </a:rPr>
              <a:t>4 o’clock Low</a:t>
            </a:r>
            <a:r>
              <a:rPr lang="en-US" b="1" dirty="0">
                <a:latin typeface="Arial" charset="0"/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2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914400" y="303213"/>
            <a:ext cx="72850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charset="0"/>
              </a:rPr>
              <a:t>Describe Your Position (clock orientation)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 flipH="1">
            <a:off x="5715000" y="2667000"/>
            <a:ext cx="4572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562600" y="2208213"/>
            <a:ext cx="203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You are here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/>
        </p:nvSpPr>
        <p:spPr bwMode="auto">
          <a:xfrm>
            <a:off x="2895600" y="1295400"/>
            <a:ext cx="2927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charset="0"/>
              </a:rPr>
              <a:t>8 o’clock Low</a:t>
            </a:r>
            <a:r>
              <a:rPr lang="en-US" b="1" dirty="0">
                <a:latin typeface="Arial" charset="0"/>
              </a:rPr>
              <a:t> 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7" name="Picture 2" descr="W:\Reference Document Revisions\IRPG_2010\2006 Graphics\cove_heliclockr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5638800"/>
            <a:ext cx="914400" cy="91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/>
              <a:t>TD Operating Procedures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185044" y="1137920"/>
            <a:ext cx="7772400" cy="509016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/>
              <a:t>	Use easily identifiable target references such as:</a:t>
            </a:r>
          </a:p>
          <a:p>
            <a:pPr lvl="1" eaLnBrk="1" hangingPunct="1">
              <a:buFontTx/>
              <a:buChar char="•"/>
            </a:pPr>
            <a:r>
              <a:rPr lang="en-US" sz="2600" dirty="0"/>
              <a:t>Extend previous drop</a:t>
            </a:r>
          </a:p>
          <a:p>
            <a:pPr lvl="1" eaLnBrk="1" hangingPunct="1">
              <a:buFontTx/>
              <a:buChar char="•"/>
            </a:pPr>
            <a:r>
              <a:rPr lang="en-US" sz="2600" dirty="0"/>
              <a:t>From your position</a:t>
            </a:r>
          </a:p>
          <a:p>
            <a:pPr lvl="1" eaLnBrk="1" hangingPunct="1">
              <a:buFontTx/>
              <a:buChar char="•"/>
            </a:pPr>
            <a:r>
              <a:rPr lang="en-US" sz="2600" dirty="0"/>
              <a:t>To topographic or </a:t>
            </a:r>
            <a:br>
              <a:rPr lang="en-US" sz="2600" dirty="0"/>
            </a:br>
            <a:r>
              <a:rPr lang="en-US" sz="2600" dirty="0"/>
              <a:t>terrain features</a:t>
            </a:r>
          </a:p>
          <a:p>
            <a:pPr lvl="1" eaLnBrk="1" hangingPunct="1">
              <a:buFontTx/>
              <a:buChar char="•"/>
            </a:pPr>
            <a:r>
              <a:rPr lang="en-US" sz="2600" dirty="0"/>
              <a:t>To human-made features</a:t>
            </a:r>
          </a:p>
          <a:p>
            <a:pPr lvl="1" eaLnBrk="1" hangingPunct="1">
              <a:buFontTx/>
              <a:buChar char="•"/>
            </a:pPr>
            <a:r>
              <a:rPr lang="en-US" sz="2600" dirty="0"/>
              <a:t>Part of fire or fire activity</a:t>
            </a:r>
          </a:p>
          <a:p>
            <a:pPr lvl="1" eaLnBrk="1" hangingPunct="1">
              <a:buFontTx/>
              <a:buChar char="•"/>
            </a:pPr>
            <a:r>
              <a:rPr lang="en-US" sz="2600" dirty="0"/>
              <a:t>To cardinal points </a:t>
            </a:r>
            <a:br>
              <a:rPr lang="en-US" sz="2600" dirty="0"/>
            </a:br>
            <a:r>
              <a:rPr lang="en-US" sz="2600" dirty="0"/>
              <a:t>(agree with pilot which </a:t>
            </a:r>
            <a:br>
              <a:rPr lang="en-US" sz="2600" dirty="0"/>
            </a:br>
            <a:r>
              <a:rPr lang="en-US" sz="2600" dirty="0"/>
              <a:t>way is north)</a:t>
            </a:r>
            <a:endParaRPr lang="en-US" sz="2200" dirty="0"/>
          </a:p>
        </p:txBody>
      </p:sp>
      <p:pic>
        <p:nvPicPr>
          <p:cNvPr id="30724" name="Picture 4" descr="C:\My Documents\My Pictures\addltrhg\New Folder\Safety\Indirect fire line.tif"/>
          <p:cNvPicPr>
            <a:picLocks noChangeAspect="1" noChangeArrowheads="1"/>
          </p:cNvPicPr>
          <p:nvPr/>
        </p:nvPicPr>
        <p:blipFill>
          <a:blip r:embed="rId3" cstate="print"/>
          <a:srcRect t="9328" b="1866"/>
          <a:stretch>
            <a:fillRect/>
          </a:stretch>
        </p:blipFill>
        <p:spPr bwMode="auto">
          <a:xfrm>
            <a:off x="5226842" y="1853758"/>
            <a:ext cx="3419856" cy="44395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n w="0">
                  <a:noFill/>
                </a:ln>
                <a:solidFill>
                  <a:schemeClr val="bg1"/>
                </a:solidFill>
              </a:rPr>
              <a:t>Reference to </a:t>
            </a:r>
            <a:br>
              <a:rPr lang="en-US" dirty="0">
                <a:ln w="0">
                  <a:noFill/>
                </a:ln>
                <a:solidFill>
                  <a:schemeClr val="bg1"/>
                </a:solidFill>
              </a:rPr>
            </a:br>
            <a:r>
              <a:rPr lang="en-US" dirty="0">
                <a:ln w="0">
                  <a:noFill/>
                </a:ln>
                <a:solidFill>
                  <a:schemeClr val="bg1"/>
                </a:solidFill>
              </a:rPr>
              <a:t>loads already dropped</a:t>
            </a:r>
          </a:p>
        </p:txBody>
      </p:sp>
      <p:sp>
        <p:nvSpPr>
          <p:cNvPr id="31748" name="Oval 3"/>
          <p:cNvSpPr>
            <a:spLocks noChangeArrowheads="1"/>
          </p:cNvSpPr>
          <p:nvPr/>
        </p:nvSpPr>
        <p:spPr bwMode="auto">
          <a:xfrm>
            <a:off x="2743200" y="3505200"/>
            <a:ext cx="2209800" cy="914400"/>
          </a:xfrm>
          <a:prstGeom prst="ellipse">
            <a:avLst/>
          </a:prstGeom>
          <a:noFill/>
          <a:ln w="5080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2117725" y="2859088"/>
            <a:ext cx="5497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charset="0"/>
              </a:rPr>
              <a:t>“Extend to/from your previous drop”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 flipH="1">
            <a:off x="4876800" y="3352800"/>
            <a:ext cx="838200" cy="381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517576" y="5034949"/>
            <a:ext cx="4267200" cy="1062791"/>
          </a:xfrm>
          <a:prstGeom prst="rect">
            <a:avLst/>
          </a:prstGeom>
          <a:solidFill>
            <a:srgbClr val="000000">
              <a:alpha val="43922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lnSpc>
                <a:spcPct val="75000"/>
              </a:lnSpc>
              <a:spcBef>
                <a:spcPct val="55000"/>
              </a:spcBef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Human-Made Features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such as roads, structures, etc.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572000" y="838200"/>
            <a:ext cx="4419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n w="1841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Terrain Features such as draws, ridges, etc.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91886"/>
            <a:ext cx="9144001" cy="53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3"/>
                </a:solidFill>
              </a:rPr>
              <a:t>air tanker/seat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Advantages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057" y="1480457"/>
            <a:ext cx="5355772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effectLst/>
              </a:rPr>
              <a:t>Large volumes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Multiple drop capability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>
                <a:solidFill>
                  <a:srgbClr val="000066"/>
                </a:solidFill>
                <a:effectLst/>
              </a:rPr>
              <a:t>Fast travel times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dirty="0"/>
              <a:t>Good for initial attack</a:t>
            </a:r>
            <a:r>
              <a:rPr lang="en-US" dirty="0">
                <a:solidFill>
                  <a:srgbClr val="000066"/>
                </a:solidFill>
                <a:effectLst/>
              </a:rPr>
              <a:t>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1026" name="Picture 2" descr="\\ilmfcop3fp6\users$\esecakuk\Desktop\tanker photos\AO Lockheed P-3A Or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3043" y="3715657"/>
            <a:ext cx="3341156" cy="2514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442913" y="4191000"/>
            <a:ext cx="25860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charset="0"/>
              </a:rPr>
              <a:t>“The dozer line </a:t>
            </a:r>
            <a:br>
              <a:rPr lang="en-US" b="1" i="1" dirty="0">
                <a:solidFill>
                  <a:schemeClr val="bg1"/>
                </a:solidFill>
                <a:latin typeface="Arial" charset="0"/>
              </a:rPr>
            </a:br>
            <a:r>
              <a:rPr lang="en-US" b="1" i="1" dirty="0">
                <a:solidFill>
                  <a:schemeClr val="bg1"/>
                </a:solidFill>
                <a:latin typeface="Arial" charset="0"/>
              </a:rPr>
              <a:t>on the left flank”</a:t>
            </a:r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 flipV="1">
            <a:off x="2038350" y="3810000"/>
            <a:ext cx="990600" cy="381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Reference to Cut Areas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(human-made)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4543" y="1360733"/>
            <a:ext cx="4495800" cy="8382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Part of fire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0368" y="2198938"/>
            <a:ext cx="7620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  Drop on head of fire, 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anchoring from road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742950" y="5562600"/>
            <a:ext cx="476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 charset="0"/>
              </a:rPr>
              <a:t>“The spot fire north of the lake”</a:t>
            </a:r>
          </a:p>
        </p:txBody>
      </p:sp>
      <p:sp>
        <p:nvSpPr>
          <p:cNvPr id="35844" name="Line 6"/>
          <p:cNvSpPr>
            <a:spLocks noChangeShapeType="1"/>
          </p:cNvSpPr>
          <p:nvPr/>
        </p:nvSpPr>
        <p:spPr bwMode="auto">
          <a:xfrm flipH="1" flipV="1">
            <a:off x="1962150" y="3124200"/>
            <a:ext cx="457200" cy="22860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838200"/>
          </a:xfrm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bg1"/>
                </a:solidFill>
              </a:rPr>
              <a:t>Reference to Cardinal Points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ilmfcop3fp6\users$\esecakuk\Desktop\Helicopter Photos\Photos.10.3.08\IAcavevall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03665" y="0"/>
            <a:ext cx="4936671" cy="65822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0999"/>
            <a:ext cx="8534400" cy="997857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  <a:effectLst/>
                <a:latin typeface="Arial" charset="0"/>
              </a:rPr>
              <a:t>Describe target when pilot can see target!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4800" y="4448175"/>
            <a:ext cx="883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indent="349250">
              <a:buFontTx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Use clear text</a:t>
            </a:r>
          </a:p>
          <a:p>
            <a:pPr indent="349250">
              <a:buFontTx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Be brief, clear, and to the point</a:t>
            </a:r>
          </a:p>
          <a:p>
            <a:pPr indent="349250">
              <a:buFontTx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Plan your transmission before you key the radio</a:t>
            </a:r>
          </a:p>
          <a:p>
            <a:pPr indent="349250">
              <a:buFontTx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Don’t “think out loud” on the radio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Stages of Pilot Orientation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2311629"/>
            <a:ext cx="7772400" cy="1500187"/>
          </a:xfrm>
        </p:spPr>
        <p:txBody>
          <a:bodyPr/>
          <a:lstStyle/>
          <a:p>
            <a:pPr indent="-347472" eaLnBrk="1" hangingPunct="1">
              <a:buFont typeface="Arial" pitchFamily="34" charset="0"/>
              <a:buChar char="•"/>
            </a:pPr>
            <a:r>
              <a:rPr lang="en-US" dirty="0"/>
              <a:t>Long distance</a:t>
            </a:r>
          </a:p>
          <a:p>
            <a:pPr indent="-347472" eaLnBrk="1" hangingPunct="1">
              <a:buFont typeface="Arial" pitchFamily="34" charset="0"/>
              <a:buChar char="•"/>
            </a:pPr>
            <a:r>
              <a:rPr lang="en-US" dirty="0"/>
              <a:t>Medium distance</a:t>
            </a:r>
          </a:p>
          <a:p>
            <a:pPr indent="-347472" eaLnBrk="1" hangingPunct="1">
              <a:buFont typeface="Arial" pitchFamily="34" charset="0"/>
              <a:buChar char="•"/>
            </a:pPr>
            <a:r>
              <a:rPr lang="en-US" dirty="0"/>
              <a:t>Short distance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Long Distance Stage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>
              <a:spcAft>
                <a:spcPct val="45000"/>
              </a:spcAft>
            </a:pPr>
            <a:r>
              <a:rPr lang="en-US" sz="2400" dirty="0"/>
              <a:t>Geographical and topographical reference points must be large and obvious. </a:t>
            </a:r>
          </a:p>
          <a:p>
            <a:pPr eaLnBrk="1" hangingPunct="1">
              <a:spcAft>
                <a:spcPct val="45000"/>
              </a:spcAft>
            </a:pPr>
            <a:r>
              <a:rPr lang="en-US" sz="2400" dirty="0"/>
              <a:t>GPS coordinates </a:t>
            </a:r>
            <a:br>
              <a:rPr lang="en-US" sz="2400" dirty="0"/>
            </a:br>
            <a:r>
              <a:rPr lang="en-US" sz="2400" dirty="0"/>
              <a:t>are useful if air </a:t>
            </a:r>
            <a:br>
              <a:rPr lang="en-US" sz="2400" dirty="0"/>
            </a:br>
            <a:r>
              <a:rPr lang="en-US" sz="2400" dirty="0"/>
              <a:t>crew has time to </a:t>
            </a:r>
            <a:br>
              <a:rPr lang="en-US" sz="2400" dirty="0"/>
            </a:br>
            <a:r>
              <a:rPr lang="en-US" sz="2400" dirty="0"/>
              <a:t>enter information.</a:t>
            </a:r>
          </a:p>
          <a:p>
            <a:pPr eaLnBrk="1" hangingPunct="1">
              <a:spcAft>
                <a:spcPct val="45000"/>
              </a:spcAft>
            </a:pPr>
            <a:r>
              <a:rPr lang="en-US" sz="2400" dirty="0"/>
              <a:t>Relay lat/longs to </a:t>
            </a:r>
            <a:br>
              <a:rPr lang="en-US" sz="2400" dirty="0"/>
            </a:br>
            <a:r>
              <a:rPr lang="en-US" sz="2400" dirty="0"/>
              <a:t>helibase or ATGS</a:t>
            </a:r>
            <a:br>
              <a:rPr lang="en-US" sz="2400" dirty="0"/>
            </a:br>
            <a:r>
              <a:rPr lang="en-US" sz="2400" dirty="0"/>
              <a:t>when ordering </a:t>
            </a:r>
            <a:br>
              <a:rPr lang="en-US" sz="2400" dirty="0"/>
            </a:br>
            <a:r>
              <a:rPr lang="en-US" sz="2400" dirty="0"/>
              <a:t>aircraft.</a:t>
            </a:r>
          </a:p>
        </p:txBody>
      </p:sp>
      <p:pic>
        <p:nvPicPr>
          <p:cNvPr id="38916" name="Picture 5" descr="D:\kirk_complex_photos_etc\100199_PHOTOS\RIMG0010.JPG"/>
          <p:cNvPicPr>
            <a:picLocks noChangeAspect="1" noChangeArrowheads="1"/>
          </p:cNvPicPr>
          <p:nvPr/>
        </p:nvPicPr>
        <p:blipFill>
          <a:blip r:embed="rId3" cstate="print"/>
          <a:srcRect r="5625"/>
          <a:stretch>
            <a:fillRect/>
          </a:stretch>
        </p:blipFill>
        <p:spPr bwMode="auto">
          <a:xfrm>
            <a:off x="4125705" y="2688862"/>
            <a:ext cx="4510370" cy="32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7" name="Text Box 6"/>
          <p:cNvSpPr txBox="1">
            <a:spLocks noChangeArrowheads="1"/>
          </p:cNvSpPr>
          <p:nvPr/>
        </p:nvSpPr>
        <p:spPr bwMode="auto">
          <a:xfrm>
            <a:off x="370120" y="1186548"/>
            <a:ext cx="839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Radio contact but no visual contact with aircraft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Long Distance Stage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63640"/>
            <a:ext cx="7772400" cy="41148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n-US" sz="2400" dirty="0"/>
              <a:t>Keep positive communication with aircraft until visual contact is </a:t>
            </a:r>
            <a:br>
              <a:rPr lang="en-US" sz="2400" dirty="0"/>
            </a:br>
            <a:r>
              <a:rPr lang="en-US" sz="2400" dirty="0"/>
              <a:t>established </a:t>
            </a:r>
            <a:br>
              <a:rPr lang="en-US" sz="2400" dirty="0"/>
            </a:br>
            <a:r>
              <a:rPr lang="en-US" sz="2400" dirty="0"/>
              <a:t>(both the ground </a:t>
            </a:r>
            <a:br>
              <a:rPr lang="en-US" sz="2400" dirty="0"/>
            </a:br>
            <a:r>
              <a:rPr lang="en-US" sz="2400" dirty="0"/>
              <a:t>contact and pilot).</a:t>
            </a:r>
          </a:p>
        </p:txBody>
      </p:sp>
      <p:pic>
        <p:nvPicPr>
          <p:cNvPr id="39940" name="Picture 6" descr="D:\kirk_complex_photos_etc\100199_PHOTOS\RIMG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12" y="2505306"/>
            <a:ext cx="4488166" cy="3287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359234" y="1197434"/>
            <a:ext cx="83968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Radio contact but no visual contact with aircraft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Medium Distance Stage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65666"/>
            <a:ext cx="7772400" cy="4114800"/>
          </a:xfrm>
        </p:spPr>
        <p:txBody>
          <a:bodyPr/>
          <a:lstStyle/>
          <a:p>
            <a:pPr eaLnBrk="1" hangingPunct="1">
              <a:spcAft>
                <a:spcPct val="35000"/>
              </a:spcAft>
            </a:pPr>
            <a:r>
              <a:rPr lang="en-US" sz="2400" dirty="0"/>
              <a:t>Reference points must be obvious.</a:t>
            </a:r>
          </a:p>
          <a:p>
            <a:pPr eaLnBrk="1" hangingPunct="1">
              <a:spcAft>
                <a:spcPct val="35000"/>
              </a:spcAft>
            </a:pPr>
            <a:r>
              <a:rPr lang="en-US" sz="2400" dirty="0"/>
              <a:t>If aircraft is in sight, use the clock orientation technique.</a:t>
            </a:r>
          </a:p>
          <a:p>
            <a:pPr eaLnBrk="1" hangingPunct="1">
              <a:spcAft>
                <a:spcPct val="35000"/>
              </a:spcAft>
            </a:pPr>
            <a:r>
              <a:rPr lang="en-US" sz="2400" dirty="0"/>
              <a:t>Signaling devices </a:t>
            </a:r>
            <a:br>
              <a:rPr lang="en-US" sz="2400" dirty="0"/>
            </a:br>
            <a:r>
              <a:rPr lang="en-US" sz="2400" dirty="0"/>
              <a:t>are effective </a:t>
            </a:r>
            <a:br>
              <a:rPr lang="en-US" sz="2400" dirty="0"/>
            </a:br>
            <a:r>
              <a:rPr lang="en-US" sz="2400" dirty="0"/>
              <a:t>(mirrors, strobes,</a:t>
            </a:r>
            <a:br>
              <a:rPr lang="en-US" sz="2400" dirty="0"/>
            </a:br>
            <a:r>
              <a:rPr lang="en-US" sz="2400" dirty="0"/>
              <a:t>flares).</a:t>
            </a:r>
          </a:p>
        </p:txBody>
      </p:sp>
      <p:pic>
        <p:nvPicPr>
          <p:cNvPr id="40964" name="Picture 6" descr="D:\kirk_complex_photos_etc\100199_PHOTOS\RIMG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4359" y="2971168"/>
            <a:ext cx="4626864" cy="3097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370120" y="1209908"/>
            <a:ext cx="8377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May or may not have visual contact with aircraft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Medium Distance Stage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63640"/>
            <a:ext cx="7772400" cy="4114800"/>
          </a:xfrm>
        </p:spPr>
        <p:txBody>
          <a:bodyPr/>
          <a:lstStyle/>
          <a:p>
            <a:pPr eaLnBrk="1" hangingPunct="1">
              <a:spcAft>
                <a:spcPct val="25000"/>
              </a:spcAft>
            </a:pPr>
            <a:r>
              <a:rPr lang="en-US" sz="2400" dirty="0"/>
              <a:t>Keep positive radio communication until visual contact is established </a:t>
            </a:r>
            <a:br>
              <a:rPr lang="en-US" sz="2400" dirty="0"/>
            </a:br>
            <a:r>
              <a:rPr lang="en-US" sz="2400" dirty="0"/>
              <a:t>(both the ground </a:t>
            </a:r>
            <a:br>
              <a:rPr lang="en-US" sz="2400" dirty="0"/>
            </a:br>
            <a:r>
              <a:rPr lang="en-US" sz="2400" dirty="0"/>
              <a:t>contact and pilot).</a:t>
            </a:r>
          </a:p>
          <a:p>
            <a:pPr eaLnBrk="1" hangingPunct="1">
              <a:spcAft>
                <a:spcPct val="25000"/>
              </a:spcAft>
            </a:pPr>
            <a:r>
              <a:rPr lang="en-US" sz="2400" dirty="0"/>
              <a:t>Relay aerial hazards </a:t>
            </a:r>
            <a:br>
              <a:rPr lang="en-US" sz="2400" dirty="0"/>
            </a:br>
            <a:r>
              <a:rPr lang="en-US" sz="2400" dirty="0"/>
              <a:t>to pilot.</a:t>
            </a:r>
          </a:p>
          <a:p>
            <a:pPr eaLnBrk="1" hangingPunct="1">
              <a:spcAft>
                <a:spcPct val="25000"/>
              </a:spcAft>
            </a:pPr>
            <a:r>
              <a:rPr lang="en-US" sz="2400" dirty="0"/>
              <a:t>If appropriate, relay </a:t>
            </a:r>
            <a:br>
              <a:rPr lang="en-US" sz="2400" dirty="0"/>
            </a:br>
            <a:r>
              <a:rPr lang="en-US" sz="2400" dirty="0"/>
              <a:t>tactical plan to pilot.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370120" y="1199022"/>
            <a:ext cx="83776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May or may not have visual contact with aircraft</a:t>
            </a:r>
          </a:p>
        </p:txBody>
      </p:sp>
      <p:pic>
        <p:nvPicPr>
          <p:cNvPr id="101377" name="Picture 1" descr="\\ilmfcop3fp6\users$\esecakuk\Desktop\Helicopter Photos\Grand Canyon\heli photos\Fire\Pilot-fire.jpg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28452" y="2487388"/>
            <a:ext cx="4047744" cy="30358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Short Distance Stage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0096"/>
            <a:ext cx="7772400" cy="4114800"/>
          </a:xfrm>
        </p:spPr>
        <p:txBody>
          <a:bodyPr/>
          <a:lstStyle/>
          <a:p>
            <a:pPr eaLnBrk="1" hangingPunct="1">
              <a:lnSpc>
                <a:spcPct val="110000"/>
              </a:lnSpc>
              <a:spcAft>
                <a:spcPct val="25000"/>
              </a:spcAft>
            </a:pPr>
            <a:r>
              <a:rPr lang="en-US" sz="2400" dirty="0"/>
              <a:t>Reference point must be unique to your target area.</a:t>
            </a:r>
          </a:p>
          <a:p>
            <a:pPr eaLnBrk="1" hangingPunct="1">
              <a:lnSpc>
                <a:spcPct val="110000"/>
              </a:lnSpc>
              <a:spcAft>
                <a:spcPct val="25000"/>
              </a:spcAft>
            </a:pPr>
            <a:r>
              <a:rPr lang="en-US" sz="2400" dirty="0"/>
              <a:t>Clock orientation </a:t>
            </a:r>
            <a:br>
              <a:rPr lang="en-US" sz="2400" dirty="0"/>
            </a:br>
            <a:r>
              <a:rPr lang="en-US" sz="2400" dirty="0"/>
              <a:t>technique is effective.</a:t>
            </a:r>
          </a:p>
          <a:p>
            <a:pPr eaLnBrk="1" hangingPunct="1">
              <a:lnSpc>
                <a:spcPct val="110000"/>
              </a:lnSpc>
              <a:spcAft>
                <a:spcPct val="25000"/>
              </a:spcAft>
            </a:pPr>
            <a:r>
              <a:rPr lang="en-US" sz="2400" dirty="0"/>
              <a:t>Signaling devices are </a:t>
            </a:r>
            <a:br>
              <a:rPr lang="en-US" sz="2400" dirty="0"/>
            </a:br>
            <a:r>
              <a:rPr lang="en-US" sz="2400" dirty="0"/>
              <a:t>effective (mirrors, </a:t>
            </a:r>
            <a:br>
              <a:rPr lang="en-US" sz="2400" dirty="0"/>
            </a:br>
            <a:r>
              <a:rPr lang="en-US" sz="2400" dirty="0"/>
              <a:t>strobes, flares, </a:t>
            </a:r>
            <a:br>
              <a:rPr lang="en-US" sz="2400" dirty="0"/>
            </a:br>
            <a:r>
              <a:rPr lang="en-US" sz="2400" dirty="0"/>
              <a:t>space blankets,</a:t>
            </a:r>
            <a:br>
              <a:rPr lang="en-US" sz="2400" dirty="0"/>
            </a:br>
            <a:r>
              <a:rPr lang="en-US" sz="2400" dirty="0"/>
              <a:t> flagging).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228600" y="1209908"/>
            <a:ext cx="868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charset="0"/>
              </a:rPr>
              <a:t>Have visual contact with aircraft</a:t>
            </a:r>
          </a:p>
        </p:txBody>
      </p:sp>
      <p:pic>
        <p:nvPicPr>
          <p:cNvPr id="99329" name="Picture 1" descr="\\ilmfcop3fp6\users$\esecakuk\Desktop\Helicopter Photos\Photos.10.3.08\Helicopters\WaterDrop7.jpg"/>
          <p:cNvPicPr>
            <a:picLocks noChangeAspect="1" noChangeArrowheads="1"/>
          </p:cNvPicPr>
          <p:nvPr/>
        </p:nvPicPr>
        <p:blipFill>
          <a:blip r:embed="rId3" cstate="print"/>
          <a:srcRect t="1017" r="4444"/>
          <a:stretch>
            <a:fillRect/>
          </a:stretch>
        </p:blipFill>
        <p:spPr bwMode="auto">
          <a:xfrm>
            <a:off x="4517570" y="2742547"/>
            <a:ext cx="4128514" cy="3115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91886"/>
            <a:ext cx="9144001" cy="53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3"/>
                </a:solidFill>
              </a:rPr>
              <a:t>air tanker/seat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disadvantages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056" y="1480457"/>
            <a:ext cx="7053943" cy="4876800"/>
          </a:xfrm>
        </p:spPr>
        <p:txBody>
          <a:bodyPr/>
          <a:lstStyle/>
          <a:p>
            <a:r>
              <a:rPr lang="en-US" dirty="0"/>
              <a:t>Nonaccessible terrain</a:t>
            </a:r>
          </a:p>
          <a:p>
            <a:r>
              <a:rPr lang="en-US" dirty="0"/>
              <a:t>Long turnaround times</a:t>
            </a:r>
          </a:p>
          <a:p>
            <a:r>
              <a:rPr lang="en-US" dirty="0"/>
              <a:t>Less accurate than helicopters </a:t>
            </a:r>
          </a:p>
          <a:p>
            <a:r>
              <a:rPr lang="en-US" dirty="0"/>
              <a:t>Single purpose use</a:t>
            </a:r>
          </a:p>
          <a:p>
            <a:r>
              <a:rPr lang="en-US" dirty="0"/>
              <a:t>Interrupt other aircraft missions</a:t>
            </a:r>
          </a:p>
          <a:p>
            <a:r>
              <a:rPr lang="en-US" dirty="0"/>
              <a:t>Only about 20 to 24 Federal large air tankers available in any given year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Short Distance Stage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Describe target(s) and give tactical plan to pilot. </a:t>
            </a:r>
          </a:p>
          <a:p>
            <a:pPr eaLnBrk="1" hangingPunct="1">
              <a:defRPr/>
            </a:pPr>
            <a:r>
              <a:rPr lang="en-US" sz="2800" dirty="0"/>
              <a:t>Reemphasize </a:t>
            </a:r>
            <a:br>
              <a:rPr lang="en-US" sz="2800" dirty="0"/>
            </a:br>
            <a:r>
              <a:rPr lang="en-US" sz="2800" dirty="0"/>
              <a:t>aerial hazards.</a:t>
            </a:r>
            <a:endParaRPr lang="en-US" sz="28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4035" name="Picture 4" descr="D:\blue-complex-photos-docs\BLUE COMPLEX PHOTOS\TIM WALSH\081401-Walsh\div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9188" y="2286000"/>
            <a:ext cx="4876800" cy="3657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228600" y="992188"/>
            <a:ext cx="8686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Arial" charset="0"/>
              </a:rPr>
              <a:t>Have visual contact with aircraft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06400" y="4622082"/>
            <a:ext cx="5410200" cy="1569660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  <a:latin typeface="Arial" charset="0"/>
              </a:rPr>
              <a:t>If the aircraft is getting close and the pilot doesn’t have the target location, communicate any known aerial hazards!!!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3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Feedback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46308" y="1460858"/>
            <a:ext cx="7772400" cy="4114800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sz="2800" dirty="0"/>
              <a:t>Give an honest, constructive, </a:t>
            </a:r>
            <a:br>
              <a:rPr lang="en-US" sz="2800" dirty="0"/>
            </a:br>
            <a:r>
              <a:rPr lang="en-US" sz="2800" dirty="0"/>
              <a:t>and timely evaluation </a:t>
            </a:r>
            <a:br>
              <a:rPr lang="en-US" sz="2800" dirty="0"/>
            </a:br>
            <a:r>
              <a:rPr lang="en-US" sz="2800" dirty="0"/>
              <a:t>of the drop.</a:t>
            </a:r>
          </a:p>
          <a:p>
            <a:pPr eaLnBrk="1" hangingPunct="1">
              <a:lnSpc>
                <a:spcPct val="95000"/>
              </a:lnSpc>
              <a:spcAft>
                <a:spcPct val="50000"/>
              </a:spcAft>
            </a:pPr>
            <a:r>
              <a:rPr lang="en-US" sz="2800" dirty="0"/>
              <a:t>Early, late, uphill, downhill, </a:t>
            </a:r>
            <a:br>
              <a:rPr lang="en-US" sz="2800" dirty="0"/>
            </a:br>
            <a:r>
              <a:rPr lang="en-US" sz="2800" dirty="0"/>
              <a:t>on target, etc.</a:t>
            </a:r>
          </a:p>
          <a:p>
            <a:pPr eaLnBrk="1" hangingPunct="1">
              <a:lnSpc>
                <a:spcPct val="95000"/>
              </a:lnSpc>
              <a:spcAft>
                <a:spcPct val="50000"/>
              </a:spcAft>
            </a:pPr>
            <a:r>
              <a:rPr lang="en-US" sz="2800" dirty="0"/>
              <a:t>If conditions allow, pilot </a:t>
            </a:r>
            <a:br>
              <a:rPr lang="en-US" sz="2800" dirty="0"/>
            </a:br>
            <a:r>
              <a:rPr lang="en-US" sz="2800" dirty="0"/>
              <a:t>will adjust drop(s) based </a:t>
            </a:r>
            <a:br>
              <a:rPr lang="en-US" sz="2800" dirty="0"/>
            </a:br>
            <a:r>
              <a:rPr lang="en-US" sz="2800" dirty="0"/>
              <a:t>on your feedback.</a:t>
            </a:r>
          </a:p>
        </p:txBody>
      </p:sp>
      <p:pic>
        <p:nvPicPr>
          <p:cNvPr id="45060" name="Picture 4" descr="C:\Jobs\S-270 Basic Air Ops 28\Images\JPGs &amp; PNGs\trashp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9522" y="1076326"/>
            <a:ext cx="2833497" cy="5156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Sterile Cockpit Procedures</a:t>
            </a:r>
          </a:p>
        </p:txBody>
      </p:sp>
      <p:sp>
        <p:nvSpPr>
          <p:cNvPr id="6" name="Text Box 4"/>
          <p:cNvSpPr txBox="1"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r>
              <a:rPr lang="en-US" sz="3200" b="1" dirty="0">
                <a:latin typeface="Arial" charset="0"/>
              </a:rPr>
              <a:t>Sterile cockpit procedures means that we must maintain radio silence except in emergencies.</a:t>
            </a:r>
          </a:p>
          <a:p>
            <a:r>
              <a:rPr lang="en-US" sz="3200" b="1" dirty="0">
                <a:latin typeface="Arial" charset="0"/>
              </a:rPr>
              <a:t>As a passenger, you must always adhere to safe practices.</a:t>
            </a:r>
          </a:p>
          <a:p>
            <a:r>
              <a:rPr lang="en-US" sz="3200" b="1" dirty="0">
                <a:latin typeface="Arial" charset="0"/>
              </a:rPr>
              <a:t>Regardless of the type of airspace you are going into, you must maintain sterile cockpit procedures during approach and departure phases of flight.</a:t>
            </a:r>
          </a:p>
          <a:p>
            <a:r>
              <a:rPr lang="en-US" sz="3200" b="1" dirty="0">
                <a:latin typeface="Arial" charset="0"/>
              </a:rPr>
              <a:t>This applies to aerial fire suppressant delivery.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Sterile Cockpit Procedures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16044"/>
            <a:ext cx="7772400" cy="4114800"/>
          </a:xfrm>
        </p:spPr>
        <p:txBody>
          <a:bodyPr/>
          <a:lstStyle/>
          <a:p>
            <a:pPr eaLnBrk="1" hangingPunct="1"/>
            <a:r>
              <a:rPr lang="en-US" sz="2800" dirty="0"/>
              <a:t>Upon pilot request, within 5-mile radius of an airport or target-area, there should be no communications within the aircraft.</a:t>
            </a:r>
          </a:p>
          <a:p>
            <a:pPr eaLnBrk="1" hangingPunct="1"/>
            <a:r>
              <a:rPr lang="en-US" sz="2800" dirty="0"/>
              <a:t>Unless you need to inform the pilot of other aircraft or hazards, do not distract them from their takeoff or approach within 5 mile radius.</a:t>
            </a: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740215" y="1447800"/>
            <a:ext cx="7772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Arial" charset="0"/>
              </a:rPr>
              <a:t>Are used: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3" name="Picture 2" descr="U:\S-270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58222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35906" y="2214327"/>
            <a:ext cx="6072188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Aerial Fire Suppression</a:t>
            </a:r>
          </a:p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Operations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Tactical Group Supervisor  (ATGS)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038" y="1621970"/>
            <a:ext cx="8275637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latin typeface="+mn-lt"/>
              </a:rPr>
              <a:t>On incidents where there are numerous aircraft</a:t>
            </a:r>
          </a:p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latin typeface="+mn-lt"/>
              </a:rPr>
              <a:t>assigned, an ATGS will also be assigned to</a:t>
            </a:r>
          </a:p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latin typeface="+mn-lt"/>
              </a:rPr>
              <a:t>coordinate the aircraft flights over the incident</a:t>
            </a:r>
          </a:p>
          <a:p>
            <a:pPr>
              <a:defRPr/>
            </a:pPr>
            <a:r>
              <a:rPr lang="en-US" sz="2800" b="1" dirty="0">
                <a:solidFill>
                  <a:srgbClr val="000066"/>
                </a:solidFill>
                <a:latin typeface="+mn-lt"/>
              </a:rPr>
              <a:t>(tactical and logistical) for safety and efficiency.</a:t>
            </a:r>
          </a:p>
        </p:txBody>
      </p:sp>
      <p:pic>
        <p:nvPicPr>
          <p:cNvPr id="4" name="Picture 3" descr="D:\addltrhg\New Folder\Fixed Wing\Air Attacks\O-2A.JPG"/>
          <p:cNvPicPr>
            <a:picLocks noChangeAspect="1" noChangeArrowheads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 bwMode="auto">
          <a:xfrm>
            <a:off x="2198633" y="3603175"/>
            <a:ext cx="4722571" cy="25100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ATGS Safety Responsibilities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61614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900" dirty="0"/>
              <a:t>Determines what aircraft are operating within area of assignment.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900" dirty="0"/>
              <a:t>Determines and recommends aircraft needs for the incident.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900" dirty="0"/>
              <a:t>Ensures that a good flight following plan is in place for all aircraft.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ATGS Safety Responsibilities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26930"/>
            <a:ext cx="77724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900" dirty="0"/>
              <a:t>Determines that adequate and appropriate FM and VHF radio frequencies are used.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900" dirty="0"/>
              <a:t>Identify aviation safety issues and mitigates any hazards.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900" dirty="0"/>
              <a:t>Responsible for airspace and air traffic management for incident.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ATGS Safety Responsibilities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685798" y="1624148"/>
            <a:ext cx="7946573" cy="41148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900" dirty="0"/>
              <a:t>Establishes and maintains communications with Air Operations Branch Director, air tanker and Helicopter Coordinators, Helibase, fixed-wing bases, and ground resources. </a:t>
            </a:r>
          </a:p>
          <a:p>
            <a:pPr eaLnBrk="1" hangingPunct="1"/>
            <a:endParaRPr lang="en-US" sz="2900" dirty="0"/>
          </a:p>
          <a:p>
            <a:pPr eaLnBrk="1" hangingPunct="1"/>
            <a:r>
              <a:rPr lang="en-US" sz="2900" dirty="0"/>
              <a:t>Receives and acts on reports of </a:t>
            </a:r>
            <a:r>
              <a:rPr lang="en-US" sz="2900" dirty="0" err="1"/>
              <a:t>nonincident</a:t>
            </a:r>
            <a:r>
              <a:rPr lang="en-US" sz="2900" dirty="0"/>
              <a:t> aircraft violating TFR.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ATGS Safety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7184"/>
            <a:ext cx="7772400" cy="4114800"/>
          </a:xfrm>
        </p:spPr>
        <p:txBody>
          <a:bodyPr/>
          <a:lstStyle/>
          <a:p>
            <a:pPr eaLnBrk="1" hangingPunct="1"/>
            <a:r>
              <a:rPr lang="en-US" sz="2900" dirty="0"/>
              <a:t>Makes tactical recommendations to appropriate operations section personnel.</a:t>
            </a:r>
          </a:p>
          <a:p>
            <a:pPr eaLnBrk="1" hangingPunct="1"/>
            <a:endParaRPr lang="en-US" sz="2900" dirty="0"/>
          </a:p>
          <a:p>
            <a:pPr eaLnBrk="1" hangingPunct="1"/>
            <a:r>
              <a:rPr lang="en-US" sz="2900" dirty="0"/>
              <a:t>Informs Air Operations Branch Director of tactical recommendations affecting the air operations portion of the </a:t>
            </a:r>
            <a:r>
              <a:rPr lang="en-US" sz="2900" dirty="0" err="1"/>
              <a:t>IAP</a:t>
            </a:r>
            <a:r>
              <a:rPr lang="en-US" sz="2900" dirty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391886"/>
            <a:ext cx="9144001" cy="5334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3"/>
                </a:solidFill>
              </a:rPr>
              <a:t>Helicopter Advantages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056" y="1480457"/>
            <a:ext cx="7728857" cy="4876800"/>
          </a:xfrm>
        </p:spPr>
        <p:txBody>
          <a:bodyPr/>
          <a:lstStyle/>
          <a:p>
            <a:r>
              <a:rPr lang="en-US" dirty="0"/>
              <a:t>Drop more gallons per hour if a close source is available.</a:t>
            </a:r>
          </a:p>
          <a:p>
            <a:r>
              <a:rPr lang="en-US" dirty="0"/>
              <a:t>Used for other types of missions.</a:t>
            </a:r>
          </a:p>
          <a:p>
            <a:r>
              <a:rPr lang="en-US" dirty="0"/>
              <a:t>Work in steep terrain.</a:t>
            </a:r>
          </a:p>
          <a:p>
            <a:r>
              <a:rPr lang="en-US" dirty="0"/>
              <a:t>Make accurate drops near homes.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  <p:pic>
        <p:nvPicPr>
          <p:cNvPr id="2050" name="Picture 2" descr="\\ilmfcop3fp6\users$\esecakuk\Desktop\Helicopter Photos\Photos.10.3.08\NEWAIW1_IMG0074.jpg"/>
          <p:cNvPicPr>
            <a:picLocks noChangeAspect="1" noChangeArrowheads="1"/>
          </p:cNvPicPr>
          <p:nvPr/>
        </p:nvPicPr>
        <p:blipFill>
          <a:blip r:embed="rId3" cstate="print"/>
          <a:srcRect t="9298" r="11494" b="25489"/>
          <a:stretch>
            <a:fillRect/>
          </a:stretch>
        </p:blipFill>
        <p:spPr bwMode="auto">
          <a:xfrm>
            <a:off x="2518420" y="4455885"/>
            <a:ext cx="4107161" cy="1982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tanker/fixed-wing Coordinator (ATCO)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4526"/>
            <a:ext cx="7772400" cy="4114800"/>
          </a:xfrm>
        </p:spPr>
        <p:txBody>
          <a:bodyPr/>
          <a:lstStyle/>
          <a:p>
            <a:r>
              <a:rPr lang="en-US" sz="2900" dirty="0"/>
              <a:t>Establishes communication with the ATGS and obtains operational briefing on overall strategy and tactics.</a:t>
            </a:r>
          </a:p>
          <a:p>
            <a:r>
              <a:rPr lang="en-US" sz="2900" dirty="0"/>
              <a:t>Establishes communication with the air tanker pilot(s) and ensures compliance with the communication plan.</a:t>
            </a:r>
          </a:p>
          <a:p>
            <a:r>
              <a:rPr lang="en-US" sz="2900" dirty="0"/>
              <a:t>Surveys incident for hazards to ensure the safe operation of </a:t>
            </a:r>
            <a:r>
              <a:rPr lang="en-US" sz="2900" u="sng" dirty="0"/>
              <a:t>all</a:t>
            </a:r>
            <a:r>
              <a:rPr lang="en-US" sz="2900" dirty="0"/>
              <a:t> aircraft.</a:t>
            </a:r>
          </a:p>
          <a:p>
            <a:pPr>
              <a:buNone/>
            </a:pPr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tanker/fixed-wing Coordinator (ATCO)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85412"/>
            <a:ext cx="7772400" cy="4114800"/>
          </a:xfrm>
        </p:spPr>
        <p:txBody>
          <a:bodyPr/>
          <a:lstStyle/>
          <a:p>
            <a:r>
              <a:rPr lang="en-US" sz="2900" dirty="0"/>
              <a:t>Assigns air tanker(s) to specific tasks based on the action plan and the limitations of the air tanker(s).</a:t>
            </a:r>
          </a:p>
          <a:p>
            <a:r>
              <a:rPr lang="en-US" sz="2900" dirty="0"/>
              <a:t>Ensures that the air tanker pilot understands the overall strategy and tactics.</a:t>
            </a:r>
          </a:p>
          <a:p>
            <a:r>
              <a:rPr lang="en-US" sz="2900" dirty="0"/>
              <a:t>Coordinates with the ATGS for safe separation of rotor and fixed-wing aircraft.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tanker/fixed-wing Coordinator (ATCO)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85412"/>
            <a:ext cx="7772400" cy="4114800"/>
          </a:xfrm>
        </p:spPr>
        <p:txBody>
          <a:bodyPr/>
          <a:lstStyle/>
          <a:p>
            <a:r>
              <a:rPr lang="en-US" sz="2900" dirty="0"/>
              <a:t>Gives direct supervision to air tankers. Will lead air tankers on specific runs to ensure safe drops and exit route.</a:t>
            </a:r>
          </a:p>
          <a:p>
            <a:r>
              <a:rPr lang="en-US" sz="2900" dirty="0"/>
              <a:t>Can fulfill some responsibilities of the ATGS if requested.</a:t>
            </a:r>
          </a:p>
          <a:p>
            <a:pPr>
              <a:buNone/>
            </a:pPr>
            <a:endParaRPr lang="en-US" sz="29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572000"/>
            <a:ext cx="2642883" cy="163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tanker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50728"/>
            <a:ext cx="7772400" cy="4114800"/>
          </a:xfrm>
        </p:spPr>
        <p:txBody>
          <a:bodyPr/>
          <a:lstStyle/>
          <a:p>
            <a:r>
              <a:rPr lang="en-US" sz="2900" dirty="0"/>
              <a:t>Deliver retardant at the direction of the ATCO.</a:t>
            </a:r>
          </a:p>
          <a:p>
            <a:r>
              <a:rPr lang="en-US" sz="2900" dirty="0"/>
              <a:t>Confirm with the ATCO that the tactics and strategy are appropriate.</a:t>
            </a:r>
          </a:p>
          <a:p>
            <a:r>
              <a:rPr lang="en-US" sz="2900" dirty="0"/>
              <a:t>Communicate with the ATCO on air tanker capabilities and limitations.</a:t>
            </a:r>
          </a:p>
          <a:p>
            <a:pPr>
              <a:buNone/>
            </a:pPr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tanker Pilot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4526"/>
            <a:ext cx="7772400" cy="4114800"/>
          </a:xfrm>
        </p:spPr>
        <p:txBody>
          <a:bodyPr/>
          <a:lstStyle/>
          <a:p>
            <a:r>
              <a:rPr lang="en-US" sz="2900" dirty="0"/>
              <a:t>Air tanker Captain, in conference with the co-pilot, has the final authority on the mission.</a:t>
            </a:r>
          </a:p>
          <a:p>
            <a:r>
              <a:rPr lang="en-US" sz="2900" dirty="0"/>
              <a:t>Air tanker pilots carded for initial attack can assume some of the responsibilities of the ATCO and the ATGS in their absence.</a:t>
            </a:r>
          </a:p>
          <a:p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Helicopter Coordinator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74526"/>
            <a:ext cx="7772400" cy="4114800"/>
          </a:xfrm>
        </p:spPr>
        <p:txBody>
          <a:bodyPr/>
          <a:lstStyle/>
          <a:p>
            <a:r>
              <a:rPr lang="en-US" sz="2900" dirty="0"/>
              <a:t>Establishes communication with the ATGS and obtains operational briefing on overall strategy and tactics.</a:t>
            </a:r>
          </a:p>
          <a:p>
            <a:r>
              <a:rPr lang="en-US" sz="2900" dirty="0"/>
              <a:t>Establishes communication with the incident helibase to determine logistical needs of incident to be supported by helicopter.</a:t>
            </a:r>
          </a:p>
          <a:p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Helicopter Coordinator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900" dirty="0"/>
              <a:t>Surveys incident for hazards to ensure the safe operation of </a:t>
            </a:r>
            <a:r>
              <a:rPr lang="en-US" sz="2900" u="sng" dirty="0"/>
              <a:t>all</a:t>
            </a:r>
            <a:r>
              <a:rPr lang="en-US" sz="2900" dirty="0"/>
              <a:t> aircraft. </a:t>
            </a:r>
          </a:p>
          <a:p>
            <a:r>
              <a:rPr lang="en-US" sz="2900" dirty="0"/>
              <a:t>Assigns helicopters to specific tasks based on incident action plan and the capabilities and limitations of the assigned helicopter(s).</a:t>
            </a:r>
          </a:p>
          <a:p>
            <a:endParaRPr lang="en-US" sz="2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5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1066959"/>
          </a:xfrm>
          <a:noFill/>
        </p:spPr>
        <p:txBody>
          <a:bodyPr>
            <a:spAutoFit/>
          </a:bodyPr>
          <a:lstStyle/>
          <a:p>
            <a:pPr>
              <a:spcAft>
                <a:spcPct val="30000"/>
              </a:spcAft>
              <a:buClr>
                <a:schemeClr val="tx2"/>
              </a:buClr>
              <a:buSzPct val="35000"/>
              <a:buFont typeface="Monotype Sorts" pitchFamily="2" charset="2"/>
              <a:buNone/>
            </a:pPr>
            <a:r>
              <a:rPr lang="en-US" sz="3600" dirty="0"/>
              <a:t>Temporary Flight Restriction (TFR)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685800" y="1787438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900" dirty="0"/>
              <a:t>To keep </a:t>
            </a:r>
            <a:r>
              <a:rPr lang="en-US" sz="2900" dirty="0" err="1"/>
              <a:t>nonincident</a:t>
            </a:r>
            <a:r>
              <a:rPr lang="en-US" sz="2900" dirty="0"/>
              <a:t> aircraft out of the</a:t>
            </a:r>
          </a:p>
          <a:p>
            <a:pPr>
              <a:buFontTx/>
              <a:buNone/>
            </a:pPr>
            <a:r>
              <a:rPr lang="en-US" sz="2900" dirty="0"/>
              <a:t>incident airspace for safety purposes, a</a:t>
            </a:r>
          </a:p>
          <a:p>
            <a:pPr>
              <a:buFontTx/>
              <a:buNone/>
            </a:pPr>
            <a:r>
              <a:rPr lang="en-US" sz="2900" dirty="0"/>
              <a:t>TFR may be requested by incident</a:t>
            </a:r>
          </a:p>
          <a:p>
            <a:pPr>
              <a:buFontTx/>
              <a:buNone/>
            </a:pPr>
            <a:r>
              <a:rPr lang="en-US" sz="2900" dirty="0"/>
              <a:t>aviation management.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572000"/>
            <a:ext cx="2642883" cy="1635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Temporary flight restriction (tfr)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2900" dirty="0"/>
              <a:t>Incident dispatch </a:t>
            </a:r>
            <a:br>
              <a:rPr lang="en-US" sz="2900" dirty="0"/>
            </a:br>
            <a:r>
              <a:rPr lang="en-US" sz="2900" dirty="0"/>
              <a:t>will make formal </a:t>
            </a:r>
            <a:br>
              <a:rPr lang="en-US" sz="2900" dirty="0"/>
            </a:br>
            <a:r>
              <a:rPr lang="en-US" sz="2900" dirty="0"/>
              <a:t>TFR request to </a:t>
            </a:r>
            <a:br>
              <a:rPr lang="en-US" sz="2900" dirty="0"/>
            </a:br>
            <a:r>
              <a:rPr lang="en-US" sz="2900" dirty="0"/>
              <a:t>Federal Aviation </a:t>
            </a:r>
            <a:br>
              <a:rPr lang="en-US" sz="2900" dirty="0"/>
            </a:br>
            <a:r>
              <a:rPr lang="en-US" sz="2900" dirty="0"/>
              <a:t>Administration (FAA).</a:t>
            </a: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5094516" y="1682303"/>
            <a:ext cx="3287060" cy="4406995"/>
            <a:chOff x="8793188" y="909411"/>
            <a:chExt cx="4160837" cy="5578475"/>
          </a:xfrm>
        </p:grpSpPr>
        <p:pic>
          <p:nvPicPr>
            <p:cNvPr id="70659" name="Picture 4" descr="E:\01B-21SM.TIF"/>
            <p:cNvPicPr>
              <a:picLocks noChangeAspect="1" noChangeArrowheads="1"/>
            </p:cNvPicPr>
            <p:nvPr/>
          </p:nvPicPr>
          <p:blipFill>
            <a:blip r:embed="rId3" cstate="print">
              <a:lum bright="30000"/>
            </a:blip>
            <a:srcRect l="48294"/>
            <a:stretch>
              <a:fillRect/>
            </a:stretch>
          </p:blipFill>
          <p:spPr bwMode="auto">
            <a:xfrm>
              <a:off x="8793188" y="909411"/>
              <a:ext cx="4160837" cy="5578475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70660" name="Oval 5"/>
            <p:cNvSpPr>
              <a:spLocks noChangeArrowheads="1"/>
            </p:cNvSpPr>
            <p:nvPr/>
          </p:nvSpPr>
          <p:spPr bwMode="auto">
            <a:xfrm>
              <a:off x="10393388" y="2830286"/>
              <a:ext cx="1206500" cy="1177925"/>
            </a:xfrm>
            <a:prstGeom prst="ellipse">
              <a:avLst/>
            </a:prstGeom>
            <a:noFill/>
            <a:ln w="76200">
              <a:solidFill>
                <a:srgbClr val="0000FF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0661" name="Group 6"/>
            <p:cNvGrpSpPr>
              <a:grpSpLocks/>
            </p:cNvGrpSpPr>
            <p:nvPr/>
          </p:nvGrpSpPr>
          <p:grpSpPr bwMode="auto">
            <a:xfrm>
              <a:off x="10698188" y="2982686"/>
              <a:ext cx="533400" cy="685800"/>
              <a:chOff x="2400" y="2030"/>
              <a:chExt cx="944" cy="1966"/>
            </a:xfrm>
          </p:grpSpPr>
          <p:sp>
            <p:nvSpPr>
              <p:cNvPr id="70663" name="Freeform 7"/>
              <p:cNvSpPr>
                <a:spLocks/>
              </p:cNvSpPr>
              <p:nvPr/>
            </p:nvSpPr>
            <p:spPr bwMode="auto">
              <a:xfrm>
                <a:off x="2493" y="3203"/>
                <a:ext cx="84" cy="123"/>
              </a:xfrm>
              <a:custGeom>
                <a:avLst/>
                <a:gdLst>
                  <a:gd name="T0" fmla="*/ 70 w 84"/>
                  <a:gd name="T1" fmla="*/ 16 h 123"/>
                  <a:gd name="T2" fmla="*/ 62 w 84"/>
                  <a:gd name="T3" fmla="*/ 21 h 123"/>
                  <a:gd name="T4" fmla="*/ 58 w 84"/>
                  <a:gd name="T5" fmla="*/ 26 h 123"/>
                  <a:gd name="T6" fmla="*/ 50 w 84"/>
                  <a:gd name="T7" fmla="*/ 42 h 123"/>
                  <a:gd name="T8" fmla="*/ 29 w 84"/>
                  <a:gd name="T9" fmla="*/ 79 h 123"/>
                  <a:gd name="T10" fmla="*/ 4 w 84"/>
                  <a:gd name="T11" fmla="*/ 122 h 123"/>
                  <a:gd name="T12" fmla="*/ 0 w 84"/>
                  <a:gd name="T13" fmla="*/ 101 h 123"/>
                  <a:gd name="T14" fmla="*/ 9 w 84"/>
                  <a:gd name="T15" fmla="*/ 74 h 123"/>
                  <a:gd name="T16" fmla="*/ 21 w 84"/>
                  <a:gd name="T17" fmla="*/ 48 h 123"/>
                  <a:gd name="T18" fmla="*/ 37 w 84"/>
                  <a:gd name="T19" fmla="*/ 26 h 123"/>
                  <a:gd name="T20" fmla="*/ 46 w 84"/>
                  <a:gd name="T21" fmla="*/ 21 h 123"/>
                  <a:gd name="T22" fmla="*/ 54 w 84"/>
                  <a:gd name="T23" fmla="*/ 16 h 123"/>
                  <a:gd name="T24" fmla="*/ 62 w 84"/>
                  <a:gd name="T25" fmla="*/ 16 h 123"/>
                  <a:gd name="T26" fmla="*/ 70 w 84"/>
                  <a:gd name="T27" fmla="*/ 10 h 123"/>
                  <a:gd name="T28" fmla="*/ 70 w 84"/>
                  <a:gd name="T29" fmla="*/ 10 h 123"/>
                  <a:gd name="T30" fmla="*/ 79 w 84"/>
                  <a:gd name="T31" fmla="*/ 5 h 123"/>
                  <a:gd name="T32" fmla="*/ 83 w 84"/>
                  <a:gd name="T33" fmla="*/ 0 h 123"/>
                  <a:gd name="T34" fmla="*/ 83 w 84"/>
                  <a:gd name="T35" fmla="*/ 0 h 123"/>
                  <a:gd name="T36" fmla="*/ 83 w 84"/>
                  <a:gd name="T37" fmla="*/ 5 h 123"/>
                  <a:gd name="T38" fmla="*/ 75 w 84"/>
                  <a:gd name="T39" fmla="*/ 10 h 123"/>
                  <a:gd name="T40" fmla="*/ 70 w 84"/>
                  <a:gd name="T41" fmla="*/ 16 h 123"/>
                  <a:gd name="T42" fmla="*/ 66 w 84"/>
                  <a:gd name="T43" fmla="*/ 16 h 123"/>
                  <a:gd name="T44" fmla="*/ 70 w 84"/>
                  <a:gd name="T45" fmla="*/ 16 h 123"/>
                  <a:gd name="T46" fmla="*/ 75 w 84"/>
                  <a:gd name="T47" fmla="*/ 16 h 123"/>
                  <a:gd name="T48" fmla="*/ 79 w 84"/>
                  <a:gd name="T49" fmla="*/ 16 h 123"/>
                  <a:gd name="T50" fmla="*/ 70 w 84"/>
                  <a:gd name="T51" fmla="*/ 16 h 12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4"/>
                  <a:gd name="T79" fmla="*/ 0 h 123"/>
                  <a:gd name="T80" fmla="*/ 84 w 84"/>
                  <a:gd name="T81" fmla="*/ 123 h 12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4" h="123">
                    <a:moveTo>
                      <a:pt x="70" y="16"/>
                    </a:moveTo>
                    <a:lnTo>
                      <a:pt x="62" y="21"/>
                    </a:lnTo>
                    <a:lnTo>
                      <a:pt x="58" y="26"/>
                    </a:lnTo>
                    <a:lnTo>
                      <a:pt x="50" y="42"/>
                    </a:lnTo>
                    <a:lnTo>
                      <a:pt x="29" y="79"/>
                    </a:lnTo>
                    <a:lnTo>
                      <a:pt x="4" y="122"/>
                    </a:lnTo>
                    <a:lnTo>
                      <a:pt x="0" y="101"/>
                    </a:lnTo>
                    <a:lnTo>
                      <a:pt x="9" y="74"/>
                    </a:lnTo>
                    <a:lnTo>
                      <a:pt x="21" y="48"/>
                    </a:lnTo>
                    <a:lnTo>
                      <a:pt x="37" y="26"/>
                    </a:lnTo>
                    <a:lnTo>
                      <a:pt x="46" y="21"/>
                    </a:lnTo>
                    <a:lnTo>
                      <a:pt x="54" y="16"/>
                    </a:lnTo>
                    <a:lnTo>
                      <a:pt x="62" y="16"/>
                    </a:lnTo>
                    <a:lnTo>
                      <a:pt x="70" y="10"/>
                    </a:lnTo>
                    <a:lnTo>
                      <a:pt x="79" y="5"/>
                    </a:lnTo>
                    <a:lnTo>
                      <a:pt x="83" y="0"/>
                    </a:lnTo>
                    <a:lnTo>
                      <a:pt x="83" y="5"/>
                    </a:lnTo>
                    <a:lnTo>
                      <a:pt x="75" y="10"/>
                    </a:lnTo>
                    <a:lnTo>
                      <a:pt x="70" y="16"/>
                    </a:lnTo>
                    <a:lnTo>
                      <a:pt x="66" y="16"/>
                    </a:lnTo>
                    <a:lnTo>
                      <a:pt x="70" y="16"/>
                    </a:lnTo>
                    <a:lnTo>
                      <a:pt x="75" y="16"/>
                    </a:lnTo>
                    <a:lnTo>
                      <a:pt x="79" y="16"/>
                    </a:lnTo>
                    <a:lnTo>
                      <a:pt x="70" y="1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64" name="Freeform 8"/>
              <p:cNvSpPr>
                <a:spLocks/>
              </p:cNvSpPr>
              <p:nvPr/>
            </p:nvSpPr>
            <p:spPr bwMode="auto">
              <a:xfrm>
                <a:off x="2681" y="2503"/>
                <a:ext cx="488" cy="1463"/>
              </a:xfrm>
              <a:custGeom>
                <a:avLst/>
                <a:gdLst>
                  <a:gd name="T0" fmla="*/ 51 w 488"/>
                  <a:gd name="T1" fmla="*/ 1061 h 1463"/>
                  <a:gd name="T2" fmla="*/ 11 w 488"/>
                  <a:gd name="T3" fmla="*/ 972 h 1463"/>
                  <a:gd name="T4" fmla="*/ 0 w 488"/>
                  <a:gd name="T5" fmla="*/ 871 h 1463"/>
                  <a:gd name="T6" fmla="*/ 16 w 488"/>
                  <a:gd name="T7" fmla="*/ 795 h 1463"/>
                  <a:gd name="T8" fmla="*/ 31 w 488"/>
                  <a:gd name="T9" fmla="*/ 756 h 1463"/>
                  <a:gd name="T10" fmla="*/ 66 w 488"/>
                  <a:gd name="T11" fmla="*/ 706 h 1463"/>
                  <a:gd name="T12" fmla="*/ 142 w 488"/>
                  <a:gd name="T13" fmla="*/ 585 h 1463"/>
                  <a:gd name="T14" fmla="*/ 244 w 488"/>
                  <a:gd name="T15" fmla="*/ 445 h 1463"/>
                  <a:gd name="T16" fmla="*/ 289 w 488"/>
                  <a:gd name="T17" fmla="*/ 369 h 1463"/>
                  <a:gd name="T18" fmla="*/ 340 w 488"/>
                  <a:gd name="T19" fmla="*/ 229 h 1463"/>
                  <a:gd name="T20" fmla="*/ 350 w 488"/>
                  <a:gd name="T21" fmla="*/ 38 h 1463"/>
                  <a:gd name="T22" fmla="*/ 345 w 488"/>
                  <a:gd name="T23" fmla="*/ 7 h 1463"/>
                  <a:gd name="T24" fmla="*/ 355 w 488"/>
                  <a:gd name="T25" fmla="*/ 7 h 1463"/>
                  <a:gd name="T26" fmla="*/ 381 w 488"/>
                  <a:gd name="T27" fmla="*/ 38 h 1463"/>
                  <a:gd name="T28" fmla="*/ 406 w 488"/>
                  <a:gd name="T29" fmla="*/ 140 h 1463"/>
                  <a:gd name="T30" fmla="*/ 416 w 488"/>
                  <a:gd name="T31" fmla="*/ 178 h 1463"/>
                  <a:gd name="T32" fmla="*/ 411 w 488"/>
                  <a:gd name="T33" fmla="*/ 261 h 1463"/>
                  <a:gd name="T34" fmla="*/ 381 w 488"/>
                  <a:gd name="T35" fmla="*/ 388 h 1463"/>
                  <a:gd name="T36" fmla="*/ 325 w 488"/>
                  <a:gd name="T37" fmla="*/ 566 h 1463"/>
                  <a:gd name="T38" fmla="*/ 335 w 488"/>
                  <a:gd name="T39" fmla="*/ 737 h 1463"/>
                  <a:gd name="T40" fmla="*/ 406 w 488"/>
                  <a:gd name="T41" fmla="*/ 890 h 1463"/>
                  <a:gd name="T42" fmla="*/ 452 w 488"/>
                  <a:gd name="T43" fmla="*/ 979 h 1463"/>
                  <a:gd name="T44" fmla="*/ 482 w 488"/>
                  <a:gd name="T45" fmla="*/ 1055 h 1463"/>
                  <a:gd name="T46" fmla="*/ 487 w 488"/>
                  <a:gd name="T47" fmla="*/ 1093 h 1463"/>
                  <a:gd name="T48" fmla="*/ 477 w 488"/>
                  <a:gd name="T49" fmla="*/ 1176 h 1463"/>
                  <a:gd name="T50" fmla="*/ 446 w 488"/>
                  <a:gd name="T51" fmla="*/ 1265 h 1463"/>
                  <a:gd name="T52" fmla="*/ 396 w 488"/>
                  <a:gd name="T53" fmla="*/ 1354 h 1463"/>
                  <a:gd name="T54" fmla="*/ 375 w 488"/>
                  <a:gd name="T55" fmla="*/ 1366 h 1463"/>
                  <a:gd name="T56" fmla="*/ 345 w 488"/>
                  <a:gd name="T57" fmla="*/ 1392 h 1463"/>
                  <a:gd name="T58" fmla="*/ 183 w 488"/>
                  <a:gd name="T59" fmla="*/ 1449 h 1463"/>
                  <a:gd name="T60" fmla="*/ 142 w 488"/>
                  <a:gd name="T61" fmla="*/ 1455 h 1463"/>
                  <a:gd name="T62" fmla="*/ 117 w 488"/>
                  <a:gd name="T63" fmla="*/ 1462 h 1463"/>
                  <a:gd name="T64" fmla="*/ 76 w 488"/>
                  <a:gd name="T65" fmla="*/ 1455 h 1463"/>
                  <a:gd name="T66" fmla="*/ 147 w 488"/>
                  <a:gd name="T67" fmla="*/ 1430 h 1463"/>
                  <a:gd name="T68" fmla="*/ 218 w 488"/>
                  <a:gd name="T69" fmla="*/ 1398 h 1463"/>
                  <a:gd name="T70" fmla="*/ 249 w 488"/>
                  <a:gd name="T71" fmla="*/ 1379 h 1463"/>
                  <a:gd name="T72" fmla="*/ 284 w 488"/>
                  <a:gd name="T73" fmla="*/ 1360 h 1463"/>
                  <a:gd name="T74" fmla="*/ 305 w 488"/>
                  <a:gd name="T75" fmla="*/ 1328 h 1463"/>
                  <a:gd name="T76" fmla="*/ 325 w 488"/>
                  <a:gd name="T77" fmla="*/ 1290 h 1463"/>
                  <a:gd name="T78" fmla="*/ 320 w 488"/>
                  <a:gd name="T79" fmla="*/ 1227 h 1463"/>
                  <a:gd name="T80" fmla="*/ 289 w 488"/>
                  <a:gd name="T81" fmla="*/ 1169 h 1463"/>
                  <a:gd name="T82" fmla="*/ 259 w 488"/>
                  <a:gd name="T83" fmla="*/ 1112 h 1463"/>
                  <a:gd name="T84" fmla="*/ 234 w 488"/>
                  <a:gd name="T85" fmla="*/ 1068 h 1463"/>
                  <a:gd name="T86" fmla="*/ 188 w 488"/>
                  <a:gd name="T87" fmla="*/ 972 h 1463"/>
                  <a:gd name="T88" fmla="*/ 178 w 488"/>
                  <a:gd name="T89" fmla="*/ 947 h 1463"/>
                  <a:gd name="T90" fmla="*/ 178 w 488"/>
                  <a:gd name="T91" fmla="*/ 883 h 1463"/>
                  <a:gd name="T92" fmla="*/ 208 w 488"/>
                  <a:gd name="T93" fmla="*/ 814 h 1463"/>
                  <a:gd name="T94" fmla="*/ 213 w 488"/>
                  <a:gd name="T95" fmla="*/ 807 h 1463"/>
                  <a:gd name="T96" fmla="*/ 158 w 488"/>
                  <a:gd name="T97" fmla="*/ 845 h 1463"/>
                  <a:gd name="T98" fmla="*/ 112 w 488"/>
                  <a:gd name="T99" fmla="*/ 903 h 1463"/>
                  <a:gd name="T100" fmla="*/ 97 w 488"/>
                  <a:gd name="T101" fmla="*/ 928 h 1463"/>
                  <a:gd name="T102" fmla="*/ 76 w 488"/>
                  <a:gd name="T103" fmla="*/ 998 h 1463"/>
                  <a:gd name="T104" fmla="*/ 81 w 488"/>
                  <a:gd name="T105" fmla="*/ 1055 h 1463"/>
                  <a:gd name="T106" fmla="*/ 81 w 488"/>
                  <a:gd name="T107" fmla="*/ 1074 h 146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88"/>
                  <a:gd name="T163" fmla="*/ 0 h 1463"/>
                  <a:gd name="T164" fmla="*/ 488 w 488"/>
                  <a:gd name="T165" fmla="*/ 1463 h 146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88" h="1463">
                    <a:moveTo>
                      <a:pt x="81" y="1087"/>
                    </a:moveTo>
                    <a:lnTo>
                      <a:pt x="66" y="1080"/>
                    </a:lnTo>
                    <a:lnTo>
                      <a:pt x="51" y="1061"/>
                    </a:lnTo>
                    <a:lnTo>
                      <a:pt x="41" y="1030"/>
                    </a:lnTo>
                    <a:lnTo>
                      <a:pt x="26" y="1004"/>
                    </a:lnTo>
                    <a:lnTo>
                      <a:pt x="11" y="972"/>
                    </a:lnTo>
                    <a:lnTo>
                      <a:pt x="0" y="941"/>
                    </a:lnTo>
                    <a:lnTo>
                      <a:pt x="0" y="909"/>
                    </a:lnTo>
                    <a:lnTo>
                      <a:pt x="0" y="871"/>
                    </a:lnTo>
                    <a:lnTo>
                      <a:pt x="0" y="833"/>
                    </a:lnTo>
                    <a:lnTo>
                      <a:pt x="11" y="801"/>
                    </a:lnTo>
                    <a:lnTo>
                      <a:pt x="16" y="795"/>
                    </a:lnTo>
                    <a:lnTo>
                      <a:pt x="26" y="782"/>
                    </a:lnTo>
                    <a:lnTo>
                      <a:pt x="31" y="769"/>
                    </a:lnTo>
                    <a:lnTo>
                      <a:pt x="31" y="756"/>
                    </a:lnTo>
                    <a:lnTo>
                      <a:pt x="36" y="750"/>
                    </a:lnTo>
                    <a:lnTo>
                      <a:pt x="36" y="744"/>
                    </a:lnTo>
                    <a:lnTo>
                      <a:pt x="66" y="706"/>
                    </a:lnTo>
                    <a:lnTo>
                      <a:pt x="92" y="661"/>
                    </a:lnTo>
                    <a:lnTo>
                      <a:pt x="122" y="610"/>
                    </a:lnTo>
                    <a:lnTo>
                      <a:pt x="142" y="585"/>
                    </a:lnTo>
                    <a:lnTo>
                      <a:pt x="158" y="566"/>
                    </a:lnTo>
                    <a:lnTo>
                      <a:pt x="198" y="502"/>
                    </a:lnTo>
                    <a:lnTo>
                      <a:pt x="244" y="445"/>
                    </a:lnTo>
                    <a:lnTo>
                      <a:pt x="254" y="420"/>
                    </a:lnTo>
                    <a:lnTo>
                      <a:pt x="274" y="394"/>
                    </a:lnTo>
                    <a:lnTo>
                      <a:pt x="289" y="369"/>
                    </a:lnTo>
                    <a:lnTo>
                      <a:pt x="305" y="343"/>
                    </a:lnTo>
                    <a:lnTo>
                      <a:pt x="325" y="286"/>
                    </a:lnTo>
                    <a:lnTo>
                      <a:pt x="340" y="229"/>
                    </a:lnTo>
                    <a:lnTo>
                      <a:pt x="360" y="115"/>
                    </a:lnTo>
                    <a:lnTo>
                      <a:pt x="355" y="77"/>
                    </a:lnTo>
                    <a:lnTo>
                      <a:pt x="350" y="38"/>
                    </a:lnTo>
                    <a:lnTo>
                      <a:pt x="350" y="26"/>
                    </a:lnTo>
                    <a:lnTo>
                      <a:pt x="345" y="13"/>
                    </a:lnTo>
                    <a:lnTo>
                      <a:pt x="345" y="7"/>
                    </a:lnTo>
                    <a:lnTo>
                      <a:pt x="345" y="0"/>
                    </a:lnTo>
                    <a:lnTo>
                      <a:pt x="350" y="0"/>
                    </a:lnTo>
                    <a:lnTo>
                      <a:pt x="355" y="7"/>
                    </a:lnTo>
                    <a:lnTo>
                      <a:pt x="360" y="13"/>
                    </a:lnTo>
                    <a:lnTo>
                      <a:pt x="365" y="13"/>
                    </a:lnTo>
                    <a:lnTo>
                      <a:pt x="381" y="38"/>
                    </a:lnTo>
                    <a:lnTo>
                      <a:pt x="386" y="64"/>
                    </a:lnTo>
                    <a:lnTo>
                      <a:pt x="401" y="121"/>
                    </a:lnTo>
                    <a:lnTo>
                      <a:pt x="406" y="140"/>
                    </a:lnTo>
                    <a:lnTo>
                      <a:pt x="411" y="159"/>
                    </a:lnTo>
                    <a:lnTo>
                      <a:pt x="416" y="172"/>
                    </a:lnTo>
                    <a:lnTo>
                      <a:pt x="416" y="178"/>
                    </a:lnTo>
                    <a:lnTo>
                      <a:pt x="406" y="223"/>
                    </a:lnTo>
                    <a:lnTo>
                      <a:pt x="406" y="242"/>
                    </a:lnTo>
                    <a:lnTo>
                      <a:pt x="411" y="261"/>
                    </a:lnTo>
                    <a:lnTo>
                      <a:pt x="401" y="305"/>
                    </a:lnTo>
                    <a:lnTo>
                      <a:pt x="391" y="350"/>
                    </a:lnTo>
                    <a:lnTo>
                      <a:pt x="381" y="388"/>
                    </a:lnTo>
                    <a:lnTo>
                      <a:pt x="365" y="432"/>
                    </a:lnTo>
                    <a:lnTo>
                      <a:pt x="340" y="521"/>
                    </a:lnTo>
                    <a:lnTo>
                      <a:pt x="325" y="566"/>
                    </a:lnTo>
                    <a:lnTo>
                      <a:pt x="320" y="610"/>
                    </a:lnTo>
                    <a:lnTo>
                      <a:pt x="325" y="674"/>
                    </a:lnTo>
                    <a:lnTo>
                      <a:pt x="335" y="737"/>
                    </a:lnTo>
                    <a:lnTo>
                      <a:pt x="355" y="801"/>
                    </a:lnTo>
                    <a:lnTo>
                      <a:pt x="381" y="858"/>
                    </a:lnTo>
                    <a:lnTo>
                      <a:pt x="406" y="890"/>
                    </a:lnTo>
                    <a:lnTo>
                      <a:pt x="421" y="909"/>
                    </a:lnTo>
                    <a:lnTo>
                      <a:pt x="431" y="928"/>
                    </a:lnTo>
                    <a:lnTo>
                      <a:pt x="452" y="979"/>
                    </a:lnTo>
                    <a:lnTo>
                      <a:pt x="472" y="1023"/>
                    </a:lnTo>
                    <a:lnTo>
                      <a:pt x="477" y="1042"/>
                    </a:lnTo>
                    <a:lnTo>
                      <a:pt x="482" y="1055"/>
                    </a:lnTo>
                    <a:lnTo>
                      <a:pt x="487" y="1061"/>
                    </a:lnTo>
                    <a:lnTo>
                      <a:pt x="487" y="1068"/>
                    </a:lnTo>
                    <a:lnTo>
                      <a:pt x="487" y="1093"/>
                    </a:lnTo>
                    <a:lnTo>
                      <a:pt x="482" y="1125"/>
                    </a:lnTo>
                    <a:lnTo>
                      <a:pt x="482" y="1157"/>
                    </a:lnTo>
                    <a:lnTo>
                      <a:pt x="477" y="1176"/>
                    </a:lnTo>
                    <a:lnTo>
                      <a:pt x="472" y="1208"/>
                    </a:lnTo>
                    <a:lnTo>
                      <a:pt x="457" y="1233"/>
                    </a:lnTo>
                    <a:lnTo>
                      <a:pt x="446" y="1265"/>
                    </a:lnTo>
                    <a:lnTo>
                      <a:pt x="436" y="1290"/>
                    </a:lnTo>
                    <a:lnTo>
                      <a:pt x="416" y="1322"/>
                    </a:lnTo>
                    <a:lnTo>
                      <a:pt x="396" y="1354"/>
                    </a:lnTo>
                    <a:lnTo>
                      <a:pt x="386" y="1360"/>
                    </a:lnTo>
                    <a:lnTo>
                      <a:pt x="381" y="1366"/>
                    </a:lnTo>
                    <a:lnTo>
                      <a:pt x="375" y="1366"/>
                    </a:lnTo>
                    <a:lnTo>
                      <a:pt x="370" y="1379"/>
                    </a:lnTo>
                    <a:lnTo>
                      <a:pt x="360" y="1385"/>
                    </a:lnTo>
                    <a:lnTo>
                      <a:pt x="345" y="1392"/>
                    </a:lnTo>
                    <a:lnTo>
                      <a:pt x="274" y="1417"/>
                    </a:lnTo>
                    <a:lnTo>
                      <a:pt x="203" y="1443"/>
                    </a:lnTo>
                    <a:lnTo>
                      <a:pt x="183" y="1449"/>
                    </a:lnTo>
                    <a:lnTo>
                      <a:pt x="163" y="1449"/>
                    </a:lnTo>
                    <a:lnTo>
                      <a:pt x="152" y="1455"/>
                    </a:lnTo>
                    <a:lnTo>
                      <a:pt x="142" y="1455"/>
                    </a:lnTo>
                    <a:lnTo>
                      <a:pt x="127" y="1462"/>
                    </a:lnTo>
                    <a:lnTo>
                      <a:pt x="122" y="1462"/>
                    </a:lnTo>
                    <a:lnTo>
                      <a:pt x="117" y="1462"/>
                    </a:lnTo>
                    <a:lnTo>
                      <a:pt x="97" y="1462"/>
                    </a:lnTo>
                    <a:lnTo>
                      <a:pt x="76" y="1462"/>
                    </a:lnTo>
                    <a:lnTo>
                      <a:pt x="76" y="1455"/>
                    </a:lnTo>
                    <a:lnTo>
                      <a:pt x="81" y="1455"/>
                    </a:lnTo>
                    <a:lnTo>
                      <a:pt x="102" y="1449"/>
                    </a:lnTo>
                    <a:lnTo>
                      <a:pt x="147" y="1430"/>
                    </a:lnTo>
                    <a:lnTo>
                      <a:pt x="178" y="1417"/>
                    </a:lnTo>
                    <a:lnTo>
                      <a:pt x="208" y="1404"/>
                    </a:lnTo>
                    <a:lnTo>
                      <a:pt x="218" y="1398"/>
                    </a:lnTo>
                    <a:lnTo>
                      <a:pt x="228" y="1398"/>
                    </a:lnTo>
                    <a:lnTo>
                      <a:pt x="244" y="1385"/>
                    </a:lnTo>
                    <a:lnTo>
                      <a:pt x="249" y="1379"/>
                    </a:lnTo>
                    <a:lnTo>
                      <a:pt x="259" y="1379"/>
                    </a:lnTo>
                    <a:lnTo>
                      <a:pt x="269" y="1373"/>
                    </a:lnTo>
                    <a:lnTo>
                      <a:pt x="284" y="1360"/>
                    </a:lnTo>
                    <a:lnTo>
                      <a:pt x="289" y="1354"/>
                    </a:lnTo>
                    <a:lnTo>
                      <a:pt x="294" y="1347"/>
                    </a:lnTo>
                    <a:lnTo>
                      <a:pt x="305" y="1328"/>
                    </a:lnTo>
                    <a:lnTo>
                      <a:pt x="320" y="1303"/>
                    </a:lnTo>
                    <a:lnTo>
                      <a:pt x="325" y="1296"/>
                    </a:lnTo>
                    <a:lnTo>
                      <a:pt x="325" y="1290"/>
                    </a:lnTo>
                    <a:lnTo>
                      <a:pt x="325" y="1258"/>
                    </a:lnTo>
                    <a:lnTo>
                      <a:pt x="325" y="1239"/>
                    </a:lnTo>
                    <a:lnTo>
                      <a:pt x="320" y="1227"/>
                    </a:lnTo>
                    <a:lnTo>
                      <a:pt x="310" y="1214"/>
                    </a:lnTo>
                    <a:lnTo>
                      <a:pt x="305" y="1201"/>
                    </a:lnTo>
                    <a:lnTo>
                      <a:pt x="289" y="1169"/>
                    </a:lnTo>
                    <a:lnTo>
                      <a:pt x="284" y="1150"/>
                    </a:lnTo>
                    <a:lnTo>
                      <a:pt x="269" y="1131"/>
                    </a:lnTo>
                    <a:lnTo>
                      <a:pt x="259" y="1112"/>
                    </a:lnTo>
                    <a:lnTo>
                      <a:pt x="254" y="1099"/>
                    </a:lnTo>
                    <a:lnTo>
                      <a:pt x="244" y="1087"/>
                    </a:lnTo>
                    <a:lnTo>
                      <a:pt x="234" y="1068"/>
                    </a:lnTo>
                    <a:lnTo>
                      <a:pt x="213" y="1042"/>
                    </a:lnTo>
                    <a:lnTo>
                      <a:pt x="203" y="1011"/>
                    </a:lnTo>
                    <a:lnTo>
                      <a:pt x="188" y="972"/>
                    </a:lnTo>
                    <a:lnTo>
                      <a:pt x="183" y="960"/>
                    </a:lnTo>
                    <a:lnTo>
                      <a:pt x="178" y="947"/>
                    </a:lnTo>
                    <a:lnTo>
                      <a:pt x="178" y="941"/>
                    </a:lnTo>
                    <a:lnTo>
                      <a:pt x="173" y="909"/>
                    </a:lnTo>
                    <a:lnTo>
                      <a:pt x="178" y="883"/>
                    </a:lnTo>
                    <a:lnTo>
                      <a:pt x="198" y="820"/>
                    </a:lnTo>
                    <a:lnTo>
                      <a:pt x="203" y="814"/>
                    </a:lnTo>
                    <a:lnTo>
                      <a:pt x="208" y="814"/>
                    </a:lnTo>
                    <a:lnTo>
                      <a:pt x="213" y="807"/>
                    </a:lnTo>
                    <a:lnTo>
                      <a:pt x="218" y="801"/>
                    </a:lnTo>
                    <a:lnTo>
                      <a:pt x="213" y="807"/>
                    </a:lnTo>
                    <a:lnTo>
                      <a:pt x="203" y="807"/>
                    </a:lnTo>
                    <a:lnTo>
                      <a:pt x="178" y="826"/>
                    </a:lnTo>
                    <a:lnTo>
                      <a:pt x="158" y="845"/>
                    </a:lnTo>
                    <a:lnTo>
                      <a:pt x="142" y="864"/>
                    </a:lnTo>
                    <a:lnTo>
                      <a:pt x="122" y="890"/>
                    </a:lnTo>
                    <a:lnTo>
                      <a:pt x="112" y="903"/>
                    </a:lnTo>
                    <a:lnTo>
                      <a:pt x="107" y="909"/>
                    </a:lnTo>
                    <a:lnTo>
                      <a:pt x="102" y="909"/>
                    </a:lnTo>
                    <a:lnTo>
                      <a:pt x="97" y="928"/>
                    </a:lnTo>
                    <a:lnTo>
                      <a:pt x="87" y="947"/>
                    </a:lnTo>
                    <a:lnTo>
                      <a:pt x="81" y="972"/>
                    </a:lnTo>
                    <a:lnTo>
                      <a:pt x="76" y="998"/>
                    </a:lnTo>
                    <a:lnTo>
                      <a:pt x="76" y="1023"/>
                    </a:lnTo>
                    <a:lnTo>
                      <a:pt x="81" y="1042"/>
                    </a:lnTo>
                    <a:lnTo>
                      <a:pt x="81" y="1055"/>
                    </a:lnTo>
                    <a:lnTo>
                      <a:pt x="81" y="1061"/>
                    </a:lnTo>
                    <a:lnTo>
                      <a:pt x="81" y="1068"/>
                    </a:lnTo>
                    <a:lnTo>
                      <a:pt x="81" y="1074"/>
                    </a:lnTo>
                    <a:lnTo>
                      <a:pt x="81" y="108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65" name="Freeform 9"/>
              <p:cNvSpPr>
                <a:spLocks/>
              </p:cNvSpPr>
              <p:nvPr/>
            </p:nvSpPr>
            <p:spPr bwMode="auto">
              <a:xfrm>
                <a:off x="2518" y="3238"/>
                <a:ext cx="313" cy="662"/>
              </a:xfrm>
              <a:custGeom>
                <a:avLst/>
                <a:gdLst>
                  <a:gd name="T0" fmla="*/ 95 w 313"/>
                  <a:gd name="T1" fmla="*/ 6 h 662"/>
                  <a:gd name="T2" fmla="*/ 90 w 313"/>
                  <a:gd name="T3" fmla="*/ 43 h 662"/>
                  <a:gd name="T4" fmla="*/ 81 w 313"/>
                  <a:gd name="T5" fmla="*/ 75 h 662"/>
                  <a:gd name="T6" fmla="*/ 72 w 313"/>
                  <a:gd name="T7" fmla="*/ 106 h 662"/>
                  <a:gd name="T8" fmla="*/ 67 w 313"/>
                  <a:gd name="T9" fmla="*/ 137 h 662"/>
                  <a:gd name="T10" fmla="*/ 77 w 313"/>
                  <a:gd name="T11" fmla="*/ 162 h 662"/>
                  <a:gd name="T12" fmla="*/ 77 w 313"/>
                  <a:gd name="T13" fmla="*/ 187 h 662"/>
                  <a:gd name="T14" fmla="*/ 81 w 313"/>
                  <a:gd name="T15" fmla="*/ 237 h 662"/>
                  <a:gd name="T16" fmla="*/ 95 w 313"/>
                  <a:gd name="T17" fmla="*/ 287 h 662"/>
                  <a:gd name="T18" fmla="*/ 122 w 313"/>
                  <a:gd name="T19" fmla="*/ 343 h 662"/>
                  <a:gd name="T20" fmla="*/ 158 w 313"/>
                  <a:gd name="T21" fmla="*/ 393 h 662"/>
                  <a:gd name="T22" fmla="*/ 181 w 313"/>
                  <a:gd name="T23" fmla="*/ 411 h 662"/>
                  <a:gd name="T24" fmla="*/ 203 w 313"/>
                  <a:gd name="T25" fmla="*/ 424 h 662"/>
                  <a:gd name="T26" fmla="*/ 221 w 313"/>
                  <a:gd name="T27" fmla="*/ 436 h 662"/>
                  <a:gd name="T28" fmla="*/ 244 w 313"/>
                  <a:gd name="T29" fmla="*/ 449 h 662"/>
                  <a:gd name="T30" fmla="*/ 267 w 313"/>
                  <a:gd name="T31" fmla="*/ 461 h 662"/>
                  <a:gd name="T32" fmla="*/ 285 w 313"/>
                  <a:gd name="T33" fmla="*/ 480 h 662"/>
                  <a:gd name="T34" fmla="*/ 294 w 313"/>
                  <a:gd name="T35" fmla="*/ 493 h 662"/>
                  <a:gd name="T36" fmla="*/ 303 w 313"/>
                  <a:gd name="T37" fmla="*/ 499 h 662"/>
                  <a:gd name="T38" fmla="*/ 307 w 313"/>
                  <a:gd name="T39" fmla="*/ 511 h 662"/>
                  <a:gd name="T40" fmla="*/ 312 w 313"/>
                  <a:gd name="T41" fmla="*/ 524 h 662"/>
                  <a:gd name="T42" fmla="*/ 312 w 313"/>
                  <a:gd name="T43" fmla="*/ 524 h 662"/>
                  <a:gd name="T44" fmla="*/ 307 w 313"/>
                  <a:gd name="T45" fmla="*/ 561 h 662"/>
                  <a:gd name="T46" fmla="*/ 298 w 313"/>
                  <a:gd name="T47" fmla="*/ 599 h 662"/>
                  <a:gd name="T48" fmla="*/ 285 w 313"/>
                  <a:gd name="T49" fmla="*/ 630 h 662"/>
                  <a:gd name="T50" fmla="*/ 258 w 313"/>
                  <a:gd name="T51" fmla="*/ 661 h 662"/>
                  <a:gd name="T52" fmla="*/ 262 w 313"/>
                  <a:gd name="T53" fmla="*/ 630 h 662"/>
                  <a:gd name="T54" fmla="*/ 262 w 313"/>
                  <a:gd name="T55" fmla="*/ 599 h 662"/>
                  <a:gd name="T56" fmla="*/ 253 w 313"/>
                  <a:gd name="T57" fmla="*/ 567 h 662"/>
                  <a:gd name="T58" fmla="*/ 240 w 313"/>
                  <a:gd name="T59" fmla="*/ 536 h 662"/>
                  <a:gd name="T60" fmla="*/ 217 w 313"/>
                  <a:gd name="T61" fmla="*/ 499 h 662"/>
                  <a:gd name="T62" fmla="*/ 185 w 313"/>
                  <a:gd name="T63" fmla="*/ 474 h 662"/>
                  <a:gd name="T64" fmla="*/ 149 w 313"/>
                  <a:gd name="T65" fmla="*/ 455 h 662"/>
                  <a:gd name="T66" fmla="*/ 113 w 313"/>
                  <a:gd name="T67" fmla="*/ 436 h 662"/>
                  <a:gd name="T68" fmla="*/ 99 w 313"/>
                  <a:gd name="T69" fmla="*/ 424 h 662"/>
                  <a:gd name="T70" fmla="*/ 86 w 313"/>
                  <a:gd name="T71" fmla="*/ 405 h 662"/>
                  <a:gd name="T72" fmla="*/ 49 w 313"/>
                  <a:gd name="T73" fmla="*/ 380 h 662"/>
                  <a:gd name="T74" fmla="*/ 40 w 313"/>
                  <a:gd name="T75" fmla="*/ 362 h 662"/>
                  <a:gd name="T76" fmla="*/ 31 w 313"/>
                  <a:gd name="T77" fmla="*/ 349 h 662"/>
                  <a:gd name="T78" fmla="*/ 18 w 313"/>
                  <a:gd name="T79" fmla="*/ 318 h 662"/>
                  <a:gd name="T80" fmla="*/ 13 w 313"/>
                  <a:gd name="T81" fmla="*/ 312 h 662"/>
                  <a:gd name="T82" fmla="*/ 13 w 313"/>
                  <a:gd name="T83" fmla="*/ 305 h 662"/>
                  <a:gd name="T84" fmla="*/ 13 w 313"/>
                  <a:gd name="T85" fmla="*/ 305 h 662"/>
                  <a:gd name="T86" fmla="*/ 13 w 313"/>
                  <a:gd name="T87" fmla="*/ 305 h 662"/>
                  <a:gd name="T88" fmla="*/ 13 w 313"/>
                  <a:gd name="T89" fmla="*/ 299 h 662"/>
                  <a:gd name="T90" fmla="*/ 9 w 313"/>
                  <a:gd name="T91" fmla="*/ 293 h 662"/>
                  <a:gd name="T92" fmla="*/ 9 w 313"/>
                  <a:gd name="T93" fmla="*/ 287 h 662"/>
                  <a:gd name="T94" fmla="*/ 4 w 313"/>
                  <a:gd name="T95" fmla="*/ 280 h 662"/>
                  <a:gd name="T96" fmla="*/ 0 w 313"/>
                  <a:gd name="T97" fmla="*/ 218 h 662"/>
                  <a:gd name="T98" fmla="*/ 4 w 313"/>
                  <a:gd name="T99" fmla="*/ 149 h 662"/>
                  <a:gd name="T100" fmla="*/ 13 w 313"/>
                  <a:gd name="T101" fmla="*/ 112 h 662"/>
                  <a:gd name="T102" fmla="*/ 27 w 313"/>
                  <a:gd name="T103" fmla="*/ 81 h 662"/>
                  <a:gd name="T104" fmla="*/ 45 w 313"/>
                  <a:gd name="T105" fmla="*/ 56 h 662"/>
                  <a:gd name="T106" fmla="*/ 72 w 313"/>
                  <a:gd name="T107" fmla="*/ 31 h 662"/>
                  <a:gd name="T108" fmla="*/ 77 w 313"/>
                  <a:gd name="T109" fmla="*/ 25 h 662"/>
                  <a:gd name="T110" fmla="*/ 90 w 313"/>
                  <a:gd name="T111" fmla="*/ 12 h 662"/>
                  <a:gd name="T112" fmla="*/ 99 w 313"/>
                  <a:gd name="T113" fmla="*/ 0 h 662"/>
                  <a:gd name="T114" fmla="*/ 99 w 313"/>
                  <a:gd name="T115" fmla="*/ 0 h 662"/>
                  <a:gd name="T116" fmla="*/ 95 w 313"/>
                  <a:gd name="T117" fmla="*/ 6 h 66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13"/>
                  <a:gd name="T178" fmla="*/ 0 h 662"/>
                  <a:gd name="T179" fmla="*/ 313 w 313"/>
                  <a:gd name="T180" fmla="*/ 662 h 66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13" h="662">
                    <a:moveTo>
                      <a:pt x="95" y="6"/>
                    </a:moveTo>
                    <a:lnTo>
                      <a:pt x="90" y="43"/>
                    </a:lnTo>
                    <a:lnTo>
                      <a:pt x="81" y="75"/>
                    </a:lnTo>
                    <a:lnTo>
                      <a:pt x="72" y="106"/>
                    </a:lnTo>
                    <a:lnTo>
                      <a:pt x="67" y="137"/>
                    </a:lnTo>
                    <a:lnTo>
                      <a:pt x="77" y="162"/>
                    </a:lnTo>
                    <a:lnTo>
                      <a:pt x="77" y="187"/>
                    </a:lnTo>
                    <a:lnTo>
                      <a:pt x="81" y="237"/>
                    </a:lnTo>
                    <a:lnTo>
                      <a:pt x="95" y="287"/>
                    </a:lnTo>
                    <a:lnTo>
                      <a:pt x="122" y="343"/>
                    </a:lnTo>
                    <a:lnTo>
                      <a:pt x="158" y="393"/>
                    </a:lnTo>
                    <a:lnTo>
                      <a:pt x="181" y="411"/>
                    </a:lnTo>
                    <a:lnTo>
                      <a:pt x="203" y="424"/>
                    </a:lnTo>
                    <a:lnTo>
                      <a:pt x="221" y="436"/>
                    </a:lnTo>
                    <a:lnTo>
                      <a:pt x="244" y="449"/>
                    </a:lnTo>
                    <a:lnTo>
                      <a:pt x="267" y="461"/>
                    </a:lnTo>
                    <a:lnTo>
                      <a:pt x="285" y="480"/>
                    </a:lnTo>
                    <a:lnTo>
                      <a:pt x="294" y="493"/>
                    </a:lnTo>
                    <a:lnTo>
                      <a:pt x="303" y="499"/>
                    </a:lnTo>
                    <a:lnTo>
                      <a:pt x="307" y="511"/>
                    </a:lnTo>
                    <a:lnTo>
                      <a:pt x="312" y="524"/>
                    </a:lnTo>
                    <a:lnTo>
                      <a:pt x="307" y="561"/>
                    </a:lnTo>
                    <a:lnTo>
                      <a:pt x="298" y="599"/>
                    </a:lnTo>
                    <a:lnTo>
                      <a:pt x="285" y="630"/>
                    </a:lnTo>
                    <a:lnTo>
                      <a:pt x="258" y="661"/>
                    </a:lnTo>
                    <a:lnTo>
                      <a:pt x="262" y="630"/>
                    </a:lnTo>
                    <a:lnTo>
                      <a:pt x="262" y="599"/>
                    </a:lnTo>
                    <a:lnTo>
                      <a:pt x="253" y="567"/>
                    </a:lnTo>
                    <a:lnTo>
                      <a:pt x="240" y="536"/>
                    </a:lnTo>
                    <a:lnTo>
                      <a:pt x="217" y="499"/>
                    </a:lnTo>
                    <a:lnTo>
                      <a:pt x="185" y="474"/>
                    </a:lnTo>
                    <a:lnTo>
                      <a:pt x="149" y="455"/>
                    </a:lnTo>
                    <a:lnTo>
                      <a:pt x="113" y="436"/>
                    </a:lnTo>
                    <a:lnTo>
                      <a:pt x="99" y="424"/>
                    </a:lnTo>
                    <a:lnTo>
                      <a:pt x="86" y="405"/>
                    </a:lnTo>
                    <a:lnTo>
                      <a:pt x="49" y="380"/>
                    </a:lnTo>
                    <a:lnTo>
                      <a:pt x="40" y="362"/>
                    </a:lnTo>
                    <a:lnTo>
                      <a:pt x="31" y="349"/>
                    </a:lnTo>
                    <a:lnTo>
                      <a:pt x="18" y="318"/>
                    </a:lnTo>
                    <a:lnTo>
                      <a:pt x="13" y="312"/>
                    </a:lnTo>
                    <a:lnTo>
                      <a:pt x="13" y="305"/>
                    </a:lnTo>
                    <a:lnTo>
                      <a:pt x="13" y="299"/>
                    </a:lnTo>
                    <a:lnTo>
                      <a:pt x="9" y="293"/>
                    </a:lnTo>
                    <a:lnTo>
                      <a:pt x="9" y="287"/>
                    </a:lnTo>
                    <a:lnTo>
                      <a:pt x="4" y="280"/>
                    </a:lnTo>
                    <a:lnTo>
                      <a:pt x="0" y="218"/>
                    </a:lnTo>
                    <a:lnTo>
                      <a:pt x="4" y="149"/>
                    </a:lnTo>
                    <a:lnTo>
                      <a:pt x="13" y="112"/>
                    </a:lnTo>
                    <a:lnTo>
                      <a:pt x="27" y="81"/>
                    </a:lnTo>
                    <a:lnTo>
                      <a:pt x="45" y="56"/>
                    </a:lnTo>
                    <a:lnTo>
                      <a:pt x="72" y="31"/>
                    </a:lnTo>
                    <a:lnTo>
                      <a:pt x="77" y="25"/>
                    </a:lnTo>
                    <a:lnTo>
                      <a:pt x="90" y="12"/>
                    </a:lnTo>
                    <a:lnTo>
                      <a:pt x="99" y="0"/>
                    </a:lnTo>
                    <a:lnTo>
                      <a:pt x="95" y="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66" name="Freeform 10"/>
              <p:cNvSpPr>
                <a:spLocks/>
              </p:cNvSpPr>
              <p:nvPr/>
            </p:nvSpPr>
            <p:spPr bwMode="auto">
              <a:xfrm>
                <a:off x="2835" y="3524"/>
                <a:ext cx="119" cy="229"/>
              </a:xfrm>
              <a:custGeom>
                <a:avLst/>
                <a:gdLst>
                  <a:gd name="T0" fmla="*/ 9 w 119"/>
                  <a:gd name="T1" fmla="*/ 0 h 229"/>
                  <a:gd name="T2" fmla="*/ 14 w 119"/>
                  <a:gd name="T3" fmla="*/ 24 h 229"/>
                  <a:gd name="T4" fmla="*/ 24 w 119"/>
                  <a:gd name="T5" fmla="*/ 48 h 229"/>
                  <a:gd name="T6" fmla="*/ 42 w 119"/>
                  <a:gd name="T7" fmla="*/ 72 h 229"/>
                  <a:gd name="T8" fmla="*/ 61 w 119"/>
                  <a:gd name="T9" fmla="*/ 84 h 229"/>
                  <a:gd name="T10" fmla="*/ 75 w 119"/>
                  <a:gd name="T11" fmla="*/ 102 h 229"/>
                  <a:gd name="T12" fmla="*/ 94 w 119"/>
                  <a:gd name="T13" fmla="*/ 114 h 229"/>
                  <a:gd name="T14" fmla="*/ 109 w 119"/>
                  <a:gd name="T15" fmla="*/ 150 h 229"/>
                  <a:gd name="T16" fmla="*/ 118 w 119"/>
                  <a:gd name="T17" fmla="*/ 186 h 229"/>
                  <a:gd name="T18" fmla="*/ 118 w 119"/>
                  <a:gd name="T19" fmla="*/ 198 h 229"/>
                  <a:gd name="T20" fmla="*/ 118 w 119"/>
                  <a:gd name="T21" fmla="*/ 210 h 229"/>
                  <a:gd name="T22" fmla="*/ 113 w 119"/>
                  <a:gd name="T23" fmla="*/ 222 h 229"/>
                  <a:gd name="T24" fmla="*/ 113 w 119"/>
                  <a:gd name="T25" fmla="*/ 228 h 229"/>
                  <a:gd name="T26" fmla="*/ 104 w 119"/>
                  <a:gd name="T27" fmla="*/ 210 h 229"/>
                  <a:gd name="T28" fmla="*/ 99 w 119"/>
                  <a:gd name="T29" fmla="*/ 192 h 229"/>
                  <a:gd name="T30" fmla="*/ 90 w 119"/>
                  <a:gd name="T31" fmla="*/ 174 h 229"/>
                  <a:gd name="T32" fmla="*/ 80 w 119"/>
                  <a:gd name="T33" fmla="*/ 162 h 229"/>
                  <a:gd name="T34" fmla="*/ 71 w 119"/>
                  <a:gd name="T35" fmla="*/ 144 h 229"/>
                  <a:gd name="T36" fmla="*/ 57 w 119"/>
                  <a:gd name="T37" fmla="*/ 126 h 229"/>
                  <a:gd name="T38" fmla="*/ 28 w 119"/>
                  <a:gd name="T39" fmla="*/ 96 h 229"/>
                  <a:gd name="T40" fmla="*/ 14 w 119"/>
                  <a:gd name="T41" fmla="*/ 84 h 229"/>
                  <a:gd name="T42" fmla="*/ 5 w 119"/>
                  <a:gd name="T43" fmla="*/ 72 h 229"/>
                  <a:gd name="T44" fmla="*/ 0 w 119"/>
                  <a:gd name="T45" fmla="*/ 60 h 229"/>
                  <a:gd name="T46" fmla="*/ 0 w 119"/>
                  <a:gd name="T47" fmla="*/ 54 h 229"/>
                  <a:gd name="T48" fmla="*/ 0 w 119"/>
                  <a:gd name="T49" fmla="*/ 48 h 229"/>
                  <a:gd name="T50" fmla="*/ 0 w 119"/>
                  <a:gd name="T51" fmla="*/ 24 h 229"/>
                  <a:gd name="T52" fmla="*/ 9 w 119"/>
                  <a:gd name="T53" fmla="*/ 0 h 22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9"/>
                  <a:gd name="T82" fmla="*/ 0 h 229"/>
                  <a:gd name="T83" fmla="*/ 119 w 119"/>
                  <a:gd name="T84" fmla="*/ 229 h 22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9" h="229">
                    <a:moveTo>
                      <a:pt x="9" y="0"/>
                    </a:moveTo>
                    <a:lnTo>
                      <a:pt x="14" y="24"/>
                    </a:lnTo>
                    <a:lnTo>
                      <a:pt x="24" y="48"/>
                    </a:lnTo>
                    <a:lnTo>
                      <a:pt x="42" y="72"/>
                    </a:lnTo>
                    <a:lnTo>
                      <a:pt x="61" y="84"/>
                    </a:lnTo>
                    <a:lnTo>
                      <a:pt x="75" y="102"/>
                    </a:lnTo>
                    <a:lnTo>
                      <a:pt x="94" y="114"/>
                    </a:lnTo>
                    <a:lnTo>
                      <a:pt x="109" y="150"/>
                    </a:lnTo>
                    <a:lnTo>
                      <a:pt x="118" y="186"/>
                    </a:lnTo>
                    <a:lnTo>
                      <a:pt x="118" y="198"/>
                    </a:lnTo>
                    <a:lnTo>
                      <a:pt x="118" y="210"/>
                    </a:lnTo>
                    <a:lnTo>
                      <a:pt x="113" y="222"/>
                    </a:lnTo>
                    <a:lnTo>
                      <a:pt x="113" y="228"/>
                    </a:lnTo>
                    <a:lnTo>
                      <a:pt x="104" y="210"/>
                    </a:lnTo>
                    <a:lnTo>
                      <a:pt x="99" y="192"/>
                    </a:lnTo>
                    <a:lnTo>
                      <a:pt x="90" y="174"/>
                    </a:lnTo>
                    <a:lnTo>
                      <a:pt x="80" y="162"/>
                    </a:lnTo>
                    <a:lnTo>
                      <a:pt x="71" y="144"/>
                    </a:lnTo>
                    <a:lnTo>
                      <a:pt x="57" y="126"/>
                    </a:lnTo>
                    <a:lnTo>
                      <a:pt x="28" y="96"/>
                    </a:lnTo>
                    <a:lnTo>
                      <a:pt x="14" y="84"/>
                    </a:lnTo>
                    <a:lnTo>
                      <a:pt x="5" y="72"/>
                    </a:lnTo>
                    <a:lnTo>
                      <a:pt x="0" y="60"/>
                    </a:lnTo>
                    <a:lnTo>
                      <a:pt x="0" y="54"/>
                    </a:lnTo>
                    <a:lnTo>
                      <a:pt x="0" y="48"/>
                    </a:lnTo>
                    <a:lnTo>
                      <a:pt x="0" y="24"/>
                    </a:lnTo>
                    <a:lnTo>
                      <a:pt x="9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67" name="Freeform 11"/>
              <p:cNvSpPr>
                <a:spLocks/>
              </p:cNvSpPr>
              <p:nvPr/>
            </p:nvSpPr>
            <p:spPr bwMode="auto">
              <a:xfrm>
                <a:off x="2400" y="3324"/>
                <a:ext cx="40" cy="163"/>
              </a:xfrm>
              <a:custGeom>
                <a:avLst/>
                <a:gdLst>
                  <a:gd name="T0" fmla="*/ 35 w 40"/>
                  <a:gd name="T1" fmla="*/ 0 h 163"/>
                  <a:gd name="T2" fmla="*/ 27 w 40"/>
                  <a:gd name="T3" fmla="*/ 17 h 163"/>
                  <a:gd name="T4" fmla="*/ 24 w 40"/>
                  <a:gd name="T5" fmla="*/ 28 h 163"/>
                  <a:gd name="T6" fmla="*/ 20 w 40"/>
                  <a:gd name="T7" fmla="*/ 56 h 163"/>
                  <a:gd name="T8" fmla="*/ 27 w 40"/>
                  <a:gd name="T9" fmla="*/ 112 h 163"/>
                  <a:gd name="T10" fmla="*/ 27 w 40"/>
                  <a:gd name="T11" fmla="*/ 134 h 163"/>
                  <a:gd name="T12" fmla="*/ 24 w 40"/>
                  <a:gd name="T13" fmla="*/ 162 h 163"/>
                  <a:gd name="T14" fmla="*/ 16 w 40"/>
                  <a:gd name="T15" fmla="*/ 145 h 163"/>
                  <a:gd name="T16" fmla="*/ 4 w 40"/>
                  <a:gd name="T17" fmla="*/ 123 h 163"/>
                  <a:gd name="T18" fmla="*/ 0 w 40"/>
                  <a:gd name="T19" fmla="*/ 95 h 163"/>
                  <a:gd name="T20" fmla="*/ 8 w 40"/>
                  <a:gd name="T21" fmla="*/ 67 h 163"/>
                  <a:gd name="T22" fmla="*/ 12 w 40"/>
                  <a:gd name="T23" fmla="*/ 56 h 163"/>
                  <a:gd name="T24" fmla="*/ 12 w 40"/>
                  <a:gd name="T25" fmla="*/ 45 h 163"/>
                  <a:gd name="T26" fmla="*/ 16 w 40"/>
                  <a:gd name="T27" fmla="*/ 28 h 163"/>
                  <a:gd name="T28" fmla="*/ 20 w 40"/>
                  <a:gd name="T29" fmla="*/ 17 h 163"/>
                  <a:gd name="T30" fmla="*/ 24 w 40"/>
                  <a:gd name="T31" fmla="*/ 11 h 163"/>
                  <a:gd name="T32" fmla="*/ 35 w 40"/>
                  <a:gd name="T33" fmla="*/ 6 h 163"/>
                  <a:gd name="T34" fmla="*/ 39 w 40"/>
                  <a:gd name="T35" fmla="*/ 0 h 163"/>
                  <a:gd name="T36" fmla="*/ 39 w 40"/>
                  <a:gd name="T37" fmla="*/ 0 h 163"/>
                  <a:gd name="T38" fmla="*/ 35 w 40"/>
                  <a:gd name="T39" fmla="*/ 0 h 1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"/>
                  <a:gd name="T61" fmla="*/ 0 h 163"/>
                  <a:gd name="T62" fmla="*/ 40 w 40"/>
                  <a:gd name="T63" fmla="*/ 163 h 16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" h="163">
                    <a:moveTo>
                      <a:pt x="35" y="0"/>
                    </a:moveTo>
                    <a:lnTo>
                      <a:pt x="27" y="17"/>
                    </a:lnTo>
                    <a:lnTo>
                      <a:pt x="24" y="28"/>
                    </a:lnTo>
                    <a:lnTo>
                      <a:pt x="20" y="56"/>
                    </a:lnTo>
                    <a:lnTo>
                      <a:pt x="27" y="112"/>
                    </a:lnTo>
                    <a:lnTo>
                      <a:pt x="27" y="134"/>
                    </a:lnTo>
                    <a:lnTo>
                      <a:pt x="24" y="162"/>
                    </a:lnTo>
                    <a:lnTo>
                      <a:pt x="16" y="145"/>
                    </a:lnTo>
                    <a:lnTo>
                      <a:pt x="4" y="123"/>
                    </a:lnTo>
                    <a:lnTo>
                      <a:pt x="0" y="95"/>
                    </a:lnTo>
                    <a:lnTo>
                      <a:pt x="8" y="67"/>
                    </a:lnTo>
                    <a:lnTo>
                      <a:pt x="12" y="56"/>
                    </a:lnTo>
                    <a:lnTo>
                      <a:pt x="12" y="45"/>
                    </a:lnTo>
                    <a:lnTo>
                      <a:pt x="16" y="28"/>
                    </a:lnTo>
                    <a:lnTo>
                      <a:pt x="20" y="17"/>
                    </a:lnTo>
                    <a:lnTo>
                      <a:pt x="24" y="11"/>
                    </a:lnTo>
                    <a:lnTo>
                      <a:pt x="35" y="6"/>
                    </a:lnTo>
                    <a:lnTo>
                      <a:pt x="39" y="0"/>
                    </a:lnTo>
                    <a:lnTo>
                      <a:pt x="35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68" name="Freeform 12"/>
              <p:cNvSpPr>
                <a:spLocks/>
              </p:cNvSpPr>
              <p:nvPr/>
            </p:nvSpPr>
            <p:spPr bwMode="auto">
              <a:xfrm>
                <a:off x="2472" y="3490"/>
                <a:ext cx="66" cy="146"/>
              </a:xfrm>
              <a:custGeom>
                <a:avLst/>
                <a:gdLst>
                  <a:gd name="T0" fmla="*/ 16 w 66"/>
                  <a:gd name="T1" fmla="*/ 23 h 146"/>
                  <a:gd name="T2" fmla="*/ 28 w 66"/>
                  <a:gd name="T3" fmla="*/ 69 h 146"/>
                  <a:gd name="T4" fmla="*/ 44 w 66"/>
                  <a:gd name="T5" fmla="*/ 110 h 146"/>
                  <a:gd name="T6" fmla="*/ 49 w 66"/>
                  <a:gd name="T7" fmla="*/ 116 h 146"/>
                  <a:gd name="T8" fmla="*/ 57 w 66"/>
                  <a:gd name="T9" fmla="*/ 128 h 146"/>
                  <a:gd name="T10" fmla="*/ 65 w 66"/>
                  <a:gd name="T11" fmla="*/ 145 h 146"/>
                  <a:gd name="T12" fmla="*/ 61 w 66"/>
                  <a:gd name="T13" fmla="*/ 145 h 146"/>
                  <a:gd name="T14" fmla="*/ 57 w 66"/>
                  <a:gd name="T15" fmla="*/ 145 h 146"/>
                  <a:gd name="T16" fmla="*/ 49 w 66"/>
                  <a:gd name="T17" fmla="*/ 139 h 146"/>
                  <a:gd name="T18" fmla="*/ 20 w 66"/>
                  <a:gd name="T19" fmla="*/ 110 h 146"/>
                  <a:gd name="T20" fmla="*/ 8 w 66"/>
                  <a:gd name="T21" fmla="*/ 93 h 146"/>
                  <a:gd name="T22" fmla="*/ 0 w 66"/>
                  <a:gd name="T23" fmla="*/ 69 h 146"/>
                  <a:gd name="T24" fmla="*/ 4 w 66"/>
                  <a:gd name="T25" fmla="*/ 34 h 146"/>
                  <a:gd name="T26" fmla="*/ 8 w 66"/>
                  <a:gd name="T27" fmla="*/ 0 h 146"/>
                  <a:gd name="T28" fmla="*/ 8 w 66"/>
                  <a:gd name="T29" fmla="*/ 0 h 146"/>
                  <a:gd name="T30" fmla="*/ 12 w 66"/>
                  <a:gd name="T31" fmla="*/ 11 h 146"/>
                  <a:gd name="T32" fmla="*/ 16 w 66"/>
                  <a:gd name="T33" fmla="*/ 17 h 146"/>
                  <a:gd name="T34" fmla="*/ 16 w 66"/>
                  <a:gd name="T35" fmla="*/ 23 h 14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46"/>
                  <a:gd name="T56" fmla="*/ 66 w 66"/>
                  <a:gd name="T57" fmla="*/ 146 h 14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46">
                    <a:moveTo>
                      <a:pt x="16" y="23"/>
                    </a:moveTo>
                    <a:lnTo>
                      <a:pt x="28" y="69"/>
                    </a:lnTo>
                    <a:lnTo>
                      <a:pt x="44" y="110"/>
                    </a:lnTo>
                    <a:lnTo>
                      <a:pt x="49" y="116"/>
                    </a:lnTo>
                    <a:lnTo>
                      <a:pt x="57" y="128"/>
                    </a:lnTo>
                    <a:lnTo>
                      <a:pt x="65" y="145"/>
                    </a:lnTo>
                    <a:lnTo>
                      <a:pt x="61" y="145"/>
                    </a:lnTo>
                    <a:lnTo>
                      <a:pt x="57" y="145"/>
                    </a:lnTo>
                    <a:lnTo>
                      <a:pt x="49" y="139"/>
                    </a:lnTo>
                    <a:lnTo>
                      <a:pt x="20" y="110"/>
                    </a:lnTo>
                    <a:lnTo>
                      <a:pt x="8" y="93"/>
                    </a:lnTo>
                    <a:lnTo>
                      <a:pt x="0" y="69"/>
                    </a:lnTo>
                    <a:lnTo>
                      <a:pt x="4" y="34"/>
                    </a:lnTo>
                    <a:lnTo>
                      <a:pt x="8" y="0"/>
                    </a:lnTo>
                    <a:lnTo>
                      <a:pt x="12" y="11"/>
                    </a:lnTo>
                    <a:lnTo>
                      <a:pt x="16" y="17"/>
                    </a:lnTo>
                    <a:lnTo>
                      <a:pt x="16" y="23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69" name="Freeform 13"/>
              <p:cNvSpPr>
                <a:spLocks/>
              </p:cNvSpPr>
              <p:nvPr/>
            </p:nvSpPr>
            <p:spPr bwMode="auto">
              <a:xfrm>
                <a:off x="2570" y="3641"/>
                <a:ext cx="186" cy="263"/>
              </a:xfrm>
              <a:custGeom>
                <a:avLst/>
                <a:gdLst>
                  <a:gd name="T0" fmla="*/ 26 w 186"/>
                  <a:gd name="T1" fmla="*/ 18 h 263"/>
                  <a:gd name="T2" fmla="*/ 44 w 186"/>
                  <a:gd name="T3" fmla="*/ 37 h 263"/>
                  <a:gd name="T4" fmla="*/ 57 w 186"/>
                  <a:gd name="T5" fmla="*/ 50 h 263"/>
                  <a:gd name="T6" fmla="*/ 88 w 186"/>
                  <a:gd name="T7" fmla="*/ 75 h 263"/>
                  <a:gd name="T8" fmla="*/ 119 w 186"/>
                  <a:gd name="T9" fmla="*/ 100 h 263"/>
                  <a:gd name="T10" fmla="*/ 145 w 186"/>
                  <a:gd name="T11" fmla="*/ 118 h 263"/>
                  <a:gd name="T12" fmla="*/ 150 w 186"/>
                  <a:gd name="T13" fmla="*/ 125 h 263"/>
                  <a:gd name="T14" fmla="*/ 154 w 186"/>
                  <a:gd name="T15" fmla="*/ 125 h 263"/>
                  <a:gd name="T16" fmla="*/ 167 w 186"/>
                  <a:gd name="T17" fmla="*/ 143 h 263"/>
                  <a:gd name="T18" fmla="*/ 172 w 186"/>
                  <a:gd name="T19" fmla="*/ 150 h 263"/>
                  <a:gd name="T20" fmla="*/ 176 w 186"/>
                  <a:gd name="T21" fmla="*/ 156 h 263"/>
                  <a:gd name="T22" fmla="*/ 181 w 186"/>
                  <a:gd name="T23" fmla="*/ 175 h 263"/>
                  <a:gd name="T24" fmla="*/ 185 w 186"/>
                  <a:gd name="T25" fmla="*/ 181 h 263"/>
                  <a:gd name="T26" fmla="*/ 185 w 186"/>
                  <a:gd name="T27" fmla="*/ 187 h 263"/>
                  <a:gd name="T28" fmla="*/ 185 w 186"/>
                  <a:gd name="T29" fmla="*/ 212 h 263"/>
                  <a:gd name="T30" fmla="*/ 181 w 186"/>
                  <a:gd name="T31" fmla="*/ 237 h 263"/>
                  <a:gd name="T32" fmla="*/ 176 w 186"/>
                  <a:gd name="T33" fmla="*/ 250 h 263"/>
                  <a:gd name="T34" fmla="*/ 172 w 186"/>
                  <a:gd name="T35" fmla="*/ 262 h 263"/>
                  <a:gd name="T36" fmla="*/ 172 w 186"/>
                  <a:gd name="T37" fmla="*/ 262 h 263"/>
                  <a:gd name="T38" fmla="*/ 172 w 186"/>
                  <a:gd name="T39" fmla="*/ 225 h 263"/>
                  <a:gd name="T40" fmla="*/ 167 w 186"/>
                  <a:gd name="T41" fmla="*/ 206 h 263"/>
                  <a:gd name="T42" fmla="*/ 159 w 186"/>
                  <a:gd name="T43" fmla="*/ 187 h 263"/>
                  <a:gd name="T44" fmla="*/ 154 w 186"/>
                  <a:gd name="T45" fmla="*/ 181 h 263"/>
                  <a:gd name="T46" fmla="*/ 145 w 186"/>
                  <a:gd name="T47" fmla="*/ 168 h 263"/>
                  <a:gd name="T48" fmla="*/ 119 w 186"/>
                  <a:gd name="T49" fmla="*/ 150 h 263"/>
                  <a:gd name="T50" fmla="*/ 92 w 186"/>
                  <a:gd name="T51" fmla="*/ 125 h 263"/>
                  <a:gd name="T52" fmla="*/ 70 w 186"/>
                  <a:gd name="T53" fmla="*/ 106 h 263"/>
                  <a:gd name="T54" fmla="*/ 62 w 186"/>
                  <a:gd name="T55" fmla="*/ 93 h 263"/>
                  <a:gd name="T56" fmla="*/ 53 w 186"/>
                  <a:gd name="T57" fmla="*/ 75 h 263"/>
                  <a:gd name="T58" fmla="*/ 44 w 186"/>
                  <a:gd name="T59" fmla="*/ 62 h 263"/>
                  <a:gd name="T60" fmla="*/ 31 w 186"/>
                  <a:gd name="T61" fmla="*/ 50 h 263"/>
                  <a:gd name="T62" fmla="*/ 22 w 186"/>
                  <a:gd name="T63" fmla="*/ 37 h 263"/>
                  <a:gd name="T64" fmla="*/ 17 w 186"/>
                  <a:gd name="T65" fmla="*/ 31 h 263"/>
                  <a:gd name="T66" fmla="*/ 13 w 186"/>
                  <a:gd name="T67" fmla="*/ 25 h 263"/>
                  <a:gd name="T68" fmla="*/ 0 w 186"/>
                  <a:gd name="T69" fmla="*/ 12 h 263"/>
                  <a:gd name="T70" fmla="*/ 0 w 186"/>
                  <a:gd name="T71" fmla="*/ 0 h 263"/>
                  <a:gd name="T72" fmla="*/ 4 w 186"/>
                  <a:gd name="T73" fmla="*/ 6 h 263"/>
                  <a:gd name="T74" fmla="*/ 13 w 186"/>
                  <a:gd name="T75" fmla="*/ 12 h 263"/>
                  <a:gd name="T76" fmla="*/ 17 w 186"/>
                  <a:gd name="T77" fmla="*/ 18 h 263"/>
                  <a:gd name="T78" fmla="*/ 26 w 186"/>
                  <a:gd name="T79" fmla="*/ 25 h 263"/>
                  <a:gd name="T80" fmla="*/ 31 w 186"/>
                  <a:gd name="T81" fmla="*/ 31 h 263"/>
                  <a:gd name="T82" fmla="*/ 26 w 186"/>
                  <a:gd name="T83" fmla="*/ 18 h 26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6"/>
                  <a:gd name="T127" fmla="*/ 0 h 263"/>
                  <a:gd name="T128" fmla="*/ 186 w 186"/>
                  <a:gd name="T129" fmla="*/ 263 h 26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6" h="263">
                    <a:moveTo>
                      <a:pt x="26" y="18"/>
                    </a:moveTo>
                    <a:lnTo>
                      <a:pt x="44" y="37"/>
                    </a:lnTo>
                    <a:lnTo>
                      <a:pt x="57" y="50"/>
                    </a:lnTo>
                    <a:lnTo>
                      <a:pt x="88" y="75"/>
                    </a:lnTo>
                    <a:lnTo>
                      <a:pt x="119" y="100"/>
                    </a:lnTo>
                    <a:lnTo>
                      <a:pt x="145" y="118"/>
                    </a:lnTo>
                    <a:lnTo>
                      <a:pt x="150" y="125"/>
                    </a:lnTo>
                    <a:lnTo>
                      <a:pt x="154" y="125"/>
                    </a:lnTo>
                    <a:lnTo>
                      <a:pt x="167" y="143"/>
                    </a:lnTo>
                    <a:lnTo>
                      <a:pt x="172" y="150"/>
                    </a:lnTo>
                    <a:lnTo>
                      <a:pt x="176" y="156"/>
                    </a:lnTo>
                    <a:lnTo>
                      <a:pt x="181" y="175"/>
                    </a:lnTo>
                    <a:lnTo>
                      <a:pt x="185" y="181"/>
                    </a:lnTo>
                    <a:lnTo>
                      <a:pt x="185" y="187"/>
                    </a:lnTo>
                    <a:lnTo>
                      <a:pt x="185" y="212"/>
                    </a:lnTo>
                    <a:lnTo>
                      <a:pt x="181" y="237"/>
                    </a:lnTo>
                    <a:lnTo>
                      <a:pt x="176" y="250"/>
                    </a:lnTo>
                    <a:lnTo>
                      <a:pt x="172" y="262"/>
                    </a:lnTo>
                    <a:lnTo>
                      <a:pt x="172" y="225"/>
                    </a:lnTo>
                    <a:lnTo>
                      <a:pt x="167" y="206"/>
                    </a:lnTo>
                    <a:lnTo>
                      <a:pt x="159" y="187"/>
                    </a:lnTo>
                    <a:lnTo>
                      <a:pt x="154" y="181"/>
                    </a:lnTo>
                    <a:lnTo>
                      <a:pt x="145" y="168"/>
                    </a:lnTo>
                    <a:lnTo>
                      <a:pt x="119" y="150"/>
                    </a:lnTo>
                    <a:lnTo>
                      <a:pt x="92" y="125"/>
                    </a:lnTo>
                    <a:lnTo>
                      <a:pt x="70" y="106"/>
                    </a:lnTo>
                    <a:lnTo>
                      <a:pt x="62" y="93"/>
                    </a:lnTo>
                    <a:lnTo>
                      <a:pt x="53" y="75"/>
                    </a:lnTo>
                    <a:lnTo>
                      <a:pt x="44" y="62"/>
                    </a:lnTo>
                    <a:lnTo>
                      <a:pt x="31" y="50"/>
                    </a:lnTo>
                    <a:lnTo>
                      <a:pt x="22" y="37"/>
                    </a:lnTo>
                    <a:lnTo>
                      <a:pt x="17" y="31"/>
                    </a:lnTo>
                    <a:lnTo>
                      <a:pt x="13" y="25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13" y="12"/>
                    </a:lnTo>
                    <a:lnTo>
                      <a:pt x="17" y="18"/>
                    </a:lnTo>
                    <a:lnTo>
                      <a:pt x="26" y="25"/>
                    </a:lnTo>
                    <a:lnTo>
                      <a:pt x="31" y="31"/>
                    </a:lnTo>
                    <a:lnTo>
                      <a:pt x="26" y="1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0" name="Freeform 14"/>
              <p:cNvSpPr>
                <a:spLocks/>
              </p:cNvSpPr>
              <p:nvPr/>
            </p:nvSpPr>
            <p:spPr bwMode="auto">
              <a:xfrm>
                <a:off x="2625" y="3349"/>
                <a:ext cx="111" cy="286"/>
              </a:xfrm>
              <a:custGeom>
                <a:avLst/>
                <a:gdLst>
                  <a:gd name="T0" fmla="*/ 96 w 111"/>
                  <a:gd name="T1" fmla="*/ 274 h 286"/>
                  <a:gd name="T2" fmla="*/ 88 w 111"/>
                  <a:gd name="T3" fmla="*/ 256 h 286"/>
                  <a:gd name="T4" fmla="*/ 79 w 111"/>
                  <a:gd name="T5" fmla="*/ 239 h 286"/>
                  <a:gd name="T6" fmla="*/ 66 w 111"/>
                  <a:gd name="T7" fmla="*/ 215 h 286"/>
                  <a:gd name="T8" fmla="*/ 57 w 111"/>
                  <a:gd name="T9" fmla="*/ 198 h 286"/>
                  <a:gd name="T10" fmla="*/ 48 w 111"/>
                  <a:gd name="T11" fmla="*/ 175 h 286"/>
                  <a:gd name="T12" fmla="*/ 39 w 111"/>
                  <a:gd name="T13" fmla="*/ 151 h 286"/>
                  <a:gd name="T14" fmla="*/ 35 w 111"/>
                  <a:gd name="T15" fmla="*/ 134 h 286"/>
                  <a:gd name="T16" fmla="*/ 31 w 111"/>
                  <a:gd name="T17" fmla="*/ 116 h 286"/>
                  <a:gd name="T18" fmla="*/ 26 w 111"/>
                  <a:gd name="T19" fmla="*/ 105 h 286"/>
                  <a:gd name="T20" fmla="*/ 22 w 111"/>
                  <a:gd name="T21" fmla="*/ 99 h 286"/>
                  <a:gd name="T22" fmla="*/ 22 w 111"/>
                  <a:gd name="T23" fmla="*/ 93 h 286"/>
                  <a:gd name="T24" fmla="*/ 22 w 111"/>
                  <a:gd name="T25" fmla="*/ 64 h 286"/>
                  <a:gd name="T26" fmla="*/ 26 w 111"/>
                  <a:gd name="T27" fmla="*/ 35 h 286"/>
                  <a:gd name="T28" fmla="*/ 26 w 111"/>
                  <a:gd name="T29" fmla="*/ 29 h 286"/>
                  <a:gd name="T30" fmla="*/ 31 w 111"/>
                  <a:gd name="T31" fmla="*/ 17 h 286"/>
                  <a:gd name="T32" fmla="*/ 35 w 111"/>
                  <a:gd name="T33" fmla="*/ 6 h 286"/>
                  <a:gd name="T34" fmla="*/ 35 w 111"/>
                  <a:gd name="T35" fmla="*/ 0 h 286"/>
                  <a:gd name="T36" fmla="*/ 26 w 111"/>
                  <a:gd name="T37" fmla="*/ 0 h 286"/>
                  <a:gd name="T38" fmla="*/ 22 w 111"/>
                  <a:gd name="T39" fmla="*/ 6 h 286"/>
                  <a:gd name="T40" fmla="*/ 18 w 111"/>
                  <a:gd name="T41" fmla="*/ 23 h 286"/>
                  <a:gd name="T42" fmla="*/ 9 w 111"/>
                  <a:gd name="T43" fmla="*/ 52 h 286"/>
                  <a:gd name="T44" fmla="*/ 0 w 111"/>
                  <a:gd name="T45" fmla="*/ 76 h 286"/>
                  <a:gd name="T46" fmla="*/ 4 w 111"/>
                  <a:gd name="T47" fmla="*/ 105 h 286"/>
                  <a:gd name="T48" fmla="*/ 4 w 111"/>
                  <a:gd name="T49" fmla="*/ 128 h 286"/>
                  <a:gd name="T50" fmla="*/ 9 w 111"/>
                  <a:gd name="T51" fmla="*/ 151 h 286"/>
                  <a:gd name="T52" fmla="*/ 18 w 111"/>
                  <a:gd name="T53" fmla="*/ 175 h 286"/>
                  <a:gd name="T54" fmla="*/ 22 w 111"/>
                  <a:gd name="T55" fmla="*/ 192 h 286"/>
                  <a:gd name="T56" fmla="*/ 31 w 111"/>
                  <a:gd name="T57" fmla="*/ 204 h 286"/>
                  <a:gd name="T58" fmla="*/ 53 w 111"/>
                  <a:gd name="T59" fmla="*/ 221 h 286"/>
                  <a:gd name="T60" fmla="*/ 66 w 111"/>
                  <a:gd name="T61" fmla="*/ 239 h 286"/>
                  <a:gd name="T62" fmla="*/ 79 w 111"/>
                  <a:gd name="T63" fmla="*/ 256 h 286"/>
                  <a:gd name="T64" fmla="*/ 92 w 111"/>
                  <a:gd name="T65" fmla="*/ 274 h 286"/>
                  <a:gd name="T66" fmla="*/ 110 w 111"/>
                  <a:gd name="T67" fmla="*/ 285 h 286"/>
                  <a:gd name="T68" fmla="*/ 110 w 111"/>
                  <a:gd name="T69" fmla="*/ 285 h 286"/>
                  <a:gd name="T70" fmla="*/ 105 w 111"/>
                  <a:gd name="T71" fmla="*/ 285 h 286"/>
                  <a:gd name="T72" fmla="*/ 101 w 111"/>
                  <a:gd name="T73" fmla="*/ 279 h 286"/>
                  <a:gd name="T74" fmla="*/ 96 w 111"/>
                  <a:gd name="T75" fmla="*/ 279 h 286"/>
                  <a:gd name="T76" fmla="*/ 92 w 111"/>
                  <a:gd name="T77" fmla="*/ 268 h 286"/>
                  <a:gd name="T78" fmla="*/ 92 w 111"/>
                  <a:gd name="T79" fmla="*/ 268 h 286"/>
                  <a:gd name="T80" fmla="*/ 96 w 111"/>
                  <a:gd name="T81" fmla="*/ 274 h 28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1"/>
                  <a:gd name="T124" fmla="*/ 0 h 286"/>
                  <a:gd name="T125" fmla="*/ 111 w 111"/>
                  <a:gd name="T126" fmla="*/ 286 h 28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1" h="286">
                    <a:moveTo>
                      <a:pt x="96" y="274"/>
                    </a:moveTo>
                    <a:lnTo>
                      <a:pt x="88" y="256"/>
                    </a:lnTo>
                    <a:lnTo>
                      <a:pt x="79" y="239"/>
                    </a:lnTo>
                    <a:lnTo>
                      <a:pt x="66" y="215"/>
                    </a:lnTo>
                    <a:lnTo>
                      <a:pt x="57" y="198"/>
                    </a:lnTo>
                    <a:lnTo>
                      <a:pt x="48" y="175"/>
                    </a:lnTo>
                    <a:lnTo>
                      <a:pt x="39" y="151"/>
                    </a:lnTo>
                    <a:lnTo>
                      <a:pt x="35" y="134"/>
                    </a:lnTo>
                    <a:lnTo>
                      <a:pt x="31" y="116"/>
                    </a:lnTo>
                    <a:lnTo>
                      <a:pt x="26" y="105"/>
                    </a:lnTo>
                    <a:lnTo>
                      <a:pt x="22" y="99"/>
                    </a:lnTo>
                    <a:lnTo>
                      <a:pt x="22" y="93"/>
                    </a:lnTo>
                    <a:lnTo>
                      <a:pt x="22" y="64"/>
                    </a:lnTo>
                    <a:lnTo>
                      <a:pt x="26" y="35"/>
                    </a:lnTo>
                    <a:lnTo>
                      <a:pt x="26" y="29"/>
                    </a:lnTo>
                    <a:lnTo>
                      <a:pt x="31" y="17"/>
                    </a:lnTo>
                    <a:lnTo>
                      <a:pt x="35" y="6"/>
                    </a:lnTo>
                    <a:lnTo>
                      <a:pt x="35" y="0"/>
                    </a:lnTo>
                    <a:lnTo>
                      <a:pt x="26" y="0"/>
                    </a:lnTo>
                    <a:lnTo>
                      <a:pt x="22" y="6"/>
                    </a:lnTo>
                    <a:lnTo>
                      <a:pt x="18" y="23"/>
                    </a:lnTo>
                    <a:lnTo>
                      <a:pt x="9" y="52"/>
                    </a:lnTo>
                    <a:lnTo>
                      <a:pt x="0" y="76"/>
                    </a:lnTo>
                    <a:lnTo>
                      <a:pt x="4" y="105"/>
                    </a:lnTo>
                    <a:lnTo>
                      <a:pt x="4" y="128"/>
                    </a:lnTo>
                    <a:lnTo>
                      <a:pt x="9" y="151"/>
                    </a:lnTo>
                    <a:lnTo>
                      <a:pt x="18" y="175"/>
                    </a:lnTo>
                    <a:lnTo>
                      <a:pt x="22" y="192"/>
                    </a:lnTo>
                    <a:lnTo>
                      <a:pt x="31" y="204"/>
                    </a:lnTo>
                    <a:lnTo>
                      <a:pt x="53" y="221"/>
                    </a:lnTo>
                    <a:lnTo>
                      <a:pt x="66" y="239"/>
                    </a:lnTo>
                    <a:lnTo>
                      <a:pt x="79" y="256"/>
                    </a:lnTo>
                    <a:lnTo>
                      <a:pt x="92" y="274"/>
                    </a:lnTo>
                    <a:lnTo>
                      <a:pt x="110" y="285"/>
                    </a:lnTo>
                    <a:lnTo>
                      <a:pt x="105" y="285"/>
                    </a:lnTo>
                    <a:lnTo>
                      <a:pt x="101" y="279"/>
                    </a:lnTo>
                    <a:lnTo>
                      <a:pt x="96" y="279"/>
                    </a:lnTo>
                    <a:lnTo>
                      <a:pt x="92" y="268"/>
                    </a:lnTo>
                    <a:lnTo>
                      <a:pt x="96" y="274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1" name="Freeform 15"/>
              <p:cNvSpPr>
                <a:spLocks/>
              </p:cNvSpPr>
              <p:nvPr/>
            </p:nvSpPr>
            <p:spPr bwMode="auto">
              <a:xfrm>
                <a:off x="2787" y="3385"/>
                <a:ext cx="60" cy="154"/>
              </a:xfrm>
              <a:custGeom>
                <a:avLst/>
                <a:gdLst>
                  <a:gd name="T0" fmla="*/ 5 w 60"/>
                  <a:gd name="T1" fmla="*/ 153 h 154"/>
                  <a:gd name="T2" fmla="*/ 5 w 60"/>
                  <a:gd name="T3" fmla="*/ 142 h 154"/>
                  <a:gd name="T4" fmla="*/ 0 w 60"/>
                  <a:gd name="T5" fmla="*/ 130 h 154"/>
                  <a:gd name="T6" fmla="*/ 0 w 60"/>
                  <a:gd name="T7" fmla="*/ 125 h 154"/>
                  <a:gd name="T8" fmla="*/ 0 w 60"/>
                  <a:gd name="T9" fmla="*/ 113 h 154"/>
                  <a:gd name="T10" fmla="*/ 5 w 60"/>
                  <a:gd name="T11" fmla="*/ 96 h 154"/>
                  <a:gd name="T12" fmla="*/ 5 w 60"/>
                  <a:gd name="T13" fmla="*/ 91 h 154"/>
                  <a:gd name="T14" fmla="*/ 18 w 60"/>
                  <a:gd name="T15" fmla="*/ 57 h 154"/>
                  <a:gd name="T16" fmla="*/ 41 w 60"/>
                  <a:gd name="T17" fmla="*/ 23 h 154"/>
                  <a:gd name="T18" fmla="*/ 50 w 60"/>
                  <a:gd name="T19" fmla="*/ 11 h 154"/>
                  <a:gd name="T20" fmla="*/ 59 w 60"/>
                  <a:gd name="T21" fmla="*/ 0 h 154"/>
                  <a:gd name="T22" fmla="*/ 59 w 60"/>
                  <a:gd name="T23" fmla="*/ 0 h 154"/>
                  <a:gd name="T24" fmla="*/ 59 w 60"/>
                  <a:gd name="T25" fmla="*/ 6 h 154"/>
                  <a:gd name="T26" fmla="*/ 55 w 60"/>
                  <a:gd name="T27" fmla="*/ 17 h 154"/>
                  <a:gd name="T28" fmla="*/ 50 w 60"/>
                  <a:gd name="T29" fmla="*/ 23 h 154"/>
                  <a:gd name="T30" fmla="*/ 50 w 60"/>
                  <a:gd name="T31" fmla="*/ 28 h 154"/>
                  <a:gd name="T32" fmla="*/ 46 w 60"/>
                  <a:gd name="T33" fmla="*/ 34 h 154"/>
                  <a:gd name="T34" fmla="*/ 37 w 60"/>
                  <a:gd name="T35" fmla="*/ 74 h 154"/>
                  <a:gd name="T36" fmla="*/ 23 w 60"/>
                  <a:gd name="T37" fmla="*/ 113 h 154"/>
                  <a:gd name="T38" fmla="*/ 18 w 60"/>
                  <a:gd name="T39" fmla="*/ 125 h 154"/>
                  <a:gd name="T40" fmla="*/ 14 w 60"/>
                  <a:gd name="T41" fmla="*/ 142 h 154"/>
                  <a:gd name="T42" fmla="*/ 9 w 60"/>
                  <a:gd name="T43" fmla="*/ 147 h 154"/>
                  <a:gd name="T44" fmla="*/ 5 w 60"/>
                  <a:gd name="T45" fmla="*/ 153 h 15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0"/>
                  <a:gd name="T70" fmla="*/ 0 h 154"/>
                  <a:gd name="T71" fmla="*/ 60 w 60"/>
                  <a:gd name="T72" fmla="*/ 154 h 15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0" h="154">
                    <a:moveTo>
                      <a:pt x="5" y="153"/>
                    </a:moveTo>
                    <a:lnTo>
                      <a:pt x="5" y="142"/>
                    </a:lnTo>
                    <a:lnTo>
                      <a:pt x="0" y="130"/>
                    </a:lnTo>
                    <a:lnTo>
                      <a:pt x="0" y="125"/>
                    </a:lnTo>
                    <a:lnTo>
                      <a:pt x="0" y="113"/>
                    </a:lnTo>
                    <a:lnTo>
                      <a:pt x="5" y="96"/>
                    </a:lnTo>
                    <a:lnTo>
                      <a:pt x="5" y="91"/>
                    </a:lnTo>
                    <a:lnTo>
                      <a:pt x="18" y="57"/>
                    </a:lnTo>
                    <a:lnTo>
                      <a:pt x="41" y="23"/>
                    </a:lnTo>
                    <a:lnTo>
                      <a:pt x="50" y="11"/>
                    </a:lnTo>
                    <a:lnTo>
                      <a:pt x="59" y="0"/>
                    </a:lnTo>
                    <a:lnTo>
                      <a:pt x="59" y="6"/>
                    </a:lnTo>
                    <a:lnTo>
                      <a:pt x="55" y="17"/>
                    </a:lnTo>
                    <a:lnTo>
                      <a:pt x="50" y="23"/>
                    </a:lnTo>
                    <a:lnTo>
                      <a:pt x="50" y="28"/>
                    </a:lnTo>
                    <a:lnTo>
                      <a:pt x="46" y="34"/>
                    </a:lnTo>
                    <a:lnTo>
                      <a:pt x="37" y="74"/>
                    </a:lnTo>
                    <a:lnTo>
                      <a:pt x="23" y="113"/>
                    </a:lnTo>
                    <a:lnTo>
                      <a:pt x="18" y="125"/>
                    </a:lnTo>
                    <a:lnTo>
                      <a:pt x="14" y="142"/>
                    </a:lnTo>
                    <a:lnTo>
                      <a:pt x="9" y="147"/>
                    </a:lnTo>
                    <a:lnTo>
                      <a:pt x="5" y="153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2" name="Freeform 16"/>
              <p:cNvSpPr>
                <a:spLocks/>
              </p:cNvSpPr>
              <p:nvPr/>
            </p:nvSpPr>
            <p:spPr bwMode="auto">
              <a:xfrm>
                <a:off x="2790" y="3546"/>
                <a:ext cx="98" cy="324"/>
              </a:xfrm>
              <a:custGeom>
                <a:avLst/>
                <a:gdLst>
                  <a:gd name="T0" fmla="*/ 9 w 98"/>
                  <a:gd name="T1" fmla="*/ 19 h 324"/>
                  <a:gd name="T2" fmla="*/ 5 w 98"/>
                  <a:gd name="T3" fmla="*/ 38 h 324"/>
                  <a:gd name="T4" fmla="*/ 5 w 98"/>
                  <a:gd name="T5" fmla="*/ 56 h 324"/>
                  <a:gd name="T6" fmla="*/ 14 w 98"/>
                  <a:gd name="T7" fmla="*/ 87 h 324"/>
                  <a:gd name="T8" fmla="*/ 28 w 98"/>
                  <a:gd name="T9" fmla="*/ 124 h 324"/>
                  <a:gd name="T10" fmla="*/ 46 w 98"/>
                  <a:gd name="T11" fmla="*/ 155 h 324"/>
                  <a:gd name="T12" fmla="*/ 55 w 98"/>
                  <a:gd name="T13" fmla="*/ 180 h 324"/>
                  <a:gd name="T14" fmla="*/ 69 w 98"/>
                  <a:gd name="T15" fmla="*/ 205 h 324"/>
                  <a:gd name="T16" fmla="*/ 69 w 98"/>
                  <a:gd name="T17" fmla="*/ 211 h 324"/>
                  <a:gd name="T18" fmla="*/ 69 w 98"/>
                  <a:gd name="T19" fmla="*/ 217 h 324"/>
                  <a:gd name="T20" fmla="*/ 69 w 98"/>
                  <a:gd name="T21" fmla="*/ 248 h 324"/>
                  <a:gd name="T22" fmla="*/ 69 w 98"/>
                  <a:gd name="T23" fmla="*/ 273 h 324"/>
                  <a:gd name="T24" fmla="*/ 60 w 98"/>
                  <a:gd name="T25" fmla="*/ 298 h 324"/>
                  <a:gd name="T26" fmla="*/ 46 w 98"/>
                  <a:gd name="T27" fmla="*/ 323 h 324"/>
                  <a:gd name="T28" fmla="*/ 46 w 98"/>
                  <a:gd name="T29" fmla="*/ 323 h 324"/>
                  <a:gd name="T30" fmla="*/ 51 w 98"/>
                  <a:gd name="T31" fmla="*/ 323 h 324"/>
                  <a:gd name="T32" fmla="*/ 60 w 98"/>
                  <a:gd name="T33" fmla="*/ 317 h 324"/>
                  <a:gd name="T34" fmla="*/ 65 w 98"/>
                  <a:gd name="T35" fmla="*/ 317 h 324"/>
                  <a:gd name="T36" fmla="*/ 69 w 98"/>
                  <a:gd name="T37" fmla="*/ 310 h 324"/>
                  <a:gd name="T38" fmla="*/ 79 w 98"/>
                  <a:gd name="T39" fmla="*/ 304 h 324"/>
                  <a:gd name="T40" fmla="*/ 88 w 98"/>
                  <a:gd name="T41" fmla="*/ 292 h 324"/>
                  <a:gd name="T42" fmla="*/ 92 w 98"/>
                  <a:gd name="T43" fmla="*/ 273 h 324"/>
                  <a:gd name="T44" fmla="*/ 97 w 98"/>
                  <a:gd name="T45" fmla="*/ 267 h 324"/>
                  <a:gd name="T46" fmla="*/ 92 w 98"/>
                  <a:gd name="T47" fmla="*/ 205 h 324"/>
                  <a:gd name="T48" fmla="*/ 83 w 98"/>
                  <a:gd name="T49" fmla="*/ 174 h 324"/>
                  <a:gd name="T50" fmla="*/ 69 w 98"/>
                  <a:gd name="T51" fmla="*/ 143 h 324"/>
                  <a:gd name="T52" fmla="*/ 60 w 98"/>
                  <a:gd name="T53" fmla="*/ 124 h 324"/>
                  <a:gd name="T54" fmla="*/ 51 w 98"/>
                  <a:gd name="T55" fmla="*/ 112 h 324"/>
                  <a:gd name="T56" fmla="*/ 37 w 98"/>
                  <a:gd name="T57" fmla="*/ 93 h 324"/>
                  <a:gd name="T58" fmla="*/ 28 w 98"/>
                  <a:gd name="T59" fmla="*/ 75 h 324"/>
                  <a:gd name="T60" fmla="*/ 18 w 98"/>
                  <a:gd name="T61" fmla="*/ 44 h 324"/>
                  <a:gd name="T62" fmla="*/ 9 w 98"/>
                  <a:gd name="T63" fmla="*/ 13 h 324"/>
                  <a:gd name="T64" fmla="*/ 14 w 98"/>
                  <a:gd name="T65" fmla="*/ 7 h 324"/>
                  <a:gd name="T66" fmla="*/ 14 w 98"/>
                  <a:gd name="T67" fmla="*/ 0 h 324"/>
                  <a:gd name="T68" fmla="*/ 14 w 98"/>
                  <a:gd name="T69" fmla="*/ 0 h 324"/>
                  <a:gd name="T70" fmla="*/ 5 w 98"/>
                  <a:gd name="T71" fmla="*/ 13 h 324"/>
                  <a:gd name="T72" fmla="*/ 0 w 98"/>
                  <a:gd name="T73" fmla="*/ 19 h 324"/>
                  <a:gd name="T74" fmla="*/ 0 w 98"/>
                  <a:gd name="T75" fmla="*/ 25 h 324"/>
                  <a:gd name="T76" fmla="*/ 0 w 98"/>
                  <a:gd name="T77" fmla="*/ 25 h 324"/>
                  <a:gd name="T78" fmla="*/ 5 w 98"/>
                  <a:gd name="T79" fmla="*/ 25 h 324"/>
                  <a:gd name="T80" fmla="*/ 9 w 98"/>
                  <a:gd name="T81" fmla="*/ 19 h 32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8"/>
                  <a:gd name="T124" fmla="*/ 0 h 324"/>
                  <a:gd name="T125" fmla="*/ 98 w 98"/>
                  <a:gd name="T126" fmla="*/ 324 h 32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8" h="324">
                    <a:moveTo>
                      <a:pt x="9" y="19"/>
                    </a:moveTo>
                    <a:lnTo>
                      <a:pt x="5" y="38"/>
                    </a:lnTo>
                    <a:lnTo>
                      <a:pt x="5" y="56"/>
                    </a:lnTo>
                    <a:lnTo>
                      <a:pt x="14" y="87"/>
                    </a:lnTo>
                    <a:lnTo>
                      <a:pt x="28" y="124"/>
                    </a:lnTo>
                    <a:lnTo>
                      <a:pt x="46" y="155"/>
                    </a:lnTo>
                    <a:lnTo>
                      <a:pt x="55" y="180"/>
                    </a:lnTo>
                    <a:lnTo>
                      <a:pt x="69" y="205"/>
                    </a:lnTo>
                    <a:lnTo>
                      <a:pt x="69" y="211"/>
                    </a:lnTo>
                    <a:lnTo>
                      <a:pt x="69" y="217"/>
                    </a:lnTo>
                    <a:lnTo>
                      <a:pt x="69" y="248"/>
                    </a:lnTo>
                    <a:lnTo>
                      <a:pt x="69" y="273"/>
                    </a:lnTo>
                    <a:lnTo>
                      <a:pt x="60" y="298"/>
                    </a:lnTo>
                    <a:lnTo>
                      <a:pt x="46" y="323"/>
                    </a:lnTo>
                    <a:lnTo>
                      <a:pt x="51" y="323"/>
                    </a:lnTo>
                    <a:lnTo>
                      <a:pt x="60" y="317"/>
                    </a:lnTo>
                    <a:lnTo>
                      <a:pt x="65" y="317"/>
                    </a:lnTo>
                    <a:lnTo>
                      <a:pt x="69" y="310"/>
                    </a:lnTo>
                    <a:lnTo>
                      <a:pt x="79" y="304"/>
                    </a:lnTo>
                    <a:lnTo>
                      <a:pt x="88" y="292"/>
                    </a:lnTo>
                    <a:lnTo>
                      <a:pt x="92" y="273"/>
                    </a:lnTo>
                    <a:lnTo>
                      <a:pt x="97" y="267"/>
                    </a:lnTo>
                    <a:lnTo>
                      <a:pt x="92" y="205"/>
                    </a:lnTo>
                    <a:lnTo>
                      <a:pt x="83" y="174"/>
                    </a:lnTo>
                    <a:lnTo>
                      <a:pt x="69" y="143"/>
                    </a:lnTo>
                    <a:lnTo>
                      <a:pt x="60" y="124"/>
                    </a:lnTo>
                    <a:lnTo>
                      <a:pt x="51" y="112"/>
                    </a:lnTo>
                    <a:lnTo>
                      <a:pt x="37" y="93"/>
                    </a:lnTo>
                    <a:lnTo>
                      <a:pt x="28" y="75"/>
                    </a:lnTo>
                    <a:lnTo>
                      <a:pt x="18" y="44"/>
                    </a:lnTo>
                    <a:lnTo>
                      <a:pt x="9" y="13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5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5" y="25"/>
                    </a:lnTo>
                    <a:lnTo>
                      <a:pt x="9" y="19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3" name="Freeform 17"/>
              <p:cNvSpPr>
                <a:spLocks/>
              </p:cNvSpPr>
              <p:nvPr/>
            </p:nvSpPr>
            <p:spPr bwMode="auto">
              <a:xfrm>
                <a:off x="2723" y="2768"/>
                <a:ext cx="259" cy="408"/>
              </a:xfrm>
              <a:custGeom>
                <a:avLst/>
                <a:gdLst>
                  <a:gd name="T0" fmla="*/ 258 w 259"/>
                  <a:gd name="T1" fmla="*/ 15 h 408"/>
                  <a:gd name="T2" fmla="*/ 253 w 259"/>
                  <a:gd name="T3" fmla="*/ 35 h 408"/>
                  <a:gd name="T4" fmla="*/ 248 w 259"/>
                  <a:gd name="T5" fmla="*/ 56 h 408"/>
                  <a:gd name="T6" fmla="*/ 239 w 259"/>
                  <a:gd name="T7" fmla="*/ 76 h 408"/>
                  <a:gd name="T8" fmla="*/ 234 w 259"/>
                  <a:gd name="T9" fmla="*/ 91 h 408"/>
                  <a:gd name="T10" fmla="*/ 206 w 259"/>
                  <a:gd name="T11" fmla="*/ 132 h 408"/>
                  <a:gd name="T12" fmla="*/ 172 w 259"/>
                  <a:gd name="T13" fmla="*/ 173 h 408"/>
                  <a:gd name="T14" fmla="*/ 144 w 259"/>
                  <a:gd name="T15" fmla="*/ 208 h 408"/>
                  <a:gd name="T16" fmla="*/ 129 w 259"/>
                  <a:gd name="T17" fmla="*/ 224 h 408"/>
                  <a:gd name="T18" fmla="*/ 110 w 259"/>
                  <a:gd name="T19" fmla="*/ 239 h 408"/>
                  <a:gd name="T20" fmla="*/ 96 w 259"/>
                  <a:gd name="T21" fmla="*/ 259 h 408"/>
                  <a:gd name="T22" fmla="*/ 77 w 259"/>
                  <a:gd name="T23" fmla="*/ 275 h 408"/>
                  <a:gd name="T24" fmla="*/ 53 w 259"/>
                  <a:gd name="T25" fmla="*/ 310 h 408"/>
                  <a:gd name="T26" fmla="*/ 29 w 259"/>
                  <a:gd name="T27" fmla="*/ 346 h 408"/>
                  <a:gd name="T28" fmla="*/ 24 w 259"/>
                  <a:gd name="T29" fmla="*/ 361 h 408"/>
                  <a:gd name="T30" fmla="*/ 15 w 259"/>
                  <a:gd name="T31" fmla="*/ 371 h 408"/>
                  <a:gd name="T32" fmla="*/ 15 w 259"/>
                  <a:gd name="T33" fmla="*/ 376 h 408"/>
                  <a:gd name="T34" fmla="*/ 10 w 259"/>
                  <a:gd name="T35" fmla="*/ 381 h 408"/>
                  <a:gd name="T36" fmla="*/ 10 w 259"/>
                  <a:gd name="T37" fmla="*/ 392 h 408"/>
                  <a:gd name="T38" fmla="*/ 5 w 259"/>
                  <a:gd name="T39" fmla="*/ 397 h 408"/>
                  <a:gd name="T40" fmla="*/ 0 w 259"/>
                  <a:gd name="T41" fmla="*/ 397 h 408"/>
                  <a:gd name="T42" fmla="*/ 0 w 259"/>
                  <a:gd name="T43" fmla="*/ 402 h 408"/>
                  <a:gd name="T44" fmla="*/ 0 w 259"/>
                  <a:gd name="T45" fmla="*/ 407 h 408"/>
                  <a:gd name="T46" fmla="*/ 0 w 259"/>
                  <a:gd name="T47" fmla="*/ 407 h 408"/>
                  <a:gd name="T48" fmla="*/ 5 w 259"/>
                  <a:gd name="T49" fmla="*/ 376 h 408"/>
                  <a:gd name="T50" fmla="*/ 15 w 259"/>
                  <a:gd name="T51" fmla="*/ 346 h 408"/>
                  <a:gd name="T52" fmla="*/ 29 w 259"/>
                  <a:gd name="T53" fmla="*/ 315 h 408"/>
                  <a:gd name="T54" fmla="*/ 48 w 259"/>
                  <a:gd name="T55" fmla="*/ 290 h 408"/>
                  <a:gd name="T56" fmla="*/ 62 w 259"/>
                  <a:gd name="T57" fmla="*/ 259 h 408"/>
                  <a:gd name="T58" fmla="*/ 86 w 259"/>
                  <a:gd name="T59" fmla="*/ 229 h 408"/>
                  <a:gd name="T60" fmla="*/ 115 w 259"/>
                  <a:gd name="T61" fmla="*/ 203 h 408"/>
                  <a:gd name="T62" fmla="*/ 134 w 259"/>
                  <a:gd name="T63" fmla="*/ 178 h 408"/>
                  <a:gd name="T64" fmla="*/ 153 w 259"/>
                  <a:gd name="T65" fmla="*/ 158 h 408"/>
                  <a:gd name="T66" fmla="*/ 163 w 259"/>
                  <a:gd name="T67" fmla="*/ 147 h 408"/>
                  <a:gd name="T68" fmla="*/ 172 w 259"/>
                  <a:gd name="T69" fmla="*/ 137 h 408"/>
                  <a:gd name="T70" fmla="*/ 177 w 259"/>
                  <a:gd name="T71" fmla="*/ 132 h 408"/>
                  <a:gd name="T72" fmla="*/ 177 w 259"/>
                  <a:gd name="T73" fmla="*/ 127 h 408"/>
                  <a:gd name="T74" fmla="*/ 186 w 259"/>
                  <a:gd name="T75" fmla="*/ 122 h 408"/>
                  <a:gd name="T76" fmla="*/ 191 w 259"/>
                  <a:gd name="T77" fmla="*/ 117 h 408"/>
                  <a:gd name="T78" fmla="*/ 229 w 259"/>
                  <a:gd name="T79" fmla="*/ 61 h 408"/>
                  <a:gd name="T80" fmla="*/ 253 w 259"/>
                  <a:gd name="T81" fmla="*/ 0 h 408"/>
                  <a:gd name="T82" fmla="*/ 253 w 259"/>
                  <a:gd name="T83" fmla="*/ 0 h 408"/>
                  <a:gd name="T84" fmla="*/ 253 w 259"/>
                  <a:gd name="T85" fmla="*/ 5 h 408"/>
                  <a:gd name="T86" fmla="*/ 248 w 259"/>
                  <a:gd name="T87" fmla="*/ 20 h 408"/>
                  <a:gd name="T88" fmla="*/ 253 w 259"/>
                  <a:gd name="T89" fmla="*/ 20 h 408"/>
                  <a:gd name="T90" fmla="*/ 258 w 259"/>
                  <a:gd name="T91" fmla="*/ 15 h 40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9"/>
                  <a:gd name="T139" fmla="*/ 0 h 408"/>
                  <a:gd name="T140" fmla="*/ 259 w 259"/>
                  <a:gd name="T141" fmla="*/ 408 h 40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9" h="408">
                    <a:moveTo>
                      <a:pt x="258" y="15"/>
                    </a:moveTo>
                    <a:lnTo>
                      <a:pt x="253" y="35"/>
                    </a:lnTo>
                    <a:lnTo>
                      <a:pt x="248" y="56"/>
                    </a:lnTo>
                    <a:lnTo>
                      <a:pt x="239" y="76"/>
                    </a:lnTo>
                    <a:lnTo>
                      <a:pt x="234" y="91"/>
                    </a:lnTo>
                    <a:lnTo>
                      <a:pt x="206" y="132"/>
                    </a:lnTo>
                    <a:lnTo>
                      <a:pt x="172" y="173"/>
                    </a:lnTo>
                    <a:lnTo>
                      <a:pt x="144" y="208"/>
                    </a:lnTo>
                    <a:lnTo>
                      <a:pt x="129" y="224"/>
                    </a:lnTo>
                    <a:lnTo>
                      <a:pt x="110" y="239"/>
                    </a:lnTo>
                    <a:lnTo>
                      <a:pt x="96" y="259"/>
                    </a:lnTo>
                    <a:lnTo>
                      <a:pt x="77" y="275"/>
                    </a:lnTo>
                    <a:lnTo>
                      <a:pt x="53" y="310"/>
                    </a:lnTo>
                    <a:lnTo>
                      <a:pt x="29" y="346"/>
                    </a:lnTo>
                    <a:lnTo>
                      <a:pt x="24" y="361"/>
                    </a:lnTo>
                    <a:lnTo>
                      <a:pt x="15" y="371"/>
                    </a:lnTo>
                    <a:lnTo>
                      <a:pt x="15" y="376"/>
                    </a:lnTo>
                    <a:lnTo>
                      <a:pt x="10" y="381"/>
                    </a:lnTo>
                    <a:lnTo>
                      <a:pt x="10" y="392"/>
                    </a:lnTo>
                    <a:lnTo>
                      <a:pt x="5" y="397"/>
                    </a:lnTo>
                    <a:lnTo>
                      <a:pt x="0" y="397"/>
                    </a:lnTo>
                    <a:lnTo>
                      <a:pt x="0" y="402"/>
                    </a:lnTo>
                    <a:lnTo>
                      <a:pt x="0" y="407"/>
                    </a:lnTo>
                    <a:lnTo>
                      <a:pt x="5" y="376"/>
                    </a:lnTo>
                    <a:lnTo>
                      <a:pt x="15" y="346"/>
                    </a:lnTo>
                    <a:lnTo>
                      <a:pt x="29" y="315"/>
                    </a:lnTo>
                    <a:lnTo>
                      <a:pt x="48" y="290"/>
                    </a:lnTo>
                    <a:lnTo>
                      <a:pt x="62" y="259"/>
                    </a:lnTo>
                    <a:lnTo>
                      <a:pt x="86" y="229"/>
                    </a:lnTo>
                    <a:lnTo>
                      <a:pt x="115" y="203"/>
                    </a:lnTo>
                    <a:lnTo>
                      <a:pt x="134" y="178"/>
                    </a:lnTo>
                    <a:lnTo>
                      <a:pt x="153" y="158"/>
                    </a:lnTo>
                    <a:lnTo>
                      <a:pt x="163" y="147"/>
                    </a:lnTo>
                    <a:lnTo>
                      <a:pt x="172" y="137"/>
                    </a:lnTo>
                    <a:lnTo>
                      <a:pt x="177" y="132"/>
                    </a:lnTo>
                    <a:lnTo>
                      <a:pt x="177" y="127"/>
                    </a:lnTo>
                    <a:lnTo>
                      <a:pt x="186" y="122"/>
                    </a:lnTo>
                    <a:lnTo>
                      <a:pt x="191" y="117"/>
                    </a:lnTo>
                    <a:lnTo>
                      <a:pt x="229" y="61"/>
                    </a:lnTo>
                    <a:lnTo>
                      <a:pt x="253" y="0"/>
                    </a:lnTo>
                    <a:lnTo>
                      <a:pt x="253" y="5"/>
                    </a:lnTo>
                    <a:lnTo>
                      <a:pt x="248" y="20"/>
                    </a:lnTo>
                    <a:lnTo>
                      <a:pt x="253" y="20"/>
                    </a:lnTo>
                    <a:lnTo>
                      <a:pt x="258" y="1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4" name="Freeform 18"/>
              <p:cNvSpPr>
                <a:spLocks/>
              </p:cNvSpPr>
              <p:nvPr/>
            </p:nvSpPr>
            <p:spPr bwMode="auto">
              <a:xfrm>
                <a:off x="2906" y="2381"/>
                <a:ext cx="92" cy="467"/>
              </a:xfrm>
              <a:custGeom>
                <a:avLst/>
                <a:gdLst>
                  <a:gd name="T0" fmla="*/ 0 w 92"/>
                  <a:gd name="T1" fmla="*/ 466 h 467"/>
                  <a:gd name="T2" fmla="*/ 24 w 92"/>
                  <a:gd name="T3" fmla="*/ 443 h 467"/>
                  <a:gd name="T4" fmla="*/ 43 w 92"/>
                  <a:gd name="T5" fmla="*/ 411 h 467"/>
                  <a:gd name="T6" fmla="*/ 57 w 92"/>
                  <a:gd name="T7" fmla="*/ 374 h 467"/>
                  <a:gd name="T8" fmla="*/ 67 w 92"/>
                  <a:gd name="T9" fmla="*/ 333 h 467"/>
                  <a:gd name="T10" fmla="*/ 81 w 92"/>
                  <a:gd name="T11" fmla="*/ 247 h 467"/>
                  <a:gd name="T12" fmla="*/ 81 w 92"/>
                  <a:gd name="T13" fmla="*/ 210 h 467"/>
                  <a:gd name="T14" fmla="*/ 86 w 92"/>
                  <a:gd name="T15" fmla="*/ 173 h 467"/>
                  <a:gd name="T16" fmla="*/ 81 w 92"/>
                  <a:gd name="T17" fmla="*/ 155 h 467"/>
                  <a:gd name="T18" fmla="*/ 81 w 92"/>
                  <a:gd name="T19" fmla="*/ 132 h 467"/>
                  <a:gd name="T20" fmla="*/ 91 w 92"/>
                  <a:gd name="T21" fmla="*/ 91 h 467"/>
                  <a:gd name="T22" fmla="*/ 81 w 92"/>
                  <a:gd name="T23" fmla="*/ 55 h 467"/>
                  <a:gd name="T24" fmla="*/ 72 w 92"/>
                  <a:gd name="T25" fmla="*/ 23 h 467"/>
                  <a:gd name="T26" fmla="*/ 72 w 92"/>
                  <a:gd name="T27" fmla="*/ 9 h 467"/>
                  <a:gd name="T28" fmla="*/ 67 w 92"/>
                  <a:gd name="T29" fmla="*/ 0 h 467"/>
                  <a:gd name="T30" fmla="*/ 62 w 92"/>
                  <a:gd name="T31" fmla="*/ 0 h 467"/>
                  <a:gd name="T32" fmla="*/ 62 w 92"/>
                  <a:gd name="T33" fmla="*/ 0 h 467"/>
                  <a:gd name="T34" fmla="*/ 67 w 92"/>
                  <a:gd name="T35" fmla="*/ 18 h 467"/>
                  <a:gd name="T36" fmla="*/ 72 w 92"/>
                  <a:gd name="T37" fmla="*/ 36 h 467"/>
                  <a:gd name="T38" fmla="*/ 77 w 92"/>
                  <a:gd name="T39" fmla="*/ 41 h 467"/>
                  <a:gd name="T40" fmla="*/ 77 w 92"/>
                  <a:gd name="T41" fmla="*/ 45 h 467"/>
                  <a:gd name="T42" fmla="*/ 62 w 92"/>
                  <a:gd name="T43" fmla="*/ 178 h 467"/>
                  <a:gd name="T44" fmla="*/ 43 w 92"/>
                  <a:gd name="T45" fmla="*/ 306 h 467"/>
                  <a:gd name="T46" fmla="*/ 29 w 92"/>
                  <a:gd name="T47" fmla="*/ 365 h 467"/>
                  <a:gd name="T48" fmla="*/ 14 w 92"/>
                  <a:gd name="T49" fmla="*/ 425 h 467"/>
                  <a:gd name="T50" fmla="*/ 14 w 92"/>
                  <a:gd name="T51" fmla="*/ 429 h 467"/>
                  <a:gd name="T52" fmla="*/ 14 w 92"/>
                  <a:gd name="T53" fmla="*/ 434 h 467"/>
                  <a:gd name="T54" fmla="*/ 9 w 92"/>
                  <a:gd name="T55" fmla="*/ 448 h 467"/>
                  <a:gd name="T56" fmla="*/ 5 w 92"/>
                  <a:gd name="T57" fmla="*/ 461 h 467"/>
                  <a:gd name="T58" fmla="*/ 0 w 92"/>
                  <a:gd name="T59" fmla="*/ 466 h 467"/>
                  <a:gd name="T60" fmla="*/ 0 w 92"/>
                  <a:gd name="T61" fmla="*/ 466 h 46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2"/>
                  <a:gd name="T94" fmla="*/ 0 h 467"/>
                  <a:gd name="T95" fmla="*/ 92 w 92"/>
                  <a:gd name="T96" fmla="*/ 467 h 46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2" h="467">
                    <a:moveTo>
                      <a:pt x="0" y="466"/>
                    </a:moveTo>
                    <a:lnTo>
                      <a:pt x="24" y="443"/>
                    </a:lnTo>
                    <a:lnTo>
                      <a:pt x="43" y="411"/>
                    </a:lnTo>
                    <a:lnTo>
                      <a:pt x="57" y="374"/>
                    </a:lnTo>
                    <a:lnTo>
                      <a:pt x="67" y="333"/>
                    </a:lnTo>
                    <a:lnTo>
                      <a:pt x="81" y="247"/>
                    </a:lnTo>
                    <a:lnTo>
                      <a:pt x="81" y="210"/>
                    </a:lnTo>
                    <a:lnTo>
                      <a:pt x="86" y="173"/>
                    </a:lnTo>
                    <a:lnTo>
                      <a:pt x="81" y="155"/>
                    </a:lnTo>
                    <a:lnTo>
                      <a:pt x="81" y="132"/>
                    </a:lnTo>
                    <a:lnTo>
                      <a:pt x="91" y="91"/>
                    </a:lnTo>
                    <a:lnTo>
                      <a:pt x="81" y="55"/>
                    </a:lnTo>
                    <a:lnTo>
                      <a:pt x="72" y="23"/>
                    </a:lnTo>
                    <a:lnTo>
                      <a:pt x="72" y="9"/>
                    </a:lnTo>
                    <a:lnTo>
                      <a:pt x="67" y="0"/>
                    </a:lnTo>
                    <a:lnTo>
                      <a:pt x="62" y="0"/>
                    </a:lnTo>
                    <a:lnTo>
                      <a:pt x="67" y="18"/>
                    </a:lnTo>
                    <a:lnTo>
                      <a:pt x="72" y="36"/>
                    </a:lnTo>
                    <a:lnTo>
                      <a:pt x="77" y="41"/>
                    </a:lnTo>
                    <a:lnTo>
                      <a:pt x="77" y="45"/>
                    </a:lnTo>
                    <a:lnTo>
                      <a:pt x="62" y="178"/>
                    </a:lnTo>
                    <a:lnTo>
                      <a:pt x="43" y="306"/>
                    </a:lnTo>
                    <a:lnTo>
                      <a:pt x="29" y="365"/>
                    </a:lnTo>
                    <a:lnTo>
                      <a:pt x="14" y="425"/>
                    </a:lnTo>
                    <a:lnTo>
                      <a:pt x="14" y="429"/>
                    </a:lnTo>
                    <a:lnTo>
                      <a:pt x="14" y="434"/>
                    </a:lnTo>
                    <a:lnTo>
                      <a:pt x="9" y="448"/>
                    </a:lnTo>
                    <a:lnTo>
                      <a:pt x="5" y="461"/>
                    </a:lnTo>
                    <a:lnTo>
                      <a:pt x="0" y="46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5" name="Freeform 19"/>
              <p:cNvSpPr>
                <a:spLocks/>
              </p:cNvSpPr>
              <p:nvPr/>
            </p:nvSpPr>
            <p:spPr bwMode="auto">
              <a:xfrm>
                <a:off x="3153" y="2717"/>
                <a:ext cx="84" cy="324"/>
              </a:xfrm>
              <a:custGeom>
                <a:avLst/>
                <a:gdLst>
                  <a:gd name="T0" fmla="*/ 36 w 84"/>
                  <a:gd name="T1" fmla="*/ 5 h 324"/>
                  <a:gd name="T2" fmla="*/ 47 w 84"/>
                  <a:gd name="T3" fmla="*/ 34 h 324"/>
                  <a:gd name="T4" fmla="*/ 52 w 84"/>
                  <a:gd name="T5" fmla="*/ 59 h 324"/>
                  <a:gd name="T6" fmla="*/ 47 w 84"/>
                  <a:gd name="T7" fmla="*/ 93 h 324"/>
                  <a:gd name="T8" fmla="*/ 47 w 84"/>
                  <a:gd name="T9" fmla="*/ 122 h 324"/>
                  <a:gd name="T10" fmla="*/ 42 w 84"/>
                  <a:gd name="T11" fmla="*/ 147 h 324"/>
                  <a:gd name="T12" fmla="*/ 31 w 84"/>
                  <a:gd name="T13" fmla="*/ 176 h 324"/>
                  <a:gd name="T14" fmla="*/ 21 w 84"/>
                  <a:gd name="T15" fmla="*/ 201 h 324"/>
                  <a:gd name="T16" fmla="*/ 16 w 84"/>
                  <a:gd name="T17" fmla="*/ 225 h 324"/>
                  <a:gd name="T18" fmla="*/ 0 w 84"/>
                  <a:gd name="T19" fmla="*/ 314 h 324"/>
                  <a:gd name="T20" fmla="*/ 5 w 84"/>
                  <a:gd name="T21" fmla="*/ 323 h 324"/>
                  <a:gd name="T22" fmla="*/ 5 w 84"/>
                  <a:gd name="T23" fmla="*/ 323 h 324"/>
                  <a:gd name="T24" fmla="*/ 5 w 84"/>
                  <a:gd name="T25" fmla="*/ 319 h 324"/>
                  <a:gd name="T26" fmla="*/ 11 w 84"/>
                  <a:gd name="T27" fmla="*/ 309 h 324"/>
                  <a:gd name="T28" fmla="*/ 11 w 84"/>
                  <a:gd name="T29" fmla="*/ 289 h 324"/>
                  <a:gd name="T30" fmla="*/ 11 w 84"/>
                  <a:gd name="T31" fmla="*/ 279 h 324"/>
                  <a:gd name="T32" fmla="*/ 16 w 84"/>
                  <a:gd name="T33" fmla="*/ 274 h 324"/>
                  <a:gd name="T34" fmla="*/ 42 w 84"/>
                  <a:gd name="T35" fmla="*/ 230 h 324"/>
                  <a:gd name="T36" fmla="*/ 62 w 84"/>
                  <a:gd name="T37" fmla="*/ 181 h 324"/>
                  <a:gd name="T38" fmla="*/ 67 w 84"/>
                  <a:gd name="T39" fmla="*/ 171 h 324"/>
                  <a:gd name="T40" fmla="*/ 67 w 84"/>
                  <a:gd name="T41" fmla="*/ 167 h 324"/>
                  <a:gd name="T42" fmla="*/ 73 w 84"/>
                  <a:gd name="T43" fmla="*/ 162 h 324"/>
                  <a:gd name="T44" fmla="*/ 73 w 84"/>
                  <a:gd name="T45" fmla="*/ 152 h 324"/>
                  <a:gd name="T46" fmla="*/ 78 w 84"/>
                  <a:gd name="T47" fmla="*/ 142 h 324"/>
                  <a:gd name="T48" fmla="*/ 83 w 84"/>
                  <a:gd name="T49" fmla="*/ 137 h 324"/>
                  <a:gd name="T50" fmla="*/ 83 w 84"/>
                  <a:gd name="T51" fmla="*/ 132 h 324"/>
                  <a:gd name="T52" fmla="*/ 83 w 84"/>
                  <a:gd name="T53" fmla="*/ 113 h 324"/>
                  <a:gd name="T54" fmla="*/ 78 w 84"/>
                  <a:gd name="T55" fmla="*/ 88 h 324"/>
                  <a:gd name="T56" fmla="*/ 78 w 84"/>
                  <a:gd name="T57" fmla="*/ 64 h 324"/>
                  <a:gd name="T58" fmla="*/ 67 w 84"/>
                  <a:gd name="T59" fmla="*/ 44 h 324"/>
                  <a:gd name="T60" fmla="*/ 47 w 84"/>
                  <a:gd name="T61" fmla="*/ 19 h 324"/>
                  <a:gd name="T62" fmla="*/ 26 w 84"/>
                  <a:gd name="T63" fmla="*/ 0 h 324"/>
                  <a:gd name="T64" fmla="*/ 31 w 84"/>
                  <a:gd name="T65" fmla="*/ 5 h 324"/>
                  <a:gd name="T66" fmla="*/ 36 w 84"/>
                  <a:gd name="T67" fmla="*/ 5 h 32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4"/>
                  <a:gd name="T103" fmla="*/ 0 h 324"/>
                  <a:gd name="T104" fmla="*/ 84 w 84"/>
                  <a:gd name="T105" fmla="*/ 324 h 32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4" h="324">
                    <a:moveTo>
                      <a:pt x="36" y="5"/>
                    </a:moveTo>
                    <a:lnTo>
                      <a:pt x="47" y="34"/>
                    </a:lnTo>
                    <a:lnTo>
                      <a:pt x="52" y="59"/>
                    </a:lnTo>
                    <a:lnTo>
                      <a:pt x="47" y="93"/>
                    </a:lnTo>
                    <a:lnTo>
                      <a:pt x="47" y="122"/>
                    </a:lnTo>
                    <a:lnTo>
                      <a:pt x="42" y="147"/>
                    </a:lnTo>
                    <a:lnTo>
                      <a:pt x="31" y="176"/>
                    </a:lnTo>
                    <a:lnTo>
                      <a:pt x="21" y="201"/>
                    </a:lnTo>
                    <a:lnTo>
                      <a:pt x="16" y="225"/>
                    </a:lnTo>
                    <a:lnTo>
                      <a:pt x="0" y="314"/>
                    </a:lnTo>
                    <a:lnTo>
                      <a:pt x="5" y="323"/>
                    </a:lnTo>
                    <a:lnTo>
                      <a:pt x="5" y="319"/>
                    </a:lnTo>
                    <a:lnTo>
                      <a:pt x="11" y="309"/>
                    </a:lnTo>
                    <a:lnTo>
                      <a:pt x="11" y="289"/>
                    </a:lnTo>
                    <a:lnTo>
                      <a:pt x="11" y="279"/>
                    </a:lnTo>
                    <a:lnTo>
                      <a:pt x="16" y="274"/>
                    </a:lnTo>
                    <a:lnTo>
                      <a:pt x="42" y="230"/>
                    </a:lnTo>
                    <a:lnTo>
                      <a:pt x="62" y="181"/>
                    </a:lnTo>
                    <a:lnTo>
                      <a:pt x="67" y="171"/>
                    </a:lnTo>
                    <a:lnTo>
                      <a:pt x="67" y="167"/>
                    </a:lnTo>
                    <a:lnTo>
                      <a:pt x="73" y="162"/>
                    </a:lnTo>
                    <a:lnTo>
                      <a:pt x="73" y="152"/>
                    </a:lnTo>
                    <a:lnTo>
                      <a:pt x="78" y="142"/>
                    </a:lnTo>
                    <a:lnTo>
                      <a:pt x="83" y="137"/>
                    </a:lnTo>
                    <a:lnTo>
                      <a:pt x="83" y="132"/>
                    </a:lnTo>
                    <a:lnTo>
                      <a:pt x="83" y="113"/>
                    </a:lnTo>
                    <a:lnTo>
                      <a:pt x="78" y="88"/>
                    </a:lnTo>
                    <a:lnTo>
                      <a:pt x="78" y="64"/>
                    </a:lnTo>
                    <a:lnTo>
                      <a:pt x="67" y="44"/>
                    </a:lnTo>
                    <a:lnTo>
                      <a:pt x="47" y="19"/>
                    </a:lnTo>
                    <a:lnTo>
                      <a:pt x="26" y="0"/>
                    </a:lnTo>
                    <a:lnTo>
                      <a:pt x="31" y="5"/>
                    </a:lnTo>
                    <a:lnTo>
                      <a:pt x="36" y="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6" name="Freeform 20"/>
              <p:cNvSpPr>
                <a:spLocks/>
              </p:cNvSpPr>
              <p:nvPr/>
            </p:nvSpPr>
            <p:spPr bwMode="auto">
              <a:xfrm>
                <a:off x="3077" y="2960"/>
                <a:ext cx="130" cy="499"/>
              </a:xfrm>
              <a:custGeom>
                <a:avLst/>
                <a:gdLst>
                  <a:gd name="T0" fmla="*/ 67 w 130"/>
                  <a:gd name="T1" fmla="*/ 0 h 499"/>
                  <a:gd name="T2" fmla="*/ 57 w 130"/>
                  <a:gd name="T3" fmla="*/ 55 h 499"/>
                  <a:gd name="T4" fmla="*/ 47 w 130"/>
                  <a:gd name="T5" fmla="*/ 111 h 499"/>
                  <a:gd name="T6" fmla="*/ 47 w 130"/>
                  <a:gd name="T7" fmla="*/ 172 h 499"/>
                  <a:gd name="T8" fmla="*/ 47 w 130"/>
                  <a:gd name="T9" fmla="*/ 238 h 499"/>
                  <a:gd name="T10" fmla="*/ 57 w 130"/>
                  <a:gd name="T11" fmla="*/ 310 h 499"/>
                  <a:gd name="T12" fmla="*/ 77 w 130"/>
                  <a:gd name="T13" fmla="*/ 376 h 499"/>
                  <a:gd name="T14" fmla="*/ 98 w 130"/>
                  <a:gd name="T15" fmla="*/ 415 h 499"/>
                  <a:gd name="T16" fmla="*/ 113 w 130"/>
                  <a:gd name="T17" fmla="*/ 459 h 499"/>
                  <a:gd name="T18" fmla="*/ 119 w 130"/>
                  <a:gd name="T19" fmla="*/ 465 h 499"/>
                  <a:gd name="T20" fmla="*/ 124 w 130"/>
                  <a:gd name="T21" fmla="*/ 470 h 499"/>
                  <a:gd name="T22" fmla="*/ 124 w 130"/>
                  <a:gd name="T23" fmla="*/ 487 h 499"/>
                  <a:gd name="T24" fmla="*/ 129 w 130"/>
                  <a:gd name="T25" fmla="*/ 492 h 499"/>
                  <a:gd name="T26" fmla="*/ 129 w 130"/>
                  <a:gd name="T27" fmla="*/ 498 h 499"/>
                  <a:gd name="T28" fmla="*/ 124 w 130"/>
                  <a:gd name="T29" fmla="*/ 498 h 499"/>
                  <a:gd name="T30" fmla="*/ 119 w 130"/>
                  <a:gd name="T31" fmla="*/ 487 h 499"/>
                  <a:gd name="T32" fmla="*/ 113 w 130"/>
                  <a:gd name="T33" fmla="*/ 470 h 499"/>
                  <a:gd name="T34" fmla="*/ 103 w 130"/>
                  <a:gd name="T35" fmla="*/ 465 h 499"/>
                  <a:gd name="T36" fmla="*/ 88 w 130"/>
                  <a:gd name="T37" fmla="*/ 454 h 499"/>
                  <a:gd name="T38" fmla="*/ 77 w 130"/>
                  <a:gd name="T39" fmla="*/ 415 h 499"/>
                  <a:gd name="T40" fmla="*/ 57 w 130"/>
                  <a:gd name="T41" fmla="*/ 376 h 499"/>
                  <a:gd name="T42" fmla="*/ 36 w 130"/>
                  <a:gd name="T43" fmla="*/ 338 h 499"/>
                  <a:gd name="T44" fmla="*/ 36 w 130"/>
                  <a:gd name="T45" fmla="*/ 338 h 499"/>
                  <a:gd name="T46" fmla="*/ 16 w 130"/>
                  <a:gd name="T47" fmla="*/ 271 h 499"/>
                  <a:gd name="T48" fmla="*/ 0 w 130"/>
                  <a:gd name="T49" fmla="*/ 205 h 499"/>
                  <a:gd name="T50" fmla="*/ 6 w 130"/>
                  <a:gd name="T51" fmla="*/ 166 h 499"/>
                  <a:gd name="T52" fmla="*/ 16 w 130"/>
                  <a:gd name="T53" fmla="*/ 127 h 499"/>
                  <a:gd name="T54" fmla="*/ 31 w 130"/>
                  <a:gd name="T55" fmla="*/ 78 h 499"/>
                  <a:gd name="T56" fmla="*/ 57 w 130"/>
                  <a:gd name="T57" fmla="*/ 28 h 499"/>
                  <a:gd name="T58" fmla="*/ 67 w 130"/>
                  <a:gd name="T59" fmla="*/ 17 h 499"/>
                  <a:gd name="T60" fmla="*/ 72 w 130"/>
                  <a:gd name="T61" fmla="*/ 11 h 499"/>
                  <a:gd name="T62" fmla="*/ 67 w 130"/>
                  <a:gd name="T63" fmla="*/ 0 h 4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0"/>
                  <a:gd name="T97" fmla="*/ 0 h 499"/>
                  <a:gd name="T98" fmla="*/ 130 w 130"/>
                  <a:gd name="T99" fmla="*/ 499 h 49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0" h="499">
                    <a:moveTo>
                      <a:pt x="67" y="0"/>
                    </a:moveTo>
                    <a:lnTo>
                      <a:pt x="57" y="55"/>
                    </a:lnTo>
                    <a:lnTo>
                      <a:pt x="47" y="111"/>
                    </a:lnTo>
                    <a:lnTo>
                      <a:pt x="47" y="172"/>
                    </a:lnTo>
                    <a:lnTo>
                      <a:pt x="47" y="238"/>
                    </a:lnTo>
                    <a:lnTo>
                      <a:pt x="57" y="310"/>
                    </a:lnTo>
                    <a:lnTo>
                      <a:pt x="77" y="376"/>
                    </a:lnTo>
                    <a:lnTo>
                      <a:pt x="98" y="415"/>
                    </a:lnTo>
                    <a:lnTo>
                      <a:pt x="113" y="459"/>
                    </a:lnTo>
                    <a:lnTo>
                      <a:pt x="119" y="465"/>
                    </a:lnTo>
                    <a:lnTo>
                      <a:pt x="124" y="470"/>
                    </a:lnTo>
                    <a:lnTo>
                      <a:pt x="124" y="487"/>
                    </a:lnTo>
                    <a:lnTo>
                      <a:pt x="129" y="492"/>
                    </a:lnTo>
                    <a:lnTo>
                      <a:pt x="129" y="498"/>
                    </a:lnTo>
                    <a:lnTo>
                      <a:pt x="124" y="498"/>
                    </a:lnTo>
                    <a:lnTo>
                      <a:pt x="119" y="487"/>
                    </a:lnTo>
                    <a:lnTo>
                      <a:pt x="113" y="470"/>
                    </a:lnTo>
                    <a:lnTo>
                      <a:pt x="103" y="465"/>
                    </a:lnTo>
                    <a:lnTo>
                      <a:pt x="88" y="454"/>
                    </a:lnTo>
                    <a:lnTo>
                      <a:pt x="77" y="415"/>
                    </a:lnTo>
                    <a:lnTo>
                      <a:pt x="57" y="376"/>
                    </a:lnTo>
                    <a:lnTo>
                      <a:pt x="36" y="338"/>
                    </a:lnTo>
                    <a:lnTo>
                      <a:pt x="16" y="271"/>
                    </a:lnTo>
                    <a:lnTo>
                      <a:pt x="0" y="205"/>
                    </a:lnTo>
                    <a:lnTo>
                      <a:pt x="6" y="166"/>
                    </a:lnTo>
                    <a:lnTo>
                      <a:pt x="16" y="127"/>
                    </a:lnTo>
                    <a:lnTo>
                      <a:pt x="31" y="78"/>
                    </a:lnTo>
                    <a:lnTo>
                      <a:pt x="57" y="28"/>
                    </a:lnTo>
                    <a:lnTo>
                      <a:pt x="67" y="17"/>
                    </a:lnTo>
                    <a:lnTo>
                      <a:pt x="72" y="11"/>
                    </a:lnTo>
                    <a:lnTo>
                      <a:pt x="67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7" name="Freeform 21"/>
              <p:cNvSpPr>
                <a:spLocks/>
              </p:cNvSpPr>
              <p:nvPr/>
            </p:nvSpPr>
            <p:spPr bwMode="auto">
              <a:xfrm>
                <a:off x="3193" y="3495"/>
                <a:ext cx="151" cy="358"/>
              </a:xfrm>
              <a:custGeom>
                <a:avLst/>
                <a:gdLst>
                  <a:gd name="T0" fmla="*/ 123 w 151"/>
                  <a:gd name="T1" fmla="*/ 6 h 358"/>
                  <a:gd name="T2" fmla="*/ 129 w 151"/>
                  <a:gd name="T3" fmla="*/ 37 h 358"/>
                  <a:gd name="T4" fmla="*/ 134 w 151"/>
                  <a:gd name="T5" fmla="*/ 67 h 358"/>
                  <a:gd name="T6" fmla="*/ 123 w 151"/>
                  <a:gd name="T7" fmla="*/ 123 h 358"/>
                  <a:gd name="T8" fmla="*/ 102 w 151"/>
                  <a:gd name="T9" fmla="*/ 209 h 358"/>
                  <a:gd name="T10" fmla="*/ 75 w 151"/>
                  <a:gd name="T11" fmla="*/ 289 h 358"/>
                  <a:gd name="T12" fmla="*/ 70 w 151"/>
                  <a:gd name="T13" fmla="*/ 308 h 358"/>
                  <a:gd name="T14" fmla="*/ 54 w 151"/>
                  <a:gd name="T15" fmla="*/ 320 h 358"/>
                  <a:gd name="T16" fmla="*/ 27 w 151"/>
                  <a:gd name="T17" fmla="*/ 339 h 358"/>
                  <a:gd name="T18" fmla="*/ 22 w 151"/>
                  <a:gd name="T19" fmla="*/ 345 h 358"/>
                  <a:gd name="T20" fmla="*/ 11 w 151"/>
                  <a:gd name="T21" fmla="*/ 351 h 358"/>
                  <a:gd name="T22" fmla="*/ 6 w 151"/>
                  <a:gd name="T23" fmla="*/ 357 h 358"/>
                  <a:gd name="T24" fmla="*/ 0 w 151"/>
                  <a:gd name="T25" fmla="*/ 357 h 358"/>
                  <a:gd name="T26" fmla="*/ 16 w 151"/>
                  <a:gd name="T27" fmla="*/ 357 h 358"/>
                  <a:gd name="T28" fmla="*/ 27 w 151"/>
                  <a:gd name="T29" fmla="*/ 351 h 358"/>
                  <a:gd name="T30" fmla="*/ 43 w 151"/>
                  <a:gd name="T31" fmla="*/ 345 h 358"/>
                  <a:gd name="T32" fmla="*/ 59 w 151"/>
                  <a:gd name="T33" fmla="*/ 339 h 358"/>
                  <a:gd name="T34" fmla="*/ 70 w 151"/>
                  <a:gd name="T35" fmla="*/ 332 h 358"/>
                  <a:gd name="T36" fmla="*/ 80 w 151"/>
                  <a:gd name="T37" fmla="*/ 326 h 358"/>
                  <a:gd name="T38" fmla="*/ 80 w 151"/>
                  <a:gd name="T39" fmla="*/ 326 h 358"/>
                  <a:gd name="T40" fmla="*/ 107 w 151"/>
                  <a:gd name="T41" fmla="*/ 283 h 358"/>
                  <a:gd name="T42" fmla="*/ 123 w 151"/>
                  <a:gd name="T43" fmla="*/ 234 h 358"/>
                  <a:gd name="T44" fmla="*/ 150 w 151"/>
                  <a:gd name="T45" fmla="*/ 135 h 358"/>
                  <a:gd name="T46" fmla="*/ 145 w 151"/>
                  <a:gd name="T47" fmla="*/ 86 h 358"/>
                  <a:gd name="T48" fmla="*/ 139 w 151"/>
                  <a:gd name="T49" fmla="*/ 37 h 358"/>
                  <a:gd name="T50" fmla="*/ 139 w 151"/>
                  <a:gd name="T51" fmla="*/ 30 h 358"/>
                  <a:gd name="T52" fmla="*/ 134 w 151"/>
                  <a:gd name="T53" fmla="*/ 18 h 358"/>
                  <a:gd name="T54" fmla="*/ 129 w 151"/>
                  <a:gd name="T55" fmla="*/ 6 h 358"/>
                  <a:gd name="T56" fmla="*/ 123 w 151"/>
                  <a:gd name="T57" fmla="*/ 0 h 358"/>
                  <a:gd name="T58" fmla="*/ 123 w 151"/>
                  <a:gd name="T59" fmla="*/ 6 h 358"/>
                  <a:gd name="T60" fmla="*/ 123 w 151"/>
                  <a:gd name="T61" fmla="*/ 6 h 35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51"/>
                  <a:gd name="T94" fmla="*/ 0 h 358"/>
                  <a:gd name="T95" fmla="*/ 151 w 151"/>
                  <a:gd name="T96" fmla="*/ 358 h 35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51" h="358">
                    <a:moveTo>
                      <a:pt x="123" y="6"/>
                    </a:moveTo>
                    <a:lnTo>
                      <a:pt x="129" y="37"/>
                    </a:lnTo>
                    <a:lnTo>
                      <a:pt x="134" y="67"/>
                    </a:lnTo>
                    <a:lnTo>
                      <a:pt x="123" y="123"/>
                    </a:lnTo>
                    <a:lnTo>
                      <a:pt x="102" y="209"/>
                    </a:lnTo>
                    <a:lnTo>
                      <a:pt x="75" y="289"/>
                    </a:lnTo>
                    <a:lnTo>
                      <a:pt x="70" y="308"/>
                    </a:lnTo>
                    <a:lnTo>
                      <a:pt x="54" y="320"/>
                    </a:lnTo>
                    <a:lnTo>
                      <a:pt x="27" y="339"/>
                    </a:lnTo>
                    <a:lnTo>
                      <a:pt x="22" y="345"/>
                    </a:lnTo>
                    <a:lnTo>
                      <a:pt x="11" y="351"/>
                    </a:lnTo>
                    <a:lnTo>
                      <a:pt x="6" y="357"/>
                    </a:lnTo>
                    <a:lnTo>
                      <a:pt x="0" y="357"/>
                    </a:lnTo>
                    <a:lnTo>
                      <a:pt x="16" y="357"/>
                    </a:lnTo>
                    <a:lnTo>
                      <a:pt x="27" y="351"/>
                    </a:lnTo>
                    <a:lnTo>
                      <a:pt x="43" y="345"/>
                    </a:lnTo>
                    <a:lnTo>
                      <a:pt x="59" y="339"/>
                    </a:lnTo>
                    <a:lnTo>
                      <a:pt x="70" y="332"/>
                    </a:lnTo>
                    <a:lnTo>
                      <a:pt x="80" y="326"/>
                    </a:lnTo>
                    <a:lnTo>
                      <a:pt x="107" y="283"/>
                    </a:lnTo>
                    <a:lnTo>
                      <a:pt x="123" y="234"/>
                    </a:lnTo>
                    <a:lnTo>
                      <a:pt x="150" y="135"/>
                    </a:lnTo>
                    <a:lnTo>
                      <a:pt x="145" y="86"/>
                    </a:lnTo>
                    <a:lnTo>
                      <a:pt x="139" y="37"/>
                    </a:lnTo>
                    <a:lnTo>
                      <a:pt x="139" y="30"/>
                    </a:lnTo>
                    <a:lnTo>
                      <a:pt x="134" y="18"/>
                    </a:lnTo>
                    <a:lnTo>
                      <a:pt x="129" y="6"/>
                    </a:lnTo>
                    <a:lnTo>
                      <a:pt x="123" y="0"/>
                    </a:lnTo>
                    <a:lnTo>
                      <a:pt x="123" y="6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8" name="Freeform 22"/>
              <p:cNvSpPr>
                <a:spLocks/>
              </p:cNvSpPr>
              <p:nvPr/>
            </p:nvSpPr>
            <p:spPr bwMode="auto">
              <a:xfrm>
                <a:off x="2805" y="3899"/>
                <a:ext cx="256" cy="97"/>
              </a:xfrm>
              <a:custGeom>
                <a:avLst/>
                <a:gdLst>
                  <a:gd name="T0" fmla="*/ 0 w 256"/>
                  <a:gd name="T1" fmla="*/ 90 h 97"/>
                  <a:gd name="T2" fmla="*/ 30 w 256"/>
                  <a:gd name="T3" fmla="*/ 77 h 97"/>
                  <a:gd name="T4" fmla="*/ 54 w 256"/>
                  <a:gd name="T5" fmla="*/ 64 h 97"/>
                  <a:gd name="T6" fmla="*/ 74 w 256"/>
                  <a:gd name="T7" fmla="*/ 58 h 97"/>
                  <a:gd name="T8" fmla="*/ 93 w 256"/>
                  <a:gd name="T9" fmla="*/ 58 h 97"/>
                  <a:gd name="T10" fmla="*/ 113 w 256"/>
                  <a:gd name="T11" fmla="*/ 58 h 97"/>
                  <a:gd name="T12" fmla="*/ 133 w 256"/>
                  <a:gd name="T13" fmla="*/ 58 h 97"/>
                  <a:gd name="T14" fmla="*/ 152 w 256"/>
                  <a:gd name="T15" fmla="*/ 51 h 97"/>
                  <a:gd name="T16" fmla="*/ 167 w 256"/>
                  <a:gd name="T17" fmla="*/ 51 h 97"/>
                  <a:gd name="T18" fmla="*/ 177 w 256"/>
                  <a:gd name="T19" fmla="*/ 51 h 97"/>
                  <a:gd name="T20" fmla="*/ 186 w 256"/>
                  <a:gd name="T21" fmla="*/ 51 h 97"/>
                  <a:gd name="T22" fmla="*/ 196 w 256"/>
                  <a:gd name="T23" fmla="*/ 45 h 97"/>
                  <a:gd name="T24" fmla="*/ 201 w 256"/>
                  <a:gd name="T25" fmla="*/ 45 h 97"/>
                  <a:gd name="T26" fmla="*/ 216 w 256"/>
                  <a:gd name="T27" fmla="*/ 32 h 97"/>
                  <a:gd name="T28" fmla="*/ 231 w 256"/>
                  <a:gd name="T29" fmla="*/ 26 h 97"/>
                  <a:gd name="T30" fmla="*/ 245 w 256"/>
                  <a:gd name="T31" fmla="*/ 13 h 97"/>
                  <a:gd name="T32" fmla="*/ 255 w 256"/>
                  <a:gd name="T33" fmla="*/ 0 h 97"/>
                  <a:gd name="T34" fmla="*/ 250 w 256"/>
                  <a:gd name="T35" fmla="*/ 19 h 97"/>
                  <a:gd name="T36" fmla="*/ 250 w 256"/>
                  <a:gd name="T37" fmla="*/ 26 h 97"/>
                  <a:gd name="T38" fmla="*/ 245 w 256"/>
                  <a:gd name="T39" fmla="*/ 32 h 97"/>
                  <a:gd name="T40" fmla="*/ 226 w 256"/>
                  <a:gd name="T41" fmla="*/ 58 h 97"/>
                  <a:gd name="T42" fmla="*/ 206 w 256"/>
                  <a:gd name="T43" fmla="*/ 71 h 97"/>
                  <a:gd name="T44" fmla="*/ 152 w 256"/>
                  <a:gd name="T45" fmla="*/ 90 h 97"/>
                  <a:gd name="T46" fmla="*/ 103 w 256"/>
                  <a:gd name="T47" fmla="*/ 83 h 97"/>
                  <a:gd name="T48" fmla="*/ 49 w 256"/>
                  <a:gd name="T49" fmla="*/ 83 h 97"/>
                  <a:gd name="T50" fmla="*/ 20 w 256"/>
                  <a:gd name="T51" fmla="*/ 90 h 97"/>
                  <a:gd name="T52" fmla="*/ 5 w 256"/>
                  <a:gd name="T53" fmla="*/ 96 h 97"/>
                  <a:gd name="T54" fmla="*/ 0 w 256"/>
                  <a:gd name="T55" fmla="*/ 96 h 97"/>
                  <a:gd name="T56" fmla="*/ 0 w 256"/>
                  <a:gd name="T57" fmla="*/ 90 h 9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56"/>
                  <a:gd name="T88" fmla="*/ 0 h 97"/>
                  <a:gd name="T89" fmla="*/ 256 w 256"/>
                  <a:gd name="T90" fmla="*/ 97 h 9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56" h="97">
                    <a:moveTo>
                      <a:pt x="0" y="90"/>
                    </a:moveTo>
                    <a:lnTo>
                      <a:pt x="30" y="77"/>
                    </a:lnTo>
                    <a:lnTo>
                      <a:pt x="54" y="64"/>
                    </a:lnTo>
                    <a:lnTo>
                      <a:pt x="74" y="58"/>
                    </a:lnTo>
                    <a:lnTo>
                      <a:pt x="93" y="58"/>
                    </a:lnTo>
                    <a:lnTo>
                      <a:pt x="113" y="58"/>
                    </a:lnTo>
                    <a:lnTo>
                      <a:pt x="133" y="58"/>
                    </a:lnTo>
                    <a:lnTo>
                      <a:pt x="152" y="51"/>
                    </a:lnTo>
                    <a:lnTo>
                      <a:pt x="167" y="51"/>
                    </a:lnTo>
                    <a:lnTo>
                      <a:pt x="177" y="51"/>
                    </a:lnTo>
                    <a:lnTo>
                      <a:pt x="186" y="51"/>
                    </a:lnTo>
                    <a:lnTo>
                      <a:pt x="196" y="45"/>
                    </a:lnTo>
                    <a:lnTo>
                      <a:pt x="201" y="45"/>
                    </a:lnTo>
                    <a:lnTo>
                      <a:pt x="216" y="32"/>
                    </a:lnTo>
                    <a:lnTo>
                      <a:pt x="231" y="26"/>
                    </a:lnTo>
                    <a:lnTo>
                      <a:pt x="245" y="13"/>
                    </a:lnTo>
                    <a:lnTo>
                      <a:pt x="255" y="0"/>
                    </a:lnTo>
                    <a:lnTo>
                      <a:pt x="250" y="19"/>
                    </a:lnTo>
                    <a:lnTo>
                      <a:pt x="250" y="26"/>
                    </a:lnTo>
                    <a:lnTo>
                      <a:pt x="245" y="32"/>
                    </a:lnTo>
                    <a:lnTo>
                      <a:pt x="226" y="58"/>
                    </a:lnTo>
                    <a:lnTo>
                      <a:pt x="206" y="71"/>
                    </a:lnTo>
                    <a:lnTo>
                      <a:pt x="152" y="90"/>
                    </a:lnTo>
                    <a:lnTo>
                      <a:pt x="103" y="83"/>
                    </a:lnTo>
                    <a:lnTo>
                      <a:pt x="49" y="83"/>
                    </a:lnTo>
                    <a:lnTo>
                      <a:pt x="20" y="90"/>
                    </a:lnTo>
                    <a:lnTo>
                      <a:pt x="5" y="96"/>
                    </a:lnTo>
                    <a:lnTo>
                      <a:pt x="0" y="96"/>
                    </a:lnTo>
                    <a:lnTo>
                      <a:pt x="0" y="9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79" name="Freeform 23"/>
              <p:cNvSpPr>
                <a:spLocks/>
              </p:cNvSpPr>
              <p:nvPr/>
            </p:nvSpPr>
            <p:spPr bwMode="auto">
              <a:xfrm>
                <a:off x="2657" y="2683"/>
                <a:ext cx="223" cy="571"/>
              </a:xfrm>
              <a:custGeom>
                <a:avLst/>
                <a:gdLst>
                  <a:gd name="T0" fmla="*/ 222 w 223"/>
                  <a:gd name="T1" fmla="*/ 11 h 571"/>
                  <a:gd name="T2" fmla="*/ 222 w 223"/>
                  <a:gd name="T3" fmla="*/ 21 h 571"/>
                  <a:gd name="T4" fmla="*/ 217 w 223"/>
                  <a:gd name="T5" fmla="*/ 27 h 571"/>
                  <a:gd name="T6" fmla="*/ 222 w 223"/>
                  <a:gd name="T7" fmla="*/ 32 h 571"/>
                  <a:gd name="T8" fmla="*/ 222 w 223"/>
                  <a:gd name="T9" fmla="*/ 32 h 571"/>
                  <a:gd name="T10" fmla="*/ 222 w 223"/>
                  <a:gd name="T11" fmla="*/ 42 h 571"/>
                  <a:gd name="T12" fmla="*/ 217 w 223"/>
                  <a:gd name="T13" fmla="*/ 63 h 571"/>
                  <a:gd name="T14" fmla="*/ 213 w 223"/>
                  <a:gd name="T15" fmla="*/ 94 h 571"/>
                  <a:gd name="T16" fmla="*/ 203 w 223"/>
                  <a:gd name="T17" fmla="*/ 152 h 571"/>
                  <a:gd name="T18" fmla="*/ 189 w 223"/>
                  <a:gd name="T19" fmla="*/ 204 h 571"/>
                  <a:gd name="T20" fmla="*/ 166 w 223"/>
                  <a:gd name="T21" fmla="*/ 256 h 571"/>
                  <a:gd name="T22" fmla="*/ 134 w 223"/>
                  <a:gd name="T23" fmla="*/ 303 h 571"/>
                  <a:gd name="T24" fmla="*/ 120 w 223"/>
                  <a:gd name="T25" fmla="*/ 324 h 571"/>
                  <a:gd name="T26" fmla="*/ 102 w 223"/>
                  <a:gd name="T27" fmla="*/ 350 h 571"/>
                  <a:gd name="T28" fmla="*/ 83 w 223"/>
                  <a:gd name="T29" fmla="*/ 376 h 571"/>
                  <a:gd name="T30" fmla="*/ 65 w 223"/>
                  <a:gd name="T31" fmla="*/ 392 h 571"/>
                  <a:gd name="T32" fmla="*/ 46 w 223"/>
                  <a:gd name="T33" fmla="*/ 444 h 571"/>
                  <a:gd name="T34" fmla="*/ 23 w 223"/>
                  <a:gd name="T35" fmla="*/ 496 h 571"/>
                  <a:gd name="T36" fmla="*/ 18 w 223"/>
                  <a:gd name="T37" fmla="*/ 517 h 571"/>
                  <a:gd name="T38" fmla="*/ 14 w 223"/>
                  <a:gd name="T39" fmla="*/ 533 h 571"/>
                  <a:gd name="T40" fmla="*/ 14 w 223"/>
                  <a:gd name="T41" fmla="*/ 538 h 571"/>
                  <a:gd name="T42" fmla="*/ 9 w 223"/>
                  <a:gd name="T43" fmla="*/ 543 h 571"/>
                  <a:gd name="T44" fmla="*/ 9 w 223"/>
                  <a:gd name="T45" fmla="*/ 554 h 571"/>
                  <a:gd name="T46" fmla="*/ 9 w 223"/>
                  <a:gd name="T47" fmla="*/ 564 h 571"/>
                  <a:gd name="T48" fmla="*/ 9 w 223"/>
                  <a:gd name="T49" fmla="*/ 570 h 571"/>
                  <a:gd name="T50" fmla="*/ 5 w 223"/>
                  <a:gd name="T51" fmla="*/ 570 h 571"/>
                  <a:gd name="T52" fmla="*/ 0 w 223"/>
                  <a:gd name="T53" fmla="*/ 554 h 571"/>
                  <a:gd name="T54" fmla="*/ 0 w 223"/>
                  <a:gd name="T55" fmla="*/ 533 h 571"/>
                  <a:gd name="T56" fmla="*/ 5 w 223"/>
                  <a:gd name="T57" fmla="*/ 491 h 571"/>
                  <a:gd name="T58" fmla="*/ 18 w 223"/>
                  <a:gd name="T59" fmla="*/ 449 h 571"/>
                  <a:gd name="T60" fmla="*/ 23 w 223"/>
                  <a:gd name="T61" fmla="*/ 439 h 571"/>
                  <a:gd name="T62" fmla="*/ 23 w 223"/>
                  <a:gd name="T63" fmla="*/ 434 h 571"/>
                  <a:gd name="T64" fmla="*/ 28 w 223"/>
                  <a:gd name="T65" fmla="*/ 429 h 571"/>
                  <a:gd name="T66" fmla="*/ 37 w 223"/>
                  <a:gd name="T67" fmla="*/ 413 h 571"/>
                  <a:gd name="T68" fmla="*/ 42 w 223"/>
                  <a:gd name="T69" fmla="*/ 408 h 571"/>
                  <a:gd name="T70" fmla="*/ 46 w 223"/>
                  <a:gd name="T71" fmla="*/ 402 h 571"/>
                  <a:gd name="T72" fmla="*/ 55 w 223"/>
                  <a:gd name="T73" fmla="*/ 382 h 571"/>
                  <a:gd name="T74" fmla="*/ 69 w 223"/>
                  <a:gd name="T75" fmla="*/ 361 h 571"/>
                  <a:gd name="T76" fmla="*/ 83 w 223"/>
                  <a:gd name="T77" fmla="*/ 345 h 571"/>
                  <a:gd name="T78" fmla="*/ 102 w 223"/>
                  <a:gd name="T79" fmla="*/ 335 h 571"/>
                  <a:gd name="T80" fmla="*/ 111 w 223"/>
                  <a:gd name="T81" fmla="*/ 319 h 571"/>
                  <a:gd name="T82" fmla="*/ 120 w 223"/>
                  <a:gd name="T83" fmla="*/ 303 h 571"/>
                  <a:gd name="T84" fmla="*/ 129 w 223"/>
                  <a:gd name="T85" fmla="*/ 288 h 571"/>
                  <a:gd name="T86" fmla="*/ 134 w 223"/>
                  <a:gd name="T87" fmla="*/ 272 h 571"/>
                  <a:gd name="T88" fmla="*/ 148 w 223"/>
                  <a:gd name="T89" fmla="*/ 241 h 571"/>
                  <a:gd name="T90" fmla="*/ 166 w 223"/>
                  <a:gd name="T91" fmla="*/ 215 h 571"/>
                  <a:gd name="T92" fmla="*/ 171 w 223"/>
                  <a:gd name="T93" fmla="*/ 209 h 571"/>
                  <a:gd name="T94" fmla="*/ 171 w 223"/>
                  <a:gd name="T95" fmla="*/ 199 h 571"/>
                  <a:gd name="T96" fmla="*/ 171 w 223"/>
                  <a:gd name="T97" fmla="*/ 194 h 571"/>
                  <a:gd name="T98" fmla="*/ 176 w 223"/>
                  <a:gd name="T99" fmla="*/ 188 h 571"/>
                  <a:gd name="T100" fmla="*/ 185 w 223"/>
                  <a:gd name="T101" fmla="*/ 178 h 571"/>
                  <a:gd name="T102" fmla="*/ 194 w 223"/>
                  <a:gd name="T103" fmla="*/ 162 h 571"/>
                  <a:gd name="T104" fmla="*/ 199 w 223"/>
                  <a:gd name="T105" fmla="*/ 147 h 571"/>
                  <a:gd name="T106" fmla="*/ 203 w 223"/>
                  <a:gd name="T107" fmla="*/ 126 h 571"/>
                  <a:gd name="T108" fmla="*/ 208 w 223"/>
                  <a:gd name="T109" fmla="*/ 121 h 571"/>
                  <a:gd name="T110" fmla="*/ 208 w 223"/>
                  <a:gd name="T111" fmla="*/ 115 h 571"/>
                  <a:gd name="T112" fmla="*/ 213 w 223"/>
                  <a:gd name="T113" fmla="*/ 58 h 571"/>
                  <a:gd name="T114" fmla="*/ 222 w 223"/>
                  <a:gd name="T115" fmla="*/ 0 h 571"/>
                  <a:gd name="T116" fmla="*/ 222 w 223"/>
                  <a:gd name="T117" fmla="*/ 6 h 571"/>
                  <a:gd name="T118" fmla="*/ 222 w 223"/>
                  <a:gd name="T119" fmla="*/ 11 h 57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3"/>
                  <a:gd name="T181" fmla="*/ 0 h 571"/>
                  <a:gd name="T182" fmla="*/ 223 w 223"/>
                  <a:gd name="T183" fmla="*/ 571 h 57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3" h="571">
                    <a:moveTo>
                      <a:pt x="222" y="11"/>
                    </a:moveTo>
                    <a:lnTo>
                      <a:pt x="222" y="21"/>
                    </a:lnTo>
                    <a:lnTo>
                      <a:pt x="217" y="27"/>
                    </a:lnTo>
                    <a:lnTo>
                      <a:pt x="222" y="32"/>
                    </a:lnTo>
                    <a:lnTo>
                      <a:pt x="222" y="42"/>
                    </a:lnTo>
                    <a:lnTo>
                      <a:pt x="217" y="63"/>
                    </a:lnTo>
                    <a:lnTo>
                      <a:pt x="213" y="94"/>
                    </a:lnTo>
                    <a:lnTo>
                      <a:pt x="203" y="152"/>
                    </a:lnTo>
                    <a:lnTo>
                      <a:pt x="189" y="204"/>
                    </a:lnTo>
                    <a:lnTo>
                      <a:pt x="166" y="256"/>
                    </a:lnTo>
                    <a:lnTo>
                      <a:pt x="134" y="303"/>
                    </a:lnTo>
                    <a:lnTo>
                      <a:pt x="120" y="324"/>
                    </a:lnTo>
                    <a:lnTo>
                      <a:pt x="102" y="350"/>
                    </a:lnTo>
                    <a:lnTo>
                      <a:pt x="83" y="376"/>
                    </a:lnTo>
                    <a:lnTo>
                      <a:pt x="65" y="392"/>
                    </a:lnTo>
                    <a:lnTo>
                      <a:pt x="46" y="444"/>
                    </a:lnTo>
                    <a:lnTo>
                      <a:pt x="23" y="496"/>
                    </a:lnTo>
                    <a:lnTo>
                      <a:pt x="18" y="517"/>
                    </a:lnTo>
                    <a:lnTo>
                      <a:pt x="14" y="533"/>
                    </a:lnTo>
                    <a:lnTo>
                      <a:pt x="14" y="538"/>
                    </a:lnTo>
                    <a:lnTo>
                      <a:pt x="9" y="543"/>
                    </a:lnTo>
                    <a:lnTo>
                      <a:pt x="9" y="554"/>
                    </a:lnTo>
                    <a:lnTo>
                      <a:pt x="9" y="564"/>
                    </a:lnTo>
                    <a:lnTo>
                      <a:pt x="9" y="570"/>
                    </a:lnTo>
                    <a:lnTo>
                      <a:pt x="5" y="570"/>
                    </a:lnTo>
                    <a:lnTo>
                      <a:pt x="0" y="554"/>
                    </a:lnTo>
                    <a:lnTo>
                      <a:pt x="0" y="533"/>
                    </a:lnTo>
                    <a:lnTo>
                      <a:pt x="5" y="491"/>
                    </a:lnTo>
                    <a:lnTo>
                      <a:pt x="18" y="449"/>
                    </a:lnTo>
                    <a:lnTo>
                      <a:pt x="23" y="439"/>
                    </a:lnTo>
                    <a:lnTo>
                      <a:pt x="23" y="434"/>
                    </a:lnTo>
                    <a:lnTo>
                      <a:pt x="28" y="429"/>
                    </a:lnTo>
                    <a:lnTo>
                      <a:pt x="37" y="413"/>
                    </a:lnTo>
                    <a:lnTo>
                      <a:pt x="42" y="408"/>
                    </a:lnTo>
                    <a:lnTo>
                      <a:pt x="46" y="402"/>
                    </a:lnTo>
                    <a:lnTo>
                      <a:pt x="55" y="382"/>
                    </a:lnTo>
                    <a:lnTo>
                      <a:pt x="69" y="361"/>
                    </a:lnTo>
                    <a:lnTo>
                      <a:pt x="83" y="345"/>
                    </a:lnTo>
                    <a:lnTo>
                      <a:pt x="102" y="335"/>
                    </a:lnTo>
                    <a:lnTo>
                      <a:pt x="111" y="319"/>
                    </a:lnTo>
                    <a:lnTo>
                      <a:pt x="120" y="303"/>
                    </a:lnTo>
                    <a:lnTo>
                      <a:pt x="129" y="288"/>
                    </a:lnTo>
                    <a:lnTo>
                      <a:pt x="134" y="272"/>
                    </a:lnTo>
                    <a:lnTo>
                      <a:pt x="148" y="241"/>
                    </a:lnTo>
                    <a:lnTo>
                      <a:pt x="166" y="215"/>
                    </a:lnTo>
                    <a:lnTo>
                      <a:pt x="171" y="209"/>
                    </a:lnTo>
                    <a:lnTo>
                      <a:pt x="171" y="199"/>
                    </a:lnTo>
                    <a:lnTo>
                      <a:pt x="171" y="194"/>
                    </a:lnTo>
                    <a:lnTo>
                      <a:pt x="176" y="188"/>
                    </a:lnTo>
                    <a:lnTo>
                      <a:pt x="185" y="178"/>
                    </a:lnTo>
                    <a:lnTo>
                      <a:pt x="194" y="162"/>
                    </a:lnTo>
                    <a:lnTo>
                      <a:pt x="199" y="147"/>
                    </a:lnTo>
                    <a:lnTo>
                      <a:pt x="203" y="126"/>
                    </a:lnTo>
                    <a:lnTo>
                      <a:pt x="208" y="121"/>
                    </a:lnTo>
                    <a:lnTo>
                      <a:pt x="208" y="115"/>
                    </a:lnTo>
                    <a:lnTo>
                      <a:pt x="213" y="58"/>
                    </a:lnTo>
                    <a:lnTo>
                      <a:pt x="222" y="0"/>
                    </a:lnTo>
                    <a:lnTo>
                      <a:pt x="222" y="6"/>
                    </a:lnTo>
                    <a:lnTo>
                      <a:pt x="222" y="11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80" name="Freeform 24"/>
              <p:cNvSpPr>
                <a:spLocks/>
              </p:cNvSpPr>
              <p:nvPr/>
            </p:nvSpPr>
            <p:spPr bwMode="auto">
              <a:xfrm>
                <a:off x="3061" y="2847"/>
                <a:ext cx="76" cy="196"/>
              </a:xfrm>
              <a:custGeom>
                <a:avLst/>
                <a:gdLst>
                  <a:gd name="T0" fmla="*/ 15 w 76"/>
                  <a:gd name="T1" fmla="*/ 171 h 196"/>
                  <a:gd name="T2" fmla="*/ 25 w 76"/>
                  <a:gd name="T3" fmla="*/ 151 h 196"/>
                  <a:gd name="T4" fmla="*/ 40 w 76"/>
                  <a:gd name="T5" fmla="*/ 132 h 196"/>
                  <a:gd name="T6" fmla="*/ 50 w 76"/>
                  <a:gd name="T7" fmla="*/ 117 h 196"/>
                  <a:gd name="T8" fmla="*/ 60 w 76"/>
                  <a:gd name="T9" fmla="*/ 98 h 196"/>
                  <a:gd name="T10" fmla="*/ 65 w 76"/>
                  <a:gd name="T11" fmla="*/ 83 h 196"/>
                  <a:gd name="T12" fmla="*/ 65 w 76"/>
                  <a:gd name="T13" fmla="*/ 78 h 196"/>
                  <a:gd name="T14" fmla="*/ 65 w 76"/>
                  <a:gd name="T15" fmla="*/ 73 h 196"/>
                  <a:gd name="T16" fmla="*/ 70 w 76"/>
                  <a:gd name="T17" fmla="*/ 63 h 196"/>
                  <a:gd name="T18" fmla="*/ 75 w 76"/>
                  <a:gd name="T19" fmla="*/ 53 h 196"/>
                  <a:gd name="T20" fmla="*/ 75 w 76"/>
                  <a:gd name="T21" fmla="*/ 49 h 196"/>
                  <a:gd name="T22" fmla="*/ 70 w 76"/>
                  <a:gd name="T23" fmla="*/ 24 h 196"/>
                  <a:gd name="T24" fmla="*/ 60 w 76"/>
                  <a:gd name="T25" fmla="*/ 0 h 196"/>
                  <a:gd name="T26" fmla="*/ 55 w 76"/>
                  <a:gd name="T27" fmla="*/ 29 h 196"/>
                  <a:gd name="T28" fmla="*/ 45 w 76"/>
                  <a:gd name="T29" fmla="*/ 58 h 196"/>
                  <a:gd name="T30" fmla="*/ 25 w 76"/>
                  <a:gd name="T31" fmla="*/ 117 h 196"/>
                  <a:gd name="T32" fmla="*/ 20 w 76"/>
                  <a:gd name="T33" fmla="*/ 137 h 196"/>
                  <a:gd name="T34" fmla="*/ 10 w 76"/>
                  <a:gd name="T35" fmla="*/ 156 h 196"/>
                  <a:gd name="T36" fmla="*/ 5 w 76"/>
                  <a:gd name="T37" fmla="*/ 171 h 196"/>
                  <a:gd name="T38" fmla="*/ 0 w 76"/>
                  <a:gd name="T39" fmla="*/ 181 h 196"/>
                  <a:gd name="T40" fmla="*/ 0 w 76"/>
                  <a:gd name="T41" fmla="*/ 181 h 196"/>
                  <a:gd name="T42" fmla="*/ 5 w 76"/>
                  <a:gd name="T43" fmla="*/ 190 h 196"/>
                  <a:gd name="T44" fmla="*/ 5 w 76"/>
                  <a:gd name="T45" fmla="*/ 195 h 196"/>
                  <a:gd name="T46" fmla="*/ 10 w 76"/>
                  <a:gd name="T47" fmla="*/ 190 h 196"/>
                  <a:gd name="T48" fmla="*/ 10 w 76"/>
                  <a:gd name="T49" fmla="*/ 181 h 196"/>
                  <a:gd name="T50" fmla="*/ 15 w 76"/>
                  <a:gd name="T51" fmla="*/ 171 h 1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6"/>
                  <a:gd name="T79" fmla="*/ 0 h 196"/>
                  <a:gd name="T80" fmla="*/ 76 w 76"/>
                  <a:gd name="T81" fmla="*/ 196 h 19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6" h="196">
                    <a:moveTo>
                      <a:pt x="15" y="171"/>
                    </a:moveTo>
                    <a:lnTo>
                      <a:pt x="25" y="151"/>
                    </a:lnTo>
                    <a:lnTo>
                      <a:pt x="40" y="132"/>
                    </a:lnTo>
                    <a:lnTo>
                      <a:pt x="50" y="117"/>
                    </a:lnTo>
                    <a:lnTo>
                      <a:pt x="60" y="98"/>
                    </a:lnTo>
                    <a:lnTo>
                      <a:pt x="65" y="83"/>
                    </a:lnTo>
                    <a:lnTo>
                      <a:pt x="65" y="78"/>
                    </a:lnTo>
                    <a:lnTo>
                      <a:pt x="65" y="73"/>
                    </a:lnTo>
                    <a:lnTo>
                      <a:pt x="70" y="63"/>
                    </a:lnTo>
                    <a:lnTo>
                      <a:pt x="75" y="53"/>
                    </a:lnTo>
                    <a:lnTo>
                      <a:pt x="75" y="49"/>
                    </a:lnTo>
                    <a:lnTo>
                      <a:pt x="70" y="24"/>
                    </a:lnTo>
                    <a:lnTo>
                      <a:pt x="60" y="0"/>
                    </a:lnTo>
                    <a:lnTo>
                      <a:pt x="55" y="29"/>
                    </a:lnTo>
                    <a:lnTo>
                      <a:pt x="45" y="58"/>
                    </a:lnTo>
                    <a:lnTo>
                      <a:pt x="25" y="117"/>
                    </a:lnTo>
                    <a:lnTo>
                      <a:pt x="20" y="137"/>
                    </a:lnTo>
                    <a:lnTo>
                      <a:pt x="10" y="156"/>
                    </a:lnTo>
                    <a:lnTo>
                      <a:pt x="5" y="171"/>
                    </a:lnTo>
                    <a:lnTo>
                      <a:pt x="0" y="181"/>
                    </a:lnTo>
                    <a:lnTo>
                      <a:pt x="5" y="190"/>
                    </a:lnTo>
                    <a:lnTo>
                      <a:pt x="5" y="195"/>
                    </a:lnTo>
                    <a:lnTo>
                      <a:pt x="10" y="190"/>
                    </a:lnTo>
                    <a:lnTo>
                      <a:pt x="10" y="181"/>
                    </a:lnTo>
                    <a:lnTo>
                      <a:pt x="15" y="171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81" name="Freeform 25"/>
              <p:cNvSpPr>
                <a:spLocks/>
              </p:cNvSpPr>
              <p:nvPr/>
            </p:nvSpPr>
            <p:spPr bwMode="auto">
              <a:xfrm>
                <a:off x="2887" y="2191"/>
                <a:ext cx="62" cy="346"/>
              </a:xfrm>
              <a:custGeom>
                <a:avLst/>
                <a:gdLst>
                  <a:gd name="T0" fmla="*/ 33 w 62"/>
                  <a:gd name="T1" fmla="*/ 345 h 346"/>
                  <a:gd name="T2" fmla="*/ 38 w 62"/>
                  <a:gd name="T3" fmla="*/ 304 h 346"/>
                  <a:gd name="T4" fmla="*/ 33 w 62"/>
                  <a:gd name="T5" fmla="*/ 256 h 346"/>
                  <a:gd name="T6" fmla="*/ 23 w 62"/>
                  <a:gd name="T7" fmla="*/ 207 h 346"/>
                  <a:gd name="T8" fmla="*/ 19 w 62"/>
                  <a:gd name="T9" fmla="*/ 166 h 346"/>
                  <a:gd name="T10" fmla="*/ 28 w 62"/>
                  <a:gd name="T11" fmla="*/ 114 h 346"/>
                  <a:gd name="T12" fmla="*/ 38 w 62"/>
                  <a:gd name="T13" fmla="*/ 57 h 346"/>
                  <a:gd name="T14" fmla="*/ 42 w 62"/>
                  <a:gd name="T15" fmla="*/ 41 h 346"/>
                  <a:gd name="T16" fmla="*/ 47 w 62"/>
                  <a:gd name="T17" fmla="*/ 24 h 346"/>
                  <a:gd name="T18" fmla="*/ 52 w 62"/>
                  <a:gd name="T19" fmla="*/ 16 h 346"/>
                  <a:gd name="T20" fmla="*/ 57 w 62"/>
                  <a:gd name="T21" fmla="*/ 12 h 346"/>
                  <a:gd name="T22" fmla="*/ 61 w 62"/>
                  <a:gd name="T23" fmla="*/ 4 h 346"/>
                  <a:gd name="T24" fmla="*/ 57 w 62"/>
                  <a:gd name="T25" fmla="*/ 0 h 346"/>
                  <a:gd name="T26" fmla="*/ 52 w 62"/>
                  <a:gd name="T27" fmla="*/ 4 h 346"/>
                  <a:gd name="T28" fmla="*/ 42 w 62"/>
                  <a:gd name="T29" fmla="*/ 12 h 346"/>
                  <a:gd name="T30" fmla="*/ 38 w 62"/>
                  <a:gd name="T31" fmla="*/ 16 h 346"/>
                  <a:gd name="T32" fmla="*/ 33 w 62"/>
                  <a:gd name="T33" fmla="*/ 20 h 346"/>
                  <a:gd name="T34" fmla="*/ 19 w 62"/>
                  <a:gd name="T35" fmla="*/ 69 h 346"/>
                  <a:gd name="T36" fmla="*/ 0 w 62"/>
                  <a:gd name="T37" fmla="*/ 114 h 346"/>
                  <a:gd name="T38" fmla="*/ 5 w 62"/>
                  <a:gd name="T39" fmla="*/ 150 h 346"/>
                  <a:gd name="T40" fmla="*/ 5 w 62"/>
                  <a:gd name="T41" fmla="*/ 187 h 346"/>
                  <a:gd name="T42" fmla="*/ 14 w 62"/>
                  <a:gd name="T43" fmla="*/ 240 h 346"/>
                  <a:gd name="T44" fmla="*/ 23 w 62"/>
                  <a:gd name="T45" fmla="*/ 288 h 346"/>
                  <a:gd name="T46" fmla="*/ 38 w 62"/>
                  <a:gd name="T47" fmla="*/ 317 h 346"/>
                  <a:gd name="T48" fmla="*/ 38 w 62"/>
                  <a:gd name="T49" fmla="*/ 333 h 346"/>
                  <a:gd name="T50" fmla="*/ 33 w 62"/>
                  <a:gd name="T51" fmla="*/ 345 h 34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2"/>
                  <a:gd name="T79" fmla="*/ 0 h 346"/>
                  <a:gd name="T80" fmla="*/ 62 w 62"/>
                  <a:gd name="T81" fmla="*/ 346 h 34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2" h="346">
                    <a:moveTo>
                      <a:pt x="33" y="345"/>
                    </a:moveTo>
                    <a:lnTo>
                      <a:pt x="38" y="304"/>
                    </a:lnTo>
                    <a:lnTo>
                      <a:pt x="33" y="256"/>
                    </a:lnTo>
                    <a:lnTo>
                      <a:pt x="23" y="207"/>
                    </a:lnTo>
                    <a:lnTo>
                      <a:pt x="19" y="166"/>
                    </a:lnTo>
                    <a:lnTo>
                      <a:pt x="28" y="114"/>
                    </a:lnTo>
                    <a:lnTo>
                      <a:pt x="38" y="57"/>
                    </a:lnTo>
                    <a:lnTo>
                      <a:pt x="42" y="41"/>
                    </a:lnTo>
                    <a:lnTo>
                      <a:pt x="47" y="24"/>
                    </a:lnTo>
                    <a:lnTo>
                      <a:pt x="52" y="16"/>
                    </a:lnTo>
                    <a:lnTo>
                      <a:pt x="57" y="12"/>
                    </a:lnTo>
                    <a:lnTo>
                      <a:pt x="61" y="4"/>
                    </a:lnTo>
                    <a:lnTo>
                      <a:pt x="57" y="0"/>
                    </a:lnTo>
                    <a:lnTo>
                      <a:pt x="52" y="4"/>
                    </a:lnTo>
                    <a:lnTo>
                      <a:pt x="42" y="12"/>
                    </a:lnTo>
                    <a:lnTo>
                      <a:pt x="38" y="16"/>
                    </a:lnTo>
                    <a:lnTo>
                      <a:pt x="33" y="20"/>
                    </a:lnTo>
                    <a:lnTo>
                      <a:pt x="19" y="69"/>
                    </a:lnTo>
                    <a:lnTo>
                      <a:pt x="0" y="114"/>
                    </a:lnTo>
                    <a:lnTo>
                      <a:pt x="5" y="150"/>
                    </a:lnTo>
                    <a:lnTo>
                      <a:pt x="5" y="187"/>
                    </a:lnTo>
                    <a:lnTo>
                      <a:pt x="14" y="240"/>
                    </a:lnTo>
                    <a:lnTo>
                      <a:pt x="23" y="288"/>
                    </a:lnTo>
                    <a:lnTo>
                      <a:pt x="38" y="317"/>
                    </a:lnTo>
                    <a:lnTo>
                      <a:pt x="38" y="333"/>
                    </a:lnTo>
                    <a:lnTo>
                      <a:pt x="33" y="345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82" name="Freeform 26"/>
              <p:cNvSpPr>
                <a:spLocks/>
              </p:cNvSpPr>
              <p:nvPr/>
            </p:nvSpPr>
            <p:spPr bwMode="auto">
              <a:xfrm>
                <a:off x="2993" y="2030"/>
                <a:ext cx="50" cy="308"/>
              </a:xfrm>
              <a:custGeom>
                <a:avLst/>
                <a:gdLst>
                  <a:gd name="T0" fmla="*/ 49 w 50"/>
                  <a:gd name="T1" fmla="*/ 307 h 308"/>
                  <a:gd name="T2" fmla="*/ 34 w 50"/>
                  <a:gd name="T3" fmla="*/ 296 h 308"/>
                  <a:gd name="T4" fmla="*/ 20 w 50"/>
                  <a:gd name="T5" fmla="*/ 281 h 308"/>
                  <a:gd name="T6" fmla="*/ 5 w 50"/>
                  <a:gd name="T7" fmla="*/ 251 h 308"/>
                  <a:gd name="T8" fmla="*/ 5 w 50"/>
                  <a:gd name="T9" fmla="*/ 236 h 308"/>
                  <a:gd name="T10" fmla="*/ 0 w 50"/>
                  <a:gd name="T11" fmla="*/ 232 h 308"/>
                  <a:gd name="T12" fmla="*/ 0 w 50"/>
                  <a:gd name="T13" fmla="*/ 228 h 308"/>
                  <a:gd name="T14" fmla="*/ 5 w 50"/>
                  <a:gd name="T15" fmla="*/ 169 h 308"/>
                  <a:gd name="T16" fmla="*/ 15 w 50"/>
                  <a:gd name="T17" fmla="*/ 142 h 308"/>
                  <a:gd name="T18" fmla="*/ 25 w 50"/>
                  <a:gd name="T19" fmla="*/ 116 h 308"/>
                  <a:gd name="T20" fmla="*/ 30 w 50"/>
                  <a:gd name="T21" fmla="*/ 86 h 308"/>
                  <a:gd name="T22" fmla="*/ 25 w 50"/>
                  <a:gd name="T23" fmla="*/ 56 h 308"/>
                  <a:gd name="T24" fmla="*/ 15 w 50"/>
                  <a:gd name="T25" fmla="*/ 27 h 308"/>
                  <a:gd name="T26" fmla="*/ 0 w 50"/>
                  <a:gd name="T27" fmla="*/ 0 h 308"/>
                  <a:gd name="T28" fmla="*/ 0 w 50"/>
                  <a:gd name="T29" fmla="*/ 0 h 308"/>
                  <a:gd name="T30" fmla="*/ 0 w 50"/>
                  <a:gd name="T31" fmla="*/ 0 h 308"/>
                  <a:gd name="T32" fmla="*/ 10 w 50"/>
                  <a:gd name="T33" fmla="*/ 8 h 308"/>
                  <a:gd name="T34" fmla="*/ 25 w 50"/>
                  <a:gd name="T35" fmla="*/ 19 h 308"/>
                  <a:gd name="T36" fmla="*/ 34 w 50"/>
                  <a:gd name="T37" fmla="*/ 45 h 308"/>
                  <a:gd name="T38" fmla="*/ 44 w 50"/>
                  <a:gd name="T39" fmla="*/ 71 h 308"/>
                  <a:gd name="T40" fmla="*/ 39 w 50"/>
                  <a:gd name="T41" fmla="*/ 124 h 308"/>
                  <a:gd name="T42" fmla="*/ 39 w 50"/>
                  <a:gd name="T43" fmla="*/ 146 h 308"/>
                  <a:gd name="T44" fmla="*/ 30 w 50"/>
                  <a:gd name="T45" fmla="*/ 172 h 308"/>
                  <a:gd name="T46" fmla="*/ 30 w 50"/>
                  <a:gd name="T47" fmla="*/ 195 h 308"/>
                  <a:gd name="T48" fmla="*/ 34 w 50"/>
                  <a:gd name="T49" fmla="*/ 210 h 308"/>
                  <a:gd name="T50" fmla="*/ 34 w 50"/>
                  <a:gd name="T51" fmla="*/ 217 h 308"/>
                  <a:gd name="T52" fmla="*/ 34 w 50"/>
                  <a:gd name="T53" fmla="*/ 225 h 308"/>
                  <a:gd name="T54" fmla="*/ 34 w 50"/>
                  <a:gd name="T55" fmla="*/ 232 h 308"/>
                  <a:gd name="T56" fmla="*/ 34 w 50"/>
                  <a:gd name="T57" fmla="*/ 240 h 308"/>
                  <a:gd name="T58" fmla="*/ 39 w 50"/>
                  <a:gd name="T59" fmla="*/ 251 h 308"/>
                  <a:gd name="T60" fmla="*/ 44 w 50"/>
                  <a:gd name="T61" fmla="*/ 270 h 308"/>
                  <a:gd name="T62" fmla="*/ 44 w 50"/>
                  <a:gd name="T63" fmla="*/ 277 h 308"/>
                  <a:gd name="T64" fmla="*/ 49 w 50"/>
                  <a:gd name="T65" fmla="*/ 292 h 308"/>
                  <a:gd name="T66" fmla="*/ 49 w 50"/>
                  <a:gd name="T67" fmla="*/ 303 h 308"/>
                  <a:gd name="T68" fmla="*/ 49 w 50"/>
                  <a:gd name="T69" fmla="*/ 307 h 30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0"/>
                  <a:gd name="T106" fmla="*/ 0 h 308"/>
                  <a:gd name="T107" fmla="*/ 50 w 50"/>
                  <a:gd name="T108" fmla="*/ 308 h 30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0" h="308">
                    <a:moveTo>
                      <a:pt x="49" y="307"/>
                    </a:moveTo>
                    <a:lnTo>
                      <a:pt x="34" y="296"/>
                    </a:lnTo>
                    <a:lnTo>
                      <a:pt x="20" y="281"/>
                    </a:lnTo>
                    <a:lnTo>
                      <a:pt x="5" y="251"/>
                    </a:lnTo>
                    <a:lnTo>
                      <a:pt x="5" y="236"/>
                    </a:lnTo>
                    <a:lnTo>
                      <a:pt x="0" y="232"/>
                    </a:lnTo>
                    <a:lnTo>
                      <a:pt x="0" y="228"/>
                    </a:lnTo>
                    <a:lnTo>
                      <a:pt x="5" y="169"/>
                    </a:lnTo>
                    <a:lnTo>
                      <a:pt x="15" y="142"/>
                    </a:lnTo>
                    <a:lnTo>
                      <a:pt x="25" y="116"/>
                    </a:lnTo>
                    <a:lnTo>
                      <a:pt x="30" y="86"/>
                    </a:lnTo>
                    <a:lnTo>
                      <a:pt x="25" y="56"/>
                    </a:lnTo>
                    <a:lnTo>
                      <a:pt x="15" y="27"/>
                    </a:lnTo>
                    <a:lnTo>
                      <a:pt x="0" y="0"/>
                    </a:lnTo>
                    <a:lnTo>
                      <a:pt x="10" y="8"/>
                    </a:lnTo>
                    <a:lnTo>
                      <a:pt x="25" y="19"/>
                    </a:lnTo>
                    <a:lnTo>
                      <a:pt x="34" y="45"/>
                    </a:lnTo>
                    <a:lnTo>
                      <a:pt x="44" y="71"/>
                    </a:lnTo>
                    <a:lnTo>
                      <a:pt x="39" y="124"/>
                    </a:lnTo>
                    <a:lnTo>
                      <a:pt x="39" y="146"/>
                    </a:lnTo>
                    <a:lnTo>
                      <a:pt x="30" y="172"/>
                    </a:lnTo>
                    <a:lnTo>
                      <a:pt x="30" y="195"/>
                    </a:lnTo>
                    <a:lnTo>
                      <a:pt x="34" y="210"/>
                    </a:lnTo>
                    <a:lnTo>
                      <a:pt x="34" y="217"/>
                    </a:lnTo>
                    <a:lnTo>
                      <a:pt x="34" y="225"/>
                    </a:lnTo>
                    <a:lnTo>
                      <a:pt x="34" y="232"/>
                    </a:lnTo>
                    <a:lnTo>
                      <a:pt x="34" y="240"/>
                    </a:lnTo>
                    <a:lnTo>
                      <a:pt x="39" y="251"/>
                    </a:lnTo>
                    <a:lnTo>
                      <a:pt x="44" y="270"/>
                    </a:lnTo>
                    <a:lnTo>
                      <a:pt x="44" y="277"/>
                    </a:lnTo>
                    <a:lnTo>
                      <a:pt x="49" y="292"/>
                    </a:lnTo>
                    <a:lnTo>
                      <a:pt x="49" y="303"/>
                    </a:lnTo>
                    <a:lnTo>
                      <a:pt x="49" y="307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83" name="Freeform 27"/>
              <p:cNvSpPr>
                <a:spLocks/>
              </p:cNvSpPr>
              <p:nvPr/>
            </p:nvSpPr>
            <p:spPr bwMode="auto">
              <a:xfrm>
                <a:off x="3030" y="2379"/>
                <a:ext cx="96" cy="259"/>
              </a:xfrm>
              <a:custGeom>
                <a:avLst/>
                <a:gdLst>
                  <a:gd name="T0" fmla="*/ 0 w 96"/>
                  <a:gd name="T1" fmla="*/ 8 h 259"/>
                  <a:gd name="T2" fmla="*/ 15 w 96"/>
                  <a:gd name="T3" fmla="*/ 68 h 259"/>
                  <a:gd name="T4" fmla="*/ 35 w 96"/>
                  <a:gd name="T5" fmla="*/ 127 h 259"/>
                  <a:gd name="T6" fmla="*/ 40 w 96"/>
                  <a:gd name="T7" fmla="*/ 148 h 259"/>
                  <a:gd name="T8" fmla="*/ 50 w 96"/>
                  <a:gd name="T9" fmla="*/ 165 h 259"/>
                  <a:gd name="T10" fmla="*/ 60 w 96"/>
                  <a:gd name="T11" fmla="*/ 182 h 259"/>
                  <a:gd name="T12" fmla="*/ 70 w 96"/>
                  <a:gd name="T13" fmla="*/ 199 h 259"/>
                  <a:gd name="T14" fmla="*/ 75 w 96"/>
                  <a:gd name="T15" fmla="*/ 211 h 259"/>
                  <a:gd name="T16" fmla="*/ 75 w 96"/>
                  <a:gd name="T17" fmla="*/ 224 h 259"/>
                  <a:gd name="T18" fmla="*/ 80 w 96"/>
                  <a:gd name="T19" fmla="*/ 232 h 259"/>
                  <a:gd name="T20" fmla="*/ 80 w 96"/>
                  <a:gd name="T21" fmla="*/ 237 h 259"/>
                  <a:gd name="T22" fmla="*/ 75 w 96"/>
                  <a:gd name="T23" fmla="*/ 254 h 259"/>
                  <a:gd name="T24" fmla="*/ 75 w 96"/>
                  <a:gd name="T25" fmla="*/ 258 h 259"/>
                  <a:gd name="T26" fmla="*/ 75 w 96"/>
                  <a:gd name="T27" fmla="*/ 258 h 259"/>
                  <a:gd name="T28" fmla="*/ 75 w 96"/>
                  <a:gd name="T29" fmla="*/ 254 h 259"/>
                  <a:gd name="T30" fmla="*/ 80 w 96"/>
                  <a:gd name="T31" fmla="*/ 241 h 259"/>
                  <a:gd name="T32" fmla="*/ 85 w 96"/>
                  <a:gd name="T33" fmla="*/ 228 h 259"/>
                  <a:gd name="T34" fmla="*/ 90 w 96"/>
                  <a:gd name="T35" fmla="*/ 220 h 259"/>
                  <a:gd name="T36" fmla="*/ 90 w 96"/>
                  <a:gd name="T37" fmla="*/ 211 h 259"/>
                  <a:gd name="T38" fmla="*/ 95 w 96"/>
                  <a:gd name="T39" fmla="*/ 199 h 259"/>
                  <a:gd name="T40" fmla="*/ 90 w 96"/>
                  <a:gd name="T41" fmla="*/ 190 h 259"/>
                  <a:gd name="T42" fmla="*/ 90 w 96"/>
                  <a:gd name="T43" fmla="*/ 190 h 259"/>
                  <a:gd name="T44" fmla="*/ 90 w 96"/>
                  <a:gd name="T45" fmla="*/ 186 h 259"/>
                  <a:gd name="T46" fmla="*/ 90 w 96"/>
                  <a:gd name="T47" fmla="*/ 186 h 259"/>
                  <a:gd name="T48" fmla="*/ 90 w 96"/>
                  <a:gd name="T49" fmla="*/ 182 h 259"/>
                  <a:gd name="T50" fmla="*/ 90 w 96"/>
                  <a:gd name="T51" fmla="*/ 173 h 259"/>
                  <a:gd name="T52" fmla="*/ 85 w 96"/>
                  <a:gd name="T53" fmla="*/ 156 h 259"/>
                  <a:gd name="T54" fmla="*/ 75 w 96"/>
                  <a:gd name="T55" fmla="*/ 131 h 259"/>
                  <a:gd name="T56" fmla="*/ 60 w 96"/>
                  <a:gd name="T57" fmla="*/ 106 h 259"/>
                  <a:gd name="T58" fmla="*/ 40 w 96"/>
                  <a:gd name="T59" fmla="*/ 80 h 259"/>
                  <a:gd name="T60" fmla="*/ 25 w 96"/>
                  <a:gd name="T61" fmla="*/ 59 h 259"/>
                  <a:gd name="T62" fmla="*/ 15 w 96"/>
                  <a:gd name="T63" fmla="*/ 30 h 259"/>
                  <a:gd name="T64" fmla="*/ 0 w 96"/>
                  <a:gd name="T65" fmla="*/ 0 h 259"/>
                  <a:gd name="T66" fmla="*/ 0 w 96"/>
                  <a:gd name="T67" fmla="*/ 4 h 259"/>
                  <a:gd name="T68" fmla="*/ 0 w 96"/>
                  <a:gd name="T69" fmla="*/ 8 h 25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6"/>
                  <a:gd name="T106" fmla="*/ 0 h 259"/>
                  <a:gd name="T107" fmla="*/ 96 w 96"/>
                  <a:gd name="T108" fmla="*/ 259 h 25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6" h="259">
                    <a:moveTo>
                      <a:pt x="0" y="8"/>
                    </a:moveTo>
                    <a:lnTo>
                      <a:pt x="15" y="68"/>
                    </a:lnTo>
                    <a:lnTo>
                      <a:pt x="35" y="127"/>
                    </a:lnTo>
                    <a:lnTo>
                      <a:pt x="40" y="148"/>
                    </a:lnTo>
                    <a:lnTo>
                      <a:pt x="50" y="165"/>
                    </a:lnTo>
                    <a:lnTo>
                      <a:pt x="60" y="182"/>
                    </a:lnTo>
                    <a:lnTo>
                      <a:pt x="70" y="199"/>
                    </a:lnTo>
                    <a:lnTo>
                      <a:pt x="75" y="211"/>
                    </a:lnTo>
                    <a:lnTo>
                      <a:pt x="75" y="224"/>
                    </a:lnTo>
                    <a:lnTo>
                      <a:pt x="80" y="232"/>
                    </a:lnTo>
                    <a:lnTo>
                      <a:pt x="80" y="237"/>
                    </a:lnTo>
                    <a:lnTo>
                      <a:pt x="75" y="254"/>
                    </a:lnTo>
                    <a:lnTo>
                      <a:pt x="75" y="258"/>
                    </a:lnTo>
                    <a:lnTo>
                      <a:pt x="75" y="254"/>
                    </a:lnTo>
                    <a:lnTo>
                      <a:pt x="80" y="241"/>
                    </a:lnTo>
                    <a:lnTo>
                      <a:pt x="85" y="228"/>
                    </a:lnTo>
                    <a:lnTo>
                      <a:pt x="90" y="220"/>
                    </a:lnTo>
                    <a:lnTo>
                      <a:pt x="90" y="211"/>
                    </a:lnTo>
                    <a:lnTo>
                      <a:pt x="95" y="199"/>
                    </a:lnTo>
                    <a:lnTo>
                      <a:pt x="90" y="190"/>
                    </a:lnTo>
                    <a:lnTo>
                      <a:pt x="90" y="186"/>
                    </a:lnTo>
                    <a:lnTo>
                      <a:pt x="90" y="182"/>
                    </a:lnTo>
                    <a:lnTo>
                      <a:pt x="90" y="173"/>
                    </a:lnTo>
                    <a:lnTo>
                      <a:pt x="85" y="156"/>
                    </a:lnTo>
                    <a:lnTo>
                      <a:pt x="75" y="131"/>
                    </a:lnTo>
                    <a:lnTo>
                      <a:pt x="60" y="106"/>
                    </a:lnTo>
                    <a:lnTo>
                      <a:pt x="40" y="80"/>
                    </a:lnTo>
                    <a:lnTo>
                      <a:pt x="25" y="59"/>
                    </a:lnTo>
                    <a:lnTo>
                      <a:pt x="15" y="3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84" name="Freeform 28"/>
              <p:cNvSpPr>
                <a:spLocks/>
              </p:cNvSpPr>
              <p:nvPr/>
            </p:nvSpPr>
            <p:spPr bwMode="auto">
              <a:xfrm>
                <a:off x="3175" y="3495"/>
                <a:ext cx="53" cy="184"/>
              </a:xfrm>
              <a:custGeom>
                <a:avLst/>
                <a:gdLst>
                  <a:gd name="T0" fmla="*/ 11 w 53"/>
                  <a:gd name="T1" fmla="*/ 0 h 184"/>
                  <a:gd name="T2" fmla="*/ 21 w 53"/>
                  <a:gd name="T3" fmla="*/ 24 h 184"/>
                  <a:gd name="T4" fmla="*/ 26 w 53"/>
                  <a:gd name="T5" fmla="*/ 48 h 184"/>
                  <a:gd name="T6" fmla="*/ 21 w 53"/>
                  <a:gd name="T7" fmla="*/ 89 h 184"/>
                  <a:gd name="T8" fmla="*/ 21 w 53"/>
                  <a:gd name="T9" fmla="*/ 130 h 184"/>
                  <a:gd name="T10" fmla="*/ 21 w 53"/>
                  <a:gd name="T11" fmla="*/ 142 h 184"/>
                  <a:gd name="T12" fmla="*/ 16 w 53"/>
                  <a:gd name="T13" fmla="*/ 154 h 184"/>
                  <a:gd name="T14" fmla="*/ 11 w 53"/>
                  <a:gd name="T15" fmla="*/ 165 h 184"/>
                  <a:gd name="T16" fmla="*/ 6 w 53"/>
                  <a:gd name="T17" fmla="*/ 171 h 184"/>
                  <a:gd name="T18" fmla="*/ 0 w 53"/>
                  <a:gd name="T19" fmla="*/ 177 h 184"/>
                  <a:gd name="T20" fmla="*/ 0 w 53"/>
                  <a:gd name="T21" fmla="*/ 183 h 184"/>
                  <a:gd name="T22" fmla="*/ 0 w 53"/>
                  <a:gd name="T23" fmla="*/ 183 h 184"/>
                  <a:gd name="T24" fmla="*/ 6 w 53"/>
                  <a:gd name="T25" fmla="*/ 183 h 184"/>
                  <a:gd name="T26" fmla="*/ 6 w 53"/>
                  <a:gd name="T27" fmla="*/ 183 h 184"/>
                  <a:gd name="T28" fmla="*/ 11 w 53"/>
                  <a:gd name="T29" fmla="*/ 177 h 184"/>
                  <a:gd name="T30" fmla="*/ 26 w 53"/>
                  <a:gd name="T31" fmla="*/ 154 h 184"/>
                  <a:gd name="T32" fmla="*/ 37 w 53"/>
                  <a:gd name="T33" fmla="*/ 130 h 184"/>
                  <a:gd name="T34" fmla="*/ 42 w 53"/>
                  <a:gd name="T35" fmla="*/ 118 h 184"/>
                  <a:gd name="T36" fmla="*/ 47 w 53"/>
                  <a:gd name="T37" fmla="*/ 106 h 184"/>
                  <a:gd name="T38" fmla="*/ 52 w 53"/>
                  <a:gd name="T39" fmla="*/ 101 h 184"/>
                  <a:gd name="T40" fmla="*/ 52 w 53"/>
                  <a:gd name="T41" fmla="*/ 95 h 184"/>
                  <a:gd name="T42" fmla="*/ 47 w 53"/>
                  <a:gd name="T43" fmla="*/ 77 h 184"/>
                  <a:gd name="T44" fmla="*/ 47 w 53"/>
                  <a:gd name="T45" fmla="*/ 59 h 184"/>
                  <a:gd name="T46" fmla="*/ 42 w 53"/>
                  <a:gd name="T47" fmla="*/ 42 h 184"/>
                  <a:gd name="T48" fmla="*/ 37 w 53"/>
                  <a:gd name="T49" fmla="*/ 24 h 184"/>
                  <a:gd name="T50" fmla="*/ 31 w 53"/>
                  <a:gd name="T51" fmla="*/ 12 h 184"/>
                  <a:gd name="T52" fmla="*/ 21 w 53"/>
                  <a:gd name="T53" fmla="*/ 0 h 184"/>
                  <a:gd name="T54" fmla="*/ 6 w 53"/>
                  <a:gd name="T55" fmla="*/ 0 h 184"/>
                  <a:gd name="T56" fmla="*/ 11 w 53"/>
                  <a:gd name="T57" fmla="*/ 0 h 184"/>
                  <a:gd name="T58" fmla="*/ 11 w 53"/>
                  <a:gd name="T59" fmla="*/ 0 h 18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"/>
                  <a:gd name="T91" fmla="*/ 0 h 184"/>
                  <a:gd name="T92" fmla="*/ 53 w 53"/>
                  <a:gd name="T93" fmla="*/ 184 h 18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" h="184">
                    <a:moveTo>
                      <a:pt x="11" y="0"/>
                    </a:moveTo>
                    <a:lnTo>
                      <a:pt x="21" y="24"/>
                    </a:lnTo>
                    <a:lnTo>
                      <a:pt x="26" y="48"/>
                    </a:lnTo>
                    <a:lnTo>
                      <a:pt x="21" y="89"/>
                    </a:lnTo>
                    <a:lnTo>
                      <a:pt x="21" y="130"/>
                    </a:lnTo>
                    <a:lnTo>
                      <a:pt x="21" y="142"/>
                    </a:lnTo>
                    <a:lnTo>
                      <a:pt x="16" y="154"/>
                    </a:lnTo>
                    <a:lnTo>
                      <a:pt x="11" y="165"/>
                    </a:lnTo>
                    <a:lnTo>
                      <a:pt x="6" y="171"/>
                    </a:lnTo>
                    <a:lnTo>
                      <a:pt x="0" y="177"/>
                    </a:lnTo>
                    <a:lnTo>
                      <a:pt x="0" y="183"/>
                    </a:lnTo>
                    <a:lnTo>
                      <a:pt x="6" y="183"/>
                    </a:lnTo>
                    <a:lnTo>
                      <a:pt x="11" y="177"/>
                    </a:lnTo>
                    <a:lnTo>
                      <a:pt x="26" y="154"/>
                    </a:lnTo>
                    <a:lnTo>
                      <a:pt x="37" y="130"/>
                    </a:lnTo>
                    <a:lnTo>
                      <a:pt x="42" y="118"/>
                    </a:lnTo>
                    <a:lnTo>
                      <a:pt x="47" y="106"/>
                    </a:lnTo>
                    <a:lnTo>
                      <a:pt x="52" y="101"/>
                    </a:lnTo>
                    <a:lnTo>
                      <a:pt x="52" y="95"/>
                    </a:lnTo>
                    <a:lnTo>
                      <a:pt x="47" y="77"/>
                    </a:lnTo>
                    <a:lnTo>
                      <a:pt x="47" y="59"/>
                    </a:lnTo>
                    <a:lnTo>
                      <a:pt x="42" y="42"/>
                    </a:lnTo>
                    <a:lnTo>
                      <a:pt x="37" y="24"/>
                    </a:lnTo>
                    <a:lnTo>
                      <a:pt x="31" y="12"/>
                    </a:lnTo>
                    <a:lnTo>
                      <a:pt x="21" y="0"/>
                    </a:ln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0685" name="Freeform 29"/>
              <p:cNvSpPr>
                <a:spLocks/>
              </p:cNvSpPr>
              <p:nvPr/>
            </p:nvSpPr>
            <p:spPr bwMode="auto">
              <a:xfrm>
                <a:off x="3150" y="3582"/>
                <a:ext cx="138" cy="260"/>
              </a:xfrm>
              <a:custGeom>
                <a:avLst/>
                <a:gdLst>
                  <a:gd name="T0" fmla="*/ 137 w 138"/>
                  <a:gd name="T1" fmla="*/ 68 h 260"/>
                  <a:gd name="T2" fmla="*/ 121 w 138"/>
                  <a:gd name="T3" fmla="*/ 99 h 260"/>
                  <a:gd name="T4" fmla="*/ 116 w 138"/>
                  <a:gd name="T5" fmla="*/ 136 h 260"/>
                  <a:gd name="T6" fmla="*/ 105 w 138"/>
                  <a:gd name="T7" fmla="*/ 167 h 260"/>
                  <a:gd name="T8" fmla="*/ 84 w 138"/>
                  <a:gd name="T9" fmla="*/ 197 h 260"/>
                  <a:gd name="T10" fmla="*/ 58 w 138"/>
                  <a:gd name="T11" fmla="*/ 222 h 260"/>
                  <a:gd name="T12" fmla="*/ 27 w 138"/>
                  <a:gd name="T13" fmla="*/ 240 h 260"/>
                  <a:gd name="T14" fmla="*/ 6 w 138"/>
                  <a:gd name="T15" fmla="*/ 253 h 260"/>
                  <a:gd name="T16" fmla="*/ 0 w 138"/>
                  <a:gd name="T17" fmla="*/ 259 h 260"/>
                  <a:gd name="T18" fmla="*/ 0 w 138"/>
                  <a:gd name="T19" fmla="*/ 259 h 260"/>
                  <a:gd name="T20" fmla="*/ 32 w 138"/>
                  <a:gd name="T21" fmla="*/ 222 h 260"/>
                  <a:gd name="T22" fmla="*/ 58 w 138"/>
                  <a:gd name="T23" fmla="*/ 185 h 260"/>
                  <a:gd name="T24" fmla="*/ 105 w 138"/>
                  <a:gd name="T25" fmla="*/ 105 h 260"/>
                  <a:gd name="T26" fmla="*/ 105 w 138"/>
                  <a:gd name="T27" fmla="*/ 86 h 260"/>
                  <a:gd name="T28" fmla="*/ 105 w 138"/>
                  <a:gd name="T29" fmla="*/ 43 h 260"/>
                  <a:gd name="T30" fmla="*/ 105 w 138"/>
                  <a:gd name="T31" fmla="*/ 0 h 260"/>
                  <a:gd name="T32" fmla="*/ 105 w 138"/>
                  <a:gd name="T33" fmla="*/ 0 h 260"/>
                  <a:gd name="T34" fmla="*/ 111 w 138"/>
                  <a:gd name="T35" fmla="*/ 6 h 260"/>
                  <a:gd name="T36" fmla="*/ 121 w 138"/>
                  <a:gd name="T37" fmla="*/ 25 h 260"/>
                  <a:gd name="T38" fmla="*/ 126 w 138"/>
                  <a:gd name="T39" fmla="*/ 31 h 260"/>
                  <a:gd name="T40" fmla="*/ 126 w 138"/>
                  <a:gd name="T41" fmla="*/ 43 h 260"/>
                  <a:gd name="T42" fmla="*/ 126 w 138"/>
                  <a:gd name="T43" fmla="*/ 50 h 260"/>
                  <a:gd name="T44" fmla="*/ 126 w 138"/>
                  <a:gd name="T45" fmla="*/ 56 h 260"/>
                  <a:gd name="T46" fmla="*/ 126 w 138"/>
                  <a:gd name="T47" fmla="*/ 68 h 260"/>
                  <a:gd name="T48" fmla="*/ 126 w 138"/>
                  <a:gd name="T49" fmla="*/ 68 h 260"/>
                  <a:gd name="T50" fmla="*/ 126 w 138"/>
                  <a:gd name="T51" fmla="*/ 68 h 260"/>
                  <a:gd name="T52" fmla="*/ 137 w 138"/>
                  <a:gd name="T53" fmla="*/ 68 h 26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38"/>
                  <a:gd name="T82" fmla="*/ 0 h 260"/>
                  <a:gd name="T83" fmla="*/ 138 w 138"/>
                  <a:gd name="T84" fmla="*/ 260 h 26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38" h="260">
                    <a:moveTo>
                      <a:pt x="137" y="68"/>
                    </a:moveTo>
                    <a:lnTo>
                      <a:pt x="121" y="99"/>
                    </a:lnTo>
                    <a:lnTo>
                      <a:pt x="116" y="136"/>
                    </a:lnTo>
                    <a:lnTo>
                      <a:pt x="105" y="167"/>
                    </a:lnTo>
                    <a:lnTo>
                      <a:pt x="84" y="197"/>
                    </a:lnTo>
                    <a:lnTo>
                      <a:pt x="58" y="222"/>
                    </a:lnTo>
                    <a:lnTo>
                      <a:pt x="27" y="240"/>
                    </a:lnTo>
                    <a:lnTo>
                      <a:pt x="6" y="253"/>
                    </a:lnTo>
                    <a:lnTo>
                      <a:pt x="0" y="259"/>
                    </a:lnTo>
                    <a:lnTo>
                      <a:pt x="32" y="222"/>
                    </a:lnTo>
                    <a:lnTo>
                      <a:pt x="58" y="185"/>
                    </a:lnTo>
                    <a:lnTo>
                      <a:pt x="105" y="105"/>
                    </a:lnTo>
                    <a:lnTo>
                      <a:pt x="105" y="86"/>
                    </a:lnTo>
                    <a:lnTo>
                      <a:pt x="105" y="43"/>
                    </a:lnTo>
                    <a:lnTo>
                      <a:pt x="105" y="0"/>
                    </a:lnTo>
                    <a:lnTo>
                      <a:pt x="111" y="6"/>
                    </a:lnTo>
                    <a:lnTo>
                      <a:pt x="121" y="25"/>
                    </a:lnTo>
                    <a:lnTo>
                      <a:pt x="126" y="31"/>
                    </a:lnTo>
                    <a:lnTo>
                      <a:pt x="126" y="43"/>
                    </a:lnTo>
                    <a:lnTo>
                      <a:pt x="126" y="50"/>
                    </a:lnTo>
                    <a:lnTo>
                      <a:pt x="126" y="56"/>
                    </a:lnTo>
                    <a:lnTo>
                      <a:pt x="126" y="68"/>
                    </a:lnTo>
                    <a:lnTo>
                      <a:pt x="137" y="68"/>
                    </a:lnTo>
                  </a:path>
                </a:pathLst>
              </a:custGeom>
              <a:gradFill rotWithShape="0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lin ang="5400000" scaled="1"/>
              </a:gradFill>
              <a:ln w="9525" cap="rnd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44286" y="2362200"/>
            <a:ext cx="8055428" cy="3951514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685800" y="381010"/>
            <a:ext cx="77724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93" tIns="39197" rIns="78393" bIns="39197" anchor="ctr"/>
          <a:lstStyle/>
          <a:p>
            <a:pPr algn="ctr">
              <a:lnSpc>
                <a:spcPts val="3300"/>
              </a:lnSpc>
            </a:pPr>
            <a:r>
              <a:rPr lang="en-US" sz="3200" dirty="0">
                <a:solidFill>
                  <a:srgbClr val="000099"/>
                </a:solidFill>
                <a:latin typeface="Arial Black" pitchFamily="34" charset="0"/>
              </a:rPr>
              <a:t>Think of a standard TFR as having the attributes of a cylinder placed over a piece of land </a:t>
            </a:r>
            <a:br>
              <a:rPr lang="en-US" sz="3200" dirty="0">
                <a:solidFill>
                  <a:srgbClr val="000099"/>
                </a:solidFill>
                <a:latin typeface="Arial Black" pitchFamily="34" charset="0"/>
              </a:rPr>
            </a:br>
            <a:r>
              <a:rPr lang="en-US" sz="3200" dirty="0">
                <a:solidFill>
                  <a:srgbClr val="000099"/>
                </a:solidFill>
                <a:latin typeface="Arial Black" pitchFamily="34" charset="0"/>
              </a:rPr>
              <a:t>(fire area)</a:t>
            </a: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>
            <a:off x="3200400" y="2814638"/>
            <a:ext cx="2743200" cy="3124200"/>
          </a:xfrm>
          <a:prstGeom prst="can">
            <a:avLst>
              <a:gd name="adj" fmla="val 28472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lIns="78393" tIns="39197" rIns="78393" bIns="39197" anchor="ctr"/>
          <a:lstStyle/>
          <a:p>
            <a:endParaRPr lang="en-US" dirty="0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 flipH="1" flipV="1">
            <a:off x="6172200" y="3116263"/>
            <a:ext cx="0" cy="2667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 wrap="none" lIns="78393" tIns="39197" rIns="78393" bIns="39197" anchor="ctr"/>
          <a:lstStyle/>
          <a:p>
            <a:endParaRPr lang="en-US" dirty="0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6400800" y="4027488"/>
            <a:ext cx="12303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8393" tIns="39197" rIns="78393" bIns="39197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tx2"/>
              </a:buClr>
              <a:buSzPct val="35000"/>
              <a:buFont typeface="Monotype Sorts" pitchFamily="2" charset="2"/>
              <a:buChar char=" "/>
            </a:pPr>
            <a:r>
              <a:rPr lang="en-US" sz="2000" b="1" dirty="0">
                <a:latin typeface="Arial" charset="0"/>
              </a:rPr>
              <a:t>Vertical </a:t>
            </a:r>
          </a:p>
          <a:p>
            <a:pPr algn="ctr" eaLnBrk="0" hangingPunct="0">
              <a:spcBef>
                <a:spcPct val="50000"/>
              </a:spcBef>
              <a:buClr>
                <a:schemeClr val="tx2"/>
              </a:buClr>
              <a:buSzPct val="35000"/>
              <a:buFont typeface="Monotype Sorts" pitchFamily="2" charset="2"/>
              <a:buChar char=" "/>
            </a:pPr>
            <a:r>
              <a:rPr lang="en-US" sz="2000" b="1" dirty="0">
                <a:latin typeface="Arial" charset="0"/>
              </a:rPr>
              <a:t>height</a:t>
            </a: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 rot="281602">
            <a:off x="3367088" y="2892425"/>
            <a:ext cx="1219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93" tIns="39197" rIns="78393" bIns="39197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tx2"/>
              </a:buClr>
              <a:buSzPct val="35000"/>
              <a:buFont typeface="Monotype Sorts" pitchFamily="2" charset="2"/>
              <a:buChar char=" "/>
            </a:pPr>
            <a:r>
              <a:rPr lang="en-US" sz="2000" b="1" dirty="0">
                <a:latin typeface="Arial" charset="0"/>
              </a:rPr>
              <a:t>Radius</a:t>
            </a:r>
          </a:p>
        </p:txBody>
      </p:sp>
      <p:sp>
        <p:nvSpPr>
          <p:cNvPr id="135176" name="AutoShape 8"/>
          <p:cNvSpPr>
            <a:spLocks noChangeArrowheads="1"/>
          </p:cNvSpPr>
          <p:nvPr/>
        </p:nvSpPr>
        <p:spPr bwMode="auto">
          <a:xfrm>
            <a:off x="4451350" y="3116263"/>
            <a:ext cx="228600" cy="228600"/>
          </a:xfrm>
          <a:prstGeom prst="flowChartConnector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78393" tIns="39197" rIns="78393" bIns="39197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71689" name="Text Box 9"/>
          <p:cNvSpPr txBox="1">
            <a:spLocks noChangeArrowheads="1"/>
          </p:cNvSpPr>
          <p:nvPr/>
        </p:nvSpPr>
        <p:spPr bwMode="auto">
          <a:xfrm>
            <a:off x="838200" y="4800600"/>
            <a:ext cx="19812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8393" tIns="39197" rIns="78393" bIns="39197">
            <a:spAutoFit/>
          </a:bodyPr>
          <a:lstStyle/>
          <a:p>
            <a:pPr algn="ctr" eaLnBrk="0" hangingPunct="0">
              <a:spcBef>
                <a:spcPct val="50000"/>
              </a:spcBef>
              <a:buClr>
                <a:schemeClr val="tx2"/>
              </a:buClr>
              <a:buSzPct val="35000"/>
              <a:buFont typeface="Monotype Sorts" pitchFamily="2" charset="2"/>
              <a:buChar char=" "/>
            </a:pPr>
            <a:r>
              <a:rPr lang="en-US" sz="2000" b="1" dirty="0">
                <a:latin typeface="Arial" charset="0"/>
              </a:rPr>
              <a:t>Center point</a:t>
            </a:r>
          </a:p>
        </p:txBody>
      </p:sp>
      <p:sp>
        <p:nvSpPr>
          <p:cNvPr id="71690" name="Line 10"/>
          <p:cNvSpPr>
            <a:spLocks noChangeShapeType="1"/>
          </p:cNvSpPr>
          <p:nvPr/>
        </p:nvSpPr>
        <p:spPr bwMode="auto">
          <a:xfrm flipV="1">
            <a:off x="2628583" y="5005388"/>
            <a:ext cx="1828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78393" tIns="39197" rIns="78393" bIns="39197" anchor="ctr"/>
          <a:lstStyle/>
          <a:p>
            <a:endParaRPr lang="en-US" dirty="0"/>
          </a:p>
        </p:txBody>
      </p:sp>
      <p:sp>
        <p:nvSpPr>
          <p:cNvPr id="71691" name="Line 11"/>
          <p:cNvSpPr>
            <a:spLocks noChangeShapeType="1"/>
          </p:cNvSpPr>
          <p:nvPr/>
        </p:nvSpPr>
        <p:spPr bwMode="auto">
          <a:xfrm flipH="1" flipV="1">
            <a:off x="3252788" y="3124200"/>
            <a:ext cx="1219200" cy="1063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78393" tIns="39197" rIns="78393" bIns="39197" anchor="ctr"/>
          <a:lstStyle/>
          <a:p>
            <a:endParaRPr lang="en-US" dirty="0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4456113" y="4876800"/>
            <a:ext cx="228600" cy="228600"/>
          </a:xfrm>
          <a:prstGeom prst="flowChartConnector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lIns="78393" tIns="39197" rIns="78393" bIns="39197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71693" name="Group 6"/>
          <p:cNvGrpSpPr>
            <a:grpSpLocks/>
          </p:cNvGrpSpPr>
          <p:nvPr/>
        </p:nvGrpSpPr>
        <p:grpSpPr bwMode="auto">
          <a:xfrm>
            <a:off x="4298950" y="5173663"/>
            <a:ext cx="533400" cy="685800"/>
            <a:chOff x="2400" y="2030"/>
            <a:chExt cx="944" cy="1966"/>
          </a:xfrm>
        </p:grpSpPr>
        <p:sp>
          <p:nvSpPr>
            <p:cNvPr id="71694" name="Freeform 7"/>
            <p:cNvSpPr>
              <a:spLocks/>
            </p:cNvSpPr>
            <p:nvPr/>
          </p:nvSpPr>
          <p:spPr bwMode="auto">
            <a:xfrm>
              <a:off x="2493" y="3203"/>
              <a:ext cx="84" cy="123"/>
            </a:xfrm>
            <a:custGeom>
              <a:avLst/>
              <a:gdLst>
                <a:gd name="T0" fmla="*/ 70 w 84"/>
                <a:gd name="T1" fmla="*/ 16 h 123"/>
                <a:gd name="T2" fmla="*/ 62 w 84"/>
                <a:gd name="T3" fmla="*/ 21 h 123"/>
                <a:gd name="T4" fmla="*/ 58 w 84"/>
                <a:gd name="T5" fmla="*/ 26 h 123"/>
                <a:gd name="T6" fmla="*/ 50 w 84"/>
                <a:gd name="T7" fmla="*/ 42 h 123"/>
                <a:gd name="T8" fmla="*/ 29 w 84"/>
                <a:gd name="T9" fmla="*/ 79 h 123"/>
                <a:gd name="T10" fmla="*/ 4 w 84"/>
                <a:gd name="T11" fmla="*/ 122 h 123"/>
                <a:gd name="T12" fmla="*/ 0 w 84"/>
                <a:gd name="T13" fmla="*/ 101 h 123"/>
                <a:gd name="T14" fmla="*/ 9 w 84"/>
                <a:gd name="T15" fmla="*/ 74 h 123"/>
                <a:gd name="T16" fmla="*/ 21 w 84"/>
                <a:gd name="T17" fmla="*/ 48 h 123"/>
                <a:gd name="T18" fmla="*/ 37 w 84"/>
                <a:gd name="T19" fmla="*/ 26 h 123"/>
                <a:gd name="T20" fmla="*/ 46 w 84"/>
                <a:gd name="T21" fmla="*/ 21 h 123"/>
                <a:gd name="T22" fmla="*/ 54 w 84"/>
                <a:gd name="T23" fmla="*/ 16 h 123"/>
                <a:gd name="T24" fmla="*/ 62 w 84"/>
                <a:gd name="T25" fmla="*/ 16 h 123"/>
                <a:gd name="T26" fmla="*/ 70 w 84"/>
                <a:gd name="T27" fmla="*/ 10 h 123"/>
                <a:gd name="T28" fmla="*/ 70 w 84"/>
                <a:gd name="T29" fmla="*/ 10 h 123"/>
                <a:gd name="T30" fmla="*/ 79 w 84"/>
                <a:gd name="T31" fmla="*/ 5 h 123"/>
                <a:gd name="T32" fmla="*/ 83 w 84"/>
                <a:gd name="T33" fmla="*/ 0 h 123"/>
                <a:gd name="T34" fmla="*/ 83 w 84"/>
                <a:gd name="T35" fmla="*/ 0 h 123"/>
                <a:gd name="T36" fmla="*/ 83 w 84"/>
                <a:gd name="T37" fmla="*/ 5 h 123"/>
                <a:gd name="T38" fmla="*/ 75 w 84"/>
                <a:gd name="T39" fmla="*/ 10 h 123"/>
                <a:gd name="T40" fmla="*/ 70 w 84"/>
                <a:gd name="T41" fmla="*/ 16 h 123"/>
                <a:gd name="T42" fmla="*/ 66 w 84"/>
                <a:gd name="T43" fmla="*/ 16 h 123"/>
                <a:gd name="T44" fmla="*/ 70 w 84"/>
                <a:gd name="T45" fmla="*/ 16 h 123"/>
                <a:gd name="T46" fmla="*/ 75 w 84"/>
                <a:gd name="T47" fmla="*/ 16 h 123"/>
                <a:gd name="T48" fmla="*/ 79 w 84"/>
                <a:gd name="T49" fmla="*/ 16 h 123"/>
                <a:gd name="T50" fmla="*/ 70 w 84"/>
                <a:gd name="T51" fmla="*/ 16 h 12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84"/>
                <a:gd name="T79" fmla="*/ 0 h 123"/>
                <a:gd name="T80" fmla="*/ 84 w 84"/>
                <a:gd name="T81" fmla="*/ 123 h 12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84" h="123">
                  <a:moveTo>
                    <a:pt x="70" y="16"/>
                  </a:moveTo>
                  <a:lnTo>
                    <a:pt x="62" y="21"/>
                  </a:lnTo>
                  <a:lnTo>
                    <a:pt x="58" y="26"/>
                  </a:lnTo>
                  <a:lnTo>
                    <a:pt x="50" y="42"/>
                  </a:lnTo>
                  <a:lnTo>
                    <a:pt x="29" y="79"/>
                  </a:lnTo>
                  <a:lnTo>
                    <a:pt x="4" y="122"/>
                  </a:lnTo>
                  <a:lnTo>
                    <a:pt x="0" y="101"/>
                  </a:lnTo>
                  <a:lnTo>
                    <a:pt x="9" y="74"/>
                  </a:lnTo>
                  <a:lnTo>
                    <a:pt x="21" y="48"/>
                  </a:lnTo>
                  <a:lnTo>
                    <a:pt x="37" y="26"/>
                  </a:lnTo>
                  <a:lnTo>
                    <a:pt x="46" y="21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10"/>
                  </a:lnTo>
                  <a:lnTo>
                    <a:pt x="79" y="5"/>
                  </a:lnTo>
                  <a:lnTo>
                    <a:pt x="83" y="0"/>
                  </a:lnTo>
                  <a:lnTo>
                    <a:pt x="83" y="5"/>
                  </a:lnTo>
                  <a:lnTo>
                    <a:pt x="75" y="10"/>
                  </a:lnTo>
                  <a:lnTo>
                    <a:pt x="70" y="16"/>
                  </a:lnTo>
                  <a:lnTo>
                    <a:pt x="66" y="16"/>
                  </a:lnTo>
                  <a:lnTo>
                    <a:pt x="70" y="16"/>
                  </a:lnTo>
                  <a:lnTo>
                    <a:pt x="75" y="16"/>
                  </a:lnTo>
                  <a:lnTo>
                    <a:pt x="79" y="16"/>
                  </a:lnTo>
                  <a:lnTo>
                    <a:pt x="70" y="1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95" name="Freeform 8"/>
            <p:cNvSpPr>
              <a:spLocks/>
            </p:cNvSpPr>
            <p:nvPr/>
          </p:nvSpPr>
          <p:spPr bwMode="auto">
            <a:xfrm>
              <a:off x="2681" y="2503"/>
              <a:ext cx="488" cy="1463"/>
            </a:xfrm>
            <a:custGeom>
              <a:avLst/>
              <a:gdLst>
                <a:gd name="T0" fmla="*/ 51 w 488"/>
                <a:gd name="T1" fmla="*/ 1061 h 1463"/>
                <a:gd name="T2" fmla="*/ 11 w 488"/>
                <a:gd name="T3" fmla="*/ 972 h 1463"/>
                <a:gd name="T4" fmla="*/ 0 w 488"/>
                <a:gd name="T5" fmla="*/ 871 h 1463"/>
                <a:gd name="T6" fmla="*/ 16 w 488"/>
                <a:gd name="T7" fmla="*/ 795 h 1463"/>
                <a:gd name="T8" fmla="*/ 31 w 488"/>
                <a:gd name="T9" fmla="*/ 756 h 1463"/>
                <a:gd name="T10" fmla="*/ 66 w 488"/>
                <a:gd name="T11" fmla="*/ 706 h 1463"/>
                <a:gd name="T12" fmla="*/ 142 w 488"/>
                <a:gd name="T13" fmla="*/ 585 h 1463"/>
                <a:gd name="T14" fmla="*/ 244 w 488"/>
                <a:gd name="T15" fmla="*/ 445 h 1463"/>
                <a:gd name="T16" fmla="*/ 289 w 488"/>
                <a:gd name="T17" fmla="*/ 369 h 1463"/>
                <a:gd name="T18" fmla="*/ 340 w 488"/>
                <a:gd name="T19" fmla="*/ 229 h 1463"/>
                <a:gd name="T20" fmla="*/ 350 w 488"/>
                <a:gd name="T21" fmla="*/ 38 h 1463"/>
                <a:gd name="T22" fmla="*/ 345 w 488"/>
                <a:gd name="T23" fmla="*/ 7 h 1463"/>
                <a:gd name="T24" fmla="*/ 355 w 488"/>
                <a:gd name="T25" fmla="*/ 7 h 1463"/>
                <a:gd name="T26" fmla="*/ 381 w 488"/>
                <a:gd name="T27" fmla="*/ 38 h 1463"/>
                <a:gd name="T28" fmla="*/ 406 w 488"/>
                <a:gd name="T29" fmla="*/ 140 h 1463"/>
                <a:gd name="T30" fmla="*/ 416 w 488"/>
                <a:gd name="T31" fmla="*/ 178 h 1463"/>
                <a:gd name="T32" fmla="*/ 411 w 488"/>
                <a:gd name="T33" fmla="*/ 261 h 1463"/>
                <a:gd name="T34" fmla="*/ 381 w 488"/>
                <a:gd name="T35" fmla="*/ 388 h 1463"/>
                <a:gd name="T36" fmla="*/ 325 w 488"/>
                <a:gd name="T37" fmla="*/ 566 h 1463"/>
                <a:gd name="T38" fmla="*/ 335 w 488"/>
                <a:gd name="T39" fmla="*/ 737 h 1463"/>
                <a:gd name="T40" fmla="*/ 406 w 488"/>
                <a:gd name="T41" fmla="*/ 890 h 1463"/>
                <a:gd name="T42" fmla="*/ 452 w 488"/>
                <a:gd name="T43" fmla="*/ 979 h 1463"/>
                <a:gd name="T44" fmla="*/ 482 w 488"/>
                <a:gd name="T45" fmla="*/ 1055 h 1463"/>
                <a:gd name="T46" fmla="*/ 487 w 488"/>
                <a:gd name="T47" fmla="*/ 1093 h 1463"/>
                <a:gd name="T48" fmla="*/ 477 w 488"/>
                <a:gd name="T49" fmla="*/ 1176 h 1463"/>
                <a:gd name="T50" fmla="*/ 446 w 488"/>
                <a:gd name="T51" fmla="*/ 1265 h 1463"/>
                <a:gd name="T52" fmla="*/ 396 w 488"/>
                <a:gd name="T53" fmla="*/ 1354 h 1463"/>
                <a:gd name="T54" fmla="*/ 375 w 488"/>
                <a:gd name="T55" fmla="*/ 1366 h 1463"/>
                <a:gd name="T56" fmla="*/ 345 w 488"/>
                <a:gd name="T57" fmla="*/ 1392 h 1463"/>
                <a:gd name="T58" fmla="*/ 183 w 488"/>
                <a:gd name="T59" fmla="*/ 1449 h 1463"/>
                <a:gd name="T60" fmla="*/ 142 w 488"/>
                <a:gd name="T61" fmla="*/ 1455 h 1463"/>
                <a:gd name="T62" fmla="*/ 117 w 488"/>
                <a:gd name="T63" fmla="*/ 1462 h 1463"/>
                <a:gd name="T64" fmla="*/ 76 w 488"/>
                <a:gd name="T65" fmla="*/ 1455 h 1463"/>
                <a:gd name="T66" fmla="*/ 147 w 488"/>
                <a:gd name="T67" fmla="*/ 1430 h 1463"/>
                <a:gd name="T68" fmla="*/ 218 w 488"/>
                <a:gd name="T69" fmla="*/ 1398 h 1463"/>
                <a:gd name="T70" fmla="*/ 249 w 488"/>
                <a:gd name="T71" fmla="*/ 1379 h 1463"/>
                <a:gd name="T72" fmla="*/ 284 w 488"/>
                <a:gd name="T73" fmla="*/ 1360 h 1463"/>
                <a:gd name="T74" fmla="*/ 305 w 488"/>
                <a:gd name="T75" fmla="*/ 1328 h 1463"/>
                <a:gd name="T76" fmla="*/ 325 w 488"/>
                <a:gd name="T77" fmla="*/ 1290 h 1463"/>
                <a:gd name="T78" fmla="*/ 320 w 488"/>
                <a:gd name="T79" fmla="*/ 1227 h 1463"/>
                <a:gd name="T80" fmla="*/ 289 w 488"/>
                <a:gd name="T81" fmla="*/ 1169 h 1463"/>
                <a:gd name="T82" fmla="*/ 259 w 488"/>
                <a:gd name="T83" fmla="*/ 1112 h 1463"/>
                <a:gd name="T84" fmla="*/ 234 w 488"/>
                <a:gd name="T85" fmla="*/ 1068 h 1463"/>
                <a:gd name="T86" fmla="*/ 188 w 488"/>
                <a:gd name="T87" fmla="*/ 972 h 1463"/>
                <a:gd name="T88" fmla="*/ 178 w 488"/>
                <a:gd name="T89" fmla="*/ 947 h 1463"/>
                <a:gd name="T90" fmla="*/ 178 w 488"/>
                <a:gd name="T91" fmla="*/ 883 h 1463"/>
                <a:gd name="T92" fmla="*/ 208 w 488"/>
                <a:gd name="T93" fmla="*/ 814 h 1463"/>
                <a:gd name="T94" fmla="*/ 213 w 488"/>
                <a:gd name="T95" fmla="*/ 807 h 1463"/>
                <a:gd name="T96" fmla="*/ 158 w 488"/>
                <a:gd name="T97" fmla="*/ 845 h 1463"/>
                <a:gd name="T98" fmla="*/ 112 w 488"/>
                <a:gd name="T99" fmla="*/ 903 h 1463"/>
                <a:gd name="T100" fmla="*/ 97 w 488"/>
                <a:gd name="T101" fmla="*/ 928 h 1463"/>
                <a:gd name="T102" fmla="*/ 76 w 488"/>
                <a:gd name="T103" fmla="*/ 998 h 1463"/>
                <a:gd name="T104" fmla="*/ 81 w 488"/>
                <a:gd name="T105" fmla="*/ 1055 h 1463"/>
                <a:gd name="T106" fmla="*/ 81 w 488"/>
                <a:gd name="T107" fmla="*/ 1074 h 14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88"/>
                <a:gd name="T163" fmla="*/ 0 h 1463"/>
                <a:gd name="T164" fmla="*/ 488 w 488"/>
                <a:gd name="T165" fmla="*/ 1463 h 14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88" h="1463">
                  <a:moveTo>
                    <a:pt x="81" y="1087"/>
                  </a:moveTo>
                  <a:lnTo>
                    <a:pt x="66" y="1080"/>
                  </a:lnTo>
                  <a:lnTo>
                    <a:pt x="51" y="1061"/>
                  </a:lnTo>
                  <a:lnTo>
                    <a:pt x="41" y="1030"/>
                  </a:lnTo>
                  <a:lnTo>
                    <a:pt x="26" y="1004"/>
                  </a:lnTo>
                  <a:lnTo>
                    <a:pt x="11" y="972"/>
                  </a:lnTo>
                  <a:lnTo>
                    <a:pt x="0" y="941"/>
                  </a:lnTo>
                  <a:lnTo>
                    <a:pt x="0" y="909"/>
                  </a:lnTo>
                  <a:lnTo>
                    <a:pt x="0" y="871"/>
                  </a:lnTo>
                  <a:lnTo>
                    <a:pt x="0" y="833"/>
                  </a:lnTo>
                  <a:lnTo>
                    <a:pt x="11" y="801"/>
                  </a:lnTo>
                  <a:lnTo>
                    <a:pt x="16" y="795"/>
                  </a:lnTo>
                  <a:lnTo>
                    <a:pt x="26" y="782"/>
                  </a:lnTo>
                  <a:lnTo>
                    <a:pt x="31" y="769"/>
                  </a:lnTo>
                  <a:lnTo>
                    <a:pt x="31" y="756"/>
                  </a:lnTo>
                  <a:lnTo>
                    <a:pt x="36" y="750"/>
                  </a:lnTo>
                  <a:lnTo>
                    <a:pt x="36" y="744"/>
                  </a:lnTo>
                  <a:lnTo>
                    <a:pt x="66" y="706"/>
                  </a:lnTo>
                  <a:lnTo>
                    <a:pt x="92" y="661"/>
                  </a:lnTo>
                  <a:lnTo>
                    <a:pt x="122" y="610"/>
                  </a:lnTo>
                  <a:lnTo>
                    <a:pt x="142" y="585"/>
                  </a:lnTo>
                  <a:lnTo>
                    <a:pt x="158" y="566"/>
                  </a:lnTo>
                  <a:lnTo>
                    <a:pt x="198" y="502"/>
                  </a:lnTo>
                  <a:lnTo>
                    <a:pt x="244" y="445"/>
                  </a:lnTo>
                  <a:lnTo>
                    <a:pt x="254" y="420"/>
                  </a:lnTo>
                  <a:lnTo>
                    <a:pt x="274" y="394"/>
                  </a:lnTo>
                  <a:lnTo>
                    <a:pt x="289" y="369"/>
                  </a:lnTo>
                  <a:lnTo>
                    <a:pt x="305" y="343"/>
                  </a:lnTo>
                  <a:lnTo>
                    <a:pt x="325" y="286"/>
                  </a:lnTo>
                  <a:lnTo>
                    <a:pt x="340" y="229"/>
                  </a:lnTo>
                  <a:lnTo>
                    <a:pt x="360" y="115"/>
                  </a:lnTo>
                  <a:lnTo>
                    <a:pt x="355" y="77"/>
                  </a:lnTo>
                  <a:lnTo>
                    <a:pt x="350" y="38"/>
                  </a:lnTo>
                  <a:lnTo>
                    <a:pt x="350" y="26"/>
                  </a:lnTo>
                  <a:lnTo>
                    <a:pt x="345" y="13"/>
                  </a:lnTo>
                  <a:lnTo>
                    <a:pt x="345" y="7"/>
                  </a:lnTo>
                  <a:lnTo>
                    <a:pt x="345" y="0"/>
                  </a:lnTo>
                  <a:lnTo>
                    <a:pt x="350" y="0"/>
                  </a:lnTo>
                  <a:lnTo>
                    <a:pt x="355" y="7"/>
                  </a:lnTo>
                  <a:lnTo>
                    <a:pt x="360" y="13"/>
                  </a:lnTo>
                  <a:lnTo>
                    <a:pt x="365" y="13"/>
                  </a:lnTo>
                  <a:lnTo>
                    <a:pt x="381" y="38"/>
                  </a:lnTo>
                  <a:lnTo>
                    <a:pt x="386" y="64"/>
                  </a:lnTo>
                  <a:lnTo>
                    <a:pt x="401" y="121"/>
                  </a:lnTo>
                  <a:lnTo>
                    <a:pt x="406" y="140"/>
                  </a:lnTo>
                  <a:lnTo>
                    <a:pt x="411" y="159"/>
                  </a:lnTo>
                  <a:lnTo>
                    <a:pt x="416" y="172"/>
                  </a:lnTo>
                  <a:lnTo>
                    <a:pt x="416" y="178"/>
                  </a:lnTo>
                  <a:lnTo>
                    <a:pt x="406" y="223"/>
                  </a:lnTo>
                  <a:lnTo>
                    <a:pt x="406" y="242"/>
                  </a:lnTo>
                  <a:lnTo>
                    <a:pt x="411" y="261"/>
                  </a:lnTo>
                  <a:lnTo>
                    <a:pt x="401" y="305"/>
                  </a:lnTo>
                  <a:lnTo>
                    <a:pt x="391" y="350"/>
                  </a:lnTo>
                  <a:lnTo>
                    <a:pt x="381" y="388"/>
                  </a:lnTo>
                  <a:lnTo>
                    <a:pt x="365" y="432"/>
                  </a:lnTo>
                  <a:lnTo>
                    <a:pt x="340" y="521"/>
                  </a:lnTo>
                  <a:lnTo>
                    <a:pt x="325" y="566"/>
                  </a:lnTo>
                  <a:lnTo>
                    <a:pt x="320" y="610"/>
                  </a:lnTo>
                  <a:lnTo>
                    <a:pt x="325" y="674"/>
                  </a:lnTo>
                  <a:lnTo>
                    <a:pt x="335" y="737"/>
                  </a:lnTo>
                  <a:lnTo>
                    <a:pt x="355" y="801"/>
                  </a:lnTo>
                  <a:lnTo>
                    <a:pt x="381" y="858"/>
                  </a:lnTo>
                  <a:lnTo>
                    <a:pt x="406" y="890"/>
                  </a:lnTo>
                  <a:lnTo>
                    <a:pt x="421" y="909"/>
                  </a:lnTo>
                  <a:lnTo>
                    <a:pt x="431" y="928"/>
                  </a:lnTo>
                  <a:lnTo>
                    <a:pt x="452" y="979"/>
                  </a:lnTo>
                  <a:lnTo>
                    <a:pt x="472" y="1023"/>
                  </a:lnTo>
                  <a:lnTo>
                    <a:pt x="477" y="1042"/>
                  </a:lnTo>
                  <a:lnTo>
                    <a:pt x="482" y="1055"/>
                  </a:lnTo>
                  <a:lnTo>
                    <a:pt x="487" y="1061"/>
                  </a:lnTo>
                  <a:lnTo>
                    <a:pt x="487" y="1068"/>
                  </a:lnTo>
                  <a:lnTo>
                    <a:pt x="487" y="1093"/>
                  </a:lnTo>
                  <a:lnTo>
                    <a:pt x="482" y="1125"/>
                  </a:lnTo>
                  <a:lnTo>
                    <a:pt x="482" y="1157"/>
                  </a:lnTo>
                  <a:lnTo>
                    <a:pt x="477" y="1176"/>
                  </a:lnTo>
                  <a:lnTo>
                    <a:pt x="472" y="1208"/>
                  </a:lnTo>
                  <a:lnTo>
                    <a:pt x="457" y="1233"/>
                  </a:lnTo>
                  <a:lnTo>
                    <a:pt x="446" y="1265"/>
                  </a:lnTo>
                  <a:lnTo>
                    <a:pt x="436" y="1290"/>
                  </a:lnTo>
                  <a:lnTo>
                    <a:pt x="416" y="1322"/>
                  </a:lnTo>
                  <a:lnTo>
                    <a:pt x="396" y="1354"/>
                  </a:lnTo>
                  <a:lnTo>
                    <a:pt x="386" y="1360"/>
                  </a:lnTo>
                  <a:lnTo>
                    <a:pt x="381" y="1366"/>
                  </a:lnTo>
                  <a:lnTo>
                    <a:pt x="375" y="1366"/>
                  </a:lnTo>
                  <a:lnTo>
                    <a:pt x="370" y="1379"/>
                  </a:lnTo>
                  <a:lnTo>
                    <a:pt x="360" y="1385"/>
                  </a:lnTo>
                  <a:lnTo>
                    <a:pt x="345" y="1392"/>
                  </a:lnTo>
                  <a:lnTo>
                    <a:pt x="274" y="1417"/>
                  </a:lnTo>
                  <a:lnTo>
                    <a:pt x="203" y="1443"/>
                  </a:lnTo>
                  <a:lnTo>
                    <a:pt x="183" y="1449"/>
                  </a:lnTo>
                  <a:lnTo>
                    <a:pt x="163" y="1449"/>
                  </a:lnTo>
                  <a:lnTo>
                    <a:pt x="152" y="1455"/>
                  </a:lnTo>
                  <a:lnTo>
                    <a:pt x="142" y="1455"/>
                  </a:lnTo>
                  <a:lnTo>
                    <a:pt x="127" y="1462"/>
                  </a:lnTo>
                  <a:lnTo>
                    <a:pt x="122" y="1462"/>
                  </a:lnTo>
                  <a:lnTo>
                    <a:pt x="117" y="1462"/>
                  </a:lnTo>
                  <a:lnTo>
                    <a:pt x="97" y="1462"/>
                  </a:lnTo>
                  <a:lnTo>
                    <a:pt x="76" y="1462"/>
                  </a:lnTo>
                  <a:lnTo>
                    <a:pt x="76" y="1455"/>
                  </a:lnTo>
                  <a:lnTo>
                    <a:pt x="81" y="1455"/>
                  </a:lnTo>
                  <a:lnTo>
                    <a:pt x="102" y="1449"/>
                  </a:lnTo>
                  <a:lnTo>
                    <a:pt x="147" y="1430"/>
                  </a:lnTo>
                  <a:lnTo>
                    <a:pt x="178" y="1417"/>
                  </a:lnTo>
                  <a:lnTo>
                    <a:pt x="208" y="1404"/>
                  </a:lnTo>
                  <a:lnTo>
                    <a:pt x="218" y="1398"/>
                  </a:lnTo>
                  <a:lnTo>
                    <a:pt x="228" y="1398"/>
                  </a:lnTo>
                  <a:lnTo>
                    <a:pt x="244" y="1385"/>
                  </a:lnTo>
                  <a:lnTo>
                    <a:pt x="249" y="1379"/>
                  </a:lnTo>
                  <a:lnTo>
                    <a:pt x="259" y="1379"/>
                  </a:lnTo>
                  <a:lnTo>
                    <a:pt x="269" y="1373"/>
                  </a:lnTo>
                  <a:lnTo>
                    <a:pt x="284" y="1360"/>
                  </a:lnTo>
                  <a:lnTo>
                    <a:pt x="289" y="1354"/>
                  </a:lnTo>
                  <a:lnTo>
                    <a:pt x="294" y="1347"/>
                  </a:lnTo>
                  <a:lnTo>
                    <a:pt x="305" y="1328"/>
                  </a:lnTo>
                  <a:lnTo>
                    <a:pt x="320" y="1303"/>
                  </a:lnTo>
                  <a:lnTo>
                    <a:pt x="325" y="1296"/>
                  </a:lnTo>
                  <a:lnTo>
                    <a:pt x="325" y="1290"/>
                  </a:lnTo>
                  <a:lnTo>
                    <a:pt x="325" y="1258"/>
                  </a:lnTo>
                  <a:lnTo>
                    <a:pt x="325" y="1239"/>
                  </a:lnTo>
                  <a:lnTo>
                    <a:pt x="320" y="1227"/>
                  </a:lnTo>
                  <a:lnTo>
                    <a:pt x="310" y="1214"/>
                  </a:lnTo>
                  <a:lnTo>
                    <a:pt x="305" y="1201"/>
                  </a:lnTo>
                  <a:lnTo>
                    <a:pt x="289" y="1169"/>
                  </a:lnTo>
                  <a:lnTo>
                    <a:pt x="284" y="1150"/>
                  </a:lnTo>
                  <a:lnTo>
                    <a:pt x="269" y="1131"/>
                  </a:lnTo>
                  <a:lnTo>
                    <a:pt x="259" y="1112"/>
                  </a:lnTo>
                  <a:lnTo>
                    <a:pt x="254" y="1099"/>
                  </a:lnTo>
                  <a:lnTo>
                    <a:pt x="244" y="1087"/>
                  </a:lnTo>
                  <a:lnTo>
                    <a:pt x="234" y="1068"/>
                  </a:lnTo>
                  <a:lnTo>
                    <a:pt x="213" y="1042"/>
                  </a:lnTo>
                  <a:lnTo>
                    <a:pt x="203" y="1011"/>
                  </a:lnTo>
                  <a:lnTo>
                    <a:pt x="188" y="972"/>
                  </a:lnTo>
                  <a:lnTo>
                    <a:pt x="183" y="960"/>
                  </a:lnTo>
                  <a:lnTo>
                    <a:pt x="178" y="947"/>
                  </a:lnTo>
                  <a:lnTo>
                    <a:pt x="178" y="941"/>
                  </a:lnTo>
                  <a:lnTo>
                    <a:pt x="173" y="909"/>
                  </a:lnTo>
                  <a:lnTo>
                    <a:pt x="178" y="883"/>
                  </a:lnTo>
                  <a:lnTo>
                    <a:pt x="198" y="820"/>
                  </a:lnTo>
                  <a:lnTo>
                    <a:pt x="203" y="814"/>
                  </a:lnTo>
                  <a:lnTo>
                    <a:pt x="208" y="814"/>
                  </a:lnTo>
                  <a:lnTo>
                    <a:pt x="213" y="807"/>
                  </a:lnTo>
                  <a:lnTo>
                    <a:pt x="218" y="801"/>
                  </a:lnTo>
                  <a:lnTo>
                    <a:pt x="213" y="807"/>
                  </a:lnTo>
                  <a:lnTo>
                    <a:pt x="203" y="807"/>
                  </a:lnTo>
                  <a:lnTo>
                    <a:pt x="178" y="826"/>
                  </a:lnTo>
                  <a:lnTo>
                    <a:pt x="158" y="845"/>
                  </a:lnTo>
                  <a:lnTo>
                    <a:pt x="142" y="864"/>
                  </a:lnTo>
                  <a:lnTo>
                    <a:pt x="122" y="890"/>
                  </a:lnTo>
                  <a:lnTo>
                    <a:pt x="112" y="903"/>
                  </a:lnTo>
                  <a:lnTo>
                    <a:pt x="107" y="909"/>
                  </a:lnTo>
                  <a:lnTo>
                    <a:pt x="102" y="909"/>
                  </a:lnTo>
                  <a:lnTo>
                    <a:pt x="97" y="928"/>
                  </a:lnTo>
                  <a:lnTo>
                    <a:pt x="87" y="947"/>
                  </a:lnTo>
                  <a:lnTo>
                    <a:pt x="81" y="972"/>
                  </a:lnTo>
                  <a:lnTo>
                    <a:pt x="76" y="998"/>
                  </a:lnTo>
                  <a:lnTo>
                    <a:pt x="76" y="1023"/>
                  </a:lnTo>
                  <a:lnTo>
                    <a:pt x="81" y="1042"/>
                  </a:lnTo>
                  <a:lnTo>
                    <a:pt x="81" y="1055"/>
                  </a:lnTo>
                  <a:lnTo>
                    <a:pt x="81" y="1061"/>
                  </a:lnTo>
                  <a:lnTo>
                    <a:pt x="81" y="1068"/>
                  </a:lnTo>
                  <a:lnTo>
                    <a:pt x="81" y="1074"/>
                  </a:lnTo>
                  <a:lnTo>
                    <a:pt x="81" y="108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96" name="Freeform 9"/>
            <p:cNvSpPr>
              <a:spLocks/>
            </p:cNvSpPr>
            <p:nvPr/>
          </p:nvSpPr>
          <p:spPr bwMode="auto">
            <a:xfrm>
              <a:off x="2518" y="3238"/>
              <a:ext cx="313" cy="662"/>
            </a:xfrm>
            <a:custGeom>
              <a:avLst/>
              <a:gdLst>
                <a:gd name="T0" fmla="*/ 95 w 313"/>
                <a:gd name="T1" fmla="*/ 6 h 662"/>
                <a:gd name="T2" fmla="*/ 90 w 313"/>
                <a:gd name="T3" fmla="*/ 43 h 662"/>
                <a:gd name="T4" fmla="*/ 81 w 313"/>
                <a:gd name="T5" fmla="*/ 75 h 662"/>
                <a:gd name="T6" fmla="*/ 72 w 313"/>
                <a:gd name="T7" fmla="*/ 106 h 662"/>
                <a:gd name="T8" fmla="*/ 67 w 313"/>
                <a:gd name="T9" fmla="*/ 137 h 662"/>
                <a:gd name="T10" fmla="*/ 77 w 313"/>
                <a:gd name="T11" fmla="*/ 162 h 662"/>
                <a:gd name="T12" fmla="*/ 77 w 313"/>
                <a:gd name="T13" fmla="*/ 187 h 662"/>
                <a:gd name="T14" fmla="*/ 81 w 313"/>
                <a:gd name="T15" fmla="*/ 237 h 662"/>
                <a:gd name="T16" fmla="*/ 95 w 313"/>
                <a:gd name="T17" fmla="*/ 287 h 662"/>
                <a:gd name="T18" fmla="*/ 122 w 313"/>
                <a:gd name="T19" fmla="*/ 343 h 662"/>
                <a:gd name="T20" fmla="*/ 158 w 313"/>
                <a:gd name="T21" fmla="*/ 393 h 662"/>
                <a:gd name="T22" fmla="*/ 181 w 313"/>
                <a:gd name="T23" fmla="*/ 411 h 662"/>
                <a:gd name="T24" fmla="*/ 203 w 313"/>
                <a:gd name="T25" fmla="*/ 424 h 662"/>
                <a:gd name="T26" fmla="*/ 221 w 313"/>
                <a:gd name="T27" fmla="*/ 436 h 662"/>
                <a:gd name="T28" fmla="*/ 244 w 313"/>
                <a:gd name="T29" fmla="*/ 449 h 662"/>
                <a:gd name="T30" fmla="*/ 267 w 313"/>
                <a:gd name="T31" fmla="*/ 461 h 662"/>
                <a:gd name="T32" fmla="*/ 285 w 313"/>
                <a:gd name="T33" fmla="*/ 480 h 662"/>
                <a:gd name="T34" fmla="*/ 294 w 313"/>
                <a:gd name="T35" fmla="*/ 493 h 662"/>
                <a:gd name="T36" fmla="*/ 303 w 313"/>
                <a:gd name="T37" fmla="*/ 499 h 662"/>
                <a:gd name="T38" fmla="*/ 307 w 313"/>
                <a:gd name="T39" fmla="*/ 511 h 662"/>
                <a:gd name="T40" fmla="*/ 312 w 313"/>
                <a:gd name="T41" fmla="*/ 524 h 662"/>
                <a:gd name="T42" fmla="*/ 312 w 313"/>
                <a:gd name="T43" fmla="*/ 524 h 662"/>
                <a:gd name="T44" fmla="*/ 307 w 313"/>
                <a:gd name="T45" fmla="*/ 561 h 662"/>
                <a:gd name="T46" fmla="*/ 298 w 313"/>
                <a:gd name="T47" fmla="*/ 599 h 662"/>
                <a:gd name="T48" fmla="*/ 285 w 313"/>
                <a:gd name="T49" fmla="*/ 630 h 662"/>
                <a:gd name="T50" fmla="*/ 258 w 313"/>
                <a:gd name="T51" fmla="*/ 661 h 662"/>
                <a:gd name="T52" fmla="*/ 262 w 313"/>
                <a:gd name="T53" fmla="*/ 630 h 662"/>
                <a:gd name="T54" fmla="*/ 262 w 313"/>
                <a:gd name="T55" fmla="*/ 599 h 662"/>
                <a:gd name="T56" fmla="*/ 253 w 313"/>
                <a:gd name="T57" fmla="*/ 567 h 662"/>
                <a:gd name="T58" fmla="*/ 240 w 313"/>
                <a:gd name="T59" fmla="*/ 536 h 662"/>
                <a:gd name="T60" fmla="*/ 217 w 313"/>
                <a:gd name="T61" fmla="*/ 499 h 662"/>
                <a:gd name="T62" fmla="*/ 185 w 313"/>
                <a:gd name="T63" fmla="*/ 474 h 662"/>
                <a:gd name="T64" fmla="*/ 149 w 313"/>
                <a:gd name="T65" fmla="*/ 455 h 662"/>
                <a:gd name="T66" fmla="*/ 113 w 313"/>
                <a:gd name="T67" fmla="*/ 436 h 662"/>
                <a:gd name="T68" fmla="*/ 99 w 313"/>
                <a:gd name="T69" fmla="*/ 424 h 662"/>
                <a:gd name="T70" fmla="*/ 86 w 313"/>
                <a:gd name="T71" fmla="*/ 405 h 662"/>
                <a:gd name="T72" fmla="*/ 49 w 313"/>
                <a:gd name="T73" fmla="*/ 380 h 662"/>
                <a:gd name="T74" fmla="*/ 40 w 313"/>
                <a:gd name="T75" fmla="*/ 362 h 662"/>
                <a:gd name="T76" fmla="*/ 31 w 313"/>
                <a:gd name="T77" fmla="*/ 349 h 662"/>
                <a:gd name="T78" fmla="*/ 18 w 313"/>
                <a:gd name="T79" fmla="*/ 318 h 662"/>
                <a:gd name="T80" fmla="*/ 13 w 313"/>
                <a:gd name="T81" fmla="*/ 312 h 662"/>
                <a:gd name="T82" fmla="*/ 13 w 313"/>
                <a:gd name="T83" fmla="*/ 305 h 662"/>
                <a:gd name="T84" fmla="*/ 13 w 313"/>
                <a:gd name="T85" fmla="*/ 305 h 662"/>
                <a:gd name="T86" fmla="*/ 13 w 313"/>
                <a:gd name="T87" fmla="*/ 305 h 662"/>
                <a:gd name="T88" fmla="*/ 13 w 313"/>
                <a:gd name="T89" fmla="*/ 299 h 662"/>
                <a:gd name="T90" fmla="*/ 9 w 313"/>
                <a:gd name="T91" fmla="*/ 293 h 662"/>
                <a:gd name="T92" fmla="*/ 9 w 313"/>
                <a:gd name="T93" fmla="*/ 287 h 662"/>
                <a:gd name="T94" fmla="*/ 4 w 313"/>
                <a:gd name="T95" fmla="*/ 280 h 662"/>
                <a:gd name="T96" fmla="*/ 0 w 313"/>
                <a:gd name="T97" fmla="*/ 218 h 662"/>
                <a:gd name="T98" fmla="*/ 4 w 313"/>
                <a:gd name="T99" fmla="*/ 149 h 662"/>
                <a:gd name="T100" fmla="*/ 13 w 313"/>
                <a:gd name="T101" fmla="*/ 112 h 662"/>
                <a:gd name="T102" fmla="*/ 27 w 313"/>
                <a:gd name="T103" fmla="*/ 81 h 662"/>
                <a:gd name="T104" fmla="*/ 45 w 313"/>
                <a:gd name="T105" fmla="*/ 56 h 662"/>
                <a:gd name="T106" fmla="*/ 72 w 313"/>
                <a:gd name="T107" fmla="*/ 31 h 662"/>
                <a:gd name="T108" fmla="*/ 77 w 313"/>
                <a:gd name="T109" fmla="*/ 25 h 662"/>
                <a:gd name="T110" fmla="*/ 90 w 313"/>
                <a:gd name="T111" fmla="*/ 12 h 662"/>
                <a:gd name="T112" fmla="*/ 99 w 313"/>
                <a:gd name="T113" fmla="*/ 0 h 662"/>
                <a:gd name="T114" fmla="*/ 99 w 313"/>
                <a:gd name="T115" fmla="*/ 0 h 662"/>
                <a:gd name="T116" fmla="*/ 95 w 313"/>
                <a:gd name="T117" fmla="*/ 6 h 6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13"/>
                <a:gd name="T178" fmla="*/ 0 h 662"/>
                <a:gd name="T179" fmla="*/ 313 w 313"/>
                <a:gd name="T180" fmla="*/ 662 h 66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13" h="662">
                  <a:moveTo>
                    <a:pt x="95" y="6"/>
                  </a:moveTo>
                  <a:lnTo>
                    <a:pt x="90" y="43"/>
                  </a:lnTo>
                  <a:lnTo>
                    <a:pt x="81" y="75"/>
                  </a:lnTo>
                  <a:lnTo>
                    <a:pt x="72" y="106"/>
                  </a:lnTo>
                  <a:lnTo>
                    <a:pt x="67" y="137"/>
                  </a:lnTo>
                  <a:lnTo>
                    <a:pt x="77" y="162"/>
                  </a:lnTo>
                  <a:lnTo>
                    <a:pt x="77" y="187"/>
                  </a:lnTo>
                  <a:lnTo>
                    <a:pt x="81" y="237"/>
                  </a:lnTo>
                  <a:lnTo>
                    <a:pt x="95" y="287"/>
                  </a:lnTo>
                  <a:lnTo>
                    <a:pt x="122" y="343"/>
                  </a:lnTo>
                  <a:lnTo>
                    <a:pt x="158" y="393"/>
                  </a:lnTo>
                  <a:lnTo>
                    <a:pt x="181" y="411"/>
                  </a:lnTo>
                  <a:lnTo>
                    <a:pt x="203" y="424"/>
                  </a:lnTo>
                  <a:lnTo>
                    <a:pt x="221" y="436"/>
                  </a:lnTo>
                  <a:lnTo>
                    <a:pt x="244" y="449"/>
                  </a:lnTo>
                  <a:lnTo>
                    <a:pt x="267" y="461"/>
                  </a:lnTo>
                  <a:lnTo>
                    <a:pt x="285" y="480"/>
                  </a:lnTo>
                  <a:lnTo>
                    <a:pt x="294" y="493"/>
                  </a:lnTo>
                  <a:lnTo>
                    <a:pt x="303" y="499"/>
                  </a:lnTo>
                  <a:lnTo>
                    <a:pt x="307" y="511"/>
                  </a:lnTo>
                  <a:lnTo>
                    <a:pt x="312" y="524"/>
                  </a:lnTo>
                  <a:lnTo>
                    <a:pt x="307" y="561"/>
                  </a:lnTo>
                  <a:lnTo>
                    <a:pt x="298" y="599"/>
                  </a:lnTo>
                  <a:lnTo>
                    <a:pt x="285" y="630"/>
                  </a:lnTo>
                  <a:lnTo>
                    <a:pt x="258" y="661"/>
                  </a:lnTo>
                  <a:lnTo>
                    <a:pt x="262" y="630"/>
                  </a:lnTo>
                  <a:lnTo>
                    <a:pt x="262" y="599"/>
                  </a:lnTo>
                  <a:lnTo>
                    <a:pt x="253" y="567"/>
                  </a:lnTo>
                  <a:lnTo>
                    <a:pt x="240" y="536"/>
                  </a:lnTo>
                  <a:lnTo>
                    <a:pt x="217" y="499"/>
                  </a:lnTo>
                  <a:lnTo>
                    <a:pt x="185" y="474"/>
                  </a:lnTo>
                  <a:lnTo>
                    <a:pt x="149" y="455"/>
                  </a:lnTo>
                  <a:lnTo>
                    <a:pt x="113" y="436"/>
                  </a:lnTo>
                  <a:lnTo>
                    <a:pt x="99" y="424"/>
                  </a:lnTo>
                  <a:lnTo>
                    <a:pt x="86" y="405"/>
                  </a:lnTo>
                  <a:lnTo>
                    <a:pt x="49" y="380"/>
                  </a:lnTo>
                  <a:lnTo>
                    <a:pt x="40" y="362"/>
                  </a:lnTo>
                  <a:lnTo>
                    <a:pt x="31" y="349"/>
                  </a:lnTo>
                  <a:lnTo>
                    <a:pt x="18" y="318"/>
                  </a:lnTo>
                  <a:lnTo>
                    <a:pt x="13" y="312"/>
                  </a:lnTo>
                  <a:lnTo>
                    <a:pt x="13" y="305"/>
                  </a:lnTo>
                  <a:lnTo>
                    <a:pt x="13" y="299"/>
                  </a:lnTo>
                  <a:lnTo>
                    <a:pt x="9" y="293"/>
                  </a:lnTo>
                  <a:lnTo>
                    <a:pt x="9" y="287"/>
                  </a:lnTo>
                  <a:lnTo>
                    <a:pt x="4" y="280"/>
                  </a:lnTo>
                  <a:lnTo>
                    <a:pt x="0" y="218"/>
                  </a:lnTo>
                  <a:lnTo>
                    <a:pt x="4" y="149"/>
                  </a:lnTo>
                  <a:lnTo>
                    <a:pt x="13" y="112"/>
                  </a:lnTo>
                  <a:lnTo>
                    <a:pt x="27" y="81"/>
                  </a:lnTo>
                  <a:lnTo>
                    <a:pt x="45" y="56"/>
                  </a:lnTo>
                  <a:lnTo>
                    <a:pt x="72" y="31"/>
                  </a:lnTo>
                  <a:lnTo>
                    <a:pt x="77" y="25"/>
                  </a:lnTo>
                  <a:lnTo>
                    <a:pt x="90" y="12"/>
                  </a:lnTo>
                  <a:lnTo>
                    <a:pt x="99" y="0"/>
                  </a:lnTo>
                  <a:lnTo>
                    <a:pt x="95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97" name="Freeform 10"/>
            <p:cNvSpPr>
              <a:spLocks/>
            </p:cNvSpPr>
            <p:nvPr/>
          </p:nvSpPr>
          <p:spPr bwMode="auto">
            <a:xfrm>
              <a:off x="2835" y="3524"/>
              <a:ext cx="119" cy="229"/>
            </a:xfrm>
            <a:custGeom>
              <a:avLst/>
              <a:gdLst>
                <a:gd name="T0" fmla="*/ 9 w 119"/>
                <a:gd name="T1" fmla="*/ 0 h 229"/>
                <a:gd name="T2" fmla="*/ 14 w 119"/>
                <a:gd name="T3" fmla="*/ 24 h 229"/>
                <a:gd name="T4" fmla="*/ 24 w 119"/>
                <a:gd name="T5" fmla="*/ 48 h 229"/>
                <a:gd name="T6" fmla="*/ 42 w 119"/>
                <a:gd name="T7" fmla="*/ 72 h 229"/>
                <a:gd name="T8" fmla="*/ 61 w 119"/>
                <a:gd name="T9" fmla="*/ 84 h 229"/>
                <a:gd name="T10" fmla="*/ 75 w 119"/>
                <a:gd name="T11" fmla="*/ 102 h 229"/>
                <a:gd name="T12" fmla="*/ 94 w 119"/>
                <a:gd name="T13" fmla="*/ 114 h 229"/>
                <a:gd name="T14" fmla="*/ 109 w 119"/>
                <a:gd name="T15" fmla="*/ 150 h 229"/>
                <a:gd name="T16" fmla="*/ 118 w 119"/>
                <a:gd name="T17" fmla="*/ 186 h 229"/>
                <a:gd name="T18" fmla="*/ 118 w 119"/>
                <a:gd name="T19" fmla="*/ 198 h 229"/>
                <a:gd name="T20" fmla="*/ 118 w 119"/>
                <a:gd name="T21" fmla="*/ 210 h 229"/>
                <a:gd name="T22" fmla="*/ 113 w 119"/>
                <a:gd name="T23" fmla="*/ 222 h 229"/>
                <a:gd name="T24" fmla="*/ 113 w 119"/>
                <a:gd name="T25" fmla="*/ 228 h 229"/>
                <a:gd name="T26" fmla="*/ 104 w 119"/>
                <a:gd name="T27" fmla="*/ 210 h 229"/>
                <a:gd name="T28" fmla="*/ 99 w 119"/>
                <a:gd name="T29" fmla="*/ 192 h 229"/>
                <a:gd name="T30" fmla="*/ 90 w 119"/>
                <a:gd name="T31" fmla="*/ 174 h 229"/>
                <a:gd name="T32" fmla="*/ 80 w 119"/>
                <a:gd name="T33" fmla="*/ 162 h 229"/>
                <a:gd name="T34" fmla="*/ 71 w 119"/>
                <a:gd name="T35" fmla="*/ 144 h 229"/>
                <a:gd name="T36" fmla="*/ 57 w 119"/>
                <a:gd name="T37" fmla="*/ 126 h 229"/>
                <a:gd name="T38" fmla="*/ 28 w 119"/>
                <a:gd name="T39" fmla="*/ 96 h 229"/>
                <a:gd name="T40" fmla="*/ 14 w 119"/>
                <a:gd name="T41" fmla="*/ 84 h 229"/>
                <a:gd name="T42" fmla="*/ 5 w 119"/>
                <a:gd name="T43" fmla="*/ 72 h 229"/>
                <a:gd name="T44" fmla="*/ 0 w 119"/>
                <a:gd name="T45" fmla="*/ 60 h 229"/>
                <a:gd name="T46" fmla="*/ 0 w 119"/>
                <a:gd name="T47" fmla="*/ 54 h 229"/>
                <a:gd name="T48" fmla="*/ 0 w 119"/>
                <a:gd name="T49" fmla="*/ 48 h 229"/>
                <a:gd name="T50" fmla="*/ 0 w 119"/>
                <a:gd name="T51" fmla="*/ 24 h 229"/>
                <a:gd name="T52" fmla="*/ 9 w 119"/>
                <a:gd name="T53" fmla="*/ 0 h 22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9"/>
                <a:gd name="T82" fmla="*/ 0 h 229"/>
                <a:gd name="T83" fmla="*/ 119 w 119"/>
                <a:gd name="T84" fmla="*/ 229 h 22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9" h="229">
                  <a:moveTo>
                    <a:pt x="9" y="0"/>
                  </a:moveTo>
                  <a:lnTo>
                    <a:pt x="14" y="24"/>
                  </a:lnTo>
                  <a:lnTo>
                    <a:pt x="24" y="48"/>
                  </a:lnTo>
                  <a:lnTo>
                    <a:pt x="42" y="72"/>
                  </a:lnTo>
                  <a:lnTo>
                    <a:pt x="61" y="84"/>
                  </a:lnTo>
                  <a:lnTo>
                    <a:pt x="75" y="102"/>
                  </a:lnTo>
                  <a:lnTo>
                    <a:pt x="94" y="114"/>
                  </a:lnTo>
                  <a:lnTo>
                    <a:pt x="109" y="150"/>
                  </a:lnTo>
                  <a:lnTo>
                    <a:pt x="118" y="186"/>
                  </a:lnTo>
                  <a:lnTo>
                    <a:pt x="118" y="198"/>
                  </a:lnTo>
                  <a:lnTo>
                    <a:pt x="118" y="210"/>
                  </a:lnTo>
                  <a:lnTo>
                    <a:pt x="113" y="222"/>
                  </a:lnTo>
                  <a:lnTo>
                    <a:pt x="113" y="228"/>
                  </a:lnTo>
                  <a:lnTo>
                    <a:pt x="104" y="210"/>
                  </a:lnTo>
                  <a:lnTo>
                    <a:pt x="99" y="192"/>
                  </a:lnTo>
                  <a:lnTo>
                    <a:pt x="90" y="174"/>
                  </a:lnTo>
                  <a:lnTo>
                    <a:pt x="80" y="162"/>
                  </a:lnTo>
                  <a:lnTo>
                    <a:pt x="71" y="144"/>
                  </a:lnTo>
                  <a:lnTo>
                    <a:pt x="57" y="126"/>
                  </a:lnTo>
                  <a:lnTo>
                    <a:pt x="28" y="96"/>
                  </a:lnTo>
                  <a:lnTo>
                    <a:pt x="14" y="84"/>
                  </a:lnTo>
                  <a:lnTo>
                    <a:pt x="5" y="72"/>
                  </a:lnTo>
                  <a:lnTo>
                    <a:pt x="0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9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98" name="Freeform 11"/>
            <p:cNvSpPr>
              <a:spLocks/>
            </p:cNvSpPr>
            <p:nvPr/>
          </p:nvSpPr>
          <p:spPr bwMode="auto">
            <a:xfrm>
              <a:off x="2400" y="3324"/>
              <a:ext cx="40" cy="163"/>
            </a:xfrm>
            <a:custGeom>
              <a:avLst/>
              <a:gdLst>
                <a:gd name="T0" fmla="*/ 35 w 40"/>
                <a:gd name="T1" fmla="*/ 0 h 163"/>
                <a:gd name="T2" fmla="*/ 27 w 40"/>
                <a:gd name="T3" fmla="*/ 17 h 163"/>
                <a:gd name="T4" fmla="*/ 24 w 40"/>
                <a:gd name="T5" fmla="*/ 28 h 163"/>
                <a:gd name="T6" fmla="*/ 20 w 40"/>
                <a:gd name="T7" fmla="*/ 56 h 163"/>
                <a:gd name="T8" fmla="*/ 27 w 40"/>
                <a:gd name="T9" fmla="*/ 112 h 163"/>
                <a:gd name="T10" fmla="*/ 27 w 40"/>
                <a:gd name="T11" fmla="*/ 134 h 163"/>
                <a:gd name="T12" fmla="*/ 24 w 40"/>
                <a:gd name="T13" fmla="*/ 162 h 163"/>
                <a:gd name="T14" fmla="*/ 16 w 40"/>
                <a:gd name="T15" fmla="*/ 145 h 163"/>
                <a:gd name="T16" fmla="*/ 4 w 40"/>
                <a:gd name="T17" fmla="*/ 123 h 163"/>
                <a:gd name="T18" fmla="*/ 0 w 40"/>
                <a:gd name="T19" fmla="*/ 95 h 163"/>
                <a:gd name="T20" fmla="*/ 8 w 40"/>
                <a:gd name="T21" fmla="*/ 67 h 163"/>
                <a:gd name="T22" fmla="*/ 12 w 40"/>
                <a:gd name="T23" fmla="*/ 56 h 163"/>
                <a:gd name="T24" fmla="*/ 12 w 40"/>
                <a:gd name="T25" fmla="*/ 45 h 163"/>
                <a:gd name="T26" fmla="*/ 16 w 40"/>
                <a:gd name="T27" fmla="*/ 28 h 163"/>
                <a:gd name="T28" fmla="*/ 20 w 40"/>
                <a:gd name="T29" fmla="*/ 17 h 163"/>
                <a:gd name="T30" fmla="*/ 24 w 40"/>
                <a:gd name="T31" fmla="*/ 11 h 163"/>
                <a:gd name="T32" fmla="*/ 35 w 40"/>
                <a:gd name="T33" fmla="*/ 6 h 163"/>
                <a:gd name="T34" fmla="*/ 39 w 40"/>
                <a:gd name="T35" fmla="*/ 0 h 163"/>
                <a:gd name="T36" fmla="*/ 39 w 40"/>
                <a:gd name="T37" fmla="*/ 0 h 163"/>
                <a:gd name="T38" fmla="*/ 35 w 40"/>
                <a:gd name="T39" fmla="*/ 0 h 1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163"/>
                <a:gd name="T62" fmla="*/ 40 w 40"/>
                <a:gd name="T63" fmla="*/ 163 h 1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163">
                  <a:moveTo>
                    <a:pt x="35" y="0"/>
                  </a:moveTo>
                  <a:lnTo>
                    <a:pt x="27" y="17"/>
                  </a:lnTo>
                  <a:lnTo>
                    <a:pt x="24" y="28"/>
                  </a:lnTo>
                  <a:lnTo>
                    <a:pt x="20" y="56"/>
                  </a:lnTo>
                  <a:lnTo>
                    <a:pt x="27" y="112"/>
                  </a:lnTo>
                  <a:lnTo>
                    <a:pt x="27" y="134"/>
                  </a:lnTo>
                  <a:lnTo>
                    <a:pt x="24" y="162"/>
                  </a:lnTo>
                  <a:lnTo>
                    <a:pt x="16" y="145"/>
                  </a:lnTo>
                  <a:lnTo>
                    <a:pt x="4" y="123"/>
                  </a:lnTo>
                  <a:lnTo>
                    <a:pt x="0" y="95"/>
                  </a:lnTo>
                  <a:lnTo>
                    <a:pt x="8" y="67"/>
                  </a:lnTo>
                  <a:lnTo>
                    <a:pt x="12" y="56"/>
                  </a:lnTo>
                  <a:lnTo>
                    <a:pt x="12" y="45"/>
                  </a:lnTo>
                  <a:lnTo>
                    <a:pt x="16" y="28"/>
                  </a:lnTo>
                  <a:lnTo>
                    <a:pt x="20" y="17"/>
                  </a:lnTo>
                  <a:lnTo>
                    <a:pt x="24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35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699" name="Freeform 12"/>
            <p:cNvSpPr>
              <a:spLocks/>
            </p:cNvSpPr>
            <p:nvPr/>
          </p:nvSpPr>
          <p:spPr bwMode="auto">
            <a:xfrm>
              <a:off x="2472" y="3490"/>
              <a:ext cx="66" cy="146"/>
            </a:xfrm>
            <a:custGeom>
              <a:avLst/>
              <a:gdLst>
                <a:gd name="T0" fmla="*/ 16 w 66"/>
                <a:gd name="T1" fmla="*/ 23 h 146"/>
                <a:gd name="T2" fmla="*/ 28 w 66"/>
                <a:gd name="T3" fmla="*/ 69 h 146"/>
                <a:gd name="T4" fmla="*/ 44 w 66"/>
                <a:gd name="T5" fmla="*/ 110 h 146"/>
                <a:gd name="T6" fmla="*/ 49 w 66"/>
                <a:gd name="T7" fmla="*/ 116 h 146"/>
                <a:gd name="T8" fmla="*/ 57 w 66"/>
                <a:gd name="T9" fmla="*/ 128 h 146"/>
                <a:gd name="T10" fmla="*/ 65 w 66"/>
                <a:gd name="T11" fmla="*/ 145 h 146"/>
                <a:gd name="T12" fmla="*/ 61 w 66"/>
                <a:gd name="T13" fmla="*/ 145 h 146"/>
                <a:gd name="T14" fmla="*/ 57 w 66"/>
                <a:gd name="T15" fmla="*/ 145 h 146"/>
                <a:gd name="T16" fmla="*/ 49 w 66"/>
                <a:gd name="T17" fmla="*/ 139 h 146"/>
                <a:gd name="T18" fmla="*/ 20 w 66"/>
                <a:gd name="T19" fmla="*/ 110 h 146"/>
                <a:gd name="T20" fmla="*/ 8 w 66"/>
                <a:gd name="T21" fmla="*/ 93 h 146"/>
                <a:gd name="T22" fmla="*/ 0 w 66"/>
                <a:gd name="T23" fmla="*/ 69 h 146"/>
                <a:gd name="T24" fmla="*/ 4 w 66"/>
                <a:gd name="T25" fmla="*/ 34 h 146"/>
                <a:gd name="T26" fmla="*/ 8 w 66"/>
                <a:gd name="T27" fmla="*/ 0 h 146"/>
                <a:gd name="T28" fmla="*/ 8 w 66"/>
                <a:gd name="T29" fmla="*/ 0 h 146"/>
                <a:gd name="T30" fmla="*/ 12 w 66"/>
                <a:gd name="T31" fmla="*/ 11 h 146"/>
                <a:gd name="T32" fmla="*/ 16 w 66"/>
                <a:gd name="T33" fmla="*/ 17 h 146"/>
                <a:gd name="T34" fmla="*/ 16 w 66"/>
                <a:gd name="T35" fmla="*/ 23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6"/>
                <a:gd name="T56" fmla="*/ 66 w 66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6">
                  <a:moveTo>
                    <a:pt x="16" y="23"/>
                  </a:moveTo>
                  <a:lnTo>
                    <a:pt x="28" y="69"/>
                  </a:lnTo>
                  <a:lnTo>
                    <a:pt x="44" y="110"/>
                  </a:lnTo>
                  <a:lnTo>
                    <a:pt x="49" y="116"/>
                  </a:lnTo>
                  <a:lnTo>
                    <a:pt x="57" y="128"/>
                  </a:lnTo>
                  <a:lnTo>
                    <a:pt x="65" y="145"/>
                  </a:lnTo>
                  <a:lnTo>
                    <a:pt x="61" y="145"/>
                  </a:lnTo>
                  <a:lnTo>
                    <a:pt x="57" y="145"/>
                  </a:lnTo>
                  <a:lnTo>
                    <a:pt x="49" y="139"/>
                  </a:lnTo>
                  <a:lnTo>
                    <a:pt x="20" y="110"/>
                  </a:lnTo>
                  <a:lnTo>
                    <a:pt x="8" y="93"/>
                  </a:lnTo>
                  <a:lnTo>
                    <a:pt x="0" y="69"/>
                  </a:lnTo>
                  <a:lnTo>
                    <a:pt x="4" y="34"/>
                  </a:lnTo>
                  <a:lnTo>
                    <a:pt x="8" y="0"/>
                  </a:lnTo>
                  <a:lnTo>
                    <a:pt x="12" y="11"/>
                  </a:lnTo>
                  <a:lnTo>
                    <a:pt x="16" y="17"/>
                  </a:lnTo>
                  <a:lnTo>
                    <a:pt x="16" y="2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0" name="Freeform 13"/>
            <p:cNvSpPr>
              <a:spLocks/>
            </p:cNvSpPr>
            <p:nvPr/>
          </p:nvSpPr>
          <p:spPr bwMode="auto">
            <a:xfrm>
              <a:off x="2570" y="3641"/>
              <a:ext cx="186" cy="263"/>
            </a:xfrm>
            <a:custGeom>
              <a:avLst/>
              <a:gdLst>
                <a:gd name="T0" fmla="*/ 26 w 186"/>
                <a:gd name="T1" fmla="*/ 18 h 263"/>
                <a:gd name="T2" fmla="*/ 44 w 186"/>
                <a:gd name="T3" fmla="*/ 37 h 263"/>
                <a:gd name="T4" fmla="*/ 57 w 186"/>
                <a:gd name="T5" fmla="*/ 50 h 263"/>
                <a:gd name="T6" fmla="*/ 88 w 186"/>
                <a:gd name="T7" fmla="*/ 75 h 263"/>
                <a:gd name="T8" fmla="*/ 119 w 186"/>
                <a:gd name="T9" fmla="*/ 100 h 263"/>
                <a:gd name="T10" fmla="*/ 145 w 186"/>
                <a:gd name="T11" fmla="*/ 118 h 263"/>
                <a:gd name="T12" fmla="*/ 150 w 186"/>
                <a:gd name="T13" fmla="*/ 125 h 263"/>
                <a:gd name="T14" fmla="*/ 154 w 186"/>
                <a:gd name="T15" fmla="*/ 125 h 263"/>
                <a:gd name="T16" fmla="*/ 167 w 186"/>
                <a:gd name="T17" fmla="*/ 143 h 263"/>
                <a:gd name="T18" fmla="*/ 172 w 186"/>
                <a:gd name="T19" fmla="*/ 150 h 263"/>
                <a:gd name="T20" fmla="*/ 176 w 186"/>
                <a:gd name="T21" fmla="*/ 156 h 263"/>
                <a:gd name="T22" fmla="*/ 181 w 186"/>
                <a:gd name="T23" fmla="*/ 175 h 263"/>
                <a:gd name="T24" fmla="*/ 185 w 186"/>
                <a:gd name="T25" fmla="*/ 181 h 263"/>
                <a:gd name="T26" fmla="*/ 185 w 186"/>
                <a:gd name="T27" fmla="*/ 187 h 263"/>
                <a:gd name="T28" fmla="*/ 185 w 186"/>
                <a:gd name="T29" fmla="*/ 212 h 263"/>
                <a:gd name="T30" fmla="*/ 181 w 186"/>
                <a:gd name="T31" fmla="*/ 237 h 263"/>
                <a:gd name="T32" fmla="*/ 176 w 186"/>
                <a:gd name="T33" fmla="*/ 250 h 263"/>
                <a:gd name="T34" fmla="*/ 172 w 186"/>
                <a:gd name="T35" fmla="*/ 262 h 263"/>
                <a:gd name="T36" fmla="*/ 172 w 186"/>
                <a:gd name="T37" fmla="*/ 262 h 263"/>
                <a:gd name="T38" fmla="*/ 172 w 186"/>
                <a:gd name="T39" fmla="*/ 225 h 263"/>
                <a:gd name="T40" fmla="*/ 167 w 186"/>
                <a:gd name="T41" fmla="*/ 206 h 263"/>
                <a:gd name="T42" fmla="*/ 159 w 186"/>
                <a:gd name="T43" fmla="*/ 187 h 263"/>
                <a:gd name="T44" fmla="*/ 154 w 186"/>
                <a:gd name="T45" fmla="*/ 181 h 263"/>
                <a:gd name="T46" fmla="*/ 145 w 186"/>
                <a:gd name="T47" fmla="*/ 168 h 263"/>
                <a:gd name="T48" fmla="*/ 119 w 186"/>
                <a:gd name="T49" fmla="*/ 150 h 263"/>
                <a:gd name="T50" fmla="*/ 92 w 186"/>
                <a:gd name="T51" fmla="*/ 125 h 263"/>
                <a:gd name="T52" fmla="*/ 70 w 186"/>
                <a:gd name="T53" fmla="*/ 106 h 263"/>
                <a:gd name="T54" fmla="*/ 62 w 186"/>
                <a:gd name="T55" fmla="*/ 93 h 263"/>
                <a:gd name="T56" fmla="*/ 53 w 186"/>
                <a:gd name="T57" fmla="*/ 75 h 263"/>
                <a:gd name="T58" fmla="*/ 44 w 186"/>
                <a:gd name="T59" fmla="*/ 62 h 263"/>
                <a:gd name="T60" fmla="*/ 31 w 186"/>
                <a:gd name="T61" fmla="*/ 50 h 263"/>
                <a:gd name="T62" fmla="*/ 22 w 186"/>
                <a:gd name="T63" fmla="*/ 37 h 263"/>
                <a:gd name="T64" fmla="*/ 17 w 186"/>
                <a:gd name="T65" fmla="*/ 31 h 263"/>
                <a:gd name="T66" fmla="*/ 13 w 186"/>
                <a:gd name="T67" fmla="*/ 25 h 263"/>
                <a:gd name="T68" fmla="*/ 0 w 186"/>
                <a:gd name="T69" fmla="*/ 12 h 263"/>
                <a:gd name="T70" fmla="*/ 0 w 186"/>
                <a:gd name="T71" fmla="*/ 0 h 263"/>
                <a:gd name="T72" fmla="*/ 4 w 186"/>
                <a:gd name="T73" fmla="*/ 6 h 263"/>
                <a:gd name="T74" fmla="*/ 13 w 186"/>
                <a:gd name="T75" fmla="*/ 12 h 263"/>
                <a:gd name="T76" fmla="*/ 17 w 186"/>
                <a:gd name="T77" fmla="*/ 18 h 263"/>
                <a:gd name="T78" fmla="*/ 26 w 186"/>
                <a:gd name="T79" fmla="*/ 25 h 263"/>
                <a:gd name="T80" fmla="*/ 31 w 186"/>
                <a:gd name="T81" fmla="*/ 31 h 263"/>
                <a:gd name="T82" fmla="*/ 26 w 186"/>
                <a:gd name="T83" fmla="*/ 18 h 2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86"/>
                <a:gd name="T127" fmla="*/ 0 h 263"/>
                <a:gd name="T128" fmla="*/ 186 w 186"/>
                <a:gd name="T129" fmla="*/ 263 h 2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86" h="263">
                  <a:moveTo>
                    <a:pt x="26" y="18"/>
                  </a:moveTo>
                  <a:lnTo>
                    <a:pt x="44" y="37"/>
                  </a:lnTo>
                  <a:lnTo>
                    <a:pt x="57" y="50"/>
                  </a:lnTo>
                  <a:lnTo>
                    <a:pt x="88" y="75"/>
                  </a:lnTo>
                  <a:lnTo>
                    <a:pt x="119" y="100"/>
                  </a:lnTo>
                  <a:lnTo>
                    <a:pt x="145" y="118"/>
                  </a:lnTo>
                  <a:lnTo>
                    <a:pt x="150" y="125"/>
                  </a:lnTo>
                  <a:lnTo>
                    <a:pt x="154" y="125"/>
                  </a:lnTo>
                  <a:lnTo>
                    <a:pt x="167" y="143"/>
                  </a:lnTo>
                  <a:lnTo>
                    <a:pt x="172" y="150"/>
                  </a:lnTo>
                  <a:lnTo>
                    <a:pt x="176" y="156"/>
                  </a:lnTo>
                  <a:lnTo>
                    <a:pt x="181" y="175"/>
                  </a:lnTo>
                  <a:lnTo>
                    <a:pt x="185" y="181"/>
                  </a:lnTo>
                  <a:lnTo>
                    <a:pt x="185" y="187"/>
                  </a:lnTo>
                  <a:lnTo>
                    <a:pt x="185" y="212"/>
                  </a:lnTo>
                  <a:lnTo>
                    <a:pt x="181" y="237"/>
                  </a:lnTo>
                  <a:lnTo>
                    <a:pt x="176" y="250"/>
                  </a:lnTo>
                  <a:lnTo>
                    <a:pt x="172" y="262"/>
                  </a:lnTo>
                  <a:lnTo>
                    <a:pt x="172" y="225"/>
                  </a:lnTo>
                  <a:lnTo>
                    <a:pt x="167" y="206"/>
                  </a:lnTo>
                  <a:lnTo>
                    <a:pt x="159" y="187"/>
                  </a:lnTo>
                  <a:lnTo>
                    <a:pt x="154" y="181"/>
                  </a:lnTo>
                  <a:lnTo>
                    <a:pt x="145" y="168"/>
                  </a:lnTo>
                  <a:lnTo>
                    <a:pt x="119" y="150"/>
                  </a:lnTo>
                  <a:lnTo>
                    <a:pt x="92" y="125"/>
                  </a:lnTo>
                  <a:lnTo>
                    <a:pt x="70" y="106"/>
                  </a:lnTo>
                  <a:lnTo>
                    <a:pt x="62" y="93"/>
                  </a:lnTo>
                  <a:lnTo>
                    <a:pt x="53" y="75"/>
                  </a:lnTo>
                  <a:lnTo>
                    <a:pt x="44" y="62"/>
                  </a:lnTo>
                  <a:lnTo>
                    <a:pt x="31" y="50"/>
                  </a:lnTo>
                  <a:lnTo>
                    <a:pt x="22" y="37"/>
                  </a:lnTo>
                  <a:lnTo>
                    <a:pt x="17" y="31"/>
                  </a:lnTo>
                  <a:lnTo>
                    <a:pt x="13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4" y="6"/>
                  </a:lnTo>
                  <a:lnTo>
                    <a:pt x="13" y="12"/>
                  </a:lnTo>
                  <a:lnTo>
                    <a:pt x="17" y="18"/>
                  </a:lnTo>
                  <a:lnTo>
                    <a:pt x="26" y="25"/>
                  </a:lnTo>
                  <a:lnTo>
                    <a:pt x="31" y="31"/>
                  </a:lnTo>
                  <a:lnTo>
                    <a:pt x="26" y="1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1" name="Freeform 14"/>
            <p:cNvSpPr>
              <a:spLocks/>
            </p:cNvSpPr>
            <p:nvPr/>
          </p:nvSpPr>
          <p:spPr bwMode="auto">
            <a:xfrm>
              <a:off x="2625" y="3349"/>
              <a:ext cx="111" cy="286"/>
            </a:xfrm>
            <a:custGeom>
              <a:avLst/>
              <a:gdLst>
                <a:gd name="T0" fmla="*/ 96 w 111"/>
                <a:gd name="T1" fmla="*/ 274 h 286"/>
                <a:gd name="T2" fmla="*/ 88 w 111"/>
                <a:gd name="T3" fmla="*/ 256 h 286"/>
                <a:gd name="T4" fmla="*/ 79 w 111"/>
                <a:gd name="T5" fmla="*/ 239 h 286"/>
                <a:gd name="T6" fmla="*/ 66 w 111"/>
                <a:gd name="T7" fmla="*/ 215 h 286"/>
                <a:gd name="T8" fmla="*/ 57 w 111"/>
                <a:gd name="T9" fmla="*/ 198 h 286"/>
                <a:gd name="T10" fmla="*/ 48 w 111"/>
                <a:gd name="T11" fmla="*/ 175 h 286"/>
                <a:gd name="T12" fmla="*/ 39 w 111"/>
                <a:gd name="T13" fmla="*/ 151 h 286"/>
                <a:gd name="T14" fmla="*/ 35 w 111"/>
                <a:gd name="T15" fmla="*/ 134 h 286"/>
                <a:gd name="T16" fmla="*/ 31 w 111"/>
                <a:gd name="T17" fmla="*/ 116 h 286"/>
                <a:gd name="T18" fmla="*/ 26 w 111"/>
                <a:gd name="T19" fmla="*/ 105 h 286"/>
                <a:gd name="T20" fmla="*/ 22 w 111"/>
                <a:gd name="T21" fmla="*/ 99 h 286"/>
                <a:gd name="T22" fmla="*/ 22 w 111"/>
                <a:gd name="T23" fmla="*/ 93 h 286"/>
                <a:gd name="T24" fmla="*/ 22 w 111"/>
                <a:gd name="T25" fmla="*/ 64 h 286"/>
                <a:gd name="T26" fmla="*/ 26 w 111"/>
                <a:gd name="T27" fmla="*/ 35 h 286"/>
                <a:gd name="T28" fmla="*/ 26 w 111"/>
                <a:gd name="T29" fmla="*/ 29 h 286"/>
                <a:gd name="T30" fmla="*/ 31 w 111"/>
                <a:gd name="T31" fmla="*/ 17 h 286"/>
                <a:gd name="T32" fmla="*/ 35 w 111"/>
                <a:gd name="T33" fmla="*/ 6 h 286"/>
                <a:gd name="T34" fmla="*/ 35 w 111"/>
                <a:gd name="T35" fmla="*/ 0 h 286"/>
                <a:gd name="T36" fmla="*/ 26 w 111"/>
                <a:gd name="T37" fmla="*/ 0 h 286"/>
                <a:gd name="T38" fmla="*/ 22 w 111"/>
                <a:gd name="T39" fmla="*/ 6 h 286"/>
                <a:gd name="T40" fmla="*/ 18 w 111"/>
                <a:gd name="T41" fmla="*/ 23 h 286"/>
                <a:gd name="T42" fmla="*/ 9 w 111"/>
                <a:gd name="T43" fmla="*/ 52 h 286"/>
                <a:gd name="T44" fmla="*/ 0 w 111"/>
                <a:gd name="T45" fmla="*/ 76 h 286"/>
                <a:gd name="T46" fmla="*/ 4 w 111"/>
                <a:gd name="T47" fmla="*/ 105 h 286"/>
                <a:gd name="T48" fmla="*/ 4 w 111"/>
                <a:gd name="T49" fmla="*/ 128 h 286"/>
                <a:gd name="T50" fmla="*/ 9 w 111"/>
                <a:gd name="T51" fmla="*/ 151 h 286"/>
                <a:gd name="T52" fmla="*/ 18 w 111"/>
                <a:gd name="T53" fmla="*/ 175 h 286"/>
                <a:gd name="T54" fmla="*/ 22 w 111"/>
                <a:gd name="T55" fmla="*/ 192 h 286"/>
                <a:gd name="T56" fmla="*/ 31 w 111"/>
                <a:gd name="T57" fmla="*/ 204 h 286"/>
                <a:gd name="T58" fmla="*/ 53 w 111"/>
                <a:gd name="T59" fmla="*/ 221 h 286"/>
                <a:gd name="T60" fmla="*/ 66 w 111"/>
                <a:gd name="T61" fmla="*/ 239 h 286"/>
                <a:gd name="T62" fmla="*/ 79 w 111"/>
                <a:gd name="T63" fmla="*/ 256 h 286"/>
                <a:gd name="T64" fmla="*/ 92 w 111"/>
                <a:gd name="T65" fmla="*/ 274 h 286"/>
                <a:gd name="T66" fmla="*/ 110 w 111"/>
                <a:gd name="T67" fmla="*/ 285 h 286"/>
                <a:gd name="T68" fmla="*/ 110 w 111"/>
                <a:gd name="T69" fmla="*/ 285 h 286"/>
                <a:gd name="T70" fmla="*/ 105 w 111"/>
                <a:gd name="T71" fmla="*/ 285 h 286"/>
                <a:gd name="T72" fmla="*/ 101 w 111"/>
                <a:gd name="T73" fmla="*/ 279 h 286"/>
                <a:gd name="T74" fmla="*/ 96 w 111"/>
                <a:gd name="T75" fmla="*/ 279 h 286"/>
                <a:gd name="T76" fmla="*/ 92 w 111"/>
                <a:gd name="T77" fmla="*/ 268 h 286"/>
                <a:gd name="T78" fmla="*/ 92 w 111"/>
                <a:gd name="T79" fmla="*/ 268 h 286"/>
                <a:gd name="T80" fmla="*/ 96 w 111"/>
                <a:gd name="T81" fmla="*/ 274 h 28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1"/>
                <a:gd name="T124" fmla="*/ 0 h 286"/>
                <a:gd name="T125" fmla="*/ 111 w 111"/>
                <a:gd name="T126" fmla="*/ 286 h 28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1" h="286">
                  <a:moveTo>
                    <a:pt x="96" y="274"/>
                  </a:moveTo>
                  <a:lnTo>
                    <a:pt x="88" y="256"/>
                  </a:lnTo>
                  <a:lnTo>
                    <a:pt x="79" y="239"/>
                  </a:lnTo>
                  <a:lnTo>
                    <a:pt x="66" y="215"/>
                  </a:lnTo>
                  <a:lnTo>
                    <a:pt x="57" y="198"/>
                  </a:lnTo>
                  <a:lnTo>
                    <a:pt x="48" y="175"/>
                  </a:lnTo>
                  <a:lnTo>
                    <a:pt x="39" y="151"/>
                  </a:lnTo>
                  <a:lnTo>
                    <a:pt x="35" y="134"/>
                  </a:lnTo>
                  <a:lnTo>
                    <a:pt x="31" y="116"/>
                  </a:lnTo>
                  <a:lnTo>
                    <a:pt x="26" y="105"/>
                  </a:lnTo>
                  <a:lnTo>
                    <a:pt x="22" y="99"/>
                  </a:lnTo>
                  <a:lnTo>
                    <a:pt x="22" y="93"/>
                  </a:lnTo>
                  <a:lnTo>
                    <a:pt x="22" y="64"/>
                  </a:lnTo>
                  <a:lnTo>
                    <a:pt x="26" y="35"/>
                  </a:lnTo>
                  <a:lnTo>
                    <a:pt x="26" y="29"/>
                  </a:lnTo>
                  <a:lnTo>
                    <a:pt x="31" y="17"/>
                  </a:lnTo>
                  <a:lnTo>
                    <a:pt x="35" y="6"/>
                  </a:lnTo>
                  <a:lnTo>
                    <a:pt x="35" y="0"/>
                  </a:lnTo>
                  <a:lnTo>
                    <a:pt x="26" y="0"/>
                  </a:lnTo>
                  <a:lnTo>
                    <a:pt x="22" y="6"/>
                  </a:lnTo>
                  <a:lnTo>
                    <a:pt x="18" y="23"/>
                  </a:lnTo>
                  <a:lnTo>
                    <a:pt x="9" y="52"/>
                  </a:lnTo>
                  <a:lnTo>
                    <a:pt x="0" y="76"/>
                  </a:lnTo>
                  <a:lnTo>
                    <a:pt x="4" y="105"/>
                  </a:lnTo>
                  <a:lnTo>
                    <a:pt x="4" y="128"/>
                  </a:lnTo>
                  <a:lnTo>
                    <a:pt x="9" y="151"/>
                  </a:lnTo>
                  <a:lnTo>
                    <a:pt x="18" y="175"/>
                  </a:lnTo>
                  <a:lnTo>
                    <a:pt x="22" y="192"/>
                  </a:lnTo>
                  <a:lnTo>
                    <a:pt x="31" y="204"/>
                  </a:lnTo>
                  <a:lnTo>
                    <a:pt x="53" y="221"/>
                  </a:lnTo>
                  <a:lnTo>
                    <a:pt x="66" y="239"/>
                  </a:lnTo>
                  <a:lnTo>
                    <a:pt x="79" y="256"/>
                  </a:lnTo>
                  <a:lnTo>
                    <a:pt x="92" y="274"/>
                  </a:lnTo>
                  <a:lnTo>
                    <a:pt x="110" y="285"/>
                  </a:lnTo>
                  <a:lnTo>
                    <a:pt x="105" y="285"/>
                  </a:lnTo>
                  <a:lnTo>
                    <a:pt x="101" y="279"/>
                  </a:lnTo>
                  <a:lnTo>
                    <a:pt x="96" y="279"/>
                  </a:lnTo>
                  <a:lnTo>
                    <a:pt x="92" y="268"/>
                  </a:lnTo>
                  <a:lnTo>
                    <a:pt x="96" y="274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2" name="Freeform 15"/>
            <p:cNvSpPr>
              <a:spLocks/>
            </p:cNvSpPr>
            <p:nvPr/>
          </p:nvSpPr>
          <p:spPr bwMode="auto">
            <a:xfrm>
              <a:off x="2787" y="3385"/>
              <a:ext cx="60" cy="154"/>
            </a:xfrm>
            <a:custGeom>
              <a:avLst/>
              <a:gdLst>
                <a:gd name="T0" fmla="*/ 5 w 60"/>
                <a:gd name="T1" fmla="*/ 153 h 154"/>
                <a:gd name="T2" fmla="*/ 5 w 60"/>
                <a:gd name="T3" fmla="*/ 142 h 154"/>
                <a:gd name="T4" fmla="*/ 0 w 60"/>
                <a:gd name="T5" fmla="*/ 130 h 154"/>
                <a:gd name="T6" fmla="*/ 0 w 60"/>
                <a:gd name="T7" fmla="*/ 125 h 154"/>
                <a:gd name="T8" fmla="*/ 0 w 60"/>
                <a:gd name="T9" fmla="*/ 113 h 154"/>
                <a:gd name="T10" fmla="*/ 5 w 60"/>
                <a:gd name="T11" fmla="*/ 96 h 154"/>
                <a:gd name="T12" fmla="*/ 5 w 60"/>
                <a:gd name="T13" fmla="*/ 91 h 154"/>
                <a:gd name="T14" fmla="*/ 18 w 60"/>
                <a:gd name="T15" fmla="*/ 57 h 154"/>
                <a:gd name="T16" fmla="*/ 41 w 60"/>
                <a:gd name="T17" fmla="*/ 23 h 154"/>
                <a:gd name="T18" fmla="*/ 50 w 60"/>
                <a:gd name="T19" fmla="*/ 11 h 154"/>
                <a:gd name="T20" fmla="*/ 59 w 60"/>
                <a:gd name="T21" fmla="*/ 0 h 154"/>
                <a:gd name="T22" fmla="*/ 59 w 60"/>
                <a:gd name="T23" fmla="*/ 0 h 154"/>
                <a:gd name="T24" fmla="*/ 59 w 60"/>
                <a:gd name="T25" fmla="*/ 6 h 154"/>
                <a:gd name="T26" fmla="*/ 55 w 60"/>
                <a:gd name="T27" fmla="*/ 17 h 154"/>
                <a:gd name="T28" fmla="*/ 50 w 60"/>
                <a:gd name="T29" fmla="*/ 23 h 154"/>
                <a:gd name="T30" fmla="*/ 50 w 60"/>
                <a:gd name="T31" fmla="*/ 28 h 154"/>
                <a:gd name="T32" fmla="*/ 46 w 60"/>
                <a:gd name="T33" fmla="*/ 34 h 154"/>
                <a:gd name="T34" fmla="*/ 37 w 60"/>
                <a:gd name="T35" fmla="*/ 74 h 154"/>
                <a:gd name="T36" fmla="*/ 23 w 60"/>
                <a:gd name="T37" fmla="*/ 113 h 154"/>
                <a:gd name="T38" fmla="*/ 18 w 60"/>
                <a:gd name="T39" fmla="*/ 125 h 154"/>
                <a:gd name="T40" fmla="*/ 14 w 60"/>
                <a:gd name="T41" fmla="*/ 142 h 154"/>
                <a:gd name="T42" fmla="*/ 9 w 60"/>
                <a:gd name="T43" fmla="*/ 147 h 154"/>
                <a:gd name="T44" fmla="*/ 5 w 60"/>
                <a:gd name="T45" fmla="*/ 153 h 15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0"/>
                <a:gd name="T70" fmla="*/ 0 h 154"/>
                <a:gd name="T71" fmla="*/ 60 w 60"/>
                <a:gd name="T72" fmla="*/ 154 h 15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0" h="154">
                  <a:moveTo>
                    <a:pt x="5" y="153"/>
                  </a:moveTo>
                  <a:lnTo>
                    <a:pt x="5" y="142"/>
                  </a:lnTo>
                  <a:lnTo>
                    <a:pt x="0" y="130"/>
                  </a:lnTo>
                  <a:lnTo>
                    <a:pt x="0" y="125"/>
                  </a:lnTo>
                  <a:lnTo>
                    <a:pt x="0" y="113"/>
                  </a:lnTo>
                  <a:lnTo>
                    <a:pt x="5" y="96"/>
                  </a:lnTo>
                  <a:lnTo>
                    <a:pt x="5" y="91"/>
                  </a:lnTo>
                  <a:lnTo>
                    <a:pt x="18" y="57"/>
                  </a:lnTo>
                  <a:lnTo>
                    <a:pt x="41" y="23"/>
                  </a:lnTo>
                  <a:lnTo>
                    <a:pt x="50" y="11"/>
                  </a:lnTo>
                  <a:lnTo>
                    <a:pt x="59" y="0"/>
                  </a:lnTo>
                  <a:lnTo>
                    <a:pt x="59" y="6"/>
                  </a:lnTo>
                  <a:lnTo>
                    <a:pt x="55" y="17"/>
                  </a:lnTo>
                  <a:lnTo>
                    <a:pt x="50" y="23"/>
                  </a:lnTo>
                  <a:lnTo>
                    <a:pt x="50" y="28"/>
                  </a:lnTo>
                  <a:lnTo>
                    <a:pt x="46" y="34"/>
                  </a:lnTo>
                  <a:lnTo>
                    <a:pt x="37" y="74"/>
                  </a:lnTo>
                  <a:lnTo>
                    <a:pt x="23" y="113"/>
                  </a:lnTo>
                  <a:lnTo>
                    <a:pt x="18" y="125"/>
                  </a:lnTo>
                  <a:lnTo>
                    <a:pt x="14" y="142"/>
                  </a:lnTo>
                  <a:lnTo>
                    <a:pt x="9" y="147"/>
                  </a:lnTo>
                  <a:lnTo>
                    <a:pt x="5" y="153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3" name="Freeform 16"/>
            <p:cNvSpPr>
              <a:spLocks/>
            </p:cNvSpPr>
            <p:nvPr/>
          </p:nvSpPr>
          <p:spPr bwMode="auto">
            <a:xfrm>
              <a:off x="2790" y="3546"/>
              <a:ext cx="98" cy="324"/>
            </a:xfrm>
            <a:custGeom>
              <a:avLst/>
              <a:gdLst>
                <a:gd name="T0" fmla="*/ 9 w 98"/>
                <a:gd name="T1" fmla="*/ 19 h 324"/>
                <a:gd name="T2" fmla="*/ 5 w 98"/>
                <a:gd name="T3" fmla="*/ 38 h 324"/>
                <a:gd name="T4" fmla="*/ 5 w 98"/>
                <a:gd name="T5" fmla="*/ 56 h 324"/>
                <a:gd name="T6" fmla="*/ 14 w 98"/>
                <a:gd name="T7" fmla="*/ 87 h 324"/>
                <a:gd name="T8" fmla="*/ 28 w 98"/>
                <a:gd name="T9" fmla="*/ 124 h 324"/>
                <a:gd name="T10" fmla="*/ 46 w 98"/>
                <a:gd name="T11" fmla="*/ 155 h 324"/>
                <a:gd name="T12" fmla="*/ 55 w 98"/>
                <a:gd name="T13" fmla="*/ 180 h 324"/>
                <a:gd name="T14" fmla="*/ 69 w 98"/>
                <a:gd name="T15" fmla="*/ 205 h 324"/>
                <a:gd name="T16" fmla="*/ 69 w 98"/>
                <a:gd name="T17" fmla="*/ 211 h 324"/>
                <a:gd name="T18" fmla="*/ 69 w 98"/>
                <a:gd name="T19" fmla="*/ 217 h 324"/>
                <a:gd name="T20" fmla="*/ 69 w 98"/>
                <a:gd name="T21" fmla="*/ 248 h 324"/>
                <a:gd name="T22" fmla="*/ 69 w 98"/>
                <a:gd name="T23" fmla="*/ 273 h 324"/>
                <a:gd name="T24" fmla="*/ 60 w 98"/>
                <a:gd name="T25" fmla="*/ 298 h 324"/>
                <a:gd name="T26" fmla="*/ 46 w 98"/>
                <a:gd name="T27" fmla="*/ 323 h 324"/>
                <a:gd name="T28" fmla="*/ 46 w 98"/>
                <a:gd name="T29" fmla="*/ 323 h 324"/>
                <a:gd name="T30" fmla="*/ 51 w 98"/>
                <a:gd name="T31" fmla="*/ 323 h 324"/>
                <a:gd name="T32" fmla="*/ 60 w 98"/>
                <a:gd name="T33" fmla="*/ 317 h 324"/>
                <a:gd name="T34" fmla="*/ 65 w 98"/>
                <a:gd name="T35" fmla="*/ 317 h 324"/>
                <a:gd name="T36" fmla="*/ 69 w 98"/>
                <a:gd name="T37" fmla="*/ 310 h 324"/>
                <a:gd name="T38" fmla="*/ 79 w 98"/>
                <a:gd name="T39" fmla="*/ 304 h 324"/>
                <a:gd name="T40" fmla="*/ 88 w 98"/>
                <a:gd name="T41" fmla="*/ 292 h 324"/>
                <a:gd name="T42" fmla="*/ 92 w 98"/>
                <a:gd name="T43" fmla="*/ 273 h 324"/>
                <a:gd name="T44" fmla="*/ 97 w 98"/>
                <a:gd name="T45" fmla="*/ 267 h 324"/>
                <a:gd name="T46" fmla="*/ 92 w 98"/>
                <a:gd name="T47" fmla="*/ 205 h 324"/>
                <a:gd name="T48" fmla="*/ 83 w 98"/>
                <a:gd name="T49" fmla="*/ 174 h 324"/>
                <a:gd name="T50" fmla="*/ 69 w 98"/>
                <a:gd name="T51" fmla="*/ 143 h 324"/>
                <a:gd name="T52" fmla="*/ 60 w 98"/>
                <a:gd name="T53" fmla="*/ 124 h 324"/>
                <a:gd name="T54" fmla="*/ 51 w 98"/>
                <a:gd name="T55" fmla="*/ 112 h 324"/>
                <a:gd name="T56" fmla="*/ 37 w 98"/>
                <a:gd name="T57" fmla="*/ 93 h 324"/>
                <a:gd name="T58" fmla="*/ 28 w 98"/>
                <a:gd name="T59" fmla="*/ 75 h 324"/>
                <a:gd name="T60" fmla="*/ 18 w 98"/>
                <a:gd name="T61" fmla="*/ 44 h 324"/>
                <a:gd name="T62" fmla="*/ 9 w 98"/>
                <a:gd name="T63" fmla="*/ 13 h 324"/>
                <a:gd name="T64" fmla="*/ 14 w 98"/>
                <a:gd name="T65" fmla="*/ 7 h 324"/>
                <a:gd name="T66" fmla="*/ 14 w 98"/>
                <a:gd name="T67" fmla="*/ 0 h 324"/>
                <a:gd name="T68" fmla="*/ 14 w 98"/>
                <a:gd name="T69" fmla="*/ 0 h 324"/>
                <a:gd name="T70" fmla="*/ 5 w 98"/>
                <a:gd name="T71" fmla="*/ 13 h 324"/>
                <a:gd name="T72" fmla="*/ 0 w 98"/>
                <a:gd name="T73" fmla="*/ 19 h 324"/>
                <a:gd name="T74" fmla="*/ 0 w 98"/>
                <a:gd name="T75" fmla="*/ 25 h 324"/>
                <a:gd name="T76" fmla="*/ 0 w 98"/>
                <a:gd name="T77" fmla="*/ 25 h 324"/>
                <a:gd name="T78" fmla="*/ 5 w 98"/>
                <a:gd name="T79" fmla="*/ 25 h 324"/>
                <a:gd name="T80" fmla="*/ 9 w 98"/>
                <a:gd name="T81" fmla="*/ 19 h 32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8"/>
                <a:gd name="T124" fmla="*/ 0 h 324"/>
                <a:gd name="T125" fmla="*/ 98 w 98"/>
                <a:gd name="T126" fmla="*/ 324 h 32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8" h="324">
                  <a:moveTo>
                    <a:pt x="9" y="19"/>
                  </a:moveTo>
                  <a:lnTo>
                    <a:pt x="5" y="38"/>
                  </a:lnTo>
                  <a:lnTo>
                    <a:pt x="5" y="56"/>
                  </a:lnTo>
                  <a:lnTo>
                    <a:pt x="14" y="87"/>
                  </a:lnTo>
                  <a:lnTo>
                    <a:pt x="28" y="124"/>
                  </a:lnTo>
                  <a:lnTo>
                    <a:pt x="46" y="155"/>
                  </a:lnTo>
                  <a:lnTo>
                    <a:pt x="55" y="180"/>
                  </a:lnTo>
                  <a:lnTo>
                    <a:pt x="69" y="205"/>
                  </a:lnTo>
                  <a:lnTo>
                    <a:pt x="69" y="211"/>
                  </a:lnTo>
                  <a:lnTo>
                    <a:pt x="69" y="217"/>
                  </a:lnTo>
                  <a:lnTo>
                    <a:pt x="69" y="248"/>
                  </a:lnTo>
                  <a:lnTo>
                    <a:pt x="69" y="273"/>
                  </a:lnTo>
                  <a:lnTo>
                    <a:pt x="60" y="298"/>
                  </a:lnTo>
                  <a:lnTo>
                    <a:pt x="46" y="323"/>
                  </a:lnTo>
                  <a:lnTo>
                    <a:pt x="51" y="323"/>
                  </a:lnTo>
                  <a:lnTo>
                    <a:pt x="60" y="317"/>
                  </a:lnTo>
                  <a:lnTo>
                    <a:pt x="65" y="317"/>
                  </a:lnTo>
                  <a:lnTo>
                    <a:pt x="69" y="310"/>
                  </a:lnTo>
                  <a:lnTo>
                    <a:pt x="79" y="304"/>
                  </a:lnTo>
                  <a:lnTo>
                    <a:pt x="88" y="292"/>
                  </a:lnTo>
                  <a:lnTo>
                    <a:pt x="92" y="273"/>
                  </a:lnTo>
                  <a:lnTo>
                    <a:pt x="97" y="267"/>
                  </a:lnTo>
                  <a:lnTo>
                    <a:pt x="92" y="205"/>
                  </a:lnTo>
                  <a:lnTo>
                    <a:pt x="83" y="174"/>
                  </a:lnTo>
                  <a:lnTo>
                    <a:pt x="69" y="143"/>
                  </a:lnTo>
                  <a:lnTo>
                    <a:pt x="60" y="124"/>
                  </a:lnTo>
                  <a:lnTo>
                    <a:pt x="51" y="112"/>
                  </a:lnTo>
                  <a:lnTo>
                    <a:pt x="37" y="93"/>
                  </a:lnTo>
                  <a:lnTo>
                    <a:pt x="28" y="75"/>
                  </a:lnTo>
                  <a:lnTo>
                    <a:pt x="18" y="44"/>
                  </a:lnTo>
                  <a:lnTo>
                    <a:pt x="9" y="13"/>
                  </a:lnTo>
                  <a:lnTo>
                    <a:pt x="14" y="7"/>
                  </a:lnTo>
                  <a:lnTo>
                    <a:pt x="14" y="0"/>
                  </a:lnTo>
                  <a:lnTo>
                    <a:pt x="5" y="13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9" y="19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4" name="Freeform 17"/>
            <p:cNvSpPr>
              <a:spLocks/>
            </p:cNvSpPr>
            <p:nvPr/>
          </p:nvSpPr>
          <p:spPr bwMode="auto">
            <a:xfrm>
              <a:off x="2723" y="2768"/>
              <a:ext cx="259" cy="408"/>
            </a:xfrm>
            <a:custGeom>
              <a:avLst/>
              <a:gdLst>
                <a:gd name="T0" fmla="*/ 258 w 259"/>
                <a:gd name="T1" fmla="*/ 15 h 408"/>
                <a:gd name="T2" fmla="*/ 253 w 259"/>
                <a:gd name="T3" fmla="*/ 35 h 408"/>
                <a:gd name="T4" fmla="*/ 248 w 259"/>
                <a:gd name="T5" fmla="*/ 56 h 408"/>
                <a:gd name="T6" fmla="*/ 239 w 259"/>
                <a:gd name="T7" fmla="*/ 76 h 408"/>
                <a:gd name="T8" fmla="*/ 234 w 259"/>
                <a:gd name="T9" fmla="*/ 91 h 408"/>
                <a:gd name="T10" fmla="*/ 206 w 259"/>
                <a:gd name="T11" fmla="*/ 132 h 408"/>
                <a:gd name="T12" fmla="*/ 172 w 259"/>
                <a:gd name="T13" fmla="*/ 173 h 408"/>
                <a:gd name="T14" fmla="*/ 144 w 259"/>
                <a:gd name="T15" fmla="*/ 208 h 408"/>
                <a:gd name="T16" fmla="*/ 129 w 259"/>
                <a:gd name="T17" fmla="*/ 224 h 408"/>
                <a:gd name="T18" fmla="*/ 110 w 259"/>
                <a:gd name="T19" fmla="*/ 239 h 408"/>
                <a:gd name="T20" fmla="*/ 96 w 259"/>
                <a:gd name="T21" fmla="*/ 259 h 408"/>
                <a:gd name="T22" fmla="*/ 77 w 259"/>
                <a:gd name="T23" fmla="*/ 275 h 408"/>
                <a:gd name="T24" fmla="*/ 53 w 259"/>
                <a:gd name="T25" fmla="*/ 310 h 408"/>
                <a:gd name="T26" fmla="*/ 29 w 259"/>
                <a:gd name="T27" fmla="*/ 346 h 408"/>
                <a:gd name="T28" fmla="*/ 24 w 259"/>
                <a:gd name="T29" fmla="*/ 361 h 408"/>
                <a:gd name="T30" fmla="*/ 15 w 259"/>
                <a:gd name="T31" fmla="*/ 371 h 408"/>
                <a:gd name="T32" fmla="*/ 15 w 259"/>
                <a:gd name="T33" fmla="*/ 376 h 408"/>
                <a:gd name="T34" fmla="*/ 10 w 259"/>
                <a:gd name="T35" fmla="*/ 381 h 408"/>
                <a:gd name="T36" fmla="*/ 10 w 259"/>
                <a:gd name="T37" fmla="*/ 392 h 408"/>
                <a:gd name="T38" fmla="*/ 5 w 259"/>
                <a:gd name="T39" fmla="*/ 397 h 408"/>
                <a:gd name="T40" fmla="*/ 0 w 259"/>
                <a:gd name="T41" fmla="*/ 397 h 408"/>
                <a:gd name="T42" fmla="*/ 0 w 259"/>
                <a:gd name="T43" fmla="*/ 402 h 408"/>
                <a:gd name="T44" fmla="*/ 0 w 259"/>
                <a:gd name="T45" fmla="*/ 407 h 408"/>
                <a:gd name="T46" fmla="*/ 0 w 259"/>
                <a:gd name="T47" fmla="*/ 407 h 408"/>
                <a:gd name="T48" fmla="*/ 5 w 259"/>
                <a:gd name="T49" fmla="*/ 376 h 408"/>
                <a:gd name="T50" fmla="*/ 15 w 259"/>
                <a:gd name="T51" fmla="*/ 346 h 408"/>
                <a:gd name="T52" fmla="*/ 29 w 259"/>
                <a:gd name="T53" fmla="*/ 315 h 408"/>
                <a:gd name="T54" fmla="*/ 48 w 259"/>
                <a:gd name="T55" fmla="*/ 290 h 408"/>
                <a:gd name="T56" fmla="*/ 62 w 259"/>
                <a:gd name="T57" fmla="*/ 259 h 408"/>
                <a:gd name="T58" fmla="*/ 86 w 259"/>
                <a:gd name="T59" fmla="*/ 229 h 408"/>
                <a:gd name="T60" fmla="*/ 115 w 259"/>
                <a:gd name="T61" fmla="*/ 203 h 408"/>
                <a:gd name="T62" fmla="*/ 134 w 259"/>
                <a:gd name="T63" fmla="*/ 178 h 408"/>
                <a:gd name="T64" fmla="*/ 153 w 259"/>
                <a:gd name="T65" fmla="*/ 158 h 408"/>
                <a:gd name="T66" fmla="*/ 163 w 259"/>
                <a:gd name="T67" fmla="*/ 147 h 408"/>
                <a:gd name="T68" fmla="*/ 172 w 259"/>
                <a:gd name="T69" fmla="*/ 137 h 408"/>
                <a:gd name="T70" fmla="*/ 177 w 259"/>
                <a:gd name="T71" fmla="*/ 132 h 408"/>
                <a:gd name="T72" fmla="*/ 177 w 259"/>
                <a:gd name="T73" fmla="*/ 127 h 408"/>
                <a:gd name="T74" fmla="*/ 186 w 259"/>
                <a:gd name="T75" fmla="*/ 122 h 408"/>
                <a:gd name="T76" fmla="*/ 191 w 259"/>
                <a:gd name="T77" fmla="*/ 117 h 408"/>
                <a:gd name="T78" fmla="*/ 229 w 259"/>
                <a:gd name="T79" fmla="*/ 61 h 408"/>
                <a:gd name="T80" fmla="*/ 253 w 259"/>
                <a:gd name="T81" fmla="*/ 0 h 408"/>
                <a:gd name="T82" fmla="*/ 253 w 259"/>
                <a:gd name="T83" fmla="*/ 0 h 408"/>
                <a:gd name="T84" fmla="*/ 253 w 259"/>
                <a:gd name="T85" fmla="*/ 5 h 408"/>
                <a:gd name="T86" fmla="*/ 248 w 259"/>
                <a:gd name="T87" fmla="*/ 20 h 408"/>
                <a:gd name="T88" fmla="*/ 253 w 259"/>
                <a:gd name="T89" fmla="*/ 20 h 408"/>
                <a:gd name="T90" fmla="*/ 258 w 259"/>
                <a:gd name="T91" fmla="*/ 15 h 40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59"/>
                <a:gd name="T139" fmla="*/ 0 h 408"/>
                <a:gd name="T140" fmla="*/ 259 w 259"/>
                <a:gd name="T141" fmla="*/ 408 h 40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59" h="408">
                  <a:moveTo>
                    <a:pt x="258" y="15"/>
                  </a:moveTo>
                  <a:lnTo>
                    <a:pt x="253" y="35"/>
                  </a:lnTo>
                  <a:lnTo>
                    <a:pt x="248" y="56"/>
                  </a:lnTo>
                  <a:lnTo>
                    <a:pt x="239" y="76"/>
                  </a:lnTo>
                  <a:lnTo>
                    <a:pt x="234" y="91"/>
                  </a:lnTo>
                  <a:lnTo>
                    <a:pt x="206" y="132"/>
                  </a:lnTo>
                  <a:lnTo>
                    <a:pt x="172" y="173"/>
                  </a:lnTo>
                  <a:lnTo>
                    <a:pt x="144" y="208"/>
                  </a:lnTo>
                  <a:lnTo>
                    <a:pt x="129" y="224"/>
                  </a:lnTo>
                  <a:lnTo>
                    <a:pt x="110" y="239"/>
                  </a:lnTo>
                  <a:lnTo>
                    <a:pt x="96" y="259"/>
                  </a:lnTo>
                  <a:lnTo>
                    <a:pt x="77" y="275"/>
                  </a:lnTo>
                  <a:lnTo>
                    <a:pt x="53" y="310"/>
                  </a:lnTo>
                  <a:lnTo>
                    <a:pt x="29" y="346"/>
                  </a:lnTo>
                  <a:lnTo>
                    <a:pt x="24" y="361"/>
                  </a:lnTo>
                  <a:lnTo>
                    <a:pt x="15" y="371"/>
                  </a:lnTo>
                  <a:lnTo>
                    <a:pt x="15" y="376"/>
                  </a:lnTo>
                  <a:lnTo>
                    <a:pt x="10" y="381"/>
                  </a:lnTo>
                  <a:lnTo>
                    <a:pt x="10" y="392"/>
                  </a:lnTo>
                  <a:lnTo>
                    <a:pt x="5" y="397"/>
                  </a:lnTo>
                  <a:lnTo>
                    <a:pt x="0" y="397"/>
                  </a:lnTo>
                  <a:lnTo>
                    <a:pt x="0" y="402"/>
                  </a:lnTo>
                  <a:lnTo>
                    <a:pt x="0" y="407"/>
                  </a:lnTo>
                  <a:lnTo>
                    <a:pt x="5" y="376"/>
                  </a:lnTo>
                  <a:lnTo>
                    <a:pt x="15" y="346"/>
                  </a:lnTo>
                  <a:lnTo>
                    <a:pt x="29" y="315"/>
                  </a:lnTo>
                  <a:lnTo>
                    <a:pt x="48" y="290"/>
                  </a:lnTo>
                  <a:lnTo>
                    <a:pt x="62" y="259"/>
                  </a:lnTo>
                  <a:lnTo>
                    <a:pt x="86" y="229"/>
                  </a:lnTo>
                  <a:lnTo>
                    <a:pt x="115" y="203"/>
                  </a:lnTo>
                  <a:lnTo>
                    <a:pt x="134" y="178"/>
                  </a:lnTo>
                  <a:lnTo>
                    <a:pt x="153" y="158"/>
                  </a:lnTo>
                  <a:lnTo>
                    <a:pt x="163" y="147"/>
                  </a:lnTo>
                  <a:lnTo>
                    <a:pt x="172" y="137"/>
                  </a:lnTo>
                  <a:lnTo>
                    <a:pt x="177" y="132"/>
                  </a:lnTo>
                  <a:lnTo>
                    <a:pt x="177" y="127"/>
                  </a:lnTo>
                  <a:lnTo>
                    <a:pt x="186" y="122"/>
                  </a:lnTo>
                  <a:lnTo>
                    <a:pt x="191" y="117"/>
                  </a:lnTo>
                  <a:lnTo>
                    <a:pt x="229" y="61"/>
                  </a:lnTo>
                  <a:lnTo>
                    <a:pt x="253" y="0"/>
                  </a:lnTo>
                  <a:lnTo>
                    <a:pt x="253" y="5"/>
                  </a:lnTo>
                  <a:lnTo>
                    <a:pt x="248" y="20"/>
                  </a:lnTo>
                  <a:lnTo>
                    <a:pt x="253" y="20"/>
                  </a:lnTo>
                  <a:lnTo>
                    <a:pt x="258" y="1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5" name="Freeform 18"/>
            <p:cNvSpPr>
              <a:spLocks/>
            </p:cNvSpPr>
            <p:nvPr/>
          </p:nvSpPr>
          <p:spPr bwMode="auto">
            <a:xfrm>
              <a:off x="2906" y="2381"/>
              <a:ext cx="92" cy="467"/>
            </a:xfrm>
            <a:custGeom>
              <a:avLst/>
              <a:gdLst>
                <a:gd name="T0" fmla="*/ 0 w 92"/>
                <a:gd name="T1" fmla="*/ 466 h 467"/>
                <a:gd name="T2" fmla="*/ 24 w 92"/>
                <a:gd name="T3" fmla="*/ 443 h 467"/>
                <a:gd name="T4" fmla="*/ 43 w 92"/>
                <a:gd name="T5" fmla="*/ 411 h 467"/>
                <a:gd name="T6" fmla="*/ 57 w 92"/>
                <a:gd name="T7" fmla="*/ 374 h 467"/>
                <a:gd name="T8" fmla="*/ 67 w 92"/>
                <a:gd name="T9" fmla="*/ 333 h 467"/>
                <a:gd name="T10" fmla="*/ 81 w 92"/>
                <a:gd name="T11" fmla="*/ 247 h 467"/>
                <a:gd name="T12" fmla="*/ 81 w 92"/>
                <a:gd name="T13" fmla="*/ 210 h 467"/>
                <a:gd name="T14" fmla="*/ 86 w 92"/>
                <a:gd name="T15" fmla="*/ 173 h 467"/>
                <a:gd name="T16" fmla="*/ 81 w 92"/>
                <a:gd name="T17" fmla="*/ 155 h 467"/>
                <a:gd name="T18" fmla="*/ 81 w 92"/>
                <a:gd name="T19" fmla="*/ 132 h 467"/>
                <a:gd name="T20" fmla="*/ 91 w 92"/>
                <a:gd name="T21" fmla="*/ 91 h 467"/>
                <a:gd name="T22" fmla="*/ 81 w 92"/>
                <a:gd name="T23" fmla="*/ 55 h 467"/>
                <a:gd name="T24" fmla="*/ 72 w 92"/>
                <a:gd name="T25" fmla="*/ 23 h 467"/>
                <a:gd name="T26" fmla="*/ 72 w 92"/>
                <a:gd name="T27" fmla="*/ 9 h 467"/>
                <a:gd name="T28" fmla="*/ 67 w 92"/>
                <a:gd name="T29" fmla="*/ 0 h 467"/>
                <a:gd name="T30" fmla="*/ 62 w 92"/>
                <a:gd name="T31" fmla="*/ 0 h 467"/>
                <a:gd name="T32" fmla="*/ 62 w 92"/>
                <a:gd name="T33" fmla="*/ 0 h 467"/>
                <a:gd name="T34" fmla="*/ 67 w 92"/>
                <a:gd name="T35" fmla="*/ 18 h 467"/>
                <a:gd name="T36" fmla="*/ 72 w 92"/>
                <a:gd name="T37" fmla="*/ 36 h 467"/>
                <a:gd name="T38" fmla="*/ 77 w 92"/>
                <a:gd name="T39" fmla="*/ 41 h 467"/>
                <a:gd name="T40" fmla="*/ 77 w 92"/>
                <a:gd name="T41" fmla="*/ 45 h 467"/>
                <a:gd name="T42" fmla="*/ 62 w 92"/>
                <a:gd name="T43" fmla="*/ 178 h 467"/>
                <a:gd name="T44" fmla="*/ 43 w 92"/>
                <a:gd name="T45" fmla="*/ 306 h 467"/>
                <a:gd name="T46" fmla="*/ 29 w 92"/>
                <a:gd name="T47" fmla="*/ 365 h 467"/>
                <a:gd name="T48" fmla="*/ 14 w 92"/>
                <a:gd name="T49" fmla="*/ 425 h 467"/>
                <a:gd name="T50" fmla="*/ 14 w 92"/>
                <a:gd name="T51" fmla="*/ 429 h 467"/>
                <a:gd name="T52" fmla="*/ 14 w 92"/>
                <a:gd name="T53" fmla="*/ 434 h 467"/>
                <a:gd name="T54" fmla="*/ 9 w 92"/>
                <a:gd name="T55" fmla="*/ 448 h 467"/>
                <a:gd name="T56" fmla="*/ 5 w 92"/>
                <a:gd name="T57" fmla="*/ 461 h 467"/>
                <a:gd name="T58" fmla="*/ 0 w 92"/>
                <a:gd name="T59" fmla="*/ 466 h 467"/>
                <a:gd name="T60" fmla="*/ 0 w 92"/>
                <a:gd name="T61" fmla="*/ 466 h 46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467"/>
                <a:gd name="T95" fmla="*/ 92 w 92"/>
                <a:gd name="T96" fmla="*/ 467 h 46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467">
                  <a:moveTo>
                    <a:pt x="0" y="466"/>
                  </a:moveTo>
                  <a:lnTo>
                    <a:pt x="24" y="443"/>
                  </a:lnTo>
                  <a:lnTo>
                    <a:pt x="43" y="411"/>
                  </a:lnTo>
                  <a:lnTo>
                    <a:pt x="57" y="374"/>
                  </a:lnTo>
                  <a:lnTo>
                    <a:pt x="67" y="333"/>
                  </a:lnTo>
                  <a:lnTo>
                    <a:pt x="81" y="247"/>
                  </a:lnTo>
                  <a:lnTo>
                    <a:pt x="81" y="210"/>
                  </a:lnTo>
                  <a:lnTo>
                    <a:pt x="86" y="173"/>
                  </a:lnTo>
                  <a:lnTo>
                    <a:pt x="81" y="155"/>
                  </a:lnTo>
                  <a:lnTo>
                    <a:pt x="81" y="132"/>
                  </a:lnTo>
                  <a:lnTo>
                    <a:pt x="91" y="91"/>
                  </a:lnTo>
                  <a:lnTo>
                    <a:pt x="81" y="55"/>
                  </a:lnTo>
                  <a:lnTo>
                    <a:pt x="72" y="23"/>
                  </a:lnTo>
                  <a:lnTo>
                    <a:pt x="72" y="9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67" y="18"/>
                  </a:lnTo>
                  <a:lnTo>
                    <a:pt x="72" y="36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62" y="178"/>
                  </a:lnTo>
                  <a:lnTo>
                    <a:pt x="43" y="306"/>
                  </a:lnTo>
                  <a:lnTo>
                    <a:pt x="29" y="365"/>
                  </a:lnTo>
                  <a:lnTo>
                    <a:pt x="14" y="425"/>
                  </a:lnTo>
                  <a:lnTo>
                    <a:pt x="14" y="429"/>
                  </a:lnTo>
                  <a:lnTo>
                    <a:pt x="14" y="434"/>
                  </a:lnTo>
                  <a:lnTo>
                    <a:pt x="9" y="448"/>
                  </a:lnTo>
                  <a:lnTo>
                    <a:pt x="5" y="461"/>
                  </a:lnTo>
                  <a:lnTo>
                    <a:pt x="0" y="46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6" name="Freeform 19"/>
            <p:cNvSpPr>
              <a:spLocks/>
            </p:cNvSpPr>
            <p:nvPr/>
          </p:nvSpPr>
          <p:spPr bwMode="auto">
            <a:xfrm>
              <a:off x="3153" y="2717"/>
              <a:ext cx="84" cy="324"/>
            </a:xfrm>
            <a:custGeom>
              <a:avLst/>
              <a:gdLst>
                <a:gd name="T0" fmla="*/ 36 w 84"/>
                <a:gd name="T1" fmla="*/ 5 h 324"/>
                <a:gd name="T2" fmla="*/ 47 w 84"/>
                <a:gd name="T3" fmla="*/ 34 h 324"/>
                <a:gd name="T4" fmla="*/ 52 w 84"/>
                <a:gd name="T5" fmla="*/ 59 h 324"/>
                <a:gd name="T6" fmla="*/ 47 w 84"/>
                <a:gd name="T7" fmla="*/ 93 h 324"/>
                <a:gd name="T8" fmla="*/ 47 w 84"/>
                <a:gd name="T9" fmla="*/ 122 h 324"/>
                <a:gd name="T10" fmla="*/ 42 w 84"/>
                <a:gd name="T11" fmla="*/ 147 h 324"/>
                <a:gd name="T12" fmla="*/ 31 w 84"/>
                <a:gd name="T13" fmla="*/ 176 h 324"/>
                <a:gd name="T14" fmla="*/ 21 w 84"/>
                <a:gd name="T15" fmla="*/ 201 h 324"/>
                <a:gd name="T16" fmla="*/ 16 w 84"/>
                <a:gd name="T17" fmla="*/ 225 h 324"/>
                <a:gd name="T18" fmla="*/ 0 w 84"/>
                <a:gd name="T19" fmla="*/ 314 h 324"/>
                <a:gd name="T20" fmla="*/ 5 w 84"/>
                <a:gd name="T21" fmla="*/ 323 h 324"/>
                <a:gd name="T22" fmla="*/ 5 w 84"/>
                <a:gd name="T23" fmla="*/ 323 h 324"/>
                <a:gd name="T24" fmla="*/ 5 w 84"/>
                <a:gd name="T25" fmla="*/ 319 h 324"/>
                <a:gd name="T26" fmla="*/ 11 w 84"/>
                <a:gd name="T27" fmla="*/ 309 h 324"/>
                <a:gd name="T28" fmla="*/ 11 w 84"/>
                <a:gd name="T29" fmla="*/ 289 h 324"/>
                <a:gd name="T30" fmla="*/ 11 w 84"/>
                <a:gd name="T31" fmla="*/ 279 h 324"/>
                <a:gd name="T32" fmla="*/ 16 w 84"/>
                <a:gd name="T33" fmla="*/ 274 h 324"/>
                <a:gd name="T34" fmla="*/ 42 w 84"/>
                <a:gd name="T35" fmla="*/ 230 h 324"/>
                <a:gd name="T36" fmla="*/ 62 w 84"/>
                <a:gd name="T37" fmla="*/ 181 h 324"/>
                <a:gd name="T38" fmla="*/ 67 w 84"/>
                <a:gd name="T39" fmla="*/ 171 h 324"/>
                <a:gd name="T40" fmla="*/ 67 w 84"/>
                <a:gd name="T41" fmla="*/ 167 h 324"/>
                <a:gd name="T42" fmla="*/ 73 w 84"/>
                <a:gd name="T43" fmla="*/ 162 h 324"/>
                <a:gd name="T44" fmla="*/ 73 w 84"/>
                <a:gd name="T45" fmla="*/ 152 h 324"/>
                <a:gd name="T46" fmla="*/ 78 w 84"/>
                <a:gd name="T47" fmla="*/ 142 h 324"/>
                <a:gd name="T48" fmla="*/ 83 w 84"/>
                <a:gd name="T49" fmla="*/ 137 h 324"/>
                <a:gd name="T50" fmla="*/ 83 w 84"/>
                <a:gd name="T51" fmla="*/ 132 h 324"/>
                <a:gd name="T52" fmla="*/ 83 w 84"/>
                <a:gd name="T53" fmla="*/ 113 h 324"/>
                <a:gd name="T54" fmla="*/ 78 w 84"/>
                <a:gd name="T55" fmla="*/ 88 h 324"/>
                <a:gd name="T56" fmla="*/ 78 w 84"/>
                <a:gd name="T57" fmla="*/ 64 h 324"/>
                <a:gd name="T58" fmla="*/ 67 w 84"/>
                <a:gd name="T59" fmla="*/ 44 h 324"/>
                <a:gd name="T60" fmla="*/ 47 w 84"/>
                <a:gd name="T61" fmla="*/ 19 h 324"/>
                <a:gd name="T62" fmla="*/ 26 w 84"/>
                <a:gd name="T63" fmla="*/ 0 h 324"/>
                <a:gd name="T64" fmla="*/ 31 w 84"/>
                <a:gd name="T65" fmla="*/ 5 h 324"/>
                <a:gd name="T66" fmla="*/ 36 w 84"/>
                <a:gd name="T67" fmla="*/ 5 h 32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4"/>
                <a:gd name="T103" fmla="*/ 0 h 324"/>
                <a:gd name="T104" fmla="*/ 84 w 84"/>
                <a:gd name="T105" fmla="*/ 324 h 32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4" h="324">
                  <a:moveTo>
                    <a:pt x="36" y="5"/>
                  </a:moveTo>
                  <a:lnTo>
                    <a:pt x="47" y="34"/>
                  </a:lnTo>
                  <a:lnTo>
                    <a:pt x="52" y="59"/>
                  </a:lnTo>
                  <a:lnTo>
                    <a:pt x="47" y="93"/>
                  </a:lnTo>
                  <a:lnTo>
                    <a:pt x="47" y="122"/>
                  </a:lnTo>
                  <a:lnTo>
                    <a:pt x="42" y="147"/>
                  </a:lnTo>
                  <a:lnTo>
                    <a:pt x="31" y="176"/>
                  </a:lnTo>
                  <a:lnTo>
                    <a:pt x="21" y="201"/>
                  </a:lnTo>
                  <a:lnTo>
                    <a:pt x="16" y="225"/>
                  </a:lnTo>
                  <a:lnTo>
                    <a:pt x="0" y="314"/>
                  </a:lnTo>
                  <a:lnTo>
                    <a:pt x="5" y="323"/>
                  </a:lnTo>
                  <a:lnTo>
                    <a:pt x="5" y="319"/>
                  </a:lnTo>
                  <a:lnTo>
                    <a:pt x="11" y="309"/>
                  </a:lnTo>
                  <a:lnTo>
                    <a:pt x="11" y="289"/>
                  </a:lnTo>
                  <a:lnTo>
                    <a:pt x="11" y="279"/>
                  </a:lnTo>
                  <a:lnTo>
                    <a:pt x="16" y="274"/>
                  </a:lnTo>
                  <a:lnTo>
                    <a:pt x="42" y="230"/>
                  </a:lnTo>
                  <a:lnTo>
                    <a:pt x="62" y="181"/>
                  </a:lnTo>
                  <a:lnTo>
                    <a:pt x="67" y="171"/>
                  </a:lnTo>
                  <a:lnTo>
                    <a:pt x="67" y="167"/>
                  </a:lnTo>
                  <a:lnTo>
                    <a:pt x="73" y="162"/>
                  </a:lnTo>
                  <a:lnTo>
                    <a:pt x="73" y="152"/>
                  </a:lnTo>
                  <a:lnTo>
                    <a:pt x="78" y="142"/>
                  </a:lnTo>
                  <a:lnTo>
                    <a:pt x="83" y="137"/>
                  </a:lnTo>
                  <a:lnTo>
                    <a:pt x="83" y="132"/>
                  </a:lnTo>
                  <a:lnTo>
                    <a:pt x="83" y="113"/>
                  </a:lnTo>
                  <a:lnTo>
                    <a:pt x="78" y="88"/>
                  </a:lnTo>
                  <a:lnTo>
                    <a:pt x="78" y="64"/>
                  </a:lnTo>
                  <a:lnTo>
                    <a:pt x="67" y="44"/>
                  </a:lnTo>
                  <a:lnTo>
                    <a:pt x="47" y="19"/>
                  </a:lnTo>
                  <a:lnTo>
                    <a:pt x="26" y="0"/>
                  </a:lnTo>
                  <a:lnTo>
                    <a:pt x="31" y="5"/>
                  </a:lnTo>
                  <a:lnTo>
                    <a:pt x="36" y="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7" name="Freeform 20"/>
            <p:cNvSpPr>
              <a:spLocks/>
            </p:cNvSpPr>
            <p:nvPr/>
          </p:nvSpPr>
          <p:spPr bwMode="auto">
            <a:xfrm>
              <a:off x="3077" y="2960"/>
              <a:ext cx="130" cy="499"/>
            </a:xfrm>
            <a:custGeom>
              <a:avLst/>
              <a:gdLst>
                <a:gd name="T0" fmla="*/ 67 w 130"/>
                <a:gd name="T1" fmla="*/ 0 h 499"/>
                <a:gd name="T2" fmla="*/ 57 w 130"/>
                <a:gd name="T3" fmla="*/ 55 h 499"/>
                <a:gd name="T4" fmla="*/ 47 w 130"/>
                <a:gd name="T5" fmla="*/ 111 h 499"/>
                <a:gd name="T6" fmla="*/ 47 w 130"/>
                <a:gd name="T7" fmla="*/ 172 h 499"/>
                <a:gd name="T8" fmla="*/ 47 w 130"/>
                <a:gd name="T9" fmla="*/ 238 h 499"/>
                <a:gd name="T10" fmla="*/ 57 w 130"/>
                <a:gd name="T11" fmla="*/ 310 h 499"/>
                <a:gd name="T12" fmla="*/ 77 w 130"/>
                <a:gd name="T13" fmla="*/ 376 h 499"/>
                <a:gd name="T14" fmla="*/ 98 w 130"/>
                <a:gd name="T15" fmla="*/ 415 h 499"/>
                <a:gd name="T16" fmla="*/ 113 w 130"/>
                <a:gd name="T17" fmla="*/ 459 h 499"/>
                <a:gd name="T18" fmla="*/ 119 w 130"/>
                <a:gd name="T19" fmla="*/ 465 h 499"/>
                <a:gd name="T20" fmla="*/ 124 w 130"/>
                <a:gd name="T21" fmla="*/ 470 h 499"/>
                <a:gd name="T22" fmla="*/ 124 w 130"/>
                <a:gd name="T23" fmla="*/ 487 h 499"/>
                <a:gd name="T24" fmla="*/ 129 w 130"/>
                <a:gd name="T25" fmla="*/ 492 h 499"/>
                <a:gd name="T26" fmla="*/ 129 w 130"/>
                <a:gd name="T27" fmla="*/ 498 h 499"/>
                <a:gd name="T28" fmla="*/ 124 w 130"/>
                <a:gd name="T29" fmla="*/ 498 h 499"/>
                <a:gd name="T30" fmla="*/ 119 w 130"/>
                <a:gd name="T31" fmla="*/ 487 h 499"/>
                <a:gd name="T32" fmla="*/ 113 w 130"/>
                <a:gd name="T33" fmla="*/ 470 h 499"/>
                <a:gd name="T34" fmla="*/ 103 w 130"/>
                <a:gd name="T35" fmla="*/ 465 h 499"/>
                <a:gd name="T36" fmla="*/ 88 w 130"/>
                <a:gd name="T37" fmla="*/ 454 h 499"/>
                <a:gd name="T38" fmla="*/ 77 w 130"/>
                <a:gd name="T39" fmla="*/ 415 h 499"/>
                <a:gd name="T40" fmla="*/ 57 w 130"/>
                <a:gd name="T41" fmla="*/ 376 h 499"/>
                <a:gd name="T42" fmla="*/ 36 w 130"/>
                <a:gd name="T43" fmla="*/ 338 h 499"/>
                <a:gd name="T44" fmla="*/ 36 w 130"/>
                <a:gd name="T45" fmla="*/ 338 h 499"/>
                <a:gd name="T46" fmla="*/ 16 w 130"/>
                <a:gd name="T47" fmla="*/ 271 h 499"/>
                <a:gd name="T48" fmla="*/ 0 w 130"/>
                <a:gd name="T49" fmla="*/ 205 h 499"/>
                <a:gd name="T50" fmla="*/ 6 w 130"/>
                <a:gd name="T51" fmla="*/ 166 h 499"/>
                <a:gd name="T52" fmla="*/ 16 w 130"/>
                <a:gd name="T53" fmla="*/ 127 h 499"/>
                <a:gd name="T54" fmla="*/ 31 w 130"/>
                <a:gd name="T55" fmla="*/ 78 h 499"/>
                <a:gd name="T56" fmla="*/ 57 w 130"/>
                <a:gd name="T57" fmla="*/ 28 h 499"/>
                <a:gd name="T58" fmla="*/ 67 w 130"/>
                <a:gd name="T59" fmla="*/ 17 h 499"/>
                <a:gd name="T60" fmla="*/ 72 w 130"/>
                <a:gd name="T61" fmla="*/ 11 h 499"/>
                <a:gd name="T62" fmla="*/ 67 w 130"/>
                <a:gd name="T63" fmla="*/ 0 h 4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0"/>
                <a:gd name="T97" fmla="*/ 0 h 499"/>
                <a:gd name="T98" fmla="*/ 130 w 130"/>
                <a:gd name="T99" fmla="*/ 499 h 4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0" h="499">
                  <a:moveTo>
                    <a:pt x="67" y="0"/>
                  </a:moveTo>
                  <a:lnTo>
                    <a:pt x="57" y="55"/>
                  </a:lnTo>
                  <a:lnTo>
                    <a:pt x="47" y="111"/>
                  </a:lnTo>
                  <a:lnTo>
                    <a:pt x="47" y="172"/>
                  </a:lnTo>
                  <a:lnTo>
                    <a:pt x="47" y="238"/>
                  </a:lnTo>
                  <a:lnTo>
                    <a:pt x="57" y="310"/>
                  </a:lnTo>
                  <a:lnTo>
                    <a:pt x="77" y="376"/>
                  </a:lnTo>
                  <a:lnTo>
                    <a:pt x="98" y="415"/>
                  </a:lnTo>
                  <a:lnTo>
                    <a:pt x="113" y="459"/>
                  </a:lnTo>
                  <a:lnTo>
                    <a:pt x="119" y="465"/>
                  </a:lnTo>
                  <a:lnTo>
                    <a:pt x="124" y="470"/>
                  </a:lnTo>
                  <a:lnTo>
                    <a:pt x="124" y="487"/>
                  </a:lnTo>
                  <a:lnTo>
                    <a:pt x="129" y="492"/>
                  </a:lnTo>
                  <a:lnTo>
                    <a:pt x="129" y="498"/>
                  </a:lnTo>
                  <a:lnTo>
                    <a:pt x="124" y="498"/>
                  </a:lnTo>
                  <a:lnTo>
                    <a:pt x="119" y="487"/>
                  </a:lnTo>
                  <a:lnTo>
                    <a:pt x="113" y="470"/>
                  </a:lnTo>
                  <a:lnTo>
                    <a:pt x="103" y="465"/>
                  </a:lnTo>
                  <a:lnTo>
                    <a:pt x="88" y="454"/>
                  </a:lnTo>
                  <a:lnTo>
                    <a:pt x="77" y="415"/>
                  </a:lnTo>
                  <a:lnTo>
                    <a:pt x="57" y="376"/>
                  </a:lnTo>
                  <a:lnTo>
                    <a:pt x="36" y="338"/>
                  </a:lnTo>
                  <a:lnTo>
                    <a:pt x="16" y="271"/>
                  </a:lnTo>
                  <a:lnTo>
                    <a:pt x="0" y="205"/>
                  </a:lnTo>
                  <a:lnTo>
                    <a:pt x="6" y="166"/>
                  </a:lnTo>
                  <a:lnTo>
                    <a:pt x="16" y="127"/>
                  </a:lnTo>
                  <a:lnTo>
                    <a:pt x="31" y="78"/>
                  </a:lnTo>
                  <a:lnTo>
                    <a:pt x="57" y="28"/>
                  </a:lnTo>
                  <a:lnTo>
                    <a:pt x="67" y="17"/>
                  </a:lnTo>
                  <a:lnTo>
                    <a:pt x="72" y="11"/>
                  </a:lnTo>
                  <a:lnTo>
                    <a:pt x="67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8" name="Freeform 21"/>
            <p:cNvSpPr>
              <a:spLocks/>
            </p:cNvSpPr>
            <p:nvPr/>
          </p:nvSpPr>
          <p:spPr bwMode="auto">
            <a:xfrm>
              <a:off x="3193" y="3495"/>
              <a:ext cx="151" cy="358"/>
            </a:xfrm>
            <a:custGeom>
              <a:avLst/>
              <a:gdLst>
                <a:gd name="T0" fmla="*/ 123 w 151"/>
                <a:gd name="T1" fmla="*/ 6 h 358"/>
                <a:gd name="T2" fmla="*/ 129 w 151"/>
                <a:gd name="T3" fmla="*/ 37 h 358"/>
                <a:gd name="T4" fmla="*/ 134 w 151"/>
                <a:gd name="T5" fmla="*/ 67 h 358"/>
                <a:gd name="T6" fmla="*/ 123 w 151"/>
                <a:gd name="T7" fmla="*/ 123 h 358"/>
                <a:gd name="T8" fmla="*/ 102 w 151"/>
                <a:gd name="T9" fmla="*/ 209 h 358"/>
                <a:gd name="T10" fmla="*/ 75 w 151"/>
                <a:gd name="T11" fmla="*/ 289 h 358"/>
                <a:gd name="T12" fmla="*/ 70 w 151"/>
                <a:gd name="T13" fmla="*/ 308 h 358"/>
                <a:gd name="T14" fmla="*/ 54 w 151"/>
                <a:gd name="T15" fmla="*/ 320 h 358"/>
                <a:gd name="T16" fmla="*/ 27 w 151"/>
                <a:gd name="T17" fmla="*/ 339 h 358"/>
                <a:gd name="T18" fmla="*/ 22 w 151"/>
                <a:gd name="T19" fmla="*/ 345 h 358"/>
                <a:gd name="T20" fmla="*/ 11 w 151"/>
                <a:gd name="T21" fmla="*/ 351 h 358"/>
                <a:gd name="T22" fmla="*/ 6 w 151"/>
                <a:gd name="T23" fmla="*/ 357 h 358"/>
                <a:gd name="T24" fmla="*/ 0 w 151"/>
                <a:gd name="T25" fmla="*/ 357 h 358"/>
                <a:gd name="T26" fmla="*/ 16 w 151"/>
                <a:gd name="T27" fmla="*/ 357 h 358"/>
                <a:gd name="T28" fmla="*/ 27 w 151"/>
                <a:gd name="T29" fmla="*/ 351 h 358"/>
                <a:gd name="T30" fmla="*/ 43 w 151"/>
                <a:gd name="T31" fmla="*/ 345 h 358"/>
                <a:gd name="T32" fmla="*/ 59 w 151"/>
                <a:gd name="T33" fmla="*/ 339 h 358"/>
                <a:gd name="T34" fmla="*/ 70 w 151"/>
                <a:gd name="T35" fmla="*/ 332 h 358"/>
                <a:gd name="T36" fmla="*/ 80 w 151"/>
                <a:gd name="T37" fmla="*/ 326 h 358"/>
                <a:gd name="T38" fmla="*/ 80 w 151"/>
                <a:gd name="T39" fmla="*/ 326 h 358"/>
                <a:gd name="T40" fmla="*/ 107 w 151"/>
                <a:gd name="T41" fmla="*/ 283 h 358"/>
                <a:gd name="T42" fmla="*/ 123 w 151"/>
                <a:gd name="T43" fmla="*/ 234 h 358"/>
                <a:gd name="T44" fmla="*/ 150 w 151"/>
                <a:gd name="T45" fmla="*/ 135 h 358"/>
                <a:gd name="T46" fmla="*/ 145 w 151"/>
                <a:gd name="T47" fmla="*/ 86 h 358"/>
                <a:gd name="T48" fmla="*/ 139 w 151"/>
                <a:gd name="T49" fmla="*/ 37 h 358"/>
                <a:gd name="T50" fmla="*/ 139 w 151"/>
                <a:gd name="T51" fmla="*/ 30 h 358"/>
                <a:gd name="T52" fmla="*/ 134 w 151"/>
                <a:gd name="T53" fmla="*/ 18 h 358"/>
                <a:gd name="T54" fmla="*/ 129 w 151"/>
                <a:gd name="T55" fmla="*/ 6 h 358"/>
                <a:gd name="T56" fmla="*/ 123 w 151"/>
                <a:gd name="T57" fmla="*/ 0 h 358"/>
                <a:gd name="T58" fmla="*/ 123 w 151"/>
                <a:gd name="T59" fmla="*/ 6 h 358"/>
                <a:gd name="T60" fmla="*/ 123 w 151"/>
                <a:gd name="T61" fmla="*/ 6 h 35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51"/>
                <a:gd name="T94" fmla="*/ 0 h 358"/>
                <a:gd name="T95" fmla="*/ 151 w 151"/>
                <a:gd name="T96" fmla="*/ 358 h 35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51" h="358">
                  <a:moveTo>
                    <a:pt x="123" y="6"/>
                  </a:moveTo>
                  <a:lnTo>
                    <a:pt x="129" y="37"/>
                  </a:lnTo>
                  <a:lnTo>
                    <a:pt x="134" y="67"/>
                  </a:lnTo>
                  <a:lnTo>
                    <a:pt x="123" y="123"/>
                  </a:lnTo>
                  <a:lnTo>
                    <a:pt x="102" y="209"/>
                  </a:lnTo>
                  <a:lnTo>
                    <a:pt x="75" y="289"/>
                  </a:lnTo>
                  <a:lnTo>
                    <a:pt x="70" y="308"/>
                  </a:lnTo>
                  <a:lnTo>
                    <a:pt x="54" y="320"/>
                  </a:lnTo>
                  <a:lnTo>
                    <a:pt x="27" y="339"/>
                  </a:lnTo>
                  <a:lnTo>
                    <a:pt x="22" y="345"/>
                  </a:lnTo>
                  <a:lnTo>
                    <a:pt x="11" y="351"/>
                  </a:lnTo>
                  <a:lnTo>
                    <a:pt x="6" y="357"/>
                  </a:lnTo>
                  <a:lnTo>
                    <a:pt x="0" y="357"/>
                  </a:lnTo>
                  <a:lnTo>
                    <a:pt x="16" y="357"/>
                  </a:lnTo>
                  <a:lnTo>
                    <a:pt x="27" y="351"/>
                  </a:lnTo>
                  <a:lnTo>
                    <a:pt x="43" y="345"/>
                  </a:lnTo>
                  <a:lnTo>
                    <a:pt x="59" y="339"/>
                  </a:lnTo>
                  <a:lnTo>
                    <a:pt x="70" y="332"/>
                  </a:lnTo>
                  <a:lnTo>
                    <a:pt x="80" y="326"/>
                  </a:lnTo>
                  <a:lnTo>
                    <a:pt x="107" y="283"/>
                  </a:lnTo>
                  <a:lnTo>
                    <a:pt x="123" y="234"/>
                  </a:lnTo>
                  <a:lnTo>
                    <a:pt x="150" y="135"/>
                  </a:lnTo>
                  <a:lnTo>
                    <a:pt x="145" y="86"/>
                  </a:lnTo>
                  <a:lnTo>
                    <a:pt x="139" y="37"/>
                  </a:lnTo>
                  <a:lnTo>
                    <a:pt x="139" y="30"/>
                  </a:lnTo>
                  <a:lnTo>
                    <a:pt x="134" y="18"/>
                  </a:lnTo>
                  <a:lnTo>
                    <a:pt x="129" y="6"/>
                  </a:lnTo>
                  <a:lnTo>
                    <a:pt x="123" y="0"/>
                  </a:lnTo>
                  <a:lnTo>
                    <a:pt x="123" y="6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09" name="Freeform 22"/>
            <p:cNvSpPr>
              <a:spLocks/>
            </p:cNvSpPr>
            <p:nvPr/>
          </p:nvSpPr>
          <p:spPr bwMode="auto">
            <a:xfrm>
              <a:off x="2805" y="3899"/>
              <a:ext cx="256" cy="97"/>
            </a:xfrm>
            <a:custGeom>
              <a:avLst/>
              <a:gdLst>
                <a:gd name="T0" fmla="*/ 0 w 256"/>
                <a:gd name="T1" fmla="*/ 90 h 97"/>
                <a:gd name="T2" fmla="*/ 30 w 256"/>
                <a:gd name="T3" fmla="*/ 77 h 97"/>
                <a:gd name="T4" fmla="*/ 54 w 256"/>
                <a:gd name="T5" fmla="*/ 64 h 97"/>
                <a:gd name="T6" fmla="*/ 74 w 256"/>
                <a:gd name="T7" fmla="*/ 58 h 97"/>
                <a:gd name="T8" fmla="*/ 93 w 256"/>
                <a:gd name="T9" fmla="*/ 58 h 97"/>
                <a:gd name="T10" fmla="*/ 113 w 256"/>
                <a:gd name="T11" fmla="*/ 58 h 97"/>
                <a:gd name="T12" fmla="*/ 133 w 256"/>
                <a:gd name="T13" fmla="*/ 58 h 97"/>
                <a:gd name="T14" fmla="*/ 152 w 256"/>
                <a:gd name="T15" fmla="*/ 51 h 97"/>
                <a:gd name="T16" fmla="*/ 167 w 256"/>
                <a:gd name="T17" fmla="*/ 51 h 97"/>
                <a:gd name="T18" fmla="*/ 177 w 256"/>
                <a:gd name="T19" fmla="*/ 51 h 97"/>
                <a:gd name="T20" fmla="*/ 186 w 256"/>
                <a:gd name="T21" fmla="*/ 51 h 97"/>
                <a:gd name="T22" fmla="*/ 196 w 256"/>
                <a:gd name="T23" fmla="*/ 45 h 97"/>
                <a:gd name="T24" fmla="*/ 201 w 256"/>
                <a:gd name="T25" fmla="*/ 45 h 97"/>
                <a:gd name="T26" fmla="*/ 216 w 256"/>
                <a:gd name="T27" fmla="*/ 32 h 97"/>
                <a:gd name="T28" fmla="*/ 231 w 256"/>
                <a:gd name="T29" fmla="*/ 26 h 97"/>
                <a:gd name="T30" fmla="*/ 245 w 256"/>
                <a:gd name="T31" fmla="*/ 13 h 97"/>
                <a:gd name="T32" fmla="*/ 255 w 256"/>
                <a:gd name="T33" fmla="*/ 0 h 97"/>
                <a:gd name="T34" fmla="*/ 250 w 256"/>
                <a:gd name="T35" fmla="*/ 19 h 97"/>
                <a:gd name="T36" fmla="*/ 250 w 256"/>
                <a:gd name="T37" fmla="*/ 26 h 97"/>
                <a:gd name="T38" fmla="*/ 245 w 256"/>
                <a:gd name="T39" fmla="*/ 32 h 97"/>
                <a:gd name="T40" fmla="*/ 226 w 256"/>
                <a:gd name="T41" fmla="*/ 58 h 97"/>
                <a:gd name="T42" fmla="*/ 206 w 256"/>
                <a:gd name="T43" fmla="*/ 71 h 97"/>
                <a:gd name="T44" fmla="*/ 152 w 256"/>
                <a:gd name="T45" fmla="*/ 90 h 97"/>
                <a:gd name="T46" fmla="*/ 103 w 256"/>
                <a:gd name="T47" fmla="*/ 83 h 97"/>
                <a:gd name="T48" fmla="*/ 49 w 256"/>
                <a:gd name="T49" fmla="*/ 83 h 97"/>
                <a:gd name="T50" fmla="*/ 20 w 256"/>
                <a:gd name="T51" fmla="*/ 90 h 97"/>
                <a:gd name="T52" fmla="*/ 5 w 256"/>
                <a:gd name="T53" fmla="*/ 96 h 97"/>
                <a:gd name="T54" fmla="*/ 0 w 256"/>
                <a:gd name="T55" fmla="*/ 96 h 97"/>
                <a:gd name="T56" fmla="*/ 0 w 256"/>
                <a:gd name="T57" fmla="*/ 90 h 9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6"/>
                <a:gd name="T88" fmla="*/ 0 h 97"/>
                <a:gd name="T89" fmla="*/ 256 w 256"/>
                <a:gd name="T90" fmla="*/ 97 h 9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6" h="97">
                  <a:moveTo>
                    <a:pt x="0" y="90"/>
                  </a:moveTo>
                  <a:lnTo>
                    <a:pt x="30" y="77"/>
                  </a:lnTo>
                  <a:lnTo>
                    <a:pt x="54" y="64"/>
                  </a:lnTo>
                  <a:lnTo>
                    <a:pt x="74" y="58"/>
                  </a:lnTo>
                  <a:lnTo>
                    <a:pt x="93" y="58"/>
                  </a:lnTo>
                  <a:lnTo>
                    <a:pt x="113" y="58"/>
                  </a:lnTo>
                  <a:lnTo>
                    <a:pt x="133" y="58"/>
                  </a:lnTo>
                  <a:lnTo>
                    <a:pt x="152" y="51"/>
                  </a:lnTo>
                  <a:lnTo>
                    <a:pt x="167" y="51"/>
                  </a:lnTo>
                  <a:lnTo>
                    <a:pt x="177" y="51"/>
                  </a:lnTo>
                  <a:lnTo>
                    <a:pt x="186" y="51"/>
                  </a:lnTo>
                  <a:lnTo>
                    <a:pt x="196" y="45"/>
                  </a:lnTo>
                  <a:lnTo>
                    <a:pt x="201" y="45"/>
                  </a:lnTo>
                  <a:lnTo>
                    <a:pt x="216" y="32"/>
                  </a:lnTo>
                  <a:lnTo>
                    <a:pt x="231" y="26"/>
                  </a:lnTo>
                  <a:lnTo>
                    <a:pt x="245" y="13"/>
                  </a:lnTo>
                  <a:lnTo>
                    <a:pt x="255" y="0"/>
                  </a:lnTo>
                  <a:lnTo>
                    <a:pt x="250" y="19"/>
                  </a:lnTo>
                  <a:lnTo>
                    <a:pt x="250" y="26"/>
                  </a:lnTo>
                  <a:lnTo>
                    <a:pt x="245" y="32"/>
                  </a:lnTo>
                  <a:lnTo>
                    <a:pt x="226" y="58"/>
                  </a:lnTo>
                  <a:lnTo>
                    <a:pt x="206" y="71"/>
                  </a:lnTo>
                  <a:lnTo>
                    <a:pt x="152" y="90"/>
                  </a:lnTo>
                  <a:lnTo>
                    <a:pt x="103" y="83"/>
                  </a:lnTo>
                  <a:lnTo>
                    <a:pt x="49" y="83"/>
                  </a:lnTo>
                  <a:lnTo>
                    <a:pt x="20" y="90"/>
                  </a:lnTo>
                  <a:lnTo>
                    <a:pt x="5" y="96"/>
                  </a:lnTo>
                  <a:lnTo>
                    <a:pt x="0" y="96"/>
                  </a:lnTo>
                  <a:lnTo>
                    <a:pt x="0" y="9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0" name="Freeform 23"/>
            <p:cNvSpPr>
              <a:spLocks/>
            </p:cNvSpPr>
            <p:nvPr/>
          </p:nvSpPr>
          <p:spPr bwMode="auto">
            <a:xfrm>
              <a:off x="2657" y="2683"/>
              <a:ext cx="223" cy="571"/>
            </a:xfrm>
            <a:custGeom>
              <a:avLst/>
              <a:gdLst>
                <a:gd name="T0" fmla="*/ 222 w 223"/>
                <a:gd name="T1" fmla="*/ 11 h 571"/>
                <a:gd name="T2" fmla="*/ 222 w 223"/>
                <a:gd name="T3" fmla="*/ 21 h 571"/>
                <a:gd name="T4" fmla="*/ 217 w 223"/>
                <a:gd name="T5" fmla="*/ 27 h 571"/>
                <a:gd name="T6" fmla="*/ 222 w 223"/>
                <a:gd name="T7" fmla="*/ 32 h 571"/>
                <a:gd name="T8" fmla="*/ 222 w 223"/>
                <a:gd name="T9" fmla="*/ 32 h 571"/>
                <a:gd name="T10" fmla="*/ 222 w 223"/>
                <a:gd name="T11" fmla="*/ 42 h 571"/>
                <a:gd name="T12" fmla="*/ 217 w 223"/>
                <a:gd name="T13" fmla="*/ 63 h 571"/>
                <a:gd name="T14" fmla="*/ 213 w 223"/>
                <a:gd name="T15" fmla="*/ 94 h 571"/>
                <a:gd name="T16" fmla="*/ 203 w 223"/>
                <a:gd name="T17" fmla="*/ 152 h 571"/>
                <a:gd name="T18" fmla="*/ 189 w 223"/>
                <a:gd name="T19" fmla="*/ 204 h 571"/>
                <a:gd name="T20" fmla="*/ 166 w 223"/>
                <a:gd name="T21" fmla="*/ 256 h 571"/>
                <a:gd name="T22" fmla="*/ 134 w 223"/>
                <a:gd name="T23" fmla="*/ 303 h 571"/>
                <a:gd name="T24" fmla="*/ 120 w 223"/>
                <a:gd name="T25" fmla="*/ 324 h 571"/>
                <a:gd name="T26" fmla="*/ 102 w 223"/>
                <a:gd name="T27" fmla="*/ 350 h 571"/>
                <a:gd name="T28" fmla="*/ 83 w 223"/>
                <a:gd name="T29" fmla="*/ 376 h 571"/>
                <a:gd name="T30" fmla="*/ 65 w 223"/>
                <a:gd name="T31" fmla="*/ 392 h 571"/>
                <a:gd name="T32" fmla="*/ 46 w 223"/>
                <a:gd name="T33" fmla="*/ 444 h 571"/>
                <a:gd name="T34" fmla="*/ 23 w 223"/>
                <a:gd name="T35" fmla="*/ 496 h 571"/>
                <a:gd name="T36" fmla="*/ 18 w 223"/>
                <a:gd name="T37" fmla="*/ 517 h 571"/>
                <a:gd name="T38" fmla="*/ 14 w 223"/>
                <a:gd name="T39" fmla="*/ 533 h 571"/>
                <a:gd name="T40" fmla="*/ 14 w 223"/>
                <a:gd name="T41" fmla="*/ 538 h 571"/>
                <a:gd name="T42" fmla="*/ 9 w 223"/>
                <a:gd name="T43" fmla="*/ 543 h 571"/>
                <a:gd name="T44" fmla="*/ 9 w 223"/>
                <a:gd name="T45" fmla="*/ 554 h 571"/>
                <a:gd name="T46" fmla="*/ 9 w 223"/>
                <a:gd name="T47" fmla="*/ 564 h 571"/>
                <a:gd name="T48" fmla="*/ 9 w 223"/>
                <a:gd name="T49" fmla="*/ 570 h 571"/>
                <a:gd name="T50" fmla="*/ 5 w 223"/>
                <a:gd name="T51" fmla="*/ 570 h 571"/>
                <a:gd name="T52" fmla="*/ 0 w 223"/>
                <a:gd name="T53" fmla="*/ 554 h 571"/>
                <a:gd name="T54" fmla="*/ 0 w 223"/>
                <a:gd name="T55" fmla="*/ 533 h 571"/>
                <a:gd name="T56" fmla="*/ 5 w 223"/>
                <a:gd name="T57" fmla="*/ 491 h 571"/>
                <a:gd name="T58" fmla="*/ 18 w 223"/>
                <a:gd name="T59" fmla="*/ 449 h 571"/>
                <a:gd name="T60" fmla="*/ 23 w 223"/>
                <a:gd name="T61" fmla="*/ 439 h 571"/>
                <a:gd name="T62" fmla="*/ 23 w 223"/>
                <a:gd name="T63" fmla="*/ 434 h 571"/>
                <a:gd name="T64" fmla="*/ 28 w 223"/>
                <a:gd name="T65" fmla="*/ 429 h 571"/>
                <a:gd name="T66" fmla="*/ 37 w 223"/>
                <a:gd name="T67" fmla="*/ 413 h 571"/>
                <a:gd name="T68" fmla="*/ 42 w 223"/>
                <a:gd name="T69" fmla="*/ 408 h 571"/>
                <a:gd name="T70" fmla="*/ 46 w 223"/>
                <a:gd name="T71" fmla="*/ 402 h 571"/>
                <a:gd name="T72" fmla="*/ 55 w 223"/>
                <a:gd name="T73" fmla="*/ 382 h 571"/>
                <a:gd name="T74" fmla="*/ 69 w 223"/>
                <a:gd name="T75" fmla="*/ 361 h 571"/>
                <a:gd name="T76" fmla="*/ 83 w 223"/>
                <a:gd name="T77" fmla="*/ 345 h 571"/>
                <a:gd name="T78" fmla="*/ 102 w 223"/>
                <a:gd name="T79" fmla="*/ 335 h 571"/>
                <a:gd name="T80" fmla="*/ 111 w 223"/>
                <a:gd name="T81" fmla="*/ 319 h 571"/>
                <a:gd name="T82" fmla="*/ 120 w 223"/>
                <a:gd name="T83" fmla="*/ 303 h 571"/>
                <a:gd name="T84" fmla="*/ 129 w 223"/>
                <a:gd name="T85" fmla="*/ 288 h 571"/>
                <a:gd name="T86" fmla="*/ 134 w 223"/>
                <a:gd name="T87" fmla="*/ 272 h 571"/>
                <a:gd name="T88" fmla="*/ 148 w 223"/>
                <a:gd name="T89" fmla="*/ 241 h 571"/>
                <a:gd name="T90" fmla="*/ 166 w 223"/>
                <a:gd name="T91" fmla="*/ 215 h 571"/>
                <a:gd name="T92" fmla="*/ 171 w 223"/>
                <a:gd name="T93" fmla="*/ 209 h 571"/>
                <a:gd name="T94" fmla="*/ 171 w 223"/>
                <a:gd name="T95" fmla="*/ 199 h 571"/>
                <a:gd name="T96" fmla="*/ 171 w 223"/>
                <a:gd name="T97" fmla="*/ 194 h 571"/>
                <a:gd name="T98" fmla="*/ 176 w 223"/>
                <a:gd name="T99" fmla="*/ 188 h 571"/>
                <a:gd name="T100" fmla="*/ 185 w 223"/>
                <a:gd name="T101" fmla="*/ 178 h 571"/>
                <a:gd name="T102" fmla="*/ 194 w 223"/>
                <a:gd name="T103" fmla="*/ 162 h 571"/>
                <a:gd name="T104" fmla="*/ 199 w 223"/>
                <a:gd name="T105" fmla="*/ 147 h 571"/>
                <a:gd name="T106" fmla="*/ 203 w 223"/>
                <a:gd name="T107" fmla="*/ 126 h 571"/>
                <a:gd name="T108" fmla="*/ 208 w 223"/>
                <a:gd name="T109" fmla="*/ 121 h 571"/>
                <a:gd name="T110" fmla="*/ 208 w 223"/>
                <a:gd name="T111" fmla="*/ 115 h 571"/>
                <a:gd name="T112" fmla="*/ 213 w 223"/>
                <a:gd name="T113" fmla="*/ 58 h 571"/>
                <a:gd name="T114" fmla="*/ 222 w 223"/>
                <a:gd name="T115" fmla="*/ 0 h 571"/>
                <a:gd name="T116" fmla="*/ 222 w 223"/>
                <a:gd name="T117" fmla="*/ 6 h 571"/>
                <a:gd name="T118" fmla="*/ 222 w 223"/>
                <a:gd name="T119" fmla="*/ 11 h 5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3"/>
                <a:gd name="T181" fmla="*/ 0 h 571"/>
                <a:gd name="T182" fmla="*/ 223 w 223"/>
                <a:gd name="T183" fmla="*/ 571 h 5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3" h="571">
                  <a:moveTo>
                    <a:pt x="222" y="11"/>
                  </a:moveTo>
                  <a:lnTo>
                    <a:pt x="222" y="21"/>
                  </a:lnTo>
                  <a:lnTo>
                    <a:pt x="217" y="27"/>
                  </a:lnTo>
                  <a:lnTo>
                    <a:pt x="222" y="32"/>
                  </a:lnTo>
                  <a:lnTo>
                    <a:pt x="222" y="42"/>
                  </a:lnTo>
                  <a:lnTo>
                    <a:pt x="217" y="63"/>
                  </a:lnTo>
                  <a:lnTo>
                    <a:pt x="213" y="94"/>
                  </a:lnTo>
                  <a:lnTo>
                    <a:pt x="203" y="152"/>
                  </a:lnTo>
                  <a:lnTo>
                    <a:pt x="189" y="204"/>
                  </a:lnTo>
                  <a:lnTo>
                    <a:pt x="166" y="256"/>
                  </a:lnTo>
                  <a:lnTo>
                    <a:pt x="134" y="303"/>
                  </a:lnTo>
                  <a:lnTo>
                    <a:pt x="120" y="324"/>
                  </a:lnTo>
                  <a:lnTo>
                    <a:pt x="102" y="350"/>
                  </a:lnTo>
                  <a:lnTo>
                    <a:pt x="83" y="376"/>
                  </a:lnTo>
                  <a:lnTo>
                    <a:pt x="65" y="392"/>
                  </a:lnTo>
                  <a:lnTo>
                    <a:pt x="46" y="444"/>
                  </a:lnTo>
                  <a:lnTo>
                    <a:pt x="23" y="496"/>
                  </a:lnTo>
                  <a:lnTo>
                    <a:pt x="18" y="517"/>
                  </a:lnTo>
                  <a:lnTo>
                    <a:pt x="14" y="533"/>
                  </a:lnTo>
                  <a:lnTo>
                    <a:pt x="14" y="538"/>
                  </a:lnTo>
                  <a:lnTo>
                    <a:pt x="9" y="543"/>
                  </a:lnTo>
                  <a:lnTo>
                    <a:pt x="9" y="554"/>
                  </a:lnTo>
                  <a:lnTo>
                    <a:pt x="9" y="564"/>
                  </a:lnTo>
                  <a:lnTo>
                    <a:pt x="9" y="570"/>
                  </a:lnTo>
                  <a:lnTo>
                    <a:pt x="5" y="570"/>
                  </a:lnTo>
                  <a:lnTo>
                    <a:pt x="0" y="554"/>
                  </a:lnTo>
                  <a:lnTo>
                    <a:pt x="0" y="533"/>
                  </a:lnTo>
                  <a:lnTo>
                    <a:pt x="5" y="491"/>
                  </a:lnTo>
                  <a:lnTo>
                    <a:pt x="18" y="449"/>
                  </a:lnTo>
                  <a:lnTo>
                    <a:pt x="23" y="439"/>
                  </a:lnTo>
                  <a:lnTo>
                    <a:pt x="23" y="434"/>
                  </a:lnTo>
                  <a:lnTo>
                    <a:pt x="28" y="429"/>
                  </a:lnTo>
                  <a:lnTo>
                    <a:pt x="37" y="413"/>
                  </a:lnTo>
                  <a:lnTo>
                    <a:pt x="42" y="408"/>
                  </a:lnTo>
                  <a:lnTo>
                    <a:pt x="46" y="402"/>
                  </a:lnTo>
                  <a:lnTo>
                    <a:pt x="55" y="382"/>
                  </a:lnTo>
                  <a:lnTo>
                    <a:pt x="69" y="361"/>
                  </a:lnTo>
                  <a:lnTo>
                    <a:pt x="83" y="345"/>
                  </a:lnTo>
                  <a:lnTo>
                    <a:pt x="102" y="335"/>
                  </a:lnTo>
                  <a:lnTo>
                    <a:pt x="111" y="319"/>
                  </a:lnTo>
                  <a:lnTo>
                    <a:pt x="120" y="303"/>
                  </a:lnTo>
                  <a:lnTo>
                    <a:pt x="129" y="288"/>
                  </a:lnTo>
                  <a:lnTo>
                    <a:pt x="134" y="272"/>
                  </a:lnTo>
                  <a:lnTo>
                    <a:pt x="148" y="241"/>
                  </a:lnTo>
                  <a:lnTo>
                    <a:pt x="166" y="215"/>
                  </a:lnTo>
                  <a:lnTo>
                    <a:pt x="171" y="209"/>
                  </a:lnTo>
                  <a:lnTo>
                    <a:pt x="171" y="199"/>
                  </a:lnTo>
                  <a:lnTo>
                    <a:pt x="171" y="194"/>
                  </a:lnTo>
                  <a:lnTo>
                    <a:pt x="176" y="188"/>
                  </a:lnTo>
                  <a:lnTo>
                    <a:pt x="185" y="178"/>
                  </a:lnTo>
                  <a:lnTo>
                    <a:pt x="194" y="162"/>
                  </a:lnTo>
                  <a:lnTo>
                    <a:pt x="199" y="147"/>
                  </a:lnTo>
                  <a:lnTo>
                    <a:pt x="203" y="126"/>
                  </a:lnTo>
                  <a:lnTo>
                    <a:pt x="208" y="121"/>
                  </a:lnTo>
                  <a:lnTo>
                    <a:pt x="208" y="115"/>
                  </a:lnTo>
                  <a:lnTo>
                    <a:pt x="213" y="58"/>
                  </a:lnTo>
                  <a:lnTo>
                    <a:pt x="222" y="0"/>
                  </a:lnTo>
                  <a:lnTo>
                    <a:pt x="222" y="6"/>
                  </a:lnTo>
                  <a:lnTo>
                    <a:pt x="222" y="1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1" name="Freeform 24"/>
            <p:cNvSpPr>
              <a:spLocks/>
            </p:cNvSpPr>
            <p:nvPr/>
          </p:nvSpPr>
          <p:spPr bwMode="auto">
            <a:xfrm>
              <a:off x="3061" y="2847"/>
              <a:ext cx="76" cy="196"/>
            </a:xfrm>
            <a:custGeom>
              <a:avLst/>
              <a:gdLst>
                <a:gd name="T0" fmla="*/ 15 w 76"/>
                <a:gd name="T1" fmla="*/ 171 h 196"/>
                <a:gd name="T2" fmla="*/ 25 w 76"/>
                <a:gd name="T3" fmla="*/ 151 h 196"/>
                <a:gd name="T4" fmla="*/ 40 w 76"/>
                <a:gd name="T5" fmla="*/ 132 h 196"/>
                <a:gd name="T6" fmla="*/ 50 w 76"/>
                <a:gd name="T7" fmla="*/ 117 h 196"/>
                <a:gd name="T8" fmla="*/ 60 w 76"/>
                <a:gd name="T9" fmla="*/ 98 h 196"/>
                <a:gd name="T10" fmla="*/ 65 w 76"/>
                <a:gd name="T11" fmla="*/ 83 h 196"/>
                <a:gd name="T12" fmla="*/ 65 w 76"/>
                <a:gd name="T13" fmla="*/ 78 h 196"/>
                <a:gd name="T14" fmla="*/ 65 w 76"/>
                <a:gd name="T15" fmla="*/ 73 h 196"/>
                <a:gd name="T16" fmla="*/ 70 w 76"/>
                <a:gd name="T17" fmla="*/ 63 h 196"/>
                <a:gd name="T18" fmla="*/ 75 w 76"/>
                <a:gd name="T19" fmla="*/ 53 h 196"/>
                <a:gd name="T20" fmla="*/ 75 w 76"/>
                <a:gd name="T21" fmla="*/ 49 h 196"/>
                <a:gd name="T22" fmla="*/ 70 w 76"/>
                <a:gd name="T23" fmla="*/ 24 h 196"/>
                <a:gd name="T24" fmla="*/ 60 w 76"/>
                <a:gd name="T25" fmla="*/ 0 h 196"/>
                <a:gd name="T26" fmla="*/ 55 w 76"/>
                <a:gd name="T27" fmla="*/ 29 h 196"/>
                <a:gd name="T28" fmla="*/ 45 w 76"/>
                <a:gd name="T29" fmla="*/ 58 h 196"/>
                <a:gd name="T30" fmla="*/ 25 w 76"/>
                <a:gd name="T31" fmla="*/ 117 h 196"/>
                <a:gd name="T32" fmla="*/ 20 w 76"/>
                <a:gd name="T33" fmla="*/ 137 h 196"/>
                <a:gd name="T34" fmla="*/ 10 w 76"/>
                <a:gd name="T35" fmla="*/ 156 h 196"/>
                <a:gd name="T36" fmla="*/ 5 w 76"/>
                <a:gd name="T37" fmla="*/ 171 h 196"/>
                <a:gd name="T38" fmla="*/ 0 w 76"/>
                <a:gd name="T39" fmla="*/ 181 h 196"/>
                <a:gd name="T40" fmla="*/ 0 w 76"/>
                <a:gd name="T41" fmla="*/ 181 h 196"/>
                <a:gd name="T42" fmla="*/ 5 w 76"/>
                <a:gd name="T43" fmla="*/ 190 h 196"/>
                <a:gd name="T44" fmla="*/ 5 w 76"/>
                <a:gd name="T45" fmla="*/ 195 h 196"/>
                <a:gd name="T46" fmla="*/ 10 w 76"/>
                <a:gd name="T47" fmla="*/ 190 h 196"/>
                <a:gd name="T48" fmla="*/ 10 w 76"/>
                <a:gd name="T49" fmla="*/ 181 h 196"/>
                <a:gd name="T50" fmla="*/ 15 w 76"/>
                <a:gd name="T51" fmla="*/ 171 h 19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6"/>
                <a:gd name="T79" fmla="*/ 0 h 196"/>
                <a:gd name="T80" fmla="*/ 76 w 76"/>
                <a:gd name="T81" fmla="*/ 196 h 19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6" h="196">
                  <a:moveTo>
                    <a:pt x="15" y="171"/>
                  </a:moveTo>
                  <a:lnTo>
                    <a:pt x="25" y="151"/>
                  </a:lnTo>
                  <a:lnTo>
                    <a:pt x="40" y="132"/>
                  </a:lnTo>
                  <a:lnTo>
                    <a:pt x="50" y="117"/>
                  </a:lnTo>
                  <a:lnTo>
                    <a:pt x="60" y="98"/>
                  </a:lnTo>
                  <a:lnTo>
                    <a:pt x="65" y="83"/>
                  </a:lnTo>
                  <a:lnTo>
                    <a:pt x="65" y="78"/>
                  </a:lnTo>
                  <a:lnTo>
                    <a:pt x="65" y="73"/>
                  </a:lnTo>
                  <a:lnTo>
                    <a:pt x="70" y="63"/>
                  </a:lnTo>
                  <a:lnTo>
                    <a:pt x="75" y="53"/>
                  </a:lnTo>
                  <a:lnTo>
                    <a:pt x="75" y="49"/>
                  </a:lnTo>
                  <a:lnTo>
                    <a:pt x="70" y="24"/>
                  </a:lnTo>
                  <a:lnTo>
                    <a:pt x="60" y="0"/>
                  </a:lnTo>
                  <a:lnTo>
                    <a:pt x="55" y="29"/>
                  </a:lnTo>
                  <a:lnTo>
                    <a:pt x="45" y="58"/>
                  </a:lnTo>
                  <a:lnTo>
                    <a:pt x="25" y="117"/>
                  </a:lnTo>
                  <a:lnTo>
                    <a:pt x="20" y="137"/>
                  </a:lnTo>
                  <a:lnTo>
                    <a:pt x="10" y="156"/>
                  </a:lnTo>
                  <a:lnTo>
                    <a:pt x="5" y="171"/>
                  </a:lnTo>
                  <a:lnTo>
                    <a:pt x="0" y="181"/>
                  </a:lnTo>
                  <a:lnTo>
                    <a:pt x="5" y="190"/>
                  </a:lnTo>
                  <a:lnTo>
                    <a:pt x="5" y="195"/>
                  </a:lnTo>
                  <a:lnTo>
                    <a:pt x="10" y="190"/>
                  </a:lnTo>
                  <a:lnTo>
                    <a:pt x="10" y="181"/>
                  </a:lnTo>
                  <a:lnTo>
                    <a:pt x="15" y="171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2" name="Freeform 25"/>
            <p:cNvSpPr>
              <a:spLocks/>
            </p:cNvSpPr>
            <p:nvPr/>
          </p:nvSpPr>
          <p:spPr bwMode="auto">
            <a:xfrm>
              <a:off x="2887" y="2191"/>
              <a:ext cx="62" cy="346"/>
            </a:xfrm>
            <a:custGeom>
              <a:avLst/>
              <a:gdLst>
                <a:gd name="T0" fmla="*/ 33 w 62"/>
                <a:gd name="T1" fmla="*/ 345 h 346"/>
                <a:gd name="T2" fmla="*/ 38 w 62"/>
                <a:gd name="T3" fmla="*/ 304 h 346"/>
                <a:gd name="T4" fmla="*/ 33 w 62"/>
                <a:gd name="T5" fmla="*/ 256 h 346"/>
                <a:gd name="T6" fmla="*/ 23 w 62"/>
                <a:gd name="T7" fmla="*/ 207 h 346"/>
                <a:gd name="T8" fmla="*/ 19 w 62"/>
                <a:gd name="T9" fmla="*/ 166 h 346"/>
                <a:gd name="T10" fmla="*/ 28 w 62"/>
                <a:gd name="T11" fmla="*/ 114 h 346"/>
                <a:gd name="T12" fmla="*/ 38 w 62"/>
                <a:gd name="T13" fmla="*/ 57 h 346"/>
                <a:gd name="T14" fmla="*/ 42 w 62"/>
                <a:gd name="T15" fmla="*/ 41 h 346"/>
                <a:gd name="T16" fmla="*/ 47 w 62"/>
                <a:gd name="T17" fmla="*/ 24 h 346"/>
                <a:gd name="T18" fmla="*/ 52 w 62"/>
                <a:gd name="T19" fmla="*/ 16 h 346"/>
                <a:gd name="T20" fmla="*/ 57 w 62"/>
                <a:gd name="T21" fmla="*/ 12 h 346"/>
                <a:gd name="T22" fmla="*/ 61 w 62"/>
                <a:gd name="T23" fmla="*/ 4 h 346"/>
                <a:gd name="T24" fmla="*/ 57 w 62"/>
                <a:gd name="T25" fmla="*/ 0 h 346"/>
                <a:gd name="T26" fmla="*/ 52 w 62"/>
                <a:gd name="T27" fmla="*/ 4 h 346"/>
                <a:gd name="T28" fmla="*/ 42 w 62"/>
                <a:gd name="T29" fmla="*/ 12 h 346"/>
                <a:gd name="T30" fmla="*/ 38 w 62"/>
                <a:gd name="T31" fmla="*/ 16 h 346"/>
                <a:gd name="T32" fmla="*/ 33 w 62"/>
                <a:gd name="T33" fmla="*/ 20 h 346"/>
                <a:gd name="T34" fmla="*/ 19 w 62"/>
                <a:gd name="T35" fmla="*/ 69 h 346"/>
                <a:gd name="T36" fmla="*/ 0 w 62"/>
                <a:gd name="T37" fmla="*/ 114 h 346"/>
                <a:gd name="T38" fmla="*/ 5 w 62"/>
                <a:gd name="T39" fmla="*/ 150 h 346"/>
                <a:gd name="T40" fmla="*/ 5 w 62"/>
                <a:gd name="T41" fmla="*/ 187 h 346"/>
                <a:gd name="T42" fmla="*/ 14 w 62"/>
                <a:gd name="T43" fmla="*/ 240 h 346"/>
                <a:gd name="T44" fmla="*/ 23 w 62"/>
                <a:gd name="T45" fmla="*/ 288 h 346"/>
                <a:gd name="T46" fmla="*/ 38 w 62"/>
                <a:gd name="T47" fmla="*/ 317 h 346"/>
                <a:gd name="T48" fmla="*/ 38 w 62"/>
                <a:gd name="T49" fmla="*/ 333 h 346"/>
                <a:gd name="T50" fmla="*/ 33 w 62"/>
                <a:gd name="T51" fmla="*/ 345 h 3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2"/>
                <a:gd name="T79" fmla="*/ 0 h 346"/>
                <a:gd name="T80" fmla="*/ 62 w 62"/>
                <a:gd name="T81" fmla="*/ 346 h 34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2" h="346">
                  <a:moveTo>
                    <a:pt x="33" y="345"/>
                  </a:moveTo>
                  <a:lnTo>
                    <a:pt x="38" y="304"/>
                  </a:lnTo>
                  <a:lnTo>
                    <a:pt x="33" y="256"/>
                  </a:lnTo>
                  <a:lnTo>
                    <a:pt x="23" y="207"/>
                  </a:lnTo>
                  <a:lnTo>
                    <a:pt x="19" y="166"/>
                  </a:lnTo>
                  <a:lnTo>
                    <a:pt x="28" y="114"/>
                  </a:lnTo>
                  <a:lnTo>
                    <a:pt x="38" y="57"/>
                  </a:lnTo>
                  <a:lnTo>
                    <a:pt x="42" y="41"/>
                  </a:lnTo>
                  <a:lnTo>
                    <a:pt x="47" y="24"/>
                  </a:lnTo>
                  <a:lnTo>
                    <a:pt x="52" y="16"/>
                  </a:lnTo>
                  <a:lnTo>
                    <a:pt x="57" y="12"/>
                  </a:lnTo>
                  <a:lnTo>
                    <a:pt x="61" y="4"/>
                  </a:lnTo>
                  <a:lnTo>
                    <a:pt x="57" y="0"/>
                  </a:lnTo>
                  <a:lnTo>
                    <a:pt x="52" y="4"/>
                  </a:lnTo>
                  <a:lnTo>
                    <a:pt x="42" y="12"/>
                  </a:lnTo>
                  <a:lnTo>
                    <a:pt x="38" y="16"/>
                  </a:lnTo>
                  <a:lnTo>
                    <a:pt x="33" y="20"/>
                  </a:lnTo>
                  <a:lnTo>
                    <a:pt x="19" y="69"/>
                  </a:lnTo>
                  <a:lnTo>
                    <a:pt x="0" y="114"/>
                  </a:lnTo>
                  <a:lnTo>
                    <a:pt x="5" y="150"/>
                  </a:lnTo>
                  <a:lnTo>
                    <a:pt x="5" y="187"/>
                  </a:lnTo>
                  <a:lnTo>
                    <a:pt x="14" y="240"/>
                  </a:lnTo>
                  <a:lnTo>
                    <a:pt x="23" y="288"/>
                  </a:lnTo>
                  <a:lnTo>
                    <a:pt x="38" y="317"/>
                  </a:lnTo>
                  <a:lnTo>
                    <a:pt x="38" y="333"/>
                  </a:lnTo>
                  <a:lnTo>
                    <a:pt x="33" y="345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3" name="Freeform 26"/>
            <p:cNvSpPr>
              <a:spLocks/>
            </p:cNvSpPr>
            <p:nvPr/>
          </p:nvSpPr>
          <p:spPr bwMode="auto">
            <a:xfrm>
              <a:off x="2993" y="2030"/>
              <a:ext cx="50" cy="308"/>
            </a:xfrm>
            <a:custGeom>
              <a:avLst/>
              <a:gdLst>
                <a:gd name="T0" fmla="*/ 49 w 50"/>
                <a:gd name="T1" fmla="*/ 307 h 308"/>
                <a:gd name="T2" fmla="*/ 34 w 50"/>
                <a:gd name="T3" fmla="*/ 296 h 308"/>
                <a:gd name="T4" fmla="*/ 20 w 50"/>
                <a:gd name="T5" fmla="*/ 281 h 308"/>
                <a:gd name="T6" fmla="*/ 5 w 50"/>
                <a:gd name="T7" fmla="*/ 251 h 308"/>
                <a:gd name="T8" fmla="*/ 5 w 50"/>
                <a:gd name="T9" fmla="*/ 236 h 308"/>
                <a:gd name="T10" fmla="*/ 0 w 50"/>
                <a:gd name="T11" fmla="*/ 232 h 308"/>
                <a:gd name="T12" fmla="*/ 0 w 50"/>
                <a:gd name="T13" fmla="*/ 228 h 308"/>
                <a:gd name="T14" fmla="*/ 5 w 50"/>
                <a:gd name="T15" fmla="*/ 169 h 308"/>
                <a:gd name="T16" fmla="*/ 15 w 50"/>
                <a:gd name="T17" fmla="*/ 142 h 308"/>
                <a:gd name="T18" fmla="*/ 25 w 50"/>
                <a:gd name="T19" fmla="*/ 116 h 308"/>
                <a:gd name="T20" fmla="*/ 30 w 50"/>
                <a:gd name="T21" fmla="*/ 86 h 308"/>
                <a:gd name="T22" fmla="*/ 25 w 50"/>
                <a:gd name="T23" fmla="*/ 56 h 308"/>
                <a:gd name="T24" fmla="*/ 15 w 50"/>
                <a:gd name="T25" fmla="*/ 27 h 308"/>
                <a:gd name="T26" fmla="*/ 0 w 50"/>
                <a:gd name="T27" fmla="*/ 0 h 308"/>
                <a:gd name="T28" fmla="*/ 0 w 50"/>
                <a:gd name="T29" fmla="*/ 0 h 308"/>
                <a:gd name="T30" fmla="*/ 0 w 50"/>
                <a:gd name="T31" fmla="*/ 0 h 308"/>
                <a:gd name="T32" fmla="*/ 10 w 50"/>
                <a:gd name="T33" fmla="*/ 8 h 308"/>
                <a:gd name="T34" fmla="*/ 25 w 50"/>
                <a:gd name="T35" fmla="*/ 19 h 308"/>
                <a:gd name="T36" fmla="*/ 34 w 50"/>
                <a:gd name="T37" fmla="*/ 45 h 308"/>
                <a:gd name="T38" fmla="*/ 44 w 50"/>
                <a:gd name="T39" fmla="*/ 71 h 308"/>
                <a:gd name="T40" fmla="*/ 39 w 50"/>
                <a:gd name="T41" fmla="*/ 124 h 308"/>
                <a:gd name="T42" fmla="*/ 39 w 50"/>
                <a:gd name="T43" fmla="*/ 146 h 308"/>
                <a:gd name="T44" fmla="*/ 30 w 50"/>
                <a:gd name="T45" fmla="*/ 172 h 308"/>
                <a:gd name="T46" fmla="*/ 30 w 50"/>
                <a:gd name="T47" fmla="*/ 195 h 308"/>
                <a:gd name="T48" fmla="*/ 34 w 50"/>
                <a:gd name="T49" fmla="*/ 210 h 308"/>
                <a:gd name="T50" fmla="*/ 34 w 50"/>
                <a:gd name="T51" fmla="*/ 217 h 308"/>
                <a:gd name="T52" fmla="*/ 34 w 50"/>
                <a:gd name="T53" fmla="*/ 225 h 308"/>
                <a:gd name="T54" fmla="*/ 34 w 50"/>
                <a:gd name="T55" fmla="*/ 232 h 308"/>
                <a:gd name="T56" fmla="*/ 34 w 50"/>
                <a:gd name="T57" fmla="*/ 240 h 308"/>
                <a:gd name="T58" fmla="*/ 39 w 50"/>
                <a:gd name="T59" fmla="*/ 251 h 308"/>
                <a:gd name="T60" fmla="*/ 44 w 50"/>
                <a:gd name="T61" fmla="*/ 270 h 308"/>
                <a:gd name="T62" fmla="*/ 44 w 50"/>
                <a:gd name="T63" fmla="*/ 277 h 308"/>
                <a:gd name="T64" fmla="*/ 49 w 50"/>
                <a:gd name="T65" fmla="*/ 292 h 308"/>
                <a:gd name="T66" fmla="*/ 49 w 50"/>
                <a:gd name="T67" fmla="*/ 303 h 308"/>
                <a:gd name="T68" fmla="*/ 49 w 50"/>
                <a:gd name="T69" fmla="*/ 307 h 3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"/>
                <a:gd name="T106" fmla="*/ 0 h 308"/>
                <a:gd name="T107" fmla="*/ 50 w 50"/>
                <a:gd name="T108" fmla="*/ 308 h 30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" h="308">
                  <a:moveTo>
                    <a:pt x="49" y="307"/>
                  </a:moveTo>
                  <a:lnTo>
                    <a:pt x="34" y="296"/>
                  </a:lnTo>
                  <a:lnTo>
                    <a:pt x="20" y="281"/>
                  </a:lnTo>
                  <a:lnTo>
                    <a:pt x="5" y="251"/>
                  </a:lnTo>
                  <a:lnTo>
                    <a:pt x="5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5" y="169"/>
                  </a:lnTo>
                  <a:lnTo>
                    <a:pt x="15" y="142"/>
                  </a:lnTo>
                  <a:lnTo>
                    <a:pt x="25" y="116"/>
                  </a:lnTo>
                  <a:lnTo>
                    <a:pt x="30" y="86"/>
                  </a:lnTo>
                  <a:lnTo>
                    <a:pt x="25" y="56"/>
                  </a:lnTo>
                  <a:lnTo>
                    <a:pt x="15" y="27"/>
                  </a:lnTo>
                  <a:lnTo>
                    <a:pt x="0" y="0"/>
                  </a:lnTo>
                  <a:lnTo>
                    <a:pt x="10" y="8"/>
                  </a:lnTo>
                  <a:lnTo>
                    <a:pt x="25" y="19"/>
                  </a:lnTo>
                  <a:lnTo>
                    <a:pt x="34" y="45"/>
                  </a:lnTo>
                  <a:lnTo>
                    <a:pt x="44" y="71"/>
                  </a:lnTo>
                  <a:lnTo>
                    <a:pt x="39" y="124"/>
                  </a:lnTo>
                  <a:lnTo>
                    <a:pt x="39" y="146"/>
                  </a:lnTo>
                  <a:lnTo>
                    <a:pt x="30" y="172"/>
                  </a:lnTo>
                  <a:lnTo>
                    <a:pt x="30" y="195"/>
                  </a:lnTo>
                  <a:lnTo>
                    <a:pt x="34" y="210"/>
                  </a:lnTo>
                  <a:lnTo>
                    <a:pt x="34" y="217"/>
                  </a:lnTo>
                  <a:lnTo>
                    <a:pt x="34" y="225"/>
                  </a:lnTo>
                  <a:lnTo>
                    <a:pt x="34" y="232"/>
                  </a:lnTo>
                  <a:lnTo>
                    <a:pt x="34" y="240"/>
                  </a:lnTo>
                  <a:lnTo>
                    <a:pt x="39" y="251"/>
                  </a:lnTo>
                  <a:lnTo>
                    <a:pt x="44" y="270"/>
                  </a:lnTo>
                  <a:lnTo>
                    <a:pt x="44" y="277"/>
                  </a:lnTo>
                  <a:lnTo>
                    <a:pt x="49" y="292"/>
                  </a:lnTo>
                  <a:lnTo>
                    <a:pt x="49" y="303"/>
                  </a:lnTo>
                  <a:lnTo>
                    <a:pt x="49" y="307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4" name="Freeform 27"/>
            <p:cNvSpPr>
              <a:spLocks/>
            </p:cNvSpPr>
            <p:nvPr/>
          </p:nvSpPr>
          <p:spPr bwMode="auto">
            <a:xfrm>
              <a:off x="3030" y="2379"/>
              <a:ext cx="96" cy="259"/>
            </a:xfrm>
            <a:custGeom>
              <a:avLst/>
              <a:gdLst>
                <a:gd name="T0" fmla="*/ 0 w 96"/>
                <a:gd name="T1" fmla="*/ 8 h 259"/>
                <a:gd name="T2" fmla="*/ 15 w 96"/>
                <a:gd name="T3" fmla="*/ 68 h 259"/>
                <a:gd name="T4" fmla="*/ 35 w 96"/>
                <a:gd name="T5" fmla="*/ 127 h 259"/>
                <a:gd name="T6" fmla="*/ 40 w 96"/>
                <a:gd name="T7" fmla="*/ 148 h 259"/>
                <a:gd name="T8" fmla="*/ 50 w 96"/>
                <a:gd name="T9" fmla="*/ 165 h 259"/>
                <a:gd name="T10" fmla="*/ 60 w 96"/>
                <a:gd name="T11" fmla="*/ 182 h 259"/>
                <a:gd name="T12" fmla="*/ 70 w 96"/>
                <a:gd name="T13" fmla="*/ 199 h 259"/>
                <a:gd name="T14" fmla="*/ 75 w 96"/>
                <a:gd name="T15" fmla="*/ 211 h 259"/>
                <a:gd name="T16" fmla="*/ 75 w 96"/>
                <a:gd name="T17" fmla="*/ 224 h 259"/>
                <a:gd name="T18" fmla="*/ 80 w 96"/>
                <a:gd name="T19" fmla="*/ 232 h 259"/>
                <a:gd name="T20" fmla="*/ 80 w 96"/>
                <a:gd name="T21" fmla="*/ 237 h 259"/>
                <a:gd name="T22" fmla="*/ 75 w 96"/>
                <a:gd name="T23" fmla="*/ 254 h 259"/>
                <a:gd name="T24" fmla="*/ 75 w 96"/>
                <a:gd name="T25" fmla="*/ 258 h 259"/>
                <a:gd name="T26" fmla="*/ 75 w 96"/>
                <a:gd name="T27" fmla="*/ 258 h 259"/>
                <a:gd name="T28" fmla="*/ 75 w 96"/>
                <a:gd name="T29" fmla="*/ 254 h 259"/>
                <a:gd name="T30" fmla="*/ 80 w 96"/>
                <a:gd name="T31" fmla="*/ 241 h 259"/>
                <a:gd name="T32" fmla="*/ 85 w 96"/>
                <a:gd name="T33" fmla="*/ 228 h 259"/>
                <a:gd name="T34" fmla="*/ 90 w 96"/>
                <a:gd name="T35" fmla="*/ 220 h 259"/>
                <a:gd name="T36" fmla="*/ 90 w 96"/>
                <a:gd name="T37" fmla="*/ 211 h 259"/>
                <a:gd name="T38" fmla="*/ 95 w 96"/>
                <a:gd name="T39" fmla="*/ 199 h 259"/>
                <a:gd name="T40" fmla="*/ 90 w 96"/>
                <a:gd name="T41" fmla="*/ 190 h 259"/>
                <a:gd name="T42" fmla="*/ 90 w 96"/>
                <a:gd name="T43" fmla="*/ 190 h 259"/>
                <a:gd name="T44" fmla="*/ 90 w 96"/>
                <a:gd name="T45" fmla="*/ 186 h 259"/>
                <a:gd name="T46" fmla="*/ 90 w 96"/>
                <a:gd name="T47" fmla="*/ 186 h 259"/>
                <a:gd name="T48" fmla="*/ 90 w 96"/>
                <a:gd name="T49" fmla="*/ 182 h 259"/>
                <a:gd name="T50" fmla="*/ 90 w 96"/>
                <a:gd name="T51" fmla="*/ 173 h 259"/>
                <a:gd name="T52" fmla="*/ 85 w 96"/>
                <a:gd name="T53" fmla="*/ 156 h 259"/>
                <a:gd name="T54" fmla="*/ 75 w 96"/>
                <a:gd name="T55" fmla="*/ 131 h 259"/>
                <a:gd name="T56" fmla="*/ 60 w 96"/>
                <a:gd name="T57" fmla="*/ 106 h 259"/>
                <a:gd name="T58" fmla="*/ 40 w 96"/>
                <a:gd name="T59" fmla="*/ 80 h 259"/>
                <a:gd name="T60" fmla="*/ 25 w 96"/>
                <a:gd name="T61" fmla="*/ 59 h 259"/>
                <a:gd name="T62" fmla="*/ 15 w 96"/>
                <a:gd name="T63" fmla="*/ 30 h 259"/>
                <a:gd name="T64" fmla="*/ 0 w 96"/>
                <a:gd name="T65" fmla="*/ 0 h 259"/>
                <a:gd name="T66" fmla="*/ 0 w 96"/>
                <a:gd name="T67" fmla="*/ 4 h 259"/>
                <a:gd name="T68" fmla="*/ 0 w 96"/>
                <a:gd name="T69" fmla="*/ 8 h 2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"/>
                <a:gd name="T106" fmla="*/ 0 h 259"/>
                <a:gd name="T107" fmla="*/ 96 w 96"/>
                <a:gd name="T108" fmla="*/ 259 h 2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" h="259">
                  <a:moveTo>
                    <a:pt x="0" y="8"/>
                  </a:moveTo>
                  <a:lnTo>
                    <a:pt x="15" y="68"/>
                  </a:lnTo>
                  <a:lnTo>
                    <a:pt x="35" y="127"/>
                  </a:lnTo>
                  <a:lnTo>
                    <a:pt x="40" y="148"/>
                  </a:lnTo>
                  <a:lnTo>
                    <a:pt x="50" y="165"/>
                  </a:lnTo>
                  <a:lnTo>
                    <a:pt x="60" y="182"/>
                  </a:lnTo>
                  <a:lnTo>
                    <a:pt x="70" y="199"/>
                  </a:lnTo>
                  <a:lnTo>
                    <a:pt x="75" y="211"/>
                  </a:lnTo>
                  <a:lnTo>
                    <a:pt x="75" y="224"/>
                  </a:lnTo>
                  <a:lnTo>
                    <a:pt x="80" y="232"/>
                  </a:lnTo>
                  <a:lnTo>
                    <a:pt x="80" y="237"/>
                  </a:lnTo>
                  <a:lnTo>
                    <a:pt x="75" y="254"/>
                  </a:lnTo>
                  <a:lnTo>
                    <a:pt x="75" y="258"/>
                  </a:lnTo>
                  <a:lnTo>
                    <a:pt x="75" y="254"/>
                  </a:lnTo>
                  <a:lnTo>
                    <a:pt x="80" y="241"/>
                  </a:lnTo>
                  <a:lnTo>
                    <a:pt x="85" y="228"/>
                  </a:lnTo>
                  <a:lnTo>
                    <a:pt x="90" y="220"/>
                  </a:lnTo>
                  <a:lnTo>
                    <a:pt x="90" y="211"/>
                  </a:lnTo>
                  <a:lnTo>
                    <a:pt x="95" y="199"/>
                  </a:lnTo>
                  <a:lnTo>
                    <a:pt x="90" y="190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90" y="173"/>
                  </a:lnTo>
                  <a:lnTo>
                    <a:pt x="85" y="156"/>
                  </a:lnTo>
                  <a:lnTo>
                    <a:pt x="75" y="131"/>
                  </a:lnTo>
                  <a:lnTo>
                    <a:pt x="60" y="106"/>
                  </a:lnTo>
                  <a:lnTo>
                    <a:pt x="40" y="80"/>
                  </a:lnTo>
                  <a:lnTo>
                    <a:pt x="25" y="59"/>
                  </a:lnTo>
                  <a:lnTo>
                    <a:pt x="15" y="3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5" name="Freeform 28"/>
            <p:cNvSpPr>
              <a:spLocks/>
            </p:cNvSpPr>
            <p:nvPr/>
          </p:nvSpPr>
          <p:spPr bwMode="auto">
            <a:xfrm>
              <a:off x="3175" y="3495"/>
              <a:ext cx="53" cy="184"/>
            </a:xfrm>
            <a:custGeom>
              <a:avLst/>
              <a:gdLst>
                <a:gd name="T0" fmla="*/ 11 w 53"/>
                <a:gd name="T1" fmla="*/ 0 h 184"/>
                <a:gd name="T2" fmla="*/ 21 w 53"/>
                <a:gd name="T3" fmla="*/ 24 h 184"/>
                <a:gd name="T4" fmla="*/ 26 w 53"/>
                <a:gd name="T5" fmla="*/ 48 h 184"/>
                <a:gd name="T6" fmla="*/ 21 w 53"/>
                <a:gd name="T7" fmla="*/ 89 h 184"/>
                <a:gd name="T8" fmla="*/ 21 w 53"/>
                <a:gd name="T9" fmla="*/ 130 h 184"/>
                <a:gd name="T10" fmla="*/ 21 w 53"/>
                <a:gd name="T11" fmla="*/ 142 h 184"/>
                <a:gd name="T12" fmla="*/ 16 w 53"/>
                <a:gd name="T13" fmla="*/ 154 h 184"/>
                <a:gd name="T14" fmla="*/ 11 w 53"/>
                <a:gd name="T15" fmla="*/ 165 h 184"/>
                <a:gd name="T16" fmla="*/ 6 w 53"/>
                <a:gd name="T17" fmla="*/ 171 h 184"/>
                <a:gd name="T18" fmla="*/ 0 w 53"/>
                <a:gd name="T19" fmla="*/ 177 h 184"/>
                <a:gd name="T20" fmla="*/ 0 w 53"/>
                <a:gd name="T21" fmla="*/ 183 h 184"/>
                <a:gd name="T22" fmla="*/ 0 w 53"/>
                <a:gd name="T23" fmla="*/ 183 h 184"/>
                <a:gd name="T24" fmla="*/ 6 w 53"/>
                <a:gd name="T25" fmla="*/ 183 h 184"/>
                <a:gd name="T26" fmla="*/ 6 w 53"/>
                <a:gd name="T27" fmla="*/ 183 h 184"/>
                <a:gd name="T28" fmla="*/ 11 w 53"/>
                <a:gd name="T29" fmla="*/ 177 h 184"/>
                <a:gd name="T30" fmla="*/ 26 w 53"/>
                <a:gd name="T31" fmla="*/ 154 h 184"/>
                <a:gd name="T32" fmla="*/ 37 w 53"/>
                <a:gd name="T33" fmla="*/ 130 h 184"/>
                <a:gd name="T34" fmla="*/ 42 w 53"/>
                <a:gd name="T35" fmla="*/ 118 h 184"/>
                <a:gd name="T36" fmla="*/ 47 w 53"/>
                <a:gd name="T37" fmla="*/ 106 h 184"/>
                <a:gd name="T38" fmla="*/ 52 w 53"/>
                <a:gd name="T39" fmla="*/ 101 h 184"/>
                <a:gd name="T40" fmla="*/ 52 w 53"/>
                <a:gd name="T41" fmla="*/ 95 h 184"/>
                <a:gd name="T42" fmla="*/ 47 w 53"/>
                <a:gd name="T43" fmla="*/ 77 h 184"/>
                <a:gd name="T44" fmla="*/ 47 w 53"/>
                <a:gd name="T45" fmla="*/ 59 h 184"/>
                <a:gd name="T46" fmla="*/ 42 w 53"/>
                <a:gd name="T47" fmla="*/ 42 h 184"/>
                <a:gd name="T48" fmla="*/ 37 w 53"/>
                <a:gd name="T49" fmla="*/ 24 h 184"/>
                <a:gd name="T50" fmla="*/ 31 w 53"/>
                <a:gd name="T51" fmla="*/ 12 h 184"/>
                <a:gd name="T52" fmla="*/ 21 w 53"/>
                <a:gd name="T53" fmla="*/ 0 h 184"/>
                <a:gd name="T54" fmla="*/ 6 w 53"/>
                <a:gd name="T55" fmla="*/ 0 h 184"/>
                <a:gd name="T56" fmla="*/ 11 w 53"/>
                <a:gd name="T57" fmla="*/ 0 h 184"/>
                <a:gd name="T58" fmla="*/ 11 w 53"/>
                <a:gd name="T59" fmla="*/ 0 h 1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3"/>
                <a:gd name="T91" fmla="*/ 0 h 184"/>
                <a:gd name="T92" fmla="*/ 53 w 53"/>
                <a:gd name="T93" fmla="*/ 184 h 1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3" h="184">
                  <a:moveTo>
                    <a:pt x="11" y="0"/>
                  </a:moveTo>
                  <a:lnTo>
                    <a:pt x="21" y="24"/>
                  </a:lnTo>
                  <a:lnTo>
                    <a:pt x="26" y="48"/>
                  </a:lnTo>
                  <a:lnTo>
                    <a:pt x="21" y="89"/>
                  </a:lnTo>
                  <a:lnTo>
                    <a:pt x="21" y="130"/>
                  </a:lnTo>
                  <a:lnTo>
                    <a:pt x="21" y="142"/>
                  </a:lnTo>
                  <a:lnTo>
                    <a:pt x="16" y="154"/>
                  </a:lnTo>
                  <a:lnTo>
                    <a:pt x="11" y="165"/>
                  </a:lnTo>
                  <a:lnTo>
                    <a:pt x="6" y="171"/>
                  </a:lnTo>
                  <a:lnTo>
                    <a:pt x="0" y="177"/>
                  </a:lnTo>
                  <a:lnTo>
                    <a:pt x="0" y="183"/>
                  </a:lnTo>
                  <a:lnTo>
                    <a:pt x="6" y="183"/>
                  </a:lnTo>
                  <a:lnTo>
                    <a:pt x="11" y="177"/>
                  </a:lnTo>
                  <a:lnTo>
                    <a:pt x="26" y="154"/>
                  </a:lnTo>
                  <a:lnTo>
                    <a:pt x="37" y="130"/>
                  </a:lnTo>
                  <a:lnTo>
                    <a:pt x="42" y="118"/>
                  </a:lnTo>
                  <a:lnTo>
                    <a:pt x="47" y="106"/>
                  </a:lnTo>
                  <a:lnTo>
                    <a:pt x="52" y="101"/>
                  </a:lnTo>
                  <a:lnTo>
                    <a:pt x="52" y="95"/>
                  </a:lnTo>
                  <a:lnTo>
                    <a:pt x="47" y="77"/>
                  </a:lnTo>
                  <a:lnTo>
                    <a:pt x="47" y="59"/>
                  </a:lnTo>
                  <a:lnTo>
                    <a:pt x="42" y="42"/>
                  </a:lnTo>
                  <a:lnTo>
                    <a:pt x="37" y="24"/>
                  </a:lnTo>
                  <a:lnTo>
                    <a:pt x="31" y="12"/>
                  </a:lnTo>
                  <a:lnTo>
                    <a:pt x="21" y="0"/>
                  </a:lnTo>
                  <a:lnTo>
                    <a:pt x="6" y="0"/>
                  </a:lnTo>
                  <a:lnTo>
                    <a:pt x="11" y="0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716" name="Freeform 29"/>
            <p:cNvSpPr>
              <a:spLocks/>
            </p:cNvSpPr>
            <p:nvPr/>
          </p:nvSpPr>
          <p:spPr bwMode="auto">
            <a:xfrm>
              <a:off x="3150" y="3582"/>
              <a:ext cx="138" cy="260"/>
            </a:xfrm>
            <a:custGeom>
              <a:avLst/>
              <a:gdLst>
                <a:gd name="T0" fmla="*/ 137 w 138"/>
                <a:gd name="T1" fmla="*/ 68 h 260"/>
                <a:gd name="T2" fmla="*/ 121 w 138"/>
                <a:gd name="T3" fmla="*/ 99 h 260"/>
                <a:gd name="T4" fmla="*/ 116 w 138"/>
                <a:gd name="T5" fmla="*/ 136 h 260"/>
                <a:gd name="T6" fmla="*/ 105 w 138"/>
                <a:gd name="T7" fmla="*/ 167 h 260"/>
                <a:gd name="T8" fmla="*/ 84 w 138"/>
                <a:gd name="T9" fmla="*/ 197 h 260"/>
                <a:gd name="T10" fmla="*/ 58 w 138"/>
                <a:gd name="T11" fmla="*/ 222 h 260"/>
                <a:gd name="T12" fmla="*/ 27 w 138"/>
                <a:gd name="T13" fmla="*/ 240 h 260"/>
                <a:gd name="T14" fmla="*/ 6 w 138"/>
                <a:gd name="T15" fmla="*/ 253 h 260"/>
                <a:gd name="T16" fmla="*/ 0 w 138"/>
                <a:gd name="T17" fmla="*/ 259 h 260"/>
                <a:gd name="T18" fmla="*/ 0 w 138"/>
                <a:gd name="T19" fmla="*/ 259 h 260"/>
                <a:gd name="T20" fmla="*/ 32 w 138"/>
                <a:gd name="T21" fmla="*/ 222 h 260"/>
                <a:gd name="T22" fmla="*/ 58 w 138"/>
                <a:gd name="T23" fmla="*/ 185 h 260"/>
                <a:gd name="T24" fmla="*/ 105 w 138"/>
                <a:gd name="T25" fmla="*/ 105 h 260"/>
                <a:gd name="T26" fmla="*/ 105 w 138"/>
                <a:gd name="T27" fmla="*/ 86 h 260"/>
                <a:gd name="T28" fmla="*/ 105 w 138"/>
                <a:gd name="T29" fmla="*/ 43 h 260"/>
                <a:gd name="T30" fmla="*/ 105 w 138"/>
                <a:gd name="T31" fmla="*/ 0 h 260"/>
                <a:gd name="T32" fmla="*/ 105 w 138"/>
                <a:gd name="T33" fmla="*/ 0 h 260"/>
                <a:gd name="T34" fmla="*/ 111 w 138"/>
                <a:gd name="T35" fmla="*/ 6 h 260"/>
                <a:gd name="T36" fmla="*/ 121 w 138"/>
                <a:gd name="T37" fmla="*/ 25 h 260"/>
                <a:gd name="T38" fmla="*/ 126 w 138"/>
                <a:gd name="T39" fmla="*/ 31 h 260"/>
                <a:gd name="T40" fmla="*/ 126 w 138"/>
                <a:gd name="T41" fmla="*/ 43 h 260"/>
                <a:gd name="T42" fmla="*/ 126 w 138"/>
                <a:gd name="T43" fmla="*/ 50 h 260"/>
                <a:gd name="T44" fmla="*/ 126 w 138"/>
                <a:gd name="T45" fmla="*/ 56 h 260"/>
                <a:gd name="T46" fmla="*/ 126 w 138"/>
                <a:gd name="T47" fmla="*/ 68 h 260"/>
                <a:gd name="T48" fmla="*/ 126 w 138"/>
                <a:gd name="T49" fmla="*/ 68 h 260"/>
                <a:gd name="T50" fmla="*/ 126 w 138"/>
                <a:gd name="T51" fmla="*/ 68 h 260"/>
                <a:gd name="T52" fmla="*/ 137 w 138"/>
                <a:gd name="T53" fmla="*/ 68 h 2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38"/>
                <a:gd name="T82" fmla="*/ 0 h 260"/>
                <a:gd name="T83" fmla="*/ 138 w 138"/>
                <a:gd name="T84" fmla="*/ 260 h 26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38" h="260">
                  <a:moveTo>
                    <a:pt x="137" y="68"/>
                  </a:moveTo>
                  <a:lnTo>
                    <a:pt x="121" y="99"/>
                  </a:lnTo>
                  <a:lnTo>
                    <a:pt x="116" y="136"/>
                  </a:lnTo>
                  <a:lnTo>
                    <a:pt x="105" y="167"/>
                  </a:lnTo>
                  <a:lnTo>
                    <a:pt x="84" y="197"/>
                  </a:lnTo>
                  <a:lnTo>
                    <a:pt x="58" y="222"/>
                  </a:lnTo>
                  <a:lnTo>
                    <a:pt x="27" y="240"/>
                  </a:lnTo>
                  <a:lnTo>
                    <a:pt x="6" y="253"/>
                  </a:lnTo>
                  <a:lnTo>
                    <a:pt x="0" y="259"/>
                  </a:lnTo>
                  <a:lnTo>
                    <a:pt x="32" y="222"/>
                  </a:lnTo>
                  <a:lnTo>
                    <a:pt x="58" y="185"/>
                  </a:lnTo>
                  <a:lnTo>
                    <a:pt x="105" y="105"/>
                  </a:lnTo>
                  <a:lnTo>
                    <a:pt x="105" y="86"/>
                  </a:lnTo>
                  <a:lnTo>
                    <a:pt x="105" y="43"/>
                  </a:lnTo>
                  <a:lnTo>
                    <a:pt x="105" y="0"/>
                  </a:lnTo>
                  <a:lnTo>
                    <a:pt x="111" y="6"/>
                  </a:lnTo>
                  <a:lnTo>
                    <a:pt x="121" y="25"/>
                  </a:lnTo>
                  <a:lnTo>
                    <a:pt x="126" y="31"/>
                  </a:lnTo>
                  <a:lnTo>
                    <a:pt x="126" y="43"/>
                  </a:lnTo>
                  <a:lnTo>
                    <a:pt x="126" y="50"/>
                  </a:lnTo>
                  <a:lnTo>
                    <a:pt x="126" y="56"/>
                  </a:lnTo>
                  <a:lnTo>
                    <a:pt x="126" y="68"/>
                  </a:lnTo>
                  <a:lnTo>
                    <a:pt x="137" y="68"/>
                  </a:lnTo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3300"/>
                </a:gs>
              </a:gsLst>
              <a:lin ang="5400000" scaled="1"/>
            </a:gradFill>
            <a:ln w="9525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S-270  Aircraft Missions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ircraft missions&amp;quot;&quot;/&gt;&lt;property id=&quot;20307&quot; value=&quot;470&quot;/&gt;&lt;/object&gt;&lt;object type=&quot;3&quot; unique_id=&quot;10005&quot;&gt;&lt;property id=&quot;20148&quot; value=&quot;5&quot;/&gt;&lt;property id=&quot;20300&quot; value=&quot;Slide 2 - &amp;quot;Unit 3 Objectives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Unit 3 Objectives&amp;quot;&quot;/&gt;&lt;property id=&quot;20307&quot; value=&quot;258&quot;/&gt;&lt;/object&gt;&lt;object type=&quot;3&quot; unique_id=&quot;10007&quot;&gt;&lt;property id=&quot;20148&quot; value=&quot;5&quot;/&gt;&lt;property id=&quot;20300&quot; value=&quot;Slide 4 - &amp;quot;Tactical Aircraft Missions&amp;quot;&quot;/&gt;&lt;property id=&quot;20307&quot; value=&quot;497&quot;/&gt;&lt;/object&gt;&lt;object type=&quot;3&quot; unique_id=&quot;10008&quot;&gt;&lt;property id=&quot;20148&quot; value=&quot;5&quot;/&gt;&lt;property id=&quot;20300&quot; value=&quot;Slide 5 - &amp;quot;Tactical Aircraft Missions&amp;quot;&quot;/&gt;&lt;property id=&quot;20307&quot; value=&quot;498&quot;/&gt;&lt;/object&gt;&lt;object type=&quot;3&quot; unique_id=&quot;10009&quot;&gt;&lt;property id=&quot;20148&quot; value=&quot;5&quot;/&gt;&lt;property id=&quot;20300&quot; value=&quot;Slide 6 - &amp;quot;Aerial Fire &amp;#x0D;&amp;#x0A;Suppressants Delivery&amp;quot;&quot;/&gt;&lt;property id=&quot;20307&quot; value=&quot;514&quot;/&gt;&lt;/object&gt;&lt;object type=&quot;3&quot; unique_id=&quot;10010&quot;&gt;&lt;property id=&quot;20148&quot; value=&quot;5&quot;/&gt;&lt;property id=&quot;20300&quot; value=&quot;Slide 7 - &amp;quot;air tanker/seat&amp;#x0D;&amp;#x0A;Advantages&amp;quot;&quot;/&gt;&lt;property id=&quot;20307&quot; value=&quot;499&quot;/&gt;&lt;/object&gt;&lt;object type=&quot;3&quot; unique_id=&quot;10011&quot;&gt;&lt;property id=&quot;20148&quot; value=&quot;5&quot;/&gt;&lt;property id=&quot;20300&quot; value=&quot;Slide 8 - &amp;quot;air tanker/seat&amp;#x0D;&amp;#x0A;disadvantages&amp;quot;&quot;/&gt;&lt;property id=&quot;20307&quot; value=&quot;516&quot;/&gt;&lt;/object&gt;&lt;object type=&quot;3&quot; unique_id=&quot;10012&quot;&gt;&lt;property id=&quot;20148&quot; value=&quot;5&quot;/&gt;&lt;property id=&quot;20300&quot; value=&quot;Slide 9 - &amp;quot;Helicopter Advantages&amp;quot;&quot;/&gt;&lt;property id=&quot;20307&quot; value=&quot;515&quot;/&gt;&lt;/object&gt;&lt;object type=&quot;3&quot; unique_id=&quot;10013&quot;&gt;&lt;property id=&quot;20148&quot; value=&quot;5&quot;/&gt;&lt;property id=&quot;20300&quot; value=&quot;Slide 10 - &amp;quot;Helicopter disadvantages&amp;quot;&quot;/&gt;&lt;property id=&quot;20307&quot; value=&quot;518&quot;/&gt;&lt;/object&gt;&lt;object type=&quot;3&quot; unique_id=&quot;10014&quot;&gt;&lt;property id=&quot;20148&quot; value=&quot;5&quot;/&gt;&lt;property id=&quot;20300&quot; value=&quot;Slide 11 - &amp;quot;Smokejumper&amp;#x0D;&amp;#x0A;Advantages&amp;quot;&quot;/&gt;&lt;property id=&quot;20307&quot; value=&quot;517&quot;/&gt;&lt;/object&gt;&lt;object type=&quot;3&quot; unique_id=&quot;10015&quot;&gt;&lt;property id=&quot;20148&quot; value=&quot;5&quot;/&gt;&lt;property id=&quot;20300&quot; value=&quot;Slide 12 - &amp;quot;Smokejumper Disadvantages&amp;quot;&quot;/&gt;&lt;property id=&quot;20307&quot; value=&quot;500&quot;/&gt;&lt;/object&gt;&lt;object type=&quot;3&quot; unique_id=&quot;10016&quot;&gt;&lt;property id=&quot;20148&quot; value=&quot;5&quot;/&gt;&lt;property id=&quot;20300&quot; value=&quot;Slide 13&quot;/&gt;&lt;property id=&quot;20307&quot; value=&quot;501&quot;/&gt;&lt;/object&gt;&lt;object type=&quot;3&quot; unique_id=&quot;10017&quot;&gt;&lt;property id=&quot;20148&quot; value=&quot;5&quot;/&gt;&lt;property id=&quot;20300&quot; value=&quot;Slide 14 - &amp;quot;Helitack&amp;quot;&quot;/&gt;&lt;property id=&quot;20307&quot; value=&quot;502&quot;/&gt;&lt;/object&gt;&lt;object type=&quot;3&quot; unique_id=&quot;10018&quot;&gt;&lt;property id=&quot;20148&quot; value=&quot;5&quot;/&gt;&lt;property id=&quot;20300&quot; value=&quot;Slide 15 - &amp;quot;Helitack&amp;#x0D;&amp;#x0A;advantages&amp;quot;&quot;/&gt;&lt;property id=&quot;20307&quot; value=&quot;519&quot;/&gt;&lt;/object&gt;&lt;object type=&quot;3&quot; unique_id=&quot;10019&quot;&gt;&lt;property id=&quot;20148&quot; value=&quot;5&quot;/&gt;&lt;property id=&quot;20300&quot; value=&quot;Slide 16 - &amp;quot;helitack Disadvantages&amp;quot;&quot;/&gt;&lt;property id=&quot;20307&quot; value=&quot;520&quot;/&gt;&lt;/object&gt;&lt;object type=&quot;3&quot; unique_id=&quot;10020&quot;&gt;&lt;property id=&quot;20148&quot; value=&quot;5&quot;/&gt;&lt;property id=&quot;20300&quot; value=&quot;Slide 17 - &amp;quot;rappelling&amp;quot;&quot;/&gt;&lt;property id=&quot;20307&quot; value=&quot;521&quot;/&gt;&lt;/object&gt;&lt;object type=&quot;3&quot; unique_id=&quot;10021&quot;&gt;&lt;property id=&quot;20148&quot; value=&quot;5&quot;/&gt;&lt;property id=&quot;20300&quot; value=&quot;Slide 18 - &amp;quot;Rappelling&amp;#x0D;&amp;#x0A;advantages&amp;quot;&quot;/&gt;&lt;property id=&quot;20307&quot; value=&quot;522&quot;/&gt;&lt;/object&gt;&lt;object type=&quot;3&quot; unique_id=&quot;10022&quot;&gt;&lt;property id=&quot;20148&quot; value=&quot;5&quot;/&gt;&lt;property id=&quot;20300&quot; value=&quot;Slide 19 - &amp;quot;rappelling Disadvantages&amp;quot;&quot;/&gt;&lt;property id=&quot;20307&quot; value=&quot;523&quot;/&gt;&lt;/object&gt;&lt;object type=&quot;3&quot; unique_id=&quot;10023&quot;&gt;&lt;property id=&quot;20148&quot; value=&quot;5&quot;/&gt;&lt;property id=&quot;20300&quot; value=&quot;Slide 20 - &amp;quot;Aerial ignition&amp;quot;&quot;/&gt;&lt;property id=&quot;20307&quot; value=&quot;524&quot;/&gt;&lt;/object&gt;&lt;object type=&quot;3&quot; unique_id=&quot;10024&quot;&gt;&lt;property id=&quot;20148&quot; value=&quot;5&quot;/&gt;&lt;property id=&quot;20300&quot; value=&quot;Slide 21 - &amp;quot;Aerial ignition&amp;quot;&quot;/&gt;&lt;property id=&quot;20307&quot; value=&quot;525&quot;/&gt;&lt;/object&gt;&lt;object type=&quot;3&quot; unique_id=&quot;10025&quot;&gt;&lt;property id=&quot;20148&quot; value=&quot;5&quot;/&gt;&lt;property id=&quot;20300&quot; value=&quot;Slide 22 - &amp;quot;Logistical Missions&amp;quot;&quot;/&gt;&lt;property id=&quot;20307&quot; value=&quot;547&quot;/&gt;&lt;/object&gt;&lt;object type=&quot;3&quot; unique_id=&quot;10026&quot;&gt;&lt;property id=&quot;20148&quot; value=&quot;5&quot;/&gt;&lt;property id=&quot;20300&quot; value=&quot;Slide 23 - &amp;quot;Transportation of People and Supplies&amp;quot;&quot;/&gt;&lt;property id=&quot;20307&quot; value=&quot;527&quot;/&gt;&lt;/object&gt;&lt;object type=&quot;3&quot; unique_id=&quot;10027&quot;&gt;&lt;property id=&quot;20148&quot; value=&quot;5&quot;/&gt;&lt;property id=&quot;20300&quot; value=&quot;Slide 24 - &amp;quot;Single-Engine&amp;quot;&quot;/&gt;&lt;property id=&quot;20307&quot; value=&quot;529&quot;/&gt;&lt;/object&gt;&lt;object type=&quot;3&quot; unique_id=&quot;10028&quot;&gt;&lt;property id=&quot;20148&quot; value=&quot;5&quot;/&gt;&lt;property id=&quot;20300&quot; value=&quot;Slide 25&quot;/&gt;&lt;property id=&quot;20307&quot; value=&quot;530&quot;/&gt;&lt;/object&gt;&lt;object type=&quot;3&quot; unique_id=&quot;10029&quot;&gt;&lt;property id=&quot;20148&quot; value=&quot;5&quot;/&gt;&lt;property id=&quot;20300&quot; value=&quot;Slide 26 - &amp;quot;Paracargo Drop&amp;quot;&quot;/&gt;&lt;property id=&quot;20307&quot; value=&quot;539&quot;/&gt;&lt;/object&gt;&lt;object type=&quot;3&quot; unique_id=&quot;10030&quot;&gt;&lt;property id=&quot;20148&quot; value=&quot;5&quot;/&gt;&lt;property id=&quot;20300&quot; value=&quot;Slide 27&quot;/&gt;&lt;property id=&quot;20307&quot; value=&quot;548&quot;/&gt;&lt;/object&gt;&lt;object type=&quot;3&quot; unique_id=&quot;10031&quot;&gt;&lt;property id=&quot;20148&quot; value=&quot;5&quot;/&gt;&lt;property id=&quot;20300&quot; value=&quot;Slide 28 - &amp;quot;Helicopters&amp;quot;&quot;/&gt;&lt;property id=&quot;20307&quot; value=&quot;541&quot;/&gt;&lt;/object&gt;&lt;object type=&quot;3&quot; unique_id=&quot;10032&quot;&gt;&lt;property id=&quot;20148&quot; value=&quot;5&quot;/&gt;&lt;property id=&quot;20300&quot; value=&quot;Slide 29 - &amp;quot;External Cargo rack&amp;quot;&quot;/&gt;&lt;property id=&quot;20307&quot; value=&quot;542&quot;/&gt;&lt;/object&gt;&lt;object type=&quot;3&quot; unique_id=&quot;10033&quot;&gt;&lt;property id=&quot;20148&quot; value=&quot;5&quot;/&gt;&lt;property id=&quot;20300&quot; value=&quot;Slide 30 - &amp;quot;Sling Loads&amp;quot;&quot;/&gt;&lt;property id=&quot;20307&quot; value=&quot;543&quot;/&gt;&lt;/object&gt;&lt;object type=&quot;3&quot; unique_id=&quot;10034&quot;&gt;&lt;property id=&quot;20148&quot; value=&quot;5&quot;/&gt;&lt;property id=&quot;20300&quot; value=&quot;Slide 31 - &amp;quot;Fire Perimeter Mapping&amp;quot;&quot;/&gt;&lt;property id=&quot;20307&quot; value=&quot;549&quot;/&gt;&lt;/object&gt;&lt;object type=&quot;3&quot; unique_id=&quot;10035&quot;&gt;&lt;property id=&quot;20148&quot; value=&quot;5&quot;/&gt;&lt;property id=&quot;20300&quot; value=&quot;Slide 32 - &amp;quot;Detection and Reconnaissance&amp;quot;&quot;/&gt;&lt;property id=&quot;20307&quot; value=&quot;506&quot;/&gt;&lt;/object&gt;&lt;object type=&quot;3&quot; unique_id=&quot;10036&quot;&gt;&lt;property id=&quot;20148&quot; value=&quot;5&quot;/&gt;&lt;property id=&quot;20300&quot; value=&quot;Slide 33 - &amp;quot;Detection and &amp;#x0D;&amp;#x0A;Reconnaissance&amp;quot;&quot;/&gt;&lt;property id=&quot;20307&quot; value=&quot;507&quot;/&gt;&lt;/object&gt;&lt;object type=&quot;3&quot; unique_id=&quot;10037&quot;&gt;&lt;property id=&quot;20148&quot; value=&quot;5&quot;/&gt;&lt;property id=&quot;20300&quot; value=&quot;Slide 34 - &amp;quot;Detection and reconnaissance&amp;quot;&quot;/&gt;&lt;property id=&quot;20307&quot; value=&quot;508&quot;/&gt;&lt;/object&gt;&lt;object type=&quot;3&quot; unique_id=&quot;10038&quot;&gt;&lt;property id=&quot;20148&quot; value=&quot;5&quot;/&gt;&lt;property id=&quot;20300&quot; value=&quot;Slide 35 - &amp;quot;Detection and &amp;#x0D;&amp;#x0A;Reconnaissance&amp;quot;&quot;/&gt;&lt;property id=&quot;20307&quot; value=&quot;509&quot;/&gt;&lt;/object&gt;&lt;object type=&quot;3&quot; unique_id=&quot;10039&quot;&gt;&lt;property id=&quot;20148&quot; value=&quot;5&quot;/&gt;&lt;property id=&quot;20300&quot; value=&quot;Slide 36 - &amp;quot;Helicopters Used&amp;quot;&quot;/&gt;&lt;property id=&quot;20307&quot; value=&quot;510&quot;/&gt;&lt;/object&gt;&lt;object type=&quot;3&quot; unique_id=&quot;10040&quot;&gt;&lt;property id=&quot;20148&quot; value=&quot;5&quot;/&gt;&lt;property id=&quot;20300&quot; value=&quot;Slide 37 - &amp;quot;Infrared Mapping System&amp;quot;&quot;/&gt;&lt;property id=&quot;20307&quot; value=&quot;550&quot;/&gt;&lt;/object&gt;&lt;object type=&quot;3&quot; unique_id=&quot;10041&quot;&gt;&lt;property id=&quot;20148&quot; value=&quot;5&quot;/&gt;&lt;property id=&quot;20300&quot; value=&quot;Slide 38 - &amp;quot;Infrared &amp;#x0D;&amp;#x0A;Mapping SYSTEM&amp;quot;&quot;/&gt;&lt;property id=&quot;20307&quot; value=&quot;512&quot;/&gt;&lt;/object&gt;&lt;object type=&quot;3&quot; unique_id=&quot;10042&quot;&gt;&lt;property id=&quot;20148&quot; value=&quot;5&quot;/&gt;&lt;property id=&quot;20300&quot; value=&quot;Slide 39 - &amp;quot;Infrared Mapping&amp;quot;&quot;/&gt;&lt;property id=&quot;20307&quot; value=&quot;513&quot;/&gt;&lt;/object&gt;&lt;object type=&quot;3&quot; unique_id=&quot;10043&quot;&gt;&lt;property id=&quot;20148&quot; value=&quot;5&quot;/&gt;&lt;property id=&quot;20300&quot; value=&quot;Slide 40 - &amp;quot;Aerial Photography and&amp;#x0D;&amp;#x0A;Video Recording&amp;quot;&quot;/&gt;&lt;property id=&quot;20307&quot; value=&quot;551&quot;/&gt;&lt;/object&gt;&lt;object type=&quot;3&quot; unique_id=&quot;10044&quot;&gt;&lt;property id=&quot;20148&quot; value=&quot;5&quot;/&gt;&lt;property id=&quot;20300&quot; value=&quot;Slide 41 - &amp;quot;Medical Aid &amp;#x0D;&amp;#x0A;&amp;quot;&quot;/&gt;&lt;property id=&quot;20307&quot; value=&quot;537&quot;/&gt;&lt;/object&gt;&lt;object type=&quot;3&quot; unique_id=&quot;10045&quot;&gt;&lt;property id=&quot;20148&quot; value=&quot;5&quot;/&gt;&lt;property id=&quot;20300&quot; value=&quot;Slide 42 - &amp;quot;Search and Rescue (SAR)&amp;quot;&quot;/&gt;&lt;property id=&quot;20307&quot; value=&quot;538&quot;/&gt;&lt;/object&gt;&lt;object type=&quot;3&quot; unique_id=&quot;10046&quot;&gt;&lt;property id=&quot;20148&quot; value=&quot;5&quot;/&gt;&lt;property id=&quot;20300&quot; value=&quot;Slide 43 - &amp;quot;Selection of Aircraft&amp;#x0D;&amp;#x0A;for the Mission&amp;quot;&quot;/&gt;&lt;property id=&quot;20307&quot; value=&quot;390&quot;/&gt;&lt;/object&gt;&lt;object type=&quot;3&quot; unique_id=&quot;10047&quot;&gt;&lt;property id=&quot;20148&quot; value=&quot;5&quot;/&gt;&lt;property id=&quot;20300&quot; value=&quot;Slide 44 - &amp;quot;Selection of Aircraft&amp;#x0D;&amp;#x0A;for the Mission&amp;quot;&quot;/&gt;&lt;property id=&quot;20307&quot; value=&quot;261&quot;/&gt;&lt;/object&gt;&lt;object type=&quot;3&quot; unique_id=&quot;10048&quot;&gt;&lt;property id=&quot;20148&quot; value=&quot;5&quot;/&gt;&lt;property id=&quot;20300&quot; value=&quot;Slide 45 - &amp;quot;Selection of Aircraft&amp;#x0D;&amp;#x0A;for the Mission&amp;quot;&quot;/&gt;&lt;property id=&quot;20307&quot; value=&quot;391&quot;/&gt;&lt;/object&gt;&lt;object type=&quot;3&quot; unique_id=&quot;10049&quot;&gt;&lt;property id=&quot;20148&quot; value=&quot;5&quot;/&gt;&lt;property id=&quot;20300&quot; value=&quot;Slide 46 - &amp;quot;Air-to-Ground Communications&amp;quot;&quot;/&gt;&lt;property id=&quot;20307&quot; value=&quot;394&quot;/&gt;&lt;/object&gt;&lt;object type=&quot;3&quot; unique_id=&quot;10050&quot;&gt;&lt;property id=&quot;20148&quot; value=&quot;5&quot;/&gt;&lt;property id=&quot;20300&quot; value=&quot;Slide 47 - &amp;quot;Use of Radios&amp;quot;&quot;/&gt;&lt;property id=&quot;20307&quot; value=&quot;392&quot;/&gt;&lt;/object&gt;&lt;object type=&quot;3&quot; unique_id=&quot;10051&quot;&gt;&lt;property id=&quot;20148&quot; value=&quot;5&quot;/&gt;&lt;property id=&quot;20300&quot; value=&quot;Slide 48 - &amp;quot;Radio Use&amp;quot;&quot;/&gt;&lt;property id=&quot;20307&quot; value=&quot;393&quot;/&gt;&lt;/object&gt;&lt;object type=&quot;3&quot; unique_id=&quot;10052&quot;&gt;&lt;property id=&quot;20148&quot; value=&quot;5&quot;/&gt;&lt;property id=&quot;20300&quot; value=&quot;Slide 49 - &amp;quot;Target Description (TD)&amp;quot;&quot;/&gt;&lt;property id=&quot;20307&quot; value=&quot;395&quot;/&gt;&lt;/object&gt;&lt;object type=&quot;3&quot; unique_id=&quot;10053&quot;&gt;&lt;property id=&quot;20148&quot; value=&quot;5&quot;/&gt;&lt;property id=&quot;20300&quot; value=&quot;Slide 50&quot;/&gt;&lt;property id=&quot;20307&quot; value=&quot;469&quot;/&gt;&lt;/object&gt;&lt;object type=&quot;3&quot; unique_id=&quot;10054&quot;&gt;&lt;property id=&quot;20148&quot; value=&quot;5&quot;/&gt;&lt;property id=&quot;20300&quot; value=&quot;Slide 51 - &amp;quot;The Ground Contact Communicates with:&amp;quot;&quot;/&gt;&lt;property id=&quot;20307&quot; value=&quot;397&quot;/&gt;&lt;/object&gt;&lt;object type=&quot;3&quot; unique_id=&quot;10055&quot;&gt;&lt;property id=&quot;20148&quot; value=&quot;5&quot;/&gt;&lt;property id=&quot;20300&quot; value=&quot;Slide 52 - &amp;quot;Before Contacting Aircraft&amp;quot;&quot;/&gt;&lt;property id=&quot;20307&quot; value=&quot;398&quot;/&gt;&lt;/object&gt;&lt;object type=&quot;3&quot; unique_id=&quot;10056&quot;&gt;&lt;property id=&quot;20148&quot; value=&quot;5&quot;/&gt;&lt;property id=&quot;20300&quot; value=&quot;Slide 53 - &amp;quot;Where do you &amp;#x0D;&amp;#x0A;get this information?&amp;quot;&quot;/&gt;&lt;property id=&quot;20307&quot; value=&quot;399&quot;/&gt;&lt;/object&gt;&lt;object type=&quot;3&quot; unique_id=&quot;10057&quot;&gt;&lt;property id=&quot;20148&quot; value=&quot;5&quot;/&gt;&lt;property id=&quot;20300&quot; value=&quot;Slide 54 - &amp;quot;Operating Procedures&amp;quot;&quot;/&gt;&lt;property id=&quot;20307&quot; value=&quot;400&quot;/&gt;&lt;/object&gt;&lt;object type=&quot;3&quot; unique_id=&quot;10058&quot;&gt;&lt;property id=&quot;20148&quot; value=&quot;5&quot;/&gt;&lt;property id=&quot;20300&quot; value=&quot;Slide 55 - &amp;quot;Operating Procedures&amp;quot;&quot;/&gt;&lt;property id=&quot;20307&quot; value=&quot;401&quot;/&gt;&lt;/object&gt;&lt;object type=&quot;3&quot; unique_id=&quot;10059&quot;&gt;&lt;property id=&quot;20148&quot; value=&quot;5&quot;/&gt;&lt;property id=&quot;20300&quot; value=&quot;Slide 56 - &amp;quot;Operating Procedures&amp;#x0D;&amp;#x0A;Use standard fire terminology&amp;quot;&quot;/&gt;&lt;property id=&quot;20307&quot; value=&quot;402&quot;/&gt;&lt;/object&gt;&lt;object type=&quot;3&quot; unique_id=&quot;10060&quot;&gt;&lt;property id=&quot;20148&quot; value=&quot;5&quot;/&gt;&lt;property id=&quot;20300&quot; value=&quot;Slide 57 - &amp;quot;Operating Procedures&amp;quot;&quot;/&gt;&lt;property id=&quot;20307&quot; value=&quot;403&quot;/&gt;&lt;/object&gt;&lt;object type=&quot;3&quot; unique_id=&quot;10061&quot;&gt;&lt;property id=&quot;20148&quot; value=&quot;5&quot;/&gt;&lt;property id=&quot;20300&quot; value=&quot;Slide 58 - &amp;quot;Clock Orientation Exercise:&amp;quot;&quot;/&gt;&lt;property id=&quot;20307&quot; value=&quot;404&quot;/&gt;&lt;/object&gt;&lt;object type=&quot;3&quot; unique_id=&quot;10062&quot;&gt;&lt;property id=&quot;20148&quot; value=&quot;5&quot;/&gt;&lt;property id=&quot;20300&quot; value=&quot;Slide 59&quot;/&gt;&lt;property id=&quot;20307&quot; value=&quot;405&quot;/&gt;&lt;/object&gt;&lt;object type=&quot;3&quot; unique_id=&quot;10063&quot;&gt;&lt;property id=&quot;20148&quot; value=&quot;5&quot;/&gt;&lt;property id=&quot;20300&quot; value=&quot;Slide 60&quot;/&gt;&lt;property id=&quot;20307&quot; value=&quot;406&quot;/&gt;&lt;/object&gt;&lt;object type=&quot;3&quot; unique_id=&quot;10064&quot;&gt;&lt;property id=&quot;20148&quot; value=&quot;5&quot;/&gt;&lt;property id=&quot;20300&quot; value=&quot;Slide 61&quot;/&gt;&lt;property id=&quot;20307&quot; value=&quot;407&quot;/&gt;&lt;/object&gt;&lt;object type=&quot;3&quot; unique_id=&quot;10065&quot;&gt;&lt;property id=&quot;20148&quot; value=&quot;5&quot;/&gt;&lt;property id=&quot;20300&quot; value=&quot;Slide 62&quot;/&gt;&lt;property id=&quot;20307&quot; value=&quot;408&quot;/&gt;&lt;/object&gt;&lt;object type=&quot;3&quot; unique_id=&quot;10066&quot;&gt;&lt;property id=&quot;20148&quot; value=&quot;5&quot;/&gt;&lt;property id=&quot;20300&quot; value=&quot;Slide 63&quot;/&gt;&lt;property id=&quot;20307&quot; value=&quot;409&quot;/&gt;&lt;/object&gt;&lt;object type=&quot;3&quot; unique_id=&quot;10067&quot;&gt;&lt;property id=&quot;20148&quot; value=&quot;5&quot;/&gt;&lt;property id=&quot;20300&quot; value=&quot;Slide 64&quot;/&gt;&lt;property id=&quot;20307&quot; value=&quot;410&quot;/&gt;&lt;/object&gt;&lt;object type=&quot;3&quot; unique_id=&quot;10068&quot;&gt;&lt;property id=&quot;20148&quot; value=&quot;5&quot;/&gt;&lt;property id=&quot;20300&quot; value=&quot;Slide 65&quot;/&gt;&lt;property id=&quot;20307&quot; value=&quot;411&quot;/&gt;&lt;/object&gt;&lt;object type=&quot;3&quot; unique_id=&quot;10069&quot;&gt;&lt;property id=&quot;20148&quot; value=&quot;5&quot;/&gt;&lt;property id=&quot;20300&quot; value=&quot;Slide 66&quot;/&gt;&lt;property id=&quot;20307&quot; value=&quot;412&quot;/&gt;&lt;/object&gt;&lt;object type=&quot;3&quot; unique_id=&quot;10070&quot;&gt;&lt;property id=&quot;20148&quot; value=&quot;5&quot;/&gt;&lt;property id=&quot;20300&quot; value=&quot;Slide 67 - &amp;quot;TD Operating Procedures&amp;quot;&quot;/&gt;&lt;property id=&quot;20307&quot; value=&quot;413&quot;/&gt;&lt;/object&gt;&lt;object type=&quot;3&quot; unique_id=&quot;10071&quot;&gt;&lt;property id=&quot;20148&quot; value=&quot;5&quot;/&gt;&lt;property id=&quot;20300&quot; value=&quot;Slide 68 - &amp;quot;Reference to &amp;#x0D;&amp;#x0A;loads already dropped&amp;quot;&quot;/&gt;&lt;property id=&quot;20307&quot; value=&quot;414&quot;/&gt;&lt;/object&gt;&lt;object type=&quot;3&quot; unique_id=&quot;10072&quot;&gt;&lt;property id=&quot;20148&quot; value=&quot;5&quot;/&gt;&lt;property id=&quot;20300&quot; value=&quot;Slide 69&quot;/&gt;&lt;property id=&quot;20307&quot; value=&quot;415&quot;/&gt;&lt;/object&gt;&lt;object type=&quot;3&quot; unique_id=&quot;10073&quot;&gt;&lt;property id=&quot;20148&quot; value=&quot;5&quot;/&gt;&lt;property id=&quot;20300&quot; value=&quot;Slide 70 - &amp;quot;Reference to Cut Areas &amp;#x0D;&amp;#x0A;(human-made)&amp;quot;&quot;/&gt;&lt;property id=&quot;20307&quot; value=&quot;416&quot;/&gt;&lt;/object&gt;&lt;object type=&quot;3&quot; unique_id=&quot;10074&quot;&gt;&lt;property id=&quot;20148&quot; value=&quot;5&quot;/&gt;&lt;property id=&quot;20300&quot; value=&quot;Slide 71 - &amp;quot;Part of fire&amp;quot;&quot;/&gt;&lt;property id=&quot;20307&quot; value=&quot;472&quot;/&gt;&lt;/object&gt;&lt;object type=&quot;3&quot; unique_id=&quot;10075&quot;&gt;&lt;property id=&quot;20148&quot; value=&quot;5&quot;/&gt;&lt;property id=&quot;20300&quot; value=&quot;Slide 72 - &amp;quot;Reference to Cardinal Points&amp;quot;&quot;/&gt;&lt;property id=&quot;20307&quot; value=&quot;418&quot;/&gt;&lt;/object&gt;&lt;object type=&quot;3&quot; unique_id=&quot;10076&quot;&gt;&lt;property id=&quot;20148&quot; value=&quot;5&quot;/&gt;&lt;property id=&quot;20300&quot; value=&quot;Slide 73 - &amp;quot;Describe target when pilot can see target!&amp;quot;&quot;/&gt;&lt;property id=&quot;20307&quot; value=&quot;554&quot;/&gt;&lt;/object&gt;&lt;object type=&quot;3&quot; unique_id=&quot;10077&quot;&gt;&lt;property id=&quot;20148&quot; value=&quot;5&quot;/&gt;&lt;property id=&quot;20300&quot; value=&quot;Slide 74 - &amp;quot;Stages of Pilot Orientation&amp;quot;&quot;/&gt;&lt;property id=&quot;20307&quot; value=&quot;420&quot;/&gt;&lt;/object&gt;&lt;object type=&quot;3&quot; unique_id=&quot;10078&quot;&gt;&lt;property id=&quot;20148&quot; value=&quot;5&quot;/&gt;&lt;property id=&quot;20300&quot; value=&quot;Slide 75 - &amp;quot;Long Distance Stage&amp;quot;&quot;/&gt;&lt;property id=&quot;20307&quot; value=&quot;421&quot;/&gt;&lt;/object&gt;&lt;object type=&quot;3&quot; unique_id=&quot;10079&quot;&gt;&lt;property id=&quot;20148&quot; value=&quot;5&quot;/&gt;&lt;property id=&quot;20300&quot; value=&quot;Slide 76 - &amp;quot;Long Distance Stage&amp;quot;&quot;/&gt;&lt;property id=&quot;20307&quot; value=&quot;422&quot;/&gt;&lt;/object&gt;&lt;object type=&quot;3&quot; unique_id=&quot;10080&quot;&gt;&lt;property id=&quot;20148&quot; value=&quot;5&quot;/&gt;&lt;property id=&quot;20300&quot; value=&quot;Slide 77 - &amp;quot;Medium Distance Stage&amp;quot;&quot;/&gt;&lt;property id=&quot;20307&quot; value=&quot;423&quot;/&gt;&lt;/object&gt;&lt;object type=&quot;3&quot; unique_id=&quot;10081&quot;&gt;&lt;property id=&quot;20148&quot; value=&quot;5&quot;/&gt;&lt;property id=&quot;20300&quot; value=&quot;Slide 78 - &amp;quot;Medium Distance Stage&amp;quot;&quot;/&gt;&lt;property id=&quot;20307&quot; value=&quot;424&quot;/&gt;&lt;/object&gt;&lt;object type=&quot;3&quot; unique_id=&quot;10082&quot;&gt;&lt;property id=&quot;20148&quot; value=&quot;5&quot;/&gt;&lt;property id=&quot;20300&quot; value=&quot;Slide 79 - &amp;quot;Short Distance Stage&amp;quot;&quot;/&gt;&lt;property id=&quot;20307&quot; value=&quot;425&quot;/&gt;&lt;/object&gt;&lt;object type=&quot;3&quot; unique_id=&quot;10083&quot;&gt;&lt;property id=&quot;20148&quot; value=&quot;5&quot;/&gt;&lt;property id=&quot;20300&quot; value=&quot;Slide 80 - &amp;quot;Short Distance Stage&amp;quot;&quot;/&gt;&lt;property id=&quot;20307&quot; value=&quot;426&quot;/&gt;&lt;/object&gt;&lt;object type=&quot;3&quot; unique_id=&quot;10084&quot;&gt;&lt;property id=&quot;20148&quot; value=&quot;5&quot;/&gt;&lt;property id=&quot;20300&quot; value=&quot;Slide 81 - &amp;quot;Feedback&amp;quot;&quot;/&gt;&lt;property id=&quot;20307&quot; value=&quot;428&quot;/&gt;&lt;/object&gt;&lt;object type=&quot;3&quot; unique_id=&quot;10085&quot;&gt;&lt;property id=&quot;20148&quot; value=&quot;5&quot;/&gt;&lt;property id=&quot;20300&quot; value=&quot;Slide 82 - &amp;quot;Sterile Cockpit Procedures&amp;quot;&quot;/&gt;&lt;property id=&quot;20307&quot; value=&quot;466&quot;/&gt;&lt;/object&gt;&lt;object type=&quot;3&quot; unique_id=&quot;10086&quot;&gt;&lt;property id=&quot;20148&quot; value=&quot;5&quot;/&gt;&lt;property id=&quot;20300&quot; value=&quot;Slide 83 - &amp;quot;Sterile Cockpit Procedures&amp;quot;&quot;/&gt;&lt;property id=&quot;20307&quot; value=&quot;429&quot;/&gt;&lt;/object&gt;&lt;object type=&quot;3&quot; unique_id=&quot;10087&quot;&gt;&lt;property id=&quot;20148&quot; value=&quot;5&quot;/&gt;&lt;property id=&quot;20300&quot; value=&quot;Slide 84&quot;/&gt;&lt;property id=&quot;20307&quot; value=&quot;555&quot;/&gt;&lt;/object&gt;&lt;object type=&quot;3&quot; unique_id=&quot;10088&quot;&gt;&lt;property id=&quot;20148&quot; value=&quot;5&quot;/&gt;&lt;property id=&quot;20300&quot; value=&quot;Slide 85 - &amp;quot;Air Tactical Group Supervisor  (ATGS)&amp;quot;&quot;/&gt;&lt;property id=&quot;20307&quot; value=&quot;462&quot;/&gt;&lt;/object&gt;&lt;object type=&quot;3&quot; unique_id=&quot;10089&quot;&gt;&lt;property id=&quot;20148&quot; value=&quot;5&quot;/&gt;&lt;property id=&quot;20300&quot; value=&quot;Slide 86 - &amp;quot;ATGS Safety Responsibilities&amp;quot;&quot;/&gt;&lt;property id=&quot;20307&quot; value=&quot;452&quot;/&gt;&lt;/object&gt;&lt;object type=&quot;3&quot; unique_id=&quot;10090&quot;&gt;&lt;property id=&quot;20148&quot; value=&quot;5&quot;/&gt;&lt;property id=&quot;20300&quot; value=&quot;Slide 87 - &amp;quot;ATGS Safety Responsibilities&amp;quot;&quot;/&gt;&lt;property id=&quot;20307&quot; value=&quot;494&quot;/&gt;&lt;/object&gt;&lt;object type=&quot;3&quot; unique_id=&quot;10091&quot;&gt;&lt;property id=&quot;20148&quot; value=&quot;5&quot;/&gt;&lt;property id=&quot;20300&quot; value=&quot;Slide 88 - &amp;quot;ATGS Safety Responsibilities&amp;quot;&quot;/&gt;&lt;property id=&quot;20307&quot; value=&quot;453&quot;/&gt;&lt;/object&gt;&lt;object type=&quot;3&quot; unique_id=&quot;10092&quot;&gt;&lt;property id=&quot;20148&quot; value=&quot;5&quot;/&gt;&lt;property id=&quot;20300&quot; value=&quot;Slide 89 - &amp;quot;ATGS Safety Responsibilities&amp;quot;&quot;/&gt;&lt;property id=&quot;20307&quot; value=&quot;490&quot;/&gt;&lt;/object&gt;&lt;object type=&quot;3&quot; unique_id=&quot;10093&quot;&gt;&lt;property id=&quot;20148&quot; value=&quot;5&quot;/&gt;&lt;property id=&quot;20300&quot; value=&quot;Slide 90 - &amp;quot;air tanker/fixed-wing Coordinator (ATCO)&amp;quot;&quot;/&gt;&lt;property id=&quot;20307&quot; value=&quot;474&quot;/&gt;&lt;/object&gt;&lt;object type=&quot;3&quot; unique_id=&quot;10094&quot;&gt;&lt;property id=&quot;20148&quot; value=&quot;5&quot;/&gt;&lt;property id=&quot;20300&quot; value=&quot;Slide 91 - &amp;quot;air tanker/fixed-wing Coordinator (ATCO)&amp;quot;&quot;/&gt;&lt;property id=&quot;20307&quot; value=&quot;477&quot;/&gt;&lt;/object&gt;&lt;object type=&quot;3&quot; unique_id=&quot;10095&quot;&gt;&lt;property id=&quot;20148&quot; value=&quot;5&quot;/&gt;&lt;property id=&quot;20300&quot; value=&quot;Slide 92 - &amp;quot;air tanker/fixed-wing Coordinator (ATCO)&amp;quot;&quot;/&gt;&lt;property id=&quot;20307&quot; value=&quot;478&quot;/&gt;&lt;/object&gt;&lt;object type=&quot;3&quot; unique_id=&quot;10096&quot;&gt;&lt;property id=&quot;20148&quot; value=&quot;5&quot;/&gt;&lt;property id=&quot;20300&quot; value=&quot;Slide 93 - &amp;quot;air tanker Pilot&amp;quot;&quot;/&gt;&lt;property id=&quot;20307&quot; value=&quot;479&quot;/&gt;&lt;/object&gt;&lt;object type=&quot;3&quot; unique_id=&quot;10097&quot;&gt;&lt;property id=&quot;20148&quot; value=&quot;5&quot;/&gt;&lt;property id=&quot;20300&quot; value=&quot;Slide 94 - &amp;quot;air tanker Pilot&amp;quot;&quot;/&gt;&lt;property id=&quot;20307&quot; value=&quot;481&quot;/&gt;&lt;/object&gt;&lt;object type=&quot;3&quot; unique_id=&quot;10098&quot;&gt;&lt;property id=&quot;20148&quot; value=&quot;5&quot;/&gt;&lt;property id=&quot;20300&quot; value=&quot;Slide 95 - &amp;quot;Helicopter Coordinator&amp;quot;&quot;/&gt;&lt;property id=&quot;20307&quot; value=&quot;483&quot;/&gt;&lt;/object&gt;&lt;object type=&quot;3&quot; unique_id=&quot;10099&quot;&gt;&lt;property id=&quot;20148&quot; value=&quot;5&quot;/&gt;&lt;property id=&quot;20300&quot; value=&quot;Slide 96 - &amp;quot;Helicopter Coordinator&amp;quot;&quot;/&gt;&lt;property id=&quot;20307&quot; value=&quot;482&quot;/&gt;&lt;/object&gt;&lt;object type=&quot;3&quot; unique_id=&quot;10100&quot;&gt;&lt;property id=&quot;20148&quot; value=&quot;5&quot;/&gt;&lt;property id=&quot;20300&quot; value=&quot;Slide 97 - &amp;quot;Temporary Flight Restriction (TFR)&amp;quot;&quot;/&gt;&lt;property id=&quot;20307&quot; value=&quot;459&quot;/&gt;&lt;/object&gt;&lt;object type=&quot;3&quot; unique_id=&quot;10101&quot;&gt;&lt;property id=&quot;20148&quot; value=&quot;5&quot;/&gt;&lt;property id=&quot;20300&quot; value=&quot;Slide 98 - &amp;quot;Temporary flight restriction (tfr)&amp;quot;&quot;/&gt;&lt;property id=&quot;20307&quot; value=&quot;454&quot;/&gt;&lt;/object&gt;&lt;object type=&quot;3&quot; unique_id=&quot;10102&quot;&gt;&lt;property id=&quot;20148&quot; value=&quot;5&quot;/&gt;&lt;property id=&quot;20300&quot; value=&quot;Slide 99&quot;/&gt;&lt;property id=&quot;20307&quot; value=&quot;455&quot;/&gt;&lt;/object&gt;&lt;object type=&quot;3&quot; unique_id=&quot;10103&quot;&gt;&lt;property id=&quot;20148&quot; value=&quot;5&quot;/&gt;&lt;property id=&quot;20300&quot; value=&quot;Slide 100&quot;/&gt;&lt;property id=&quot;20307&quot; value=&quot;456&quot;/&gt;&lt;/object&gt;&lt;object type=&quot;3&quot; unique_id=&quot;10104&quot;&gt;&lt;property id=&quot;20148&quot; value=&quot;5&quot;/&gt;&lt;property id=&quot;20300&quot; value=&quot;Slide 101 - &amp;quot;TFR&amp;quot;&quot;/&gt;&lt;property id=&quot;20307&quot; value=&quot;457&quot;/&gt;&lt;/object&gt;&lt;object type=&quot;3&quot; unique_id=&quot;10105&quot;&gt;&lt;property id=&quot;20148&quot; value=&quot;5&quot;/&gt;&lt;property id=&quot;20300&quot; value=&quot;Slide 102 - &amp;quot;Aerial Fire suppressant Delivery&amp;quot;&quot;/&gt;&lt;property id=&quot;20307&quot; value=&quot;460&quot;/&gt;&lt;/object&gt;&lt;object type=&quot;3&quot; unique_id=&quot;10106&quot;&gt;&lt;property id=&quot;20148&quot; value=&quot;5&quot;/&gt;&lt;property id=&quot;20300&quot; value=&quot;Slide 103 - &amp;quot;air tankers&amp;quot;&quot;/&gt;&lt;property id=&quot;20307&quot; value=&quot;270&quot;/&gt;&lt;/object&gt;&lt;object type=&quot;3&quot; unique_id=&quot;10107&quot;&gt;&lt;property id=&quot;20148&quot; value=&quot;5&quot;/&gt;&lt;property id=&quot;20300&quot; value=&quot;Slide 104&quot;/&gt;&lt;property id=&quot;20307&quot; value=&quot;271&quot;/&gt;&lt;/object&gt;&lt;object type=&quot;3&quot; unique_id=&quot;10108&quot;&gt;&lt;property id=&quot;20148&quot; value=&quot;5&quot;/&gt;&lt;property id=&quot;20300&quot; value=&quot;Slide 105&quot;/&gt;&lt;property id=&quot;20307&quot; value=&quot;545&quot;/&gt;&lt;/object&gt;&lt;object type=&quot;3&quot; unique_id=&quot;10109&quot;&gt;&lt;property id=&quot;20148&quot; value=&quot;5&quot;/&gt;&lt;property id=&quot;20300&quot; value=&quot;Slide 106 - &amp;quot;Single-Engine air tanker (SEAT)&amp;quot;&quot;/&gt;&lt;property id=&quot;20307&quot; value=&quot;272&quot;/&gt;&lt;/object&gt;&lt;object type=&quot;3&quot; unique_id=&quot;10110&quot;&gt;&lt;property id=&quot;20148&quot; value=&quot;5&quot;/&gt;&lt;property id=&quot;20300&quot; value=&quot;Slide 107 - &amp;quot;P2V Tank and Doors&amp;quot;&quot;/&gt;&lt;property id=&quot;20307&quot; value=&quot;273&quot;/&gt;&lt;/object&gt;&lt;object type=&quot;3&quot; unique_id=&quot;10111&quot;&gt;&lt;property id=&quot;20148&quot; value=&quot;5&quot;/&gt;&lt;property id=&quot;20300&quot; value=&quot;Slide 108 - &amp;quot;Coverage Level&amp;quot;&quot;/&gt;&lt;property id=&quot;20307&quot; value=&quot;274&quot;/&gt;&lt;/object&gt;&lt;object type=&quot;3&quot; unique_id=&quot;10112&quot;&gt;&lt;property id=&quot;20148&quot; value=&quot;5&quot;/&gt;&lt;property id=&quot;20300&quot; value=&quot;Slide 109 - &amp;quot;Coverage Level&amp;quot;&quot;/&gt;&lt;property id=&quot;20307&quot; value=&quot;275&quot;/&gt;&lt;/object&gt;&lt;object type=&quot;3&quot; unique_id=&quot;10113&quot;&gt;&lt;property id=&quot;20148&quot; value=&quot;5&quot;/&gt;&lt;property id=&quot;20300&quot; value=&quot;Slide 110 - &amp;quot;Trail Drop&amp;quot;&quot;/&gt;&lt;property id=&quot;20307&quot; value=&quot;276&quot;/&gt;&lt;/object&gt;&lt;object type=&quot;3&quot; unique_id=&quot;10114&quot;&gt;&lt;property id=&quot;20148&quot; value=&quot;5&quot;/&gt;&lt;property id=&quot;20300&quot; value=&quot;Slide 111 - &amp;quot;Salvo Drop&amp;quot;&quot;/&gt;&lt;property id=&quot;20307&quot; value=&quot;277&quot;/&gt;&lt;/object&gt;&lt;object type=&quot;3&quot; unique_id=&quot;10115&quot;&gt;&lt;property id=&quot;20148&quot; value=&quot;5&quot;/&gt;&lt;property id=&quot;20300&quot; value=&quot;Slide 112 - &amp;quot;Retardant should fall as mist &amp;#x0D;&amp;#x0A;or light rain &amp;quot;&quot;/&gt;&lt;property id=&quot;20307&quot; value=&quot;278&quot;/&gt;&lt;/object&gt;&lt;object type=&quot;3&quot; unique_id=&quot;10116&quot;&gt;&lt;property id=&quot;20148&quot; value=&quot;5&quot;/&gt;&lt;property id=&quot;20300&quot; value=&quot;Slide 113 - &amp;quot;Minimum Drop Height&amp;quot;&quot;/&gt;&lt;property id=&quot;20307&quot; value=&quot;279&quot;/&gt;&lt;/object&gt;&lt;object type=&quot;3&quot; unique_id=&quot;10117&quot;&gt;&lt;property id=&quot;20148&quot; value=&quot;5&quot;/&gt;&lt;property id=&quot;20300&quot; value=&quot;Slide 114 - &amp;quot;Accuracy &amp;quot;&quot;/&gt;&lt;property id=&quot;20307&quot; value=&quot;484&quot;/&gt;&lt;/object&gt;&lt;object type=&quot;3&quot; unique_id=&quot;10118&quot;&gt;&lt;property id=&quot;20148&quot; value=&quot;5&quot;/&gt;&lt;property id=&quot;20300&quot; value=&quot;Slide 115 - &amp;quot;Helicopters&amp;quot;&quot;/&gt;&lt;property id=&quot;20307&quot; value=&quot;281&quot;/&gt;&lt;/object&gt;&lt;object type=&quot;3&quot; unique_id=&quot;10119&quot;&gt;&lt;property id=&quot;20148&quot; value=&quot;5&quot;/&gt;&lt;property id=&quot;20300&quot; value=&quot;Slide 116 - &amp;quot;Bucket systems&amp;quot;&quot;/&gt;&lt;property id=&quot;20307&quot; value=&quot;282&quot;/&gt;&lt;/object&gt;&lt;object type=&quot;3&quot; unique_id=&quot;10120&quot;&gt;&lt;property id=&quot;20148&quot; value=&quot;5&quot;/&gt;&lt;property id=&quot;20300&quot; value=&quot;Slide 117 - &amp;quot;Collapsible Bucket&amp;quot;&quot;/&gt;&lt;property id=&quot;20307&quot; value=&quot;284&quot;/&gt;&lt;/object&gt;&lt;object type=&quot;3&quot; unique_id=&quot;10121&quot;&gt;&lt;property id=&quot;20148&quot; value=&quot;5&quot;/&gt;&lt;property id=&quot;20300&quot; value=&quot;Slide 118 - &amp;quot;Collapsible Bucket&amp;quot;&quot;/&gt;&lt;property id=&quot;20307&quot; value=&quot;546&quot;/&gt;&lt;/object&gt;&lt;object type=&quot;3&quot; unique_id=&quot;10122&quot;&gt;&lt;property id=&quot;20148&quot; value=&quot;5&quot;/&gt;&lt;property id=&quot;20300&quot; value=&quot;Slide 119 - &amp;quot;Rigid Bucket&amp;quot;&quot;/&gt;&lt;property id=&quot;20307&quot; value=&quot;285&quot;/&gt;&lt;/object&gt;&lt;object type=&quot;3&quot; unique_id=&quot;10123&quot;&gt;&lt;property id=&quot;20148&quot; value=&quot;5&quot;/&gt;&lt;property id=&quot;20300&quot; value=&quot;Slide 120 - &amp;quot;Semirigid Bucket&amp;quot;&quot;/&gt;&lt;property id=&quot;20307&quot; value=&quot;286&quot;/&gt;&lt;/object&gt;&lt;object type=&quot;3&quot; unique_id=&quot;10124&quot;&gt;&lt;property id=&quot;20148&quot; value=&quot;5&quot;/&gt;&lt;property id=&quot;20300&quot; value=&quot;Slide 121 - &amp;quot;Fixed Tank Systems&amp;quot;&quot;/&gt;&lt;property id=&quot;20307&quot; value=&quot;287&quot;/&gt;&lt;/object&gt;&lt;object type=&quot;3&quot; unique_id=&quot;10125&quot;&gt;&lt;property id=&quot;20148&quot; value=&quot;5&quot;/&gt;&lt;property id=&quot;20300&quot; value=&quot;Slide 122 - &amp;quot;Fixed Tank&amp;quot;&quot;/&gt;&lt;property id=&quot;20307&quot; value=&quot;288&quot;/&gt;&lt;/object&gt;&lt;object type=&quot;3&quot; unique_id=&quot;10126&quot;&gt;&lt;property id=&quot;20148&quot; value=&quot;5&quot;/&gt;&lt;property id=&quot;20300&quot; value=&quot;Slide 123 - &amp;quot;Fixed Tank and Snorkel&amp;quot;&quot;/&gt;&lt;property id=&quot;20307&quot; value=&quot;289&quot;/&gt;&lt;/object&gt;&lt;object type=&quot;3&quot; unique_id=&quot;10127&quot;&gt;&lt;property id=&quot;20148&quot; value=&quot;5&quot;/&gt;&lt;property id=&quot;20300&quot; value=&quot;Slide 124 - &amp;quot;Fixed Tank and Snorkel&amp;quot;&quot;/&gt;&lt;property id=&quot;20307&quot; value=&quot;290&quot;/&gt;&lt;/object&gt;&lt;object type=&quot;3&quot; unique_id=&quot;10128&quot;&gt;&lt;property id=&quot;20148&quot; value=&quot;5&quot;/&gt;&lt;property id=&quot;20300&quot; value=&quot;Slide 125 - &amp;quot;Portable Retardant Base&amp;quot;&quot;/&gt;&lt;property id=&quot;20307&quot; value=&quot;291&quot;/&gt;&lt;/object&gt;&lt;object type=&quot;3&quot; unique_id=&quot;10129&quot;&gt;&lt;property id=&quot;20148&quot; value=&quot;5&quot;/&gt;&lt;property id=&quot;20300&quot; value=&quot;Slide 126 - &amp;quot;6 Minutes for Safety&amp;quot;&quot;/&gt;&lt;property id=&quot;20307&quot; value=&quot;485&quot;/&gt;&lt;/object&gt;&lt;object type=&quot;3&quot; unique_id=&quot;10130&quot;&gt;&lt;property id=&quot;20148&quot; value=&quot;5&quot;/&gt;&lt;property id=&quot;20300&quot; value=&quot;Slide 127 - &amp;quot;Exercise:  Retardants and suppressants&amp;quot;&quot;/&gt;&lt;property id=&quot;20307&quot; value=&quot;293&quot;/&gt;&lt;/object&gt;&lt;object type=&quot;3&quot; unique_id=&quot;10131&quot;&gt;&lt;property id=&quot;20148&quot; value=&quot;5&quot;/&gt;&lt;property id=&quot;20300&quot; value=&quot;Slide 128 - &amp;quot;Exercise Answer&amp;quot;&quot;/&gt;&lt;property id=&quot;20307&quot; value=&quot;294&quot;/&gt;&lt;/object&gt;&lt;object type=&quot;3&quot; unique_id=&quot;10132&quot;&gt;&lt;property id=&quot;20148&quot; value=&quot;5&quot;/&gt;&lt;property id=&quot;20300&quot; value=&quot;Slide 129 - &amp;quot;Exercise Answer&amp;quot;&quot;/&gt;&lt;property id=&quot;20307&quot; value=&quot;295&quot;/&gt;&lt;/object&gt;&lt;object type=&quot;3&quot; unique_id=&quot;10133&quot;&gt;&lt;property id=&quot;20148&quot; value=&quot;5&quot;/&gt;&lt;property id=&quot;20300&quot; value=&quot;Slide 130 - &amp;quot;Exercise Answers&amp;quot;&quot;/&gt;&lt;property id=&quot;20307&quot; value=&quot;296&quot;/&gt;&lt;/object&gt;&lt;object type=&quot;3&quot; unique_id=&quot;10134&quot;&gt;&lt;property id=&quot;20148&quot; value=&quot;5&quot;/&gt;&lt;property id=&quot;20300&quot; value=&quot;Slide 131 - &amp;quot;Exercise Answers&amp;quot;&quot;/&gt;&lt;property id=&quot;20307&quot; value=&quot;297&quot;/&gt;&lt;/object&gt;&lt;object type=&quot;3&quot; unique_id=&quot;10135&quot;&gt;&lt;property id=&quot;20148&quot; value=&quot;5&quot;/&gt;&lt;property id=&quot;20300&quot; value=&quot;Slide 132 - &amp;quot;Exercise Answers&amp;quot;&quot;/&gt;&lt;property id=&quot;20307&quot; value=&quot;298&quot;/&gt;&lt;/object&gt;&lt;object type=&quot;3&quot; unique_id=&quot;10136&quot;&gt;&lt;property id=&quot;20148&quot; value=&quot;5&quot;/&gt;&lt;property id=&quot;20300&quot; value=&quot;Slide 133 - &amp;quot;Exercise Answers&amp;quot;&quot;/&gt;&lt;property id=&quot;20307&quot; value=&quot;299&quot;/&gt;&lt;/object&gt;&lt;object type=&quot;3&quot; unique_id=&quot;10137&quot;&gt;&lt;property id=&quot;20148&quot; value=&quot;5&quot;/&gt;&lt;property id=&quot;20300&quot; value=&quot;Slide 134 - &amp;quot;Safety Procedures During Aerial Operations&amp;quot;&quot;/&gt;&lt;property id=&quot;20307&quot; value=&quot;300&quot;/&gt;&lt;/object&gt;&lt;object type=&quot;3&quot; unique_id=&quot;10138&quot;&gt;&lt;property id=&quot;20148&quot; value=&quot;5&quot;/&gt;&lt;property id=&quot;20300&quot; value=&quot;Slide 135 - &amp;quot;Low Drop Accident&amp;quot;&quot;/&gt;&lt;property id=&quot;20307&quot; value=&quot;301&quot;/&gt;&lt;/object&gt;&lt;object type=&quot;3&quot; unique_id=&quot;10139&quot;&gt;&lt;property id=&quot;20148&quot; value=&quot;5&quot;/&gt;&lt;property id=&quot;20300&quot; value=&quot;Slide 136&quot;/&gt;&lt;property id=&quot;20307&quot; value=&quot;492&quot;/&gt;&lt;/object&gt;&lt;object type=&quot;3&quot; unique_id=&quot;10140&quot;&gt;&lt;property id=&quot;20148&quot; value=&quot;5&quot;/&gt;&lt;property id=&quot;20300&quot; value=&quot;Slide 137 - &amp;quot;Before air tanker &amp;#x0D;&amp;#x0A;Makes a Drop&amp;quot;&quot;/&gt;&lt;property id=&quot;20307&quot; value=&quot;302&quot;/&gt;&lt;/object&gt;&lt;object type=&quot;3&quot; unique_id=&quot;10141&quot;&gt;&lt;property id=&quot;20148&quot; value=&quot;5&quot;/&gt;&lt;property id=&quot;20300&quot; value=&quot;Slide 138 - &amp;quot;Stay Clear &amp;#x0D;&amp;#x0A;of Helicopter Drops&amp;quot;&quot;/&gt;&lt;property id=&quot;20307&quot; value=&quot;303&quot;/&gt;&lt;/object&gt;&lt;object type=&quot;3&quot; unique_id=&quot;10142&quot;&gt;&lt;property id=&quot;20148&quot; value=&quot;5&quot;/&gt;&lt;property id=&quot;20300&quot; value=&quot;Slide 139 - &amp;quot;Before air tanker &amp;#x0D;&amp;#x0A;Makes a Drop&amp;quot;&quot;/&gt;&lt;property id=&quot;20307&quot; value=&quot;304&quot;/&gt;&lt;/object&gt;&lt;object type=&quot;3&quot; unique_id=&quot;10143&quot;&gt;&lt;property id=&quot;20148&quot; value=&quot;5&quot;/&gt;&lt;property id=&quot;20300&quot; value=&quot;Slide 140 - &amp;quot;If caught in retardant drop area&amp;quot;&quot;/&gt;&lt;property id=&quot;20307&quot; value=&quot;305&quot;/&gt;&lt;/object&gt;&lt;object type=&quot;3&quot; unique_id=&quot;10144&quot;&gt;&lt;property id=&quot;20148&quot; value=&quot;5&quot;/&gt;&lt;property id=&quot;20300&quot; value=&quot;Slide 141 - &amp;quot;air tanker and Helicopter Tactics&amp;quot;&quot;/&gt;&lt;property id=&quot;20307&quot; value=&quot;486&quot;/&gt;&lt;/object&gt;&lt;object type=&quot;3&quot; unique_id=&quot;10145&quot;&gt;&lt;property id=&quot;20148&quot; value=&quot;5&quot;/&gt;&lt;property id=&quot;20300&quot; value=&quot;Slide 142 - &amp;quot;Indirect Attack&amp;quot;&quot;/&gt;&lt;property id=&quot;20307&quot; value=&quot;307&quot;/&gt;&lt;/object&gt;&lt;object type=&quot;3&quot; unique_id=&quot;10146&quot;&gt;&lt;property id=&quot;20148&quot; value=&quot;5&quot;/&gt;&lt;property id=&quot;20300&quot; value=&quot;Slide 143 - &amp;quot;Pretreat Fireline&amp;quot;&quot;/&gt;&lt;property id=&quot;20307&quot; value=&quot;308&quot;/&gt;&lt;/object&gt;&lt;object type=&quot;3&quot; unique_id=&quot;10147&quot;&gt;&lt;property id=&quot;20148&quot; value=&quot;5&quot;/&gt;&lt;property id=&quot;20300&quot; value=&quot;Slide 144 - &amp;quot;Direct Attack&amp;quot;&quot;/&gt;&lt;property id=&quot;20307&quot; value=&quot;309&quot;/&gt;&lt;/object&gt;&lt;object type=&quot;3&quot; unique_id=&quot;10148&quot;&gt;&lt;property id=&quot;20148&quot; value=&quot;5&quot;/&gt;&lt;property id=&quot;20300&quot; value=&quot;Slide 145 - &amp;quot;Direct Attack&amp;quot;&quot;/&gt;&lt;property id=&quot;20307&quot; value=&quot;310&quot;/&gt;&lt;/object&gt;&lt;object type=&quot;3&quot; unique_id=&quot;10149&quot;&gt;&lt;property id=&quot;20148&quot; value=&quot;5&quot;/&gt;&lt;property id=&quot;20300&quot; value=&quot;Slide 146 - &amp;quot;Parallel Attack&amp;quot;&quot;/&gt;&lt;property id=&quot;20307&quot; value=&quot;311&quot;/&gt;&lt;/object&gt;&lt;object type=&quot;3&quot; unique_id=&quot;10150&quot;&gt;&lt;property id=&quot;20148&quot; value=&quot;5&quot;/&gt;&lt;property id=&quot;20300&quot; value=&quot;Slide 147 - &amp;quot;Tying in the line for &amp;#x0D;&amp;#x0A;parallel attack&amp;quot;&quot;/&gt;&lt;property id=&quot;20307&quot; value=&quot;312&quot;/&gt;&lt;/object&gt;&lt;object type=&quot;3&quot; unique_id=&quot;10151&quot;&gt;&lt;property id=&quot;20148&quot; value=&quot;5&quot;/&gt;&lt;property id=&quot;20300&quot; value=&quot;Slide 148 - &amp;quot;Aerial Ignition Systems&amp;quot;&quot;/&gt;&lt;property id=&quot;20307&quot; value=&quot;313&quot;/&gt;&lt;/object&gt;&lt;object type=&quot;3&quot; unique_id=&quot;10152&quot;&gt;&lt;property id=&quot;20148&quot; value=&quot;5&quot;/&gt;&lt;property id=&quot;20300&quot; value=&quot;Slide 149 - &amp;quot;Helitorch&amp;quot;&quot;/&gt;&lt;property id=&quot;20307&quot; value=&quot;493&quot;/&gt;&lt;/object&gt;&lt;object type=&quot;3&quot; unique_id=&quot;10153&quot;&gt;&lt;property id=&quot;20148&quot; value=&quot;5&quot;/&gt;&lt;property id=&quot;20300&quot; value=&quot;Slide 150 - &amp;quot;Helitorch&amp;quot;&quot;/&gt;&lt;property id=&quot;20307&quot; value=&quot;315&quot;/&gt;&lt;/object&gt;&lt;object type=&quot;3&quot; unique_id=&quot;10154&quot;&gt;&lt;property id=&quot;20148&quot; value=&quot;5&quot;/&gt;&lt;property id=&quot;20300&quot; value=&quot;Slide 151 - &amp;quot;Logistical Support for a Helitorch Operation&amp;quot;&quot;/&gt;&lt;property id=&quot;20307&quot; value=&quot;316&quot;/&gt;&lt;/object&gt;&lt;object type=&quot;3&quot; unique_id=&quot;10155&quot;&gt;&lt;property id=&quot;20148&quot; value=&quot;5&quot;/&gt;&lt;property id=&quot;20300&quot; value=&quot;Slide 152 - &amp;quot;Premo &amp;#x0D;&amp;#x0A;MK III&amp;quot;&quot;/&gt;&lt;property id=&quot;20307&quot; value=&quot;317&quot;/&gt;&lt;/object&gt;&lt;object type=&quot;3&quot; unique_id=&quot;10156&quot;&gt;&lt;property id=&quot;20148&quot; value=&quot;5&quot;/&gt;&lt;property id=&quot;20300&quot; value=&quot;Slide 153 - &amp;quot;Plastic Sphere Dispenser Mounted in Helicopter&amp;quot;&quot;/&gt;&lt;property id=&quot;20307&quot; value=&quot;318&quot;/&gt;&lt;/object&gt;&lt;object type=&quot;3&quot; unique_id=&quot;10157&quot;&gt;&lt;property id=&quot;20148&quot; value=&quot;5&quot;/&gt;&lt;property id=&quot;20300&quot; value=&quot;Slide 154 - &amp;quot;Must be trained and qualified to operate &amp;quot;&quot;/&gt;&lt;property id=&quot;20307&quot; value=&quot;320&quot;/&gt;&lt;/object&gt;&lt;object type=&quot;3&quot; unique_id=&quot;10158&quot;&gt;&lt;property id=&quot;20148&quot; value=&quot;5&quot;/&gt;&lt;property id=&quot;20300&quot; value=&quot;Slide 155&quot;/&gt;&lt;property id=&quot;20307&quot; value=&quot;487&quot;/&gt;&lt;/object&gt;&lt;object type=&quot;3&quot; unique_id=&quot;10159&quot;&gt;&lt;property id=&quot;20148&quot; value=&quot;5&quot;/&gt;&lt;property id=&quot;20300&quot; value=&quot;Slide 156 - &amp;quot;Circular burn patterns &amp;#x0D;&amp;#x0A;from spheres &amp;quot;&quot;/&gt;&lt;property id=&quot;20307&quot; value=&quot;552&quot;/&gt;&lt;/object&gt;&lt;object type=&quot;3&quot; unique_id=&quot;10160&quot;&gt;&lt;property id=&quot;20148&quot; value=&quot;5&quot;/&gt;&lt;property id=&quot;20300&quot; value=&quot;Slide 157 - &amp;quot;Special Operations&amp;quot;&quot;/&gt;&lt;property id=&quot;20307&quot; value=&quot;440&quot;/&gt;&lt;/object&gt;&lt;object type=&quot;3&quot; unique_id=&quot;10161&quot;&gt;&lt;property id=&quot;20148&quot; value=&quot;5&quot;/&gt;&lt;property id=&quot;20300&quot; value=&quot;Slide 158 - &amp;quot;Special Operations&amp;quot;&quot;/&gt;&lt;property id=&quot;20307&quot; value=&quot;442&quot;/&gt;&lt;/object&gt;&lt;object type=&quot;3&quot; unique_id=&quot;10162&quot;&gt;&lt;property id=&quot;20148&quot; value=&quot;5&quot;/&gt;&lt;property id=&quot;20300&quot; value=&quot;Slide 159 - &amp;quot;Special Operations&amp;quot;&quot;/&gt;&lt;property id=&quot;20307&quot; value=&quot;444&quot;/&gt;&lt;/object&gt;&lt;object type=&quot;3&quot; unique_id=&quot;10163&quot;&gt;&lt;property id=&quot;20148&quot; value=&quot;5&quot;/&gt;&lt;property id=&quot;20300&quot; value=&quot;Slide 160 - &amp;quot;Special Operations&amp;quot;&quot;/&gt;&lt;property id=&quot;20307&quot; value=&quot;446&quot;/&gt;&lt;/object&gt;&lt;object type=&quot;3&quot; unique_id=&quot;10164&quot;&gt;&lt;property id=&quot;20148&quot; value=&quot;5&quot;/&gt;&lt;property id=&quot;20300&quot; value=&quot;Slide 161 - &amp;quot;Special Operations&amp;quot;&quot;/&gt;&lt;property id=&quot;20307&quot; value=&quot;449&quot;/&gt;&lt;/object&gt;&lt;object type=&quot;3&quot; unique_id=&quot;10165&quot;&gt;&lt;property id=&quot;20148&quot; value=&quot;5&quot;/&gt;&lt;property id=&quot;20300&quot; value=&quot;Slide 162 - &amp;quot;Special Operations&amp;quot;&quot;/&gt;&lt;property id=&quot;20307&quot; value=&quot;448&quot;/&gt;&lt;/object&gt;&lt;object type=&quot;3&quot; unique_id=&quot;10166&quot;&gt;&lt;property id=&quot;20148&quot; value=&quot;5&quot;/&gt;&lt;property id=&quot;20300&quot; value=&quot;Slide 163 - &amp;quot;Unit 3 Objectives&amp;quot;&quot;/&gt;&lt;property id=&quot;20307&quot; value=&quot;495&quot;/&gt;&lt;/object&gt;&lt;object type=&quot;3&quot; unique_id=&quot;10167&quot;&gt;&lt;property id=&quot;20148&quot; value=&quot;5&quot;/&gt;&lt;property id=&quot;20300&quot; value=&quot;Slide 164 - &amp;quot;Unit 3 Objectives&amp;quot;&quot;/&gt;&lt;property id=&quot;20307&quot; value=&quot;49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7821</TotalTime>
  <Words>4571</Words>
  <Application>Microsoft Office PowerPoint</Application>
  <PresentationFormat>On-screen Show (4:3)</PresentationFormat>
  <Paragraphs>917</Paragraphs>
  <Slides>164</Slides>
  <Notes>164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164</vt:i4>
      </vt:variant>
    </vt:vector>
  </HeadingPairs>
  <TitlesOfParts>
    <vt:vector size="179" baseType="lpstr">
      <vt:lpstr>Arial</vt:lpstr>
      <vt:lpstr>Arial Black</vt:lpstr>
      <vt:lpstr>Arial Narrow</vt:lpstr>
      <vt:lpstr>Calibri</vt:lpstr>
      <vt:lpstr>Comic Sans MS</vt:lpstr>
      <vt:lpstr>Monotype Sorts</vt:lpstr>
      <vt:lpstr>Times New Roman</vt:lpstr>
      <vt:lpstr>Wingdings</vt:lpstr>
      <vt:lpstr>Wingdings 2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Aircraft missions</vt:lpstr>
      <vt:lpstr>Unit 3 Objectives</vt:lpstr>
      <vt:lpstr>Unit 3 Objectives</vt:lpstr>
      <vt:lpstr>Tactical Aircraft Missions</vt:lpstr>
      <vt:lpstr>Tactical Aircraft Missions</vt:lpstr>
      <vt:lpstr>Aerial Fire  Suppressants Delivery</vt:lpstr>
      <vt:lpstr>air tanker/seat Advantages</vt:lpstr>
      <vt:lpstr>air tanker/seat disadvantages</vt:lpstr>
      <vt:lpstr>Helicopter Advantages</vt:lpstr>
      <vt:lpstr>Helicopter disadvantages</vt:lpstr>
      <vt:lpstr>Smokejumper Advantages</vt:lpstr>
      <vt:lpstr>Smokejumper Disadvantages</vt:lpstr>
      <vt:lpstr>PowerPoint Presentation</vt:lpstr>
      <vt:lpstr>Helitack</vt:lpstr>
      <vt:lpstr>Helitack advantages</vt:lpstr>
      <vt:lpstr>helitack Disadvantages</vt:lpstr>
      <vt:lpstr>rappelling</vt:lpstr>
      <vt:lpstr>Rappelling advantages</vt:lpstr>
      <vt:lpstr>rappelling Disadvantages</vt:lpstr>
      <vt:lpstr>Aerial ignition</vt:lpstr>
      <vt:lpstr>Aerial ignition</vt:lpstr>
      <vt:lpstr>Logistical Missions</vt:lpstr>
      <vt:lpstr>Transportation of People and Supplies</vt:lpstr>
      <vt:lpstr>Single-Engine</vt:lpstr>
      <vt:lpstr>PowerPoint Presentation</vt:lpstr>
      <vt:lpstr>Paracargo Drop</vt:lpstr>
      <vt:lpstr>PowerPoint Presentation</vt:lpstr>
      <vt:lpstr>Helicopters</vt:lpstr>
      <vt:lpstr>External Cargo rack</vt:lpstr>
      <vt:lpstr>Sling Loads</vt:lpstr>
      <vt:lpstr>Fire Perimeter Mapping</vt:lpstr>
      <vt:lpstr>Detection and Reconnaissance</vt:lpstr>
      <vt:lpstr>Detection and  Reconnaissance</vt:lpstr>
      <vt:lpstr>Detection and reconnaissance</vt:lpstr>
      <vt:lpstr>Detection and  Reconnaissance</vt:lpstr>
      <vt:lpstr>Helicopters Used</vt:lpstr>
      <vt:lpstr>Infrared Mapping System</vt:lpstr>
      <vt:lpstr>Infrared  Mapping SYSTEM</vt:lpstr>
      <vt:lpstr>Infrared Mapping</vt:lpstr>
      <vt:lpstr>Aerial Photography and Video Recording</vt:lpstr>
      <vt:lpstr>Medical Aid  </vt:lpstr>
      <vt:lpstr>Search and Rescue (SAR)</vt:lpstr>
      <vt:lpstr>Selection of Aircraft for the Mission</vt:lpstr>
      <vt:lpstr>Selection of Aircraft for the Mission</vt:lpstr>
      <vt:lpstr>Selection of Aircraft for the Mission</vt:lpstr>
      <vt:lpstr>Air-to-Ground Communications</vt:lpstr>
      <vt:lpstr>Use of Radios</vt:lpstr>
      <vt:lpstr>Radio Use</vt:lpstr>
      <vt:lpstr>Target Description (TD)</vt:lpstr>
      <vt:lpstr>PowerPoint Presentation</vt:lpstr>
      <vt:lpstr>The Ground Contact Communicates with:</vt:lpstr>
      <vt:lpstr>Before Contacting Aircraft</vt:lpstr>
      <vt:lpstr>Where do you  get this information?</vt:lpstr>
      <vt:lpstr>Operating Procedures</vt:lpstr>
      <vt:lpstr>Operating Procedures</vt:lpstr>
      <vt:lpstr>Operating Procedures Use standard fire terminology</vt:lpstr>
      <vt:lpstr>Operating Procedures</vt:lpstr>
      <vt:lpstr>Clock Orientation Exercise: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TD Operating Procedures</vt:lpstr>
      <vt:lpstr>Reference to  loads already dropped</vt:lpstr>
      <vt:lpstr>PowerPoint Presentation</vt:lpstr>
      <vt:lpstr>Reference to Cut Areas  (human-made)</vt:lpstr>
      <vt:lpstr>Part of fire</vt:lpstr>
      <vt:lpstr>Reference to Cardinal Points</vt:lpstr>
      <vt:lpstr>Describe target when pilot can see target!</vt:lpstr>
      <vt:lpstr>Stages of Pilot Orientation</vt:lpstr>
      <vt:lpstr>Long Distance Stage</vt:lpstr>
      <vt:lpstr>Long Distance Stage</vt:lpstr>
      <vt:lpstr>Medium Distance Stage</vt:lpstr>
      <vt:lpstr>Medium Distance Stage</vt:lpstr>
      <vt:lpstr>Short Distance Stage</vt:lpstr>
      <vt:lpstr>Short Distance Stage</vt:lpstr>
      <vt:lpstr>Feedback</vt:lpstr>
      <vt:lpstr>Sterile Cockpit Procedures</vt:lpstr>
      <vt:lpstr>Sterile Cockpit Procedures</vt:lpstr>
      <vt:lpstr>PowerPoint Presentation</vt:lpstr>
      <vt:lpstr>Air Tactical Group Supervisor  (ATGS)</vt:lpstr>
      <vt:lpstr>ATGS Safety Responsibilities</vt:lpstr>
      <vt:lpstr>ATGS Safety Responsibilities</vt:lpstr>
      <vt:lpstr>ATGS Safety Responsibilities</vt:lpstr>
      <vt:lpstr>ATGS Safety Responsibilities</vt:lpstr>
      <vt:lpstr>air tanker/fixed-wing Coordinator (ATCO)</vt:lpstr>
      <vt:lpstr>air tanker/fixed-wing Coordinator (ATCO)</vt:lpstr>
      <vt:lpstr>air tanker/fixed-wing Coordinator (ATCO)</vt:lpstr>
      <vt:lpstr>air tanker Pilot</vt:lpstr>
      <vt:lpstr>air tanker Pilot</vt:lpstr>
      <vt:lpstr>Helicopter Coordinator</vt:lpstr>
      <vt:lpstr>Helicopter Coordinator</vt:lpstr>
      <vt:lpstr>Temporary Flight Restriction (TFR)</vt:lpstr>
      <vt:lpstr>Temporary flight restriction (tfr)</vt:lpstr>
      <vt:lpstr>PowerPoint Presentation</vt:lpstr>
      <vt:lpstr>PowerPoint Presentation</vt:lpstr>
      <vt:lpstr>TFR</vt:lpstr>
      <vt:lpstr>Aerial Fire suppressant Delivery</vt:lpstr>
      <vt:lpstr>air tankers</vt:lpstr>
      <vt:lpstr>PowerPoint Presentation</vt:lpstr>
      <vt:lpstr>PowerPoint Presentation</vt:lpstr>
      <vt:lpstr>Single-Engine air tanker (SEAT)</vt:lpstr>
      <vt:lpstr>P2V Tank and Doors</vt:lpstr>
      <vt:lpstr>Coverage Level</vt:lpstr>
      <vt:lpstr>Coverage Level</vt:lpstr>
      <vt:lpstr>Trail Drop</vt:lpstr>
      <vt:lpstr>Salvo Drop</vt:lpstr>
      <vt:lpstr>Retardant should fall as mist  or light rain </vt:lpstr>
      <vt:lpstr>Minimum Drop Height</vt:lpstr>
      <vt:lpstr>Accuracy </vt:lpstr>
      <vt:lpstr>Helicopters</vt:lpstr>
      <vt:lpstr>Bucket systems</vt:lpstr>
      <vt:lpstr>Collapsible Bucket</vt:lpstr>
      <vt:lpstr>Collapsible Bucket</vt:lpstr>
      <vt:lpstr>Rigid Bucket</vt:lpstr>
      <vt:lpstr>Semirigid Bucket</vt:lpstr>
      <vt:lpstr>Fixed Tank Systems</vt:lpstr>
      <vt:lpstr>Fixed Tank</vt:lpstr>
      <vt:lpstr>Fixed Tank and Snorkel</vt:lpstr>
      <vt:lpstr>Fixed Tank and Snorkel</vt:lpstr>
      <vt:lpstr>Portable Retardant Base</vt:lpstr>
      <vt:lpstr>6 Minutes for Safety</vt:lpstr>
      <vt:lpstr>Exercise:  Retardants and suppressants</vt:lpstr>
      <vt:lpstr>Exercise Answer</vt:lpstr>
      <vt:lpstr>Exercise Answer</vt:lpstr>
      <vt:lpstr>Exercise Answers</vt:lpstr>
      <vt:lpstr>Exercise Answers</vt:lpstr>
      <vt:lpstr>Exercise Answers</vt:lpstr>
      <vt:lpstr>Exercise Answers</vt:lpstr>
      <vt:lpstr>Safety Procedures During Aerial Operations</vt:lpstr>
      <vt:lpstr>Low Drop Accident</vt:lpstr>
      <vt:lpstr>PowerPoint Presentation</vt:lpstr>
      <vt:lpstr>Before air tanker  Makes a Drop</vt:lpstr>
      <vt:lpstr>Stay Clear  of Helicopter Drops</vt:lpstr>
      <vt:lpstr>Before air tanker  Makes a Drop</vt:lpstr>
      <vt:lpstr>If caught in retardant drop area</vt:lpstr>
      <vt:lpstr>air tanker and Helicopter Tactics</vt:lpstr>
      <vt:lpstr>Indirect Attack</vt:lpstr>
      <vt:lpstr>Pretreat Fireline</vt:lpstr>
      <vt:lpstr>Direct Attack</vt:lpstr>
      <vt:lpstr>Direct Attack</vt:lpstr>
      <vt:lpstr>Parallel Attack</vt:lpstr>
      <vt:lpstr>Tying in the line for  parallel attack</vt:lpstr>
      <vt:lpstr>Aerial Ignition Systems</vt:lpstr>
      <vt:lpstr>Helitorch</vt:lpstr>
      <vt:lpstr>Helitorch</vt:lpstr>
      <vt:lpstr>Logistical Support for a Helitorch Operation</vt:lpstr>
      <vt:lpstr>Premo  MK III</vt:lpstr>
      <vt:lpstr>Plastic Sphere Dispenser Mounted in Helicopter</vt:lpstr>
      <vt:lpstr>Must be trained and qualified to operate </vt:lpstr>
      <vt:lpstr>PowerPoint Presentation</vt:lpstr>
      <vt:lpstr>Circular burn patterns  from spheres </vt:lpstr>
      <vt:lpstr>Special Operations</vt:lpstr>
      <vt:lpstr>Special Operations</vt:lpstr>
      <vt:lpstr>Special Operations</vt:lpstr>
      <vt:lpstr>Special Operations</vt:lpstr>
      <vt:lpstr>Special Operations</vt:lpstr>
      <vt:lpstr>Special Operations</vt:lpstr>
      <vt:lpstr>Unit 3 Objectives</vt:lpstr>
      <vt:lpstr>Unit 3 Objectives</vt:lpstr>
    </vt:vector>
  </TitlesOfParts>
  <Company>BLM-NIFC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S-270, Basic Air Operations</dc:title>
  <dc:subject>Unit 3</dc:subject>
  <dc:creator>NWCG Training</dc:creator>
  <cp:lastModifiedBy>Turner, Nancie R</cp:lastModifiedBy>
  <cp:revision>776</cp:revision>
  <dcterms:created xsi:type="dcterms:W3CDTF">2003-03-03T16:07:39Z</dcterms:created>
  <dcterms:modified xsi:type="dcterms:W3CDTF">2020-04-10T15:54:21Z</dcterms:modified>
</cp:coreProperties>
</file>