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3" r:id="rId2"/>
    <p:sldId id="256" r:id="rId3"/>
    <p:sldId id="257" r:id="rId4"/>
    <p:sldId id="258" r:id="rId5"/>
    <p:sldId id="275" r:id="rId6"/>
    <p:sldId id="259" r:id="rId7"/>
    <p:sldId id="261" r:id="rId8"/>
    <p:sldId id="276" r:id="rId9"/>
    <p:sldId id="277" r:id="rId10"/>
    <p:sldId id="278" r:id="rId11"/>
    <p:sldId id="279" r:id="rId12"/>
    <p:sldId id="280" r:id="rId13"/>
    <p:sldId id="284" r:id="rId14"/>
    <p:sldId id="281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FF"/>
    <a:srgbClr val="FF00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993" autoAdjust="0"/>
  </p:normalViewPr>
  <p:slideViewPr>
    <p:cSldViewPr snapToGrid="0" showGuides="1">
      <p:cViewPr varScale="1">
        <p:scale>
          <a:sx n="70" d="100"/>
          <a:sy n="70" d="100"/>
        </p:scale>
        <p:origin x="-8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548" y="-3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2F3917-DB27-4F89-9662-109C2F8EAB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D5B48AF-3484-4BE1-86F5-6740688F6231}" type="datetimeFigureOut">
              <a:rPr lang="en-US"/>
              <a:pPr>
                <a:defRPr/>
              </a:pPr>
              <a:t>12/27/2010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0B6F02D-BA78-4B74-A14D-D6F1C780B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B033E1-A9C9-4A82-89F6-E88908C9A1A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00C4F3-B18D-4D71-97D0-A67B8DD4487C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2342FB-D44C-41BD-B2C5-AB7F7AABA322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E3464E-07CF-459C-AE57-EC0DA6E25C0B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A9B275-AF89-4065-9FFC-C259B1738177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12A778-1C3A-4332-88AB-69E277544D32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DD99AD-E10F-4683-8DA8-FCC69B3E50A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70992C-DE2E-4C70-8573-0E3AF88E4A08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AA4C52-F475-4F1B-B03E-7C0162866996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A788DC-62D0-4A91-9E78-69F31364E97A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008015-C9D3-42E6-B2A5-91228C1937D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E6A539-609F-4B9D-9274-98D18C6237A4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32467E-C8C9-4497-9E39-779FC14E98A8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1EFA52-B072-40EB-B042-25DD826E4EAD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S-270  Basic Air Operations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S-270  Basic Air Operations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S-270  Basic Air Operations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S-270  Basic Air Operations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defRPr>
                <a:solidFill>
                  <a:srgbClr val="000066"/>
                </a:solidFill>
              </a:defRPr>
            </a:lvl2pPr>
            <a:lvl3pPr>
              <a:defRPr>
                <a:solidFill>
                  <a:srgbClr val="000066"/>
                </a:solidFill>
              </a:defRPr>
            </a:lvl3pPr>
            <a:lvl4pPr>
              <a:defRPr>
                <a:solidFill>
                  <a:srgbClr val="000066"/>
                </a:solidFill>
              </a:defRPr>
            </a:lvl4pPr>
            <a:lvl5pP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S-270  Basic Air Operations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s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defRPr>
                <a:solidFill>
                  <a:srgbClr val="000066"/>
                </a:solidFill>
              </a:defRPr>
            </a:lvl2pPr>
            <a:lvl3pPr>
              <a:defRPr>
                <a:solidFill>
                  <a:srgbClr val="000066"/>
                </a:solidFill>
              </a:defRPr>
            </a:lvl3pPr>
            <a:lvl4pPr>
              <a:defRPr>
                <a:solidFill>
                  <a:srgbClr val="000066"/>
                </a:solidFill>
              </a:defRPr>
            </a:lvl4pPr>
            <a:lvl5pP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S-270  Basic Air Operations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S-270  Basic Air Operations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S-270  Basic Air Operations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S-270  Basic Air Operations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S-270  Basic Air Operations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S-270  Basic Air Operations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S-270  Basic Air Operations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ar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046788"/>
            <a:ext cx="91440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69075"/>
            <a:ext cx="381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/>
              <a:t>S-270  Basic Air Operations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086600" y="6605588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1000" b="1" dirty="0" smtClean="0">
                <a:solidFill>
                  <a:schemeClr val="bg1"/>
                </a:solidFill>
                <a:latin typeface="+mn-lt"/>
              </a:rPr>
              <a:t>Slide 0-</a:t>
            </a:r>
            <a:fld id="{1820DE75-5BE8-4D03-84D4-CAF2BF1239C8}" type="slidenum">
              <a:rPr lang="en-US" sz="1000" b="1" smtClean="0">
                <a:solidFill>
                  <a:schemeClr val="bg1"/>
                </a:solidFill>
                <a:latin typeface="+mn-lt"/>
              </a:rPr>
              <a:pPr algn="r">
                <a:defRPr/>
              </a:pPr>
              <a:t>‹#›</a:t>
            </a:fld>
            <a:endParaRPr lang="en-US" sz="10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Lt Blu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258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Grp="1"/>
          </p:cNvSpPr>
          <p:nvPr>
            <p:ph type="title"/>
          </p:nvPr>
        </p:nvSpPr>
        <p:spPr>
          <a:xfrm>
            <a:off x="1447800" y="304800"/>
            <a:ext cx="6172200" cy="949325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CC0000"/>
                </a:solidFill>
              </a:rPr>
              <a:t>National Wildfire </a:t>
            </a:r>
            <a:br>
              <a:rPr lang="en-US" sz="2800" smtClean="0">
                <a:solidFill>
                  <a:srgbClr val="CC0000"/>
                </a:solidFill>
              </a:rPr>
            </a:br>
            <a:r>
              <a:rPr lang="en-US" sz="2800" smtClean="0">
                <a:solidFill>
                  <a:srgbClr val="CC0000"/>
                </a:solidFill>
              </a:rPr>
              <a:t>Coordinating Group</a:t>
            </a:r>
            <a:endParaRPr lang="en-US" smtClean="0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0" y="4783138"/>
            <a:ext cx="91440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ct val="30000"/>
              </a:spcAft>
              <a:defRPr/>
            </a:pPr>
            <a:r>
              <a:rPr lang="en-US" sz="2000" dirty="0">
                <a:latin typeface="+mn-lt"/>
              </a:rPr>
              <a:t>E-mail comments or suggestions pertaining to this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or any NWCG course to: </a:t>
            </a:r>
            <a:r>
              <a:rPr lang="en-US" sz="2000" dirty="0" smtClean="0">
                <a:latin typeface="+mn-lt"/>
              </a:rPr>
              <a:t>nwcg_evaluation@nifc.blm.gov</a:t>
            </a:r>
            <a:endParaRPr lang="en-US" sz="2000" dirty="0">
              <a:latin typeface="+mn-lt"/>
            </a:endParaRPr>
          </a:p>
          <a:p>
            <a:pPr algn="ctr">
              <a:lnSpc>
                <a:spcPct val="90000"/>
              </a:lnSpc>
              <a:spcAft>
                <a:spcPct val="30000"/>
              </a:spcAft>
              <a:defRPr/>
            </a:pPr>
            <a:r>
              <a:rPr lang="en-US" sz="2000" dirty="0">
                <a:latin typeface="+mn-lt"/>
              </a:rPr>
              <a:t> NWCG Web site: http://</a:t>
            </a:r>
            <a:r>
              <a:rPr lang="en-US" sz="2000" dirty="0" smtClean="0">
                <a:latin typeface="+mn-lt"/>
              </a:rPr>
              <a:t>www.nwcg.gov</a:t>
            </a:r>
            <a:endParaRPr lang="en-US" sz="2000" dirty="0">
              <a:latin typeface="+mn-lt"/>
            </a:endParaRP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52400" y="1479550"/>
            <a:ext cx="8686800" cy="3200400"/>
          </a:xfrm>
        </p:spPr>
        <p:txBody>
          <a:bodyPr>
            <a:normAutofit lnSpcReduction="1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sz="2400" dirty="0" smtClean="0"/>
              <a:t>Mission Statement</a:t>
            </a:r>
          </a:p>
          <a:p>
            <a:pPr algn="ctr">
              <a:spcBef>
                <a:spcPct val="0"/>
              </a:spcBef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sz="2400" b="0" dirty="0" smtClean="0"/>
              <a:t>   The purpose of NWCG is to coordinate programs of the participating wildfire management agencies to avoid wasteful duplication and to provide a means of constructively working together. The goal is to provide more effective execution of each agency’s fire management program. The group provides a formalized system to agree upon standards of training, equipment, qualifications, and other operational functions.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Course Overview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5800" y="1449388"/>
            <a:ext cx="77724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Unit and Course Evaluation Forms</a:t>
            </a:r>
          </a:p>
          <a:p>
            <a:pPr eaLnBrk="1" hangingPunct="1"/>
            <a:r>
              <a:rPr lang="en-US" dirty="0" smtClean="0"/>
              <a:t>Students will complete a unit evaluation form at the end of each unit.</a:t>
            </a:r>
          </a:p>
          <a:p>
            <a:pPr eaLnBrk="1" hangingPunct="1"/>
            <a:r>
              <a:rPr lang="en-US" dirty="0" smtClean="0"/>
              <a:t>Students are expected to complete a course evaluation form at the end of the course.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724400"/>
            <a:ext cx="2200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S-270  Basic Air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Student Evaluation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449388"/>
            <a:ext cx="7772400" cy="2819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Final Examination</a:t>
            </a:r>
          </a:p>
          <a:p>
            <a:pPr eaLnBrk="1" hangingPunct="1">
              <a:buFontTx/>
              <a:buNone/>
            </a:pPr>
            <a:r>
              <a:rPr lang="en-US" smtClean="0"/>
              <a:t>	Students must obtain a minimum of 70% on the final exam to receive a certificate of completion for the course.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724400"/>
            <a:ext cx="2200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S-270  Basic Air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6213"/>
            <a:ext cx="7772400" cy="4648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What are your expectations for this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course?</a:t>
            </a:r>
          </a:p>
          <a:p>
            <a:pPr marL="347472" indent="0" eaLnBrk="1" hangingPunct="1">
              <a:buFontTx/>
              <a:buNone/>
              <a:defRPr/>
            </a:pPr>
            <a:r>
              <a:rPr lang="en-US" dirty="0" smtClean="0">
                <a:latin typeface="+mj-lt"/>
              </a:rPr>
              <a:t>On a flip chart, record your expectations.</a:t>
            </a:r>
            <a:endParaRPr lang="en-US" dirty="0" smtClean="0"/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Some expectations may be difficult to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>
                <a:solidFill>
                  <a:schemeClr val="accent6"/>
                </a:solidFill>
              </a:rPr>
              <a:t>achieve because:</a:t>
            </a:r>
          </a:p>
          <a:p>
            <a:pPr marL="347472" indent="0" eaLnBrk="1" hangingPunct="1">
              <a:buFontTx/>
              <a:buNone/>
              <a:defRPr/>
            </a:pPr>
            <a:r>
              <a:rPr lang="en-US" b="0" dirty="0" smtClean="0">
                <a:latin typeface="+mj-lt"/>
              </a:rPr>
              <a:t>This is an introduction to aviation operations class. The discussion of tactical use of aircraft will be minimal.</a:t>
            </a:r>
            <a:endParaRPr lang="en-US" dirty="0" smtClean="0">
              <a:latin typeface="+mj-lt"/>
            </a:endParaRPr>
          </a:p>
          <a:p>
            <a:pPr eaLnBrk="1" hangingPunct="1">
              <a:buFontTx/>
              <a:buNone/>
              <a:defRPr/>
            </a:pPr>
            <a:endParaRPr lang="en-US" dirty="0" smtClean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S-270  Basic Air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Pre-Course Work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Basic Aviation Safety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724400"/>
            <a:ext cx="2200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S-270  Basic Air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Additional Training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1449388"/>
            <a:ext cx="7772400" cy="482339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Interagency Aviation Training</a:t>
            </a:r>
          </a:p>
          <a:p>
            <a:pPr eaLnBrk="1" hangingPunct="1">
              <a:buFontTx/>
              <a:buNone/>
            </a:pPr>
            <a:r>
              <a:rPr lang="en-US" dirty="0" smtClean="0"/>
              <a:t>(www.iat.gov)</a:t>
            </a:r>
          </a:p>
          <a:p>
            <a:pPr eaLnBrk="1" hangingPunct="1"/>
            <a:r>
              <a:rPr lang="en-US" dirty="0" smtClean="0"/>
              <a:t>A-101 Aviation Safety</a:t>
            </a:r>
          </a:p>
          <a:p>
            <a:pPr eaLnBrk="1" hangingPunct="1"/>
            <a:r>
              <a:rPr lang="en-US" dirty="0" smtClean="0"/>
              <a:t>A-105 Aviation Life Support Equipment (</a:t>
            </a:r>
            <a:r>
              <a:rPr lang="en-US" dirty="0" err="1" smtClean="0"/>
              <a:t>ALSE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A-106 Aviation Mishap Reporting</a:t>
            </a:r>
          </a:p>
          <a:p>
            <a:pPr eaLnBrk="1" hangingPunct="1"/>
            <a:r>
              <a:rPr lang="en-US" dirty="0" smtClean="0"/>
              <a:t>A-110 Aviation Transport of Hazardous Materials</a:t>
            </a:r>
          </a:p>
          <a:p>
            <a:pPr eaLnBrk="1" hangingPunct="1"/>
            <a:r>
              <a:rPr lang="en-US" dirty="0" smtClean="0"/>
              <a:t>A-112 Mission Planning &amp; Flight Request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S-270  Basic Air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S-270  Basic Air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876800"/>
            <a:ext cx="2895600" cy="1143000"/>
          </a:xfrm>
        </p:spPr>
        <p:txBody>
          <a:bodyPr/>
          <a:lstStyle/>
          <a:p>
            <a:pPr algn="l" eaLnBrk="1" hangingPunct="1"/>
            <a:r>
              <a:rPr lang="en-US" sz="5400" i="1" smtClean="0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S-270  Basic Air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 0 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58913"/>
            <a:ext cx="7772400" cy="4114800"/>
          </a:xfrm>
        </p:spPr>
        <p:txBody>
          <a:bodyPr/>
          <a:lstStyle/>
          <a:p>
            <a:pPr marL="609600" indent="-609600" eaLnBrk="1" hangingPunct="1">
              <a:spcAft>
                <a:spcPct val="35000"/>
              </a:spcAft>
              <a:buFontTx/>
              <a:buAutoNum type="arabicPeriod"/>
            </a:pPr>
            <a:r>
              <a:rPr lang="en-US" smtClean="0"/>
              <a:t>Introduce instructors and students.</a:t>
            </a:r>
          </a:p>
          <a:p>
            <a:pPr marL="609600" indent="-609600" eaLnBrk="1" hangingPunct="1">
              <a:spcAft>
                <a:spcPct val="35000"/>
              </a:spcAft>
              <a:buFontTx/>
              <a:buAutoNum type="arabicPeriod"/>
            </a:pPr>
            <a:r>
              <a:rPr lang="en-US" smtClean="0"/>
              <a:t>Discuss course logistics.</a:t>
            </a:r>
          </a:p>
          <a:p>
            <a:pPr marL="609600" indent="-609600" eaLnBrk="1" hangingPunct="1">
              <a:spcAft>
                <a:spcPct val="35000"/>
              </a:spcAft>
              <a:buFontTx/>
              <a:buAutoNum type="arabicPeriod"/>
            </a:pPr>
            <a:r>
              <a:rPr lang="en-US" smtClean="0"/>
              <a:t>Provide a course overview.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724400"/>
            <a:ext cx="2200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S-270  Basic Air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Unit 0 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58913"/>
            <a:ext cx="7772400" cy="4114800"/>
          </a:xfrm>
        </p:spPr>
        <p:txBody>
          <a:bodyPr/>
          <a:lstStyle/>
          <a:p>
            <a:pPr marL="609600" indent="-609600" eaLnBrk="1" hangingPunct="1">
              <a:spcAft>
                <a:spcPct val="35000"/>
              </a:spcAft>
              <a:buFontTx/>
              <a:buAutoNum type="arabicPeriod" startAt="4"/>
            </a:pPr>
            <a:r>
              <a:rPr lang="en-US" dirty="0" smtClean="0"/>
              <a:t>Explain student evaluation methods.</a:t>
            </a:r>
          </a:p>
          <a:p>
            <a:pPr marL="609600" indent="-609600" eaLnBrk="1" hangingPunct="1">
              <a:spcAft>
                <a:spcPct val="35000"/>
              </a:spcAft>
              <a:buFontTx/>
              <a:buAutoNum type="arabicPeriod" startAt="4"/>
            </a:pPr>
            <a:r>
              <a:rPr lang="en-US" dirty="0" smtClean="0"/>
              <a:t>Discuss students’ expectations for the course.</a:t>
            </a:r>
          </a:p>
          <a:p>
            <a:pPr marL="609600" indent="-609600" eaLnBrk="1" hangingPunct="1">
              <a:spcAft>
                <a:spcPct val="35000"/>
              </a:spcAft>
              <a:buFontTx/>
              <a:buAutoNum type="arabicPeriod" startAt="4"/>
            </a:pPr>
            <a:r>
              <a:rPr lang="en-US" dirty="0" smtClean="0"/>
              <a:t>Review pre-course work.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724400"/>
            <a:ext cx="2200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S-270  Basic Air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Welcome and Introductions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9388"/>
            <a:ext cx="7772400" cy="3581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Instructors and Students</a:t>
            </a:r>
          </a:p>
          <a:p>
            <a:pPr eaLnBrk="1" hangingPunct="1"/>
            <a:r>
              <a:rPr lang="en-US" dirty="0" smtClean="0"/>
              <a:t>Name and job title</a:t>
            </a:r>
          </a:p>
          <a:p>
            <a:pPr eaLnBrk="1" hangingPunct="1"/>
            <a:r>
              <a:rPr lang="en-US" dirty="0" smtClean="0"/>
              <a:t>Agency and home unit</a:t>
            </a:r>
          </a:p>
          <a:p>
            <a:pPr eaLnBrk="1" hangingPunct="1"/>
            <a:r>
              <a:rPr lang="en-US" dirty="0" smtClean="0"/>
              <a:t>Brief background</a:t>
            </a:r>
          </a:p>
          <a:p>
            <a:pPr lvl="1" eaLnBrk="1" hangingPunct="1"/>
            <a:r>
              <a:rPr lang="en-US" dirty="0" smtClean="0"/>
              <a:t>Incident qualification</a:t>
            </a:r>
          </a:p>
          <a:p>
            <a:pPr lvl="1" eaLnBrk="1" hangingPunct="1"/>
            <a:r>
              <a:rPr lang="en-US" dirty="0" smtClean="0"/>
              <a:t>Aviation experience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724400"/>
            <a:ext cx="2200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S-270  Basic Air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2217" y="235131"/>
            <a:ext cx="8429897" cy="6261464"/>
          </a:xfrm>
          <a:prstGeom prst="rect">
            <a:avLst/>
          </a:prstGeom>
          <a:gradFill flip="none" rotWithShape="1">
            <a:gsLst>
              <a:gs pos="67000">
                <a:schemeClr val="bg1">
                  <a:alpha val="33000"/>
                </a:schemeClr>
              </a:gs>
              <a:gs pos="100000">
                <a:schemeClr val="accent3">
                  <a:alpha val="49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 Logistics</a:t>
            </a:r>
          </a:p>
        </p:txBody>
      </p:sp>
      <p:grpSp>
        <p:nvGrpSpPr>
          <p:cNvPr id="11270" name="Group 8"/>
          <p:cNvGrpSpPr>
            <a:grpSpLocks/>
          </p:cNvGrpSpPr>
          <p:nvPr/>
        </p:nvGrpSpPr>
        <p:grpSpPr bwMode="auto">
          <a:xfrm>
            <a:off x="1176338" y="1317625"/>
            <a:ext cx="7239000" cy="5029200"/>
            <a:chOff x="1288887" y="1256202"/>
            <a:chExt cx="7239000" cy="5029200"/>
          </a:xfrm>
        </p:grpSpPr>
        <p:sp>
          <p:nvSpPr>
            <p:cNvPr id="11272" name="Rectangle 4"/>
            <p:cNvSpPr>
              <a:spLocks noChangeArrowheads="1"/>
            </p:cNvSpPr>
            <p:nvPr/>
          </p:nvSpPr>
          <p:spPr bwMode="auto">
            <a:xfrm>
              <a:off x="1288887" y="1256202"/>
              <a:ext cx="3581400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685800" indent="-685800">
                <a:spcBef>
                  <a:spcPct val="20000"/>
                </a:spcBef>
                <a:spcAft>
                  <a:spcPct val="50000"/>
                </a:spcAft>
              </a:pPr>
              <a:r>
                <a:rPr lang="en-US" sz="3000" b="1" dirty="0">
                  <a:solidFill>
                    <a:srgbClr val="000066"/>
                  </a:solidFill>
                  <a:latin typeface="Arial" charset="0"/>
                </a:rPr>
                <a:t>Lodging</a:t>
              </a:r>
            </a:p>
            <a:p>
              <a:pPr marL="685800" indent="-685800">
                <a:spcBef>
                  <a:spcPct val="20000"/>
                </a:spcBef>
                <a:spcAft>
                  <a:spcPct val="50000"/>
                </a:spcAft>
              </a:pPr>
              <a:r>
                <a:rPr lang="en-US" sz="3000" b="1" dirty="0">
                  <a:solidFill>
                    <a:srgbClr val="000066"/>
                  </a:solidFill>
                  <a:latin typeface="Arial" charset="0"/>
                </a:rPr>
                <a:t>Transportation</a:t>
              </a:r>
            </a:p>
            <a:p>
              <a:pPr marL="685800" indent="-685800">
                <a:spcBef>
                  <a:spcPct val="20000"/>
                </a:spcBef>
                <a:spcAft>
                  <a:spcPct val="50000"/>
                </a:spcAft>
              </a:pPr>
              <a:r>
                <a:rPr lang="en-US" sz="3000" b="1" dirty="0">
                  <a:solidFill>
                    <a:srgbClr val="000066"/>
                  </a:solidFill>
                  <a:latin typeface="Arial" charset="0"/>
                </a:rPr>
                <a:t>Ground </a:t>
              </a:r>
              <a:r>
                <a:rPr lang="en-US" sz="3000" b="1" dirty="0" smtClean="0">
                  <a:solidFill>
                    <a:srgbClr val="000066"/>
                  </a:solidFill>
                  <a:latin typeface="Arial" charset="0"/>
                </a:rPr>
                <a:t>rules</a:t>
              </a:r>
              <a:endParaRPr lang="en-US" sz="3000" b="1" dirty="0">
                <a:solidFill>
                  <a:srgbClr val="000066"/>
                </a:solidFill>
                <a:latin typeface="Arial" charset="0"/>
              </a:endParaRPr>
            </a:p>
            <a:p>
              <a:pPr marL="685800" indent="-685800">
                <a:spcBef>
                  <a:spcPct val="20000"/>
                </a:spcBef>
                <a:spcAft>
                  <a:spcPct val="50000"/>
                </a:spcAft>
              </a:pPr>
              <a:r>
                <a:rPr lang="en-US" sz="3000" b="1" dirty="0">
                  <a:solidFill>
                    <a:srgbClr val="000066"/>
                  </a:solidFill>
                  <a:latin typeface="Arial" charset="0"/>
                </a:rPr>
                <a:t>Facilities</a:t>
              </a:r>
            </a:p>
            <a:p>
              <a:pPr marL="685800" indent="-685800">
                <a:spcBef>
                  <a:spcPct val="20000"/>
                </a:spcBef>
                <a:spcAft>
                  <a:spcPct val="50000"/>
                </a:spcAft>
              </a:pPr>
              <a:r>
                <a:rPr lang="en-US" sz="3000" b="1" dirty="0">
                  <a:solidFill>
                    <a:srgbClr val="000066"/>
                  </a:solidFill>
                  <a:latin typeface="Arial" charset="0"/>
                </a:rPr>
                <a:t>Cell phones</a:t>
              </a:r>
            </a:p>
            <a:p>
              <a:pPr marL="685800" indent="-685800">
                <a:spcBef>
                  <a:spcPct val="20000"/>
                </a:spcBef>
                <a:spcAft>
                  <a:spcPct val="50000"/>
                </a:spcAft>
              </a:pPr>
              <a:r>
                <a:rPr lang="en-US" sz="3000" b="1" dirty="0" smtClean="0">
                  <a:solidFill>
                    <a:srgbClr val="000066"/>
                  </a:solidFill>
                  <a:latin typeface="Arial" charset="0"/>
                </a:rPr>
                <a:t>Messages</a:t>
              </a:r>
            </a:p>
            <a:p>
              <a:pPr marL="685800" indent="-685800">
                <a:spcBef>
                  <a:spcPct val="20000"/>
                </a:spcBef>
                <a:spcAft>
                  <a:spcPct val="50000"/>
                </a:spcAft>
              </a:pPr>
              <a:r>
                <a:rPr lang="en-US" sz="3000" b="1" dirty="0" smtClean="0">
                  <a:solidFill>
                    <a:srgbClr val="000066"/>
                  </a:solidFill>
                  <a:latin typeface="Arial" charset="0"/>
                </a:rPr>
                <a:t>Meals</a:t>
              </a:r>
              <a:endParaRPr lang="en-US" sz="3000" b="1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1273" name="Rectangle 5"/>
            <p:cNvSpPr>
              <a:spLocks noChangeArrowheads="1"/>
            </p:cNvSpPr>
            <p:nvPr/>
          </p:nvSpPr>
          <p:spPr bwMode="auto">
            <a:xfrm>
              <a:off x="4946487" y="1332402"/>
              <a:ext cx="3581400" cy="49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85000"/>
                </a:lnSpc>
                <a:spcBef>
                  <a:spcPct val="25000"/>
                </a:spcBef>
                <a:spcAft>
                  <a:spcPct val="85000"/>
                </a:spcAft>
                <a:buFont typeface="Wingdings 2" pitchFamily="18" charset="2"/>
                <a:buNone/>
              </a:pPr>
              <a:r>
                <a:rPr lang="en-US" sz="3000" b="1" dirty="0" smtClean="0">
                  <a:solidFill>
                    <a:srgbClr val="000066"/>
                  </a:solidFill>
                  <a:latin typeface="Arial" charset="0"/>
                </a:rPr>
                <a:t>Agenda</a:t>
              </a:r>
            </a:p>
            <a:p>
              <a:pPr>
                <a:lnSpc>
                  <a:spcPct val="85000"/>
                </a:lnSpc>
                <a:spcBef>
                  <a:spcPct val="25000"/>
                </a:spcBef>
                <a:spcAft>
                  <a:spcPct val="85000"/>
                </a:spcAft>
                <a:buFont typeface="Wingdings 2" pitchFamily="18" charset="2"/>
                <a:buNone/>
              </a:pPr>
              <a:r>
                <a:rPr lang="en-US" sz="3000" b="1" dirty="0" smtClean="0">
                  <a:solidFill>
                    <a:srgbClr val="000066"/>
                  </a:solidFill>
                  <a:latin typeface="Arial" charset="0"/>
                </a:rPr>
                <a:t>Breaks</a:t>
              </a:r>
            </a:p>
            <a:p>
              <a:pPr>
                <a:lnSpc>
                  <a:spcPct val="85000"/>
                </a:lnSpc>
                <a:spcBef>
                  <a:spcPct val="25000"/>
                </a:spcBef>
                <a:spcAft>
                  <a:spcPct val="85000"/>
                </a:spcAft>
                <a:buFont typeface="Wingdings 2" pitchFamily="18" charset="2"/>
                <a:buNone/>
              </a:pPr>
              <a:r>
                <a:rPr lang="en-US" sz="3000" b="1" dirty="0" smtClean="0">
                  <a:solidFill>
                    <a:srgbClr val="000066"/>
                  </a:solidFill>
                  <a:latin typeface="Arial" charset="0"/>
                </a:rPr>
                <a:t>Restrooms</a:t>
              </a:r>
              <a:endParaRPr lang="en-US" sz="3000" b="1" dirty="0">
                <a:solidFill>
                  <a:srgbClr val="000066"/>
                </a:solidFill>
                <a:latin typeface="Arial" charset="0"/>
              </a:endParaRPr>
            </a:p>
            <a:p>
              <a:pPr>
                <a:lnSpc>
                  <a:spcPct val="85000"/>
                </a:lnSpc>
                <a:spcBef>
                  <a:spcPct val="25000"/>
                </a:spcBef>
                <a:spcAft>
                  <a:spcPct val="85000"/>
                </a:spcAft>
                <a:buFont typeface="Wingdings 2" pitchFamily="18" charset="2"/>
                <a:buNone/>
              </a:pPr>
              <a:r>
                <a:rPr lang="en-US" sz="3000" b="1" dirty="0">
                  <a:solidFill>
                    <a:srgbClr val="000066"/>
                  </a:solidFill>
                  <a:latin typeface="Arial" charset="0"/>
                </a:rPr>
                <a:t>Smoking </a:t>
              </a:r>
              <a:r>
                <a:rPr lang="en-US" sz="3000" b="1" dirty="0" smtClean="0">
                  <a:solidFill>
                    <a:srgbClr val="000066"/>
                  </a:solidFill>
                  <a:latin typeface="Arial" charset="0"/>
                </a:rPr>
                <a:t>policy</a:t>
              </a:r>
              <a:endParaRPr lang="en-US" sz="3000" b="1" dirty="0">
                <a:solidFill>
                  <a:srgbClr val="000066"/>
                </a:solidFill>
                <a:latin typeface="Arial" charset="0"/>
              </a:endParaRPr>
            </a:p>
            <a:p>
              <a:pPr>
                <a:lnSpc>
                  <a:spcPct val="85000"/>
                </a:lnSpc>
                <a:spcBef>
                  <a:spcPct val="25000"/>
                </a:spcBef>
                <a:spcAft>
                  <a:spcPct val="85000"/>
                </a:spcAft>
                <a:buFont typeface="Wingdings 2" pitchFamily="18" charset="2"/>
                <a:buNone/>
              </a:pPr>
              <a:r>
                <a:rPr lang="en-US" sz="3000" b="1" dirty="0">
                  <a:solidFill>
                    <a:srgbClr val="000066"/>
                  </a:solidFill>
                  <a:latin typeface="Arial" charset="0"/>
                </a:rPr>
                <a:t>Other information</a:t>
              </a:r>
            </a:p>
            <a:p>
              <a:pPr>
                <a:lnSpc>
                  <a:spcPct val="85000"/>
                </a:lnSpc>
                <a:spcBef>
                  <a:spcPct val="25000"/>
                </a:spcBef>
                <a:spcAft>
                  <a:spcPct val="85000"/>
                </a:spcAft>
                <a:buFont typeface="Wingdings 2" pitchFamily="18" charset="2"/>
                <a:buNone/>
              </a:pPr>
              <a:endParaRPr lang="en-US" sz="3200" b="1" dirty="0">
                <a:latin typeface="Arial" charset="0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S-270  Basic Air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Course Overview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1466850"/>
            <a:ext cx="77724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Course Objective: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	Upon completion of this course the student will have obtained the basic understanding of the different functions of Air Operations.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724400"/>
            <a:ext cx="2200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S-270  Basic Air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Course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63675"/>
            <a:ext cx="7772400" cy="4191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/>
              <a:t>Reference Materials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Basic Aviation Safety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Interagency Helicopter Operations Guide (IHOG)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Incident Response Pocket Guide (IRPG)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724400"/>
            <a:ext cx="2200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S-270  Basic Air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National Wildfire &amp;#x0D;&amp;#x0A;Coordinating Group&amp;quot;&quot;/&gt;&lt;property id=&quot;20307&quot; value=&quot;283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 - &amp;quot;UNIT 0&amp;quot;&quot;/&gt;&lt;property id=&quot;20307&quot; value=&quot;257&quot;/&gt;&lt;/object&gt;&lt;object type=&quot;3&quot; unique_id=&quot;10007&quot;&gt;&lt;property id=&quot;20148&quot; value=&quot;5&quot;/&gt;&lt;property id=&quot;20300&quot; value=&quot;Slide 4 - &amp;quot;Unit 0 Objectives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Unit 0 Objectives&amp;quot;&quot;/&gt;&lt;property id=&quot;20307&quot; value=&quot;275&quot;/&gt;&lt;/object&gt;&lt;object type=&quot;3&quot; unique_id=&quot;10009&quot;&gt;&lt;property id=&quot;20148&quot; value=&quot;5&quot;/&gt;&lt;property id=&quot;20300&quot; value=&quot;Slide 6 - &amp;quot;Welcome and Introductions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Course Logistics&amp;quot;&quot;/&gt;&lt;property id=&quot;20307&quot; value=&quot;261&quot;/&gt;&lt;/object&gt;&lt;object type=&quot;3&quot; unique_id=&quot;10011&quot;&gt;&lt;property id=&quot;20148&quot; value=&quot;5&quot;/&gt;&lt;property id=&quot;20300&quot; value=&quot;Slide 8 - &amp;quot;Course Overview&amp;quot;&quot;/&gt;&lt;property id=&quot;20307&quot; value=&quot;276&quot;/&gt;&lt;/object&gt;&lt;object type=&quot;3&quot; unique_id=&quot;10012&quot;&gt;&lt;property id=&quot;20148&quot; value=&quot;5&quot;/&gt;&lt;property id=&quot;20300&quot; value=&quot;Slide 9 - &amp;quot;Course Overview&amp;quot;&quot;/&gt;&lt;property id=&quot;20307&quot; value=&quot;277&quot;/&gt;&lt;/object&gt;&lt;object type=&quot;3&quot; unique_id=&quot;10013&quot;&gt;&lt;property id=&quot;20148&quot; value=&quot;5&quot;/&gt;&lt;property id=&quot;20300&quot; value=&quot;Slide 10 - &amp;quot;Course Overview&amp;quot;&quot;/&gt;&lt;property id=&quot;20307&quot; value=&quot;278&quot;/&gt;&lt;/object&gt;&lt;object type=&quot;3&quot; unique_id=&quot;10014&quot;&gt;&lt;property id=&quot;20148&quot; value=&quot;5&quot;/&gt;&lt;property id=&quot;20300&quot; value=&quot;Slide 11 - &amp;quot;Student Evaluation&amp;quot;&quot;/&gt;&lt;property id=&quot;20307&quot; value=&quot;279&quot;/&gt;&lt;/object&gt;&lt;object type=&quot;3&quot; unique_id=&quot;10015&quot;&gt;&lt;property id=&quot;20148&quot; value=&quot;5&quot;/&gt;&lt;property id=&quot;20300&quot; value=&quot;Slide 12 - &amp;quot;Expectations&amp;quot;&quot;/&gt;&lt;property id=&quot;20307&quot; value=&quot;280&quot;/&gt;&lt;/object&gt;&lt;object type=&quot;3&quot; unique_id=&quot;10016&quot;&gt;&lt;property id=&quot;20148&quot; value=&quot;5&quot;/&gt;&lt;property id=&quot;20300&quot; value=&quot;Slide 13 - &amp;quot;Review Pre-Course Work&amp;quot;&quot;/&gt;&lt;property id=&quot;20307&quot; value=&quot;284&quot;/&gt;&lt;/object&gt;&lt;object type=&quot;3&quot; unique_id=&quot;10017&quot;&gt;&lt;property id=&quot;20148&quot; value=&quot;5&quot;/&gt;&lt;property id=&quot;20300&quot; value=&quot;Slide 14 - &amp;quot;Additional Training&amp;quot;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339</Words>
  <Application>Microsoft Office PowerPoint</Application>
  <PresentationFormat>On-screen Show (4:3)</PresentationFormat>
  <Paragraphs>94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National Wildfire  Coordinating Group</vt:lpstr>
      <vt:lpstr>Slide 2</vt:lpstr>
      <vt:lpstr>UNIT 0</vt:lpstr>
      <vt:lpstr>Unit 0 Objectives</vt:lpstr>
      <vt:lpstr>Unit 0 Objectives</vt:lpstr>
      <vt:lpstr>Welcome and Introductions</vt:lpstr>
      <vt:lpstr>Course Logistics</vt:lpstr>
      <vt:lpstr>Course Overview</vt:lpstr>
      <vt:lpstr>Course Overview</vt:lpstr>
      <vt:lpstr>Course Overview</vt:lpstr>
      <vt:lpstr>Student Evaluation</vt:lpstr>
      <vt:lpstr>Expectations</vt:lpstr>
      <vt:lpstr>Review Pre-Course Work</vt:lpstr>
      <vt:lpstr>Additional Training</vt:lpstr>
    </vt:vector>
  </TitlesOfParts>
  <Company>BLM-NIFC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S-270, Basic Air Operations</dc:title>
  <dc:subject>Unit 0</dc:subject>
  <dc:creator>NWCG Training</dc:creator>
  <cp:lastModifiedBy>Zoila ForrestDavis</cp:lastModifiedBy>
  <cp:revision>62</cp:revision>
  <dcterms:created xsi:type="dcterms:W3CDTF">2003-03-03T16:07:39Z</dcterms:created>
  <dcterms:modified xsi:type="dcterms:W3CDTF">2010-12-27T20:14:22Z</dcterms:modified>
</cp:coreProperties>
</file>