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274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4" autoAdjust="0"/>
    <p:restoredTop sz="93513" autoAdjust="0"/>
  </p:normalViewPr>
  <p:slideViewPr>
    <p:cSldViewPr>
      <p:cViewPr varScale="1">
        <p:scale>
          <a:sx n="97" d="100"/>
          <a:sy n="97" d="100"/>
        </p:scale>
        <p:origin x="-2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0F416-6EA0-4B58-BCC3-28D6CB83A272}" type="datetimeFigureOut">
              <a:rPr lang="en-US" smtClean="0"/>
              <a:pPr/>
              <a:t>11/15/2010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2371F-8415-4F90-8A61-453494113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382000" cy="1219200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772400" cy="1219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047750" y="1981200"/>
            <a:ext cx="7048500" cy="46482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0-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0       Introduction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0-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0       Introduction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0-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0       Introduction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1"/>
            </a:lvl1pPr>
            <a:lvl2pPr>
              <a:defRPr sz="2400" b="1"/>
            </a:lvl2pPr>
            <a:lvl3pPr>
              <a:defRPr sz="20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0-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0       Introduction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0-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0       Introduction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p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FontTx/>
              <a:buNone/>
              <a:defRPr sz="3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0-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0       Introduction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a w singl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9600"/>
          </a:xfrm>
        </p:spPr>
        <p:txBody>
          <a:bodyPr>
            <a:normAutofit/>
          </a:bodyPr>
          <a:lstStyle>
            <a:lvl1pPr algn="ctr">
              <a:buFontTx/>
              <a:buNone/>
              <a:defRPr sz="2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581150" y="2209800"/>
            <a:ext cx="5981700" cy="3276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57200" y="5562600"/>
            <a:ext cx="8229600" cy="1219200"/>
          </a:xfrm>
        </p:spPr>
        <p:txBody>
          <a:bodyPr>
            <a:normAutofit/>
          </a:bodyPr>
          <a:lstStyle>
            <a:lvl1pPr algn="ctr">
              <a:buFontTx/>
              <a:buNone/>
              <a:defRPr sz="2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0-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0       Introduction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w/ single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248400" y="1676400"/>
            <a:ext cx="2590800" cy="4800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0-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0       Introduction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0-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0       Introduction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 numCol="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0-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0       Introduction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0-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0       Introduction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0-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0       Introduction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152400" y="76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S-271    Helicopter Crewmember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0-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0       Introduction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63000"/>
                  <a:sat val="105000"/>
                </a:schemeClr>
              </a:gs>
              <a:gs pos="90000">
                <a:schemeClr val="accent1">
                  <a:shade val="50000"/>
                  <a:satMod val="100000"/>
                </a:schemeClr>
              </a:gs>
            </a:gsLst>
            <a:lin ang="5400000"/>
          </a:gra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CCE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101" name="Picture 5" descr="C:\Jobs\NWCG Mission 01\JPGs for PPT\line-o-log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5638800"/>
            <a:ext cx="8458200" cy="1219200"/>
          </a:xfrm>
          <a:prstGeom prst="rect">
            <a:avLst/>
          </a:prstGeom>
          <a:noFill/>
        </p:spPr>
      </p:pic>
      <p:pic>
        <p:nvPicPr>
          <p:cNvPr id="4104" name="Picture 8" descr="C:\Jobs\NWCG Mission 01\Logos\NWC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8600"/>
            <a:ext cx="1676400" cy="1330325"/>
          </a:xfrm>
          <a:prstGeom prst="rect">
            <a:avLst/>
          </a:prstGeom>
          <a:noFill/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0" y="44958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Aft>
                <a:spcPct val="30000"/>
              </a:spcAft>
            </a:pPr>
            <a:r>
              <a:rPr lang="en-US" dirty="0"/>
              <a:t>E-mail comments or suggestions pertaining to this </a:t>
            </a:r>
            <a:br>
              <a:rPr lang="en-US" dirty="0"/>
            </a:br>
            <a:r>
              <a:rPr lang="en-US" dirty="0"/>
              <a:t>or any NWCG course to: </a:t>
            </a:r>
            <a:r>
              <a:rPr lang="en-US" dirty="0" smtClean="0"/>
              <a:t>nwcg_evaluation@nifc.blm.gov</a:t>
            </a:r>
            <a:endParaRPr lang="en-US" dirty="0"/>
          </a:p>
          <a:p>
            <a:pPr algn="ctr">
              <a:lnSpc>
                <a:spcPct val="90000"/>
              </a:lnSpc>
            </a:pPr>
            <a:r>
              <a:rPr lang="en-US" dirty="0"/>
              <a:t> NWCG Website: http://www.nwcg.gov/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>
          <a:xfrm>
            <a:off x="2895600" y="304800"/>
            <a:ext cx="5181600" cy="1143000"/>
          </a:xfrm>
          <a:noFill/>
          <a:ln/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rgbClr val="CC0000"/>
                </a:solidFill>
                <a:latin typeface="Arial Black" pitchFamily="34" charset="0"/>
              </a:rPr>
              <a:t>National Wildfire Coordinating Group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2667000"/>
          </a:xfrm>
          <a:noFill/>
          <a:ln/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en-US" sz="2800" b="1" dirty="0">
                <a:solidFill>
                  <a:schemeClr val="tx1"/>
                </a:solidFill>
                <a:latin typeface="Times" pitchFamily="18" charset="0"/>
                <a:cs typeface="Times New Roman" charset="0"/>
              </a:rPr>
              <a:t>Mission Statement</a:t>
            </a: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chemeClr val="tx1"/>
                </a:solidFill>
                <a:latin typeface="Times" pitchFamily="18" charset="0"/>
                <a:cs typeface="Arial" charset="0"/>
              </a:rPr>
              <a:t>   The purpose of NWCG is to coordinate programs of the participating wildfire management agencies to avoid wasteful duplication and to provide a means of constructively working together.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cs typeface="Arial" charset="0"/>
              </a:rPr>
              <a:t>  </a:t>
            </a:r>
            <a:r>
              <a:rPr lang="en-US" sz="2400" b="1" dirty="0">
                <a:solidFill>
                  <a:schemeClr val="tx1"/>
                </a:solidFill>
                <a:latin typeface="Times" pitchFamily="18" charset="0"/>
                <a:cs typeface="Arial" charset="0"/>
              </a:rPr>
              <a:t>The goal is to provide more effective execution of each agency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cs typeface="Arial" charset="0"/>
              </a:rPr>
              <a:t>’</a:t>
            </a:r>
            <a:r>
              <a:rPr lang="en-US" sz="2400" b="1" dirty="0">
                <a:solidFill>
                  <a:schemeClr val="tx1"/>
                </a:solidFill>
                <a:latin typeface="Times" pitchFamily="18" charset="0"/>
                <a:cs typeface="Arial" charset="0"/>
              </a:rPr>
              <a:t>s fire management program.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cs typeface="Arial" charset="0"/>
              </a:rPr>
              <a:t> </a:t>
            </a:r>
            <a:r>
              <a:rPr lang="en-US" sz="2400" b="1" dirty="0">
                <a:solidFill>
                  <a:schemeClr val="tx1"/>
                </a:solidFill>
                <a:latin typeface="Times" pitchFamily="18" charset="0"/>
                <a:cs typeface="Arial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cs typeface="Arial" charset="0"/>
              </a:rPr>
              <a:t> </a:t>
            </a:r>
            <a:r>
              <a:rPr lang="en-US" sz="2400" b="1" dirty="0">
                <a:solidFill>
                  <a:schemeClr val="tx1"/>
                </a:solidFill>
                <a:latin typeface="Times" pitchFamily="18" charset="0"/>
                <a:cs typeface="Arial" charset="0"/>
              </a:rPr>
              <a:t>The group provides a formalized system to agree upon standards of training, equipment, qualifications, and other operational functions.</a:t>
            </a:r>
            <a:endParaRPr lang="en-US" sz="2400" b="1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0-</a:t>
            </a:r>
            <a:fld id="{9B0275EC-D83B-41CF-A730-6EE89033212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0       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utoUpdateAnimBg="0"/>
      <p:bldP spid="4107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EXERCISE: Expectations</a:t>
            </a:r>
          </a:p>
          <a:p>
            <a:pPr>
              <a:buNone/>
            </a:pPr>
            <a:r>
              <a:rPr lang="en-US" dirty="0" smtClean="0"/>
              <a:t>Instructions: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your groups, answer the following question and record it on a flip </a:t>
            </a:r>
            <a:r>
              <a:rPr lang="en-US" dirty="0" smtClean="0"/>
              <a:t>chart.</a:t>
            </a: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C000"/>
                </a:solidFill>
              </a:rPr>
              <a:t>What do you expect to gain from this course?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2.	When finished, present your expectations to the class.</a:t>
            </a:r>
          </a:p>
          <a:p>
            <a:pPr marL="514350" indent="-514350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Expectations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0-</a:t>
            </a:r>
            <a:fld id="{9B0275EC-D83B-41CF-A730-6EE89033212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0       Introduction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>
                <a:solidFill>
                  <a:srgbClr val="FFC000"/>
                </a:solidFill>
              </a:rPr>
              <a:t>Students will:</a:t>
            </a:r>
          </a:p>
          <a:p>
            <a:pPr marL="514350" indent="-514350"/>
            <a:r>
              <a:rPr lang="en-US" dirty="0" smtClean="0"/>
              <a:t>Have an interest in becoming a Helicopter Crewmember (HECM).</a:t>
            </a:r>
          </a:p>
          <a:p>
            <a:pPr marL="514350" indent="-514350"/>
            <a:r>
              <a:rPr lang="en-US" dirty="0" smtClean="0"/>
              <a:t>Exhibit mutual cooperation with the group.</a:t>
            </a:r>
          </a:p>
          <a:p>
            <a:pPr marL="514350" indent="-514350"/>
            <a:r>
              <a:rPr lang="en-US" dirty="0" smtClean="0"/>
              <a:t>Be open-minded to accomplishments during the course presentation.</a:t>
            </a:r>
          </a:p>
          <a:p>
            <a:pPr marL="514350" indent="-514350"/>
            <a:r>
              <a:rPr lang="en-US" dirty="0" smtClean="0"/>
              <a:t>Participate actively in all of the training exercises presented in the course.</a:t>
            </a:r>
          </a:p>
          <a:p>
            <a:pPr marL="514350" indent="-51435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Instructor Expectations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0-</a:t>
            </a:r>
            <a:fld id="{9B0275EC-D83B-41CF-A730-6EE89033212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0       Introduction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>
                <a:solidFill>
                  <a:srgbClr val="FFC000"/>
                </a:solidFill>
              </a:rPr>
              <a:t>Students will:</a:t>
            </a:r>
          </a:p>
          <a:p>
            <a:pPr marL="514350" indent="-514350"/>
            <a:r>
              <a:rPr lang="en-US" dirty="0" smtClean="0"/>
              <a:t>Return to class at stated times.</a:t>
            </a:r>
          </a:p>
          <a:p>
            <a:pPr marL="514350" indent="-514350"/>
            <a:r>
              <a:rPr lang="en-US" dirty="0" smtClean="0"/>
              <a:t>Use what is presented in the course to effectively perform the duties of a HECM.</a:t>
            </a:r>
          </a:p>
          <a:p>
            <a:pPr marL="514350" indent="-514350"/>
            <a:r>
              <a:rPr lang="en-US" dirty="0" smtClean="0"/>
              <a:t>Not leave the course with any unanswered questions.</a:t>
            </a:r>
          </a:p>
          <a:p>
            <a:pPr marL="514350" indent="-51435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Instructor Expectations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0-</a:t>
            </a:r>
            <a:fld id="{9B0275EC-D83B-41CF-A730-6EE89033212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0       Introduction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191000"/>
          </a:xfrm>
        </p:spPr>
        <p:txBody>
          <a:bodyPr/>
          <a:lstStyle/>
          <a:p>
            <a:r>
              <a:rPr lang="en-US" dirty="0" smtClean="0"/>
              <a:t>Incident Response Pocket Guide, PMS 461</a:t>
            </a:r>
          </a:p>
          <a:p>
            <a:r>
              <a:rPr lang="en-US" dirty="0" smtClean="0"/>
              <a:t>Interagency Helicopter Operations Guide (</a:t>
            </a:r>
            <a:r>
              <a:rPr lang="en-US" dirty="0" err="1" smtClean="0"/>
              <a:t>IHOG</a:t>
            </a:r>
            <a:r>
              <a:rPr lang="en-US" dirty="0" smtClean="0"/>
              <a:t>), </a:t>
            </a:r>
            <a:r>
              <a:rPr lang="en-US" dirty="0" err="1" smtClean="0"/>
              <a:t>NFES</a:t>
            </a:r>
            <a:r>
              <a:rPr lang="en-US" dirty="0" smtClean="0"/>
              <a:t> </a:t>
            </a:r>
            <a:r>
              <a:rPr lang="en-US" dirty="0" smtClean="0"/>
              <a:t>1885</a:t>
            </a:r>
            <a:endParaRPr lang="en-US" dirty="0" smtClean="0"/>
          </a:p>
          <a:p>
            <a:r>
              <a:rPr lang="en-US" dirty="0" smtClean="0"/>
              <a:t>Interagency Aviation Transport of Hazardous Materials, </a:t>
            </a:r>
            <a:r>
              <a:rPr lang="en-US" dirty="0" err="1" smtClean="0"/>
              <a:t>NFES</a:t>
            </a:r>
            <a:r>
              <a:rPr lang="en-US" dirty="0" smtClean="0"/>
              <a:t> 1068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087562"/>
          </a:xfrm>
        </p:spPr>
        <p:txBody>
          <a:bodyPr/>
          <a:lstStyle/>
          <a:p>
            <a:r>
              <a:rPr lang="en-US" smtClean="0"/>
              <a:t>Reference Materials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0-</a:t>
            </a:r>
            <a:fld id="{9B0275EC-D83B-41CF-A730-6EE89033212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0       Introduction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The Helicopter Crewmember in the Incident Command System</a:t>
            </a:r>
          </a:p>
          <a:p>
            <a:r>
              <a:rPr lang="en-US" dirty="0" smtClean="0"/>
              <a:t>The HECM is a designated member of an Incident Management organization.</a:t>
            </a:r>
          </a:p>
          <a:p>
            <a:r>
              <a:rPr lang="en-US" dirty="0" smtClean="0"/>
              <a:t>The HECM is supervised by the Helicopter Manager (</a:t>
            </a:r>
            <a:r>
              <a:rPr lang="en-US" dirty="0" err="1" smtClean="0"/>
              <a:t>HMGB</a:t>
            </a:r>
            <a:r>
              <a:rPr lang="en-US" dirty="0" smtClean="0"/>
              <a:t>), Air Operations section of the Incident Management organization.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935162"/>
          </a:xfrm>
        </p:spPr>
        <p:txBody>
          <a:bodyPr/>
          <a:lstStyle/>
          <a:p>
            <a:r>
              <a:rPr lang="en-US" dirty="0" smtClean="0"/>
              <a:t>Helicopter Crewmember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0-</a:t>
            </a:r>
            <a:fld id="{9B0275EC-D83B-41CF-A730-6EE89033212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0       Introduction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tasks and additional specific tasks for the HECM.</a:t>
            </a:r>
          </a:p>
          <a:p>
            <a:r>
              <a:rPr lang="en-US" dirty="0" smtClean="0"/>
              <a:t>Tool for observing and evaluating performance.</a:t>
            </a:r>
          </a:p>
          <a:p>
            <a:r>
              <a:rPr lang="en-US" dirty="0" smtClean="0"/>
              <a:t>Must complete the tasking in the PTB to become qualified as a HECM.</a:t>
            </a:r>
          </a:p>
          <a:p>
            <a:r>
              <a:rPr lang="en-US" dirty="0" smtClean="0"/>
              <a:t>The PTB can only be initiated by the home unit.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Task 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0-</a:t>
            </a:r>
            <a:fld id="{9B0275EC-D83B-41CF-A730-6EE89033212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0       Introduction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038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Helicopter Crewmember (HECM) for both Fire and</a:t>
            </a:r>
          </a:p>
          <a:p>
            <a:pPr>
              <a:buNone/>
            </a:pPr>
            <a:r>
              <a:rPr lang="en-US" dirty="0" smtClean="0"/>
              <a:t>Resource Exclusive – Use and Call-When-Needed</a:t>
            </a:r>
          </a:p>
          <a:p>
            <a:pPr>
              <a:buNone/>
            </a:pPr>
            <a:r>
              <a:rPr lang="en-US" dirty="0" smtClean="0"/>
              <a:t>(CWN) serves as a trained member of a helicopter</a:t>
            </a:r>
          </a:p>
          <a:p>
            <a:pPr>
              <a:buNone/>
            </a:pPr>
            <a:r>
              <a:rPr lang="en-US" dirty="0" smtClean="0"/>
              <a:t>crew, assisting the Manager in the performance and</a:t>
            </a:r>
          </a:p>
          <a:p>
            <a:pPr>
              <a:buNone/>
            </a:pPr>
            <a:r>
              <a:rPr lang="en-US" dirty="0" smtClean="0"/>
              <a:t>completion of helicopter missions.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163762"/>
          </a:xfrm>
        </p:spPr>
        <p:txBody>
          <a:bodyPr/>
          <a:lstStyle/>
          <a:p>
            <a:r>
              <a:rPr lang="en-US" dirty="0" smtClean="0"/>
              <a:t>HECM Duties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0-</a:t>
            </a:r>
            <a:fld id="{9B0275EC-D83B-41CF-A730-6EE89033212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0       Introduction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esecakuk\Local Settings\Temporary Internet Files\Content.IE5\DW7XT4AZ\j0431512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657714" y="2895600"/>
            <a:ext cx="1828572" cy="1828572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239962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0-</a:t>
            </a:r>
            <a:fld id="{9B0275EC-D83B-41CF-A730-6EE89033212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0       Introduction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163036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pc="50" dirty="0" smtClean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S-271</a:t>
            </a:r>
            <a:br>
              <a:rPr lang="en-US" spc="50" dirty="0" smtClean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pc="50" dirty="0" smtClean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Helicopter Crewmember</a:t>
            </a:r>
            <a:endParaRPr lang="en-US" spc="50" dirty="0">
              <a:ln w="11430"/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0-</a:t>
            </a:r>
            <a:fld id="{9B0275EC-D83B-41CF-A730-6EE89033212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0       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Introduce the course coordinator, instructor, and students.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Review and discuss course logistics.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Present and go over the course overview.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Review and discuss instructor and student course expectations.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the course references and essential materials.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Review and discuss the position responsibilities.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0 - Objectives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0-</a:t>
            </a:r>
            <a:fld id="{9B0275EC-D83B-41CF-A730-6EE89033212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0       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and job title</a:t>
            </a:r>
          </a:p>
          <a:p>
            <a:r>
              <a:rPr lang="en-US" dirty="0" smtClean="0"/>
              <a:t>Agency, home unit</a:t>
            </a:r>
          </a:p>
          <a:p>
            <a:r>
              <a:rPr lang="en-US" dirty="0" smtClean="0"/>
              <a:t>ICS qualifications</a:t>
            </a:r>
          </a:p>
          <a:p>
            <a:r>
              <a:rPr lang="en-US" dirty="0" smtClean="0"/>
              <a:t>Experience relative to the position as either a trainee, or a trainer/coach; both positive and negative.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0-</a:t>
            </a:r>
            <a:fld id="{9B0275EC-D83B-41CF-A730-6EE89033212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0       Introduction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/>
          <a:lstStyle/>
          <a:p>
            <a:r>
              <a:rPr lang="en-US" smtClean="0"/>
              <a:t>Message and telephone location</a:t>
            </a:r>
          </a:p>
          <a:p>
            <a:r>
              <a:rPr lang="en-US" smtClean="0"/>
              <a:t>Cell phone policy</a:t>
            </a:r>
          </a:p>
          <a:p>
            <a:r>
              <a:rPr lang="en-US" smtClean="0"/>
              <a:t>Facilities: restrooms, vending, evacuation policy, etc.</a:t>
            </a:r>
          </a:p>
          <a:p>
            <a:r>
              <a:rPr lang="en-US" smtClean="0"/>
              <a:t>Local information </a:t>
            </a:r>
          </a:p>
          <a:p>
            <a:r>
              <a:rPr lang="en-US" smtClean="0"/>
              <a:t>Computer use</a:t>
            </a:r>
          </a:p>
          <a:p>
            <a:r>
              <a:rPr lang="en-US" smtClean="0"/>
              <a:t>Punctuality, meals, and breaks</a:t>
            </a:r>
          </a:p>
          <a:p>
            <a:r>
              <a:rPr lang="en-US" smtClean="0"/>
              <a:t>Other concerns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Course Logistics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0-</a:t>
            </a:r>
            <a:fld id="{9B0275EC-D83B-41CF-A730-6EE89033212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0       Introduction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Upon completion of this course, the student will be</a:t>
            </a:r>
          </a:p>
          <a:p>
            <a:pPr marL="0" indent="0">
              <a:buNone/>
            </a:pPr>
            <a:r>
              <a:rPr lang="en-US" dirty="0" smtClean="0"/>
              <a:t>able to demonstrate proficiency in all identified areas</a:t>
            </a:r>
          </a:p>
          <a:p>
            <a:pPr marL="0" indent="0">
              <a:buNone/>
            </a:pPr>
            <a:r>
              <a:rPr lang="en-US" dirty="0" smtClean="0"/>
              <a:t>of helicopter use </a:t>
            </a:r>
            <a:br>
              <a:rPr lang="en-US" dirty="0" smtClean="0"/>
            </a:br>
            <a:r>
              <a:rPr lang="en-US" dirty="0" smtClean="0"/>
              <a:t>to safely achieve </a:t>
            </a:r>
          </a:p>
          <a:p>
            <a:pPr marL="0" indent="0">
              <a:buNone/>
            </a:pPr>
            <a:r>
              <a:rPr lang="en-US" dirty="0" smtClean="0"/>
              <a:t>efficiency and</a:t>
            </a:r>
          </a:p>
          <a:p>
            <a:pPr marL="0" indent="0">
              <a:buNone/>
            </a:pPr>
            <a:r>
              <a:rPr lang="en-US" dirty="0" smtClean="0"/>
              <a:t>standardization.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Objective</a:t>
            </a:r>
            <a:endParaRPr lang="en-US" dirty="0"/>
          </a:p>
        </p:txBody>
      </p:sp>
      <p:pic>
        <p:nvPicPr>
          <p:cNvPr id="1026" name="Picture 2" descr="\\ilmfcop3fp6\users$\esecakuk\Desktop\Helicopter Photos\S217 Rewrite\6 Personnel &amp; Cargo Transport\Pax Transport\Loading P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857500"/>
            <a:ext cx="4724400" cy="35433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0-</a:t>
            </a:r>
            <a:fld id="{9B0275EC-D83B-41CF-A730-6EE89033212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0       Introduction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Facilitation/short lectures with PowerPoint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Discussions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Exercises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Hands-on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Instructional Methods</a:t>
            </a:r>
            <a:endParaRPr lang="en-US" dirty="0"/>
          </a:p>
        </p:txBody>
      </p:sp>
      <p:pic>
        <p:nvPicPr>
          <p:cNvPr id="2050" name="Picture 2" descr="\\ilmfcop3fp6\users$\esecakuk\Desktop\Helicopter Photos\Training pics\100-0002_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438400"/>
            <a:ext cx="5283200" cy="3962400"/>
          </a:xfrm>
          <a:prstGeom prst="rect">
            <a:avLst/>
          </a:prstGeom>
          <a:ln w="190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0-</a:t>
            </a:r>
            <a:fld id="{9B0275EC-D83B-41CF-A730-6EE89033212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0       Introduction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191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To successfully complete the course, students must: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Participate in all classroom discussions, exercises, and scenarios.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Complete all quizzes.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Achieve 70% or higher on the final assessment/scenario.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011362"/>
          </a:xfrm>
        </p:spPr>
        <p:txBody>
          <a:bodyPr/>
          <a:lstStyle/>
          <a:p>
            <a:r>
              <a:rPr lang="en-US" dirty="0" smtClean="0"/>
              <a:t>Student Assessment/Evaluation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0-</a:t>
            </a:r>
            <a:fld id="{9B0275EC-D83B-41CF-A730-6EE89033212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0       Introduction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200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Student are given the opportunity to comment </a:t>
            </a:r>
            <a:br>
              <a:rPr lang="en-US" dirty="0" smtClean="0"/>
            </a:br>
            <a:r>
              <a:rPr lang="en-US" dirty="0" smtClean="0"/>
              <a:t>on the course and the quality of the instruction.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925762"/>
          </a:xfrm>
        </p:spPr>
        <p:txBody>
          <a:bodyPr/>
          <a:lstStyle/>
          <a:p>
            <a:r>
              <a:rPr lang="en-US" dirty="0" smtClean="0"/>
              <a:t>Course Evaluation 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0-</a:t>
            </a:r>
            <a:fld id="{9B0275EC-D83B-41CF-A730-6EE89033212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0       Introduction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271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s271Theme1</Template>
  <TotalTime>187</TotalTime>
  <Words>584</Words>
  <Application>Microsoft Office PowerPoint</Application>
  <PresentationFormat>On-screen Show (4:3)</PresentationFormat>
  <Paragraphs>117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s271Theme1</vt:lpstr>
      <vt:lpstr>National Wildfire Coordinating Group</vt:lpstr>
      <vt:lpstr>S-271 Helicopter Crewmember</vt:lpstr>
      <vt:lpstr>Unit 0 - Objectives</vt:lpstr>
      <vt:lpstr>Introductions</vt:lpstr>
      <vt:lpstr>Course Logistics</vt:lpstr>
      <vt:lpstr>Course Objective</vt:lpstr>
      <vt:lpstr>Instructional Methods</vt:lpstr>
      <vt:lpstr>Student Assessment/Evaluation</vt:lpstr>
      <vt:lpstr>Course Evaluation Form</vt:lpstr>
      <vt:lpstr>Student Expectations</vt:lpstr>
      <vt:lpstr>Instructor Expectations</vt:lpstr>
      <vt:lpstr>Instructor Expectations</vt:lpstr>
      <vt:lpstr>Reference Materials</vt:lpstr>
      <vt:lpstr>Helicopter Crewmember</vt:lpstr>
      <vt:lpstr>Position Task Book</vt:lpstr>
      <vt:lpstr>HECM Duties</vt:lpstr>
      <vt:lpstr>Questions?</vt:lpstr>
    </vt:vector>
  </TitlesOfParts>
  <Company>Bureau of Land Management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S-271, Helicopter Crewmember</dc:title>
  <dc:subject>Unit 0</dc:subject>
  <dc:creator>NWCG Training</dc:creator>
  <cp:lastModifiedBy>Zoila ForrestDavis</cp:lastModifiedBy>
  <cp:revision>34</cp:revision>
  <dcterms:created xsi:type="dcterms:W3CDTF">2010-03-18T20:24:36Z</dcterms:created>
  <dcterms:modified xsi:type="dcterms:W3CDTF">2010-11-15T19:40:42Z</dcterms:modified>
</cp:coreProperties>
</file>