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4"/>
  </p:notesMasterIdLst>
  <p:sldIdLst>
    <p:sldId id="256" r:id="rId2"/>
    <p:sldId id="257" r:id="rId3"/>
    <p:sldId id="258" r:id="rId4"/>
    <p:sldId id="259" r:id="rId5"/>
    <p:sldId id="260" r:id="rId6"/>
    <p:sldId id="261" r:id="rId7"/>
    <p:sldId id="307" r:id="rId8"/>
    <p:sldId id="262" r:id="rId9"/>
    <p:sldId id="300" r:id="rId10"/>
    <p:sldId id="301" r:id="rId11"/>
    <p:sldId id="302" r:id="rId12"/>
    <p:sldId id="303" r:id="rId13"/>
    <p:sldId id="263" r:id="rId14"/>
    <p:sldId id="264" r:id="rId15"/>
    <p:sldId id="265" r:id="rId16"/>
    <p:sldId id="304"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305" r:id="rId36"/>
    <p:sldId id="284" r:id="rId37"/>
    <p:sldId id="286" r:id="rId38"/>
    <p:sldId id="285"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306" r:id="rId52"/>
    <p:sldId id="299" r:id="rId53"/>
  </p:sldIdLst>
  <p:sldSz cx="9144000" cy="6858000" type="screen4x3"/>
  <p:notesSz cx="6858000" cy="9144000"/>
  <p:embeddedFontLst>
    <p:embeddedFont>
      <p:font typeface="Arial Narrow" pitchFamily="34" charset="0"/>
      <p:regular r:id="rId55"/>
      <p:bold r:id="rId56"/>
      <p:italic r:id="rId57"/>
      <p:boldItalic r:id="rId58"/>
    </p:embeddedFont>
    <p:embeddedFont>
      <p:font typeface="Calibri" pitchFamily="34" charset="0"/>
      <p:regular r:id="rId59"/>
      <p:bold r:id="rId60"/>
      <p:italic r:id="rId61"/>
      <p:boldItalic r:id="rId62"/>
    </p:embeddedFont>
  </p:embeddedFontLst>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7" autoAdjust="0"/>
    <p:restoredTop sz="96291" autoAdjust="0"/>
  </p:normalViewPr>
  <p:slideViewPr>
    <p:cSldViewPr>
      <p:cViewPr varScale="1">
        <p:scale>
          <a:sx n="90" d="100"/>
          <a:sy n="90" d="100"/>
        </p:scale>
        <p:origin x="-786" y="-114"/>
      </p:cViewPr>
      <p:guideLst>
        <p:guide orient="horz" pos="2160"/>
        <p:guide pos="2880"/>
      </p:guideLst>
    </p:cSldViewPr>
  </p:slideViewPr>
  <p:notesTextViewPr>
    <p:cViewPr>
      <p:scale>
        <a:sx n="100" d="100"/>
        <a:sy n="100" d="100"/>
      </p:scale>
      <p:origin x="0" y="0"/>
    </p:cViewPr>
  </p:notesTextViewPr>
  <p:sorterViewPr>
    <p:cViewPr>
      <p:scale>
        <a:sx n="71" d="100"/>
        <a:sy n="71"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66CF80-3B5C-4247-897E-E7FBED273996}" type="datetimeFigureOut">
              <a:rPr lang="en-US" smtClean="0"/>
              <a:pPr/>
              <a:t>8/2/2011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52EC4D-B659-4559-97D4-BE661C93CCE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2EC4D-B659-4559-97D4-BE661C93CCED}"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2EC4D-B659-4559-97D4-BE661C93CCED}"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2EC4D-B659-4559-97D4-BE661C93CCED}"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2EC4D-B659-4559-97D4-BE661C93CCED}"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852EC4D-B659-4559-97D4-BE661C93CCED}"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52EC4D-B659-4559-97D4-BE661C93CCED}"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2EC4D-B659-4559-97D4-BE661C93CCED}"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52EC4D-B659-4559-97D4-BE661C93CCED}"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2EC4D-B659-4559-97D4-BE661C93CCED}"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2EC4D-B659-4559-97D4-BE661C93CCED}" type="slidenum">
              <a:rPr lang="en-US" smtClean="0"/>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2EC4D-B659-4559-97D4-BE661C93CCED}"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2EC4D-B659-4559-97D4-BE661C93CCED}"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2EC4D-B659-4559-97D4-BE661C93CCED}" type="slidenum">
              <a:rPr lang="en-US" smtClean="0"/>
              <a:pPr/>
              <a:t>42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2EC4D-B659-4559-97D4-BE661C93CCED}" type="slidenum">
              <a:rPr lang="en-US" smtClean="0"/>
              <a:pPr/>
              <a:t>45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2EC4D-B659-4559-97D4-BE661C93CCED}" type="slidenum">
              <a:rPr lang="en-US" smtClean="0"/>
              <a:pPr/>
              <a:t>47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2EC4D-B659-4559-97D4-BE661C93CCED}" type="slidenum">
              <a:rPr lang="en-US" smtClean="0"/>
              <a:pPr/>
              <a:t>50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2EC4D-B659-4559-97D4-BE661C93CCED}" type="slidenum">
              <a:rPr lang="en-US" smtClean="0"/>
              <a:pPr/>
              <a:t>51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852EC4D-B659-4559-97D4-BE661C93CCED}"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2EC4D-B659-4559-97D4-BE661C93CCED}"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2EC4D-B659-4559-97D4-BE661C93CCED}"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2EC4D-B659-4559-97D4-BE661C93CCED}"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2EC4D-B659-4559-97D4-BE661C93CCED}"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2EC4D-B659-4559-97D4-BE661C93CCED}"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2EC4D-B659-4559-97D4-BE661C93CCED}"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ulleted list">
    <p:spTree>
      <p:nvGrpSpPr>
        <p:cNvPr id="1" name=""/>
        <p:cNvGrpSpPr/>
        <p:nvPr/>
      </p:nvGrpSpPr>
      <p:grpSpPr>
        <a:xfrm>
          <a:off x="0" y="0"/>
          <a:ext cx="0" cy="0"/>
          <a:chOff x="0" y="0"/>
          <a:chExt cx="0" cy="0"/>
        </a:xfrm>
      </p:grpSpPr>
      <p:sp>
        <p:nvSpPr>
          <p:cNvPr id="2" name="Title 1"/>
          <p:cNvSpPr>
            <a:spLocks noGrp="1"/>
          </p:cNvSpPr>
          <p:nvPr>
            <p:ph type="ctrTitle"/>
          </p:nvPr>
        </p:nvSpPr>
        <p:spPr>
          <a:xfrm>
            <a:off x="675563" y="524987"/>
            <a:ext cx="7773031" cy="1348571"/>
          </a:xfrm>
        </p:spPr>
        <p:txBody>
          <a:bodyPr anchor="t" anchorCtr="0"/>
          <a:lstStyle>
            <a:lvl1pPr>
              <a:defRPr>
                <a:solidFill>
                  <a:srgbClr val="FFFF99"/>
                </a:solidFill>
              </a:defRPr>
            </a:lvl1pPr>
          </a:lstStyle>
          <a:p>
            <a:r>
              <a:rPr lang="en-US" smtClean="0"/>
              <a:t>Click to edit Master title style</a:t>
            </a:r>
            <a:endParaRPr lang="en-US" dirty="0"/>
          </a:p>
        </p:txBody>
      </p:sp>
      <p:sp>
        <p:nvSpPr>
          <p:cNvPr id="6" name="Rectangle 6"/>
          <p:cNvSpPr>
            <a:spLocks noGrp="1" noChangeArrowheads="1"/>
          </p:cNvSpPr>
          <p:nvPr>
            <p:ph type="sldNum" sz="quarter" idx="12"/>
          </p:nvPr>
        </p:nvSpPr>
        <p:spPr>
          <a:ln/>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05-</a:t>
            </a:r>
            <a:fld id="{DE6A756E-F09A-4A75-ABD0-A195B1D234BE}" type="slidenum">
              <a:rPr lang="en-US" smtClean="0"/>
              <a:pPr/>
              <a:t>‹#›</a:t>
            </a:fld>
            <a:r>
              <a:rPr lang="en-US" dirty="0" smtClean="0"/>
              <a:t>-SEMG-EP</a:t>
            </a:r>
          </a:p>
          <a:p>
            <a:endParaRPr lang="en-US" dirty="0"/>
          </a:p>
        </p:txBody>
      </p:sp>
      <p:sp>
        <p:nvSpPr>
          <p:cNvPr id="8" name="Text Placeholder 7"/>
          <p:cNvSpPr>
            <a:spLocks noGrp="1"/>
          </p:cNvSpPr>
          <p:nvPr>
            <p:ph type="body" sz="quarter" idx="13"/>
          </p:nvPr>
        </p:nvSpPr>
        <p:spPr>
          <a:xfrm>
            <a:off x="676465" y="1930154"/>
            <a:ext cx="7792874" cy="45902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484" y="6249094"/>
            <a:ext cx="1904925" cy="456680"/>
          </a:xfrm>
          <a:prstGeom prst="rect">
            <a:avLst/>
          </a:prstGeom>
        </p:spPr>
        <p:txBody>
          <a:bodyPr/>
          <a:lstStyle/>
          <a:p>
            <a:fld id="{2DEF8BA3-90FB-4270-94D1-35C555463A6C}" type="datetime1">
              <a:rPr lang="en-US" smtClean="0"/>
              <a:pPr/>
              <a:t>8/2/2011</a:t>
            </a:fld>
            <a:endParaRPr lang="en-US"/>
          </a:p>
        </p:txBody>
      </p:sp>
      <p:sp>
        <p:nvSpPr>
          <p:cNvPr id="5" name="Footer Placeholder 4"/>
          <p:cNvSpPr>
            <a:spLocks noGrp="1"/>
          </p:cNvSpPr>
          <p:nvPr>
            <p:ph type="ftr" sz="quarter" idx="11"/>
          </p:nvPr>
        </p:nvSpPr>
        <p:spPr>
          <a:xfrm>
            <a:off x="3124365" y="6249094"/>
            <a:ext cx="2895270" cy="45668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05-</a:t>
            </a:r>
            <a:fld id="{DE6A756E-F09A-4A75-ABD0-A195B1D234BE}" type="slidenum">
              <a:rPr lang="en-US" smtClean="0"/>
              <a:pPr/>
              <a:t>‹#›</a:t>
            </a:fld>
            <a:r>
              <a:rPr lang="en-US" dirty="0" smtClean="0"/>
              <a:t>-SEMG-EP</a:t>
            </a:r>
          </a:p>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07F2EF6-1EA6-409B-B059-947A797AFB0C}" type="datetime1">
              <a:rPr lang="en-US" smtClean="0"/>
              <a:pPr/>
              <a:t>8/2/2011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05-</a:t>
            </a:r>
            <a:fld id="{DE6A756E-F09A-4A75-ABD0-A195B1D234BE}" type="slidenum">
              <a:rPr lang="en-US" smtClean="0"/>
              <a:pPr/>
              <a:t>‹#›</a:t>
            </a:fld>
            <a:r>
              <a:rPr lang="en-US" dirty="0" smtClean="0"/>
              <a:t>-SEMG-EP</a:t>
            </a:r>
          </a:p>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C25D6BE-E967-4FC4-9CE5-438C421D6117}" type="datetimeFigureOut">
              <a:rPr lang="en-US"/>
              <a:pPr>
                <a:defRPr/>
              </a:pPr>
              <a:t>8/2/2011</a:t>
            </a:fld>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E23FF86-EDA9-46A8-99E4-001935DB049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6038" y="712342"/>
            <a:ext cx="2684212" cy="2739201"/>
          </a:xfrm>
        </p:spPr>
        <p:txBody>
          <a:bodyPr wrap="square" anchor="t" anchorCtr="0">
            <a:spAutoFit/>
          </a:bodyPr>
          <a:lstStyle>
            <a:lvl1pPr>
              <a:defRPr>
                <a:solidFill>
                  <a:srgbClr val="FFFF99"/>
                </a:solidFill>
                <a:effectLst>
                  <a:glow rad="101600">
                    <a:schemeClr val="tx1">
                      <a:alpha val="60000"/>
                    </a:schemeClr>
                  </a:glow>
                  <a:reflection blurRad="6350" stA="55000" endA="300" endPos="45500" dir="5400000" sy="-100000" algn="bl" rotWithShape="0"/>
                </a:effectLst>
              </a:defRPr>
            </a:lvl1pPr>
          </a:lstStyle>
          <a:p>
            <a:r>
              <a:rPr lang="en-US" smtClean="0"/>
              <a:t>Click to edit Master title style</a:t>
            </a:r>
            <a:endParaRPr lang="en-US" dirty="0"/>
          </a:p>
        </p:txBody>
      </p:sp>
      <p:sp>
        <p:nvSpPr>
          <p:cNvPr id="11" name="Text Placeholder 10"/>
          <p:cNvSpPr>
            <a:spLocks noGrp="1"/>
          </p:cNvSpPr>
          <p:nvPr>
            <p:ph type="body" sz="quarter" idx="10"/>
          </p:nvPr>
        </p:nvSpPr>
        <p:spPr>
          <a:xfrm>
            <a:off x="243528" y="5208879"/>
            <a:ext cx="8745336" cy="1405168"/>
          </a:xfrm>
        </p:spPr>
        <p:txBody>
          <a:bodyPr wrap="square"/>
          <a:lstStyle>
            <a:lvl1pPr algn="ctr">
              <a:buFontTx/>
              <a:buNone/>
              <a:defRPr sz="3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3" name="Picture Placeholder 12"/>
          <p:cNvSpPr>
            <a:spLocks noGrp="1"/>
          </p:cNvSpPr>
          <p:nvPr>
            <p:ph type="pic" sz="quarter" idx="11"/>
          </p:nvPr>
        </p:nvSpPr>
        <p:spPr>
          <a:xfrm>
            <a:off x="502388" y="1836476"/>
            <a:ext cx="1991512" cy="1311490"/>
          </a:xfrm>
          <a:solidFill>
            <a:schemeClr val="bg1"/>
          </a:solidFill>
        </p:spPr>
        <p:txBody>
          <a:bodyPr/>
          <a:lstStyle>
            <a:lvl1pPr>
              <a:defRPr lang="en-US" sz="1200" b="0" dirty="0">
                <a:solidFill>
                  <a:schemeClr val="tx1"/>
                </a:solidFill>
                <a:latin typeface="+mn-lt"/>
                <a:ea typeface="+mn-ea"/>
                <a:cs typeface="+mn-cs"/>
              </a:defRPr>
            </a:lvl1pPr>
          </a:lstStyle>
          <a:p>
            <a:r>
              <a:rPr lang="en-US" smtClean="0"/>
              <a:t>Click icon to add picture</a:t>
            </a:r>
            <a:endParaRPr lang="en-US" dirty="0"/>
          </a:p>
        </p:txBody>
      </p:sp>
      <p:sp>
        <p:nvSpPr>
          <p:cNvPr id="14" name="Picture Placeholder 12"/>
          <p:cNvSpPr>
            <a:spLocks noGrp="1"/>
          </p:cNvSpPr>
          <p:nvPr>
            <p:ph type="pic" sz="quarter" idx="12"/>
          </p:nvPr>
        </p:nvSpPr>
        <p:spPr>
          <a:xfrm>
            <a:off x="502388" y="3666794"/>
            <a:ext cx="1991512" cy="1311490"/>
          </a:xfrm>
          <a:solidFill>
            <a:schemeClr val="bg1"/>
          </a:solidFill>
        </p:spPr>
        <p:txBody>
          <a:bodyPr/>
          <a:lstStyle>
            <a:lvl1pPr marL="343042" indent="-343042" algn="l" defTabSz="913536" rtl="0" eaLnBrk="1" fontAlgn="base" hangingPunct="1">
              <a:spcBef>
                <a:spcPct val="20000"/>
              </a:spcBef>
              <a:spcAft>
                <a:spcPct val="0"/>
              </a:spcAft>
              <a:buChar char="•"/>
              <a:defRPr lang="en-US" sz="1200" b="0" dirty="0">
                <a:solidFill>
                  <a:schemeClr val="tx1"/>
                </a:solidFill>
                <a:latin typeface="+mn-lt"/>
                <a:ea typeface="+mn-ea"/>
                <a:cs typeface="+mn-cs"/>
              </a:defRPr>
            </a:lvl1pPr>
          </a:lstStyle>
          <a:p>
            <a:r>
              <a:rPr lang="en-US" smtClean="0"/>
              <a:t>Click icon to add picture</a:t>
            </a:r>
            <a:endParaRPr lang="en-US" dirty="0"/>
          </a:p>
        </p:txBody>
      </p:sp>
      <p:sp>
        <p:nvSpPr>
          <p:cNvPr id="16" name="Rectangle 6"/>
          <p:cNvSpPr>
            <a:spLocks noGrp="1" noChangeArrowheads="1"/>
          </p:cNvSpPr>
          <p:nvPr>
            <p:ph type="sldNum" sz="quarter" idx="4"/>
          </p:nvPr>
        </p:nvSpPr>
        <p:spPr bwMode="auto">
          <a:xfrm>
            <a:off x="6936507" y="6635666"/>
            <a:ext cx="2217001" cy="243953"/>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Arial" charset="0"/>
              </a:defRPr>
            </a:lvl1pPr>
          </a:lstStyle>
          <a:p>
            <a:r>
              <a:rPr lang="en-US" dirty="0" smtClean="0"/>
              <a:t>05-</a:t>
            </a:r>
            <a:fld id="{DE6A756E-F09A-4A75-ABD0-A195B1D234BE}" type="slidenum">
              <a:rPr lang="en-US" smtClean="0"/>
              <a:pPr/>
              <a:t>‹#›</a:t>
            </a:fld>
            <a:r>
              <a:rPr lang="en-US" dirty="0" smtClean="0"/>
              <a:t>-SEMG-EP</a:t>
            </a:r>
          </a:p>
          <a:p>
            <a:endParaRPr lang="en-US" dirty="0"/>
          </a:p>
        </p:txBody>
      </p:sp>
      <p:sp>
        <p:nvSpPr>
          <p:cNvPr id="8" name="Picture Placeholder 7"/>
          <p:cNvSpPr>
            <a:spLocks noGrp="1"/>
          </p:cNvSpPr>
          <p:nvPr>
            <p:ph type="pic" sz="quarter" idx="13"/>
          </p:nvPr>
        </p:nvSpPr>
        <p:spPr>
          <a:xfrm>
            <a:off x="3014328" y="524987"/>
            <a:ext cx="5887949" cy="4402859"/>
          </a:xfrm>
        </p:spPr>
        <p:txBody>
          <a:bodyPr/>
          <a:lstStyle>
            <a:lvl1pPr>
              <a:buFontTx/>
              <a:buNone/>
              <a:defRPr sz="1200" b="0"/>
            </a:lvl1pPr>
          </a:lstStyle>
          <a:p>
            <a:r>
              <a:rPr lang="en-US" smtClean="0"/>
              <a:t>Click icon to add picture</a:t>
            </a:r>
            <a:endParaRPr lang="en-US" dirty="0"/>
          </a:p>
        </p:txBody>
      </p:sp>
    </p:spTree>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563" y="4406763"/>
            <a:ext cx="7773031" cy="1362232"/>
          </a:xfrm>
        </p:spPr>
        <p:txBody>
          <a:bodyPr anchor="t"/>
          <a:lstStyle>
            <a:lvl1pPr algn="l">
              <a:defRPr sz="4700" b="1" cap="all"/>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21563" y="2905966"/>
            <a:ext cx="7773031" cy="1500797"/>
          </a:xfrm>
        </p:spPr>
        <p:txBody>
          <a:bodyPr anchor="b"/>
          <a:lstStyle>
            <a:lvl1pPr marL="0" indent="0">
              <a:buNone/>
              <a:defRPr sz="2300"/>
            </a:lvl1pPr>
            <a:lvl2pPr marL="536936" indent="0">
              <a:buNone/>
              <a:defRPr sz="2100"/>
            </a:lvl2pPr>
            <a:lvl3pPr marL="1073871" indent="0">
              <a:buNone/>
              <a:defRPr sz="1900"/>
            </a:lvl3pPr>
            <a:lvl4pPr marL="1610807" indent="0">
              <a:buNone/>
              <a:defRPr sz="1600"/>
            </a:lvl4pPr>
            <a:lvl5pPr marL="2147743" indent="0">
              <a:buNone/>
              <a:defRPr sz="1600"/>
            </a:lvl5pPr>
            <a:lvl6pPr marL="2684678" indent="0">
              <a:buNone/>
              <a:defRPr sz="1600"/>
            </a:lvl6pPr>
            <a:lvl7pPr marL="3221614" indent="0">
              <a:buNone/>
              <a:defRPr sz="1600"/>
            </a:lvl7pPr>
            <a:lvl8pPr marL="3758550" indent="0">
              <a:buNone/>
              <a:defRPr sz="1600"/>
            </a:lvl8pPr>
            <a:lvl9pPr marL="4295485" indent="0">
              <a:buNone/>
              <a:defRPr sz="1600"/>
            </a:lvl9pPr>
          </a:lstStyle>
          <a:p>
            <a:pPr lvl="0"/>
            <a:r>
              <a:rPr lang="en-US" dirty="0" smtClean="0"/>
              <a:t>Click to edit Mater text styles</a:t>
            </a:r>
          </a:p>
        </p:txBody>
      </p:sp>
      <p:sp>
        <p:nvSpPr>
          <p:cNvPr id="4" name="Rectangle 4"/>
          <p:cNvSpPr>
            <a:spLocks noGrp="1" noChangeArrowheads="1"/>
          </p:cNvSpPr>
          <p:nvPr>
            <p:ph type="dt" sz="half" idx="10"/>
          </p:nvPr>
        </p:nvSpPr>
        <p:spPr>
          <a:xfrm>
            <a:off x="685484" y="6249094"/>
            <a:ext cx="1904925" cy="456680"/>
          </a:xfrm>
          <a:prstGeom prst="rect">
            <a:avLst/>
          </a:prstGeom>
          <a:ln/>
        </p:spPr>
        <p:txBody>
          <a:bodyPr/>
          <a:lstStyle>
            <a:lvl1pPr>
              <a:defRPr/>
            </a:lvl1pPr>
          </a:lstStyle>
          <a:p>
            <a:fld id="{9E5D3E1A-DF81-4E97-8CF2-38190878FE89}" type="datetime1">
              <a:rPr lang="en-US" smtClean="0"/>
              <a:pPr/>
              <a:t>8/2/2011</a:t>
            </a:fld>
            <a:endParaRPr lang="en-US"/>
          </a:p>
        </p:txBody>
      </p:sp>
      <p:sp>
        <p:nvSpPr>
          <p:cNvPr id="5" name="Rectangle 5"/>
          <p:cNvSpPr>
            <a:spLocks noGrp="1" noChangeArrowheads="1"/>
          </p:cNvSpPr>
          <p:nvPr>
            <p:ph type="ftr" sz="quarter" idx="11"/>
          </p:nvPr>
        </p:nvSpPr>
        <p:spPr>
          <a:xfrm>
            <a:off x="3124365" y="6249094"/>
            <a:ext cx="2895270" cy="45668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05-</a:t>
            </a:r>
            <a:fld id="{DE6A756E-F09A-4A75-ABD0-A195B1D234BE}" type="slidenum">
              <a:rPr lang="en-US" smtClean="0"/>
              <a:pPr/>
              <a:t>‹#›</a:t>
            </a:fld>
            <a:r>
              <a:rPr lang="en-US" dirty="0" smtClean="0"/>
              <a:t>-SEMG-EP</a:t>
            </a:r>
          </a:p>
          <a:p>
            <a:endParaRPr lang="en-US" dirty="0"/>
          </a:p>
        </p:txBody>
      </p:sp>
    </p:spTree>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485" y="1980898"/>
            <a:ext cx="3799026" cy="4115970"/>
          </a:xfrm>
        </p:spPr>
        <p:txBody>
          <a:bodyPr/>
          <a:lstStyle>
            <a:lvl1pPr>
              <a:defRPr sz="3300"/>
            </a:lvl1pPr>
            <a:lvl2pPr>
              <a:defRPr sz="2100"/>
            </a:lvl2pPr>
            <a:lvl3pPr>
              <a:defRPr sz="1900"/>
            </a:lvl3pPr>
            <a:lvl4pPr>
              <a:defRPr sz="1600"/>
            </a:lvl4pPr>
            <a:lvl5pPr>
              <a:defRPr sz="16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7686" y="1980898"/>
            <a:ext cx="3800830" cy="4115970"/>
          </a:xfrm>
        </p:spPr>
        <p:txBody>
          <a:bodyPr/>
          <a:lstStyle>
            <a:lvl1pPr>
              <a:defRPr sz="3300"/>
            </a:lvl1pPr>
            <a:lvl2pPr>
              <a:defRPr sz="2100"/>
            </a:lvl2pPr>
            <a:lvl3pPr>
              <a:defRPr sz="1900"/>
            </a:lvl3pPr>
            <a:lvl4pPr>
              <a:defRPr sz="1600"/>
            </a:lvl4pPr>
            <a:lvl5pPr>
              <a:defRPr sz="16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noChangeArrowheads="1"/>
          </p:cNvSpPr>
          <p:nvPr>
            <p:ph type="dt" sz="half" idx="10"/>
          </p:nvPr>
        </p:nvSpPr>
        <p:spPr>
          <a:xfrm>
            <a:off x="685484" y="6249094"/>
            <a:ext cx="1904925" cy="456680"/>
          </a:xfrm>
          <a:prstGeom prst="rect">
            <a:avLst/>
          </a:prstGeom>
          <a:ln/>
        </p:spPr>
        <p:txBody>
          <a:bodyPr/>
          <a:lstStyle>
            <a:lvl1pPr>
              <a:defRPr/>
            </a:lvl1pPr>
          </a:lstStyle>
          <a:p>
            <a:fld id="{46D9CD34-1725-4D17-89DD-646AFFFE38AA}" type="datetime1">
              <a:rPr lang="en-US" smtClean="0"/>
              <a:pPr/>
              <a:t>8/2/2011</a:t>
            </a:fld>
            <a:endParaRPr lang="en-US"/>
          </a:p>
        </p:txBody>
      </p:sp>
      <p:sp>
        <p:nvSpPr>
          <p:cNvPr id="6" name="Footer Placeholder 5"/>
          <p:cNvSpPr>
            <a:spLocks noGrp="1" noChangeArrowheads="1"/>
          </p:cNvSpPr>
          <p:nvPr>
            <p:ph type="ftr" sz="quarter" idx="11"/>
          </p:nvPr>
        </p:nvSpPr>
        <p:spPr>
          <a:xfrm>
            <a:off x="3124365" y="6249094"/>
            <a:ext cx="2895270" cy="456680"/>
          </a:xfrm>
          <a:prstGeom prst="rect">
            <a:avLst/>
          </a:prstGeom>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05-</a:t>
            </a:r>
            <a:fld id="{DE6A756E-F09A-4A75-ABD0-A195B1D234BE}" type="slidenum">
              <a:rPr lang="en-US" smtClean="0"/>
              <a:pPr/>
              <a:t>‹#›</a:t>
            </a:fld>
            <a:r>
              <a:rPr lang="en-US" dirty="0" smtClean="0"/>
              <a:t>-SEMG-EP</a:t>
            </a:r>
          </a:p>
          <a:p>
            <a:endParaRPr lang="en-US" dirty="0"/>
          </a:p>
        </p:txBody>
      </p:sp>
    </p:spTree>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ist w single pict">
    <p:spTree>
      <p:nvGrpSpPr>
        <p:cNvPr id="1" name=""/>
        <p:cNvGrpSpPr/>
        <p:nvPr/>
      </p:nvGrpSpPr>
      <p:grpSpPr>
        <a:xfrm>
          <a:off x="0" y="0"/>
          <a:ext cx="0" cy="0"/>
          <a:chOff x="0" y="0"/>
          <a:chExt cx="0" cy="0"/>
        </a:xfrm>
      </p:grpSpPr>
      <p:sp>
        <p:nvSpPr>
          <p:cNvPr id="2" name="Title 1"/>
          <p:cNvSpPr>
            <a:spLocks noGrp="1"/>
          </p:cNvSpPr>
          <p:nvPr>
            <p:ph type="ctrTitle"/>
          </p:nvPr>
        </p:nvSpPr>
        <p:spPr>
          <a:xfrm>
            <a:off x="0" y="524987"/>
            <a:ext cx="9143999" cy="846613"/>
          </a:xfrm>
        </p:spPr>
        <p:txBody>
          <a:bodyPr anchor="t" anchorCtr="0"/>
          <a:lstStyle>
            <a:lvl1pPr>
              <a:defRPr>
                <a:solidFill>
                  <a:srgbClr val="FFFF99"/>
                </a:solidFill>
              </a:defRPr>
            </a:lvl1pPr>
          </a:lstStyle>
          <a:p>
            <a:r>
              <a:rPr lang="en-US" smtClean="0"/>
              <a:t>Click to edit Master title style</a:t>
            </a:r>
            <a:endParaRPr lang="en-US" dirty="0"/>
          </a:p>
        </p:txBody>
      </p:sp>
      <p:sp>
        <p:nvSpPr>
          <p:cNvPr id="6" name="Rectangle 6"/>
          <p:cNvSpPr>
            <a:spLocks noGrp="1" noChangeArrowheads="1"/>
          </p:cNvSpPr>
          <p:nvPr>
            <p:ph type="sldNum" sz="quarter" idx="12"/>
          </p:nvPr>
        </p:nvSpPr>
        <p:spPr>
          <a:ln/>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05-</a:t>
            </a:r>
            <a:fld id="{DE6A756E-F09A-4A75-ABD0-A195B1D234BE}" type="slidenum">
              <a:rPr lang="en-US" smtClean="0"/>
              <a:pPr/>
              <a:t>‹#›</a:t>
            </a:fld>
            <a:r>
              <a:rPr lang="en-US" dirty="0" smtClean="0"/>
              <a:t>-SEMG-EP</a:t>
            </a:r>
          </a:p>
          <a:p>
            <a:endParaRPr lang="en-US" dirty="0"/>
          </a:p>
        </p:txBody>
      </p:sp>
      <p:sp>
        <p:nvSpPr>
          <p:cNvPr id="8" name="Text Placeholder 7"/>
          <p:cNvSpPr>
            <a:spLocks noGrp="1"/>
          </p:cNvSpPr>
          <p:nvPr>
            <p:ph type="body" sz="quarter" idx="13"/>
          </p:nvPr>
        </p:nvSpPr>
        <p:spPr>
          <a:xfrm>
            <a:off x="676465" y="1371600"/>
            <a:ext cx="7792874" cy="243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4"/>
          </p:nvPr>
        </p:nvSpPr>
        <p:spPr>
          <a:xfrm>
            <a:off x="990600" y="2057400"/>
            <a:ext cx="7162800" cy="4419600"/>
          </a:xfrm>
        </p:spPr>
        <p:txBody>
          <a:bodyPr/>
          <a:lstStyle>
            <a:lvl1pPr>
              <a:buFontTx/>
              <a:buNone/>
              <a:defRPr sz="1200">
                <a:solidFill>
                  <a:schemeClr val="bg1"/>
                </a:solidFill>
              </a:defRPr>
            </a:lvl1pPr>
          </a:lstStyle>
          <a:p>
            <a:r>
              <a:rPr lang="en-US" smtClean="0"/>
              <a:t>Click icon to add picture</a:t>
            </a:r>
            <a:endParaRPr lang="en-US" dirty="0"/>
          </a:p>
        </p:txBody>
      </p:sp>
    </p:spTree>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ngle pic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552450" y="1676400"/>
            <a:ext cx="8039100" cy="4800600"/>
          </a:xfrm>
        </p:spPr>
        <p:txBody>
          <a:bodyPr/>
          <a:lstStyle>
            <a:lvl1pPr>
              <a:buFontTx/>
              <a:buNone/>
              <a:defRPr sz="1000">
                <a:solidFill>
                  <a:schemeClr val="bg1"/>
                </a:solidFill>
              </a:defRPr>
            </a:lvl1pPr>
          </a:lstStyle>
          <a:p>
            <a:r>
              <a:rPr lang="en-US" smtClean="0"/>
              <a:t>Click icon to add picture</a:t>
            </a:r>
            <a:endParaRPr lang="en-US" dirty="0"/>
          </a:p>
        </p:txBody>
      </p:sp>
      <p:sp>
        <p:nvSpPr>
          <p:cNvPr id="2" name="Title 1"/>
          <p:cNvSpPr>
            <a:spLocks noGrp="1"/>
          </p:cNvSpPr>
          <p:nvPr>
            <p:ph type="title"/>
          </p:nvPr>
        </p:nvSpPr>
        <p:spPr>
          <a:xfrm>
            <a:off x="0" y="456549"/>
            <a:ext cx="9143999" cy="1143651"/>
          </a:xfrm>
        </p:spPr>
        <p:txBody>
          <a:bodyPr/>
          <a:lstStyle/>
          <a:p>
            <a:r>
              <a:rPr lang="en-US" smtClean="0"/>
              <a:t>Click to edit Master title style</a:t>
            </a:r>
            <a:endParaRPr lang="en-US" dirty="0"/>
          </a:p>
        </p:txBody>
      </p:sp>
      <p:sp>
        <p:nvSpPr>
          <p:cNvPr id="5" name="Rectangle 6"/>
          <p:cNvSpPr>
            <a:spLocks noGrp="1" noChangeArrowheads="1"/>
          </p:cNvSpPr>
          <p:nvPr>
            <p:ph type="sldNum" sz="quarter" idx="12"/>
          </p:nvPr>
        </p:nvSpPr>
        <p:spPr>
          <a:ln/>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05-</a:t>
            </a:r>
            <a:fld id="{DE6A756E-F09A-4A75-ABD0-A195B1D234BE}" type="slidenum">
              <a:rPr lang="en-US" smtClean="0"/>
              <a:pPr/>
              <a:t>‹#›</a:t>
            </a:fld>
            <a:r>
              <a:rPr lang="en-US" dirty="0" smtClean="0"/>
              <a:t>-SEMG-EP</a:t>
            </a:r>
          </a:p>
          <a:p>
            <a:endParaRPr lang="en-US" dirty="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ideo win">
    <p:spTree>
      <p:nvGrpSpPr>
        <p:cNvPr id="1" name=""/>
        <p:cNvGrpSpPr/>
        <p:nvPr/>
      </p:nvGrpSpPr>
      <p:grpSpPr>
        <a:xfrm>
          <a:off x="0" y="0"/>
          <a:ext cx="0" cy="0"/>
          <a:chOff x="0" y="0"/>
          <a:chExt cx="0" cy="0"/>
        </a:xfrm>
      </p:grpSpPr>
      <p:sp>
        <p:nvSpPr>
          <p:cNvPr id="8" name="Media Placeholder 7"/>
          <p:cNvSpPr>
            <a:spLocks noGrp="1"/>
          </p:cNvSpPr>
          <p:nvPr>
            <p:ph type="media" sz="quarter" idx="14"/>
          </p:nvPr>
        </p:nvSpPr>
        <p:spPr>
          <a:xfrm>
            <a:off x="533400" y="1676400"/>
            <a:ext cx="8077200" cy="4800600"/>
          </a:xfrm>
        </p:spPr>
        <p:txBody>
          <a:bodyPr/>
          <a:lstStyle/>
          <a:p>
            <a:r>
              <a:rPr lang="en-US" smtClean="0"/>
              <a:t>Click icon to add media</a:t>
            </a:r>
            <a:endParaRPr lang="en-US"/>
          </a:p>
        </p:txBody>
      </p:sp>
      <p:sp>
        <p:nvSpPr>
          <p:cNvPr id="2" name="Title 1"/>
          <p:cNvSpPr>
            <a:spLocks noGrp="1"/>
          </p:cNvSpPr>
          <p:nvPr>
            <p:ph type="title"/>
          </p:nvPr>
        </p:nvSpPr>
        <p:spPr>
          <a:xfrm>
            <a:off x="0" y="456549"/>
            <a:ext cx="9143999" cy="1143651"/>
          </a:xfrm>
        </p:spPr>
        <p:txBody>
          <a:bodyPr/>
          <a:lstStyle/>
          <a:p>
            <a:r>
              <a:rPr lang="en-US" smtClean="0"/>
              <a:t>Click to edit Master title style</a:t>
            </a:r>
            <a:endParaRPr lang="en-US" dirty="0"/>
          </a:p>
        </p:txBody>
      </p:sp>
      <p:sp>
        <p:nvSpPr>
          <p:cNvPr id="5" name="Rectangle 6"/>
          <p:cNvSpPr>
            <a:spLocks noGrp="1" noChangeArrowheads="1"/>
          </p:cNvSpPr>
          <p:nvPr>
            <p:ph type="sldNum" sz="quarter" idx="12"/>
          </p:nvPr>
        </p:nvSpPr>
        <p:spPr>
          <a:ln/>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05-</a:t>
            </a:r>
            <a:fld id="{DE6A756E-F09A-4A75-ABD0-A195B1D234BE}" type="slidenum">
              <a:rPr lang="en-US" smtClean="0"/>
              <a:pPr/>
              <a:t>‹#›</a:t>
            </a:fld>
            <a:r>
              <a:rPr lang="en-US" dirty="0" smtClean="0"/>
              <a:t>-SEMG-EP</a:t>
            </a:r>
          </a:p>
          <a:p>
            <a:endParaRPr lang="en-US" dirty="0"/>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484" y="6249094"/>
            <a:ext cx="1904925" cy="456680"/>
          </a:xfrm>
          <a:prstGeom prst="rect">
            <a:avLst/>
          </a:prstGeom>
          <a:ln/>
        </p:spPr>
        <p:txBody>
          <a:bodyPr/>
          <a:lstStyle>
            <a:lvl1pPr>
              <a:defRPr/>
            </a:lvl1pPr>
          </a:lstStyle>
          <a:p>
            <a:fld id="{5FD9991A-E03C-40E2-830E-007E2AFEA207}" type="datetime1">
              <a:rPr lang="en-US" smtClean="0"/>
              <a:pPr/>
              <a:t>8/2/2011</a:t>
            </a:fld>
            <a:endParaRPr lang="en-US"/>
          </a:p>
        </p:txBody>
      </p:sp>
      <p:sp>
        <p:nvSpPr>
          <p:cNvPr id="3" name="Rectangle 5"/>
          <p:cNvSpPr>
            <a:spLocks noGrp="1" noChangeArrowheads="1"/>
          </p:cNvSpPr>
          <p:nvPr>
            <p:ph type="ftr" sz="quarter" idx="11"/>
          </p:nvPr>
        </p:nvSpPr>
        <p:spPr>
          <a:xfrm>
            <a:off x="3124365" y="6249094"/>
            <a:ext cx="2895270" cy="456680"/>
          </a:xfrm>
          <a:prstGeom prst="rect">
            <a:avLst/>
          </a:prstGeom>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05-</a:t>
            </a:r>
            <a:fld id="{DE6A756E-F09A-4A75-ABD0-A195B1D234BE}" type="slidenum">
              <a:rPr lang="en-US" smtClean="0"/>
              <a:pPr/>
              <a:t>‹#›</a:t>
            </a:fld>
            <a:r>
              <a:rPr lang="en-US" dirty="0" smtClean="0"/>
              <a:t>-SEMG-EP</a:t>
            </a:r>
          </a:p>
          <a:p>
            <a:endParaRPr lang="en-US" dirty="0"/>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3082" y="4800991"/>
            <a:ext cx="5485679" cy="565970"/>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1793082" y="612810"/>
            <a:ext cx="5485679" cy="4114019"/>
          </a:xfrm>
        </p:spPr>
        <p:txBody>
          <a:bodyPr/>
          <a:lstStyle>
            <a:lvl1pPr marL="0" indent="0">
              <a:buNone/>
              <a:defRPr sz="3800"/>
            </a:lvl1pPr>
            <a:lvl2pPr marL="536936" indent="0">
              <a:buNone/>
              <a:defRPr sz="3300"/>
            </a:lvl2pPr>
            <a:lvl3pPr marL="1073871" indent="0">
              <a:buNone/>
              <a:defRPr sz="2800"/>
            </a:lvl3pPr>
            <a:lvl4pPr marL="1610807" indent="0">
              <a:buNone/>
              <a:defRPr sz="2300"/>
            </a:lvl4pPr>
            <a:lvl5pPr marL="2147743" indent="0">
              <a:buNone/>
              <a:defRPr sz="2300"/>
            </a:lvl5pPr>
            <a:lvl6pPr marL="2684678" indent="0">
              <a:buNone/>
              <a:defRPr sz="2300"/>
            </a:lvl6pPr>
            <a:lvl7pPr marL="3221614" indent="0">
              <a:buNone/>
              <a:defRPr sz="2300"/>
            </a:lvl7pPr>
            <a:lvl8pPr marL="3758550" indent="0">
              <a:buNone/>
              <a:defRPr sz="2300"/>
            </a:lvl8pPr>
            <a:lvl9pPr marL="4295485" indent="0">
              <a:buNone/>
              <a:defRPr sz="2300"/>
            </a:lvl9pPr>
          </a:lstStyle>
          <a:p>
            <a:pPr lvl="0"/>
            <a:r>
              <a:rPr lang="en-US" noProof="0" smtClean="0"/>
              <a:t>Click icon to add picture</a:t>
            </a:r>
          </a:p>
        </p:txBody>
      </p:sp>
      <p:sp>
        <p:nvSpPr>
          <p:cNvPr id="4" name="Text Placeholder 3"/>
          <p:cNvSpPr>
            <a:spLocks noGrp="1"/>
          </p:cNvSpPr>
          <p:nvPr>
            <p:ph type="body" sz="half" idx="2"/>
          </p:nvPr>
        </p:nvSpPr>
        <p:spPr>
          <a:xfrm>
            <a:off x="1793082" y="5366960"/>
            <a:ext cx="5485679" cy="806021"/>
          </a:xfrm>
        </p:spPr>
        <p:txBody>
          <a:bodyPr/>
          <a:lstStyle>
            <a:lvl1pPr marL="0" indent="0">
              <a:buNone/>
              <a:defRPr sz="1600"/>
            </a:lvl1pPr>
            <a:lvl2pPr marL="536936" indent="0">
              <a:buNone/>
              <a:defRPr sz="1400"/>
            </a:lvl2pPr>
            <a:lvl3pPr marL="1073871" indent="0">
              <a:buNone/>
              <a:defRPr sz="1200"/>
            </a:lvl3pPr>
            <a:lvl4pPr marL="1610807" indent="0">
              <a:buNone/>
              <a:defRPr sz="1100"/>
            </a:lvl4pPr>
            <a:lvl5pPr marL="2147743" indent="0">
              <a:buNone/>
              <a:defRPr sz="1100"/>
            </a:lvl5pPr>
            <a:lvl6pPr marL="2684678" indent="0">
              <a:buNone/>
              <a:defRPr sz="1100"/>
            </a:lvl6pPr>
            <a:lvl7pPr marL="3221614" indent="0">
              <a:buNone/>
              <a:defRPr sz="1100"/>
            </a:lvl7pPr>
            <a:lvl8pPr marL="3758550" indent="0">
              <a:buNone/>
              <a:defRPr sz="1100"/>
            </a:lvl8pPr>
            <a:lvl9pPr marL="4295485" indent="0">
              <a:buNone/>
              <a:defRPr sz="11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484" y="6249094"/>
            <a:ext cx="1904925" cy="456680"/>
          </a:xfrm>
          <a:prstGeom prst="rect">
            <a:avLst/>
          </a:prstGeom>
          <a:ln/>
        </p:spPr>
        <p:txBody>
          <a:bodyPr/>
          <a:lstStyle>
            <a:lvl1pPr>
              <a:defRPr/>
            </a:lvl1pPr>
          </a:lstStyle>
          <a:p>
            <a:fld id="{E6BF7D20-98BD-454E-BCD0-38C2179811D9}" type="datetime1">
              <a:rPr lang="en-US" smtClean="0"/>
              <a:pPr/>
              <a:t>8/2/2011</a:t>
            </a:fld>
            <a:endParaRPr lang="en-US"/>
          </a:p>
        </p:txBody>
      </p:sp>
      <p:sp>
        <p:nvSpPr>
          <p:cNvPr id="6" name="Footer Placeholder 5"/>
          <p:cNvSpPr>
            <a:spLocks noGrp="1" noChangeArrowheads="1"/>
          </p:cNvSpPr>
          <p:nvPr>
            <p:ph type="ftr" sz="quarter" idx="11"/>
          </p:nvPr>
        </p:nvSpPr>
        <p:spPr>
          <a:xfrm>
            <a:off x="3124365" y="6249094"/>
            <a:ext cx="2895270" cy="456680"/>
          </a:xfrm>
          <a:prstGeom prst="rect">
            <a:avLst/>
          </a:prstGeom>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05-</a:t>
            </a:r>
            <a:fld id="{DE6A756E-F09A-4A75-ABD0-A195B1D234BE}" type="slidenum">
              <a:rPr lang="en-US" smtClean="0"/>
              <a:pPr/>
              <a:t>‹#›</a:t>
            </a:fld>
            <a:r>
              <a:rPr lang="en-US" dirty="0" smtClean="0"/>
              <a:t>-SEMG-EP</a:t>
            </a:r>
          </a:p>
          <a:p>
            <a:endParaRPr lang="en-US"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85485" y="608906"/>
            <a:ext cx="7773031" cy="1143651"/>
          </a:xfrm>
          <a:prstGeom prst="rect">
            <a:avLst/>
          </a:prstGeom>
          <a:noFill/>
          <a:ln w="9525">
            <a:noFill/>
            <a:miter lim="800000"/>
            <a:headEnd/>
            <a:tailEnd/>
          </a:ln>
        </p:spPr>
        <p:txBody>
          <a:bodyPr vert="horz" wrap="square" lIns="91429" tIns="45715" rIns="91429" bIns="45715" numCol="1" anchor="ctr" anchorCtr="0" compatLnSpc="1">
            <a:prstTxWarp prst="textNoShape">
              <a:avLst/>
            </a:prstTxWarp>
          </a:bodyPr>
          <a:lstStyle/>
          <a:p>
            <a:pPr lvl="0"/>
            <a:r>
              <a:rPr lang="en-US" smtClean="0"/>
              <a:t>Click to edit Master title style</a:t>
            </a:r>
            <a:endParaRPr lang="en-US" dirty="0" smtClean="0"/>
          </a:p>
        </p:txBody>
      </p:sp>
      <p:sp>
        <p:nvSpPr>
          <p:cNvPr id="1029" name="Rectangle 3"/>
          <p:cNvSpPr>
            <a:spLocks noGrp="1" noChangeArrowheads="1"/>
          </p:cNvSpPr>
          <p:nvPr>
            <p:ph type="body" idx="1"/>
          </p:nvPr>
        </p:nvSpPr>
        <p:spPr bwMode="auto">
          <a:xfrm>
            <a:off x="685485" y="1980898"/>
            <a:ext cx="7773031" cy="411597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9942" name="Rectangle 6"/>
          <p:cNvSpPr>
            <a:spLocks noGrp="1" noChangeArrowheads="1"/>
          </p:cNvSpPr>
          <p:nvPr>
            <p:ph type="sldNum" sz="quarter" idx="4"/>
          </p:nvPr>
        </p:nvSpPr>
        <p:spPr bwMode="auto">
          <a:xfrm>
            <a:off x="7862325" y="6635666"/>
            <a:ext cx="1291183" cy="243953"/>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a:defRPr sz="800">
                <a:solidFill>
                  <a:schemeClr val="bg1"/>
                </a:solidFill>
                <a:latin typeface="Arial" charset="0"/>
              </a:defRPr>
            </a:lvl1pPr>
          </a:lstStyle>
          <a:p>
            <a:r>
              <a:rPr lang="en-US" dirty="0" smtClean="0"/>
              <a:t>05-</a:t>
            </a:r>
            <a:fld id="{DE6A756E-F09A-4A75-ABD0-A195B1D234BE}" type="slidenum">
              <a:rPr lang="en-US" smtClean="0"/>
              <a:pPr/>
              <a:t>‹#›</a:t>
            </a:fld>
            <a:r>
              <a:rPr lang="en-US" dirty="0" smtClean="0"/>
              <a:t>-SEMG-EP</a:t>
            </a:r>
            <a:endParaRPr lang="en-US" dirty="0"/>
          </a:p>
        </p:txBody>
      </p:sp>
      <p:sp>
        <p:nvSpPr>
          <p:cNvPr id="22" name="TextBox 21"/>
          <p:cNvSpPr txBox="1"/>
          <p:nvPr/>
        </p:nvSpPr>
        <p:spPr>
          <a:xfrm>
            <a:off x="156038" y="-51487"/>
            <a:ext cx="625638" cy="293103"/>
          </a:xfrm>
          <a:prstGeom prst="rect">
            <a:avLst/>
          </a:prstGeom>
          <a:noFill/>
        </p:spPr>
        <p:txBody>
          <a:bodyPr wrap="none" lIns="107387" tIns="53694" rIns="107387" bIns="53694" rtlCol="0">
            <a:spAutoFit/>
          </a:bodyPr>
          <a:lstStyle/>
          <a:p>
            <a:r>
              <a:rPr lang="en-US" sz="1200" b="1" dirty="0" smtClean="0">
                <a:solidFill>
                  <a:schemeClr val="accent5">
                    <a:lumMod val="20000"/>
                    <a:lumOff val="80000"/>
                  </a:schemeClr>
                </a:solidFill>
                <a:latin typeface="+mj-lt"/>
              </a:rPr>
              <a:t>S-273</a:t>
            </a:r>
            <a:endParaRPr lang="en-US" sz="1200" b="1" dirty="0">
              <a:solidFill>
                <a:schemeClr val="accent5">
                  <a:lumMod val="20000"/>
                  <a:lumOff val="80000"/>
                </a:schemeClr>
              </a:solidFill>
              <a:latin typeface="+mj-lt"/>
            </a:endParaRPr>
          </a:p>
        </p:txBody>
      </p:sp>
      <p:sp>
        <p:nvSpPr>
          <p:cNvPr id="23" name="TextBox 22"/>
          <p:cNvSpPr txBox="1"/>
          <p:nvPr/>
        </p:nvSpPr>
        <p:spPr>
          <a:xfrm>
            <a:off x="7920554" y="-28826"/>
            <a:ext cx="1213939" cy="277714"/>
          </a:xfrm>
          <a:prstGeom prst="rect">
            <a:avLst/>
          </a:prstGeom>
          <a:noFill/>
        </p:spPr>
        <p:txBody>
          <a:bodyPr wrap="none" lIns="107387" tIns="53694" rIns="107387" bIns="53694" rtlCol="0">
            <a:spAutoFit/>
          </a:bodyPr>
          <a:lstStyle/>
          <a:p>
            <a:pPr algn="r"/>
            <a:r>
              <a:rPr lang="en-US" sz="1100" b="1" dirty="0" smtClean="0">
                <a:solidFill>
                  <a:schemeClr val="accent5">
                    <a:lumMod val="20000"/>
                    <a:lumOff val="80000"/>
                  </a:schemeClr>
                </a:solidFill>
                <a:latin typeface="+mj-lt"/>
              </a:rPr>
              <a:t>SEAT Manager</a:t>
            </a:r>
            <a:endParaRPr lang="en-US" sz="1100" b="1" dirty="0">
              <a:solidFill>
                <a:schemeClr val="accent5">
                  <a:lumMod val="20000"/>
                  <a:lumOff val="80000"/>
                </a:schemeClr>
              </a:solidFill>
              <a:latin typeface="+mj-lt"/>
            </a:endParaRPr>
          </a:p>
        </p:txBody>
      </p:sp>
      <p:sp>
        <p:nvSpPr>
          <p:cNvPr id="24" name="TextBox 23"/>
          <p:cNvSpPr txBox="1"/>
          <p:nvPr/>
        </p:nvSpPr>
        <p:spPr>
          <a:xfrm>
            <a:off x="0" y="6599641"/>
            <a:ext cx="5351287" cy="385436"/>
          </a:xfrm>
          <a:prstGeom prst="rect">
            <a:avLst/>
          </a:prstGeom>
          <a:noFill/>
        </p:spPr>
        <p:txBody>
          <a:bodyPr wrap="square" lIns="107387" tIns="53694" rIns="107387" bIns="53694"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5">
                    <a:lumMod val="20000"/>
                    <a:lumOff val="80000"/>
                  </a:schemeClr>
                </a:solidFill>
                <a:latin typeface="+mj-lt"/>
              </a:rPr>
              <a:t>Unit </a:t>
            </a:r>
            <a:r>
              <a:rPr lang="en-US" sz="900" b="1" baseline="0" dirty="0" smtClean="0">
                <a:solidFill>
                  <a:schemeClr val="accent5">
                    <a:lumMod val="20000"/>
                    <a:lumOff val="80000"/>
                  </a:schemeClr>
                </a:solidFill>
                <a:latin typeface="+mj-lt"/>
              </a:rPr>
              <a:t> 5</a:t>
            </a:r>
            <a:r>
              <a:rPr lang="en-US" sz="900" b="1" kern="1200" dirty="0" smtClean="0">
                <a:solidFill>
                  <a:schemeClr val="accent5">
                    <a:lumMod val="20000"/>
                    <a:lumOff val="80000"/>
                  </a:schemeClr>
                </a:solidFill>
                <a:latin typeface="Times New Roman" pitchFamily="18" charset="0"/>
                <a:ea typeface="+mn-ea"/>
                <a:cs typeface="+mn-cs"/>
              </a:rPr>
              <a:t>   </a:t>
            </a:r>
            <a:r>
              <a:rPr lang="en-US" sz="900" b="1" kern="1200" dirty="0" smtClean="0">
                <a:solidFill>
                  <a:schemeClr val="accent5">
                    <a:lumMod val="20000"/>
                    <a:lumOff val="80000"/>
                  </a:schemeClr>
                </a:solidFill>
                <a:latin typeface="+mj-lt"/>
                <a:ea typeface="+mn-ea"/>
                <a:cs typeface="+mn-cs"/>
              </a:rPr>
              <a:t>Contract Administration</a:t>
            </a:r>
          </a:p>
          <a:p>
            <a:endParaRPr lang="en-US" sz="900" b="1" dirty="0">
              <a:solidFill>
                <a:schemeClr val="accent5">
                  <a:lumMod val="20000"/>
                  <a:lumOff val="80000"/>
                </a:schemeClr>
              </a:solidFill>
              <a:latin typeface="+mj-l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3" r:id="rId10"/>
    <p:sldLayoutId id="2147483674" r:id="rId11"/>
    <p:sldLayoutId id="2147483675" r:id="rId12"/>
  </p:sldLayoutIdLst>
  <p:transition spd="slow"/>
  <p:timing>
    <p:tnLst>
      <p:par>
        <p:cTn id="1" dur="indefinite" restart="never" nodeType="tmRoot"/>
      </p:par>
    </p:tnLst>
  </p:timing>
  <p:hf hdr="0" ftr="0" dt="0"/>
  <p:txStyles>
    <p:titleStyle>
      <a:lvl1pPr algn="ctr" defTabSz="913536" rtl="0" eaLnBrk="1" fontAlgn="base" hangingPunct="1">
        <a:spcBef>
          <a:spcPct val="0"/>
        </a:spcBef>
        <a:spcAft>
          <a:spcPct val="0"/>
        </a:spcAft>
        <a:defRPr sz="4300" b="1">
          <a:solidFill>
            <a:srgbClr val="FFFF99"/>
          </a:solidFill>
          <a:effectLst>
            <a:glow rad="101600">
              <a:schemeClr val="tx1">
                <a:alpha val="60000"/>
              </a:schemeClr>
            </a:glow>
          </a:effectLst>
          <a:latin typeface="+mj-lt"/>
          <a:ea typeface="+mj-ea"/>
          <a:cs typeface="+mj-cs"/>
        </a:defRPr>
      </a:lvl1pPr>
      <a:lvl2pPr algn="ctr" defTabSz="913536" rtl="0" eaLnBrk="1" fontAlgn="base" hangingPunct="1">
        <a:spcBef>
          <a:spcPct val="0"/>
        </a:spcBef>
        <a:spcAft>
          <a:spcPct val="0"/>
        </a:spcAft>
        <a:defRPr sz="4300" b="1">
          <a:solidFill>
            <a:schemeClr val="tx2"/>
          </a:solidFill>
          <a:latin typeface="Arial" charset="0"/>
        </a:defRPr>
      </a:lvl2pPr>
      <a:lvl3pPr algn="ctr" defTabSz="913536" rtl="0" eaLnBrk="1" fontAlgn="base" hangingPunct="1">
        <a:spcBef>
          <a:spcPct val="0"/>
        </a:spcBef>
        <a:spcAft>
          <a:spcPct val="0"/>
        </a:spcAft>
        <a:defRPr sz="4300" b="1">
          <a:solidFill>
            <a:schemeClr val="tx2"/>
          </a:solidFill>
          <a:latin typeface="Arial" charset="0"/>
        </a:defRPr>
      </a:lvl3pPr>
      <a:lvl4pPr algn="ctr" defTabSz="913536" rtl="0" eaLnBrk="1" fontAlgn="base" hangingPunct="1">
        <a:spcBef>
          <a:spcPct val="0"/>
        </a:spcBef>
        <a:spcAft>
          <a:spcPct val="0"/>
        </a:spcAft>
        <a:defRPr sz="4300" b="1">
          <a:solidFill>
            <a:schemeClr val="tx2"/>
          </a:solidFill>
          <a:latin typeface="Arial" charset="0"/>
        </a:defRPr>
      </a:lvl4pPr>
      <a:lvl5pPr algn="ctr" defTabSz="913536" rtl="0" eaLnBrk="1" fontAlgn="base" hangingPunct="1">
        <a:spcBef>
          <a:spcPct val="0"/>
        </a:spcBef>
        <a:spcAft>
          <a:spcPct val="0"/>
        </a:spcAft>
        <a:defRPr sz="4300" b="1">
          <a:solidFill>
            <a:schemeClr val="tx2"/>
          </a:solidFill>
          <a:latin typeface="Arial" charset="0"/>
        </a:defRPr>
      </a:lvl5pPr>
      <a:lvl6pPr marL="536936" algn="ctr" defTabSz="913536" rtl="0" eaLnBrk="1" fontAlgn="base" hangingPunct="1">
        <a:spcBef>
          <a:spcPct val="0"/>
        </a:spcBef>
        <a:spcAft>
          <a:spcPct val="0"/>
        </a:spcAft>
        <a:defRPr sz="4300" b="1">
          <a:solidFill>
            <a:schemeClr val="tx2"/>
          </a:solidFill>
          <a:latin typeface="Arial" charset="0"/>
        </a:defRPr>
      </a:lvl6pPr>
      <a:lvl7pPr marL="1073871" algn="ctr" defTabSz="913536" rtl="0" eaLnBrk="1" fontAlgn="base" hangingPunct="1">
        <a:spcBef>
          <a:spcPct val="0"/>
        </a:spcBef>
        <a:spcAft>
          <a:spcPct val="0"/>
        </a:spcAft>
        <a:defRPr sz="4300" b="1">
          <a:solidFill>
            <a:schemeClr val="tx2"/>
          </a:solidFill>
          <a:latin typeface="Arial" charset="0"/>
        </a:defRPr>
      </a:lvl7pPr>
      <a:lvl8pPr marL="1610807" algn="ctr" defTabSz="913536" rtl="0" eaLnBrk="1" fontAlgn="base" hangingPunct="1">
        <a:spcBef>
          <a:spcPct val="0"/>
        </a:spcBef>
        <a:spcAft>
          <a:spcPct val="0"/>
        </a:spcAft>
        <a:defRPr sz="4300" b="1">
          <a:solidFill>
            <a:schemeClr val="tx2"/>
          </a:solidFill>
          <a:latin typeface="Arial" charset="0"/>
        </a:defRPr>
      </a:lvl8pPr>
      <a:lvl9pPr marL="2147743" algn="ctr" defTabSz="913536" rtl="0" eaLnBrk="1" fontAlgn="base" hangingPunct="1">
        <a:spcBef>
          <a:spcPct val="0"/>
        </a:spcBef>
        <a:spcAft>
          <a:spcPct val="0"/>
        </a:spcAft>
        <a:defRPr sz="4300" b="1">
          <a:solidFill>
            <a:schemeClr val="tx2"/>
          </a:solidFill>
          <a:latin typeface="Arial" charset="0"/>
        </a:defRPr>
      </a:lvl9pPr>
    </p:titleStyle>
    <p:bodyStyle>
      <a:lvl1pPr marL="343042" indent="-343042" algn="l" defTabSz="913536" rtl="0" eaLnBrk="1" fontAlgn="base" hangingPunct="1">
        <a:spcBef>
          <a:spcPct val="20000"/>
        </a:spcBef>
        <a:spcAft>
          <a:spcPct val="0"/>
        </a:spcAft>
        <a:buChar char="•"/>
        <a:defRPr sz="3200" b="1">
          <a:solidFill>
            <a:schemeClr val="bg1"/>
          </a:solidFill>
          <a:latin typeface="+mn-lt"/>
          <a:ea typeface="+mn-ea"/>
          <a:cs typeface="+mn-cs"/>
        </a:defRPr>
      </a:lvl1pPr>
      <a:lvl2pPr marL="742015" indent="-285248" algn="l" defTabSz="913536" rtl="0" eaLnBrk="1" fontAlgn="base" hangingPunct="1">
        <a:spcBef>
          <a:spcPct val="20000"/>
        </a:spcBef>
        <a:spcAft>
          <a:spcPct val="0"/>
        </a:spcAft>
        <a:buChar char="–"/>
        <a:defRPr sz="2800" b="1">
          <a:solidFill>
            <a:schemeClr val="bg1"/>
          </a:solidFill>
          <a:latin typeface="+mn-lt"/>
        </a:defRPr>
      </a:lvl2pPr>
      <a:lvl3pPr marL="1142853" indent="-229317" algn="l" defTabSz="913536" rtl="0" eaLnBrk="1" fontAlgn="base" hangingPunct="1">
        <a:spcBef>
          <a:spcPct val="20000"/>
        </a:spcBef>
        <a:spcAft>
          <a:spcPct val="0"/>
        </a:spcAft>
        <a:buChar char="•"/>
        <a:defRPr sz="2300" b="1">
          <a:solidFill>
            <a:schemeClr val="bg1"/>
          </a:solidFill>
          <a:latin typeface="+mn-lt"/>
        </a:defRPr>
      </a:lvl3pPr>
      <a:lvl4pPr marL="1599621" indent="-227452" algn="l" defTabSz="913536" rtl="0" eaLnBrk="1" fontAlgn="base" hangingPunct="1">
        <a:spcBef>
          <a:spcPct val="20000"/>
        </a:spcBef>
        <a:spcAft>
          <a:spcPct val="0"/>
        </a:spcAft>
        <a:buChar char="–"/>
        <a:defRPr sz="2000" b="1">
          <a:solidFill>
            <a:schemeClr val="bg1"/>
          </a:solidFill>
          <a:latin typeface="+mn-lt"/>
        </a:defRPr>
      </a:lvl4pPr>
      <a:lvl5pPr marL="2056390" indent="-227452" algn="l" defTabSz="913536" rtl="0" eaLnBrk="1" fontAlgn="base" hangingPunct="1">
        <a:spcBef>
          <a:spcPct val="20000"/>
        </a:spcBef>
        <a:spcAft>
          <a:spcPct val="0"/>
        </a:spcAft>
        <a:buChar char="»"/>
        <a:defRPr sz="2000" b="1">
          <a:solidFill>
            <a:schemeClr val="bg1"/>
          </a:solidFill>
          <a:latin typeface="+mn-lt"/>
        </a:defRPr>
      </a:lvl5pPr>
      <a:lvl6pPr marL="2593325" indent="-227452" algn="l" defTabSz="913536" rtl="0" eaLnBrk="1" fontAlgn="base" hangingPunct="1">
        <a:spcBef>
          <a:spcPct val="20000"/>
        </a:spcBef>
        <a:spcAft>
          <a:spcPct val="0"/>
        </a:spcAft>
        <a:buChar char="»"/>
        <a:defRPr sz="2000" b="1">
          <a:solidFill>
            <a:schemeClr val="tx1"/>
          </a:solidFill>
          <a:latin typeface="+mn-lt"/>
        </a:defRPr>
      </a:lvl6pPr>
      <a:lvl7pPr marL="3130261" indent="-227452" algn="l" defTabSz="913536" rtl="0" eaLnBrk="1" fontAlgn="base" hangingPunct="1">
        <a:spcBef>
          <a:spcPct val="20000"/>
        </a:spcBef>
        <a:spcAft>
          <a:spcPct val="0"/>
        </a:spcAft>
        <a:buChar char="»"/>
        <a:defRPr sz="2000" b="1">
          <a:solidFill>
            <a:schemeClr val="tx1"/>
          </a:solidFill>
          <a:latin typeface="+mn-lt"/>
        </a:defRPr>
      </a:lvl7pPr>
      <a:lvl8pPr marL="3667197" indent="-227452" algn="l" defTabSz="913536" rtl="0" eaLnBrk="1" fontAlgn="base" hangingPunct="1">
        <a:spcBef>
          <a:spcPct val="20000"/>
        </a:spcBef>
        <a:spcAft>
          <a:spcPct val="0"/>
        </a:spcAft>
        <a:buChar char="»"/>
        <a:defRPr sz="2000" b="1">
          <a:solidFill>
            <a:schemeClr val="tx1"/>
          </a:solidFill>
          <a:latin typeface="+mn-lt"/>
        </a:defRPr>
      </a:lvl8pPr>
      <a:lvl9pPr marL="4204132" indent="-227452" algn="l" defTabSz="913536"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1073871" rtl="0" eaLnBrk="1" latinLnBrk="0" hangingPunct="1">
        <a:defRPr sz="2100" kern="1200">
          <a:solidFill>
            <a:schemeClr val="tx1"/>
          </a:solidFill>
          <a:latin typeface="+mn-lt"/>
          <a:ea typeface="+mn-ea"/>
          <a:cs typeface="+mn-cs"/>
        </a:defRPr>
      </a:lvl1pPr>
      <a:lvl2pPr marL="536936" algn="l" defTabSz="1073871" rtl="0" eaLnBrk="1" latinLnBrk="0" hangingPunct="1">
        <a:defRPr sz="2100" kern="1200">
          <a:solidFill>
            <a:schemeClr val="tx1"/>
          </a:solidFill>
          <a:latin typeface="+mn-lt"/>
          <a:ea typeface="+mn-ea"/>
          <a:cs typeface="+mn-cs"/>
        </a:defRPr>
      </a:lvl2pPr>
      <a:lvl3pPr marL="1073871" algn="l" defTabSz="1073871" rtl="0" eaLnBrk="1" latinLnBrk="0" hangingPunct="1">
        <a:defRPr sz="2100" kern="1200">
          <a:solidFill>
            <a:schemeClr val="tx1"/>
          </a:solidFill>
          <a:latin typeface="+mn-lt"/>
          <a:ea typeface="+mn-ea"/>
          <a:cs typeface="+mn-cs"/>
        </a:defRPr>
      </a:lvl3pPr>
      <a:lvl4pPr marL="1610807" algn="l" defTabSz="1073871" rtl="0" eaLnBrk="1" latinLnBrk="0" hangingPunct="1">
        <a:defRPr sz="2100" kern="1200">
          <a:solidFill>
            <a:schemeClr val="tx1"/>
          </a:solidFill>
          <a:latin typeface="+mn-lt"/>
          <a:ea typeface="+mn-ea"/>
          <a:cs typeface="+mn-cs"/>
        </a:defRPr>
      </a:lvl4pPr>
      <a:lvl5pPr marL="2147743" algn="l" defTabSz="1073871" rtl="0" eaLnBrk="1" latinLnBrk="0" hangingPunct="1">
        <a:defRPr sz="2100" kern="1200">
          <a:solidFill>
            <a:schemeClr val="tx1"/>
          </a:solidFill>
          <a:latin typeface="+mn-lt"/>
          <a:ea typeface="+mn-ea"/>
          <a:cs typeface="+mn-cs"/>
        </a:defRPr>
      </a:lvl5pPr>
      <a:lvl6pPr marL="2684678" algn="l" defTabSz="1073871" rtl="0" eaLnBrk="1" latinLnBrk="0" hangingPunct="1">
        <a:defRPr sz="2100" kern="1200">
          <a:solidFill>
            <a:schemeClr val="tx1"/>
          </a:solidFill>
          <a:latin typeface="+mn-lt"/>
          <a:ea typeface="+mn-ea"/>
          <a:cs typeface="+mn-cs"/>
        </a:defRPr>
      </a:lvl6pPr>
      <a:lvl7pPr marL="3221614" algn="l" defTabSz="1073871" rtl="0" eaLnBrk="1" latinLnBrk="0" hangingPunct="1">
        <a:defRPr sz="2100" kern="1200">
          <a:solidFill>
            <a:schemeClr val="tx1"/>
          </a:solidFill>
          <a:latin typeface="+mn-lt"/>
          <a:ea typeface="+mn-ea"/>
          <a:cs typeface="+mn-cs"/>
        </a:defRPr>
      </a:lvl7pPr>
      <a:lvl8pPr marL="3758550" algn="l" defTabSz="1073871" rtl="0" eaLnBrk="1" latinLnBrk="0" hangingPunct="1">
        <a:defRPr sz="2100" kern="1200">
          <a:solidFill>
            <a:schemeClr val="tx1"/>
          </a:solidFill>
          <a:latin typeface="+mn-lt"/>
          <a:ea typeface="+mn-ea"/>
          <a:cs typeface="+mn-cs"/>
        </a:defRPr>
      </a:lvl8pPr>
      <a:lvl9pPr marL="4295485" algn="l" defTabSz="1073871"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tiff"/><Relationship Id="rId4" Type="http://schemas.openxmlformats.org/officeDocument/2006/relationships/image" Target="../media/image7.tiff"/></Relationships>
</file>

<file path=ppt/slides/_rels/slide30.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Contract%20Excercise.ppt"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38" y="712342"/>
            <a:ext cx="2684212" cy="754042"/>
          </a:xfrm>
        </p:spPr>
        <p:txBody>
          <a:bodyPr/>
          <a:lstStyle/>
          <a:p>
            <a:r>
              <a:rPr lang="en-US" dirty="0" smtClean="0"/>
              <a:t>Unit 5</a:t>
            </a:r>
            <a:endParaRPr lang="en-US" dirty="0"/>
          </a:p>
        </p:txBody>
      </p:sp>
      <p:sp>
        <p:nvSpPr>
          <p:cNvPr id="3" name="Subtitle 2"/>
          <p:cNvSpPr>
            <a:spLocks noGrp="1"/>
          </p:cNvSpPr>
          <p:nvPr>
            <p:ph type="body" sz="quarter" idx="10"/>
          </p:nvPr>
        </p:nvSpPr>
        <p:spPr/>
        <p:txBody>
          <a:bodyPr/>
          <a:lstStyle/>
          <a:p>
            <a:r>
              <a:rPr lang="en-US" dirty="0" smtClean="0"/>
              <a:t>Contract </a:t>
            </a:r>
            <a:r>
              <a:rPr lang="en-US" dirty="0"/>
              <a:t>Administration</a:t>
            </a:r>
          </a:p>
        </p:txBody>
      </p:sp>
      <p:pic>
        <p:nvPicPr>
          <p:cNvPr id="12" name="Picture Placeholder 11" descr="Unit 5 - Slide 7a.jpg"/>
          <p:cNvPicPr>
            <a:picLocks noGrp="1" noChangeAspect="1"/>
          </p:cNvPicPr>
          <p:nvPr>
            <p:ph type="pic" sz="quarter" idx="12"/>
          </p:nvPr>
        </p:nvPicPr>
        <p:blipFill>
          <a:blip r:embed="rId2" cstate="print"/>
          <a:srcRect t="7452" b="7452"/>
          <a:stretch>
            <a:fillRect/>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p:cNvSpPr>
            <a:spLocks noGrp="1"/>
          </p:cNvSpPr>
          <p:nvPr>
            <p:ph type="sldNum" sz="quarter" idx="4"/>
          </p:nvPr>
        </p:nvSpPr>
        <p:spPr/>
        <p:txBody>
          <a:bodyPr/>
          <a:lstStyle/>
          <a:p>
            <a:r>
              <a:rPr lang="en-US" dirty="0" smtClean="0"/>
              <a:t>Slide 5-</a:t>
            </a:r>
            <a:fld id="{DE6A756E-F09A-4A75-ABD0-A195B1D234BE}" type="slidenum">
              <a:rPr lang="en-US" smtClean="0"/>
              <a:pPr/>
              <a:t>1</a:t>
            </a:fld>
            <a:endParaRPr lang="en-US" dirty="0"/>
          </a:p>
        </p:txBody>
      </p:sp>
      <p:pic>
        <p:nvPicPr>
          <p:cNvPr id="8" name="Picture Placeholder 7" descr="Slide 9.jpg"/>
          <p:cNvPicPr>
            <a:picLocks noGrp="1" noChangeAspect="1"/>
          </p:cNvPicPr>
          <p:nvPr>
            <p:ph type="pic" sz="quarter" idx="13"/>
          </p:nvPr>
        </p:nvPicPr>
        <p:blipFill>
          <a:blip r:embed="rId3" cstate="print"/>
          <a:srcRect l="5380" r="5380"/>
          <a:stretch>
            <a:fillRect/>
          </a:stretch>
        </p:blipFill>
        <p:spPr>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Picture Placeholder 10" descr="Slide 35.jpg"/>
          <p:cNvPicPr>
            <a:picLocks noGrp="1" noChangeAspect="1"/>
          </p:cNvPicPr>
          <p:nvPr>
            <p:ph type="pic" sz="quarter" idx="11"/>
          </p:nvPr>
        </p:nvPicPr>
        <p:blipFill>
          <a:blip r:embed="rId4" cstate="print"/>
          <a:srcRect t="6122" b="6122"/>
          <a:stretch>
            <a:fillRect/>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dirty="0" smtClean="0"/>
              <a:t>Slide 5-</a:t>
            </a:r>
            <a:fld id="{DE6A756E-F09A-4A75-ABD0-A195B1D234BE}" type="slidenum">
              <a:rPr lang="en-US" smtClean="0"/>
              <a:pPr/>
              <a:t>10</a:t>
            </a:fld>
            <a:endParaRPr lang="en-US" dirty="0"/>
          </a:p>
        </p:txBody>
      </p:sp>
      <p:sp>
        <p:nvSpPr>
          <p:cNvPr id="10" name="Title 1"/>
          <p:cNvSpPr>
            <a:spLocks noGrp="1"/>
          </p:cNvSpPr>
          <p:nvPr>
            <p:ph type="ctrTitle"/>
          </p:nvPr>
        </p:nvSpPr>
        <p:spPr>
          <a:xfrm>
            <a:off x="675563" y="251629"/>
            <a:ext cx="7773031" cy="1348571"/>
          </a:xfrm>
        </p:spPr>
        <p:txBody>
          <a:bodyPr/>
          <a:lstStyle/>
          <a:p>
            <a:r>
              <a:rPr lang="en-US" dirty="0"/>
              <a:t>Contract Authority</a:t>
            </a:r>
          </a:p>
        </p:txBody>
      </p:sp>
      <p:sp>
        <p:nvSpPr>
          <p:cNvPr id="11" name="TextBox 10"/>
          <p:cNvSpPr txBox="1"/>
          <p:nvPr/>
        </p:nvSpPr>
        <p:spPr>
          <a:xfrm>
            <a:off x="4197246" y="2166878"/>
            <a:ext cx="4946754" cy="2862322"/>
          </a:xfrm>
          <a:prstGeom prst="rect">
            <a:avLst/>
          </a:prstGeom>
          <a:noFill/>
        </p:spPr>
        <p:txBody>
          <a:bodyPr wrap="square">
            <a:spAutoFit/>
          </a:bodyPr>
          <a:lstStyle/>
          <a:p>
            <a:pPr marL="225425" indent="-225425">
              <a:buFont typeface="Arial" pitchFamily="34" charset="0"/>
              <a:buChar char="•"/>
            </a:pPr>
            <a:r>
              <a:rPr lang="en-US" sz="2000" b="1" dirty="0" smtClean="0">
                <a:solidFill>
                  <a:schemeClr val="bg1"/>
                </a:solidFill>
              </a:rPr>
              <a:t>Technical inspector</a:t>
            </a:r>
          </a:p>
          <a:p>
            <a:pPr marL="225425" indent="-225425">
              <a:buFont typeface="Arial" charset="0"/>
              <a:buChar char="•"/>
            </a:pPr>
            <a:endParaRPr lang="en-US" sz="2000" b="1" dirty="0" smtClean="0">
              <a:solidFill>
                <a:schemeClr val="bg1"/>
              </a:solidFill>
            </a:endParaRPr>
          </a:p>
          <a:p>
            <a:pPr marL="225425" indent="-225425">
              <a:buFont typeface="Arial" charset="0"/>
              <a:buChar char="•"/>
            </a:pPr>
            <a:r>
              <a:rPr lang="en-US" sz="2000" b="1" dirty="0" smtClean="0">
                <a:solidFill>
                  <a:schemeClr val="bg1"/>
                </a:solidFill>
              </a:rPr>
              <a:t>Your contact for mechanical problems</a:t>
            </a:r>
          </a:p>
          <a:p>
            <a:pPr marL="225425" indent="-225425">
              <a:buFont typeface="Arial" charset="0"/>
              <a:buChar char="•"/>
            </a:pPr>
            <a:endParaRPr lang="en-US" sz="2000" b="1" dirty="0" smtClean="0">
              <a:solidFill>
                <a:schemeClr val="bg1"/>
              </a:solidFill>
            </a:endParaRPr>
          </a:p>
          <a:p>
            <a:pPr marL="225425" indent="-225425">
              <a:buFont typeface="Arial" charset="0"/>
              <a:buChar char="•"/>
            </a:pPr>
            <a:r>
              <a:rPr lang="en-US" sz="2000" b="1" dirty="0" smtClean="0">
                <a:solidFill>
                  <a:schemeClr val="bg1"/>
                </a:solidFill>
              </a:rPr>
              <a:t>Regional offices (east/west)</a:t>
            </a:r>
          </a:p>
          <a:p>
            <a:pPr marL="225425" indent="-225425">
              <a:buFont typeface="Arial" charset="0"/>
              <a:buChar char="•"/>
            </a:pPr>
            <a:endParaRPr lang="en-US" sz="2000" b="1" dirty="0" smtClean="0">
              <a:solidFill>
                <a:schemeClr val="bg1"/>
              </a:solidFill>
            </a:endParaRPr>
          </a:p>
          <a:p>
            <a:pPr marL="225425" indent="-225425">
              <a:buFont typeface="Arial" charset="0"/>
              <a:buChar char="•"/>
            </a:pPr>
            <a:r>
              <a:rPr lang="en-US" sz="2000" b="1" dirty="0" smtClean="0">
                <a:solidFill>
                  <a:schemeClr val="bg1"/>
                </a:solidFill>
              </a:rPr>
              <a:t>Always have an on-call inspector available.</a:t>
            </a:r>
            <a:endParaRPr lang="en-US" sz="2000" b="1" dirty="0">
              <a:solidFill>
                <a:schemeClr val="bg1"/>
              </a:solidFill>
            </a:endParaRPr>
          </a:p>
        </p:txBody>
      </p:sp>
      <p:cxnSp>
        <p:nvCxnSpPr>
          <p:cNvPr id="12" name="Straight Connector 43"/>
          <p:cNvCxnSpPr>
            <a:cxnSpLocks noChangeShapeType="1"/>
          </p:cNvCxnSpPr>
          <p:nvPr/>
        </p:nvCxnSpPr>
        <p:spPr bwMode="auto">
          <a:xfrm rot="5400000">
            <a:off x="893589" y="2982246"/>
            <a:ext cx="914400" cy="1588"/>
          </a:xfrm>
          <a:prstGeom prst="line">
            <a:avLst/>
          </a:prstGeom>
          <a:noFill/>
          <a:ln w="38100" algn="ctr">
            <a:solidFill>
              <a:srgbClr val="FFC000"/>
            </a:solidFill>
            <a:round/>
            <a:headEnd type="none" w="sm" len="sm"/>
            <a:tailEnd type="none" w="sm" len="sm"/>
          </a:ln>
        </p:spPr>
      </p:cxnSp>
      <p:cxnSp>
        <p:nvCxnSpPr>
          <p:cNvPr id="13" name="Straight Connector 44"/>
          <p:cNvCxnSpPr>
            <a:cxnSpLocks noChangeShapeType="1"/>
          </p:cNvCxnSpPr>
          <p:nvPr/>
        </p:nvCxnSpPr>
        <p:spPr bwMode="auto">
          <a:xfrm rot="10800000" flipV="1">
            <a:off x="1332533" y="2525840"/>
            <a:ext cx="1084262" cy="0"/>
          </a:xfrm>
          <a:prstGeom prst="line">
            <a:avLst/>
          </a:prstGeom>
          <a:noFill/>
          <a:ln w="38100" algn="ctr">
            <a:solidFill>
              <a:srgbClr val="FFC000"/>
            </a:solidFill>
            <a:round/>
            <a:headEnd type="none" w="sm" len="sm"/>
            <a:tailEnd type="none" w="sm" len="sm"/>
          </a:ln>
        </p:spPr>
      </p:cxnSp>
      <p:cxnSp>
        <p:nvCxnSpPr>
          <p:cNvPr id="14" name="Straight Connector 45"/>
          <p:cNvCxnSpPr>
            <a:cxnSpLocks noChangeShapeType="1"/>
          </p:cNvCxnSpPr>
          <p:nvPr/>
        </p:nvCxnSpPr>
        <p:spPr bwMode="auto">
          <a:xfrm rot="16200000" flipH="1">
            <a:off x="1930227" y="3625184"/>
            <a:ext cx="1903412" cy="12700"/>
          </a:xfrm>
          <a:prstGeom prst="line">
            <a:avLst/>
          </a:prstGeom>
          <a:noFill/>
          <a:ln w="38100" algn="ctr">
            <a:solidFill>
              <a:srgbClr val="FFC000"/>
            </a:solidFill>
            <a:round/>
            <a:headEnd type="none" w="sm" len="sm"/>
            <a:tailEnd type="none" w="sm" len="sm"/>
          </a:ln>
        </p:spPr>
      </p:cxnSp>
      <p:sp>
        <p:nvSpPr>
          <p:cNvPr id="15" name="Snip Diagonal Corner Rectangle 14"/>
          <p:cNvSpPr/>
          <p:nvPr/>
        </p:nvSpPr>
        <p:spPr bwMode="auto">
          <a:xfrm>
            <a:off x="2225659" y="3134444"/>
            <a:ext cx="1333500" cy="1156447"/>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n-US" sz="1000" b="1" dirty="0">
                <a:solidFill>
                  <a:schemeClr val="tx1"/>
                </a:solidFill>
                <a:latin typeface="Arial Narrow" pitchFamily="34" charset="0"/>
              </a:rPr>
              <a:t>Contracting Officer</a:t>
            </a:r>
          </a:p>
          <a:p>
            <a:pPr algn="ctr" eaLnBrk="0" hangingPunct="0">
              <a:defRPr/>
            </a:pPr>
            <a:r>
              <a:rPr lang="en-US" sz="1000" b="1" dirty="0">
                <a:solidFill>
                  <a:schemeClr val="tx1"/>
                </a:solidFill>
                <a:latin typeface="Arial Narrow" pitchFamily="34" charset="0"/>
              </a:rPr>
              <a:t> Representative</a:t>
            </a:r>
          </a:p>
          <a:p>
            <a:pPr algn="ctr" eaLnBrk="0" hangingPunct="0">
              <a:defRPr/>
            </a:pPr>
            <a:r>
              <a:rPr lang="en-US" sz="1000" b="1" dirty="0">
                <a:solidFill>
                  <a:schemeClr val="tx1"/>
                </a:solidFill>
                <a:latin typeface="Arial Narrow" pitchFamily="34" charset="0"/>
              </a:rPr>
              <a:t>(COR)</a:t>
            </a:r>
          </a:p>
          <a:p>
            <a:pPr algn="ctr" eaLnBrk="0" hangingPunct="0">
              <a:defRPr/>
            </a:pPr>
            <a:r>
              <a:rPr lang="en-US" sz="900" dirty="0">
                <a:solidFill>
                  <a:srgbClr val="7030A0"/>
                </a:solidFill>
                <a:latin typeface="Arial Narrow" pitchFamily="34" charset="0"/>
              </a:rPr>
              <a:t>(COR duties assigned to specific individuals based on agency’s recommendations.)</a:t>
            </a:r>
          </a:p>
        </p:txBody>
      </p:sp>
      <p:sp>
        <p:nvSpPr>
          <p:cNvPr id="16" name="Snip Diagonal Corner Rectangle 15"/>
          <p:cNvSpPr/>
          <p:nvPr/>
        </p:nvSpPr>
        <p:spPr bwMode="auto">
          <a:xfrm>
            <a:off x="2231374" y="4628960"/>
            <a:ext cx="1333500" cy="508000"/>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n-US" sz="1000" b="1" dirty="0" smtClean="0">
                <a:solidFill>
                  <a:schemeClr val="tx1"/>
                </a:solidFill>
                <a:latin typeface="Arial Narrow" pitchFamily="34" charset="0"/>
              </a:rPr>
              <a:t>SEMG/Project </a:t>
            </a:r>
            <a:r>
              <a:rPr lang="en-US" sz="1000" b="1" dirty="0">
                <a:solidFill>
                  <a:schemeClr val="tx1"/>
                </a:solidFill>
                <a:latin typeface="Arial Narrow" pitchFamily="34" charset="0"/>
              </a:rPr>
              <a:t>Inspector</a:t>
            </a:r>
          </a:p>
          <a:p>
            <a:pPr algn="ctr" eaLnBrk="0" hangingPunct="0">
              <a:defRPr/>
            </a:pPr>
            <a:r>
              <a:rPr lang="en-US" sz="1000" b="1" dirty="0">
                <a:solidFill>
                  <a:schemeClr val="tx1"/>
                </a:solidFill>
                <a:latin typeface="Arial Narrow" pitchFamily="34" charset="0"/>
              </a:rPr>
              <a:t>(PI)</a:t>
            </a:r>
          </a:p>
        </p:txBody>
      </p:sp>
      <p:sp>
        <p:nvSpPr>
          <p:cNvPr id="17" name="Snip Diagonal Corner Rectangle 16"/>
          <p:cNvSpPr/>
          <p:nvPr/>
        </p:nvSpPr>
        <p:spPr bwMode="auto">
          <a:xfrm>
            <a:off x="2187559" y="2221040"/>
            <a:ext cx="1333500" cy="627529"/>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n-US" sz="1000" b="1" dirty="0">
                <a:solidFill>
                  <a:schemeClr val="tx1"/>
                </a:solidFill>
                <a:latin typeface="Arial Narrow" pitchFamily="34" charset="0"/>
              </a:rPr>
              <a:t>Contract Officer</a:t>
            </a:r>
          </a:p>
          <a:p>
            <a:pPr algn="ctr" eaLnBrk="0" hangingPunct="0">
              <a:defRPr/>
            </a:pPr>
            <a:r>
              <a:rPr lang="en-US" sz="1000" b="1" dirty="0">
                <a:solidFill>
                  <a:schemeClr val="tx1"/>
                </a:solidFill>
                <a:latin typeface="Arial Narrow" pitchFamily="34" charset="0"/>
              </a:rPr>
              <a:t>(CO)</a:t>
            </a:r>
          </a:p>
          <a:p>
            <a:pPr algn="ctr" eaLnBrk="0" hangingPunct="0">
              <a:defRPr/>
            </a:pPr>
            <a:r>
              <a:rPr lang="en-US" sz="1000" b="1" dirty="0">
                <a:solidFill>
                  <a:srgbClr val="7030A0"/>
                </a:solidFill>
                <a:latin typeface="Arial Narrow" pitchFamily="34" charset="0"/>
              </a:rPr>
              <a:t>DOI-AM</a:t>
            </a:r>
          </a:p>
        </p:txBody>
      </p:sp>
      <p:sp>
        <p:nvSpPr>
          <p:cNvPr id="18" name="Snip Diagonal Corner Rectangle 17"/>
          <p:cNvSpPr/>
          <p:nvPr/>
        </p:nvSpPr>
        <p:spPr bwMode="auto">
          <a:xfrm>
            <a:off x="739760" y="2830640"/>
            <a:ext cx="1219199" cy="1295400"/>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000" b="1" dirty="0">
                <a:solidFill>
                  <a:schemeClr val="tx1"/>
                </a:solidFill>
                <a:latin typeface="Arial Narrow" pitchFamily="34" charset="0"/>
              </a:rPr>
              <a:t>Contract Officer</a:t>
            </a:r>
          </a:p>
          <a:p>
            <a:pPr algn="ctr" fontAlgn="auto">
              <a:spcBef>
                <a:spcPts val="0"/>
              </a:spcBef>
              <a:spcAft>
                <a:spcPts val="0"/>
              </a:spcAft>
              <a:defRPr/>
            </a:pPr>
            <a:r>
              <a:rPr lang="en-US" sz="1000" b="1" dirty="0">
                <a:solidFill>
                  <a:schemeClr val="tx1"/>
                </a:solidFill>
                <a:latin typeface="Arial Narrow" pitchFamily="34" charset="0"/>
              </a:rPr>
              <a:t>Technical Representative</a:t>
            </a:r>
          </a:p>
          <a:p>
            <a:pPr algn="ctr" fontAlgn="auto">
              <a:spcBef>
                <a:spcPts val="0"/>
              </a:spcBef>
              <a:spcAft>
                <a:spcPts val="0"/>
              </a:spcAft>
              <a:defRPr/>
            </a:pPr>
            <a:r>
              <a:rPr lang="en-US" sz="1000" b="1" dirty="0">
                <a:solidFill>
                  <a:schemeClr val="tx1"/>
                </a:solidFill>
                <a:latin typeface="Arial Narrow" pitchFamily="34" charset="0"/>
              </a:rPr>
              <a:t>( COTR )</a:t>
            </a:r>
          </a:p>
          <a:p>
            <a:pPr algn="ctr" fontAlgn="auto">
              <a:spcBef>
                <a:spcPts val="0"/>
              </a:spcBef>
              <a:spcAft>
                <a:spcPts val="0"/>
              </a:spcAft>
              <a:defRPr/>
            </a:pPr>
            <a:r>
              <a:rPr lang="en-US" sz="1000" b="1" dirty="0">
                <a:solidFill>
                  <a:srgbClr val="7030A0"/>
                </a:solidFill>
                <a:latin typeface="Arial Narrow" pitchFamily="34" charset="0"/>
              </a:rPr>
              <a:t>( DOI-AM Technical Specialist )</a:t>
            </a:r>
          </a:p>
        </p:txBody>
      </p:sp>
      <p:sp>
        <p:nvSpPr>
          <p:cNvPr id="20" name="Snip Diagonal Corner Rectangle 19"/>
          <p:cNvSpPr/>
          <p:nvPr/>
        </p:nvSpPr>
        <p:spPr bwMode="auto">
          <a:xfrm>
            <a:off x="737856" y="2828735"/>
            <a:ext cx="1219199" cy="1295400"/>
          </a:xfrm>
          <a:prstGeom prst="snip2DiagRect">
            <a:avLst/>
          </a:prstGeom>
          <a:solidFill>
            <a:schemeClr val="accent1">
              <a:lumMod val="60000"/>
              <a:lumOff val="40000"/>
            </a:schemeClr>
          </a:solidFill>
          <a:ln>
            <a:headEnd type="none" w="sm" len="sm"/>
            <a:tailEnd type="none" w="sm" len="sm"/>
          </a:ln>
          <a:effectLst>
            <a:glow rad="101600">
              <a:srgbClr val="FFFF0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000" b="1" dirty="0">
                <a:solidFill>
                  <a:schemeClr val="tx1"/>
                </a:solidFill>
                <a:latin typeface="Arial Narrow" pitchFamily="34" charset="0"/>
              </a:rPr>
              <a:t>Contract Officer</a:t>
            </a:r>
          </a:p>
          <a:p>
            <a:pPr algn="ctr" fontAlgn="auto">
              <a:spcBef>
                <a:spcPts val="0"/>
              </a:spcBef>
              <a:spcAft>
                <a:spcPts val="0"/>
              </a:spcAft>
              <a:defRPr/>
            </a:pPr>
            <a:r>
              <a:rPr lang="en-US" sz="1000" b="1" dirty="0">
                <a:solidFill>
                  <a:schemeClr val="tx1"/>
                </a:solidFill>
                <a:latin typeface="Arial Narrow" pitchFamily="34" charset="0"/>
              </a:rPr>
              <a:t>Technical Representative</a:t>
            </a:r>
          </a:p>
          <a:p>
            <a:pPr algn="ctr" fontAlgn="auto">
              <a:spcBef>
                <a:spcPts val="0"/>
              </a:spcBef>
              <a:spcAft>
                <a:spcPts val="0"/>
              </a:spcAft>
              <a:defRPr/>
            </a:pPr>
            <a:r>
              <a:rPr lang="en-US" sz="1000" b="1" dirty="0">
                <a:solidFill>
                  <a:schemeClr val="tx1"/>
                </a:solidFill>
                <a:latin typeface="Arial Narrow" pitchFamily="34" charset="0"/>
              </a:rPr>
              <a:t>( COTR )</a:t>
            </a:r>
          </a:p>
          <a:p>
            <a:pPr algn="ctr" fontAlgn="auto">
              <a:spcBef>
                <a:spcPts val="0"/>
              </a:spcBef>
              <a:spcAft>
                <a:spcPts val="0"/>
              </a:spcAft>
              <a:defRPr/>
            </a:pPr>
            <a:r>
              <a:rPr lang="en-US" sz="1000" b="1" dirty="0">
                <a:solidFill>
                  <a:srgbClr val="7030A0"/>
                </a:solidFill>
                <a:latin typeface="Arial Narrow" pitchFamily="34" charset="0"/>
              </a:rPr>
              <a:t>( DOI-AM Technical Specialist )</a:t>
            </a:r>
          </a:p>
        </p:txBody>
      </p:sp>
      <p:sp>
        <p:nvSpPr>
          <p:cNvPr id="23" name="TextBox 42"/>
          <p:cNvSpPr txBox="1">
            <a:spLocks noChangeArrowheads="1"/>
          </p:cNvSpPr>
          <p:nvPr/>
        </p:nvSpPr>
        <p:spPr bwMode="auto">
          <a:xfrm>
            <a:off x="740400" y="1459043"/>
            <a:ext cx="2819400" cy="523875"/>
          </a:xfrm>
          <a:prstGeom prst="rect">
            <a:avLst/>
          </a:prstGeom>
          <a:noFill/>
          <a:ln w="9525">
            <a:noFill/>
            <a:miter lim="800000"/>
            <a:headEnd/>
            <a:tailEnd/>
          </a:ln>
        </p:spPr>
        <p:txBody>
          <a:bodyPr>
            <a:spAutoFit/>
          </a:bodyPr>
          <a:lstStyle/>
          <a:p>
            <a:pPr algn="ctr">
              <a:defRPr/>
            </a:pPr>
            <a:r>
              <a:rPr lang="en-US" sz="2800" b="1" dirty="0" smtClean="0">
                <a:solidFill>
                  <a:schemeClr val="bg1"/>
                </a:solidFill>
                <a:latin typeface="+mn-lt"/>
              </a:rPr>
              <a:t>COTR</a:t>
            </a:r>
            <a:endParaRPr lang="en-US" sz="2800" b="1" dirty="0">
              <a:solidFill>
                <a:schemeClr val="bg1"/>
              </a:solidFill>
              <a:latin typeface="+mn-lt"/>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dirty="0" smtClean="0"/>
              <a:t>Slide 5-</a:t>
            </a:r>
            <a:fld id="{DE6A756E-F09A-4A75-ABD0-A195B1D234BE}" type="slidenum">
              <a:rPr lang="en-US" smtClean="0"/>
              <a:pPr/>
              <a:t>11</a:t>
            </a:fld>
            <a:endParaRPr lang="en-US" dirty="0"/>
          </a:p>
        </p:txBody>
      </p:sp>
      <p:sp>
        <p:nvSpPr>
          <p:cNvPr id="10" name="Title 1"/>
          <p:cNvSpPr>
            <a:spLocks noGrp="1"/>
          </p:cNvSpPr>
          <p:nvPr>
            <p:ph type="ctrTitle"/>
          </p:nvPr>
        </p:nvSpPr>
        <p:spPr>
          <a:xfrm>
            <a:off x="675563" y="251629"/>
            <a:ext cx="7773031" cy="1348571"/>
          </a:xfrm>
        </p:spPr>
        <p:txBody>
          <a:bodyPr/>
          <a:lstStyle/>
          <a:p>
            <a:r>
              <a:rPr lang="en-US" dirty="0"/>
              <a:t>Contract Authority</a:t>
            </a:r>
          </a:p>
        </p:txBody>
      </p:sp>
      <p:sp>
        <p:nvSpPr>
          <p:cNvPr id="11" name="TextBox 10"/>
          <p:cNvSpPr txBox="1"/>
          <p:nvPr/>
        </p:nvSpPr>
        <p:spPr>
          <a:xfrm>
            <a:off x="4197246" y="2057400"/>
            <a:ext cx="4946754" cy="3170099"/>
          </a:xfrm>
          <a:prstGeom prst="rect">
            <a:avLst/>
          </a:prstGeom>
          <a:noFill/>
        </p:spPr>
        <p:txBody>
          <a:bodyPr wrap="square">
            <a:spAutoFit/>
          </a:bodyPr>
          <a:lstStyle/>
          <a:p>
            <a:pPr marL="284163" indent="-284163">
              <a:buFont typeface="Arial" charset="0"/>
              <a:buChar char="•"/>
            </a:pPr>
            <a:r>
              <a:rPr lang="en-US" sz="2000" b="1" dirty="0" smtClean="0">
                <a:solidFill>
                  <a:schemeClr val="bg1"/>
                </a:solidFill>
              </a:rPr>
              <a:t>Appointed by the CO</a:t>
            </a:r>
          </a:p>
          <a:p>
            <a:pPr marL="284163" indent="-284163">
              <a:buFont typeface="Arial" charset="0"/>
              <a:buChar char="•"/>
            </a:pPr>
            <a:endParaRPr lang="en-US" sz="2000" b="1" dirty="0" smtClean="0">
              <a:solidFill>
                <a:schemeClr val="bg1"/>
              </a:solidFill>
            </a:endParaRPr>
          </a:p>
          <a:p>
            <a:pPr marL="284163" indent="-284163">
              <a:buFont typeface="Arial" charset="0"/>
              <a:buChar char="•"/>
            </a:pPr>
            <a:r>
              <a:rPr lang="en-US" sz="2000" b="1" dirty="0" smtClean="0">
                <a:solidFill>
                  <a:schemeClr val="bg1"/>
                </a:solidFill>
              </a:rPr>
              <a:t>Authorized to take actions related to administrative functions</a:t>
            </a:r>
          </a:p>
          <a:p>
            <a:pPr marL="284163" indent="-284163">
              <a:buFont typeface="Arial" charset="0"/>
              <a:buChar char="•"/>
            </a:pPr>
            <a:endParaRPr lang="en-US" sz="2000" b="1" dirty="0" smtClean="0">
              <a:solidFill>
                <a:schemeClr val="bg1"/>
              </a:solidFill>
            </a:endParaRPr>
          </a:p>
          <a:p>
            <a:pPr marL="284163" indent="-284163">
              <a:buFont typeface="Arial" charset="0"/>
              <a:buChar char="•"/>
            </a:pPr>
            <a:r>
              <a:rPr lang="en-US" sz="2000" b="1" dirty="0" smtClean="0">
                <a:solidFill>
                  <a:schemeClr val="bg1"/>
                </a:solidFill>
              </a:rPr>
              <a:t>Considered the operational specialist (balances contract/ops)</a:t>
            </a:r>
          </a:p>
          <a:p>
            <a:pPr marL="284163" indent="-284163">
              <a:buFont typeface="Arial" charset="0"/>
              <a:buChar char="•"/>
            </a:pPr>
            <a:endParaRPr lang="en-US" sz="2000" b="1" dirty="0" smtClean="0">
              <a:solidFill>
                <a:schemeClr val="bg1"/>
              </a:solidFill>
            </a:endParaRPr>
          </a:p>
          <a:p>
            <a:pPr marL="284163" indent="-284163">
              <a:buFont typeface="Arial" charset="0"/>
              <a:buChar char="•"/>
            </a:pPr>
            <a:r>
              <a:rPr lang="en-US" sz="2000" b="1" dirty="0" smtClean="0">
                <a:solidFill>
                  <a:schemeClr val="bg1"/>
                </a:solidFill>
              </a:rPr>
              <a:t>Most CORs are designated at a state or regional level.</a:t>
            </a:r>
          </a:p>
        </p:txBody>
      </p:sp>
      <p:sp>
        <p:nvSpPr>
          <p:cNvPr id="12" name="TextBox 42"/>
          <p:cNvSpPr txBox="1">
            <a:spLocks noChangeArrowheads="1"/>
          </p:cNvSpPr>
          <p:nvPr/>
        </p:nvSpPr>
        <p:spPr bwMode="auto">
          <a:xfrm>
            <a:off x="740400" y="1459043"/>
            <a:ext cx="2819400" cy="523875"/>
          </a:xfrm>
          <a:prstGeom prst="rect">
            <a:avLst/>
          </a:prstGeom>
          <a:noFill/>
          <a:ln w="9525">
            <a:noFill/>
            <a:miter lim="800000"/>
            <a:headEnd/>
            <a:tailEnd/>
          </a:ln>
        </p:spPr>
        <p:txBody>
          <a:bodyPr>
            <a:spAutoFit/>
          </a:bodyPr>
          <a:lstStyle/>
          <a:p>
            <a:pPr algn="ctr">
              <a:defRPr/>
            </a:pPr>
            <a:r>
              <a:rPr lang="en-US" sz="2800" b="1" dirty="0" smtClean="0">
                <a:solidFill>
                  <a:schemeClr val="bg1"/>
                </a:solidFill>
                <a:latin typeface="+mn-lt"/>
              </a:rPr>
              <a:t>COR</a:t>
            </a:r>
            <a:endParaRPr lang="en-US" sz="2800" b="1" dirty="0">
              <a:solidFill>
                <a:schemeClr val="bg1"/>
              </a:solidFill>
              <a:latin typeface="+mn-lt"/>
            </a:endParaRPr>
          </a:p>
        </p:txBody>
      </p:sp>
      <p:cxnSp>
        <p:nvCxnSpPr>
          <p:cNvPr id="15" name="Straight Connector 43"/>
          <p:cNvCxnSpPr>
            <a:cxnSpLocks noChangeShapeType="1"/>
          </p:cNvCxnSpPr>
          <p:nvPr/>
        </p:nvCxnSpPr>
        <p:spPr bwMode="auto">
          <a:xfrm rot="5400000">
            <a:off x="893594" y="2982249"/>
            <a:ext cx="914400" cy="1588"/>
          </a:xfrm>
          <a:prstGeom prst="line">
            <a:avLst/>
          </a:prstGeom>
          <a:noFill/>
          <a:ln w="38100" algn="ctr">
            <a:solidFill>
              <a:srgbClr val="FFC000"/>
            </a:solidFill>
            <a:round/>
            <a:headEnd type="none" w="sm" len="sm"/>
            <a:tailEnd type="none" w="sm" len="sm"/>
          </a:ln>
        </p:spPr>
      </p:cxnSp>
      <p:cxnSp>
        <p:nvCxnSpPr>
          <p:cNvPr id="16" name="Straight Connector 44"/>
          <p:cNvCxnSpPr>
            <a:cxnSpLocks noChangeShapeType="1"/>
          </p:cNvCxnSpPr>
          <p:nvPr/>
        </p:nvCxnSpPr>
        <p:spPr bwMode="auto">
          <a:xfrm rot="10800000" flipV="1">
            <a:off x="1332538" y="2525843"/>
            <a:ext cx="1084262" cy="0"/>
          </a:xfrm>
          <a:prstGeom prst="line">
            <a:avLst/>
          </a:prstGeom>
          <a:noFill/>
          <a:ln w="38100" algn="ctr">
            <a:solidFill>
              <a:srgbClr val="FFC000"/>
            </a:solidFill>
            <a:round/>
            <a:headEnd type="none" w="sm" len="sm"/>
            <a:tailEnd type="none" w="sm" len="sm"/>
          </a:ln>
        </p:spPr>
      </p:cxnSp>
      <p:cxnSp>
        <p:nvCxnSpPr>
          <p:cNvPr id="17" name="Straight Connector 45"/>
          <p:cNvCxnSpPr>
            <a:cxnSpLocks noChangeShapeType="1"/>
          </p:cNvCxnSpPr>
          <p:nvPr/>
        </p:nvCxnSpPr>
        <p:spPr bwMode="auto">
          <a:xfrm rot="16200000" flipH="1">
            <a:off x="1930232" y="3625187"/>
            <a:ext cx="1903412" cy="12700"/>
          </a:xfrm>
          <a:prstGeom prst="line">
            <a:avLst/>
          </a:prstGeom>
          <a:noFill/>
          <a:ln w="38100" algn="ctr">
            <a:solidFill>
              <a:srgbClr val="FFC000"/>
            </a:solidFill>
            <a:round/>
            <a:headEnd type="none" w="sm" len="sm"/>
            <a:tailEnd type="none" w="sm" len="sm"/>
          </a:ln>
        </p:spPr>
      </p:cxnSp>
      <p:sp>
        <p:nvSpPr>
          <p:cNvPr id="18" name="Snip Diagonal Corner Rectangle 17"/>
          <p:cNvSpPr/>
          <p:nvPr/>
        </p:nvSpPr>
        <p:spPr bwMode="auto">
          <a:xfrm>
            <a:off x="2225664" y="3134447"/>
            <a:ext cx="1333500" cy="1156447"/>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n-US" sz="1000" b="1" dirty="0">
                <a:solidFill>
                  <a:schemeClr val="tx1"/>
                </a:solidFill>
                <a:latin typeface="Arial Narrow" pitchFamily="34" charset="0"/>
              </a:rPr>
              <a:t>Contracting Officer</a:t>
            </a:r>
          </a:p>
          <a:p>
            <a:pPr algn="ctr" eaLnBrk="0" hangingPunct="0">
              <a:defRPr/>
            </a:pPr>
            <a:r>
              <a:rPr lang="en-US" sz="1000" b="1" dirty="0">
                <a:solidFill>
                  <a:schemeClr val="tx1"/>
                </a:solidFill>
                <a:latin typeface="Arial Narrow" pitchFamily="34" charset="0"/>
              </a:rPr>
              <a:t> Representative</a:t>
            </a:r>
          </a:p>
          <a:p>
            <a:pPr algn="ctr" eaLnBrk="0" hangingPunct="0">
              <a:defRPr/>
            </a:pPr>
            <a:r>
              <a:rPr lang="en-US" sz="1000" b="1" dirty="0">
                <a:solidFill>
                  <a:schemeClr val="tx1"/>
                </a:solidFill>
                <a:latin typeface="Arial Narrow" pitchFamily="34" charset="0"/>
              </a:rPr>
              <a:t>(COR)</a:t>
            </a:r>
          </a:p>
          <a:p>
            <a:pPr algn="ctr" eaLnBrk="0" hangingPunct="0">
              <a:defRPr/>
            </a:pPr>
            <a:r>
              <a:rPr lang="en-US" sz="900" dirty="0">
                <a:solidFill>
                  <a:srgbClr val="7030A0"/>
                </a:solidFill>
                <a:latin typeface="Arial Narrow" pitchFamily="34" charset="0"/>
              </a:rPr>
              <a:t>(COR duties assigned to specific individuals based on agency’s recommendations.)</a:t>
            </a:r>
          </a:p>
        </p:txBody>
      </p:sp>
      <p:sp>
        <p:nvSpPr>
          <p:cNvPr id="19" name="Snip Diagonal Corner Rectangle 18"/>
          <p:cNvSpPr/>
          <p:nvPr/>
        </p:nvSpPr>
        <p:spPr bwMode="auto">
          <a:xfrm>
            <a:off x="2231379" y="4628963"/>
            <a:ext cx="1333500" cy="508000"/>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n-US" sz="1000" b="1" dirty="0">
                <a:solidFill>
                  <a:schemeClr val="tx1"/>
                </a:solidFill>
                <a:latin typeface="Arial Narrow" pitchFamily="34" charset="0"/>
              </a:rPr>
              <a:t>SEMG/ Project Inspector</a:t>
            </a:r>
          </a:p>
          <a:p>
            <a:pPr algn="ctr" eaLnBrk="0" hangingPunct="0">
              <a:defRPr/>
            </a:pPr>
            <a:r>
              <a:rPr lang="en-US" sz="1000" b="1" dirty="0">
                <a:solidFill>
                  <a:schemeClr val="tx1"/>
                </a:solidFill>
                <a:latin typeface="Arial Narrow" pitchFamily="34" charset="0"/>
              </a:rPr>
              <a:t>(PI)</a:t>
            </a:r>
          </a:p>
        </p:txBody>
      </p:sp>
      <p:sp>
        <p:nvSpPr>
          <p:cNvPr id="20" name="Snip Diagonal Corner Rectangle 19"/>
          <p:cNvSpPr/>
          <p:nvPr/>
        </p:nvSpPr>
        <p:spPr bwMode="auto">
          <a:xfrm>
            <a:off x="2187564" y="2221043"/>
            <a:ext cx="1333500" cy="627529"/>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n-US" sz="1000" b="1" dirty="0">
                <a:solidFill>
                  <a:schemeClr val="tx1"/>
                </a:solidFill>
                <a:latin typeface="Arial Narrow" pitchFamily="34" charset="0"/>
              </a:rPr>
              <a:t>Contract Officer</a:t>
            </a:r>
          </a:p>
          <a:p>
            <a:pPr algn="ctr" eaLnBrk="0" hangingPunct="0">
              <a:defRPr/>
            </a:pPr>
            <a:r>
              <a:rPr lang="en-US" sz="1000" b="1" dirty="0">
                <a:solidFill>
                  <a:schemeClr val="tx1"/>
                </a:solidFill>
                <a:latin typeface="Arial Narrow" pitchFamily="34" charset="0"/>
              </a:rPr>
              <a:t>(CO)</a:t>
            </a:r>
          </a:p>
          <a:p>
            <a:pPr algn="ctr" eaLnBrk="0" hangingPunct="0">
              <a:defRPr/>
            </a:pPr>
            <a:r>
              <a:rPr lang="en-US" sz="1000" b="1" dirty="0">
                <a:solidFill>
                  <a:srgbClr val="7030A0"/>
                </a:solidFill>
                <a:latin typeface="Arial Narrow" pitchFamily="34" charset="0"/>
              </a:rPr>
              <a:t>DOI-AM</a:t>
            </a:r>
          </a:p>
        </p:txBody>
      </p:sp>
      <p:sp>
        <p:nvSpPr>
          <p:cNvPr id="21" name="Snip Diagonal Corner Rectangle 20"/>
          <p:cNvSpPr/>
          <p:nvPr/>
        </p:nvSpPr>
        <p:spPr bwMode="auto">
          <a:xfrm>
            <a:off x="739765" y="2830643"/>
            <a:ext cx="1219199" cy="1295400"/>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000" b="1" dirty="0">
                <a:solidFill>
                  <a:schemeClr val="tx1"/>
                </a:solidFill>
                <a:latin typeface="Arial Narrow" pitchFamily="34" charset="0"/>
              </a:rPr>
              <a:t>Contract Officer</a:t>
            </a:r>
          </a:p>
          <a:p>
            <a:pPr algn="ctr" fontAlgn="auto">
              <a:spcBef>
                <a:spcPts val="0"/>
              </a:spcBef>
              <a:spcAft>
                <a:spcPts val="0"/>
              </a:spcAft>
              <a:defRPr/>
            </a:pPr>
            <a:r>
              <a:rPr lang="en-US" sz="1000" b="1" dirty="0">
                <a:solidFill>
                  <a:schemeClr val="tx1"/>
                </a:solidFill>
                <a:latin typeface="Arial Narrow" pitchFamily="34" charset="0"/>
              </a:rPr>
              <a:t>Technical Representative</a:t>
            </a:r>
          </a:p>
          <a:p>
            <a:pPr algn="ctr" fontAlgn="auto">
              <a:spcBef>
                <a:spcPts val="0"/>
              </a:spcBef>
              <a:spcAft>
                <a:spcPts val="0"/>
              </a:spcAft>
              <a:defRPr/>
            </a:pPr>
            <a:r>
              <a:rPr lang="en-US" sz="1000" b="1" dirty="0">
                <a:solidFill>
                  <a:schemeClr val="tx1"/>
                </a:solidFill>
                <a:latin typeface="Arial Narrow" pitchFamily="34" charset="0"/>
              </a:rPr>
              <a:t>( COTR )</a:t>
            </a:r>
          </a:p>
          <a:p>
            <a:pPr algn="ctr" fontAlgn="auto">
              <a:spcBef>
                <a:spcPts val="0"/>
              </a:spcBef>
              <a:spcAft>
                <a:spcPts val="0"/>
              </a:spcAft>
              <a:defRPr/>
            </a:pPr>
            <a:r>
              <a:rPr lang="en-US" sz="1000" b="1" dirty="0">
                <a:solidFill>
                  <a:srgbClr val="7030A0"/>
                </a:solidFill>
                <a:latin typeface="Arial Narrow" pitchFamily="34" charset="0"/>
              </a:rPr>
              <a:t>( DOI-AM Technical Specialist )</a:t>
            </a:r>
          </a:p>
        </p:txBody>
      </p:sp>
      <p:sp>
        <p:nvSpPr>
          <p:cNvPr id="22" name="Snip Diagonal Corner Rectangle 21"/>
          <p:cNvSpPr/>
          <p:nvPr/>
        </p:nvSpPr>
        <p:spPr bwMode="auto">
          <a:xfrm>
            <a:off x="2188587" y="2217133"/>
            <a:ext cx="1333500" cy="627529"/>
          </a:xfrm>
          <a:prstGeom prst="snip2DiagRect">
            <a:avLst/>
          </a:prstGeom>
          <a:solidFill>
            <a:schemeClr val="bg1"/>
          </a:solidFill>
          <a:ln>
            <a:headEnd type="none" w="sm" len="sm"/>
            <a:tailEnd type="none" w="sm" len="sm"/>
          </a:ln>
          <a:effectLst>
            <a:glow rad="63500">
              <a:schemeClr val="accent1">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n-US" sz="1000" b="1" dirty="0">
                <a:solidFill>
                  <a:schemeClr val="tx1"/>
                </a:solidFill>
                <a:latin typeface="Arial Narrow" pitchFamily="34" charset="0"/>
              </a:rPr>
              <a:t>Contract Officer</a:t>
            </a:r>
          </a:p>
          <a:p>
            <a:pPr algn="ctr" eaLnBrk="0" hangingPunct="0">
              <a:defRPr/>
            </a:pPr>
            <a:r>
              <a:rPr lang="en-US" sz="1000" b="1" dirty="0">
                <a:solidFill>
                  <a:schemeClr val="tx1"/>
                </a:solidFill>
                <a:latin typeface="Arial Narrow" pitchFamily="34" charset="0"/>
              </a:rPr>
              <a:t>(CO)</a:t>
            </a:r>
          </a:p>
          <a:p>
            <a:pPr algn="ctr" eaLnBrk="0" hangingPunct="0">
              <a:defRPr/>
            </a:pPr>
            <a:r>
              <a:rPr lang="en-US" sz="1000" b="1" dirty="0">
                <a:solidFill>
                  <a:srgbClr val="7030A0"/>
                </a:solidFill>
                <a:latin typeface="Arial Narrow" pitchFamily="34" charset="0"/>
              </a:rPr>
              <a:t>DOI-AM</a:t>
            </a:r>
          </a:p>
        </p:txBody>
      </p:sp>
      <p:sp>
        <p:nvSpPr>
          <p:cNvPr id="23" name="Snip Diagonal Corner Rectangle 22"/>
          <p:cNvSpPr/>
          <p:nvPr/>
        </p:nvSpPr>
        <p:spPr bwMode="auto">
          <a:xfrm>
            <a:off x="737861" y="2828738"/>
            <a:ext cx="1219199" cy="1295400"/>
          </a:xfrm>
          <a:prstGeom prst="snip2DiagRect">
            <a:avLst/>
          </a:prstGeom>
          <a:solidFill>
            <a:schemeClr val="bg1"/>
          </a:solidFill>
          <a:ln>
            <a:headEnd type="none" w="sm" len="sm"/>
            <a:tailEnd type="none" w="sm" len="sm"/>
          </a:ln>
          <a:effectLst>
            <a:glow rad="63500">
              <a:schemeClr val="accent1">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000" b="1" dirty="0">
                <a:solidFill>
                  <a:schemeClr val="tx1"/>
                </a:solidFill>
                <a:latin typeface="Arial Narrow" pitchFamily="34" charset="0"/>
              </a:rPr>
              <a:t>Contract Officer</a:t>
            </a:r>
          </a:p>
          <a:p>
            <a:pPr algn="ctr" fontAlgn="auto">
              <a:spcBef>
                <a:spcPts val="0"/>
              </a:spcBef>
              <a:spcAft>
                <a:spcPts val="0"/>
              </a:spcAft>
              <a:defRPr/>
            </a:pPr>
            <a:r>
              <a:rPr lang="en-US" sz="1000" b="1" dirty="0">
                <a:solidFill>
                  <a:schemeClr val="tx1"/>
                </a:solidFill>
                <a:latin typeface="Arial Narrow" pitchFamily="34" charset="0"/>
              </a:rPr>
              <a:t>Technical Representative</a:t>
            </a:r>
          </a:p>
          <a:p>
            <a:pPr algn="ctr" fontAlgn="auto">
              <a:spcBef>
                <a:spcPts val="0"/>
              </a:spcBef>
              <a:spcAft>
                <a:spcPts val="0"/>
              </a:spcAft>
              <a:defRPr/>
            </a:pPr>
            <a:r>
              <a:rPr lang="en-US" sz="1000" b="1" dirty="0">
                <a:solidFill>
                  <a:schemeClr val="tx1"/>
                </a:solidFill>
                <a:latin typeface="Arial Narrow" pitchFamily="34" charset="0"/>
              </a:rPr>
              <a:t>( COTR )</a:t>
            </a:r>
          </a:p>
          <a:p>
            <a:pPr algn="ctr" fontAlgn="auto">
              <a:spcBef>
                <a:spcPts val="0"/>
              </a:spcBef>
              <a:spcAft>
                <a:spcPts val="0"/>
              </a:spcAft>
              <a:defRPr/>
            </a:pPr>
            <a:r>
              <a:rPr lang="en-US" sz="1000" b="1" dirty="0">
                <a:solidFill>
                  <a:srgbClr val="7030A0"/>
                </a:solidFill>
                <a:latin typeface="Arial Narrow" pitchFamily="34" charset="0"/>
              </a:rPr>
              <a:t>( DOI-AM Technical Specialist )</a:t>
            </a:r>
          </a:p>
        </p:txBody>
      </p:sp>
      <p:sp>
        <p:nvSpPr>
          <p:cNvPr id="24" name="Snip Diagonal Corner Rectangle 23"/>
          <p:cNvSpPr/>
          <p:nvPr/>
        </p:nvSpPr>
        <p:spPr bwMode="auto">
          <a:xfrm>
            <a:off x="2225665" y="3134447"/>
            <a:ext cx="1333500" cy="1156447"/>
          </a:xfrm>
          <a:prstGeom prst="snip2DiagRect">
            <a:avLst/>
          </a:prstGeom>
          <a:solidFill>
            <a:schemeClr val="bg1"/>
          </a:solidFill>
          <a:ln>
            <a:headEnd type="none" w="sm" len="sm"/>
            <a:tailEnd type="none" w="sm" len="sm"/>
          </a:ln>
          <a:effectLst>
            <a:glow rad="63500">
              <a:schemeClr val="accent1">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n-US" sz="1000" b="1" dirty="0">
                <a:solidFill>
                  <a:schemeClr val="tx1"/>
                </a:solidFill>
                <a:latin typeface="Arial Narrow" pitchFamily="34" charset="0"/>
              </a:rPr>
              <a:t>Contracting Officer</a:t>
            </a:r>
          </a:p>
          <a:p>
            <a:pPr algn="ctr" eaLnBrk="0" hangingPunct="0">
              <a:defRPr/>
            </a:pPr>
            <a:r>
              <a:rPr lang="en-US" sz="1000" b="1" dirty="0">
                <a:solidFill>
                  <a:schemeClr val="tx1"/>
                </a:solidFill>
                <a:latin typeface="Arial Narrow" pitchFamily="34" charset="0"/>
              </a:rPr>
              <a:t> Representative</a:t>
            </a:r>
          </a:p>
          <a:p>
            <a:pPr algn="ctr" eaLnBrk="0" hangingPunct="0">
              <a:defRPr/>
            </a:pPr>
            <a:r>
              <a:rPr lang="en-US" sz="1000" b="1" dirty="0">
                <a:solidFill>
                  <a:schemeClr val="tx1"/>
                </a:solidFill>
                <a:latin typeface="Arial Narrow" pitchFamily="34" charset="0"/>
              </a:rPr>
              <a:t>(COR)</a:t>
            </a:r>
          </a:p>
          <a:p>
            <a:pPr algn="ctr" eaLnBrk="0" hangingPunct="0">
              <a:defRPr/>
            </a:pPr>
            <a:r>
              <a:rPr lang="en-US" sz="900" dirty="0">
                <a:solidFill>
                  <a:srgbClr val="7030A0"/>
                </a:solidFill>
                <a:latin typeface="Arial Narrow" pitchFamily="34" charset="0"/>
              </a:rPr>
              <a:t>(COR duties assigned to specific individuals based on agency’s recommendations.)</a:t>
            </a:r>
          </a:p>
        </p:txBody>
      </p:sp>
      <p:sp>
        <p:nvSpPr>
          <p:cNvPr id="25" name="Snip Diagonal Corner Rectangle 24"/>
          <p:cNvSpPr/>
          <p:nvPr/>
        </p:nvSpPr>
        <p:spPr bwMode="auto">
          <a:xfrm>
            <a:off x="2225665" y="4592768"/>
            <a:ext cx="1333500" cy="508000"/>
          </a:xfrm>
          <a:prstGeom prst="snip2DiagRect">
            <a:avLst/>
          </a:prstGeom>
          <a:solidFill>
            <a:schemeClr val="bg1"/>
          </a:solidFill>
          <a:ln>
            <a:headEnd type="none" w="sm" len="sm"/>
            <a:tailEnd type="none" w="sm" len="sm"/>
          </a:ln>
          <a:effectLst>
            <a:glow rad="63500">
              <a:schemeClr val="accent1">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n-US" sz="1000" b="1" dirty="0" smtClean="0">
                <a:solidFill>
                  <a:schemeClr val="tx1"/>
                </a:solidFill>
                <a:latin typeface="Arial Narrow" pitchFamily="34" charset="0"/>
              </a:rPr>
              <a:t>SEMG/Project </a:t>
            </a:r>
            <a:r>
              <a:rPr lang="en-US" sz="1000" b="1" dirty="0">
                <a:solidFill>
                  <a:schemeClr val="tx1"/>
                </a:solidFill>
                <a:latin typeface="Arial Narrow" pitchFamily="34" charset="0"/>
              </a:rPr>
              <a:t>Inspector</a:t>
            </a:r>
          </a:p>
          <a:p>
            <a:pPr algn="ctr" eaLnBrk="0" hangingPunct="0">
              <a:defRPr/>
            </a:pPr>
            <a:r>
              <a:rPr lang="en-US" sz="1000" b="1" dirty="0">
                <a:solidFill>
                  <a:schemeClr val="tx1"/>
                </a:solidFill>
                <a:latin typeface="Arial Narrow" pitchFamily="34" charset="0"/>
              </a:rPr>
              <a:t>(PI)</a:t>
            </a:r>
          </a:p>
        </p:txBody>
      </p:sp>
      <p:sp>
        <p:nvSpPr>
          <p:cNvPr id="27" name="Snip Diagonal Corner Rectangle 26"/>
          <p:cNvSpPr/>
          <p:nvPr/>
        </p:nvSpPr>
        <p:spPr bwMode="auto">
          <a:xfrm>
            <a:off x="2224816" y="3128034"/>
            <a:ext cx="1333500" cy="1156447"/>
          </a:xfrm>
          <a:prstGeom prst="snip2DiagRect">
            <a:avLst/>
          </a:prstGeom>
          <a:solidFill>
            <a:schemeClr val="accent1">
              <a:lumMod val="60000"/>
              <a:lumOff val="40000"/>
            </a:schemeClr>
          </a:solidFill>
          <a:ln>
            <a:headEnd type="none" w="sm" len="sm"/>
            <a:tailEnd type="none" w="sm" len="sm"/>
          </a:ln>
          <a:effectLst>
            <a:glow rad="101600">
              <a:srgbClr val="FFFF0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n-US" sz="1000" b="1" dirty="0">
                <a:solidFill>
                  <a:schemeClr val="tx1"/>
                </a:solidFill>
                <a:latin typeface="Arial Narrow" pitchFamily="34" charset="0"/>
              </a:rPr>
              <a:t>Contracting Officer</a:t>
            </a:r>
          </a:p>
          <a:p>
            <a:pPr algn="ctr" eaLnBrk="0" hangingPunct="0">
              <a:defRPr/>
            </a:pPr>
            <a:r>
              <a:rPr lang="en-US" sz="1000" b="1" dirty="0">
                <a:solidFill>
                  <a:schemeClr val="tx1"/>
                </a:solidFill>
                <a:latin typeface="Arial Narrow" pitchFamily="34" charset="0"/>
              </a:rPr>
              <a:t> Representative</a:t>
            </a:r>
          </a:p>
          <a:p>
            <a:pPr algn="ctr" eaLnBrk="0" hangingPunct="0">
              <a:defRPr/>
            </a:pPr>
            <a:r>
              <a:rPr lang="en-US" sz="1000" b="1" dirty="0">
                <a:solidFill>
                  <a:schemeClr val="tx1"/>
                </a:solidFill>
                <a:latin typeface="Arial Narrow" pitchFamily="34" charset="0"/>
              </a:rPr>
              <a:t>(COR)</a:t>
            </a:r>
          </a:p>
          <a:p>
            <a:pPr algn="ctr" eaLnBrk="0" hangingPunct="0">
              <a:defRPr/>
            </a:pPr>
            <a:r>
              <a:rPr lang="en-US" sz="900" dirty="0">
                <a:solidFill>
                  <a:srgbClr val="7030A0"/>
                </a:solidFill>
                <a:latin typeface="Arial Narrow" pitchFamily="34" charset="0"/>
              </a:rPr>
              <a:t>(COR duties assigned to specific individuals based on agency’s recommendations.)</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dirty="0" smtClean="0"/>
              <a:t>Slide 5-</a:t>
            </a:r>
            <a:fld id="{DE6A756E-F09A-4A75-ABD0-A195B1D234BE}" type="slidenum">
              <a:rPr lang="en-US" smtClean="0"/>
              <a:pPr/>
              <a:t>12</a:t>
            </a:fld>
            <a:endParaRPr lang="en-US" dirty="0"/>
          </a:p>
        </p:txBody>
      </p:sp>
      <p:sp>
        <p:nvSpPr>
          <p:cNvPr id="11" name="Title 1"/>
          <p:cNvSpPr>
            <a:spLocks noGrp="1"/>
          </p:cNvSpPr>
          <p:nvPr>
            <p:ph type="ctrTitle"/>
          </p:nvPr>
        </p:nvSpPr>
        <p:spPr>
          <a:xfrm>
            <a:off x="675563" y="251629"/>
            <a:ext cx="7773031" cy="1348571"/>
          </a:xfrm>
        </p:spPr>
        <p:txBody>
          <a:bodyPr/>
          <a:lstStyle/>
          <a:p>
            <a:r>
              <a:rPr lang="en-US" dirty="0"/>
              <a:t>Contract Authority</a:t>
            </a:r>
          </a:p>
        </p:txBody>
      </p:sp>
      <p:sp>
        <p:nvSpPr>
          <p:cNvPr id="12" name="TextBox 11"/>
          <p:cNvSpPr txBox="1"/>
          <p:nvPr/>
        </p:nvSpPr>
        <p:spPr>
          <a:xfrm>
            <a:off x="4197246" y="2209800"/>
            <a:ext cx="4946754" cy="2862322"/>
          </a:xfrm>
          <a:prstGeom prst="rect">
            <a:avLst/>
          </a:prstGeom>
          <a:noFill/>
        </p:spPr>
        <p:txBody>
          <a:bodyPr wrap="square">
            <a:spAutoFit/>
          </a:bodyPr>
          <a:lstStyle/>
          <a:p>
            <a:r>
              <a:rPr lang="en-US" sz="2000" b="1" dirty="0" smtClean="0">
                <a:solidFill>
                  <a:schemeClr val="bg1"/>
                </a:solidFill>
              </a:rPr>
              <a:t>Project Inspector (PI)/SEMG:</a:t>
            </a:r>
          </a:p>
          <a:p>
            <a:endParaRPr lang="en-US" sz="2000" b="1" dirty="0" smtClean="0">
              <a:solidFill>
                <a:schemeClr val="bg1"/>
              </a:solidFill>
            </a:endParaRPr>
          </a:p>
          <a:p>
            <a:pPr marL="284163" indent="-284163">
              <a:buFont typeface="Arial" charset="0"/>
              <a:buChar char="•"/>
            </a:pPr>
            <a:r>
              <a:rPr lang="en-US" sz="2000" b="1" dirty="0" smtClean="0">
                <a:solidFill>
                  <a:schemeClr val="bg1"/>
                </a:solidFill>
              </a:rPr>
              <a:t>Field-level contract administrators</a:t>
            </a:r>
          </a:p>
          <a:p>
            <a:pPr marL="284163" indent="-284163">
              <a:buFont typeface="Arial" charset="0"/>
              <a:buChar char="•"/>
            </a:pPr>
            <a:endParaRPr lang="en-US" sz="2000" b="1" dirty="0" smtClean="0">
              <a:solidFill>
                <a:schemeClr val="bg1"/>
              </a:solidFill>
            </a:endParaRPr>
          </a:p>
          <a:p>
            <a:pPr marL="284163" indent="-284163">
              <a:buFont typeface="Arial" charset="0"/>
              <a:buChar char="•"/>
            </a:pPr>
            <a:r>
              <a:rPr lang="en-US" sz="2000" b="1" dirty="0" smtClean="0">
                <a:solidFill>
                  <a:schemeClr val="bg1"/>
                </a:solidFill>
              </a:rPr>
              <a:t>Day-by-day administration</a:t>
            </a:r>
          </a:p>
          <a:p>
            <a:pPr marL="284163" indent="-284163">
              <a:buFont typeface="Arial" charset="0"/>
              <a:buChar char="•"/>
            </a:pPr>
            <a:endParaRPr lang="en-US" sz="2000" b="1" dirty="0" smtClean="0">
              <a:solidFill>
                <a:schemeClr val="bg1"/>
              </a:solidFill>
            </a:endParaRPr>
          </a:p>
          <a:p>
            <a:pPr marL="284163" indent="-284163">
              <a:buFont typeface="Arial" charset="0"/>
              <a:buChar char="•"/>
            </a:pPr>
            <a:r>
              <a:rPr lang="en-US" sz="2000" b="1" dirty="0" smtClean="0">
                <a:solidFill>
                  <a:schemeClr val="bg1"/>
                </a:solidFill>
              </a:rPr>
              <a:t>PI designated in writing</a:t>
            </a:r>
          </a:p>
          <a:p>
            <a:pPr marL="284163" indent="-284163">
              <a:buFont typeface="Arial" charset="0"/>
              <a:buChar char="•"/>
            </a:pPr>
            <a:endParaRPr lang="en-US" sz="2000" b="1" dirty="0" smtClean="0">
              <a:solidFill>
                <a:schemeClr val="bg1"/>
              </a:solidFill>
            </a:endParaRPr>
          </a:p>
          <a:p>
            <a:pPr marL="284163" indent="-284163">
              <a:buFont typeface="Arial" charset="0"/>
              <a:buChar char="•"/>
            </a:pPr>
            <a:r>
              <a:rPr lang="en-US" sz="2000" b="1" dirty="0" smtClean="0">
                <a:solidFill>
                  <a:schemeClr val="bg1"/>
                </a:solidFill>
              </a:rPr>
              <a:t>SEMG acts like the PI</a:t>
            </a:r>
          </a:p>
        </p:txBody>
      </p:sp>
      <p:sp>
        <p:nvSpPr>
          <p:cNvPr id="13" name="TextBox 42"/>
          <p:cNvSpPr txBox="1">
            <a:spLocks noChangeArrowheads="1"/>
          </p:cNvSpPr>
          <p:nvPr/>
        </p:nvSpPr>
        <p:spPr bwMode="auto">
          <a:xfrm>
            <a:off x="740400" y="1459043"/>
            <a:ext cx="2819400" cy="523875"/>
          </a:xfrm>
          <a:prstGeom prst="rect">
            <a:avLst/>
          </a:prstGeom>
          <a:noFill/>
          <a:ln w="9525">
            <a:noFill/>
            <a:miter lim="800000"/>
            <a:headEnd/>
            <a:tailEnd/>
          </a:ln>
        </p:spPr>
        <p:txBody>
          <a:bodyPr>
            <a:spAutoFit/>
          </a:bodyPr>
          <a:lstStyle/>
          <a:p>
            <a:pPr algn="ctr">
              <a:defRPr/>
            </a:pPr>
            <a:r>
              <a:rPr lang="en-US" sz="2800" b="1" dirty="0" smtClean="0">
                <a:solidFill>
                  <a:schemeClr val="bg1"/>
                </a:solidFill>
                <a:latin typeface="+mn-lt"/>
              </a:rPr>
              <a:t>PI/SEMG</a:t>
            </a:r>
            <a:endParaRPr lang="en-US" sz="2800" b="1" dirty="0">
              <a:solidFill>
                <a:schemeClr val="bg1"/>
              </a:solidFill>
              <a:latin typeface="+mn-lt"/>
            </a:endParaRPr>
          </a:p>
        </p:txBody>
      </p:sp>
      <p:cxnSp>
        <p:nvCxnSpPr>
          <p:cNvPr id="14" name="Straight Connector 43"/>
          <p:cNvCxnSpPr>
            <a:cxnSpLocks noChangeShapeType="1"/>
          </p:cNvCxnSpPr>
          <p:nvPr/>
        </p:nvCxnSpPr>
        <p:spPr bwMode="auto">
          <a:xfrm rot="5400000">
            <a:off x="893594" y="2982249"/>
            <a:ext cx="914400" cy="1588"/>
          </a:xfrm>
          <a:prstGeom prst="line">
            <a:avLst/>
          </a:prstGeom>
          <a:noFill/>
          <a:ln w="38100" algn="ctr">
            <a:solidFill>
              <a:srgbClr val="FFC000"/>
            </a:solidFill>
            <a:round/>
            <a:headEnd type="none" w="sm" len="sm"/>
            <a:tailEnd type="none" w="sm" len="sm"/>
          </a:ln>
        </p:spPr>
      </p:cxnSp>
      <p:cxnSp>
        <p:nvCxnSpPr>
          <p:cNvPr id="15" name="Straight Connector 44"/>
          <p:cNvCxnSpPr>
            <a:cxnSpLocks noChangeShapeType="1"/>
          </p:cNvCxnSpPr>
          <p:nvPr/>
        </p:nvCxnSpPr>
        <p:spPr bwMode="auto">
          <a:xfrm rot="10800000" flipV="1">
            <a:off x="1332538" y="2525843"/>
            <a:ext cx="1084262" cy="0"/>
          </a:xfrm>
          <a:prstGeom prst="line">
            <a:avLst/>
          </a:prstGeom>
          <a:noFill/>
          <a:ln w="38100" algn="ctr">
            <a:solidFill>
              <a:srgbClr val="FFC000"/>
            </a:solidFill>
            <a:round/>
            <a:headEnd type="none" w="sm" len="sm"/>
            <a:tailEnd type="none" w="sm" len="sm"/>
          </a:ln>
        </p:spPr>
      </p:cxnSp>
      <p:cxnSp>
        <p:nvCxnSpPr>
          <p:cNvPr id="16" name="Straight Connector 45"/>
          <p:cNvCxnSpPr>
            <a:cxnSpLocks noChangeShapeType="1"/>
          </p:cNvCxnSpPr>
          <p:nvPr/>
        </p:nvCxnSpPr>
        <p:spPr bwMode="auto">
          <a:xfrm rot="16200000" flipH="1">
            <a:off x="1930232" y="3625187"/>
            <a:ext cx="1903412" cy="12700"/>
          </a:xfrm>
          <a:prstGeom prst="line">
            <a:avLst/>
          </a:prstGeom>
          <a:noFill/>
          <a:ln w="38100" algn="ctr">
            <a:solidFill>
              <a:srgbClr val="FFC000"/>
            </a:solidFill>
            <a:round/>
            <a:headEnd type="none" w="sm" len="sm"/>
            <a:tailEnd type="none" w="sm" len="sm"/>
          </a:ln>
        </p:spPr>
      </p:cxnSp>
      <p:sp>
        <p:nvSpPr>
          <p:cNvPr id="17" name="Snip Diagonal Corner Rectangle 16"/>
          <p:cNvSpPr/>
          <p:nvPr/>
        </p:nvSpPr>
        <p:spPr bwMode="auto">
          <a:xfrm>
            <a:off x="2225664" y="3134447"/>
            <a:ext cx="1333500" cy="1156447"/>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n-US" sz="1000" b="1" dirty="0">
                <a:solidFill>
                  <a:schemeClr val="tx1"/>
                </a:solidFill>
                <a:latin typeface="Arial Narrow" pitchFamily="34" charset="0"/>
              </a:rPr>
              <a:t>Contracting Officer</a:t>
            </a:r>
          </a:p>
          <a:p>
            <a:pPr algn="ctr" eaLnBrk="0" hangingPunct="0">
              <a:defRPr/>
            </a:pPr>
            <a:r>
              <a:rPr lang="en-US" sz="1000" b="1" dirty="0">
                <a:solidFill>
                  <a:schemeClr val="tx1"/>
                </a:solidFill>
                <a:latin typeface="Arial Narrow" pitchFamily="34" charset="0"/>
              </a:rPr>
              <a:t> Representative</a:t>
            </a:r>
          </a:p>
          <a:p>
            <a:pPr algn="ctr" eaLnBrk="0" hangingPunct="0">
              <a:defRPr/>
            </a:pPr>
            <a:r>
              <a:rPr lang="en-US" sz="1000" b="1" dirty="0">
                <a:solidFill>
                  <a:schemeClr val="tx1"/>
                </a:solidFill>
                <a:latin typeface="Arial Narrow" pitchFamily="34" charset="0"/>
              </a:rPr>
              <a:t>(COR)</a:t>
            </a:r>
          </a:p>
          <a:p>
            <a:pPr algn="ctr" eaLnBrk="0" hangingPunct="0">
              <a:defRPr/>
            </a:pPr>
            <a:r>
              <a:rPr lang="en-US" sz="900" dirty="0">
                <a:solidFill>
                  <a:srgbClr val="7030A0"/>
                </a:solidFill>
                <a:latin typeface="Arial Narrow" pitchFamily="34" charset="0"/>
              </a:rPr>
              <a:t>(COR duties assigned to specific individuals based on agency’s recommendations.)</a:t>
            </a:r>
          </a:p>
        </p:txBody>
      </p:sp>
      <p:sp>
        <p:nvSpPr>
          <p:cNvPr id="18" name="Snip Diagonal Corner Rectangle 17"/>
          <p:cNvSpPr/>
          <p:nvPr/>
        </p:nvSpPr>
        <p:spPr bwMode="auto">
          <a:xfrm>
            <a:off x="2231379" y="4628963"/>
            <a:ext cx="1333500" cy="508000"/>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n-US" sz="1000" b="1" dirty="0">
                <a:solidFill>
                  <a:schemeClr val="tx1"/>
                </a:solidFill>
                <a:latin typeface="Arial Narrow" pitchFamily="34" charset="0"/>
              </a:rPr>
              <a:t>SEMG/ Project Inspector</a:t>
            </a:r>
          </a:p>
          <a:p>
            <a:pPr algn="ctr" eaLnBrk="0" hangingPunct="0">
              <a:defRPr/>
            </a:pPr>
            <a:r>
              <a:rPr lang="en-US" sz="1000" b="1" dirty="0">
                <a:solidFill>
                  <a:schemeClr val="tx1"/>
                </a:solidFill>
                <a:latin typeface="Arial Narrow" pitchFamily="34" charset="0"/>
              </a:rPr>
              <a:t>(PI)</a:t>
            </a:r>
          </a:p>
        </p:txBody>
      </p:sp>
      <p:sp>
        <p:nvSpPr>
          <p:cNvPr id="19" name="Snip Diagonal Corner Rectangle 18"/>
          <p:cNvSpPr/>
          <p:nvPr/>
        </p:nvSpPr>
        <p:spPr bwMode="auto">
          <a:xfrm>
            <a:off x="2187564" y="2221043"/>
            <a:ext cx="1333500" cy="627529"/>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n-US" sz="1000" b="1" dirty="0">
                <a:solidFill>
                  <a:schemeClr val="tx1"/>
                </a:solidFill>
                <a:latin typeface="Arial Narrow" pitchFamily="34" charset="0"/>
              </a:rPr>
              <a:t>Contract Officer</a:t>
            </a:r>
          </a:p>
          <a:p>
            <a:pPr algn="ctr" eaLnBrk="0" hangingPunct="0">
              <a:defRPr/>
            </a:pPr>
            <a:r>
              <a:rPr lang="en-US" sz="1000" b="1" dirty="0">
                <a:solidFill>
                  <a:schemeClr val="tx1"/>
                </a:solidFill>
                <a:latin typeface="Arial Narrow" pitchFamily="34" charset="0"/>
              </a:rPr>
              <a:t>(CO)</a:t>
            </a:r>
          </a:p>
          <a:p>
            <a:pPr algn="ctr" eaLnBrk="0" hangingPunct="0">
              <a:defRPr/>
            </a:pPr>
            <a:r>
              <a:rPr lang="en-US" sz="1000" b="1" dirty="0">
                <a:solidFill>
                  <a:srgbClr val="7030A0"/>
                </a:solidFill>
                <a:latin typeface="Arial Narrow" pitchFamily="34" charset="0"/>
              </a:rPr>
              <a:t>DOI-AM</a:t>
            </a:r>
          </a:p>
        </p:txBody>
      </p:sp>
      <p:sp>
        <p:nvSpPr>
          <p:cNvPr id="20" name="Snip Diagonal Corner Rectangle 19"/>
          <p:cNvSpPr/>
          <p:nvPr/>
        </p:nvSpPr>
        <p:spPr bwMode="auto">
          <a:xfrm>
            <a:off x="739765" y="2830643"/>
            <a:ext cx="1219199" cy="1295400"/>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000" b="1" dirty="0">
                <a:solidFill>
                  <a:schemeClr val="tx1"/>
                </a:solidFill>
                <a:latin typeface="Arial Narrow" pitchFamily="34" charset="0"/>
              </a:rPr>
              <a:t>Contract Officer</a:t>
            </a:r>
          </a:p>
          <a:p>
            <a:pPr algn="ctr" fontAlgn="auto">
              <a:spcBef>
                <a:spcPts val="0"/>
              </a:spcBef>
              <a:spcAft>
                <a:spcPts val="0"/>
              </a:spcAft>
              <a:defRPr/>
            </a:pPr>
            <a:r>
              <a:rPr lang="en-US" sz="1000" b="1" dirty="0">
                <a:solidFill>
                  <a:schemeClr val="tx1"/>
                </a:solidFill>
                <a:latin typeface="Arial Narrow" pitchFamily="34" charset="0"/>
              </a:rPr>
              <a:t>Technical Representative</a:t>
            </a:r>
          </a:p>
          <a:p>
            <a:pPr algn="ctr" fontAlgn="auto">
              <a:spcBef>
                <a:spcPts val="0"/>
              </a:spcBef>
              <a:spcAft>
                <a:spcPts val="0"/>
              </a:spcAft>
              <a:defRPr/>
            </a:pPr>
            <a:r>
              <a:rPr lang="en-US" sz="1000" b="1" dirty="0">
                <a:solidFill>
                  <a:schemeClr val="tx1"/>
                </a:solidFill>
                <a:latin typeface="Arial Narrow" pitchFamily="34" charset="0"/>
              </a:rPr>
              <a:t>( COTR )</a:t>
            </a:r>
          </a:p>
          <a:p>
            <a:pPr algn="ctr" fontAlgn="auto">
              <a:spcBef>
                <a:spcPts val="0"/>
              </a:spcBef>
              <a:spcAft>
                <a:spcPts val="0"/>
              </a:spcAft>
              <a:defRPr/>
            </a:pPr>
            <a:r>
              <a:rPr lang="en-US" sz="1000" b="1" dirty="0">
                <a:solidFill>
                  <a:srgbClr val="7030A0"/>
                </a:solidFill>
                <a:latin typeface="Arial Narrow" pitchFamily="34" charset="0"/>
              </a:rPr>
              <a:t>( DOI-AM Technical Specialist )</a:t>
            </a:r>
          </a:p>
        </p:txBody>
      </p:sp>
      <p:sp>
        <p:nvSpPr>
          <p:cNvPr id="21" name="Snip Diagonal Corner Rectangle 20"/>
          <p:cNvSpPr/>
          <p:nvPr/>
        </p:nvSpPr>
        <p:spPr bwMode="auto">
          <a:xfrm>
            <a:off x="2188587" y="2217133"/>
            <a:ext cx="1333500" cy="627529"/>
          </a:xfrm>
          <a:prstGeom prst="snip2DiagRect">
            <a:avLst/>
          </a:prstGeom>
          <a:solidFill>
            <a:schemeClr val="bg1"/>
          </a:solidFill>
          <a:ln>
            <a:headEnd type="none" w="sm" len="sm"/>
            <a:tailEnd type="none" w="sm" len="sm"/>
          </a:ln>
          <a:effectLst>
            <a:glow rad="63500">
              <a:schemeClr val="accent1">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n-US" sz="1000" b="1" dirty="0">
                <a:solidFill>
                  <a:schemeClr val="tx1"/>
                </a:solidFill>
                <a:latin typeface="Arial Narrow" pitchFamily="34" charset="0"/>
              </a:rPr>
              <a:t>Contract Officer</a:t>
            </a:r>
          </a:p>
          <a:p>
            <a:pPr algn="ctr" eaLnBrk="0" hangingPunct="0">
              <a:defRPr/>
            </a:pPr>
            <a:r>
              <a:rPr lang="en-US" sz="1000" b="1" dirty="0">
                <a:solidFill>
                  <a:schemeClr val="tx1"/>
                </a:solidFill>
                <a:latin typeface="Arial Narrow" pitchFamily="34" charset="0"/>
              </a:rPr>
              <a:t>(CO)</a:t>
            </a:r>
          </a:p>
          <a:p>
            <a:pPr algn="ctr" eaLnBrk="0" hangingPunct="0">
              <a:defRPr/>
            </a:pPr>
            <a:r>
              <a:rPr lang="en-US" sz="1000" b="1" dirty="0">
                <a:solidFill>
                  <a:srgbClr val="7030A0"/>
                </a:solidFill>
                <a:latin typeface="Arial Narrow" pitchFamily="34" charset="0"/>
              </a:rPr>
              <a:t>DOI-AM</a:t>
            </a:r>
          </a:p>
        </p:txBody>
      </p:sp>
      <p:sp>
        <p:nvSpPr>
          <p:cNvPr id="22" name="Snip Diagonal Corner Rectangle 21"/>
          <p:cNvSpPr/>
          <p:nvPr/>
        </p:nvSpPr>
        <p:spPr bwMode="auto">
          <a:xfrm>
            <a:off x="737861" y="2828738"/>
            <a:ext cx="1219199" cy="1295400"/>
          </a:xfrm>
          <a:prstGeom prst="snip2DiagRect">
            <a:avLst/>
          </a:prstGeom>
          <a:solidFill>
            <a:schemeClr val="bg1"/>
          </a:solidFill>
          <a:ln>
            <a:headEnd type="none" w="sm" len="sm"/>
            <a:tailEnd type="none" w="sm" len="sm"/>
          </a:ln>
          <a:effectLst>
            <a:glow rad="63500">
              <a:schemeClr val="accent1">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000" b="1" dirty="0">
                <a:solidFill>
                  <a:schemeClr val="tx1"/>
                </a:solidFill>
                <a:latin typeface="Arial Narrow" pitchFamily="34" charset="0"/>
              </a:rPr>
              <a:t>Contract Officer</a:t>
            </a:r>
          </a:p>
          <a:p>
            <a:pPr algn="ctr" fontAlgn="auto">
              <a:spcBef>
                <a:spcPts val="0"/>
              </a:spcBef>
              <a:spcAft>
                <a:spcPts val="0"/>
              </a:spcAft>
              <a:defRPr/>
            </a:pPr>
            <a:r>
              <a:rPr lang="en-US" sz="1000" b="1" dirty="0">
                <a:solidFill>
                  <a:schemeClr val="tx1"/>
                </a:solidFill>
                <a:latin typeface="Arial Narrow" pitchFamily="34" charset="0"/>
              </a:rPr>
              <a:t>Technical Representative</a:t>
            </a:r>
          </a:p>
          <a:p>
            <a:pPr algn="ctr" fontAlgn="auto">
              <a:spcBef>
                <a:spcPts val="0"/>
              </a:spcBef>
              <a:spcAft>
                <a:spcPts val="0"/>
              </a:spcAft>
              <a:defRPr/>
            </a:pPr>
            <a:r>
              <a:rPr lang="en-US" sz="1000" b="1" dirty="0">
                <a:solidFill>
                  <a:schemeClr val="tx1"/>
                </a:solidFill>
                <a:latin typeface="Arial Narrow" pitchFamily="34" charset="0"/>
              </a:rPr>
              <a:t>( COTR )</a:t>
            </a:r>
          </a:p>
          <a:p>
            <a:pPr algn="ctr" fontAlgn="auto">
              <a:spcBef>
                <a:spcPts val="0"/>
              </a:spcBef>
              <a:spcAft>
                <a:spcPts val="0"/>
              </a:spcAft>
              <a:defRPr/>
            </a:pPr>
            <a:r>
              <a:rPr lang="en-US" sz="1000" b="1" dirty="0">
                <a:solidFill>
                  <a:srgbClr val="7030A0"/>
                </a:solidFill>
                <a:latin typeface="Arial Narrow" pitchFamily="34" charset="0"/>
              </a:rPr>
              <a:t>( DOI-AM Technical Specialist )</a:t>
            </a:r>
          </a:p>
        </p:txBody>
      </p:sp>
      <p:sp>
        <p:nvSpPr>
          <p:cNvPr id="23" name="Snip Diagonal Corner Rectangle 22"/>
          <p:cNvSpPr/>
          <p:nvPr/>
        </p:nvSpPr>
        <p:spPr bwMode="auto">
          <a:xfrm>
            <a:off x="2225665" y="3134447"/>
            <a:ext cx="1333500" cy="1156447"/>
          </a:xfrm>
          <a:prstGeom prst="snip2DiagRect">
            <a:avLst/>
          </a:prstGeom>
          <a:solidFill>
            <a:schemeClr val="bg1"/>
          </a:solidFill>
          <a:ln>
            <a:headEnd type="none" w="sm" len="sm"/>
            <a:tailEnd type="none" w="sm" len="sm"/>
          </a:ln>
          <a:effectLst>
            <a:glow rad="63500">
              <a:schemeClr val="accent1">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n-US" sz="1000" b="1" dirty="0">
                <a:solidFill>
                  <a:schemeClr val="tx1"/>
                </a:solidFill>
                <a:latin typeface="Arial Narrow" pitchFamily="34" charset="0"/>
              </a:rPr>
              <a:t>Contracting Officer</a:t>
            </a:r>
          </a:p>
          <a:p>
            <a:pPr algn="ctr" eaLnBrk="0" hangingPunct="0">
              <a:defRPr/>
            </a:pPr>
            <a:r>
              <a:rPr lang="en-US" sz="1000" b="1" dirty="0">
                <a:solidFill>
                  <a:schemeClr val="tx1"/>
                </a:solidFill>
                <a:latin typeface="Arial Narrow" pitchFamily="34" charset="0"/>
              </a:rPr>
              <a:t> Representative</a:t>
            </a:r>
          </a:p>
          <a:p>
            <a:pPr algn="ctr" eaLnBrk="0" hangingPunct="0">
              <a:defRPr/>
            </a:pPr>
            <a:r>
              <a:rPr lang="en-US" sz="1000" b="1" dirty="0">
                <a:solidFill>
                  <a:schemeClr val="tx1"/>
                </a:solidFill>
                <a:latin typeface="Arial Narrow" pitchFamily="34" charset="0"/>
              </a:rPr>
              <a:t>(COR)</a:t>
            </a:r>
          </a:p>
          <a:p>
            <a:pPr algn="ctr" eaLnBrk="0" hangingPunct="0">
              <a:defRPr/>
            </a:pPr>
            <a:r>
              <a:rPr lang="en-US" sz="900" dirty="0">
                <a:solidFill>
                  <a:srgbClr val="7030A0"/>
                </a:solidFill>
                <a:latin typeface="Arial Narrow" pitchFamily="34" charset="0"/>
              </a:rPr>
              <a:t>(COR duties assigned to specific individuals based on agency’s recommendations.)</a:t>
            </a:r>
          </a:p>
        </p:txBody>
      </p:sp>
      <p:sp>
        <p:nvSpPr>
          <p:cNvPr id="24" name="Snip Diagonal Corner Rectangle 23"/>
          <p:cNvSpPr/>
          <p:nvPr/>
        </p:nvSpPr>
        <p:spPr bwMode="auto">
          <a:xfrm>
            <a:off x="2225665" y="4592768"/>
            <a:ext cx="1333500" cy="508000"/>
          </a:xfrm>
          <a:prstGeom prst="snip2DiagRect">
            <a:avLst/>
          </a:prstGeom>
          <a:solidFill>
            <a:schemeClr val="bg1"/>
          </a:solidFill>
          <a:ln>
            <a:headEnd type="none" w="sm" len="sm"/>
            <a:tailEnd type="none" w="sm" len="sm"/>
          </a:ln>
          <a:effectLst>
            <a:glow rad="63500">
              <a:schemeClr val="accent1">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n-US" sz="1000" b="1" dirty="0">
                <a:solidFill>
                  <a:schemeClr val="tx1"/>
                </a:solidFill>
                <a:latin typeface="Arial Narrow" pitchFamily="34" charset="0"/>
              </a:rPr>
              <a:t>SEMG/ Project Inspector</a:t>
            </a:r>
          </a:p>
          <a:p>
            <a:pPr algn="ctr" eaLnBrk="0" hangingPunct="0">
              <a:defRPr/>
            </a:pPr>
            <a:r>
              <a:rPr lang="en-US" sz="1000" b="1" dirty="0">
                <a:solidFill>
                  <a:schemeClr val="tx1"/>
                </a:solidFill>
                <a:latin typeface="Arial Narrow" pitchFamily="34" charset="0"/>
              </a:rPr>
              <a:t>(PI)</a:t>
            </a:r>
          </a:p>
        </p:txBody>
      </p:sp>
      <p:sp>
        <p:nvSpPr>
          <p:cNvPr id="26" name="Snip Diagonal Corner Rectangle 25"/>
          <p:cNvSpPr/>
          <p:nvPr/>
        </p:nvSpPr>
        <p:spPr bwMode="auto">
          <a:xfrm>
            <a:off x="2222187" y="4593849"/>
            <a:ext cx="1333500" cy="508000"/>
          </a:xfrm>
          <a:prstGeom prst="snip2DiagRect">
            <a:avLst/>
          </a:prstGeom>
          <a:solidFill>
            <a:schemeClr val="accent1">
              <a:lumMod val="60000"/>
              <a:lumOff val="40000"/>
            </a:schemeClr>
          </a:solidFill>
          <a:ln>
            <a:headEnd type="none" w="sm" len="sm"/>
            <a:tailEnd type="none" w="sm" len="sm"/>
          </a:ln>
          <a:effectLst>
            <a:glow rad="101600">
              <a:srgbClr val="FFFF0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n-US" sz="1000" b="1" dirty="0" smtClean="0">
                <a:solidFill>
                  <a:schemeClr val="tx1"/>
                </a:solidFill>
                <a:latin typeface="Arial Narrow" pitchFamily="34" charset="0"/>
              </a:rPr>
              <a:t>SEMG/Project </a:t>
            </a:r>
            <a:r>
              <a:rPr lang="en-US" sz="1000" b="1" dirty="0">
                <a:solidFill>
                  <a:schemeClr val="tx1"/>
                </a:solidFill>
                <a:latin typeface="Arial Narrow" pitchFamily="34" charset="0"/>
              </a:rPr>
              <a:t>Inspector</a:t>
            </a:r>
          </a:p>
          <a:p>
            <a:pPr algn="ctr" eaLnBrk="0" hangingPunct="0">
              <a:defRPr/>
            </a:pPr>
            <a:r>
              <a:rPr lang="en-US" sz="1000" b="1" dirty="0">
                <a:solidFill>
                  <a:schemeClr val="tx1"/>
                </a:solidFill>
                <a:latin typeface="Arial Narrow" pitchFamily="34" charset="0"/>
              </a:rPr>
              <a:t>(PI)</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bwMode="auto">
          <a:xfrm rot="5400000">
            <a:off x="229394" y="3057196"/>
            <a:ext cx="914400" cy="1588"/>
          </a:xfrm>
          <a:prstGeom prst="line">
            <a:avLst/>
          </a:prstGeom>
          <a:solidFill>
            <a:schemeClr val="accent1"/>
          </a:solidFill>
          <a:ln w="38100" cap="flat" cmpd="sng" algn="ctr">
            <a:solidFill>
              <a:srgbClr val="FFC000"/>
            </a:solidFill>
            <a:prstDash val="solid"/>
            <a:round/>
            <a:headEnd type="none" w="sm" len="sm"/>
            <a:tailEnd type="none" w="sm" len="sm"/>
          </a:ln>
          <a:effectLst/>
        </p:spPr>
      </p:cxnSp>
      <p:cxnSp>
        <p:nvCxnSpPr>
          <p:cNvPr id="21" name="Straight Connector 20"/>
          <p:cNvCxnSpPr/>
          <p:nvPr/>
        </p:nvCxnSpPr>
        <p:spPr bwMode="auto">
          <a:xfrm rot="10800000" flipV="1">
            <a:off x="668868" y="2600790"/>
            <a:ext cx="1083732" cy="2"/>
          </a:xfrm>
          <a:prstGeom prst="line">
            <a:avLst/>
          </a:prstGeom>
          <a:solidFill>
            <a:schemeClr val="accent1"/>
          </a:solidFill>
          <a:ln w="38100" cap="flat" cmpd="sng" algn="ctr">
            <a:solidFill>
              <a:srgbClr val="FFC000"/>
            </a:solidFill>
            <a:prstDash val="solid"/>
            <a:round/>
            <a:headEnd type="none" w="sm" len="sm"/>
            <a:tailEnd type="none" w="sm" len="sm"/>
          </a:ln>
          <a:effectLst/>
        </p:spPr>
      </p:cxnSp>
      <p:cxnSp>
        <p:nvCxnSpPr>
          <p:cNvPr id="14" name="Straight Connector 13"/>
          <p:cNvCxnSpPr/>
          <p:nvPr/>
        </p:nvCxnSpPr>
        <p:spPr bwMode="auto">
          <a:xfrm rot="5400000">
            <a:off x="1065720" y="3891818"/>
            <a:ext cx="2282708" cy="7040"/>
          </a:xfrm>
          <a:prstGeom prst="line">
            <a:avLst/>
          </a:prstGeom>
          <a:solidFill>
            <a:schemeClr val="accent1"/>
          </a:solidFill>
          <a:ln w="38100" cap="flat" cmpd="sng" algn="ctr">
            <a:solidFill>
              <a:srgbClr val="FFC000"/>
            </a:solidFill>
            <a:prstDash val="solid"/>
            <a:round/>
            <a:headEnd type="none" w="sm" len="sm"/>
            <a:tailEnd type="none" w="sm" len="sm"/>
          </a:ln>
          <a:effectLst/>
        </p:spPr>
      </p:cxnSp>
      <p:sp>
        <p:nvSpPr>
          <p:cNvPr id="2" name="Title 1"/>
          <p:cNvSpPr>
            <a:spLocks noGrp="1"/>
          </p:cNvSpPr>
          <p:nvPr>
            <p:ph type="ctrTitle"/>
          </p:nvPr>
        </p:nvSpPr>
        <p:spPr>
          <a:xfrm>
            <a:off x="675563" y="251629"/>
            <a:ext cx="7773031" cy="1348571"/>
          </a:xfrm>
        </p:spPr>
        <p:txBody>
          <a:bodyPr/>
          <a:lstStyle/>
          <a:p>
            <a:r>
              <a:rPr lang="en-US" dirty="0"/>
              <a:t>Contract Authority</a:t>
            </a:r>
          </a:p>
        </p:txBody>
      </p:sp>
      <p:sp>
        <p:nvSpPr>
          <p:cNvPr id="3" name="Slide Number Placeholder 2"/>
          <p:cNvSpPr>
            <a:spLocks noGrp="1"/>
          </p:cNvSpPr>
          <p:nvPr>
            <p:ph type="sldNum" sz="quarter" idx="12"/>
          </p:nvPr>
        </p:nvSpPr>
        <p:spPr/>
        <p:txBody>
          <a:bodyPr/>
          <a:lstStyle/>
          <a:p>
            <a:r>
              <a:rPr lang="en-US" dirty="0" smtClean="0"/>
              <a:t>Slide 5-</a:t>
            </a:r>
            <a:fld id="{DE6A756E-F09A-4A75-ABD0-A195B1D234BE}" type="slidenum">
              <a:rPr lang="en-US" smtClean="0"/>
              <a:pPr/>
              <a:t>13</a:t>
            </a:fld>
            <a:endParaRPr lang="en-US" dirty="0"/>
          </a:p>
        </p:txBody>
      </p:sp>
      <p:sp>
        <p:nvSpPr>
          <p:cNvPr id="6" name="Snip Diagonal Corner Rectangle 5"/>
          <p:cNvSpPr/>
          <p:nvPr/>
        </p:nvSpPr>
        <p:spPr bwMode="auto">
          <a:xfrm>
            <a:off x="1562099" y="3209394"/>
            <a:ext cx="1333500" cy="1156447"/>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Narrow" pitchFamily="34" charset="0"/>
              </a:rPr>
              <a:t>Contracting</a:t>
            </a:r>
            <a:r>
              <a:rPr kumimoji="0" lang="en-US" sz="1000" b="1" i="0" u="none" strike="noStrike" cap="none" normalizeH="0" dirty="0" smtClean="0">
                <a:ln>
                  <a:noFill/>
                </a:ln>
                <a:solidFill>
                  <a:schemeClr val="tx1"/>
                </a:solidFill>
                <a:effectLst/>
                <a:latin typeface="Arial Narrow" pitchFamily="34" charset="0"/>
              </a:rPr>
              <a:t> Officer</a:t>
            </a:r>
          </a:p>
          <a:p>
            <a:pPr marL="0" marR="0" indent="0" algn="ctr" defTabSz="914400" rtl="0" eaLnBrk="0" fontAlgn="base" latinLnBrk="0" hangingPunct="0">
              <a:lnSpc>
                <a:spcPct val="100000"/>
              </a:lnSpc>
              <a:spcBef>
                <a:spcPct val="0"/>
              </a:spcBef>
              <a:spcAft>
                <a:spcPct val="0"/>
              </a:spcAft>
              <a:buClrTx/>
              <a:buSzTx/>
              <a:buFontTx/>
              <a:buNone/>
              <a:tabLst/>
            </a:pPr>
            <a:r>
              <a:rPr lang="en-US" sz="1000" b="1" baseline="0" dirty="0" smtClean="0">
                <a:solidFill>
                  <a:schemeClr val="tx1"/>
                </a:solidFill>
                <a:latin typeface="Arial Narrow" pitchFamily="34" charset="0"/>
              </a:rPr>
              <a:t> Representative</a:t>
            </a:r>
          </a:p>
          <a:p>
            <a:pPr marL="0" marR="0" indent="0" algn="ctr" defTabSz="914400" rtl="0" eaLnBrk="0" fontAlgn="base" latinLnBrk="0" hangingPunct="0">
              <a:lnSpc>
                <a:spcPct val="100000"/>
              </a:lnSpc>
              <a:spcBef>
                <a:spcPct val="0"/>
              </a:spcBef>
              <a:spcAft>
                <a:spcPct val="0"/>
              </a:spcAft>
              <a:buClrTx/>
              <a:buSzTx/>
              <a:buFontTx/>
              <a:buNone/>
              <a:tabLst/>
            </a:pPr>
            <a:r>
              <a:rPr lang="en-US" sz="1000" b="1" baseline="0" dirty="0" smtClean="0">
                <a:solidFill>
                  <a:schemeClr val="tx1"/>
                </a:solidFill>
                <a:latin typeface="Arial Narrow" pitchFamily="34" charset="0"/>
              </a:rPr>
              <a:t>(COR)</a:t>
            </a:r>
          </a:p>
          <a:p>
            <a:pPr algn="ctr" eaLnBrk="0" fontAlgn="base" hangingPunct="0">
              <a:spcBef>
                <a:spcPct val="0"/>
              </a:spcBef>
              <a:spcAft>
                <a:spcPct val="0"/>
              </a:spcAft>
            </a:pPr>
            <a:r>
              <a:rPr lang="en-US" sz="900" dirty="0" smtClean="0">
                <a:solidFill>
                  <a:srgbClr val="7030A0"/>
                </a:solidFill>
                <a:latin typeface="Arial Narrow" pitchFamily="34" charset="0"/>
              </a:rPr>
              <a:t>(COR duties assigned to specific individuals based on agency’s recommendations.)</a:t>
            </a:r>
          </a:p>
        </p:txBody>
      </p:sp>
      <p:sp>
        <p:nvSpPr>
          <p:cNvPr id="8" name="Snip Diagonal Corner Rectangle 7"/>
          <p:cNvSpPr/>
          <p:nvPr/>
        </p:nvSpPr>
        <p:spPr bwMode="auto">
          <a:xfrm>
            <a:off x="1562099" y="4712385"/>
            <a:ext cx="1333500" cy="914400"/>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b="1" dirty="0" smtClean="0">
                <a:solidFill>
                  <a:schemeClr val="tx1"/>
                </a:solidFill>
                <a:latin typeface="Arial Narrow" pitchFamily="34" charset="0"/>
              </a:rPr>
              <a:t>Project Inspector</a:t>
            </a:r>
          </a:p>
          <a:p>
            <a:pPr marL="0" marR="0" indent="0" algn="ctr" defTabSz="914400" rtl="0" eaLnBrk="0" fontAlgn="base" latinLnBrk="0" hangingPunct="0">
              <a:lnSpc>
                <a:spcPct val="100000"/>
              </a:lnSpc>
              <a:spcBef>
                <a:spcPct val="0"/>
              </a:spcBef>
              <a:spcAft>
                <a:spcPct val="0"/>
              </a:spcAft>
              <a:buClrTx/>
              <a:buSzTx/>
              <a:buFontTx/>
              <a:buNone/>
              <a:tabLst/>
            </a:pPr>
            <a:r>
              <a:rPr lang="en-US" sz="1000" b="1" dirty="0" smtClean="0">
                <a:solidFill>
                  <a:schemeClr val="tx1"/>
                </a:solidFill>
                <a:latin typeface="Arial Narrow" pitchFamily="34" charset="0"/>
              </a:rPr>
              <a:t>(PI)</a:t>
            </a:r>
          </a:p>
          <a:p>
            <a:pPr algn="ctr"/>
            <a:r>
              <a:rPr lang="en-US" sz="900" dirty="0" smtClean="0">
                <a:solidFill>
                  <a:srgbClr val="7030A0"/>
                </a:solidFill>
                <a:latin typeface="Arial Narrow" pitchFamily="34" charset="0"/>
              </a:rPr>
              <a:t>( Nominated by the COR, appointed </a:t>
            </a:r>
          </a:p>
          <a:p>
            <a:pPr algn="ctr"/>
            <a:r>
              <a:rPr lang="en-US" sz="900" dirty="0" smtClean="0">
                <a:solidFill>
                  <a:srgbClr val="7030A0"/>
                </a:solidFill>
                <a:latin typeface="Arial Narrow" pitchFamily="34" charset="0"/>
              </a:rPr>
              <a:t>by the CO )</a:t>
            </a:r>
          </a:p>
        </p:txBody>
      </p:sp>
      <p:sp>
        <p:nvSpPr>
          <p:cNvPr id="9" name="Snip Diagonal Corner Rectangle 8"/>
          <p:cNvSpPr/>
          <p:nvPr/>
        </p:nvSpPr>
        <p:spPr bwMode="auto">
          <a:xfrm>
            <a:off x="1523999" y="2295990"/>
            <a:ext cx="1333500" cy="627529"/>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smtClean="0">
                <a:solidFill>
                  <a:schemeClr val="tx1"/>
                </a:solidFill>
                <a:latin typeface="Arial Narrow" pitchFamily="34" charset="0"/>
              </a:rPr>
              <a:t>Contract Officer</a:t>
            </a:r>
          </a:p>
          <a:p>
            <a:pPr algn="ctr" eaLnBrk="0" fontAlgn="base" hangingPunct="0">
              <a:spcBef>
                <a:spcPct val="0"/>
              </a:spcBef>
              <a:spcAft>
                <a:spcPct val="0"/>
              </a:spcAft>
            </a:pPr>
            <a:r>
              <a:rPr lang="en-US" sz="1000" b="1" dirty="0" smtClean="0">
                <a:solidFill>
                  <a:schemeClr val="tx1"/>
                </a:solidFill>
                <a:latin typeface="Arial Narrow" pitchFamily="34" charset="0"/>
              </a:rPr>
              <a:t>(CO)</a:t>
            </a:r>
          </a:p>
          <a:p>
            <a:pPr algn="ctr" eaLnBrk="0" fontAlgn="base" hangingPunct="0">
              <a:spcBef>
                <a:spcPct val="0"/>
              </a:spcBef>
              <a:spcAft>
                <a:spcPct val="0"/>
              </a:spcAft>
            </a:pPr>
            <a:r>
              <a:rPr lang="en-US" sz="1000" b="1" dirty="0" smtClean="0">
                <a:solidFill>
                  <a:srgbClr val="7030A0"/>
                </a:solidFill>
                <a:latin typeface="Arial Narrow" pitchFamily="34" charset="0"/>
              </a:rPr>
              <a:t>DOI-AM</a:t>
            </a:r>
          </a:p>
        </p:txBody>
      </p:sp>
      <p:sp>
        <p:nvSpPr>
          <p:cNvPr id="11" name="Snip Diagonal Corner Rectangle 10"/>
          <p:cNvSpPr/>
          <p:nvPr/>
        </p:nvSpPr>
        <p:spPr bwMode="auto">
          <a:xfrm>
            <a:off x="76200" y="2905590"/>
            <a:ext cx="1219199" cy="1295400"/>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000" b="1" dirty="0" smtClean="0">
                <a:solidFill>
                  <a:schemeClr val="tx1"/>
                </a:solidFill>
                <a:latin typeface="Arial Narrow" pitchFamily="34" charset="0"/>
              </a:rPr>
              <a:t>Contract Officer</a:t>
            </a:r>
          </a:p>
          <a:p>
            <a:pPr algn="ctr"/>
            <a:r>
              <a:rPr lang="en-US" sz="1000" b="1" dirty="0" smtClean="0">
                <a:solidFill>
                  <a:schemeClr val="tx1"/>
                </a:solidFill>
                <a:latin typeface="Arial Narrow" pitchFamily="34" charset="0"/>
              </a:rPr>
              <a:t>Technical Representative</a:t>
            </a:r>
          </a:p>
          <a:p>
            <a:pPr algn="ctr"/>
            <a:r>
              <a:rPr lang="en-US" sz="1000" b="1" dirty="0" smtClean="0">
                <a:solidFill>
                  <a:schemeClr val="tx1"/>
                </a:solidFill>
                <a:latin typeface="Arial Narrow" pitchFamily="34" charset="0"/>
              </a:rPr>
              <a:t>( COTR )</a:t>
            </a:r>
          </a:p>
          <a:p>
            <a:pPr algn="ctr"/>
            <a:r>
              <a:rPr lang="en-US" sz="1000" b="1" dirty="0" smtClean="0">
                <a:solidFill>
                  <a:srgbClr val="7030A0"/>
                </a:solidFill>
                <a:latin typeface="Arial Narrow" pitchFamily="34" charset="0"/>
              </a:rPr>
              <a:t>( DOI-AM Technical Specialist )</a:t>
            </a:r>
          </a:p>
        </p:txBody>
      </p:sp>
      <p:sp>
        <p:nvSpPr>
          <p:cNvPr id="12" name="TextBox 11"/>
          <p:cNvSpPr txBox="1"/>
          <p:nvPr/>
        </p:nvSpPr>
        <p:spPr>
          <a:xfrm>
            <a:off x="76200" y="1219200"/>
            <a:ext cx="2819400" cy="861774"/>
          </a:xfrm>
          <a:prstGeom prst="rect">
            <a:avLst/>
          </a:prstGeom>
          <a:noFill/>
        </p:spPr>
        <p:txBody>
          <a:bodyPr wrap="square" rtlCol="0">
            <a:spAutoFit/>
          </a:bodyPr>
          <a:lstStyle/>
          <a:p>
            <a:pPr algn="ctr"/>
            <a:r>
              <a:rPr lang="en-US" sz="1400" b="1" dirty="0" smtClean="0">
                <a:solidFill>
                  <a:srgbClr val="FFFF00"/>
                </a:solidFill>
              </a:rPr>
              <a:t>CONTRACT AUTHORITY</a:t>
            </a:r>
          </a:p>
          <a:p>
            <a:pPr algn="ctr"/>
            <a:r>
              <a:rPr lang="en-US" b="1" dirty="0" smtClean="0">
                <a:solidFill>
                  <a:schemeClr val="bg1"/>
                </a:solidFill>
              </a:rPr>
              <a:t>Exclusive Use Contracts</a:t>
            </a:r>
            <a:endParaRPr lang="en-US" b="1" dirty="0">
              <a:solidFill>
                <a:schemeClr val="bg1"/>
              </a:solidFill>
            </a:endParaRPr>
          </a:p>
        </p:txBody>
      </p:sp>
      <p:sp>
        <p:nvSpPr>
          <p:cNvPr id="34" name="TextBox 33"/>
          <p:cNvSpPr txBox="1"/>
          <p:nvPr/>
        </p:nvSpPr>
        <p:spPr>
          <a:xfrm>
            <a:off x="3149601" y="1219200"/>
            <a:ext cx="2819400" cy="861774"/>
          </a:xfrm>
          <a:prstGeom prst="rect">
            <a:avLst/>
          </a:prstGeom>
          <a:noFill/>
        </p:spPr>
        <p:txBody>
          <a:bodyPr wrap="square" rtlCol="0">
            <a:spAutoFit/>
          </a:bodyPr>
          <a:lstStyle/>
          <a:p>
            <a:pPr algn="ctr"/>
            <a:r>
              <a:rPr lang="en-US" sz="1400" b="1" dirty="0" smtClean="0">
                <a:solidFill>
                  <a:srgbClr val="FFFF00"/>
                </a:solidFill>
              </a:rPr>
              <a:t>CONTRACT AUTHORITY</a:t>
            </a:r>
          </a:p>
          <a:p>
            <a:pPr algn="ctr"/>
            <a:r>
              <a:rPr lang="en-US" b="1" dirty="0" smtClean="0">
                <a:solidFill>
                  <a:schemeClr val="bg1"/>
                </a:solidFill>
              </a:rPr>
              <a:t>National On-Call Contracts</a:t>
            </a:r>
          </a:p>
        </p:txBody>
      </p:sp>
      <p:sp>
        <p:nvSpPr>
          <p:cNvPr id="43" name="TextBox 42"/>
          <p:cNvSpPr txBox="1"/>
          <p:nvPr/>
        </p:nvSpPr>
        <p:spPr>
          <a:xfrm>
            <a:off x="6248400" y="1219200"/>
            <a:ext cx="2819400" cy="861774"/>
          </a:xfrm>
          <a:prstGeom prst="rect">
            <a:avLst/>
          </a:prstGeom>
          <a:noFill/>
        </p:spPr>
        <p:txBody>
          <a:bodyPr wrap="square" rtlCol="0">
            <a:spAutoFit/>
          </a:bodyPr>
          <a:lstStyle/>
          <a:p>
            <a:pPr algn="ctr"/>
            <a:r>
              <a:rPr lang="en-US" sz="1400" b="1" dirty="0" smtClean="0">
                <a:solidFill>
                  <a:srgbClr val="FFFF00"/>
                </a:solidFill>
              </a:rPr>
              <a:t>CONTRACT AUTHORITY</a:t>
            </a:r>
          </a:p>
          <a:p>
            <a:pPr algn="ctr"/>
            <a:r>
              <a:rPr lang="en-US" b="1" dirty="0" smtClean="0">
                <a:solidFill>
                  <a:schemeClr val="bg1"/>
                </a:solidFill>
              </a:rPr>
              <a:t>Variable Term</a:t>
            </a:r>
            <a:br>
              <a:rPr lang="en-US" b="1" dirty="0" smtClean="0">
                <a:solidFill>
                  <a:schemeClr val="bg1"/>
                </a:solidFill>
              </a:rPr>
            </a:br>
            <a:r>
              <a:rPr lang="en-US" b="1" dirty="0" smtClean="0">
                <a:solidFill>
                  <a:schemeClr val="bg1"/>
                </a:solidFill>
              </a:rPr>
              <a:t>Contracts</a:t>
            </a:r>
          </a:p>
        </p:txBody>
      </p:sp>
      <p:cxnSp>
        <p:nvCxnSpPr>
          <p:cNvPr id="44" name="Straight Connector 43"/>
          <p:cNvCxnSpPr/>
          <p:nvPr/>
        </p:nvCxnSpPr>
        <p:spPr bwMode="auto">
          <a:xfrm rot="5400000">
            <a:off x="6401594" y="3057196"/>
            <a:ext cx="914400" cy="1588"/>
          </a:xfrm>
          <a:prstGeom prst="line">
            <a:avLst/>
          </a:prstGeom>
          <a:solidFill>
            <a:schemeClr val="accent1"/>
          </a:solidFill>
          <a:ln w="38100" cap="flat" cmpd="sng" algn="ctr">
            <a:solidFill>
              <a:srgbClr val="FFC000"/>
            </a:solidFill>
            <a:prstDash val="solid"/>
            <a:round/>
            <a:headEnd type="none" w="sm" len="sm"/>
            <a:tailEnd type="none" w="sm" len="sm"/>
          </a:ln>
          <a:effectLst/>
        </p:spPr>
      </p:cxnSp>
      <p:cxnSp>
        <p:nvCxnSpPr>
          <p:cNvPr id="45" name="Straight Connector 44"/>
          <p:cNvCxnSpPr/>
          <p:nvPr/>
        </p:nvCxnSpPr>
        <p:spPr bwMode="auto">
          <a:xfrm rot="10800000" flipV="1">
            <a:off x="6841068" y="2600790"/>
            <a:ext cx="1083732" cy="2"/>
          </a:xfrm>
          <a:prstGeom prst="line">
            <a:avLst/>
          </a:prstGeom>
          <a:solidFill>
            <a:schemeClr val="accent1"/>
          </a:solidFill>
          <a:ln w="38100" cap="flat" cmpd="sng" algn="ctr">
            <a:solidFill>
              <a:srgbClr val="FFC000"/>
            </a:solidFill>
            <a:prstDash val="solid"/>
            <a:round/>
            <a:headEnd type="none" w="sm" len="sm"/>
            <a:tailEnd type="none" w="sm" len="sm"/>
          </a:ln>
          <a:effectLst/>
        </p:spPr>
      </p:cxnSp>
      <p:cxnSp>
        <p:nvCxnSpPr>
          <p:cNvPr id="46" name="Straight Connector 45"/>
          <p:cNvCxnSpPr/>
          <p:nvPr/>
        </p:nvCxnSpPr>
        <p:spPr bwMode="auto">
          <a:xfrm rot="5400000">
            <a:off x="7299755" y="3818741"/>
            <a:ext cx="2147796" cy="18283"/>
          </a:xfrm>
          <a:prstGeom prst="line">
            <a:avLst/>
          </a:prstGeom>
          <a:solidFill>
            <a:schemeClr val="accent1"/>
          </a:solidFill>
          <a:ln w="38100" cap="flat" cmpd="sng" algn="ctr">
            <a:solidFill>
              <a:srgbClr val="FFC000"/>
            </a:solidFill>
            <a:prstDash val="solid"/>
            <a:round/>
            <a:headEnd type="none" w="sm" len="sm"/>
            <a:tailEnd type="none" w="sm" len="sm"/>
          </a:ln>
          <a:effectLst/>
        </p:spPr>
      </p:cxnSp>
      <p:sp>
        <p:nvSpPr>
          <p:cNvPr id="47" name="Snip Diagonal Corner Rectangle 46"/>
          <p:cNvSpPr/>
          <p:nvPr/>
        </p:nvSpPr>
        <p:spPr bwMode="auto">
          <a:xfrm>
            <a:off x="7734299" y="3209394"/>
            <a:ext cx="1333500" cy="1156447"/>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Narrow" pitchFamily="34" charset="0"/>
              </a:rPr>
              <a:t>Contracting</a:t>
            </a:r>
            <a:r>
              <a:rPr kumimoji="0" lang="en-US" sz="1000" b="1" i="0" u="none" strike="noStrike" cap="none" normalizeH="0" dirty="0" smtClean="0">
                <a:ln>
                  <a:noFill/>
                </a:ln>
                <a:solidFill>
                  <a:schemeClr val="tx1"/>
                </a:solidFill>
                <a:effectLst/>
                <a:latin typeface="Arial Narrow" pitchFamily="34" charset="0"/>
              </a:rPr>
              <a:t> Officer</a:t>
            </a:r>
          </a:p>
          <a:p>
            <a:pPr marL="0" marR="0" indent="0" algn="ctr" defTabSz="914400" rtl="0" eaLnBrk="0" fontAlgn="base" latinLnBrk="0" hangingPunct="0">
              <a:lnSpc>
                <a:spcPct val="100000"/>
              </a:lnSpc>
              <a:spcBef>
                <a:spcPct val="0"/>
              </a:spcBef>
              <a:spcAft>
                <a:spcPct val="0"/>
              </a:spcAft>
              <a:buClrTx/>
              <a:buSzTx/>
              <a:buFontTx/>
              <a:buNone/>
              <a:tabLst/>
            </a:pPr>
            <a:r>
              <a:rPr lang="en-US" sz="1000" b="1" baseline="0" dirty="0" smtClean="0">
                <a:solidFill>
                  <a:schemeClr val="tx1"/>
                </a:solidFill>
                <a:latin typeface="Arial Narrow" pitchFamily="34" charset="0"/>
              </a:rPr>
              <a:t> Representative</a:t>
            </a:r>
          </a:p>
          <a:p>
            <a:pPr marL="0" marR="0" indent="0" algn="ctr" defTabSz="914400" rtl="0" eaLnBrk="0" fontAlgn="base" latinLnBrk="0" hangingPunct="0">
              <a:lnSpc>
                <a:spcPct val="100000"/>
              </a:lnSpc>
              <a:spcBef>
                <a:spcPct val="0"/>
              </a:spcBef>
              <a:spcAft>
                <a:spcPct val="0"/>
              </a:spcAft>
              <a:buClrTx/>
              <a:buSzTx/>
              <a:buFontTx/>
              <a:buNone/>
              <a:tabLst/>
            </a:pPr>
            <a:r>
              <a:rPr lang="en-US" sz="1000" b="1" baseline="0" dirty="0" smtClean="0">
                <a:solidFill>
                  <a:schemeClr val="tx1"/>
                </a:solidFill>
                <a:latin typeface="Arial Narrow" pitchFamily="34" charset="0"/>
              </a:rPr>
              <a:t>(COR)</a:t>
            </a:r>
          </a:p>
          <a:p>
            <a:pPr algn="ctr" eaLnBrk="0" fontAlgn="base" hangingPunct="0">
              <a:spcBef>
                <a:spcPct val="0"/>
              </a:spcBef>
              <a:spcAft>
                <a:spcPct val="0"/>
              </a:spcAft>
            </a:pPr>
            <a:r>
              <a:rPr lang="en-US" sz="900" dirty="0" smtClean="0">
                <a:solidFill>
                  <a:srgbClr val="7030A0"/>
                </a:solidFill>
                <a:latin typeface="Arial Narrow" pitchFamily="34" charset="0"/>
              </a:rPr>
              <a:t>(COR duties assigned to specific individuals based on agency’s recommendations.)</a:t>
            </a:r>
          </a:p>
        </p:txBody>
      </p:sp>
      <p:sp>
        <p:nvSpPr>
          <p:cNvPr id="49" name="Snip Diagonal Corner Rectangle 48"/>
          <p:cNvSpPr/>
          <p:nvPr/>
        </p:nvSpPr>
        <p:spPr bwMode="auto">
          <a:xfrm>
            <a:off x="7734299" y="4712385"/>
            <a:ext cx="1333500" cy="508000"/>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smtClean="0">
                <a:solidFill>
                  <a:schemeClr val="tx1"/>
                </a:solidFill>
                <a:latin typeface="Arial Narrow" pitchFamily="34" charset="0"/>
              </a:rPr>
              <a:t>SEMG</a:t>
            </a:r>
          </a:p>
        </p:txBody>
      </p:sp>
      <p:sp>
        <p:nvSpPr>
          <p:cNvPr id="50" name="Snip Diagonal Corner Rectangle 49"/>
          <p:cNvSpPr/>
          <p:nvPr/>
        </p:nvSpPr>
        <p:spPr bwMode="auto">
          <a:xfrm>
            <a:off x="7696199" y="2295990"/>
            <a:ext cx="1333500" cy="627529"/>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smtClean="0">
                <a:solidFill>
                  <a:schemeClr val="tx1"/>
                </a:solidFill>
                <a:latin typeface="Arial Narrow" pitchFamily="34" charset="0"/>
              </a:rPr>
              <a:t>Contract Officer</a:t>
            </a:r>
          </a:p>
          <a:p>
            <a:pPr algn="ctr" eaLnBrk="0" fontAlgn="base" hangingPunct="0">
              <a:spcBef>
                <a:spcPct val="0"/>
              </a:spcBef>
              <a:spcAft>
                <a:spcPct val="0"/>
              </a:spcAft>
            </a:pPr>
            <a:r>
              <a:rPr lang="en-US" sz="1000" b="1" dirty="0" smtClean="0">
                <a:solidFill>
                  <a:schemeClr val="tx1"/>
                </a:solidFill>
                <a:latin typeface="Arial Narrow" pitchFamily="34" charset="0"/>
              </a:rPr>
              <a:t>(CO)</a:t>
            </a:r>
          </a:p>
          <a:p>
            <a:pPr algn="ctr" eaLnBrk="0" fontAlgn="base" hangingPunct="0">
              <a:spcBef>
                <a:spcPct val="0"/>
              </a:spcBef>
              <a:spcAft>
                <a:spcPct val="0"/>
              </a:spcAft>
            </a:pPr>
            <a:r>
              <a:rPr lang="en-US" sz="1000" b="1" dirty="0" smtClean="0">
                <a:solidFill>
                  <a:srgbClr val="7030A0"/>
                </a:solidFill>
                <a:latin typeface="Arial Narrow" pitchFamily="34" charset="0"/>
              </a:rPr>
              <a:t>DOI-AM</a:t>
            </a:r>
          </a:p>
        </p:txBody>
      </p:sp>
      <p:sp>
        <p:nvSpPr>
          <p:cNvPr id="51" name="Snip Diagonal Corner Rectangle 50"/>
          <p:cNvSpPr/>
          <p:nvPr/>
        </p:nvSpPr>
        <p:spPr bwMode="auto">
          <a:xfrm>
            <a:off x="6248400" y="2905590"/>
            <a:ext cx="1219199" cy="1295400"/>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000" b="1" dirty="0" smtClean="0">
                <a:solidFill>
                  <a:schemeClr val="tx1"/>
                </a:solidFill>
                <a:latin typeface="Arial Narrow" pitchFamily="34" charset="0"/>
              </a:rPr>
              <a:t>Contract Officer</a:t>
            </a:r>
          </a:p>
          <a:p>
            <a:pPr algn="ctr"/>
            <a:r>
              <a:rPr lang="en-US" sz="1000" b="1" dirty="0" smtClean="0">
                <a:solidFill>
                  <a:schemeClr val="tx1"/>
                </a:solidFill>
                <a:latin typeface="Arial Narrow" pitchFamily="34" charset="0"/>
              </a:rPr>
              <a:t>Technical Representative</a:t>
            </a:r>
          </a:p>
          <a:p>
            <a:pPr algn="ctr"/>
            <a:r>
              <a:rPr lang="en-US" sz="1000" b="1" dirty="0" smtClean="0">
                <a:solidFill>
                  <a:schemeClr val="tx1"/>
                </a:solidFill>
                <a:latin typeface="Arial Narrow" pitchFamily="34" charset="0"/>
              </a:rPr>
              <a:t>( COTR )</a:t>
            </a:r>
          </a:p>
          <a:p>
            <a:pPr algn="ctr"/>
            <a:r>
              <a:rPr lang="en-US" sz="1000" b="1" dirty="0" smtClean="0">
                <a:solidFill>
                  <a:srgbClr val="7030A0"/>
                </a:solidFill>
                <a:latin typeface="Arial Narrow" pitchFamily="34" charset="0"/>
              </a:rPr>
              <a:t>( DOI-AM Technical Specialist )</a:t>
            </a:r>
          </a:p>
        </p:txBody>
      </p:sp>
      <p:cxnSp>
        <p:nvCxnSpPr>
          <p:cNvPr id="52" name="Straight Connector 51"/>
          <p:cNvCxnSpPr/>
          <p:nvPr/>
        </p:nvCxnSpPr>
        <p:spPr bwMode="auto">
          <a:xfrm rot="5400000">
            <a:off x="3311260" y="3057196"/>
            <a:ext cx="914400" cy="1588"/>
          </a:xfrm>
          <a:prstGeom prst="line">
            <a:avLst/>
          </a:prstGeom>
          <a:solidFill>
            <a:schemeClr val="accent1"/>
          </a:solidFill>
          <a:ln w="38100" cap="flat" cmpd="sng" algn="ctr">
            <a:solidFill>
              <a:srgbClr val="FFC000"/>
            </a:solidFill>
            <a:prstDash val="solid"/>
            <a:round/>
            <a:headEnd type="none" w="sm" len="sm"/>
            <a:tailEnd type="none" w="sm" len="sm"/>
          </a:ln>
          <a:effectLst/>
        </p:spPr>
      </p:cxnSp>
      <p:cxnSp>
        <p:nvCxnSpPr>
          <p:cNvPr id="53" name="Straight Connector 52"/>
          <p:cNvCxnSpPr/>
          <p:nvPr/>
        </p:nvCxnSpPr>
        <p:spPr bwMode="auto">
          <a:xfrm rot="10800000" flipV="1">
            <a:off x="3750734" y="2600790"/>
            <a:ext cx="1083732" cy="2"/>
          </a:xfrm>
          <a:prstGeom prst="line">
            <a:avLst/>
          </a:prstGeom>
          <a:solidFill>
            <a:schemeClr val="accent1"/>
          </a:solidFill>
          <a:ln w="38100" cap="flat" cmpd="sng" algn="ctr">
            <a:solidFill>
              <a:srgbClr val="FFC000"/>
            </a:solidFill>
            <a:prstDash val="solid"/>
            <a:round/>
            <a:headEnd type="none" w="sm" len="sm"/>
            <a:tailEnd type="none" w="sm" len="sm"/>
          </a:ln>
          <a:effectLst/>
        </p:spPr>
      </p:cxnSp>
      <p:cxnSp>
        <p:nvCxnSpPr>
          <p:cNvPr id="54" name="Straight Connector 53"/>
          <p:cNvCxnSpPr/>
          <p:nvPr/>
        </p:nvCxnSpPr>
        <p:spPr bwMode="auto">
          <a:xfrm rot="5400000">
            <a:off x="4238361" y="3807291"/>
            <a:ext cx="2107406" cy="793"/>
          </a:xfrm>
          <a:prstGeom prst="line">
            <a:avLst/>
          </a:prstGeom>
          <a:solidFill>
            <a:schemeClr val="accent1"/>
          </a:solidFill>
          <a:ln w="38100" cap="flat" cmpd="sng" algn="ctr">
            <a:solidFill>
              <a:srgbClr val="FFC000"/>
            </a:solidFill>
            <a:prstDash val="solid"/>
            <a:round/>
            <a:headEnd type="none" w="sm" len="sm"/>
            <a:tailEnd type="none" w="sm" len="sm"/>
          </a:ln>
          <a:effectLst/>
        </p:spPr>
      </p:cxnSp>
      <p:sp>
        <p:nvSpPr>
          <p:cNvPr id="55" name="Snip Diagonal Corner Rectangle 54"/>
          <p:cNvSpPr/>
          <p:nvPr/>
        </p:nvSpPr>
        <p:spPr bwMode="auto">
          <a:xfrm>
            <a:off x="4643965" y="3209394"/>
            <a:ext cx="1333500" cy="1156447"/>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Narrow" pitchFamily="34" charset="0"/>
              </a:rPr>
              <a:t>Contracting</a:t>
            </a:r>
            <a:r>
              <a:rPr kumimoji="0" lang="en-US" sz="1000" b="1" i="0" u="none" strike="noStrike" cap="none" normalizeH="0" dirty="0" smtClean="0">
                <a:ln>
                  <a:noFill/>
                </a:ln>
                <a:solidFill>
                  <a:schemeClr val="tx1"/>
                </a:solidFill>
                <a:effectLst/>
                <a:latin typeface="Arial Narrow" pitchFamily="34" charset="0"/>
              </a:rPr>
              <a:t> Officer</a:t>
            </a:r>
          </a:p>
          <a:p>
            <a:pPr marL="0" marR="0" indent="0" algn="ctr" defTabSz="914400" rtl="0" eaLnBrk="0" fontAlgn="base" latinLnBrk="0" hangingPunct="0">
              <a:lnSpc>
                <a:spcPct val="100000"/>
              </a:lnSpc>
              <a:spcBef>
                <a:spcPct val="0"/>
              </a:spcBef>
              <a:spcAft>
                <a:spcPct val="0"/>
              </a:spcAft>
              <a:buClrTx/>
              <a:buSzTx/>
              <a:buFontTx/>
              <a:buNone/>
              <a:tabLst/>
            </a:pPr>
            <a:r>
              <a:rPr lang="en-US" sz="1000" b="1" baseline="0" dirty="0" smtClean="0">
                <a:solidFill>
                  <a:schemeClr val="tx1"/>
                </a:solidFill>
                <a:latin typeface="Arial Narrow" pitchFamily="34" charset="0"/>
              </a:rPr>
              <a:t> Representative</a:t>
            </a:r>
          </a:p>
          <a:p>
            <a:pPr marL="0" marR="0" indent="0" algn="ctr" defTabSz="914400" rtl="0" eaLnBrk="0" fontAlgn="base" latinLnBrk="0" hangingPunct="0">
              <a:lnSpc>
                <a:spcPct val="100000"/>
              </a:lnSpc>
              <a:spcBef>
                <a:spcPct val="0"/>
              </a:spcBef>
              <a:spcAft>
                <a:spcPct val="0"/>
              </a:spcAft>
              <a:buClrTx/>
              <a:buSzTx/>
              <a:buFontTx/>
              <a:buNone/>
              <a:tabLst/>
            </a:pPr>
            <a:r>
              <a:rPr lang="en-US" sz="1000" b="1" baseline="0" dirty="0" smtClean="0">
                <a:solidFill>
                  <a:schemeClr val="tx1"/>
                </a:solidFill>
                <a:latin typeface="Arial Narrow" pitchFamily="34" charset="0"/>
              </a:rPr>
              <a:t>(COR)</a:t>
            </a:r>
          </a:p>
          <a:p>
            <a:pPr algn="ctr" eaLnBrk="0" fontAlgn="base" hangingPunct="0">
              <a:spcBef>
                <a:spcPct val="0"/>
              </a:spcBef>
              <a:spcAft>
                <a:spcPct val="0"/>
              </a:spcAft>
            </a:pPr>
            <a:r>
              <a:rPr lang="en-US" sz="900" dirty="0" smtClean="0">
                <a:solidFill>
                  <a:srgbClr val="7030A0"/>
                </a:solidFill>
                <a:latin typeface="Arial Narrow" pitchFamily="34" charset="0"/>
              </a:rPr>
              <a:t>(BLM National Program Manager)</a:t>
            </a:r>
          </a:p>
        </p:txBody>
      </p:sp>
      <p:sp>
        <p:nvSpPr>
          <p:cNvPr id="56" name="Snip Diagonal Corner Rectangle 55"/>
          <p:cNvSpPr/>
          <p:nvPr/>
        </p:nvSpPr>
        <p:spPr bwMode="auto">
          <a:xfrm>
            <a:off x="4643965" y="4651716"/>
            <a:ext cx="1333500" cy="863600"/>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b="1" dirty="0" smtClean="0">
                <a:solidFill>
                  <a:schemeClr val="tx1"/>
                </a:solidFill>
                <a:latin typeface="Arial Narrow" pitchFamily="34" charset="0"/>
              </a:rPr>
              <a:t>SEMG</a:t>
            </a:r>
          </a:p>
          <a:p>
            <a:pPr algn="ctr"/>
            <a:r>
              <a:rPr lang="en-US" sz="900" dirty="0" smtClean="0">
                <a:solidFill>
                  <a:srgbClr val="7030A0"/>
                </a:solidFill>
                <a:latin typeface="Arial Narrow" pitchFamily="34" charset="0"/>
              </a:rPr>
              <a:t>( Duties defined in the contract)</a:t>
            </a:r>
          </a:p>
        </p:txBody>
      </p:sp>
      <p:sp>
        <p:nvSpPr>
          <p:cNvPr id="58" name="Snip Diagonal Corner Rectangle 57"/>
          <p:cNvSpPr/>
          <p:nvPr/>
        </p:nvSpPr>
        <p:spPr bwMode="auto">
          <a:xfrm>
            <a:off x="4605865" y="2295990"/>
            <a:ext cx="1333500" cy="627529"/>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smtClean="0">
                <a:solidFill>
                  <a:schemeClr val="tx1"/>
                </a:solidFill>
                <a:latin typeface="Arial Narrow" pitchFamily="34" charset="0"/>
              </a:rPr>
              <a:t>Contract Officer</a:t>
            </a:r>
          </a:p>
          <a:p>
            <a:pPr algn="ctr" eaLnBrk="0" fontAlgn="base" hangingPunct="0">
              <a:spcBef>
                <a:spcPct val="0"/>
              </a:spcBef>
              <a:spcAft>
                <a:spcPct val="0"/>
              </a:spcAft>
            </a:pPr>
            <a:r>
              <a:rPr lang="en-US" sz="1000" b="1" dirty="0" smtClean="0">
                <a:solidFill>
                  <a:schemeClr val="tx1"/>
                </a:solidFill>
                <a:latin typeface="Arial Narrow" pitchFamily="34" charset="0"/>
              </a:rPr>
              <a:t>(CO)</a:t>
            </a:r>
          </a:p>
          <a:p>
            <a:pPr algn="ctr" eaLnBrk="0" fontAlgn="base" hangingPunct="0">
              <a:spcBef>
                <a:spcPct val="0"/>
              </a:spcBef>
              <a:spcAft>
                <a:spcPct val="0"/>
              </a:spcAft>
            </a:pPr>
            <a:r>
              <a:rPr lang="en-US" sz="1000" b="1" dirty="0" smtClean="0">
                <a:solidFill>
                  <a:srgbClr val="7030A0"/>
                </a:solidFill>
                <a:latin typeface="Arial Narrow" pitchFamily="34" charset="0"/>
              </a:rPr>
              <a:t>DOI-AM</a:t>
            </a:r>
          </a:p>
        </p:txBody>
      </p:sp>
      <p:sp>
        <p:nvSpPr>
          <p:cNvPr id="59" name="Snip Diagonal Corner Rectangle 58"/>
          <p:cNvSpPr/>
          <p:nvPr/>
        </p:nvSpPr>
        <p:spPr bwMode="auto">
          <a:xfrm>
            <a:off x="3158066" y="2905590"/>
            <a:ext cx="1219199" cy="1295400"/>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000" b="1" dirty="0" smtClean="0">
                <a:solidFill>
                  <a:schemeClr val="tx1"/>
                </a:solidFill>
                <a:latin typeface="Arial Narrow" pitchFamily="34" charset="0"/>
              </a:rPr>
              <a:t>Contract Officer</a:t>
            </a:r>
          </a:p>
          <a:p>
            <a:pPr algn="ctr"/>
            <a:r>
              <a:rPr lang="en-US" sz="1000" b="1" dirty="0" smtClean="0">
                <a:solidFill>
                  <a:schemeClr val="tx1"/>
                </a:solidFill>
                <a:latin typeface="Arial Narrow" pitchFamily="34" charset="0"/>
              </a:rPr>
              <a:t>Technical Representative</a:t>
            </a:r>
          </a:p>
          <a:p>
            <a:pPr algn="ctr"/>
            <a:r>
              <a:rPr lang="en-US" sz="1000" b="1" dirty="0" smtClean="0">
                <a:solidFill>
                  <a:schemeClr val="tx1"/>
                </a:solidFill>
                <a:latin typeface="Arial Narrow" pitchFamily="34" charset="0"/>
              </a:rPr>
              <a:t>( COTR )</a:t>
            </a:r>
          </a:p>
          <a:p>
            <a:pPr algn="ctr"/>
            <a:r>
              <a:rPr lang="en-US" sz="1000" b="1" dirty="0" smtClean="0">
                <a:solidFill>
                  <a:srgbClr val="7030A0"/>
                </a:solidFill>
                <a:latin typeface="Arial Narrow" pitchFamily="34" charset="0"/>
              </a:rPr>
              <a:t>( DOI-AM Technical Specialist )</a:t>
            </a:r>
          </a:p>
        </p:txBody>
      </p:sp>
      <p:cxnSp>
        <p:nvCxnSpPr>
          <p:cNvPr id="61" name="Straight Connector 60"/>
          <p:cNvCxnSpPr/>
          <p:nvPr/>
        </p:nvCxnSpPr>
        <p:spPr bwMode="auto">
          <a:xfrm rot="5400000">
            <a:off x="287869" y="3741474"/>
            <a:ext cx="5486400" cy="1588"/>
          </a:xfrm>
          <a:prstGeom prst="line">
            <a:avLst/>
          </a:prstGeom>
          <a:solidFill>
            <a:schemeClr val="accent1"/>
          </a:solidFill>
          <a:ln w="12700" cap="flat" cmpd="sng" algn="ctr">
            <a:solidFill>
              <a:schemeClr val="bg1">
                <a:lumMod val="75000"/>
              </a:schemeClr>
            </a:solidFill>
            <a:prstDash val="solid"/>
            <a:round/>
            <a:headEnd type="none" w="sm" len="sm"/>
            <a:tailEnd type="none" w="sm" len="sm"/>
          </a:ln>
          <a:effectLst/>
        </p:spPr>
      </p:cxnSp>
      <p:cxnSp>
        <p:nvCxnSpPr>
          <p:cNvPr id="62" name="Straight Connector 61"/>
          <p:cNvCxnSpPr/>
          <p:nvPr/>
        </p:nvCxnSpPr>
        <p:spPr bwMode="auto">
          <a:xfrm rot="5400000">
            <a:off x="3370528" y="3733006"/>
            <a:ext cx="5486400" cy="1588"/>
          </a:xfrm>
          <a:prstGeom prst="line">
            <a:avLst/>
          </a:prstGeom>
          <a:solidFill>
            <a:schemeClr val="accent1"/>
          </a:solidFill>
          <a:ln w="12700" cap="flat" cmpd="sng" algn="ctr">
            <a:solidFill>
              <a:schemeClr val="bg1">
                <a:lumMod val="75000"/>
              </a:schemeClr>
            </a:solidFill>
            <a:prstDash val="solid"/>
            <a:round/>
            <a:headEnd type="none" w="sm" len="sm"/>
            <a:tailEnd type="none" w="sm" len="sm"/>
          </a:ln>
          <a:effectLst/>
        </p:spPr>
      </p:cxnSp>
      <p:sp>
        <p:nvSpPr>
          <p:cNvPr id="70" name="Snip Diagonal Corner Rectangle 69"/>
          <p:cNvSpPr/>
          <p:nvPr/>
        </p:nvSpPr>
        <p:spPr bwMode="auto">
          <a:xfrm>
            <a:off x="1525063" y="2292080"/>
            <a:ext cx="1333500" cy="627529"/>
          </a:xfrm>
          <a:prstGeom prst="snip2DiagRect">
            <a:avLst/>
          </a:prstGeom>
          <a:solidFill>
            <a:schemeClr val="accent1">
              <a:lumMod val="60000"/>
              <a:lumOff val="40000"/>
            </a:schemeClr>
          </a:solidFill>
          <a:ln>
            <a:headEnd type="none" w="sm" len="sm"/>
            <a:tailEnd type="none" w="sm" len="sm"/>
          </a:ln>
          <a:effectLst>
            <a:glow rad="101600">
              <a:srgbClr val="FFFF0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smtClean="0">
                <a:solidFill>
                  <a:schemeClr val="tx1"/>
                </a:solidFill>
                <a:latin typeface="Arial Narrow" pitchFamily="34" charset="0"/>
              </a:rPr>
              <a:t>Contract Officer</a:t>
            </a:r>
          </a:p>
          <a:p>
            <a:pPr algn="ctr" eaLnBrk="0" fontAlgn="base" hangingPunct="0">
              <a:spcBef>
                <a:spcPct val="0"/>
              </a:spcBef>
              <a:spcAft>
                <a:spcPct val="0"/>
              </a:spcAft>
            </a:pPr>
            <a:r>
              <a:rPr lang="en-US" sz="1000" b="1" dirty="0" smtClean="0">
                <a:solidFill>
                  <a:schemeClr val="tx1"/>
                </a:solidFill>
                <a:latin typeface="Arial Narrow" pitchFamily="34" charset="0"/>
              </a:rPr>
              <a:t>(CO)</a:t>
            </a:r>
          </a:p>
          <a:p>
            <a:pPr algn="ctr" eaLnBrk="0" fontAlgn="base" hangingPunct="0">
              <a:spcBef>
                <a:spcPct val="0"/>
              </a:spcBef>
              <a:spcAft>
                <a:spcPct val="0"/>
              </a:spcAft>
            </a:pPr>
            <a:r>
              <a:rPr lang="en-US" sz="1000" b="1" dirty="0" smtClean="0">
                <a:solidFill>
                  <a:srgbClr val="7030A0"/>
                </a:solidFill>
                <a:latin typeface="Arial Narrow" pitchFamily="34" charset="0"/>
              </a:rPr>
              <a:t>DOI-AM</a:t>
            </a:r>
          </a:p>
        </p:txBody>
      </p:sp>
      <p:sp>
        <p:nvSpPr>
          <p:cNvPr id="71" name="Snip Diagonal Corner Rectangle 70"/>
          <p:cNvSpPr/>
          <p:nvPr/>
        </p:nvSpPr>
        <p:spPr bwMode="auto">
          <a:xfrm>
            <a:off x="4600700" y="2292080"/>
            <a:ext cx="1333500" cy="627529"/>
          </a:xfrm>
          <a:prstGeom prst="snip2DiagRect">
            <a:avLst/>
          </a:prstGeom>
          <a:solidFill>
            <a:schemeClr val="accent1">
              <a:lumMod val="60000"/>
              <a:lumOff val="40000"/>
            </a:schemeClr>
          </a:solidFill>
          <a:ln>
            <a:headEnd type="none" w="sm" len="sm"/>
            <a:tailEnd type="none" w="sm" len="sm"/>
          </a:ln>
          <a:effectLst>
            <a:glow rad="101600">
              <a:srgbClr val="FFFF0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smtClean="0">
                <a:solidFill>
                  <a:schemeClr val="tx1"/>
                </a:solidFill>
                <a:latin typeface="Arial Narrow" pitchFamily="34" charset="0"/>
              </a:rPr>
              <a:t>Contract Officer</a:t>
            </a:r>
          </a:p>
          <a:p>
            <a:pPr algn="ctr" eaLnBrk="0" fontAlgn="base" hangingPunct="0">
              <a:spcBef>
                <a:spcPct val="0"/>
              </a:spcBef>
              <a:spcAft>
                <a:spcPct val="0"/>
              </a:spcAft>
            </a:pPr>
            <a:r>
              <a:rPr lang="en-US" sz="1000" b="1" dirty="0" smtClean="0">
                <a:solidFill>
                  <a:schemeClr val="tx1"/>
                </a:solidFill>
                <a:latin typeface="Arial Narrow" pitchFamily="34" charset="0"/>
              </a:rPr>
              <a:t>(CO)</a:t>
            </a:r>
          </a:p>
          <a:p>
            <a:pPr algn="ctr" eaLnBrk="0" fontAlgn="base" hangingPunct="0">
              <a:spcBef>
                <a:spcPct val="0"/>
              </a:spcBef>
              <a:spcAft>
                <a:spcPct val="0"/>
              </a:spcAft>
            </a:pPr>
            <a:r>
              <a:rPr lang="en-US" sz="1000" b="1" dirty="0" smtClean="0">
                <a:solidFill>
                  <a:srgbClr val="7030A0"/>
                </a:solidFill>
                <a:latin typeface="Arial Narrow" pitchFamily="34" charset="0"/>
              </a:rPr>
              <a:t>DOI-AM</a:t>
            </a:r>
          </a:p>
        </p:txBody>
      </p:sp>
      <p:sp>
        <p:nvSpPr>
          <p:cNvPr id="72" name="Snip Diagonal Corner Rectangle 71"/>
          <p:cNvSpPr/>
          <p:nvPr/>
        </p:nvSpPr>
        <p:spPr bwMode="auto">
          <a:xfrm>
            <a:off x="7697222" y="2292080"/>
            <a:ext cx="1333500" cy="627529"/>
          </a:xfrm>
          <a:prstGeom prst="snip2DiagRect">
            <a:avLst/>
          </a:prstGeom>
          <a:solidFill>
            <a:schemeClr val="accent1">
              <a:lumMod val="60000"/>
              <a:lumOff val="40000"/>
            </a:schemeClr>
          </a:solidFill>
          <a:ln>
            <a:headEnd type="none" w="sm" len="sm"/>
            <a:tailEnd type="none" w="sm" len="sm"/>
          </a:ln>
          <a:effectLst>
            <a:glow rad="101600">
              <a:srgbClr val="FFFF0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smtClean="0">
                <a:solidFill>
                  <a:schemeClr val="tx1"/>
                </a:solidFill>
                <a:latin typeface="Arial Narrow" pitchFamily="34" charset="0"/>
              </a:rPr>
              <a:t>Contract Officer</a:t>
            </a:r>
          </a:p>
          <a:p>
            <a:pPr algn="ctr" eaLnBrk="0" fontAlgn="base" hangingPunct="0">
              <a:spcBef>
                <a:spcPct val="0"/>
              </a:spcBef>
              <a:spcAft>
                <a:spcPct val="0"/>
              </a:spcAft>
            </a:pPr>
            <a:r>
              <a:rPr lang="en-US" sz="1000" b="1" dirty="0" smtClean="0">
                <a:solidFill>
                  <a:schemeClr val="tx1"/>
                </a:solidFill>
                <a:latin typeface="Arial Narrow" pitchFamily="34" charset="0"/>
              </a:rPr>
              <a:t>(CO)</a:t>
            </a:r>
          </a:p>
          <a:p>
            <a:pPr algn="ctr" eaLnBrk="0" fontAlgn="base" hangingPunct="0">
              <a:spcBef>
                <a:spcPct val="0"/>
              </a:spcBef>
              <a:spcAft>
                <a:spcPct val="0"/>
              </a:spcAft>
            </a:pPr>
            <a:r>
              <a:rPr lang="en-US" sz="1000" b="1" dirty="0" smtClean="0">
                <a:solidFill>
                  <a:srgbClr val="7030A0"/>
                </a:solidFill>
                <a:latin typeface="Arial Narrow" pitchFamily="34" charset="0"/>
              </a:rPr>
              <a:t>DOI-AM</a:t>
            </a:r>
          </a:p>
        </p:txBody>
      </p:sp>
      <p:sp>
        <p:nvSpPr>
          <p:cNvPr id="74" name="Snip Diagonal Corner Rectangle 73"/>
          <p:cNvSpPr/>
          <p:nvPr/>
        </p:nvSpPr>
        <p:spPr bwMode="auto">
          <a:xfrm>
            <a:off x="78105" y="2907495"/>
            <a:ext cx="1219199" cy="1295400"/>
          </a:xfrm>
          <a:prstGeom prst="snip2DiagRect">
            <a:avLst/>
          </a:prstGeom>
          <a:solidFill>
            <a:schemeClr val="accent1">
              <a:lumMod val="60000"/>
              <a:lumOff val="40000"/>
            </a:schemeClr>
          </a:solidFill>
          <a:ln>
            <a:headEnd type="none" w="sm" len="sm"/>
            <a:tailEnd type="none" w="sm" len="sm"/>
          </a:ln>
          <a:effectLst>
            <a:glow rad="101600">
              <a:srgbClr val="FFFF0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000" b="1" dirty="0" smtClean="0">
                <a:solidFill>
                  <a:schemeClr val="tx1"/>
                </a:solidFill>
                <a:latin typeface="Arial Narrow" pitchFamily="34" charset="0"/>
              </a:rPr>
              <a:t>Contract Officer</a:t>
            </a:r>
          </a:p>
          <a:p>
            <a:pPr algn="ctr"/>
            <a:r>
              <a:rPr lang="en-US" sz="1000" b="1" dirty="0" smtClean="0">
                <a:solidFill>
                  <a:schemeClr val="tx1"/>
                </a:solidFill>
                <a:latin typeface="Arial Narrow" pitchFamily="34" charset="0"/>
              </a:rPr>
              <a:t>Technical Representative</a:t>
            </a:r>
          </a:p>
          <a:p>
            <a:pPr algn="ctr"/>
            <a:r>
              <a:rPr lang="en-US" sz="1000" b="1" dirty="0" smtClean="0">
                <a:solidFill>
                  <a:schemeClr val="tx1"/>
                </a:solidFill>
                <a:latin typeface="Arial Narrow" pitchFamily="34" charset="0"/>
              </a:rPr>
              <a:t>( COTR )</a:t>
            </a:r>
          </a:p>
          <a:p>
            <a:pPr algn="ctr"/>
            <a:r>
              <a:rPr lang="en-US" sz="1000" b="1" dirty="0" smtClean="0">
                <a:solidFill>
                  <a:srgbClr val="7030A0"/>
                </a:solidFill>
                <a:latin typeface="Arial Narrow" pitchFamily="34" charset="0"/>
              </a:rPr>
              <a:t>( DOI-AM Technical Specialist )</a:t>
            </a:r>
          </a:p>
        </p:txBody>
      </p:sp>
      <p:sp>
        <p:nvSpPr>
          <p:cNvPr id="75" name="Snip Diagonal Corner Rectangle 74"/>
          <p:cNvSpPr/>
          <p:nvPr/>
        </p:nvSpPr>
        <p:spPr bwMode="auto">
          <a:xfrm>
            <a:off x="3158491" y="2903685"/>
            <a:ext cx="1219199" cy="1295400"/>
          </a:xfrm>
          <a:prstGeom prst="snip2DiagRect">
            <a:avLst/>
          </a:prstGeom>
          <a:solidFill>
            <a:schemeClr val="accent1">
              <a:lumMod val="60000"/>
              <a:lumOff val="40000"/>
            </a:schemeClr>
          </a:solidFill>
          <a:ln>
            <a:headEnd type="none" w="sm" len="sm"/>
            <a:tailEnd type="none" w="sm" len="sm"/>
          </a:ln>
          <a:effectLst>
            <a:glow rad="101600">
              <a:srgbClr val="FFFF0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000" b="1" dirty="0" smtClean="0">
                <a:solidFill>
                  <a:schemeClr val="tx1"/>
                </a:solidFill>
                <a:latin typeface="Arial Narrow" pitchFamily="34" charset="0"/>
              </a:rPr>
              <a:t>Contract Officer</a:t>
            </a:r>
          </a:p>
          <a:p>
            <a:pPr algn="ctr"/>
            <a:r>
              <a:rPr lang="en-US" sz="1000" b="1" dirty="0" smtClean="0">
                <a:solidFill>
                  <a:schemeClr val="tx1"/>
                </a:solidFill>
                <a:latin typeface="Arial Narrow" pitchFamily="34" charset="0"/>
              </a:rPr>
              <a:t>Technical Representative</a:t>
            </a:r>
          </a:p>
          <a:p>
            <a:pPr algn="ctr"/>
            <a:r>
              <a:rPr lang="en-US" sz="1000" b="1" dirty="0" smtClean="0">
                <a:solidFill>
                  <a:schemeClr val="tx1"/>
                </a:solidFill>
                <a:latin typeface="Arial Narrow" pitchFamily="34" charset="0"/>
              </a:rPr>
              <a:t>( COTR )</a:t>
            </a:r>
          </a:p>
          <a:p>
            <a:pPr algn="ctr"/>
            <a:r>
              <a:rPr lang="en-US" sz="1000" b="1" dirty="0" smtClean="0">
                <a:solidFill>
                  <a:srgbClr val="7030A0"/>
                </a:solidFill>
                <a:latin typeface="Arial Narrow" pitchFamily="34" charset="0"/>
              </a:rPr>
              <a:t>( DOI-AM Technical Specialist )</a:t>
            </a:r>
          </a:p>
        </p:txBody>
      </p:sp>
      <p:sp>
        <p:nvSpPr>
          <p:cNvPr id="76" name="Snip Diagonal Corner Rectangle 75"/>
          <p:cNvSpPr/>
          <p:nvPr/>
        </p:nvSpPr>
        <p:spPr bwMode="auto">
          <a:xfrm>
            <a:off x="6246496" y="2903685"/>
            <a:ext cx="1219199" cy="1295400"/>
          </a:xfrm>
          <a:prstGeom prst="snip2DiagRect">
            <a:avLst/>
          </a:prstGeom>
          <a:solidFill>
            <a:schemeClr val="accent1">
              <a:lumMod val="60000"/>
              <a:lumOff val="40000"/>
            </a:schemeClr>
          </a:solidFill>
          <a:ln>
            <a:headEnd type="none" w="sm" len="sm"/>
            <a:tailEnd type="none" w="sm" len="sm"/>
          </a:ln>
          <a:effectLst>
            <a:glow rad="101600">
              <a:srgbClr val="FFFF0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000" b="1" dirty="0" smtClean="0">
                <a:solidFill>
                  <a:schemeClr val="tx1"/>
                </a:solidFill>
                <a:latin typeface="Arial Narrow" pitchFamily="34" charset="0"/>
              </a:rPr>
              <a:t>Contract Officer</a:t>
            </a:r>
          </a:p>
          <a:p>
            <a:pPr algn="ctr"/>
            <a:r>
              <a:rPr lang="en-US" sz="1000" b="1" dirty="0" smtClean="0">
                <a:solidFill>
                  <a:schemeClr val="tx1"/>
                </a:solidFill>
                <a:latin typeface="Arial Narrow" pitchFamily="34" charset="0"/>
              </a:rPr>
              <a:t>Technical Representative</a:t>
            </a:r>
          </a:p>
          <a:p>
            <a:pPr algn="ctr"/>
            <a:r>
              <a:rPr lang="en-US" sz="1000" b="1" dirty="0" smtClean="0">
                <a:solidFill>
                  <a:schemeClr val="tx1"/>
                </a:solidFill>
                <a:latin typeface="Arial Narrow" pitchFamily="34" charset="0"/>
              </a:rPr>
              <a:t>( COTR )</a:t>
            </a:r>
          </a:p>
          <a:p>
            <a:pPr algn="ctr"/>
            <a:r>
              <a:rPr lang="en-US" sz="1000" b="1" dirty="0" smtClean="0">
                <a:solidFill>
                  <a:srgbClr val="7030A0"/>
                </a:solidFill>
                <a:latin typeface="Arial Narrow" pitchFamily="34" charset="0"/>
              </a:rPr>
              <a:t>( DOI-AM Technical Specialist )</a:t>
            </a:r>
          </a:p>
        </p:txBody>
      </p:sp>
      <p:sp>
        <p:nvSpPr>
          <p:cNvPr id="77" name="Snip Diagonal Corner Rectangle 76"/>
          <p:cNvSpPr/>
          <p:nvPr/>
        </p:nvSpPr>
        <p:spPr bwMode="auto">
          <a:xfrm>
            <a:off x="1562099" y="3218919"/>
            <a:ext cx="1333500" cy="1156447"/>
          </a:xfrm>
          <a:prstGeom prst="snip2DiagRect">
            <a:avLst/>
          </a:prstGeom>
          <a:solidFill>
            <a:schemeClr val="accent1">
              <a:lumMod val="60000"/>
              <a:lumOff val="40000"/>
            </a:schemeClr>
          </a:solidFill>
          <a:ln>
            <a:headEnd type="none" w="sm" len="sm"/>
            <a:tailEnd type="none" w="sm" len="sm"/>
          </a:ln>
          <a:effectLst>
            <a:glow rad="101600">
              <a:srgbClr val="FFFF0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Narrow" pitchFamily="34" charset="0"/>
              </a:rPr>
              <a:t>Contracting</a:t>
            </a:r>
            <a:r>
              <a:rPr kumimoji="0" lang="en-US" sz="1000" b="1" i="0" u="none" strike="noStrike" cap="none" normalizeH="0" dirty="0" smtClean="0">
                <a:ln>
                  <a:noFill/>
                </a:ln>
                <a:solidFill>
                  <a:schemeClr val="tx1"/>
                </a:solidFill>
                <a:effectLst/>
                <a:latin typeface="Arial Narrow" pitchFamily="34" charset="0"/>
              </a:rPr>
              <a:t> Officer</a:t>
            </a:r>
          </a:p>
          <a:p>
            <a:pPr marL="0" marR="0" indent="0" algn="ctr" defTabSz="914400" rtl="0" eaLnBrk="0" fontAlgn="base" latinLnBrk="0" hangingPunct="0">
              <a:lnSpc>
                <a:spcPct val="100000"/>
              </a:lnSpc>
              <a:spcBef>
                <a:spcPct val="0"/>
              </a:spcBef>
              <a:spcAft>
                <a:spcPct val="0"/>
              </a:spcAft>
              <a:buClrTx/>
              <a:buSzTx/>
              <a:buFontTx/>
              <a:buNone/>
              <a:tabLst/>
            </a:pPr>
            <a:r>
              <a:rPr lang="en-US" sz="1000" b="1" baseline="0" dirty="0" smtClean="0">
                <a:solidFill>
                  <a:schemeClr val="tx1"/>
                </a:solidFill>
                <a:latin typeface="Arial Narrow" pitchFamily="34" charset="0"/>
              </a:rPr>
              <a:t> Representative</a:t>
            </a:r>
          </a:p>
          <a:p>
            <a:pPr marL="0" marR="0" indent="0" algn="ctr" defTabSz="914400" rtl="0" eaLnBrk="0" fontAlgn="base" latinLnBrk="0" hangingPunct="0">
              <a:lnSpc>
                <a:spcPct val="100000"/>
              </a:lnSpc>
              <a:spcBef>
                <a:spcPct val="0"/>
              </a:spcBef>
              <a:spcAft>
                <a:spcPct val="0"/>
              </a:spcAft>
              <a:buClrTx/>
              <a:buSzTx/>
              <a:buFontTx/>
              <a:buNone/>
              <a:tabLst/>
            </a:pPr>
            <a:r>
              <a:rPr lang="en-US" sz="1000" b="1" baseline="0" dirty="0" smtClean="0">
                <a:solidFill>
                  <a:schemeClr val="tx1"/>
                </a:solidFill>
                <a:latin typeface="Arial Narrow" pitchFamily="34" charset="0"/>
              </a:rPr>
              <a:t>(COR)</a:t>
            </a:r>
          </a:p>
          <a:p>
            <a:pPr algn="ctr" eaLnBrk="0" fontAlgn="base" hangingPunct="0">
              <a:spcBef>
                <a:spcPct val="0"/>
              </a:spcBef>
              <a:spcAft>
                <a:spcPct val="0"/>
              </a:spcAft>
            </a:pPr>
            <a:r>
              <a:rPr lang="en-US" sz="900" dirty="0" smtClean="0">
                <a:solidFill>
                  <a:srgbClr val="7030A0"/>
                </a:solidFill>
                <a:latin typeface="Arial Narrow" pitchFamily="34" charset="0"/>
              </a:rPr>
              <a:t>(COR duties assigned to specific individuals based on agency’s recommendations.)</a:t>
            </a:r>
          </a:p>
        </p:txBody>
      </p:sp>
      <p:sp>
        <p:nvSpPr>
          <p:cNvPr id="79" name="Snip Diagonal Corner Rectangle 78"/>
          <p:cNvSpPr/>
          <p:nvPr/>
        </p:nvSpPr>
        <p:spPr bwMode="auto">
          <a:xfrm>
            <a:off x="4629150" y="3203666"/>
            <a:ext cx="1333500" cy="1156447"/>
          </a:xfrm>
          <a:prstGeom prst="snip2DiagRect">
            <a:avLst/>
          </a:prstGeom>
          <a:solidFill>
            <a:schemeClr val="accent1">
              <a:lumMod val="60000"/>
              <a:lumOff val="40000"/>
            </a:schemeClr>
          </a:solidFill>
          <a:ln>
            <a:headEnd type="none" w="sm" len="sm"/>
            <a:tailEnd type="none" w="sm" len="sm"/>
          </a:ln>
          <a:effectLst>
            <a:glow rad="101600">
              <a:srgbClr val="FFFF0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Narrow" pitchFamily="34" charset="0"/>
              </a:rPr>
              <a:t>Contracting</a:t>
            </a:r>
            <a:r>
              <a:rPr kumimoji="0" lang="en-US" sz="1000" b="1" i="0" u="none" strike="noStrike" cap="none" normalizeH="0" dirty="0" smtClean="0">
                <a:ln>
                  <a:noFill/>
                </a:ln>
                <a:solidFill>
                  <a:schemeClr val="tx1"/>
                </a:solidFill>
                <a:effectLst/>
                <a:latin typeface="Arial Narrow" pitchFamily="34" charset="0"/>
              </a:rPr>
              <a:t> Officer</a:t>
            </a:r>
          </a:p>
          <a:p>
            <a:pPr marL="0" marR="0" indent="0" algn="ctr" defTabSz="914400" rtl="0" eaLnBrk="0" fontAlgn="base" latinLnBrk="0" hangingPunct="0">
              <a:lnSpc>
                <a:spcPct val="100000"/>
              </a:lnSpc>
              <a:spcBef>
                <a:spcPct val="0"/>
              </a:spcBef>
              <a:spcAft>
                <a:spcPct val="0"/>
              </a:spcAft>
              <a:buClrTx/>
              <a:buSzTx/>
              <a:buFontTx/>
              <a:buNone/>
              <a:tabLst/>
            </a:pPr>
            <a:r>
              <a:rPr lang="en-US" sz="1000" b="1" baseline="0" dirty="0" smtClean="0">
                <a:solidFill>
                  <a:schemeClr val="tx1"/>
                </a:solidFill>
                <a:latin typeface="Arial Narrow" pitchFamily="34" charset="0"/>
              </a:rPr>
              <a:t> Representative</a:t>
            </a:r>
          </a:p>
          <a:p>
            <a:pPr marL="0" marR="0" indent="0" algn="ctr" defTabSz="914400" rtl="0" eaLnBrk="0" fontAlgn="base" latinLnBrk="0" hangingPunct="0">
              <a:lnSpc>
                <a:spcPct val="100000"/>
              </a:lnSpc>
              <a:spcBef>
                <a:spcPct val="0"/>
              </a:spcBef>
              <a:spcAft>
                <a:spcPct val="0"/>
              </a:spcAft>
              <a:buClrTx/>
              <a:buSzTx/>
              <a:buFontTx/>
              <a:buNone/>
              <a:tabLst/>
            </a:pPr>
            <a:r>
              <a:rPr lang="en-US" sz="1000" b="1" baseline="0" dirty="0" smtClean="0">
                <a:solidFill>
                  <a:schemeClr val="tx1"/>
                </a:solidFill>
                <a:latin typeface="Arial Narrow" pitchFamily="34" charset="0"/>
              </a:rPr>
              <a:t>(COR)</a:t>
            </a:r>
          </a:p>
          <a:p>
            <a:pPr algn="ctr" eaLnBrk="0" fontAlgn="base" hangingPunct="0">
              <a:spcBef>
                <a:spcPct val="0"/>
              </a:spcBef>
              <a:spcAft>
                <a:spcPct val="0"/>
              </a:spcAft>
            </a:pPr>
            <a:r>
              <a:rPr lang="en-US" sz="900" dirty="0" smtClean="0">
                <a:solidFill>
                  <a:srgbClr val="7030A0"/>
                </a:solidFill>
                <a:latin typeface="Arial Narrow" pitchFamily="34" charset="0"/>
              </a:rPr>
              <a:t>(BLM National Program Manager)</a:t>
            </a:r>
          </a:p>
        </p:txBody>
      </p:sp>
      <p:sp>
        <p:nvSpPr>
          <p:cNvPr id="80" name="Snip Diagonal Corner Rectangle 79"/>
          <p:cNvSpPr/>
          <p:nvPr/>
        </p:nvSpPr>
        <p:spPr bwMode="auto">
          <a:xfrm>
            <a:off x="7734300" y="3209394"/>
            <a:ext cx="1333500" cy="1156447"/>
          </a:xfrm>
          <a:prstGeom prst="snip2DiagRect">
            <a:avLst/>
          </a:prstGeom>
          <a:solidFill>
            <a:schemeClr val="accent1">
              <a:lumMod val="60000"/>
              <a:lumOff val="40000"/>
            </a:schemeClr>
          </a:solidFill>
          <a:ln>
            <a:headEnd type="none" w="sm" len="sm"/>
            <a:tailEnd type="none" w="sm" len="sm"/>
          </a:ln>
          <a:effectLst>
            <a:glow rad="101600">
              <a:srgbClr val="FFFF0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Narrow" pitchFamily="34" charset="0"/>
              </a:rPr>
              <a:t>Contracting</a:t>
            </a:r>
            <a:r>
              <a:rPr kumimoji="0" lang="en-US" sz="1000" b="1" i="0" u="none" strike="noStrike" cap="none" normalizeH="0" dirty="0" smtClean="0">
                <a:ln>
                  <a:noFill/>
                </a:ln>
                <a:solidFill>
                  <a:schemeClr val="tx1"/>
                </a:solidFill>
                <a:effectLst/>
                <a:latin typeface="Arial Narrow" pitchFamily="34" charset="0"/>
              </a:rPr>
              <a:t> Officer</a:t>
            </a:r>
          </a:p>
          <a:p>
            <a:pPr marL="0" marR="0" indent="0" algn="ctr" defTabSz="914400" rtl="0" eaLnBrk="0" fontAlgn="base" latinLnBrk="0" hangingPunct="0">
              <a:lnSpc>
                <a:spcPct val="100000"/>
              </a:lnSpc>
              <a:spcBef>
                <a:spcPct val="0"/>
              </a:spcBef>
              <a:spcAft>
                <a:spcPct val="0"/>
              </a:spcAft>
              <a:buClrTx/>
              <a:buSzTx/>
              <a:buFontTx/>
              <a:buNone/>
              <a:tabLst/>
            </a:pPr>
            <a:r>
              <a:rPr lang="en-US" sz="1000" b="1" baseline="0" dirty="0" smtClean="0">
                <a:solidFill>
                  <a:schemeClr val="tx1"/>
                </a:solidFill>
                <a:latin typeface="Arial Narrow" pitchFamily="34" charset="0"/>
              </a:rPr>
              <a:t> Representative</a:t>
            </a:r>
          </a:p>
          <a:p>
            <a:pPr marL="0" marR="0" indent="0" algn="ctr" defTabSz="914400" rtl="0" eaLnBrk="0" fontAlgn="base" latinLnBrk="0" hangingPunct="0">
              <a:lnSpc>
                <a:spcPct val="100000"/>
              </a:lnSpc>
              <a:spcBef>
                <a:spcPct val="0"/>
              </a:spcBef>
              <a:spcAft>
                <a:spcPct val="0"/>
              </a:spcAft>
              <a:buClrTx/>
              <a:buSzTx/>
              <a:buFontTx/>
              <a:buNone/>
              <a:tabLst/>
            </a:pPr>
            <a:r>
              <a:rPr lang="en-US" sz="1000" b="1" baseline="0" dirty="0" smtClean="0">
                <a:solidFill>
                  <a:schemeClr val="tx1"/>
                </a:solidFill>
                <a:latin typeface="Arial Narrow" pitchFamily="34" charset="0"/>
              </a:rPr>
              <a:t>(COR)</a:t>
            </a:r>
          </a:p>
          <a:p>
            <a:pPr algn="ctr" eaLnBrk="0" fontAlgn="base" hangingPunct="0">
              <a:spcBef>
                <a:spcPct val="0"/>
              </a:spcBef>
              <a:spcAft>
                <a:spcPct val="0"/>
              </a:spcAft>
            </a:pPr>
            <a:r>
              <a:rPr lang="en-US" sz="900" dirty="0" smtClean="0">
                <a:solidFill>
                  <a:srgbClr val="7030A0"/>
                </a:solidFill>
                <a:latin typeface="Arial Narrow" pitchFamily="34" charset="0"/>
              </a:rPr>
              <a:t>(COR duties assigned to specific individuals based on agency’s recommendations.)</a:t>
            </a:r>
          </a:p>
        </p:txBody>
      </p:sp>
      <p:sp>
        <p:nvSpPr>
          <p:cNvPr id="84" name="Snip Diagonal Corner Rectangle 83"/>
          <p:cNvSpPr/>
          <p:nvPr/>
        </p:nvSpPr>
        <p:spPr bwMode="auto">
          <a:xfrm>
            <a:off x="1562099" y="4712385"/>
            <a:ext cx="1333500" cy="914400"/>
          </a:xfrm>
          <a:prstGeom prst="snip2DiagRect">
            <a:avLst/>
          </a:prstGeom>
          <a:solidFill>
            <a:schemeClr val="accent1">
              <a:lumMod val="60000"/>
              <a:lumOff val="40000"/>
            </a:schemeClr>
          </a:solidFill>
          <a:ln>
            <a:headEnd type="none" w="sm" len="sm"/>
            <a:tailEnd type="none" w="sm" len="sm"/>
          </a:ln>
          <a:effectLst>
            <a:glow rad="101600">
              <a:srgbClr val="FFFF0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b="1" dirty="0" smtClean="0">
                <a:solidFill>
                  <a:schemeClr val="tx1"/>
                </a:solidFill>
                <a:latin typeface="Arial Narrow" pitchFamily="34" charset="0"/>
              </a:rPr>
              <a:t>Project Inspector</a:t>
            </a:r>
          </a:p>
          <a:p>
            <a:pPr marL="0" marR="0" indent="0" algn="ctr" defTabSz="914400" rtl="0" eaLnBrk="0" fontAlgn="base" latinLnBrk="0" hangingPunct="0">
              <a:lnSpc>
                <a:spcPct val="100000"/>
              </a:lnSpc>
              <a:spcBef>
                <a:spcPct val="0"/>
              </a:spcBef>
              <a:spcAft>
                <a:spcPct val="0"/>
              </a:spcAft>
              <a:buClrTx/>
              <a:buSzTx/>
              <a:buFontTx/>
              <a:buNone/>
              <a:tabLst/>
            </a:pPr>
            <a:r>
              <a:rPr lang="en-US" sz="1000" b="1" dirty="0" smtClean="0">
                <a:solidFill>
                  <a:schemeClr val="tx1"/>
                </a:solidFill>
                <a:latin typeface="Arial Narrow" pitchFamily="34" charset="0"/>
              </a:rPr>
              <a:t>(PI)</a:t>
            </a:r>
          </a:p>
          <a:p>
            <a:pPr algn="ctr"/>
            <a:r>
              <a:rPr lang="en-US" sz="900" dirty="0" smtClean="0">
                <a:solidFill>
                  <a:srgbClr val="7030A0"/>
                </a:solidFill>
                <a:latin typeface="Arial Narrow" pitchFamily="34" charset="0"/>
              </a:rPr>
              <a:t>( Nominated by the COR, appointed </a:t>
            </a:r>
          </a:p>
          <a:p>
            <a:pPr algn="ctr"/>
            <a:r>
              <a:rPr lang="en-US" sz="900" dirty="0" smtClean="0">
                <a:solidFill>
                  <a:srgbClr val="7030A0"/>
                </a:solidFill>
                <a:latin typeface="Arial Narrow" pitchFamily="34" charset="0"/>
              </a:rPr>
              <a:t>by the CO )</a:t>
            </a:r>
          </a:p>
        </p:txBody>
      </p:sp>
      <p:sp>
        <p:nvSpPr>
          <p:cNvPr id="85" name="Snip Diagonal Corner Rectangle 84"/>
          <p:cNvSpPr/>
          <p:nvPr/>
        </p:nvSpPr>
        <p:spPr bwMode="auto">
          <a:xfrm>
            <a:off x="4643965" y="4651716"/>
            <a:ext cx="1333500" cy="863600"/>
          </a:xfrm>
          <a:prstGeom prst="snip2DiagRect">
            <a:avLst/>
          </a:prstGeom>
          <a:solidFill>
            <a:schemeClr val="accent1">
              <a:lumMod val="60000"/>
              <a:lumOff val="40000"/>
            </a:schemeClr>
          </a:solidFill>
          <a:ln>
            <a:headEnd type="none" w="sm" len="sm"/>
            <a:tailEnd type="none" w="sm" len="sm"/>
          </a:ln>
          <a:effectLst>
            <a:glow rad="101600">
              <a:srgbClr val="FFFF0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b="1" dirty="0" smtClean="0">
                <a:solidFill>
                  <a:schemeClr val="tx1"/>
                </a:solidFill>
                <a:latin typeface="Arial Narrow" pitchFamily="34" charset="0"/>
              </a:rPr>
              <a:t>SEMG</a:t>
            </a:r>
          </a:p>
          <a:p>
            <a:pPr algn="ctr"/>
            <a:r>
              <a:rPr lang="en-US" sz="900" dirty="0" smtClean="0">
                <a:solidFill>
                  <a:srgbClr val="7030A0"/>
                </a:solidFill>
                <a:latin typeface="Arial Narrow" pitchFamily="34" charset="0"/>
              </a:rPr>
              <a:t>( Duties defined in the contract)</a:t>
            </a:r>
          </a:p>
        </p:txBody>
      </p:sp>
      <p:sp>
        <p:nvSpPr>
          <p:cNvPr id="86" name="Snip Diagonal Corner Rectangle 85"/>
          <p:cNvSpPr/>
          <p:nvPr/>
        </p:nvSpPr>
        <p:spPr bwMode="auto">
          <a:xfrm>
            <a:off x="7743825" y="4712385"/>
            <a:ext cx="1333500" cy="508000"/>
          </a:xfrm>
          <a:prstGeom prst="snip2DiagRect">
            <a:avLst/>
          </a:prstGeom>
          <a:solidFill>
            <a:schemeClr val="accent1">
              <a:lumMod val="60000"/>
              <a:lumOff val="40000"/>
            </a:schemeClr>
          </a:solidFill>
          <a:ln>
            <a:headEnd type="none" w="sm" len="sm"/>
            <a:tailEnd type="none" w="sm" len="sm"/>
          </a:ln>
          <a:effectLst>
            <a:glow rad="101600">
              <a:srgbClr val="FFFF0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smtClean="0">
                <a:solidFill>
                  <a:schemeClr val="tx1"/>
                </a:solidFill>
                <a:latin typeface="Arial Narrow" pitchFamily="34" charset="0"/>
              </a:rPr>
              <a:t>SEMG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7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7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7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7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79"/>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1" grpId="0" animBg="1"/>
      <p:bldP spid="71" grpId="1" animBg="1"/>
      <p:bldP spid="72" grpId="0" animBg="1"/>
      <p:bldP spid="72" grpId="1" animBg="1"/>
      <p:bldP spid="74" grpId="0" animBg="1"/>
      <p:bldP spid="74" grpId="1" animBg="1"/>
      <p:bldP spid="75" grpId="0" animBg="1"/>
      <p:bldP spid="75" grpId="1" animBg="1"/>
      <p:bldP spid="76" grpId="0" animBg="1"/>
      <p:bldP spid="76" grpId="1" animBg="1"/>
      <p:bldP spid="77" grpId="0" animBg="1"/>
      <p:bldP spid="77" grpId="1" animBg="1"/>
      <p:bldP spid="79" grpId="0" animBg="1"/>
      <p:bldP spid="79" grpId="1" animBg="1"/>
      <p:bldP spid="80" grpId="0" animBg="1"/>
      <p:bldP spid="80" grpId="1" animBg="1"/>
      <p:bldP spid="84" grpId="0" animBg="1"/>
      <p:bldP spid="85"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SEAT Manager Role</a:t>
            </a:r>
          </a:p>
        </p:txBody>
      </p:sp>
      <p:sp>
        <p:nvSpPr>
          <p:cNvPr id="6" name="Slide Number Placeholder 5"/>
          <p:cNvSpPr>
            <a:spLocks noGrp="1"/>
          </p:cNvSpPr>
          <p:nvPr>
            <p:ph type="sldNum" sz="quarter" idx="12"/>
          </p:nvPr>
        </p:nvSpPr>
        <p:spPr/>
        <p:txBody>
          <a:bodyPr/>
          <a:lstStyle/>
          <a:p>
            <a:r>
              <a:rPr lang="en-US" dirty="0" smtClean="0"/>
              <a:t>Slide 5-</a:t>
            </a:r>
            <a:fld id="{DE6A756E-F09A-4A75-ABD0-A195B1D234BE}" type="slidenum">
              <a:rPr lang="en-US" smtClean="0"/>
              <a:pPr/>
              <a:t>14</a:t>
            </a:fld>
            <a:endParaRPr lang="en-US" dirty="0"/>
          </a:p>
        </p:txBody>
      </p:sp>
      <p:sp>
        <p:nvSpPr>
          <p:cNvPr id="3" name="Content Placeholder 2"/>
          <p:cNvSpPr>
            <a:spLocks noGrp="1"/>
          </p:cNvSpPr>
          <p:nvPr>
            <p:ph type="body" sz="quarter" idx="13"/>
          </p:nvPr>
        </p:nvSpPr>
        <p:spPr>
          <a:xfrm>
            <a:off x="676464" y="1371600"/>
            <a:ext cx="8242683" cy="2438400"/>
          </a:xfrm>
        </p:spPr>
        <p:txBody>
          <a:bodyPr/>
          <a:lstStyle/>
          <a:p>
            <a:pPr marL="0" indent="0">
              <a:buNone/>
            </a:pPr>
            <a:r>
              <a:rPr lang="en-US" dirty="0"/>
              <a:t>The National On-Call </a:t>
            </a:r>
            <a:r>
              <a:rPr lang="en-US" dirty="0" smtClean="0"/>
              <a:t>Contract </a:t>
            </a:r>
            <a:r>
              <a:rPr lang="en-US" dirty="0"/>
              <a:t>outlines the SEMG’s duties, </a:t>
            </a:r>
            <a:r>
              <a:rPr lang="en-US" dirty="0" smtClean="0"/>
              <a:t>responsibilities, </a:t>
            </a:r>
            <a:r>
              <a:rPr lang="en-US" dirty="0"/>
              <a:t>and scope of authority. </a:t>
            </a:r>
          </a:p>
        </p:txBody>
      </p:sp>
      <p:pic>
        <p:nvPicPr>
          <p:cNvPr id="8" name="Picture Placeholder 7" descr="Slide 9.jpg"/>
          <p:cNvPicPr>
            <a:picLocks noGrp="1" noChangeAspect="1"/>
          </p:cNvPicPr>
          <p:nvPr>
            <p:ph type="pic" sz="quarter" idx="14"/>
          </p:nvPr>
        </p:nvPicPr>
        <p:blipFill>
          <a:blip r:embed="rId3" cstate="print"/>
          <a:srcRect l="2862" r="2862"/>
          <a:stretch>
            <a:fillRect/>
          </a:stretch>
        </p:blipFill>
        <p:spPr>
          <a:xfrm>
            <a:off x="2095500" y="3001780"/>
            <a:ext cx="4953000" cy="3505200"/>
          </a:xfrm>
          <a:ln w="28575">
            <a:solidFill>
              <a:schemeClr val="bg1"/>
            </a:solidFill>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SEMG Role </a:t>
            </a:r>
            <a:r>
              <a:rPr lang="en-US" dirty="0" smtClean="0"/>
              <a:t>With </a:t>
            </a:r>
            <a:r>
              <a:rPr lang="en-US" dirty="0"/>
              <a:t>Exclusive Use or Variable Term </a:t>
            </a:r>
            <a:r>
              <a:rPr lang="en-US" dirty="0" smtClean="0"/>
              <a:t>Contracts</a:t>
            </a:r>
            <a:endParaRPr lang="en-US" dirty="0"/>
          </a:p>
        </p:txBody>
      </p:sp>
      <p:sp>
        <p:nvSpPr>
          <p:cNvPr id="3" name="Content Placeholder 2"/>
          <p:cNvSpPr>
            <a:spLocks noGrp="1"/>
          </p:cNvSpPr>
          <p:nvPr>
            <p:ph idx="1"/>
          </p:nvPr>
        </p:nvSpPr>
        <p:spPr/>
        <p:txBody>
          <a:bodyPr/>
          <a:lstStyle/>
          <a:p>
            <a:r>
              <a:rPr lang="en-US" dirty="0" smtClean="0"/>
              <a:t>SEMG </a:t>
            </a:r>
            <a:r>
              <a:rPr lang="en-US" dirty="0"/>
              <a:t>can </a:t>
            </a:r>
            <a:r>
              <a:rPr lang="en-US" dirty="0" smtClean="0"/>
              <a:t>have </a:t>
            </a:r>
            <a:r>
              <a:rPr lang="en-US" dirty="0"/>
              <a:t>various roles assigned to them with the Exclusive Use or Variable Term contract. </a:t>
            </a:r>
          </a:p>
          <a:p>
            <a:r>
              <a:rPr lang="en-US" dirty="0" smtClean="0"/>
              <a:t>If an SEMG </a:t>
            </a:r>
            <a:r>
              <a:rPr lang="en-US" dirty="0"/>
              <a:t>is appointed as </a:t>
            </a:r>
            <a:r>
              <a:rPr lang="en-US" dirty="0" smtClean="0"/>
              <a:t>a PI or a COR for </a:t>
            </a:r>
            <a:r>
              <a:rPr lang="en-US" dirty="0"/>
              <a:t>one of these contracts, it is done in writing and their duties are clearly defined.</a:t>
            </a:r>
          </a:p>
          <a:p>
            <a:endParaRPr lang="en-US" dirty="0"/>
          </a:p>
        </p:txBody>
      </p:sp>
      <p:sp>
        <p:nvSpPr>
          <p:cNvPr id="4" name="Slide Number Placeholder 3"/>
          <p:cNvSpPr>
            <a:spLocks noGrp="1"/>
          </p:cNvSpPr>
          <p:nvPr>
            <p:ph type="sldNum" sz="quarter" idx="12"/>
          </p:nvPr>
        </p:nvSpPr>
        <p:spPr/>
        <p:txBody>
          <a:bodyPr/>
          <a:lstStyle/>
          <a:p>
            <a:r>
              <a:rPr lang="en-US" dirty="0" smtClean="0"/>
              <a:t>Slide 5-</a:t>
            </a:r>
            <a:fld id="{DE6A756E-F09A-4A75-ABD0-A195B1D234BE}"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Discussion Point</a:t>
            </a:r>
            <a:endParaRPr lang="en-US" dirty="0"/>
          </a:p>
        </p:txBody>
      </p:sp>
      <p:sp>
        <p:nvSpPr>
          <p:cNvPr id="4" name="Slide Number Placeholder 3"/>
          <p:cNvSpPr>
            <a:spLocks noGrp="1"/>
          </p:cNvSpPr>
          <p:nvPr>
            <p:ph type="sldNum" sz="quarter" idx="12"/>
          </p:nvPr>
        </p:nvSpPr>
        <p:spPr/>
        <p:txBody>
          <a:bodyPr/>
          <a:lstStyle/>
          <a:p>
            <a:r>
              <a:rPr lang="en-US" dirty="0" smtClean="0"/>
              <a:t>Slide 5-</a:t>
            </a:r>
            <a:fld id="{DE6A756E-F09A-4A75-ABD0-A195B1D234BE}" type="slidenum">
              <a:rPr lang="en-US" smtClean="0"/>
              <a:pPr/>
              <a:t>16</a:t>
            </a:fld>
            <a:endParaRPr lang="en-US" dirty="0"/>
          </a:p>
        </p:txBody>
      </p:sp>
      <p:sp>
        <p:nvSpPr>
          <p:cNvPr id="6" name="Text Placeholder 5"/>
          <p:cNvSpPr>
            <a:spLocks noGrp="1"/>
          </p:cNvSpPr>
          <p:nvPr>
            <p:ph type="body" sz="quarter" idx="13"/>
          </p:nvPr>
        </p:nvSpPr>
        <p:spPr>
          <a:xfrm>
            <a:off x="990599" y="2286000"/>
            <a:ext cx="7478739" cy="4234370"/>
          </a:xfrm>
        </p:spPr>
        <p:txBody>
          <a:bodyPr/>
          <a:lstStyle/>
          <a:p>
            <a:pPr marL="0" indent="0">
              <a:buNone/>
            </a:pPr>
            <a:r>
              <a:rPr lang="en-US" dirty="0" smtClean="0"/>
              <a:t>What role does the local fire and aviation management have when working with contract officers or their representatives?</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Contract Comparison</a:t>
            </a:r>
          </a:p>
        </p:txBody>
      </p:sp>
      <p:sp>
        <p:nvSpPr>
          <p:cNvPr id="5" name="Slide Number Placeholder 4"/>
          <p:cNvSpPr>
            <a:spLocks noGrp="1"/>
          </p:cNvSpPr>
          <p:nvPr>
            <p:ph type="sldNum" sz="quarter" idx="12"/>
          </p:nvPr>
        </p:nvSpPr>
        <p:spPr/>
        <p:txBody>
          <a:bodyPr/>
          <a:lstStyle/>
          <a:p>
            <a:r>
              <a:rPr lang="en-US" dirty="0" smtClean="0"/>
              <a:t>Slide 5-</a:t>
            </a:r>
            <a:fld id="{DE6A756E-F09A-4A75-ABD0-A195B1D234BE}" type="slidenum">
              <a:rPr lang="en-US" smtClean="0"/>
              <a:pPr/>
              <a:t>17</a:t>
            </a:fld>
            <a:endParaRPr lang="en-US" dirty="0"/>
          </a:p>
        </p:txBody>
      </p:sp>
      <p:pic>
        <p:nvPicPr>
          <p:cNvPr id="53250" name="Picture 2"/>
          <p:cNvPicPr>
            <a:picLocks noChangeAspect="1" noChangeArrowheads="1"/>
          </p:cNvPicPr>
          <p:nvPr/>
        </p:nvPicPr>
        <p:blipFill>
          <a:blip r:embed="rId3" cstate="print"/>
          <a:srcRect/>
          <a:stretch>
            <a:fillRect/>
          </a:stretch>
        </p:blipFill>
        <p:spPr bwMode="auto">
          <a:xfrm>
            <a:off x="2606040" y="1260296"/>
            <a:ext cx="3931920" cy="5267771"/>
          </a:xfrm>
          <a:prstGeom prst="rect">
            <a:avLst/>
          </a:prstGeom>
          <a:solidFill>
            <a:schemeClr val="bg1"/>
          </a:solid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cstate="print"/>
          <a:srcRect l="3743" r="3925" b="13584"/>
          <a:stretch>
            <a:fillRect/>
          </a:stretch>
        </p:blipFill>
        <p:spPr bwMode="auto">
          <a:xfrm>
            <a:off x="274320" y="3429000"/>
            <a:ext cx="8595360" cy="1277689"/>
          </a:xfrm>
          <a:prstGeom prst="rect">
            <a:avLst/>
          </a:prstGeom>
          <a:solidFill>
            <a:schemeClr val="bg1"/>
          </a:solidFill>
          <a:ln w="9525">
            <a:noFill/>
            <a:miter lim="800000"/>
            <a:headEnd/>
            <a:tailEnd/>
          </a:ln>
          <a:effectLst/>
        </p:spPr>
      </p:pic>
      <p:sp>
        <p:nvSpPr>
          <p:cNvPr id="2" name="Title 1"/>
          <p:cNvSpPr>
            <a:spLocks noGrp="1"/>
          </p:cNvSpPr>
          <p:nvPr>
            <p:ph type="ctrTitle"/>
          </p:nvPr>
        </p:nvSpPr>
        <p:spPr/>
        <p:txBody>
          <a:bodyPr/>
          <a:lstStyle/>
          <a:p>
            <a:r>
              <a:rPr lang="en-US" dirty="0"/>
              <a:t>Contract Comparison</a:t>
            </a:r>
          </a:p>
        </p:txBody>
      </p:sp>
      <p:sp>
        <p:nvSpPr>
          <p:cNvPr id="5" name="Slide Number Placeholder 4"/>
          <p:cNvSpPr>
            <a:spLocks noGrp="1"/>
          </p:cNvSpPr>
          <p:nvPr>
            <p:ph type="sldNum" sz="quarter" idx="12"/>
          </p:nvPr>
        </p:nvSpPr>
        <p:spPr/>
        <p:txBody>
          <a:bodyPr/>
          <a:lstStyle/>
          <a:p>
            <a:r>
              <a:rPr lang="en-US" dirty="0" smtClean="0"/>
              <a:t>Slide 5-</a:t>
            </a:r>
            <a:fld id="{DE6A756E-F09A-4A75-ABD0-A195B1D234BE}" type="slidenum">
              <a:rPr lang="en-US" smtClean="0"/>
              <a:pPr/>
              <a:t>18</a:t>
            </a:fld>
            <a:endParaRPr lang="en-US" dirty="0"/>
          </a:p>
        </p:txBody>
      </p:sp>
      <p:sp>
        <p:nvSpPr>
          <p:cNvPr id="3" name="Content Placeholder 2"/>
          <p:cNvSpPr>
            <a:spLocks noGrp="1"/>
          </p:cNvSpPr>
          <p:nvPr>
            <p:ph type="body" sz="quarter" idx="13"/>
          </p:nvPr>
        </p:nvSpPr>
        <p:spPr/>
        <p:txBody>
          <a:bodyPr/>
          <a:lstStyle/>
          <a:p>
            <a:pPr marL="0" indent="0" algn="ctr">
              <a:buNone/>
            </a:pPr>
            <a:r>
              <a:rPr lang="en-US" dirty="0"/>
              <a:t>Contract </a:t>
            </a:r>
            <a:r>
              <a:rPr lang="en-US" dirty="0" smtClean="0"/>
              <a:t>Specifications</a:t>
            </a:r>
            <a:endParaRPr lang="en-US"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cstate="print"/>
          <a:srcRect l="3847" r="3821" b="11059"/>
          <a:stretch>
            <a:fillRect/>
          </a:stretch>
        </p:blipFill>
        <p:spPr bwMode="auto">
          <a:xfrm>
            <a:off x="274320" y="3429000"/>
            <a:ext cx="8595360" cy="1848777"/>
          </a:xfrm>
          <a:prstGeom prst="rect">
            <a:avLst/>
          </a:prstGeom>
          <a:solidFill>
            <a:schemeClr val="bg1"/>
          </a:solidFill>
          <a:ln w="9525">
            <a:noFill/>
            <a:miter lim="800000"/>
            <a:headEnd/>
            <a:tailEnd/>
          </a:ln>
          <a:effectLst/>
        </p:spPr>
      </p:pic>
      <p:sp>
        <p:nvSpPr>
          <p:cNvPr id="2" name="Title 1"/>
          <p:cNvSpPr>
            <a:spLocks noGrp="1"/>
          </p:cNvSpPr>
          <p:nvPr>
            <p:ph type="ctrTitle"/>
          </p:nvPr>
        </p:nvSpPr>
        <p:spPr/>
        <p:txBody>
          <a:bodyPr/>
          <a:lstStyle/>
          <a:p>
            <a:r>
              <a:rPr lang="en-US" dirty="0"/>
              <a:t>Contract Comparison</a:t>
            </a:r>
          </a:p>
        </p:txBody>
      </p:sp>
      <p:sp>
        <p:nvSpPr>
          <p:cNvPr id="5" name="Slide Number Placeholder 4"/>
          <p:cNvSpPr>
            <a:spLocks noGrp="1"/>
          </p:cNvSpPr>
          <p:nvPr>
            <p:ph type="sldNum" sz="quarter" idx="12"/>
          </p:nvPr>
        </p:nvSpPr>
        <p:spPr/>
        <p:txBody>
          <a:bodyPr/>
          <a:lstStyle/>
          <a:p>
            <a:r>
              <a:rPr lang="en-US" dirty="0" smtClean="0"/>
              <a:t>Slide 5-</a:t>
            </a:r>
            <a:fld id="{DE6A756E-F09A-4A75-ABD0-A195B1D234BE}" type="slidenum">
              <a:rPr lang="en-US" smtClean="0"/>
              <a:pPr/>
              <a:t>19</a:t>
            </a:fld>
            <a:endParaRPr lang="en-US" dirty="0"/>
          </a:p>
        </p:txBody>
      </p:sp>
      <p:sp>
        <p:nvSpPr>
          <p:cNvPr id="3" name="Content Placeholder 2"/>
          <p:cNvSpPr>
            <a:spLocks noGrp="1"/>
          </p:cNvSpPr>
          <p:nvPr>
            <p:ph type="body" sz="quarter" idx="13"/>
          </p:nvPr>
        </p:nvSpPr>
        <p:spPr/>
        <p:txBody>
          <a:bodyPr/>
          <a:lstStyle/>
          <a:p>
            <a:pPr marL="0" indent="0" algn="ctr">
              <a:buNone/>
            </a:pPr>
            <a:r>
              <a:rPr lang="en-US" dirty="0"/>
              <a:t>Contracted Service </a:t>
            </a:r>
            <a:r>
              <a:rPr lang="en-US" dirty="0" smtClean="0"/>
              <a:t>Time</a:t>
            </a:r>
            <a:endParaRPr lang="en-US"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Objectives</a:t>
            </a:r>
            <a:endParaRPr lang="en-US" dirty="0"/>
          </a:p>
        </p:txBody>
      </p:sp>
      <p:sp>
        <p:nvSpPr>
          <p:cNvPr id="4" name="Slide Number Placeholder 3"/>
          <p:cNvSpPr>
            <a:spLocks noGrp="1"/>
          </p:cNvSpPr>
          <p:nvPr>
            <p:ph type="sldNum" sz="quarter" idx="12"/>
          </p:nvPr>
        </p:nvSpPr>
        <p:spPr/>
        <p:txBody>
          <a:bodyPr/>
          <a:lstStyle/>
          <a:p>
            <a:r>
              <a:rPr lang="en-US" dirty="0" smtClean="0"/>
              <a:t>Slide 5-</a:t>
            </a:r>
            <a:fld id="{DE6A756E-F09A-4A75-ABD0-A195B1D234BE}" type="slidenum">
              <a:rPr lang="en-US" smtClean="0"/>
              <a:pPr/>
              <a:t>2</a:t>
            </a:fld>
            <a:endParaRPr lang="en-US" dirty="0"/>
          </a:p>
        </p:txBody>
      </p:sp>
      <p:sp>
        <p:nvSpPr>
          <p:cNvPr id="3" name="Content Placeholder 2"/>
          <p:cNvSpPr>
            <a:spLocks noGrp="1"/>
          </p:cNvSpPr>
          <p:nvPr>
            <p:ph type="body" sz="quarter" idx="13"/>
          </p:nvPr>
        </p:nvSpPr>
        <p:spPr/>
        <p:txBody>
          <a:bodyPr/>
          <a:lstStyle/>
          <a:p>
            <a:r>
              <a:rPr lang="en-US" dirty="0"/>
              <a:t>Name the three types of aircraft contracts.</a:t>
            </a:r>
          </a:p>
          <a:p>
            <a:r>
              <a:rPr lang="en-US" dirty="0" smtClean="0"/>
              <a:t>Identify </a:t>
            </a:r>
            <a:r>
              <a:rPr lang="en-US" dirty="0"/>
              <a:t>the contract administration line of authority.</a:t>
            </a:r>
          </a:p>
          <a:p>
            <a:r>
              <a:rPr lang="en-US" dirty="0" smtClean="0"/>
              <a:t>Find </a:t>
            </a:r>
            <a:r>
              <a:rPr lang="en-US" dirty="0"/>
              <a:t>contractual clauses to solve contract problems or answer contractor questions.</a:t>
            </a:r>
          </a:p>
        </p:txBody>
      </p:sp>
      <p:pic>
        <p:nvPicPr>
          <p:cNvPr id="5" name="Picture 4" descr="seat_craft.png"/>
          <p:cNvPicPr>
            <a:picLocks noChangeAspect="1"/>
          </p:cNvPicPr>
          <p:nvPr/>
        </p:nvPicPr>
        <p:blipFill>
          <a:blip r:embed="rId2" cstate="print"/>
          <a:stretch>
            <a:fillRect/>
          </a:stretch>
        </p:blipFill>
        <p:spPr>
          <a:xfrm>
            <a:off x="-2247405" y="0"/>
            <a:ext cx="2247405" cy="1130016"/>
          </a:xfrm>
          <a:prstGeom prst="rect">
            <a:avLst/>
          </a:prstGeom>
          <a:effectLst>
            <a:outerShdw blurRad="152400" dist="317500" dir="5400000" sx="90000" sy="-19000" rotWithShape="0">
              <a:prstClr val="black">
                <a:alpha val="15000"/>
              </a:prst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3.33333E-6 2.59259E-6 L 0.98125 0.11759 " pathEditMode="relative" rAng="0" ptsTypes="AA">
                                      <p:cBhvr>
                                        <p:cTn id="6" dur="2000" fill="hold"/>
                                        <p:tgtEl>
                                          <p:spTgt spid="5"/>
                                        </p:tgtEl>
                                        <p:attrNameLst>
                                          <p:attrName>ppt_x</p:attrName>
                                          <p:attrName>ppt_y</p:attrName>
                                        </p:attrNameLst>
                                      </p:cBhvr>
                                      <p:rCtr x="491" y="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l="3847" r="3821" b="13918"/>
          <a:stretch>
            <a:fillRect/>
          </a:stretch>
        </p:blipFill>
        <p:spPr bwMode="auto">
          <a:xfrm>
            <a:off x="274320" y="3429000"/>
            <a:ext cx="8595360" cy="1376902"/>
          </a:xfrm>
          <a:prstGeom prst="rect">
            <a:avLst/>
          </a:prstGeom>
          <a:solidFill>
            <a:schemeClr val="bg1"/>
          </a:solidFill>
          <a:ln w="9525">
            <a:noFill/>
            <a:miter lim="800000"/>
            <a:headEnd/>
            <a:tailEnd/>
          </a:ln>
          <a:effectLst/>
        </p:spPr>
      </p:pic>
      <p:sp>
        <p:nvSpPr>
          <p:cNvPr id="2" name="Title 1"/>
          <p:cNvSpPr>
            <a:spLocks noGrp="1"/>
          </p:cNvSpPr>
          <p:nvPr>
            <p:ph type="ctrTitle"/>
          </p:nvPr>
        </p:nvSpPr>
        <p:spPr/>
        <p:txBody>
          <a:bodyPr/>
          <a:lstStyle/>
          <a:p>
            <a:r>
              <a:rPr lang="en-US" dirty="0"/>
              <a:t>Contract Comparison</a:t>
            </a:r>
          </a:p>
        </p:txBody>
      </p:sp>
      <p:sp>
        <p:nvSpPr>
          <p:cNvPr id="5" name="Slide Number Placeholder 4"/>
          <p:cNvSpPr>
            <a:spLocks noGrp="1"/>
          </p:cNvSpPr>
          <p:nvPr>
            <p:ph type="sldNum" sz="quarter" idx="12"/>
          </p:nvPr>
        </p:nvSpPr>
        <p:spPr/>
        <p:txBody>
          <a:bodyPr/>
          <a:lstStyle/>
          <a:p>
            <a:r>
              <a:rPr lang="en-US" dirty="0" smtClean="0"/>
              <a:t>Slide 5-</a:t>
            </a:r>
            <a:fld id="{DE6A756E-F09A-4A75-ABD0-A195B1D234BE}" type="slidenum">
              <a:rPr lang="en-US" smtClean="0"/>
              <a:pPr/>
              <a:t>20</a:t>
            </a:fld>
            <a:endParaRPr lang="en-US" dirty="0"/>
          </a:p>
        </p:txBody>
      </p:sp>
      <p:sp>
        <p:nvSpPr>
          <p:cNvPr id="3" name="Content Placeholder 2"/>
          <p:cNvSpPr>
            <a:spLocks noGrp="1"/>
          </p:cNvSpPr>
          <p:nvPr>
            <p:ph type="body" sz="quarter" idx="13"/>
          </p:nvPr>
        </p:nvSpPr>
        <p:spPr/>
        <p:txBody>
          <a:bodyPr/>
          <a:lstStyle/>
          <a:p>
            <a:pPr marL="0" indent="0" algn="ctr">
              <a:buNone/>
            </a:pPr>
            <a:r>
              <a:rPr lang="en-US" dirty="0"/>
              <a:t>Daily Availability Cost</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l="3847" r="3821" b="9056"/>
          <a:stretch>
            <a:fillRect/>
          </a:stretch>
        </p:blipFill>
        <p:spPr bwMode="auto">
          <a:xfrm>
            <a:off x="274320" y="3429000"/>
            <a:ext cx="8595360" cy="2438400"/>
          </a:xfrm>
          <a:prstGeom prst="rect">
            <a:avLst/>
          </a:prstGeom>
          <a:solidFill>
            <a:schemeClr val="bg1"/>
          </a:solidFill>
          <a:ln w="9525">
            <a:noFill/>
            <a:miter lim="800000"/>
            <a:headEnd/>
            <a:tailEnd/>
          </a:ln>
          <a:effectLst/>
        </p:spPr>
      </p:pic>
      <p:sp>
        <p:nvSpPr>
          <p:cNvPr id="2" name="Title 1"/>
          <p:cNvSpPr>
            <a:spLocks noGrp="1"/>
          </p:cNvSpPr>
          <p:nvPr>
            <p:ph type="ctrTitle"/>
          </p:nvPr>
        </p:nvSpPr>
        <p:spPr/>
        <p:txBody>
          <a:bodyPr/>
          <a:lstStyle/>
          <a:p>
            <a:r>
              <a:rPr lang="en-US" dirty="0"/>
              <a:t>Contract Comparison</a:t>
            </a:r>
          </a:p>
        </p:txBody>
      </p:sp>
      <p:sp>
        <p:nvSpPr>
          <p:cNvPr id="5" name="Slide Number Placeholder 4"/>
          <p:cNvSpPr>
            <a:spLocks noGrp="1"/>
          </p:cNvSpPr>
          <p:nvPr>
            <p:ph type="sldNum" sz="quarter" idx="12"/>
          </p:nvPr>
        </p:nvSpPr>
        <p:spPr/>
        <p:txBody>
          <a:bodyPr/>
          <a:lstStyle/>
          <a:p>
            <a:r>
              <a:rPr lang="en-US" dirty="0" smtClean="0"/>
              <a:t>Slide 5-</a:t>
            </a:r>
            <a:fld id="{DE6A756E-F09A-4A75-ABD0-A195B1D234BE}" type="slidenum">
              <a:rPr lang="en-US" smtClean="0"/>
              <a:pPr/>
              <a:t>21</a:t>
            </a:fld>
            <a:endParaRPr lang="en-US" dirty="0"/>
          </a:p>
        </p:txBody>
      </p:sp>
      <p:sp>
        <p:nvSpPr>
          <p:cNvPr id="3" name="Content Placeholder 2"/>
          <p:cNvSpPr>
            <a:spLocks noGrp="1"/>
          </p:cNvSpPr>
          <p:nvPr>
            <p:ph type="body" sz="quarter" idx="13"/>
          </p:nvPr>
        </p:nvSpPr>
        <p:spPr/>
        <p:txBody>
          <a:bodyPr/>
          <a:lstStyle/>
          <a:p>
            <a:pPr marL="0" indent="0" algn="ctr">
              <a:buNone/>
            </a:pPr>
            <a:r>
              <a:rPr lang="en-US" dirty="0"/>
              <a:t>Contract Bid Rates </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l="3901" r="3901" b="7293"/>
          <a:stretch>
            <a:fillRect/>
          </a:stretch>
        </p:blipFill>
        <p:spPr bwMode="auto">
          <a:xfrm>
            <a:off x="274320" y="3429000"/>
            <a:ext cx="8595360" cy="2675720"/>
          </a:xfrm>
          <a:prstGeom prst="rect">
            <a:avLst/>
          </a:prstGeom>
          <a:solidFill>
            <a:schemeClr val="bg1"/>
          </a:solidFill>
          <a:ln w="9525">
            <a:noFill/>
            <a:miter lim="800000"/>
            <a:headEnd/>
            <a:tailEnd/>
          </a:ln>
          <a:effectLst/>
        </p:spPr>
      </p:pic>
      <p:sp>
        <p:nvSpPr>
          <p:cNvPr id="2" name="Title 1"/>
          <p:cNvSpPr>
            <a:spLocks noGrp="1"/>
          </p:cNvSpPr>
          <p:nvPr>
            <p:ph type="ctrTitle"/>
          </p:nvPr>
        </p:nvSpPr>
        <p:spPr/>
        <p:txBody>
          <a:bodyPr/>
          <a:lstStyle/>
          <a:p>
            <a:r>
              <a:rPr lang="en-US" dirty="0"/>
              <a:t>Contract Comparison</a:t>
            </a:r>
          </a:p>
        </p:txBody>
      </p:sp>
      <p:sp>
        <p:nvSpPr>
          <p:cNvPr id="5" name="Slide Number Placeholder 4"/>
          <p:cNvSpPr>
            <a:spLocks noGrp="1"/>
          </p:cNvSpPr>
          <p:nvPr>
            <p:ph type="sldNum" sz="quarter" idx="12"/>
          </p:nvPr>
        </p:nvSpPr>
        <p:spPr/>
        <p:txBody>
          <a:bodyPr/>
          <a:lstStyle/>
          <a:p>
            <a:r>
              <a:rPr lang="en-US" dirty="0" smtClean="0"/>
              <a:t>Slide 5-</a:t>
            </a:r>
            <a:fld id="{DE6A756E-F09A-4A75-ABD0-A195B1D234BE}" type="slidenum">
              <a:rPr lang="en-US" smtClean="0"/>
              <a:pPr/>
              <a:t>22</a:t>
            </a:fld>
            <a:endParaRPr lang="en-US" dirty="0"/>
          </a:p>
        </p:txBody>
      </p:sp>
      <p:sp>
        <p:nvSpPr>
          <p:cNvPr id="3" name="Content Placeholder 2"/>
          <p:cNvSpPr>
            <a:spLocks noGrp="1"/>
          </p:cNvSpPr>
          <p:nvPr>
            <p:ph type="body" sz="quarter" idx="13"/>
          </p:nvPr>
        </p:nvSpPr>
        <p:spPr/>
        <p:txBody>
          <a:bodyPr/>
          <a:lstStyle/>
          <a:p>
            <a:pPr marL="0" indent="0" algn="ctr">
              <a:buNone/>
            </a:pPr>
            <a:r>
              <a:rPr lang="en-US" dirty="0"/>
              <a:t>Designated Home </a:t>
            </a:r>
            <a:r>
              <a:rPr lang="en-US" dirty="0" smtClean="0"/>
              <a:t>Base</a:t>
            </a:r>
            <a:endParaRPr lang="en-US" dirty="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Contract Comparison</a:t>
            </a:r>
          </a:p>
        </p:txBody>
      </p:sp>
      <p:sp>
        <p:nvSpPr>
          <p:cNvPr id="5" name="Slide Number Placeholder 4"/>
          <p:cNvSpPr>
            <a:spLocks noGrp="1"/>
          </p:cNvSpPr>
          <p:nvPr>
            <p:ph type="sldNum" sz="quarter" idx="12"/>
          </p:nvPr>
        </p:nvSpPr>
        <p:spPr/>
        <p:txBody>
          <a:bodyPr/>
          <a:lstStyle/>
          <a:p>
            <a:r>
              <a:rPr lang="en-US" dirty="0" smtClean="0"/>
              <a:t>Slide 5-</a:t>
            </a:r>
            <a:fld id="{DE6A756E-F09A-4A75-ABD0-A195B1D234BE}" type="slidenum">
              <a:rPr lang="en-US" smtClean="0"/>
              <a:pPr/>
              <a:t>23</a:t>
            </a:fld>
            <a:endParaRPr lang="en-US" dirty="0"/>
          </a:p>
        </p:txBody>
      </p:sp>
      <p:sp>
        <p:nvSpPr>
          <p:cNvPr id="3" name="Content Placeholder 2"/>
          <p:cNvSpPr>
            <a:spLocks noGrp="1"/>
          </p:cNvSpPr>
          <p:nvPr>
            <p:ph type="body" sz="quarter" idx="13"/>
          </p:nvPr>
        </p:nvSpPr>
        <p:spPr/>
        <p:txBody>
          <a:bodyPr/>
          <a:lstStyle/>
          <a:p>
            <a:pPr algn="ctr">
              <a:buNone/>
            </a:pPr>
            <a:r>
              <a:rPr lang="en-US" dirty="0"/>
              <a:t>Per-Diem/Services Miles </a:t>
            </a:r>
            <a:r>
              <a:rPr lang="en-US" dirty="0" smtClean="0"/>
              <a:t>Cost</a:t>
            </a:r>
            <a:endParaRPr lang="en-US" dirty="0"/>
          </a:p>
        </p:txBody>
      </p:sp>
      <p:pic>
        <p:nvPicPr>
          <p:cNvPr id="40963" name="Picture 3"/>
          <p:cNvPicPr>
            <a:picLocks noChangeAspect="1" noChangeArrowheads="1"/>
          </p:cNvPicPr>
          <p:nvPr/>
        </p:nvPicPr>
        <p:blipFill>
          <a:blip r:embed="rId3" cstate="print"/>
          <a:srcRect l="3847" r="3821" b="6769"/>
          <a:stretch>
            <a:fillRect/>
          </a:stretch>
        </p:blipFill>
        <p:spPr bwMode="auto">
          <a:xfrm>
            <a:off x="274320" y="3215280"/>
            <a:ext cx="8595360" cy="2499720"/>
          </a:xfrm>
          <a:prstGeom prst="rect">
            <a:avLst/>
          </a:prstGeom>
          <a:solidFill>
            <a:schemeClr val="bg1"/>
          </a:solid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l="3847" r="3821" b="9342"/>
          <a:stretch>
            <a:fillRect/>
          </a:stretch>
        </p:blipFill>
        <p:spPr bwMode="auto">
          <a:xfrm>
            <a:off x="274320" y="3429000"/>
            <a:ext cx="8595360" cy="2066565"/>
          </a:xfrm>
          <a:prstGeom prst="rect">
            <a:avLst/>
          </a:prstGeom>
          <a:solidFill>
            <a:schemeClr val="bg1"/>
          </a:solidFill>
          <a:ln w="9525">
            <a:noFill/>
            <a:miter lim="800000"/>
            <a:headEnd/>
            <a:tailEnd/>
          </a:ln>
          <a:effectLst/>
        </p:spPr>
      </p:pic>
      <p:sp>
        <p:nvSpPr>
          <p:cNvPr id="2" name="Title 1"/>
          <p:cNvSpPr>
            <a:spLocks noGrp="1"/>
          </p:cNvSpPr>
          <p:nvPr>
            <p:ph type="ctrTitle"/>
          </p:nvPr>
        </p:nvSpPr>
        <p:spPr/>
        <p:txBody>
          <a:bodyPr/>
          <a:lstStyle/>
          <a:p>
            <a:r>
              <a:rPr lang="en-US" dirty="0"/>
              <a:t>Contract Comparison</a:t>
            </a:r>
          </a:p>
        </p:txBody>
      </p:sp>
      <p:sp>
        <p:nvSpPr>
          <p:cNvPr id="5" name="Slide Number Placeholder 4"/>
          <p:cNvSpPr>
            <a:spLocks noGrp="1"/>
          </p:cNvSpPr>
          <p:nvPr>
            <p:ph type="sldNum" sz="quarter" idx="12"/>
          </p:nvPr>
        </p:nvSpPr>
        <p:spPr/>
        <p:txBody>
          <a:bodyPr/>
          <a:lstStyle/>
          <a:p>
            <a:r>
              <a:rPr lang="en-US" dirty="0" smtClean="0"/>
              <a:t>Slide 5-</a:t>
            </a:r>
            <a:fld id="{DE6A756E-F09A-4A75-ABD0-A195B1D234BE}" type="slidenum">
              <a:rPr lang="en-US" smtClean="0"/>
              <a:pPr/>
              <a:t>24</a:t>
            </a:fld>
            <a:endParaRPr lang="en-US" dirty="0"/>
          </a:p>
        </p:txBody>
      </p:sp>
      <p:sp>
        <p:nvSpPr>
          <p:cNvPr id="3" name="Content Placeholder 2"/>
          <p:cNvSpPr>
            <a:spLocks noGrp="1"/>
          </p:cNvSpPr>
          <p:nvPr>
            <p:ph type="body" sz="quarter" idx="13"/>
          </p:nvPr>
        </p:nvSpPr>
        <p:spPr/>
        <p:txBody>
          <a:bodyPr/>
          <a:lstStyle/>
          <a:p>
            <a:pPr algn="ctr">
              <a:buNone/>
            </a:pPr>
            <a:r>
              <a:rPr lang="en-US" dirty="0"/>
              <a:t>Relief Crew Costs</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cstate="print"/>
          <a:srcRect l="3847" r="3821" b="10352"/>
          <a:stretch>
            <a:fillRect/>
          </a:stretch>
        </p:blipFill>
        <p:spPr bwMode="auto">
          <a:xfrm>
            <a:off x="274320" y="2895600"/>
            <a:ext cx="8595360" cy="2095603"/>
          </a:xfrm>
          <a:prstGeom prst="rect">
            <a:avLst/>
          </a:prstGeom>
          <a:solidFill>
            <a:schemeClr val="bg1"/>
          </a:solidFill>
          <a:ln w="9525">
            <a:noFill/>
            <a:miter lim="800000"/>
            <a:headEnd/>
            <a:tailEnd/>
          </a:ln>
          <a:effectLst/>
        </p:spPr>
      </p:pic>
      <p:sp>
        <p:nvSpPr>
          <p:cNvPr id="2" name="Title 1"/>
          <p:cNvSpPr>
            <a:spLocks noGrp="1"/>
          </p:cNvSpPr>
          <p:nvPr>
            <p:ph type="ctrTitle"/>
          </p:nvPr>
        </p:nvSpPr>
        <p:spPr/>
        <p:txBody>
          <a:bodyPr/>
          <a:lstStyle/>
          <a:p>
            <a:r>
              <a:rPr lang="en-US" dirty="0"/>
              <a:t>Contract Comparison</a:t>
            </a:r>
          </a:p>
        </p:txBody>
      </p:sp>
      <p:sp>
        <p:nvSpPr>
          <p:cNvPr id="5" name="Slide Number Placeholder 4"/>
          <p:cNvSpPr>
            <a:spLocks noGrp="1"/>
          </p:cNvSpPr>
          <p:nvPr>
            <p:ph type="sldNum" sz="quarter" idx="12"/>
          </p:nvPr>
        </p:nvSpPr>
        <p:spPr/>
        <p:txBody>
          <a:bodyPr/>
          <a:lstStyle/>
          <a:p>
            <a:r>
              <a:rPr lang="en-US" dirty="0" smtClean="0"/>
              <a:t>Slide 5-</a:t>
            </a:r>
            <a:fld id="{DE6A756E-F09A-4A75-ABD0-A195B1D234BE}" type="slidenum">
              <a:rPr lang="en-US" smtClean="0"/>
              <a:pPr/>
              <a:t>25</a:t>
            </a:fld>
            <a:endParaRPr lang="en-US" dirty="0"/>
          </a:p>
        </p:txBody>
      </p:sp>
      <p:sp>
        <p:nvSpPr>
          <p:cNvPr id="3" name="Content Placeholder 2"/>
          <p:cNvSpPr>
            <a:spLocks noGrp="1"/>
          </p:cNvSpPr>
          <p:nvPr>
            <p:ph type="body" sz="quarter" idx="13"/>
          </p:nvPr>
        </p:nvSpPr>
        <p:spPr/>
        <p:txBody>
          <a:bodyPr/>
          <a:lstStyle/>
          <a:p>
            <a:pPr algn="ctr">
              <a:buNone/>
            </a:pPr>
            <a:r>
              <a:rPr lang="en-US" dirty="0"/>
              <a:t>Contract </a:t>
            </a:r>
            <a:r>
              <a:rPr lang="en-US" dirty="0" smtClean="0"/>
              <a:t>Authority</a:t>
            </a:r>
            <a:endParaRPr lang="en-US" dirty="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Pros and Cons of the Different Types of Contracts</a:t>
            </a:r>
          </a:p>
        </p:txBody>
      </p:sp>
      <p:sp>
        <p:nvSpPr>
          <p:cNvPr id="4" name="Slide Number Placeholder 3"/>
          <p:cNvSpPr>
            <a:spLocks noGrp="1"/>
          </p:cNvSpPr>
          <p:nvPr>
            <p:ph type="sldNum" sz="quarter" idx="12"/>
          </p:nvPr>
        </p:nvSpPr>
        <p:spPr/>
        <p:txBody>
          <a:bodyPr/>
          <a:lstStyle/>
          <a:p>
            <a:r>
              <a:rPr lang="en-US" dirty="0" smtClean="0"/>
              <a:t>Slide 5-</a:t>
            </a:r>
            <a:fld id="{DE6A756E-F09A-4A75-ABD0-A195B1D234BE}" type="slidenum">
              <a:rPr lang="en-US" smtClean="0"/>
              <a:pPr/>
              <a:t>26</a:t>
            </a:fld>
            <a:endParaRPr lang="en-US" dirty="0"/>
          </a:p>
        </p:txBody>
      </p:sp>
      <p:pic>
        <p:nvPicPr>
          <p:cNvPr id="34818" name="Picture 2"/>
          <p:cNvPicPr>
            <a:picLocks noChangeAspect="1" noChangeArrowheads="1"/>
          </p:cNvPicPr>
          <p:nvPr/>
        </p:nvPicPr>
        <p:blipFill>
          <a:blip r:embed="rId2" cstate="print"/>
          <a:srcRect b="1011"/>
          <a:stretch>
            <a:fillRect/>
          </a:stretch>
        </p:blipFill>
        <p:spPr bwMode="auto">
          <a:xfrm>
            <a:off x="2775100" y="1839074"/>
            <a:ext cx="3593801" cy="4663440"/>
          </a:xfrm>
          <a:prstGeom prst="rect">
            <a:avLst/>
          </a:prstGeom>
          <a:solidFill>
            <a:schemeClr val="bg1"/>
          </a:solid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Pros and Cons of the Different Types of Contracts</a:t>
            </a:r>
            <a:endParaRPr lang="en-US" dirty="0"/>
          </a:p>
        </p:txBody>
      </p:sp>
      <p:sp>
        <p:nvSpPr>
          <p:cNvPr id="6" name="Slide Number Placeholder 5"/>
          <p:cNvSpPr>
            <a:spLocks noGrp="1"/>
          </p:cNvSpPr>
          <p:nvPr>
            <p:ph type="sldNum" sz="quarter" idx="12"/>
          </p:nvPr>
        </p:nvSpPr>
        <p:spPr/>
        <p:txBody>
          <a:bodyPr/>
          <a:lstStyle/>
          <a:p>
            <a:r>
              <a:rPr lang="en-US" dirty="0" smtClean="0"/>
              <a:t>Slide 5-</a:t>
            </a:r>
            <a:fld id="{DE6A756E-F09A-4A75-ABD0-A195B1D234BE}" type="slidenum">
              <a:rPr lang="en-US" smtClean="0"/>
              <a:pPr/>
              <a:t>27</a:t>
            </a:fld>
            <a:endParaRPr lang="en-US" dirty="0"/>
          </a:p>
        </p:txBody>
      </p:sp>
      <p:sp>
        <p:nvSpPr>
          <p:cNvPr id="5" name="Content Placeholder 4"/>
          <p:cNvSpPr>
            <a:spLocks noGrp="1"/>
          </p:cNvSpPr>
          <p:nvPr>
            <p:ph type="body" sz="quarter" idx="13"/>
          </p:nvPr>
        </p:nvSpPr>
        <p:spPr/>
        <p:txBody>
          <a:bodyPr/>
          <a:lstStyle/>
          <a:p>
            <a:pPr algn="ctr">
              <a:buNone/>
            </a:pPr>
            <a:r>
              <a:rPr lang="en-US" dirty="0"/>
              <a:t>Exclusive Use</a:t>
            </a:r>
          </a:p>
        </p:txBody>
      </p:sp>
      <p:pic>
        <p:nvPicPr>
          <p:cNvPr id="44034" name="Picture 2"/>
          <p:cNvPicPr>
            <a:picLocks noChangeAspect="1" noChangeArrowheads="1"/>
          </p:cNvPicPr>
          <p:nvPr/>
        </p:nvPicPr>
        <p:blipFill>
          <a:blip r:embed="rId2" cstate="print"/>
          <a:srcRect b="4827"/>
          <a:stretch>
            <a:fillRect/>
          </a:stretch>
        </p:blipFill>
        <p:spPr bwMode="auto">
          <a:xfrm>
            <a:off x="274320" y="2758224"/>
            <a:ext cx="8595360" cy="3359804"/>
          </a:xfrm>
          <a:prstGeom prst="rect">
            <a:avLst/>
          </a:prstGeom>
          <a:solidFill>
            <a:schemeClr val="bg1"/>
          </a:solid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55" r="355" b="5935"/>
          <a:stretch>
            <a:fillRect/>
          </a:stretch>
        </p:blipFill>
        <p:spPr bwMode="auto">
          <a:xfrm>
            <a:off x="304800" y="2971800"/>
            <a:ext cx="8534400" cy="2971800"/>
          </a:xfrm>
          <a:prstGeom prst="rect">
            <a:avLst/>
          </a:prstGeom>
          <a:solidFill>
            <a:schemeClr val="bg1"/>
          </a:solidFill>
          <a:ln w="9525">
            <a:noFill/>
            <a:miter lim="800000"/>
            <a:headEnd/>
            <a:tailEnd/>
          </a:ln>
          <a:effectLst/>
        </p:spPr>
      </p:pic>
      <p:sp>
        <p:nvSpPr>
          <p:cNvPr id="2" name="Title 1"/>
          <p:cNvSpPr>
            <a:spLocks noGrp="1"/>
          </p:cNvSpPr>
          <p:nvPr>
            <p:ph type="ctrTitle"/>
          </p:nvPr>
        </p:nvSpPr>
        <p:spPr/>
        <p:txBody>
          <a:bodyPr>
            <a:normAutofit fontScale="90000"/>
          </a:bodyPr>
          <a:lstStyle/>
          <a:p>
            <a:r>
              <a:rPr lang="en-US" smtClean="0"/>
              <a:t>Pros and Cons of the Different Types of Contracts</a:t>
            </a:r>
            <a:endParaRPr lang="en-US" dirty="0"/>
          </a:p>
        </p:txBody>
      </p:sp>
      <p:sp>
        <p:nvSpPr>
          <p:cNvPr id="6" name="Slide Number Placeholder 5"/>
          <p:cNvSpPr>
            <a:spLocks noGrp="1"/>
          </p:cNvSpPr>
          <p:nvPr>
            <p:ph type="sldNum" sz="quarter" idx="12"/>
          </p:nvPr>
        </p:nvSpPr>
        <p:spPr/>
        <p:txBody>
          <a:bodyPr/>
          <a:lstStyle/>
          <a:p>
            <a:r>
              <a:rPr lang="en-US" dirty="0" smtClean="0"/>
              <a:t>Slide 5-</a:t>
            </a:r>
            <a:fld id="{DE6A756E-F09A-4A75-ABD0-A195B1D234BE}" type="slidenum">
              <a:rPr lang="en-US" smtClean="0"/>
              <a:pPr/>
              <a:t>28</a:t>
            </a:fld>
            <a:endParaRPr lang="en-US" dirty="0"/>
          </a:p>
        </p:txBody>
      </p:sp>
      <p:sp>
        <p:nvSpPr>
          <p:cNvPr id="5" name="Content Placeholder 4"/>
          <p:cNvSpPr>
            <a:spLocks noGrp="1"/>
          </p:cNvSpPr>
          <p:nvPr>
            <p:ph type="body" sz="quarter" idx="13"/>
          </p:nvPr>
        </p:nvSpPr>
        <p:spPr/>
        <p:txBody>
          <a:bodyPr/>
          <a:lstStyle/>
          <a:p>
            <a:pPr algn="ctr">
              <a:buNone/>
            </a:pPr>
            <a:r>
              <a:rPr lang="en-US" dirty="0"/>
              <a:t>National </a:t>
            </a:r>
            <a:r>
              <a:rPr lang="en-US" dirty="0" smtClean="0"/>
              <a:t>On-Call</a:t>
            </a:r>
            <a:endParaRPr lang="en-US" dirty="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Pros and Cons of the Different Types of Contracts</a:t>
            </a:r>
            <a:endParaRPr lang="en-US" dirty="0"/>
          </a:p>
        </p:txBody>
      </p:sp>
      <p:sp>
        <p:nvSpPr>
          <p:cNvPr id="6" name="Slide Number Placeholder 5"/>
          <p:cNvSpPr>
            <a:spLocks noGrp="1"/>
          </p:cNvSpPr>
          <p:nvPr>
            <p:ph type="sldNum" sz="quarter" idx="12"/>
          </p:nvPr>
        </p:nvSpPr>
        <p:spPr/>
        <p:txBody>
          <a:bodyPr/>
          <a:lstStyle/>
          <a:p>
            <a:r>
              <a:rPr lang="en-US" dirty="0" smtClean="0"/>
              <a:t>Slide 5-</a:t>
            </a:r>
            <a:fld id="{DE6A756E-F09A-4A75-ABD0-A195B1D234BE}" type="slidenum">
              <a:rPr lang="en-US" smtClean="0"/>
              <a:pPr/>
              <a:t>29</a:t>
            </a:fld>
            <a:endParaRPr lang="en-US" dirty="0"/>
          </a:p>
        </p:txBody>
      </p:sp>
      <p:sp>
        <p:nvSpPr>
          <p:cNvPr id="5" name="Content Placeholder 4"/>
          <p:cNvSpPr>
            <a:spLocks noGrp="1"/>
          </p:cNvSpPr>
          <p:nvPr>
            <p:ph type="body" sz="quarter" idx="13"/>
          </p:nvPr>
        </p:nvSpPr>
        <p:spPr/>
        <p:txBody>
          <a:bodyPr/>
          <a:lstStyle/>
          <a:p>
            <a:pPr algn="ctr">
              <a:buNone/>
            </a:pPr>
            <a:r>
              <a:rPr lang="en-US" dirty="0"/>
              <a:t>Variable Term</a:t>
            </a:r>
          </a:p>
        </p:txBody>
      </p:sp>
      <p:pic>
        <p:nvPicPr>
          <p:cNvPr id="45058" name="Picture 2"/>
          <p:cNvPicPr>
            <a:picLocks noChangeAspect="1" noChangeArrowheads="1"/>
          </p:cNvPicPr>
          <p:nvPr/>
        </p:nvPicPr>
        <p:blipFill>
          <a:blip r:embed="rId2" cstate="print"/>
          <a:srcRect b="5090"/>
          <a:stretch>
            <a:fillRect/>
          </a:stretch>
        </p:blipFill>
        <p:spPr bwMode="auto">
          <a:xfrm>
            <a:off x="274320" y="2949317"/>
            <a:ext cx="8595360" cy="3106632"/>
          </a:xfrm>
          <a:prstGeom prst="rect">
            <a:avLst/>
          </a:prstGeom>
          <a:solidFill>
            <a:schemeClr val="bg1"/>
          </a:solid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Different Types of Federal SEAT Contracts Available</a:t>
            </a:r>
          </a:p>
        </p:txBody>
      </p:sp>
      <p:sp>
        <p:nvSpPr>
          <p:cNvPr id="10" name="Slide Number Placeholder 9"/>
          <p:cNvSpPr>
            <a:spLocks noGrp="1"/>
          </p:cNvSpPr>
          <p:nvPr>
            <p:ph type="sldNum" sz="quarter" idx="12"/>
          </p:nvPr>
        </p:nvSpPr>
        <p:spPr/>
        <p:txBody>
          <a:bodyPr/>
          <a:lstStyle/>
          <a:p>
            <a:r>
              <a:rPr lang="en-US" dirty="0" smtClean="0"/>
              <a:t>Slide 5-</a:t>
            </a:r>
            <a:fld id="{DE6A756E-F09A-4A75-ABD0-A195B1D234BE}" type="slidenum">
              <a:rPr lang="en-US" smtClean="0"/>
              <a:pPr/>
              <a:t>3</a:t>
            </a:fld>
            <a:endParaRPr lang="en-US" dirty="0"/>
          </a:p>
        </p:txBody>
      </p:sp>
      <p:pic>
        <p:nvPicPr>
          <p:cNvPr id="14" name="Picture 13" descr="Variable use-1.tif"/>
          <p:cNvPicPr>
            <a:picLocks/>
          </p:cNvPicPr>
          <p:nvPr/>
        </p:nvPicPr>
        <p:blipFill>
          <a:blip r:embed="rId3" cstate="print"/>
          <a:stretch>
            <a:fillRect/>
          </a:stretch>
        </p:blipFill>
        <p:spPr>
          <a:xfrm>
            <a:off x="3155925" y="2380890"/>
            <a:ext cx="2843784" cy="3739896"/>
          </a:xfrm>
          <a:prstGeom prst="rect">
            <a:avLst/>
          </a:prstGeom>
        </p:spPr>
      </p:pic>
      <p:pic>
        <p:nvPicPr>
          <p:cNvPr id="15" name="Picture 14" descr="On call contract-1.tif"/>
          <p:cNvPicPr>
            <a:picLocks noChangeAspect="1"/>
          </p:cNvPicPr>
          <p:nvPr/>
        </p:nvPicPr>
        <p:blipFill>
          <a:blip r:embed="rId4" cstate="print"/>
          <a:stretch>
            <a:fillRect/>
          </a:stretch>
        </p:blipFill>
        <p:spPr>
          <a:xfrm>
            <a:off x="163445" y="2380890"/>
            <a:ext cx="2846448" cy="3735237"/>
          </a:xfrm>
          <a:prstGeom prst="rect">
            <a:avLst/>
          </a:prstGeom>
        </p:spPr>
      </p:pic>
      <p:pic>
        <p:nvPicPr>
          <p:cNvPr id="20" name="Picture 19" descr="Sample Exclusive Use Contract2-1.tif"/>
          <p:cNvPicPr>
            <a:picLocks/>
          </p:cNvPicPr>
          <p:nvPr/>
        </p:nvPicPr>
        <p:blipFill>
          <a:blip r:embed="rId5" cstate="print"/>
          <a:stretch>
            <a:fillRect/>
          </a:stretch>
        </p:blipFill>
        <p:spPr>
          <a:xfrm>
            <a:off x="6145740" y="2380890"/>
            <a:ext cx="2846717" cy="3739896"/>
          </a:xfrm>
          <a:prstGeom prst="rect">
            <a:avLst/>
          </a:prstGeom>
        </p:spPr>
      </p:pic>
      <p:sp>
        <p:nvSpPr>
          <p:cNvPr id="21" name="Rectangle 20"/>
          <p:cNvSpPr/>
          <p:nvPr/>
        </p:nvSpPr>
        <p:spPr bwMode="auto">
          <a:xfrm>
            <a:off x="1938867" y="5943600"/>
            <a:ext cx="846666" cy="110067"/>
          </a:xfrm>
          <a:prstGeom prst="rect">
            <a:avLst/>
          </a:prstGeom>
          <a:solidFill>
            <a:srgbClr val="FFFF00">
              <a:alpha val="58824"/>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 name="Rectangle 21"/>
          <p:cNvSpPr/>
          <p:nvPr/>
        </p:nvSpPr>
        <p:spPr bwMode="auto">
          <a:xfrm>
            <a:off x="4935726" y="5943600"/>
            <a:ext cx="846666" cy="110067"/>
          </a:xfrm>
          <a:prstGeom prst="rect">
            <a:avLst/>
          </a:prstGeom>
          <a:solidFill>
            <a:srgbClr val="FFFF00">
              <a:alpha val="58824"/>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 name="Rectangle 22"/>
          <p:cNvSpPr/>
          <p:nvPr/>
        </p:nvSpPr>
        <p:spPr bwMode="auto">
          <a:xfrm>
            <a:off x="7957133" y="5943600"/>
            <a:ext cx="846666" cy="110067"/>
          </a:xfrm>
          <a:prstGeom prst="rect">
            <a:avLst/>
          </a:prstGeom>
          <a:solidFill>
            <a:srgbClr val="FFFF00">
              <a:alpha val="58824"/>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Parts of a Contract</a:t>
            </a:r>
            <a:endParaRPr lang="en-US" dirty="0"/>
          </a:p>
        </p:txBody>
      </p:sp>
      <p:sp>
        <p:nvSpPr>
          <p:cNvPr id="5" name="Slide Number Placeholder 4"/>
          <p:cNvSpPr>
            <a:spLocks noGrp="1"/>
          </p:cNvSpPr>
          <p:nvPr>
            <p:ph type="sldNum" sz="quarter" idx="12"/>
          </p:nvPr>
        </p:nvSpPr>
        <p:spPr/>
        <p:txBody>
          <a:bodyPr/>
          <a:lstStyle/>
          <a:p>
            <a:r>
              <a:rPr lang="en-US" dirty="0" smtClean="0"/>
              <a:t>Slide 5-</a:t>
            </a:r>
            <a:fld id="{DE6A756E-F09A-4A75-ABD0-A195B1D234BE}" type="slidenum">
              <a:rPr lang="en-US" smtClean="0"/>
              <a:pPr/>
              <a:t>30</a:t>
            </a:fld>
            <a:endParaRPr lang="en-US" dirty="0"/>
          </a:p>
        </p:txBody>
      </p:sp>
      <p:sp>
        <p:nvSpPr>
          <p:cNvPr id="3" name="Content Placeholder 2"/>
          <p:cNvSpPr>
            <a:spLocks noGrp="1"/>
          </p:cNvSpPr>
          <p:nvPr>
            <p:ph type="body" sz="quarter" idx="13"/>
          </p:nvPr>
        </p:nvSpPr>
        <p:spPr/>
        <p:txBody>
          <a:bodyPr>
            <a:normAutofit/>
          </a:bodyPr>
          <a:lstStyle/>
          <a:p>
            <a:r>
              <a:rPr lang="en-US" dirty="0"/>
              <a:t>Table of Contents</a:t>
            </a:r>
          </a:p>
          <a:p>
            <a:r>
              <a:rPr lang="en-US" dirty="0" smtClean="0"/>
              <a:t>Section </a:t>
            </a:r>
            <a:r>
              <a:rPr lang="en-US" dirty="0"/>
              <a:t>A</a:t>
            </a:r>
          </a:p>
          <a:p>
            <a:r>
              <a:rPr lang="en-US" dirty="0" smtClean="0"/>
              <a:t>Section </a:t>
            </a:r>
            <a:r>
              <a:rPr lang="en-US" dirty="0"/>
              <a:t>B</a:t>
            </a:r>
          </a:p>
          <a:p>
            <a:r>
              <a:rPr lang="en-US" dirty="0" smtClean="0"/>
              <a:t>Section </a:t>
            </a:r>
            <a:r>
              <a:rPr lang="en-US" dirty="0"/>
              <a:t>C</a:t>
            </a:r>
          </a:p>
          <a:p>
            <a:r>
              <a:rPr lang="en-US" dirty="0" smtClean="0"/>
              <a:t>Exhibits</a:t>
            </a:r>
            <a:endParaRPr lang="en-US" dirty="0"/>
          </a:p>
          <a:p>
            <a:endParaRPr lang="en-US" dirty="0"/>
          </a:p>
        </p:txBody>
      </p:sp>
      <p:pic>
        <p:nvPicPr>
          <p:cNvPr id="8" name="Picture 7" descr="Variable Terms SEAT Contract-1.tif"/>
          <p:cNvPicPr>
            <a:picLocks noChangeAspect="1"/>
          </p:cNvPicPr>
          <p:nvPr/>
        </p:nvPicPr>
        <p:blipFill>
          <a:blip r:embed="rId3" cstate="print"/>
          <a:stretch>
            <a:fillRect/>
          </a:stretch>
        </p:blipFill>
        <p:spPr>
          <a:xfrm>
            <a:off x="4953000" y="1270000"/>
            <a:ext cx="3967593" cy="5257800"/>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Parts of a Contract</a:t>
            </a:r>
            <a:endParaRPr lang="en-US" dirty="0"/>
          </a:p>
        </p:txBody>
      </p:sp>
      <p:sp>
        <p:nvSpPr>
          <p:cNvPr id="5" name="Slide Number Placeholder 4"/>
          <p:cNvSpPr>
            <a:spLocks noGrp="1"/>
          </p:cNvSpPr>
          <p:nvPr>
            <p:ph type="sldNum" sz="quarter" idx="12"/>
          </p:nvPr>
        </p:nvSpPr>
        <p:spPr/>
        <p:txBody>
          <a:bodyPr/>
          <a:lstStyle/>
          <a:p>
            <a:r>
              <a:rPr lang="en-US" dirty="0" smtClean="0"/>
              <a:t>Slide 5-</a:t>
            </a:r>
            <a:fld id="{DE6A756E-F09A-4A75-ABD0-A195B1D234BE}" type="slidenum">
              <a:rPr lang="en-US" smtClean="0"/>
              <a:pPr/>
              <a:t>31</a:t>
            </a:fld>
            <a:endParaRPr lang="en-US" dirty="0"/>
          </a:p>
        </p:txBody>
      </p:sp>
      <p:sp>
        <p:nvSpPr>
          <p:cNvPr id="9" name="Content Placeholder 8"/>
          <p:cNvSpPr>
            <a:spLocks noGrp="1"/>
          </p:cNvSpPr>
          <p:nvPr>
            <p:ph type="body" sz="quarter" idx="13"/>
          </p:nvPr>
        </p:nvSpPr>
        <p:spPr>
          <a:xfrm>
            <a:off x="676465" y="1930154"/>
            <a:ext cx="3895535" cy="4590216"/>
          </a:xfrm>
        </p:spPr>
        <p:txBody>
          <a:bodyPr/>
          <a:lstStyle/>
          <a:p>
            <a:pPr marL="0" indent="0">
              <a:buNone/>
            </a:pPr>
            <a:r>
              <a:rPr lang="en-US" dirty="0" smtClean="0">
                <a:solidFill>
                  <a:srgbClr val="00B0F0"/>
                </a:solidFill>
              </a:rPr>
              <a:t>Section A </a:t>
            </a:r>
            <a:r>
              <a:rPr lang="en-US" dirty="0" smtClean="0"/>
              <a:t>Requirements and Prices</a:t>
            </a:r>
            <a:endParaRPr lang="en-US" dirty="0"/>
          </a:p>
        </p:txBody>
      </p:sp>
      <p:pic>
        <p:nvPicPr>
          <p:cNvPr id="6" name="Picture 5" descr="Variable Terms SEAT Contract-1.tif"/>
          <p:cNvPicPr>
            <a:picLocks noChangeAspect="1"/>
          </p:cNvPicPr>
          <p:nvPr/>
        </p:nvPicPr>
        <p:blipFill>
          <a:blip r:embed="rId2" cstate="print"/>
          <a:stretch>
            <a:fillRect/>
          </a:stretch>
        </p:blipFill>
        <p:spPr>
          <a:xfrm>
            <a:off x="4953000" y="1270000"/>
            <a:ext cx="3967593" cy="5257800"/>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Rectangle 6"/>
          <p:cNvSpPr/>
          <p:nvPr/>
        </p:nvSpPr>
        <p:spPr bwMode="auto">
          <a:xfrm>
            <a:off x="5029200" y="1676400"/>
            <a:ext cx="1828800" cy="533400"/>
          </a:xfrm>
          <a:prstGeom prst="rect">
            <a:avLst/>
          </a:prstGeom>
          <a:noFill/>
          <a:ln w="38100" cap="flat" cmpd="sng" algn="ctr">
            <a:solidFill>
              <a:srgbClr val="00B0F0"/>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Parts of a Contract</a:t>
            </a:r>
            <a:endParaRPr lang="en-US" dirty="0"/>
          </a:p>
        </p:txBody>
      </p:sp>
      <p:sp>
        <p:nvSpPr>
          <p:cNvPr id="7" name="Slide Number Placeholder 6"/>
          <p:cNvSpPr>
            <a:spLocks noGrp="1"/>
          </p:cNvSpPr>
          <p:nvPr>
            <p:ph type="sldNum" sz="quarter" idx="12"/>
          </p:nvPr>
        </p:nvSpPr>
        <p:spPr/>
        <p:txBody>
          <a:bodyPr/>
          <a:lstStyle/>
          <a:p>
            <a:r>
              <a:rPr lang="en-US" dirty="0" smtClean="0"/>
              <a:t>Slide 5-</a:t>
            </a:r>
            <a:fld id="{DE6A756E-F09A-4A75-ABD0-A195B1D234BE}" type="slidenum">
              <a:rPr lang="en-US" smtClean="0"/>
              <a:pPr/>
              <a:t>32</a:t>
            </a:fld>
            <a:endParaRPr lang="en-US" dirty="0"/>
          </a:p>
        </p:txBody>
      </p:sp>
      <p:sp>
        <p:nvSpPr>
          <p:cNvPr id="5" name="Content Placeholder 4"/>
          <p:cNvSpPr>
            <a:spLocks noGrp="1"/>
          </p:cNvSpPr>
          <p:nvPr>
            <p:ph type="body" sz="quarter" idx="13"/>
          </p:nvPr>
        </p:nvSpPr>
        <p:spPr>
          <a:xfrm>
            <a:off x="676465" y="1930154"/>
            <a:ext cx="3895535" cy="4590216"/>
          </a:xfrm>
        </p:spPr>
        <p:txBody>
          <a:bodyPr/>
          <a:lstStyle/>
          <a:p>
            <a:pPr marL="0" indent="0">
              <a:buNone/>
            </a:pPr>
            <a:r>
              <a:rPr lang="en-US" dirty="0" smtClean="0">
                <a:solidFill>
                  <a:srgbClr val="00B0F0"/>
                </a:solidFill>
              </a:rPr>
              <a:t>Section B</a:t>
            </a:r>
          </a:p>
          <a:p>
            <a:pPr marL="0" indent="0">
              <a:buNone/>
            </a:pPr>
            <a:r>
              <a:rPr lang="en-US" dirty="0" smtClean="0"/>
              <a:t>Technical </a:t>
            </a:r>
            <a:r>
              <a:rPr lang="en-US" dirty="0"/>
              <a:t>Specifications</a:t>
            </a:r>
          </a:p>
        </p:txBody>
      </p:sp>
      <p:pic>
        <p:nvPicPr>
          <p:cNvPr id="8" name="Picture 7" descr="Variable Terms SEAT Contract-1.tif"/>
          <p:cNvPicPr>
            <a:picLocks noChangeAspect="1"/>
          </p:cNvPicPr>
          <p:nvPr/>
        </p:nvPicPr>
        <p:blipFill>
          <a:blip r:embed="rId2" cstate="print"/>
          <a:stretch>
            <a:fillRect/>
          </a:stretch>
        </p:blipFill>
        <p:spPr>
          <a:xfrm>
            <a:off x="4953000" y="1270000"/>
            <a:ext cx="3967593" cy="5257800"/>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Rectangle 8"/>
          <p:cNvSpPr/>
          <p:nvPr/>
        </p:nvSpPr>
        <p:spPr bwMode="auto">
          <a:xfrm>
            <a:off x="5029200" y="2209800"/>
            <a:ext cx="1828800" cy="3048000"/>
          </a:xfrm>
          <a:prstGeom prst="rect">
            <a:avLst/>
          </a:prstGeom>
          <a:noFill/>
          <a:ln w="38100" cap="flat" cmpd="sng" algn="ctr">
            <a:solidFill>
              <a:srgbClr val="00B0F0"/>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Parts of a Contract</a:t>
            </a:r>
            <a:endParaRPr lang="en-US" dirty="0"/>
          </a:p>
        </p:txBody>
      </p:sp>
      <p:sp>
        <p:nvSpPr>
          <p:cNvPr id="7" name="Slide Number Placeholder 6"/>
          <p:cNvSpPr>
            <a:spLocks noGrp="1"/>
          </p:cNvSpPr>
          <p:nvPr>
            <p:ph type="sldNum" sz="quarter" idx="12"/>
          </p:nvPr>
        </p:nvSpPr>
        <p:spPr/>
        <p:txBody>
          <a:bodyPr/>
          <a:lstStyle/>
          <a:p>
            <a:r>
              <a:rPr lang="en-US" dirty="0" smtClean="0"/>
              <a:t>Slide 5-</a:t>
            </a:r>
            <a:fld id="{DE6A756E-F09A-4A75-ABD0-A195B1D234BE}" type="slidenum">
              <a:rPr lang="en-US" smtClean="0"/>
              <a:pPr/>
              <a:t>33</a:t>
            </a:fld>
            <a:endParaRPr lang="en-US" dirty="0"/>
          </a:p>
        </p:txBody>
      </p:sp>
      <p:sp>
        <p:nvSpPr>
          <p:cNvPr id="5" name="Content Placeholder 4"/>
          <p:cNvSpPr>
            <a:spLocks noGrp="1"/>
          </p:cNvSpPr>
          <p:nvPr>
            <p:ph type="body" sz="quarter" idx="13"/>
          </p:nvPr>
        </p:nvSpPr>
        <p:spPr>
          <a:xfrm>
            <a:off x="676465" y="1930154"/>
            <a:ext cx="3895535" cy="4590216"/>
          </a:xfrm>
        </p:spPr>
        <p:txBody>
          <a:bodyPr/>
          <a:lstStyle/>
          <a:p>
            <a:pPr marL="0" indent="0">
              <a:buNone/>
            </a:pPr>
            <a:r>
              <a:rPr lang="en-US" dirty="0" smtClean="0">
                <a:solidFill>
                  <a:srgbClr val="00B0F0"/>
                </a:solidFill>
              </a:rPr>
              <a:t>Section C</a:t>
            </a:r>
          </a:p>
          <a:p>
            <a:pPr marL="0" indent="0">
              <a:buNone/>
            </a:pPr>
            <a:r>
              <a:rPr lang="en-US" dirty="0" smtClean="0"/>
              <a:t>Contract </a:t>
            </a:r>
            <a:r>
              <a:rPr lang="en-US" dirty="0"/>
              <a:t>Terms and Conditions</a:t>
            </a:r>
          </a:p>
        </p:txBody>
      </p:sp>
      <p:pic>
        <p:nvPicPr>
          <p:cNvPr id="8" name="Picture 7" descr="Variable Terms SEAT Contract-1.tif"/>
          <p:cNvPicPr>
            <a:picLocks noChangeAspect="1"/>
          </p:cNvPicPr>
          <p:nvPr/>
        </p:nvPicPr>
        <p:blipFill>
          <a:blip r:embed="rId2" cstate="print"/>
          <a:stretch>
            <a:fillRect/>
          </a:stretch>
        </p:blipFill>
        <p:spPr>
          <a:xfrm>
            <a:off x="4953000" y="1270000"/>
            <a:ext cx="3967593" cy="5257800"/>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Rectangle 8"/>
          <p:cNvSpPr/>
          <p:nvPr/>
        </p:nvSpPr>
        <p:spPr bwMode="auto">
          <a:xfrm>
            <a:off x="5029200" y="5257800"/>
            <a:ext cx="1828800" cy="838200"/>
          </a:xfrm>
          <a:prstGeom prst="rect">
            <a:avLst/>
          </a:prstGeom>
          <a:noFill/>
          <a:ln w="38100" cap="flat" cmpd="sng" algn="ctr">
            <a:solidFill>
              <a:srgbClr val="00B0F0"/>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6934200" y="1524000"/>
            <a:ext cx="1828800" cy="3733800"/>
          </a:xfrm>
          <a:prstGeom prst="rect">
            <a:avLst/>
          </a:prstGeom>
          <a:noFill/>
          <a:ln w="38100" cap="flat" cmpd="sng" algn="ctr">
            <a:solidFill>
              <a:srgbClr val="00B0F0"/>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Mod 5 Changes VT SEAT March 2009.tif"/>
          <p:cNvPicPr>
            <a:picLocks noGrp="1" noChangeAspect="1"/>
          </p:cNvPicPr>
          <p:nvPr>
            <p:ph type="pic" sz="quarter" idx="13"/>
          </p:nvPr>
        </p:nvPicPr>
        <p:blipFill>
          <a:blip r:embed="rId3" cstate="print"/>
          <a:srcRect t="223" b="96"/>
          <a:stretch>
            <a:fillRect/>
          </a:stretch>
        </p:blipFill>
        <p:spPr>
          <a:xfrm>
            <a:off x="4351934" y="520700"/>
            <a:ext cx="4378254" cy="588856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a:xfrm>
            <a:off x="0" y="1227666"/>
            <a:ext cx="4131733" cy="4292599"/>
          </a:xfrm>
        </p:spPr>
        <p:txBody>
          <a:bodyPr/>
          <a:lstStyle/>
          <a:p>
            <a:r>
              <a:rPr lang="en-US" dirty="0"/>
              <a:t>Contract Issues or Concerns</a:t>
            </a:r>
          </a:p>
        </p:txBody>
      </p:sp>
      <p:sp>
        <p:nvSpPr>
          <p:cNvPr id="4" name="Slide Number Placeholder 3"/>
          <p:cNvSpPr>
            <a:spLocks noGrp="1"/>
          </p:cNvSpPr>
          <p:nvPr>
            <p:ph type="sldNum" sz="quarter" idx="12"/>
          </p:nvPr>
        </p:nvSpPr>
        <p:spPr/>
        <p:txBody>
          <a:bodyPr/>
          <a:lstStyle/>
          <a:p>
            <a:r>
              <a:rPr lang="en-US" dirty="0" smtClean="0"/>
              <a:t>Slide 5-</a:t>
            </a:r>
            <a:fld id="{DE6A756E-F09A-4A75-ABD0-A195B1D234BE}" type="slidenum">
              <a:rPr lang="en-US" smtClean="0"/>
              <a:pPr/>
              <a:t>34</a:t>
            </a:fld>
            <a:endParaRPr lang="en-US" dirty="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Discussion Point</a:t>
            </a:r>
            <a:endParaRPr lang="en-US" dirty="0"/>
          </a:p>
        </p:txBody>
      </p:sp>
      <p:sp>
        <p:nvSpPr>
          <p:cNvPr id="6" name="Slide Number Placeholder 5"/>
          <p:cNvSpPr>
            <a:spLocks noGrp="1"/>
          </p:cNvSpPr>
          <p:nvPr>
            <p:ph type="sldNum" sz="quarter" idx="12"/>
          </p:nvPr>
        </p:nvSpPr>
        <p:spPr/>
        <p:txBody>
          <a:bodyPr/>
          <a:lstStyle/>
          <a:p>
            <a:r>
              <a:rPr lang="en-US" dirty="0" smtClean="0"/>
              <a:t>Slide 5-</a:t>
            </a:r>
            <a:fld id="{DE6A756E-F09A-4A75-ABD0-A195B1D234BE}" type="slidenum">
              <a:rPr lang="en-US" smtClean="0"/>
              <a:pPr/>
              <a:t>35</a:t>
            </a:fld>
            <a:endParaRPr lang="en-US" dirty="0"/>
          </a:p>
        </p:txBody>
      </p:sp>
      <p:sp>
        <p:nvSpPr>
          <p:cNvPr id="9" name="Text Placeholder 8"/>
          <p:cNvSpPr>
            <a:spLocks noGrp="1"/>
          </p:cNvSpPr>
          <p:nvPr>
            <p:ph type="body" sz="quarter" idx="13"/>
          </p:nvPr>
        </p:nvSpPr>
        <p:spPr>
          <a:xfrm>
            <a:off x="676465" y="1828800"/>
            <a:ext cx="7792874" cy="4590216"/>
          </a:xfrm>
        </p:spPr>
        <p:txBody>
          <a:bodyPr/>
          <a:lstStyle/>
          <a:p>
            <a:pPr marL="0" indent="0">
              <a:buNone/>
            </a:pPr>
            <a:r>
              <a:rPr lang="en-US" dirty="0" smtClean="0"/>
              <a:t>If a support vehicle becomes unavailable but the SEAT can continue to reload from another contractor’s support vehicle, can you as a SEAT Manager authorize this action or negotiate a lower rate? </a:t>
            </a:r>
          </a:p>
          <a:p>
            <a:pPr marL="0" indent="0">
              <a:buNone/>
            </a:pPr>
            <a:endParaRPr lang="en-US" dirty="0" smtClean="0"/>
          </a:p>
          <a:p>
            <a:pPr marL="0" indent="0">
              <a:buNone/>
            </a:pPr>
            <a:r>
              <a:rPr lang="en-US" dirty="0" smtClean="0"/>
              <a:t>Keep in mind the fire really needs the aerial support.</a:t>
            </a:r>
          </a:p>
          <a:p>
            <a:endParaRPr lang="en-US" dirty="0"/>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Tips for SEMG With Contract Modifications or Amendments</a:t>
            </a:r>
            <a:endParaRPr lang="en-US" dirty="0"/>
          </a:p>
        </p:txBody>
      </p:sp>
      <p:sp>
        <p:nvSpPr>
          <p:cNvPr id="4" name="Slide Number Placeholder 3"/>
          <p:cNvSpPr>
            <a:spLocks noGrp="1"/>
          </p:cNvSpPr>
          <p:nvPr>
            <p:ph type="sldNum" sz="quarter" idx="12"/>
          </p:nvPr>
        </p:nvSpPr>
        <p:spPr/>
        <p:txBody>
          <a:bodyPr/>
          <a:lstStyle/>
          <a:p>
            <a:r>
              <a:rPr lang="en-US" dirty="0" smtClean="0"/>
              <a:t>Slide 5-</a:t>
            </a:r>
            <a:fld id="{DE6A756E-F09A-4A75-ABD0-A195B1D234BE}" type="slidenum">
              <a:rPr lang="en-US" smtClean="0"/>
              <a:pPr/>
              <a:t>36</a:t>
            </a:fld>
            <a:endParaRPr lang="en-US" dirty="0"/>
          </a:p>
        </p:txBody>
      </p:sp>
      <p:sp>
        <p:nvSpPr>
          <p:cNvPr id="3" name="Content Placeholder 2"/>
          <p:cNvSpPr>
            <a:spLocks noGrp="1"/>
          </p:cNvSpPr>
          <p:nvPr>
            <p:ph type="body" sz="quarter" idx="13"/>
          </p:nvPr>
        </p:nvSpPr>
        <p:spPr/>
        <p:txBody>
          <a:bodyPr>
            <a:normAutofit/>
          </a:bodyPr>
          <a:lstStyle/>
          <a:p>
            <a:r>
              <a:rPr lang="en-US" b="1" dirty="0" smtClean="0"/>
              <a:t>Ask </a:t>
            </a:r>
            <a:r>
              <a:rPr lang="en-US" b="1" dirty="0"/>
              <a:t>the contractor if there have been any modifications to their contract. Ask for a copy of the modification.</a:t>
            </a:r>
          </a:p>
          <a:p>
            <a:r>
              <a:rPr lang="en-US" b="1" dirty="0"/>
              <a:t>If any situation arises in the field that has the capability of changing the technical specifications or terms and conditions of the contract, immediately contact the CO. </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Tips for SEMG With Contract Modifications or Amendments</a:t>
            </a:r>
            <a:endParaRPr lang="en-US" dirty="0"/>
          </a:p>
        </p:txBody>
      </p:sp>
      <p:sp>
        <p:nvSpPr>
          <p:cNvPr id="4" name="Slide Number Placeholder 3"/>
          <p:cNvSpPr>
            <a:spLocks noGrp="1"/>
          </p:cNvSpPr>
          <p:nvPr>
            <p:ph type="sldNum" sz="quarter" idx="12"/>
          </p:nvPr>
        </p:nvSpPr>
        <p:spPr/>
        <p:txBody>
          <a:bodyPr/>
          <a:lstStyle/>
          <a:p>
            <a:r>
              <a:rPr lang="en-US" dirty="0" smtClean="0"/>
              <a:t>Slide 5-</a:t>
            </a:r>
            <a:fld id="{DE6A756E-F09A-4A75-ABD0-A195B1D234BE}" type="slidenum">
              <a:rPr lang="en-US" smtClean="0"/>
              <a:pPr/>
              <a:t>37</a:t>
            </a:fld>
            <a:endParaRPr lang="en-US" dirty="0"/>
          </a:p>
        </p:txBody>
      </p:sp>
      <p:sp>
        <p:nvSpPr>
          <p:cNvPr id="3" name="Content Placeholder 2"/>
          <p:cNvSpPr>
            <a:spLocks noGrp="1"/>
          </p:cNvSpPr>
          <p:nvPr>
            <p:ph type="body" sz="quarter" idx="13"/>
          </p:nvPr>
        </p:nvSpPr>
        <p:spPr/>
        <p:txBody>
          <a:bodyPr>
            <a:normAutofit/>
          </a:bodyPr>
          <a:lstStyle/>
          <a:p>
            <a:pPr marL="0" indent="0">
              <a:buNone/>
            </a:pPr>
            <a:r>
              <a:rPr lang="en-US" b="1" dirty="0" smtClean="0"/>
              <a:t>If </a:t>
            </a:r>
            <a:r>
              <a:rPr lang="en-US" b="1" dirty="0"/>
              <a:t>any changes have been made to the contact, document the scenario, or proposed actions, and the solutions or modifications agreed to between the CO and vendor on daily diary section of the SEAT </a:t>
            </a:r>
            <a:r>
              <a:rPr lang="en-US" b="1" dirty="0" smtClean="0"/>
              <a:t>Daily </a:t>
            </a:r>
            <a:r>
              <a:rPr lang="en-US" b="1" dirty="0"/>
              <a:t>Operations Worksheet (</a:t>
            </a:r>
            <a:r>
              <a:rPr lang="en-US" b="1" dirty="0" smtClean="0"/>
              <a:t>SEAT-002</a:t>
            </a:r>
            <a:r>
              <a:rPr lang="en-US" b="1" dirty="0" smtClean="0"/>
              <a:t>).</a:t>
            </a:r>
            <a:endParaRPr lang="en-US" b="1" dirty="0"/>
          </a:p>
          <a:p>
            <a:endParaRPr lang="en-US" dirty="0"/>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Conflicts or Disagreements</a:t>
            </a:r>
          </a:p>
        </p:txBody>
      </p:sp>
      <p:sp>
        <p:nvSpPr>
          <p:cNvPr id="4" name="Slide Number Placeholder 3"/>
          <p:cNvSpPr>
            <a:spLocks noGrp="1"/>
          </p:cNvSpPr>
          <p:nvPr>
            <p:ph type="sldNum" sz="quarter" idx="12"/>
          </p:nvPr>
        </p:nvSpPr>
        <p:spPr/>
        <p:txBody>
          <a:bodyPr/>
          <a:lstStyle/>
          <a:p>
            <a:r>
              <a:rPr lang="en-US" dirty="0" smtClean="0"/>
              <a:t>Slide 5-</a:t>
            </a:r>
            <a:fld id="{DE6A756E-F09A-4A75-ABD0-A195B1D234BE}" type="slidenum">
              <a:rPr lang="en-US" smtClean="0"/>
              <a:pPr/>
              <a:t>38</a:t>
            </a:fld>
            <a:endParaRPr lang="en-US" dirty="0"/>
          </a:p>
        </p:txBody>
      </p:sp>
      <p:sp>
        <p:nvSpPr>
          <p:cNvPr id="3" name="Content Placeholder 2"/>
          <p:cNvSpPr>
            <a:spLocks noGrp="1"/>
          </p:cNvSpPr>
          <p:nvPr>
            <p:ph type="body" sz="quarter" idx="13"/>
          </p:nvPr>
        </p:nvSpPr>
        <p:spPr>
          <a:xfrm>
            <a:off x="676464" y="1930154"/>
            <a:ext cx="8188135" cy="4590216"/>
          </a:xfrm>
        </p:spPr>
        <p:txBody>
          <a:bodyPr/>
          <a:lstStyle/>
          <a:p>
            <a:pPr marL="0" indent="0">
              <a:buNone/>
            </a:pPr>
            <a:r>
              <a:rPr lang="en-US" dirty="0"/>
              <a:t>The SEAT Manager should involve the appropriate level of contract authority in the beginning </a:t>
            </a:r>
            <a:r>
              <a:rPr lang="en-US" dirty="0" smtClean="0"/>
              <a:t>of the documentation </a:t>
            </a:r>
            <a:r>
              <a:rPr lang="en-US" dirty="0"/>
              <a:t>process </a:t>
            </a:r>
            <a:r>
              <a:rPr lang="en-US" dirty="0" smtClean="0"/>
              <a:t>to </a:t>
            </a:r>
            <a:r>
              <a:rPr lang="en-US" dirty="0"/>
              <a:t>ensure that they are not </a:t>
            </a:r>
            <a:r>
              <a:rPr lang="en-US" dirty="0" smtClean="0"/>
              <a:t>outside </a:t>
            </a:r>
            <a:r>
              <a:rPr lang="en-US" dirty="0"/>
              <a:t>their scope of authority </a:t>
            </a:r>
            <a:r>
              <a:rPr lang="en-US" dirty="0" smtClean="0"/>
              <a:t>or committing </a:t>
            </a:r>
            <a:r>
              <a:rPr lang="en-US" dirty="0"/>
              <a:t>the government to unobtainable </a:t>
            </a:r>
            <a:r>
              <a:rPr lang="en-US" dirty="0" smtClean="0"/>
              <a:t>solutions.</a:t>
            </a:r>
            <a:endParaRPr lang="en-US" dirty="0"/>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Conflicts or Disagreements</a:t>
            </a:r>
          </a:p>
        </p:txBody>
      </p:sp>
      <p:sp>
        <p:nvSpPr>
          <p:cNvPr id="4" name="Slide Number Placeholder 3"/>
          <p:cNvSpPr>
            <a:spLocks noGrp="1"/>
          </p:cNvSpPr>
          <p:nvPr>
            <p:ph type="sldNum" sz="quarter" idx="12"/>
          </p:nvPr>
        </p:nvSpPr>
        <p:spPr/>
        <p:txBody>
          <a:bodyPr/>
          <a:lstStyle/>
          <a:p>
            <a:r>
              <a:rPr lang="en-US" dirty="0" smtClean="0"/>
              <a:t>Slide 5-</a:t>
            </a:r>
            <a:fld id="{DE6A756E-F09A-4A75-ABD0-A195B1D234BE}" type="slidenum">
              <a:rPr lang="en-US" smtClean="0"/>
              <a:pPr/>
              <a:t>39</a:t>
            </a:fld>
            <a:endParaRPr lang="en-US" dirty="0"/>
          </a:p>
        </p:txBody>
      </p:sp>
      <p:sp>
        <p:nvSpPr>
          <p:cNvPr id="3" name="Content Placeholder 2"/>
          <p:cNvSpPr>
            <a:spLocks noGrp="1"/>
          </p:cNvSpPr>
          <p:nvPr>
            <p:ph type="body" sz="quarter" idx="13"/>
          </p:nvPr>
        </p:nvSpPr>
        <p:spPr/>
        <p:txBody>
          <a:bodyPr>
            <a:normAutofit/>
          </a:bodyPr>
          <a:lstStyle/>
          <a:p>
            <a:pPr marL="0" indent="0">
              <a:buNone/>
            </a:pPr>
            <a:r>
              <a:rPr lang="en-US" dirty="0" smtClean="0"/>
              <a:t>General </a:t>
            </a:r>
            <a:r>
              <a:rPr lang="en-US" dirty="0"/>
              <a:t>contact guideline for requesting assistance from contract </a:t>
            </a:r>
            <a:r>
              <a:rPr lang="en-US" dirty="0" smtClean="0"/>
              <a:t>authority:</a:t>
            </a:r>
          </a:p>
          <a:p>
            <a:pPr lvl="1"/>
            <a:r>
              <a:rPr lang="en-US" dirty="0" smtClean="0"/>
              <a:t>If </a:t>
            </a:r>
            <a:r>
              <a:rPr lang="en-US" dirty="0"/>
              <a:t>the problem is contractual and operational related, contact the </a:t>
            </a:r>
            <a:r>
              <a:rPr lang="en-US" dirty="0" smtClean="0"/>
              <a:t>COR.</a:t>
            </a:r>
          </a:p>
          <a:p>
            <a:pPr lvl="1"/>
            <a:r>
              <a:rPr lang="en-US" dirty="0" smtClean="0"/>
              <a:t>If </a:t>
            </a:r>
            <a:r>
              <a:rPr lang="en-US" dirty="0"/>
              <a:t>the </a:t>
            </a:r>
            <a:r>
              <a:rPr lang="en-US"/>
              <a:t>problem </a:t>
            </a:r>
            <a:r>
              <a:rPr lang="en-US" smtClean="0"/>
              <a:t>is </a:t>
            </a:r>
            <a:r>
              <a:rPr lang="en-US" dirty="0"/>
              <a:t>technical in nature, contact </a:t>
            </a:r>
            <a:r>
              <a:rPr lang="en-US"/>
              <a:t>the </a:t>
            </a:r>
            <a:r>
              <a:rPr lang="en-US" smtClean="0"/>
              <a:t>COTR.</a:t>
            </a:r>
            <a:endParaRPr lang="en-US"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National On-Call Contract</a:t>
            </a:r>
            <a:endParaRPr lang="en-US" dirty="0"/>
          </a:p>
        </p:txBody>
      </p:sp>
      <p:sp>
        <p:nvSpPr>
          <p:cNvPr id="6" name="Slide Number Placeholder 5"/>
          <p:cNvSpPr>
            <a:spLocks noGrp="1"/>
          </p:cNvSpPr>
          <p:nvPr>
            <p:ph type="sldNum" sz="quarter" idx="12"/>
          </p:nvPr>
        </p:nvSpPr>
        <p:spPr/>
        <p:txBody>
          <a:bodyPr/>
          <a:lstStyle/>
          <a:p>
            <a:r>
              <a:rPr lang="en-US" dirty="0" smtClean="0"/>
              <a:t>Slide 5-</a:t>
            </a:r>
            <a:fld id="{DE6A756E-F09A-4A75-ABD0-A195B1D234BE}" type="slidenum">
              <a:rPr lang="en-US" smtClean="0"/>
              <a:pPr/>
              <a:t>4</a:t>
            </a:fld>
            <a:endParaRPr lang="en-US" dirty="0"/>
          </a:p>
        </p:txBody>
      </p:sp>
      <p:sp>
        <p:nvSpPr>
          <p:cNvPr id="5" name="Text Placeholder 4"/>
          <p:cNvSpPr>
            <a:spLocks noGrp="1"/>
          </p:cNvSpPr>
          <p:nvPr>
            <p:ph type="body" sz="quarter" idx="13"/>
          </p:nvPr>
        </p:nvSpPr>
        <p:spPr>
          <a:xfrm>
            <a:off x="384048" y="1444752"/>
            <a:ext cx="3895535" cy="4590216"/>
          </a:xfrm>
        </p:spPr>
        <p:txBody>
          <a:bodyPr/>
          <a:lstStyle/>
          <a:p>
            <a:r>
              <a:rPr lang="en-US" sz="2200" dirty="0" smtClean="0"/>
              <a:t>Most common contract used</a:t>
            </a:r>
            <a:br>
              <a:rPr lang="en-US" sz="2200" dirty="0" smtClean="0"/>
            </a:br>
            <a:endParaRPr lang="en-US" sz="2200" dirty="0" smtClean="0"/>
          </a:p>
          <a:p>
            <a:r>
              <a:rPr lang="en-US" sz="2200" dirty="0" smtClean="0"/>
              <a:t>Used for unspecified timeframe</a:t>
            </a:r>
            <a:br>
              <a:rPr lang="en-US" sz="2200" dirty="0" smtClean="0"/>
            </a:br>
            <a:endParaRPr lang="en-US" sz="2200" dirty="0" smtClean="0"/>
          </a:p>
          <a:p>
            <a:r>
              <a:rPr lang="en-US" sz="2200" dirty="0" smtClean="0"/>
              <a:t>Awarded every 3 years</a:t>
            </a:r>
            <a:br>
              <a:rPr lang="en-US" sz="2200" dirty="0" smtClean="0"/>
            </a:br>
            <a:endParaRPr lang="en-US" sz="2200" dirty="0" smtClean="0"/>
          </a:p>
          <a:p>
            <a:r>
              <a:rPr lang="en-US" sz="2200" dirty="0" smtClean="0"/>
              <a:t>Used nationally</a:t>
            </a:r>
          </a:p>
        </p:txBody>
      </p:sp>
      <p:pic>
        <p:nvPicPr>
          <p:cNvPr id="7" name="Picture 6" descr="On call contract-1.tif"/>
          <p:cNvPicPr>
            <a:picLocks noChangeAspect="1"/>
          </p:cNvPicPr>
          <p:nvPr/>
        </p:nvPicPr>
        <p:blipFill>
          <a:blip r:embed="rId3" cstate="print"/>
          <a:stretch>
            <a:fillRect/>
          </a:stretch>
        </p:blipFill>
        <p:spPr>
          <a:xfrm>
            <a:off x="4800600" y="1298448"/>
            <a:ext cx="3909022" cy="5129594"/>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Tips for SEMG </a:t>
            </a:r>
            <a:r>
              <a:rPr lang="en-US" dirty="0" smtClean="0"/>
              <a:t>With </a:t>
            </a:r>
            <a:r>
              <a:rPr lang="en-US" dirty="0"/>
              <a:t>Conflicts </a:t>
            </a:r>
            <a:r>
              <a:rPr lang="en-US" dirty="0" smtClean="0"/>
              <a:t/>
            </a:r>
            <a:br>
              <a:rPr lang="en-US" dirty="0" smtClean="0"/>
            </a:br>
            <a:r>
              <a:rPr lang="en-US" dirty="0" smtClean="0"/>
              <a:t>or </a:t>
            </a:r>
            <a:r>
              <a:rPr lang="en-US" dirty="0"/>
              <a:t>Disagreements</a:t>
            </a:r>
          </a:p>
        </p:txBody>
      </p:sp>
      <p:sp>
        <p:nvSpPr>
          <p:cNvPr id="4" name="Slide Number Placeholder 3"/>
          <p:cNvSpPr>
            <a:spLocks noGrp="1"/>
          </p:cNvSpPr>
          <p:nvPr>
            <p:ph type="sldNum" sz="quarter" idx="12"/>
          </p:nvPr>
        </p:nvSpPr>
        <p:spPr/>
        <p:txBody>
          <a:bodyPr/>
          <a:lstStyle/>
          <a:p>
            <a:r>
              <a:rPr lang="en-US" dirty="0" smtClean="0"/>
              <a:t>Slide 5-</a:t>
            </a:r>
            <a:fld id="{DE6A756E-F09A-4A75-ABD0-A195B1D234BE}" type="slidenum">
              <a:rPr lang="en-US" smtClean="0"/>
              <a:pPr/>
              <a:t>40</a:t>
            </a:fld>
            <a:endParaRPr lang="en-US" dirty="0"/>
          </a:p>
        </p:txBody>
      </p:sp>
      <p:sp>
        <p:nvSpPr>
          <p:cNvPr id="3" name="Content Placeholder 2"/>
          <p:cNvSpPr>
            <a:spLocks noGrp="1"/>
          </p:cNvSpPr>
          <p:nvPr>
            <p:ph type="body" sz="quarter" idx="13"/>
          </p:nvPr>
        </p:nvSpPr>
        <p:spPr/>
        <p:txBody>
          <a:bodyPr>
            <a:normAutofit/>
          </a:bodyPr>
          <a:lstStyle/>
          <a:p>
            <a:r>
              <a:rPr lang="en-US" b="1" dirty="0"/>
              <a:t>It is important that the SEAT Manager objectively document all events, conversations, and actions taken concerning a conflict or disagreement. Only use facts.</a:t>
            </a:r>
          </a:p>
          <a:p>
            <a:r>
              <a:rPr lang="en-US" b="1" dirty="0"/>
              <a:t>Always keep the local agency supervisor apprised of any conflicts, </a:t>
            </a:r>
            <a:r>
              <a:rPr lang="en-US" b="1" dirty="0" smtClean="0"/>
              <a:t>discussions, </a:t>
            </a:r>
            <a:r>
              <a:rPr lang="en-US" b="1" dirty="0"/>
              <a:t>or problems that may come up during operations</a:t>
            </a:r>
            <a:r>
              <a:rPr lang="en-US" b="1" dirty="0" smtClean="0"/>
              <a:t>.</a:t>
            </a:r>
            <a:endParaRPr lang="en-US" b="1" dirty="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Tips for SEMG </a:t>
            </a:r>
            <a:r>
              <a:rPr lang="en-US" dirty="0" smtClean="0"/>
              <a:t>With </a:t>
            </a:r>
            <a:r>
              <a:rPr lang="en-US" dirty="0"/>
              <a:t>Conflicts or Disagreements</a:t>
            </a:r>
          </a:p>
        </p:txBody>
      </p:sp>
      <p:sp>
        <p:nvSpPr>
          <p:cNvPr id="4" name="Slide Number Placeholder 3"/>
          <p:cNvSpPr>
            <a:spLocks noGrp="1"/>
          </p:cNvSpPr>
          <p:nvPr>
            <p:ph type="sldNum" sz="quarter" idx="12"/>
          </p:nvPr>
        </p:nvSpPr>
        <p:spPr/>
        <p:txBody>
          <a:bodyPr/>
          <a:lstStyle/>
          <a:p>
            <a:r>
              <a:rPr lang="en-US" dirty="0" smtClean="0"/>
              <a:t>Slide 5-</a:t>
            </a:r>
            <a:fld id="{DE6A756E-F09A-4A75-ABD0-A195B1D234BE}" type="slidenum">
              <a:rPr lang="en-US" smtClean="0"/>
              <a:pPr/>
              <a:t>41</a:t>
            </a:fld>
            <a:endParaRPr lang="en-US" dirty="0"/>
          </a:p>
        </p:txBody>
      </p:sp>
      <p:sp>
        <p:nvSpPr>
          <p:cNvPr id="3" name="Content Placeholder 2"/>
          <p:cNvSpPr>
            <a:spLocks noGrp="1"/>
          </p:cNvSpPr>
          <p:nvPr>
            <p:ph type="body" sz="quarter" idx="13"/>
          </p:nvPr>
        </p:nvSpPr>
        <p:spPr/>
        <p:txBody>
          <a:bodyPr>
            <a:normAutofit/>
          </a:bodyPr>
          <a:lstStyle/>
          <a:p>
            <a:pPr marL="0" indent="0">
              <a:buNone/>
            </a:pPr>
            <a:r>
              <a:rPr lang="en-US" b="1" dirty="0" smtClean="0"/>
              <a:t>Protect </a:t>
            </a:r>
            <a:r>
              <a:rPr lang="en-US" b="1" dirty="0"/>
              <a:t>your good working relationship with the contractor by not spend unproductive time arguing with them. Contact the appropriate level of contract authority early in </a:t>
            </a:r>
            <a:r>
              <a:rPr lang="en-US" b="1" dirty="0" smtClean="0"/>
              <a:t>the discussions </a:t>
            </a:r>
            <a:r>
              <a:rPr lang="en-US" b="1" dirty="0"/>
              <a:t>for help and advice. </a:t>
            </a:r>
            <a:r>
              <a:rPr lang="en-US" b="1" dirty="0" smtClean="0"/>
              <a:t/>
            </a:r>
            <a:br>
              <a:rPr lang="en-US" b="1" dirty="0" smtClean="0"/>
            </a:br>
            <a:r>
              <a:rPr lang="en-US" b="1" dirty="0" smtClean="0"/>
              <a:t>They </a:t>
            </a:r>
            <a:r>
              <a:rPr lang="en-US" b="1" dirty="0"/>
              <a:t>have the authority to work directly with the contractor for possible solutions or modifications. </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Availability/Unavailability</a:t>
            </a:r>
          </a:p>
        </p:txBody>
      </p:sp>
      <p:sp>
        <p:nvSpPr>
          <p:cNvPr id="5" name="Slide Number Placeholder 4"/>
          <p:cNvSpPr>
            <a:spLocks noGrp="1"/>
          </p:cNvSpPr>
          <p:nvPr>
            <p:ph type="sldNum" sz="quarter" idx="12"/>
          </p:nvPr>
        </p:nvSpPr>
        <p:spPr/>
        <p:txBody>
          <a:bodyPr/>
          <a:lstStyle/>
          <a:p>
            <a:r>
              <a:rPr lang="en-US" dirty="0" smtClean="0"/>
              <a:t>Slide 5-</a:t>
            </a:r>
            <a:fld id="{DE6A756E-F09A-4A75-ABD0-A195B1D234BE}" type="slidenum">
              <a:rPr lang="en-US" smtClean="0"/>
              <a:pPr/>
              <a:t>42</a:t>
            </a:fld>
            <a:endParaRPr lang="en-US" dirty="0"/>
          </a:p>
        </p:txBody>
      </p:sp>
      <p:sp>
        <p:nvSpPr>
          <p:cNvPr id="3" name="Content Placeholder 2"/>
          <p:cNvSpPr>
            <a:spLocks noGrp="1"/>
          </p:cNvSpPr>
          <p:nvPr>
            <p:ph type="body" sz="quarter" idx="13"/>
          </p:nvPr>
        </p:nvSpPr>
        <p:spPr/>
        <p:txBody>
          <a:bodyPr/>
          <a:lstStyle/>
          <a:p>
            <a:pPr marL="0" indent="0">
              <a:buNone/>
            </a:pPr>
            <a:r>
              <a:rPr lang="en-US" dirty="0"/>
              <a:t>Payment for daily availability is based on a </a:t>
            </a:r>
            <a:r>
              <a:rPr lang="en-US" dirty="0" smtClean="0"/>
              <a:t>14-hour </a:t>
            </a:r>
            <a:r>
              <a:rPr lang="en-US" dirty="0"/>
              <a:t>period for all national SEAT contracts.</a:t>
            </a:r>
          </a:p>
        </p:txBody>
      </p:sp>
      <p:pic>
        <p:nvPicPr>
          <p:cNvPr id="7" name="Picture Placeholder 6" descr="Slide 35.jpg"/>
          <p:cNvPicPr>
            <a:picLocks noGrp="1" noChangeAspect="1"/>
          </p:cNvPicPr>
          <p:nvPr>
            <p:ph type="pic" sz="quarter" idx="14"/>
          </p:nvPr>
        </p:nvPicPr>
        <p:blipFill>
          <a:blip r:embed="rId3" cstate="print"/>
          <a:srcRect t="3535" b="3535"/>
          <a:stretch>
            <a:fillRect/>
          </a:stretch>
        </p:blipFill>
        <p:spPr>
          <a:xfrm>
            <a:off x="2057400" y="2971800"/>
            <a:ext cx="5029200" cy="3505200"/>
          </a:xfrm>
          <a:ln w="28575">
            <a:solidFill>
              <a:schemeClr val="bg1"/>
            </a:solidFill>
          </a:ln>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Availability/Unavailability</a:t>
            </a:r>
            <a:endParaRPr lang="en-US" dirty="0"/>
          </a:p>
        </p:txBody>
      </p:sp>
      <p:sp>
        <p:nvSpPr>
          <p:cNvPr id="4" name="Slide Number Placeholder 3"/>
          <p:cNvSpPr>
            <a:spLocks noGrp="1"/>
          </p:cNvSpPr>
          <p:nvPr>
            <p:ph type="sldNum" sz="quarter" idx="12"/>
          </p:nvPr>
        </p:nvSpPr>
        <p:spPr/>
        <p:txBody>
          <a:bodyPr/>
          <a:lstStyle/>
          <a:p>
            <a:r>
              <a:rPr lang="en-US" dirty="0" smtClean="0"/>
              <a:t>Slide 5-</a:t>
            </a:r>
            <a:fld id="{DE6A756E-F09A-4A75-ABD0-A195B1D234BE}" type="slidenum">
              <a:rPr lang="en-US" smtClean="0"/>
              <a:pPr/>
              <a:t>43</a:t>
            </a:fld>
            <a:endParaRPr lang="en-US" dirty="0"/>
          </a:p>
        </p:txBody>
      </p:sp>
      <p:sp>
        <p:nvSpPr>
          <p:cNvPr id="3" name="Content Placeholder 2"/>
          <p:cNvSpPr>
            <a:spLocks noGrp="1"/>
          </p:cNvSpPr>
          <p:nvPr>
            <p:ph type="body" sz="quarter" idx="13"/>
          </p:nvPr>
        </p:nvSpPr>
        <p:spPr/>
        <p:txBody>
          <a:bodyPr/>
          <a:lstStyle/>
          <a:p>
            <a:pPr>
              <a:buNone/>
            </a:pPr>
            <a:r>
              <a:rPr lang="en-US" dirty="0">
                <a:solidFill>
                  <a:srgbClr val="92D050"/>
                </a:solidFill>
              </a:rPr>
              <a:t>Example:  </a:t>
            </a:r>
            <a:endParaRPr lang="en-US" dirty="0" smtClean="0">
              <a:solidFill>
                <a:srgbClr val="92D050"/>
              </a:solidFill>
            </a:endParaRPr>
          </a:p>
          <a:p>
            <a:pPr marL="0" indent="0">
              <a:buNone/>
            </a:pPr>
            <a:r>
              <a:rPr lang="en-US" dirty="0" smtClean="0"/>
              <a:t>The </a:t>
            </a:r>
            <a:r>
              <a:rPr lang="en-US" dirty="0"/>
              <a:t>contractor is in service at </a:t>
            </a:r>
            <a:r>
              <a:rPr lang="en-US" dirty="0" smtClean="0"/>
              <a:t/>
            </a:r>
            <a:br>
              <a:rPr lang="en-US" dirty="0" smtClean="0"/>
            </a:br>
            <a:r>
              <a:rPr lang="en-US" dirty="0" smtClean="0"/>
              <a:t>0900. </a:t>
            </a:r>
            <a:r>
              <a:rPr lang="en-US" dirty="0"/>
              <a:t>They were released for the day at 1800 with no flight hours. Is the contractor still paid for a full day (14/14th) of availability?</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Availability/Unavailability</a:t>
            </a:r>
            <a:endParaRPr lang="en-US" dirty="0"/>
          </a:p>
        </p:txBody>
      </p:sp>
      <p:sp>
        <p:nvSpPr>
          <p:cNvPr id="4" name="Slide Number Placeholder 3"/>
          <p:cNvSpPr>
            <a:spLocks noGrp="1"/>
          </p:cNvSpPr>
          <p:nvPr>
            <p:ph type="sldNum" sz="quarter" idx="12"/>
          </p:nvPr>
        </p:nvSpPr>
        <p:spPr/>
        <p:txBody>
          <a:bodyPr/>
          <a:lstStyle/>
          <a:p>
            <a:r>
              <a:rPr lang="en-US" dirty="0" smtClean="0"/>
              <a:t>Slide 5-</a:t>
            </a:r>
            <a:fld id="{DE6A756E-F09A-4A75-ABD0-A195B1D234BE}" type="slidenum">
              <a:rPr lang="en-US" smtClean="0"/>
              <a:pPr/>
              <a:t>44</a:t>
            </a:fld>
            <a:endParaRPr lang="en-US" dirty="0"/>
          </a:p>
        </p:txBody>
      </p:sp>
      <p:sp>
        <p:nvSpPr>
          <p:cNvPr id="3" name="Content Placeholder 2"/>
          <p:cNvSpPr>
            <a:spLocks noGrp="1"/>
          </p:cNvSpPr>
          <p:nvPr>
            <p:ph type="body" sz="quarter" idx="13"/>
          </p:nvPr>
        </p:nvSpPr>
        <p:spPr/>
        <p:txBody>
          <a:bodyPr/>
          <a:lstStyle/>
          <a:p>
            <a:pPr>
              <a:buNone/>
            </a:pPr>
            <a:r>
              <a:rPr lang="en-US" dirty="0">
                <a:solidFill>
                  <a:srgbClr val="92D050"/>
                </a:solidFill>
              </a:rPr>
              <a:t>Example:  </a:t>
            </a:r>
            <a:endParaRPr lang="en-US" dirty="0" smtClean="0">
              <a:solidFill>
                <a:srgbClr val="92D050"/>
              </a:solidFill>
            </a:endParaRPr>
          </a:p>
          <a:p>
            <a:pPr marL="0" indent="0">
              <a:buNone/>
            </a:pPr>
            <a:r>
              <a:rPr lang="en-US" dirty="0" smtClean="0"/>
              <a:t>If </a:t>
            </a:r>
            <a:r>
              <a:rPr lang="en-US" dirty="0"/>
              <a:t>the Daily Availability (AV) </a:t>
            </a:r>
            <a:r>
              <a:rPr lang="en-US" dirty="0" smtClean="0"/>
              <a:t>Rate is </a:t>
            </a:r>
            <a:r>
              <a:rPr lang="en-US" dirty="0"/>
              <a:t>$</a:t>
            </a:r>
            <a:r>
              <a:rPr lang="en-US" dirty="0" smtClean="0"/>
              <a:t>2,450.00 </a:t>
            </a:r>
            <a:r>
              <a:rPr lang="en-US" dirty="0"/>
              <a:t>per </a:t>
            </a:r>
            <a:r>
              <a:rPr lang="en-US" dirty="0" smtClean="0"/>
              <a:t>day, to </a:t>
            </a:r>
            <a:r>
              <a:rPr lang="en-US" dirty="0"/>
              <a:t>find the hourly rate, </a:t>
            </a:r>
            <a:r>
              <a:rPr lang="en-US" dirty="0" smtClean="0"/>
              <a:t>divide </a:t>
            </a:r>
            <a:r>
              <a:rPr lang="en-US" dirty="0"/>
              <a:t>$</a:t>
            </a:r>
            <a:r>
              <a:rPr lang="en-US" dirty="0" smtClean="0"/>
              <a:t>2,450.00 </a:t>
            </a:r>
            <a:r>
              <a:rPr lang="en-US" dirty="0"/>
              <a:t>by 14 = $175.00 per hour. </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Availability/Unavailability</a:t>
            </a:r>
            <a:endParaRPr lang="en-US" dirty="0"/>
          </a:p>
        </p:txBody>
      </p:sp>
      <p:sp>
        <p:nvSpPr>
          <p:cNvPr id="4" name="Slide Number Placeholder 3"/>
          <p:cNvSpPr>
            <a:spLocks noGrp="1"/>
          </p:cNvSpPr>
          <p:nvPr>
            <p:ph type="sldNum" sz="quarter" idx="12"/>
          </p:nvPr>
        </p:nvSpPr>
        <p:spPr/>
        <p:txBody>
          <a:bodyPr/>
          <a:lstStyle/>
          <a:p>
            <a:r>
              <a:rPr lang="en-US" dirty="0" smtClean="0"/>
              <a:t>Slide 5-</a:t>
            </a:r>
            <a:fld id="{DE6A756E-F09A-4A75-ABD0-A195B1D234BE}" type="slidenum">
              <a:rPr lang="en-US" smtClean="0"/>
              <a:pPr/>
              <a:t>45</a:t>
            </a:fld>
            <a:endParaRPr lang="en-US" dirty="0"/>
          </a:p>
        </p:txBody>
      </p:sp>
      <p:sp>
        <p:nvSpPr>
          <p:cNvPr id="3" name="Content Placeholder 2"/>
          <p:cNvSpPr>
            <a:spLocks noGrp="1"/>
          </p:cNvSpPr>
          <p:nvPr>
            <p:ph type="body" sz="quarter" idx="13"/>
          </p:nvPr>
        </p:nvSpPr>
        <p:spPr/>
        <p:txBody>
          <a:bodyPr/>
          <a:lstStyle/>
          <a:p>
            <a:pPr marL="0" indent="0">
              <a:buNone/>
            </a:pPr>
            <a:r>
              <a:rPr lang="en-US" dirty="0"/>
              <a:t>Unavailability is defined in the contract as whenever the Contractor fails to comply with the availability requirements specified herein pursuant to the operations schedules by the Government.</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Availability/Unavailability</a:t>
            </a:r>
            <a:endParaRPr lang="en-US" dirty="0"/>
          </a:p>
        </p:txBody>
      </p:sp>
      <p:sp>
        <p:nvSpPr>
          <p:cNvPr id="4" name="Slide Number Placeholder 3"/>
          <p:cNvSpPr>
            <a:spLocks noGrp="1"/>
          </p:cNvSpPr>
          <p:nvPr>
            <p:ph type="sldNum" sz="quarter" idx="12"/>
          </p:nvPr>
        </p:nvSpPr>
        <p:spPr/>
        <p:txBody>
          <a:bodyPr/>
          <a:lstStyle/>
          <a:p>
            <a:r>
              <a:rPr lang="en-US" dirty="0" smtClean="0"/>
              <a:t>Slide 5-</a:t>
            </a:r>
            <a:fld id="{DE6A756E-F09A-4A75-ABD0-A195B1D234BE}" type="slidenum">
              <a:rPr lang="en-US" smtClean="0"/>
              <a:pPr/>
              <a:t>46</a:t>
            </a:fld>
            <a:endParaRPr lang="en-US" dirty="0"/>
          </a:p>
        </p:txBody>
      </p:sp>
      <p:sp>
        <p:nvSpPr>
          <p:cNvPr id="3" name="Content Placeholder 2"/>
          <p:cNvSpPr>
            <a:spLocks noGrp="1"/>
          </p:cNvSpPr>
          <p:nvPr>
            <p:ph type="body" sz="quarter" idx="13"/>
          </p:nvPr>
        </p:nvSpPr>
        <p:spPr/>
        <p:txBody>
          <a:bodyPr/>
          <a:lstStyle/>
          <a:p>
            <a:pPr>
              <a:buNone/>
            </a:pPr>
            <a:r>
              <a:rPr lang="en-US" dirty="0">
                <a:solidFill>
                  <a:srgbClr val="92D050"/>
                </a:solidFill>
              </a:rPr>
              <a:t>Example: </a:t>
            </a:r>
            <a:endParaRPr lang="en-US" dirty="0" smtClean="0">
              <a:solidFill>
                <a:srgbClr val="92D050"/>
              </a:solidFill>
            </a:endParaRPr>
          </a:p>
          <a:p>
            <a:pPr marL="0" indent="0">
              <a:buNone/>
            </a:pPr>
            <a:r>
              <a:rPr lang="en-US" dirty="0" smtClean="0"/>
              <a:t>If </a:t>
            </a:r>
            <a:r>
              <a:rPr lang="en-US" dirty="0"/>
              <a:t>the contractor is in service at 0900 </a:t>
            </a:r>
            <a:r>
              <a:rPr lang="en-US" dirty="0" smtClean="0"/>
              <a:t>and </a:t>
            </a:r>
            <a:r>
              <a:rPr lang="en-US" dirty="0"/>
              <a:t>the support equipment is unavailable from </a:t>
            </a:r>
            <a:r>
              <a:rPr lang="en-US" dirty="0" smtClean="0"/>
              <a:t>1015 </a:t>
            </a:r>
            <a:r>
              <a:rPr lang="en-US" dirty="0"/>
              <a:t>to </a:t>
            </a:r>
            <a:r>
              <a:rPr lang="en-US" dirty="0" smtClean="0"/>
              <a:t>1125 </a:t>
            </a:r>
            <a:r>
              <a:rPr lang="en-US" dirty="0"/>
              <a:t>and the contractor is released at </a:t>
            </a:r>
            <a:r>
              <a:rPr lang="en-US" dirty="0" smtClean="0"/>
              <a:t>1800, </a:t>
            </a:r>
            <a:r>
              <a:rPr lang="en-US" dirty="0"/>
              <a:t>how many hours of availability is the contractor paid for</a:t>
            </a:r>
            <a:r>
              <a:rPr lang="en-US" dirty="0" smtClean="0"/>
              <a:t>?</a:t>
            </a:r>
            <a:endParaRPr lang="en-US" dirty="0"/>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Conversion Chart</a:t>
            </a:r>
            <a:endParaRPr lang="en-US" dirty="0"/>
          </a:p>
        </p:txBody>
      </p:sp>
      <p:sp>
        <p:nvSpPr>
          <p:cNvPr id="5" name="Slide Number Placeholder 4"/>
          <p:cNvSpPr>
            <a:spLocks noGrp="1"/>
          </p:cNvSpPr>
          <p:nvPr>
            <p:ph type="sldNum" sz="quarter" idx="12"/>
          </p:nvPr>
        </p:nvSpPr>
        <p:spPr/>
        <p:txBody>
          <a:bodyPr/>
          <a:lstStyle/>
          <a:p>
            <a:r>
              <a:rPr lang="en-US" dirty="0" smtClean="0"/>
              <a:t>Slide 5-</a:t>
            </a:r>
            <a:fld id="{DE6A756E-F09A-4A75-ABD0-A195B1D234BE}" type="slidenum">
              <a:rPr lang="en-US" smtClean="0"/>
              <a:pPr/>
              <a:t>47</a:t>
            </a:fld>
            <a:endParaRPr lang="en-US" dirty="0"/>
          </a:p>
        </p:txBody>
      </p:sp>
      <p:pic>
        <p:nvPicPr>
          <p:cNvPr id="6" name="Picture 5" descr="Variable Terms SEAT Contract-45.tif"/>
          <p:cNvPicPr>
            <a:picLocks noChangeAspect="1"/>
          </p:cNvPicPr>
          <p:nvPr/>
        </p:nvPicPr>
        <p:blipFill>
          <a:blip r:embed="rId3" cstate="print"/>
          <a:stretch>
            <a:fillRect/>
          </a:stretch>
        </p:blipFill>
        <p:spPr>
          <a:xfrm>
            <a:off x="2724912" y="1384300"/>
            <a:ext cx="3694176" cy="5029200"/>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SEMG’s Responsibilities </a:t>
            </a:r>
            <a:r>
              <a:rPr lang="en-US" dirty="0" smtClean="0"/>
              <a:t>If </a:t>
            </a:r>
            <a:r>
              <a:rPr lang="en-US" dirty="0"/>
              <a:t>Unavailability Occurs</a:t>
            </a:r>
          </a:p>
        </p:txBody>
      </p:sp>
      <p:sp>
        <p:nvSpPr>
          <p:cNvPr id="4" name="Slide Number Placeholder 3"/>
          <p:cNvSpPr>
            <a:spLocks noGrp="1"/>
          </p:cNvSpPr>
          <p:nvPr>
            <p:ph type="sldNum" sz="quarter" idx="12"/>
          </p:nvPr>
        </p:nvSpPr>
        <p:spPr/>
        <p:txBody>
          <a:bodyPr/>
          <a:lstStyle/>
          <a:p>
            <a:r>
              <a:rPr lang="en-US" dirty="0" smtClean="0"/>
              <a:t>Slide 5-</a:t>
            </a:r>
            <a:fld id="{DE6A756E-F09A-4A75-ABD0-A195B1D234BE}" type="slidenum">
              <a:rPr lang="en-US" smtClean="0"/>
              <a:pPr/>
              <a:t>48</a:t>
            </a:fld>
            <a:endParaRPr lang="en-US" dirty="0"/>
          </a:p>
        </p:txBody>
      </p:sp>
      <p:sp>
        <p:nvSpPr>
          <p:cNvPr id="3" name="Content Placeholder 2"/>
          <p:cNvSpPr>
            <a:spLocks noGrp="1"/>
          </p:cNvSpPr>
          <p:nvPr>
            <p:ph type="body" sz="quarter" idx="13"/>
          </p:nvPr>
        </p:nvSpPr>
        <p:spPr/>
        <p:txBody>
          <a:bodyPr>
            <a:normAutofit fontScale="92500"/>
          </a:bodyPr>
          <a:lstStyle/>
          <a:p>
            <a:r>
              <a:rPr lang="en-US" dirty="0" smtClean="0"/>
              <a:t>If any unavailability occurs, contact the appropriate level of contract authority. </a:t>
            </a:r>
          </a:p>
          <a:p>
            <a:r>
              <a:rPr lang="en-US" dirty="0" smtClean="0"/>
              <a:t>Document the cause, timeframe, and all actions taken during the time of the unavailability. </a:t>
            </a:r>
          </a:p>
          <a:p>
            <a:r>
              <a:rPr lang="en-US" dirty="0" smtClean="0"/>
              <a:t>Immediately </a:t>
            </a:r>
            <a:r>
              <a:rPr lang="en-US" dirty="0"/>
              <a:t>notify the incident or dispatch </a:t>
            </a:r>
            <a:r>
              <a:rPr lang="en-US" dirty="0" smtClean="0"/>
              <a:t>office of the unavailability status. </a:t>
            </a:r>
          </a:p>
          <a:p>
            <a:r>
              <a:rPr lang="en-US" dirty="0" smtClean="0"/>
              <a:t>Obtain </a:t>
            </a:r>
            <a:r>
              <a:rPr lang="en-US" dirty="0"/>
              <a:t>progress report from the </a:t>
            </a:r>
            <a:r>
              <a:rPr lang="en-US" dirty="0" smtClean="0"/>
              <a:t>vendor. </a:t>
            </a:r>
            <a:endParaRPr lang="en-US" dirty="0"/>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SEMG’s Responsibilities If Unavailability Occurs</a:t>
            </a:r>
            <a:endParaRPr lang="en-US" dirty="0"/>
          </a:p>
        </p:txBody>
      </p:sp>
      <p:sp>
        <p:nvSpPr>
          <p:cNvPr id="4" name="Slide Number Placeholder 3"/>
          <p:cNvSpPr>
            <a:spLocks noGrp="1"/>
          </p:cNvSpPr>
          <p:nvPr>
            <p:ph type="sldNum" sz="quarter" idx="12"/>
          </p:nvPr>
        </p:nvSpPr>
        <p:spPr/>
        <p:txBody>
          <a:bodyPr/>
          <a:lstStyle/>
          <a:p>
            <a:r>
              <a:rPr lang="en-US" dirty="0" smtClean="0"/>
              <a:t>Slide 5-</a:t>
            </a:r>
            <a:fld id="{DE6A756E-F09A-4A75-ABD0-A195B1D234BE}" type="slidenum">
              <a:rPr lang="en-US" smtClean="0"/>
              <a:pPr/>
              <a:t>49</a:t>
            </a:fld>
            <a:endParaRPr lang="en-US" dirty="0"/>
          </a:p>
        </p:txBody>
      </p:sp>
      <p:sp>
        <p:nvSpPr>
          <p:cNvPr id="3" name="Content Placeholder 2"/>
          <p:cNvSpPr>
            <a:spLocks noGrp="1"/>
          </p:cNvSpPr>
          <p:nvPr>
            <p:ph type="body" sz="quarter" idx="13"/>
          </p:nvPr>
        </p:nvSpPr>
        <p:spPr/>
        <p:txBody>
          <a:bodyPr>
            <a:normAutofit fontScale="92500" lnSpcReduction="20000"/>
          </a:bodyPr>
          <a:lstStyle/>
          <a:p>
            <a:r>
              <a:rPr lang="en-US" dirty="0"/>
              <a:t>If the problem is technical in nature, the SEMG should contact the </a:t>
            </a:r>
            <a:r>
              <a:rPr lang="en-US" dirty="0" smtClean="0"/>
              <a:t>COTR.</a:t>
            </a:r>
            <a:endParaRPr lang="en-US" dirty="0"/>
          </a:p>
          <a:p>
            <a:r>
              <a:rPr lang="en-US" dirty="0" smtClean="0"/>
              <a:t>Notify </a:t>
            </a:r>
            <a:r>
              <a:rPr lang="en-US" dirty="0"/>
              <a:t>the incident or dispatch office when the </a:t>
            </a:r>
            <a:r>
              <a:rPr lang="en-US" dirty="0" smtClean="0"/>
              <a:t>aircraft and support equipment are checked </a:t>
            </a:r>
            <a:r>
              <a:rPr lang="en-US" dirty="0"/>
              <a:t>back into service. </a:t>
            </a:r>
          </a:p>
          <a:p>
            <a:r>
              <a:rPr lang="en-US" dirty="0" smtClean="0"/>
              <a:t>Document the </a:t>
            </a:r>
            <a:r>
              <a:rPr lang="en-US" dirty="0"/>
              <a:t>unavailability on the pay documents and cost summaries. </a:t>
            </a:r>
          </a:p>
          <a:p>
            <a:r>
              <a:rPr lang="en-US" dirty="0" smtClean="0"/>
              <a:t>May </a:t>
            </a:r>
            <a:r>
              <a:rPr lang="en-US" dirty="0"/>
              <a:t>need to write a </a:t>
            </a:r>
            <a:r>
              <a:rPr lang="en-US" dirty="0" err="1" smtClean="0"/>
              <a:t>SAFECOM</a:t>
            </a:r>
            <a:r>
              <a:rPr lang="en-US" dirty="0" smtClean="0"/>
              <a:t> </a:t>
            </a:r>
            <a:r>
              <a:rPr lang="en-US" dirty="0"/>
              <a:t>depending on the nature of the unavailability. </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24987"/>
            <a:ext cx="9143999" cy="1348571"/>
          </a:xfrm>
        </p:spPr>
        <p:txBody>
          <a:bodyPr/>
          <a:lstStyle/>
          <a:p>
            <a:r>
              <a:rPr lang="en-US" dirty="0"/>
              <a:t>National Variable Term Contract</a:t>
            </a:r>
          </a:p>
        </p:txBody>
      </p:sp>
      <p:sp>
        <p:nvSpPr>
          <p:cNvPr id="6" name="Slide Number Placeholder 5"/>
          <p:cNvSpPr>
            <a:spLocks noGrp="1"/>
          </p:cNvSpPr>
          <p:nvPr>
            <p:ph type="sldNum" sz="quarter" idx="12"/>
          </p:nvPr>
        </p:nvSpPr>
        <p:spPr/>
        <p:txBody>
          <a:bodyPr/>
          <a:lstStyle/>
          <a:p>
            <a:r>
              <a:rPr lang="en-US" dirty="0" smtClean="0"/>
              <a:t>Slide 5-</a:t>
            </a:r>
            <a:fld id="{DE6A756E-F09A-4A75-ABD0-A195B1D234BE}" type="slidenum">
              <a:rPr lang="en-US" smtClean="0"/>
              <a:pPr/>
              <a:t>5</a:t>
            </a:fld>
            <a:endParaRPr lang="en-US" dirty="0"/>
          </a:p>
        </p:txBody>
      </p:sp>
      <p:sp>
        <p:nvSpPr>
          <p:cNvPr id="8" name="Text Placeholder 7"/>
          <p:cNvSpPr>
            <a:spLocks noGrp="1"/>
          </p:cNvSpPr>
          <p:nvPr>
            <p:ph type="body" sz="quarter" idx="13"/>
          </p:nvPr>
        </p:nvSpPr>
        <p:spPr>
          <a:xfrm>
            <a:off x="384048" y="1444752"/>
            <a:ext cx="4187952" cy="4920170"/>
          </a:xfrm>
        </p:spPr>
        <p:txBody>
          <a:bodyPr>
            <a:normAutofit/>
          </a:bodyPr>
          <a:lstStyle/>
          <a:p>
            <a:r>
              <a:rPr lang="en-US" sz="2200" dirty="0" smtClean="0"/>
              <a:t>New type of contract</a:t>
            </a:r>
            <a:br>
              <a:rPr lang="en-US" sz="2200" dirty="0" smtClean="0"/>
            </a:br>
            <a:endParaRPr lang="en-US" sz="2200" dirty="0" smtClean="0"/>
          </a:p>
          <a:p>
            <a:r>
              <a:rPr lang="en-US" sz="2200" dirty="0" smtClean="0"/>
              <a:t>Two unique concepts</a:t>
            </a:r>
          </a:p>
          <a:p>
            <a:pPr marL="971117" lvl="1" indent="-514350"/>
            <a:r>
              <a:rPr lang="en-US" sz="2200" dirty="0" smtClean="0">
                <a:ea typeface="+mn-ea"/>
                <a:cs typeface="+mn-cs"/>
              </a:rPr>
              <a:t>Contractors are rated</a:t>
            </a:r>
          </a:p>
          <a:p>
            <a:pPr marL="971117" lvl="1" indent="-514350"/>
            <a:r>
              <a:rPr lang="en-US" sz="2200" dirty="0" smtClean="0">
                <a:ea typeface="+mn-ea"/>
                <a:cs typeface="+mn-cs"/>
              </a:rPr>
              <a:t>Pre-bid 30-60-90 days</a:t>
            </a:r>
            <a:br>
              <a:rPr lang="en-US" sz="2200" dirty="0" smtClean="0">
                <a:ea typeface="+mn-ea"/>
                <a:cs typeface="+mn-cs"/>
              </a:rPr>
            </a:br>
            <a:endParaRPr lang="en-US" sz="2200" dirty="0" smtClean="0">
              <a:ea typeface="+mn-ea"/>
              <a:cs typeface="+mn-cs"/>
            </a:endParaRPr>
          </a:p>
          <a:p>
            <a:pPr marL="572144" indent="-514350">
              <a:buFont typeface="Arial" pitchFamily="34" charset="0"/>
              <a:buChar char="•"/>
            </a:pPr>
            <a:r>
              <a:rPr lang="en-US" sz="2200" dirty="0" smtClean="0"/>
              <a:t>Awarded every </a:t>
            </a:r>
            <a:br>
              <a:rPr lang="en-US" sz="2200" dirty="0" smtClean="0"/>
            </a:br>
            <a:r>
              <a:rPr lang="en-US" sz="2200" dirty="0" smtClean="0"/>
              <a:t>3 years</a:t>
            </a:r>
            <a:br>
              <a:rPr lang="en-US" sz="2200" dirty="0" smtClean="0"/>
            </a:br>
            <a:endParaRPr lang="en-US" sz="2200" dirty="0" smtClean="0"/>
          </a:p>
          <a:p>
            <a:pPr marL="572144" indent="-514350">
              <a:buFont typeface="Arial" pitchFamily="34" charset="0"/>
              <a:buChar char="•"/>
            </a:pPr>
            <a:r>
              <a:rPr lang="en-US" sz="2200" dirty="0" smtClean="0"/>
              <a:t>Used nationally</a:t>
            </a:r>
          </a:p>
        </p:txBody>
      </p:sp>
      <p:pic>
        <p:nvPicPr>
          <p:cNvPr id="7" name="Picture 6" descr="Variable use-1.tif"/>
          <p:cNvPicPr>
            <a:picLocks/>
          </p:cNvPicPr>
          <p:nvPr/>
        </p:nvPicPr>
        <p:blipFill>
          <a:blip r:embed="rId3" cstate="print"/>
          <a:stretch>
            <a:fillRect/>
          </a:stretch>
        </p:blipFill>
        <p:spPr>
          <a:xfrm>
            <a:off x="4800600" y="1295400"/>
            <a:ext cx="3913632" cy="5129784"/>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EXERCISE</a:t>
            </a:r>
            <a:endParaRPr lang="en-US" dirty="0"/>
          </a:p>
        </p:txBody>
      </p:sp>
      <p:sp>
        <p:nvSpPr>
          <p:cNvPr id="4" name="Slide Number Placeholder 3"/>
          <p:cNvSpPr>
            <a:spLocks noGrp="1"/>
          </p:cNvSpPr>
          <p:nvPr>
            <p:ph type="sldNum" sz="quarter" idx="12"/>
          </p:nvPr>
        </p:nvSpPr>
        <p:spPr/>
        <p:txBody>
          <a:bodyPr/>
          <a:lstStyle/>
          <a:p>
            <a:r>
              <a:rPr lang="en-US" dirty="0" smtClean="0"/>
              <a:t>Slide 5-</a:t>
            </a:r>
            <a:fld id="{DE6A756E-F09A-4A75-ABD0-A195B1D234BE}" type="slidenum">
              <a:rPr lang="en-US" smtClean="0"/>
              <a:pPr/>
              <a:t>50</a:t>
            </a:fld>
            <a:endParaRPr lang="en-US" dirty="0"/>
          </a:p>
        </p:txBody>
      </p:sp>
      <p:sp>
        <p:nvSpPr>
          <p:cNvPr id="3" name="Content Placeholder 2"/>
          <p:cNvSpPr>
            <a:spLocks noGrp="1"/>
          </p:cNvSpPr>
          <p:nvPr>
            <p:ph type="body" sz="quarter" idx="13"/>
          </p:nvPr>
        </p:nvSpPr>
        <p:spPr>
          <a:xfrm>
            <a:off x="676465" y="2590800"/>
            <a:ext cx="7792874" cy="3929570"/>
          </a:xfrm>
        </p:spPr>
        <p:txBody>
          <a:bodyPr/>
          <a:lstStyle/>
          <a:p>
            <a:pPr marL="0" indent="0" algn="ctr">
              <a:buNone/>
            </a:pPr>
            <a:r>
              <a:rPr lang="en-US" sz="4800" dirty="0" smtClean="0"/>
              <a:t>Common Terminology </a:t>
            </a:r>
            <a:br>
              <a:rPr lang="en-US" sz="4800" dirty="0" smtClean="0"/>
            </a:br>
            <a:r>
              <a:rPr lang="en-US" sz="4800" dirty="0" smtClean="0"/>
              <a:t>and Concepts</a:t>
            </a:r>
            <a:endParaRPr lang="en-US" sz="4800" dirty="0"/>
          </a:p>
        </p:txBody>
      </p:sp>
      <p:sp>
        <p:nvSpPr>
          <p:cNvPr id="8" name="TextBox 7"/>
          <p:cNvSpPr txBox="1"/>
          <p:nvPr/>
        </p:nvSpPr>
        <p:spPr>
          <a:xfrm>
            <a:off x="3004904" y="5486400"/>
            <a:ext cx="3134191" cy="369332"/>
          </a:xfrm>
          <a:prstGeom prst="rect">
            <a:avLst/>
          </a:prstGeom>
          <a:noFill/>
        </p:spPr>
        <p:txBody>
          <a:bodyPr wrap="none" rtlCol="0">
            <a:spAutoFit/>
          </a:bodyPr>
          <a:lstStyle/>
          <a:p>
            <a:pPr algn="ctr"/>
            <a:r>
              <a:rPr lang="en-US" dirty="0" smtClean="0">
                <a:hlinkClick r:id="rId3" action="ppaction://hlinkpres?slideindex=1&amp;slidetitle="/>
              </a:rPr>
              <a:t>Click here to launch exercise</a:t>
            </a:r>
            <a:endParaRPr lang="en-US" dirty="0"/>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EXERCISE</a:t>
            </a:r>
            <a:endParaRPr lang="en-US" dirty="0"/>
          </a:p>
        </p:txBody>
      </p:sp>
      <p:sp>
        <p:nvSpPr>
          <p:cNvPr id="4" name="Slide Number Placeholder 3"/>
          <p:cNvSpPr>
            <a:spLocks noGrp="1"/>
          </p:cNvSpPr>
          <p:nvPr>
            <p:ph type="sldNum" sz="quarter" idx="12"/>
          </p:nvPr>
        </p:nvSpPr>
        <p:spPr/>
        <p:txBody>
          <a:bodyPr/>
          <a:lstStyle/>
          <a:p>
            <a:r>
              <a:rPr lang="en-US" dirty="0" smtClean="0"/>
              <a:t>Slide 5-</a:t>
            </a:r>
            <a:fld id="{DE6A756E-F09A-4A75-ABD0-A195B1D234BE}" type="slidenum">
              <a:rPr lang="en-US" smtClean="0"/>
              <a:pPr/>
              <a:t>51</a:t>
            </a:fld>
            <a:endParaRPr lang="en-US" dirty="0"/>
          </a:p>
        </p:txBody>
      </p:sp>
      <p:sp>
        <p:nvSpPr>
          <p:cNvPr id="3" name="Content Placeholder 2"/>
          <p:cNvSpPr>
            <a:spLocks noGrp="1"/>
          </p:cNvSpPr>
          <p:nvPr>
            <p:ph type="body" sz="quarter" idx="13"/>
          </p:nvPr>
        </p:nvSpPr>
        <p:spPr>
          <a:xfrm>
            <a:off x="676465" y="2971800"/>
            <a:ext cx="7792874" cy="3548570"/>
          </a:xfrm>
        </p:spPr>
        <p:txBody>
          <a:bodyPr/>
          <a:lstStyle/>
          <a:p>
            <a:pPr algn="ctr">
              <a:buNone/>
            </a:pPr>
            <a:r>
              <a:rPr lang="en-US" sz="4800" dirty="0" smtClean="0"/>
              <a:t>Contracting Familiarity </a:t>
            </a:r>
            <a:endParaRPr lang="en-US" sz="4800" dirty="0"/>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Review Objectives</a:t>
            </a:r>
            <a:endParaRPr lang="en-US" dirty="0"/>
          </a:p>
        </p:txBody>
      </p:sp>
      <p:sp>
        <p:nvSpPr>
          <p:cNvPr id="4" name="Slide Number Placeholder 3"/>
          <p:cNvSpPr>
            <a:spLocks noGrp="1"/>
          </p:cNvSpPr>
          <p:nvPr>
            <p:ph type="sldNum" sz="quarter" idx="12"/>
          </p:nvPr>
        </p:nvSpPr>
        <p:spPr/>
        <p:txBody>
          <a:bodyPr/>
          <a:lstStyle/>
          <a:p>
            <a:r>
              <a:rPr lang="en-US" dirty="0" smtClean="0"/>
              <a:t>Slide 5-</a:t>
            </a:r>
            <a:fld id="{DE6A756E-F09A-4A75-ABD0-A195B1D234BE}" type="slidenum">
              <a:rPr lang="en-US" smtClean="0"/>
              <a:pPr/>
              <a:t>52</a:t>
            </a:fld>
            <a:endParaRPr lang="en-US" dirty="0"/>
          </a:p>
        </p:txBody>
      </p:sp>
      <p:sp>
        <p:nvSpPr>
          <p:cNvPr id="3" name="Content Placeholder 2"/>
          <p:cNvSpPr>
            <a:spLocks noGrp="1"/>
          </p:cNvSpPr>
          <p:nvPr>
            <p:ph type="body" sz="quarter" idx="13"/>
          </p:nvPr>
        </p:nvSpPr>
        <p:spPr/>
        <p:txBody>
          <a:bodyPr/>
          <a:lstStyle/>
          <a:p>
            <a:r>
              <a:rPr lang="en-US" dirty="0"/>
              <a:t>Name the three types of aircraft contracts.</a:t>
            </a:r>
          </a:p>
          <a:p>
            <a:r>
              <a:rPr lang="en-US" dirty="0" smtClean="0"/>
              <a:t>Identify </a:t>
            </a:r>
            <a:r>
              <a:rPr lang="en-US" dirty="0"/>
              <a:t>the contract administration line of authority.</a:t>
            </a:r>
          </a:p>
          <a:p>
            <a:r>
              <a:rPr lang="en-US" dirty="0" smtClean="0"/>
              <a:t>Find </a:t>
            </a:r>
            <a:r>
              <a:rPr lang="en-US" dirty="0"/>
              <a:t>contractual clauses to solve contract problems or answer contractor questions.</a:t>
            </a:r>
          </a:p>
        </p:txBody>
      </p:sp>
      <p:pic>
        <p:nvPicPr>
          <p:cNvPr id="5" name="Picture 4" descr="seat_craft.png"/>
          <p:cNvPicPr>
            <a:picLocks noChangeAspect="1"/>
          </p:cNvPicPr>
          <p:nvPr/>
        </p:nvPicPr>
        <p:blipFill>
          <a:blip r:embed="rId2" cstate="print"/>
          <a:stretch>
            <a:fillRect/>
          </a:stretch>
        </p:blipFill>
        <p:spPr>
          <a:xfrm>
            <a:off x="-2247405" y="0"/>
            <a:ext cx="2247405" cy="1130016"/>
          </a:xfrm>
          <a:prstGeom prst="rect">
            <a:avLst/>
          </a:prstGeom>
          <a:effectLst>
            <a:outerShdw blurRad="152400" dist="317500" dir="5400000" sx="90000" sy="-19000" rotWithShape="0">
              <a:prstClr val="black">
                <a:alpha val="15000"/>
              </a:prst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3.33333E-6 2.59259E-6 L 0.98125 0.11759 " pathEditMode="relative" rAng="0" ptsTypes="AA">
                                      <p:cBhvr>
                                        <p:cTn id="6" dur="2000" fill="hold"/>
                                        <p:tgtEl>
                                          <p:spTgt spid="5"/>
                                        </p:tgtEl>
                                        <p:attrNameLst>
                                          <p:attrName>ppt_x</p:attrName>
                                          <p:attrName>ppt_y</p:attrName>
                                        </p:attrNameLst>
                                      </p:cBhvr>
                                      <p:rCtr x="491" y="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Exclusive Use Contract</a:t>
            </a:r>
          </a:p>
        </p:txBody>
      </p:sp>
      <p:sp>
        <p:nvSpPr>
          <p:cNvPr id="4" name="Slide Number Placeholder 3"/>
          <p:cNvSpPr>
            <a:spLocks noGrp="1"/>
          </p:cNvSpPr>
          <p:nvPr>
            <p:ph type="sldNum" sz="quarter" idx="12"/>
          </p:nvPr>
        </p:nvSpPr>
        <p:spPr/>
        <p:txBody>
          <a:bodyPr/>
          <a:lstStyle/>
          <a:p>
            <a:r>
              <a:rPr lang="en-US" dirty="0" smtClean="0"/>
              <a:t>Slide 5-</a:t>
            </a:r>
            <a:fld id="{DE6A756E-F09A-4A75-ABD0-A195B1D234BE}" type="slidenum">
              <a:rPr lang="en-US" smtClean="0"/>
              <a:pPr/>
              <a:t>6</a:t>
            </a:fld>
            <a:endParaRPr lang="en-US" dirty="0"/>
          </a:p>
        </p:txBody>
      </p:sp>
      <p:sp>
        <p:nvSpPr>
          <p:cNvPr id="5" name="Text Placeholder 4"/>
          <p:cNvSpPr>
            <a:spLocks noGrp="1"/>
          </p:cNvSpPr>
          <p:nvPr>
            <p:ph type="body" sz="quarter" idx="13"/>
          </p:nvPr>
        </p:nvSpPr>
        <p:spPr>
          <a:xfrm>
            <a:off x="381001" y="1295400"/>
            <a:ext cx="4191000" cy="5410200"/>
          </a:xfrm>
        </p:spPr>
        <p:txBody>
          <a:bodyPr>
            <a:noAutofit/>
          </a:bodyPr>
          <a:lstStyle/>
          <a:p>
            <a:r>
              <a:rPr lang="en-US" sz="2200" dirty="0" smtClean="0"/>
              <a:t>Made for order contracting – each contract has different specs</a:t>
            </a:r>
          </a:p>
          <a:p>
            <a:r>
              <a:rPr lang="en-US" sz="2200" dirty="0" smtClean="0"/>
              <a:t>Requesting unit will customize specs and timeframes</a:t>
            </a:r>
          </a:p>
          <a:p>
            <a:r>
              <a:rPr lang="en-US" sz="2200" dirty="0" smtClean="0"/>
              <a:t>Has to go through standard contract solicitation and awarding process</a:t>
            </a:r>
          </a:p>
          <a:p>
            <a:r>
              <a:rPr lang="en-US" sz="2200" dirty="0" smtClean="0"/>
              <a:t>Contract awarded to </a:t>
            </a:r>
            <a:br>
              <a:rPr lang="en-US" sz="2200" dirty="0" smtClean="0"/>
            </a:br>
            <a:r>
              <a:rPr lang="en-US" sz="2200" dirty="0" smtClean="0"/>
              <a:t>one contractor</a:t>
            </a:r>
          </a:p>
          <a:p>
            <a:r>
              <a:rPr lang="en-US" sz="2200" dirty="0" smtClean="0"/>
              <a:t>Awarded every year with </a:t>
            </a:r>
            <a:br>
              <a:rPr lang="en-US" sz="2200" dirty="0" smtClean="0"/>
            </a:br>
            <a:r>
              <a:rPr lang="en-US" sz="2200" dirty="0" smtClean="0"/>
              <a:t>2 additional optional years</a:t>
            </a:r>
          </a:p>
        </p:txBody>
      </p:sp>
      <p:pic>
        <p:nvPicPr>
          <p:cNvPr id="6" name="Picture 5" descr="Sample Exclusive Use Contract2-1.tif"/>
          <p:cNvPicPr>
            <a:picLocks/>
          </p:cNvPicPr>
          <p:nvPr/>
        </p:nvPicPr>
        <p:blipFill>
          <a:blip r:embed="rId3" cstate="print"/>
          <a:stretch>
            <a:fillRect/>
          </a:stretch>
        </p:blipFill>
        <p:spPr>
          <a:xfrm>
            <a:off x="4800600" y="1295400"/>
            <a:ext cx="3913632" cy="5129784"/>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Discussion Point</a:t>
            </a:r>
            <a:endParaRPr lang="en-US" dirty="0"/>
          </a:p>
        </p:txBody>
      </p:sp>
      <p:sp>
        <p:nvSpPr>
          <p:cNvPr id="6" name="Slide Number Placeholder 5"/>
          <p:cNvSpPr>
            <a:spLocks noGrp="1"/>
          </p:cNvSpPr>
          <p:nvPr>
            <p:ph type="sldNum" sz="quarter" idx="12"/>
          </p:nvPr>
        </p:nvSpPr>
        <p:spPr/>
        <p:txBody>
          <a:bodyPr/>
          <a:lstStyle/>
          <a:p>
            <a:r>
              <a:rPr lang="en-US" dirty="0" smtClean="0"/>
              <a:t>Slide 5-</a:t>
            </a:r>
            <a:fld id="{DE6A756E-F09A-4A75-ABD0-A195B1D234BE}" type="slidenum">
              <a:rPr lang="en-US" smtClean="0"/>
              <a:pPr/>
              <a:t>7</a:t>
            </a:fld>
            <a:endParaRPr lang="en-US" dirty="0"/>
          </a:p>
        </p:txBody>
      </p:sp>
      <p:sp>
        <p:nvSpPr>
          <p:cNvPr id="9" name="Text Placeholder 8"/>
          <p:cNvSpPr>
            <a:spLocks noGrp="1"/>
          </p:cNvSpPr>
          <p:nvPr>
            <p:ph type="body" sz="quarter" idx="13"/>
          </p:nvPr>
        </p:nvSpPr>
        <p:spPr>
          <a:xfrm>
            <a:off x="676465" y="2895600"/>
            <a:ext cx="7792874" cy="3624770"/>
          </a:xfrm>
        </p:spPr>
        <p:txBody>
          <a:bodyPr/>
          <a:lstStyle/>
          <a:p>
            <a:pPr marL="0" indent="0" algn="ctr">
              <a:buNone/>
            </a:pPr>
            <a:r>
              <a:rPr lang="en-US" dirty="0" smtClean="0"/>
              <a:t>Where do you find the different types of contracts?</a:t>
            </a:r>
            <a:endParaRPr lang="en-US"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Contract Information Sheet</a:t>
            </a:r>
          </a:p>
        </p:txBody>
      </p:sp>
      <p:sp>
        <p:nvSpPr>
          <p:cNvPr id="5" name="Slide Number Placeholder 4"/>
          <p:cNvSpPr>
            <a:spLocks noGrp="1"/>
          </p:cNvSpPr>
          <p:nvPr>
            <p:ph type="sldNum" sz="quarter" idx="12"/>
          </p:nvPr>
        </p:nvSpPr>
        <p:spPr/>
        <p:txBody>
          <a:bodyPr/>
          <a:lstStyle/>
          <a:p>
            <a:r>
              <a:rPr lang="en-US" dirty="0" smtClean="0"/>
              <a:t>Slide 5-</a:t>
            </a:r>
            <a:fld id="{DE6A756E-F09A-4A75-ABD0-A195B1D234BE}" type="slidenum">
              <a:rPr lang="en-US" smtClean="0"/>
              <a:pPr/>
              <a:t>8</a:t>
            </a:fld>
            <a:endParaRPr lang="en-US" dirty="0"/>
          </a:p>
        </p:txBody>
      </p:sp>
      <p:pic>
        <p:nvPicPr>
          <p:cNvPr id="11" name="Content Placeholder 10" descr="On Call SEAT Contract Source List_Page_1.tif"/>
          <p:cNvPicPr>
            <a:picLocks noGrp="1" noChangeAspect="1"/>
          </p:cNvPicPr>
          <p:nvPr>
            <p:ph sz="half" idx="4294967295"/>
          </p:nvPr>
        </p:nvPicPr>
        <p:blipFill>
          <a:blip r:embed="rId3" cstate="print"/>
          <a:stretch>
            <a:fillRect/>
          </a:stretch>
        </p:blipFill>
        <p:spPr>
          <a:xfrm>
            <a:off x="166660" y="2286000"/>
            <a:ext cx="4389438" cy="3390900"/>
          </a:xfrm>
          <a:prstGeom prst="rect">
            <a:avLst/>
          </a:prstGeom>
          <a:ln>
            <a:noFill/>
          </a:ln>
          <a:effectLst>
            <a:outerShdw blurRad="292100" dist="139700" dir="2700000" algn="tl" rotWithShape="0">
              <a:srgbClr val="333333">
                <a:alpha val="65000"/>
              </a:srgbClr>
            </a:outerShdw>
          </a:effectLst>
        </p:spPr>
      </p:pic>
      <p:pic>
        <p:nvPicPr>
          <p:cNvPr id="12" name="Content Placeholder 11" descr="On Call SEAT Contract Source List_Page_4.tif"/>
          <p:cNvPicPr>
            <a:picLocks noGrp="1" noChangeAspect="1"/>
          </p:cNvPicPr>
          <p:nvPr>
            <p:ph sz="half" idx="4294967295"/>
          </p:nvPr>
        </p:nvPicPr>
        <p:blipFill>
          <a:blip r:embed="rId4" cstate="print"/>
          <a:stretch>
            <a:fillRect/>
          </a:stretch>
        </p:blipFill>
        <p:spPr>
          <a:xfrm>
            <a:off x="4632299" y="2286000"/>
            <a:ext cx="4392353" cy="339242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dirty="0" smtClean="0"/>
              <a:t>Slide 5-</a:t>
            </a:r>
            <a:fld id="{DE6A756E-F09A-4A75-ABD0-A195B1D234BE}" type="slidenum">
              <a:rPr lang="en-US" smtClean="0"/>
              <a:pPr/>
              <a:t>9</a:t>
            </a:fld>
            <a:endParaRPr lang="en-US" dirty="0"/>
          </a:p>
        </p:txBody>
      </p:sp>
      <p:sp>
        <p:nvSpPr>
          <p:cNvPr id="10" name="Title 1"/>
          <p:cNvSpPr>
            <a:spLocks noGrp="1"/>
          </p:cNvSpPr>
          <p:nvPr>
            <p:ph type="ctrTitle"/>
          </p:nvPr>
        </p:nvSpPr>
        <p:spPr>
          <a:xfrm>
            <a:off x="675563" y="251629"/>
            <a:ext cx="7773031" cy="1348571"/>
          </a:xfrm>
        </p:spPr>
        <p:txBody>
          <a:bodyPr/>
          <a:lstStyle/>
          <a:p>
            <a:r>
              <a:rPr lang="en-US" dirty="0"/>
              <a:t>Contract Authority</a:t>
            </a:r>
          </a:p>
        </p:txBody>
      </p:sp>
      <p:sp>
        <p:nvSpPr>
          <p:cNvPr id="11" name="TextBox 10"/>
          <p:cNvSpPr txBox="1"/>
          <p:nvPr/>
        </p:nvSpPr>
        <p:spPr>
          <a:xfrm>
            <a:off x="4197246" y="1101307"/>
            <a:ext cx="4946754" cy="4770537"/>
          </a:xfrm>
          <a:prstGeom prst="rect">
            <a:avLst/>
          </a:prstGeom>
          <a:noFill/>
        </p:spPr>
        <p:txBody>
          <a:bodyPr wrap="square">
            <a:spAutoFit/>
          </a:bodyPr>
          <a:lstStyle/>
          <a:p>
            <a:pPr>
              <a:defRPr/>
            </a:pPr>
            <a:r>
              <a:rPr lang="en-US" sz="1900" b="1" dirty="0" smtClean="0">
                <a:solidFill>
                  <a:schemeClr val="bg1"/>
                </a:solidFill>
                <a:latin typeface="+mn-lt"/>
              </a:rPr>
              <a:t>Official </a:t>
            </a:r>
            <a:r>
              <a:rPr lang="en-US" sz="1900" b="1" dirty="0">
                <a:solidFill>
                  <a:schemeClr val="bg1"/>
                </a:solidFill>
                <a:latin typeface="+mn-lt"/>
              </a:rPr>
              <a:t>government authority to  enter into, </a:t>
            </a:r>
            <a:r>
              <a:rPr lang="en-US" sz="1900" b="1" dirty="0" smtClean="0">
                <a:solidFill>
                  <a:schemeClr val="bg1"/>
                </a:solidFill>
                <a:latin typeface="+mn-lt"/>
              </a:rPr>
              <a:t>administer, </a:t>
            </a:r>
            <a:r>
              <a:rPr lang="en-US" sz="1900" b="1" dirty="0">
                <a:solidFill>
                  <a:schemeClr val="bg1"/>
                </a:solidFill>
                <a:latin typeface="+mn-lt"/>
              </a:rPr>
              <a:t>and terminate </a:t>
            </a:r>
            <a:r>
              <a:rPr lang="en-US" sz="1900" b="1" dirty="0" smtClean="0">
                <a:solidFill>
                  <a:schemeClr val="bg1"/>
                </a:solidFill>
                <a:latin typeface="+mn-lt"/>
              </a:rPr>
              <a:t>the SEAT contract</a:t>
            </a:r>
            <a:r>
              <a:rPr lang="en-US" sz="1900" b="1" dirty="0">
                <a:solidFill>
                  <a:schemeClr val="bg1"/>
                </a:solidFill>
                <a:latin typeface="+mn-lt"/>
              </a:rPr>
              <a:t>.</a:t>
            </a:r>
          </a:p>
          <a:p>
            <a:pPr>
              <a:spcBef>
                <a:spcPts val="0"/>
              </a:spcBef>
              <a:defRPr/>
            </a:pPr>
            <a:endParaRPr lang="en-US" sz="1900" b="1" dirty="0">
              <a:solidFill>
                <a:schemeClr val="bg1"/>
              </a:solidFill>
              <a:latin typeface="+mn-lt"/>
            </a:endParaRPr>
          </a:p>
          <a:p>
            <a:pPr>
              <a:defRPr/>
            </a:pPr>
            <a:r>
              <a:rPr lang="en-US" sz="1900" b="1" dirty="0">
                <a:solidFill>
                  <a:schemeClr val="bg1"/>
                </a:solidFill>
                <a:latin typeface="+mn-lt"/>
              </a:rPr>
              <a:t>Only one who can authorize a modification.</a:t>
            </a:r>
          </a:p>
          <a:p>
            <a:pPr>
              <a:defRPr/>
            </a:pPr>
            <a:endParaRPr lang="en-US" sz="1900" b="1" dirty="0">
              <a:solidFill>
                <a:schemeClr val="bg1"/>
              </a:solidFill>
              <a:latin typeface="+mn-lt"/>
            </a:endParaRPr>
          </a:p>
          <a:p>
            <a:pPr>
              <a:defRPr/>
            </a:pPr>
            <a:r>
              <a:rPr lang="en-US" sz="1900" b="1" dirty="0">
                <a:solidFill>
                  <a:schemeClr val="bg1"/>
                </a:solidFill>
                <a:latin typeface="+mn-lt"/>
              </a:rPr>
              <a:t>Obligate payment of money by the government.</a:t>
            </a:r>
          </a:p>
          <a:p>
            <a:pPr>
              <a:defRPr/>
            </a:pPr>
            <a:endParaRPr lang="en-US" sz="1900" b="1" dirty="0">
              <a:solidFill>
                <a:schemeClr val="bg1"/>
              </a:solidFill>
              <a:latin typeface="+mn-lt"/>
            </a:endParaRPr>
          </a:p>
          <a:p>
            <a:pPr>
              <a:defRPr/>
            </a:pPr>
            <a:r>
              <a:rPr lang="en-US" sz="1900" b="1" dirty="0" smtClean="0">
                <a:solidFill>
                  <a:schemeClr val="bg1"/>
                </a:solidFill>
                <a:latin typeface="+mn-lt"/>
              </a:rPr>
              <a:t>The CO represents </a:t>
            </a:r>
            <a:r>
              <a:rPr lang="en-US" sz="1900" b="1" dirty="0">
                <a:solidFill>
                  <a:schemeClr val="bg1"/>
                </a:solidFill>
                <a:latin typeface="+mn-lt"/>
              </a:rPr>
              <a:t>BOTH contractor and government.</a:t>
            </a:r>
          </a:p>
          <a:p>
            <a:pPr>
              <a:defRPr/>
            </a:pPr>
            <a:endParaRPr lang="en-US" sz="1900" b="1" dirty="0">
              <a:solidFill>
                <a:schemeClr val="bg1"/>
              </a:solidFill>
              <a:latin typeface="+mn-lt"/>
            </a:endParaRPr>
          </a:p>
          <a:p>
            <a:pPr>
              <a:defRPr/>
            </a:pPr>
            <a:r>
              <a:rPr lang="en-US" sz="1900" b="1" dirty="0" smtClean="0">
                <a:solidFill>
                  <a:schemeClr val="bg1"/>
                </a:solidFill>
              </a:rPr>
              <a:t>The CO for the SEAT program is n</a:t>
            </a:r>
            <a:r>
              <a:rPr lang="en-US" sz="1900" b="1" dirty="0" smtClean="0">
                <a:solidFill>
                  <a:schemeClr val="bg1"/>
                </a:solidFill>
                <a:latin typeface="+mn-lt"/>
              </a:rPr>
              <a:t>ot </a:t>
            </a:r>
            <a:r>
              <a:rPr lang="en-US" sz="1900" b="1" dirty="0">
                <a:solidFill>
                  <a:schemeClr val="bg1"/>
                </a:solidFill>
                <a:latin typeface="+mn-lt"/>
              </a:rPr>
              <a:t>a field </a:t>
            </a:r>
            <a:r>
              <a:rPr lang="en-US" sz="1900" b="1" dirty="0" smtClean="0">
                <a:solidFill>
                  <a:schemeClr val="bg1"/>
                </a:solidFill>
                <a:latin typeface="+mn-lt"/>
              </a:rPr>
              <a:t>position; </a:t>
            </a:r>
            <a:r>
              <a:rPr lang="en-US" sz="1900" b="1" dirty="0">
                <a:solidFill>
                  <a:schemeClr val="bg1"/>
                </a:solidFill>
                <a:latin typeface="+mn-lt"/>
              </a:rPr>
              <a:t>does not do the </a:t>
            </a:r>
            <a:r>
              <a:rPr lang="en-US" sz="1900" b="1" dirty="0" smtClean="0">
                <a:solidFill>
                  <a:schemeClr val="bg1"/>
                </a:solidFill>
                <a:latin typeface="+mn-lt"/>
              </a:rPr>
              <a:t>day-to-day </a:t>
            </a:r>
            <a:r>
              <a:rPr lang="en-US" sz="1900" b="1" dirty="0" smtClean="0">
                <a:solidFill>
                  <a:schemeClr val="bg1"/>
                </a:solidFill>
                <a:latin typeface="+mn-lt"/>
              </a:rPr>
              <a:t>administration.</a:t>
            </a:r>
            <a:endParaRPr lang="en-US" sz="1900" b="1" dirty="0">
              <a:solidFill>
                <a:schemeClr val="bg1"/>
              </a:solidFill>
              <a:latin typeface="+mn-lt"/>
            </a:endParaRPr>
          </a:p>
        </p:txBody>
      </p:sp>
      <p:sp>
        <p:nvSpPr>
          <p:cNvPr id="12" name="TextBox 42"/>
          <p:cNvSpPr txBox="1">
            <a:spLocks noChangeArrowheads="1"/>
          </p:cNvSpPr>
          <p:nvPr/>
        </p:nvSpPr>
        <p:spPr bwMode="auto">
          <a:xfrm>
            <a:off x="740400" y="1459043"/>
            <a:ext cx="2819400" cy="523875"/>
          </a:xfrm>
          <a:prstGeom prst="rect">
            <a:avLst/>
          </a:prstGeom>
          <a:noFill/>
          <a:ln w="9525">
            <a:noFill/>
            <a:miter lim="800000"/>
            <a:headEnd/>
            <a:tailEnd/>
          </a:ln>
        </p:spPr>
        <p:txBody>
          <a:bodyPr>
            <a:spAutoFit/>
          </a:bodyPr>
          <a:lstStyle/>
          <a:p>
            <a:pPr algn="ctr">
              <a:defRPr/>
            </a:pPr>
            <a:r>
              <a:rPr lang="en-US" sz="2800" b="1" dirty="0">
                <a:solidFill>
                  <a:schemeClr val="bg1"/>
                </a:solidFill>
                <a:latin typeface="+mn-lt"/>
              </a:rPr>
              <a:t>CO</a:t>
            </a:r>
          </a:p>
        </p:txBody>
      </p:sp>
      <p:cxnSp>
        <p:nvCxnSpPr>
          <p:cNvPr id="13" name="Straight Connector 43"/>
          <p:cNvCxnSpPr>
            <a:cxnSpLocks noChangeShapeType="1"/>
          </p:cNvCxnSpPr>
          <p:nvPr/>
        </p:nvCxnSpPr>
        <p:spPr bwMode="auto">
          <a:xfrm rot="5400000">
            <a:off x="893594" y="2982249"/>
            <a:ext cx="914400" cy="1588"/>
          </a:xfrm>
          <a:prstGeom prst="line">
            <a:avLst/>
          </a:prstGeom>
          <a:noFill/>
          <a:ln w="38100" algn="ctr">
            <a:solidFill>
              <a:srgbClr val="FFC000"/>
            </a:solidFill>
            <a:round/>
            <a:headEnd type="none" w="sm" len="sm"/>
            <a:tailEnd type="none" w="sm" len="sm"/>
          </a:ln>
        </p:spPr>
      </p:cxnSp>
      <p:cxnSp>
        <p:nvCxnSpPr>
          <p:cNvPr id="14" name="Straight Connector 44"/>
          <p:cNvCxnSpPr>
            <a:cxnSpLocks noChangeShapeType="1"/>
          </p:cNvCxnSpPr>
          <p:nvPr/>
        </p:nvCxnSpPr>
        <p:spPr bwMode="auto">
          <a:xfrm rot="10800000" flipV="1">
            <a:off x="1332538" y="2525843"/>
            <a:ext cx="1084262" cy="0"/>
          </a:xfrm>
          <a:prstGeom prst="line">
            <a:avLst/>
          </a:prstGeom>
          <a:noFill/>
          <a:ln w="38100" algn="ctr">
            <a:solidFill>
              <a:srgbClr val="FFC000"/>
            </a:solidFill>
            <a:round/>
            <a:headEnd type="none" w="sm" len="sm"/>
            <a:tailEnd type="none" w="sm" len="sm"/>
          </a:ln>
        </p:spPr>
      </p:cxnSp>
      <p:cxnSp>
        <p:nvCxnSpPr>
          <p:cNvPr id="15" name="Straight Connector 45"/>
          <p:cNvCxnSpPr>
            <a:cxnSpLocks noChangeShapeType="1"/>
          </p:cNvCxnSpPr>
          <p:nvPr/>
        </p:nvCxnSpPr>
        <p:spPr bwMode="auto">
          <a:xfrm rot="16200000" flipH="1">
            <a:off x="1930232" y="3625187"/>
            <a:ext cx="1903412" cy="12700"/>
          </a:xfrm>
          <a:prstGeom prst="line">
            <a:avLst/>
          </a:prstGeom>
          <a:noFill/>
          <a:ln w="38100" algn="ctr">
            <a:solidFill>
              <a:srgbClr val="FFC000"/>
            </a:solidFill>
            <a:round/>
            <a:headEnd type="none" w="sm" len="sm"/>
            <a:tailEnd type="none" w="sm" len="sm"/>
          </a:ln>
        </p:spPr>
      </p:cxnSp>
      <p:sp>
        <p:nvSpPr>
          <p:cNvPr id="16" name="Snip Diagonal Corner Rectangle 15"/>
          <p:cNvSpPr/>
          <p:nvPr/>
        </p:nvSpPr>
        <p:spPr bwMode="auto">
          <a:xfrm>
            <a:off x="2225664" y="3134447"/>
            <a:ext cx="1333500" cy="1156447"/>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n-US" sz="1000" b="1" dirty="0">
                <a:solidFill>
                  <a:schemeClr val="tx1"/>
                </a:solidFill>
                <a:latin typeface="Arial Narrow" pitchFamily="34" charset="0"/>
              </a:rPr>
              <a:t>Contracting Officer</a:t>
            </a:r>
          </a:p>
          <a:p>
            <a:pPr algn="ctr" eaLnBrk="0" hangingPunct="0">
              <a:defRPr/>
            </a:pPr>
            <a:r>
              <a:rPr lang="en-US" sz="1000" b="1" dirty="0">
                <a:solidFill>
                  <a:schemeClr val="tx1"/>
                </a:solidFill>
                <a:latin typeface="Arial Narrow" pitchFamily="34" charset="0"/>
              </a:rPr>
              <a:t> Representative</a:t>
            </a:r>
          </a:p>
          <a:p>
            <a:pPr algn="ctr" eaLnBrk="0" hangingPunct="0">
              <a:defRPr/>
            </a:pPr>
            <a:r>
              <a:rPr lang="en-US" sz="1000" b="1" dirty="0">
                <a:solidFill>
                  <a:schemeClr val="tx1"/>
                </a:solidFill>
                <a:latin typeface="Arial Narrow" pitchFamily="34" charset="0"/>
              </a:rPr>
              <a:t>(COR)</a:t>
            </a:r>
          </a:p>
          <a:p>
            <a:pPr algn="ctr" eaLnBrk="0" hangingPunct="0">
              <a:defRPr/>
            </a:pPr>
            <a:r>
              <a:rPr lang="en-US" sz="900" dirty="0">
                <a:solidFill>
                  <a:srgbClr val="7030A0"/>
                </a:solidFill>
                <a:latin typeface="Arial Narrow" pitchFamily="34" charset="0"/>
              </a:rPr>
              <a:t>(COR duties assigned to specific individuals based on agency’s recommendations.)</a:t>
            </a:r>
          </a:p>
        </p:txBody>
      </p:sp>
      <p:sp>
        <p:nvSpPr>
          <p:cNvPr id="17" name="Snip Diagonal Corner Rectangle 16"/>
          <p:cNvSpPr/>
          <p:nvPr/>
        </p:nvSpPr>
        <p:spPr bwMode="auto">
          <a:xfrm>
            <a:off x="2231379" y="4628963"/>
            <a:ext cx="1333500" cy="508000"/>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n-US" sz="1000" b="1" dirty="0">
                <a:solidFill>
                  <a:schemeClr val="tx1"/>
                </a:solidFill>
                <a:latin typeface="Arial Narrow" pitchFamily="34" charset="0"/>
              </a:rPr>
              <a:t>SEMG/ Project Inspector</a:t>
            </a:r>
          </a:p>
          <a:p>
            <a:pPr algn="ctr" eaLnBrk="0" hangingPunct="0">
              <a:defRPr/>
            </a:pPr>
            <a:r>
              <a:rPr lang="en-US" sz="1000" b="1" dirty="0">
                <a:solidFill>
                  <a:schemeClr val="tx1"/>
                </a:solidFill>
                <a:latin typeface="Arial Narrow" pitchFamily="34" charset="0"/>
              </a:rPr>
              <a:t>(PI)</a:t>
            </a:r>
          </a:p>
        </p:txBody>
      </p:sp>
      <p:sp>
        <p:nvSpPr>
          <p:cNvPr id="18" name="Snip Diagonal Corner Rectangle 17"/>
          <p:cNvSpPr/>
          <p:nvPr/>
        </p:nvSpPr>
        <p:spPr bwMode="auto">
          <a:xfrm>
            <a:off x="2187564" y="2221043"/>
            <a:ext cx="1333500" cy="627529"/>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n-US" sz="1000" b="1" dirty="0">
                <a:solidFill>
                  <a:schemeClr val="tx1"/>
                </a:solidFill>
                <a:latin typeface="Arial Narrow" pitchFamily="34" charset="0"/>
              </a:rPr>
              <a:t>Contract Officer</a:t>
            </a:r>
          </a:p>
          <a:p>
            <a:pPr algn="ctr" eaLnBrk="0" hangingPunct="0">
              <a:defRPr/>
            </a:pPr>
            <a:r>
              <a:rPr lang="en-US" sz="1000" b="1" dirty="0">
                <a:solidFill>
                  <a:schemeClr val="tx1"/>
                </a:solidFill>
                <a:latin typeface="Arial Narrow" pitchFamily="34" charset="0"/>
              </a:rPr>
              <a:t>(CO)</a:t>
            </a:r>
          </a:p>
          <a:p>
            <a:pPr algn="ctr" eaLnBrk="0" hangingPunct="0">
              <a:defRPr/>
            </a:pPr>
            <a:r>
              <a:rPr lang="en-US" sz="1000" b="1" dirty="0">
                <a:solidFill>
                  <a:srgbClr val="7030A0"/>
                </a:solidFill>
                <a:latin typeface="Arial Narrow" pitchFamily="34" charset="0"/>
              </a:rPr>
              <a:t>DOI-AM</a:t>
            </a:r>
          </a:p>
        </p:txBody>
      </p:sp>
      <p:sp>
        <p:nvSpPr>
          <p:cNvPr id="19" name="Snip Diagonal Corner Rectangle 18"/>
          <p:cNvSpPr/>
          <p:nvPr/>
        </p:nvSpPr>
        <p:spPr bwMode="auto">
          <a:xfrm>
            <a:off x="739765" y="2830643"/>
            <a:ext cx="1219199" cy="1295400"/>
          </a:xfrm>
          <a:prstGeom prst="snip2DiagRect">
            <a:avLst/>
          </a:prstGeom>
          <a:ln>
            <a:headEnd type="none" w="sm" len="sm"/>
            <a:tailEnd type="none" w="sm" len="sm"/>
          </a:ln>
          <a:effectLst>
            <a:glow rad="101600">
              <a:srgbClr val="00B0F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000" b="1" dirty="0">
                <a:solidFill>
                  <a:schemeClr val="tx1"/>
                </a:solidFill>
                <a:latin typeface="Arial Narrow" pitchFamily="34" charset="0"/>
              </a:rPr>
              <a:t>Contract Officer</a:t>
            </a:r>
          </a:p>
          <a:p>
            <a:pPr algn="ctr" fontAlgn="auto">
              <a:spcBef>
                <a:spcPts val="0"/>
              </a:spcBef>
              <a:spcAft>
                <a:spcPts val="0"/>
              </a:spcAft>
              <a:defRPr/>
            </a:pPr>
            <a:r>
              <a:rPr lang="en-US" sz="1000" b="1" dirty="0">
                <a:solidFill>
                  <a:schemeClr val="tx1"/>
                </a:solidFill>
                <a:latin typeface="Arial Narrow" pitchFamily="34" charset="0"/>
              </a:rPr>
              <a:t>Technical Representative</a:t>
            </a:r>
          </a:p>
          <a:p>
            <a:pPr algn="ctr" fontAlgn="auto">
              <a:spcBef>
                <a:spcPts val="0"/>
              </a:spcBef>
              <a:spcAft>
                <a:spcPts val="0"/>
              </a:spcAft>
              <a:defRPr/>
            </a:pPr>
            <a:r>
              <a:rPr lang="en-US" sz="1000" b="1" dirty="0">
                <a:solidFill>
                  <a:schemeClr val="tx1"/>
                </a:solidFill>
                <a:latin typeface="Arial Narrow" pitchFamily="34" charset="0"/>
              </a:rPr>
              <a:t>( COTR )</a:t>
            </a:r>
          </a:p>
          <a:p>
            <a:pPr algn="ctr" fontAlgn="auto">
              <a:spcBef>
                <a:spcPts val="0"/>
              </a:spcBef>
              <a:spcAft>
                <a:spcPts val="0"/>
              </a:spcAft>
              <a:defRPr/>
            </a:pPr>
            <a:r>
              <a:rPr lang="en-US" sz="1000" b="1" dirty="0">
                <a:solidFill>
                  <a:srgbClr val="7030A0"/>
                </a:solidFill>
                <a:latin typeface="Arial Narrow" pitchFamily="34" charset="0"/>
              </a:rPr>
              <a:t>( DOI-AM Technical Specialist )</a:t>
            </a:r>
          </a:p>
        </p:txBody>
      </p:sp>
      <p:sp>
        <p:nvSpPr>
          <p:cNvPr id="20" name="Snip Diagonal Corner Rectangle 19"/>
          <p:cNvSpPr/>
          <p:nvPr/>
        </p:nvSpPr>
        <p:spPr bwMode="auto">
          <a:xfrm>
            <a:off x="2188587" y="2217133"/>
            <a:ext cx="1333500" cy="627529"/>
          </a:xfrm>
          <a:prstGeom prst="snip2DiagRect">
            <a:avLst/>
          </a:prstGeom>
          <a:solidFill>
            <a:schemeClr val="bg1"/>
          </a:solidFill>
          <a:ln>
            <a:headEnd type="none" w="sm" len="sm"/>
            <a:tailEnd type="none" w="sm" len="sm"/>
          </a:ln>
          <a:effectLst>
            <a:glow rad="63500">
              <a:schemeClr val="accent1">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n-US" sz="1000" b="1" dirty="0">
                <a:solidFill>
                  <a:schemeClr val="tx1"/>
                </a:solidFill>
                <a:latin typeface="Arial Narrow" pitchFamily="34" charset="0"/>
              </a:rPr>
              <a:t>Contract Officer</a:t>
            </a:r>
          </a:p>
          <a:p>
            <a:pPr algn="ctr" eaLnBrk="0" hangingPunct="0">
              <a:defRPr/>
            </a:pPr>
            <a:r>
              <a:rPr lang="en-US" sz="1000" b="1" dirty="0">
                <a:solidFill>
                  <a:schemeClr val="tx1"/>
                </a:solidFill>
                <a:latin typeface="Arial Narrow" pitchFamily="34" charset="0"/>
              </a:rPr>
              <a:t>(CO)</a:t>
            </a:r>
          </a:p>
          <a:p>
            <a:pPr algn="ctr" eaLnBrk="0" hangingPunct="0">
              <a:defRPr/>
            </a:pPr>
            <a:r>
              <a:rPr lang="en-US" sz="1000" b="1" dirty="0">
                <a:solidFill>
                  <a:srgbClr val="7030A0"/>
                </a:solidFill>
                <a:latin typeface="Arial Narrow" pitchFamily="34" charset="0"/>
              </a:rPr>
              <a:t>DOI-AM</a:t>
            </a:r>
          </a:p>
        </p:txBody>
      </p:sp>
      <p:sp>
        <p:nvSpPr>
          <p:cNvPr id="21" name="Snip Diagonal Corner Rectangle 20"/>
          <p:cNvSpPr/>
          <p:nvPr/>
        </p:nvSpPr>
        <p:spPr bwMode="auto">
          <a:xfrm>
            <a:off x="737861" y="2828738"/>
            <a:ext cx="1219199" cy="1295400"/>
          </a:xfrm>
          <a:prstGeom prst="snip2DiagRect">
            <a:avLst/>
          </a:prstGeom>
          <a:solidFill>
            <a:schemeClr val="bg1"/>
          </a:solidFill>
          <a:ln>
            <a:headEnd type="none" w="sm" len="sm"/>
            <a:tailEnd type="none" w="sm" len="sm"/>
          </a:ln>
          <a:effectLst>
            <a:glow rad="63500">
              <a:schemeClr val="accent1">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000" b="1" dirty="0">
                <a:solidFill>
                  <a:schemeClr val="tx1"/>
                </a:solidFill>
                <a:latin typeface="Arial Narrow" pitchFamily="34" charset="0"/>
              </a:rPr>
              <a:t>Contract Officer</a:t>
            </a:r>
          </a:p>
          <a:p>
            <a:pPr algn="ctr" fontAlgn="auto">
              <a:spcBef>
                <a:spcPts val="0"/>
              </a:spcBef>
              <a:spcAft>
                <a:spcPts val="0"/>
              </a:spcAft>
              <a:defRPr/>
            </a:pPr>
            <a:r>
              <a:rPr lang="en-US" sz="1000" b="1" dirty="0">
                <a:solidFill>
                  <a:schemeClr val="tx1"/>
                </a:solidFill>
                <a:latin typeface="Arial Narrow" pitchFamily="34" charset="0"/>
              </a:rPr>
              <a:t>Technical Representative</a:t>
            </a:r>
          </a:p>
          <a:p>
            <a:pPr algn="ctr" fontAlgn="auto">
              <a:spcBef>
                <a:spcPts val="0"/>
              </a:spcBef>
              <a:spcAft>
                <a:spcPts val="0"/>
              </a:spcAft>
              <a:defRPr/>
            </a:pPr>
            <a:r>
              <a:rPr lang="en-US" sz="1000" b="1" dirty="0">
                <a:solidFill>
                  <a:schemeClr val="tx1"/>
                </a:solidFill>
                <a:latin typeface="Arial Narrow" pitchFamily="34" charset="0"/>
              </a:rPr>
              <a:t>( COTR )</a:t>
            </a:r>
          </a:p>
          <a:p>
            <a:pPr algn="ctr" fontAlgn="auto">
              <a:spcBef>
                <a:spcPts val="0"/>
              </a:spcBef>
              <a:spcAft>
                <a:spcPts val="0"/>
              </a:spcAft>
              <a:defRPr/>
            </a:pPr>
            <a:r>
              <a:rPr lang="en-US" sz="1000" b="1" dirty="0">
                <a:solidFill>
                  <a:srgbClr val="7030A0"/>
                </a:solidFill>
                <a:latin typeface="Arial Narrow" pitchFamily="34" charset="0"/>
              </a:rPr>
              <a:t>( DOI-AM Technical Specialist )</a:t>
            </a:r>
          </a:p>
        </p:txBody>
      </p:sp>
      <p:sp>
        <p:nvSpPr>
          <p:cNvPr id="22" name="Snip Diagonal Corner Rectangle 21"/>
          <p:cNvSpPr/>
          <p:nvPr/>
        </p:nvSpPr>
        <p:spPr bwMode="auto">
          <a:xfrm>
            <a:off x="2225665" y="3134447"/>
            <a:ext cx="1333500" cy="1156447"/>
          </a:xfrm>
          <a:prstGeom prst="snip2DiagRect">
            <a:avLst/>
          </a:prstGeom>
          <a:solidFill>
            <a:schemeClr val="bg1"/>
          </a:solidFill>
          <a:ln>
            <a:headEnd type="none" w="sm" len="sm"/>
            <a:tailEnd type="none" w="sm" len="sm"/>
          </a:ln>
          <a:effectLst>
            <a:glow rad="63500">
              <a:schemeClr val="accent1">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n-US" sz="1000" b="1" dirty="0">
                <a:solidFill>
                  <a:schemeClr val="tx1"/>
                </a:solidFill>
                <a:latin typeface="Arial Narrow" pitchFamily="34" charset="0"/>
              </a:rPr>
              <a:t>Contracting Officer</a:t>
            </a:r>
          </a:p>
          <a:p>
            <a:pPr algn="ctr" eaLnBrk="0" hangingPunct="0">
              <a:defRPr/>
            </a:pPr>
            <a:r>
              <a:rPr lang="en-US" sz="1000" b="1" dirty="0">
                <a:solidFill>
                  <a:schemeClr val="tx1"/>
                </a:solidFill>
                <a:latin typeface="Arial Narrow" pitchFamily="34" charset="0"/>
              </a:rPr>
              <a:t> Representative</a:t>
            </a:r>
          </a:p>
          <a:p>
            <a:pPr algn="ctr" eaLnBrk="0" hangingPunct="0">
              <a:defRPr/>
            </a:pPr>
            <a:r>
              <a:rPr lang="en-US" sz="1000" b="1" dirty="0">
                <a:solidFill>
                  <a:schemeClr val="tx1"/>
                </a:solidFill>
                <a:latin typeface="Arial Narrow" pitchFamily="34" charset="0"/>
              </a:rPr>
              <a:t>(COR)</a:t>
            </a:r>
          </a:p>
          <a:p>
            <a:pPr algn="ctr" eaLnBrk="0" hangingPunct="0">
              <a:defRPr/>
            </a:pPr>
            <a:r>
              <a:rPr lang="en-US" sz="900" dirty="0">
                <a:solidFill>
                  <a:srgbClr val="7030A0"/>
                </a:solidFill>
                <a:latin typeface="Arial Narrow" pitchFamily="34" charset="0"/>
              </a:rPr>
              <a:t>(COR duties assigned to specific individuals based on agency’s recommendations.)</a:t>
            </a:r>
          </a:p>
        </p:txBody>
      </p:sp>
      <p:sp>
        <p:nvSpPr>
          <p:cNvPr id="23" name="Snip Diagonal Corner Rectangle 22"/>
          <p:cNvSpPr/>
          <p:nvPr/>
        </p:nvSpPr>
        <p:spPr bwMode="auto">
          <a:xfrm>
            <a:off x="2225665" y="4592768"/>
            <a:ext cx="1333500" cy="508000"/>
          </a:xfrm>
          <a:prstGeom prst="snip2DiagRect">
            <a:avLst/>
          </a:prstGeom>
          <a:solidFill>
            <a:schemeClr val="bg1"/>
          </a:solidFill>
          <a:ln>
            <a:headEnd type="none" w="sm" len="sm"/>
            <a:tailEnd type="none" w="sm" len="sm"/>
          </a:ln>
          <a:effectLst>
            <a:glow rad="63500">
              <a:schemeClr val="accent1">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n-US" sz="1000" b="1" dirty="0">
                <a:solidFill>
                  <a:schemeClr val="tx1"/>
                </a:solidFill>
                <a:latin typeface="Arial Narrow" pitchFamily="34" charset="0"/>
              </a:rPr>
              <a:t>SEMG/ Project Inspector</a:t>
            </a:r>
          </a:p>
          <a:p>
            <a:pPr algn="ctr" eaLnBrk="0" hangingPunct="0">
              <a:defRPr/>
            </a:pPr>
            <a:r>
              <a:rPr lang="en-US" sz="1000" b="1" dirty="0">
                <a:solidFill>
                  <a:schemeClr val="tx1"/>
                </a:solidFill>
                <a:latin typeface="Arial Narrow" pitchFamily="34" charset="0"/>
              </a:rPr>
              <a:t>(PI)</a:t>
            </a:r>
          </a:p>
        </p:txBody>
      </p:sp>
      <p:sp>
        <p:nvSpPr>
          <p:cNvPr id="24" name="Snip Diagonal Corner Rectangle 23"/>
          <p:cNvSpPr/>
          <p:nvPr/>
        </p:nvSpPr>
        <p:spPr bwMode="auto">
          <a:xfrm>
            <a:off x="2183496" y="2214765"/>
            <a:ext cx="1333500" cy="627529"/>
          </a:xfrm>
          <a:prstGeom prst="snip2DiagRect">
            <a:avLst/>
          </a:prstGeom>
          <a:solidFill>
            <a:schemeClr val="accent1">
              <a:lumMod val="60000"/>
              <a:lumOff val="40000"/>
            </a:schemeClr>
          </a:solidFill>
          <a:ln>
            <a:headEnd type="none" w="sm" len="sm"/>
            <a:tailEnd type="none" w="sm" len="sm"/>
          </a:ln>
          <a:effectLst>
            <a:glow rad="101600">
              <a:srgbClr val="FFFF00">
                <a:alpha val="60000"/>
              </a:srgb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n-US" sz="1000" b="1" dirty="0">
                <a:solidFill>
                  <a:schemeClr val="tx1"/>
                </a:solidFill>
                <a:latin typeface="Arial Narrow" pitchFamily="34" charset="0"/>
              </a:rPr>
              <a:t>Contract Officer</a:t>
            </a:r>
          </a:p>
          <a:p>
            <a:pPr algn="ctr" eaLnBrk="0" hangingPunct="0">
              <a:defRPr/>
            </a:pPr>
            <a:r>
              <a:rPr lang="en-US" sz="1000" b="1" dirty="0">
                <a:solidFill>
                  <a:schemeClr val="tx1"/>
                </a:solidFill>
                <a:latin typeface="Arial Narrow" pitchFamily="34" charset="0"/>
              </a:rPr>
              <a:t>(CO)</a:t>
            </a:r>
          </a:p>
          <a:p>
            <a:pPr algn="ctr" eaLnBrk="0" hangingPunct="0">
              <a:defRPr/>
            </a:pPr>
            <a:r>
              <a:rPr lang="en-US" sz="1000" b="1" dirty="0">
                <a:solidFill>
                  <a:srgbClr val="7030A0"/>
                </a:solidFill>
                <a:latin typeface="Arial Narrow" pitchFamily="34" charset="0"/>
              </a:rPr>
              <a:t>DOI-AM</a:t>
            </a:r>
          </a:p>
        </p:txBody>
      </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7"/>
  <p:tag name="MMPROD_UIDATA" val="&lt;database version=&quot;7.0&quot;&gt;&lt;object type=&quot;1&quot; unique_id=&quot;10001&quot;&gt;&lt;object type=&quot;8&quot; unique_id=&quot;11134&quot;&gt;&lt;/object&gt;&lt;object type=&quot;2&quot; unique_id=&quot;11135&quot;&gt;&lt;object type=&quot;3&quot; unique_id=&quot;11136&quot;&gt;&lt;property id=&quot;20148&quot; value=&quot;5&quot;/&gt;&lt;property id=&quot;20300&quot; value=&quot;Slide 1 - &amp;quot;Unit 5&amp;quot;&quot;/&gt;&lt;property id=&quot;20307&quot; value=&quot;256&quot;/&gt;&lt;/object&gt;&lt;object type=&quot;3&quot; unique_id=&quot;11137&quot;&gt;&lt;property id=&quot;20148&quot; value=&quot;5&quot;/&gt;&lt;property id=&quot;20300&quot; value=&quot;Slide 2 - &amp;quot;Objectives&amp;quot;&quot;/&gt;&lt;property id=&quot;20307&quot; value=&quot;257&quot;/&gt;&lt;/object&gt;&lt;object type=&quot;3&quot; unique_id=&quot;11138&quot;&gt;&lt;property id=&quot;20148&quot; value=&quot;5&quot;/&gt;&lt;property id=&quot;20300&quot; value=&quot;Slide 3 - &amp;quot;Different Types of Federal SEAT Contracts Available&amp;quot;&quot;/&gt;&lt;property id=&quot;20307&quot; value=&quot;258&quot;/&gt;&lt;/object&gt;&lt;object type=&quot;3&quot; unique_id=&quot;11139&quot;&gt;&lt;property id=&quot;20148&quot; value=&quot;5&quot;/&gt;&lt;property id=&quot;20300&quot; value=&quot;Slide 4 - &amp;quot;National On-Call Contract&amp;quot;&quot;/&gt;&lt;property id=&quot;20307&quot; value=&quot;259&quot;/&gt;&lt;/object&gt;&lt;object type=&quot;3&quot; unique_id=&quot;11140&quot;&gt;&lt;property id=&quot;20148&quot; value=&quot;5&quot;/&gt;&lt;property id=&quot;20300&quot; value=&quot;Slide 5 - &amp;quot;National Variable Term Contract&amp;quot;&quot;/&gt;&lt;property id=&quot;20307&quot; value=&quot;260&quot;/&gt;&lt;/object&gt;&lt;object type=&quot;3&quot; unique_id=&quot;11141&quot;&gt;&lt;property id=&quot;20148&quot; value=&quot;5&quot;/&gt;&lt;property id=&quot;20300&quot; value=&quot;Slide 6 - &amp;quot;Exclusive Use Contract&amp;quot;&quot;/&gt;&lt;property id=&quot;20307&quot; value=&quot;261&quot;/&gt;&lt;/object&gt;&lt;object type=&quot;3&quot; unique_id=&quot;11142&quot;&gt;&lt;property id=&quot;20148&quot; value=&quot;5&quot;/&gt;&lt;property id=&quot;20300&quot; value=&quot;Slide 7 - &amp;quot;Discussion Point&amp;quot;&quot;/&gt;&lt;property id=&quot;20307&quot; value=&quot;307&quot;/&gt;&lt;/object&gt;&lt;object type=&quot;3&quot; unique_id=&quot;11143&quot;&gt;&lt;property id=&quot;20148&quot; value=&quot;5&quot;/&gt;&lt;property id=&quot;20300&quot; value=&quot;Slide 8 - &amp;quot;Contract Information Sheet&amp;quot;&quot;/&gt;&lt;property id=&quot;20307&quot; value=&quot;262&quot;/&gt;&lt;/object&gt;&lt;object type=&quot;3&quot; unique_id=&quot;11144&quot;&gt;&lt;property id=&quot;20148&quot; value=&quot;5&quot;/&gt;&lt;property id=&quot;20300&quot; value=&quot;Slide 9 - &amp;quot;Contract Authority&amp;quot;&quot;/&gt;&lt;property id=&quot;20307&quot; value=&quot;300&quot;/&gt;&lt;/object&gt;&lt;object type=&quot;3&quot; unique_id=&quot;11145&quot;&gt;&lt;property id=&quot;20148&quot; value=&quot;5&quot;/&gt;&lt;property id=&quot;20300&quot; value=&quot;Slide 10 - &amp;quot;Contract Authority&amp;quot;&quot;/&gt;&lt;property id=&quot;20307&quot; value=&quot;301&quot;/&gt;&lt;/object&gt;&lt;object type=&quot;3&quot; unique_id=&quot;11146&quot;&gt;&lt;property id=&quot;20148&quot; value=&quot;5&quot;/&gt;&lt;property id=&quot;20300&quot; value=&quot;Slide 11 - &amp;quot;Contract Authority&amp;quot;&quot;/&gt;&lt;property id=&quot;20307&quot; value=&quot;302&quot;/&gt;&lt;/object&gt;&lt;object type=&quot;3&quot; unique_id=&quot;11147&quot;&gt;&lt;property id=&quot;20148&quot; value=&quot;5&quot;/&gt;&lt;property id=&quot;20300&quot; value=&quot;Slide 12 - &amp;quot;Contract Authority&amp;quot;&quot;/&gt;&lt;property id=&quot;20307&quot; value=&quot;303&quot;/&gt;&lt;/object&gt;&lt;object type=&quot;3&quot; unique_id=&quot;11148&quot;&gt;&lt;property id=&quot;20148&quot; value=&quot;5&quot;/&gt;&lt;property id=&quot;20300&quot; value=&quot;Slide 13 - &amp;quot;Contract Authority&amp;quot;&quot;/&gt;&lt;property id=&quot;20307&quot; value=&quot;263&quot;/&gt;&lt;/object&gt;&lt;object type=&quot;3&quot; unique_id=&quot;11149&quot;&gt;&lt;property id=&quot;20148&quot; value=&quot;5&quot;/&gt;&lt;property id=&quot;20300&quot; value=&quot;Slide 14 - &amp;quot;SEAT Manager Role&amp;quot;&quot;/&gt;&lt;property id=&quot;20307&quot; value=&quot;264&quot;/&gt;&lt;/object&gt;&lt;object type=&quot;3&quot; unique_id=&quot;11150&quot;&gt;&lt;property id=&quot;20148&quot; value=&quot;5&quot;/&gt;&lt;property id=&quot;20300&quot; value=&quot;Slide 15 - &amp;quot;SEMG Role With Exclusive Use or Variable Term Contracts&amp;quot;&quot;/&gt;&lt;property id=&quot;20307&quot; value=&quot;265&quot;/&gt;&lt;/object&gt;&lt;object type=&quot;3&quot; unique_id=&quot;11151&quot;&gt;&lt;property id=&quot;20148&quot; value=&quot;5&quot;/&gt;&lt;property id=&quot;20300&quot; value=&quot;Slide 16 - &amp;quot;Discussion Point&amp;quot;&quot;/&gt;&lt;property id=&quot;20307&quot; value=&quot;304&quot;/&gt;&lt;/object&gt;&lt;object type=&quot;3&quot; unique_id=&quot;11152&quot;&gt;&lt;property id=&quot;20148&quot; value=&quot;5&quot;/&gt;&lt;property id=&quot;20300&quot; value=&quot;Slide 17 - &amp;quot;Contract Comparison&amp;quot;&quot;/&gt;&lt;property id=&quot;20307&quot; value=&quot;266&quot;/&gt;&lt;/object&gt;&lt;object type=&quot;3&quot; unique_id=&quot;11153&quot;&gt;&lt;property id=&quot;20148&quot; value=&quot;5&quot;/&gt;&lt;property id=&quot;20300&quot; value=&quot;Slide 18 - &amp;quot;Contract Comparison&amp;quot;&quot;/&gt;&lt;property id=&quot;20307&quot; value=&quot;267&quot;/&gt;&lt;/object&gt;&lt;object type=&quot;3&quot; unique_id=&quot;11154&quot;&gt;&lt;property id=&quot;20148&quot; value=&quot;5&quot;/&gt;&lt;property id=&quot;20300&quot; value=&quot;Slide 19 - &amp;quot;Contract Comparison&amp;quot;&quot;/&gt;&lt;property id=&quot;20307&quot; value=&quot;268&quot;/&gt;&lt;/object&gt;&lt;object type=&quot;3&quot; unique_id=&quot;11155&quot;&gt;&lt;property id=&quot;20148&quot; value=&quot;5&quot;/&gt;&lt;property id=&quot;20300&quot; value=&quot;Slide 20 - &amp;quot;Contract Comparison&amp;quot;&quot;/&gt;&lt;property id=&quot;20307&quot; value=&quot;269&quot;/&gt;&lt;/object&gt;&lt;object type=&quot;3&quot; unique_id=&quot;11156&quot;&gt;&lt;property id=&quot;20148&quot; value=&quot;5&quot;/&gt;&lt;property id=&quot;20300&quot; value=&quot;Slide 21 - &amp;quot;Contract Comparison&amp;quot;&quot;/&gt;&lt;property id=&quot;20307&quot; value=&quot;270&quot;/&gt;&lt;/object&gt;&lt;object type=&quot;3&quot; unique_id=&quot;11157&quot;&gt;&lt;property id=&quot;20148&quot; value=&quot;5&quot;/&gt;&lt;property id=&quot;20300&quot; value=&quot;Slide 22 - &amp;quot;Contract Comparison&amp;quot;&quot;/&gt;&lt;property id=&quot;20307&quot; value=&quot;271&quot;/&gt;&lt;/object&gt;&lt;object type=&quot;3&quot; unique_id=&quot;11158&quot;&gt;&lt;property id=&quot;20148&quot; value=&quot;5&quot;/&gt;&lt;property id=&quot;20300&quot; value=&quot;Slide 23 - &amp;quot;Contract Comparison&amp;quot;&quot;/&gt;&lt;property id=&quot;20307&quot; value=&quot;272&quot;/&gt;&lt;/object&gt;&lt;object type=&quot;3&quot; unique_id=&quot;11159&quot;&gt;&lt;property id=&quot;20148&quot; value=&quot;5&quot;/&gt;&lt;property id=&quot;20300&quot; value=&quot;Slide 24 - &amp;quot;Contract Comparison&amp;quot;&quot;/&gt;&lt;property id=&quot;20307&quot; value=&quot;273&quot;/&gt;&lt;/object&gt;&lt;object type=&quot;3&quot; unique_id=&quot;11160&quot;&gt;&lt;property id=&quot;20148&quot; value=&quot;5&quot;/&gt;&lt;property id=&quot;20300&quot; value=&quot;Slide 25 - &amp;quot;Contract Comparison&amp;quot;&quot;/&gt;&lt;property id=&quot;20307&quot; value=&quot;274&quot;/&gt;&lt;/object&gt;&lt;object type=&quot;3&quot; unique_id=&quot;11161&quot;&gt;&lt;property id=&quot;20148&quot; value=&quot;5&quot;/&gt;&lt;property id=&quot;20300&quot; value=&quot;Slide 26 - &amp;quot;Pros and Cons of the Different Types of Contracts&amp;quot;&quot;/&gt;&lt;property id=&quot;20307&quot; value=&quot;275&quot;/&gt;&lt;/object&gt;&lt;object type=&quot;3&quot; unique_id=&quot;11162&quot;&gt;&lt;property id=&quot;20148&quot; value=&quot;5&quot;/&gt;&lt;property id=&quot;20300&quot; value=&quot;Slide 27 - &amp;quot;Pros and Cons of the Different Types of Contracts&amp;quot;&quot;/&gt;&lt;property id=&quot;20307&quot; value=&quot;276&quot;/&gt;&lt;/object&gt;&lt;object type=&quot;3&quot; unique_id=&quot;11163&quot;&gt;&lt;property id=&quot;20148&quot; value=&quot;5&quot;/&gt;&lt;property id=&quot;20300&quot; value=&quot;Slide 28 - &amp;quot;Pros and Cons of the Different Types of Contracts&amp;quot;&quot;/&gt;&lt;property id=&quot;20307&quot; value=&quot;277&quot;/&gt;&lt;/object&gt;&lt;object type=&quot;3&quot; unique_id=&quot;11164&quot;&gt;&lt;property id=&quot;20148&quot; value=&quot;5&quot;/&gt;&lt;property id=&quot;20300&quot; value=&quot;Slide 29 - &amp;quot;Pros and Cons of the Different Types of Contracts&amp;quot;&quot;/&gt;&lt;property id=&quot;20307&quot; value=&quot;278&quot;/&gt;&lt;/object&gt;&lt;object type=&quot;3&quot; unique_id=&quot;11165&quot;&gt;&lt;property id=&quot;20148&quot; value=&quot;5&quot;/&gt;&lt;property id=&quot;20300&quot; value=&quot;Slide 30 - &amp;quot;Parts of a Contract&amp;quot;&quot;/&gt;&lt;property id=&quot;20307&quot; value=&quot;279&quot;/&gt;&lt;/object&gt;&lt;object type=&quot;3&quot; unique_id=&quot;11166&quot;&gt;&lt;property id=&quot;20148&quot; value=&quot;5&quot;/&gt;&lt;property id=&quot;20300&quot; value=&quot;Slide 31 - &amp;quot;Parts of a Contract&amp;quot;&quot;/&gt;&lt;property id=&quot;20307&quot; value=&quot;280&quot;/&gt;&lt;/object&gt;&lt;object type=&quot;3&quot; unique_id=&quot;11167&quot;&gt;&lt;property id=&quot;20148&quot; value=&quot;5&quot;/&gt;&lt;property id=&quot;20300&quot; value=&quot;Slide 32 - &amp;quot;Parts of a Contract&amp;quot;&quot;/&gt;&lt;property id=&quot;20307&quot; value=&quot;281&quot;/&gt;&lt;/object&gt;&lt;object type=&quot;3&quot; unique_id=&quot;11168&quot;&gt;&lt;property id=&quot;20148&quot; value=&quot;5&quot;/&gt;&lt;property id=&quot;20300&quot; value=&quot;Slide 33 - &amp;quot;Parts of a Contract&amp;quot;&quot;/&gt;&lt;property id=&quot;20307&quot; value=&quot;282&quot;/&gt;&lt;/object&gt;&lt;object type=&quot;3&quot; unique_id=&quot;11169&quot;&gt;&lt;property id=&quot;20148&quot; value=&quot;5&quot;/&gt;&lt;property id=&quot;20300&quot; value=&quot;Slide 34 - &amp;quot;Contract Issues or Concerns&amp;quot;&quot;/&gt;&lt;property id=&quot;20307&quot; value=&quot;283&quot;/&gt;&lt;/object&gt;&lt;object type=&quot;3&quot; unique_id=&quot;11170&quot;&gt;&lt;property id=&quot;20148&quot; value=&quot;5&quot;/&gt;&lt;property id=&quot;20300&quot; value=&quot;Slide 35 - &amp;quot;Discussion Point&amp;quot;&quot;/&gt;&lt;property id=&quot;20307&quot; value=&quot;305&quot;/&gt;&lt;/object&gt;&lt;object type=&quot;3&quot; unique_id=&quot;11171&quot;&gt;&lt;property id=&quot;20148&quot; value=&quot;5&quot;/&gt;&lt;property id=&quot;20300&quot; value=&quot;Slide 36 - &amp;quot;Tips for SEMG With Contract Modifications or Amendments&amp;quot;&quot;/&gt;&lt;property id=&quot;20307&quot; value=&quot;284&quot;/&gt;&lt;/object&gt;&lt;object type=&quot;3&quot; unique_id=&quot;11172&quot;&gt;&lt;property id=&quot;20148&quot; value=&quot;5&quot;/&gt;&lt;property id=&quot;20300&quot; value=&quot;Slide 37 - &amp;quot;Tips for SEMG With Contract Modifications or Amendments&amp;quot;&quot;/&gt;&lt;property id=&quot;20307&quot; value=&quot;286&quot;/&gt;&lt;/object&gt;&lt;object type=&quot;3&quot; unique_id=&quot;11173&quot;&gt;&lt;property id=&quot;20148&quot; value=&quot;5&quot;/&gt;&lt;property id=&quot;20300&quot; value=&quot;Slide 38 - &amp;quot;Conflicts or Disagreements&amp;quot;&quot;/&gt;&lt;property id=&quot;20307&quot; value=&quot;285&quot;/&gt;&lt;/object&gt;&lt;object type=&quot;3&quot; unique_id=&quot;11174&quot;&gt;&lt;property id=&quot;20148&quot; value=&quot;5&quot;/&gt;&lt;property id=&quot;20300&quot; value=&quot;Slide 39 - &amp;quot;Conflicts or Disagreements&amp;quot;&quot;/&gt;&lt;property id=&quot;20307&quot; value=&quot;287&quot;/&gt;&lt;/object&gt;&lt;object type=&quot;3&quot; unique_id=&quot;11175&quot;&gt;&lt;property id=&quot;20148&quot; value=&quot;5&quot;/&gt;&lt;property id=&quot;20300&quot; value=&quot;Slide 40 - &amp;quot;Tips for SEMG With Conflicts &amp;#x0D;&amp;#x0A;or Disagreements&amp;quot;&quot;/&gt;&lt;property id=&quot;20307&quot; value=&quot;288&quot;/&gt;&lt;/object&gt;&lt;object type=&quot;3&quot; unique_id=&quot;11176&quot;&gt;&lt;property id=&quot;20148&quot; value=&quot;5&quot;/&gt;&lt;property id=&quot;20300&quot; value=&quot;Slide 41 - &amp;quot;Tips for SEMG With Conflicts or Disagreements&amp;quot;&quot;/&gt;&lt;property id=&quot;20307&quot; value=&quot;289&quot;/&gt;&lt;/object&gt;&lt;object type=&quot;3&quot; unique_id=&quot;11177&quot;&gt;&lt;property id=&quot;20148&quot; value=&quot;5&quot;/&gt;&lt;property id=&quot;20300&quot; value=&quot;Slide 42 - &amp;quot;Availability/Unavailability&amp;quot;&quot;/&gt;&lt;property id=&quot;20307&quot; value=&quot;290&quot;/&gt;&lt;/object&gt;&lt;object type=&quot;3&quot; unique_id=&quot;11178&quot;&gt;&lt;property id=&quot;20148&quot; value=&quot;5&quot;/&gt;&lt;property id=&quot;20300&quot; value=&quot;Slide 43 - &amp;quot;Availability/Unavailability&amp;quot;&quot;/&gt;&lt;property id=&quot;20307&quot; value=&quot;291&quot;/&gt;&lt;/object&gt;&lt;object type=&quot;3&quot; unique_id=&quot;11179&quot;&gt;&lt;property id=&quot;20148&quot; value=&quot;5&quot;/&gt;&lt;property id=&quot;20300&quot; value=&quot;Slide 44 - &amp;quot;Availability/Unavailability&amp;quot;&quot;/&gt;&lt;property id=&quot;20307&quot; value=&quot;292&quot;/&gt;&lt;/object&gt;&lt;object type=&quot;3&quot; unique_id=&quot;11180&quot;&gt;&lt;property id=&quot;20148&quot; value=&quot;5&quot;/&gt;&lt;property id=&quot;20300&quot; value=&quot;Slide 45 - &amp;quot;Availability/Unavailability&amp;quot;&quot;/&gt;&lt;property id=&quot;20307&quot; value=&quot;293&quot;/&gt;&lt;/object&gt;&lt;object type=&quot;3&quot; unique_id=&quot;11181&quot;&gt;&lt;property id=&quot;20148&quot; value=&quot;5&quot;/&gt;&lt;property id=&quot;20300&quot; value=&quot;Slide 46 - &amp;quot;Availability/Unavailability&amp;quot;&quot;/&gt;&lt;property id=&quot;20307&quot; value=&quot;294&quot;/&gt;&lt;/object&gt;&lt;object type=&quot;3&quot; unique_id=&quot;11182&quot;&gt;&lt;property id=&quot;20148&quot; value=&quot;5&quot;/&gt;&lt;property id=&quot;20300&quot; value=&quot;Slide 47 - &amp;quot;Conversion Chart&amp;quot;&quot;/&gt;&lt;property id=&quot;20307&quot; value=&quot;295&quot;/&gt;&lt;/object&gt;&lt;object type=&quot;3&quot; unique_id=&quot;11183&quot;&gt;&lt;property id=&quot;20148&quot; value=&quot;5&quot;/&gt;&lt;property id=&quot;20300&quot; value=&quot;Slide 48 - &amp;quot;SEMG’s Responsibilities If Unavailability Occurs&amp;quot;&quot;/&gt;&lt;property id=&quot;20307&quot; value=&quot;296&quot;/&gt;&lt;/object&gt;&lt;object type=&quot;3&quot; unique_id=&quot;11184&quot;&gt;&lt;property id=&quot;20148&quot; value=&quot;5&quot;/&gt;&lt;property id=&quot;20300&quot; value=&quot;Slide 49 - &amp;quot;SEMG’s Responsibilities If Unavailability Occurs&amp;quot;&quot;/&gt;&lt;property id=&quot;20307&quot; value=&quot;297&quot;/&gt;&lt;/object&gt;&lt;object type=&quot;3&quot; unique_id=&quot;11185&quot;&gt;&lt;property id=&quot;20148&quot; value=&quot;5&quot;/&gt;&lt;property id=&quot;20300&quot; value=&quot;Slide 50 - &amp;quot;EXERCISE&amp;quot;&quot;/&gt;&lt;property id=&quot;20307&quot; value=&quot;298&quot;/&gt;&lt;/object&gt;&lt;object type=&quot;3&quot; unique_id=&quot;11186&quot;&gt;&lt;property id=&quot;20148&quot; value=&quot;5&quot;/&gt;&lt;property id=&quot;20300&quot; value=&quot;Slide 51 - &amp;quot;EXERCISE&amp;quot;&quot;/&gt;&lt;property id=&quot;20307&quot; value=&quot;306&quot;/&gt;&lt;/object&gt;&lt;object type=&quot;3&quot; unique_id=&quot;11187&quot;&gt;&lt;property id=&quot;20148&quot; value=&quot;5&quot;/&gt;&lt;property id=&quot;20300&quot; value=&quot;Slide 52 - &amp;quot;Review Objectives&amp;quot;&quot;/&gt;&lt;property id=&quot;20307&quot; value=&quot;299&quot;/&gt;&lt;/object&gt;&lt;/object&gt;&lt;/object&gt;&lt;/database&gt;"/>
  <p:tag name="SECTOMILLISECCONVERTED" val="1"/>
</p:tagLst>
</file>

<file path=ppt/theme/theme1.xml><?xml version="1.0" encoding="utf-8"?>
<a:theme xmlns:a="http://schemas.openxmlformats.org/drawingml/2006/main" name="S273">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S273</Template>
  <TotalTime>1152</TotalTime>
  <Words>1833</Words>
  <Application>Microsoft Office PowerPoint</Application>
  <PresentationFormat>On-screen Show (4:3)</PresentationFormat>
  <Paragraphs>434</Paragraphs>
  <Slides>52</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Times New Roman</vt:lpstr>
      <vt:lpstr>Arial Narrow</vt:lpstr>
      <vt:lpstr>Calibri</vt:lpstr>
      <vt:lpstr>S273</vt:lpstr>
      <vt:lpstr>Unit 5</vt:lpstr>
      <vt:lpstr>Objectives</vt:lpstr>
      <vt:lpstr>Different Types of Federal SEAT Contracts Available</vt:lpstr>
      <vt:lpstr>National On-Call Contract</vt:lpstr>
      <vt:lpstr>National Variable Term Contract</vt:lpstr>
      <vt:lpstr>Exclusive Use Contract</vt:lpstr>
      <vt:lpstr>Discussion Point</vt:lpstr>
      <vt:lpstr>Contract Information Sheet</vt:lpstr>
      <vt:lpstr>Contract Authority</vt:lpstr>
      <vt:lpstr>Contract Authority</vt:lpstr>
      <vt:lpstr>Contract Authority</vt:lpstr>
      <vt:lpstr>Contract Authority</vt:lpstr>
      <vt:lpstr>Contract Authority</vt:lpstr>
      <vt:lpstr>SEAT Manager Role</vt:lpstr>
      <vt:lpstr>SEMG Role With Exclusive Use or Variable Term Contracts</vt:lpstr>
      <vt:lpstr>Discussion Point</vt:lpstr>
      <vt:lpstr>Contract Comparison</vt:lpstr>
      <vt:lpstr>Contract Comparison</vt:lpstr>
      <vt:lpstr>Contract Comparison</vt:lpstr>
      <vt:lpstr>Contract Comparison</vt:lpstr>
      <vt:lpstr>Contract Comparison</vt:lpstr>
      <vt:lpstr>Contract Comparison</vt:lpstr>
      <vt:lpstr>Contract Comparison</vt:lpstr>
      <vt:lpstr>Contract Comparison</vt:lpstr>
      <vt:lpstr>Contract Comparison</vt:lpstr>
      <vt:lpstr>Pros and Cons of the Different Types of Contracts</vt:lpstr>
      <vt:lpstr>Pros and Cons of the Different Types of Contracts</vt:lpstr>
      <vt:lpstr>Pros and Cons of the Different Types of Contracts</vt:lpstr>
      <vt:lpstr>Pros and Cons of the Different Types of Contracts</vt:lpstr>
      <vt:lpstr>Parts of a Contract</vt:lpstr>
      <vt:lpstr>Parts of a Contract</vt:lpstr>
      <vt:lpstr>Parts of a Contract</vt:lpstr>
      <vt:lpstr>Parts of a Contract</vt:lpstr>
      <vt:lpstr>Contract Issues or Concerns</vt:lpstr>
      <vt:lpstr>Discussion Point</vt:lpstr>
      <vt:lpstr>Tips for SEMG With Contract Modifications or Amendments</vt:lpstr>
      <vt:lpstr>Tips for SEMG With Contract Modifications or Amendments</vt:lpstr>
      <vt:lpstr>Conflicts or Disagreements</vt:lpstr>
      <vt:lpstr>Conflicts or Disagreements</vt:lpstr>
      <vt:lpstr>Tips for SEMG With Conflicts  or Disagreements</vt:lpstr>
      <vt:lpstr>Tips for SEMG With Conflicts or Disagreements</vt:lpstr>
      <vt:lpstr>Availability/Unavailability</vt:lpstr>
      <vt:lpstr>Availability/Unavailability</vt:lpstr>
      <vt:lpstr>Availability/Unavailability</vt:lpstr>
      <vt:lpstr>Availability/Unavailability</vt:lpstr>
      <vt:lpstr>Availability/Unavailability</vt:lpstr>
      <vt:lpstr>Conversion Chart</vt:lpstr>
      <vt:lpstr>SEMG’s Responsibilities If Unavailability Occurs</vt:lpstr>
      <vt:lpstr>SEMG’s Responsibilities If Unavailability Occurs</vt:lpstr>
      <vt:lpstr>EXERCISE</vt:lpstr>
      <vt:lpstr>EXERCISE</vt:lpstr>
      <vt:lpstr>Review Objectives</vt:lpstr>
    </vt:vector>
  </TitlesOfParts>
  <Company>Bureau of Land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Engine Air Tanker Manager, S-273</dc:title>
  <dc:creator>Zoila ForrestDavis</dc:creator>
  <cp:lastModifiedBy>Zoila ForrestDavis</cp:lastModifiedBy>
  <cp:revision>233</cp:revision>
  <dcterms:created xsi:type="dcterms:W3CDTF">2010-01-15T19:46:00Z</dcterms:created>
  <dcterms:modified xsi:type="dcterms:W3CDTF">2011-08-02T22:38:35Z</dcterms:modified>
</cp:coreProperties>
</file>