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2" r:id="rId3"/>
    <p:sldId id="277" r:id="rId4"/>
    <p:sldId id="258" r:id="rId5"/>
    <p:sldId id="259" r:id="rId6"/>
    <p:sldId id="290" r:id="rId7"/>
    <p:sldId id="321" r:id="rId8"/>
    <p:sldId id="315" r:id="rId9"/>
    <p:sldId id="316" r:id="rId10"/>
    <p:sldId id="317" r:id="rId11"/>
    <p:sldId id="318" r:id="rId12"/>
    <p:sldId id="319" r:id="rId13"/>
    <p:sldId id="320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311" r:id="rId22"/>
    <p:sldId id="312" r:id="rId23"/>
    <p:sldId id="262" r:id="rId24"/>
    <p:sldId id="306" r:id="rId25"/>
    <p:sldId id="305" r:id="rId26"/>
    <p:sldId id="307" r:id="rId27"/>
    <p:sldId id="308" r:id="rId28"/>
    <p:sldId id="309" r:id="rId29"/>
  </p:sldIdLst>
  <p:sldSz cx="9144000" cy="6858000" type="screen4x3"/>
  <p:notesSz cx="7010400" cy="9296400"/>
  <p:embeddedFontLst>
    <p:embeddedFont>
      <p:font typeface="Calibri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47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94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441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5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735" algn="l" defTabSz="914294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2882" algn="l" defTabSz="914294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030" algn="l" defTabSz="914294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177" algn="l" defTabSz="914294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66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6689" autoAdjust="0"/>
  </p:normalViewPr>
  <p:slideViewPr>
    <p:cSldViewPr>
      <p:cViewPr varScale="1">
        <p:scale>
          <a:sx n="93" d="100"/>
          <a:sy n="93" d="100"/>
        </p:scale>
        <p:origin x="-732" y="-102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540" y="-10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.xml"/><Relationship Id="rId2" Type="http://schemas.openxmlformats.org/officeDocument/2006/relationships/slide" Target="slides/slide4.xml"/><Relationship Id="rId1" Type="http://schemas.openxmlformats.org/officeDocument/2006/relationships/slide" Target="slides/slide1.xml"/><Relationship Id="rId4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926B1F-004B-42F8-8986-FB6AA84D224C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B1062F-EDEA-4EE6-AA34-6693A573F2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1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8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5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2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7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062F-EDEA-4EE6-AA34-6693A573F2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062F-EDEA-4EE6-AA34-6693A573F27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062F-EDEA-4EE6-AA34-6693A573F27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77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062F-EDEA-4EE6-AA34-6693A573F27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77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062F-EDEA-4EE6-AA34-6693A573F27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6038" y="712342"/>
            <a:ext cx="2684212" cy="2739201"/>
          </a:xfrm>
        </p:spPr>
        <p:txBody>
          <a:bodyPr wrap="square" anchor="t" anchorCtr="0">
            <a:spAutoFit/>
          </a:bodyPr>
          <a:lstStyle>
            <a:lvl1pPr>
              <a:defRPr lang="en-US" sz="4300" b="1" dirty="0">
                <a:solidFill>
                  <a:srgbClr val="FFFF99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02388" y="1836476"/>
            <a:ext cx="1991512" cy="131149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02388" y="3666794"/>
            <a:ext cx="1991512" cy="131149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014328" y="524987"/>
            <a:ext cx="5887949" cy="4402859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43528" y="5208879"/>
            <a:ext cx="8745336" cy="1405168"/>
          </a:xfrm>
        </p:spPr>
        <p:txBody>
          <a:bodyPr wrap="square"/>
          <a:lstStyle>
            <a:lvl1pPr algn="ctr">
              <a:buFontTx/>
              <a:buNone/>
              <a:defRPr sz="3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4" indent="0">
              <a:buNone/>
              <a:defRPr sz="2300"/>
            </a:lvl3pPr>
            <a:lvl4pPr marL="1371441" indent="0">
              <a:buNone/>
              <a:defRPr sz="2000"/>
            </a:lvl4pPr>
            <a:lvl5pPr marL="1828588" indent="0">
              <a:buNone/>
              <a:defRPr sz="2000"/>
            </a:lvl5pPr>
            <a:lvl6pPr marL="2285735" indent="0">
              <a:buNone/>
              <a:defRPr sz="2000"/>
            </a:lvl6pPr>
            <a:lvl7pPr marL="2742882" indent="0">
              <a:buNone/>
              <a:defRPr sz="2000"/>
            </a:lvl7pPr>
            <a:lvl8pPr marL="3200030" indent="0">
              <a:buNone/>
              <a:defRPr sz="2000"/>
            </a:lvl8pPr>
            <a:lvl9pPr marL="36571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4" indent="0">
              <a:buNone/>
              <a:defRPr sz="1100"/>
            </a:lvl3pPr>
            <a:lvl4pPr marL="1371441" indent="0">
              <a:buNone/>
              <a:defRPr sz="900"/>
            </a:lvl4pPr>
            <a:lvl5pPr marL="1828588" indent="0">
              <a:buNone/>
              <a:defRPr sz="900"/>
            </a:lvl5pPr>
            <a:lvl6pPr marL="2285735" indent="0">
              <a:buNone/>
              <a:defRPr sz="900"/>
            </a:lvl6pPr>
            <a:lvl7pPr marL="2742882" indent="0">
              <a:buNone/>
              <a:defRPr sz="900"/>
            </a:lvl7pPr>
            <a:lvl8pPr marL="3200030" indent="0">
              <a:buNone/>
              <a:defRPr sz="900"/>
            </a:lvl8pPr>
            <a:lvl9pPr marL="36571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74638"/>
            <a:ext cx="20574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75563" y="524987"/>
            <a:ext cx="7773031" cy="1348571"/>
          </a:xfrm>
        </p:spPr>
        <p:txBody>
          <a:bodyPr anchor="t" anchorCtr="0"/>
          <a:lstStyle>
            <a:lvl1pPr>
              <a:defRPr b="1">
                <a:solidFill>
                  <a:srgbClr val="FFFF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76465" y="1930154"/>
            <a:ext cx="7792874" cy="459021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75563" y="524987"/>
            <a:ext cx="7773031" cy="1348571"/>
          </a:xfrm>
        </p:spPr>
        <p:txBody>
          <a:bodyPr anchor="t" anchorCtr="0"/>
          <a:lstStyle>
            <a:lvl1pPr>
              <a:defRPr b="1">
                <a:solidFill>
                  <a:srgbClr val="FFFF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76465" y="1930154"/>
            <a:ext cx="7792874" cy="4590216"/>
          </a:xfrm>
        </p:spPr>
        <p:txBody>
          <a:bodyPr/>
          <a:lstStyle>
            <a:lvl1pPr>
              <a:buFontTx/>
              <a:buNone/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16703" y="5396236"/>
            <a:ext cx="8398986" cy="1030456"/>
          </a:xfrm>
        </p:spPr>
        <p:txBody>
          <a:bodyPr/>
          <a:lstStyle>
            <a:lvl1pPr algn="ctr">
              <a:buFontTx/>
              <a:buNone/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7" indent="0">
              <a:buNone/>
              <a:defRPr sz="2000" b="1"/>
            </a:lvl2pPr>
            <a:lvl3pPr marL="914294" indent="0">
              <a:buNone/>
              <a:defRPr sz="1800" b="1"/>
            </a:lvl3pPr>
            <a:lvl4pPr marL="1371441" indent="0">
              <a:buNone/>
              <a:defRPr sz="1600" b="1"/>
            </a:lvl4pPr>
            <a:lvl5pPr marL="1828588" indent="0">
              <a:buNone/>
              <a:defRPr sz="1600" b="1"/>
            </a:lvl5pPr>
            <a:lvl6pPr marL="2285735" indent="0">
              <a:buNone/>
              <a:defRPr sz="1600" b="1"/>
            </a:lvl6pPr>
            <a:lvl7pPr marL="2742882" indent="0">
              <a:buNone/>
              <a:defRPr sz="1600" b="1"/>
            </a:lvl7pPr>
            <a:lvl8pPr marL="3200030" indent="0">
              <a:buNone/>
              <a:defRPr sz="1600" b="1"/>
            </a:lvl8pPr>
            <a:lvl9pPr marL="36571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7" indent="0">
              <a:buNone/>
              <a:defRPr sz="2000" b="1"/>
            </a:lvl2pPr>
            <a:lvl3pPr marL="914294" indent="0">
              <a:buNone/>
              <a:defRPr sz="1800" b="1"/>
            </a:lvl3pPr>
            <a:lvl4pPr marL="1371441" indent="0">
              <a:buNone/>
              <a:defRPr sz="1600" b="1"/>
            </a:lvl4pPr>
            <a:lvl5pPr marL="1828588" indent="0">
              <a:buNone/>
              <a:defRPr sz="1600" b="1"/>
            </a:lvl5pPr>
            <a:lvl6pPr marL="2285735" indent="0">
              <a:buNone/>
              <a:defRPr sz="1600" b="1"/>
            </a:lvl6pPr>
            <a:lvl7pPr marL="2742882" indent="0">
              <a:buNone/>
              <a:defRPr sz="1600" b="1"/>
            </a:lvl7pPr>
            <a:lvl8pPr marL="3200030" indent="0">
              <a:buNone/>
              <a:defRPr sz="1600" b="1"/>
            </a:lvl8pPr>
            <a:lvl9pPr marL="36571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4" indent="0">
              <a:buNone/>
              <a:defRPr sz="1100"/>
            </a:lvl3pPr>
            <a:lvl4pPr marL="1371441" indent="0">
              <a:buNone/>
              <a:defRPr sz="900"/>
            </a:lvl4pPr>
            <a:lvl5pPr marL="1828588" indent="0">
              <a:buNone/>
              <a:defRPr sz="900"/>
            </a:lvl5pPr>
            <a:lvl6pPr marL="2285735" indent="0">
              <a:buNone/>
              <a:defRPr sz="900"/>
            </a:lvl6pPr>
            <a:lvl7pPr marL="2742882" indent="0">
              <a:buNone/>
              <a:defRPr sz="900"/>
            </a:lvl7pPr>
            <a:lvl8pPr marL="3200030" indent="0">
              <a:buNone/>
              <a:defRPr sz="900"/>
            </a:lvl8pPr>
            <a:lvl9pPr marL="36571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56038" y="-51487"/>
            <a:ext cx="571136" cy="293103"/>
          </a:xfrm>
          <a:prstGeom prst="rect">
            <a:avLst/>
          </a:prstGeom>
          <a:noFill/>
        </p:spPr>
        <p:txBody>
          <a:bodyPr wrap="none" lIns="107387" tIns="53694" rIns="107387" bIns="53694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S-273</a:t>
            </a:r>
            <a:endParaRPr lang="en-US" sz="12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20555" y="-28826"/>
            <a:ext cx="1213939" cy="277714"/>
          </a:xfrm>
          <a:prstGeom prst="rect">
            <a:avLst/>
          </a:prstGeom>
          <a:noFill/>
        </p:spPr>
        <p:txBody>
          <a:bodyPr wrap="none" lIns="107387" tIns="53694" rIns="107387" bIns="53694" rtlCol="0">
            <a:spAutoFit/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kern="1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SEAT Manager</a:t>
            </a:r>
            <a:endParaRPr lang="en-US" sz="11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599641"/>
            <a:ext cx="5351287" cy="283778"/>
          </a:xfrm>
          <a:prstGeom prst="rect">
            <a:avLst/>
          </a:prstGeom>
          <a:noFill/>
        </p:spPr>
        <p:txBody>
          <a:bodyPr wrap="square" lIns="107387" tIns="53694" rIns="107387" bIns="53694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kern="1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Unit 8    Safety</a:t>
            </a:r>
            <a:endParaRPr lang="en-US" sz="11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882308" y="6627520"/>
            <a:ext cx="1298812" cy="231547"/>
          </a:xfrm>
          <a:prstGeom prst="rect">
            <a:avLst/>
          </a:prstGeom>
          <a:noFill/>
        </p:spPr>
        <p:txBody>
          <a:bodyPr wrap="square" lIns="107387" tIns="53694" rIns="107387" bIns="53694" rtlCol="0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0" kern="1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Slide</a:t>
            </a:r>
            <a:r>
              <a:rPr lang="en-US" sz="800" b="0" kern="1200" baseline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800" b="0" kern="1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8-</a:t>
            </a:r>
            <a:fld id="{83605B60-5B04-4214-9AC9-1BA69DF7A5FE}" type="slidenum">
              <a:rPr lang="en-US" sz="800" b="0" kern="120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b="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294" rtl="0" eaLnBrk="1" latinLnBrk="0" hangingPunct="1">
        <a:spcBef>
          <a:spcPct val="0"/>
        </a:spcBef>
        <a:buNone/>
        <a:defRPr sz="4300" b="1" kern="1200">
          <a:solidFill>
            <a:srgbClr val="FFFF99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860" indent="-342860" algn="l" defTabSz="914294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864" indent="-285717" algn="l" defTabSz="914294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2867" indent="-228573" algn="l" defTabSz="914294" rtl="0" eaLnBrk="1" latinLnBrk="0" hangingPunct="1">
        <a:spcBef>
          <a:spcPct val="20000"/>
        </a:spcBef>
        <a:buFont typeface="Arial" pitchFamily="34" charset="0"/>
        <a:buChar char="•"/>
        <a:defRPr sz="2300" b="1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014" indent="-228573" algn="l" defTabSz="914294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161" indent="-228573" algn="l" defTabSz="914294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308" indent="-228573" algn="l" defTabSz="9142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6" indent="-228573" algn="l" defTabSz="9142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3" indent="-228573" algn="l" defTabSz="9142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0" indent="-228573" algn="l" defTabSz="9142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4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1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8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5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2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0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7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6038" y="712342"/>
            <a:ext cx="2684212" cy="754042"/>
          </a:xfrm>
        </p:spPr>
        <p:txBody>
          <a:bodyPr/>
          <a:lstStyle/>
          <a:p>
            <a:r>
              <a:rPr lang="en-US" dirty="0" smtClean="0"/>
              <a:t>Unit 8</a:t>
            </a:r>
            <a:endParaRPr lang="en-US" dirty="0"/>
          </a:p>
        </p:txBody>
      </p:sp>
      <p:pic>
        <p:nvPicPr>
          <p:cNvPr id="19" name="Picture Placeholder 18" descr="Aviation-Accident-Prevention-Bulletins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t="7612" b="7612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Placeholder 19" descr="Aviation-Lessons-Learned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rcRect t="7612" b="7612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7"/>
          <p:cNvSpPr>
            <a:spLocks noGrp="1"/>
          </p:cNvSpPr>
          <p:nvPr>
            <p:ph type="body" sz="quarter" idx="10"/>
          </p:nvPr>
        </p:nvSpPr>
        <p:spPr>
          <a:xfrm>
            <a:off x="243528" y="5489912"/>
            <a:ext cx="8745336" cy="1124134"/>
          </a:xfrm>
        </p:spPr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  <p:pic>
        <p:nvPicPr>
          <p:cNvPr id="9" name="Picture Placeholder 8" descr="Safety background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/>
          <a:srcRect l="3605" r="3605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Safety Management Systems (SMS)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SMS is based on the following premises:</a:t>
            </a:r>
          </a:p>
          <a:p>
            <a:pPr lvl="1"/>
            <a:r>
              <a:rPr lang="en-US" dirty="0" smtClean="0"/>
              <a:t>Every person in the organization accepts that safety is a conscious and ongoing mindset as opposed to simply a box to be checked.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Safety Management Systems (SMS)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Four “Pillars” or Components of SMS</a:t>
            </a:r>
          </a:p>
          <a:p>
            <a:pPr lvl="1"/>
            <a:r>
              <a:rPr lang="en-US" dirty="0" smtClean="0"/>
              <a:t>Safety Policy</a:t>
            </a:r>
          </a:p>
          <a:p>
            <a:pPr lvl="1"/>
            <a:r>
              <a:rPr lang="en-US" dirty="0" smtClean="0"/>
              <a:t>Safety Risk Management</a:t>
            </a:r>
          </a:p>
          <a:p>
            <a:pPr lvl="1"/>
            <a:r>
              <a:rPr lang="en-US" dirty="0" smtClean="0"/>
              <a:t>Safety Assurance</a:t>
            </a:r>
          </a:p>
          <a:p>
            <a:pPr lvl="1"/>
            <a:r>
              <a:rPr lang="en-US" dirty="0" smtClean="0"/>
              <a:t>Safety Promotion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Discussion Point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76465" y="1930154"/>
            <a:ext cx="7792874" cy="149884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What do each of the four pillars mean </a:t>
            </a:r>
            <a:br>
              <a:rPr lang="en-US" dirty="0" smtClean="0"/>
            </a:br>
            <a:r>
              <a:rPr lang="en-US" dirty="0" smtClean="0"/>
              <a:t>to you?</a:t>
            </a:r>
            <a:endParaRPr lang="en-US" dirty="0"/>
          </a:p>
        </p:txBody>
      </p:sp>
      <p:pic>
        <p:nvPicPr>
          <p:cNvPr id="6" name="Picture 5" descr="Four pillar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2529" y="3429001"/>
            <a:ext cx="4160746" cy="2628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Safety Management Systems (SMS)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Negative Organizational and Cultural Influences </a:t>
            </a:r>
          </a:p>
          <a:p>
            <a:pPr lvl="1"/>
            <a:r>
              <a:rPr lang="en-US" dirty="0" smtClean="0"/>
              <a:t>Improper use of SAFECOMs</a:t>
            </a:r>
          </a:p>
          <a:p>
            <a:pPr lvl="1"/>
            <a:r>
              <a:rPr lang="en-US" dirty="0" smtClean="0"/>
              <a:t>Failure to understand or follow policy</a:t>
            </a:r>
          </a:p>
          <a:p>
            <a:pPr lvl="1"/>
            <a:r>
              <a:rPr lang="en-US" dirty="0" smtClean="0"/>
              <a:t>Fiscal/staffing constraints</a:t>
            </a:r>
          </a:p>
          <a:p>
            <a:pPr lvl="1"/>
            <a:r>
              <a:rPr lang="en-US" dirty="0" smtClean="0"/>
              <a:t>Overemphasis on </a:t>
            </a:r>
            <a:r>
              <a:rPr lang="en-US" dirty="0" smtClean="0"/>
              <a:t>mission accomplishment </a:t>
            </a:r>
            <a:r>
              <a:rPr lang="en-US" dirty="0" smtClean="0"/>
              <a:t>vs. safety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Information Sources </a:t>
            </a:r>
            <a:br>
              <a:rPr lang="en-US" dirty="0" smtClean="0"/>
            </a:br>
            <a:r>
              <a:rPr lang="en-US" dirty="0" smtClean="0"/>
              <a:t>and Tools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6465" y="5958301"/>
            <a:ext cx="7792874" cy="655746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Aviation Safety Alerts</a:t>
            </a:r>
          </a:p>
        </p:txBody>
      </p:sp>
      <p:pic>
        <p:nvPicPr>
          <p:cNvPr id="4" name="Content Placeholder 3" descr="Safety Alerts.t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84064" y="1930154"/>
            <a:ext cx="5577677" cy="4003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Information Sources </a:t>
            </a:r>
            <a:br>
              <a:rPr lang="en-US" dirty="0" smtClean="0"/>
            </a:br>
            <a:r>
              <a:rPr lang="en-US" dirty="0" smtClean="0"/>
              <a:t>and Tools</a:t>
            </a:r>
            <a:endParaRPr lang="en-US" dirty="0"/>
          </a:p>
        </p:txBody>
      </p:sp>
      <p:pic>
        <p:nvPicPr>
          <p:cNvPr id="7" name="Content Placeholder 6" descr="Aviation Technical Bulletins.t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87167" y="1933511"/>
            <a:ext cx="5574844" cy="4001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6465" y="5958301"/>
            <a:ext cx="7792874" cy="655746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Aviation Technical Bulletin</a:t>
            </a:r>
            <a:endParaRPr lang="en-US" dirty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Information Sources </a:t>
            </a:r>
            <a:br>
              <a:rPr lang="en-US" dirty="0" smtClean="0"/>
            </a:br>
            <a:r>
              <a:rPr lang="en-US" dirty="0" smtClean="0"/>
              <a:t>and Tools</a:t>
            </a:r>
            <a:endParaRPr lang="en-US" dirty="0"/>
          </a:p>
        </p:txBody>
      </p:sp>
      <p:pic>
        <p:nvPicPr>
          <p:cNvPr id="8" name="Content Placeholder 7" descr="Aviation Accident Prevention Bulletins.t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87167" y="1933511"/>
            <a:ext cx="5574844" cy="4001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6465" y="5958301"/>
            <a:ext cx="7792874" cy="655746"/>
          </a:xfrm>
        </p:spPr>
        <p:txBody>
          <a:bodyPr/>
          <a:lstStyle/>
          <a:p>
            <a:pPr lvl="0" algn="ctr">
              <a:buNone/>
            </a:pPr>
            <a:r>
              <a:rPr lang="en-US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Aviation Accident Prevention Bulletins</a:t>
            </a:r>
            <a:endParaRPr lang="en-US" dirty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Information Sources </a:t>
            </a:r>
            <a:br>
              <a:rPr lang="en-US" dirty="0" smtClean="0"/>
            </a:br>
            <a:r>
              <a:rPr lang="en-US" dirty="0" smtClean="0"/>
              <a:t>and Tools</a:t>
            </a:r>
            <a:endParaRPr lang="en-US" dirty="0"/>
          </a:p>
        </p:txBody>
      </p:sp>
      <p:pic>
        <p:nvPicPr>
          <p:cNvPr id="7" name="Content Placeholder 6" descr="Aviation Lessons Learned.t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87167" y="1933511"/>
            <a:ext cx="5574844" cy="4001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6465" y="5958301"/>
            <a:ext cx="7792874" cy="655746"/>
          </a:xfrm>
        </p:spPr>
        <p:txBody>
          <a:bodyPr/>
          <a:lstStyle/>
          <a:p>
            <a:pPr lvl="0" algn="ctr">
              <a:buNone/>
            </a:pPr>
            <a:r>
              <a:rPr lang="en-US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Aviation Lessons Learned</a:t>
            </a:r>
            <a:endParaRPr lang="en-US" dirty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Information Sources </a:t>
            </a:r>
            <a:br>
              <a:rPr lang="en-US" dirty="0" smtClean="0"/>
            </a:br>
            <a:r>
              <a:rPr lang="en-US" dirty="0" smtClean="0"/>
              <a:t>and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Pilot Read File is intended to assist pilots in understanding critical Safety of Flight information. </a:t>
            </a:r>
          </a:p>
          <a:p>
            <a:r>
              <a:rPr lang="en-US" dirty="0" smtClean="0"/>
              <a:t>Pilots are required to sign the Airbase Read File Items document verifying that they have reviewed all current alerts and bulletins identified in the </a:t>
            </a:r>
            <a:r>
              <a:rPr lang="en-US" dirty="0" smtClean="0"/>
              <a:t>Pilot Read File.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Safety Information Sources </a:t>
            </a:r>
            <a:br>
              <a:rPr lang="en-US" smtClean="0"/>
            </a:br>
            <a:r>
              <a:rPr lang="en-US" smtClean="0"/>
              <a:t>and Tools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Six Minutes for Safety – </a:t>
            </a:r>
            <a:r>
              <a:rPr lang="en-US" dirty="0" smtClean="0"/>
              <a:t>Aviation</a:t>
            </a:r>
            <a:endParaRPr lang="en-US" dirty="0" smtClean="0"/>
          </a:p>
          <a:p>
            <a:r>
              <a:rPr lang="en-US" dirty="0" smtClean="0"/>
              <a:t>Jointly developed by agency and vendor personnel</a:t>
            </a:r>
          </a:p>
          <a:p>
            <a:r>
              <a:rPr lang="en-US" dirty="0" smtClean="0"/>
              <a:t>Intended for use at all aviation bases</a:t>
            </a:r>
          </a:p>
          <a:p>
            <a:r>
              <a:rPr lang="en-US" dirty="0" smtClean="0"/>
              <a:t>Can be utilized as additional </a:t>
            </a:r>
            <a:br>
              <a:rPr lang="en-US" dirty="0" smtClean="0"/>
            </a:br>
            <a:r>
              <a:rPr lang="en-US" dirty="0" smtClean="0"/>
              <a:t>briefing information</a:t>
            </a:r>
          </a:p>
          <a:p>
            <a:r>
              <a:rPr lang="en-US" dirty="0" smtClean="0"/>
              <a:t>Available at the </a:t>
            </a:r>
            <a:br>
              <a:rPr lang="en-US" dirty="0" smtClean="0"/>
            </a:br>
            <a:r>
              <a:rPr lang="en-US" dirty="0" smtClean="0"/>
              <a:t>Lessons Learned Web site</a:t>
            </a:r>
          </a:p>
        </p:txBody>
      </p:sp>
      <p:pic>
        <p:nvPicPr>
          <p:cNvPr id="4" name="Content Placeholder 3" descr="sm_logo.bmp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505787" y="4740491"/>
            <a:ext cx="2482175" cy="158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Identify and obtain available safety reference material.</a:t>
            </a:r>
          </a:p>
          <a:p>
            <a:r>
              <a:rPr lang="en-US" dirty="0" smtClean="0"/>
              <a:t>Identify safety issues at SEAT bases and during SEAT operations.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14400" y="1447800"/>
            <a:ext cx="5181600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84" tIns="39192" rIns="78384" bIns="39192"/>
          <a:lstStyle/>
          <a:p>
            <a:pPr defTabSz="777785" eaLnBrk="0" hangingPunct="0">
              <a:lnSpc>
                <a:spcPct val="145000"/>
              </a:lnSpc>
              <a:spcBef>
                <a:spcPct val="20000"/>
              </a:spcBef>
            </a:pPr>
            <a:endParaRPr lang="en-US" sz="3200" b="1" dirty="0">
              <a:latin typeface="Arial" pitchFamily="34" charset="0"/>
            </a:endParaRPr>
          </a:p>
        </p:txBody>
      </p:sp>
      <p:pic>
        <p:nvPicPr>
          <p:cNvPr id="8" name="Picture 7" descr="seat_cra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53768" y="0"/>
            <a:ext cx="2553768" cy="138920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97041E-6 2.11215E-6 L 0.98994 0.08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Information Sources </a:t>
            </a:r>
            <a:br>
              <a:rPr lang="en-US" dirty="0" smtClean="0"/>
            </a:br>
            <a:r>
              <a:rPr lang="en-US" dirty="0" smtClean="0"/>
              <a:t>and Tools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76465" y="2960611"/>
            <a:ext cx="4588235" cy="3559760"/>
          </a:xfrm>
        </p:spPr>
        <p:txBody>
          <a:bodyPr/>
          <a:lstStyle/>
          <a:p>
            <a:pPr marL="0" indent="0" algn="ctr"/>
            <a:r>
              <a:rPr lang="en-US" dirty="0" smtClean="0"/>
              <a:t>Aviation Safety Communiqu</a:t>
            </a:r>
            <a:r>
              <a:rPr lang="en-US" dirty="0" smtClean="0">
                <a:latin typeface="Arial"/>
                <a:cs typeface="Arial"/>
              </a:rPr>
              <a:t>é</a:t>
            </a:r>
            <a:r>
              <a:rPr lang="en-US" dirty="0" smtClean="0"/>
              <a:t> (SAFECOM)</a:t>
            </a:r>
          </a:p>
        </p:txBody>
      </p:sp>
      <p:pic>
        <p:nvPicPr>
          <p:cNvPr id="4" name="Content Placeholder 3" descr="SAFECOM form.t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51288" y="1838230"/>
            <a:ext cx="3613224" cy="4676284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Information Sources </a:t>
            </a:r>
            <a:br>
              <a:rPr lang="en-US" dirty="0" smtClean="0"/>
            </a:br>
            <a:r>
              <a:rPr lang="en-US" dirty="0" smtClean="0"/>
              <a:t>and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Risk Management Worksheet (</a:t>
            </a:r>
            <a:r>
              <a:rPr lang="en-US" dirty="0" err="1" smtClean="0"/>
              <a:t>RMW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Job Hazard Analysis (</a:t>
            </a:r>
            <a:r>
              <a:rPr lang="en-US" dirty="0" err="1" smtClean="0"/>
              <a:t>JHA</a:t>
            </a:r>
            <a:r>
              <a:rPr lang="en-US" dirty="0" smtClean="0"/>
              <a:t>)</a:t>
            </a:r>
          </a:p>
        </p:txBody>
      </p:sp>
      <p:pic>
        <p:nvPicPr>
          <p:cNvPr id="4" name="Picture 3" descr="JH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346" y="3147966"/>
            <a:ext cx="4033959" cy="337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iskMgtWksheetSEMG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694" y="3147966"/>
            <a:ext cx="4033959" cy="3372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4987"/>
            <a:ext cx="9144000" cy="13485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Safety Information Sources and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76465" y="1180731"/>
            <a:ext cx="7792874" cy="53396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300" dirty="0" smtClean="0"/>
              <a:t>System Safety Assessment (SEAT)</a:t>
            </a:r>
            <a:endParaRPr lang="en-US" sz="2300" dirty="0"/>
          </a:p>
        </p:txBody>
      </p:sp>
      <p:pic>
        <p:nvPicPr>
          <p:cNvPr id="4" name="Picture 3" descr="5_SMSSEATAssess-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295" y="1742798"/>
            <a:ext cx="6995214" cy="4777571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Risk Management Techniques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Briefings  and debriefings</a:t>
            </a:r>
          </a:p>
          <a:p>
            <a:pPr lvl="1"/>
            <a:r>
              <a:rPr lang="en-US" dirty="0" smtClean="0"/>
              <a:t>After Action Review (AAR)</a:t>
            </a:r>
          </a:p>
          <a:p>
            <a:r>
              <a:rPr lang="en-US" dirty="0" smtClean="0"/>
              <a:t>Job Hazard Analysis</a:t>
            </a:r>
          </a:p>
          <a:p>
            <a:r>
              <a:rPr lang="en-US" dirty="0" smtClean="0"/>
              <a:t>Coordination and communication</a:t>
            </a:r>
          </a:p>
          <a:p>
            <a:r>
              <a:rPr lang="en-US" dirty="0" smtClean="0"/>
              <a:t>Situation awareness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SEAT Operations Safety Mitigations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SEAT </a:t>
            </a:r>
            <a:r>
              <a:rPr lang="en-US" dirty="0" smtClean="0"/>
              <a:t>Safety Management System </a:t>
            </a:r>
            <a:r>
              <a:rPr lang="en-US" dirty="0" smtClean="0"/>
              <a:t>Categories</a:t>
            </a:r>
          </a:p>
          <a:p>
            <a:pPr lvl="1"/>
            <a:r>
              <a:rPr lang="en-US" dirty="0" smtClean="0"/>
              <a:t>SEAT Aircraft</a:t>
            </a:r>
          </a:p>
          <a:p>
            <a:pPr lvl="1"/>
            <a:r>
              <a:rPr lang="en-US" dirty="0" smtClean="0"/>
              <a:t>Maintenance</a:t>
            </a:r>
          </a:p>
          <a:p>
            <a:pPr lvl="1"/>
            <a:r>
              <a:rPr lang="en-US" dirty="0" smtClean="0"/>
              <a:t>SEAT Base Facilities</a:t>
            </a:r>
          </a:p>
          <a:p>
            <a:pPr lvl="1"/>
            <a:r>
              <a:rPr lang="en-US" dirty="0" smtClean="0"/>
              <a:t>SEAT Contracts</a:t>
            </a:r>
          </a:p>
          <a:p>
            <a:pPr lvl="1"/>
            <a:r>
              <a:rPr lang="en-US" dirty="0" smtClean="0"/>
              <a:t>Personnel (Government)</a:t>
            </a:r>
          </a:p>
          <a:p>
            <a:pPr lvl="1"/>
            <a:r>
              <a:rPr lang="en-US" dirty="0" smtClean="0"/>
              <a:t>Personnel (Contractor)</a:t>
            </a:r>
          </a:p>
          <a:p>
            <a:pPr lvl="1"/>
            <a:r>
              <a:rPr lang="en-US" dirty="0" smtClean="0"/>
              <a:t>SEAT Operations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SEAT Operations Safety Mitigations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SEAT </a:t>
            </a:r>
            <a:r>
              <a:rPr lang="en-US" dirty="0" smtClean="0"/>
              <a:t>Safety Management System, </a:t>
            </a:r>
            <a:r>
              <a:rPr lang="en-US" dirty="0" smtClean="0"/>
              <a:t>Safety Assessment Topics</a:t>
            </a:r>
          </a:p>
          <a:p>
            <a:pPr lvl="1"/>
            <a:r>
              <a:rPr lang="en-US" dirty="0" smtClean="0"/>
              <a:t>Each of the seven categories include the pre-designated topics listed below </a:t>
            </a:r>
          </a:p>
          <a:p>
            <a:pPr lvl="2"/>
            <a:r>
              <a:rPr lang="en-US" dirty="0" smtClean="0"/>
              <a:t>Sub-system			</a:t>
            </a:r>
          </a:p>
          <a:p>
            <a:pPr lvl="2"/>
            <a:r>
              <a:rPr lang="en-US" dirty="0" smtClean="0"/>
              <a:t>Hazards</a:t>
            </a:r>
          </a:p>
          <a:p>
            <a:pPr lvl="2"/>
            <a:r>
              <a:rPr lang="en-US" dirty="0" smtClean="0"/>
              <a:t>Pre-mitigation value</a:t>
            </a:r>
          </a:p>
          <a:p>
            <a:pPr lvl="2"/>
            <a:r>
              <a:rPr lang="en-US" dirty="0" smtClean="0"/>
              <a:t>Mitigation</a:t>
            </a:r>
          </a:p>
          <a:p>
            <a:pPr lvl="2"/>
            <a:r>
              <a:rPr lang="en-US" dirty="0" smtClean="0"/>
              <a:t>Post-mitigation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Steps to Safe SEAT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0"/>
            <a:r>
              <a:rPr lang="en-US" dirty="0" smtClean="0"/>
              <a:t>Utilize a Risk Assessment Tool</a:t>
            </a:r>
          </a:p>
          <a:p>
            <a:pPr lvl="0"/>
            <a:r>
              <a:rPr lang="en-US" dirty="0" smtClean="0"/>
              <a:t>Continual communications</a:t>
            </a:r>
          </a:p>
          <a:p>
            <a:pPr lvl="0"/>
            <a:r>
              <a:rPr lang="en-US" dirty="0" smtClean="0"/>
              <a:t>Plan, monitor, and </a:t>
            </a:r>
            <a:r>
              <a:rPr lang="en-US" dirty="0" smtClean="0"/>
              <a:t>evaluate</a:t>
            </a:r>
            <a:endParaRPr lang="en-US" dirty="0" smtClean="0"/>
          </a:p>
          <a:p>
            <a:pPr lvl="0"/>
            <a:r>
              <a:rPr lang="en-US" dirty="0" smtClean="0"/>
              <a:t>Operate within the established guidelines</a:t>
            </a:r>
          </a:p>
          <a:p>
            <a:r>
              <a:rPr lang="en-US" dirty="0" smtClean="0"/>
              <a:t>Document your operations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Identify and obtain available safety reference material.</a:t>
            </a:r>
          </a:p>
          <a:p>
            <a:endParaRPr lang="en-US" dirty="0" smtClean="0"/>
          </a:p>
          <a:p>
            <a:r>
              <a:rPr lang="en-US" dirty="0" smtClean="0"/>
              <a:t>Identify safety issues at SEAT bases and during SEAT operations.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14400" y="1447800"/>
            <a:ext cx="5181600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84" tIns="39192" rIns="78384" bIns="39192"/>
          <a:lstStyle/>
          <a:p>
            <a:pPr defTabSz="777785" eaLnBrk="0" hangingPunct="0">
              <a:lnSpc>
                <a:spcPct val="145000"/>
              </a:lnSpc>
              <a:spcBef>
                <a:spcPct val="20000"/>
              </a:spcBef>
            </a:pPr>
            <a:endParaRPr lang="en-US" sz="3200" b="1" dirty="0">
              <a:latin typeface="Arial" pitchFamily="34" charset="0"/>
            </a:endParaRPr>
          </a:p>
        </p:txBody>
      </p:sp>
      <p:pic>
        <p:nvPicPr>
          <p:cNvPr id="6" name="Picture 5" descr="seat_craf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53768" y="0"/>
            <a:ext cx="2553768" cy="138920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97041E-6 2.11215E-6 L 0.98994 0.08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Identify the categories of the System Safety Assessment. </a:t>
            </a:r>
          </a:p>
          <a:p>
            <a:r>
              <a:rPr lang="en-US" dirty="0" smtClean="0"/>
              <a:t>Describe mitigation measures to reduce safety hazards.</a:t>
            </a:r>
          </a:p>
          <a:p>
            <a:r>
              <a:rPr lang="en-US" dirty="0" smtClean="0"/>
              <a:t>Describe the key steps to a safe SEAT operation.</a:t>
            </a:r>
            <a:endParaRPr lang="en-US" dirty="0"/>
          </a:p>
        </p:txBody>
      </p:sp>
      <p:pic>
        <p:nvPicPr>
          <p:cNvPr id="5" name="Picture 4" descr="seat_craf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1963" y="579161"/>
            <a:ext cx="2553768" cy="138920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Identify the categories of the System Safety Assessment. </a:t>
            </a:r>
          </a:p>
          <a:p>
            <a:r>
              <a:rPr lang="en-US" dirty="0" smtClean="0"/>
              <a:t>Describe mitigation measures to reduce safety hazards.</a:t>
            </a:r>
          </a:p>
          <a:p>
            <a:r>
              <a:rPr lang="en-US" dirty="0" smtClean="0"/>
              <a:t>Describe the key steps to a safe SEAT operation.</a:t>
            </a:r>
            <a:endParaRPr lang="en-US" dirty="0"/>
          </a:p>
        </p:txBody>
      </p:sp>
      <p:pic>
        <p:nvPicPr>
          <p:cNvPr id="4" name="Picture 3" descr="seat_craf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1963" y="579161"/>
            <a:ext cx="2553768" cy="138920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300" dirty="0" smtClean="0"/>
              <a:t>Safety should always be foremost </a:t>
            </a:r>
            <a:br>
              <a:rPr lang="en-US" sz="3300" dirty="0" smtClean="0"/>
            </a:br>
            <a:r>
              <a:rPr lang="en-US" sz="3300" dirty="0" smtClean="0"/>
              <a:t>in the mind of the SEMG.</a:t>
            </a:r>
          </a:p>
          <a:p>
            <a:endParaRPr lang="en-US" dirty="0"/>
          </a:p>
        </p:txBody>
      </p:sp>
      <p:pic>
        <p:nvPicPr>
          <p:cNvPr id="4" name="Picture 3" descr="Slide 4.jpg"/>
          <p:cNvPicPr>
            <a:picLocks noChangeAspect="1"/>
          </p:cNvPicPr>
          <p:nvPr/>
        </p:nvPicPr>
        <p:blipFill>
          <a:blip r:embed="rId3" cstate="print"/>
          <a:srcRect l="800" t="14485" r="12075" b="13119"/>
          <a:stretch>
            <a:fillRect/>
          </a:stretch>
        </p:blipFill>
        <p:spPr>
          <a:xfrm>
            <a:off x="892934" y="337630"/>
            <a:ext cx="7359936" cy="49649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SEMG Responsibilities for Safety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primary duty:</a:t>
            </a:r>
          </a:p>
          <a:p>
            <a:pPr lvl="1"/>
            <a:r>
              <a:rPr lang="en-US" dirty="0" smtClean="0"/>
              <a:t>Provide for the safety and welfare of all assigned personnel at the SEAT base.</a:t>
            </a:r>
          </a:p>
          <a:p>
            <a:r>
              <a:rPr lang="en-US" dirty="0" smtClean="0"/>
              <a:t> A secondary duty:</a:t>
            </a:r>
          </a:p>
          <a:p>
            <a:pPr lvl="1"/>
            <a:r>
              <a:rPr lang="en-US" dirty="0" smtClean="0"/>
              <a:t>Create an environment that encourages safe flight </a:t>
            </a:r>
            <a:r>
              <a:rPr lang="en-US" dirty="0" smtClean="0"/>
              <a:t>operations.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System Safety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The System Safety concept is a comprehensive process to analyze system characteristics and engineer solutions to prevent mishaps from occurring.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System Safety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Safety Management System (SMS) is an approach to managing safety that includes the necessary organizational structures, accountabilities, policies, and procedures. It encompasses the entire aviation program.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Safety Management Systems (SMS)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ultimate goal of SMS is to provide an organizational framework or roadmap for developing and promoting a true safety culture, ultimately reducing our accident rate.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Safety Management Systems (SMS)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does SMS do for us?</a:t>
            </a:r>
          </a:p>
          <a:p>
            <a:pPr lvl="1"/>
            <a:r>
              <a:rPr lang="en-US" dirty="0" smtClean="0"/>
              <a:t>Takes a proactive, “systemic” </a:t>
            </a:r>
            <a:br>
              <a:rPr lang="en-US" dirty="0" smtClean="0"/>
            </a:br>
            <a:r>
              <a:rPr lang="en-US" dirty="0" smtClean="0"/>
              <a:t>(big-picture) approach to managing aviation safety </a:t>
            </a:r>
          </a:p>
          <a:p>
            <a:pPr lvl="1"/>
            <a:r>
              <a:rPr lang="en-US" dirty="0" smtClean="0"/>
              <a:t>Helps identify hazards and control measures</a:t>
            </a:r>
          </a:p>
          <a:p>
            <a:pPr lvl="1"/>
            <a:r>
              <a:rPr lang="en-US" dirty="0" smtClean="0"/>
              <a:t>Provides for ongoing “quality assurance”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7.0&quot;&gt;&lt;object type=&quot;1&quot; unique_id=&quot;10001&quot;&gt;&lt;object type=&quot;8&quot; unique_id=&quot;10864&quot;&gt;&lt;/object&gt;&lt;object type=&quot;2&quot; unique_id=&quot;10865&quot;&gt;&lt;object type=&quot;3&quot; unique_id=&quot;10866&quot;&gt;&lt;property id=&quot;20148&quot; value=&quot;5&quot;/&gt;&lt;property id=&quot;20300&quot; value=&quot;Slide 1 - &amp;quot;Unit 8&amp;quot;&quot;/&gt;&lt;property id=&quot;20307&quot; value=&quot;256&quot;/&gt;&lt;/object&gt;&lt;object type=&quot;3&quot; unique_id=&quot;10867&quot;&gt;&lt;property id=&quot;20148&quot; value=&quot;5&quot;/&gt;&lt;property id=&quot;20300&quot; value=&quot;Slide 2 - &amp;quot;Objectives&amp;quot;&quot;/&gt;&lt;property id=&quot;20307&quot; value=&quot;272&quot;/&gt;&lt;/object&gt;&lt;object type=&quot;3&quot; unique_id=&quot;10868&quot;&gt;&lt;property id=&quot;20148&quot; value=&quot;5&quot;/&gt;&lt;property id=&quot;20300&quot; value=&quot;Slide 3 - &amp;quot;Objectives&amp;quot;&quot;/&gt;&lt;property id=&quot;20307&quot; value=&quot;277&quot;/&gt;&lt;/object&gt;&lt;object type=&quot;3&quot; unique_id=&quot;10869&quot;&gt;&lt;property id=&quot;20148&quot; value=&quot;5&quot;/&gt;&lt;property id=&quot;20300&quot; value=&quot;Slide 4&quot;/&gt;&lt;property id=&quot;20307&quot; value=&quot;258&quot;/&gt;&lt;/object&gt;&lt;object type=&quot;3&quot; unique_id=&quot;10870&quot;&gt;&lt;property id=&quot;20148&quot; value=&quot;5&quot;/&gt;&lt;property id=&quot;20300&quot; value=&quot;Slide 5 - &amp;quot;SEMG Responsibilities for Safety&amp;quot;&quot;/&gt;&lt;property id=&quot;20307&quot; value=&quot;259&quot;/&gt;&lt;/object&gt;&lt;object type=&quot;3&quot; unique_id=&quot;10871&quot;&gt;&lt;property id=&quot;20148&quot; value=&quot;5&quot;/&gt;&lt;property id=&quot;20300&quot; value=&quot;Slide 6 - &amp;quot;System Safety Concept&amp;quot;&quot;/&gt;&lt;property id=&quot;20307&quot; value=&quot;290&quot;/&gt;&lt;/object&gt;&lt;object type=&quot;3&quot; unique_id=&quot;10872&quot;&gt;&lt;property id=&quot;20148&quot; value=&quot;5&quot;/&gt;&lt;property id=&quot;20300&quot; value=&quot;Slide 7 - &amp;quot;System Safety Concept&amp;quot;&quot;/&gt;&lt;property id=&quot;20307&quot; value=&quot;321&quot;/&gt;&lt;/object&gt;&lt;object type=&quot;3&quot; unique_id=&quot;10873&quot;&gt;&lt;property id=&quot;20148&quot; value=&quot;5&quot;/&gt;&lt;property id=&quot;20300&quot; value=&quot;Slide 8 - &amp;quot;Safety Management Systems (SMS)&amp;quot;&quot;/&gt;&lt;property id=&quot;20307&quot; value=&quot;315&quot;/&gt;&lt;/object&gt;&lt;object type=&quot;3&quot; unique_id=&quot;10874&quot;&gt;&lt;property id=&quot;20148&quot; value=&quot;5&quot;/&gt;&lt;property id=&quot;20300&quot; value=&quot;Slide 9 - &amp;quot;Safety Management Systems (SMS)&amp;quot;&quot;/&gt;&lt;property id=&quot;20307&quot; value=&quot;316&quot;/&gt;&lt;/object&gt;&lt;object type=&quot;3&quot; unique_id=&quot;10875&quot;&gt;&lt;property id=&quot;20148&quot; value=&quot;5&quot;/&gt;&lt;property id=&quot;20300&quot; value=&quot;Slide 10 - &amp;quot;Safety Management Systems (SMS)&amp;quot;&quot;/&gt;&lt;property id=&quot;20307&quot; value=&quot;317&quot;/&gt;&lt;/object&gt;&lt;object type=&quot;3&quot; unique_id=&quot;10876&quot;&gt;&lt;property id=&quot;20148&quot; value=&quot;5&quot;/&gt;&lt;property id=&quot;20300&quot; value=&quot;Slide 11 - &amp;quot;Safety Management Systems (SMS)&amp;quot;&quot;/&gt;&lt;property id=&quot;20307&quot; value=&quot;318&quot;/&gt;&lt;/object&gt;&lt;object type=&quot;3&quot; unique_id=&quot;10877&quot;&gt;&lt;property id=&quot;20148&quot; value=&quot;5&quot;/&gt;&lt;property id=&quot;20300&quot; value=&quot;Slide 12 - &amp;quot;Discussion Point&amp;quot;&quot;/&gt;&lt;property id=&quot;20307&quot; value=&quot;319&quot;/&gt;&lt;/object&gt;&lt;object type=&quot;3&quot; unique_id=&quot;10878&quot;&gt;&lt;property id=&quot;20148&quot; value=&quot;5&quot;/&gt;&lt;property id=&quot;20300&quot; value=&quot;Slide 13 - &amp;quot;Safety Management Systems (SMS)&amp;quot;&quot;/&gt;&lt;property id=&quot;20307&quot; value=&quot;320&quot;/&gt;&lt;/object&gt;&lt;object type=&quot;3&quot; unique_id=&quot;10879&quot;&gt;&lt;property id=&quot;20148&quot; value=&quot;5&quot;/&gt;&lt;property id=&quot;20300&quot; value=&quot;Slide 14 - &amp;quot;Safety Information Sources &amp;#x0D;&amp;#x0A;and Tools&amp;quot;&quot;/&gt;&lt;property id=&quot;20307&quot; value=&quot;292&quot;/&gt;&lt;/object&gt;&lt;object type=&quot;3&quot; unique_id=&quot;10880&quot;&gt;&lt;property id=&quot;20148&quot; value=&quot;5&quot;/&gt;&lt;property id=&quot;20300&quot; value=&quot;Slide 15 - &amp;quot;Safety Information Sources &amp;#x0D;&amp;#x0A;and Tools&amp;quot;&quot;/&gt;&lt;property id=&quot;20307&quot; value=&quot;293&quot;/&gt;&lt;/object&gt;&lt;object type=&quot;3&quot; unique_id=&quot;10881&quot;&gt;&lt;property id=&quot;20148&quot; value=&quot;5&quot;/&gt;&lt;property id=&quot;20300&quot; value=&quot;Slide 16 - &amp;quot;Safety Information Sources &amp;#x0D;&amp;#x0A;and Tools&amp;quot;&quot;/&gt;&lt;property id=&quot;20307&quot; value=&quot;294&quot;/&gt;&lt;/object&gt;&lt;object type=&quot;3&quot; unique_id=&quot;10882&quot;&gt;&lt;property id=&quot;20148&quot; value=&quot;5&quot;/&gt;&lt;property id=&quot;20300&quot; value=&quot;Slide 17 - &amp;quot;Safety Information Sources &amp;#x0D;&amp;#x0A;and Tools&amp;quot;&quot;/&gt;&lt;property id=&quot;20307&quot; value=&quot;295&quot;/&gt;&lt;/object&gt;&lt;object type=&quot;3&quot; unique_id=&quot;10883&quot;&gt;&lt;property id=&quot;20148&quot; value=&quot;5&quot;/&gt;&lt;property id=&quot;20300&quot; value=&quot;Slide 18 - &amp;quot;Safety Information Sources &amp;#x0D;&amp;#x0A;and Tools&amp;quot;&quot;/&gt;&lt;property id=&quot;20307&quot; value=&quot;296&quot;/&gt;&lt;/object&gt;&lt;object type=&quot;3&quot; unique_id=&quot;10884&quot;&gt;&lt;property id=&quot;20148&quot; value=&quot;5&quot;/&gt;&lt;property id=&quot;20300&quot; value=&quot;Slide 19 - &amp;quot;Safety Information Sources &amp;#x0D;&amp;#x0A;and Tools&amp;quot;&quot;/&gt;&lt;property id=&quot;20307&quot; value=&quot;297&quot;/&gt;&lt;/object&gt;&lt;object type=&quot;3&quot; unique_id=&quot;10885&quot;&gt;&lt;property id=&quot;20148&quot; value=&quot;5&quot;/&gt;&lt;property id=&quot;20300&quot; value=&quot;Slide 20 - &amp;quot;Safety Information Sources &amp;#x0D;&amp;#x0A;and Tools&amp;quot;&quot;/&gt;&lt;property id=&quot;20307&quot; value=&quot;298&quot;/&gt;&lt;/object&gt;&lt;object type=&quot;3&quot; unique_id=&quot;10886&quot;&gt;&lt;property id=&quot;20148&quot; value=&quot;5&quot;/&gt;&lt;property id=&quot;20300&quot; value=&quot;Slide 21 - &amp;quot;Safety Information Sources &amp;#x0D;&amp;#x0A;and Tools&amp;quot;&quot;/&gt;&lt;property id=&quot;20307&quot; value=&quot;311&quot;/&gt;&lt;/object&gt;&lt;object type=&quot;3&quot; unique_id=&quot;10887&quot;&gt;&lt;property id=&quot;20148&quot; value=&quot;5&quot;/&gt;&lt;property id=&quot;20300&quot; value=&quot;Slide 22 - &amp;quot;Safety Information Sources and Tools&amp;quot;&quot;/&gt;&lt;property id=&quot;20307&quot; value=&quot;312&quot;/&gt;&lt;/object&gt;&lt;object type=&quot;3&quot; unique_id=&quot;10888&quot;&gt;&lt;property id=&quot;20148&quot; value=&quot;5&quot;/&gt;&lt;property id=&quot;20300&quot; value=&quot;Slide 23 - &amp;quot;Risk Management Techniques&amp;quot;&quot;/&gt;&lt;property id=&quot;20307&quot; value=&quot;262&quot;/&gt;&lt;/object&gt;&lt;object type=&quot;3&quot; unique_id=&quot;10889&quot;&gt;&lt;property id=&quot;20148&quot; value=&quot;5&quot;/&gt;&lt;property id=&quot;20300&quot; value=&quot;Slide 24 - &amp;quot;SEAT Operations Safety Mitigations&amp;quot;&quot;/&gt;&lt;property id=&quot;20307&quot; value=&quot;306&quot;/&gt;&lt;/object&gt;&lt;object type=&quot;3&quot; unique_id=&quot;10890&quot;&gt;&lt;property id=&quot;20148&quot; value=&quot;5&quot;/&gt;&lt;property id=&quot;20300&quot; value=&quot;Slide 25 - &amp;quot;SEAT Operations Safety Mitigations&amp;quot;&quot;/&gt;&lt;property id=&quot;20307&quot; value=&quot;305&quot;/&gt;&lt;/object&gt;&lt;object type=&quot;3&quot; unique_id=&quot;10891&quot;&gt;&lt;property id=&quot;20148&quot; value=&quot;5&quot;/&gt;&lt;property id=&quot;20300&quot; value=&quot;Slide 26 - &amp;quot;Key Steps to Safe SEAT Operations&amp;quot;&quot;/&gt;&lt;property id=&quot;20307&quot; value=&quot;307&quot;/&gt;&lt;/object&gt;&lt;object type=&quot;3&quot; unique_id=&quot;10892&quot;&gt;&lt;property id=&quot;20148&quot; value=&quot;5&quot;/&gt;&lt;property id=&quot;20300&quot; value=&quot;Slide 27 - &amp;quot;Objectives&amp;quot;&quot;/&gt;&lt;property id=&quot;20307&quot; value=&quot;308&quot;/&gt;&lt;/object&gt;&lt;object type=&quot;3&quot; unique_id=&quot;10893&quot;&gt;&lt;property id=&quot;20148&quot; value=&quot;5&quot;/&gt;&lt;property id=&quot;20300&quot; value=&quot;Slide 28 - &amp;quot;Objectives&amp;quot;&quot;/&gt;&lt;property id=&quot;20307&quot; value=&quot;30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</TotalTime>
  <Words>581</Words>
  <Application>Microsoft Office PowerPoint</Application>
  <PresentationFormat>On-screen Show (4:3)</PresentationFormat>
  <Paragraphs>109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Unit 8</vt:lpstr>
      <vt:lpstr>Objectives</vt:lpstr>
      <vt:lpstr>Objectives</vt:lpstr>
      <vt:lpstr>Slide 4</vt:lpstr>
      <vt:lpstr>SEMG Responsibilities for Safety</vt:lpstr>
      <vt:lpstr>System Safety Concept</vt:lpstr>
      <vt:lpstr>System Safety Concept</vt:lpstr>
      <vt:lpstr>Safety Management Systems (SMS)</vt:lpstr>
      <vt:lpstr>Safety Management Systems (SMS)</vt:lpstr>
      <vt:lpstr>Safety Management Systems (SMS)</vt:lpstr>
      <vt:lpstr>Safety Management Systems (SMS)</vt:lpstr>
      <vt:lpstr>Discussion Point</vt:lpstr>
      <vt:lpstr>Safety Management Systems (SMS)</vt:lpstr>
      <vt:lpstr>Safety Information Sources  and Tools</vt:lpstr>
      <vt:lpstr>Safety Information Sources  and Tools</vt:lpstr>
      <vt:lpstr>Safety Information Sources  and Tools</vt:lpstr>
      <vt:lpstr>Safety Information Sources  and Tools</vt:lpstr>
      <vt:lpstr>Safety Information Sources  and Tools</vt:lpstr>
      <vt:lpstr>Safety Information Sources  and Tools</vt:lpstr>
      <vt:lpstr>Safety Information Sources  and Tools</vt:lpstr>
      <vt:lpstr>Safety Information Sources  and Tools</vt:lpstr>
      <vt:lpstr>Safety Information Sources and Tools</vt:lpstr>
      <vt:lpstr>Risk Management Techniques</vt:lpstr>
      <vt:lpstr>SEAT Operations Safety Mitigations</vt:lpstr>
      <vt:lpstr>SEAT Operations Safety Mitigations</vt:lpstr>
      <vt:lpstr>Key Steps to Safe SEAT Operations</vt:lpstr>
      <vt:lpstr>Objectives</vt:lpstr>
      <vt:lpstr>Objectives</vt:lpstr>
    </vt:vector>
  </TitlesOfParts>
  <Company>BLM-NIFC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ADP Coordinator</dc:creator>
  <cp:lastModifiedBy>Zoila ForrestDavis</cp:lastModifiedBy>
  <cp:revision>145</cp:revision>
  <dcterms:created xsi:type="dcterms:W3CDTF">2001-01-04T21:33:01Z</dcterms:created>
  <dcterms:modified xsi:type="dcterms:W3CDTF">2011-08-03T16:21:11Z</dcterms:modified>
</cp:coreProperties>
</file>