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310" r:id="rId5"/>
    <p:sldId id="315" r:id="rId6"/>
    <p:sldId id="31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319" r:id="rId35"/>
    <p:sldId id="287" r:id="rId36"/>
    <p:sldId id="312" r:id="rId37"/>
    <p:sldId id="288" r:id="rId38"/>
    <p:sldId id="289" r:id="rId39"/>
    <p:sldId id="290" r:id="rId40"/>
    <p:sldId id="291" r:id="rId41"/>
    <p:sldId id="293" r:id="rId42"/>
    <p:sldId id="292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17" r:id="rId58"/>
    <p:sldId id="318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336699"/>
    <a:srgbClr val="0000CC"/>
    <a:srgbClr val="000099"/>
    <a:srgbClr val="006600"/>
    <a:srgbClr val="33CC33"/>
    <a:srgbClr val="0099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5" autoAdjust="0"/>
    <p:restoredTop sz="95801" autoAdjust="0"/>
  </p:normalViewPr>
  <p:slideViewPr>
    <p:cSldViewPr snapToGrid="0" showGuides="1">
      <p:cViewPr varScale="1">
        <p:scale>
          <a:sx n="104" d="100"/>
          <a:sy n="104" d="100"/>
        </p:scale>
        <p:origin x="-132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10287E-C8E4-40E6-A734-2D7C1A33C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0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0894D6-1797-460F-93BE-27A2AB156DF1}" type="slidenum">
              <a:rPr lang="en-US" altLang="en-US" sz="1200" smtClean="0"/>
              <a:pPr eaLnBrk="1" hangingPunct="1"/>
              <a:t>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4B52CC-20AE-49E1-B249-C3DFBD44DB02}" type="slidenum">
              <a:rPr lang="en-US" altLang="en-US" sz="1200" smtClean="0"/>
              <a:pPr eaLnBrk="1" hangingPunct="1"/>
              <a:t>14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631B5A-D24F-4C43-AA7A-D2A9EB86BE06}" type="slidenum">
              <a:rPr lang="en-US" altLang="en-US" sz="1200" smtClean="0"/>
              <a:pPr eaLnBrk="1" hangingPunct="1"/>
              <a:t>15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F245DB-290C-46FA-8A2E-FCAEEDAC77BB}" type="slidenum">
              <a:rPr lang="en-US" altLang="en-US" sz="1200" smtClean="0"/>
              <a:pPr eaLnBrk="1" hangingPunct="1"/>
              <a:t>16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4B05DB-472F-4FEE-B7C7-5AA29DB6862A}" type="slidenum">
              <a:rPr lang="en-US" altLang="en-US" sz="1200" smtClean="0"/>
              <a:pPr eaLnBrk="1" hangingPunct="1"/>
              <a:t>22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134B123-B811-4052-94E5-5C0C8DCBF0B4}" type="slidenum">
              <a:rPr lang="en-US" altLang="en-US" sz="1200" smtClean="0"/>
              <a:pPr eaLnBrk="1" hangingPunct="1"/>
              <a:t>24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994FF3-4A99-4B79-A0D9-F41746289884}" type="slidenum">
              <a:rPr lang="en-US" altLang="en-US" sz="1200" smtClean="0"/>
              <a:pPr eaLnBrk="1" hangingPunct="1"/>
              <a:t>46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8ADC99-61B5-49C8-AE0F-6E2181C3F994}" type="slidenum">
              <a:rPr lang="en-US" altLang="en-US" sz="1200" smtClean="0"/>
              <a:pPr eaLnBrk="1" hangingPunct="1"/>
              <a:t>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24D441-16E2-463A-9096-39FFEAD8CE57}" type="slidenum">
              <a:rPr lang="en-US" altLang="en-US" sz="1200" smtClean="0"/>
              <a:pPr eaLnBrk="1" hangingPunct="1"/>
              <a:t>56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44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07FB262-B3EF-4A5F-9B62-3294B200FE43}" type="slidenum">
              <a:rPr lang="en-US" altLang="en-US" sz="1200"/>
              <a:pPr algn="r" eaLnBrk="1" hangingPunct="1"/>
              <a:t>57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65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05D72DE-CDCA-4C49-BEDC-9509BD6535AA}" type="slidenum">
              <a:rPr lang="en-US" altLang="en-US" sz="1200"/>
              <a:pPr algn="r" eaLnBrk="1" hangingPunct="1"/>
              <a:t>58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C3CDCA-D0BF-4FC9-9EB3-AA18837E0429}" type="slidenum">
              <a:rPr lang="en-US" altLang="en-US" sz="1200" smtClean="0"/>
              <a:pPr eaLnBrk="1" hangingPunct="1"/>
              <a:t>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7531C01-C5B8-45A6-BA38-E0E35F0007E8}" type="slidenum">
              <a:rPr lang="en-US" altLang="en-US" sz="1200"/>
              <a:pPr algn="r" eaLnBrk="1" hangingPunct="1"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0099434-12F0-42EE-B7C7-2CB30A988576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42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E910F5F-59C1-4EE8-947F-E494076724C2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6B49B4F-EEB7-4BAA-9FCD-095038D47220}" type="slidenum">
              <a:rPr lang="en-US" altLang="en-US" sz="1200" smtClean="0"/>
              <a:pPr eaLnBrk="1" hangingPunct="1"/>
              <a:t>10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4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6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9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15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5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5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5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22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23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42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FDBA4445-164C-4E22-A63B-A968E6D0BBE0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‹#›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128588" y="6465888"/>
            <a:ext cx="85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DDDDDD"/>
                </a:solidFill>
              </a:rPr>
              <a:t>Unit 1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1214438" y="6591300"/>
            <a:ext cx="6946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>
                <a:solidFill>
                  <a:srgbClr val="DDDDDD"/>
                </a:solidFill>
              </a:rPr>
              <a:t>The Fire Environment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ChangeArrowheads="1"/>
          </p:cNvSpPr>
          <p:nvPr/>
        </p:nvSpPr>
        <p:spPr bwMode="auto">
          <a:xfrm>
            <a:off x="609600" y="2895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Unit 1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/>
              <a:t>The Fire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2286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chemeClr val="bg1"/>
                </a:solidFill>
                <a:latin typeface="Arial" charset="0"/>
              </a:rPr>
              <a:t>Convection also includes direct flame contact, a powerful heat transfer process, especially in a head fire.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Radiation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391400" cy="2743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mtClean="0"/>
              <a:t>Radiation is the transmission of heat energy by electromagnetic waves passing from a heat source to an absorbing material.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82000" cy="144780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chemeClr val="bg1"/>
                </a:solidFill>
              </a:rPr>
              <a:t>The amount of heat received by fuels ahead of the fire depends on the fire intensity and the distance from the fire.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ran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743200" y="4624388"/>
            <a:ext cx="419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Branches are preheated by radiation and convection.</a:t>
            </a: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 rot="-3457979">
            <a:off x="3036094" y="2755106"/>
            <a:ext cx="2947988" cy="485775"/>
          </a:xfrm>
          <a:prstGeom prst="rightArrow">
            <a:avLst>
              <a:gd name="adj1" fmla="val 50000"/>
              <a:gd name="adj2" fmla="val 15171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A0D0D183-979A-4FFA-A140-41F3258D1904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13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ran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743200" y="4624388"/>
            <a:ext cx="419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Tree trunk is preheated by radiation and convection.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 rot="-2011300">
            <a:off x="4191000" y="3352800"/>
            <a:ext cx="2947988" cy="485775"/>
          </a:xfrm>
          <a:prstGeom prst="rightArrow">
            <a:avLst>
              <a:gd name="adj1" fmla="val 50000"/>
              <a:gd name="adj2" fmla="val 15171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C893803E-90C3-4B12-A00C-034B50252B55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14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an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124200" y="5105400"/>
            <a:ext cx="419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Logs are preheated by radiation and conduction.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 rot="-588775">
            <a:off x="2286000" y="4267200"/>
            <a:ext cx="2947988" cy="485775"/>
          </a:xfrm>
          <a:prstGeom prst="rightArrow">
            <a:avLst>
              <a:gd name="adj1" fmla="val 50000"/>
              <a:gd name="adj2" fmla="val 15171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B859FD81-DE37-4C17-BD2B-12D8FD215A6A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15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ran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52600" y="4648200"/>
            <a:ext cx="4191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Litter and duff are preheated by radiation </a:t>
            </a:r>
            <a:br>
              <a:rPr lang="en-US" altLang="en-US" b="1">
                <a:solidFill>
                  <a:schemeClr val="bg1"/>
                </a:solidFill>
                <a:latin typeface="Arial" charset="0"/>
              </a:rPr>
            </a:br>
            <a:r>
              <a:rPr lang="en-US" altLang="en-US" b="1">
                <a:solidFill>
                  <a:schemeClr val="bg1"/>
                </a:solidFill>
                <a:latin typeface="Arial" charset="0"/>
              </a:rPr>
              <a:t>and conduction.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-588775">
            <a:off x="4953000" y="4267200"/>
            <a:ext cx="2947988" cy="485775"/>
          </a:xfrm>
          <a:prstGeom prst="rightArrow">
            <a:avLst>
              <a:gd name="adj1" fmla="val 50000"/>
              <a:gd name="adj2" fmla="val 15171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819DF8A2-1D15-4E0B-A8FA-20067E4B3D7D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16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7850"/>
            <a:ext cx="8001000" cy="533400"/>
          </a:xfrm>
        </p:spPr>
        <p:txBody>
          <a:bodyPr/>
          <a:lstStyle/>
          <a:p>
            <a:pPr eaLnBrk="1" hangingPunct="1"/>
            <a:r>
              <a:rPr lang="en-US" altLang="en-US" smtClean="0"/>
              <a:t>Head Fire         Backing Fire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65100" y="1158875"/>
            <a:ext cx="39497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b="1">
                <a:latin typeface="Arial" charset="0"/>
              </a:rPr>
              <a:t>Wind and/or slope affect fire spread with radiant and convective heat.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594225" y="1143000"/>
            <a:ext cx="45497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b="1">
                <a:latin typeface="Arial" charset="0"/>
              </a:rPr>
              <a:t>Conduction/radiation within fuel bed is dominant factor </a:t>
            </a:r>
            <a:br>
              <a:rPr lang="en-US" altLang="en-US" b="1">
                <a:latin typeface="Arial" charset="0"/>
              </a:rPr>
            </a:br>
            <a:r>
              <a:rPr lang="en-US" altLang="en-US" b="1">
                <a:latin typeface="Arial" charset="0"/>
              </a:rPr>
              <a:t>in fire spread.  Much less dependent on wind and slope.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Three Methods of Mass Transport of Firebrands </a:t>
            </a:r>
            <a:br>
              <a:rPr lang="en-US" altLang="en-US" smtClean="0"/>
            </a:br>
            <a:r>
              <a:rPr lang="en-US" altLang="en-US" smtClean="0"/>
              <a:t>on Wildland Fire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Watch Out #16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Getting frequent spot fires across line.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   The primary cause of spot fires is firebrands.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Unit 1 Objectives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153400" cy="4114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800" smtClean="0"/>
              <a:t>Describe the three components of the wildland fire environment.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800" smtClean="0"/>
              <a:t>List and give examples of the three methods of heat transfer.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800" smtClean="0"/>
              <a:t>List three methods of mass transport of firebrands on wildland fire.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800" smtClean="0"/>
              <a:t>Explain the relationship between flame height/length and its relationship to the fireline intensity.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Transfer of firebrands by convection.</a:t>
            </a:r>
          </a:p>
        </p:txBody>
      </p:sp>
      <p:pic>
        <p:nvPicPr>
          <p:cNvPr id="2" name="spot fi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700" t="2355" r="11801" b="2177"/>
          <a:stretch/>
        </p:blipFill>
        <p:spPr>
          <a:xfrm>
            <a:off x="1069848" y="1207008"/>
            <a:ext cx="6995160" cy="491032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069848" y="6218002"/>
            <a:ext cx="3582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Click image to play video clip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Transfer of firebrands by wind.</a:t>
            </a:r>
          </a:p>
        </p:txBody>
      </p:sp>
      <p:pic>
        <p:nvPicPr>
          <p:cNvPr id="2" name="unit 1 spot fi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000" t="1999" r="12500" b="2889"/>
          <a:stretch/>
        </p:blipFill>
        <p:spPr>
          <a:xfrm>
            <a:off x="1097280" y="1252728"/>
            <a:ext cx="6903720" cy="489204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097280" y="6212719"/>
            <a:ext cx="3582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Click image to play video clip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1-18-S290-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382000" cy="762000"/>
          </a:xfrm>
        </p:spPr>
        <p:txBody>
          <a:bodyPr/>
          <a:lstStyle/>
          <a:p>
            <a:pPr algn="l" eaLnBrk="1" hangingPunct="1"/>
            <a:r>
              <a:rPr lang="en-US" altLang="en-US" sz="3200" smtClean="0">
                <a:solidFill>
                  <a:schemeClr val="bg1"/>
                </a:solidFill>
              </a:rPr>
              <a:t>Transfer of firebrands by gravity.</a:t>
            </a:r>
          </a:p>
        </p:txBody>
      </p:sp>
      <p:sp>
        <p:nvSpPr>
          <p:cNvPr id="22533" name="Freeform 5"/>
          <p:cNvSpPr>
            <a:spLocks/>
          </p:cNvSpPr>
          <p:nvPr/>
        </p:nvSpPr>
        <p:spPr bwMode="auto">
          <a:xfrm>
            <a:off x="3517900" y="3508375"/>
            <a:ext cx="4113213" cy="1978025"/>
          </a:xfrm>
          <a:custGeom>
            <a:avLst/>
            <a:gdLst>
              <a:gd name="T0" fmla="*/ 4113213 w 2591"/>
              <a:gd name="T1" fmla="*/ 66675 h 1246"/>
              <a:gd name="T2" fmla="*/ 3863976 w 2591"/>
              <a:gd name="T3" fmla="*/ 0 h 1246"/>
              <a:gd name="T4" fmla="*/ 3398838 w 2591"/>
              <a:gd name="T5" fmla="*/ 66675 h 1246"/>
              <a:gd name="T6" fmla="*/ 3281363 w 2591"/>
              <a:gd name="T7" fmla="*/ 215900 h 1246"/>
              <a:gd name="T8" fmla="*/ 3365501 w 2591"/>
              <a:gd name="T9" fmla="*/ 514350 h 1246"/>
              <a:gd name="T10" fmla="*/ 3465513 w 2591"/>
              <a:gd name="T11" fmla="*/ 498475 h 1246"/>
              <a:gd name="T12" fmla="*/ 3448051 w 2591"/>
              <a:gd name="T13" fmla="*/ 398462 h 1246"/>
              <a:gd name="T14" fmla="*/ 3214687 w 2591"/>
              <a:gd name="T15" fmla="*/ 298450 h 1246"/>
              <a:gd name="T16" fmla="*/ 2916238 w 2591"/>
              <a:gd name="T17" fmla="*/ 315912 h 1246"/>
              <a:gd name="T18" fmla="*/ 2682875 w 2591"/>
              <a:gd name="T19" fmla="*/ 531812 h 1246"/>
              <a:gd name="T20" fmla="*/ 2633663 w 2591"/>
              <a:gd name="T21" fmla="*/ 714375 h 1246"/>
              <a:gd name="T22" fmla="*/ 2649538 w 2591"/>
              <a:gd name="T23" fmla="*/ 896938 h 1246"/>
              <a:gd name="T24" fmla="*/ 2667000 w 2591"/>
              <a:gd name="T25" fmla="*/ 947738 h 1246"/>
              <a:gd name="T26" fmla="*/ 2551113 w 2591"/>
              <a:gd name="T27" fmla="*/ 830263 h 1246"/>
              <a:gd name="T28" fmla="*/ 2500313 w 2591"/>
              <a:gd name="T29" fmla="*/ 796925 h 1246"/>
              <a:gd name="T30" fmla="*/ 2366963 w 2591"/>
              <a:gd name="T31" fmla="*/ 763587 h 1246"/>
              <a:gd name="T32" fmla="*/ 2101850 w 2591"/>
              <a:gd name="T33" fmla="*/ 781050 h 1246"/>
              <a:gd name="T34" fmla="*/ 1885950 w 2591"/>
              <a:gd name="T35" fmla="*/ 947738 h 1246"/>
              <a:gd name="T36" fmla="*/ 1801813 w 2591"/>
              <a:gd name="T37" fmla="*/ 1112837 h 1246"/>
              <a:gd name="T38" fmla="*/ 1785938 w 2591"/>
              <a:gd name="T39" fmla="*/ 1512887 h 1246"/>
              <a:gd name="T40" fmla="*/ 1984375 w 2591"/>
              <a:gd name="T41" fmla="*/ 1677988 h 1246"/>
              <a:gd name="T42" fmla="*/ 2017713 w 2591"/>
              <a:gd name="T43" fmla="*/ 1612900 h 1246"/>
              <a:gd name="T44" fmla="*/ 2001838 w 2591"/>
              <a:gd name="T45" fmla="*/ 1495425 h 1246"/>
              <a:gd name="T46" fmla="*/ 1935163 w 2591"/>
              <a:gd name="T47" fmla="*/ 1462087 h 1246"/>
              <a:gd name="T48" fmla="*/ 1619250 w 2591"/>
              <a:gd name="T49" fmla="*/ 1379537 h 1246"/>
              <a:gd name="T50" fmla="*/ 1203325 w 2591"/>
              <a:gd name="T51" fmla="*/ 1579562 h 1246"/>
              <a:gd name="T52" fmla="*/ 1385888 w 2591"/>
              <a:gd name="T53" fmla="*/ 1878013 h 1246"/>
              <a:gd name="T54" fmla="*/ 1452563 w 2591"/>
              <a:gd name="T55" fmla="*/ 1862138 h 1246"/>
              <a:gd name="T56" fmla="*/ 1303338 w 2591"/>
              <a:gd name="T57" fmla="*/ 1612900 h 1246"/>
              <a:gd name="T58" fmla="*/ 1069975 w 2591"/>
              <a:gd name="T59" fmla="*/ 1512887 h 1246"/>
              <a:gd name="T60" fmla="*/ 571500 w 2591"/>
              <a:gd name="T61" fmla="*/ 1528762 h 1246"/>
              <a:gd name="T62" fmla="*/ 422275 w 2591"/>
              <a:gd name="T63" fmla="*/ 1562100 h 1246"/>
              <a:gd name="T64" fmla="*/ 288925 w 2591"/>
              <a:gd name="T65" fmla="*/ 1595437 h 1246"/>
              <a:gd name="T66" fmla="*/ 39688 w 2591"/>
              <a:gd name="T67" fmla="*/ 1895475 h 1246"/>
              <a:gd name="T68" fmla="*/ 6350 w 2591"/>
              <a:gd name="T69" fmla="*/ 1978025 h 12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591"/>
              <a:gd name="T106" fmla="*/ 0 h 1246"/>
              <a:gd name="T107" fmla="*/ 2591 w 2591"/>
              <a:gd name="T108" fmla="*/ 1246 h 124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591" h="1246">
                <a:moveTo>
                  <a:pt x="2591" y="42"/>
                </a:moveTo>
                <a:cubicBezTo>
                  <a:pt x="2528" y="32"/>
                  <a:pt x="2492" y="23"/>
                  <a:pt x="2434" y="0"/>
                </a:cubicBezTo>
                <a:cubicBezTo>
                  <a:pt x="2185" y="12"/>
                  <a:pt x="2287" y="4"/>
                  <a:pt x="2141" y="42"/>
                </a:cubicBezTo>
                <a:cubicBezTo>
                  <a:pt x="2102" y="68"/>
                  <a:pt x="2082" y="92"/>
                  <a:pt x="2067" y="136"/>
                </a:cubicBezTo>
                <a:cubicBezTo>
                  <a:pt x="2081" y="222"/>
                  <a:pt x="2077" y="261"/>
                  <a:pt x="2120" y="324"/>
                </a:cubicBezTo>
                <a:cubicBezTo>
                  <a:pt x="2141" y="321"/>
                  <a:pt x="2164" y="324"/>
                  <a:pt x="2183" y="314"/>
                </a:cubicBezTo>
                <a:cubicBezTo>
                  <a:pt x="2213" y="297"/>
                  <a:pt x="2180" y="261"/>
                  <a:pt x="2172" y="251"/>
                </a:cubicBezTo>
                <a:cubicBezTo>
                  <a:pt x="2130" y="200"/>
                  <a:pt x="2088" y="197"/>
                  <a:pt x="2025" y="188"/>
                </a:cubicBezTo>
                <a:cubicBezTo>
                  <a:pt x="1962" y="192"/>
                  <a:pt x="1899" y="193"/>
                  <a:pt x="1837" y="199"/>
                </a:cubicBezTo>
                <a:cubicBezTo>
                  <a:pt x="1777" y="205"/>
                  <a:pt x="1722" y="286"/>
                  <a:pt x="1690" y="335"/>
                </a:cubicBezTo>
                <a:cubicBezTo>
                  <a:pt x="1678" y="373"/>
                  <a:pt x="1671" y="412"/>
                  <a:pt x="1659" y="450"/>
                </a:cubicBezTo>
                <a:cubicBezTo>
                  <a:pt x="1662" y="488"/>
                  <a:pt x="1664" y="527"/>
                  <a:pt x="1669" y="565"/>
                </a:cubicBezTo>
                <a:cubicBezTo>
                  <a:pt x="1671" y="576"/>
                  <a:pt x="1685" y="607"/>
                  <a:pt x="1680" y="597"/>
                </a:cubicBezTo>
                <a:cubicBezTo>
                  <a:pt x="1640" y="514"/>
                  <a:pt x="1688" y="564"/>
                  <a:pt x="1607" y="523"/>
                </a:cubicBezTo>
                <a:cubicBezTo>
                  <a:pt x="1596" y="517"/>
                  <a:pt x="1587" y="506"/>
                  <a:pt x="1575" y="502"/>
                </a:cubicBezTo>
                <a:cubicBezTo>
                  <a:pt x="1548" y="492"/>
                  <a:pt x="1491" y="481"/>
                  <a:pt x="1491" y="481"/>
                </a:cubicBezTo>
                <a:cubicBezTo>
                  <a:pt x="1435" y="485"/>
                  <a:pt x="1378" y="479"/>
                  <a:pt x="1324" y="492"/>
                </a:cubicBezTo>
                <a:cubicBezTo>
                  <a:pt x="1278" y="503"/>
                  <a:pt x="1222" y="562"/>
                  <a:pt x="1188" y="597"/>
                </a:cubicBezTo>
                <a:cubicBezTo>
                  <a:pt x="1175" y="634"/>
                  <a:pt x="1153" y="666"/>
                  <a:pt x="1135" y="701"/>
                </a:cubicBezTo>
                <a:cubicBezTo>
                  <a:pt x="1114" y="790"/>
                  <a:pt x="1100" y="853"/>
                  <a:pt x="1125" y="953"/>
                </a:cubicBezTo>
                <a:cubicBezTo>
                  <a:pt x="1137" y="1002"/>
                  <a:pt x="1210" y="1037"/>
                  <a:pt x="1250" y="1057"/>
                </a:cubicBezTo>
                <a:cubicBezTo>
                  <a:pt x="1257" y="1043"/>
                  <a:pt x="1270" y="1031"/>
                  <a:pt x="1271" y="1016"/>
                </a:cubicBezTo>
                <a:cubicBezTo>
                  <a:pt x="1273" y="991"/>
                  <a:pt x="1273" y="964"/>
                  <a:pt x="1261" y="942"/>
                </a:cubicBezTo>
                <a:cubicBezTo>
                  <a:pt x="1253" y="928"/>
                  <a:pt x="1233" y="929"/>
                  <a:pt x="1219" y="921"/>
                </a:cubicBezTo>
                <a:cubicBezTo>
                  <a:pt x="1154" y="883"/>
                  <a:pt x="1097" y="877"/>
                  <a:pt x="1020" y="869"/>
                </a:cubicBezTo>
                <a:cubicBezTo>
                  <a:pt x="834" y="878"/>
                  <a:pt x="799" y="837"/>
                  <a:pt x="758" y="995"/>
                </a:cubicBezTo>
                <a:cubicBezTo>
                  <a:pt x="770" y="1116"/>
                  <a:pt x="755" y="1145"/>
                  <a:pt x="873" y="1183"/>
                </a:cubicBezTo>
                <a:cubicBezTo>
                  <a:pt x="887" y="1180"/>
                  <a:pt x="911" y="1187"/>
                  <a:pt x="915" y="1173"/>
                </a:cubicBezTo>
                <a:cubicBezTo>
                  <a:pt x="940" y="1090"/>
                  <a:pt x="888" y="1037"/>
                  <a:pt x="821" y="1016"/>
                </a:cubicBezTo>
                <a:cubicBezTo>
                  <a:pt x="774" y="984"/>
                  <a:pt x="729" y="966"/>
                  <a:pt x="674" y="953"/>
                </a:cubicBezTo>
                <a:cubicBezTo>
                  <a:pt x="569" y="956"/>
                  <a:pt x="465" y="957"/>
                  <a:pt x="360" y="963"/>
                </a:cubicBezTo>
                <a:cubicBezTo>
                  <a:pt x="302" y="966"/>
                  <a:pt x="309" y="972"/>
                  <a:pt x="266" y="984"/>
                </a:cubicBezTo>
                <a:cubicBezTo>
                  <a:pt x="238" y="992"/>
                  <a:pt x="182" y="1005"/>
                  <a:pt x="182" y="1005"/>
                </a:cubicBezTo>
                <a:cubicBezTo>
                  <a:pt x="88" y="1068"/>
                  <a:pt x="75" y="1094"/>
                  <a:pt x="25" y="1194"/>
                </a:cubicBezTo>
                <a:cubicBezTo>
                  <a:pt x="0" y="1244"/>
                  <a:pt x="4" y="1205"/>
                  <a:pt x="4" y="1246"/>
                </a:cubicBezTo>
              </a:path>
            </a:pathLst>
          </a:custGeom>
          <a:noFill/>
          <a:ln w="41275" cap="rnd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A257981A-F703-4846-BC0E-EBD944471768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22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1944624"/>
            <a:ext cx="8305800" cy="28194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Flame Height/Flame Length and its Relationship to </a:t>
            </a:r>
            <a:r>
              <a:rPr lang="en-US" altLang="en-US" dirty="0" err="1" smtClean="0"/>
              <a:t>Fireline</a:t>
            </a:r>
            <a:r>
              <a:rPr lang="en-US" altLang="en-US" dirty="0" smtClean="0"/>
              <a:t> Intensity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4724400"/>
          </a:xfrm>
        </p:spPr>
        <p:txBody>
          <a:bodyPr/>
          <a:lstStyle/>
          <a:p>
            <a:pPr eaLnBrk="1" hangingPunct="1"/>
            <a:r>
              <a:rPr lang="en-US" altLang="en-US" smtClean="0"/>
              <a:t>Flame height is the average height of flames as measured on </a:t>
            </a:r>
            <a:br>
              <a:rPr lang="en-US" altLang="en-US" smtClean="0"/>
            </a:br>
            <a:r>
              <a:rPr lang="en-US" altLang="en-US" smtClean="0"/>
              <a:t>a vertical axis.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It may be less than </a:t>
            </a:r>
            <a:br>
              <a:rPr lang="en-US" altLang="en-US" smtClean="0"/>
            </a:br>
            <a:r>
              <a:rPr lang="en-US" altLang="en-US" smtClean="0"/>
              <a:t>flame length if flames </a:t>
            </a:r>
            <a:br>
              <a:rPr lang="en-US" altLang="en-US" smtClean="0"/>
            </a:br>
            <a:r>
              <a:rPr lang="en-US" altLang="en-US" smtClean="0"/>
              <a:t>are angled.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lame leng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4"/>
          <p:cNvSpPr>
            <a:spLocks noChangeShapeType="1"/>
          </p:cNvSpPr>
          <p:nvPr/>
        </p:nvSpPr>
        <p:spPr bwMode="auto">
          <a:xfrm flipH="1" flipV="1">
            <a:off x="7086600" y="1752600"/>
            <a:ext cx="0" cy="2362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Flame Height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AA094250-53F5-4FA3-B709-8C602EDDB6DF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25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Flame length is the distance measured from the average flame tip to the middle of the flaming zone at the base.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lame length"/>
          <p:cNvPicPr>
            <a:picLocks noChangeAspect="1" noChangeArrowheads="1"/>
          </p:cNvPicPr>
          <p:nvPr/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"/>
          <p:cNvSpPr>
            <a:spLocks noChangeShapeType="1"/>
          </p:cNvSpPr>
          <p:nvPr/>
        </p:nvSpPr>
        <p:spPr bwMode="auto">
          <a:xfrm flipV="1">
            <a:off x="3429000" y="1676400"/>
            <a:ext cx="3200400" cy="2438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Flame Length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0C2CA335-C78C-4EB7-9BB9-00F09F549DA4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27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914400"/>
            <a:ext cx="8153400" cy="5029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mtClean="0"/>
              <a:t>The Primary</a:t>
            </a:r>
            <a:br>
              <a:rPr lang="en-US" altLang="en-US" smtClean="0"/>
            </a:br>
            <a:r>
              <a:rPr lang="en-US" altLang="en-US" smtClean="0"/>
              <a:t>Environmental Factors Affecting the Ignition,</a:t>
            </a:r>
            <a:br>
              <a:rPr lang="en-US" altLang="en-US" smtClean="0"/>
            </a:br>
            <a:r>
              <a:rPr lang="en-US" altLang="en-US" smtClean="0"/>
              <a:t>Fire Intensity, and Rate of Spread of Wildland Fires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Ignition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8048"/>
            <a:ext cx="7772400" cy="4114800"/>
          </a:xfrm>
        </p:spPr>
        <p:txBody>
          <a:bodyPr/>
          <a:lstStyle/>
          <a:p>
            <a:r>
              <a:rPr lang="en-US" altLang="en-US" sz="4400" dirty="0" smtClean="0"/>
              <a:t>Size and shape of fuels</a:t>
            </a:r>
          </a:p>
          <a:p>
            <a:r>
              <a:rPr lang="en-US" altLang="en-US" sz="4400" dirty="0" smtClean="0"/>
              <a:t>Compactness or arrangement of fuels</a:t>
            </a:r>
          </a:p>
          <a:p>
            <a:r>
              <a:rPr lang="en-US" altLang="en-US" sz="4400" dirty="0" smtClean="0"/>
              <a:t>Fuel moisture content</a:t>
            </a:r>
          </a:p>
          <a:p>
            <a:r>
              <a:rPr lang="en-US" altLang="en-US" sz="4400" dirty="0" smtClean="0"/>
              <a:t>Fuel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229600" cy="3733800"/>
          </a:xfrm>
        </p:spPr>
        <p:txBody>
          <a:bodyPr/>
          <a:lstStyle/>
          <a:p>
            <a:pPr marL="609600" indent="-609600" eaLnBrk="1" hangingPunct="1">
              <a:spcBef>
                <a:spcPct val="50000"/>
              </a:spcBef>
              <a:buFontTx/>
              <a:buNone/>
            </a:pPr>
            <a:r>
              <a:rPr lang="en-US" altLang="en-US" sz="2800" smtClean="0"/>
              <a:t>5.   Describe primary environmental factors affecting ignition, fire intensity, and rate of spread of wildland fires.</a:t>
            </a:r>
          </a:p>
          <a:p>
            <a:pPr marL="609600" indent="-609600" eaLnBrk="1" hangingPunct="1">
              <a:spcBef>
                <a:spcPct val="50000"/>
              </a:spcBef>
              <a:buFontTx/>
              <a:buNone/>
            </a:pPr>
            <a:r>
              <a:rPr lang="en-US" altLang="en-US" sz="2800" smtClean="0"/>
              <a:t>6.	Discuss the relationship of wildland fires of different intensities to their environments.</a:t>
            </a:r>
          </a:p>
          <a:p>
            <a:pPr marL="609600" indent="-609600" eaLnBrk="1" hangingPunct="1">
              <a:spcBef>
                <a:spcPct val="50000"/>
              </a:spcBef>
              <a:buFontTx/>
              <a:buNone/>
            </a:pPr>
            <a:r>
              <a:rPr lang="en-US" altLang="en-US" sz="2800" smtClean="0"/>
              <a:t>7.	Describe the behavior of wildland fires using standard fire behavior terminology.</a:t>
            </a: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609600" y="838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/>
              <a:t>Unit 1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3962400"/>
          </a:xfrm>
        </p:spPr>
        <p:txBody>
          <a:bodyPr/>
          <a:lstStyle/>
          <a:p>
            <a:pPr eaLnBrk="1" hangingPunct="1"/>
            <a:r>
              <a:rPr lang="en-US" altLang="en-US" smtClean="0"/>
              <a:t>Fireline Intensity =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z="3600" smtClean="0"/>
              <a:t>The rate of heat released per foot of fire front per second.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14400"/>
            <a:ext cx="7543800" cy="13716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Fire intensity is primarily affected by: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438400"/>
            <a:ext cx="5867400" cy="3810000"/>
          </a:xfrm>
        </p:spPr>
        <p:txBody>
          <a:bodyPr/>
          <a:lstStyle/>
          <a:p>
            <a:pPr eaLnBrk="1" hangingPunct="1">
              <a:spcAft>
                <a:spcPct val="25000"/>
              </a:spcAft>
            </a:pPr>
            <a:r>
              <a:rPr lang="en-US" altLang="en-US" smtClean="0"/>
              <a:t>Fuel loading</a:t>
            </a:r>
          </a:p>
          <a:p>
            <a:pPr eaLnBrk="1" hangingPunct="1">
              <a:spcAft>
                <a:spcPct val="25000"/>
              </a:spcAft>
            </a:pPr>
            <a:r>
              <a:rPr lang="en-US" altLang="en-US" smtClean="0"/>
              <a:t>Compactness or arrangement of fuels</a:t>
            </a:r>
          </a:p>
          <a:p>
            <a:pPr eaLnBrk="1" hangingPunct="1">
              <a:spcAft>
                <a:spcPct val="25000"/>
              </a:spcAft>
            </a:pPr>
            <a:r>
              <a:rPr lang="en-US" altLang="en-US" smtClean="0"/>
              <a:t>Fuel moisture content</a:t>
            </a:r>
          </a:p>
          <a:p>
            <a:pPr eaLnBrk="1" hangingPunct="1">
              <a:spcAft>
                <a:spcPct val="25000"/>
              </a:spcAft>
            </a:pPr>
            <a:r>
              <a:rPr lang="en-US" altLang="en-US" smtClean="0"/>
              <a:t>The rate of spread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Rate of Spread (ROS)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895600"/>
            <a:ext cx="7467600" cy="17526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The activity of fire in extending its horizontal dimensions.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1447800"/>
          </a:xfrm>
        </p:spPr>
        <p:txBody>
          <a:bodyPr/>
          <a:lstStyle/>
          <a:p>
            <a:pPr eaLnBrk="1" hangingPunct="1"/>
            <a:r>
              <a:rPr lang="en-US" altLang="en-US" smtClean="0"/>
              <a:t>Primary Factors that Affect Rate of Spread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819400"/>
            <a:ext cx="5334000" cy="2819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Wind speed</a:t>
            </a:r>
          </a:p>
          <a:p>
            <a:pPr eaLnBrk="1" hangingPunct="1">
              <a:buFontTx/>
              <a:buNone/>
            </a:pPr>
            <a:endParaRPr lang="en-US" altLang="en-US" sz="1800" smtClean="0"/>
          </a:p>
          <a:p>
            <a:pPr eaLnBrk="1" hangingPunct="1"/>
            <a:r>
              <a:rPr lang="en-US" altLang="en-US" sz="3600" smtClean="0"/>
              <a:t>Steepness of slope</a:t>
            </a:r>
          </a:p>
          <a:p>
            <a:pPr eaLnBrk="1" hangingPunct="1">
              <a:buFontTx/>
              <a:buNone/>
            </a:pPr>
            <a:endParaRPr lang="en-US" altLang="en-US" sz="1800" smtClean="0"/>
          </a:p>
          <a:p>
            <a:pPr eaLnBrk="1" hangingPunct="1"/>
            <a:r>
              <a:rPr lang="en-US" altLang="en-US" sz="3600" smtClean="0"/>
              <a:t>Changes in fuel 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6" name="Picture 6" descr="fire_sp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960438"/>
            <a:ext cx="7058025" cy="545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4511675" y="1128713"/>
            <a:ext cx="1797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latin typeface="Arial" charset="0"/>
              </a:rPr>
              <a:t>Left Flank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4511675" y="5410200"/>
            <a:ext cx="17970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latin typeface="Arial" charset="0"/>
              </a:rPr>
              <a:t>Right Flank</a:t>
            </a: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 rot="5400000">
            <a:off x="7966075" y="3171826"/>
            <a:ext cx="1285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latin typeface="Arial" charset="0"/>
              </a:rPr>
              <a:t>Head</a:t>
            </a: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 rot="5400000">
            <a:off x="1689100" y="3171826"/>
            <a:ext cx="1285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latin typeface="Arial" charset="0"/>
              </a:rPr>
              <a:t>Rear</a:t>
            </a:r>
          </a:p>
        </p:txBody>
      </p:sp>
      <p:grpSp>
        <p:nvGrpSpPr>
          <p:cNvPr id="112653" name="Group 13"/>
          <p:cNvGrpSpPr>
            <a:grpSpLocks/>
          </p:cNvGrpSpPr>
          <p:nvPr/>
        </p:nvGrpSpPr>
        <p:grpSpPr bwMode="auto">
          <a:xfrm>
            <a:off x="6405563" y="1289050"/>
            <a:ext cx="2100262" cy="614363"/>
            <a:chOff x="4117" y="446"/>
            <a:chExt cx="1480" cy="433"/>
          </a:xfrm>
        </p:grpSpPr>
        <p:sp>
          <p:nvSpPr>
            <p:cNvPr id="112652" name="AutoShape 12"/>
            <p:cNvSpPr>
              <a:spLocks noChangeArrowheads="1"/>
            </p:cNvSpPr>
            <p:nvPr/>
          </p:nvSpPr>
          <p:spPr bwMode="auto">
            <a:xfrm>
              <a:off x="4215" y="446"/>
              <a:ext cx="1382" cy="433"/>
            </a:xfrm>
            <a:prstGeom prst="rightArrow">
              <a:avLst>
                <a:gd name="adj1" fmla="val 50000"/>
                <a:gd name="adj2" fmla="val 79792"/>
              </a:avLst>
            </a:prstGeom>
            <a:gradFill rotWithShape="0">
              <a:gsLst>
                <a:gs pos="0">
                  <a:srgbClr val="000099"/>
                </a:gs>
                <a:gs pos="100000">
                  <a:srgbClr val="0066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1" name="Text Box 11"/>
            <p:cNvSpPr txBox="1">
              <a:spLocks noChangeArrowheads="1"/>
            </p:cNvSpPr>
            <p:nvPr/>
          </p:nvSpPr>
          <p:spPr bwMode="auto">
            <a:xfrm>
              <a:off x="4117" y="539"/>
              <a:ext cx="1267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>
                  <a:solidFill>
                    <a:schemeClr val="bg1"/>
                  </a:solidFill>
                  <a:latin typeface="Arial" charset="0"/>
                </a:rPr>
                <a:t>Wind 5 MPH</a:t>
              </a:r>
            </a:p>
          </p:txBody>
        </p:sp>
      </p:grpSp>
      <p:grpSp>
        <p:nvGrpSpPr>
          <p:cNvPr id="112674" name="Group 34"/>
          <p:cNvGrpSpPr>
            <a:grpSpLocks/>
          </p:cNvGrpSpPr>
          <p:nvPr/>
        </p:nvGrpSpPr>
        <p:grpSpPr bwMode="auto">
          <a:xfrm>
            <a:off x="2197100" y="3471863"/>
            <a:ext cx="6861175" cy="2968625"/>
            <a:chOff x="1384" y="2187"/>
            <a:chExt cx="4322" cy="1870"/>
          </a:xfrm>
        </p:grpSpPr>
        <p:sp>
          <p:nvSpPr>
            <p:cNvPr id="112654" name="Line 14"/>
            <p:cNvSpPr>
              <a:spLocks noChangeShapeType="1"/>
            </p:cNvSpPr>
            <p:nvPr/>
          </p:nvSpPr>
          <p:spPr bwMode="auto">
            <a:xfrm>
              <a:off x="1761" y="2187"/>
              <a:ext cx="0" cy="166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55" name="Line 15"/>
            <p:cNvSpPr>
              <a:spLocks noChangeShapeType="1"/>
            </p:cNvSpPr>
            <p:nvPr/>
          </p:nvSpPr>
          <p:spPr bwMode="auto">
            <a:xfrm>
              <a:off x="2956" y="2187"/>
              <a:ext cx="0" cy="166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56" name="Line 16"/>
            <p:cNvSpPr>
              <a:spLocks noChangeShapeType="1"/>
            </p:cNvSpPr>
            <p:nvPr/>
          </p:nvSpPr>
          <p:spPr bwMode="auto">
            <a:xfrm>
              <a:off x="4138" y="2187"/>
              <a:ext cx="0" cy="166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57" name="Line 17"/>
            <p:cNvSpPr>
              <a:spLocks noChangeShapeType="1"/>
            </p:cNvSpPr>
            <p:nvPr/>
          </p:nvSpPr>
          <p:spPr bwMode="auto">
            <a:xfrm>
              <a:off x="5326" y="2187"/>
              <a:ext cx="0" cy="166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0" name="Line 20"/>
            <p:cNvSpPr>
              <a:spLocks noChangeShapeType="1"/>
            </p:cNvSpPr>
            <p:nvPr/>
          </p:nvSpPr>
          <p:spPr bwMode="auto">
            <a:xfrm>
              <a:off x="1649" y="3726"/>
              <a:ext cx="38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1" name="Text Box 21"/>
            <p:cNvSpPr txBox="1">
              <a:spLocks noChangeArrowheads="1"/>
            </p:cNvSpPr>
            <p:nvPr/>
          </p:nvSpPr>
          <p:spPr bwMode="auto">
            <a:xfrm>
              <a:off x="1384" y="3819"/>
              <a:ext cx="7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99"/>
                  </a:solidFill>
                  <a:latin typeface="Arial" charset="0"/>
                </a:rPr>
                <a:t>1300 Hrs.</a:t>
              </a:r>
            </a:p>
          </p:txBody>
        </p:sp>
        <p:sp>
          <p:nvSpPr>
            <p:cNvPr id="112662" name="Text Box 22"/>
            <p:cNvSpPr txBox="1">
              <a:spLocks noChangeArrowheads="1"/>
            </p:cNvSpPr>
            <p:nvPr/>
          </p:nvSpPr>
          <p:spPr bwMode="auto">
            <a:xfrm>
              <a:off x="2580" y="3819"/>
              <a:ext cx="7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99"/>
                  </a:solidFill>
                  <a:latin typeface="Arial" charset="0"/>
                </a:rPr>
                <a:t>1400 Hrs.</a:t>
              </a:r>
            </a:p>
          </p:txBody>
        </p:sp>
        <p:sp>
          <p:nvSpPr>
            <p:cNvPr id="112663" name="Text Box 23"/>
            <p:cNvSpPr txBox="1">
              <a:spLocks noChangeArrowheads="1"/>
            </p:cNvSpPr>
            <p:nvPr/>
          </p:nvSpPr>
          <p:spPr bwMode="auto">
            <a:xfrm>
              <a:off x="3759" y="3819"/>
              <a:ext cx="7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99"/>
                  </a:solidFill>
                  <a:latin typeface="Arial" charset="0"/>
                </a:rPr>
                <a:t>1500 Hrs.</a:t>
              </a:r>
            </a:p>
          </p:txBody>
        </p:sp>
        <p:sp>
          <p:nvSpPr>
            <p:cNvPr id="112664" name="Text Box 24"/>
            <p:cNvSpPr txBox="1">
              <a:spLocks noChangeArrowheads="1"/>
            </p:cNvSpPr>
            <p:nvPr/>
          </p:nvSpPr>
          <p:spPr bwMode="auto">
            <a:xfrm>
              <a:off x="4956" y="3819"/>
              <a:ext cx="7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99"/>
                  </a:solidFill>
                  <a:latin typeface="Arial" charset="0"/>
                </a:rPr>
                <a:t>1600 Hrs.</a:t>
              </a:r>
            </a:p>
          </p:txBody>
        </p:sp>
        <p:sp>
          <p:nvSpPr>
            <p:cNvPr id="112665" name="Text Box 25"/>
            <p:cNvSpPr txBox="1">
              <a:spLocks noChangeArrowheads="1"/>
            </p:cNvSpPr>
            <p:nvPr/>
          </p:nvSpPr>
          <p:spPr bwMode="auto">
            <a:xfrm>
              <a:off x="1761" y="3852"/>
              <a:ext cx="1192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8 Chains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4 Acres</a:t>
              </a:r>
            </a:p>
          </p:txBody>
        </p:sp>
        <p:sp>
          <p:nvSpPr>
            <p:cNvPr id="112666" name="Text Box 26"/>
            <p:cNvSpPr txBox="1">
              <a:spLocks noChangeArrowheads="1"/>
            </p:cNvSpPr>
            <p:nvPr/>
          </p:nvSpPr>
          <p:spPr bwMode="auto">
            <a:xfrm>
              <a:off x="2953" y="3852"/>
              <a:ext cx="1192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8 Chains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16 Acres</a:t>
              </a:r>
            </a:p>
          </p:txBody>
        </p:sp>
        <p:sp>
          <p:nvSpPr>
            <p:cNvPr id="112668" name="Text Box 28"/>
            <p:cNvSpPr txBox="1">
              <a:spLocks noChangeArrowheads="1"/>
            </p:cNvSpPr>
            <p:nvPr/>
          </p:nvSpPr>
          <p:spPr bwMode="auto">
            <a:xfrm>
              <a:off x="4132" y="3852"/>
              <a:ext cx="1193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8 Chains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36 Acres</a:t>
              </a:r>
            </a:p>
          </p:txBody>
        </p:sp>
      </p:grpSp>
      <p:sp>
        <p:nvSpPr>
          <p:cNvPr id="112672" name="Rectangle 42"/>
          <p:cNvSpPr>
            <a:spLocks noChangeArrowheads="1"/>
          </p:cNvSpPr>
          <p:nvPr/>
        </p:nvSpPr>
        <p:spPr bwMode="auto">
          <a:xfrm>
            <a:off x="0" y="396875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3200"/>
              <a:t>Fire Spread and Area Growth</a:t>
            </a:r>
          </a:p>
        </p:txBody>
      </p:sp>
      <p:sp>
        <p:nvSpPr>
          <p:cNvPr id="112673" name="Rectangle 33"/>
          <p:cNvSpPr>
            <a:spLocks noChangeArrowheads="1"/>
          </p:cNvSpPr>
          <p:nvPr/>
        </p:nvSpPr>
        <p:spPr bwMode="auto">
          <a:xfrm>
            <a:off x="149225" y="2466975"/>
            <a:ext cx="2003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en-US" sz="2000" b="1">
                <a:latin typeface="Verdana" pitchFamily="34" charset="0"/>
              </a:rPr>
              <a:t>In 3 hours the fire will have burned 4 X (3 X 3) acres or </a:t>
            </a:r>
            <a:br>
              <a:rPr lang="en-US" altLang="en-US" sz="2000" b="1">
                <a:latin typeface="Verdana" pitchFamily="34" charset="0"/>
              </a:rPr>
            </a:br>
            <a:r>
              <a:rPr lang="en-US" altLang="en-US" sz="2000" b="1">
                <a:latin typeface="Verdana" pitchFamily="34" charset="0"/>
              </a:rPr>
              <a:t>36 acres </a:t>
            </a:r>
          </a:p>
        </p:txBody>
      </p:sp>
      <p:sp>
        <p:nvSpPr>
          <p:cNvPr id="112675" name="Text Box 35"/>
          <p:cNvSpPr txBox="1">
            <a:spLocks noChangeArrowheads="1"/>
          </p:cNvSpPr>
          <p:nvPr/>
        </p:nvSpPr>
        <p:spPr bwMode="auto">
          <a:xfrm>
            <a:off x="3230563" y="3152775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ews_shap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5626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914400" y="533400"/>
            <a:ext cx="777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altLang="en-US" sz="4000" b="1">
                <a:solidFill>
                  <a:srgbClr val="000066"/>
                </a:solidFill>
                <a:latin typeface="Verdana" pitchFamily="34" charset="0"/>
              </a:rPr>
              <a:t>Elliptical spread pattern</a:t>
            </a:r>
            <a:endParaRPr lang="en-US" altLang="en-US" b="1">
              <a:solidFill>
                <a:srgbClr val="000066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1770888"/>
            <a:ext cx="8458200" cy="2971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Relationship of </a:t>
            </a:r>
            <a:r>
              <a:rPr lang="en-US" altLang="en-US" dirty="0" err="1" smtClean="0"/>
              <a:t>Wildland</a:t>
            </a:r>
            <a:r>
              <a:rPr lang="en-US" altLang="en-US" dirty="0" smtClean="0"/>
              <a:t> Fires of Differing Intensities to Their Environments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Ground 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Low intensity fires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033299E0-28B2-4938-B52F-B013C107371F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37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hi-intensity 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High intensity fires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45ECBD39-D234-4087-B5C9-0CB7437162E1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38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8448"/>
            <a:ext cx="7772400" cy="411175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Stability of the Lower Atmosphere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533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Fire Environment Triangle</a:t>
            </a:r>
          </a:p>
        </p:txBody>
      </p:sp>
      <p:pic>
        <p:nvPicPr>
          <p:cNvPr id="81925" name="Picture 5" descr="fire_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153400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41705"/>
            <a:ext cx="7772400" cy="1470025"/>
          </a:xfrm>
        </p:spPr>
        <p:txBody>
          <a:bodyPr/>
          <a:lstStyle/>
          <a:p>
            <a:r>
              <a:rPr lang="en-US" altLang="en-US" smtClean="0"/>
              <a:t>Atmospheric Stability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0976" y="2450592"/>
            <a:ext cx="7616952" cy="3246120"/>
          </a:xfrm>
        </p:spPr>
        <p:txBody>
          <a:bodyPr/>
          <a:lstStyle/>
          <a:p>
            <a:pPr algn="l"/>
            <a:r>
              <a:rPr lang="en-US" altLang="en-US" sz="3600" dirty="0" smtClean="0"/>
              <a:t>A state of the atmosphere in which the vertical distribution of temperature is such that an air particle will resist vertical displacement from its level.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wind blows sm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53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rgbClr val="000066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Winds Aloft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817412CE-BD47-489A-89CC-4AE21B35C02C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41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scenic2gh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Stability vs. Wind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14600" y="1143000"/>
            <a:ext cx="4114800" cy="1463675"/>
            <a:chOff x="1584" y="720"/>
            <a:chExt cx="2592" cy="922"/>
          </a:xfrm>
        </p:grpSpPr>
        <p:sp>
          <p:nvSpPr>
            <p:cNvPr id="38930" name="AutoShape 4"/>
            <p:cNvSpPr>
              <a:spLocks noChangeArrowheads="1"/>
            </p:cNvSpPr>
            <p:nvPr/>
          </p:nvSpPr>
          <p:spPr bwMode="auto">
            <a:xfrm>
              <a:off x="1584" y="1008"/>
              <a:ext cx="2592" cy="384"/>
            </a:xfrm>
            <a:prstGeom prst="rightArrow">
              <a:avLst>
                <a:gd name="adj1" fmla="val 50000"/>
                <a:gd name="adj2" fmla="val 168750"/>
              </a:avLst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1" name="Text Box 5"/>
            <p:cNvSpPr txBox="1">
              <a:spLocks noChangeArrowheads="1"/>
            </p:cNvSpPr>
            <p:nvPr/>
          </p:nvSpPr>
          <p:spPr bwMode="auto">
            <a:xfrm>
              <a:off x="2112" y="720"/>
              <a:ext cx="11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Arial" charset="0"/>
                </a:rPr>
                <a:t>Winds aloft</a:t>
              </a:r>
            </a:p>
          </p:txBody>
        </p:sp>
        <p:sp>
          <p:nvSpPr>
            <p:cNvPr id="38932" name="Text Box 6"/>
            <p:cNvSpPr txBox="1">
              <a:spLocks noChangeArrowheads="1"/>
            </p:cNvSpPr>
            <p:nvPr/>
          </p:nvSpPr>
          <p:spPr bwMode="auto">
            <a:xfrm>
              <a:off x="2016" y="1392"/>
              <a:ext cx="14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>
                  <a:latin typeface="Arial" charset="0"/>
                </a:rPr>
                <a:t>horizontal motion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209800" y="5089525"/>
            <a:ext cx="4114800" cy="1463675"/>
            <a:chOff x="1392" y="3206"/>
            <a:chExt cx="2592" cy="922"/>
          </a:xfrm>
        </p:grpSpPr>
        <p:sp>
          <p:nvSpPr>
            <p:cNvPr id="38927" name="AutoShape 7"/>
            <p:cNvSpPr>
              <a:spLocks noChangeArrowheads="1"/>
            </p:cNvSpPr>
            <p:nvPr/>
          </p:nvSpPr>
          <p:spPr bwMode="auto">
            <a:xfrm rot="10800000">
              <a:off x="1392" y="3494"/>
              <a:ext cx="2592" cy="384"/>
            </a:xfrm>
            <a:prstGeom prst="rightArrow">
              <a:avLst>
                <a:gd name="adj1" fmla="val 50000"/>
                <a:gd name="adj2" fmla="val 168750"/>
              </a:avLst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28" name="Text Box 8"/>
            <p:cNvSpPr txBox="1">
              <a:spLocks noChangeArrowheads="1"/>
            </p:cNvSpPr>
            <p:nvPr/>
          </p:nvSpPr>
          <p:spPr bwMode="auto">
            <a:xfrm>
              <a:off x="2112" y="3206"/>
              <a:ext cx="13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Arial" charset="0"/>
                </a:rPr>
                <a:t>Surface wind</a:t>
              </a:r>
            </a:p>
          </p:txBody>
        </p:sp>
        <p:sp>
          <p:nvSpPr>
            <p:cNvPr id="38929" name="Text Box 9"/>
            <p:cNvSpPr txBox="1">
              <a:spLocks noChangeArrowheads="1"/>
            </p:cNvSpPr>
            <p:nvPr/>
          </p:nvSpPr>
          <p:spPr bwMode="auto">
            <a:xfrm>
              <a:off x="2016" y="3878"/>
              <a:ext cx="14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>
                  <a:latin typeface="Arial" charset="0"/>
                </a:rPr>
                <a:t>horizontal motion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800" y="1600200"/>
            <a:ext cx="2522538" cy="4114800"/>
            <a:chOff x="192" y="1008"/>
            <a:chExt cx="1589" cy="2592"/>
          </a:xfrm>
        </p:grpSpPr>
        <p:sp>
          <p:nvSpPr>
            <p:cNvPr id="38924" name="AutoShape 10"/>
            <p:cNvSpPr>
              <a:spLocks noChangeArrowheads="1"/>
            </p:cNvSpPr>
            <p:nvPr/>
          </p:nvSpPr>
          <p:spPr bwMode="auto">
            <a:xfrm rot="-5400000">
              <a:off x="-912" y="2112"/>
              <a:ext cx="2592" cy="384"/>
            </a:xfrm>
            <a:prstGeom prst="rightArrow">
              <a:avLst>
                <a:gd name="adj1" fmla="val 50000"/>
                <a:gd name="adj2" fmla="val 168750"/>
              </a:avLst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25" name="Text Box 11"/>
            <p:cNvSpPr txBox="1">
              <a:spLocks noChangeArrowheads="1"/>
            </p:cNvSpPr>
            <p:nvPr/>
          </p:nvSpPr>
          <p:spPr bwMode="auto">
            <a:xfrm>
              <a:off x="576" y="1920"/>
              <a:ext cx="1205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Arial" charset="0"/>
                </a:rPr>
                <a:t>Rising air</a:t>
              </a:r>
            </a:p>
            <a:p>
              <a:pPr eaLnBrk="1" hangingPunct="1"/>
              <a:r>
                <a:rPr lang="en-US" altLang="en-US" b="1">
                  <a:latin typeface="Arial" charset="0"/>
                </a:rPr>
                <a:t>unstable</a:t>
              </a:r>
            </a:p>
            <a:p>
              <a:pPr eaLnBrk="1" hangingPunct="1"/>
              <a:r>
                <a:rPr lang="en-US" altLang="en-US" b="1">
                  <a:latin typeface="Arial" charset="0"/>
                </a:rPr>
                <a:t>atmosphere</a:t>
              </a:r>
            </a:p>
          </p:txBody>
        </p:sp>
        <p:sp>
          <p:nvSpPr>
            <p:cNvPr id="38926" name="Text Box 12"/>
            <p:cNvSpPr txBox="1">
              <a:spLocks noChangeArrowheads="1"/>
            </p:cNvSpPr>
            <p:nvPr/>
          </p:nvSpPr>
          <p:spPr bwMode="auto">
            <a:xfrm>
              <a:off x="528" y="2688"/>
              <a:ext cx="12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>
                  <a:latin typeface="Arial" charset="0"/>
                </a:rPr>
                <a:t>vertical motion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324600" y="1828800"/>
            <a:ext cx="2514600" cy="4114800"/>
            <a:chOff x="3984" y="1152"/>
            <a:chExt cx="1584" cy="2592"/>
          </a:xfrm>
        </p:grpSpPr>
        <p:sp>
          <p:nvSpPr>
            <p:cNvPr id="38921" name="AutoShape 13"/>
            <p:cNvSpPr>
              <a:spLocks noChangeArrowheads="1"/>
            </p:cNvSpPr>
            <p:nvPr/>
          </p:nvSpPr>
          <p:spPr bwMode="auto">
            <a:xfrm rot="5400000">
              <a:off x="4080" y="2256"/>
              <a:ext cx="2592" cy="384"/>
            </a:xfrm>
            <a:prstGeom prst="rightArrow">
              <a:avLst>
                <a:gd name="adj1" fmla="val 50000"/>
                <a:gd name="adj2" fmla="val 168750"/>
              </a:avLst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22" name="Text Box 14"/>
            <p:cNvSpPr txBox="1">
              <a:spLocks noChangeArrowheads="1"/>
            </p:cNvSpPr>
            <p:nvPr/>
          </p:nvSpPr>
          <p:spPr bwMode="auto">
            <a:xfrm>
              <a:off x="3984" y="2016"/>
              <a:ext cx="1205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Arial" charset="0"/>
                </a:rPr>
                <a:t>Sinking air</a:t>
              </a:r>
              <a:br>
                <a:rPr lang="en-US" altLang="en-US" b="1">
                  <a:latin typeface="Arial" charset="0"/>
                </a:rPr>
              </a:br>
              <a:r>
                <a:rPr lang="en-US" altLang="en-US" b="1">
                  <a:latin typeface="Arial" charset="0"/>
                </a:rPr>
                <a:t>stable</a:t>
              </a:r>
              <a:br>
                <a:rPr lang="en-US" altLang="en-US" b="1">
                  <a:latin typeface="Arial" charset="0"/>
                </a:rPr>
              </a:br>
              <a:r>
                <a:rPr lang="en-US" altLang="en-US" b="1">
                  <a:latin typeface="Arial" charset="0"/>
                </a:rPr>
                <a:t>atmosphere</a:t>
              </a:r>
            </a:p>
          </p:txBody>
        </p:sp>
        <p:sp>
          <p:nvSpPr>
            <p:cNvPr id="38923" name="Text Box 15"/>
            <p:cNvSpPr txBox="1">
              <a:spLocks noChangeArrowheads="1"/>
            </p:cNvSpPr>
            <p:nvPr/>
          </p:nvSpPr>
          <p:spPr bwMode="auto">
            <a:xfrm>
              <a:off x="3984" y="2688"/>
              <a:ext cx="12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>
                  <a:latin typeface="Arial" charset="0"/>
                </a:rPr>
                <a:t>vertical motion</a:t>
              </a:r>
            </a:p>
          </p:txBody>
        </p:sp>
      </p:grp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1-</a:t>
            </a:r>
            <a:fld id="{8A622298-68CB-4AD7-8108-C99CA5967145}" type="slidenum">
              <a:rPr lang="en-US" altLang="en-US" sz="1000">
                <a:latin typeface="Arial" charset="0"/>
              </a:rPr>
              <a:pPr algn="r" eaLnBrk="1" hangingPunct="1"/>
              <a:t>42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anopy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53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362200" y="4876800"/>
            <a:ext cx="1616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</a:rPr>
              <a:t>Open 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514600" y="10668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</a:rPr>
              <a:t>Closed 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E992CBBE-7676-4279-BF95-73BF25D61AF8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43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87880"/>
            <a:ext cx="7772400" cy="2743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Behavior of </a:t>
            </a:r>
            <a:r>
              <a:rPr lang="en-US" altLang="en-US" dirty="0" err="1" smtClean="0"/>
              <a:t>Wildland</a:t>
            </a:r>
            <a:r>
              <a:rPr lang="en-US" altLang="en-US" dirty="0" smtClean="0"/>
              <a:t> Fires in Standard Fire Behavior Terminology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61260"/>
            <a:ext cx="7772400" cy="1752600"/>
          </a:xfrm>
        </p:spPr>
        <p:txBody>
          <a:bodyPr/>
          <a:lstStyle/>
          <a:p>
            <a:pPr eaLnBrk="1" hangingPunct="1"/>
            <a:r>
              <a:rPr lang="en-US" altLang="en-US" sz="4800" dirty="0" smtClean="0"/>
              <a:t>Exercise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7188200" y="65278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chemeClr val="bg1"/>
                </a:solidFill>
              </a:rPr>
              <a:t>01-</a:t>
            </a:r>
            <a:fld id="{E3A3BCD4-5619-4697-B4AE-B85464C38DC7}" type="slidenum">
              <a:rPr lang="en-US" altLang="en-US" sz="1400">
                <a:solidFill>
                  <a:schemeClr val="bg1"/>
                </a:solidFill>
              </a:rPr>
              <a:pPr algn="r" eaLnBrk="1" hangingPunct="1"/>
              <a:t>46</a:t>
            </a:fld>
            <a:r>
              <a:rPr lang="en-US" altLang="en-US" sz="1400">
                <a:solidFill>
                  <a:schemeClr val="bg1"/>
                </a:solidFill>
              </a:rPr>
              <a:t>-S290-EP</a:t>
            </a:r>
          </a:p>
        </p:txBody>
      </p:sp>
      <p:pic>
        <p:nvPicPr>
          <p:cNvPr id="44036" name="Picture 2" descr="exercis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16078279-17F0-4417-A07F-2F1C36B3EED4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46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exercis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5007D8D8-140B-4149-A654-E14BDBEDF175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47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exercis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D0ED6ECA-BF78-4BAE-8619-B14EC7126BD2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48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exercis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7175500" y="65278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chemeClr val="bg1"/>
                </a:solidFill>
              </a:rPr>
              <a:t>01-</a:t>
            </a:r>
            <a:fld id="{BD95354C-8DDF-4210-BC10-93699005A0E7}" type="slidenum">
              <a:rPr lang="en-US" altLang="en-US" sz="1400">
                <a:solidFill>
                  <a:schemeClr val="bg1"/>
                </a:solidFill>
              </a:rPr>
              <a:pPr algn="r" eaLnBrk="1" hangingPunct="1"/>
              <a:t>49</a:t>
            </a:fld>
            <a:r>
              <a:rPr lang="en-US" altLang="en-US" sz="1400">
                <a:solidFill>
                  <a:schemeClr val="bg1"/>
                </a:solidFill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Fire Environment Triangle</a:t>
            </a:r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84582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The fire triangle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 heat 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 oxygen 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 fuel</a:t>
            </a:r>
          </a:p>
          <a:p>
            <a:pPr lvl="1">
              <a:lnSpc>
                <a:spcPct val="90000"/>
              </a:lnSpc>
            </a:pPr>
            <a:endParaRPr lang="en-US" altLang="en-US" sz="24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smtClean="0"/>
              <a:t>And introduced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The fire behavior triangle 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fuels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weather 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topography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685800" y="1295400"/>
            <a:ext cx="838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Arial" charset="0"/>
              </a:rPr>
              <a:t>S-190, Introduction to Wildland Fire Behavior explained</a:t>
            </a:r>
            <a:r>
              <a:rPr lang="en-US" altLang="en-US" b="1"/>
              <a:t>:</a:t>
            </a:r>
          </a:p>
        </p:txBody>
      </p:sp>
      <p:pic>
        <p:nvPicPr>
          <p:cNvPr id="91145" name="Picture 9" descr="fire_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2743200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11" descr="fire_triang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68813"/>
            <a:ext cx="3352800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exercis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768D96D0-0800-4A38-A872-117653173EAA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50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exercis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64CE25E9-5CBC-4793-AB03-93F05AC526BE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51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exercis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28DAE32A-DB93-45A1-AB64-06C75A0F6E2F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52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exercis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83D32131-2DD0-40FC-B732-217BE5AC5E0B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53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exercis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A135EDE1-23BA-475F-B4E4-88E360853D76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54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exercis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940DBA6D-456F-46CC-AA12-96029F90D133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55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exercis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1-</a:t>
            </a:r>
            <a:fld id="{13423530-FBD0-4B4F-B608-701CB267F8CF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56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838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Unit 1 Objectives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828800"/>
            <a:ext cx="8153400" cy="4114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800" smtClean="0"/>
              <a:t>Describe the three components of the wildland fire environment.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800" smtClean="0"/>
              <a:t>List and give examples of the three methods of heat transfer.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800" smtClean="0"/>
              <a:t>List three methods of mass transport of firebrands on wildland fire.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800" smtClean="0"/>
              <a:t>Explain the relationship between flame height/length and its relationship to the fireline intensity.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828800"/>
            <a:ext cx="8229600" cy="3733800"/>
          </a:xfrm>
        </p:spPr>
        <p:txBody>
          <a:bodyPr/>
          <a:lstStyle/>
          <a:p>
            <a:pPr marL="609600" indent="-609600" eaLnBrk="1" hangingPunct="1">
              <a:spcBef>
                <a:spcPct val="50000"/>
              </a:spcBef>
              <a:buFontTx/>
              <a:buNone/>
            </a:pPr>
            <a:r>
              <a:rPr lang="en-US" altLang="en-US" sz="2800" smtClean="0"/>
              <a:t>5.   Describe primary environmental factors affecting ignition, fire intensity, and rate of spread of wildland fires.</a:t>
            </a:r>
          </a:p>
          <a:p>
            <a:pPr marL="609600" indent="-609600" eaLnBrk="1" hangingPunct="1">
              <a:spcBef>
                <a:spcPct val="50000"/>
              </a:spcBef>
              <a:buFontTx/>
              <a:buNone/>
            </a:pPr>
            <a:r>
              <a:rPr lang="en-US" altLang="en-US" sz="2800" smtClean="0"/>
              <a:t>6.	Discuss the relationship of wildland fires of different intensities to their environments.</a:t>
            </a:r>
          </a:p>
          <a:p>
            <a:pPr marL="609600" indent="-609600" eaLnBrk="1" hangingPunct="1">
              <a:spcBef>
                <a:spcPct val="50000"/>
              </a:spcBef>
              <a:buFontTx/>
              <a:buNone/>
            </a:pPr>
            <a:r>
              <a:rPr lang="en-US" altLang="en-US" sz="2800" smtClean="0"/>
              <a:t>7.	Describe the behavior of wildland fires using standard fire behavior terminology.</a:t>
            </a:r>
          </a:p>
        </p:txBody>
      </p:sp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609600" y="838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/>
              <a:t>Unit 1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Fire Environment Triangle</a:t>
            </a:r>
          </a:p>
        </p:txBody>
      </p:sp>
      <p:pic>
        <p:nvPicPr>
          <p:cNvPr id="93201" name="Picture 17" descr="fire_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90800"/>
            <a:ext cx="6172200" cy="3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06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533400" y="3581400"/>
            <a:ext cx="3505200" cy="1981200"/>
          </a:xfrm>
        </p:spPr>
        <p:txBody>
          <a:bodyPr/>
          <a:lstStyle/>
          <a:p>
            <a:r>
              <a:rPr lang="en-US" altLang="en-US" smtClean="0"/>
              <a:t>Weather</a:t>
            </a:r>
          </a:p>
          <a:p>
            <a:r>
              <a:rPr lang="en-US" altLang="en-US" smtClean="0"/>
              <a:t>Topography</a:t>
            </a:r>
          </a:p>
          <a:p>
            <a:r>
              <a:rPr lang="en-US" altLang="en-US" smtClean="0"/>
              <a:t>Fuels</a:t>
            </a:r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342900" y="1441450"/>
            <a:ext cx="84582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The Three Components of the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Wildland Fire Environment: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1-11-S290-VGno r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01-11-S290-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bg1"/>
                </a:solidFill>
              </a:rPr>
              <a:t>Three Methods of Heat Transfer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057400" y="1066800"/>
            <a:ext cx="1874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Conduction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209800" y="1676400"/>
            <a:ext cx="914400" cy="8382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124200" y="1676400"/>
            <a:ext cx="914400" cy="8382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962400" y="1676400"/>
            <a:ext cx="914400" cy="8382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800600" y="1676400"/>
            <a:ext cx="914400" cy="8382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5715000" y="1676400"/>
            <a:ext cx="914400" cy="8382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6553200" y="1676400"/>
            <a:ext cx="914400" cy="8382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057400" y="2895600"/>
            <a:ext cx="184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Convection</a:t>
            </a:r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2362200" y="3429000"/>
            <a:ext cx="5410200" cy="685800"/>
          </a:xfrm>
          <a:prstGeom prst="rightArrow">
            <a:avLst>
              <a:gd name="adj1" fmla="val 50000"/>
              <a:gd name="adj2" fmla="val 197222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057400" y="4495800"/>
            <a:ext cx="157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Radiation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693988" y="1905000"/>
            <a:ext cx="3935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Arial" charset="0"/>
              </a:rPr>
              <a:t>Transfer of heat through solids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3429000" y="4098925"/>
            <a:ext cx="4567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Transfer of heat by movement of  air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209800" y="6172200"/>
            <a:ext cx="5316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Transfer of heat by electromagnetic waves</a:t>
            </a:r>
          </a:p>
        </p:txBody>
      </p:sp>
      <p:sp>
        <p:nvSpPr>
          <p:cNvPr id="5138" name="Rectangle 19"/>
          <p:cNvSpPr>
            <a:spLocks noChangeArrowheads="1"/>
          </p:cNvSpPr>
          <p:nvPr/>
        </p:nvSpPr>
        <p:spPr bwMode="auto">
          <a:xfrm>
            <a:off x="7200900" y="65659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99CCFF"/>
                </a:solidFill>
              </a:rPr>
              <a:t>01-</a:t>
            </a:r>
            <a:fld id="{E92568BA-5E81-416B-B44C-0F1AFB27E9C7}" type="slidenum">
              <a:rPr lang="en-US" altLang="en-US" sz="1400">
                <a:solidFill>
                  <a:srgbClr val="99CCFF"/>
                </a:solidFill>
              </a:rPr>
              <a:pPr algn="r" eaLnBrk="1" hangingPunct="1"/>
              <a:t>7</a:t>
            </a:fld>
            <a:r>
              <a:rPr lang="en-US" altLang="en-US" sz="1400">
                <a:solidFill>
                  <a:srgbClr val="99CCFF"/>
                </a:solidFill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utoUpdateAnimBg="0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  <p:bldP spid="7181" grpId="0" autoUpdateAnimBg="0"/>
      <p:bldP spid="7182" grpId="0" animBg="1"/>
      <p:bldP spid="7183" grpId="0" autoUpdateAnimBg="0"/>
      <p:bldP spid="7184" grpId="0" autoUpdateAnimBg="0"/>
      <p:bldP spid="7185" grpId="0" autoUpdateAnimBg="0"/>
      <p:bldP spid="718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Conduction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Conduction is the transfer of heat from one molecule of matter to another.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Relatively slow transfer and operates within solid fuel particles.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Convection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1981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mtClean="0">
                <a:cs typeface="Times New Roman" pitchFamily="18" charset="0"/>
              </a:rPr>
              <a:t>Convection is the transfer of heat resulting from the motion of air (or fluid).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</TotalTime>
  <Words>752</Words>
  <Application>Microsoft Office PowerPoint</Application>
  <PresentationFormat>On-screen Show (4:3)</PresentationFormat>
  <Paragraphs>179</Paragraphs>
  <Slides>58</Slides>
  <Notes>22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Default Design</vt:lpstr>
      <vt:lpstr>PowerPoint Presentation</vt:lpstr>
      <vt:lpstr>Unit 1 Objectives</vt:lpstr>
      <vt:lpstr>PowerPoint Presentation</vt:lpstr>
      <vt:lpstr>Fire Environment Triangle</vt:lpstr>
      <vt:lpstr>Fire Environment Triangle</vt:lpstr>
      <vt:lpstr>Fire Environment Triangle</vt:lpstr>
      <vt:lpstr>Three Methods of Heat Transfer </vt:lpstr>
      <vt:lpstr>Conduction</vt:lpstr>
      <vt:lpstr>Convection</vt:lpstr>
      <vt:lpstr>Convection also includes direct flame contact, a powerful heat transfer process, especially in a head fire.</vt:lpstr>
      <vt:lpstr>Radiation</vt:lpstr>
      <vt:lpstr>The amount of heat received by fuels ahead of the fire depends on the fire intensity and the distance from the fire.</vt:lpstr>
      <vt:lpstr>PowerPoint Presentation</vt:lpstr>
      <vt:lpstr>PowerPoint Presentation</vt:lpstr>
      <vt:lpstr>PowerPoint Presentation</vt:lpstr>
      <vt:lpstr>PowerPoint Presentation</vt:lpstr>
      <vt:lpstr>Head Fire         Backing Fire</vt:lpstr>
      <vt:lpstr>Three Methods of Mass Transport of Firebrands  on Wildland Fire</vt:lpstr>
      <vt:lpstr>Watch Out #16</vt:lpstr>
      <vt:lpstr>Transfer of firebrands by convection.</vt:lpstr>
      <vt:lpstr>Transfer of firebrands by wind.</vt:lpstr>
      <vt:lpstr>Transfer of firebrands by gravity.</vt:lpstr>
      <vt:lpstr>Flame Height/Flame Length and its Relationship to Fireline Intensity</vt:lpstr>
      <vt:lpstr>Flame height is the average height of flames as measured on  a vertical axis.  It may be less than  flame length if flames  are angled.</vt:lpstr>
      <vt:lpstr>Flame Height</vt:lpstr>
      <vt:lpstr>Flame length is the distance measured from the average flame tip to the middle of the flaming zone at the base.</vt:lpstr>
      <vt:lpstr>Flame Length</vt:lpstr>
      <vt:lpstr>The Primary Environmental Factors Affecting the Ignition, Fire Intensity, and Rate of Spread of Wildland Fires</vt:lpstr>
      <vt:lpstr>Ignition</vt:lpstr>
      <vt:lpstr>Fireline Intensity =  The rate of heat released per foot of fire front per second.</vt:lpstr>
      <vt:lpstr>Fire intensity is primarily affected by:</vt:lpstr>
      <vt:lpstr>Rate of Spread (ROS)</vt:lpstr>
      <vt:lpstr>Primary Factors that Affect Rate of Spread</vt:lpstr>
      <vt:lpstr>PowerPoint Presentation</vt:lpstr>
      <vt:lpstr>PowerPoint Presentation</vt:lpstr>
      <vt:lpstr>Relationship of Wildland Fires of Differing Intensities to Their Environments</vt:lpstr>
      <vt:lpstr>Low intensity fires</vt:lpstr>
      <vt:lpstr>High intensity fires</vt:lpstr>
      <vt:lpstr>Stability of the Lower Atmosphere</vt:lpstr>
      <vt:lpstr>Atmospheric Stability</vt:lpstr>
      <vt:lpstr>Winds Aloft</vt:lpstr>
      <vt:lpstr>Stability vs. Wind</vt:lpstr>
      <vt:lpstr>PowerPoint Presentation</vt:lpstr>
      <vt:lpstr>The Behavior of Wildland Fires in Standard Fire Behavior Terminology</vt:lpstr>
      <vt:lpstr>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 Objectives</vt:lpstr>
      <vt:lpstr>PowerPoint Presentation</vt:lpstr>
    </vt:vector>
  </TitlesOfParts>
  <Company>BLM-NIFC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0 Introduction</dc:title>
  <dc:creator>Media Unit</dc:creator>
  <cp:lastModifiedBy>Navarro, Robert C</cp:lastModifiedBy>
  <cp:revision>108</cp:revision>
  <dcterms:created xsi:type="dcterms:W3CDTF">2003-11-06T21:05:49Z</dcterms:created>
  <dcterms:modified xsi:type="dcterms:W3CDTF">2014-05-07T17:37:23Z</dcterms:modified>
</cp:coreProperties>
</file>