
<file path=[Content_Types].xml><?xml version="1.0" encoding="utf-8"?>
<Types xmlns="http://schemas.openxmlformats.org/package/2006/content-types">
  <Default Extension="png" ContentType="image/png"/>
  <Default Extension="bin" ContentType="application/vnd.ms-office.activeX"/>
  <Default Extension="jpeg" ContentType="image/jpeg"/>
  <Default Extension="rels" ContentType="application/vnd.openxmlformats-package.relationships+xml"/>
  <Default Extension="xml" ContentType="application/xml"/>
  <Default Extension="vml" ContentType="application/vnd.openxmlformats-officedocument.vmlDrawin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activeX/activeX1.xml" ContentType="application/vnd.ms-office.activeX+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activeX/activeX2.xml" ContentType="application/vnd.ms-office.activeX+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82" strictFirstAndLastChars="0" saveSubsetFonts="1">
  <p:sldMasterIdLst>
    <p:sldMasterId id="2147483653" r:id="rId1"/>
  </p:sldMasterIdLst>
  <p:notesMasterIdLst>
    <p:notesMasterId r:id="rId83"/>
  </p:notesMasterIdLst>
  <p:handoutMasterIdLst>
    <p:handoutMasterId r:id="rId84"/>
  </p:handoutMasterIdLst>
  <p:sldIdLst>
    <p:sldId id="565" r:id="rId2"/>
    <p:sldId id="564" r:id="rId3"/>
    <p:sldId id="513" r:id="rId4"/>
    <p:sldId id="526" r:id="rId5"/>
    <p:sldId id="284" r:id="rId6"/>
    <p:sldId id="285" r:id="rId7"/>
    <p:sldId id="287" r:id="rId8"/>
    <p:sldId id="289" r:id="rId9"/>
    <p:sldId id="290" r:id="rId10"/>
    <p:sldId id="566" r:id="rId11"/>
    <p:sldId id="291" r:id="rId12"/>
    <p:sldId id="298" r:id="rId13"/>
    <p:sldId id="299" r:id="rId14"/>
    <p:sldId id="552" r:id="rId15"/>
    <p:sldId id="268" r:id="rId16"/>
    <p:sldId id="300" r:id="rId17"/>
    <p:sldId id="301" r:id="rId18"/>
    <p:sldId id="434" r:id="rId19"/>
    <p:sldId id="553" r:id="rId20"/>
    <p:sldId id="567" r:id="rId21"/>
    <p:sldId id="568" r:id="rId22"/>
    <p:sldId id="569" r:id="rId23"/>
    <p:sldId id="554" r:id="rId24"/>
    <p:sldId id="318" r:id="rId25"/>
    <p:sldId id="388" r:id="rId26"/>
    <p:sldId id="419" r:id="rId27"/>
    <p:sldId id="322" r:id="rId28"/>
    <p:sldId id="321" r:id="rId29"/>
    <p:sldId id="324" r:id="rId30"/>
    <p:sldId id="325" r:id="rId31"/>
    <p:sldId id="326" r:id="rId32"/>
    <p:sldId id="328" r:id="rId33"/>
    <p:sldId id="329" r:id="rId34"/>
    <p:sldId id="330" r:id="rId35"/>
    <p:sldId id="331" r:id="rId36"/>
    <p:sldId id="332" r:id="rId37"/>
    <p:sldId id="333" r:id="rId38"/>
    <p:sldId id="423" r:id="rId39"/>
    <p:sldId id="516" r:id="rId40"/>
    <p:sldId id="338" r:id="rId41"/>
    <p:sldId id="339" r:id="rId42"/>
    <p:sldId id="340" r:id="rId43"/>
    <p:sldId id="435" r:id="rId44"/>
    <p:sldId id="555" r:id="rId45"/>
    <p:sldId id="390" r:id="rId46"/>
    <p:sldId id="438" r:id="rId47"/>
    <p:sldId id="424" r:id="rId48"/>
    <p:sldId id="439" r:id="rId49"/>
    <p:sldId id="425" r:id="rId50"/>
    <p:sldId id="558" r:id="rId51"/>
    <p:sldId id="559" r:id="rId52"/>
    <p:sldId id="515" r:id="rId53"/>
    <p:sldId id="547" r:id="rId54"/>
    <p:sldId id="570" r:id="rId55"/>
    <p:sldId id="392" r:id="rId56"/>
    <p:sldId id="342" r:id="rId57"/>
    <p:sldId id="345" r:id="rId58"/>
    <p:sldId id="348" r:id="rId59"/>
    <p:sldId id="346" r:id="rId60"/>
    <p:sldId id="347" r:id="rId61"/>
    <p:sldId id="349" r:id="rId62"/>
    <p:sldId id="436" r:id="rId63"/>
    <p:sldId id="428" r:id="rId64"/>
    <p:sldId id="352" r:id="rId65"/>
    <p:sldId id="353" r:id="rId66"/>
    <p:sldId id="354" r:id="rId67"/>
    <p:sldId id="560" r:id="rId68"/>
    <p:sldId id="437" r:id="rId69"/>
    <p:sldId id="511" r:id="rId70"/>
    <p:sldId id="512" r:id="rId71"/>
    <p:sldId id="539" r:id="rId72"/>
    <p:sldId id="530" r:id="rId73"/>
    <p:sldId id="540" r:id="rId74"/>
    <p:sldId id="528" r:id="rId75"/>
    <p:sldId id="529" r:id="rId76"/>
    <p:sldId id="541" r:id="rId77"/>
    <p:sldId id="542" r:id="rId78"/>
    <p:sldId id="562" r:id="rId79"/>
    <p:sldId id="556" r:id="rId80"/>
    <p:sldId id="571" r:id="rId81"/>
    <p:sldId id="572" r:id="rId82"/>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5pPr>
    <a:lvl6pPr marL="2286000" algn="l" defTabSz="914400" rtl="0" eaLnBrk="1" latinLnBrk="0" hangingPunct="1">
      <a:defRPr sz="2400" kern="1200">
        <a:solidFill>
          <a:schemeClr val="tx1"/>
        </a:solidFill>
        <a:latin typeface="Arial" charset="0"/>
        <a:ea typeface="ＭＳ Ｐゴシック" pitchFamily="-16" charset="-128"/>
        <a:cs typeface="+mn-cs"/>
      </a:defRPr>
    </a:lvl6pPr>
    <a:lvl7pPr marL="2743200" algn="l" defTabSz="914400" rtl="0" eaLnBrk="1" latinLnBrk="0" hangingPunct="1">
      <a:defRPr sz="2400" kern="1200">
        <a:solidFill>
          <a:schemeClr val="tx1"/>
        </a:solidFill>
        <a:latin typeface="Arial" charset="0"/>
        <a:ea typeface="ＭＳ Ｐゴシック" pitchFamily="-16" charset="-128"/>
        <a:cs typeface="+mn-cs"/>
      </a:defRPr>
    </a:lvl7pPr>
    <a:lvl8pPr marL="3200400" algn="l" defTabSz="914400" rtl="0" eaLnBrk="1" latinLnBrk="0" hangingPunct="1">
      <a:defRPr sz="2400" kern="1200">
        <a:solidFill>
          <a:schemeClr val="tx1"/>
        </a:solidFill>
        <a:latin typeface="Arial" charset="0"/>
        <a:ea typeface="ＭＳ Ｐゴシック" pitchFamily="-16" charset="-128"/>
        <a:cs typeface="+mn-cs"/>
      </a:defRPr>
    </a:lvl8pPr>
    <a:lvl9pPr marL="3657600" algn="l" defTabSz="914400" rtl="0" eaLnBrk="1" latinLnBrk="0" hangingPunct="1">
      <a:defRPr sz="2400" kern="1200">
        <a:solidFill>
          <a:schemeClr val="tx1"/>
        </a:solidFill>
        <a:latin typeface="Arial" charset="0"/>
        <a:ea typeface="ＭＳ Ｐゴシック" pitchFamily="-16"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E6"/>
    <a:srgbClr val="FFFFE7"/>
    <a:srgbClr val="FFFFEB"/>
    <a:srgbClr val="FFFFCC"/>
    <a:srgbClr val="6600FF"/>
    <a:srgbClr val="CC3300"/>
    <a:srgbClr val="FF9933"/>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516" autoAdjust="0"/>
    <p:restoredTop sz="91892" autoAdjust="0"/>
  </p:normalViewPr>
  <p:slideViewPr>
    <p:cSldViewPr snapToGrid="0" showGuides="1">
      <p:cViewPr varScale="1">
        <p:scale>
          <a:sx n="109" d="100"/>
          <a:sy n="109" d="100"/>
        </p:scale>
        <p:origin x="-1314"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44" d="100"/>
        <a:sy n="44"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D27CDB6E-AE6D-11CF-96B8-444553540000}" ax:persistence="persistStorage" r:id="rId1"/>
</file>

<file path=ppt/activeX/activeX2.xml><?xml version="1.0" encoding="utf-8"?>
<ax:ocx xmlns:ax="http://schemas.microsoft.com/office/2006/activeX" xmlns:r="http://schemas.openxmlformats.org/officeDocument/2006/relationships" ax:classid="{D27CDB6E-AE6D-11CF-96B8-444553540000}"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42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224259"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224260"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224261"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AF0FE174-D902-4370-A91D-82BD044ACB6D}" type="slidenum">
              <a:rPr lang="en-US"/>
              <a:pPr>
                <a:defRPr/>
              </a:pPr>
              <a:t>‹#›</a:t>
            </a:fld>
            <a:endParaRPr lang="en-US"/>
          </a:p>
        </p:txBody>
      </p:sp>
    </p:spTree>
    <p:extLst>
      <p:ext uri="{BB962C8B-B14F-4D97-AF65-F5344CB8AC3E}">
        <p14:creationId xmlns:p14="http://schemas.microsoft.com/office/powerpoint/2010/main" val="11690575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8195"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161796" name="Rectangle 4"/>
          <p:cNvSpPr>
            <a:spLocks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819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819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pPr>
              <a:defRPr/>
            </a:pPr>
            <a:fld id="{835A1F31-FEC7-4E86-837B-B903E88C43F7}" type="slidenum">
              <a:rPr lang="en-US"/>
              <a:pPr>
                <a:defRPr/>
              </a:pPr>
              <a:t>‹#›</a:t>
            </a:fld>
            <a:endParaRPr lang="en-US"/>
          </a:p>
        </p:txBody>
      </p:sp>
    </p:spTree>
    <p:extLst>
      <p:ext uri="{BB962C8B-B14F-4D97-AF65-F5344CB8AC3E}">
        <p14:creationId xmlns:p14="http://schemas.microsoft.com/office/powerpoint/2010/main" val="411211206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r"/>
            <a:fld id="{CEF3DE98-DEDF-4F13-99B2-3BD0E10007AF}" type="slidenum">
              <a:rPr lang="en-US" altLang="en-US" sz="1200"/>
              <a:pPr algn="r"/>
              <a:t>82</a:t>
            </a:fld>
            <a:endParaRPr lang="en-US" altLang="en-US" sz="1200"/>
          </a:p>
        </p:txBody>
      </p:sp>
      <p:sp>
        <p:nvSpPr>
          <p:cNvPr id="276483" name="Rectangle 2"/>
          <p:cNvSpPr>
            <a:spLocks noChangeArrowheads="1" noTextEdit="1"/>
          </p:cNvSpPr>
          <p:nvPr>
            <p:ph type="sldImg"/>
          </p:nvPr>
        </p:nvSpPr>
        <p:spPr>
          <a:ln/>
        </p:spPr>
      </p:sp>
      <p:sp>
        <p:nvSpPr>
          <p:cNvPr id="276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r"/>
            <a:fld id="{D51D2405-E0C6-4B6C-8E4F-5F96ADEBA542}" type="slidenum">
              <a:rPr lang="en-US" altLang="en-US" sz="1200"/>
              <a:pPr algn="r"/>
              <a:t>91</a:t>
            </a:fld>
            <a:endParaRPr lang="en-US" altLang="en-US" sz="1200"/>
          </a:p>
        </p:txBody>
      </p:sp>
      <p:sp>
        <p:nvSpPr>
          <p:cNvPr id="281603" name="Rectangle 2"/>
          <p:cNvSpPr>
            <a:spLocks noChangeArrowheads="1" noTextEdit="1"/>
          </p:cNvSpPr>
          <p:nvPr>
            <p:ph type="sldImg"/>
          </p:nvPr>
        </p:nvSpPr>
        <p:spPr>
          <a:ln/>
        </p:spPr>
      </p:sp>
      <p:sp>
        <p:nvSpPr>
          <p:cNvPr id="281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fld id="{F1E6A301-C94A-458E-A6CE-C973272A61A6}" type="slidenum">
              <a:rPr lang="en-US" altLang="en-US" sz="1200" smtClean="0"/>
              <a:pPr/>
              <a:t>92</a:t>
            </a:fld>
            <a:endParaRPr lang="en-US" altLang="en-US" sz="1200" smtClean="0"/>
          </a:p>
        </p:txBody>
      </p:sp>
      <p:sp>
        <p:nvSpPr>
          <p:cNvPr id="208899" name="Rectangle 2"/>
          <p:cNvSpPr>
            <a:spLocks noChangeArrowheads="1" noTextEdit="1"/>
          </p:cNvSpPr>
          <p:nvPr>
            <p:ph type="sldImg"/>
          </p:nvPr>
        </p:nvSpPr>
        <p:spPr>
          <a:ln/>
        </p:spPr>
      </p:sp>
      <p:sp>
        <p:nvSpPr>
          <p:cNvPr id="2089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fld id="{1D643652-A657-4118-BDAF-3C8B35D3CBB9}" type="slidenum">
              <a:rPr lang="en-US" altLang="en-US" sz="1200" smtClean="0"/>
              <a:pPr/>
              <a:t>93</a:t>
            </a:fld>
            <a:endParaRPr lang="en-US" altLang="en-US" sz="1200" smtClean="0"/>
          </a:p>
        </p:txBody>
      </p:sp>
      <p:sp>
        <p:nvSpPr>
          <p:cNvPr id="209923" name="Rectangle 2"/>
          <p:cNvSpPr>
            <a:spLocks noChangeArrowheads="1" noTextEdit="1"/>
          </p:cNvSpPr>
          <p:nvPr>
            <p:ph type="sldImg"/>
          </p:nvPr>
        </p:nvSpPr>
        <p:spPr>
          <a:ln/>
        </p:spPr>
      </p:sp>
      <p:sp>
        <p:nvSpPr>
          <p:cNvPr id="209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fld id="{A616CB6D-82FD-4988-B7F0-34B5A6DED569}" type="slidenum">
              <a:rPr lang="en-US" altLang="en-US" sz="1200" smtClean="0"/>
              <a:pPr/>
              <a:t>94</a:t>
            </a:fld>
            <a:endParaRPr lang="en-US" altLang="en-US" sz="1200" smtClean="0"/>
          </a:p>
        </p:txBody>
      </p:sp>
      <p:sp>
        <p:nvSpPr>
          <p:cNvPr id="210947" name="Rectangle 2"/>
          <p:cNvSpPr>
            <a:spLocks noChangeArrowheads="1" noTextEdit="1"/>
          </p:cNvSpPr>
          <p:nvPr>
            <p:ph type="sldImg"/>
          </p:nvPr>
        </p:nvSpPr>
        <p:spPr>
          <a:ln/>
        </p:spPr>
      </p:sp>
      <p:sp>
        <p:nvSpPr>
          <p:cNvPr id="2109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Rectangle 2"/>
          <p:cNvSpPr>
            <a:spLocks noChangeArrowheads="1" noTextEdit="1"/>
          </p:cNvSpPr>
          <p:nvPr>
            <p:ph type="sldImg"/>
          </p:nvPr>
        </p:nvSpPr>
        <p:spPr>
          <a:ln/>
        </p:spPr>
      </p:sp>
      <p:sp>
        <p:nvSpPr>
          <p:cNvPr id="406531" name="Rectangle 3"/>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fld id="{24D304D0-CB81-429E-B89A-10CEDDAA531D}" type="slidenum">
              <a:rPr lang="en-US" altLang="en-US" sz="1200" smtClean="0"/>
              <a:pPr/>
              <a:t>96</a:t>
            </a:fld>
            <a:endParaRPr lang="en-US" altLang="en-US" sz="1200" smtClean="0"/>
          </a:p>
        </p:txBody>
      </p:sp>
      <p:sp>
        <p:nvSpPr>
          <p:cNvPr id="211971" name="Rectangle 2"/>
          <p:cNvSpPr>
            <a:spLocks noChangeArrowheads="1" noTextEdit="1"/>
          </p:cNvSpPr>
          <p:nvPr>
            <p:ph type="sldImg"/>
          </p:nvPr>
        </p:nvSpPr>
        <p:spPr>
          <a:ln/>
        </p:spPr>
      </p:sp>
      <p:sp>
        <p:nvSpPr>
          <p:cNvPr id="211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fld id="{04877B6A-4B9A-4914-A4E8-62653CEC9CB0}" type="slidenum">
              <a:rPr lang="en-US" altLang="en-US" sz="1200" smtClean="0"/>
              <a:pPr/>
              <a:t>97</a:t>
            </a:fld>
            <a:endParaRPr lang="en-US" altLang="en-US" sz="1200" smtClean="0"/>
          </a:p>
        </p:txBody>
      </p:sp>
      <p:sp>
        <p:nvSpPr>
          <p:cNvPr id="212995" name="Rectangle 2"/>
          <p:cNvSpPr>
            <a:spLocks noChangeArrowheads="1" noTextEdit="1"/>
          </p:cNvSpPr>
          <p:nvPr>
            <p:ph type="sldImg"/>
          </p:nvPr>
        </p:nvSpPr>
        <p:spPr>
          <a:ln/>
        </p:spPr>
      </p:sp>
      <p:sp>
        <p:nvSpPr>
          <p:cNvPr id="212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fld id="{93154C40-AF68-411C-AEDD-07C2A73FDE6D}" type="slidenum">
              <a:rPr lang="en-US" altLang="en-US" sz="1200" smtClean="0"/>
              <a:pPr/>
              <a:t>98</a:t>
            </a:fld>
            <a:endParaRPr lang="en-US" altLang="en-US" sz="1200" smtClean="0"/>
          </a:p>
        </p:txBody>
      </p:sp>
      <p:sp>
        <p:nvSpPr>
          <p:cNvPr id="214019" name="Rectangle 2"/>
          <p:cNvSpPr>
            <a:spLocks noChangeArrowheads="1" noTextEdit="1"/>
          </p:cNvSpPr>
          <p:nvPr>
            <p:ph type="sldImg"/>
          </p:nvPr>
        </p:nvSpPr>
        <p:spPr>
          <a:ln/>
        </p:spPr>
      </p:sp>
      <p:sp>
        <p:nvSpPr>
          <p:cNvPr id="214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fld id="{CA34E423-F36C-4FC5-9A88-51493EE17260}" type="slidenum">
              <a:rPr lang="en-US" altLang="en-US" sz="1200" smtClean="0"/>
              <a:pPr/>
              <a:t>99</a:t>
            </a:fld>
            <a:endParaRPr lang="en-US" altLang="en-US" sz="1200" smtClean="0"/>
          </a:p>
        </p:txBody>
      </p:sp>
      <p:sp>
        <p:nvSpPr>
          <p:cNvPr id="215043" name="Rectangle 2"/>
          <p:cNvSpPr>
            <a:spLocks noChangeArrowheads="1" noTextEdit="1"/>
          </p:cNvSpPr>
          <p:nvPr>
            <p:ph type="sldImg"/>
          </p:nvPr>
        </p:nvSpPr>
        <p:spPr>
          <a:ln/>
        </p:spPr>
      </p:sp>
      <p:sp>
        <p:nvSpPr>
          <p:cNvPr id="215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Rectangle 2"/>
          <p:cNvSpPr>
            <a:spLocks noChangeArrowheads="1" noTextEdit="1"/>
          </p:cNvSpPr>
          <p:nvPr>
            <p:ph type="sldImg"/>
          </p:nvPr>
        </p:nvSpPr>
        <p:spPr>
          <a:ln/>
        </p:spPr>
      </p:sp>
      <p:sp>
        <p:nvSpPr>
          <p:cNvPr id="407555" name="Rectangle 3"/>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r"/>
            <a:fld id="{15B9856D-23F2-468E-88DD-58C9218EFC06}" type="slidenum">
              <a:rPr lang="en-US" altLang="en-US" sz="1200"/>
              <a:pPr algn="r"/>
              <a:t>83</a:t>
            </a:fld>
            <a:endParaRPr lang="en-US" altLang="en-US" sz="1200"/>
          </a:p>
        </p:txBody>
      </p:sp>
      <p:sp>
        <p:nvSpPr>
          <p:cNvPr id="274435" name="Rectangle 2"/>
          <p:cNvSpPr>
            <a:spLocks noChangeArrowheads="1" noTextEdit="1"/>
          </p:cNvSpPr>
          <p:nvPr>
            <p:ph type="sldImg"/>
          </p:nvPr>
        </p:nvSpPr>
        <p:spPr>
          <a:ln/>
        </p:spPr>
      </p:sp>
      <p:sp>
        <p:nvSpPr>
          <p:cNvPr id="274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Slide Image Placeholder 1"/>
          <p:cNvSpPr>
            <a:spLocks noGrp="1" noRot="1" noChangeAspect="1" noTextEdit="1"/>
          </p:cNvSpPr>
          <p:nvPr>
            <p:ph type="sldImg"/>
          </p:nvPr>
        </p:nvSpPr>
        <p:spPr>
          <a:ln/>
        </p:spPr>
      </p:sp>
      <p:sp>
        <p:nvSpPr>
          <p:cNvPr id="283651" name="Notes Placeholder 2"/>
          <p:cNvSpPr>
            <a:spLocks noGrp="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b="1" smtClean="0"/>
          </a:p>
        </p:txBody>
      </p:sp>
      <p:sp>
        <p:nvSpPr>
          <p:cNvPr id="283652"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r" eaLnBrk="1" hangingPunct="1"/>
            <a:fld id="{2C9AA902-9B84-410A-9604-A2DCA6B1CE50}" type="slidenum">
              <a:rPr lang="en-US" altLang="en-US" sz="1200"/>
              <a:pPr algn="r" eaLnBrk="1" hangingPunct="1"/>
              <a:t>101</a:t>
            </a:fld>
            <a:endParaRPr lang="en-US" altLang="en-US"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Rectangle 2"/>
          <p:cNvSpPr>
            <a:spLocks noChangeArrowheads="1" noTextEdit="1"/>
          </p:cNvSpPr>
          <p:nvPr>
            <p:ph type="sldImg"/>
          </p:nvPr>
        </p:nvSpPr>
        <p:spPr>
          <a:ln/>
        </p:spPr>
      </p:sp>
      <p:sp>
        <p:nvSpPr>
          <p:cNvPr id="403459" name="Rectangle 3"/>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Slide Image Placeholder 1"/>
          <p:cNvSpPr>
            <a:spLocks noGrp="1" noRot="1" noChangeAspect="1" noTextEdit="1"/>
          </p:cNvSpPr>
          <p:nvPr>
            <p:ph type="sldImg"/>
          </p:nvPr>
        </p:nvSpPr>
        <p:spPr>
          <a:ln/>
        </p:spPr>
      </p:sp>
      <p:sp>
        <p:nvSpPr>
          <p:cNvPr id="286723" name="Notes Placeholder 2"/>
          <p:cNvSpPr>
            <a:spLocks noGrp="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Add more exercises for wind adjustment, self-pace handout add time to unit to cover.</a:t>
            </a:r>
          </a:p>
        </p:txBody>
      </p:sp>
      <p:sp>
        <p:nvSpPr>
          <p:cNvPr id="286724"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r" eaLnBrk="1" hangingPunct="1"/>
            <a:fld id="{A196ABF1-FB57-4478-B460-8F94EFEC621C}" type="slidenum">
              <a:rPr lang="en-US" altLang="en-US" sz="1200"/>
              <a:pPr algn="r" eaLnBrk="1" hangingPunct="1"/>
              <a:t>103</a:t>
            </a:fld>
            <a:endParaRPr lang="en-US" altLang="en-US"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fld id="{3BE351E7-17AA-4835-ADDA-2B007BAAB239}" type="slidenum">
              <a:rPr lang="en-US" altLang="en-US" sz="1200" smtClean="0"/>
              <a:pPr/>
              <a:t>104</a:t>
            </a:fld>
            <a:endParaRPr lang="en-US" altLang="en-US" sz="1200" smtClean="0"/>
          </a:p>
        </p:txBody>
      </p:sp>
      <p:sp>
        <p:nvSpPr>
          <p:cNvPr id="216067" name="Rectangle 2"/>
          <p:cNvSpPr>
            <a:spLocks noChangeArrowheads="1" noTextEdit="1"/>
          </p:cNvSpPr>
          <p:nvPr>
            <p:ph type="sldImg"/>
          </p:nvPr>
        </p:nvSpPr>
        <p:spPr>
          <a:ln/>
        </p:spPr>
      </p:sp>
      <p:sp>
        <p:nvSpPr>
          <p:cNvPr id="2160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fld id="{BA820030-3DB4-4D98-9C39-63B6694DA1D4}" type="slidenum">
              <a:rPr lang="en-US" altLang="en-US" sz="1200" smtClean="0"/>
              <a:pPr/>
              <a:t>105</a:t>
            </a:fld>
            <a:endParaRPr lang="en-US" altLang="en-US" sz="1200" smtClean="0"/>
          </a:p>
        </p:txBody>
      </p:sp>
      <p:sp>
        <p:nvSpPr>
          <p:cNvPr id="217091" name="Rectangle 2"/>
          <p:cNvSpPr>
            <a:spLocks noChangeArrowheads="1" noTextEdit="1"/>
          </p:cNvSpPr>
          <p:nvPr>
            <p:ph type="sldImg"/>
          </p:nvPr>
        </p:nvSpPr>
        <p:spPr>
          <a:ln/>
        </p:spPr>
      </p:sp>
      <p:sp>
        <p:nvSpPr>
          <p:cNvPr id="217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Remove slide</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Rectangle 2"/>
          <p:cNvSpPr>
            <a:spLocks noChangeArrowheads="1" noTextEdit="1"/>
          </p:cNvSpPr>
          <p:nvPr>
            <p:ph type="sldImg"/>
          </p:nvPr>
        </p:nvSpPr>
        <p:spPr>
          <a:ln/>
        </p:spPr>
      </p:sp>
      <p:sp>
        <p:nvSpPr>
          <p:cNvPr id="408579" name="Rectangle 3"/>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a:ln/>
        </p:spPr>
      </p:sp>
      <p:sp>
        <p:nvSpPr>
          <p:cNvPr id="218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2181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fld id="{D3985DD9-D8C9-493C-A16A-605F576E2980}" type="slidenum">
              <a:rPr lang="en-US" altLang="en-US" sz="1200" smtClean="0"/>
              <a:pPr/>
              <a:t>107</a:t>
            </a:fld>
            <a:endParaRPr lang="en-US" altLang="en-US" sz="1200"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fld id="{A7B6E22B-A183-41E6-9E0A-11FF7F5552FF}" type="slidenum">
              <a:rPr lang="en-US" altLang="en-US" sz="1200" smtClean="0"/>
              <a:pPr/>
              <a:t>108</a:t>
            </a:fld>
            <a:endParaRPr lang="en-US" altLang="en-US" sz="1200" smtClean="0"/>
          </a:p>
        </p:txBody>
      </p:sp>
      <p:sp>
        <p:nvSpPr>
          <p:cNvPr id="219139" name="Rectangle 2"/>
          <p:cNvSpPr>
            <a:spLocks noChangeArrowheads="1" noTextEdit="1"/>
          </p:cNvSpPr>
          <p:nvPr>
            <p:ph type="sldImg"/>
          </p:nvPr>
        </p:nvSpPr>
        <p:spPr>
          <a:ln/>
        </p:spPr>
      </p:sp>
      <p:sp>
        <p:nvSpPr>
          <p:cNvPr id="2191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fld id="{E2E7FF68-792C-44D4-810D-3E54FD5FB4D8}" type="slidenum">
              <a:rPr lang="en-US" altLang="en-US" sz="1200" smtClean="0"/>
              <a:pPr/>
              <a:t>109</a:t>
            </a:fld>
            <a:endParaRPr lang="en-US" altLang="en-US" sz="1200" smtClean="0"/>
          </a:p>
        </p:txBody>
      </p:sp>
      <p:sp>
        <p:nvSpPr>
          <p:cNvPr id="220163" name="Rectangle 2"/>
          <p:cNvSpPr>
            <a:spLocks noChangeArrowheads="1" noTextEdit="1"/>
          </p:cNvSpPr>
          <p:nvPr>
            <p:ph type="sldImg"/>
          </p:nvPr>
        </p:nvSpPr>
        <p:spPr>
          <a:ln/>
        </p:spPr>
      </p:sp>
      <p:sp>
        <p:nvSpPr>
          <p:cNvPr id="220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fld id="{0B40C8F5-5DD4-4CFE-A99F-1A4EF9D002F9}" type="slidenum">
              <a:rPr lang="en-US" altLang="en-US" sz="1200" smtClean="0"/>
              <a:pPr/>
              <a:t>110</a:t>
            </a:fld>
            <a:endParaRPr lang="en-US" altLang="en-US" sz="1200" smtClean="0"/>
          </a:p>
        </p:txBody>
      </p:sp>
      <p:sp>
        <p:nvSpPr>
          <p:cNvPr id="221187" name="Rectangle 2"/>
          <p:cNvSpPr>
            <a:spLocks noChangeArrowheads="1" noTextEdit="1"/>
          </p:cNvSpPr>
          <p:nvPr>
            <p:ph type="sldImg"/>
          </p:nvPr>
        </p:nvSpPr>
        <p:spPr>
          <a:ln/>
        </p:spPr>
      </p:sp>
      <p:sp>
        <p:nvSpPr>
          <p:cNvPr id="2211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ChangeArrowheads="1" noTextEdit="1"/>
          </p:cNvSpPr>
          <p:nvPr>
            <p:ph type="sldImg"/>
          </p:nvPr>
        </p:nvSpPr>
        <p:spPr>
          <a:ln/>
        </p:spPr>
      </p:sp>
      <p:sp>
        <p:nvSpPr>
          <p:cNvPr id="279555" name="Rectangle 3"/>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fld id="{4CFC9FA6-45A2-410F-AFD9-A74FCB655D51}" type="slidenum">
              <a:rPr lang="en-US" altLang="en-US" sz="1200" smtClean="0"/>
              <a:pPr/>
              <a:t>111</a:t>
            </a:fld>
            <a:endParaRPr lang="en-US" altLang="en-US" sz="1200" smtClean="0"/>
          </a:p>
        </p:txBody>
      </p:sp>
      <p:sp>
        <p:nvSpPr>
          <p:cNvPr id="222211" name="Rectangle 2"/>
          <p:cNvSpPr>
            <a:spLocks noChangeArrowheads="1" noTextEdit="1"/>
          </p:cNvSpPr>
          <p:nvPr>
            <p:ph type="sldImg"/>
          </p:nvPr>
        </p:nvSpPr>
        <p:spPr>
          <a:ln/>
        </p:spPr>
      </p:sp>
      <p:sp>
        <p:nvSpPr>
          <p:cNvPr id="2222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fld id="{FC4A3F5A-9F85-4E9C-A31F-13C275FB05C1}" type="slidenum">
              <a:rPr lang="en-US" altLang="en-US" sz="1200" smtClean="0"/>
              <a:pPr/>
              <a:t>112</a:t>
            </a:fld>
            <a:endParaRPr lang="en-US" altLang="en-US" sz="1200" smtClean="0"/>
          </a:p>
        </p:txBody>
      </p:sp>
      <p:sp>
        <p:nvSpPr>
          <p:cNvPr id="223235" name="Rectangle 2"/>
          <p:cNvSpPr>
            <a:spLocks noChangeArrowheads="1" noTextEdit="1"/>
          </p:cNvSpPr>
          <p:nvPr>
            <p:ph type="sldImg"/>
          </p:nvPr>
        </p:nvSpPr>
        <p:spPr>
          <a:ln/>
        </p:spPr>
      </p:sp>
      <p:sp>
        <p:nvSpPr>
          <p:cNvPr id="2232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fld id="{61FC7B49-E6DA-41AA-B8AC-86EBCBB73371}" type="slidenum">
              <a:rPr lang="en-US" altLang="en-US" sz="1200" smtClean="0"/>
              <a:pPr/>
              <a:t>113</a:t>
            </a:fld>
            <a:endParaRPr lang="en-US" altLang="en-US" sz="1200" smtClean="0"/>
          </a:p>
        </p:txBody>
      </p:sp>
      <p:sp>
        <p:nvSpPr>
          <p:cNvPr id="224259" name="Rectangle 2"/>
          <p:cNvSpPr>
            <a:spLocks noChangeArrowheads="1" noTextEdit="1"/>
          </p:cNvSpPr>
          <p:nvPr>
            <p:ph type="sldImg"/>
          </p:nvPr>
        </p:nvSpPr>
        <p:spPr>
          <a:ln/>
        </p:spPr>
      </p:sp>
      <p:sp>
        <p:nvSpPr>
          <p:cNvPr id="2242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fld id="{DDCEB698-FC12-4BBF-A393-35A4709B40F2}" type="slidenum">
              <a:rPr lang="en-US" altLang="en-US" sz="1200" smtClean="0"/>
              <a:pPr/>
              <a:t>114</a:t>
            </a:fld>
            <a:endParaRPr lang="en-US" altLang="en-US" sz="1200" smtClean="0"/>
          </a:p>
        </p:txBody>
      </p:sp>
      <p:sp>
        <p:nvSpPr>
          <p:cNvPr id="225283" name="Rectangle 2"/>
          <p:cNvSpPr>
            <a:spLocks noChangeArrowheads="1" noTextEdit="1"/>
          </p:cNvSpPr>
          <p:nvPr>
            <p:ph type="sldImg"/>
          </p:nvPr>
        </p:nvSpPr>
        <p:spPr>
          <a:ln/>
        </p:spPr>
      </p:sp>
      <p:sp>
        <p:nvSpPr>
          <p:cNvPr id="2252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fld id="{58058296-8C7F-4CC4-9058-80643450F2ED}" type="slidenum">
              <a:rPr lang="en-US" altLang="en-US" sz="1200" smtClean="0"/>
              <a:pPr/>
              <a:t>115</a:t>
            </a:fld>
            <a:endParaRPr lang="en-US" altLang="en-US" sz="1200" smtClean="0"/>
          </a:p>
        </p:txBody>
      </p:sp>
      <p:sp>
        <p:nvSpPr>
          <p:cNvPr id="226307" name="Rectangle 2"/>
          <p:cNvSpPr>
            <a:spLocks noChangeArrowheads="1" noTextEdit="1"/>
          </p:cNvSpPr>
          <p:nvPr>
            <p:ph type="sldImg"/>
          </p:nvPr>
        </p:nvSpPr>
        <p:spPr>
          <a:solidFill>
            <a:srgbClr val="FFFFFF"/>
          </a:solidFill>
          <a:ln/>
        </p:spPr>
      </p:sp>
      <p:sp>
        <p:nvSpPr>
          <p:cNvPr id="226308" name="Rectangle 3"/>
          <p:cNvSpPr>
            <a:spLocks noChangeArrowheads="1"/>
          </p:cNvSpPr>
          <p:nvPr>
            <p:ph type="body" idx="1"/>
          </p:nvPr>
        </p:nvSpPr>
        <p:spPr>
          <a:solidFill>
            <a:srgbClr val="FFFFFF"/>
          </a:solidFill>
          <a:ln>
            <a:solidFill>
              <a:srgbClr val="000000"/>
            </a:solidFill>
          </a:ln>
        </p:spPr>
        <p:txBody>
          <a:bodyPr/>
          <a:lstStyle/>
          <a:p>
            <a:pPr eaLnBrk="1" hangingPunct="1"/>
            <a:endParaRPr lang="en-US" alt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fld id="{FA25E0FB-685F-4489-B2B2-FD19670A5EEC}" type="slidenum">
              <a:rPr lang="en-US" altLang="en-US" sz="1200" smtClean="0"/>
              <a:pPr/>
              <a:t>116</a:t>
            </a:fld>
            <a:endParaRPr lang="en-US" altLang="en-US" sz="1200" smtClean="0"/>
          </a:p>
        </p:txBody>
      </p:sp>
      <p:sp>
        <p:nvSpPr>
          <p:cNvPr id="227331" name="Rectangle 2"/>
          <p:cNvSpPr>
            <a:spLocks noChangeArrowheads="1" noTextEdit="1"/>
          </p:cNvSpPr>
          <p:nvPr>
            <p:ph type="sldImg"/>
          </p:nvPr>
        </p:nvSpPr>
        <p:spPr>
          <a:solidFill>
            <a:srgbClr val="FFFFFF"/>
          </a:solidFill>
          <a:ln/>
        </p:spPr>
      </p:sp>
      <p:sp>
        <p:nvSpPr>
          <p:cNvPr id="227332" name="Rectangle 3"/>
          <p:cNvSpPr>
            <a:spLocks noChangeArrowheads="1"/>
          </p:cNvSpPr>
          <p:nvPr>
            <p:ph type="body" idx="1"/>
          </p:nvPr>
        </p:nvSpPr>
        <p:spPr>
          <a:solidFill>
            <a:srgbClr val="FFFFFF"/>
          </a:solidFill>
          <a:ln>
            <a:solidFill>
              <a:srgbClr val="000000"/>
            </a:solidFill>
          </a:ln>
        </p:spPr>
        <p:txBody>
          <a:bodyPr/>
          <a:lstStyle/>
          <a:p>
            <a:pPr eaLnBrk="1" hangingPunct="1"/>
            <a:r>
              <a:rPr lang="en-US" altLang="en-US" smtClean="0"/>
              <a:t>Check illustration numbers</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fld id="{31A0B034-BB06-4654-9AAE-F9FABE86DD94}" type="slidenum">
              <a:rPr lang="en-US" altLang="en-US" sz="1200" smtClean="0"/>
              <a:pPr/>
              <a:t>117</a:t>
            </a:fld>
            <a:endParaRPr lang="en-US" altLang="en-US" sz="1200" smtClean="0"/>
          </a:p>
        </p:txBody>
      </p:sp>
      <p:sp>
        <p:nvSpPr>
          <p:cNvPr id="228355" name="Rectangle 2"/>
          <p:cNvSpPr>
            <a:spLocks noChangeArrowheads="1" noTextEdit="1"/>
          </p:cNvSpPr>
          <p:nvPr>
            <p:ph type="sldImg"/>
          </p:nvPr>
        </p:nvSpPr>
        <p:spPr>
          <a:solidFill>
            <a:srgbClr val="FFFFFF"/>
          </a:solidFill>
          <a:ln/>
        </p:spPr>
      </p:sp>
      <p:sp>
        <p:nvSpPr>
          <p:cNvPr id="228356" name="Rectangle 3"/>
          <p:cNvSpPr>
            <a:spLocks noChangeArrowheads="1"/>
          </p:cNvSpPr>
          <p:nvPr>
            <p:ph type="body" idx="1"/>
          </p:nvPr>
        </p:nvSpPr>
        <p:spPr>
          <a:solidFill>
            <a:srgbClr val="FFFFFF"/>
          </a:solidFill>
          <a:ln>
            <a:solidFill>
              <a:srgbClr val="000000"/>
            </a:solidFill>
          </a:ln>
        </p:spPr>
        <p:txBody>
          <a:bodyPr/>
          <a:lstStyle/>
          <a:p>
            <a:pPr eaLnBrk="1" hangingPunct="1"/>
            <a:endParaRPr lang="en-US" alt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fld id="{B96D068E-9BE6-4DA7-94FB-CC99DEECBA63}" type="slidenum">
              <a:rPr lang="en-US" altLang="en-US" sz="1200" smtClean="0"/>
              <a:pPr/>
              <a:t>118</a:t>
            </a:fld>
            <a:endParaRPr lang="en-US" altLang="en-US" sz="1200" smtClean="0"/>
          </a:p>
        </p:txBody>
      </p:sp>
      <p:sp>
        <p:nvSpPr>
          <p:cNvPr id="229379" name="Rectangle 2"/>
          <p:cNvSpPr>
            <a:spLocks noChangeArrowheads="1" noTextEdit="1"/>
          </p:cNvSpPr>
          <p:nvPr>
            <p:ph type="sldImg"/>
          </p:nvPr>
        </p:nvSpPr>
        <p:spPr>
          <a:solidFill>
            <a:srgbClr val="FFFFFF"/>
          </a:solidFill>
          <a:ln/>
        </p:spPr>
      </p:sp>
      <p:sp>
        <p:nvSpPr>
          <p:cNvPr id="229380" name="Rectangle 3"/>
          <p:cNvSpPr>
            <a:spLocks noChangeArrowheads="1"/>
          </p:cNvSpPr>
          <p:nvPr>
            <p:ph type="body" idx="1"/>
          </p:nvPr>
        </p:nvSpPr>
        <p:spPr>
          <a:solidFill>
            <a:srgbClr val="FFFFFF"/>
          </a:solidFill>
          <a:ln>
            <a:solidFill>
              <a:srgbClr val="000000"/>
            </a:solidFill>
          </a:ln>
        </p:spPr>
        <p:txBody>
          <a:bodyPr/>
          <a:lstStyle/>
          <a:p>
            <a:pPr eaLnBrk="1" hangingPunct="1"/>
            <a:r>
              <a:rPr lang="en-US" altLang="en-US" smtClean="0"/>
              <a:t>fix arrows </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fld id="{B8BE8FFF-A010-4D76-ADA4-AC6B54742F31}" type="slidenum">
              <a:rPr lang="en-US" altLang="en-US" sz="1200" smtClean="0"/>
              <a:pPr/>
              <a:t>119</a:t>
            </a:fld>
            <a:endParaRPr lang="en-US" altLang="en-US" sz="1200" smtClean="0"/>
          </a:p>
        </p:txBody>
      </p:sp>
      <p:sp>
        <p:nvSpPr>
          <p:cNvPr id="230403" name="Rectangle 2"/>
          <p:cNvSpPr>
            <a:spLocks noChangeArrowheads="1" noTextEdit="1"/>
          </p:cNvSpPr>
          <p:nvPr>
            <p:ph type="sldImg"/>
          </p:nvPr>
        </p:nvSpPr>
        <p:spPr>
          <a:solidFill>
            <a:srgbClr val="FFFFFF"/>
          </a:solidFill>
          <a:ln/>
        </p:spPr>
      </p:sp>
      <p:sp>
        <p:nvSpPr>
          <p:cNvPr id="230404" name="Rectangle 3"/>
          <p:cNvSpPr>
            <a:spLocks noChangeArrowheads="1"/>
          </p:cNvSpPr>
          <p:nvPr>
            <p:ph type="body" idx="1"/>
          </p:nvPr>
        </p:nvSpPr>
        <p:spPr>
          <a:solidFill>
            <a:srgbClr val="FFFFFF"/>
          </a:solidFill>
          <a:ln>
            <a:solidFill>
              <a:srgbClr val="000000"/>
            </a:solidFill>
          </a:ln>
        </p:spPr>
        <p:txBody>
          <a:bodyPr/>
          <a:lstStyle/>
          <a:p>
            <a:pPr eaLnBrk="1" hangingPunct="1"/>
            <a:endParaRPr lang="en-US" alt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fld id="{9C4569A9-D1B0-4E8F-A9CA-A7C443D6813E}" type="slidenum">
              <a:rPr lang="en-US" altLang="en-US" sz="1200" smtClean="0"/>
              <a:pPr/>
              <a:t>120</a:t>
            </a:fld>
            <a:endParaRPr lang="en-US" altLang="en-US" sz="1200" smtClean="0"/>
          </a:p>
        </p:txBody>
      </p:sp>
      <p:sp>
        <p:nvSpPr>
          <p:cNvPr id="231427" name="Rectangle 2"/>
          <p:cNvSpPr>
            <a:spLocks noChangeArrowheads="1" noTextEdit="1"/>
          </p:cNvSpPr>
          <p:nvPr>
            <p:ph type="sldImg"/>
          </p:nvPr>
        </p:nvSpPr>
        <p:spPr>
          <a:ln/>
        </p:spPr>
      </p:sp>
      <p:sp>
        <p:nvSpPr>
          <p:cNvPr id="2314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fld id="{CB66D7F5-4166-49A6-B46B-68506F94C69F}" type="slidenum">
              <a:rPr lang="en-US" altLang="en-US" sz="1200" smtClean="0"/>
              <a:pPr/>
              <a:t>85</a:t>
            </a:fld>
            <a:endParaRPr lang="en-US" altLang="en-US" sz="1200" smtClean="0"/>
          </a:p>
        </p:txBody>
      </p:sp>
      <p:sp>
        <p:nvSpPr>
          <p:cNvPr id="202755" name="Rectangle 2"/>
          <p:cNvSpPr>
            <a:spLocks noChangeArrowheads="1" noTextEdit="1"/>
          </p:cNvSpPr>
          <p:nvPr>
            <p:ph type="sldImg"/>
          </p:nvPr>
        </p:nvSpPr>
        <p:spPr>
          <a:ln/>
        </p:spPr>
      </p:sp>
      <p:sp>
        <p:nvSpPr>
          <p:cNvPr id="202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Rectangle 2"/>
          <p:cNvSpPr>
            <a:spLocks noChangeArrowheads="1" noTextEdit="1"/>
          </p:cNvSpPr>
          <p:nvPr>
            <p:ph type="sldImg"/>
          </p:nvPr>
        </p:nvSpPr>
        <p:spPr>
          <a:ln/>
        </p:spPr>
      </p:sp>
      <p:sp>
        <p:nvSpPr>
          <p:cNvPr id="409603" name="Rectangle 3"/>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fld id="{C65D4D47-D9A3-4ED0-959F-BCB238537793}" type="slidenum">
              <a:rPr lang="en-US" altLang="en-US" sz="1200" smtClean="0"/>
              <a:pPr/>
              <a:t>122</a:t>
            </a:fld>
            <a:endParaRPr lang="en-US" altLang="en-US" sz="1200" smtClean="0"/>
          </a:p>
        </p:txBody>
      </p:sp>
      <p:sp>
        <p:nvSpPr>
          <p:cNvPr id="232451" name="Rectangle 2"/>
          <p:cNvSpPr>
            <a:spLocks noChangeArrowheads="1" noTextEdit="1"/>
          </p:cNvSpPr>
          <p:nvPr>
            <p:ph type="sldImg"/>
          </p:nvPr>
        </p:nvSpPr>
        <p:spPr>
          <a:solidFill>
            <a:srgbClr val="FFFFFF"/>
          </a:solidFill>
          <a:ln/>
        </p:spPr>
      </p:sp>
      <p:sp>
        <p:nvSpPr>
          <p:cNvPr id="232452" name="Rectangle 3"/>
          <p:cNvSpPr>
            <a:spLocks noChangeArrowheads="1"/>
          </p:cNvSpPr>
          <p:nvPr>
            <p:ph type="body" idx="1"/>
          </p:nvPr>
        </p:nvSpPr>
        <p:spPr>
          <a:solidFill>
            <a:srgbClr val="FFFFFF"/>
          </a:solidFill>
          <a:ln>
            <a:solidFill>
              <a:srgbClr val="000000"/>
            </a:solidFill>
          </a:ln>
        </p:spPr>
        <p:txBody>
          <a:bodyPr/>
          <a:lstStyle/>
          <a:p>
            <a:pPr eaLnBrk="1" hangingPunct="1"/>
            <a:endParaRPr lang="en-US" alt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fld id="{F52CC7C5-E648-4E8F-88D9-F7F4A9A0765D}" type="slidenum">
              <a:rPr lang="en-US" altLang="en-US" sz="1200" smtClean="0"/>
              <a:pPr/>
              <a:t>123</a:t>
            </a:fld>
            <a:endParaRPr lang="en-US" altLang="en-US" sz="1200" smtClean="0"/>
          </a:p>
        </p:txBody>
      </p:sp>
      <p:sp>
        <p:nvSpPr>
          <p:cNvPr id="233475" name="Rectangle 2"/>
          <p:cNvSpPr>
            <a:spLocks noChangeArrowheads="1" noTextEdit="1"/>
          </p:cNvSpPr>
          <p:nvPr>
            <p:ph type="sldImg"/>
          </p:nvPr>
        </p:nvSpPr>
        <p:spPr>
          <a:solidFill>
            <a:srgbClr val="FFFFFF"/>
          </a:solidFill>
          <a:ln/>
        </p:spPr>
      </p:sp>
      <p:sp>
        <p:nvSpPr>
          <p:cNvPr id="233476" name="Rectangle 3"/>
          <p:cNvSpPr>
            <a:spLocks noChangeArrowheads="1"/>
          </p:cNvSpPr>
          <p:nvPr>
            <p:ph type="body" idx="1"/>
          </p:nvPr>
        </p:nvSpPr>
        <p:spPr>
          <a:solidFill>
            <a:srgbClr val="FFFFFF"/>
          </a:solidFill>
          <a:ln>
            <a:solidFill>
              <a:srgbClr val="000000"/>
            </a:solidFill>
          </a:ln>
        </p:spPr>
        <p:txBody>
          <a:bodyPr/>
          <a:lstStyle/>
          <a:p>
            <a:pPr eaLnBrk="1" hangingPunct="1"/>
            <a:endParaRPr lang="en-US" alt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fld id="{DBBB8E60-5A45-42F2-B66A-DABD85BD4CA6}" type="slidenum">
              <a:rPr lang="en-US" altLang="en-US" sz="1200" smtClean="0"/>
              <a:pPr/>
              <a:t>124</a:t>
            </a:fld>
            <a:endParaRPr lang="en-US" altLang="en-US" sz="1200" smtClean="0"/>
          </a:p>
        </p:txBody>
      </p:sp>
      <p:sp>
        <p:nvSpPr>
          <p:cNvPr id="234499" name="Rectangle 2"/>
          <p:cNvSpPr>
            <a:spLocks noChangeArrowheads="1" noTextEdit="1"/>
          </p:cNvSpPr>
          <p:nvPr>
            <p:ph type="sldImg"/>
          </p:nvPr>
        </p:nvSpPr>
        <p:spPr>
          <a:solidFill>
            <a:srgbClr val="FFFFFF"/>
          </a:solidFill>
          <a:ln/>
        </p:spPr>
      </p:sp>
      <p:sp>
        <p:nvSpPr>
          <p:cNvPr id="234500" name="Rectangle 3"/>
          <p:cNvSpPr>
            <a:spLocks noChangeArrowheads="1"/>
          </p:cNvSpPr>
          <p:nvPr>
            <p:ph type="body" idx="1"/>
          </p:nvPr>
        </p:nvSpPr>
        <p:spPr>
          <a:solidFill>
            <a:srgbClr val="FFFFFF"/>
          </a:solidFill>
          <a:ln>
            <a:solidFill>
              <a:srgbClr val="000000"/>
            </a:solidFill>
          </a:ln>
        </p:spPr>
        <p:txBody>
          <a:bodyPr/>
          <a:lstStyle/>
          <a:p>
            <a:pPr eaLnBrk="1" hangingPunct="1"/>
            <a:endParaRPr lang="en-US" alt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2"/>
          <p:cNvSpPr>
            <a:spLocks noChangeArrowheads="1" noTextEdit="1"/>
          </p:cNvSpPr>
          <p:nvPr>
            <p:ph type="sldImg"/>
          </p:nvPr>
        </p:nvSpPr>
        <p:spPr>
          <a:ln/>
        </p:spPr>
      </p:sp>
      <p:sp>
        <p:nvSpPr>
          <p:cNvPr id="410627" name="Rectangle 3"/>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Rectangle 2"/>
          <p:cNvSpPr>
            <a:spLocks noChangeArrowheads="1" noTextEdit="1"/>
          </p:cNvSpPr>
          <p:nvPr>
            <p:ph type="sldImg"/>
          </p:nvPr>
        </p:nvSpPr>
        <p:spPr>
          <a:ln/>
        </p:spPr>
      </p:sp>
      <p:sp>
        <p:nvSpPr>
          <p:cNvPr id="411651" name="Rectangle 3"/>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2"/>
          <p:cNvSpPr>
            <a:spLocks noChangeArrowheads="1" noTextEdit="1"/>
          </p:cNvSpPr>
          <p:nvPr>
            <p:ph type="sldImg"/>
          </p:nvPr>
        </p:nvSpPr>
        <p:spPr>
          <a:ln/>
        </p:spPr>
      </p:sp>
      <p:sp>
        <p:nvSpPr>
          <p:cNvPr id="412675" name="Rectangle 3"/>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fld id="{75270DF2-D4FB-416E-B63E-FE02A2FC0661}" type="slidenum">
              <a:rPr lang="en-US" altLang="en-US" sz="1200" smtClean="0"/>
              <a:pPr/>
              <a:t>128</a:t>
            </a:fld>
            <a:endParaRPr lang="en-US" altLang="en-US" sz="1200" smtClean="0"/>
          </a:p>
        </p:txBody>
      </p:sp>
      <p:sp>
        <p:nvSpPr>
          <p:cNvPr id="235523" name="Rectangle 2"/>
          <p:cNvSpPr>
            <a:spLocks noChangeArrowheads="1" noTextEdit="1"/>
          </p:cNvSpPr>
          <p:nvPr>
            <p:ph type="sldImg"/>
          </p:nvPr>
        </p:nvSpPr>
        <p:spPr>
          <a:solidFill>
            <a:srgbClr val="FFFFFF"/>
          </a:solidFill>
          <a:ln/>
        </p:spPr>
      </p:sp>
      <p:sp>
        <p:nvSpPr>
          <p:cNvPr id="235524" name="Rectangle 3"/>
          <p:cNvSpPr>
            <a:spLocks noChangeArrowheads="1"/>
          </p:cNvSpPr>
          <p:nvPr>
            <p:ph type="body" idx="1"/>
          </p:nvPr>
        </p:nvSpPr>
        <p:spPr>
          <a:solidFill>
            <a:srgbClr val="FFFFFF"/>
          </a:solidFill>
          <a:ln>
            <a:solidFill>
              <a:srgbClr val="000000"/>
            </a:solidFill>
          </a:ln>
        </p:spPr>
        <p:txBody>
          <a:bodyPr/>
          <a:lstStyle/>
          <a:p>
            <a:pPr eaLnBrk="1" hangingPunct="1"/>
            <a:endParaRPr lang="en-US" alt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lide Image Placeholder 1"/>
          <p:cNvSpPr>
            <a:spLocks noGrp="1" noRot="1" noChangeAspect="1" noTextEdit="1"/>
          </p:cNvSpPr>
          <p:nvPr>
            <p:ph type="sldImg"/>
          </p:nvPr>
        </p:nvSpPr>
        <p:spPr>
          <a:ln/>
        </p:spPr>
      </p:sp>
      <p:sp>
        <p:nvSpPr>
          <p:cNvPr id="236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2000" smtClean="0"/>
          </a:p>
        </p:txBody>
      </p:sp>
      <p:sp>
        <p:nvSpPr>
          <p:cNvPr id="2365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fld id="{374D99EA-C73F-4809-A7FB-A7EFB5380C70}" type="slidenum">
              <a:rPr lang="en-US" altLang="en-US" sz="1200" smtClean="0"/>
              <a:pPr/>
              <a:t>129</a:t>
            </a:fld>
            <a:endParaRPr lang="en-US" altLang="en-US" sz="1200"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fld id="{91254F14-309B-482A-8B01-6F7B048F08BA}" type="slidenum">
              <a:rPr lang="en-US" altLang="en-US" sz="1200" smtClean="0"/>
              <a:pPr/>
              <a:t>130</a:t>
            </a:fld>
            <a:endParaRPr lang="en-US" altLang="en-US" sz="1200" smtClean="0"/>
          </a:p>
        </p:txBody>
      </p:sp>
      <p:sp>
        <p:nvSpPr>
          <p:cNvPr id="237571" name="Rectangle 2"/>
          <p:cNvSpPr>
            <a:spLocks noChangeArrowheads="1" noTextEdit="1"/>
          </p:cNvSpPr>
          <p:nvPr>
            <p:ph type="sldImg"/>
          </p:nvPr>
        </p:nvSpPr>
        <p:spPr>
          <a:solidFill>
            <a:srgbClr val="FFFFFF"/>
          </a:solidFill>
          <a:ln/>
        </p:spPr>
      </p:sp>
      <p:sp>
        <p:nvSpPr>
          <p:cNvPr id="237572" name="Rectangle 3"/>
          <p:cNvSpPr>
            <a:spLocks noChangeArrowheads="1"/>
          </p:cNvSpPr>
          <p:nvPr>
            <p:ph type="body" idx="1"/>
          </p:nvPr>
        </p:nvSpPr>
        <p:spPr>
          <a:solidFill>
            <a:srgbClr val="FFFFFF"/>
          </a:solidFill>
          <a:ln>
            <a:solidFill>
              <a:srgbClr val="000000"/>
            </a:solidFill>
          </a:ln>
        </p:spPr>
        <p:txBody>
          <a:bodyPr/>
          <a:lstStyle/>
          <a:p>
            <a:pPr eaLnBrk="1" hangingPunct="1"/>
            <a:endParaRPr lang="en-US"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fld id="{EC1F9261-6716-4A82-A956-B758708102A3}" type="slidenum">
              <a:rPr lang="en-US" altLang="en-US" sz="1200" smtClean="0"/>
              <a:pPr/>
              <a:t>86</a:t>
            </a:fld>
            <a:endParaRPr lang="en-US" altLang="en-US" sz="1200" smtClean="0"/>
          </a:p>
        </p:txBody>
      </p:sp>
      <p:sp>
        <p:nvSpPr>
          <p:cNvPr id="203779" name="Rectangle 2"/>
          <p:cNvSpPr>
            <a:spLocks noChangeArrowheads="1" noTextEdit="1"/>
          </p:cNvSpPr>
          <p:nvPr>
            <p:ph type="sldImg"/>
          </p:nvPr>
        </p:nvSpPr>
        <p:spPr>
          <a:ln/>
        </p:spPr>
      </p:sp>
      <p:sp>
        <p:nvSpPr>
          <p:cNvPr id="203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Rectangle 2"/>
          <p:cNvSpPr>
            <a:spLocks noChangeArrowheads="1" noTextEdit="1"/>
          </p:cNvSpPr>
          <p:nvPr>
            <p:ph type="sldImg"/>
          </p:nvPr>
        </p:nvSpPr>
        <p:spPr>
          <a:ln/>
        </p:spPr>
      </p:sp>
      <p:sp>
        <p:nvSpPr>
          <p:cNvPr id="413699" name="Rectangle 3"/>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fld id="{AB5B9303-14CC-47C6-B65C-A88451FFBFC3}" type="slidenum">
              <a:rPr lang="en-US" altLang="en-US" sz="1200" smtClean="0"/>
              <a:pPr/>
              <a:t>132</a:t>
            </a:fld>
            <a:endParaRPr lang="en-US" altLang="en-US" sz="1200" smtClean="0"/>
          </a:p>
        </p:txBody>
      </p:sp>
      <p:sp>
        <p:nvSpPr>
          <p:cNvPr id="238595" name="Rectangle 2"/>
          <p:cNvSpPr>
            <a:spLocks noChangeArrowheads="1" noTextEdit="1"/>
          </p:cNvSpPr>
          <p:nvPr>
            <p:ph type="sldImg"/>
          </p:nvPr>
        </p:nvSpPr>
        <p:spPr>
          <a:ln/>
        </p:spPr>
      </p:sp>
      <p:sp>
        <p:nvSpPr>
          <p:cNvPr id="2385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Rectangle 2"/>
          <p:cNvSpPr>
            <a:spLocks noChangeArrowheads="1" noTextEdit="1"/>
          </p:cNvSpPr>
          <p:nvPr>
            <p:ph type="sldImg"/>
          </p:nvPr>
        </p:nvSpPr>
        <p:spPr>
          <a:ln/>
        </p:spPr>
      </p:sp>
      <p:sp>
        <p:nvSpPr>
          <p:cNvPr id="414723" name="Rectangle 3"/>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Rectangle 2"/>
          <p:cNvSpPr>
            <a:spLocks noChangeArrowheads="1" noTextEdit="1"/>
          </p:cNvSpPr>
          <p:nvPr>
            <p:ph type="sldImg"/>
          </p:nvPr>
        </p:nvSpPr>
        <p:spPr>
          <a:ln/>
        </p:spPr>
      </p:sp>
      <p:sp>
        <p:nvSpPr>
          <p:cNvPr id="415747" name="Rectangle 3"/>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Rectangle 2"/>
          <p:cNvSpPr>
            <a:spLocks noChangeArrowheads="1" noTextEdit="1"/>
          </p:cNvSpPr>
          <p:nvPr>
            <p:ph type="sldImg"/>
          </p:nvPr>
        </p:nvSpPr>
        <p:spPr>
          <a:ln/>
        </p:spPr>
      </p:sp>
      <p:sp>
        <p:nvSpPr>
          <p:cNvPr id="416771" name="Rectangle 3"/>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2"/>
          <p:cNvSpPr>
            <a:spLocks noChangeArrowheads="1" noTextEdit="1"/>
          </p:cNvSpPr>
          <p:nvPr>
            <p:ph type="sldImg"/>
          </p:nvPr>
        </p:nvSpPr>
        <p:spPr>
          <a:ln/>
        </p:spPr>
      </p:sp>
      <p:sp>
        <p:nvSpPr>
          <p:cNvPr id="417795" name="Rectangle 3"/>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Rectangle 2"/>
          <p:cNvSpPr>
            <a:spLocks noChangeArrowheads="1" noTextEdit="1"/>
          </p:cNvSpPr>
          <p:nvPr>
            <p:ph type="sldImg"/>
          </p:nvPr>
        </p:nvSpPr>
        <p:spPr>
          <a:ln/>
        </p:spPr>
      </p:sp>
      <p:sp>
        <p:nvSpPr>
          <p:cNvPr id="418819" name="Rectangle 3"/>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2"/>
          <p:cNvSpPr>
            <a:spLocks noChangeArrowheads="1" noTextEdit="1"/>
          </p:cNvSpPr>
          <p:nvPr>
            <p:ph type="sldImg"/>
          </p:nvPr>
        </p:nvSpPr>
        <p:spPr>
          <a:ln/>
        </p:spPr>
      </p:sp>
      <p:sp>
        <p:nvSpPr>
          <p:cNvPr id="419843" name="Rectangle 3"/>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Rectangle 2"/>
          <p:cNvSpPr>
            <a:spLocks noChangeArrowheads="1" noTextEdit="1"/>
          </p:cNvSpPr>
          <p:nvPr>
            <p:ph type="sldImg"/>
          </p:nvPr>
        </p:nvSpPr>
        <p:spPr>
          <a:ln/>
        </p:spPr>
      </p:sp>
      <p:sp>
        <p:nvSpPr>
          <p:cNvPr id="420867" name="Rectangle 3"/>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0" name="Rectangle 2"/>
          <p:cNvSpPr>
            <a:spLocks noChangeArrowheads="1" noTextEdit="1"/>
          </p:cNvSpPr>
          <p:nvPr>
            <p:ph type="sldImg"/>
          </p:nvPr>
        </p:nvSpPr>
        <p:spPr>
          <a:ln/>
        </p:spPr>
      </p:sp>
      <p:sp>
        <p:nvSpPr>
          <p:cNvPr id="421891" name="Rectangle 3"/>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fld id="{178D1AB4-65BA-483B-B3F3-986ABB07C33F}" type="slidenum">
              <a:rPr lang="en-US" altLang="en-US" sz="1200" smtClean="0"/>
              <a:pPr/>
              <a:t>87</a:t>
            </a:fld>
            <a:endParaRPr lang="en-US" altLang="en-US" sz="1200" smtClean="0"/>
          </a:p>
        </p:txBody>
      </p:sp>
      <p:sp>
        <p:nvSpPr>
          <p:cNvPr id="204803" name="Rectangle 2"/>
          <p:cNvSpPr>
            <a:spLocks noChangeArrowheads="1" noTextEdit="1"/>
          </p:cNvSpPr>
          <p:nvPr>
            <p:ph type="sldImg"/>
          </p:nvPr>
        </p:nvSpPr>
        <p:spPr>
          <a:ln/>
        </p:spPr>
      </p:sp>
      <p:sp>
        <p:nvSpPr>
          <p:cNvPr id="204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2"/>
          <p:cNvSpPr>
            <a:spLocks noChangeArrowheads="1" noTextEdit="1"/>
          </p:cNvSpPr>
          <p:nvPr>
            <p:ph type="sldImg"/>
          </p:nvPr>
        </p:nvSpPr>
        <p:spPr>
          <a:ln/>
        </p:spPr>
      </p:sp>
      <p:sp>
        <p:nvSpPr>
          <p:cNvPr id="422915" name="Rectangle 3"/>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Rectangle 2"/>
          <p:cNvSpPr>
            <a:spLocks noChangeArrowheads="1" noTextEdit="1"/>
          </p:cNvSpPr>
          <p:nvPr>
            <p:ph type="sldImg"/>
          </p:nvPr>
        </p:nvSpPr>
        <p:spPr>
          <a:ln/>
        </p:spPr>
      </p:sp>
      <p:sp>
        <p:nvSpPr>
          <p:cNvPr id="423939" name="Rectangle 3"/>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fld id="{E7F432B9-6D08-44BB-8B07-E01ABADA4C51}" type="slidenum">
              <a:rPr lang="en-US" altLang="en-US" sz="1200" smtClean="0"/>
              <a:pPr/>
              <a:t>143</a:t>
            </a:fld>
            <a:endParaRPr lang="en-US" altLang="en-US" sz="1200" smtClean="0"/>
          </a:p>
        </p:txBody>
      </p:sp>
      <p:sp>
        <p:nvSpPr>
          <p:cNvPr id="239619" name="Rectangle 2"/>
          <p:cNvSpPr>
            <a:spLocks noChangeArrowheads="1" noTextEdit="1"/>
          </p:cNvSpPr>
          <p:nvPr>
            <p:ph type="sldImg"/>
          </p:nvPr>
        </p:nvSpPr>
        <p:spPr>
          <a:ln/>
        </p:spPr>
      </p:sp>
      <p:sp>
        <p:nvSpPr>
          <p:cNvPr id="2396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fld id="{5FCC708A-FFD2-4D89-A4C8-28CDF869573D}" type="slidenum">
              <a:rPr lang="en-US" altLang="en-US" sz="1200" smtClean="0"/>
              <a:pPr/>
              <a:t>144</a:t>
            </a:fld>
            <a:endParaRPr lang="en-US" altLang="en-US" sz="1200" smtClean="0"/>
          </a:p>
        </p:txBody>
      </p:sp>
      <p:sp>
        <p:nvSpPr>
          <p:cNvPr id="240643" name="Rectangle 2"/>
          <p:cNvSpPr>
            <a:spLocks noChangeArrowheads="1" noTextEdit="1"/>
          </p:cNvSpPr>
          <p:nvPr>
            <p:ph type="sldImg"/>
          </p:nvPr>
        </p:nvSpPr>
        <p:spPr>
          <a:ln/>
        </p:spPr>
      </p:sp>
      <p:sp>
        <p:nvSpPr>
          <p:cNvPr id="240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Rectangle 2"/>
          <p:cNvSpPr>
            <a:spLocks noChangeArrowheads="1" noTextEdit="1"/>
          </p:cNvSpPr>
          <p:nvPr>
            <p:ph type="sldImg"/>
          </p:nvPr>
        </p:nvSpPr>
        <p:spPr>
          <a:ln/>
        </p:spPr>
      </p:sp>
      <p:sp>
        <p:nvSpPr>
          <p:cNvPr id="424963" name="Rectangle 3"/>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2"/>
          <p:cNvSpPr>
            <a:spLocks noChangeArrowheads="1" noTextEdit="1"/>
          </p:cNvSpPr>
          <p:nvPr>
            <p:ph type="sldImg"/>
          </p:nvPr>
        </p:nvSpPr>
        <p:spPr>
          <a:ln/>
        </p:spPr>
      </p:sp>
      <p:sp>
        <p:nvSpPr>
          <p:cNvPr id="425987" name="Rectangle 3"/>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10" name="Rectangle 2"/>
          <p:cNvSpPr>
            <a:spLocks noChangeArrowheads="1" noTextEdit="1"/>
          </p:cNvSpPr>
          <p:nvPr>
            <p:ph type="sldImg"/>
          </p:nvPr>
        </p:nvSpPr>
        <p:spPr>
          <a:ln/>
        </p:spPr>
      </p:sp>
      <p:sp>
        <p:nvSpPr>
          <p:cNvPr id="427011" name="Rectangle 3"/>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4" name="Rectangle 2"/>
          <p:cNvSpPr>
            <a:spLocks noChangeArrowheads="1" noTextEdit="1"/>
          </p:cNvSpPr>
          <p:nvPr>
            <p:ph type="sldImg"/>
          </p:nvPr>
        </p:nvSpPr>
        <p:spPr>
          <a:ln/>
        </p:spPr>
      </p:sp>
      <p:sp>
        <p:nvSpPr>
          <p:cNvPr id="428035" name="Rectangle 3"/>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Rectangle 2"/>
          <p:cNvSpPr>
            <a:spLocks noChangeArrowheads="1" noTextEdit="1"/>
          </p:cNvSpPr>
          <p:nvPr>
            <p:ph type="sldImg"/>
          </p:nvPr>
        </p:nvSpPr>
        <p:spPr>
          <a:ln/>
        </p:spPr>
      </p:sp>
      <p:sp>
        <p:nvSpPr>
          <p:cNvPr id="429059" name="Rectangle 3"/>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2"/>
          <p:cNvSpPr>
            <a:spLocks noChangeArrowheads="1" noTextEdit="1"/>
          </p:cNvSpPr>
          <p:nvPr>
            <p:ph type="sldImg"/>
          </p:nvPr>
        </p:nvSpPr>
        <p:spPr>
          <a:ln/>
        </p:spPr>
      </p:sp>
      <p:sp>
        <p:nvSpPr>
          <p:cNvPr id="288771" name="Rectangle 3"/>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Add NWCG web site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fld id="{4B6B3010-BB71-40BB-B4DD-DA796ADD5C2F}" type="slidenum">
              <a:rPr lang="en-US" altLang="en-US" sz="1200" smtClean="0"/>
              <a:pPr/>
              <a:t>88</a:t>
            </a:fld>
            <a:endParaRPr lang="en-US" altLang="en-US" sz="1200" smtClean="0"/>
          </a:p>
        </p:txBody>
      </p:sp>
      <p:sp>
        <p:nvSpPr>
          <p:cNvPr id="205827" name="Rectangle 2"/>
          <p:cNvSpPr>
            <a:spLocks noChangeArrowheads="1" noTextEdit="1"/>
          </p:cNvSpPr>
          <p:nvPr>
            <p:ph type="sldImg"/>
          </p:nvPr>
        </p:nvSpPr>
        <p:spPr>
          <a:ln/>
        </p:spPr>
      </p:sp>
      <p:sp>
        <p:nvSpPr>
          <p:cNvPr id="2058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2"/>
          <p:cNvSpPr>
            <a:spLocks noChangeArrowheads="1" noTextEdit="1"/>
          </p:cNvSpPr>
          <p:nvPr>
            <p:ph type="sldImg"/>
          </p:nvPr>
        </p:nvSpPr>
        <p:spPr>
          <a:ln/>
        </p:spPr>
      </p:sp>
      <p:sp>
        <p:nvSpPr>
          <p:cNvPr id="430083" name="Rectangle 3"/>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fld id="{2806C0E5-8E89-41D5-8D7A-A5BE7F9B2443}" type="slidenum">
              <a:rPr lang="en-US" altLang="en-US" sz="1200" smtClean="0"/>
              <a:pPr/>
              <a:t>152</a:t>
            </a:fld>
            <a:endParaRPr lang="en-US" altLang="en-US" sz="1200" smtClean="0"/>
          </a:p>
        </p:txBody>
      </p:sp>
      <p:sp>
        <p:nvSpPr>
          <p:cNvPr id="241667" name="Rectangle 2"/>
          <p:cNvSpPr>
            <a:spLocks noChangeArrowheads="1" noTextEdit="1"/>
          </p:cNvSpPr>
          <p:nvPr>
            <p:ph type="sldImg"/>
          </p:nvPr>
        </p:nvSpPr>
        <p:spPr>
          <a:ln/>
        </p:spPr>
      </p:sp>
      <p:sp>
        <p:nvSpPr>
          <p:cNvPr id="2416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Slide Image Placeholder 1"/>
          <p:cNvSpPr>
            <a:spLocks noGrp="1" noRot="1" noChangeAspect="1" noTextEdit="1"/>
          </p:cNvSpPr>
          <p:nvPr>
            <p:ph type="sldImg"/>
          </p:nvPr>
        </p:nvSpPr>
        <p:spPr>
          <a:ln/>
        </p:spPr>
      </p:sp>
      <p:sp>
        <p:nvSpPr>
          <p:cNvPr id="2426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Replace with new appendix B tables</a:t>
            </a:r>
          </a:p>
        </p:txBody>
      </p:sp>
      <p:sp>
        <p:nvSpPr>
          <p:cNvPr id="2426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fld id="{BB212910-FB35-4E3C-B31B-2D424F304970}" type="slidenum">
              <a:rPr lang="en-US" altLang="en-US" sz="1200" smtClean="0"/>
              <a:pPr/>
              <a:t>153</a:t>
            </a:fld>
            <a:endParaRPr lang="en-US" altLang="en-US" sz="1200"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fld id="{CE3B30B5-C4B3-404E-A094-1DA883B1104C}" type="slidenum">
              <a:rPr lang="en-US" altLang="en-US" sz="1200" smtClean="0"/>
              <a:pPr/>
              <a:t>154</a:t>
            </a:fld>
            <a:endParaRPr lang="en-US" altLang="en-US" sz="1200" smtClean="0"/>
          </a:p>
        </p:txBody>
      </p:sp>
      <p:sp>
        <p:nvSpPr>
          <p:cNvPr id="243715" name="Rectangle 2"/>
          <p:cNvSpPr>
            <a:spLocks noChangeArrowheads="1" noTextEdit="1"/>
          </p:cNvSpPr>
          <p:nvPr>
            <p:ph type="sldImg"/>
          </p:nvPr>
        </p:nvSpPr>
        <p:spPr>
          <a:ln/>
        </p:spPr>
      </p:sp>
      <p:sp>
        <p:nvSpPr>
          <p:cNvPr id="2437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Add graphic of nomogram</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2"/>
          <p:cNvSpPr>
            <a:spLocks noChangeArrowheads="1" noTextEdit="1"/>
          </p:cNvSpPr>
          <p:nvPr>
            <p:ph type="sldImg"/>
          </p:nvPr>
        </p:nvSpPr>
        <p:spPr>
          <a:ln/>
        </p:spPr>
      </p:sp>
      <p:sp>
        <p:nvSpPr>
          <p:cNvPr id="289795" name="Rectangle 3"/>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Fix font, new graphic of nomogram</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2"/>
          <p:cNvSpPr>
            <a:spLocks noChangeArrowheads="1" noTextEdit="1"/>
          </p:cNvSpPr>
          <p:nvPr>
            <p:ph type="sldImg"/>
          </p:nvPr>
        </p:nvSpPr>
        <p:spPr>
          <a:ln/>
        </p:spPr>
      </p:sp>
      <p:sp>
        <p:nvSpPr>
          <p:cNvPr id="290819" name="Rectangle 3"/>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Replace with new Nomogram</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fld id="{9716AC08-3AA6-4192-B883-8E99C4889467}" type="slidenum">
              <a:rPr lang="en-US" altLang="en-US" sz="1200" smtClean="0"/>
              <a:pPr/>
              <a:t>157</a:t>
            </a:fld>
            <a:endParaRPr lang="en-US" altLang="en-US" sz="1200" smtClean="0"/>
          </a:p>
        </p:txBody>
      </p:sp>
      <p:sp>
        <p:nvSpPr>
          <p:cNvPr id="244739" name="Rectangle 2"/>
          <p:cNvSpPr>
            <a:spLocks noChangeArrowheads="1" noTextEdit="1"/>
          </p:cNvSpPr>
          <p:nvPr>
            <p:ph type="sldImg"/>
          </p:nvPr>
        </p:nvSpPr>
        <p:spPr>
          <a:ln/>
        </p:spPr>
      </p:sp>
      <p:sp>
        <p:nvSpPr>
          <p:cNvPr id="2447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Replace picture</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fld id="{1DFFA682-891C-43A9-AC86-108066CAF91C}" type="slidenum">
              <a:rPr lang="en-US" altLang="en-US" sz="1200" smtClean="0"/>
              <a:pPr/>
              <a:t>158</a:t>
            </a:fld>
            <a:endParaRPr lang="en-US" altLang="en-US" sz="1200" smtClean="0"/>
          </a:p>
        </p:txBody>
      </p:sp>
      <p:sp>
        <p:nvSpPr>
          <p:cNvPr id="245763" name="Rectangle 2"/>
          <p:cNvSpPr>
            <a:spLocks noChangeArrowheads="1" noTextEdit="1"/>
          </p:cNvSpPr>
          <p:nvPr>
            <p:ph type="sldImg"/>
          </p:nvPr>
        </p:nvSpPr>
        <p:spPr>
          <a:ln/>
        </p:spPr>
      </p:sp>
      <p:sp>
        <p:nvSpPr>
          <p:cNvPr id="2457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fld id="{82C4494B-9B97-4D9D-B565-BE395C0EE986}" type="slidenum">
              <a:rPr lang="en-US" altLang="en-US" sz="1200" smtClean="0"/>
              <a:pPr/>
              <a:t>159</a:t>
            </a:fld>
            <a:endParaRPr lang="en-US" altLang="en-US" sz="1200" smtClean="0"/>
          </a:p>
        </p:txBody>
      </p:sp>
      <p:sp>
        <p:nvSpPr>
          <p:cNvPr id="246787" name="Rectangle 2"/>
          <p:cNvSpPr>
            <a:spLocks noChangeArrowheads="1" noTextEdit="1"/>
          </p:cNvSpPr>
          <p:nvPr>
            <p:ph type="sldImg"/>
          </p:nvPr>
        </p:nvSpPr>
        <p:spPr>
          <a:ln/>
        </p:spPr>
      </p:sp>
      <p:sp>
        <p:nvSpPr>
          <p:cNvPr id="2467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fld id="{90B75D78-F710-4D75-BC46-8FEF3C73230F}" type="slidenum">
              <a:rPr lang="en-US" altLang="en-US" sz="1200" smtClean="0"/>
              <a:pPr/>
              <a:t>160</a:t>
            </a:fld>
            <a:endParaRPr lang="en-US" altLang="en-US" sz="1200" smtClean="0"/>
          </a:p>
        </p:txBody>
      </p:sp>
      <p:sp>
        <p:nvSpPr>
          <p:cNvPr id="247811" name="Rectangle 2"/>
          <p:cNvSpPr>
            <a:spLocks noChangeArrowheads="1" noTextEdit="1"/>
          </p:cNvSpPr>
          <p:nvPr>
            <p:ph type="sldImg"/>
          </p:nvPr>
        </p:nvSpPr>
        <p:spPr>
          <a:ln/>
        </p:spPr>
      </p:sp>
      <p:sp>
        <p:nvSpPr>
          <p:cNvPr id="2478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fld id="{A799DCEB-70FF-478E-BA31-12A12E572093}" type="slidenum">
              <a:rPr lang="en-US" altLang="en-US" sz="1200" smtClean="0"/>
              <a:pPr/>
              <a:t>89</a:t>
            </a:fld>
            <a:endParaRPr lang="en-US" altLang="en-US" sz="1200" smtClean="0"/>
          </a:p>
        </p:txBody>
      </p:sp>
      <p:sp>
        <p:nvSpPr>
          <p:cNvPr id="206851" name="Rectangle 2"/>
          <p:cNvSpPr>
            <a:spLocks noChangeArrowheads="1" noTextEdit="1"/>
          </p:cNvSpPr>
          <p:nvPr>
            <p:ph type="sldImg"/>
          </p:nvPr>
        </p:nvSpPr>
        <p:spPr>
          <a:ln/>
        </p:spPr>
      </p:sp>
      <p:sp>
        <p:nvSpPr>
          <p:cNvPr id="206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Fix font and look of 89,90,91    maybe add graphic of flame worksheet</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r"/>
            <a:fld id="{9620D90B-D8D7-4E23-AD94-92E1A1DE036B}" type="slidenum">
              <a:rPr lang="en-US" altLang="en-US" sz="1200"/>
              <a:pPr algn="r"/>
              <a:t>161</a:t>
            </a:fld>
            <a:endParaRPr lang="en-US" altLang="en-US" sz="1200"/>
          </a:p>
        </p:txBody>
      </p:sp>
      <p:sp>
        <p:nvSpPr>
          <p:cNvPr id="436227" name="Rectangle 2"/>
          <p:cNvSpPr>
            <a:spLocks noChangeArrowheads="1" noTextEdit="1"/>
          </p:cNvSpPr>
          <p:nvPr>
            <p:ph type="sldImg"/>
          </p:nvPr>
        </p:nvSpPr>
        <p:spPr>
          <a:ln/>
        </p:spPr>
      </p:sp>
      <p:sp>
        <p:nvSpPr>
          <p:cNvPr id="436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r"/>
            <a:fld id="{93B86951-29A3-424B-8ABC-78C29CE7D07D}" type="slidenum">
              <a:rPr lang="en-US" altLang="en-US" sz="1200"/>
              <a:pPr algn="r"/>
              <a:t>162</a:t>
            </a:fld>
            <a:endParaRPr lang="en-US" altLang="en-US" sz="1200"/>
          </a:p>
        </p:txBody>
      </p:sp>
      <p:sp>
        <p:nvSpPr>
          <p:cNvPr id="438275" name="Rectangle 2"/>
          <p:cNvSpPr>
            <a:spLocks noChangeArrowheads="1" noTextEdit="1"/>
          </p:cNvSpPr>
          <p:nvPr>
            <p:ph type="sldImg"/>
          </p:nvPr>
        </p:nvSpPr>
        <p:spPr>
          <a:ln/>
        </p:spPr>
      </p:sp>
      <p:sp>
        <p:nvSpPr>
          <p:cNvPr id="438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fld id="{1840EBA3-85EA-4B59-901D-DD91C0A1BCB3}" type="slidenum">
              <a:rPr lang="en-US" altLang="en-US" sz="1200" smtClean="0"/>
              <a:pPr/>
              <a:t>90</a:t>
            </a:fld>
            <a:endParaRPr lang="en-US" altLang="en-US" sz="1200" smtClean="0"/>
          </a:p>
        </p:txBody>
      </p:sp>
      <p:sp>
        <p:nvSpPr>
          <p:cNvPr id="207875" name="Rectangle 2"/>
          <p:cNvSpPr>
            <a:spLocks noChangeArrowheads="1" noTextEdit="1"/>
          </p:cNvSpPr>
          <p:nvPr>
            <p:ph type="sldImg"/>
          </p:nvPr>
        </p:nvSpPr>
        <p:spPr>
          <a:ln/>
        </p:spPr>
      </p:sp>
      <p:sp>
        <p:nvSpPr>
          <p:cNvPr id="207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6131105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123228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644079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938370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2661538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912028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851594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024312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70425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902776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9364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457200" y="533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2291" name="Rectangle 3"/>
          <p:cNvSpPr>
            <a:spLocks noGrp="1" noChangeArrowheads="1"/>
          </p:cNvSpPr>
          <p:nvPr>
            <p:ph type="body" idx="1"/>
          </p:nvPr>
        </p:nvSpPr>
        <p:spPr bwMode="auto">
          <a:xfrm>
            <a:off x="457200" y="17224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32" name="Rectangle 8"/>
          <p:cNvSpPr>
            <a:spLocks noChangeArrowheads="1"/>
          </p:cNvSpPr>
          <p:nvPr userDrawn="1"/>
        </p:nvSpPr>
        <p:spPr bwMode="auto">
          <a:xfrm>
            <a:off x="7239000" y="6629400"/>
            <a:ext cx="1905000" cy="381000"/>
          </a:xfrm>
          <a:prstGeom prst="rect">
            <a:avLst/>
          </a:prstGeom>
          <a:noFill/>
          <a:ln w="9525">
            <a:noFill/>
            <a:miter lim="800000"/>
            <a:headEnd/>
            <a:tailEnd/>
          </a:ln>
          <a:effec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r" eaLnBrk="1" hangingPunct="1"/>
            <a:r>
              <a:rPr lang="en-US" altLang="en-US" sz="1000">
                <a:solidFill>
                  <a:srgbClr val="DDDDDD"/>
                </a:solidFill>
              </a:rPr>
              <a:t>12-</a:t>
            </a:r>
            <a:fld id="{D8C7D393-075C-45A3-9085-497E41E6B5D3}" type="slidenum">
              <a:rPr lang="en-US" altLang="en-US" sz="1000">
                <a:solidFill>
                  <a:srgbClr val="DDDDDD"/>
                </a:solidFill>
              </a:rPr>
              <a:pPr algn="r" eaLnBrk="1" hangingPunct="1"/>
              <a:t>‹#›</a:t>
            </a:fld>
            <a:r>
              <a:rPr lang="en-US" altLang="en-US" sz="1000">
                <a:solidFill>
                  <a:srgbClr val="DDDDDD"/>
                </a:solidFill>
              </a:rPr>
              <a:t>-S290-EP</a:t>
            </a:r>
          </a:p>
        </p:txBody>
      </p:sp>
      <p:sp>
        <p:nvSpPr>
          <p:cNvPr id="12296" name="Text Box 8"/>
          <p:cNvSpPr txBox="1">
            <a:spLocks noChangeArrowheads="1"/>
          </p:cNvSpPr>
          <p:nvPr userDrawn="1"/>
        </p:nvSpPr>
        <p:spPr bwMode="auto">
          <a:xfrm>
            <a:off x="26988" y="6527800"/>
            <a:ext cx="9810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2000" b="1">
                <a:solidFill>
                  <a:srgbClr val="DDDDDD"/>
                </a:solidFill>
                <a:latin typeface="Times New Roman" pitchFamily="18" charset="0"/>
              </a:rPr>
              <a:t>Unit 12</a:t>
            </a:r>
          </a:p>
        </p:txBody>
      </p:sp>
      <p:sp>
        <p:nvSpPr>
          <p:cNvPr id="12297" name="Text Box 9"/>
          <p:cNvSpPr txBox="1">
            <a:spLocks noChangeArrowheads="1"/>
          </p:cNvSpPr>
          <p:nvPr userDrawn="1"/>
        </p:nvSpPr>
        <p:spPr bwMode="auto">
          <a:xfrm>
            <a:off x="1136650" y="6591300"/>
            <a:ext cx="69469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r>
              <a:rPr lang="en-US" altLang="en-US" sz="1400" b="1">
                <a:solidFill>
                  <a:srgbClr val="DDDDDD"/>
                </a:solidFill>
                <a:latin typeface="Times New Roman" pitchFamily="18" charset="0"/>
              </a:rPr>
              <a:t>Gauging Fire Behavior and Guiding Fireline Decisions</a:t>
            </a:r>
          </a:p>
        </p:txBody>
      </p:sp>
      <p:sp>
        <p:nvSpPr>
          <p:cNvPr id="12298" name="Text Box 10"/>
          <p:cNvSpPr txBox="1">
            <a:spLocks noChangeArrowheads="1"/>
          </p:cNvSpPr>
          <p:nvPr userDrawn="1"/>
        </p:nvSpPr>
        <p:spPr bwMode="auto">
          <a:xfrm>
            <a:off x="1108075" y="6604000"/>
            <a:ext cx="6524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1400" b="1">
                <a:solidFill>
                  <a:srgbClr val="DDDDDD"/>
                </a:solidFill>
                <a:latin typeface="Times New Roman" pitchFamily="18" charset="0"/>
              </a:rPr>
              <a:t>Part 2</a:t>
            </a:r>
          </a:p>
        </p:txBody>
      </p:sp>
    </p:spTree>
  </p:cSld>
  <p:clrMap bg1="lt1" tx1="dk1" bg2="lt2" tx2="dk2" accent1="accent1" accent2="accent2" accent3="accent3" accent4="accent4" accent5="accent5" accent6="accent6" hlink="hlink" folHlink="folHlink"/>
  <p:sldLayoutIdLst>
    <p:sldLayoutId id="2147483664" r:id="rId1"/>
    <p:sldLayoutId id="2147483663" r:id="rId2"/>
    <p:sldLayoutId id="2147483662" r:id="rId3"/>
    <p:sldLayoutId id="2147483661" r:id="rId4"/>
    <p:sldLayoutId id="2147483660" r:id="rId5"/>
    <p:sldLayoutId id="2147483659" r:id="rId6"/>
    <p:sldLayoutId id="2147483658" r:id="rId7"/>
    <p:sldLayoutId id="2147483657" r:id="rId8"/>
    <p:sldLayoutId id="2147483656" r:id="rId9"/>
    <p:sldLayoutId id="2147483655" r:id="rId10"/>
    <p:sldLayoutId id="2147483654" r:id="rId11"/>
  </p:sldLayoutIdLst>
  <p:transition spd="med"/>
  <p:timing>
    <p:tnLst>
      <p:par>
        <p:cTn id="1" dur="indefinite" restart="never" nodeType="tmRoot"/>
      </p:par>
    </p:tnLst>
  </p:timing>
  <p:hf hdr="0" ftr="0" dt="0"/>
  <p:txStyles>
    <p:titleStyle>
      <a:lvl1pPr algn="ctr" rtl="0" eaLnBrk="0" fontAlgn="base" hangingPunct="0">
        <a:spcBef>
          <a:spcPct val="0"/>
        </a:spcBef>
        <a:spcAft>
          <a:spcPct val="0"/>
        </a:spcAft>
        <a:defRPr sz="4000" b="1">
          <a:solidFill>
            <a:srgbClr val="000066"/>
          </a:solidFill>
          <a:latin typeface="+mj-lt"/>
          <a:ea typeface="+mj-ea"/>
          <a:cs typeface="+mj-cs"/>
        </a:defRPr>
      </a:lvl1pPr>
      <a:lvl2pPr algn="ctr" rtl="0" eaLnBrk="0" fontAlgn="base" hangingPunct="0">
        <a:spcBef>
          <a:spcPct val="0"/>
        </a:spcBef>
        <a:spcAft>
          <a:spcPct val="0"/>
        </a:spcAft>
        <a:defRPr sz="4000" b="1">
          <a:solidFill>
            <a:srgbClr val="000066"/>
          </a:solidFill>
          <a:latin typeface="Arial" charset="0"/>
        </a:defRPr>
      </a:lvl2pPr>
      <a:lvl3pPr algn="ctr" rtl="0" eaLnBrk="0" fontAlgn="base" hangingPunct="0">
        <a:spcBef>
          <a:spcPct val="0"/>
        </a:spcBef>
        <a:spcAft>
          <a:spcPct val="0"/>
        </a:spcAft>
        <a:defRPr sz="4000" b="1">
          <a:solidFill>
            <a:srgbClr val="000066"/>
          </a:solidFill>
          <a:latin typeface="Arial" charset="0"/>
        </a:defRPr>
      </a:lvl3pPr>
      <a:lvl4pPr algn="ctr" rtl="0" eaLnBrk="0" fontAlgn="base" hangingPunct="0">
        <a:spcBef>
          <a:spcPct val="0"/>
        </a:spcBef>
        <a:spcAft>
          <a:spcPct val="0"/>
        </a:spcAft>
        <a:defRPr sz="4000" b="1">
          <a:solidFill>
            <a:srgbClr val="000066"/>
          </a:solidFill>
          <a:latin typeface="Arial" charset="0"/>
        </a:defRPr>
      </a:lvl4pPr>
      <a:lvl5pPr algn="ctr" rtl="0" eaLnBrk="0" fontAlgn="base" hangingPunct="0">
        <a:spcBef>
          <a:spcPct val="0"/>
        </a:spcBef>
        <a:spcAft>
          <a:spcPct val="0"/>
        </a:spcAft>
        <a:defRPr sz="4000" b="1">
          <a:solidFill>
            <a:srgbClr val="000066"/>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b="1">
          <a:solidFill>
            <a:srgbClr val="DDDDDD"/>
          </a:solidFill>
          <a:latin typeface="Times New Roman" pitchFamily="18" charset="0"/>
          <a:ea typeface="ＭＳ Ｐゴシック" pitchFamily="-16"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6"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3.jpeg"/><Relationship Id="rId5" Type="http://schemas.openxmlformats.org/officeDocument/2006/relationships/image" Target="../media/image5.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8.png"/><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9.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2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png"/></Relationships>
</file>

<file path=ppt/slides/_rels/slide3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3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video" Target="../media/media2.wmv"/><Relationship Id="rId1" Type="http://schemas.microsoft.com/office/2007/relationships/media" Target="../media/media2.wmv"/><Relationship Id="rId6" Type="http://schemas.openxmlformats.org/officeDocument/2006/relationships/image" Target="../media/image3.jpeg"/><Relationship Id="rId5" Type="http://schemas.openxmlformats.org/officeDocument/2006/relationships/image" Target="../media/image5.jpe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0.png"/><Relationship Id="rId2" Type="http://schemas.openxmlformats.org/officeDocument/2006/relationships/video" Target="../media/media3.wmv"/><Relationship Id="rId1" Type="http://schemas.microsoft.com/office/2007/relationships/media" Target="../media/media3.wmv"/><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1.png"/><Relationship Id="rId2" Type="http://schemas.openxmlformats.org/officeDocument/2006/relationships/video" Target="../media/media4.wmv"/><Relationship Id="rId1" Type="http://schemas.microsoft.com/office/2007/relationships/media" Target="../media/media4.wmv"/><Relationship Id="rId6" Type="http://schemas.openxmlformats.org/officeDocument/2006/relationships/image" Target="../media/image3.jpeg"/><Relationship Id="rId5" Type="http://schemas.openxmlformats.org/officeDocument/2006/relationships/image" Target="../media/image5.jpe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2.png"/><Relationship Id="rId2" Type="http://schemas.openxmlformats.org/officeDocument/2006/relationships/video" Target="../media/media5.wmv"/><Relationship Id="rId1" Type="http://schemas.microsoft.com/office/2007/relationships/media" Target="../media/media5.wmv"/><Relationship Id="rId6" Type="http://schemas.openxmlformats.org/officeDocument/2006/relationships/image" Target="../media/image3.jpeg"/><Relationship Id="rId5" Type="http://schemas.openxmlformats.org/officeDocument/2006/relationships/image" Target="../media/image5.jpe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3.png"/><Relationship Id="rId2" Type="http://schemas.openxmlformats.org/officeDocument/2006/relationships/video" Target="../media/media6.wmv"/><Relationship Id="rId1" Type="http://schemas.microsoft.com/office/2007/relationships/media" Target="../media/media6.wmv"/><Relationship Id="rId6" Type="http://schemas.openxmlformats.org/officeDocument/2006/relationships/image" Target="../media/image3.jpeg"/><Relationship Id="rId5" Type="http://schemas.openxmlformats.org/officeDocument/2006/relationships/image" Target="../media/image5.jpe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4.png"/><Relationship Id="rId2" Type="http://schemas.openxmlformats.org/officeDocument/2006/relationships/video" Target="../media/media7.wmv"/><Relationship Id="rId1" Type="http://schemas.microsoft.com/office/2007/relationships/media" Target="../media/media7.wmv"/><Relationship Id="rId6" Type="http://schemas.openxmlformats.org/officeDocument/2006/relationships/image" Target="../media/image3.jpeg"/><Relationship Id="rId5" Type="http://schemas.openxmlformats.org/officeDocument/2006/relationships/image" Target="../media/image5.jpe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5.png"/><Relationship Id="rId2" Type="http://schemas.openxmlformats.org/officeDocument/2006/relationships/video" Target="../media/media8.wmv"/><Relationship Id="rId1" Type="http://schemas.microsoft.com/office/2007/relationships/media" Target="../media/media8.wmv"/><Relationship Id="rId6" Type="http://schemas.openxmlformats.org/officeDocument/2006/relationships/image" Target="../media/image3.jpeg"/><Relationship Id="rId5" Type="http://schemas.openxmlformats.org/officeDocument/2006/relationships/image" Target="../media/image5.jpe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1.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30.jpeg"/></Relationships>
</file>

<file path=ppt/slides/_rels/slide6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5.xml"/><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2.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7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7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4.xml"/><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7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5.xml"/><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7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6" name="Rectangle 4"/>
          <p:cNvSpPr>
            <a:spLocks noGrp="1" noChangeArrowheads="1"/>
          </p:cNvSpPr>
          <p:nvPr>
            <p:ph type="title" idx="4294967295"/>
          </p:nvPr>
        </p:nvSpPr>
        <p:spPr>
          <a:xfrm>
            <a:off x="404813" y="939800"/>
            <a:ext cx="8229600" cy="2590800"/>
          </a:xfrm>
        </p:spPr>
        <p:txBody>
          <a:bodyPr/>
          <a:lstStyle/>
          <a:p>
            <a:pPr eaLnBrk="1" hangingPunct="1"/>
            <a:r>
              <a:rPr lang="en-US" altLang="en-US" sz="4400" smtClean="0">
                <a:solidFill>
                  <a:schemeClr val="tx1"/>
                </a:solidFill>
              </a:rPr>
              <a:t>Unit 12 - Part 2</a:t>
            </a:r>
            <a:br>
              <a:rPr lang="en-US" altLang="en-US" sz="4400" smtClean="0">
                <a:solidFill>
                  <a:schemeClr val="tx1"/>
                </a:solidFill>
              </a:rPr>
            </a:br>
            <a:r>
              <a:rPr lang="en-US" altLang="en-US" smtClean="0"/>
              <a:t>Gauging Fire Behavior &amp; </a:t>
            </a:r>
            <a:br>
              <a:rPr lang="en-US" altLang="en-US" smtClean="0"/>
            </a:br>
            <a:r>
              <a:rPr lang="en-US" altLang="en-US" smtClean="0"/>
              <a:t>Guiding Fireline Decisions</a:t>
            </a:r>
          </a:p>
        </p:txBody>
      </p:sp>
      <p:sp>
        <p:nvSpPr>
          <p:cNvPr id="2" name="Rectangle 4"/>
          <p:cNvSpPr>
            <a:spLocks noChangeArrowheads="1"/>
          </p:cNvSpPr>
          <p:nvPr/>
        </p:nvSpPr>
        <p:spPr bwMode="auto">
          <a:xfrm>
            <a:off x="496888" y="3933825"/>
            <a:ext cx="822960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a:defRPr sz="4000" b="1">
                <a:solidFill>
                  <a:srgbClr val="000066"/>
                </a:solidFill>
                <a:latin typeface="Arial" charset="0"/>
              </a:defRPr>
            </a:lvl1pPr>
            <a:lvl2pPr algn="ctr">
              <a:defRPr sz="4000" b="1">
                <a:solidFill>
                  <a:srgbClr val="000066"/>
                </a:solidFill>
                <a:latin typeface="Arial" charset="0"/>
              </a:defRPr>
            </a:lvl2pPr>
            <a:lvl3pPr algn="ctr">
              <a:defRPr sz="4000" b="1">
                <a:solidFill>
                  <a:srgbClr val="000066"/>
                </a:solidFill>
                <a:latin typeface="Arial" charset="0"/>
              </a:defRPr>
            </a:lvl3pPr>
            <a:lvl4pPr algn="ctr">
              <a:defRPr sz="4000" b="1">
                <a:solidFill>
                  <a:srgbClr val="000066"/>
                </a:solidFill>
                <a:latin typeface="Arial" charset="0"/>
              </a:defRPr>
            </a:lvl4pPr>
            <a:lvl5pPr algn="ctr">
              <a:defRPr sz="4000" b="1">
                <a:solidFill>
                  <a:srgbClr val="000066"/>
                </a:solidFill>
                <a:latin typeface="Arial" charset="0"/>
              </a:defRPr>
            </a:lvl5pPr>
            <a:lvl6pPr marL="457200" algn="ctr" eaLnBrk="0" fontAlgn="base" hangingPunct="0">
              <a:spcBef>
                <a:spcPct val="0"/>
              </a:spcBef>
              <a:spcAft>
                <a:spcPct val="0"/>
              </a:spcAft>
              <a:defRPr sz="4000" b="1">
                <a:solidFill>
                  <a:srgbClr val="000066"/>
                </a:solidFill>
                <a:latin typeface="Arial" charset="0"/>
              </a:defRPr>
            </a:lvl6pPr>
            <a:lvl7pPr marL="914400" algn="ctr" eaLnBrk="0" fontAlgn="base" hangingPunct="0">
              <a:spcBef>
                <a:spcPct val="0"/>
              </a:spcBef>
              <a:spcAft>
                <a:spcPct val="0"/>
              </a:spcAft>
              <a:defRPr sz="4000" b="1">
                <a:solidFill>
                  <a:srgbClr val="000066"/>
                </a:solidFill>
                <a:latin typeface="Arial" charset="0"/>
              </a:defRPr>
            </a:lvl7pPr>
            <a:lvl8pPr marL="1371600" algn="ctr" eaLnBrk="0" fontAlgn="base" hangingPunct="0">
              <a:spcBef>
                <a:spcPct val="0"/>
              </a:spcBef>
              <a:spcAft>
                <a:spcPct val="0"/>
              </a:spcAft>
              <a:defRPr sz="4000" b="1">
                <a:solidFill>
                  <a:srgbClr val="000066"/>
                </a:solidFill>
                <a:latin typeface="Arial" charset="0"/>
              </a:defRPr>
            </a:lvl8pPr>
            <a:lvl9pPr marL="1828800" algn="ctr" eaLnBrk="0" fontAlgn="base" hangingPunct="0">
              <a:spcBef>
                <a:spcPct val="0"/>
              </a:spcBef>
              <a:spcAft>
                <a:spcPct val="0"/>
              </a:spcAft>
              <a:defRPr sz="4000" b="1">
                <a:solidFill>
                  <a:srgbClr val="000066"/>
                </a:solidFill>
                <a:latin typeface="Arial" charset="0"/>
              </a:defRPr>
            </a:lvl9pPr>
          </a:lstStyle>
          <a:p>
            <a:pPr eaLnBrk="1" hangingPunct="1"/>
            <a:r>
              <a:rPr lang="en-US" altLang="en-US"/>
              <a:t>Introduction to FLAME</a:t>
            </a:r>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9" name="Rectangle 3"/>
          <p:cNvSpPr>
            <a:spLocks noGrp="1" noChangeArrowheads="1"/>
          </p:cNvSpPr>
          <p:nvPr>
            <p:ph type="body" idx="4294967295"/>
          </p:nvPr>
        </p:nvSpPr>
        <p:spPr>
          <a:xfrm>
            <a:off x="479425" y="887413"/>
            <a:ext cx="7634288" cy="5389562"/>
          </a:xfrm>
        </p:spPr>
        <p:txBody>
          <a:bodyPr/>
          <a:lstStyle/>
          <a:p>
            <a:pPr algn="ctr" eaLnBrk="1" hangingPunct="1">
              <a:buFontTx/>
              <a:buNone/>
            </a:pPr>
            <a:r>
              <a:rPr lang="en-US" altLang="en-US" sz="4000" b="1" smtClean="0">
                <a:solidFill>
                  <a:srgbClr val="000066"/>
                </a:solidFill>
              </a:rPr>
              <a:t>Full</a:t>
            </a:r>
          </a:p>
          <a:p>
            <a:pPr algn="ctr" eaLnBrk="1" hangingPunct="1">
              <a:lnSpc>
                <a:spcPct val="70000"/>
              </a:lnSpc>
              <a:buFontTx/>
              <a:buNone/>
            </a:pPr>
            <a:endParaRPr lang="en-US" altLang="en-US" sz="4000" b="1" smtClean="0">
              <a:solidFill>
                <a:srgbClr val="000066"/>
              </a:solidFill>
            </a:endParaRPr>
          </a:p>
          <a:p>
            <a:pPr eaLnBrk="1" hangingPunct="1">
              <a:buFontTx/>
              <a:buNone/>
            </a:pPr>
            <a:r>
              <a:rPr lang="en-US" altLang="en-US" smtClean="0"/>
              <a:t>   Combine current fire-spread timeline with ROS-ratio to predict future fire ‘spread times’</a:t>
            </a:r>
          </a:p>
          <a:p>
            <a:pPr eaLnBrk="1" hangingPunct="1">
              <a:buFontTx/>
              <a:buNone/>
            </a:pPr>
            <a:endParaRPr lang="en-US" altLang="en-US" smtClean="0"/>
          </a:p>
          <a:p>
            <a:pPr eaLnBrk="1" hangingPunct="1">
              <a:buFontTx/>
              <a:buNone/>
            </a:pPr>
            <a:r>
              <a:rPr lang="en-US" altLang="en-US" i="1" smtClean="0"/>
              <a:t>    </a:t>
            </a:r>
            <a:r>
              <a:rPr lang="en-US" altLang="en-US" sz="2800" i="1" smtClean="0"/>
              <a:t>Information can guide evaluation of escape routes or the choice of effective tactics.</a:t>
            </a:r>
          </a:p>
        </p:txBody>
      </p:sp>
    </p:spTree>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81" name="Text Box 4"/>
          <p:cNvSpPr txBox="1">
            <a:spLocks noChangeArrowheads="1"/>
          </p:cNvSpPr>
          <p:nvPr/>
        </p:nvSpPr>
        <p:spPr bwMode="auto">
          <a:xfrm>
            <a:off x="0" y="1177925"/>
            <a:ext cx="2582863" cy="277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2000"/>
              <a:t>Use a worksheet that covers the </a:t>
            </a:r>
            <a:r>
              <a:rPr lang="en-US" altLang="en-US" sz="2000" i="1"/>
              <a:t>FLAME</a:t>
            </a:r>
            <a:endParaRPr lang="en-US" altLang="en-US" sz="2000"/>
          </a:p>
          <a:p>
            <a:pPr eaLnBrk="1" hangingPunct="1"/>
            <a:r>
              <a:rPr lang="en-US" altLang="en-US" sz="2000"/>
              <a:t>application process</a:t>
            </a:r>
            <a:r>
              <a:rPr lang="en-US" altLang="en-US" sz="1600"/>
              <a:t>.</a:t>
            </a:r>
          </a:p>
          <a:p>
            <a:pPr eaLnBrk="1" hangingPunct="1"/>
            <a:endParaRPr lang="en-US" altLang="en-US" sz="1600"/>
          </a:p>
          <a:p>
            <a:pPr eaLnBrk="1" hangingPunct="1"/>
            <a:r>
              <a:rPr lang="en-US" altLang="en-US" sz="2000"/>
              <a:t>Current conditions: </a:t>
            </a:r>
          </a:p>
          <a:p>
            <a:pPr eaLnBrk="1" hangingPunct="1"/>
            <a:r>
              <a:rPr lang="en-US" altLang="en-US" sz="2000"/>
              <a:t>on left</a:t>
            </a:r>
          </a:p>
          <a:p>
            <a:pPr eaLnBrk="1" hangingPunct="1"/>
            <a:endParaRPr lang="en-US" altLang="en-US" sz="2000"/>
          </a:p>
          <a:p>
            <a:pPr eaLnBrk="1" hangingPunct="1"/>
            <a:r>
              <a:rPr lang="en-US" altLang="en-US" sz="2000"/>
              <a:t>Expected conditions: </a:t>
            </a:r>
          </a:p>
          <a:p>
            <a:pPr eaLnBrk="1" hangingPunct="1"/>
            <a:r>
              <a:rPr lang="en-US" altLang="en-US" sz="2000"/>
              <a:t>on right</a:t>
            </a:r>
          </a:p>
        </p:txBody>
      </p:sp>
      <p:sp>
        <p:nvSpPr>
          <p:cNvPr id="101398" name="Text Box 7"/>
          <p:cNvSpPr txBox="1">
            <a:spLocks noChangeArrowheads="1"/>
          </p:cNvSpPr>
          <p:nvPr/>
        </p:nvSpPr>
        <p:spPr bwMode="auto">
          <a:xfrm>
            <a:off x="6618288" y="1266825"/>
            <a:ext cx="224313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800"/>
              <a:t>INITIAL APPLICATION</a:t>
            </a:r>
          </a:p>
        </p:txBody>
      </p:sp>
      <p:sp>
        <p:nvSpPr>
          <p:cNvPr id="101396" name="Text Box 10"/>
          <p:cNvSpPr txBox="1">
            <a:spLocks noChangeArrowheads="1"/>
          </p:cNvSpPr>
          <p:nvPr/>
        </p:nvSpPr>
        <p:spPr bwMode="auto">
          <a:xfrm>
            <a:off x="6654800" y="3016250"/>
            <a:ext cx="2489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800"/>
              <a:t>STANDARD APPLICATION</a:t>
            </a:r>
          </a:p>
        </p:txBody>
      </p:sp>
      <p:sp>
        <p:nvSpPr>
          <p:cNvPr id="101394" name="Text Box 13"/>
          <p:cNvSpPr txBox="1">
            <a:spLocks noChangeArrowheads="1"/>
          </p:cNvSpPr>
          <p:nvPr/>
        </p:nvSpPr>
        <p:spPr bwMode="auto">
          <a:xfrm>
            <a:off x="6662738" y="4802188"/>
            <a:ext cx="2317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800"/>
              <a:t>FULL APPLICATION</a:t>
            </a:r>
          </a:p>
        </p:txBody>
      </p:sp>
      <p:sp>
        <p:nvSpPr>
          <p:cNvPr id="101392" name="Text Box 16"/>
          <p:cNvSpPr txBox="1">
            <a:spLocks noChangeArrowheads="1"/>
          </p:cNvSpPr>
          <p:nvPr/>
        </p:nvSpPr>
        <p:spPr bwMode="auto">
          <a:xfrm>
            <a:off x="6662738" y="5753100"/>
            <a:ext cx="248126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800"/>
              <a:t>In all cases, use the </a:t>
            </a:r>
          </a:p>
          <a:p>
            <a:pPr eaLnBrk="1" hangingPunct="1"/>
            <a:r>
              <a:rPr lang="en-US" altLang="en-US" sz="1800"/>
              <a:t>information in LCES.</a:t>
            </a:r>
          </a:p>
        </p:txBody>
      </p:sp>
      <p:sp>
        <p:nvSpPr>
          <p:cNvPr id="72721" name="Text Box 17"/>
          <p:cNvSpPr txBox="1">
            <a:spLocks noChangeArrowheads="1"/>
          </p:cNvSpPr>
          <p:nvPr/>
        </p:nvSpPr>
        <p:spPr bwMode="auto">
          <a:xfrm>
            <a:off x="0" y="4129088"/>
            <a:ext cx="2667000" cy="22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2000"/>
              <a:t>The worksheet: </a:t>
            </a:r>
          </a:p>
          <a:p>
            <a:pPr eaLnBrk="1" hangingPunct="1"/>
            <a:r>
              <a:rPr lang="en-US" altLang="en-US" sz="2000"/>
              <a:t>guides a </a:t>
            </a:r>
            <a:r>
              <a:rPr lang="en-US" altLang="en-US" sz="2000">
                <a:solidFill>
                  <a:srgbClr val="000066"/>
                </a:solidFill>
              </a:rPr>
              <a:t>systematic approach</a:t>
            </a:r>
          </a:p>
          <a:p>
            <a:pPr eaLnBrk="1" hangingPunct="1"/>
            <a:endParaRPr lang="en-US" altLang="en-US" sz="2000"/>
          </a:p>
          <a:p>
            <a:pPr eaLnBrk="1" hangingPunct="1"/>
            <a:r>
              <a:rPr lang="en-US" altLang="en-US" sz="2000"/>
              <a:t>yields valuable </a:t>
            </a:r>
            <a:r>
              <a:rPr lang="en-US" altLang="en-US" sz="2000">
                <a:solidFill>
                  <a:srgbClr val="000066"/>
                </a:solidFill>
              </a:rPr>
              <a:t>documentation</a:t>
            </a:r>
            <a:r>
              <a:rPr lang="en-US" altLang="en-US" sz="2000"/>
              <a:t> of your assessment.</a:t>
            </a:r>
            <a:r>
              <a:rPr lang="en-US" altLang="en-US" sz="1600"/>
              <a:t>  </a:t>
            </a:r>
          </a:p>
        </p:txBody>
      </p:sp>
      <p:sp>
        <p:nvSpPr>
          <p:cNvPr id="101388" name="Text Box 22"/>
          <p:cNvSpPr txBox="1">
            <a:spLocks noChangeArrowheads="1"/>
          </p:cNvSpPr>
          <p:nvPr/>
        </p:nvSpPr>
        <p:spPr bwMode="auto">
          <a:xfrm>
            <a:off x="4876800" y="1828800"/>
            <a:ext cx="12414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r>
              <a:rPr lang="en-US" altLang="en-US" sz="1000" b="1"/>
              <a:t>Next Big Change:</a:t>
            </a:r>
          </a:p>
        </p:txBody>
      </p:sp>
      <p:pic>
        <p:nvPicPr>
          <p:cNvPr id="101401" name="Picture 25" descr="Field-Guide-21sep0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87613" y="331788"/>
            <a:ext cx="4111625"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20" name="Rectangle 4"/>
          <p:cNvSpPr>
            <a:spLocks noChangeArrowheads="1"/>
          </p:cNvSpPr>
          <p:nvPr/>
        </p:nvSpPr>
        <p:spPr bwMode="auto">
          <a:xfrm>
            <a:off x="152400" y="1905000"/>
            <a:ext cx="8839200" cy="1905000"/>
          </a:xfrm>
          <a:prstGeom prst="rect">
            <a:avLst/>
          </a:prstGeom>
          <a:noFill/>
          <a:ln w="9525">
            <a:noFill/>
            <a:miter lim="800000"/>
            <a:headEnd/>
            <a:tailEnd/>
          </a:ln>
          <a:effectLst/>
        </p:spPr>
        <p:txBody>
          <a:bodyPr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lnSpc>
                <a:spcPct val="90000"/>
              </a:lnSpc>
            </a:pPr>
            <a:r>
              <a:rPr lang="en-US" altLang="en-US" sz="3600"/>
              <a:t>The best way to learn the FLAME method is by seeing illustrations and working exercises.</a:t>
            </a:r>
            <a:r>
              <a:rPr lang="en-US" altLang="en-US" sz="4000">
                <a:solidFill>
                  <a:srgbClr val="FFFF00"/>
                </a:solidFill>
                <a:effectLst>
                  <a:outerShdw blurRad="38100" dist="38100" dir="2700000" algn="tl">
                    <a:srgbClr val="C0C0C0"/>
                  </a:outerShdw>
                </a:effectLst>
              </a:rPr>
              <a:t> </a:t>
            </a:r>
          </a:p>
        </p:txBody>
      </p:sp>
      <p:sp>
        <p:nvSpPr>
          <p:cNvPr id="86021" name="Rectangle 5"/>
          <p:cNvSpPr>
            <a:spLocks noChangeArrowheads="1"/>
          </p:cNvSpPr>
          <p:nvPr/>
        </p:nvSpPr>
        <p:spPr bwMode="auto">
          <a:xfrm>
            <a:off x="152400" y="4038600"/>
            <a:ext cx="8839200" cy="1676400"/>
          </a:xfrm>
          <a:prstGeom prst="rect">
            <a:avLst/>
          </a:prstGeom>
          <a:noFill/>
          <a:ln w="9525">
            <a:noFill/>
            <a:miter lim="800000"/>
            <a:headEnd/>
            <a:tailEnd/>
          </a:ln>
          <a:effectLst/>
        </p:spPr>
        <p:txBody>
          <a:bodyPr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lnSpc>
                <a:spcPct val="90000"/>
              </a:lnSpc>
            </a:pPr>
            <a:r>
              <a:rPr lang="en-US" altLang="en-US" sz="3600"/>
              <a:t>Don’t be discouraged by the new process or by using numbers; you will learn by using FLAME.</a:t>
            </a:r>
            <a:endParaRPr lang="en-US" altLang="en-US" sz="3200">
              <a:solidFill>
                <a:srgbClr val="990099"/>
              </a:solidFill>
              <a:effectLst>
                <a:outerShdw blurRad="38100" dist="38100" dir="2700000" algn="tl">
                  <a:srgbClr val="C0C0C0"/>
                </a:outerShdw>
              </a:effectLst>
            </a:endParaRPr>
          </a:p>
        </p:txBody>
      </p:sp>
      <p:sp>
        <p:nvSpPr>
          <p:cNvPr id="102407" name="Rectangle 7"/>
          <p:cNvSpPr>
            <a:spLocks noChangeArrowheads="1"/>
          </p:cNvSpPr>
          <p:nvPr/>
        </p:nvSpPr>
        <p:spPr bwMode="auto">
          <a:xfrm>
            <a:off x="1323975" y="892175"/>
            <a:ext cx="63881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4000" b="1">
                <a:solidFill>
                  <a:srgbClr val="000066"/>
                </a:solidFill>
              </a:rPr>
              <a:t>Learning to Apply FLAME</a:t>
            </a:r>
          </a:p>
          <a:p>
            <a:endParaRPr lang="en-US" altLang="en-US" b="1">
              <a:solidFill>
                <a:srgbClr val="000066"/>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60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4" name="Rectangle 4"/>
          <p:cNvSpPr>
            <a:spLocks noChangeArrowheads="1"/>
          </p:cNvSpPr>
          <p:nvPr/>
        </p:nvSpPr>
        <p:spPr bwMode="auto">
          <a:xfrm>
            <a:off x="444500" y="2755900"/>
            <a:ext cx="8229600" cy="2209800"/>
          </a:xfrm>
          <a:prstGeom prst="rect">
            <a:avLst/>
          </a:prstGeom>
          <a:noFill/>
          <a:ln w="9525">
            <a:noFill/>
            <a:miter lim="800000"/>
            <a:headEnd/>
            <a:tailEnd/>
          </a:ln>
          <a:effectLst/>
        </p:spPr>
        <p:txBody>
          <a:bodyPr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2800"/>
              <a:t>Exercise sheets use simple diagrams, to provide a clear picture of the key factors in the problem. Unneeded blanks are not filled in.</a:t>
            </a:r>
            <a:endParaRPr lang="en-US" altLang="en-US" sz="2800">
              <a:effectLst>
                <a:outerShdw blurRad="38100" dist="38100" dir="2700000" algn="tl">
                  <a:srgbClr val="C0C0C0"/>
                </a:outerShdw>
              </a:effectLst>
            </a:endParaRPr>
          </a:p>
        </p:txBody>
      </p:sp>
      <p:sp>
        <p:nvSpPr>
          <p:cNvPr id="87045" name="Rectangle 5"/>
          <p:cNvSpPr>
            <a:spLocks noChangeArrowheads="1"/>
          </p:cNvSpPr>
          <p:nvPr/>
        </p:nvSpPr>
        <p:spPr bwMode="auto">
          <a:xfrm>
            <a:off x="457200" y="4648200"/>
            <a:ext cx="8026400" cy="1400175"/>
          </a:xfrm>
          <a:prstGeom prst="rect">
            <a:avLst/>
          </a:prstGeom>
          <a:noFill/>
          <a:ln w="9525">
            <a:noFill/>
            <a:miter lim="800000"/>
            <a:headEnd/>
            <a:tailEnd/>
          </a:ln>
          <a:effectLst/>
        </p:spPr>
        <p:txBody>
          <a:bodyPr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2800"/>
              <a:t>Depict “current” and “expected” situations in your own style on the FLAME worksheets.</a:t>
            </a:r>
            <a:endParaRPr lang="en-US" altLang="en-US" sz="2800">
              <a:solidFill>
                <a:srgbClr val="990099"/>
              </a:solidFill>
              <a:effectLst>
                <a:outerShdw blurRad="38100" dist="38100" dir="2700000" algn="tl">
                  <a:srgbClr val="C0C0C0"/>
                </a:outerShdw>
              </a:effectLst>
            </a:endParaRPr>
          </a:p>
        </p:txBody>
      </p:sp>
      <p:sp>
        <p:nvSpPr>
          <p:cNvPr id="103429" name="Rectangle 6"/>
          <p:cNvSpPr>
            <a:spLocks noChangeArrowheads="1"/>
          </p:cNvSpPr>
          <p:nvPr/>
        </p:nvSpPr>
        <p:spPr bwMode="auto">
          <a:xfrm>
            <a:off x="430213" y="1479550"/>
            <a:ext cx="82296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2800"/>
              <a:t>Animations, illustrations and exercises portray the nature of the change, and leads your thinking to the future.</a:t>
            </a:r>
          </a:p>
        </p:txBody>
      </p:sp>
      <p:sp>
        <p:nvSpPr>
          <p:cNvPr id="103431" name="Rectangle 7"/>
          <p:cNvSpPr>
            <a:spLocks noChangeArrowheads="1"/>
          </p:cNvSpPr>
          <p:nvPr/>
        </p:nvSpPr>
        <p:spPr bwMode="auto">
          <a:xfrm>
            <a:off x="1268413" y="434975"/>
            <a:ext cx="6303962"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4000" b="1">
                <a:solidFill>
                  <a:srgbClr val="000066"/>
                </a:solidFill>
              </a:rPr>
              <a:t>Learning to apply FLAME</a:t>
            </a:r>
          </a:p>
          <a:p>
            <a:endParaRPr lang="en-US" altLang="en-US" b="1">
              <a:solidFill>
                <a:srgbClr val="000066"/>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704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70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0" name="Rectangle 2"/>
          <p:cNvSpPr>
            <a:spLocks noGrp="1" noChangeArrowheads="1"/>
          </p:cNvSpPr>
          <p:nvPr>
            <p:ph type="ctrTitle"/>
          </p:nvPr>
        </p:nvSpPr>
        <p:spPr>
          <a:xfrm>
            <a:off x="998538" y="2749550"/>
            <a:ext cx="7304087" cy="1258888"/>
          </a:xfrm>
        </p:spPr>
        <p:txBody>
          <a:bodyPr/>
          <a:lstStyle/>
          <a:p>
            <a:pPr algn="l" eaLnBrk="1" hangingPunct="1"/>
            <a:r>
              <a:rPr lang="en-US" altLang="en-US" sz="3600" b="0" smtClean="0">
                <a:solidFill>
                  <a:schemeClr val="tx1"/>
                </a:solidFill>
              </a:rPr>
              <a:t>How do changes in fuel type affect ROS and spread time?</a:t>
            </a:r>
            <a:endParaRPr lang="en-US" altLang="en-US" sz="3600" smtClean="0"/>
          </a:p>
        </p:txBody>
      </p:sp>
      <p:sp>
        <p:nvSpPr>
          <p:cNvPr id="104453" name="Rectangle 5"/>
          <p:cNvSpPr>
            <a:spLocks noChangeArrowheads="1"/>
          </p:cNvSpPr>
          <p:nvPr/>
        </p:nvSpPr>
        <p:spPr bwMode="auto">
          <a:xfrm>
            <a:off x="0" y="638175"/>
            <a:ext cx="91440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en-US" altLang="en-US" sz="4000" b="1">
                <a:solidFill>
                  <a:srgbClr val="000066"/>
                </a:solidFill>
              </a:rPr>
              <a:t>Assessing Changes in Fuel </a:t>
            </a:r>
          </a:p>
          <a:p>
            <a:pPr algn="ctr"/>
            <a:r>
              <a:rPr lang="en-US" altLang="en-US" sz="4000" b="1">
                <a:solidFill>
                  <a:srgbClr val="000066"/>
                </a:solidFill>
              </a:rPr>
              <a:t>Type with FLAME</a:t>
            </a:r>
            <a:r>
              <a:rPr lang="en-US" altLang="en-US"/>
              <a:t> </a:t>
            </a:r>
          </a:p>
        </p:txBody>
      </p:sp>
    </p:spTree>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151" descr="worksheet blan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88" y="0"/>
            <a:ext cx="9196388"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2" name="Picture 34" descr="Field-Guide-21sep0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00600" y="246063"/>
            <a:ext cx="4111625" cy="6286500"/>
          </a:xfrm>
          <a:prstGeom prst="rect">
            <a:avLst/>
          </a:prstGeom>
          <a:noFill/>
          <a:ln w="9525">
            <a:solidFill>
              <a:srgbClr val="000066"/>
            </a:solidFill>
            <a:miter lim="800000"/>
            <a:headEnd/>
            <a:tailEnd/>
          </a:ln>
          <a:extLst>
            <a:ext uri="{909E8E84-426E-40DD-AFC4-6F175D3DCCD1}">
              <a14:hiddenFill xmlns:a14="http://schemas.microsoft.com/office/drawing/2010/main">
                <a:solidFill>
                  <a:srgbClr val="FFFFFF"/>
                </a:solidFill>
              </a14:hiddenFill>
            </a:ext>
          </a:extLst>
        </p:spPr>
      </p:pic>
      <p:sp>
        <p:nvSpPr>
          <p:cNvPr id="2053" name="Text Box 11"/>
          <p:cNvSpPr txBox="1">
            <a:spLocks noChangeArrowheads="1"/>
          </p:cNvSpPr>
          <p:nvPr/>
        </p:nvSpPr>
        <p:spPr bwMode="auto">
          <a:xfrm>
            <a:off x="2590800" y="3886200"/>
            <a:ext cx="2603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endParaRPr lang="en-US" altLang="en-US" sz="1000" b="1"/>
          </a:p>
          <a:p>
            <a:pPr eaLnBrk="1" hangingPunct="1"/>
            <a:r>
              <a:rPr lang="en-US" altLang="en-US" sz="1000" b="1"/>
              <a:t>  </a:t>
            </a:r>
          </a:p>
          <a:p>
            <a:pPr eaLnBrk="1" hangingPunct="1"/>
            <a:r>
              <a:rPr lang="en-US" altLang="en-US" sz="1000" b="1"/>
              <a:t>  </a:t>
            </a:r>
          </a:p>
        </p:txBody>
      </p:sp>
      <p:sp>
        <p:nvSpPr>
          <p:cNvPr id="2054" name="Text Box 87"/>
          <p:cNvSpPr txBox="1">
            <a:spLocks noChangeArrowheads="1"/>
          </p:cNvSpPr>
          <p:nvPr/>
        </p:nvSpPr>
        <p:spPr bwMode="auto">
          <a:xfrm>
            <a:off x="42863" y="142875"/>
            <a:ext cx="4800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2000" b="1"/>
              <a:t>Illustration #1:  Change in Fuel Type</a:t>
            </a:r>
          </a:p>
        </p:txBody>
      </p:sp>
      <p:sp>
        <p:nvSpPr>
          <p:cNvPr id="2066" name="Text Box 155"/>
          <p:cNvSpPr txBox="1">
            <a:spLocks noChangeArrowheads="1"/>
          </p:cNvSpPr>
          <p:nvPr/>
        </p:nvSpPr>
        <p:spPr bwMode="auto">
          <a:xfrm>
            <a:off x="136525" y="3868738"/>
            <a:ext cx="2459038" cy="243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u="sng"/>
              <a:t>Observed conditions:</a:t>
            </a:r>
          </a:p>
          <a:p>
            <a:pPr eaLnBrk="1" hangingPunct="1"/>
            <a:endParaRPr lang="en-US" altLang="en-US" sz="1200" b="1"/>
          </a:p>
          <a:p>
            <a:pPr eaLnBrk="1" hangingPunct="1"/>
            <a:r>
              <a:rPr lang="en-US" altLang="en-US" sz="1200" b="1"/>
              <a:t>Fire moves upslope in grass</a:t>
            </a:r>
          </a:p>
          <a:p>
            <a:pPr eaLnBrk="1" hangingPunct="1"/>
            <a:r>
              <a:rPr lang="en-US" altLang="en-US" sz="1200" b="1"/>
              <a:t>with no wind.</a:t>
            </a:r>
          </a:p>
          <a:p>
            <a:pPr eaLnBrk="1" hangingPunct="1"/>
            <a:endParaRPr lang="en-US" altLang="en-US" sz="1200" b="1"/>
          </a:p>
          <a:p>
            <a:pPr eaLnBrk="1" hangingPunct="1"/>
            <a:r>
              <a:rPr lang="en-US" altLang="en-US" sz="1200" b="1"/>
              <a:t>Conditions do not favor crown fire</a:t>
            </a:r>
          </a:p>
          <a:p>
            <a:pPr eaLnBrk="1" hangingPunct="1"/>
            <a:endParaRPr lang="en-US" altLang="en-US" sz="1200" b="1"/>
          </a:p>
          <a:p>
            <a:pPr eaLnBrk="1" hangingPunct="1"/>
            <a:r>
              <a:rPr lang="en-US" altLang="en-US" sz="1200" b="1"/>
              <a:t>Fire will move in grass to midslope in 20 minutes</a:t>
            </a:r>
          </a:p>
          <a:p>
            <a:pPr eaLnBrk="1" hangingPunct="1"/>
            <a:endParaRPr lang="en-US" altLang="en-US" sz="1200" b="1"/>
          </a:p>
          <a:p>
            <a:pPr eaLnBrk="1" hangingPunct="1"/>
            <a:r>
              <a:rPr lang="en-US" altLang="en-US" sz="1200" b="1"/>
              <a:t>    </a:t>
            </a:r>
          </a:p>
          <a:p>
            <a:pPr eaLnBrk="1" hangingPunct="1"/>
            <a:r>
              <a:rPr lang="en-US" altLang="en-US" sz="1000" b="1"/>
              <a:t>  </a:t>
            </a:r>
          </a:p>
        </p:txBody>
      </p:sp>
      <p:sp>
        <p:nvSpPr>
          <p:cNvPr id="27804" name="Text Box 156"/>
          <p:cNvSpPr txBox="1">
            <a:spLocks noChangeArrowheads="1"/>
          </p:cNvSpPr>
          <p:nvPr/>
        </p:nvSpPr>
        <p:spPr bwMode="auto">
          <a:xfrm>
            <a:off x="2590800" y="3860800"/>
            <a:ext cx="1511300"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u="sng"/>
              <a:t>Weather Forecast:</a:t>
            </a:r>
          </a:p>
          <a:p>
            <a:pPr eaLnBrk="1" hangingPunct="1"/>
            <a:endParaRPr lang="en-US" altLang="en-US" sz="1200" b="1"/>
          </a:p>
          <a:p>
            <a:pPr eaLnBrk="1" hangingPunct="1"/>
            <a:r>
              <a:rPr lang="en-US" altLang="en-US" sz="1200" b="1"/>
              <a:t>No changes</a:t>
            </a:r>
          </a:p>
          <a:p>
            <a:pPr eaLnBrk="1" hangingPunct="1"/>
            <a:r>
              <a:rPr lang="en-US" altLang="en-US" sz="1200" b="1"/>
              <a:t>  </a:t>
            </a:r>
          </a:p>
          <a:p>
            <a:pPr eaLnBrk="1" hangingPunct="1"/>
            <a:r>
              <a:rPr lang="en-US" altLang="en-US" sz="1200" b="1"/>
              <a:t>  </a:t>
            </a:r>
          </a:p>
        </p:txBody>
      </p:sp>
      <p:sp>
        <p:nvSpPr>
          <p:cNvPr id="2081" name="Slide Number Placeholder 5"/>
          <p:cNvSpPr txBox="1">
            <a:spLocks noGrp="1"/>
          </p:cNvSpPr>
          <p:nvPr/>
        </p:nvSpPr>
        <p:spPr bwMode="auto">
          <a:xfrm>
            <a:off x="7924800" y="6629400"/>
            <a:ext cx="124460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r"/>
            <a:r>
              <a:rPr lang="en-US" altLang="en-US" sz="1000"/>
              <a:t>12-</a:t>
            </a:r>
            <a:fld id="{8A8F8CA6-9E08-4C56-962D-09621604804F}" type="slidenum">
              <a:rPr lang="en-US" altLang="en-US" sz="1000"/>
              <a:pPr algn="r"/>
              <a:t>96</a:t>
            </a:fld>
            <a:r>
              <a:rPr lang="en-US" altLang="en-US" sz="1000"/>
              <a:t>-S290-EP</a:t>
            </a:r>
          </a:p>
        </p:txBody>
      </p:sp>
      <p:grpSp>
        <p:nvGrpSpPr>
          <p:cNvPr id="2" name="Group 88"/>
          <p:cNvGrpSpPr>
            <a:grpSpLocks/>
          </p:cNvGrpSpPr>
          <p:nvPr/>
        </p:nvGrpSpPr>
        <p:grpSpPr bwMode="auto">
          <a:xfrm>
            <a:off x="5397500" y="996950"/>
            <a:ext cx="1184275" cy="800100"/>
            <a:chOff x="3352" y="300"/>
            <a:chExt cx="997" cy="673"/>
          </a:xfrm>
        </p:grpSpPr>
        <p:sp>
          <p:nvSpPr>
            <p:cNvPr id="2077" name="Freeform 89"/>
            <p:cNvSpPr>
              <a:spLocks/>
            </p:cNvSpPr>
            <p:nvPr/>
          </p:nvSpPr>
          <p:spPr bwMode="auto">
            <a:xfrm>
              <a:off x="3352" y="300"/>
              <a:ext cx="997" cy="668"/>
            </a:xfrm>
            <a:custGeom>
              <a:avLst/>
              <a:gdLst>
                <a:gd name="T0" fmla="*/ 0 w 997"/>
                <a:gd name="T1" fmla="*/ 668 h 668"/>
                <a:gd name="T2" fmla="*/ 58 w 997"/>
                <a:gd name="T3" fmla="*/ 645 h 668"/>
                <a:gd name="T4" fmla="*/ 98 w 997"/>
                <a:gd name="T5" fmla="*/ 633 h 668"/>
                <a:gd name="T6" fmla="*/ 167 w 997"/>
                <a:gd name="T7" fmla="*/ 599 h 668"/>
                <a:gd name="T8" fmla="*/ 219 w 997"/>
                <a:gd name="T9" fmla="*/ 576 h 668"/>
                <a:gd name="T10" fmla="*/ 254 w 997"/>
                <a:gd name="T11" fmla="*/ 558 h 668"/>
                <a:gd name="T12" fmla="*/ 288 w 997"/>
                <a:gd name="T13" fmla="*/ 524 h 668"/>
                <a:gd name="T14" fmla="*/ 294 w 997"/>
                <a:gd name="T15" fmla="*/ 506 h 668"/>
                <a:gd name="T16" fmla="*/ 311 w 997"/>
                <a:gd name="T17" fmla="*/ 495 h 668"/>
                <a:gd name="T18" fmla="*/ 334 w 997"/>
                <a:gd name="T19" fmla="*/ 460 h 668"/>
                <a:gd name="T20" fmla="*/ 352 w 997"/>
                <a:gd name="T21" fmla="*/ 455 h 668"/>
                <a:gd name="T22" fmla="*/ 438 w 997"/>
                <a:gd name="T23" fmla="*/ 403 h 668"/>
                <a:gd name="T24" fmla="*/ 507 w 997"/>
                <a:gd name="T25" fmla="*/ 351 h 668"/>
                <a:gd name="T26" fmla="*/ 553 w 997"/>
                <a:gd name="T27" fmla="*/ 316 h 668"/>
                <a:gd name="T28" fmla="*/ 594 w 997"/>
                <a:gd name="T29" fmla="*/ 270 h 668"/>
                <a:gd name="T30" fmla="*/ 634 w 997"/>
                <a:gd name="T31" fmla="*/ 236 h 668"/>
                <a:gd name="T32" fmla="*/ 697 w 997"/>
                <a:gd name="T33" fmla="*/ 190 h 668"/>
                <a:gd name="T34" fmla="*/ 732 w 997"/>
                <a:gd name="T35" fmla="*/ 167 h 668"/>
                <a:gd name="T36" fmla="*/ 772 w 997"/>
                <a:gd name="T37" fmla="*/ 126 h 668"/>
                <a:gd name="T38" fmla="*/ 807 w 997"/>
                <a:gd name="T39" fmla="*/ 103 h 668"/>
                <a:gd name="T40" fmla="*/ 882 w 997"/>
                <a:gd name="T41" fmla="*/ 46 h 668"/>
                <a:gd name="T42" fmla="*/ 997 w 997"/>
                <a:gd name="T43" fmla="*/ 0 h 6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97"/>
                <a:gd name="T67" fmla="*/ 0 h 668"/>
                <a:gd name="T68" fmla="*/ 997 w 997"/>
                <a:gd name="T69" fmla="*/ 668 h 6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97" h="668">
                  <a:moveTo>
                    <a:pt x="0" y="668"/>
                  </a:moveTo>
                  <a:cubicBezTo>
                    <a:pt x="23" y="662"/>
                    <a:pt x="37" y="654"/>
                    <a:pt x="58" y="645"/>
                  </a:cubicBezTo>
                  <a:cubicBezTo>
                    <a:pt x="94" y="630"/>
                    <a:pt x="68" y="648"/>
                    <a:pt x="98" y="633"/>
                  </a:cubicBezTo>
                  <a:cubicBezTo>
                    <a:pt x="121" y="622"/>
                    <a:pt x="142" y="606"/>
                    <a:pt x="167" y="599"/>
                  </a:cubicBezTo>
                  <a:cubicBezTo>
                    <a:pt x="185" y="587"/>
                    <a:pt x="199" y="582"/>
                    <a:pt x="219" y="576"/>
                  </a:cubicBezTo>
                  <a:cubicBezTo>
                    <a:pt x="230" y="568"/>
                    <a:pt x="244" y="566"/>
                    <a:pt x="254" y="558"/>
                  </a:cubicBezTo>
                  <a:cubicBezTo>
                    <a:pt x="267" y="548"/>
                    <a:pt x="288" y="524"/>
                    <a:pt x="288" y="524"/>
                  </a:cubicBezTo>
                  <a:cubicBezTo>
                    <a:pt x="290" y="518"/>
                    <a:pt x="290" y="511"/>
                    <a:pt x="294" y="506"/>
                  </a:cubicBezTo>
                  <a:cubicBezTo>
                    <a:pt x="298" y="501"/>
                    <a:pt x="306" y="500"/>
                    <a:pt x="311" y="495"/>
                  </a:cubicBezTo>
                  <a:cubicBezTo>
                    <a:pt x="321" y="485"/>
                    <a:pt x="323" y="469"/>
                    <a:pt x="334" y="460"/>
                  </a:cubicBezTo>
                  <a:cubicBezTo>
                    <a:pt x="339" y="456"/>
                    <a:pt x="346" y="457"/>
                    <a:pt x="352" y="455"/>
                  </a:cubicBezTo>
                  <a:cubicBezTo>
                    <a:pt x="379" y="436"/>
                    <a:pt x="406" y="412"/>
                    <a:pt x="438" y="403"/>
                  </a:cubicBezTo>
                  <a:cubicBezTo>
                    <a:pt x="462" y="386"/>
                    <a:pt x="483" y="367"/>
                    <a:pt x="507" y="351"/>
                  </a:cubicBezTo>
                  <a:cubicBezTo>
                    <a:pt x="521" y="331"/>
                    <a:pt x="533" y="330"/>
                    <a:pt x="553" y="316"/>
                  </a:cubicBezTo>
                  <a:cubicBezTo>
                    <a:pt x="580" y="276"/>
                    <a:pt x="565" y="290"/>
                    <a:pt x="594" y="270"/>
                  </a:cubicBezTo>
                  <a:cubicBezTo>
                    <a:pt x="601" y="246"/>
                    <a:pt x="614" y="249"/>
                    <a:pt x="634" y="236"/>
                  </a:cubicBezTo>
                  <a:cubicBezTo>
                    <a:pt x="649" y="212"/>
                    <a:pt x="672" y="207"/>
                    <a:pt x="697" y="190"/>
                  </a:cubicBezTo>
                  <a:cubicBezTo>
                    <a:pt x="709" y="182"/>
                    <a:pt x="732" y="167"/>
                    <a:pt x="732" y="167"/>
                  </a:cubicBezTo>
                  <a:cubicBezTo>
                    <a:pt x="747" y="142"/>
                    <a:pt x="747" y="140"/>
                    <a:pt x="772" y="126"/>
                  </a:cubicBezTo>
                  <a:cubicBezTo>
                    <a:pt x="784" y="119"/>
                    <a:pt x="807" y="103"/>
                    <a:pt x="807" y="103"/>
                  </a:cubicBezTo>
                  <a:cubicBezTo>
                    <a:pt x="826" y="74"/>
                    <a:pt x="849" y="55"/>
                    <a:pt x="882" y="46"/>
                  </a:cubicBezTo>
                  <a:cubicBezTo>
                    <a:pt x="919" y="20"/>
                    <a:pt x="952" y="0"/>
                    <a:pt x="997" y="0"/>
                  </a:cubicBezTo>
                </a:path>
              </a:pathLst>
            </a:custGeom>
            <a:noFill/>
            <a:ln w="19050">
              <a:solidFill>
                <a:srgbClr val="000066"/>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solidFill>
                  <a:srgbClr val="000066"/>
                </a:solidFill>
              </a:endParaRPr>
            </a:p>
          </p:txBody>
        </p:sp>
        <p:sp>
          <p:nvSpPr>
            <p:cNvPr id="2078" name="Freeform 90"/>
            <p:cNvSpPr>
              <a:spLocks/>
            </p:cNvSpPr>
            <p:nvPr/>
          </p:nvSpPr>
          <p:spPr bwMode="auto">
            <a:xfrm>
              <a:off x="3352" y="801"/>
              <a:ext cx="207" cy="172"/>
            </a:xfrm>
            <a:custGeom>
              <a:avLst/>
              <a:gdLst>
                <a:gd name="T0" fmla="*/ 0 w 207"/>
                <a:gd name="T1" fmla="*/ 172 h 172"/>
                <a:gd name="T2" fmla="*/ 29 w 207"/>
                <a:gd name="T3" fmla="*/ 103 h 172"/>
                <a:gd name="T4" fmla="*/ 35 w 207"/>
                <a:gd name="T5" fmla="*/ 126 h 172"/>
                <a:gd name="T6" fmla="*/ 41 w 207"/>
                <a:gd name="T7" fmla="*/ 109 h 172"/>
                <a:gd name="T8" fmla="*/ 58 w 207"/>
                <a:gd name="T9" fmla="*/ 75 h 172"/>
                <a:gd name="T10" fmla="*/ 81 w 207"/>
                <a:gd name="T11" fmla="*/ 80 h 172"/>
                <a:gd name="T12" fmla="*/ 98 w 207"/>
                <a:gd name="T13" fmla="*/ 75 h 172"/>
                <a:gd name="T14" fmla="*/ 110 w 207"/>
                <a:gd name="T15" fmla="*/ 75 h 172"/>
                <a:gd name="T16" fmla="*/ 127 w 207"/>
                <a:gd name="T17" fmla="*/ 63 h 172"/>
                <a:gd name="T18" fmla="*/ 139 w 207"/>
                <a:gd name="T19" fmla="*/ 63 h 172"/>
                <a:gd name="T20" fmla="*/ 156 w 207"/>
                <a:gd name="T21" fmla="*/ 51 h 172"/>
                <a:gd name="T22" fmla="*/ 173 w 207"/>
                <a:gd name="T23" fmla="*/ 0 h 172"/>
                <a:gd name="T24" fmla="*/ 179 w 207"/>
                <a:gd name="T25" fmla="*/ 86 h 1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7"/>
                <a:gd name="T40" fmla="*/ 0 h 172"/>
                <a:gd name="T41" fmla="*/ 207 w 207"/>
                <a:gd name="T42" fmla="*/ 172 h 17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7" h="172">
                  <a:moveTo>
                    <a:pt x="0" y="172"/>
                  </a:moveTo>
                  <a:cubicBezTo>
                    <a:pt x="15" y="150"/>
                    <a:pt x="21" y="128"/>
                    <a:pt x="29" y="103"/>
                  </a:cubicBezTo>
                  <a:cubicBezTo>
                    <a:pt x="31" y="111"/>
                    <a:pt x="28" y="122"/>
                    <a:pt x="35" y="126"/>
                  </a:cubicBezTo>
                  <a:cubicBezTo>
                    <a:pt x="40" y="129"/>
                    <a:pt x="38" y="114"/>
                    <a:pt x="41" y="109"/>
                  </a:cubicBezTo>
                  <a:cubicBezTo>
                    <a:pt x="63" y="65"/>
                    <a:pt x="43" y="118"/>
                    <a:pt x="58" y="75"/>
                  </a:cubicBezTo>
                  <a:cubicBezTo>
                    <a:pt x="70" y="153"/>
                    <a:pt x="56" y="100"/>
                    <a:pt x="81" y="80"/>
                  </a:cubicBezTo>
                  <a:cubicBezTo>
                    <a:pt x="86" y="76"/>
                    <a:pt x="92" y="77"/>
                    <a:pt x="98" y="75"/>
                  </a:cubicBezTo>
                  <a:cubicBezTo>
                    <a:pt x="109" y="106"/>
                    <a:pt x="99" y="89"/>
                    <a:pt x="110" y="75"/>
                  </a:cubicBezTo>
                  <a:cubicBezTo>
                    <a:pt x="114" y="70"/>
                    <a:pt x="121" y="67"/>
                    <a:pt x="127" y="63"/>
                  </a:cubicBezTo>
                  <a:cubicBezTo>
                    <a:pt x="142" y="21"/>
                    <a:pt x="124" y="60"/>
                    <a:pt x="139" y="63"/>
                  </a:cubicBezTo>
                  <a:cubicBezTo>
                    <a:pt x="146" y="64"/>
                    <a:pt x="150" y="55"/>
                    <a:pt x="156" y="51"/>
                  </a:cubicBezTo>
                  <a:cubicBezTo>
                    <a:pt x="162" y="34"/>
                    <a:pt x="167" y="17"/>
                    <a:pt x="173" y="0"/>
                  </a:cubicBezTo>
                  <a:cubicBezTo>
                    <a:pt x="178" y="20"/>
                    <a:pt x="207" y="86"/>
                    <a:pt x="179" y="86"/>
                  </a:cubicBezTo>
                </a:path>
              </a:pathLst>
            </a:custGeom>
            <a:solidFill>
              <a:srgbClr val="000066"/>
            </a:solidFill>
            <a:ln w="19050">
              <a:solidFill>
                <a:srgbClr val="000066"/>
              </a:solidFill>
              <a:round/>
              <a:headEnd/>
              <a:tailEnd/>
            </a:ln>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solidFill>
                  <a:srgbClr val="000066"/>
                </a:solidFill>
              </a:endParaRPr>
            </a:p>
          </p:txBody>
        </p:sp>
        <p:sp>
          <p:nvSpPr>
            <p:cNvPr id="2079" name="Freeform 91"/>
            <p:cNvSpPr>
              <a:spLocks/>
            </p:cNvSpPr>
            <p:nvPr/>
          </p:nvSpPr>
          <p:spPr bwMode="auto">
            <a:xfrm>
              <a:off x="3550" y="442"/>
              <a:ext cx="401" cy="428"/>
            </a:xfrm>
            <a:custGeom>
              <a:avLst/>
              <a:gdLst>
                <a:gd name="T0" fmla="*/ 33 w 401"/>
                <a:gd name="T1" fmla="*/ 261 h 428"/>
                <a:gd name="T2" fmla="*/ 10 w 401"/>
                <a:gd name="T3" fmla="*/ 318 h 428"/>
                <a:gd name="T4" fmla="*/ 38 w 401"/>
                <a:gd name="T5" fmla="*/ 313 h 428"/>
                <a:gd name="T6" fmla="*/ 50 w 401"/>
                <a:gd name="T7" fmla="*/ 295 h 428"/>
                <a:gd name="T8" fmla="*/ 62 w 401"/>
                <a:gd name="T9" fmla="*/ 336 h 428"/>
                <a:gd name="T10" fmla="*/ 56 w 401"/>
                <a:gd name="T11" fmla="*/ 387 h 428"/>
                <a:gd name="T12" fmla="*/ 33 w 401"/>
                <a:gd name="T13" fmla="*/ 382 h 428"/>
                <a:gd name="T14" fmla="*/ 62 w 401"/>
                <a:gd name="T15" fmla="*/ 318 h 428"/>
                <a:gd name="T16" fmla="*/ 79 w 401"/>
                <a:gd name="T17" fmla="*/ 220 h 428"/>
                <a:gd name="T18" fmla="*/ 125 w 401"/>
                <a:gd name="T19" fmla="*/ 249 h 428"/>
                <a:gd name="T20" fmla="*/ 154 w 401"/>
                <a:gd name="T21" fmla="*/ 203 h 428"/>
                <a:gd name="T22" fmla="*/ 159 w 401"/>
                <a:gd name="T23" fmla="*/ 186 h 428"/>
                <a:gd name="T24" fmla="*/ 165 w 401"/>
                <a:gd name="T25" fmla="*/ 169 h 428"/>
                <a:gd name="T26" fmla="*/ 148 w 401"/>
                <a:gd name="T27" fmla="*/ 203 h 428"/>
                <a:gd name="T28" fmla="*/ 188 w 401"/>
                <a:gd name="T29" fmla="*/ 192 h 428"/>
                <a:gd name="T30" fmla="*/ 182 w 401"/>
                <a:gd name="T31" fmla="*/ 174 h 428"/>
                <a:gd name="T32" fmla="*/ 188 w 401"/>
                <a:gd name="T33" fmla="*/ 192 h 428"/>
                <a:gd name="T34" fmla="*/ 206 w 401"/>
                <a:gd name="T35" fmla="*/ 197 h 428"/>
                <a:gd name="T36" fmla="*/ 246 w 401"/>
                <a:gd name="T37" fmla="*/ 128 h 428"/>
                <a:gd name="T38" fmla="*/ 292 w 401"/>
                <a:gd name="T39" fmla="*/ 99 h 428"/>
                <a:gd name="T40" fmla="*/ 275 w 401"/>
                <a:gd name="T41" fmla="*/ 140 h 428"/>
                <a:gd name="T42" fmla="*/ 257 w 401"/>
                <a:gd name="T43" fmla="*/ 151 h 428"/>
                <a:gd name="T44" fmla="*/ 275 w 401"/>
                <a:gd name="T45" fmla="*/ 146 h 428"/>
                <a:gd name="T46" fmla="*/ 286 w 401"/>
                <a:gd name="T47" fmla="*/ 128 h 428"/>
                <a:gd name="T48" fmla="*/ 303 w 401"/>
                <a:gd name="T49" fmla="*/ 122 h 428"/>
                <a:gd name="T50" fmla="*/ 315 w 401"/>
                <a:gd name="T51" fmla="*/ 88 h 428"/>
                <a:gd name="T52" fmla="*/ 355 w 401"/>
                <a:gd name="T53" fmla="*/ 59 h 428"/>
                <a:gd name="T54" fmla="*/ 344 w 401"/>
                <a:gd name="T55" fmla="*/ 94 h 428"/>
                <a:gd name="T56" fmla="*/ 326 w 401"/>
                <a:gd name="T57" fmla="*/ 105 h 428"/>
                <a:gd name="T58" fmla="*/ 344 w 401"/>
                <a:gd name="T59" fmla="*/ 94 h 428"/>
                <a:gd name="T60" fmla="*/ 361 w 401"/>
                <a:gd name="T61" fmla="*/ 82 h 428"/>
                <a:gd name="T62" fmla="*/ 373 w 401"/>
                <a:gd name="T63" fmla="*/ 65 h 428"/>
                <a:gd name="T64" fmla="*/ 390 w 401"/>
                <a:gd name="T65" fmla="*/ 59 h 428"/>
                <a:gd name="T66" fmla="*/ 401 w 401"/>
                <a:gd name="T67" fmla="*/ 7 h 42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01"/>
                <a:gd name="T103" fmla="*/ 0 h 428"/>
                <a:gd name="T104" fmla="*/ 401 w 401"/>
                <a:gd name="T105" fmla="*/ 428 h 42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01" h="428">
                  <a:moveTo>
                    <a:pt x="33" y="261"/>
                  </a:moveTo>
                  <a:cubicBezTo>
                    <a:pt x="5" y="301"/>
                    <a:pt x="0" y="259"/>
                    <a:pt x="10" y="318"/>
                  </a:cubicBezTo>
                  <a:cubicBezTo>
                    <a:pt x="19" y="316"/>
                    <a:pt x="30" y="318"/>
                    <a:pt x="38" y="313"/>
                  </a:cubicBezTo>
                  <a:cubicBezTo>
                    <a:pt x="44" y="309"/>
                    <a:pt x="43" y="293"/>
                    <a:pt x="50" y="295"/>
                  </a:cubicBezTo>
                  <a:cubicBezTo>
                    <a:pt x="64" y="299"/>
                    <a:pt x="57" y="322"/>
                    <a:pt x="62" y="336"/>
                  </a:cubicBezTo>
                  <a:cubicBezTo>
                    <a:pt x="60" y="353"/>
                    <a:pt x="62" y="371"/>
                    <a:pt x="56" y="387"/>
                  </a:cubicBezTo>
                  <a:cubicBezTo>
                    <a:pt x="41" y="428"/>
                    <a:pt x="34" y="385"/>
                    <a:pt x="33" y="382"/>
                  </a:cubicBezTo>
                  <a:cubicBezTo>
                    <a:pt x="38" y="348"/>
                    <a:pt x="34" y="336"/>
                    <a:pt x="62" y="318"/>
                  </a:cubicBezTo>
                  <a:cubicBezTo>
                    <a:pt x="73" y="281"/>
                    <a:pt x="75" y="265"/>
                    <a:pt x="79" y="220"/>
                  </a:cubicBezTo>
                  <a:cubicBezTo>
                    <a:pt x="100" y="228"/>
                    <a:pt x="104" y="241"/>
                    <a:pt x="125" y="249"/>
                  </a:cubicBezTo>
                  <a:cubicBezTo>
                    <a:pt x="150" y="240"/>
                    <a:pt x="147" y="228"/>
                    <a:pt x="154" y="203"/>
                  </a:cubicBezTo>
                  <a:cubicBezTo>
                    <a:pt x="156" y="197"/>
                    <a:pt x="157" y="192"/>
                    <a:pt x="159" y="186"/>
                  </a:cubicBezTo>
                  <a:cubicBezTo>
                    <a:pt x="161" y="180"/>
                    <a:pt x="171" y="169"/>
                    <a:pt x="165" y="169"/>
                  </a:cubicBezTo>
                  <a:cubicBezTo>
                    <a:pt x="159" y="169"/>
                    <a:pt x="149" y="199"/>
                    <a:pt x="148" y="203"/>
                  </a:cubicBezTo>
                  <a:cubicBezTo>
                    <a:pt x="165" y="252"/>
                    <a:pt x="179" y="218"/>
                    <a:pt x="188" y="192"/>
                  </a:cubicBezTo>
                  <a:cubicBezTo>
                    <a:pt x="186" y="186"/>
                    <a:pt x="180" y="168"/>
                    <a:pt x="182" y="174"/>
                  </a:cubicBezTo>
                  <a:cubicBezTo>
                    <a:pt x="184" y="180"/>
                    <a:pt x="183" y="188"/>
                    <a:pt x="188" y="192"/>
                  </a:cubicBezTo>
                  <a:cubicBezTo>
                    <a:pt x="192" y="196"/>
                    <a:pt x="200" y="195"/>
                    <a:pt x="206" y="197"/>
                  </a:cubicBezTo>
                  <a:cubicBezTo>
                    <a:pt x="223" y="173"/>
                    <a:pt x="230" y="152"/>
                    <a:pt x="246" y="128"/>
                  </a:cubicBezTo>
                  <a:cubicBezTo>
                    <a:pt x="231" y="72"/>
                    <a:pt x="251" y="87"/>
                    <a:pt x="292" y="99"/>
                  </a:cubicBezTo>
                  <a:cubicBezTo>
                    <a:pt x="288" y="114"/>
                    <a:pt x="287" y="128"/>
                    <a:pt x="275" y="140"/>
                  </a:cubicBezTo>
                  <a:cubicBezTo>
                    <a:pt x="270" y="145"/>
                    <a:pt x="257" y="144"/>
                    <a:pt x="257" y="151"/>
                  </a:cubicBezTo>
                  <a:cubicBezTo>
                    <a:pt x="257" y="157"/>
                    <a:pt x="269" y="148"/>
                    <a:pt x="275" y="146"/>
                  </a:cubicBezTo>
                  <a:cubicBezTo>
                    <a:pt x="279" y="140"/>
                    <a:pt x="281" y="133"/>
                    <a:pt x="286" y="128"/>
                  </a:cubicBezTo>
                  <a:cubicBezTo>
                    <a:pt x="291" y="124"/>
                    <a:pt x="299" y="127"/>
                    <a:pt x="303" y="122"/>
                  </a:cubicBezTo>
                  <a:cubicBezTo>
                    <a:pt x="310" y="112"/>
                    <a:pt x="315" y="88"/>
                    <a:pt x="315" y="88"/>
                  </a:cubicBezTo>
                  <a:cubicBezTo>
                    <a:pt x="320" y="45"/>
                    <a:pt x="317" y="0"/>
                    <a:pt x="355" y="59"/>
                  </a:cubicBezTo>
                  <a:cubicBezTo>
                    <a:pt x="354" y="62"/>
                    <a:pt x="345" y="92"/>
                    <a:pt x="344" y="94"/>
                  </a:cubicBezTo>
                  <a:cubicBezTo>
                    <a:pt x="340" y="99"/>
                    <a:pt x="320" y="109"/>
                    <a:pt x="326" y="105"/>
                  </a:cubicBezTo>
                  <a:cubicBezTo>
                    <a:pt x="332" y="101"/>
                    <a:pt x="338" y="98"/>
                    <a:pt x="344" y="94"/>
                  </a:cubicBezTo>
                  <a:cubicBezTo>
                    <a:pt x="350" y="90"/>
                    <a:pt x="355" y="86"/>
                    <a:pt x="361" y="82"/>
                  </a:cubicBezTo>
                  <a:cubicBezTo>
                    <a:pt x="365" y="76"/>
                    <a:pt x="368" y="69"/>
                    <a:pt x="373" y="65"/>
                  </a:cubicBezTo>
                  <a:cubicBezTo>
                    <a:pt x="378" y="61"/>
                    <a:pt x="386" y="63"/>
                    <a:pt x="390" y="59"/>
                  </a:cubicBezTo>
                  <a:cubicBezTo>
                    <a:pt x="400" y="49"/>
                    <a:pt x="401" y="20"/>
                    <a:pt x="401" y="7"/>
                  </a:cubicBezTo>
                </a:path>
              </a:pathLst>
            </a:custGeom>
            <a:noFill/>
            <a:ln w="19050">
              <a:solidFill>
                <a:srgbClr val="000066"/>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solidFill>
                  <a:srgbClr val="000066"/>
                </a:solidFill>
              </a:endParaRPr>
            </a:p>
          </p:txBody>
        </p:sp>
      </p:grpSp>
      <p:sp>
        <p:nvSpPr>
          <p:cNvPr id="27740" name="Text Box 92"/>
          <p:cNvSpPr txBox="1">
            <a:spLocks noChangeArrowheads="1"/>
          </p:cNvSpPr>
          <p:nvPr/>
        </p:nvSpPr>
        <p:spPr bwMode="auto">
          <a:xfrm>
            <a:off x="5516563" y="1922463"/>
            <a:ext cx="3175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900" b="1">
                <a:solidFill>
                  <a:srgbClr val="CC3300"/>
                </a:solidFill>
              </a:rPr>
              <a:t> </a:t>
            </a:r>
            <a:r>
              <a:rPr lang="en-US" altLang="en-US" sz="1200" b="1">
                <a:solidFill>
                  <a:srgbClr val="000066"/>
                </a:solidFill>
              </a:rPr>
              <a:t>Fuel type changes from  </a:t>
            </a:r>
            <a:r>
              <a:rPr lang="en-US" altLang="en-US" sz="1400" b="1" u="sng">
                <a:solidFill>
                  <a:srgbClr val="000066"/>
                </a:solidFill>
              </a:rPr>
              <a:t>grass</a:t>
            </a:r>
            <a:r>
              <a:rPr lang="en-US" altLang="en-US" sz="1200" b="1">
                <a:solidFill>
                  <a:srgbClr val="000066"/>
                </a:solidFill>
              </a:rPr>
              <a:t> to </a:t>
            </a:r>
            <a:r>
              <a:rPr lang="en-US" altLang="en-US" sz="1400" b="1" u="sng">
                <a:solidFill>
                  <a:srgbClr val="000066"/>
                </a:solidFill>
              </a:rPr>
              <a:t>litter</a:t>
            </a:r>
          </a:p>
        </p:txBody>
      </p:sp>
      <p:sp>
        <p:nvSpPr>
          <p:cNvPr id="27741" name="Text Box 93"/>
          <p:cNvSpPr txBox="1">
            <a:spLocks noChangeArrowheads="1"/>
          </p:cNvSpPr>
          <p:nvPr/>
        </p:nvSpPr>
        <p:spPr bwMode="auto">
          <a:xfrm>
            <a:off x="6488113" y="2573338"/>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solidFill>
                  <a:srgbClr val="000066"/>
                </a:solidFill>
              </a:rPr>
              <a:t>x</a:t>
            </a:r>
          </a:p>
        </p:txBody>
      </p:sp>
      <p:sp>
        <p:nvSpPr>
          <p:cNvPr id="27742" name="Text Box 94"/>
          <p:cNvSpPr txBox="1">
            <a:spLocks noChangeArrowheads="1"/>
          </p:cNvSpPr>
          <p:nvPr/>
        </p:nvSpPr>
        <p:spPr bwMode="auto">
          <a:xfrm>
            <a:off x="6905625" y="2347913"/>
            <a:ext cx="2682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solidFill>
                  <a:srgbClr val="000066"/>
                </a:solidFill>
              </a:rPr>
              <a:t>x</a:t>
            </a:r>
          </a:p>
        </p:txBody>
      </p:sp>
      <p:sp>
        <p:nvSpPr>
          <p:cNvPr id="27743" name="Text Box 95"/>
          <p:cNvSpPr txBox="1">
            <a:spLocks noChangeArrowheads="1"/>
          </p:cNvSpPr>
          <p:nvPr/>
        </p:nvSpPr>
        <p:spPr bwMode="auto">
          <a:xfrm>
            <a:off x="6646863" y="3389313"/>
            <a:ext cx="3698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solidFill>
                  <a:srgbClr val="000066"/>
                </a:solidFill>
              </a:rPr>
              <a:t>1X</a:t>
            </a:r>
          </a:p>
        </p:txBody>
      </p:sp>
      <p:sp>
        <p:nvSpPr>
          <p:cNvPr id="27744" name="Text Box 96"/>
          <p:cNvSpPr txBox="1">
            <a:spLocks noChangeArrowheads="1"/>
          </p:cNvSpPr>
          <p:nvPr/>
        </p:nvSpPr>
        <p:spPr bwMode="auto">
          <a:xfrm>
            <a:off x="5859463" y="3570288"/>
            <a:ext cx="4540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solidFill>
                  <a:srgbClr val="000066"/>
                </a:solidFill>
              </a:rPr>
              <a:t>14X</a:t>
            </a:r>
          </a:p>
        </p:txBody>
      </p:sp>
      <p:sp>
        <p:nvSpPr>
          <p:cNvPr id="27745" name="Text Box 97"/>
          <p:cNvSpPr txBox="1">
            <a:spLocks noChangeArrowheads="1"/>
          </p:cNvSpPr>
          <p:nvPr/>
        </p:nvSpPr>
        <p:spPr bwMode="auto">
          <a:xfrm>
            <a:off x="7540625" y="3576638"/>
            <a:ext cx="2682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solidFill>
                  <a:srgbClr val="000066"/>
                </a:solidFill>
              </a:rPr>
              <a:t>x</a:t>
            </a:r>
          </a:p>
        </p:txBody>
      </p:sp>
      <p:sp>
        <p:nvSpPr>
          <p:cNvPr id="27746" name="Text Box 98"/>
          <p:cNvSpPr txBox="1">
            <a:spLocks noChangeArrowheads="1"/>
          </p:cNvSpPr>
          <p:nvPr/>
        </p:nvSpPr>
        <p:spPr bwMode="auto">
          <a:xfrm>
            <a:off x="4992688" y="3797300"/>
            <a:ext cx="974725"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lnSpc>
                <a:spcPct val="140000"/>
              </a:lnSpc>
            </a:pPr>
            <a:r>
              <a:rPr lang="en-US" altLang="en-US" sz="1200" b="1">
                <a:solidFill>
                  <a:srgbClr val="000066"/>
                </a:solidFill>
              </a:rPr>
              <a:t>½ slope in </a:t>
            </a:r>
          </a:p>
          <a:p>
            <a:pPr eaLnBrk="1" hangingPunct="1">
              <a:lnSpc>
                <a:spcPct val="120000"/>
              </a:lnSpc>
            </a:pPr>
            <a:r>
              <a:rPr lang="en-US" altLang="en-US" sz="1200" b="1">
                <a:solidFill>
                  <a:srgbClr val="000066"/>
                </a:solidFill>
              </a:rPr>
              <a:t>20 min</a:t>
            </a:r>
          </a:p>
        </p:txBody>
      </p:sp>
      <p:sp>
        <p:nvSpPr>
          <p:cNvPr id="27747" name="Text Box 99"/>
          <p:cNvSpPr txBox="1">
            <a:spLocks noChangeArrowheads="1"/>
          </p:cNvSpPr>
          <p:nvPr/>
        </p:nvSpPr>
        <p:spPr bwMode="auto">
          <a:xfrm>
            <a:off x="7281863" y="3987800"/>
            <a:ext cx="14271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solidFill>
                  <a:srgbClr val="000066"/>
                </a:solidFill>
              </a:rPr>
              <a:t>½ slope in 4+ hrs</a:t>
            </a:r>
          </a:p>
        </p:txBody>
      </p:sp>
      <p:grpSp>
        <p:nvGrpSpPr>
          <p:cNvPr id="2071" name="Group 101"/>
          <p:cNvGrpSpPr>
            <a:grpSpLocks/>
          </p:cNvGrpSpPr>
          <p:nvPr/>
        </p:nvGrpSpPr>
        <p:grpSpPr bwMode="auto">
          <a:xfrm>
            <a:off x="7145338" y="1003300"/>
            <a:ext cx="1108075" cy="827088"/>
            <a:chOff x="4550" y="222"/>
            <a:chExt cx="1014" cy="757"/>
          </a:xfrm>
        </p:grpSpPr>
        <p:sp>
          <p:nvSpPr>
            <p:cNvPr id="2073" name="Freeform 102"/>
            <p:cNvSpPr>
              <a:spLocks/>
            </p:cNvSpPr>
            <p:nvPr/>
          </p:nvSpPr>
          <p:spPr bwMode="auto">
            <a:xfrm>
              <a:off x="4550" y="351"/>
              <a:ext cx="1014" cy="622"/>
            </a:xfrm>
            <a:custGeom>
              <a:avLst/>
              <a:gdLst>
                <a:gd name="T0" fmla="*/ 0 w 1014"/>
                <a:gd name="T1" fmla="*/ 622 h 622"/>
                <a:gd name="T2" fmla="*/ 52 w 1014"/>
                <a:gd name="T3" fmla="*/ 582 h 622"/>
                <a:gd name="T4" fmla="*/ 139 w 1014"/>
                <a:gd name="T5" fmla="*/ 530 h 622"/>
                <a:gd name="T6" fmla="*/ 185 w 1014"/>
                <a:gd name="T7" fmla="*/ 496 h 622"/>
                <a:gd name="T8" fmla="*/ 317 w 1014"/>
                <a:gd name="T9" fmla="*/ 398 h 622"/>
                <a:gd name="T10" fmla="*/ 352 w 1014"/>
                <a:gd name="T11" fmla="*/ 375 h 622"/>
                <a:gd name="T12" fmla="*/ 375 w 1014"/>
                <a:gd name="T13" fmla="*/ 346 h 622"/>
                <a:gd name="T14" fmla="*/ 432 w 1014"/>
                <a:gd name="T15" fmla="*/ 277 h 622"/>
                <a:gd name="T16" fmla="*/ 496 w 1014"/>
                <a:gd name="T17" fmla="*/ 237 h 622"/>
                <a:gd name="T18" fmla="*/ 588 w 1014"/>
                <a:gd name="T19" fmla="*/ 179 h 622"/>
                <a:gd name="T20" fmla="*/ 622 w 1014"/>
                <a:gd name="T21" fmla="*/ 156 h 622"/>
                <a:gd name="T22" fmla="*/ 640 w 1014"/>
                <a:gd name="T23" fmla="*/ 144 h 622"/>
                <a:gd name="T24" fmla="*/ 697 w 1014"/>
                <a:gd name="T25" fmla="*/ 93 h 622"/>
                <a:gd name="T26" fmla="*/ 772 w 1014"/>
                <a:gd name="T27" fmla="*/ 41 h 622"/>
                <a:gd name="T28" fmla="*/ 790 w 1014"/>
                <a:gd name="T29" fmla="*/ 23 h 622"/>
                <a:gd name="T30" fmla="*/ 859 w 1014"/>
                <a:gd name="T31" fmla="*/ 6 h 622"/>
                <a:gd name="T32" fmla="*/ 991 w 1014"/>
                <a:gd name="T33" fmla="*/ 29 h 622"/>
                <a:gd name="T34" fmla="*/ 1014 w 1014"/>
                <a:gd name="T35" fmla="*/ 52 h 62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14"/>
                <a:gd name="T55" fmla="*/ 0 h 622"/>
                <a:gd name="T56" fmla="*/ 1014 w 1014"/>
                <a:gd name="T57" fmla="*/ 622 h 62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14" h="622">
                  <a:moveTo>
                    <a:pt x="0" y="622"/>
                  </a:moveTo>
                  <a:cubicBezTo>
                    <a:pt x="19" y="610"/>
                    <a:pt x="33" y="594"/>
                    <a:pt x="52" y="582"/>
                  </a:cubicBezTo>
                  <a:cubicBezTo>
                    <a:pt x="81" y="563"/>
                    <a:pt x="111" y="549"/>
                    <a:pt x="139" y="530"/>
                  </a:cubicBezTo>
                  <a:cubicBezTo>
                    <a:pt x="152" y="509"/>
                    <a:pt x="164" y="509"/>
                    <a:pt x="185" y="496"/>
                  </a:cubicBezTo>
                  <a:cubicBezTo>
                    <a:pt x="214" y="448"/>
                    <a:pt x="278" y="437"/>
                    <a:pt x="317" y="398"/>
                  </a:cubicBezTo>
                  <a:cubicBezTo>
                    <a:pt x="338" y="377"/>
                    <a:pt x="326" y="384"/>
                    <a:pt x="352" y="375"/>
                  </a:cubicBezTo>
                  <a:cubicBezTo>
                    <a:pt x="367" y="331"/>
                    <a:pt x="346" y="382"/>
                    <a:pt x="375" y="346"/>
                  </a:cubicBezTo>
                  <a:cubicBezTo>
                    <a:pt x="398" y="318"/>
                    <a:pt x="397" y="299"/>
                    <a:pt x="432" y="277"/>
                  </a:cubicBezTo>
                  <a:cubicBezTo>
                    <a:pt x="447" y="256"/>
                    <a:pt x="471" y="244"/>
                    <a:pt x="496" y="237"/>
                  </a:cubicBezTo>
                  <a:cubicBezTo>
                    <a:pt x="525" y="215"/>
                    <a:pt x="558" y="200"/>
                    <a:pt x="588" y="179"/>
                  </a:cubicBezTo>
                  <a:cubicBezTo>
                    <a:pt x="657" y="132"/>
                    <a:pt x="554" y="201"/>
                    <a:pt x="622" y="156"/>
                  </a:cubicBezTo>
                  <a:cubicBezTo>
                    <a:pt x="628" y="152"/>
                    <a:pt x="640" y="144"/>
                    <a:pt x="640" y="144"/>
                  </a:cubicBezTo>
                  <a:cubicBezTo>
                    <a:pt x="648" y="121"/>
                    <a:pt x="673" y="100"/>
                    <a:pt x="697" y="93"/>
                  </a:cubicBezTo>
                  <a:cubicBezTo>
                    <a:pt x="721" y="77"/>
                    <a:pt x="751" y="62"/>
                    <a:pt x="772" y="41"/>
                  </a:cubicBezTo>
                  <a:cubicBezTo>
                    <a:pt x="778" y="35"/>
                    <a:pt x="783" y="27"/>
                    <a:pt x="790" y="23"/>
                  </a:cubicBezTo>
                  <a:cubicBezTo>
                    <a:pt x="806" y="14"/>
                    <a:pt x="842" y="9"/>
                    <a:pt x="859" y="6"/>
                  </a:cubicBezTo>
                  <a:cubicBezTo>
                    <a:pt x="925" y="10"/>
                    <a:pt x="946" y="0"/>
                    <a:pt x="991" y="29"/>
                  </a:cubicBezTo>
                  <a:cubicBezTo>
                    <a:pt x="1005" y="49"/>
                    <a:pt x="997" y="43"/>
                    <a:pt x="1014" y="52"/>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solidFill>
                  <a:srgbClr val="000066"/>
                </a:solidFill>
              </a:endParaRPr>
            </a:p>
          </p:txBody>
        </p:sp>
        <p:sp>
          <p:nvSpPr>
            <p:cNvPr id="2074" name="Freeform 103"/>
            <p:cNvSpPr>
              <a:spLocks/>
            </p:cNvSpPr>
            <p:nvPr/>
          </p:nvSpPr>
          <p:spPr bwMode="auto">
            <a:xfrm>
              <a:off x="4746" y="222"/>
              <a:ext cx="732" cy="602"/>
            </a:xfrm>
            <a:custGeom>
              <a:avLst/>
              <a:gdLst>
                <a:gd name="T0" fmla="*/ 0 w 732"/>
                <a:gd name="T1" fmla="*/ 602 h 602"/>
                <a:gd name="T2" fmla="*/ 29 w 732"/>
                <a:gd name="T3" fmla="*/ 533 h 602"/>
                <a:gd name="T4" fmla="*/ 58 w 732"/>
                <a:gd name="T5" fmla="*/ 325 h 602"/>
                <a:gd name="T6" fmla="*/ 104 w 732"/>
                <a:gd name="T7" fmla="*/ 486 h 602"/>
                <a:gd name="T8" fmla="*/ 138 w 732"/>
                <a:gd name="T9" fmla="*/ 400 h 602"/>
                <a:gd name="T10" fmla="*/ 150 w 732"/>
                <a:gd name="T11" fmla="*/ 366 h 602"/>
                <a:gd name="T12" fmla="*/ 167 w 732"/>
                <a:gd name="T13" fmla="*/ 423 h 602"/>
                <a:gd name="T14" fmla="*/ 190 w 732"/>
                <a:gd name="T15" fmla="*/ 366 h 602"/>
                <a:gd name="T16" fmla="*/ 202 w 732"/>
                <a:gd name="T17" fmla="*/ 383 h 602"/>
                <a:gd name="T18" fmla="*/ 213 w 732"/>
                <a:gd name="T19" fmla="*/ 366 h 602"/>
                <a:gd name="T20" fmla="*/ 236 w 732"/>
                <a:gd name="T21" fmla="*/ 314 h 602"/>
                <a:gd name="T22" fmla="*/ 254 w 732"/>
                <a:gd name="T23" fmla="*/ 245 h 602"/>
                <a:gd name="T24" fmla="*/ 277 w 732"/>
                <a:gd name="T25" fmla="*/ 325 h 602"/>
                <a:gd name="T26" fmla="*/ 294 w 732"/>
                <a:gd name="T27" fmla="*/ 273 h 602"/>
                <a:gd name="T28" fmla="*/ 317 w 732"/>
                <a:gd name="T29" fmla="*/ 291 h 602"/>
                <a:gd name="T30" fmla="*/ 346 w 732"/>
                <a:gd name="T31" fmla="*/ 135 h 602"/>
                <a:gd name="T32" fmla="*/ 369 w 732"/>
                <a:gd name="T33" fmla="*/ 262 h 602"/>
                <a:gd name="T34" fmla="*/ 386 w 732"/>
                <a:gd name="T35" fmla="*/ 198 h 602"/>
                <a:gd name="T36" fmla="*/ 403 w 732"/>
                <a:gd name="T37" fmla="*/ 216 h 602"/>
                <a:gd name="T38" fmla="*/ 409 w 732"/>
                <a:gd name="T39" fmla="*/ 233 h 602"/>
                <a:gd name="T40" fmla="*/ 415 w 732"/>
                <a:gd name="T41" fmla="*/ 216 h 602"/>
                <a:gd name="T42" fmla="*/ 421 w 732"/>
                <a:gd name="T43" fmla="*/ 193 h 602"/>
                <a:gd name="T44" fmla="*/ 438 w 732"/>
                <a:gd name="T45" fmla="*/ 193 h 602"/>
                <a:gd name="T46" fmla="*/ 478 w 732"/>
                <a:gd name="T47" fmla="*/ 83 h 602"/>
                <a:gd name="T48" fmla="*/ 501 w 732"/>
                <a:gd name="T49" fmla="*/ 135 h 602"/>
                <a:gd name="T50" fmla="*/ 513 w 732"/>
                <a:gd name="T51" fmla="*/ 170 h 602"/>
                <a:gd name="T52" fmla="*/ 542 w 732"/>
                <a:gd name="T53" fmla="*/ 72 h 602"/>
                <a:gd name="T54" fmla="*/ 576 w 732"/>
                <a:gd name="T55" fmla="*/ 95 h 602"/>
                <a:gd name="T56" fmla="*/ 611 w 732"/>
                <a:gd name="T57" fmla="*/ 89 h 602"/>
                <a:gd name="T58" fmla="*/ 640 w 732"/>
                <a:gd name="T59" fmla="*/ 20 h 602"/>
                <a:gd name="T60" fmla="*/ 645 w 732"/>
                <a:gd name="T61" fmla="*/ 3 h 602"/>
                <a:gd name="T62" fmla="*/ 668 w 732"/>
                <a:gd name="T63" fmla="*/ 37 h 602"/>
                <a:gd name="T64" fmla="*/ 697 w 732"/>
                <a:gd name="T65" fmla="*/ 112 h 602"/>
                <a:gd name="T66" fmla="*/ 709 w 732"/>
                <a:gd name="T67" fmla="*/ 95 h 602"/>
                <a:gd name="T68" fmla="*/ 714 w 732"/>
                <a:gd name="T69" fmla="*/ 78 h 602"/>
                <a:gd name="T70" fmla="*/ 726 w 732"/>
                <a:gd name="T71" fmla="*/ 112 h 602"/>
                <a:gd name="T72" fmla="*/ 732 w 732"/>
                <a:gd name="T73" fmla="*/ 129 h 602"/>
                <a:gd name="T74" fmla="*/ 726 w 732"/>
                <a:gd name="T75" fmla="*/ 141 h 60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32"/>
                <a:gd name="T115" fmla="*/ 0 h 602"/>
                <a:gd name="T116" fmla="*/ 732 w 732"/>
                <a:gd name="T117" fmla="*/ 602 h 60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32" h="602">
                  <a:moveTo>
                    <a:pt x="0" y="602"/>
                  </a:moveTo>
                  <a:cubicBezTo>
                    <a:pt x="29" y="557"/>
                    <a:pt x="21" y="581"/>
                    <a:pt x="29" y="533"/>
                  </a:cubicBezTo>
                  <a:cubicBezTo>
                    <a:pt x="33" y="453"/>
                    <a:pt x="39" y="398"/>
                    <a:pt x="58" y="325"/>
                  </a:cubicBezTo>
                  <a:cubicBezTo>
                    <a:pt x="89" y="373"/>
                    <a:pt x="70" y="438"/>
                    <a:pt x="104" y="486"/>
                  </a:cubicBezTo>
                  <a:cubicBezTo>
                    <a:pt x="114" y="456"/>
                    <a:pt x="125" y="428"/>
                    <a:pt x="138" y="400"/>
                  </a:cubicBezTo>
                  <a:cubicBezTo>
                    <a:pt x="143" y="389"/>
                    <a:pt x="150" y="366"/>
                    <a:pt x="150" y="366"/>
                  </a:cubicBezTo>
                  <a:cubicBezTo>
                    <a:pt x="157" y="385"/>
                    <a:pt x="161" y="404"/>
                    <a:pt x="167" y="423"/>
                  </a:cubicBezTo>
                  <a:cubicBezTo>
                    <a:pt x="180" y="404"/>
                    <a:pt x="184" y="388"/>
                    <a:pt x="190" y="366"/>
                  </a:cubicBezTo>
                  <a:cubicBezTo>
                    <a:pt x="194" y="372"/>
                    <a:pt x="195" y="383"/>
                    <a:pt x="202" y="383"/>
                  </a:cubicBezTo>
                  <a:cubicBezTo>
                    <a:pt x="209" y="383"/>
                    <a:pt x="210" y="372"/>
                    <a:pt x="213" y="366"/>
                  </a:cubicBezTo>
                  <a:cubicBezTo>
                    <a:pt x="240" y="305"/>
                    <a:pt x="211" y="352"/>
                    <a:pt x="236" y="314"/>
                  </a:cubicBezTo>
                  <a:cubicBezTo>
                    <a:pt x="241" y="290"/>
                    <a:pt x="248" y="268"/>
                    <a:pt x="254" y="245"/>
                  </a:cubicBezTo>
                  <a:cubicBezTo>
                    <a:pt x="262" y="272"/>
                    <a:pt x="268" y="299"/>
                    <a:pt x="277" y="325"/>
                  </a:cubicBezTo>
                  <a:cubicBezTo>
                    <a:pt x="282" y="308"/>
                    <a:pt x="294" y="273"/>
                    <a:pt x="294" y="273"/>
                  </a:cubicBezTo>
                  <a:cubicBezTo>
                    <a:pt x="299" y="289"/>
                    <a:pt x="303" y="331"/>
                    <a:pt x="317" y="291"/>
                  </a:cubicBezTo>
                  <a:cubicBezTo>
                    <a:pt x="326" y="241"/>
                    <a:pt x="329" y="183"/>
                    <a:pt x="346" y="135"/>
                  </a:cubicBezTo>
                  <a:cubicBezTo>
                    <a:pt x="350" y="177"/>
                    <a:pt x="355" y="222"/>
                    <a:pt x="369" y="262"/>
                  </a:cubicBezTo>
                  <a:cubicBezTo>
                    <a:pt x="376" y="241"/>
                    <a:pt x="379" y="219"/>
                    <a:pt x="386" y="198"/>
                  </a:cubicBezTo>
                  <a:cubicBezTo>
                    <a:pt x="392" y="204"/>
                    <a:pt x="398" y="209"/>
                    <a:pt x="403" y="216"/>
                  </a:cubicBezTo>
                  <a:cubicBezTo>
                    <a:pt x="406" y="221"/>
                    <a:pt x="403" y="233"/>
                    <a:pt x="409" y="233"/>
                  </a:cubicBezTo>
                  <a:cubicBezTo>
                    <a:pt x="415" y="233"/>
                    <a:pt x="413" y="222"/>
                    <a:pt x="415" y="216"/>
                  </a:cubicBezTo>
                  <a:cubicBezTo>
                    <a:pt x="417" y="208"/>
                    <a:pt x="419" y="201"/>
                    <a:pt x="421" y="193"/>
                  </a:cubicBezTo>
                  <a:cubicBezTo>
                    <a:pt x="430" y="118"/>
                    <a:pt x="430" y="164"/>
                    <a:pt x="438" y="193"/>
                  </a:cubicBezTo>
                  <a:cubicBezTo>
                    <a:pt x="471" y="170"/>
                    <a:pt x="470" y="121"/>
                    <a:pt x="478" y="83"/>
                  </a:cubicBezTo>
                  <a:cubicBezTo>
                    <a:pt x="490" y="101"/>
                    <a:pt x="494" y="115"/>
                    <a:pt x="501" y="135"/>
                  </a:cubicBezTo>
                  <a:cubicBezTo>
                    <a:pt x="505" y="147"/>
                    <a:pt x="513" y="170"/>
                    <a:pt x="513" y="170"/>
                  </a:cubicBezTo>
                  <a:cubicBezTo>
                    <a:pt x="531" y="140"/>
                    <a:pt x="530" y="105"/>
                    <a:pt x="542" y="72"/>
                  </a:cubicBezTo>
                  <a:cubicBezTo>
                    <a:pt x="552" y="105"/>
                    <a:pt x="540" y="112"/>
                    <a:pt x="576" y="95"/>
                  </a:cubicBezTo>
                  <a:cubicBezTo>
                    <a:pt x="587" y="126"/>
                    <a:pt x="599" y="112"/>
                    <a:pt x="611" y="89"/>
                  </a:cubicBezTo>
                  <a:cubicBezTo>
                    <a:pt x="623" y="66"/>
                    <a:pt x="624" y="42"/>
                    <a:pt x="640" y="20"/>
                  </a:cubicBezTo>
                  <a:cubicBezTo>
                    <a:pt x="642" y="14"/>
                    <a:pt x="640" y="0"/>
                    <a:pt x="645" y="3"/>
                  </a:cubicBezTo>
                  <a:cubicBezTo>
                    <a:pt x="657" y="10"/>
                    <a:pt x="668" y="37"/>
                    <a:pt x="668" y="37"/>
                  </a:cubicBezTo>
                  <a:cubicBezTo>
                    <a:pt x="675" y="64"/>
                    <a:pt x="682" y="89"/>
                    <a:pt x="697" y="112"/>
                  </a:cubicBezTo>
                  <a:cubicBezTo>
                    <a:pt x="701" y="106"/>
                    <a:pt x="706" y="101"/>
                    <a:pt x="709" y="95"/>
                  </a:cubicBezTo>
                  <a:cubicBezTo>
                    <a:pt x="712" y="90"/>
                    <a:pt x="710" y="74"/>
                    <a:pt x="714" y="78"/>
                  </a:cubicBezTo>
                  <a:cubicBezTo>
                    <a:pt x="722" y="86"/>
                    <a:pt x="722" y="101"/>
                    <a:pt x="726" y="112"/>
                  </a:cubicBezTo>
                  <a:cubicBezTo>
                    <a:pt x="728" y="118"/>
                    <a:pt x="732" y="129"/>
                    <a:pt x="732" y="129"/>
                  </a:cubicBezTo>
                  <a:cubicBezTo>
                    <a:pt x="725" y="149"/>
                    <a:pt x="726" y="153"/>
                    <a:pt x="726" y="141"/>
                  </a:cubicBezTo>
                </a:path>
              </a:pathLst>
            </a:custGeom>
            <a:noFill/>
            <a:ln w="19050">
              <a:solidFill>
                <a:srgbClr val="000066"/>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solidFill>
                  <a:srgbClr val="000066"/>
                </a:solidFill>
              </a:endParaRPr>
            </a:p>
          </p:txBody>
        </p:sp>
        <p:sp>
          <p:nvSpPr>
            <p:cNvPr id="2075" name="Freeform 104"/>
            <p:cNvSpPr>
              <a:spLocks/>
            </p:cNvSpPr>
            <p:nvPr/>
          </p:nvSpPr>
          <p:spPr bwMode="auto">
            <a:xfrm>
              <a:off x="4886" y="691"/>
              <a:ext cx="367" cy="288"/>
            </a:xfrm>
            <a:custGeom>
              <a:avLst/>
              <a:gdLst>
                <a:gd name="T0" fmla="*/ 22 w 367"/>
                <a:gd name="T1" fmla="*/ 288 h 288"/>
                <a:gd name="T2" fmla="*/ 45 w 367"/>
                <a:gd name="T3" fmla="*/ 236 h 288"/>
                <a:gd name="T4" fmla="*/ 16 w 367"/>
                <a:gd name="T5" fmla="*/ 133 h 288"/>
                <a:gd name="T6" fmla="*/ 68 w 367"/>
                <a:gd name="T7" fmla="*/ 236 h 288"/>
                <a:gd name="T8" fmla="*/ 85 w 367"/>
                <a:gd name="T9" fmla="*/ 231 h 288"/>
                <a:gd name="T10" fmla="*/ 96 w 367"/>
                <a:gd name="T11" fmla="*/ 190 h 288"/>
                <a:gd name="T12" fmla="*/ 102 w 367"/>
                <a:gd name="T13" fmla="*/ 208 h 288"/>
                <a:gd name="T14" fmla="*/ 114 w 367"/>
                <a:gd name="T15" fmla="*/ 104 h 288"/>
                <a:gd name="T16" fmla="*/ 102 w 367"/>
                <a:gd name="T17" fmla="*/ 69 h 288"/>
                <a:gd name="T18" fmla="*/ 96 w 367"/>
                <a:gd name="T19" fmla="*/ 52 h 288"/>
                <a:gd name="T20" fmla="*/ 108 w 367"/>
                <a:gd name="T21" fmla="*/ 87 h 288"/>
                <a:gd name="T22" fmla="*/ 131 w 367"/>
                <a:gd name="T23" fmla="*/ 138 h 288"/>
                <a:gd name="T24" fmla="*/ 183 w 367"/>
                <a:gd name="T25" fmla="*/ 144 h 288"/>
                <a:gd name="T26" fmla="*/ 177 w 367"/>
                <a:gd name="T27" fmla="*/ 81 h 288"/>
                <a:gd name="T28" fmla="*/ 154 w 367"/>
                <a:gd name="T29" fmla="*/ 12 h 288"/>
                <a:gd name="T30" fmla="*/ 160 w 367"/>
                <a:gd name="T31" fmla="*/ 29 h 288"/>
                <a:gd name="T32" fmla="*/ 166 w 367"/>
                <a:gd name="T33" fmla="*/ 46 h 288"/>
                <a:gd name="T34" fmla="*/ 217 w 367"/>
                <a:gd name="T35" fmla="*/ 121 h 288"/>
                <a:gd name="T36" fmla="*/ 246 w 367"/>
                <a:gd name="T37" fmla="*/ 81 h 288"/>
                <a:gd name="T38" fmla="*/ 229 w 367"/>
                <a:gd name="T39" fmla="*/ 46 h 288"/>
                <a:gd name="T40" fmla="*/ 269 w 367"/>
                <a:gd name="T41" fmla="*/ 81 h 288"/>
                <a:gd name="T42" fmla="*/ 281 w 367"/>
                <a:gd name="T43" fmla="*/ 64 h 288"/>
                <a:gd name="T44" fmla="*/ 286 w 367"/>
                <a:gd name="T45" fmla="*/ 6 h 288"/>
                <a:gd name="T46" fmla="*/ 298 w 367"/>
                <a:gd name="T47" fmla="*/ 23 h 288"/>
                <a:gd name="T48" fmla="*/ 315 w 367"/>
                <a:gd name="T49" fmla="*/ 29 h 288"/>
                <a:gd name="T50" fmla="*/ 350 w 367"/>
                <a:gd name="T51" fmla="*/ 23 h 288"/>
                <a:gd name="T52" fmla="*/ 367 w 367"/>
                <a:gd name="T53" fmla="*/ 0 h 28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67"/>
                <a:gd name="T82" fmla="*/ 0 h 288"/>
                <a:gd name="T83" fmla="*/ 367 w 367"/>
                <a:gd name="T84" fmla="*/ 288 h 28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67" h="288">
                  <a:moveTo>
                    <a:pt x="22" y="288"/>
                  </a:moveTo>
                  <a:cubicBezTo>
                    <a:pt x="28" y="268"/>
                    <a:pt x="33" y="254"/>
                    <a:pt x="45" y="236"/>
                  </a:cubicBezTo>
                  <a:cubicBezTo>
                    <a:pt x="43" y="212"/>
                    <a:pt x="61" y="117"/>
                    <a:pt x="16" y="133"/>
                  </a:cubicBezTo>
                  <a:cubicBezTo>
                    <a:pt x="0" y="178"/>
                    <a:pt x="24" y="224"/>
                    <a:pt x="68" y="236"/>
                  </a:cubicBezTo>
                  <a:cubicBezTo>
                    <a:pt x="74" y="234"/>
                    <a:pt x="83" y="237"/>
                    <a:pt x="85" y="231"/>
                  </a:cubicBezTo>
                  <a:cubicBezTo>
                    <a:pt x="101" y="188"/>
                    <a:pt x="83" y="148"/>
                    <a:pt x="96" y="190"/>
                  </a:cubicBezTo>
                  <a:cubicBezTo>
                    <a:pt x="98" y="196"/>
                    <a:pt x="100" y="202"/>
                    <a:pt x="102" y="208"/>
                  </a:cubicBezTo>
                  <a:cubicBezTo>
                    <a:pt x="150" y="191"/>
                    <a:pt x="126" y="141"/>
                    <a:pt x="114" y="104"/>
                  </a:cubicBezTo>
                  <a:cubicBezTo>
                    <a:pt x="110" y="92"/>
                    <a:pt x="106" y="81"/>
                    <a:pt x="102" y="69"/>
                  </a:cubicBezTo>
                  <a:cubicBezTo>
                    <a:pt x="100" y="63"/>
                    <a:pt x="96" y="52"/>
                    <a:pt x="96" y="52"/>
                  </a:cubicBezTo>
                  <a:cubicBezTo>
                    <a:pt x="96" y="52"/>
                    <a:pt x="104" y="75"/>
                    <a:pt x="108" y="87"/>
                  </a:cubicBezTo>
                  <a:cubicBezTo>
                    <a:pt x="115" y="106"/>
                    <a:pt x="119" y="121"/>
                    <a:pt x="131" y="138"/>
                  </a:cubicBezTo>
                  <a:cubicBezTo>
                    <a:pt x="143" y="173"/>
                    <a:pt x="156" y="154"/>
                    <a:pt x="183" y="144"/>
                  </a:cubicBezTo>
                  <a:cubicBezTo>
                    <a:pt x="181" y="123"/>
                    <a:pt x="180" y="102"/>
                    <a:pt x="177" y="81"/>
                  </a:cubicBezTo>
                  <a:cubicBezTo>
                    <a:pt x="174" y="60"/>
                    <a:pt x="161" y="31"/>
                    <a:pt x="154" y="12"/>
                  </a:cubicBezTo>
                  <a:cubicBezTo>
                    <a:pt x="152" y="6"/>
                    <a:pt x="158" y="23"/>
                    <a:pt x="160" y="29"/>
                  </a:cubicBezTo>
                  <a:cubicBezTo>
                    <a:pt x="162" y="35"/>
                    <a:pt x="164" y="40"/>
                    <a:pt x="166" y="46"/>
                  </a:cubicBezTo>
                  <a:cubicBezTo>
                    <a:pt x="176" y="74"/>
                    <a:pt x="187" y="110"/>
                    <a:pt x="217" y="121"/>
                  </a:cubicBezTo>
                  <a:cubicBezTo>
                    <a:pt x="242" y="113"/>
                    <a:pt x="238" y="104"/>
                    <a:pt x="246" y="81"/>
                  </a:cubicBezTo>
                  <a:cubicBezTo>
                    <a:pt x="244" y="70"/>
                    <a:pt x="245" y="2"/>
                    <a:pt x="229" y="46"/>
                  </a:cubicBezTo>
                  <a:cubicBezTo>
                    <a:pt x="243" y="97"/>
                    <a:pt x="226" y="90"/>
                    <a:pt x="269" y="81"/>
                  </a:cubicBezTo>
                  <a:cubicBezTo>
                    <a:pt x="273" y="75"/>
                    <a:pt x="279" y="71"/>
                    <a:pt x="281" y="64"/>
                  </a:cubicBezTo>
                  <a:cubicBezTo>
                    <a:pt x="285" y="45"/>
                    <a:pt x="279" y="24"/>
                    <a:pt x="286" y="6"/>
                  </a:cubicBezTo>
                  <a:cubicBezTo>
                    <a:pt x="289" y="0"/>
                    <a:pt x="293" y="19"/>
                    <a:pt x="298" y="23"/>
                  </a:cubicBezTo>
                  <a:cubicBezTo>
                    <a:pt x="303" y="27"/>
                    <a:pt x="309" y="27"/>
                    <a:pt x="315" y="29"/>
                  </a:cubicBezTo>
                  <a:cubicBezTo>
                    <a:pt x="329" y="68"/>
                    <a:pt x="340" y="44"/>
                    <a:pt x="350" y="23"/>
                  </a:cubicBezTo>
                  <a:cubicBezTo>
                    <a:pt x="356" y="10"/>
                    <a:pt x="359" y="8"/>
                    <a:pt x="367" y="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solidFill>
                  <a:srgbClr val="000066"/>
                </a:solidFill>
              </a:endParaRPr>
            </a:p>
          </p:txBody>
        </p:sp>
        <p:sp>
          <p:nvSpPr>
            <p:cNvPr id="2076" name="Freeform 105"/>
            <p:cNvSpPr>
              <a:spLocks/>
            </p:cNvSpPr>
            <p:nvPr/>
          </p:nvSpPr>
          <p:spPr bwMode="auto">
            <a:xfrm>
              <a:off x="4954" y="720"/>
              <a:ext cx="138" cy="115"/>
            </a:xfrm>
            <a:custGeom>
              <a:avLst/>
              <a:gdLst>
                <a:gd name="T0" fmla="*/ 0 w 138"/>
                <a:gd name="T1" fmla="*/ 115 h 115"/>
                <a:gd name="T2" fmla="*/ 46 w 138"/>
                <a:gd name="T3" fmla="*/ 81 h 115"/>
                <a:gd name="T4" fmla="*/ 80 w 138"/>
                <a:gd name="T5" fmla="*/ 58 h 115"/>
                <a:gd name="T6" fmla="*/ 92 w 138"/>
                <a:gd name="T7" fmla="*/ 40 h 115"/>
                <a:gd name="T8" fmla="*/ 109 w 138"/>
                <a:gd name="T9" fmla="*/ 29 h 115"/>
                <a:gd name="T10" fmla="*/ 138 w 138"/>
                <a:gd name="T11" fmla="*/ 0 h 115"/>
                <a:gd name="T12" fmla="*/ 0 60000 65536"/>
                <a:gd name="T13" fmla="*/ 0 60000 65536"/>
                <a:gd name="T14" fmla="*/ 0 60000 65536"/>
                <a:gd name="T15" fmla="*/ 0 60000 65536"/>
                <a:gd name="T16" fmla="*/ 0 60000 65536"/>
                <a:gd name="T17" fmla="*/ 0 60000 65536"/>
                <a:gd name="T18" fmla="*/ 0 w 138"/>
                <a:gd name="T19" fmla="*/ 0 h 115"/>
                <a:gd name="T20" fmla="*/ 138 w 138"/>
                <a:gd name="T21" fmla="*/ 115 h 115"/>
              </a:gdLst>
              <a:ahLst/>
              <a:cxnLst>
                <a:cxn ang="T12">
                  <a:pos x="T0" y="T1"/>
                </a:cxn>
                <a:cxn ang="T13">
                  <a:pos x="T2" y="T3"/>
                </a:cxn>
                <a:cxn ang="T14">
                  <a:pos x="T4" y="T5"/>
                </a:cxn>
                <a:cxn ang="T15">
                  <a:pos x="T6" y="T7"/>
                </a:cxn>
                <a:cxn ang="T16">
                  <a:pos x="T8" y="T9"/>
                </a:cxn>
                <a:cxn ang="T17">
                  <a:pos x="T10" y="T11"/>
                </a:cxn>
              </a:cxnLst>
              <a:rect l="T18" t="T19" r="T20" b="T21"/>
              <a:pathLst>
                <a:path w="138" h="115">
                  <a:moveTo>
                    <a:pt x="0" y="115"/>
                  </a:moveTo>
                  <a:cubicBezTo>
                    <a:pt x="21" y="108"/>
                    <a:pt x="27" y="93"/>
                    <a:pt x="46" y="81"/>
                  </a:cubicBezTo>
                  <a:cubicBezTo>
                    <a:pt x="57" y="74"/>
                    <a:pt x="80" y="58"/>
                    <a:pt x="80" y="58"/>
                  </a:cubicBezTo>
                  <a:cubicBezTo>
                    <a:pt x="84" y="52"/>
                    <a:pt x="87" y="45"/>
                    <a:pt x="92" y="40"/>
                  </a:cubicBezTo>
                  <a:cubicBezTo>
                    <a:pt x="97" y="35"/>
                    <a:pt x="105" y="34"/>
                    <a:pt x="109" y="29"/>
                  </a:cubicBezTo>
                  <a:cubicBezTo>
                    <a:pt x="119" y="17"/>
                    <a:pt x="115" y="0"/>
                    <a:pt x="138" y="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solidFill>
                  <a:srgbClr val="000066"/>
                </a:solidFill>
              </a:endParaRPr>
            </a:p>
          </p:txBody>
        </p:sp>
      </p:grpSp>
      <p:sp>
        <p:nvSpPr>
          <p:cNvPr id="2072" name="Freeform 106"/>
          <p:cNvSpPr>
            <a:spLocks/>
          </p:cNvSpPr>
          <p:nvPr/>
        </p:nvSpPr>
        <p:spPr bwMode="auto">
          <a:xfrm>
            <a:off x="7419975" y="969963"/>
            <a:ext cx="327025" cy="647700"/>
          </a:xfrm>
          <a:custGeom>
            <a:avLst/>
            <a:gdLst>
              <a:gd name="T0" fmla="*/ 0 w 299"/>
              <a:gd name="T1" fmla="*/ 593 h 593"/>
              <a:gd name="T2" fmla="*/ 49 w 299"/>
              <a:gd name="T3" fmla="*/ 524 h 593"/>
              <a:gd name="T4" fmla="*/ 56 w 299"/>
              <a:gd name="T5" fmla="*/ 503 h 593"/>
              <a:gd name="T6" fmla="*/ 35 w 299"/>
              <a:gd name="T7" fmla="*/ 392 h 593"/>
              <a:gd name="T8" fmla="*/ 42 w 299"/>
              <a:gd name="T9" fmla="*/ 336 h 593"/>
              <a:gd name="T10" fmla="*/ 56 w 299"/>
              <a:gd name="T11" fmla="*/ 295 h 593"/>
              <a:gd name="T12" fmla="*/ 49 w 299"/>
              <a:gd name="T13" fmla="*/ 212 h 593"/>
              <a:gd name="T14" fmla="*/ 63 w 299"/>
              <a:gd name="T15" fmla="*/ 170 h 593"/>
              <a:gd name="T16" fmla="*/ 56 w 299"/>
              <a:gd name="T17" fmla="*/ 142 h 593"/>
              <a:gd name="T18" fmla="*/ 63 w 299"/>
              <a:gd name="T19" fmla="*/ 73 h 593"/>
              <a:gd name="T20" fmla="*/ 209 w 299"/>
              <a:gd name="T21" fmla="*/ 17 h 593"/>
              <a:gd name="T22" fmla="*/ 299 w 299"/>
              <a:gd name="T23" fmla="*/ 59 h 593"/>
              <a:gd name="T24" fmla="*/ 243 w 299"/>
              <a:gd name="T25" fmla="*/ 163 h 593"/>
              <a:gd name="T26" fmla="*/ 174 w 299"/>
              <a:gd name="T27" fmla="*/ 281 h 593"/>
              <a:gd name="T28" fmla="*/ 146 w 299"/>
              <a:gd name="T29" fmla="*/ 371 h 593"/>
              <a:gd name="T30" fmla="*/ 153 w 299"/>
              <a:gd name="T31" fmla="*/ 468 h 593"/>
              <a:gd name="T32" fmla="*/ 111 w 299"/>
              <a:gd name="T33" fmla="*/ 496 h 593"/>
              <a:gd name="T34" fmla="*/ 91 w 299"/>
              <a:gd name="T35" fmla="*/ 510 h 593"/>
              <a:gd name="T36" fmla="*/ 42 w 299"/>
              <a:gd name="T37" fmla="*/ 538 h 59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9"/>
              <a:gd name="T58" fmla="*/ 0 h 593"/>
              <a:gd name="T59" fmla="*/ 299 w 299"/>
              <a:gd name="T60" fmla="*/ 593 h 59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9" h="593">
                <a:moveTo>
                  <a:pt x="0" y="593"/>
                </a:moveTo>
                <a:cubicBezTo>
                  <a:pt x="36" y="581"/>
                  <a:pt x="37" y="560"/>
                  <a:pt x="49" y="524"/>
                </a:cubicBezTo>
                <a:cubicBezTo>
                  <a:pt x="51" y="517"/>
                  <a:pt x="56" y="503"/>
                  <a:pt x="56" y="503"/>
                </a:cubicBezTo>
                <a:cubicBezTo>
                  <a:pt x="51" y="460"/>
                  <a:pt x="45" y="432"/>
                  <a:pt x="35" y="392"/>
                </a:cubicBezTo>
                <a:cubicBezTo>
                  <a:pt x="37" y="373"/>
                  <a:pt x="38" y="354"/>
                  <a:pt x="42" y="336"/>
                </a:cubicBezTo>
                <a:cubicBezTo>
                  <a:pt x="45" y="322"/>
                  <a:pt x="56" y="295"/>
                  <a:pt x="56" y="295"/>
                </a:cubicBezTo>
                <a:cubicBezTo>
                  <a:pt x="47" y="261"/>
                  <a:pt x="39" y="248"/>
                  <a:pt x="49" y="212"/>
                </a:cubicBezTo>
                <a:cubicBezTo>
                  <a:pt x="53" y="198"/>
                  <a:pt x="63" y="170"/>
                  <a:pt x="63" y="170"/>
                </a:cubicBezTo>
                <a:cubicBezTo>
                  <a:pt x="61" y="161"/>
                  <a:pt x="56" y="152"/>
                  <a:pt x="56" y="142"/>
                </a:cubicBezTo>
                <a:cubicBezTo>
                  <a:pt x="56" y="119"/>
                  <a:pt x="59" y="96"/>
                  <a:pt x="63" y="73"/>
                </a:cubicBezTo>
                <a:cubicBezTo>
                  <a:pt x="73" y="7"/>
                  <a:pt x="169" y="20"/>
                  <a:pt x="209" y="17"/>
                </a:cubicBezTo>
                <a:cubicBezTo>
                  <a:pt x="258" y="0"/>
                  <a:pt x="284" y="13"/>
                  <a:pt x="299" y="59"/>
                </a:cubicBezTo>
                <a:cubicBezTo>
                  <a:pt x="287" y="96"/>
                  <a:pt x="259" y="127"/>
                  <a:pt x="243" y="163"/>
                </a:cubicBezTo>
                <a:cubicBezTo>
                  <a:pt x="222" y="210"/>
                  <a:pt x="220" y="250"/>
                  <a:pt x="174" y="281"/>
                </a:cubicBezTo>
                <a:cubicBezTo>
                  <a:pt x="164" y="311"/>
                  <a:pt x="154" y="340"/>
                  <a:pt x="146" y="371"/>
                </a:cubicBezTo>
                <a:cubicBezTo>
                  <a:pt x="154" y="396"/>
                  <a:pt x="174" y="444"/>
                  <a:pt x="153" y="468"/>
                </a:cubicBezTo>
                <a:cubicBezTo>
                  <a:pt x="142" y="481"/>
                  <a:pt x="125" y="487"/>
                  <a:pt x="111" y="496"/>
                </a:cubicBezTo>
                <a:cubicBezTo>
                  <a:pt x="104" y="501"/>
                  <a:pt x="91" y="510"/>
                  <a:pt x="91" y="510"/>
                </a:cubicBezTo>
                <a:cubicBezTo>
                  <a:pt x="76" y="533"/>
                  <a:pt x="69" y="538"/>
                  <a:pt x="42" y="538"/>
                </a:cubicBezTo>
              </a:path>
            </a:pathLst>
          </a:custGeom>
          <a:solidFill>
            <a:srgbClr val="000066"/>
          </a:solidFill>
          <a:ln w="19050">
            <a:solidFill>
              <a:srgbClr val="000066"/>
            </a:solidFill>
            <a:round/>
            <a:headEnd/>
            <a:tailEnd/>
          </a:ln>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p>
        </p:txBody>
      </p:sp>
      <p:sp>
        <p:nvSpPr>
          <p:cNvPr id="27811" name="AutoShape 163"/>
          <p:cNvSpPr>
            <a:spLocks noChangeArrowheads="1"/>
          </p:cNvSpPr>
          <p:nvPr/>
        </p:nvSpPr>
        <p:spPr bwMode="auto">
          <a:xfrm>
            <a:off x="2481263" y="6103938"/>
            <a:ext cx="4648200" cy="533400"/>
          </a:xfrm>
          <a:prstGeom prst="wedgeRectCallout">
            <a:avLst>
              <a:gd name="adj1" fmla="val 72676"/>
              <a:gd name="adj2" fmla="val -410417"/>
            </a:avLst>
          </a:prstGeom>
          <a:solidFill>
            <a:srgbClr val="CC6600"/>
          </a:solidFill>
          <a:ln w="9525">
            <a:solidFill>
              <a:schemeClr val="tx1"/>
            </a:solidFill>
            <a:miter lim="800000"/>
            <a:headEnd/>
            <a:tailEnd/>
          </a:ln>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r>
              <a:rPr lang="en-US" altLang="en-US" sz="1400">
                <a:solidFill>
                  <a:srgbClr val="FFFF00"/>
                </a:solidFill>
              </a:rPr>
              <a:t>If the fire moves 14x slower it will take 14x longer to go the same distance. 14x(20 min) = 4+ hrs. </a:t>
            </a:r>
          </a:p>
        </p:txBody>
      </p:sp>
    </p:spTree>
    <p:controls>
      <mc:AlternateContent xmlns:mc="http://schemas.openxmlformats.org/markup-compatibility/2006">
        <mc:Choice xmlns:v="urn:schemas-microsoft-com:vml" Requires="v">
          <p:control spid="2086" r:id="rId2" imgW="3929007" imgH="3142857"/>
        </mc:Choice>
        <mc:Fallback>
          <p:control r:id="rId2" imgW="3929007" imgH="3142857">
            <p:pic>
              <p:nvPicPr>
                <p:cNvPr id="0" name="ShockwaveFlash1"/>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312738" y="630238"/>
                  <a:ext cx="3929062" cy="314325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74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74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74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74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74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74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774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74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7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7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8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740" grpId="0"/>
      <p:bldP spid="27741" grpId="0"/>
      <p:bldP spid="27742" grpId="0"/>
      <p:bldP spid="27743" grpId="0"/>
      <p:bldP spid="27744" grpId="0"/>
      <p:bldP spid="27745" grpId="0"/>
      <p:bldP spid="27746" grpId="0"/>
      <p:bldP spid="27747" grpId="0"/>
      <p:bldP spid="2072" grpId="0" animBg="1"/>
      <p:bldP spid="278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Number Placeholder 3"/>
          <p:cNvSpPr>
            <a:spLocks noGrp="1"/>
          </p:cNvSpPr>
          <p:nvPr>
            <p:ph type="sldNum" sz="quarter" idx="4294967295"/>
          </p:nvPr>
        </p:nvSpPr>
        <p:spPr bwMode="auto">
          <a:xfrm>
            <a:off x="6959600" y="6537325"/>
            <a:ext cx="2133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r"/>
            <a:r>
              <a:rPr lang="en-US" altLang="en-US" sz="1400"/>
              <a:t>12-</a:t>
            </a:r>
            <a:fld id="{A6E6E98C-B85D-4FEF-A1CA-1EEC643711AC}" type="slidenum">
              <a:rPr lang="en-US" altLang="en-US" sz="1400"/>
              <a:pPr algn="r"/>
              <a:t>97</a:t>
            </a:fld>
            <a:r>
              <a:rPr lang="en-US" altLang="en-US" sz="1400"/>
              <a:t>-S290-EP</a:t>
            </a:r>
          </a:p>
        </p:txBody>
      </p:sp>
      <p:pic>
        <p:nvPicPr>
          <p:cNvPr id="105475" name="Picture 2" descr="bluegreen swirl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96388"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6" name="Rectangle 159"/>
          <p:cNvSpPr>
            <a:spLocks noChangeArrowheads="1"/>
          </p:cNvSpPr>
          <p:nvPr/>
        </p:nvSpPr>
        <p:spPr bwMode="auto">
          <a:xfrm>
            <a:off x="2514600" y="990600"/>
            <a:ext cx="6096000" cy="5334000"/>
          </a:xfrm>
          <a:prstGeom prst="rect">
            <a:avLst/>
          </a:prstGeom>
          <a:solidFill>
            <a:schemeClr val="bg1"/>
          </a:solidFill>
          <a:ln w="25400">
            <a:solidFill>
              <a:schemeClr val="tx1"/>
            </a:solidFill>
            <a:miter lim="800000"/>
            <a:headEnd/>
            <a:tailEnd/>
          </a:ln>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p>
        </p:txBody>
      </p:sp>
      <p:sp>
        <p:nvSpPr>
          <p:cNvPr id="105477" name="Rectangle 3"/>
          <p:cNvSpPr>
            <a:spLocks noChangeArrowheads="1"/>
          </p:cNvSpPr>
          <p:nvPr/>
        </p:nvSpPr>
        <p:spPr bwMode="auto">
          <a:xfrm>
            <a:off x="790575" y="234950"/>
            <a:ext cx="7820025"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r>
              <a:rPr lang="en-US" altLang="en-US" sz="3600" b="1"/>
              <a:t>ROS-Ratio Table</a:t>
            </a:r>
          </a:p>
        </p:txBody>
      </p:sp>
      <p:grpSp>
        <p:nvGrpSpPr>
          <p:cNvPr id="105481" name="Group 13"/>
          <p:cNvGrpSpPr>
            <a:grpSpLocks/>
          </p:cNvGrpSpPr>
          <p:nvPr/>
        </p:nvGrpSpPr>
        <p:grpSpPr bwMode="auto">
          <a:xfrm>
            <a:off x="2514600" y="1981200"/>
            <a:ext cx="6096000" cy="4368800"/>
            <a:chOff x="1584" y="816"/>
            <a:chExt cx="3840" cy="2752"/>
          </a:xfrm>
        </p:grpSpPr>
        <p:sp>
          <p:nvSpPr>
            <p:cNvPr id="105494" name="Rectangle 14"/>
            <p:cNvSpPr>
              <a:spLocks noChangeArrowheads="1"/>
            </p:cNvSpPr>
            <p:nvPr/>
          </p:nvSpPr>
          <p:spPr bwMode="auto">
            <a:xfrm>
              <a:off x="4875" y="3396"/>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10</a:t>
              </a:r>
            </a:p>
          </p:txBody>
        </p:sp>
        <p:sp>
          <p:nvSpPr>
            <p:cNvPr id="105495" name="Rectangle 15"/>
            <p:cNvSpPr>
              <a:spLocks noChangeArrowheads="1"/>
            </p:cNvSpPr>
            <p:nvPr/>
          </p:nvSpPr>
          <p:spPr bwMode="auto">
            <a:xfrm>
              <a:off x="4327" y="3396"/>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40</a:t>
              </a:r>
            </a:p>
          </p:txBody>
        </p:sp>
        <p:sp>
          <p:nvSpPr>
            <p:cNvPr id="105496" name="Rectangle 16"/>
            <p:cNvSpPr>
              <a:spLocks noChangeArrowheads="1"/>
            </p:cNvSpPr>
            <p:nvPr/>
          </p:nvSpPr>
          <p:spPr bwMode="auto">
            <a:xfrm>
              <a:off x="3778" y="3396"/>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endParaRPr lang="en-US" altLang="en-US" sz="1200" b="1"/>
            </a:p>
          </p:txBody>
        </p:sp>
        <p:sp>
          <p:nvSpPr>
            <p:cNvPr id="105497" name="Rectangle 17"/>
            <p:cNvSpPr>
              <a:spLocks noChangeArrowheads="1"/>
            </p:cNvSpPr>
            <p:nvPr/>
          </p:nvSpPr>
          <p:spPr bwMode="auto">
            <a:xfrm>
              <a:off x="3230" y="3396"/>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2200</a:t>
              </a:r>
            </a:p>
          </p:txBody>
        </p:sp>
        <p:sp>
          <p:nvSpPr>
            <p:cNvPr id="105498" name="Rectangle 18"/>
            <p:cNvSpPr>
              <a:spLocks noChangeArrowheads="1"/>
            </p:cNvSpPr>
            <p:nvPr/>
          </p:nvSpPr>
          <p:spPr bwMode="auto">
            <a:xfrm>
              <a:off x="2681" y="3396"/>
              <a:ext cx="549"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500</a:t>
              </a:r>
            </a:p>
          </p:txBody>
        </p:sp>
        <p:sp>
          <p:nvSpPr>
            <p:cNvPr id="105499" name="Rectangle 19"/>
            <p:cNvSpPr>
              <a:spLocks noChangeArrowheads="1"/>
            </p:cNvSpPr>
            <p:nvPr/>
          </p:nvSpPr>
          <p:spPr bwMode="auto">
            <a:xfrm>
              <a:off x="2133" y="3396"/>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140</a:t>
              </a:r>
            </a:p>
          </p:txBody>
        </p:sp>
        <p:sp>
          <p:nvSpPr>
            <p:cNvPr id="105500" name="Rectangle 20"/>
            <p:cNvSpPr>
              <a:spLocks noChangeArrowheads="1"/>
            </p:cNvSpPr>
            <p:nvPr/>
          </p:nvSpPr>
          <p:spPr bwMode="auto">
            <a:xfrm>
              <a:off x="1584" y="3396"/>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60</a:t>
              </a:r>
            </a:p>
          </p:txBody>
        </p:sp>
        <p:sp>
          <p:nvSpPr>
            <p:cNvPr id="105501" name="Rectangle 21"/>
            <p:cNvSpPr>
              <a:spLocks noChangeArrowheads="1"/>
            </p:cNvSpPr>
            <p:nvPr/>
          </p:nvSpPr>
          <p:spPr bwMode="auto">
            <a:xfrm>
              <a:off x="4875" y="3224"/>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8</a:t>
              </a:r>
            </a:p>
          </p:txBody>
        </p:sp>
        <p:sp>
          <p:nvSpPr>
            <p:cNvPr id="105502" name="Rectangle 22"/>
            <p:cNvSpPr>
              <a:spLocks noChangeArrowheads="1"/>
            </p:cNvSpPr>
            <p:nvPr/>
          </p:nvSpPr>
          <p:spPr bwMode="auto">
            <a:xfrm>
              <a:off x="4327" y="3224"/>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30</a:t>
              </a:r>
            </a:p>
          </p:txBody>
        </p:sp>
        <p:sp>
          <p:nvSpPr>
            <p:cNvPr id="105503" name="Rectangle 23"/>
            <p:cNvSpPr>
              <a:spLocks noChangeArrowheads="1"/>
            </p:cNvSpPr>
            <p:nvPr/>
          </p:nvSpPr>
          <p:spPr bwMode="auto">
            <a:xfrm>
              <a:off x="3778" y="3224"/>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endParaRPr lang="en-US" altLang="en-US" sz="1200" b="1"/>
            </a:p>
          </p:txBody>
        </p:sp>
        <p:sp>
          <p:nvSpPr>
            <p:cNvPr id="105504" name="Rectangle 24"/>
            <p:cNvSpPr>
              <a:spLocks noChangeArrowheads="1"/>
            </p:cNvSpPr>
            <p:nvPr/>
          </p:nvSpPr>
          <p:spPr bwMode="auto">
            <a:xfrm>
              <a:off x="3230" y="3224"/>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1800</a:t>
              </a:r>
            </a:p>
          </p:txBody>
        </p:sp>
        <p:sp>
          <p:nvSpPr>
            <p:cNvPr id="105505" name="Rectangle 25"/>
            <p:cNvSpPr>
              <a:spLocks noChangeArrowheads="1"/>
            </p:cNvSpPr>
            <p:nvPr/>
          </p:nvSpPr>
          <p:spPr bwMode="auto">
            <a:xfrm>
              <a:off x="2681" y="3224"/>
              <a:ext cx="549"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400</a:t>
              </a:r>
            </a:p>
          </p:txBody>
        </p:sp>
        <p:sp>
          <p:nvSpPr>
            <p:cNvPr id="105506" name="Rectangle 26"/>
            <p:cNvSpPr>
              <a:spLocks noChangeArrowheads="1"/>
            </p:cNvSpPr>
            <p:nvPr/>
          </p:nvSpPr>
          <p:spPr bwMode="auto">
            <a:xfrm>
              <a:off x="2133" y="3224"/>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110</a:t>
              </a:r>
            </a:p>
          </p:txBody>
        </p:sp>
        <p:sp>
          <p:nvSpPr>
            <p:cNvPr id="105507" name="Rectangle 27"/>
            <p:cNvSpPr>
              <a:spLocks noChangeArrowheads="1"/>
            </p:cNvSpPr>
            <p:nvPr/>
          </p:nvSpPr>
          <p:spPr bwMode="auto">
            <a:xfrm>
              <a:off x="1584" y="3224"/>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50</a:t>
              </a:r>
            </a:p>
          </p:txBody>
        </p:sp>
        <p:sp>
          <p:nvSpPr>
            <p:cNvPr id="105508" name="Rectangle 28"/>
            <p:cNvSpPr>
              <a:spLocks noChangeArrowheads="1"/>
            </p:cNvSpPr>
            <p:nvPr/>
          </p:nvSpPr>
          <p:spPr bwMode="auto">
            <a:xfrm>
              <a:off x="4875" y="3052"/>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6</a:t>
              </a:r>
            </a:p>
          </p:txBody>
        </p:sp>
        <p:sp>
          <p:nvSpPr>
            <p:cNvPr id="105509" name="Rectangle 29"/>
            <p:cNvSpPr>
              <a:spLocks noChangeArrowheads="1"/>
            </p:cNvSpPr>
            <p:nvPr/>
          </p:nvSpPr>
          <p:spPr bwMode="auto">
            <a:xfrm>
              <a:off x="4327" y="3052"/>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25</a:t>
              </a:r>
            </a:p>
          </p:txBody>
        </p:sp>
        <p:sp>
          <p:nvSpPr>
            <p:cNvPr id="105510" name="Rectangle 30"/>
            <p:cNvSpPr>
              <a:spLocks noChangeArrowheads="1"/>
            </p:cNvSpPr>
            <p:nvPr/>
          </p:nvSpPr>
          <p:spPr bwMode="auto">
            <a:xfrm>
              <a:off x="3778" y="3052"/>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endParaRPr lang="en-US" altLang="en-US" sz="1200" b="1"/>
            </a:p>
          </p:txBody>
        </p:sp>
        <p:sp>
          <p:nvSpPr>
            <p:cNvPr id="105511" name="Rectangle 31"/>
            <p:cNvSpPr>
              <a:spLocks noChangeArrowheads="1"/>
            </p:cNvSpPr>
            <p:nvPr/>
          </p:nvSpPr>
          <p:spPr bwMode="auto">
            <a:xfrm>
              <a:off x="3230" y="3052"/>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1300</a:t>
              </a:r>
            </a:p>
          </p:txBody>
        </p:sp>
        <p:sp>
          <p:nvSpPr>
            <p:cNvPr id="105512" name="Rectangle 32"/>
            <p:cNvSpPr>
              <a:spLocks noChangeArrowheads="1"/>
            </p:cNvSpPr>
            <p:nvPr/>
          </p:nvSpPr>
          <p:spPr bwMode="auto">
            <a:xfrm>
              <a:off x="2681" y="3052"/>
              <a:ext cx="549"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300</a:t>
              </a:r>
            </a:p>
          </p:txBody>
        </p:sp>
        <p:sp>
          <p:nvSpPr>
            <p:cNvPr id="105513" name="Rectangle 33"/>
            <p:cNvSpPr>
              <a:spLocks noChangeArrowheads="1"/>
            </p:cNvSpPr>
            <p:nvPr/>
          </p:nvSpPr>
          <p:spPr bwMode="auto">
            <a:xfrm>
              <a:off x="2133" y="3052"/>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80</a:t>
              </a:r>
            </a:p>
          </p:txBody>
        </p:sp>
        <p:sp>
          <p:nvSpPr>
            <p:cNvPr id="105514" name="Rectangle 34"/>
            <p:cNvSpPr>
              <a:spLocks noChangeArrowheads="1"/>
            </p:cNvSpPr>
            <p:nvPr/>
          </p:nvSpPr>
          <p:spPr bwMode="auto">
            <a:xfrm>
              <a:off x="1584" y="3052"/>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40</a:t>
              </a:r>
            </a:p>
          </p:txBody>
        </p:sp>
        <p:sp>
          <p:nvSpPr>
            <p:cNvPr id="105515" name="Rectangle 35"/>
            <p:cNvSpPr>
              <a:spLocks noChangeArrowheads="1"/>
            </p:cNvSpPr>
            <p:nvPr/>
          </p:nvSpPr>
          <p:spPr bwMode="auto">
            <a:xfrm>
              <a:off x="4875" y="2880"/>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4</a:t>
              </a:r>
            </a:p>
          </p:txBody>
        </p:sp>
        <p:sp>
          <p:nvSpPr>
            <p:cNvPr id="105516" name="Rectangle 36"/>
            <p:cNvSpPr>
              <a:spLocks noChangeArrowheads="1"/>
            </p:cNvSpPr>
            <p:nvPr/>
          </p:nvSpPr>
          <p:spPr bwMode="auto">
            <a:xfrm>
              <a:off x="4327" y="2880"/>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17</a:t>
              </a:r>
            </a:p>
          </p:txBody>
        </p:sp>
        <p:sp>
          <p:nvSpPr>
            <p:cNvPr id="105517" name="Rectangle 37"/>
            <p:cNvSpPr>
              <a:spLocks noChangeArrowheads="1"/>
            </p:cNvSpPr>
            <p:nvPr/>
          </p:nvSpPr>
          <p:spPr bwMode="auto">
            <a:xfrm>
              <a:off x="3778" y="2880"/>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endParaRPr lang="en-US" altLang="en-US" sz="1200" b="1"/>
            </a:p>
          </p:txBody>
        </p:sp>
        <p:sp>
          <p:nvSpPr>
            <p:cNvPr id="105518" name="Rectangle 38"/>
            <p:cNvSpPr>
              <a:spLocks noChangeArrowheads="1"/>
            </p:cNvSpPr>
            <p:nvPr/>
          </p:nvSpPr>
          <p:spPr bwMode="auto">
            <a:xfrm>
              <a:off x="3230" y="2880"/>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1000</a:t>
              </a:r>
            </a:p>
          </p:txBody>
        </p:sp>
        <p:sp>
          <p:nvSpPr>
            <p:cNvPr id="105519" name="Rectangle 39"/>
            <p:cNvSpPr>
              <a:spLocks noChangeArrowheads="1"/>
            </p:cNvSpPr>
            <p:nvPr/>
          </p:nvSpPr>
          <p:spPr bwMode="auto">
            <a:xfrm>
              <a:off x="2681" y="2880"/>
              <a:ext cx="549"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220</a:t>
              </a:r>
            </a:p>
          </p:txBody>
        </p:sp>
        <p:sp>
          <p:nvSpPr>
            <p:cNvPr id="105520" name="Rectangle 40"/>
            <p:cNvSpPr>
              <a:spLocks noChangeArrowheads="1"/>
            </p:cNvSpPr>
            <p:nvPr/>
          </p:nvSpPr>
          <p:spPr bwMode="auto">
            <a:xfrm>
              <a:off x="2133" y="2880"/>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60</a:t>
              </a:r>
            </a:p>
          </p:txBody>
        </p:sp>
        <p:sp>
          <p:nvSpPr>
            <p:cNvPr id="105521" name="Rectangle 41"/>
            <p:cNvSpPr>
              <a:spLocks noChangeArrowheads="1"/>
            </p:cNvSpPr>
            <p:nvPr/>
          </p:nvSpPr>
          <p:spPr bwMode="auto">
            <a:xfrm>
              <a:off x="1584" y="2880"/>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30</a:t>
              </a:r>
            </a:p>
          </p:txBody>
        </p:sp>
        <p:sp>
          <p:nvSpPr>
            <p:cNvPr id="105522" name="Rectangle 42"/>
            <p:cNvSpPr>
              <a:spLocks noChangeArrowheads="1"/>
            </p:cNvSpPr>
            <p:nvPr/>
          </p:nvSpPr>
          <p:spPr bwMode="auto">
            <a:xfrm>
              <a:off x="4875" y="2708"/>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a:t>
              </a:r>
            </a:p>
          </p:txBody>
        </p:sp>
        <p:sp>
          <p:nvSpPr>
            <p:cNvPr id="105523" name="Rectangle 43"/>
            <p:cNvSpPr>
              <a:spLocks noChangeArrowheads="1"/>
            </p:cNvSpPr>
            <p:nvPr/>
          </p:nvSpPr>
          <p:spPr bwMode="auto">
            <a:xfrm>
              <a:off x="4327" y="2708"/>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13</a:t>
              </a:r>
            </a:p>
          </p:txBody>
        </p:sp>
        <p:sp>
          <p:nvSpPr>
            <p:cNvPr id="105524" name="Rectangle 44"/>
            <p:cNvSpPr>
              <a:spLocks noChangeArrowheads="1"/>
            </p:cNvSpPr>
            <p:nvPr/>
          </p:nvSpPr>
          <p:spPr bwMode="auto">
            <a:xfrm>
              <a:off x="3778" y="2708"/>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endParaRPr lang="en-US" altLang="en-US" sz="1200" b="1"/>
            </a:p>
          </p:txBody>
        </p:sp>
        <p:sp>
          <p:nvSpPr>
            <p:cNvPr id="105525" name="Rectangle 45"/>
            <p:cNvSpPr>
              <a:spLocks noChangeArrowheads="1"/>
            </p:cNvSpPr>
            <p:nvPr/>
          </p:nvSpPr>
          <p:spPr bwMode="auto">
            <a:xfrm>
              <a:off x="3230" y="2708"/>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700</a:t>
              </a:r>
            </a:p>
          </p:txBody>
        </p:sp>
        <p:sp>
          <p:nvSpPr>
            <p:cNvPr id="105526" name="Rectangle 46"/>
            <p:cNvSpPr>
              <a:spLocks noChangeArrowheads="1"/>
            </p:cNvSpPr>
            <p:nvPr/>
          </p:nvSpPr>
          <p:spPr bwMode="auto">
            <a:xfrm>
              <a:off x="2681" y="2708"/>
              <a:ext cx="549"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180</a:t>
              </a:r>
            </a:p>
          </p:txBody>
        </p:sp>
        <p:sp>
          <p:nvSpPr>
            <p:cNvPr id="105527" name="Rectangle 47"/>
            <p:cNvSpPr>
              <a:spLocks noChangeArrowheads="1"/>
            </p:cNvSpPr>
            <p:nvPr/>
          </p:nvSpPr>
          <p:spPr bwMode="auto">
            <a:xfrm>
              <a:off x="2133" y="2708"/>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50</a:t>
              </a:r>
            </a:p>
          </p:txBody>
        </p:sp>
        <p:sp>
          <p:nvSpPr>
            <p:cNvPr id="105528" name="Rectangle 48"/>
            <p:cNvSpPr>
              <a:spLocks noChangeArrowheads="1"/>
            </p:cNvSpPr>
            <p:nvPr/>
          </p:nvSpPr>
          <p:spPr bwMode="auto">
            <a:xfrm>
              <a:off x="1584" y="2708"/>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24</a:t>
              </a:r>
            </a:p>
          </p:txBody>
        </p:sp>
        <p:sp>
          <p:nvSpPr>
            <p:cNvPr id="105529" name="Rectangle 49"/>
            <p:cNvSpPr>
              <a:spLocks noChangeArrowheads="1"/>
            </p:cNvSpPr>
            <p:nvPr/>
          </p:nvSpPr>
          <p:spPr bwMode="auto">
            <a:xfrm>
              <a:off x="4875" y="2536"/>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a:t>
              </a:r>
            </a:p>
          </p:txBody>
        </p:sp>
        <p:sp>
          <p:nvSpPr>
            <p:cNvPr id="105530" name="Rectangle 50"/>
            <p:cNvSpPr>
              <a:spLocks noChangeArrowheads="1"/>
            </p:cNvSpPr>
            <p:nvPr/>
          </p:nvSpPr>
          <p:spPr bwMode="auto">
            <a:xfrm>
              <a:off x="4327" y="2536"/>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10</a:t>
              </a:r>
            </a:p>
          </p:txBody>
        </p:sp>
        <p:sp>
          <p:nvSpPr>
            <p:cNvPr id="105531" name="Rectangle 51"/>
            <p:cNvSpPr>
              <a:spLocks noChangeArrowheads="1"/>
            </p:cNvSpPr>
            <p:nvPr/>
          </p:nvSpPr>
          <p:spPr bwMode="auto">
            <a:xfrm>
              <a:off x="3778" y="2536"/>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endParaRPr lang="en-US" altLang="en-US" sz="1200" b="1"/>
            </a:p>
          </p:txBody>
        </p:sp>
        <p:sp>
          <p:nvSpPr>
            <p:cNvPr id="105532" name="Rectangle 52"/>
            <p:cNvSpPr>
              <a:spLocks noChangeArrowheads="1"/>
            </p:cNvSpPr>
            <p:nvPr/>
          </p:nvSpPr>
          <p:spPr bwMode="auto">
            <a:xfrm>
              <a:off x="3230" y="2536"/>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600</a:t>
              </a:r>
            </a:p>
          </p:txBody>
        </p:sp>
        <p:sp>
          <p:nvSpPr>
            <p:cNvPr id="105533" name="Rectangle 53"/>
            <p:cNvSpPr>
              <a:spLocks noChangeArrowheads="1"/>
            </p:cNvSpPr>
            <p:nvPr/>
          </p:nvSpPr>
          <p:spPr bwMode="auto">
            <a:xfrm>
              <a:off x="2681" y="2536"/>
              <a:ext cx="549"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140</a:t>
              </a:r>
            </a:p>
          </p:txBody>
        </p:sp>
        <p:sp>
          <p:nvSpPr>
            <p:cNvPr id="105534" name="Rectangle 54"/>
            <p:cNvSpPr>
              <a:spLocks noChangeArrowheads="1"/>
            </p:cNvSpPr>
            <p:nvPr/>
          </p:nvSpPr>
          <p:spPr bwMode="auto">
            <a:xfrm>
              <a:off x="2133" y="2536"/>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40</a:t>
              </a:r>
            </a:p>
          </p:txBody>
        </p:sp>
        <p:sp>
          <p:nvSpPr>
            <p:cNvPr id="105535" name="Rectangle 55"/>
            <p:cNvSpPr>
              <a:spLocks noChangeArrowheads="1"/>
            </p:cNvSpPr>
            <p:nvPr/>
          </p:nvSpPr>
          <p:spPr bwMode="auto">
            <a:xfrm>
              <a:off x="1584" y="2536"/>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20</a:t>
              </a:r>
            </a:p>
          </p:txBody>
        </p:sp>
        <p:sp>
          <p:nvSpPr>
            <p:cNvPr id="105536" name="Rectangle 56"/>
            <p:cNvSpPr>
              <a:spLocks noChangeArrowheads="1"/>
            </p:cNvSpPr>
            <p:nvPr/>
          </p:nvSpPr>
          <p:spPr bwMode="auto">
            <a:xfrm>
              <a:off x="4875" y="2364"/>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a:t>
              </a:r>
            </a:p>
          </p:txBody>
        </p:sp>
        <p:sp>
          <p:nvSpPr>
            <p:cNvPr id="105537" name="Rectangle 57"/>
            <p:cNvSpPr>
              <a:spLocks noChangeArrowheads="1"/>
            </p:cNvSpPr>
            <p:nvPr/>
          </p:nvSpPr>
          <p:spPr bwMode="auto">
            <a:xfrm>
              <a:off x="4327" y="2364"/>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8</a:t>
              </a:r>
            </a:p>
          </p:txBody>
        </p:sp>
        <p:sp>
          <p:nvSpPr>
            <p:cNvPr id="105538" name="Rectangle 58"/>
            <p:cNvSpPr>
              <a:spLocks noChangeArrowheads="1"/>
            </p:cNvSpPr>
            <p:nvPr/>
          </p:nvSpPr>
          <p:spPr bwMode="auto">
            <a:xfrm>
              <a:off x="3778" y="2364"/>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endParaRPr lang="en-US" altLang="en-US" sz="1200" b="1"/>
            </a:p>
          </p:txBody>
        </p:sp>
        <p:sp>
          <p:nvSpPr>
            <p:cNvPr id="105539" name="Rectangle 59"/>
            <p:cNvSpPr>
              <a:spLocks noChangeArrowheads="1"/>
            </p:cNvSpPr>
            <p:nvPr/>
          </p:nvSpPr>
          <p:spPr bwMode="auto">
            <a:xfrm>
              <a:off x="3230" y="2364"/>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440</a:t>
              </a:r>
            </a:p>
          </p:txBody>
        </p:sp>
        <p:sp>
          <p:nvSpPr>
            <p:cNvPr id="105540" name="Rectangle 60"/>
            <p:cNvSpPr>
              <a:spLocks noChangeArrowheads="1"/>
            </p:cNvSpPr>
            <p:nvPr/>
          </p:nvSpPr>
          <p:spPr bwMode="auto">
            <a:xfrm>
              <a:off x="2681" y="2364"/>
              <a:ext cx="549"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100</a:t>
              </a:r>
            </a:p>
          </p:txBody>
        </p:sp>
        <p:sp>
          <p:nvSpPr>
            <p:cNvPr id="105541" name="Rectangle 61"/>
            <p:cNvSpPr>
              <a:spLocks noChangeArrowheads="1"/>
            </p:cNvSpPr>
            <p:nvPr/>
          </p:nvSpPr>
          <p:spPr bwMode="auto">
            <a:xfrm>
              <a:off x="2133" y="2364"/>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30</a:t>
              </a:r>
            </a:p>
          </p:txBody>
        </p:sp>
        <p:sp>
          <p:nvSpPr>
            <p:cNvPr id="105542" name="Rectangle 62"/>
            <p:cNvSpPr>
              <a:spLocks noChangeArrowheads="1"/>
            </p:cNvSpPr>
            <p:nvPr/>
          </p:nvSpPr>
          <p:spPr bwMode="auto">
            <a:xfrm>
              <a:off x="1584" y="2364"/>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16</a:t>
              </a:r>
            </a:p>
          </p:txBody>
        </p:sp>
        <p:sp>
          <p:nvSpPr>
            <p:cNvPr id="105543" name="Rectangle 63"/>
            <p:cNvSpPr>
              <a:spLocks noChangeArrowheads="1"/>
            </p:cNvSpPr>
            <p:nvPr/>
          </p:nvSpPr>
          <p:spPr bwMode="auto">
            <a:xfrm>
              <a:off x="4875" y="2192"/>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1.5</a:t>
              </a:r>
            </a:p>
          </p:txBody>
        </p:sp>
        <p:sp>
          <p:nvSpPr>
            <p:cNvPr id="105544" name="Rectangle 64"/>
            <p:cNvSpPr>
              <a:spLocks noChangeArrowheads="1"/>
            </p:cNvSpPr>
            <p:nvPr/>
          </p:nvSpPr>
          <p:spPr bwMode="auto">
            <a:xfrm>
              <a:off x="4327" y="2192"/>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6</a:t>
              </a:r>
            </a:p>
          </p:txBody>
        </p:sp>
        <p:sp>
          <p:nvSpPr>
            <p:cNvPr id="105545" name="Rectangle 65"/>
            <p:cNvSpPr>
              <a:spLocks noChangeArrowheads="1"/>
            </p:cNvSpPr>
            <p:nvPr/>
          </p:nvSpPr>
          <p:spPr bwMode="auto">
            <a:xfrm>
              <a:off x="3778" y="2192"/>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endParaRPr lang="en-US" altLang="en-US" sz="1200" b="1"/>
            </a:p>
          </p:txBody>
        </p:sp>
        <p:sp>
          <p:nvSpPr>
            <p:cNvPr id="105546" name="Rectangle 66"/>
            <p:cNvSpPr>
              <a:spLocks noChangeArrowheads="1"/>
            </p:cNvSpPr>
            <p:nvPr/>
          </p:nvSpPr>
          <p:spPr bwMode="auto">
            <a:xfrm>
              <a:off x="3230" y="2192"/>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300</a:t>
              </a:r>
            </a:p>
          </p:txBody>
        </p:sp>
        <p:sp>
          <p:nvSpPr>
            <p:cNvPr id="105547" name="Rectangle 67"/>
            <p:cNvSpPr>
              <a:spLocks noChangeArrowheads="1"/>
            </p:cNvSpPr>
            <p:nvPr/>
          </p:nvSpPr>
          <p:spPr bwMode="auto">
            <a:xfrm>
              <a:off x="2681" y="2192"/>
              <a:ext cx="549"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80</a:t>
              </a:r>
            </a:p>
          </p:txBody>
        </p:sp>
        <p:sp>
          <p:nvSpPr>
            <p:cNvPr id="105548" name="Rectangle 68"/>
            <p:cNvSpPr>
              <a:spLocks noChangeArrowheads="1"/>
            </p:cNvSpPr>
            <p:nvPr/>
          </p:nvSpPr>
          <p:spPr bwMode="auto">
            <a:xfrm>
              <a:off x="2133" y="2192"/>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20</a:t>
              </a:r>
            </a:p>
          </p:txBody>
        </p:sp>
        <p:sp>
          <p:nvSpPr>
            <p:cNvPr id="105549" name="Rectangle 69"/>
            <p:cNvSpPr>
              <a:spLocks noChangeArrowheads="1"/>
            </p:cNvSpPr>
            <p:nvPr/>
          </p:nvSpPr>
          <p:spPr bwMode="auto">
            <a:xfrm>
              <a:off x="1584" y="2192"/>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12</a:t>
              </a:r>
            </a:p>
          </p:txBody>
        </p:sp>
        <p:sp>
          <p:nvSpPr>
            <p:cNvPr id="105550" name="Rectangle 70"/>
            <p:cNvSpPr>
              <a:spLocks noChangeArrowheads="1"/>
            </p:cNvSpPr>
            <p:nvPr/>
          </p:nvSpPr>
          <p:spPr bwMode="auto">
            <a:xfrm>
              <a:off x="4875" y="2020"/>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a:t>
              </a:r>
            </a:p>
          </p:txBody>
        </p:sp>
        <p:sp>
          <p:nvSpPr>
            <p:cNvPr id="105551" name="Rectangle 71"/>
            <p:cNvSpPr>
              <a:spLocks noChangeArrowheads="1"/>
            </p:cNvSpPr>
            <p:nvPr/>
          </p:nvSpPr>
          <p:spPr bwMode="auto">
            <a:xfrm>
              <a:off x="4327" y="2020"/>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5</a:t>
              </a:r>
            </a:p>
          </p:txBody>
        </p:sp>
        <p:sp>
          <p:nvSpPr>
            <p:cNvPr id="105552" name="Rectangle 72"/>
            <p:cNvSpPr>
              <a:spLocks noChangeArrowheads="1"/>
            </p:cNvSpPr>
            <p:nvPr/>
          </p:nvSpPr>
          <p:spPr bwMode="auto">
            <a:xfrm>
              <a:off x="3778" y="2020"/>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endParaRPr lang="en-US" altLang="en-US" sz="1200" b="1"/>
            </a:p>
          </p:txBody>
        </p:sp>
        <p:sp>
          <p:nvSpPr>
            <p:cNvPr id="105553" name="Rectangle 73"/>
            <p:cNvSpPr>
              <a:spLocks noChangeArrowheads="1"/>
            </p:cNvSpPr>
            <p:nvPr/>
          </p:nvSpPr>
          <p:spPr bwMode="auto">
            <a:xfrm>
              <a:off x="3230" y="2020"/>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240</a:t>
              </a:r>
            </a:p>
          </p:txBody>
        </p:sp>
        <p:sp>
          <p:nvSpPr>
            <p:cNvPr id="105554" name="Rectangle 74"/>
            <p:cNvSpPr>
              <a:spLocks noChangeArrowheads="1"/>
            </p:cNvSpPr>
            <p:nvPr/>
          </p:nvSpPr>
          <p:spPr bwMode="auto">
            <a:xfrm>
              <a:off x="2681" y="2020"/>
              <a:ext cx="549"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60</a:t>
              </a:r>
            </a:p>
          </p:txBody>
        </p:sp>
        <p:sp>
          <p:nvSpPr>
            <p:cNvPr id="105555" name="Rectangle 75"/>
            <p:cNvSpPr>
              <a:spLocks noChangeArrowheads="1"/>
            </p:cNvSpPr>
            <p:nvPr/>
          </p:nvSpPr>
          <p:spPr bwMode="auto">
            <a:xfrm>
              <a:off x="2133" y="2020"/>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16</a:t>
              </a:r>
            </a:p>
          </p:txBody>
        </p:sp>
        <p:sp>
          <p:nvSpPr>
            <p:cNvPr id="105556" name="Rectangle 76"/>
            <p:cNvSpPr>
              <a:spLocks noChangeArrowheads="1"/>
            </p:cNvSpPr>
            <p:nvPr/>
          </p:nvSpPr>
          <p:spPr bwMode="auto">
            <a:xfrm>
              <a:off x="1584" y="2020"/>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10</a:t>
              </a:r>
            </a:p>
          </p:txBody>
        </p:sp>
        <p:sp>
          <p:nvSpPr>
            <p:cNvPr id="105557" name="Rectangle 77"/>
            <p:cNvSpPr>
              <a:spLocks noChangeArrowheads="1"/>
            </p:cNvSpPr>
            <p:nvPr/>
          </p:nvSpPr>
          <p:spPr bwMode="auto">
            <a:xfrm>
              <a:off x="4875" y="1848"/>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a:t>
              </a:r>
            </a:p>
          </p:txBody>
        </p:sp>
        <p:sp>
          <p:nvSpPr>
            <p:cNvPr id="105558" name="Rectangle 78"/>
            <p:cNvSpPr>
              <a:spLocks noChangeArrowheads="1"/>
            </p:cNvSpPr>
            <p:nvPr/>
          </p:nvSpPr>
          <p:spPr bwMode="auto">
            <a:xfrm>
              <a:off x="4327" y="1848"/>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4</a:t>
              </a:r>
            </a:p>
          </p:txBody>
        </p:sp>
        <p:sp>
          <p:nvSpPr>
            <p:cNvPr id="105559" name="Rectangle 79"/>
            <p:cNvSpPr>
              <a:spLocks noChangeArrowheads="1"/>
            </p:cNvSpPr>
            <p:nvPr/>
          </p:nvSpPr>
          <p:spPr bwMode="auto">
            <a:xfrm>
              <a:off x="3778" y="1848"/>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endParaRPr lang="en-US" altLang="en-US" sz="1200" b="1"/>
            </a:p>
          </p:txBody>
        </p:sp>
        <p:sp>
          <p:nvSpPr>
            <p:cNvPr id="105560" name="Rectangle 80"/>
            <p:cNvSpPr>
              <a:spLocks noChangeArrowheads="1"/>
            </p:cNvSpPr>
            <p:nvPr/>
          </p:nvSpPr>
          <p:spPr bwMode="auto">
            <a:xfrm>
              <a:off x="3230" y="1848"/>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180</a:t>
              </a:r>
            </a:p>
          </p:txBody>
        </p:sp>
        <p:sp>
          <p:nvSpPr>
            <p:cNvPr id="105561" name="Rectangle 81"/>
            <p:cNvSpPr>
              <a:spLocks noChangeArrowheads="1"/>
            </p:cNvSpPr>
            <p:nvPr/>
          </p:nvSpPr>
          <p:spPr bwMode="auto">
            <a:xfrm>
              <a:off x="2681" y="1848"/>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50</a:t>
              </a:r>
            </a:p>
          </p:txBody>
        </p:sp>
        <p:sp>
          <p:nvSpPr>
            <p:cNvPr id="105562" name="Rectangle 82"/>
            <p:cNvSpPr>
              <a:spLocks noChangeArrowheads="1"/>
            </p:cNvSpPr>
            <p:nvPr/>
          </p:nvSpPr>
          <p:spPr bwMode="auto">
            <a:xfrm>
              <a:off x="2133" y="1848"/>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12</a:t>
              </a:r>
            </a:p>
          </p:txBody>
        </p:sp>
        <p:sp>
          <p:nvSpPr>
            <p:cNvPr id="105563" name="Rectangle 83"/>
            <p:cNvSpPr>
              <a:spLocks noChangeArrowheads="1"/>
            </p:cNvSpPr>
            <p:nvPr/>
          </p:nvSpPr>
          <p:spPr bwMode="auto">
            <a:xfrm>
              <a:off x="1584" y="1848"/>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8</a:t>
              </a:r>
            </a:p>
          </p:txBody>
        </p:sp>
        <p:sp>
          <p:nvSpPr>
            <p:cNvPr id="105564" name="Rectangle 84"/>
            <p:cNvSpPr>
              <a:spLocks noChangeArrowheads="1"/>
            </p:cNvSpPr>
            <p:nvPr/>
          </p:nvSpPr>
          <p:spPr bwMode="auto">
            <a:xfrm>
              <a:off x="4875" y="1676"/>
              <a:ext cx="549" cy="172"/>
            </a:xfrm>
            <a:prstGeom prst="rect">
              <a:avLst/>
            </a:prstGeom>
            <a:solidFill>
              <a:srgbClr val="FFFF66">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a:t>
              </a:r>
            </a:p>
          </p:txBody>
        </p:sp>
        <p:sp>
          <p:nvSpPr>
            <p:cNvPr id="105565" name="Rectangle 85"/>
            <p:cNvSpPr>
              <a:spLocks noChangeArrowheads="1"/>
            </p:cNvSpPr>
            <p:nvPr/>
          </p:nvSpPr>
          <p:spPr bwMode="auto">
            <a:xfrm>
              <a:off x="4327" y="1676"/>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a:t>
              </a:r>
            </a:p>
          </p:txBody>
        </p:sp>
        <p:sp>
          <p:nvSpPr>
            <p:cNvPr id="105566" name="Rectangle 86"/>
            <p:cNvSpPr>
              <a:spLocks noChangeArrowheads="1"/>
            </p:cNvSpPr>
            <p:nvPr/>
          </p:nvSpPr>
          <p:spPr bwMode="auto">
            <a:xfrm>
              <a:off x="3778" y="1676"/>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35</a:t>
              </a:r>
            </a:p>
          </p:txBody>
        </p:sp>
        <p:sp>
          <p:nvSpPr>
            <p:cNvPr id="105567" name="Rectangle 87"/>
            <p:cNvSpPr>
              <a:spLocks noChangeArrowheads="1"/>
            </p:cNvSpPr>
            <p:nvPr/>
          </p:nvSpPr>
          <p:spPr bwMode="auto">
            <a:xfrm>
              <a:off x="3230" y="1676"/>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130</a:t>
              </a:r>
            </a:p>
          </p:txBody>
        </p:sp>
        <p:sp>
          <p:nvSpPr>
            <p:cNvPr id="105568" name="Rectangle 88"/>
            <p:cNvSpPr>
              <a:spLocks noChangeArrowheads="1"/>
            </p:cNvSpPr>
            <p:nvPr/>
          </p:nvSpPr>
          <p:spPr bwMode="auto">
            <a:xfrm>
              <a:off x="2681" y="1676"/>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35</a:t>
              </a:r>
            </a:p>
          </p:txBody>
        </p:sp>
        <p:sp>
          <p:nvSpPr>
            <p:cNvPr id="105569" name="Rectangle 89"/>
            <p:cNvSpPr>
              <a:spLocks noChangeArrowheads="1"/>
            </p:cNvSpPr>
            <p:nvPr/>
          </p:nvSpPr>
          <p:spPr bwMode="auto">
            <a:xfrm>
              <a:off x="2133" y="1676"/>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9</a:t>
              </a:r>
            </a:p>
          </p:txBody>
        </p:sp>
        <p:sp>
          <p:nvSpPr>
            <p:cNvPr id="105570" name="Rectangle 90"/>
            <p:cNvSpPr>
              <a:spLocks noChangeArrowheads="1"/>
            </p:cNvSpPr>
            <p:nvPr/>
          </p:nvSpPr>
          <p:spPr bwMode="auto">
            <a:xfrm>
              <a:off x="1584" y="1676"/>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6</a:t>
              </a:r>
            </a:p>
          </p:txBody>
        </p:sp>
        <p:sp>
          <p:nvSpPr>
            <p:cNvPr id="105571" name="Rectangle 91"/>
            <p:cNvSpPr>
              <a:spLocks noChangeArrowheads="1"/>
            </p:cNvSpPr>
            <p:nvPr/>
          </p:nvSpPr>
          <p:spPr bwMode="auto">
            <a:xfrm>
              <a:off x="4875" y="1504"/>
              <a:ext cx="549" cy="172"/>
            </a:xfrm>
            <a:prstGeom prst="rect">
              <a:avLst/>
            </a:prstGeom>
            <a:solidFill>
              <a:srgbClr val="FFFF66">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a:t>
              </a:r>
            </a:p>
          </p:txBody>
        </p:sp>
        <p:sp>
          <p:nvSpPr>
            <p:cNvPr id="105572" name="Rectangle 92"/>
            <p:cNvSpPr>
              <a:spLocks noChangeArrowheads="1"/>
            </p:cNvSpPr>
            <p:nvPr/>
          </p:nvSpPr>
          <p:spPr bwMode="auto">
            <a:xfrm>
              <a:off x="4327" y="1504"/>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a:t>
              </a:r>
            </a:p>
          </p:txBody>
        </p:sp>
        <p:sp>
          <p:nvSpPr>
            <p:cNvPr id="105573" name="Rectangle 93"/>
            <p:cNvSpPr>
              <a:spLocks noChangeArrowheads="1"/>
            </p:cNvSpPr>
            <p:nvPr/>
          </p:nvSpPr>
          <p:spPr bwMode="auto">
            <a:xfrm>
              <a:off x="3778" y="1504"/>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27</a:t>
              </a:r>
            </a:p>
          </p:txBody>
        </p:sp>
        <p:sp>
          <p:nvSpPr>
            <p:cNvPr id="105574" name="Rectangle 94"/>
            <p:cNvSpPr>
              <a:spLocks noChangeArrowheads="1"/>
            </p:cNvSpPr>
            <p:nvPr/>
          </p:nvSpPr>
          <p:spPr bwMode="auto">
            <a:xfrm>
              <a:off x="3230" y="1504"/>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100</a:t>
              </a:r>
            </a:p>
          </p:txBody>
        </p:sp>
        <p:sp>
          <p:nvSpPr>
            <p:cNvPr id="105575" name="Rectangle 95"/>
            <p:cNvSpPr>
              <a:spLocks noChangeArrowheads="1"/>
            </p:cNvSpPr>
            <p:nvPr/>
          </p:nvSpPr>
          <p:spPr bwMode="auto">
            <a:xfrm>
              <a:off x="2681" y="1504"/>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30</a:t>
              </a:r>
            </a:p>
          </p:txBody>
        </p:sp>
        <p:sp>
          <p:nvSpPr>
            <p:cNvPr id="105576" name="Rectangle 96"/>
            <p:cNvSpPr>
              <a:spLocks noChangeArrowheads="1"/>
            </p:cNvSpPr>
            <p:nvPr/>
          </p:nvSpPr>
          <p:spPr bwMode="auto">
            <a:xfrm>
              <a:off x="2133" y="1504"/>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7</a:t>
              </a:r>
            </a:p>
          </p:txBody>
        </p:sp>
        <p:sp>
          <p:nvSpPr>
            <p:cNvPr id="105577" name="Rectangle 97"/>
            <p:cNvSpPr>
              <a:spLocks noChangeArrowheads="1"/>
            </p:cNvSpPr>
            <p:nvPr/>
          </p:nvSpPr>
          <p:spPr bwMode="auto">
            <a:xfrm>
              <a:off x="1584" y="1504"/>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5</a:t>
              </a:r>
            </a:p>
          </p:txBody>
        </p:sp>
        <p:sp>
          <p:nvSpPr>
            <p:cNvPr id="105578" name="Rectangle 98"/>
            <p:cNvSpPr>
              <a:spLocks noChangeArrowheads="1"/>
            </p:cNvSpPr>
            <p:nvPr/>
          </p:nvSpPr>
          <p:spPr bwMode="auto">
            <a:xfrm>
              <a:off x="4875" y="1332"/>
              <a:ext cx="549" cy="172"/>
            </a:xfrm>
            <a:prstGeom prst="rect">
              <a:avLst/>
            </a:prstGeom>
            <a:solidFill>
              <a:srgbClr val="FFFF66">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a:t>
              </a:r>
            </a:p>
          </p:txBody>
        </p:sp>
        <p:sp>
          <p:nvSpPr>
            <p:cNvPr id="105579" name="Rectangle 99"/>
            <p:cNvSpPr>
              <a:spLocks noChangeArrowheads="1"/>
            </p:cNvSpPr>
            <p:nvPr/>
          </p:nvSpPr>
          <p:spPr bwMode="auto">
            <a:xfrm>
              <a:off x="4327" y="1332"/>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1.5</a:t>
              </a:r>
            </a:p>
          </p:txBody>
        </p:sp>
        <p:sp>
          <p:nvSpPr>
            <p:cNvPr id="105580" name="Rectangle 100"/>
            <p:cNvSpPr>
              <a:spLocks noChangeArrowheads="1"/>
            </p:cNvSpPr>
            <p:nvPr/>
          </p:nvSpPr>
          <p:spPr bwMode="auto">
            <a:xfrm>
              <a:off x="3778" y="1332"/>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20</a:t>
              </a:r>
            </a:p>
          </p:txBody>
        </p:sp>
        <p:sp>
          <p:nvSpPr>
            <p:cNvPr id="105581" name="Rectangle 101"/>
            <p:cNvSpPr>
              <a:spLocks noChangeArrowheads="1"/>
            </p:cNvSpPr>
            <p:nvPr/>
          </p:nvSpPr>
          <p:spPr bwMode="auto">
            <a:xfrm>
              <a:off x="3230" y="1332"/>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80</a:t>
              </a:r>
            </a:p>
          </p:txBody>
        </p:sp>
        <p:sp>
          <p:nvSpPr>
            <p:cNvPr id="105582" name="Rectangle 102"/>
            <p:cNvSpPr>
              <a:spLocks noChangeArrowheads="1"/>
            </p:cNvSpPr>
            <p:nvPr/>
          </p:nvSpPr>
          <p:spPr bwMode="auto">
            <a:xfrm>
              <a:off x="2681" y="1332"/>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20</a:t>
              </a:r>
            </a:p>
          </p:txBody>
        </p:sp>
        <p:sp>
          <p:nvSpPr>
            <p:cNvPr id="105583" name="Rectangle 103"/>
            <p:cNvSpPr>
              <a:spLocks noChangeArrowheads="1"/>
            </p:cNvSpPr>
            <p:nvPr/>
          </p:nvSpPr>
          <p:spPr bwMode="auto">
            <a:xfrm>
              <a:off x="2133" y="1332"/>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5</a:t>
              </a:r>
            </a:p>
          </p:txBody>
        </p:sp>
        <p:sp>
          <p:nvSpPr>
            <p:cNvPr id="105584" name="Rectangle 104"/>
            <p:cNvSpPr>
              <a:spLocks noChangeArrowheads="1"/>
            </p:cNvSpPr>
            <p:nvPr/>
          </p:nvSpPr>
          <p:spPr bwMode="auto">
            <a:xfrm>
              <a:off x="1584" y="1332"/>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4</a:t>
              </a:r>
            </a:p>
          </p:txBody>
        </p:sp>
        <p:sp>
          <p:nvSpPr>
            <p:cNvPr id="105585" name="Rectangle 105"/>
            <p:cNvSpPr>
              <a:spLocks noChangeArrowheads="1"/>
            </p:cNvSpPr>
            <p:nvPr/>
          </p:nvSpPr>
          <p:spPr bwMode="auto">
            <a:xfrm>
              <a:off x="4875" y="1160"/>
              <a:ext cx="549" cy="172"/>
            </a:xfrm>
            <a:prstGeom prst="rect">
              <a:avLst/>
            </a:prstGeom>
            <a:solidFill>
              <a:srgbClr val="FFFF66">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a:t>
              </a:r>
            </a:p>
          </p:txBody>
        </p:sp>
        <p:sp>
          <p:nvSpPr>
            <p:cNvPr id="105586" name="Rectangle 106"/>
            <p:cNvSpPr>
              <a:spLocks noChangeArrowheads="1"/>
            </p:cNvSpPr>
            <p:nvPr/>
          </p:nvSpPr>
          <p:spPr bwMode="auto">
            <a:xfrm>
              <a:off x="4327" y="1160"/>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a:t>
              </a:r>
            </a:p>
          </p:txBody>
        </p:sp>
        <p:sp>
          <p:nvSpPr>
            <p:cNvPr id="105587" name="Rectangle 107"/>
            <p:cNvSpPr>
              <a:spLocks noChangeArrowheads="1"/>
            </p:cNvSpPr>
            <p:nvPr/>
          </p:nvSpPr>
          <p:spPr bwMode="auto">
            <a:xfrm>
              <a:off x="3778" y="1160"/>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13</a:t>
              </a:r>
            </a:p>
          </p:txBody>
        </p:sp>
        <p:sp>
          <p:nvSpPr>
            <p:cNvPr id="105588" name="Rectangle 108"/>
            <p:cNvSpPr>
              <a:spLocks noChangeArrowheads="1"/>
            </p:cNvSpPr>
            <p:nvPr/>
          </p:nvSpPr>
          <p:spPr bwMode="auto">
            <a:xfrm>
              <a:off x="3230" y="1160"/>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60</a:t>
              </a:r>
            </a:p>
          </p:txBody>
        </p:sp>
        <p:sp>
          <p:nvSpPr>
            <p:cNvPr id="105589" name="Rectangle 109"/>
            <p:cNvSpPr>
              <a:spLocks noChangeArrowheads="1"/>
            </p:cNvSpPr>
            <p:nvPr/>
          </p:nvSpPr>
          <p:spPr bwMode="auto">
            <a:xfrm>
              <a:off x="2681" y="1160"/>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15</a:t>
              </a:r>
            </a:p>
          </p:txBody>
        </p:sp>
        <p:sp>
          <p:nvSpPr>
            <p:cNvPr id="105590" name="Rectangle 110"/>
            <p:cNvSpPr>
              <a:spLocks noChangeArrowheads="1"/>
            </p:cNvSpPr>
            <p:nvPr/>
          </p:nvSpPr>
          <p:spPr bwMode="auto">
            <a:xfrm>
              <a:off x="2133" y="1160"/>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4</a:t>
              </a:r>
            </a:p>
          </p:txBody>
        </p:sp>
        <p:sp>
          <p:nvSpPr>
            <p:cNvPr id="105591" name="Rectangle 111"/>
            <p:cNvSpPr>
              <a:spLocks noChangeArrowheads="1"/>
            </p:cNvSpPr>
            <p:nvPr/>
          </p:nvSpPr>
          <p:spPr bwMode="auto">
            <a:xfrm>
              <a:off x="1584" y="1160"/>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a:t>
              </a:r>
            </a:p>
          </p:txBody>
        </p:sp>
        <p:sp>
          <p:nvSpPr>
            <p:cNvPr id="105592" name="Rectangle 112"/>
            <p:cNvSpPr>
              <a:spLocks noChangeArrowheads="1"/>
            </p:cNvSpPr>
            <p:nvPr/>
          </p:nvSpPr>
          <p:spPr bwMode="auto">
            <a:xfrm>
              <a:off x="4875" y="988"/>
              <a:ext cx="549" cy="172"/>
            </a:xfrm>
            <a:prstGeom prst="rect">
              <a:avLst/>
            </a:prstGeom>
            <a:solidFill>
              <a:srgbClr val="FFFF66">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5</a:t>
              </a:r>
            </a:p>
          </p:txBody>
        </p:sp>
        <p:sp>
          <p:nvSpPr>
            <p:cNvPr id="105593" name="Rectangle 113"/>
            <p:cNvSpPr>
              <a:spLocks noChangeArrowheads="1"/>
            </p:cNvSpPr>
            <p:nvPr/>
          </p:nvSpPr>
          <p:spPr bwMode="auto">
            <a:xfrm>
              <a:off x="4327" y="988"/>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a:t>
              </a:r>
            </a:p>
          </p:txBody>
        </p:sp>
        <p:sp>
          <p:nvSpPr>
            <p:cNvPr id="105594" name="Rectangle 114"/>
            <p:cNvSpPr>
              <a:spLocks noChangeArrowheads="1"/>
            </p:cNvSpPr>
            <p:nvPr/>
          </p:nvSpPr>
          <p:spPr bwMode="auto">
            <a:xfrm>
              <a:off x="3778" y="988"/>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8</a:t>
              </a:r>
            </a:p>
          </p:txBody>
        </p:sp>
        <p:sp>
          <p:nvSpPr>
            <p:cNvPr id="105595" name="Rectangle 115"/>
            <p:cNvSpPr>
              <a:spLocks noChangeArrowheads="1"/>
            </p:cNvSpPr>
            <p:nvPr/>
          </p:nvSpPr>
          <p:spPr bwMode="auto">
            <a:xfrm>
              <a:off x="3230" y="988"/>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30</a:t>
              </a:r>
            </a:p>
          </p:txBody>
        </p:sp>
        <p:sp>
          <p:nvSpPr>
            <p:cNvPr id="105596" name="Rectangle 116"/>
            <p:cNvSpPr>
              <a:spLocks noChangeArrowheads="1"/>
            </p:cNvSpPr>
            <p:nvPr/>
          </p:nvSpPr>
          <p:spPr bwMode="auto">
            <a:xfrm>
              <a:off x="2681" y="988"/>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10</a:t>
              </a:r>
            </a:p>
          </p:txBody>
        </p:sp>
        <p:sp>
          <p:nvSpPr>
            <p:cNvPr id="105597" name="Rectangle 117"/>
            <p:cNvSpPr>
              <a:spLocks noChangeArrowheads="1"/>
            </p:cNvSpPr>
            <p:nvPr/>
          </p:nvSpPr>
          <p:spPr bwMode="auto">
            <a:xfrm>
              <a:off x="2133" y="988"/>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a:t>
              </a:r>
            </a:p>
          </p:txBody>
        </p:sp>
        <p:sp>
          <p:nvSpPr>
            <p:cNvPr id="105598" name="Rectangle 118"/>
            <p:cNvSpPr>
              <a:spLocks noChangeArrowheads="1"/>
            </p:cNvSpPr>
            <p:nvPr/>
          </p:nvSpPr>
          <p:spPr bwMode="auto">
            <a:xfrm>
              <a:off x="1584" y="988"/>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a:t>
              </a:r>
            </a:p>
          </p:txBody>
        </p:sp>
        <p:sp>
          <p:nvSpPr>
            <p:cNvPr id="105599" name="Rectangle 119"/>
            <p:cNvSpPr>
              <a:spLocks noChangeArrowheads="1"/>
            </p:cNvSpPr>
            <p:nvPr/>
          </p:nvSpPr>
          <p:spPr bwMode="auto">
            <a:xfrm>
              <a:off x="4875" y="816"/>
              <a:ext cx="549" cy="172"/>
            </a:xfrm>
            <a:prstGeom prst="rect">
              <a:avLst/>
            </a:prstGeom>
            <a:solidFill>
              <a:srgbClr val="FFFF66">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10</a:t>
              </a:r>
            </a:p>
          </p:txBody>
        </p:sp>
        <p:sp>
          <p:nvSpPr>
            <p:cNvPr id="105600" name="Rectangle 120"/>
            <p:cNvSpPr>
              <a:spLocks noChangeArrowheads="1"/>
            </p:cNvSpPr>
            <p:nvPr/>
          </p:nvSpPr>
          <p:spPr bwMode="auto">
            <a:xfrm>
              <a:off x="4327" y="816"/>
              <a:ext cx="548" cy="172"/>
            </a:xfrm>
            <a:prstGeom prst="rect">
              <a:avLst/>
            </a:prstGeom>
            <a:solidFill>
              <a:srgbClr val="FFFF66">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a:t>
              </a:r>
            </a:p>
          </p:txBody>
        </p:sp>
        <p:sp>
          <p:nvSpPr>
            <p:cNvPr id="105601" name="Rectangle 121"/>
            <p:cNvSpPr>
              <a:spLocks noChangeArrowheads="1"/>
            </p:cNvSpPr>
            <p:nvPr/>
          </p:nvSpPr>
          <p:spPr bwMode="auto">
            <a:xfrm>
              <a:off x="3778" y="816"/>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4</a:t>
              </a:r>
            </a:p>
          </p:txBody>
        </p:sp>
        <p:sp>
          <p:nvSpPr>
            <p:cNvPr id="105602" name="Rectangle 122"/>
            <p:cNvSpPr>
              <a:spLocks noChangeArrowheads="1"/>
            </p:cNvSpPr>
            <p:nvPr/>
          </p:nvSpPr>
          <p:spPr bwMode="auto">
            <a:xfrm>
              <a:off x="3230" y="816"/>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14</a:t>
              </a:r>
            </a:p>
          </p:txBody>
        </p:sp>
        <p:sp>
          <p:nvSpPr>
            <p:cNvPr id="105603" name="Rectangle 123"/>
            <p:cNvSpPr>
              <a:spLocks noChangeArrowheads="1"/>
            </p:cNvSpPr>
            <p:nvPr/>
          </p:nvSpPr>
          <p:spPr bwMode="auto">
            <a:xfrm>
              <a:off x="2681" y="816"/>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4</a:t>
              </a:r>
            </a:p>
          </p:txBody>
        </p:sp>
        <p:sp>
          <p:nvSpPr>
            <p:cNvPr id="105604" name="Rectangle 124"/>
            <p:cNvSpPr>
              <a:spLocks noChangeArrowheads="1"/>
            </p:cNvSpPr>
            <p:nvPr/>
          </p:nvSpPr>
          <p:spPr bwMode="auto">
            <a:xfrm>
              <a:off x="2133" y="816"/>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a:t>
              </a:r>
            </a:p>
          </p:txBody>
        </p:sp>
        <p:sp>
          <p:nvSpPr>
            <p:cNvPr id="105605" name="Rectangle 125"/>
            <p:cNvSpPr>
              <a:spLocks noChangeArrowheads="1"/>
            </p:cNvSpPr>
            <p:nvPr/>
          </p:nvSpPr>
          <p:spPr bwMode="auto">
            <a:xfrm>
              <a:off x="1584" y="816"/>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a:t>
              </a:r>
            </a:p>
          </p:txBody>
        </p:sp>
        <p:sp>
          <p:nvSpPr>
            <p:cNvPr id="105606" name="Line 126"/>
            <p:cNvSpPr>
              <a:spLocks noChangeShapeType="1"/>
            </p:cNvSpPr>
            <p:nvPr/>
          </p:nvSpPr>
          <p:spPr bwMode="auto">
            <a:xfrm>
              <a:off x="1584" y="816"/>
              <a:ext cx="3840"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607" name="Line 127"/>
            <p:cNvSpPr>
              <a:spLocks noChangeShapeType="1"/>
            </p:cNvSpPr>
            <p:nvPr/>
          </p:nvSpPr>
          <p:spPr bwMode="auto">
            <a:xfrm>
              <a:off x="1584" y="988"/>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608" name="Line 128"/>
            <p:cNvSpPr>
              <a:spLocks noChangeShapeType="1"/>
            </p:cNvSpPr>
            <p:nvPr/>
          </p:nvSpPr>
          <p:spPr bwMode="auto">
            <a:xfrm>
              <a:off x="1584" y="1160"/>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609" name="Line 129"/>
            <p:cNvSpPr>
              <a:spLocks noChangeShapeType="1"/>
            </p:cNvSpPr>
            <p:nvPr/>
          </p:nvSpPr>
          <p:spPr bwMode="auto">
            <a:xfrm>
              <a:off x="1584" y="1332"/>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610" name="Line 130"/>
            <p:cNvSpPr>
              <a:spLocks noChangeShapeType="1"/>
            </p:cNvSpPr>
            <p:nvPr/>
          </p:nvSpPr>
          <p:spPr bwMode="auto">
            <a:xfrm>
              <a:off x="1584" y="1504"/>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611" name="Line 131"/>
            <p:cNvSpPr>
              <a:spLocks noChangeShapeType="1"/>
            </p:cNvSpPr>
            <p:nvPr/>
          </p:nvSpPr>
          <p:spPr bwMode="auto">
            <a:xfrm>
              <a:off x="1584" y="1676"/>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612" name="Line 132"/>
            <p:cNvSpPr>
              <a:spLocks noChangeShapeType="1"/>
            </p:cNvSpPr>
            <p:nvPr/>
          </p:nvSpPr>
          <p:spPr bwMode="auto">
            <a:xfrm>
              <a:off x="1584" y="1848"/>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613" name="Line 133"/>
            <p:cNvSpPr>
              <a:spLocks noChangeShapeType="1"/>
            </p:cNvSpPr>
            <p:nvPr/>
          </p:nvSpPr>
          <p:spPr bwMode="auto">
            <a:xfrm>
              <a:off x="1584" y="2020"/>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614" name="Line 134"/>
            <p:cNvSpPr>
              <a:spLocks noChangeShapeType="1"/>
            </p:cNvSpPr>
            <p:nvPr/>
          </p:nvSpPr>
          <p:spPr bwMode="auto">
            <a:xfrm>
              <a:off x="1584" y="2192"/>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615" name="Line 135"/>
            <p:cNvSpPr>
              <a:spLocks noChangeShapeType="1"/>
            </p:cNvSpPr>
            <p:nvPr/>
          </p:nvSpPr>
          <p:spPr bwMode="auto">
            <a:xfrm>
              <a:off x="1584" y="2364"/>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616" name="Line 136"/>
            <p:cNvSpPr>
              <a:spLocks noChangeShapeType="1"/>
            </p:cNvSpPr>
            <p:nvPr/>
          </p:nvSpPr>
          <p:spPr bwMode="auto">
            <a:xfrm>
              <a:off x="1584" y="2536"/>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617" name="Line 137"/>
            <p:cNvSpPr>
              <a:spLocks noChangeShapeType="1"/>
            </p:cNvSpPr>
            <p:nvPr/>
          </p:nvSpPr>
          <p:spPr bwMode="auto">
            <a:xfrm>
              <a:off x="1584" y="2708"/>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618" name="Line 138"/>
            <p:cNvSpPr>
              <a:spLocks noChangeShapeType="1"/>
            </p:cNvSpPr>
            <p:nvPr/>
          </p:nvSpPr>
          <p:spPr bwMode="auto">
            <a:xfrm>
              <a:off x="1584" y="2880"/>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619" name="Line 139"/>
            <p:cNvSpPr>
              <a:spLocks noChangeShapeType="1"/>
            </p:cNvSpPr>
            <p:nvPr/>
          </p:nvSpPr>
          <p:spPr bwMode="auto">
            <a:xfrm>
              <a:off x="1584" y="3052"/>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620" name="Line 140"/>
            <p:cNvSpPr>
              <a:spLocks noChangeShapeType="1"/>
            </p:cNvSpPr>
            <p:nvPr/>
          </p:nvSpPr>
          <p:spPr bwMode="auto">
            <a:xfrm>
              <a:off x="1584" y="3224"/>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621" name="Line 141"/>
            <p:cNvSpPr>
              <a:spLocks noChangeShapeType="1"/>
            </p:cNvSpPr>
            <p:nvPr/>
          </p:nvSpPr>
          <p:spPr bwMode="auto">
            <a:xfrm>
              <a:off x="1584" y="3396"/>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622" name="Line 142"/>
            <p:cNvSpPr>
              <a:spLocks noChangeShapeType="1"/>
            </p:cNvSpPr>
            <p:nvPr/>
          </p:nvSpPr>
          <p:spPr bwMode="auto">
            <a:xfrm>
              <a:off x="1584" y="3568"/>
              <a:ext cx="3840"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623" name="Line 143"/>
            <p:cNvSpPr>
              <a:spLocks noChangeShapeType="1"/>
            </p:cNvSpPr>
            <p:nvPr/>
          </p:nvSpPr>
          <p:spPr bwMode="auto">
            <a:xfrm>
              <a:off x="1584" y="816"/>
              <a:ext cx="0" cy="2752"/>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624" name="Line 144"/>
            <p:cNvSpPr>
              <a:spLocks noChangeShapeType="1"/>
            </p:cNvSpPr>
            <p:nvPr/>
          </p:nvSpPr>
          <p:spPr bwMode="auto">
            <a:xfrm>
              <a:off x="2133" y="816"/>
              <a:ext cx="0" cy="275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625" name="Line 145"/>
            <p:cNvSpPr>
              <a:spLocks noChangeShapeType="1"/>
            </p:cNvSpPr>
            <p:nvPr/>
          </p:nvSpPr>
          <p:spPr bwMode="auto">
            <a:xfrm>
              <a:off x="2681" y="816"/>
              <a:ext cx="0" cy="275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626" name="Line 146"/>
            <p:cNvSpPr>
              <a:spLocks noChangeShapeType="1"/>
            </p:cNvSpPr>
            <p:nvPr/>
          </p:nvSpPr>
          <p:spPr bwMode="auto">
            <a:xfrm>
              <a:off x="3230" y="816"/>
              <a:ext cx="0" cy="275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627" name="Line 147"/>
            <p:cNvSpPr>
              <a:spLocks noChangeShapeType="1"/>
            </p:cNvSpPr>
            <p:nvPr/>
          </p:nvSpPr>
          <p:spPr bwMode="auto">
            <a:xfrm>
              <a:off x="3778" y="816"/>
              <a:ext cx="0" cy="275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628" name="Line 148"/>
            <p:cNvSpPr>
              <a:spLocks noChangeShapeType="1"/>
            </p:cNvSpPr>
            <p:nvPr/>
          </p:nvSpPr>
          <p:spPr bwMode="auto">
            <a:xfrm>
              <a:off x="4327" y="816"/>
              <a:ext cx="0" cy="275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629" name="Line 149"/>
            <p:cNvSpPr>
              <a:spLocks noChangeShapeType="1"/>
            </p:cNvSpPr>
            <p:nvPr/>
          </p:nvSpPr>
          <p:spPr bwMode="auto">
            <a:xfrm>
              <a:off x="4875" y="816"/>
              <a:ext cx="0" cy="275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630" name="Line 150"/>
            <p:cNvSpPr>
              <a:spLocks noChangeShapeType="1"/>
            </p:cNvSpPr>
            <p:nvPr/>
          </p:nvSpPr>
          <p:spPr bwMode="auto">
            <a:xfrm>
              <a:off x="5424" y="816"/>
              <a:ext cx="0" cy="2752"/>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631" name="Line 151"/>
            <p:cNvSpPr>
              <a:spLocks noChangeShapeType="1"/>
            </p:cNvSpPr>
            <p:nvPr/>
          </p:nvSpPr>
          <p:spPr bwMode="auto">
            <a:xfrm>
              <a:off x="2112" y="816"/>
              <a:ext cx="0" cy="273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05482" name="Line 152"/>
          <p:cNvSpPr>
            <a:spLocks noChangeShapeType="1"/>
          </p:cNvSpPr>
          <p:nvPr/>
        </p:nvSpPr>
        <p:spPr bwMode="auto">
          <a:xfrm>
            <a:off x="6858000" y="990600"/>
            <a:ext cx="0" cy="53340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219" name="Text Box 155"/>
          <p:cNvSpPr txBox="1">
            <a:spLocks noChangeArrowheads="1"/>
          </p:cNvSpPr>
          <p:nvPr/>
        </p:nvSpPr>
        <p:spPr bwMode="auto">
          <a:xfrm>
            <a:off x="4267200" y="990600"/>
            <a:ext cx="2432050" cy="284163"/>
          </a:xfrm>
          <a:prstGeom prst="rect">
            <a:avLst/>
          </a:prstGeom>
          <a:noFill/>
          <a:ln w="9525">
            <a:solidFill>
              <a:schemeClr val="tx1"/>
            </a:solidFill>
            <a:miter lim="800000"/>
            <a:headEnd/>
            <a:tailEnd/>
          </a:ln>
          <a:effec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t>EWS biggest in </a:t>
            </a:r>
            <a:r>
              <a:rPr lang="en-US" altLang="en-US" sz="1200" b="1">
                <a:effectLst>
                  <a:outerShdw blurRad="38100" dist="38100" dir="2700000" algn="tl">
                    <a:srgbClr val="C0C0C0"/>
                  </a:outerShdw>
                </a:effectLst>
              </a:rPr>
              <a:t>faster</a:t>
            </a:r>
            <a:r>
              <a:rPr lang="en-US" altLang="en-US" sz="1200" b="1"/>
              <a:t> fuel type</a:t>
            </a:r>
          </a:p>
        </p:txBody>
      </p:sp>
      <p:sp>
        <p:nvSpPr>
          <p:cNvPr id="105484" name="Text Box 156"/>
          <p:cNvSpPr txBox="1">
            <a:spLocks noChangeArrowheads="1"/>
          </p:cNvSpPr>
          <p:nvPr/>
        </p:nvSpPr>
        <p:spPr bwMode="auto">
          <a:xfrm>
            <a:off x="7010400" y="990600"/>
            <a:ext cx="1501775" cy="2841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t>EWS less in grass</a:t>
            </a:r>
          </a:p>
        </p:txBody>
      </p:sp>
      <p:sp>
        <p:nvSpPr>
          <p:cNvPr id="105485" name="Text Box 157"/>
          <p:cNvSpPr txBox="1">
            <a:spLocks noChangeArrowheads="1"/>
          </p:cNvSpPr>
          <p:nvPr/>
        </p:nvSpPr>
        <p:spPr bwMode="auto">
          <a:xfrm>
            <a:off x="177800" y="1590675"/>
            <a:ext cx="2124075"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800"/>
              <a:t>Yellow highlights cases</a:t>
            </a:r>
          </a:p>
          <a:p>
            <a:pPr eaLnBrk="1" hangingPunct="1"/>
            <a:r>
              <a:rPr lang="en-US" altLang="en-US" sz="1800"/>
              <a:t>In which ROS will be greater in the grass fuel.</a:t>
            </a:r>
          </a:p>
        </p:txBody>
      </p:sp>
      <p:sp>
        <p:nvSpPr>
          <p:cNvPr id="105486" name="Text Box 158"/>
          <p:cNvSpPr txBox="1">
            <a:spLocks noChangeArrowheads="1"/>
          </p:cNvSpPr>
          <p:nvPr/>
        </p:nvSpPr>
        <p:spPr bwMode="auto">
          <a:xfrm>
            <a:off x="222250" y="3351213"/>
            <a:ext cx="1911350" cy="177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800"/>
              <a:t>Red highlights: ROS-ratio increases of 60x and greater have been associated with fatalities</a:t>
            </a:r>
            <a:r>
              <a:rPr lang="en-US" altLang="en-US" sz="2000"/>
              <a:t>.</a:t>
            </a:r>
          </a:p>
        </p:txBody>
      </p:sp>
      <p:sp>
        <p:nvSpPr>
          <p:cNvPr id="105487" name="Text Box 160"/>
          <p:cNvSpPr txBox="1">
            <a:spLocks noChangeArrowheads="1"/>
          </p:cNvSpPr>
          <p:nvPr/>
        </p:nvSpPr>
        <p:spPr bwMode="auto">
          <a:xfrm>
            <a:off x="3473450" y="1417638"/>
            <a:ext cx="717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r>
              <a:rPr lang="en-US" altLang="en-US" sz="1200" b="1"/>
              <a:t>No fuel</a:t>
            </a:r>
          </a:p>
          <a:p>
            <a:pPr algn="ctr" eaLnBrk="1" hangingPunct="1"/>
            <a:r>
              <a:rPr lang="en-US" altLang="en-US" sz="1200" b="1"/>
              <a:t>change</a:t>
            </a:r>
          </a:p>
        </p:txBody>
      </p:sp>
      <p:sp>
        <p:nvSpPr>
          <p:cNvPr id="88225" name="Text Box 161"/>
          <p:cNvSpPr txBox="1">
            <a:spLocks noChangeArrowheads="1"/>
          </p:cNvSpPr>
          <p:nvPr/>
        </p:nvSpPr>
        <p:spPr bwMode="auto">
          <a:xfrm>
            <a:off x="4343400" y="1265238"/>
            <a:ext cx="709613" cy="639762"/>
          </a:xfrm>
          <a:prstGeom prst="rect">
            <a:avLst/>
          </a:prstGeom>
          <a:noFill/>
          <a:ln w="9525">
            <a:noFill/>
            <a:miter lim="800000"/>
            <a:headEnd/>
            <a:tailEnd/>
          </a:ln>
          <a:effec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t>Litter</a:t>
            </a:r>
          </a:p>
          <a:p>
            <a:pPr eaLnBrk="1" hangingPunct="1"/>
            <a:r>
              <a:rPr lang="en-US" altLang="en-US" sz="1200" b="1"/>
              <a:t>to/from</a:t>
            </a:r>
          </a:p>
          <a:p>
            <a:pPr eaLnBrk="1" hangingPunct="1"/>
            <a:r>
              <a:rPr lang="en-US" altLang="en-US" sz="1200" b="1">
                <a:effectLst>
                  <a:outerShdw blurRad="38100" dist="38100" dir="2700000" algn="tl">
                    <a:srgbClr val="C0C0C0"/>
                  </a:outerShdw>
                </a:effectLst>
              </a:rPr>
              <a:t>Crown</a:t>
            </a:r>
          </a:p>
        </p:txBody>
      </p:sp>
      <p:sp>
        <p:nvSpPr>
          <p:cNvPr id="88226" name="Text Box 162"/>
          <p:cNvSpPr txBox="1">
            <a:spLocks noChangeArrowheads="1"/>
          </p:cNvSpPr>
          <p:nvPr/>
        </p:nvSpPr>
        <p:spPr bwMode="auto">
          <a:xfrm>
            <a:off x="5257800" y="1265238"/>
            <a:ext cx="709613" cy="639762"/>
          </a:xfrm>
          <a:prstGeom prst="rect">
            <a:avLst/>
          </a:prstGeom>
          <a:noFill/>
          <a:ln w="9525">
            <a:noFill/>
            <a:miter lim="800000"/>
            <a:headEnd/>
            <a:tailEnd/>
          </a:ln>
          <a:effec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t>Litter</a:t>
            </a:r>
          </a:p>
          <a:p>
            <a:pPr eaLnBrk="1" hangingPunct="1"/>
            <a:r>
              <a:rPr lang="en-US" altLang="en-US" sz="1200" b="1"/>
              <a:t>to/from</a:t>
            </a:r>
          </a:p>
          <a:p>
            <a:pPr eaLnBrk="1" hangingPunct="1"/>
            <a:r>
              <a:rPr lang="en-US" altLang="en-US" sz="1200" b="1">
                <a:effectLst>
                  <a:outerShdw blurRad="38100" dist="38100" dir="2700000" algn="tl">
                    <a:srgbClr val="C0C0C0"/>
                  </a:outerShdw>
                </a:effectLst>
              </a:rPr>
              <a:t>Grass</a:t>
            </a:r>
          </a:p>
        </p:txBody>
      </p:sp>
      <p:sp>
        <p:nvSpPr>
          <p:cNvPr id="88227" name="Text Box 163"/>
          <p:cNvSpPr txBox="1">
            <a:spLocks noChangeArrowheads="1"/>
          </p:cNvSpPr>
          <p:nvPr/>
        </p:nvSpPr>
        <p:spPr bwMode="auto">
          <a:xfrm>
            <a:off x="6096000" y="1265238"/>
            <a:ext cx="709613" cy="639762"/>
          </a:xfrm>
          <a:prstGeom prst="rect">
            <a:avLst/>
          </a:prstGeom>
          <a:noFill/>
          <a:ln w="9525">
            <a:noFill/>
            <a:miter lim="800000"/>
            <a:headEnd/>
            <a:tailEnd/>
          </a:ln>
          <a:effec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t>Crown</a:t>
            </a:r>
          </a:p>
          <a:p>
            <a:pPr eaLnBrk="1" hangingPunct="1"/>
            <a:r>
              <a:rPr lang="en-US" altLang="en-US" sz="1200" b="1"/>
              <a:t>to/from</a:t>
            </a:r>
          </a:p>
          <a:p>
            <a:pPr eaLnBrk="1" hangingPunct="1"/>
            <a:r>
              <a:rPr lang="en-US" altLang="en-US" sz="1200" b="1">
                <a:effectLst>
                  <a:outerShdw blurRad="38100" dist="38100" dir="2700000" algn="tl">
                    <a:srgbClr val="C0C0C0"/>
                  </a:outerShdw>
                </a:effectLst>
              </a:rPr>
              <a:t>Grass</a:t>
            </a:r>
          </a:p>
        </p:txBody>
      </p:sp>
      <p:sp>
        <p:nvSpPr>
          <p:cNvPr id="105491" name="Text Box 164"/>
          <p:cNvSpPr txBox="1">
            <a:spLocks noChangeArrowheads="1"/>
          </p:cNvSpPr>
          <p:nvPr/>
        </p:nvSpPr>
        <p:spPr bwMode="auto">
          <a:xfrm>
            <a:off x="2667000" y="1417638"/>
            <a:ext cx="5524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t>EWS</a:t>
            </a:r>
          </a:p>
          <a:p>
            <a:pPr eaLnBrk="1" hangingPunct="1"/>
            <a:r>
              <a:rPr lang="en-US" altLang="en-US" sz="1200" b="1"/>
              <a:t>Ratio</a:t>
            </a:r>
          </a:p>
        </p:txBody>
      </p:sp>
      <p:sp>
        <p:nvSpPr>
          <p:cNvPr id="105492" name="Text Box 165"/>
          <p:cNvSpPr txBox="1">
            <a:spLocks noChangeArrowheads="1"/>
          </p:cNvSpPr>
          <p:nvPr/>
        </p:nvSpPr>
        <p:spPr bwMode="auto">
          <a:xfrm>
            <a:off x="6934200" y="1265238"/>
            <a:ext cx="70485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t>Crown</a:t>
            </a:r>
          </a:p>
          <a:p>
            <a:pPr eaLnBrk="1" hangingPunct="1"/>
            <a:r>
              <a:rPr lang="en-US" altLang="en-US" sz="1200" b="1"/>
              <a:t>to/from</a:t>
            </a:r>
          </a:p>
          <a:p>
            <a:pPr eaLnBrk="1" hangingPunct="1"/>
            <a:r>
              <a:rPr lang="en-US" altLang="en-US" sz="1200" b="1"/>
              <a:t>Grass</a:t>
            </a:r>
          </a:p>
        </p:txBody>
      </p:sp>
      <p:sp>
        <p:nvSpPr>
          <p:cNvPr id="105493" name="Text Box 166"/>
          <p:cNvSpPr txBox="1">
            <a:spLocks noChangeArrowheads="1"/>
          </p:cNvSpPr>
          <p:nvPr/>
        </p:nvSpPr>
        <p:spPr bwMode="auto">
          <a:xfrm>
            <a:off x="7848600" y="1265238"/>
            <a:ext cx="70485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t>Litter</a:t>
            </a:r>
          </a:p>
          <a:p>
            <a:pPr eaLnBrk="1" hangingPunct="1"/>
            <a:r>
              <a:rPr lang="en-US" altLang="en-US" sz="1200" b="1"/>
              <a:t>to/from</a:t>
            </a:r>
          </a:p>
          <a:p>
            <a:pPr eaLnBrk="1" hangingPunct="1"/>
            <a:r>
              <a:rPr lang="en-US" altLang="en-US" sz="1200" b="1"/>
              <a:t>Grass</a:t>
            </a:r>
          </a:p>
        </p:txBody>
      </p:sp>
      <p:sp>
        <p:nvSpPr>
          <p:cNvPr id="105633" name="Slide Number Placeholder 5"/>
          <p:cNvSpPr txBox="1">
            <a:spLocks noGrp="1"/>
          </p:cNvSpPr>
          <p:nvPr/>
        </p:nvSpPr>
        <p:spPr bwMode="auto">
          <a:xfrm>
            <a:off x="7924800" y="6629400"/>
            <a:ext cx="124460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r"/>
            <a:r>
              <a:rPr lang="en-US" altLang="en-US" sz="1000"/>
              <a:t>12-</a:t>
            </a:r>
            <a:fld id="{6733DE8E-D03F-4992-B0F2-B40FCD9E34D2}" type="slidenum">
              <a:rPr lang="en-US" altLang="en-US" sz="1000"/>
              <a:pPr algn="r"/>
              <a:t>97</a:t>
            </a:fld>
            <a:r>
              <a:rPr lang="en-US" altLang="en-US" sz="1000"/>
              <a:t>-S290-EP</a:t>
            </a:r>
          </a:p>
        </p:txBody>
      </p:sp>
      <p:sp>
        <p:nvSpPr>
          <p:cNvPr id="88073" name="Oval 9"/>
          <p:cNvSpPr>
            <a:spLocks noChangeArrowheads="1"/>
          </p:cNvSpPr>
          <p:nvPr/>
        </p:nvSpPr>
        <p:spPr bwMode="auto">
          <a:xfrm>
            <a:off x="2743200" y="1905000"/>
            <a:ext cx="457200" cy="381000"/>
          </a:xfrm>
          <a:prstGeom prst="ellipse">
            <a:avLst/>
          </a:prstGeom>
          <a:noFill/>
          <a:ln w="38100">
            <a:solidFill>
              <a:srgbClr val="FF9933"/>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p>
        </p:txBody>
      </p:sp>
      <p:sp>
        <p:nvSpPr>
          <p:cNvPr id="88074" name="Oval 10"/>
          <p:cNvSpPr>
            <a:spLocks noChangeArrowheads="1"/>
          </p:cNvSpPr>
          <p:nvPr/>
        </p:nvSpPr>
        <p:spPr bwMode="auto">
          <a:xfrm>
            <a:off x="5229225" y="1255713"/>
            <a:ext cx="685800" cy="685800"/>
          </a:xfrm>
          <a:prstGeom prst="ellipse">
            <a:avLst/>
          </a:prstGeom>
          <a:noFill/>
          <a:ln w="3810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p>
        </p:txBody>
      </p:sp>
      <p:sp>
        <p:nvSpPr>
          <p:cNvPr id="88075" name="Oval 11"/>
          <p:cNvSpPr>
            <a:spLocks noChangeArrowheads="1"/>
          </p:cNvSpPr>
          <p:nvPr/>
        </p:nvSpPr>
        <p:spPr bwMode="auto">
          <a:xfrm>
            <a:off x="5257800" y="1981200"/>
            <a:ext cx="533400" cy="304800"/>
          </a:xfrm>
          <a:prstGeom prst="ellipse">
            <a:avLst/>
          </a:prstGeom>
          <a:noFill/>
          <a:ln w="38100">
            <a:solidFill>
              <a:srgbClr val="FF9933"/>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807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807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80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73" grpId="0" animBg="1"/>
      <p:bldP spid="88074" grpId="0" animBg="1"/>
      <p:bldP spid="8807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9CC6E0"/>
        </a:solidFill>
        <a:effectLst/>
      </p:bgPr>
    </p:bg>
    <p:spTree>
      <p:nvGrpSpPr>
        <p:cNvPr id="1" name=""/>
        <p:cNvGrpSpPr/>
        <p:nvPr/>
      </p:nvGrpSpPr>
      <p:grpSpPr>
        <a:xfrm>
          <a:off x="0" y="0"/>
          <a:ext cx="0" cy="0"/>
          <a:chOff x="0" y="0"/>
          <a:chExt cx="0" cy="0"/>
        </a:xfrm>
      </p:grpSpPr>
      <p:pic>
        <p:nvPicPr>
          <p:cNvPr id="3117" name="Picture 2" descr="bluegreen swirl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96388"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Text Box 3"/>
          <p:cNvSpPr txBox="1">
            <a:spLocks noChangeArrowheads="1"/>
          </p:cNvSpPr>
          <p:nvPr/>
        </p:nvSpPr>
        <p:spPr bwMode="auto">
          <a:xfrm>
            <a:off x="57150" y="128588"/>
            <a:ext cx="52101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2000" b="1"/>
              <a:t>Exercise #1: Litter to Brush-Crown Fuel</a:t>
            </a:r>
          </a:p>
        </p:txBody>
      </p:sp>
      <p:sp>
        <p:nvSpPr>
          <p:cNvPr id="89100" name="Text Box 12"/>
          <p:cNvSpPr txBox="1">
            <a:spLocks noChangeArrowheads="1"/>
          </p:cNvSpPr>
          <p:nvPr/>
        </p:nvSpPr>
        <p:spPr bwMode="auto">
          <a:xfrm>
            <a:off x="228600" y="3810000"/>
            <a:ext cx="2514600"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u="sng"/>
              <a:t>Observed conditions:</a:t>
            </a:r>
            <a:r>
              <a:rPr lang="en-US" altLang="en-US" sz="1200" b="1"/>
              <a:t> </a:t>
            </a:r>
          </a:p>
          <a:p>
            <a:pPr eaLnBrk="1" hangingPunct="1"/>
            <a:r>
              <a:rPr lang="en-US" altLang="en-US" sz="1200" b="1"/>
              <a:t>Fire moves upslope in woodland litter with no wind; RH 20%.</a:t>
            </a:r>
          </a:p>
          <a:p>
            <a:pPr eaLnBrk="1" hangingPunct="1"/>
            <a:endParaRPr lang="en-US" altLang="en-US" sz="1200" b="1"/>
          </a:p>
          <a:p>
            <a:pPr eaLnBrk="1" hangingPunct="1"/>
            <a:r>
              <a:rPr lang="en-US" altLang="en-US" sz="1200" b="1"/>
              <a:t>Fire will move in litter to midslope in 2 hours   </a:t>
            </a:r>
          </a:p>
          <a:p>
            <a:pPr eaLnBrk="1" hangingPunct="1"/>
            <a:r>
              <a:rPr lang="en-US" altLang="en-US" sz="1000" b="1"/>
              <a:t>  </a:t>
            </a:r>
          </a:p>
        </p:txBody>
      </p:sp>
      <p:sp>
        <p:nvSpPr>
          <p:cNvPr id="89101" name="Text Box 13"/>
          <p:cNvSpPr txBox="1">
            <a:spLocks noChangeArrowheads="1"/>
          </p:cNvSpPr>
          <p:nvPr/>
        </p:nvSpPr>
        <p:spPr bwMode="auto">
          <a:xfrm>
            <a:off x="2667000" y="3810000"/>
            <a:ext cx="15113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u="sng"/>
              <a:t>Weather Forecast:</a:t>
            </a:r>
          </a:p>
          <a:p>
            <a:pPr eaLnBrk="1" hangingPunct="1"/>
            <a:r>
              <a:rPr lang="en-US" altLang="en-US" sz="1200" b="1"/>
              <a:t>  No changes</a:t>
            </a:r>
          </a:p>
          <a:p>
            <a:pPr eaLnBrk="1" hangingPunct="1"/>
            <a:r>
              <a:rPr lang="en-US" altLang="en-US" sz="1000" b="1"/>
              <a:t>  </a:t>
            </a:r>
          </a:p>
          <a:p>
            <a:pPr eaLnBrk="1" hangingPunct="1"/>
            <a:r>
              <a:rPr lang="en-US" altLang="en-US" sz="1000" b="1"/>
              <a:t>  </a:t>
            </a:r>
          </a:p>
        </p:txBody>
      </p:sp>
      <p:grpSp>
        <p:nvGrpSpPr>
          <p:cNvPr id="4" name="Group 137"/>
          <p:cNvGrpSpPr>
            <a:grpSpLocks/>
          </p:cNvGrpSpPr>
          <p:nvPr/>
        </p:nvGrpSpPr>
        <p:grpSpPr bwMode="auto">
          <a:xfrm>
            <a:off x="2667000" y="4572000"/>
            <a:ext cx="1524000" cy="457200"/>
            <a:chOff x="1104" y="3456"/>
            <a:chExt cx="960" cy="288"/>
          </a:xfrm>
        </p:grpSpPr>
        <p:sp>
          <p:nvSpPr>
            <p:cNvPr id="3097" name="AutoShape 138"/>
            <p:cNvSpPr>
              <a:spLocks noChangeArrowheads="1"/>
            </p:cNvSpPr>
            <p:nvPr/>
          </p:nvSpPr>
          <p:spPr bwMode="auto">
            <a:xfrm>
              <a:off x="1104" y="3456"/>
              <a:ext cx="960" cy="288"/>
            </a:xfrm>
            <a:custGeom>
              <a:avLst/>
              <a:gdLst>
                <a:gd name="T0" fmla="*/ 2 w 21600"/>
                <a:gd name="T1" fmla="*/ 0 h 21600"/>
                <a:gd name="T2" fmla="*/ 1 w 21600"/>
                <a:gd name="T3" fmla="*/ 0 h 21600"/>
                <a:gd name="T4" fmla="*/ 0 w 21600"/>
                <a:gd name="T5" fmla="*/ 0 h 21600"/>
                <a:gd name="T6" fmla="*/ 1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FFFF00"/>
            </a:solidFill>
            <a:ln w="12700">
              <a:solidFill>
                <a:schemeClr val="tx1"/>
              </a:solidFill>
              <a:miter lim="800000"/>
              <a:headEnd/>
              <a:tailEnd/>
            </a:ln>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p>
          </p:txBody>
        </p:sp>
        <p:sp>
          <p:nvSpPr>
            <p:cNvPr id="3098" name="Text Box 139"/>
            <p:cNvSpPr txBox="1">
              <a:spLocks noChangeArrowheads="1"/>
            </p:cNvSpPr>
            <p:nvPr/>
          </p:nvSpPr>
          <p:spPr bwMode="auto">
            <a:xfrm>
              <a:off x="1212" y="3456"/>
              <a:ext cx="72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r>
                <a:rPr lang="en-US" altLang="en-US" sz="1200" b="1"/>
                <a:t>Complete the</a:t>
              </a:r>
            </a:p>
            <a:p>
              <a:pPr algn="ctr" eaLnBrk="1" hangingPunct="1"/>
              <a:r>
                <a:rPr lang="en-US" altLang="en-US" sz="1200" b="1"/>
                <a:t>Exercise</a:t>
              </a:r>
            </a:p>
          </p:txBody>
        </p:sp>
      </p:grpSp>
      <p:sp>
        <p:nvSpPr>
          <p:cNvPr id="3110" name="Slide Number Placeholder 5"/>
          <p:cNvSpPr txBox="1">
            <a:spLocks noGrp="1"/>
          </p:cNvSpPr>
          <p:nvPr/>
        </p:nvSpPr>
        <p:spPr bwMode="auto">
          <a:xfrm>
            <a:off x="7924800" y="6629400"/>
            <a:ext cx="124460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r"/>
            <a:r>
              <a:rPr lang="en-US" altLang="en-US" sz="1000"/>
              <a:t>12-</a:t>
            </a:r>
            <a:fld id="{2F51AE27-8F3A-4488-AB92-FC667A7D3CB2}" type="slidenum">
              <a:rPr lang="en-US" altLang="en-US" sz="1000"/>
              <a:pPr algn="r"/>
              <a:t>98</a:t>
            </a:fld>
            <a:r>
              <a:rPr lang="en-US" altLang="en-US" sz="1000"/>
              <a:t>-S290-EP</a:t>
            </a:r>
          </a:p>
        </p:txBody>
      </p:sp>
      <p:pic>
        <p:nvPicPr>
          <p:cNvPr id="3112" name="Picture 40" descr="Field-Guide-21sep0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32375" y="371475"/>
            <a:ext cx="4111625"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174" name="Text Box 86"/>
          <p:cNvSpPr txBox="1">
            <a:spLocks noChangeArrowheads="1"/>
          </p:cNvSpPr>
          <p:nvPr/>
        </p:nvSpPr>
        <p:spPr bwMode="auto">
          <a:xfrm>
            <a:off x="7134225" y="2582863"/>
            <a:ext cx="2682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solidFill>
                  <a:srgbClr val="000066"/>
                </a:solidFill>
              </a:rPr>
              <a:t>x</a:t>
            </a:r>
          </a:p>
        </p:txBody>
      </p:sp>
      <p:sp>
        <p:nvSpPr>
          <p:cNvPr id="89175" name="Text Box 87"/>
          <p:cNvSpPr txBox="1">
            <a:spLocks noChangeArrowheads="1"/>
          </p:cNvSpPr>
          <p:nvPr/>
        </p:nvSpPr>
        <p:spPr bwMode="auto">
          <a:xfrm>
            <a:off x="6713538" y="247491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solidFill>
                  <a:srgbClr val="000066"/>
                </a:solidFill>
              </a:rPr>
              <a:t>x</a:t>
            </a:r>
          </a:p>
        </p:txBody>
      </p:sp>
      <p:sp>
        <p:nvSpPr>
          <p:cNvPr id="89176" name="Text Box 88"/>
          <p:cNvSpPr txBox="1">
            <a:spLocks noChangeArrowheads="1"/>
          </p:cNvSpPr>
          <p:nvPr/>
        </p:nvSpPr>
        <p:spPr bwMode="auto">
          <a:xfrm>
            <a:off x="6867525" y="3522663"/>
            <a:ext cx="3698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solidFill>
                  <a:srgbClr val="000066"/>
                </a:solidFill>
              </a:rPr>
              <a:t>1X</a:t>
            </a:r>
          </a:p>
        </p:txBody>
      </p:sp>
      <p:sp>
        <p:nvSpPr>
          <p:cNvPr id="89177" name="Text Box 89"/>
          <p:cNvSpPr txBox="1">
            <a:spLocks noChangeArrowheads="1"/>
          </p:cNvSpPr>
          <p:nvPr/>
        </p:nvSpPr>
        <p:spPr bwMode="auto">
          <a:xfrm>
            <a:off x="6127750" y="3717925"/>
            <a:ext cx="3698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solidFill>
                  <a:srgbClr val="000066"/>
                </a:solidFill>
              </a:rPr>
              <a:t>4X</a:t>
            </a:r>
          </a:p>
        </p:txBody>
      </p:sp>
      <p:sp>
        <p:nvSpPr>
          <p:cNvPr id="89178" name="Text Box 90"/>
          <p:cNvSpPr txBox="1">
            <a:spLocks noChangeArrowheads="1"/>
          </p:cNvSpPr>
          <p:nvPr/>
        </p:nvSpPr>
        <p:spPr bwMode="auto">
          <a:xfrm>
            <a:off x="6621463" y="3711575"/>
            <a:ext cx="2682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solidFill>
                  <a:srgbClr val="000066"/>
                </a:solidFill>
              </a:rPr>
              <a:t>x</a:t>
            </a:r>
          </a:p>
        </p:txBody>
      </p:sp>
      <p:sp>
        <p:nvSpPr>
          <p:cNvPr id="89179" name="Text Box 91"/>
          <p:cNvSpPr txBox="1">
            <a:spLocks noChangeArrowheads="1"/>
          </p:cNvSpPr>
          <p:nvPr/>
        </p:nvSpPr>
        <p:spPr bwMode="auto">
          <a:xfrm>
            <a:off x="5260975" y="4033838"/>
            <a:ext cx="752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solidFill>
                  <a:srgbClr val="000066"/>
                </a:solidFill>
              </a:rPr>
              <a:t>½ slope</a:t>
            </a:r>
          </a:p>
          <a:p>
            <a:pPr eaLnBrk="1" hangingPunct="1"/>
            <a:r>
              <a:rPr lang="en-US" altLang="en-US" sz="1200" b="1">
                <a:solidFill>
                  <a:srgbClr val="000066"/>
                </a:solidFill>
              </a:rPr>
              <a:t> in 2 hr</a:t>
            </a:r>
          </a:p>
        </p:txBody>
      </p:sp>
      <p:sp>
        <p:nvSpPr>
          <p:cNvPr id="89180" name="Text Box 92"/>
          <p:cNvSpPr txBox="1">
            <a:spLocks noChangeArrowheads="1"/>
          </p:cNvSpPr>
          <p:nvPr/>
        </p:nvSpPr>
        <p:spPr bwMode="auto">
          <a:xfrm>
            <a:off x="6284913" y="4105275"/>
            <a:ext cx="12969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solidFill>
                  <a:srgbClr val="000066"/>
                </a:solidFill>
              </a:rPr>
              <a:t>½ slope in ½ hr</a:t>
            </a:r>
          </a:p>
        </p:txBody>
      </p:sp>
      <p:grpSp>
        <p:nvGrpSpPr>
          <p:cNvPr id="2" name="Group 100"/>
          <p:cNvGrpSpPr>
            <a:grpSpLocks/>
          </p:cNvGrpSpPr>
          <p:nvPr/>
        </p:nvGrpSpPr>
        <p:grpSpPr bwMode="auto">
          <a:xfrm>
            <a:off x="5259388" y="1106488"/>
            <a:ext cx="1887537" cy="896937"/>
            <a:chOff x="3260" y="354"/>
            <a:chExt cx="1696" cy="805"/>
          </a:xfrm>
        </p:grpSpPr>
        <p:sp>
          <p:nvSpPr>
            <p:cNvPr id="3103" name="Freeform 101"/>
            <p:cNvSpPr>
              <a:spLocks/>
            </p:cNvSpPr>
            <p:nvPr/>
          </p:nvSpPr>
          <p:spPr bwMode="auto">
            <a:xfrm>
              <a:off x="3260" y="392"/>
              <a:ext cx="1099" cy="600"/>
            </a:xfrm>
            <a:custGeom>
              <a:avLst/>
              <a:gdLst>
                <a:gd name="T0" fmla="*/ 0 w 1099"/>
                <a:gd name="T1" fmla="*/ 600 h 600"/>
                <a:gd name="T2" fmla="*/ 166 w 1099"/>
                <a:gd name="T3" fmla="*/ 564 h 600"/>
                <a:gd name="T4" fmla="*/ 202 w 1099"/>
                <a:gd name="T5" fmla="*/ 552 h 600"/>
                <a:gd name="T6" fmla="*/ 220 w 1099"/>
                <a:gd name="T7" fmla="*/ 540 h 600"/>
                <a:gd name="T8" fmla="*/ 273 w 1099"/>
                <a:gd name="T9" fmla="*/ 522 h 600"/>
                <a:gd name="T10" fmla="*/ 327 w 1099"/>
                <a:gd name="T11" fmla="*/ 493 h 600"/>
                <a:gd name="T12" fmla="*/ 398 w 1099"/>
                <a:gd name="T13" fmla="*/ 451 h 600"/>
                <a:gd name="T14" fmla="*/ 434 w 1099"/>
                <a:gd name="T15" fmla="*/ 427 h 600"/>
                <a:gd name="T16" fmla="*/ 493 w 1099"/>
                <a:gd name="T17" fmla="*/ 386 h 600"/>
                <a:gd name="T18" fmla="*/ 564 w 1099"/>
                <a:gd name="T19" fmla="*/ 338 h 600"/>
                <a:gd name="T20" fmla="*/ 600 w 1099"/>
                <a:gd name="T21" fmla="*/ 321 h 600"/>
                <a:gd name="T22" fmla="*/ 683 w 1099"/>
                <a:gd name="T23" fmla="*/ 273 h 600"/>
                <a:gd name="T24" fmla="*/ 754 w 1099"/>
                <a:gd name="T25" fmla="*/ 232 h 600"/>
                <a:gd name="T26" fmla="*/ 772 w 1099"/>
                <a:gd name="T27" fmla="*/ 220 h 600"/>
                <a:gd name="T28" fmla="*/ 778 w 1099"/>
                <a:gd name="T29" fmla="*/ 202 h 600"/>
                <a:gd name="T30" fmla="*/ 796 w 1099"/>
                <a:gd name="T31" fmla="*/ 196 h 600"/>
                <a:gd name="T32" fmla="*/ 831 w 1099"/>
                <a:gd name="T33" fmla="*/ 172 h 600"/>
                <a:gd name="T34" fmla="*/ 849 w 1099"/>
                <a:gd name="T35" fmla="*/ 160 h 600"/>
                <a:gd name="T36" fmla="*/ 915 w 1099"/>
                <a:gd name="T37" fmla="*/ 113 h 600"/>
                <a:gd name="T38" fmla="*/ 944 w 1099"/>
                <a:gd name="T39" fmla="*/ 83 h 600"/>
                <a:gd name="T40" fmla="*/ 980 w 1099"/>
                <a:gd name="T41" fmla="*/ 71 h 600"/>
                <a:gd name="T42" fmla="*/ 1099 w 1099"/>
                <a:gd name="T43" fmla="*/ 0 h 6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99"/>
                <a:gd name="T67" fmla="*/ 0 h 600"/>
                <a:gd name="T68" fmla="*/ 1099 w 1099"/>
                <a:gd name="T69" fmla="*/ 600 h 60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99" h="600">
                  <a:moveTo>
                    <a:pt x="0" y="600"/>
                  </a:moveTo>
                  <a:cubicBezTo>
                    <a:pt x="55" y="582"/>
                    <a:pt x="109" y="572"/>
                    <a:pt x="166" y="564"/>
                  </a:cubicBezTo>
                  <a:cubicBezTo>
                    <a:pt x="178" y="560"/>
                    <a:pt x="191" y="559"/>
                    <a:pt x="202" y="552"/>
                  </a:cubicBezTo>
                  <a:cubicBezTo>
                    <a:pt x="208" y="548"/>
                    <a:pt x="213" y="543"/>
                    <a:pt x="220" y="540"/>
                  </a:cubicBezTo>
                  <a:cubicBezTo>
                    <a:pt x="237" y="532"/>
                    <a:pt x="257" y="532"/>
                    <a:pt x="273" y="522"/>
                  </a:cubicBezTo>
                  <a:cubicBezTo>
                    <a:pt x="314" y="496"/>
                    <a:pt x="295" y="504"/>
                    <a:pt x="327" y="493"/>
                  </a:cubicBezTo>
                  <a:cubicBezTo>
                    <a:pt x="350" y="477"/>
                    <a:pt x="374" y="467"/>
                    <a:pt x="398" y="451"/>
                  </a:cubicBezTo>
                  <a:cubicBezTo>
                    <a:pt x="410" y="443"/>
                    <a:pt x="434" y="427"/>
                    <a:pt x="434" y="427"/>
                  </a:cubicBezTo>
                  <a:cubicBezTo>
                    <a:pt x="442" y="400"/>
                    <a:pt x="469" y="399"/>
                    <a:pt x="493" y="386"/>
                  </a:cubicBezTo>
                  <a:cubicBezTo>
                    <a:pt x="517" y="372"/>
                    <a:pt x="541" y="354"/>
                    <a:pt x="564" y="338"/>
                  </a:cubicBezTo>
                  <a:cubicBezTo>
                    <a:pt x="575" y="331"/>
                    <a:pt x="589" y="328"/>
                    <a:pt x="600" y="321"/>
                  </a:cubicBezTo>
                  <a:cubicBezTo>
                    <a:pt x="618" y="294"/>
                    <a:pt x="655" y="289"/>
                    <a:pt x="683" y="273"/>
                  </a:cubicBezTo>
                  <a:cubicBezTo>
                    <a:pt x="710" y="258"/>
                    <a:pt x="725" y="240"/>
                    <a:pt x="754" y="232"/>
                  </a:cubicBezTo>
                  <a:cubicBezTo>
                    <a:pt x="760" y="228"/>
                    <a:pt x="767" y="226"/>
                    <a:pt x="772" y="220"/>
                  </a:cubicBezTo>
                  <a:cubicBezTo>
                    <a:pt x="776" y="215"/>
                    <a:pt x="774" y="206"/>
                    <a:pt x="778" y="202"/>
                  </a:cubicBezTo>
                  <a:cubicBezTo>
                    <a:pt x="782" y="198"/>
                    <a:pt x="790" y="199"/>
                    <a:pt x="796" y="196"/>
                  </a:cubicBezTo>
                  <a:cubicBezTo>
                    <a:pt x="808" y="189"/>
                    <a:pt x="819" y="180"/>
                    <a:pt x="831" y="172"/>
                  </a:cubicBezTo>
                  <a:cubicBezTo>
                    <a:pt x="837" y="168"/>
                    <a:pt x="849" y="160"/>
                    <a:pt x="849" y="160"/>
                  </a:cubicBezTo>
                  <a:cubicBezTo>
                    <a:pt x="866" y="135"/>
                    <a:pt x="887" y="122"/>
                    <a:pt x="915" y="113"/>
                  </a:cubicBezTo>
                  <a:cubicBezTo>
                    <a:pt x="926" y="105"/>
                    <a:pt x="932" y="90"/>
                    <a:pt x="944" y="83"/>
                  </a:cubicBezTo>
                  <a:cubicBezTo>
                    <a:pt x="955" y="76"/>
                    <a:pt x="968" y="75"/>
                    <a:pt x="980" y="71"/>
                  </a:cubicBezTo>
                  <a:cubicBezTo>
                    <a:pt x="1003" y="63"/>
                    <a:pt x="1080" y="19"/>
                    <a:pt x="1099" y="0"/>
                  </a:cubicBezTo>
                </a:path>
              </a:pathLst>
            </a:custGeom>
            <a:noFill/>
            <a:ln w="19050">
              <a:solidFill>
                <a:srgbClr val="000066"/>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p>
          </p:txBody>
        </p:sp>
        <p:sp>
          <p:nvSpPr>
            <p:cNvPr id="3104" name="Freeform 102"/>
            <p:cNvSpPr>
              <a:spLocks/>
            </p:cNvSpPr>
            <p:nvPr/>
          </p:nvSpPr>
          <p:spPr bwMode="auto">
            <a:xfrm>
              <a:off x="3587" y="695"/>
              <a:ext cx="196" cy="196"/>
            </a:xfrm>
            <a:custGeom>
              <a:avLst/>
              <a:gdLst>
                <a:gd name="T0" fmla="*/ 0 w 196"/>
                <a:gd name="T1" fmla="*/ 196 h 196"/>
                <a:gd name="T2" fmla="*/ 12 w 196"/>
                <a:gd name="T3" fmla="*/ 178 h 196"/>
                <a:gd name="T4" fmla="*/ 29 w 196"/>
                <a:gd name="T5" fmla="*/ 166 h 196"/>
                <a:gd name="T6" fmla="*/ 35 w 196"/>
                <a:gd name="T7" fmla="*/ 148 h 196"/>
                <a:gd name="T8" fmla="*/ 71 w 196"/>
                <a:gd name="T9" fmla="*/ 77 h 196"/>
                <a:gd name="T10" fmla="*/ 65 w 196"/>
                <a:gd name="T11" fmla="*/ 107 h 196"/>
                <a:gd name="T12" fmla="*/ 89 w 196"/>
                <a:gd name="T13" fmla="*/ 77 h 196"/>
                <a:gd name="T14" fmla="*/ 107 w 196"/>
                <a:gd name="T15" fmla="*/ 0 h 196"/>
                <a:gd name="T16" fmla="*/ 130 w 196"/>
                <a:gd name="T17" fmla="*/ 59 h 196"/>
                <a:gd name="T18" fmla="*/ 136 w 196"/>
                <a:gd name="T19" fmla="*/ 77 h 196"/>
                <a:gd name="T20" fmla="*/ 160 w 196"/>
                <a:gd name="T21" fmla="*/ 41 h 196"/>
                <a:gd name="T22" fmla="*/ 196 w 196"/>
                <a:gd name="T23" fmla="*/ 12 h 196"/>
                <a:gd name="T24" fmla="*/ 178 w 196"/>
                <a:gd name="T25" fmla="*/ 65 h 19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6"/>
                <a:gd name="T40" fmla="*/ 0 h 196"/>
                <a:gd name="T41" fmla="*/ 196 w 196"/>
                <a:gd name="T42" fmla="*/ 196 h 19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6" h="196">
                  <a:moveTo>
                    <a:pt x="0" y="196"/>
                  </a:moveTo>
                  <a:cubicBezTo>
                    <a:pt x="4" y="190"/>
                    <a:pt x="7" y="183"/>
                    <a:pt x="12" y="178"/>
                  </a:cubicBezTo>
                  <a:cubicBezTo>
                    <a:pt x="17" y="173"/>
                    <a:pt x="25" y="172"/>
                    <a:pt x="29" y="166"/>
                  </a:cubicBezTo>
                  <a:cubicBezTo>
                    <a:pt x="33" y="161"/>
                    <a:pt x="32" y="154"/>
                    <a:pt x="35" y="148"/>
                  </a:cubicBezTo>
                  <a:cubicBezTo>
                    <a:pt x="47" y="124"/>
                    <a:pt x="56" y="100"/>
                    <a:pt x="71" y="77"/>
                  </a:cubicBezTo>
                  <a:cubicBezTo>
                    <a:pt x="69" y="87"/>
                    <a:pt x="59" y="99"/>
                    <a:pt x="65" y="107"/>
                  </a:cubicBezTo>
                  <a:cubicBezTo>
                    <a:pt x="74" y="121"/>
                    <a:pt x="86" y="90"/>
                    <a:pt x="89" y="77"/>
                  </a:cubicBezTo>
                  <a:cubicBezTo>
                    <a:pt x="95" y="50"/>
                    <a:pt x="98" y="26"/>
                    <a:pt x="107" y="0"/>
                  </a:cubicBezTo>
                  <a:cubicBezTo>
                    <a:pt x="118" y="40"/>
                    <a:pt x="76" y="73"/>
                    <a:pt x="130" y="59"/>
                  </a:cubicBezTo>
                  <a:cubicBezTo>
                    <a:pt x="132" y="65"/>
                    <a:pt x="131" y="80"/>
                    <a:pt x="136" y="77"/>
                  </a:cubicBezTo>
                  <a:cubicBezTo>
                    <a:pt x="148" y="70"/>
                    <a:pt x="152" y="53"/>
                    <a:pt x="160" y="41"/>
                  </a:cubicBezTo>
                  <a:cubicBezTo>
                    <a:pt x="168" y="29"/>
                    <a:pt x="185" y="20"/>
                    <a:pt x="196" y="12"/>
                  </a:cubicBezTo>
                  <a:cubicBezTo>
                    <a:pt x="189" y="33"/>
                    <a:pt x="178" y="43"/>
                    <a:pt x="178" y="65"/>
                  </a:cubicBezTo>
                </a:path>
              </a:pathLst>
            </a:custGeom>
            <a:solidFill>
              <a:srgbClr val="000066"/>
            </a:solidFill>
            <a:ln w="19050">
              <a:solidFill>
                <a:srgbClr val="000066"/>
              </a:solidFill>
              <a:round/>
              <a:headEnd/>
              <a:tailEnd/>
            </a:ln>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p>
          </p:txBody>
        </p:sp>
        <p:sp>
          <p:nvSpPr>
            <p:cNvPr id="3105" name="Freeform 103"/>
            <p:cNvSpPr>
              <a:spLocks/>
            </p:cNvSpPr>
            <p:nvPr/>
          </p:nvSpPr>
          <p:spPr bwMode="auto">
            <a:xfrm>
              <a:off x="3320" y="562"/>
              <a:ext cx="320" cy="333"/>
            </a:xfrm>
            <a:custGeom>
              <a:avLst/>
              <a:gdLst>
                <a:gd name="T0" fmla="*/ 237 w 320"/>
                <a:gd name="T1" fmla="*/ 323 h 333"/>
                <a:gd name="T2" fmla="*/ 237 w 320"/>
                <a:gd name="T3" fmla="*/ 275 h 333"/>
                <a:gd name="T4" fmla="*/ 249 w 320"/>
                <a:gd name="T5" fmla="*/ 240 h 333"/>
                <a:gd name="T6" fmla="*/ 279 w 320"/>
                <a:gd name="T7" fmla="*/ 168 h 333"/>
                <a:gd name="T8" fmla="*/ 284 w 320"/>
                <a:gd name="T9" fmla="*/ 151 h 333"/>
                <a:gd name="T10" fmla="*/ 302 w 320"/>
                <a:gd name="T11" fmla="*/ 145 h 333"/>
                <a:gd name="T12" fmla="*/ 308 w 320"/>
                <a:gd name="T13" fmla="*/ 91 h 333"/>
                <a:gd name="T14" fmla="*/ 320 w 320"/>
                <a:gd name="T15" fmla="*/ 73 h 333"/>
                <a:gd name="T16" fmla="*/ 279 w 320"/>
                <a:gd name="T17" fmla="*/ 38 h 333"/>
                <a:gd name="T18" fmla="*/ 213 w 320"/>
                <a:gd name="T19" fmla="*/ 8 h 333"/>
                <a:gd name="T20" fmla="*/ 178 w 320"/>
                <a:gd name="T21" fmla="*/ 32 h 333"/>
                <a:gd name="T22" fmla="*/ 142 w 320"/>
                <a:gd name="T23" fmla="*/ 56 h 333"/>
                <a:gd name="T24" fmla="*/ 83 w 320"/>
                <a:gd name="T25" fmla="*/ 73 h 333"/>
                <a:gd name="T26" fmla="*/ 71 w 320"/>
                <a:gd name="T27" fmla="*/ 109 h 333"/>
                <a:gd name="T28" fmla="*/ 17 w 320"/>
                <a:gd name="T29" fmla="*/ 133 h 333"/>
                <a:gd name="T30" fmla="*/ 29 w 320"/>
                <a:gd name="T31" fmla="*/ 192 h 333"/>
                <a:gd name="T32" fmla="*/ 65 w 320"/>
                <a:gd name="T33" fmla="*/ 174 h 333"/>
                <a:gd name="T34" fmla="*/ 100 w 320"/>
                <a:gd name="T35" fmla="*/ 162 h 333"/>
                <a:gd name="T36" fmla="*/ 189 w 320"/>
                <a:gd name="T37" fmla="*/ 192 h 333"/>
                <a:gd name="T38" fmla="*/ 207 w 320"/>
                <a:gd name="T39" fmla="*/ 240 h 333"/>
                <a:gd name="T40" fmla="*/ 213 w 320"/>
                <a:gd name="T41" fmla="*/ 257 h 333"/>
                <a:gd name="T42" fmla="*/ 201 w 320"/>
                <a:gd name="T43" fmla="*/ 293 h 333"/>
                <a:gd name="T44" fmla="*/ 237 w 320"/>
                <a:gd name="T45" fmla="*/ 323 h 33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20"/>
                <a:gd name="T70" fmla="*/ 0 h 333"/>
                <a:gd name="T71" fmla="*/ 320 w 320"/>
                <a:gd name="T72" fmla="*/ 333 h 33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20" h="333">
                  <a:moveTo>
                    <a:pt x="237" y="323"/>
                  </a:moveTo>
                  <a:cubicBezTo>
                    <a:pt x="230" y="294"/>
                    <a:pt x="228" y="304"/>
                    <a:pt x="237" y="275"/>
                  </a:cubicBezTo>
                  <a:cubicBezTo>
                    <a:pt x="241" y="263"/>
                    <a:pt x="249" y="240"/>
                    <a:pt x="249" y="240"/>
                  </a:cubicBezTo>
                  <a:cubicBezTo>
                    <a:pt x="253" y="205"/>
                    <a:pt x="246" y="179"/>
                    <a:pt x="279" y="168"/>
                  </a:cubicBezTo>
                  <a:cubicBezTo>
                    <a:pt x="281" y="162"/>
                    <a:pt x="280" y="155"/>
                    <a:pt x="284" y="151"/>
                  </a:cubicBezTo>
                  <a:cubicBezTo>
                    <a:pt x="288" y="147"/>
                    <a:pt x="300" y="151"/>
                    <a:pt x="302" y="145"/>
                  </a:cubicBezTo>
                  <a:cubicBezTo>
                    <a:pt x="309" y="128"/>
                    <a:pt x="304" y="109"/>
                    <a:pt x="308" y="91"/>
                  </a:cubicBezTo>
                  <a:cubicBezTo>
                    <a:pt x="310" y="84"/>
                    <a:pt x="316" y="79"/>
                    <a:pt x="320" y="73"/>
                  </a:cubicBezTo>
                  <a:cubicBezTo>
                    <a:pt x="312" y="50"/>
                    <a:pt x="301" y="46"/>
                    <a:pt x="279" y="38"/>
                  </a:cubicBezTo>
                  <a:cubicBezTo>
                    <a:pt x="243" y="50"/>
                    <a:pt x="240" y="26"/>
                    <a:pt x="213" y="8"/>
                  </a:cubicBezTo>
                  <a:cubicBezTo>
                    <a:pt x="142" y="23"/>
                    <a:pt x="210" y="0"/>
                    <a:pt x="178" y="32"/>
                  </a:cubicBezTo>
                  <a:cubicBezTo>
                    <a:pt x="168" y="42"/>
                    <a:pt x="142" y="56"/>
                    <a:pt x="142" y="56"/>
                  </a:cubicBezTo>
                  <a:cubicBezTo>
                    <a:pt x="115" y="51"/>
                    <a:pt x="96" y="43"/>
                    <a:pt x="83" y="73"/>
                  </a:cubicBezTo>
                  <a:cubicBezTo>
                    <a:pt x="78" y="85"/>
                    <a:pt x="82" y="102"/>
                    <a:pt x="71" y="109"/>
                  </a:cubicBezTo>
                  <a:cubicBezTo>
                    <a:pt x="55" y="120"/>
                    <a:pt x="17" y="133"/>
                    <a:pt x="17" y="133"/>
                  </a:cubicBezTo>
                  <a:cubicBezTo>
                    <a:pt x="8" y="159"/>
                    <a:pt x="14" y="170"/>
                    <a:pt x="29" y="192"/>
                  </a:cubicBezTo>
                  <a:cubicBezTo>
                    <a:pt x="90" y="172"/>
                    <a:pt x="0" y="203"/>
                    <a:pt x="65" y="174"/>
                  </a:cubicBezTo>
                  <a:cubicBezTo>
                    <a:pt x="76" y="169"/>
                    <a:pt x="100" y="162"/>
                    <a:pt x="100" y="162"/>
                  </a:cubicBezTo>
                  <a:cubicBezTo>
                    <a:pt x="138" y="165"/>
                    <a:pt x="178" y="154"/>
                    <a:pt x="189" y="192"/>
                  </a:cubicBezTo>
                  <a:cubicBezTo>
                    <a:pt x="182" y="217"/>
                    <a:pt x="180" y="231"/>
                    <a:pt x="207" y="240"/>
                  </a:cubicBezTo>
                  <a:cubicBezTo>
                    <a:pt x="209" y="246"/>
                    <a:pt x="214" y="251"/>
                    <a:pt x="213" y="257"/>
                  </a:cubicBezTo>
                  <a:cubicBezTo>
                    <a:pt x="212" y="270"/>
                    <a:pt x="201" y="293"/>
                    <a:pt x="201" y="293"/>
                  </a:cubicBezTo>
                  <a:cubicBezTo>
                    <a:pt x="218" y="319"/>
                    <a:pt x="206" y="333"/>
                    <a:pt x="237" y="323"/>
                  </a:cubicBezTo>
                  <a:close/>
                </a:path>
              </a:pathLst>
            </a:custGeom>
            <a:noFill/>
            <a:ln w="19050">
              <a:solidFill>
                <a:srgbClr val="000066"/>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p>
          </p:txBody>
        </p:sp>
        <p:sp>
          <p:nvSpPr>
            <p:cNvPr id="3106" name="Freeform 104"/>
            <p:cNvSpPr>
              <a:spLocks/>
            </p:cNvSpPr>
            <p:nvPr/>
          </p:nvSpPr>
          <p:spPr bwMode="auto">
            <a:xfrm>
              <a:off x="3753" y="354"/>
              <a:ext cx="237" cy="323"/>
            </a:xfrm>
            <a:custGeom>
              <a:avLst/>
              <a:gdLst>
                <a:gd name="T0" fmla="*/ 148 w 237"/>
                <a:gd name="T1" fmla="*/ 323 h 323"/>
                <a:gd name="T2" fmla="*/ 142 w 237"/>
                <a:gd name="T3" fmla="*/ 264 h 323"/>
                <a:gd name="T4" fmla="*/ 95 w 237"/>
                <a:gd name="T5" fmla="*/ 252 h 323"/>
                <a:gd name="T6" fmla="*/ 53 w 237"/>
                <a:gd name="T7" fmla="*/ 216 h 323"/>
                <a:gd name="T8" fmla="*/ 0 w 237"/>
                <a:gd name="T9" fmla="*/ 157 h 323"/>
                <a:gd name="T10" fmla="*/ 36 w 237"/>
                <a:gd name="T11" fmla="*/ 115 h 323"/>
                <a:gd name="T12" fmla="*/ 53 w 237"/>
                <a:gd name="T13" fmla="*/ 56 h 323"/>
                <a:gd name="T14" fmla="*/ 89 w 237"/>
                <a:gd name="T15" fmla="*/ 8 h 323"/>
                <a:gd name="T16" fmla="*/ 113 w 237"/>
                <a:gd name="T17" fmla="*/ 32 h 323"/>
                <a:gd name="T18" fmla="*/ 196 w 237"/>
                <a:gd name="T19" fmla="*/ 44 h 323"/>
                <a:gd name="T20" fmla="*/ 237 w 237"/>
                <a:gd name="T21" fmla="*/ 115 h 323"/>
                <a:gd name="T22" fmla="*/ 196 w 237"/>
                <a:gd name="T23" fmla="*/ 198 h 323"/>
                <a:gd name="T24" fmla="*/ 160 w 237"/>
                <a:gd name="T25" fmla="*/ 258 h 323"/>
                <a:gd name="T26" fmla="*/ 148 w 237"/>
                <a:gd name="T27" fmla="*/ 323 h 32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37"/>
                <a:gd name="T43" fmla="*/ 0 h 323"/>
                <a:gd name="T44" fmla="*/ 237 w 237"/>
                <a:gd name="T45" fmla="*/ 323 h 32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37" h="323">
                  <a:moveTo>
                    <a:pt x="148" y="323"/>
                  </a:moveTo>
                  <a:cubicBezTo>
                    <a:pt x="141" y="301"/>
                    <a:pt x="155" y="281"/>
                    <a:pt x="142" y="264"/>
                  </a:cubicBezTo>
                  <a:cubicBezTo>
                    <a:pt x="132" y="251"/>
                    <a:pt x="111" y="255"/>
                    <a:pt x="95" y="252"/>
                  </a:cubicBezTo>
                  <a:cubicBezTo>
                    <a:pt x="73" y="237"/>
                    <a:pt x="78" y="224"/>
                    <a:pt x="53" y="216"/>
                  </a:cubicBezTo>
                  <a:cubicBezTo>
                    <a:pt x="22" y="194"/>
                    <a:pt x="12" y="192"/>
                    <a:pt x="0" y="157"/>
                  </a:cubicBezTo>
                  <a:cubicBezTo>
                    <a:pt x="8" y="132"/>
                    <a:pt x="21" y="137"/>
                    <a:pt x="36" y="115"/>
                  </a:cubicBezTo>
                  <a:cubicBezTo>
                    <a:pt x="29" y="82"/>
                    <a:pt x="26" y="75"/>
                    <a:pt x="53" y="56"/>
                  </a:cubicBezTo>
                  <a:cubicBezTo>
                    <a:pt x="61" y="32"/>
                    <a:pt x="68" y="22"/>
                    <a:pt x="89" y="8"/>
                  </a:cubicBezTo>
                  <a:cubicBezTo>
                    <a:pt x="137" y="24"/>
                    <a:pt x="81" y="0"/>
                    <a:pt x="113" y="32"/>
                  </a:cubicBezTo>
                  <a:cubicBezTo>
                    <a:pt x="133" y="52"/>
                    <a:pt x="168" y="41"/>
                    <a:pt x="196" y="44"/>
                  </a:cubicBezTo>
                  <a:cubicBezTo>
                    <a:pt x="204" y="114"/>
                    <a:pt x="196" y="86"/>
                    <a:pt x="237" y="115"/>
                  </a:cubicBezTo>
                  <a:cubicBezTo>
                    <a:pt x="227" y="166"/>
                    <a:pt x="223" y="157"/>
                    <a:pt x="196" y="198"/>
                  </a:cubicBezTo>
                  <a:cubicBezTo>
                    <a:pt x="186" y="259"/>
                    <a:pt x="188" y="216"/>
                    <a:pt x="160" y="258"/>
                  </a:cubicBezTo>
                  <a:cubicBezTo>
                    <a:pt x="167" y="323"/>
                    <a:pt x="185" y="311"/>
                    <a:pt x="148" y="323"/>
                  </a:cubicBezTo>
                  <a:close/>
                </a:path>
              </a:pathLst>
            </a:custGeom>
            <a:noFill/>
            <a:ln w="19050">
              <a:solidFill>
                <a:srgbClr val="000066"/>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p>
          </p:txBody>
        </p:sp>
        <p:sp>
          <p:nvSpPr>
            <p:cNvPr id="3107" name="Text Box 105"/>
            <p:cNvSpPr txBox="1">
              <a:spLocks noChangeArrowheads="1"/>
            </p:cNvSpPr>
            <p:nvPr/>
          </p:nvSpPr>
          <p:spPr bwMode="auto">
            <a:xfrm>
              <a:off x="3504" y="857"/>
              <a:ext cx="1452" cy="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600" b="1">
                  <a:solidFill>
                    <a:srgbClr val="000066"/>
                  </a:solidFill>
                  <a:latin typeface="Bradley Hand ITC" pitchFamily="66" charset="0"/>
                </a:rPr>
                <a:t>Lower slope 2 hrs</a:t>
              </a:r>
            </a:p>
          </p:txBody>
        </p:sp>
        <p:sp>
          <p:nvSpPr>
            <p:cNvPr id="3108" name="Text Box 106"/>
            <p:cNvSpPr txBox="1">
              <a:spLocks noChangeArrowheads="1"/>
            </p:cNvSpPr>
            <p:nvPr/>
          </p:nvSpPr>
          <p:spPr bwMode="auto">
            <a:xfrm>
              <a:off x="3888" y="652"/>
              <a:ext cx="539" cy="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600" b="1">
                  <a:solidFill>
                    <a:srgbClr val="000066"/>
                  </a:solidFill>
                  <a:latin typeface="Bradley Hand ITC" pitchFamily="66" charset="0"/>
                </a:rPr>
                <a:t>litter</a:t>
              </a:r>
            </a:p>
          </p:txBody>
        </p:sp>
      </p:grpSp>
      <p:grpSp>
        <p:nvGrpSpPr>
          <p:cNvPr id="3" name="Group 107"/>
          <p:cNvGrpSpPr>
            <a:grpSpLocks/>
          </p:cNvGrpSpPr>
          <p:nvPr/>
        </p:nvGrpSpPr>
        <p:grpSpPr bwMode="auto">
          <a:xfrm>
            <a:off x="7353300" y="1120775"/>
            <a:ext cx="1282700" cy="833438"/>
            <a:chOff x="4566" y="216"/>
            <a:chExt cx="1185" cy="770"/>
          </a:xfrm>
        </p:grpSpPr>
        <p:sp>
          <p:nvSpPr>
            <p:cNvPr id="3099" name="Freeform 108"/>
            <p:cNvSpPr>
              <a:spLocks/>
            </p:cNvSpPr>
            <p:nvPr/>
          </p:nvSpPr>
          <p:spPr bwMode="auto">
            <a:xfrm>
              <a:off x="4566" y="312"/>
              <a:ext cx="1028" cy="674"/>
            </a:xfrm>
            <a:custGeom>
              <a:avLst/>
              <a:gdLst>
                <a:gd name="T0" fmla="*/ 0 w 1028"/>
                <a:gd name="T1" fmla="*/ 674 h 674"/>
                <a:gd name="T2" fmla="*/ 48 w 1028"/>
                <a:gd name="T3" fmla="*/ 626 h 674"/>
                <a:gd name="T4" fmla="*/ 90 w 1028"/>
                <a:gd name="T5" fmla="*/ 585 h 674"/>
                <a:gd name="T6" fmla="*/ 125 w 1028"/>
                <a:gd name="T7" fmla="*/ 561 h 674"/>
                <a:gd name="T8" fmla="*/ 173 w 1028"/>
                <a:gd name="T9" fmla="*/ 525 h 674"/>
                <a:gd name="T10" fmla="*/ 291 w 1028"/>
                <a:gd name="T11" fmla="*/ 424 h 674"/>
                <a:gd name="T12" fmla="*/ 398 w 1028"/>
                <a:gd name="T13" fmla="*/ 359 h 674"/>
                <a:gd name="T14" fmla="*/ 458 w 1028"/>
                <a:gd name="T15" fmla="*/ 329 h 674"/>
                <a:gd name="T16" fmla="*/ 470 w 1028"/>
                <a:gd name="T17" fmla="*/ 312 h 674"/>
                <a:gd name="T18" fmla="*/ 487 w 1028"/>
                <a:gd name="T19" fmla="*/ 306 h 674"/>
                <a:gd name="T20" fmla="*/ 529 w 1028"/>
                <a:gd name="T21" fmla="*/ 264 h 674"/>
                <a:gd name="T22" fmla="*/ 570 w 1028"/>
                <a:gd name="T23" fmla="*/ 216 h 674"/>
                <a:gd name="T24" fmla="*/ 654 w 1028"/>
                <a:gd name="T25" fmla="*/ 157 h 674"/>
                <a:gd name="T26" fmla="*/ 689 w 1028"/>
                <a:gd name="T27" fmla="*/ 133 h 674"/>
                <a:gd name="T28" fmla="*/ 707 w 1028"/>
                <a:gd name="T29" fmla="*/ 121 h 674"/>
                <a:gd name="T30" fmla="*/ 838 w 1028"/>
                <a:gd name="T31" fmla="*/ 50 h 674"/>
                <a:gd name="T32" fmla="*/ 956 w 1028"/>
                <a:gd name="T33" fmla="*/ 3 h 674"/>
                <a:gd name="T34" fmla="*/ 1028 w 1028"/>
                <a:gd name="T35" fmla="*/ 15 h 67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28"/>
                <a:gd name="T55" fmla="*/ 0 h 674"/>
                <a:gd name="T56" fmla="*/ 1028 w 1028"/>
                <a:gd name="T57" fmla="*/ 674 h 67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28" h="674">
                  <a:moveTo>
                    <a:pt x="0" y="674"/>
                  </a:moveTo>
                  <a:cubicBezTo>
                    <a:pt x="14" y="653"/>
                    <a:pt x="27" y="640"/>
                    <a:pt x="48" y="626"/>
                  </a:cubicBezTo>
                  <a:cubicBezTo>
                    <a:pt x="59" y="594"/>
                    <a:pt x="48" y="613"/>
                    <a:pt x="90" y="585"/>
                  </a:cubicBezTo>
                  <a:cubicBezTo>
                    <a:pt x="102" y="577"/>
                    <a:pt x="125" y="561"/>
                    <a:pt x="125" y="561"/>
                  </a:cubicBezTo>
                  <a:cubicBezTo>
                    <a:pt x="139" y="540"/>
                    <a:pt x="149" y="533"/>
                    <a:pt x="173" y="525"/>
                  </a:cubicBezTo>
                  <a:cubicBezTo>
                    <a:pt x="193" y="495"/>
                    <a:pt x="257" y="433"/>
                    <a:pt x="291" y="424"/>
                  </a:cubicBezTo>
                  <a:cubicBezTo>
                    <a:pt x="325" y="402"/>
                    <a:pt x="359" y="372"/>
                    <a:pt x="398" y="359"/>
                  </a:cubicBezTo>
                  <a:cubicBezTo>
                    <a:pt x="418" y="339"/>
                    <a:pt x="432" y="338"/>
                    <a:pt x="458" y="329"/>
                  </a:cubicBezTo>
                  <a:cubicBezTo>
                    <a:pt x="462" y="323"/>
                    <a:pt x="465" y="316"/>
                    <a:pt x="470" y="312"/>
                  </a:cubicBezTo>
                  <a:cubicBezTo>
                    <a:pt x="475" y="308"/>
                    <a:pt x="483" y="310"/>
                    <a:pt x="487" y="306"/>
                  </a:cubicBezTo>
                  <a:cubicBezTo>
                    <a:pt x="533" y="258"/>
                    <a:pt x="489" y="277"/>
                    <a:pt x="529" y="264"/>
                  </a:cubicBezTo>
                  <a:cubicBezTo>
                    <a:pt x="557" y="222"/>
                    <a:pt x="541" y="236"/>
                    <a:pt x="570" y="216"/>
                  </a:cubicBezTo>
                  <a:cubicBezTo>
                    <a:pt x="590" y="188"/>
                    <a:pt x="621" y="168"/>
                    <a:pt x="654" y="157"/>
                  </a:cubicBezTo>
                  <a:cubicBezTo>
                    <a:pt x="666" y="149"/>
                    <a:pt x="677" y="141"/>
                    <a:pt x="689" y="133"/>
                  </a:cubicBezTo>
                  <a:cubicBezTo>
                    <a:pt x="695" y="129"/>
                    <a:pt x="707" y="121"/>
                    <a:pt x="707" y="121"/>
                  </a:cubicBezTo>
                  <a:cubicBezTo>
                    <a:pt x="726" y="93"/>
                    <a:pt x="805" y="58"/>
                    <a:pt x="838" y="50"/>
                  </a:cubicBezTo>
                  <a:cubicBezTo>
                    <a:pt x="871" y="28"/>
                    <a:pt x="917" y="11"/>
                    <a:pt x="956" y="3"/>
                  </a:cubicBezTo>
                  <a:cubicBezTo>
                    <a:pt x="1020" y="9"/>
                    <a:pt x="998" y="0"/>
                    <a:pt x="1028" y="15"/>
                  </a:cubicBezTo>
                </a:path>
              </a:pathLst>
            </a:custGeom>
            <a:noFill/>
            <a:ln w="19050">
              <a:solidFill>
                <a:srgbClr val="000066"/>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p>
          </p:txBody>
        </p:sp>
        <p:sp>
          <p:nvSpPr>
            <p:cNvPr id="3100" name="Freeform 109"/>
            <p:cNvSpPr>
              <a:spLocks/>
            </p:cNvSpPr>
            <p:nvPr/>
          </p:nvSpPr>
          <p:spPr bwMode="auto">
            <a:xfrm>
              <a:off x="4599" y="216"/>
              <a:ext cx="965" cy="704"/>
            </a:xfrm>
            <a:custGeom>
              <a:avLst/>
              <a:gdLst>
                <a:gd name="T0" fmla="*/ 21 w 965"/>
                <a:gd name="T1" fmla="*/ 704 h 704"/>
                <a:gd name="T2" fmla="*/ 9 w 965"/>
                <a:gd name="T3" fmla="*/ 615 h 704"/>
                <a:gd name="T4" fmla="*/ 33 w 965"/>
                <a:gd name="T5" fmla="*/ 544 h 704"/>
                <a:gd name="T6" fmla="*/ 74 w 965"/>
                <a:gd name="T7" fmla="*/ 574 h 704"/>
                <a:gd name="T8" fmla="*/ 116 w 965"/>
                <a:gd name="T9" fmla="*/ 550 h 704"/>
                <a:gd name="T10" fmla="*/ 152 w 965"/>
                <a:gd name="T11" fmla="*/ 437 h 704"/>
                <a:gd name="T12" fmla="*/ 163 w 965"/>
                <a:gd name="T13" fmla="*/ 473 h 704"/>
                <a:gd name="T14" fmla="*/ 128 w 965"/>
                <a:gd name="T15" fmla="*/ 544 h 704"/>
                <a:gd name="T16" fmla="*/ 211 w 965"/>
                <a:gd name="T17" fmla="*/ 497 h 704"/>
                <a:gd name="T18" fmla="*/ 205 w 965"/>
                <a:gd name="T19" fmla="*/ 437 h 704"/>
                <a:gd name="T20" fmla="*/ 163 w 965"/>
                <a:gd name="T21" fmla="*/ 419 h 704"/>
                <a:gd name="T22" fmla="*/ 175 w 965"/>
                <a:gd name="T23" fmla="*/ 384 h 704"/>
                <a:gd name="T24" fmla="*/ 211 w 965"/>
                <a:gd name="T25" fmla="*/ 372 h 704"/>
                <a:gd name="T26" fmla="*/ 241 w 965"/>
                <a:gd name="T27" fmla="*/ 413 h 704"/>
                <a:gd name="T28" fmla="*/ 247 w 965"/>
                <a:gd name="T29" fmla="*/ 431 h 704"/>
                <a:gd name="T30" fmla="*/ 264 w 965"/>
                <a:gd name="T31" fmla="*/ 437 h 704"/>
                <a:gd name="T32" fmla="*/ 306 w 965"/>
                <a:gd name="T33" fmla="*/ 402 h 704"/>
                <a:gd name="T34" fmla="*/ 359 w 965"/>
                <a:gd name="T35" fmla="*/ 425 h 704"/>
                <a:gd name="T36" fmla="*/ 377 w 965"/>
                <a:gd name="T37" fmla="*/ 330 h 704"/>
                <a:gd name="T38" fmla="*/ 407 w 965"/>
                <a:gd name="T39" fmla="*/ 336 h 704"/>
                <a:gd name="T40" fmla="*/ 395 w 965"/>
                <a:gd name="T41" fmla="*/ 384 h 704"/>
                <a:gd name="T42" fmla="*/ 472 w 965"/>
                <a:gd name="T43" fmla="*/ 378 h 704"/>
                <a:gd name="T44" fmla="*/ 442 w 965"/>
                <a:gd name="T45" fmla="*/ 307 h 704"/>
                <a:gd name="T46" fmla="*/ 460 w 965"/>
                <a:gd name="T47" fmla="*/ 259 h 704"/>
                <a:gd name="T48" fmla="*/ 496 w 965"/>
                <a:gd name="T49" fmla="*/ 301 h 704"/>
                <a:gd name="T50" fmla="*/ 472 w 965"/>
                <a:gd name="T51" fmla="*/ 235 h 704"/>
                <a:gd name="T52" fmla="*/ 496 w 965"/>
                <a:gd name="T53" fmla="*/ 194 h 704"/>
                <a:gd name="T54" fmla="*/ 537 w 965"/>
                <a:gd name="T55" fmla="*/ 229 h 704"/>
                <a:gd name="T56" fmla="*/ 549 w 965"/>
                <a:gd name="T57" fmla="*/ 182 h 704"/>
                <a:gd name="T58" fmla="*/ 555 w 965"/>
                <a:gd name="T59" fmla="*/ 200 h 704"/>
                <a:gd name="T60" fmla="*/ 573 w 965"/>
                <a:gd name="T61" fmla="*/ 212 h 704"/>
                <a:gd name="T62" fmla="*/ 579 w 965"/>
                <a:gd name="T63" fmla="*/ 164 h 704"/>
                <a:gd name="T64" fmla="*/ 585 w 965"/>
                <a:gd name="T65" fmla="*/ 111 h 704"/>
                <a:gd name="T66" fmla="*/ 603 w 965"/>
                <a:gd name="T67" fmla="*/ 122 h 704"/>
                <a:gd name="T68" fmla="*/ 621 w 965"/>
                <a:gd name="T69" fmla="*/ 158 h 704"/>
                <a:gd name="T70" fmla="*/ 644 w 965"/>
                <a:gd name="T71" fmla="*/ 182 h 704"/>
                <a:gd name="T72" fmla="*/ 656 w 965"/>
                <a:gd name="T73" fmla="*/ 146 h 704"/>
                <a:gd name="T74" fmla="*/ 644 w 965"/>
                <a:gd name="T75" fmla="*/ 111 h 704"/>
                <a:gd name="T76" fmla="*/ 638 w 965"/>
                <a:gd name="T77" fmla="*/ 93 h 704"/>
                <a:gd name="T78" fmla="*/ 686 w 965"/>
                <a:gd name="T79" fmla="*/ 87 h 704"/>
                <a:gd name="T80" fmla="*/ 692 w 965"/>
                <a:gd name="T81" fmla="*/ 122 h 704"/>
                <a:gd name="T82" fmla="*/ 698 w 965"/>
                <a:gd name="T83" fmla="*/ 140 h 704"/>
                <a:gd name="T84" fmla="*/ 733 w 965"/>
                <a:gd name="T85" fmla="*/ 128 h 704"/>
                <a:gd name="T86" fmla="*/ 775 w 965"/>
                <a:gd name="T87" fmla="*/ 81 h 704"/>
                <a:gd name="T88" fmla="*/ 805 w 965"/>
                <a:gd name="T89" fmla="*/ 63 h 704"/>
                <a:gd name="T90" fmla="*/ 846 w 965"/>
                <a:gd name="T91" fmla="*/ 51 h 704"/>
                <a:gd name="T92" fmla="*/ 864 w 965"/>
                <a:gd name="T93" fmla="*/ 4 h 704"/>
                <a:gd name="T94" fmla="*/ 918 w 965"/>
                <a:gd name="T95" fmla="*/ 45 h 704"/>
                <a:gd name="T96" fmla="*/ 965 w 965"/>
                <a:gd name="T97" fmla="*/ 75 h 704"/>
                <a:gd name="T98" fmla="*/ 953 w 965"/>
                <a:gd name="T99" fmla="*/ 93 h 70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965"/>
                <a:gd name="T151" fmla="*/ 0 h 704"/>
                <a:gd name="T152" fmla="*/ 965 w 965"/>
                <a:gd name="T153" fmla="*/ 704 h 70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965" h="704">
                  <a:moveTo>
                    <a:pt x="21" y="704"/>
                  </a:moveTo>
                  <a:cubicBezTo>
                    <a:pt x="50" y="662"/>
                    <a:pt x="59" y="648"/>
                    <a:pt x="9" y="615"/>
                  </a:cubicBezTo>
                  <a:cubicBezTo>
                    <a:pt x="0" y="581"/>
                    <a:pt x="6" y="562"/>
                    <a:pt x="33" y="544"/>
                  </a:cubicBezTo>
                  <a:cubicBezTo>
                    <a:pt x="39" y="576"/>
                    <a:pt x="39" y="599"/>
                    <a:pt x="74" y="574"/>
                  </a:cubicBezTo>
                  <a:cubicBezTo>
                    <a:pt x="82" y="519"/>
                    <a:pt x="74" y="522"/>
                    <a:pt x="116" y="550"/>
                  </a:cubicBezTo>
                  <a:cubicBezTo>
                    <a:pt x="142" y="511"/>
                    <a:pt x="102" y="470"/>
                    <a:pt x="152" y="437"/>
                  </a:cubicBezTo>
                  <a:cubicBezTo>
                    <a:pt x="155" y="449"/>
                    <a:pt x="163" y="460"/>
                    <a:pt x="163" y="473"/>
                  </a:cubicBezTo>
                  <a:cubicBezTo>
                    <a:pt x="163" y="498"/>
                    <a:pt x="136" y="520"/>
                    <a:pt x="128" y="544"/>
                  </a:cubicBezTo>
                  <a:cubicBezTo>
                    <a:pt x="168" y="557"/>
                    <a:pt x="179" y="516"/>
                    <a:pt x="211" y="497"/>
                  </a:cubicBezTo>
                  <a:cubicBezTo>
                    <a:pt x="274" y="518"/>
                    <a:pt x="225" y="450"/>
                    <a:pt x="205" y="437"/>
                  </a:cubicBezTo>
                  <a:cubicBezTo>
                    <a:pt x="193" y="402"/>
                    <a:pt x="200" y="431"/>
                    <a:pt x="163" y="419"/>
                  </a:cubicBezTo>
                  <a:cubicBezTo>
                    <a:pt x="167" y="407"/>
                    <a:pt x="163" y="388"/>
                    <a:pt x="175" y="384"/>
                  </a:cubicBezTo>
                  <a:cubicBezTo>
                    <a:pt x="187" y="380"/>
                    <a:pt x="211" y="372"/>
                    <a:pt x="211" y="372"/>
                  </a:cubicBezTo>
                  <a:cubicBezTo>
                    <a:pt x="221" y="386"/>
                    <a:pt x="236" y="397"/>
                    <a:pt x="241" y="413"/>
                  </a:cubicBezTo>
                  <a:cubicBezTo>
                    <a:pt x="243" y="419"/>
                    <a:pt x="243" y="426"/>
                    <a:pt x="247" y="431"/>
                  </a:cubicBezTo>
                  <a:cubicBezTo>
                    <a:pt x="251" y="435"/>
                    <a:pt x="258" y="435"/>
                    <a:pt x="264" y="437"/>
                  </a:cubicBezTo>
                  <a:cubicBezTo>
                    <a:pt x="289" y="429"/>
                    <a:pt x="283" y="416"/>
                    <a:pt x="306" y="402"/>
                  </a:cubicBezTo>
                  <a:cubicBezTo>
                    <a:pt x="322" y="412"/>
                    <a:pt x="359" y="425"/>
                    <a:pt x="359" y="425"/>
                  </a:cubicBezTo>
                  <a:cubicBezTo>
                    <a:pt x="355" y="393"/>
                    <a:pt x="338" y="343"/>
                    <a:pt x="377" y="330"/>
                  </a:cubicBezTo>
                  <a:cubicBezTo>
                    <a:pt x="387" y="332"/>
                    <a:pt x="404" y="326"/>
                    <a:pt x="407" y="336"/>
                  </a:cubicBezTo>
                  <a:cubicBezTo>
                    <a:pt x="412" y="352"/>
                    <a:pt x="395" y="384"/>
                    <a:pt x="395" y="384"/>
                  </a:cubicBezTo>
                  <a:cubicBezTo>
                    <a:pt x="408" y="423"/>
                    <a:pt x="460" y="414"/>
                    <a:pt x="472" y="378"/>
                  </a:cubicBezTo>
                  <a:cubicBezTo>
                    <a:pt x="463" y="350"/>
                    <a:pt x="458" y="330"/>
                    <a:pt x="442" y="307"/>
                  </a:cubicBezTo>
                  <a:cubicBezTo>
                    <a:pt x="435" y="281"/>
                    <a:pt x="437" y="274"/>
                    <a:pt x="460" y="259"/>
                  </a:cubicBezTo>
                  <a:cubicBezTo>
                    <a:pt x="474" y="280"/>
                    <a:pt x="471" y="293"/>
                    <a:pt x="496" y="301"/>
                  </a:cubicBezTo>
                  <a:cubicBezTo>
                    <a:pt x="505" y="275"/>
                    <a:pt x="501" y="245"/>
                    <a:pt x="472" y="235"/>
                  </a:cubicBezTo>
                  <a:cubicBezTo>
                    <a:pt x="463" y="209"/>
                    <a:pt x="471" y="202"/>
                    <a:pt x="496" y="194"/>
                  </a:cubicBezTo>
                  <a:cubicBezTo>
                    <a:pt x="517" y="208"/>
                    <a:pt x="514" y="221"/>
                    <a:pt x="537" y="229"/>
                  </a:cubicBezTo>
                  <a:cubicBezTo>
                    <a:pt x="542" y="214"/>
                    <a:pt x="538" y="193"/>
                    <a:pt x="549" y="182"/>
                  </a:cubicBezTo>
                  <a:cubicBezTo>
                    <a:pt x="553" y="178"/>
                    <a:pt x="551" y="195"/>
                    <a:pt x="555" y="200"/>
                  </a:cubicBezTo>
                  <a:cubicBezTo>
                    <a:pt x="560" y="206"/>
                    <a:pt x="567" y="208"/>
                    <a:pt x="573" y="212"/>
                  </a:cubicBezTo>
                  <a:cubicBezTo>
                    <a:pt x="604" y="202"/>
                    <a:pt x="586" y="194"/>
                    <a:pt x="579" y="164"/>
                  </a:cubicBezTo>
                  <a:cubicBezTo>
                    <a:pt x="581" y="146"/>
                    <a:pt x="576" y="126"/>
                    <a:pt x="585" y="111"/>
                  </a:cubicBezTo>
                  <a:cubicBezTo>
                    <a:pt x="588" y="105"/>
                    <a:pt x="598" y="117"/>
                    <a:pt x="603" y="122"/>
                  </a:cubicBezTo>
                  <a:cubicBezTo>
                    <a:pt x="614" y="133"/>
                    <a:pt x="616" y="144"/>
                    <a:pt x="621" y="158"/>
                  </a:cubicBezTo>
                  <a:cubicBezTo>
                    <a:pt x="600" y="190"/>
                    <a:pt x="616" y="192"/>
                    <a:pt x="644" y="182"/>
                  </a:cubicBezTo>
                  <a:cubicBezTo>
                    <a:pt x="648" y="170"/>
                    <a:pt x="652" y="158"/>
                    <a:pt x="656" y="146"/>
                  </a:cubicBezTo>
                  <a:cubicBezTo>
                    <a:pt x="660" y="134"/>
                    <a:pt x="648" y="123"/>
                    <a:pt x="644" y="111"/>
                  </a:cubicBezTo>
                  <a:cubicBezTo>
                    <a:pt x="642" y="105"/>
                    <a:pt x="638" y="93"/>
                    <a:pt x="638" y="93"/>
                  </a:cubicBezTo>
                  <a:cubicBezTo>
                    <a:pt x="680" y="65"/>
                    <a:pt x="666" y="57"/>
                    <a:pt x="686" y="87"/>
                  </a:cubicBezTo>
                  <a:cubicBezTo>
                    <a:pt x="688" y="99"/>
                    <a:pt x="689" y="110"/>
                    <a:pt x="692" y="122"/>
                  </a:cubicBezTo>
                  <a:cubicBezTo>
                    <a:pt x="693" y="128"/>
                    <a:pt x="692" y="139"/>
                    <a:pt x="698" y="140"/>
                  </a:cubicBezTo>
                  <a:cubicBezTo>
                    <a:pt x="710" y="142"/>
                    <a:pt x="733" y="128"/>
                    <a:pt x="733" y="128"/>
                  </a:cubicBezTo>
                  <a:cubicBezTo>
                    <a:pt x="761" y="87"/>
                    <a:pt x="745" y="101"/>
                    <a:pt x="775" y="81"/>
                  </a:cubicBezTo>
                  <a:cubicBezTo>
                    <a:pt x="807" y="128"/>
                    <a:pt x="791" y="75"/>
                    <a:pt x="805" y="63"/>
                  </a:cubicBezTo>
                  <a:cubicBezTo>
                    <a:pt x="816" y="54"/>
                    <a:pt x="832" y="56"/>
                    <a:pt x="846" y="51"/>
                  </a:cubicBezTo>
                  <a:cubicBezTo>
                    <a:pt x="857" y="17"/>
                    <a:pt x="832" y="25"/>
                    <a:pt x="864" y="4"/>
                  </a:cubicBezTo>
                  <a:cubicBezTo>
                    <a:pt x="912" y="9"/>
                    <a:pt x="930" y="0"/>
                    <a:pt x="918" y="45"/>
                  </a:cubicBezTo>
                  <a:cubicBezTo>
                    <a:pt x="945" y="55"/>
                    <a:pt x="955" y="45"/>
                    <a:pt x="965" y="75"/>
                  </a:cubicBezTo>
                  <a:cubicBezTo>
                    <a:pt x="958" y="95"/>
                    <a:pt x="965" y="93"/>
                    <a:pt x="953" y="93"/>
                  </a:cubicBezTo>
                </a:path>
              </a:pathLst>
            </a:custGeom>
            <a:noFill/>
            <a:ln w="19050">
              <a:solidFill>
                <a:srgbClr val="000066"/>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p>
          </p:txBody>
        </p:sp>
        <p:sp>
          <p:nvSpPr>
            <p:cNvPr id="3101" name="Freeform 110"/>
            <p:cNvSpPr>
              <a:spLocks/>
            </p:cNvSpPr>
            <p:nvPr/>
          </p:nvSpPr>
          <p:spPr bwMode="auto">
            <a:xfrm>
              <a:off x="4747" y="255"/>
              <a:ext cx="330" cy="535"/>
            </a:xfrm>
            <a:custGeom>
              <a:avLst/>
              <a:gdLst>
                <a:gd name="T0" fmla="*/ 21 w 330"/>
                <a:gd name="T1" fmla="*/ 535 h 535"/>
                <a:gd name="T2" fmla="*/ 27 w 330"/>
                <a:gd name="T3" fmla="*/ 363 h 535"/>
                <a:gd name="T4" fmla="*/ 63 w 330"/>
                <a:gd name="T5" fmla="*/ 309 h 535"/>
                <a:gd name="T6" fmla="*/ 75 w 330"/>
                <a:gd name="T7" fmla="*/ 291 h 535"/>
                <a:gd name="T8" fmla="*/ 81 w 330"/>
                <a:gd name="T9" fmla="*/ 357 h 535"/>
                <a:gd name="T10" fmla="*/ 104 w 330"/>
                <a:gd name="T11" fmla="*/ 285 h 535"/>
                <a:gd name="T12" fmla="*/ 116 w 330"/>
                <a:gd name="T13" fmla="*/ 250 h 535"/>
                <a:gd name="T14" fmla="*/ 134 w 330"/>
                <a:gd name="T15" fmla="*/ 149 h 535"/>
                <a:gd name="T16" fmla="*/ 152 w 330"/>
                <a:gd name="T17" fmla="*/ 113 h 535"/>
                <a:gd name="T18" fmla="*/ 164 w 330"/>
                <a:gd name="T19" fmla="*/ 95 h 535"/>
                <a:gd name="T20" fmla="*/ 146 w 330"/>
                <a:gd name="T21" fmla="*/ 149 h 535"/>
                <a:gd name="T22" fmla="*/ 134 w 330"/>
                <a:gd name="T23" fmla="*/ 184 h 535"/>
                <a:gd name="T24" fmla="*/ 128 w 330"/>
                <a:gd name="T25" fmla="*/ 238 h 535"/>
                <a:gd name="T26" fmla="*/ 146 w 330"/>
                <a:gd name="T27" fmla="*/ 226 h 535"/>
                <a:gd name="T28" fmla="*/ 188 w 330"/>
                <a:gd name="T29" fmla="*/ 178 h 535"/>
                <a:gd name="T30" fmla="*/ 235 w 330"/>
                <a:gd name="T31" fmla="*/ 72 h 535"/>
                <a:gd name="T32" fmla="*/ 241 w 330"/>
                <a:gd name="T33" fmla="*/ 6 h 535"/>
                <a:gd name="T34" fmla="*/ 247 w 330"/>
                <a:gd name="T35" fmla="*/ 24 h 535"/>
                <a:gd name="T36" fmla="*/ 265 w 330"/>
                <a:gd name="T37" fmla="*/ 60 h 535"/>
                <a:gd name="T38" fmla="*/ 259 w 330"/>
                <a:gd name="T39" fmla="*/ 190 h 535"/>
                <a:gd name="T40" fmla="*/ 253 w 330"/>
                <a:gd name="T41" fmla="*/ 220 h 535"/>
                <a:gd name="T42" fmla="*/ 271 w 330"/>
                <a:gd name="T43" fmla="*/ 208 h 535"/>
                <a:gd name="T44" fmla="*/ 318 w 330"/>
                <a:gd name="T45" fmla="*/ 143 h 535"/>
                <a:gd name="T46" fmla="*/ 294 w 330"/>
                <a:gd name="T47" fmla="*/ 244 h 535"/>
                <a:gd name="T48" fmla="*/ 294 w 330"/>
                <a:gd name="T49" fmla="*/ 374 h 53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30"/>
                <a:gd name="T76" fmla="*/ 0 h 535"/>
                <a:gd name="T77" fmla="*/ 330 w 330"/>
                <a:gd name="T78" fmla="*/ 535 h 53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30" h="535">
                  <a:moveTo>
                    <a:pt x="21" y="535"/>
                  </a:moveTo>
                  <a:cubicBezTo>
                    <a:pt x="16" y="483"/>
                    <a:pt x="0" y="411"/>
                    <a:pt x="27" y="363"/>
                  </a:cubicBezTo>
                  <a:cubicBezTo>
                    <a:pt x="27" y="363"/>
                    <a:pt x="57" y="318"/>
                    <a:pt x="63" y="309"/>
                  </a:cubicBezTo>
                  <a:cubicBezTo>
                    <a:pt x="67" y="303"/>
                    <a:pt x="75" y="291"/>
                    <a:pt x="75" y="291"/>
                  </a:cubicBezTo>
                  <a:cubicBezTo>
                    <a:pt x="83" y="315"/>
                    <a:pt x="76" y="330"/>
                    <a:pt x="81" y="357"/>
                  </a:cubicBezTo>
                  <a:cubicBezTo>
                    <a:pt x="89" y="333"/>
                    <a:pt x="96" y="309"/>
                    <a:pt x="104" y="285"/>
                  </a:cubicBezTo>
                  <a:cubicBezTo>
                    <a:pt x="108" y="273"/>
                    <a:pt x="116" y="250"/>
                    <a:pt x="116" y="250"/>
                  </a:cubicBezTo>
                  <a:cubicBezTo>
                    <a:pt x="119" y="220"/>
                    <a:pt x="119" y="179"/>
                    <a:pt x="134" y="149"/>
                  </a:cubicBezTo>
                  <a:cubicBezTo>
                    <a:pt x="140" y="137"/>
                    <a:pt x="146" y="125"/>
                    <a:pt x="152" y="113"/>
                  </a:cubicBezTo>
                  <a:cubicBezTo>
                    <a:pt x="155" y="107"/>
                    <a:pt x="164" y="88"/>
                    <a:pt x="164" y="95"/>
                  </a:cubicBezTo>
                  <a:cubicBezTo>
                    <a:pt x="164" y="95"/>
                    <a:pt x="149" y="140"/>
                    <a:pt x="146" y="149"/>
                  </a:cubicBezTo>
                  <a:cubicBezTo>
                    <a:pt x="142" y="161"/>
                    <a:pt x="134" y="184"/>
                    <a:pt x="134" y="184"/>
                  </a:cubicBezTo>
                  <a:cubicBezTo>
                    <a:pt x="132" y="202"/>
                    <a:pt x="123" y="221"/>
                    <a:pt x="128" y="238"/>
                  </a:cubicBezTo>
                  <a:cubicBezTo>
                    <a:pt x="130" y="245"/>
                    <a:pt x="141" y="231"/>
                    <a:pt x="146" y="226"/>
                  </a:cubicBezTo>
                  <a:cubicBezTo>
                    <a:pt x="195" y="170"/>
                    <a:pt x="148" y="205"/>
                    <a:pt x="188" y="178"/>
                  </a:cubicBezTo>
                  <a:cubicBezTo>
                    <a:pt x="201" y="142"/>
                    <a:pt x="222" y="108"/>
                    <a:pt x="235" y="72"/>
                  </a:cubicBezTo>
                  <a:cubicBezTo>
                    <a:pt x="237" y="50"/>
                    <a:pt x="236" y="27"/>
                    <a:pt x="241" y="6"/>
                  </a:cubicBezTo>
                  <a:cubicBezTo>
                    <a:pt x="243" y="0"/>
                    <a:pt x="244" y="18"/>
                    <a:pt x="247" y="24"/>
                  </a:cubicBezTo>
                  <a:cubicBezTo>
                    <a:pt x="270" y="71"/>
                    <a:pt x="250" y="15"/>
                    <a:pt x="265" y="60"/>
                  </a:cubicBezTo>
                  <a:cubicBezTo>
                    <a:pt x="263" y="103"/>
                    <a:pt x="262" y="147"/>
                    <a:pt x="259" y="190"/>
                  </a:cubicBezTo>
                  <a:cubicBezTo>
                    <a:pt x="258" y="200"/>
                    <a:pt x="247" y="212"/>
                    <a:pt x="253" y="220"/>
                  </a:cubicBezTo>
                  <a:cubicBezTo>
                    <a:pt x="257" y="226"/>
                    <a:pt x="265" y="212"/>
                    <a:pt x="271" y="208"/>
                  </a:cubicBezTo>
                  <a:cubicBezTo>
                    <a:pt x="280" y="181"/>
                    <a:pt x="294" y="159"/>
                    <a:pt x="318" y="143"/>
                  </a:cubicBezTo>
                  <a:cubicBezTo>
                    <a:pt x="330" y="179"/>
                    <a:pt x="295" y="205"/>
                    <a:pt x="294" y="244"/>
                  </a:cubicBezTo>
                  <a:cubicBezTo>
                    <a:pt x="292" y="287"/>
                    <a:pt x="294" y="331"/>
                    <a:pt x="294" y="374"/>
                  </a:cubicBezTo>
                </a:path>
              </a:pathLst>
            </a:custGeom>
            <a:solidFill>
              <a:srgbClr val="000066"/>
            </a:solidFill>
            <a:ln w="19050">
              <a:solidFill>
                <a:srgbClr val="000066"/>
              </a:solidFill>
              <a:round/>
              <a:headEnd/>
              <a:tailEnd/>
            </a:ln>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p>
          </p:txBody>
        </p:sp>
        <p:sp>
          <p:nvSpPr>
            <p:cNvPr id="3102" name="Text Box 111"/>
            <p:cNvSpPr txBox="1">
              <a:spLocks noChangeArrowheads="1"/>
            </p:cNvSpPr>
            <p:nvPr/>
          </p:nvSpPr>
          <p:spPr bwMode="auto">
            <a:xfrm>
              <a:off x="5136" y="553"/>
              <a:ext cx="615" cy="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600" b="1">
                  <a:solidFill>
                    <a:srgbClr val="000066"/>
                  </a:solidFill>
                  <a:latin typeface="Bradley Hand ITC" pitchFamily="66" charset="0"/>
                </a:rPr>
                <a:t>brush</a:t>
              </a:r>
            </a:p>
          </p:txBody>
        </p:sp>
      </p:grpSp>
      <p:sp>
        <p:nvSpPr>
          <p:cNvPr id="89205" name="Text Box 117"/>
          <p:cNvSpPr txBox="1">
            <a:spLocks noChangeArrowheads="1"/>
          </p:cNvSpPr>
          <p:nvPr/>
        </p:nvSpPr>
        <p:spPr bwMode="auto">
          <a:xfrm>
            <a:off x="6454775" y="2316163"/>
            <a:ext cx="3524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solidFill>
                  <a:srgbClr val="000066"/>
                </a:solidFill>
              </a:rPr>
              <a:t>20</a:t>
            </a:r>
          </a:p>
        </p:txBody>
      </p:sp>
      <p:sp>
        <p:nvSpPr>
          <p:cNvPr id="89206" name="Text Box 118"/>
          <p:cNvSpPr txBox="1">
            <a:spLocks noChangeArrowheads="1"/>
          </p:cNvSpPr>
          <p:nvPr/>
        </p:nvSpPr>
        <p:spPr bwMode="auto">
          <a:xfrm>
            <a:off x="7234238" y="2297113"/>
            <a:ext cx="3524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solidFill>
                  <a:srgbClr val="000066"/>
                </a:solidFill>
              </a:rPr>
              <a:t>20</a:t>
            </a:r>
          </a:p>
        </p:txBody>
      </p:sp>
      <p:sp>
        <p:nvSpPr>
          <p:cNvPr id="89173" name="Text Box 85"/>
          <p:cNvSpPr txBox="1">
            <a:spLocks noChangeArrowheads="1"/>
          </p:cNvSpPr>
          <p:nvPr/>
        </p:nvSpPr>
        <p:spPr bwMode="auto">
          <a:xfrm>
            <a:off x="5629275" y="2070100"/>
            <a:ext cx="342423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solidFill>
                  <a:srgbClr val="000066"/>
                </a:solidFill>
              </a:rPr>
              <a:t>  litter to crown fuel change</a:t>
            </a:r>
          </a:p>
        </p:txBody>
      </p:sp>
      <p:sp>
        <p:nvSpPr>
          <p:cNvPr id="89238" name="AutoShape 150"/>
          <p:cNvSpPr>
            <a:spLocks noChangeArrowheads="1"/>
          </p:cNvSpPr>
          <p:nvPr/>
        </p:nvSpPr>
        <p:spPr bwMode="auto">
          <a:xfrm>
            <a:off x="1825625" y="5943600"/>
            <a:ext cx="4648200" cy="533400"/>
          </a:xfrm>
          <a:prstGeom prst="wedgeRectCallout">
            <a:avLst>
              <a:gd name="adj1" fmla="val 65435"/>
              <a:gd name="adj2" fmla="val -355356"/>
            </a:avLst>
          </a:prstGeom>
          <a:solidFill>
            <a:srgbClr val="CC6600"/>
          </a:solidFill>
          <a:ln w="9525">
            <a:solidFill>
              <a:schemeClr val="tx1"/>
            </a:solidFill>
            <a:miter lim="800000"/>
            <a:headEnd/>
            <a:tailEnd/>
          </a:ln>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r>
              <a:rPr lang="en-US" altLang="en-US" sz="1400">
                <a:solidFill>
                  <a:srgbClr val="FFFF00"/>
                </a:solidFill>
              </a:rPr>
              <a:t>If the fire moves 4x faster it will take 4x less time to go the same distance. (2 hrs)/4 = ½ hr. </a:t>
            </a:r>
          </a:p>
        </p:txBody>
      </p:sp>
    </p:spTree>
    <p:controls>
      <mc:AlternateContent xmlns:mc="http://schemas.openxmlformats.org/markup-compatibility/2006">
        <mc:Choice xmlns:v="urn:schemas-microsoft-com:vml" Requires="v">
          <p:control spid="3118" r:id="rId2" imgW="3912216" imgH="3129194"/>
        </mc:Choice>
        <mc:Fallback>
          <p:control r:id="rId2" imgW="3912216" imgH="3129194">
            <p:pic>
              <p:nvPicPr>
                <p:cNvPr id="0" name="ShockwaveFlash1"/>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312738" y="627063"/>
                  <a:ext cx="3911600" cy="3128962"/>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8910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910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917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917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917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917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917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917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918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920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920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9173"/>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892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100" grpId="0"/>
      <p:bldP spid="89101" grpId="0"/>
      <p:bldP spid="89174" grpId="0"/>
      <p:bldP spid="89175" grpId="0"/>
      <p:bldP spid="89176" grpId="0"/>
      <p:bldP spid="89177" grpId="0"/>
      <p:bldP spid="89178" grpId="0"/>
      <p:bldP spid="89179" grpId="0"/>
      <p:bldP spid="89180" grpId="0"/>
      <p:bldP spid="89205" grpId="0"/>
      <p:bldP spid="89206" grpId="0"/>
      <p:bldP spid="89173" grpId="0"/>
      <p:bldP spid="8923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Number Placeholder 3"/>
          <p:cNvSpPr>
            <a:spLocks noGrp="1"/>
          </p:cNvSpPr>
          <p:nvPr>
            <p:ph type="sldNum" sz="quarter" idx="4294967295"/>
          </p:nvPr>
        </p:nvSpPr>
        <p:spPr bwMode="auto">
          <a:xfrm>
            <a:off x="6959600" y="6537325"/>
            <a:ext cx="2133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r"/>
            <a:r>
              <a:rPr lang="en-US" altLang="en-US" sz="1400"/>
              <a:t>12-</a:t>
            </a:r>
            <a:fld id="{8E09E20D-A6BE-41B1-B973-054CF9B5E95E}" type="slidenum">
              <a:rPr lang="en-US" altLang="en-US" sz="1400"/>
              <a:pPr algn="r"/>
              <a:t>99</a:t>
            </a:fld>
            <a:r>
              <a:rPr lang="en-US" altLang="en-US" sz="1400"/>
              <a:t>-S290-EP</a:t>
            </a:r>
          </a:p>
        </p:txBody>
      </p:sp>
      <p:pic>
        <p:nvPicPr>
          <p:cNvPr id="106499" name="Picture 2" descr="bluegreen swirl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96388"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0" name="Rectangle 3"/>
          <p:cNvSpPr>
            <a:spLocks noChangeArrowheads="1"/>
          </p:cNvSpPr>
          <p:nvPr/>
        </p:nvSpPr>
        <p:spPr bwMode="auto">
          <a:xfrm>
            <a:off x="2514600" y="990600"/>
            <a:ext cx="6096000" cy="5334000"/>
          </a:xfrm>
          <a:prstGeom prst="rect">
            <a:avLst/>
          </a:prstGeom>
          <a:solidFill>
            <a:schemeClr val="bg1"/>
          </a:solidFill>
          <a:ln w="25400">
            <a:solidFill>
              <a:schemeClr val="tx1"/>
            </a:solidFill>
            <a:miter lim="800000"/>
            <a:headEnd/>
            <a:tailEnd/>
          </a:ln>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p>
        </p:txBody>
      </p:sp>
      <p:sp>
        <p:nvSpPr>
          <p:cNvPr id="106501" name="Rectangle 4"/>
          <p:cNvSpPr>
            <a:spLocks noChangeArrowheads="1"/>
          </p:cNvSpPr>
          <p:nvPr/>
        </p:nvSpPr>
        <p:spPr bwMode="auto">
          <a:xfrm>
            <a:off x="790575" y="234950"/>
            <a:ext cx="7820025"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r>
              <a:rPr lang="en-US" altLang="en-US" sz="3600" b="1"/>
              <a:t>ROS-Ratio Table</a:t>
            </a:r>
          </a:p>
        </p:txBody>
      </p:sp>
      <p:sp>
        <p:nvSpPr>
          <p:cNvPr id="299013" name="Oval 5"/>
          <p:cNvSpPr>
            <a:spLocks noChangeArrowheads="1"/>
          </p:cNvSpPr>
          <p:nvPr/>
        </p:nvSpPr>
        <p:spPr bwMode="auto">
          <a:xfrm>
            <a:off x="2743200" y="1981200"/>
            <a:ext cx="457200" cy="304800"/>
          </a:xfrm>
          <a:prstGeom prst="ellipse">
            <a:avLst/>
          </a:prstGeom>
          <a:noFill/>
          <a:ln w="3810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p>
        </p:txBody>
      </p:sp>
      <p:sp>
        <p:nvSpPr>
          <p:cNvPr id="299014" name="Oval 6"/>
          <p:cNvSpPr>
            <a:spLocks noChangeArrowheads="1"/>
          </p:cNvSpPr>
          <p:nvPr/>
        </p:nvSpPr>
        <p:spPr bwMode="auto">
          <a:xfrm>
            <a:off x="4343400" y="1219200"/>
            <a:ext cx="685800" cy="685800"/>
          </a:xfrm>
          <a:prstGeom prst="ellipse">
            <a:avLst/>
          </a:prstGeom>
          <a:noFill/>
          <a:ln w="3810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p>
        </p:txBody>
      </p:sp>
      <p:sp>
        <p:nvSpPr>
          <p:cNvPr id="299015" name="Oval 7"/>
          <p:cNvSpPr>
            <a:spLocks noChangeArrowheads="1"/>
          </p:cNvSpPr>
          <p:nvPr/>
        </p:nvSpPr>
        <p:spPr bwMode="auto">
          <a:xfrm>
            <a:off x="4419600" y="1981200"/>
            <a:ext cx="533400" cy="304800"/>
          </a:xfrm>
          <a:prstGeom prst="ellipse">
            <a:avLst/>
          </a:prstGeom>
          <a:noFill/>
          <a:ln w="38100">
            <a:solidFill>
              <a:srgbClr val="FF9933"/>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p>
        </p:txBody>
      </p:sp>
      <p:sp>
        <p:nvSpPr>
          <p:cNvPr id="106505" name="Line 147"/>
          <p:cNvSpPr>
            <a:spLocks noChangeShapeType="1"/>
          </p:cNvSpPr>
          <p:nvPr/>
        </p:nvSpPr>
        <p:spPr bwMode="auto">
          <a:xfrm>
            <a:off x="6858000" y="990600"/>
            <a:ext cx="0" cy="53340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9156" name="Text Box 148"/>
          <p:cNvSpPr txBox="1">
            <a:spLocks noChangeArrowheads="1"/>
          </p:cNvSpPr>
          <p:nvPr/>
        </p:nvSpPr>
        <p:spPr bwMode="auto">
          <a:xfrm>
            <a:off x="4267200" y="990600"/>
            <a:ext cx="2432050" cy="284163"/>
          </a:xfrm>
          <a:prstGeom prst="rect">
            <a:avLst/>
          </a:prstGeom>
          <a:noFill/>
          <a:ln w="9525">
            <a:solidFill>
              <a:schemeClr val="tx1"/>
            </a:solidFill>
            <a:miter lim="800000"/>
            <a:headEnd/>
            <a:tailEnd/>
          </a:ln>
          <a:effec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t>EWS biggest in</a:t>
            </a:r>
            <a:r>
              <a:rPr lang="en-US" altLang="en-US" sz="1200" b="1" u="sng">
                <a:solidFill>
                  <a:srgbClr val="000066"/>
                </a:solidFill>
              </a:rPr>
              <a:t> </a:t>
            </a:r>
            <a:r>
              <a:rPr lang="en-US" altLang="en-US" sz="1200" b="1" u="sng">
                <a:solidFill>
                  <a:srgbClr val="000066"/>
                </a:solidFill>
                <a:effectLst>
                  <a:outerShdw blurRad="38100" dist="38100" dir="2700000" algn="tl">
                    <a:srgbClr val="C0C0C0"/>
                  </a:outerShdw>
                </a:effectLst>
              </a:rPr>
              <a:t>faster</a:t>
            </a:r>
            <a:r>
              <a:rPr lang="en-US" altLang="en-US" sz="1200" b="1"/>
              <a:t> fuel type</a:t>
            </a:r>
          </a:p>
        </p:txBody>
      </p:sp>
      <p:sp>
        <p:nvSpPr>
          <p:cNvPr id="106507" name="Text Box 149"/>
          <p:cNvSpPr txBox="1">
            <a:spLocks noChangeArrowheads="1"/>
          </p:cNvSpPr>
          <p:nvPr/>
        </p:nvSpPr>
        <p:spPr bwMode="auto">
          <a:xfrm>
            <a:off x="7010400" y="990600"/>
            <a:ext cx="1501775" cy="2841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t>EWS less in grass</a:t>
            </a:r>
          </a:p>
        </p:txBody>
      </p:sp>
      <p:sp>
        <p:nvSpPr>
          <p:cNvPr id="106510" name="Text Box 152"/>
          <p:cNvSpPr txBox="1">
            <a:spLocks noChangeArrowheads="1"/>
          </p:cNvSpPr>
          <p:nvPr/>
        </p:nvSpPr>
        <p:spPr bwMode="auto">
          <a:xfrm>
            <a:off x="3473450" y="1417638"/>
            <a:ext cx="717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r>
              <a:rPr lang="en-US" altLang="en-US" sz="1200" b="1"/>
              <a:t>No fuel</a:t>
            </a:r>
          </a:p>
          <a:p>
            <a:pPr algn="ctr" eaLnBrk="1" hangingPunct="1"/>
            <a:r>
              <a:rPr lang="en-US" altLang="en-US" sz="1200" b="1"/>
              <a:t>change</a:t>
            </a:r>
          </a:p>
        </p:txBody>
      </p:sp>
      <p:sp>
        <p:nvSpPr>
          <p:cNvPr id="299161" name="Text Box 153"/>
          <p:cNvSpPr txBox="1">
            <a:spLocks noChangeArrowheads="1"/>
          </p:cNvSpPr>
          <p:nvPr/>
        </p:nvSpPr>
        <p:spPr bwMode="auto">
          <a:xfrm>
            <a:off x="4343400" y="1265238"/>
            <a:ext cx="709613" cy="639762"/>
          </a:xfrm>
          <a:prstGeom prst="rect">
            <a:avLst/>
          </a:prstGeom>
          <a:noFill/>
          <a:ln w="9525">
            <a:noFill/>
            <a:miter lim="800000"/>
            <a:headEnd/>
            <a:tailEnd/>
          </a:ln>
          <a:effec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t>Litter</a:t>
            </a:r>
          </a:p>
          <a:p>
            <a:pPr eaLnBrk="1" hangingPunct="1"/>
            <a:r>
              <a:rPr lang="en-US" altLang="en-US" sz="1200" b="1"/>
              <a:t>to/from</a:t>
            </a:r>
          </a:p>
          <a:p>
            <a:pPr eaLnBrk="1" hangingPunct="1"/>
            <a:r>
              <a:rPr lang="en-US" altLang="en-US" sz="1200" b="1">
                <a:effectLst>
                  <a:outerShdw blurRad="38100" dist="38100" dir="2700000" algn="tl">
                    <a:srgbClr val="C0C0C0"/>
                  </a:outerShdw>
                </a:effectLst>
              </a:rPr>
              <a:t>Crown</a:t>
            </a:r>
          </a:p>
        </p:txBody>
      </p:sp>
      <p:sp>
        <p:nvSpPr>
          <p:cNvPr id="299162" name="Text Box 154"/>
          <p:cNvSpPr txBox="1">
            <a:spLocks noChangeArrowheads="1"/>
          </p:cNvSpPr>
          <p:nvPr/>
        </p:nvSpPr>
        <p:spPr bwMode="auto">
          <a:xfrm>
            <a:off x="5257800" y="1265238"/>
            <a:ext cx="709613" cy="639762"/>
          </a:xfrm>
          <a:prstGeom prst="rect">
            <a:avLst/>
          </a:prstGeom>
          <a:noFill/>
          <a:ln w="9525">
            <a:noFill/>
            <a:miter lim="800000"/>
            <a:headEnd/>
            <a:tailEnd/>
          </a:ln>
          <a:effec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t>Litter</a:t>
            </a:r>
          </a:p>
          <a:p>
            <a:pPr eaLnBrk="1" hangingPunct="1"/>
            <a:r>
              <a:rPr lang="en-US" altLang="en-US" sz="1200" b="1"/>
              <a:t>to/from</a:t>
            </a:r>
          </a:p>
          <a:p>
            <a:pPr eaLnBrk="1" hangingPunct="1"/>
            <a:r>
              <a:rPr lang="en-US" altLang="en-US" sz="1200" b="1">
                <a:effectLst>
                  <a:outerShdw blurRad="38100" dist="38100" dir="2700000" algn="tl">
                    <a:srgbClr val="C0C0C0"/>
                  </a:outerShdw>
                </a:effectLst>
              </a:rPr>
              <a:t>Grass</a:t>
            </a:r>
          </a:p>
        </p:txBody>
      </p:sp>
      <p:sp>
        <p:nvSpPr>
          <p:cNvPr id="299163" name="Text Box 155"/>
          <p:cNvSpPr txBox="1">
            <a:spLocks noChangeArrowheads="1"/>
          </p:cNvSpPr>
          <p:nvPr/>
        </p:nvSpPr>
        <p:spPr bwMode="auto">
          <a:xfrm>
            <a:off x="6096000" y="1265238"/>
            <a:ext cx="709613" cy="639762"/>
          </a:xfrm>
          <a:prstGeom prst="rect">
            <a:avLst/>
          </a:prstGeom>
          <a:noFill/>
          <a:ln w="9525">
            <a:noFill/>
            <a:miter lim="800000"/>
            <a:headEnd/>
            <a:tailEnd/>
          </a:ln>
          <a:effec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t>Crown</a:t>
            </a:r>
          </a:p>
          <a:p>
            <a:pPr eaLnBrk="1" hangingPunct="1"/>
            <a:r>
              <a:rPr lang="en-US" altLang="en-US" sz="1200" b="1"/>
              <a:t>to/from</a:t>
            </a:r>
          </a:p>
          <a:p>
            <a:pPr eaLnBrk="1" hangingPunct="1"/>
            <a:r>
              <a:rPr lang="en-US" altLang="en-US" sz="1200" b="1">
                <a:effectLst>
                  <a:outerShdw blurRad="38100" dist="38100" dir="2700000" algn="tl">
                    <a:srgbClr val="C0C0C0"/>
                  </a:outerShdw>
                </a:effectLst>
              </a:rPr>
              <a:t>Grass</a:t>
            </a:r>
          </a:p>
        </p:txBody>
      </p:sp>
      <p:sp>
        <p:nvSpPr>
          <p:cNvPr id="106514" name="Text Box 156"/>
          <p:cNvSpPr txBox="1">
            <a:spLocks noChangeArrowheads="1"/>
          </p:cNvSpPr>
          <p:nvPr/>
        </p:nvSpPr>
        <p:spPr bwMode="auto">
          <a:xfrm>
            <a:off x="2667000" y="1417638"/>
            <a:ext cx="5524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t>EWS</a:t>
            </a:r>
          </a:p>
          <a:p>
            <a:pPr eaLnBrk="1" hangingPunct="1"/>
            <a:r>
              <a:rPr lang="en-US" altLang="en-US" sz="1200" b="1"/>
              <a:t>Ratio</a:t>
            </a:r>
          </a:p>
        </p:txBody>
      </p:sp>
      <p:sp>
        <p:nvSpPr>
          <p:cNvPr id="106515" name="Text Box 157"/>
          <p:cNvSpPr txBox="1">
            <a:spLocks noChangeArrowheads="1"/>
          </p:cNvSpPr>
          <p:nvPr/>
        </p:nvSpPr>
        <p:spPr bwMode="auto">
          <a:xfrm>
            <a:off x="6934200" y="1265238"/>
            <a:ext cx="70485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t>Crown</a:t>
            </a:r>
          </a:p>
          <a:p>
            <a:pPr eaLnBrk="1" hangingPunct="1"/>
            <a:r>
              <a:rPr lang="en-US" altLang="en-US" sz="1200" b="1"/>
              <a:t>to/from</a:t>
            </a:r>
          </a:p>
          <a:p>
            <a:pPr eaLnBrk="1" hangingPunct="1"/>
            <a:r>
              <a:rPr lang="en-US" altLang="en-US" sz="1200" b="1"/>
              <a:t>Grass</a:t>
            </a:r>
          </a:p>
        </p:txBody>
      </p:sp>
      <p:sp>
        <p:nvSpPr>
          <p:cNvPr id="106516" name="Text Box 158"/>
          <p:cNvSpPr txBox="1">
            <a:spLocks noChangeArrowheads="1"/>
          </p:cNvSpPr>
          <p:nvPr/>
        </p:nvSpPr>
        <p:spPr bwMode="auto">
          <a:xfrm>
            <a:off x="7848600" y="1265238"/>
            <a:ext cx="70485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t>Litter</a:t>
            </a:r>
          </a:p>
          <a:p>
            <a:pPr eaLnBrk="1" hangingPunct="1"/>
            <a:r>
              <a:rPr lang="en-US" altLang="en-US" sz="1200" b="1"/>
              <a:t>to/from</a:t>
            </a:r>
          </a:p>
          <a:p>
            <a:pPr eaLnBrk="1" hangingPunct="1"/>
            <a:r>
              <a:rPr lang="en-US" altLang="en-US" sz="1200" b="1"/>
              <a:t>Grass</a:t>
            </a:r>
          </a:p>
        </p:txBody>
      </p:sp>
      <p:grpSp>
        <p:nvGrpSpPr>
          <p:cNvPr id="106517" name="Group 159"/>
          <p:cNvGrpSpPr>
            <a:grpSpLocks/>
          </p:cNvGrpSpPr>
          <p:nvPr/>
        </p:nvGrpSpPr>
        <p:grpSpPr bwMode="auto">
          <a:xfrm>
            <a:off x="2501900" y="1981200"/>
            <a:ext cx="6096000" cy="4368800"/>
            <a:chOff x="1584" y="816"/>
            <a:chExt cx="3840" cy="2752"/>
          </a:xfrm>
        </p:grpSpPr>
        <p:sp>
          <p:nvSpPr>
            <p:cNvPr id="106518" name="Rectangle 160"/>
            <p:cNvSpPr>
              <a:spLocks noChangeArrowheads="1"/>
            </p:cNvSpPr>
            <p:nvPr/>
          </p:nvSpPr>
          <p:spPr bwMode="auto">
            <a:xfrm>
              <a:off x="4875" y="3396"/>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10</a:t>
              </a:r>
            </a:p>
          </p:txBody>
        </p:sp>
        <p:sp>
          <p:nvSpPr>
            <p:cNvPr id="106519" name="Rectangle 161"/>
            <p:cNvSpPr>
              <a:spLocks noChangeArrowheads="1"/>
            </p:cNvSpPr>
            <p:nvPr/>
          </p:nvSpPr>
          <p:spPr bwMode="auto">
            <a:xfrm>
              <a:off x="4327" y="3396"/>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40</a:t>
              </a:r>
            </a:p>
          </p:txBody>
        </p:sp>
        <p:sp>
          <p:nvSpPr>
            <p:cNvPr id="106520" name="Rectangle 162"/>
            <p:cNvSpPr>
              <a:spLocks noChangeArrowheads="1"/>
            </p:cNvSpPr>
            <p:nvPr/>
          </p:nvSpPr>
          <p:spPr bwMode="auto">
            <a:xfrm>
              <a:off x="3778" y="3396"/>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endParaRPr lang="en-US" altLang="en-US" sz="1200" b="1"/>
            </a:p>
          </p:txBody>
        </p:sp>
        <p:sp>
          <p:nvSpPr>
            <p:cNvPr id="106521" name="Rectangle 163"/>
            <p:cNvSpPr>
              <a:spLocks noChangeArrowheads="1"/>
            </p:cNvSpPr>
            <p:nvPr/>
          </p:nvSpPr>
          <p:spPr bwMode="auto">
            <a:xfrm>
              <a:off x="3230" y="3396"/>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2200</a:t>
              </a:r>
            </a:p>
          </p:txBody>
        </p:sp>
        <p:sp>
          <p:nvSpPr>
            <p:cNvPr id="106522" name="Rectangle 164"/>
            <p:cNvSpPr>
              <a:spLocks noChangeArrowheads="1"/>
            </p:cNvSpPr>
            <p:nvPr/>
          </p:nvSpPr>
          <p:spPr bwMode="auto">
            <a:xfrm>
              <a:off x="2681" y="3396"/>
              <a:ext cx="549"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500</a:t>
              </a:r>
            </a:p>
          </p:txBody>
        </p:sp>
        <p:sp>
          <p:nvSpPr>
            <p:cNvPr id="106523" name="Rectangle 165"/>
            <p:cNvSpPr>
              <a:spLocks noChangeArrowheads="1"/>
            </p:cNvSpPr>
            <p:nvPr/>
          </p:nvSpPr>
          <p:spPr bwMode="auto">
            <a:xfrm>
              <a:off x="2133" y="3396"/>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140</a:t>
              </a:r>
            </a:p>
          </p:txBody>
        </p:sp>
        <p:sp>
          <p:nvSpPr>
            <p:cNvPr id="106524" name="Rectangle 166"/>
            <p:cNvSpPr>
              <a:spLocks noChangeArrowheads="1"/>
            </p:cNvSpPr>
            <p:nvPr/>
          </p:nvSpPr>
          <p:spPr bwMode="auto">
            <a:xfrm>
              <a:off x="1584" y="3396"/>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60</a:t>
              </a:r>
            </a:p>
          </p:txBody>
        </p:sp>
        <p:sp>
          <p:nvSpPr>
            <p:cNvPr id="106525" name="Rectangle 167"/>
            <p:cNvSpPr>
              <a:spLocks noChangeArrowheads="1"/>
            </p:cNvSpPr>
            <p:nvPr/>
          </p:nvSpPr>
          <p:spPr bwMode="auto">
            <a:xfrm>
              <a:off x="4875" y="3224"/>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8</a:t>
              </a:r>
            </a:p>
          </p:txBody>
        </p:sp>
        <p:sp>
          <p:nvSpPr>
            <p:cNvPr id="106526" name="Rectangle 168"/>
            <p:cNvSpPr>
              <a:spLocks noChangeArrowheads="1"/>
            </p:cNvSpPr>
            <p:nvPr/>
          </p:nvSpPr>
          <p:spPr bwMode="auto">
            <a:xfrm>
              <a:off x="4327" y="3224"/>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30</a:t>
              </a:r>
            </a:p>
          </p:txBody>
        </p:sp>
        <p:sp>
          <p:nvSpPr>
            <p:cNvPr id="106527" name="Rectangle 169"/>
            <p:cNvSpPr>
              <a:spLocks noChangeArrowheads="1"/>
            </p:cNvSpPr>
            <p:nvPr/>
          </p:nvSpPr>
          <p:spPr bwMode="auto">
            <a:xfrm>
              <a:off x="3778" y="3224"/>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endParaRPr lang="en-US" altLang="en-US" sz="1200" b="1"/>
            </a:p>
          </p:txBody>
        </p:sp>
        <p:sp>
          <p:nvSpPr>
            <p:cNvPr id="106528" name="Rectangle 170"/>
            <p:cNvSpPr>
              <a:spLocks noChangeArrowheads="1"/>
            </p:cNvSpPr>
            <p:nvPr/>
          </p:nvSpPr>
          <p:spPr bwMode="auto">
            <a:xfrm>
              <a:off x="3230" y="3224"/>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1800</a:t>
              </a:r>
            </a:p>
          </p:txBody>
        </p:sp>
        <p:sp>
          <p:nvSpPr>
            <p:cNvPr id="106529" name="Rectangle 171"/>
            <p:cNvSpPr>
              <a:spLocks noChangeArrowheads="1"/>
            </p:cNvSpPr>
            <p:nvPr/>
          </p:nvSpPr>
          <p:spPr bwMode="auto">
            <a:xfrm>
              <a:off x="2681" y="3224"/>
              <a:ext cx="549"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400</a:t>
              </a:r>
            </a:p>
          </p:txBody>
        </p:sp>
        <p:sp>
          <p:nvSpPr>
            <p:cNvPr id="106530" name="Rectangle 172"/>
            <p:cNvSpPr>
              <a:spLocks noChangeArrowheads="1"/>
            </p:cNvSpPr>
            <p:nvPr/>
          </p:nvSpPr>
          <p:spPr bwMode="auto">
            <a:xfrm>
              <a:off x="2133" y="3224"/>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110</a:t>
              </a:r>
            </a:p>
          </p:txBody>
        </p:sp>
        <p:sp>
          <p:nvSpPr>
            <p:cNvPr id="106531" name="Rectangle 173"/>
            <p:cNvSpPr>
              <a:spLocks noChangeArrowheads="1"/>
            </p:cNvSpPr>
            <p:nvPr/>
          </p:nvSpPr>
          <p:spPr bwMode="auto">
            <a:xfrm>
              <a:off x="1584" y="3224"/>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50</a:t>
              </a:r>
            </a:p>
          </p:txBody>
        </p:sp>
        <p:sp>
          <p:nvSpPr>
            <p:cNvPr id="106532" name="Rectangle 174"/>
            <p:cNvSpPr>
              <a:spLocks noChangeArrowheads="1"/>
            </p:cNvSpPr>
            <p:nvPr/>
          </p:nvSpPr>
          <p:spPr bwMode="auto">
            <a:xfrm>
              <a:off x="4875" y="3052"/>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6</a:t>
              </a:r>
            </a:p>
          </p:txBody>
        </p:sp>
        <p:sp>
          <p:nvSpPr>
            <p:cNvPr id="106533" name="Rectangle 175"/>
            <p:cNvSpPr>
              <a:spLocks noChangeArrowheads="1"/>
            </p:cNvSpPr>
            <p:nvPr/>
          </p:nvSpPr>
          <p:spPr bwMode="auto">
            <a:xfrm>
              <a:off x="4327" y="3052"/>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25</a:t>
              </a:r>
            </a:p>
          </p:txBody>
        </p:sp>
        <p:sp>
          <p:nvSpPr>
            <p:cNvPr id="106534" name="Rectangle 176"/>
            <p:cNvSpPr>
              <a:spLocks noChangeArrowheads="1"/>
            </p:cNvSpPr>
            <p:nvPr/>
          </p:nvSpPr>
          <p:spPr bwMode="auto">
            <a:xfrm>
              <a:off x="3778" y="3052"/>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endParaRPr lang="en-US" altLang="en-US" sz="1200" b="1"/>
            </a:p>
          </p:txBody>
        </p:sp>
        <p:sp>
          <p:nvSpPr>
            <p:cNvPr id="106535" name="Rectangle 177"/>
            <p:cNvSpPr>
              <a:spLocks noChangeArrowheads="1"/>
            </p:cNvSpPr>
            <p:nvPr/>
          </p:nvSpPr>
          <p:spPr bwMode="auto">
            <a:xfrm>
              <a:off x="3230" y="3052"/>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1300</a:t>
              </a:r>
            </a:p>
          </p:txBody>
        </p:sp>
        <p:sp>
          <p:nvSpPr>
            <p:cNvPr id="106536" name="Rectangle 178"/>
            <p:cNvSpPr>
              <a:spLocks noChangeArrowheads="1"/>
            </p:cNvSpPr>
            <p:nvPr/>
          </p:nvSpPr>
          <p:spPr bwMode="auto">
            <a:xfrm>
              <a:off x="2681" y="3052"/>
              <a:ext cx="549"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300</a:t>
              </a:r>
            </a:p>
          </p:txBody>
        </p:sp>
        <p:sp>
          <p:nvSpPr>
            <p:cNvPr id="106537" name="Rectangle 179"/>
            <p:cNvSpPr>
              <a:spLocks noChangeArrowheads="1"/>
            </p:cNvSpPr>
            <p:nvPr/>
          </p:nvSpPr>
          <p:spPr bwMode="auto">
            <a:xfrm>
              <a:off x="2133" y="3052"/>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80</a:t>
              </a:r>
            </a:p>
          </p:txBody>
        </p:sp>
        <p:sp>
          <p:nvSpPr>
            <p:cNvPr id="106538" name="Rectangle 180"/>
            <p:cNvSpPr>
              <a:spLocks noChangeArrowheads="1"/>
            </p:cNvSpPr>
            <p:nvPr/>
          </p:nvSpPr>
          <p:spPr bwMode="auto">
            <a:xfrm>
              <a:off x="1584" y="3052"/>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40</a:t>
              </a:r>
            </a:p>
          </p:txBody>
        </p:sp>
        <p:sp>
          <p:nvSpPr>
            <p:cNvPr id="106539" name="Rectangle 181"/>
            <p:cNvSpPr>
              <a:spLocks noChangeArrowheads="1"/>
            </p:cNvSpPr>
            <p:nvPr/>
          </p:nvSpPr>
          <p:spPr bwMode="auto">
            <a:xfrm>
              <a:off x="4875" y="2880"/>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4</a:t>
              </a:r>
            </a:p>
          </p:txBody>
        </p:sp>
        <p:sp>
          <p:nvSpPr>
            <p:cNvPr id="106540" name="Rectangle 182"/>
            <p:cNvSpPr>
              <a:spLocks noChangeArrowheads="1"/>
            </p:cNvSpPr>
            <p:nvPr/>
          </p:nvSpPr>
          <p:spPr bwMode="auto">
            <a:xfrm>
              <a:off x="4327" y="2880"/>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17</a:t>
              </a:r>
            </a:p>
          </p:txBody>
        </p:sp>
        <p:sp>
          <p:nvSpPr>
            <p:cNvPr id="106541" name="Rectangle 183"/>
            <p:cNvSpPr>
              <a:spLocks noChangeArrowheads="1"/>
            </p:cNvSpPr>
            <p:nvPr/>
          </p:nvSpPr>
          <p:spPr bwMode="auto">
            <a:xfrm>
              <a:off x="3778" y="2880"/>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endParaRPr lang="en-US" altLang="en-US" sz="1200" b="1"/>
            </a:p>
          </p:txBody>
        </p:sp>
        <p:sp>
          <p:nvSpPr>
            <p:cNvPr id="106542" name="Rectangle 184"/>
            <p:cNvSpPr>
              <a:spLocks noChangeArrowheads="1"/>
            </p:cNvSpPr>
            <p:nvPr/>
          </p:nvSpPr>
          <p:spPr bwMode="auto">
            <a:xfrm>
              <a:off x="3230" y="2880"/>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1000</a:t>
              </a:r>
            </a:p>
          </p:txBody>
        </p:sp>
        <p:sp>
          <p:nvSpPr>
            <p:cNvPr id="106543" name="Rectangle 185"/>
            <p:cNvSpPr>
              <a:spLocks noChangeArrowheads="1"/>
            </p:cNvSpPr>
            <p:nvPr/>
          </p:nvSpPr>
          <p:spPr bwMode="auto">
            <a:xfrm>
              <a:off x="2681" y="2880"/>
              <a:ext cx="549"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220</a:t>
              </a:r>
            </a:p>
          </p:txBody>
        </p:sp>
        <p:sp>
          <p:nvSpPr>
            <p:cNvPr id="106544" name="Rectangle 186"/>
            <p:cNvSpPr>
              <a:spLocks noChangeArrowheads="1"/>
            </p:cNvSpPr>
            <p:nvPr/>
          </p:nvSpPr>
          <p:spPr bwMode="auto">
            <a:xfrm>
              <a:off x="2133" y="2880"/>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60</a:t>
              </a:r>
            </a:p>
          </p:txBody>
        </p:sp>
        <p:sp>
          <p:nvSpPr>
            <p:cNvPr id="106545" name="Rectangle 187"/>
            <p:cNvSpPr>
              <a:spLocks noChangeArrowheads="1"/>
            </p:cNvSpPr>
            <p:nvPr/>
          </p:nvSpPr>
          <p:spPr bwMode="auto">
            <a:xfrm>
              <a:off x="1584" y="2880"/>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30</a:t>
              </a:r>
            </a:p>
          </p:txBody>
        </p:sp>
        <p:sp>
          <p:nvSpPr>
            <p:cNvPr id="106546" name="Rectangle 188"/>
            <p:cNvSpPr>
              <a:spLocks noChangeArrowheads="1"/>
            </p:cNvSpPr>
            <p:nvPr/>
          </p:nvSpPr>
          <p:spPr bwMode="auto">
            <a:xfrm>
              <a:off x="4875" y="2708"/>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a:t>
              </a:r>
            </a:p>
          </p:txBody>
        </p:sp>
        <p:sp>
          <p:nvSpPr>
            <p:cNvPr id="106547" name="Rectangle 189"/>
            <p:cNvSpPr>
              <a:spLocks noChangeArrowheads="1"/>
            </p:cNvSpPr>
            <p:nvPr/>
          </p:nvSpPr>
          <p:spPr bwMode="auto">
            <a:xfrm>
              <a:off x="4327" y="2708"/>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13</a:t>
              </a:r>
            </a:p>
          </p:txBody>
        </p:sp>
        <p:sp>
          <p:nvSpPr>
            <p:cNvPr id="106548" name="Rectangle 190"/>
            <p:cNvSpPr>
              <a:spLocks noChangeArrowheads="1"/>
            </p:cNvSpPr>
            <p:nvPr/>
          </p:nvSpPr>
          <p:spPr bwMode="auto">
            <a:xfrm>
              <a:off x="3778" y="2708"/>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endParaRPr lang="en-US" altLang="en-US" sz="1200" b="1"/>
            </a:p>
          </p:txBody>
        </p:sp>
        <p:sp>
          <p:nvSpPr>
            <p:cNvPr id="106549" name="Rectangle 191"/>
            <p:cNvSpPr>
              <a:spLocks noChangeArrowheads="1"/>
            </p:cNvSpPr>
            <p:nvPr/>
          </p:nvSpPr>
          <p:spPr bwMode="auto">
            <a:xfrm>
              <a:off x="3230" y="2708"/>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700</a:t>
              </a:r>
            </a:p>
          </p:txBody>
        </p:sp>
        <p:sp>
          <p:nvSpPr>
            <p:cNvPr id="106550" name="Rectangle 192"/>
            <p:cNvSpPr>
              <a:spLocks noChangeArrowheads="1"/>
            </p:cNvSpPr>
            <p:nvPr/>
          </p:nvSpPr>
          <p:spPr bwMode="auto">
            <a:xfrm>
              <a:off x="2681" y="2708"/>
              <a:ext cx="549"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180</a:t>
              </a:r>
            </a:p>
          </p:txBody>
        </p:sp>
        <p:sp>
          <p:nvSpPr>
            <p:cNvPr id="106551" name="Rectangle 193"/>
            <p:cNvSpPr>
              <a:spLocks noChangeArrowheads="1"/>
            </p:cNvSpPr>
            <p:nvPr/>
          </p:nvSpPr>
          <p:spPr bwMode="auto">
            <a:xfrm>
              <a:off x="2133" y="2708"/>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50</a:t>
              </a:r>
            </a:p>
          </p:txBody>
        </p:sp>
        <p:sp>
          <p:nvSpPr>
            <p:cNvPr id="106552" name="Rectangle 194"/>
            <p:cNvSpPr>
              <a:spLocks noChangeArrowheads="1"/>
            </p:cNvSpPr>
            <p:nvPr/>
          </p:nvSpPr>
          <p:spPr bwMode="auto">
            <a:xfrm>
              <a:off x="1584" y="2708"/>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24</a:t>
              </a:r>
            </a:p>
          </p:txBody>
        </p:sp>
        <p:sp>
          <p:nvSpPr>
            <p:cNvPr id="106553" name="Rectangle 195"/>
            <p:cNvSpPr>
              <a:spLocks noChangeArrowheads="1"/>
            </p:cNvSpPr>
            <p:nvPr/>
          </p:nvSpPr>
          <p:spPr bwMode="auto">
            <a:xfrm>
              <a:off x="4875" y="2536"/>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a:t>
              </a:r>
            </a:p>
          </p:txBody>
        </p:sp>
        <p:sp>
          <p:nvSpPr>
            <p:cNvPr id="106554" name="Rectangle 196"/>
            <p:cNvSpPr>
              <a:spLocks noChangeArrowheads="1"/>
            </p:cNvSpPr>
            <p:nvPr/>
          </p:nvSpPr>
          <p:spPr bwMode="auto">
            <a:xfrm>
              <a:off x="4327" y="2536"/>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10</a:t>
              </a:r>
            </a:p>
          </p:txBody>
        </p:sp>
        <p:sp>
          <p:nvSpPr>
            <p:cNvPr id="106555" name="Rectangle 197"/>
            <p:cNvSpPr>
              <a:spLocks noChangeArrowheads="1"/>
            </p:cNvSpPr>
            <p:nvPr/>
          </p:nvSpPr>
          <p:spPr bwMode="auto">
            <a:xfrm>
              <a:off x="3778" y="2536"/>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endParaRPr lang="en-US" altLang="en-US" sz="1200" b="1"/>
            </a:p>
          </p:txBody>
        </p:sp>
        <p:sp>
          <p:nvSpPr>
            <p:cNvPr id="106556" name="Rectangle 198"/>
            <p:cNvSpPr>
              <a:spLocks noChangeArrowheads="1"/>
            </p:cNvSpPr>
            <p:nvPr/>
          </p:nvSpPr>
          <p:spPr bwMode="auto">
            <a:xfrm>
              <a:off x="3230" y="2536"/>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600</a:t>
              </a:r>
            </a:p>
          </p:txBody>
        </p:sp>
        <p:sp>
          <p:nvSpPr>
            <p:cNvPr id="106557" name="Rectangle 199"/>
            <p:cNvSpPr>
              <a:spLocks noChangeArrowheads="1"/>
            </p:cNvSpPr>
            <p:nvPr/>
          </p:nvSpPr>
          <p:spPr bwMode="auto">
            <a:xfrm>
              <a:off x="2681" y="2536"/>
              <a:ext cx="549"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140</a:t>
              </a:r>
            </a:p>
          </p:txBody>
        </p:sp>
        <p:sp>
          <p:nvSpPr>
            <p:cNvPr id="106558" name="Rectangle 200"/>
            <p:cNvSpPr>
              <a:spLocks noChangeArrowheads="1"/>
            </p:cNvSpPr>
            <p:nvPr/>
          </p:nvSpPr>
          <p:spPr bwMode="auto">
            <a:xfrm>
              <a:off x="2133" y="2536"/>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40</a:t>
              </a:r>
            </a:p>
          </p:txBody>
        </p:sp>
        <p:sp>
          <p:nvSpPr>
            <p:cNvPr id="106559" name="Rectangle 201"/>
            <p:cNvSpPr>
              <a:spLocks noChangeArrowheads="1"/>
            </p:cNvSpPr>
            <p:nvPr/>
          </p:nvSpPr>
          <p:spPr bwMode="auto">
            <a:xfrm>
              <a:off x="1584" y="2536"/>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20</a:t>
              </a:r>
            </a:p>
          </p:txBody>
        </p:sp>
        <p:sp>
          <p:nvSpPr>
            <p:cNvPr id="106560" name="Rectangle 202"/>
            <p:cNvSpPr>
              <a:spLocks noChangeArrowheads="1"/>
            </p:cNvSpPr>
            <p:nvPr/>
          </p:nvSpPr>
          <p:spPr bwMode="auto">
            <a:xfrm>
              <a:off x="4875" y="2364"/>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a:t>
              </a:r>
            </a:p>
          </p:txBody>
        </p:sp>
        <p:sp>
          <p:nvSpPr>
            <p:cNvPr id="106561" name="Rectangle 203"/>
            <p:cNvSpPr>
              <a:spLocks noChangeArrowheads="1"/>
            </p:cNvSpPr>
            <p:nvPr/>
          </p:nvSpPr>
          <p:spPr bwMode="auto">
            <a:xfrm>
              <a:off x="4327" y="2364"/>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8</a:t>
              </a:r>
            </a:p>
          </p:txBody>
        </p:sp>
        <p:sp>
          <p:nvSpPr>
            <p:cNvPr id="106562" name="Rectangle 204"/>
            <p:cNvSpPr>
              <a:spLocks noChangeArrowheads="1"/>
            </p:cNvSpPr>
            <p:nvPr/>
          </p:nvSpPr>
          <p:spPr bwMode="auto">
            <a:xfrm>
              <a:off x="3778" y="2364"/>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endParaRPr lang="en-US" altLang="en-US" sz="1200" b="1"/>
            </a:p>
          </p:txBody>
        </p:sp>
        <p:sp>
          <p:nvSpPr>
            <p:cNvPr id="106563" name="Rectangle 205"/>
            <p:cNvSpPr>
              <a:spLocks noChangeArrowheads="1"/>
            </p:cNvSpPr>
            <p:nvPr/>
          </p:nvSpPr>
          <p:spPr bwMode="auto">
            <a:xfrm>
              <a:off x="3230" y="2364"/>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440</a:t>
              </a:r>
            </a:p>
          </p:txBody>
        </p:sp>
        <p:sp>
          <p:nvSpPr>
            <p:cNvPr id="106564" name="Rectangle 206"/>
            <p:cNvSpPr>
              <a:spLocks noChangeArrowheads="1"/>
            </p:cNvSpPr>
            <p:nvPr/>
          </p:nvSpPr>
          <p:spPr bwMode="auto">
            <a:xfrm>
              <a:off x="2681" y="2364"/>
              <a:ext cx="549"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100</a:t>
              </a:r>
            </a:p>
          </p:txBody>
        </p:sp>
        <p:sp>
          <p:nvSpPr>
            <p:cNvPr id="106565" name="Rectangle 207"/>
            <p:cNvSpPr>
              <a:spLocks noChangeArrowheads="1"/>
            </p:cNvSpPr>
            <p:nvPr/>
          </p:nvSpPr>
          <p:spPr bwMode="auto">
            <a:xfrm>
              <a:off x="2133" y="2364"/>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30</a:t>
              </a:r>
            </a:p>
          </p:txBody>
        </p:sp>
        <p:sp>
          <p:nvSpPr>
            <p:cNvPr id="106566" name="Rectangle 208"/>
            <p:cNvSpPr>
              <a:spLocks noChangeArrowheads="1"/>
            </p:cNvSpPr>
            <p:nvPr/>
          </p:nvSpPr>
          <p:spPr bwMode="auto">
            <a:xfrm>
              <a:off x="1584" y="2364"/>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16</a:t>
              </a:r>
            </a:p>
          </p:txBody>
        </p:sp>
        <p:sp>
          <p:nvSpPr>
            <p:cNvPr id="106567" name="Rectangle 209"/>
            <p:cNvSpPr>
              <a:spLocks noChangeArrowheads="1"/>
            </p:cNvSpPr>
            <p:nvPr/>
          </p:nvSpPr>
          <p:spPr bwMode="auto">
            <a:xfrm>
              <a:off x="4875" y="2192"/>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1.5</a:t>
              </a:r>
            </a:p>
          </p:txBody>
        </p:sp>
        <p:sp>
          <p:nvSpPr>
            <p:cNvPr id="106568" name="Rectangle 210"/>
            <p:cNvSpPr>
              <a:spLocks noChangeArrowheads="1"/>
            </p:cNvSpPr>
            <p:nvPr/>
          </p:nvSpPr>
          <p:spPr bwMode="auto">
            <a:xfrm>
              <a:off x="4327" y="2192"/>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6</a:t>
              </a:r>
            </a:p>
          </p:txBody>
        </p:sp>
        <p:sp>
          <p:nvSpPr>
            <p:cNvPr id="106569" name="Rectangle 211"/>
            <p:cNvSpPr>
              <a:spLocks noChangeArrowheads="1"/>
            </p:cNvSpPr>
            <p:nvPr/>
          </p:nvSpPr>
          <p:spPr bwMode="auto">
            <a:xfrm>
              <a:off x="3778" y="2192"/>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endParaRPr lang="en-US" altLang="en-US" sz="1200" b="1"/>
            </a:p>
          </p:txBody>
        </p:sp>
        <p:sp>
          <p:nvSpPr>
            <p:cNvPr id="106570" name="Rectangle 212"/>
            <p:cNvSpPr>
              <a:spLocks noChangeArrowheads="1"/>
            </p:cNvSpPr>
            <p:nvPr/>
          </p:nvSpPr>
          <p:spPr bwMode="auto">
            <a:xfrm>
              <a:off x="3230" y="2192"/>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300</a:t>
              </a:r>
            </a:p>
          </p:txBody>
        </p:sp>
        <p:sp>
          <p:nvSpPr>
            <p:cNvPr id="106571" name="Rectangle 213"/>
            <p:cNvSpPr>
              <a:spLocks noChangeArrowheads="1"/>
            </p:cNvSpPr>
            <p:nvPr/>
          </p:nvSpPr>
          <p:spPr bwMode="auto">
            <a:xfrm>
              <a:off x="2681" y="2192"/>
              <a:ext cx="549"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80</a:t>
              </a:r>
            </a:p>
          </p:txBody>
        </p:sp>
        <p:sp>
          <p:nvSpPr>
            <p:cNvPr id="106572" name="Rectangle 214"/>
            <p:cNvSpPr>
              <a:spLocks noChangeArrowheads="1"/>
            </p:cNvSpPr>
            <p:nvPr/>
          </p:nvSpPr>
          <p:spPr bwMode="auto">
            <a:xfrm>
              <a:off x="2133" y="2192"/>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20</a:t>
              </a:r>
            </a:p>
          </p:txBody>
        </p:sp>
        <p:sp>
          <p:nvSpPr>
            <p:cNvPr id="106573" name="Rectangle 215"/>
            <p:cNvSpPr>
              <a:spLocks noChangeArrowheads="1"/>
            </p:cNvSpPr>
            <p:nvPr/>
          </p:nvSpPr>
          <p:spPr bwMode="auto">
            <a:xfrm>
              <a:off x="1584" y="2192"/>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12</a:t>
              </a:r>
            </a:p>
          </p:txBody>
        </p:sp>
        <p:sp>
          <p:nvSpPr>
            <p:cNvPr id="106574" name="Rectangle 216"/>
            <p:cNvSpPr>
              <a:spLocks noChangeArrowheads="1"/>
            </p:cNvSpPr>
            <p:nvPr/>
          </p:nvSpPr>
          <p:spPr bwMode="auto">
            <a:xfrm>
              <a:off x="4875" y="2020"/>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a:t>
              </a:r>
            </a:p>
          </p:txBody>
        </p:sp>
        <p:sp>
          <p:nvSpPr>
            <p:cNvPr id="106575" name="Rectangle 217"/>
            <p:cNvSpPr>
              <a:spLocks noChangeArrowheads="1"/>
            </p:cNvSpPr>
            <p:nvPr/>
          </p:nvSpPr>
          <p:spPr bwMode="auto">
            <a:xfrm>
              <a:off x="4327" y="2020"/>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5</a:t>
              </a:r>
            </a:p>
          </p:txBody>
        </p:sp>
        <p:sp>
          <p:nvSpPr>
            <p:cNvPr id="106576" name="Rectangle 218"/>
            <p:cNvSpPr>
              <a:spLocks noChangeArrowheads="1"/>
            </p:cNvSpPr>
            <p:nvPr/>
          </p:nvSpPr>
          <p:spPr bwMode="auto">
            <a:xfrm>
              <a:off x="3778" y="2020"/>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endParaRPr lang="en-US" altLang="en-US" sz="1200" b="1"/>
            </a:p>
          </p:txBody>
        </p:sp>
        <p:sp>
          <p:nvSpPr>
            <p:cNvPr id="106577" name="Rectangle 219"/>
            <p:cNvSpPr>
              <a:spLocks noChangeArrowheads="1"/>
            </p:cNvSpPr>
            <p:nvPr/>
          </p:nvSpPr>
          <p:spPr bwMode="auto">
            <a:xfrm>
              <a:off x="3230" y="2020"/>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240</a:t>
              </a:r>
            </a:p>
          </p:txBody>
        </p:sp>
        <p:sp>
          <p:nvSpPr>
            <p:cNvPr id="106578" name="Rectangle 220"/>
            <p:cNvSpPr>
              <a:spLocks noChangeArrowheads="1"/>
            </p:cNvSpPr>
            <p:nvPr/>
          </p:nvSpPr>
          <p:spPr bwMode="auto">
            <a:xfrm>
              <a:off x="2681" y="2020"/>
              <a:ext cx="549"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60</a:t>
              </a:r>
            </a:p>
          </p:txBody>
        </p:sp>
        <p:sp>
          <p:nvSpPr>
            <p:cNvPr id="106579" name="Rectangle 221"/>
            <p:cNvSpPr>
              <a:spLocks noChangeArrowheads="1"/>
            </p:cNvSpPr>
            <p:nvPr/>
          </p:nvSpPr>
          <p:spPr bwMode="auto">
            <a:xfrm>
              <a:off x="2133" y="2020"/>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16</a:t>
              </a:r>
            </a:p>
          </p:txBody>
        </p:sp>
        <p:sp>
          <p:nvSpPr>
            <p:cNvPr id="106580" name="Rectangle 222"/>
            <p:cNvSpPr>
              <a:spLocks noChangeArrowheads="1"/>
            </p:cNvSpPr>
            <p:nvPr/>
          </p:nvSpPr>
          <p:spPr bwMode="auto">
            <a:xfrm>
              <a:off x="1584" y="2020"/>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10</a:t>
              </a:r>
            </a:p>
          </p:txBody>
        </p:sp>
        <p:sp>
          <p:nvSpPr>
            <p:cNvPr id="106581" name="Rectangle 223"/>
            <p:cNvSpPr>
              <a:spLocks noChangeArrowheads="1"/>
            </p:cNvSpPr>
            <p:nvPr/>
          </p:nvSpPr>
          <p:spPr bwMode="auto">
            <a:xfrm>
              <a:off x="4875" y="1848"/>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a:t>
              </a:r>
            </a:p>
          </p:txBody>
        </p:sp>
        <p:sp>
          <p:nvSpPr>
            <p:cNvPr id="106582" name="Rectangle 224"/>
            <p:cNvSpPr>
              <a:spLocks noChangeArrowheads="1"/>
            </p:cNvSpPr>
            <p:nvPr/>
          </p:nvSpPr>
          <p:spPr bwMode="auto">
            <a:xfrm>
              <a:off x="4327" y="1848"/>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4</a:t>
              </a:r>
            </a:p>
          </p:txBody>
        </p:sp>
        <p:sp>
          <p:nvSpPr>
            <p:cNvPr id="106583" name="Rectangle 225"/>
            <p:cNvSpPr>
              <a:spLocks noChangeArrowheads="1"/>
            </p:cNvSpPr>
            <p:nvPr/>
          </p:nvSpPr>
          <p:spPr bwMode="auto">
            <a:xfrm>
              <a:off x="3778" y="1848"/>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endParaRPr lang="en-US" altLang="en-US" sz="1200" b="1"/>
            </a:p>
          </p:txBody>
        </p:sp>
        <p:sp>
          <p:nvSpPr>
            <p:cNvPr id="106584" name="Rectangle 226"/>
            <p:cNvSpPr>
              <a:spLocks noChangeArrowheads="1"/>
            </p:cNvSpPr>
            <p:nvPr/>
          </p:nvSpPr>
          <p:spPr bwMode="auto">
            <a:xfrm>
              <a:off x="3230" y="1848"/>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180</a:t>
              </a:r>
            </a:p>
          </p:txBody>
        </p:sp>
        <p:sp>
          <p:nvSpPr>
            <p:cNvPr id="106585" name="Rectangle 227"/>
            <p:cNvSpPr>
              <a:spLocks noChangeArrowheads="1"/>
            </p:cNvSpPr>
            <p:nvPr/>
          </p:nvSpPr>
          <p:spPr bwMode="auto">
            <a:xfrm>
              <a:off x="2681" y="1848"/>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50</a:t>
              </a:r>
            </a:p>
          </p:txBody>
        </p:sp>
        <p:sp>
          <p:nvSpPr>
            <p:cNvPr id="106586" name="Rectangle 228"/>
            <p:cNvSpPr>
              <a:spLocks noChangeArrowheads="1"/>
            </p:cNvSpPr>
            <p:nvPr/>
          </p:nvSpPr>
          <p:spPr bwMode="auto">
            <a:xfrm>
              <a:off x="2133" y="1848"/>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12</a:t>
              </a:r>
            </a:p>
          </p:txBody>
        </p:sp>
        <p:sp>
          <p:nvSpPr>
            <p:cNvPr id="106587" name="Rectangle 229"/>
            <p:cNvSpPr>
              <a:spLocks noChangeArrowheads="1"/>
            </p:cNvSpPr>
            <p:nvPr/>
          </p:nvSpPr>
          <p:spPr bwMode="auto">
            <a:xfrm>
              <a:off x="1584" y="1848"/>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8</a:t>
              </a:r>
            </a:p>
          </p:txBody>
        </p:sp>
        <p:sp>
          <p:nvSpPr>
            <p:cNvPr id="106588" name="Rectangle 230"/>
            <p:cNvSpPr>
              <a:spLocks noChangeArrowheads="1"/>
            </p:cNvSpPr>
            <p:nvPr/>
          </p:nvSpPr>
          <p:spPr bwMode="auto">
            <a:xfrm>
              <a:off x="4875" y="1676"/>
              <a:ext cx="549" cy="172"/>
            </a:xfrm>
            <a:prstGeom prst="rect">
              <a:avLst/>
            </a:prstGeom>
            <a:solidFill>
              <a:srgbClr val="FFFF66">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a:t>
              </a:r>
            </a:p>
          </p:txBody>
        </p:sp>
        <p:sp>
          <p:nvSpPr>
            <p:cNvPr id="106589" name="Rectangle 231"/>
            <p:cNvSpPr>
              <a:spLocks noChangeArrowheads="1"/>
            </p:cNvSpPr>
            <p:nvPr/>
          </p:nvSpPr>
          <p:spPr bwMode="auto">
            <a:xfrm>
              <a:off x="4327" y="1676"/>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a:t>
              </a:r>
            </a:p>
          </p:txBody>
        </p:sp>
        <p:sp>
          <p:nvSpPr>
            <p:cNvPr id="106590" name="Rectangle 232"/>
            <p:cNvSpPr>
              <a:spLocks noChangeArrowheads="1"/>
            </p:cNvSpPr>
            <p:nvPr/>
          </p:nvSpPr>
          <p:spPr bwMode="auto">
            <a:xfrm>
              <a:off x="3778" y="1676"/>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35</a:t>
              </a:r>
            </a:p>
          </p:txBody>
        </p:sp>
        <p:sp>
          <p:nvSpPr>
            <p:cNvPr id="106591" name="Rectangle 233"/>
            <p:cNvSpPr>
              <a:spLocks noChangeArrowheads="1"/>
            </p:cNvSpPr>
            <p:nvPr/>
          </p:nvSpPr>
          <p:spPr bwMode="auto">
            <a:xfrm>
              <a:off x="3230" y="1676"/>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130</a:t>
              </a:r>
            </a:p>
          </p:txBody>
        </p:sp>
        <p:sp>
          <p:nvSpPr>
            <p:cNvPr id="106592" name="Rectangle 234"/>
            <p:cNvSpPr>
              <a:spLocks noChangeArrowheads="1"/>
            </p:cNvSpPr>
            <p:nvPr/>
          </p:nvSpPr>
          <p:spPr bwMode="auto">
            <a:xfrm>
              <a:off x="2681" y="1676"/>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35</a:t>
              </a:r>
            </a:p>
          </p:txBody>
        </p:sp>
        <p:sp>
          <p:nvSpPr>
            <p:cNvPr id="106593" name="Rectangle 235"/>
            <p:cNvSpPr>
              <a:spLocks noChangeArrowheads="1"/>
            </p:cNvSpPr>
            <p:nvPr/>
          </p:nvSpPr>
          <p:spPr bwMode="auto">
            <a:xfrm>
              <a:off x="2133" y="1676"/>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9</a:t>
              </a:r>
            </a:p>
          </p:txBody>
        </p:sp>
        <p:sp>
          <p:nvSpPr>
            <p:cNvPr id="106594" name="Rectangle 236"/>
            <p:cNvSpPr>
              <a:spLocks noChangeArrowheads="1"/>
            </p:cNvSpPr>
            <p:nvPr/>
          </p:nvSpPr>
          <p:spPr bwMode="auto">
            <a:xfrm>
              <a:off x="1584" y="1676"/>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6</a:t>
              </a:r>
            </a:p>
          </p:txBody>
        </p:sp>
        <p:sp>
          <p:nvSpPr>
            <p:cNvPr id="106595" name="Rectangle 237"/>
            <p:cNvSpPr>
              <a:spLocks noChangeArrowheads="1"/>
            </p:cNvSpPr>
            <p:nvPr/>
          </p:nvSpPr>
          <p:spPr bwMode="auto">
            <a:xfrm>
              <a:off x="4875" y="1504"/>
              <a:ext cx="549" cy="172"/>
            </a:xfrm>
            <a:prstGeom prst="rect">
              <a:avLst/>
            </a:prstGeom>
            <a:solidFill>
              <a:srgbClr val="FFFF66">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a:t>
              </a:r>
            </a:p>
          </p:txBody>
        </p:sp>
        <p:sp>
          <p:nvSpPr>
            <p:cNvPr id="106596" name="Rectangle 238"/>
            <p:cNvSpPr>
              <a:spLocks noChangeArrowheads="1"/>
            </p:cNvSpPr>
            <p:nvPr/>
          </p:nvSpPr>
          <p:spPr bwMode="auto">
            <a:xfrm>
              <a:off x="4327" y="1504"/>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a:t>
              </a:r>
            </a:p>
          </p:txBody>
        </p:sp>
        <p:sp>
          <p:nvSpPr>
            <p:cNvPr id="106597" name="Rectangle 239"/>
            <p:cNvSpPr>
              <a:spLocks noChangeArrowheads="1"/>
            </p:cNvSpPr>
            <p:nvPr/>
          </p:nvSpPr>
          <p:spPr bwMode="auto">
            <a:xfrm>
              <a:off x="3778" y="1504"/>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27</a:t>
              </a:r>
            </a:p>
          </p:txBody>
        </p:sp>
        <p:sp>
          <p:nvSpPr>
            <p:cNvPr id="106598" name="Rectangle 240"/>
            <p:cNvSpPr>
              <a:spLocks noChangeArrowheads="1"/>
            </p:cNvSpPr>
            <p:nvPr/>
          </p:nvSpPr>
          <p:spPr bwMode="auto">
            <a:xfrm>
              <a:off x="3230" y="1504"/>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100</a:t>
              </a:r>
            </a:p>
          </p:txBody>
        </p:sp>
        <p:sp>
          <p:nvSpPr>
            <p:cNvPr id="106599" name="Rectangle 241"/>
            <p:cNvSpPr>
              <a:spLocks noChangeArrowheads="1"/>
            </p:cNvSpPr>
            <p:nvPr/>
          </p:nvSpPr>
          <p:spPr bwMode="auto">
            <a:xfrm>
              <a:off x="2681" y="1504"/>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30</a:t>
              </a:r>
            </a:p>
          </p:txBody>
        </p:sp>
        <p:sp>
          <p:nvSpPr>
            <p:cNvPr id="106600" name="Rectangle 242"/>
            <p:cNvSpPr>
              <a:spLocks noChangeArrowheads="1"/>
            </p:cNvSpPr>
            <p:nvPr/>
          </p:nvSpPr>
          <p:spPr bwMode="auto">
            <a:xfrm>
              <a:off x="2133" y="1504"/>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7</a:t>
              </a:r>
            </a:p>
          </p:txBody>
        </p:sp>
        <p:sp>
          <p:nvSpPr>
            <p:cNvPr id="106601" name="Rectangle 243"/>
            <p:cNvSpPr>
              <a:spLocks noChangeArrowheads="1"/>
            </p:cNvSpPr>
            <p:nvPr/>
          </p:nvSpPr>
          <p:spPr bwMode="auto">
            <a:xfrm>
              <a:off x="1584" y="1504"/>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5</a:t>
              </a:r>
            </a:p>
          </p:txBody>
        </p:sp>
        <p:sp>
          <p:nvSpPr>
            <p:cNvPr id="106602" name="Rectangle 244"/>
            <p:cNvSpPr>
              <a:spLocks noChangeArrowheads="1"/>
            </p:cNvSpPr>
            <p:nvPr/>
          </p:nvSpPr>
          <p:spPr bwMode="auto">
            <a:xfrm>
              <a:off x="4875" y="1332"/>
              <a:ext cx="549" cy="172"/>
            </a:xfrm>
            <a:prstGeom prst="rect">
              <a:avLst/>
            </a:prstGeom>
            <a:solidFill>
              <a:srgbClr val="FFFF66">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a:t>
              </a:r>
            </a:p>
          </p:txBody>
        </p:sp>
        <p:sp>
          <p:nvSpPr>
            <p:cNvPr id="106603" name="Rectangle 245"/>
            <p:cNvSpPr>
              <a:spLocks noChangeArrowheads="1"/>
            </p:cNvSpPr>
            <p:nvPr/>
          </p:nvSpPr>
          <p:spPr bwMode="auto">
            <a:xfrm>
              <a:off x="4327" y="1332"/>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1.5</a:t>
              </a:r>
            </a:p>
          </p:txBody>
        </p:sp>
        <p:sp>
          <p:nvSpPr>
            <p:cNvPr id="106604" name="Rectangle 246"/>
            <p:cNvSpPr>
              <a:spLocks noChangeArrowheads="1"/>
            </p:cNvSpPr>
            <p:nvPr/>
          </p:nvSpPr>
          <p:spPr bwMode="auto">
            <a:xfrm>
              <a:off x="3778" y="1332"/>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20</a:t>
              </a:r>
            </a:p>
          </p:txBody>
        </p:sp>
        <p:sp>
          <p:nvSpPr>
            <p:cNvPr id="106605" name="Rectangle 247"/>
            <p:cNvSpPr>
              <a:spLocks noChangeArrowheads="1"/>
            </p:cNvSpPr>
            <p:nvPr/>
          </p:nvSpPr>
          <p:spPr bwMode="auto">
            <a:xfrm>
              <a:off x="3230" y="1332"/>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80</a:t>
              </a:r>
            </a:p>
          </p:txBody>
        </p:sp>
        <p:sp>
          <p:nvSpPr>
            <p:cNvPr id="106606" name="Rectangle 248"/>
            <p:cNvSpPr>
              <a:spLocks noChangeArrowheads="1"/>
            </p:cNvSpPr>
            <p:nvPr/>
          </p:nvSpPr>
          <p:spPr bwMode="auto">
            <a:xfrm>
              <a:off x="2681" y="1332"/>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20</a:t>
              </a:r>
            </a:p>
          </p:txBody>
        </p:sp>
        <p:sp>
          <p:nvSpPr>
            <p:cNvPr id="106607" name="Rectangle 249"/>
            <p:cNvSpPr>
              <a:spLocks noChangeArrowheads="1"/>
            </p:cNvSpPr>
            <p:nvPr/>
          </p:nvSpPr>
          <p:spPr bwMode="auto">
            <a:xfrm>
              <a:off x="2133" y="1332"/>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5</a:t>
              </a:r>
            </a:p>
          </p:txBody>
        </p:sp>
        <p:sp>
          <p:nvSpPr>
            <p:cNvPr id="106608" name="Rectangle 250"/>
            <p:cNvSpPr>
              <a:spLocks noChangeArrowheads="1"/>
            </p:cNvSpPr>
            <p:nvPr/>
          </p:nvSpPr>
          <p:spPr bwMode="auto">
            <a:xfrm>
              <a:off x="1584" y="1332"/>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4</a:t>
              </a:r>
            </a:p>
          </p:txBody>
        </p:sp>
        <p:sp>
          <p:nvSpPr>
            <p:cNvPr id="106609" name="Rectangle 251"/>
            <p:cNvSpPr>
              <a:spLocks noChangeArrowheads="1"/>
            </p:cNvSpPr>
            <p:nvPr/>
          </p:nvSpPr>
          <p:spPr bwMode="auto">
            <a:xfrm>
              <a:off x="4875" y="1160"/>
              <a:ext cx="549" cy="172"/>
            </a:xfrm>
            <a:prstGeom prst="rect">
              <a:avLst/>
            </a:prstGeom>
            <a:solidFill>
              <a:srgbClr val="FFFF66">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a:t>
              </a:r>
            </a:p>
          </p:txBody>
        </p:sp>
        <p:sp>
          <p:nvSpPr>
            <p:cNvPr id="106610" name="Rectangle 252"/>
            <p:cNvSpPr>
              <a:spLocks noChangeArrowheads="1"/>
            </p:cNvSpPr>
            <p:nvPr/>
          </p:nvSpPr>
          <p:spPr bwMode="auto">
            <a:xfrm>
              <a:off x="4327" y="1160"/>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a:t>
              </a:r>
            </a:p>
          </p:txBody>
        </p:sp>
        <p:sp>
          <p:nvSpPr>
            <p:cNvPr id="106611" name="Rectangle 253"/>
            <p:cNvSpPr>
              <a:spLocks noChangeArrowheads="1"/>
            </p:cNvSpPr>
            <p:nvPr/>
          </p:nvSpPr>
          <p:spPr bwMode="auto">
            <a:xfrm>
              <a:off x="3778" y="1160"/>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13</a:t>
              </a:r>
            </a:p>
          </p:txBody>
        </p:sp>
        <p:sp>
          <p:nvSpPr>
            <p:cNvPr id="106612" name="Rectangle 254"/>
            <p:cNvSpPr>
              <a:spLocks noChangeArrowheads="1"/>
            </p:cNvSpPr>
            <p:nvPr/>
          </p:nvSpPr>
          <p:spPr bwMode="auto">
            <a:xfrm>
              <a:off x="3230" y="1160"/>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60</a:t>
              </a:r>
            </a:p>
          </p:txBody>
        </p:sp>
        <p:sp>
          <p:nvSpPr>
            <p:cNvPr id="106613" name="Rectangle 255"/>
            <p:cNvSpPr>
              <a:spLocks noChangeArrowheads="1"/>
            </p:cNvSpPr>
            <p:nvPr/>
          </p:nvSpPr>
          <p:spPr bwMode="auto">
            <a:xfrm>
              <a:off x="2681" y="1160"/>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15</a:t>
              </a:r>
            </a:p>
          </p:txBody>
        </p:sp>
        <p:sp>
          <p:nvSpPr>
            <p:cNvPr id="106614" name="Rectangle 256"/>
            <p:cNvSpPr>
              <a:spLocks noChangeArrowheads="1"/>
            </p:cNvSpPr>
            <p:nvPr/>
          </p:nvSpPr>
          <p:spPr bwMode="auto">
            <a:xfrm>
              <a:off x="2133" y="1160"/>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4</a:t>
              </a:r>
            </a:p>
          </p:txBody>
        </p:sp>
        <p:sp>
          <p:nvSpPr>
            <p:cNvPr id="106615" name="Rectangle 257"/>
            <p:cNvSpPr>
              <a:spLocks noChangeArrowheads="1"/>
            </p:cNvSpPr>
            <p:nvPr/>
          </p:nvSpPr>
          <p:spPr bwMode="auto">
            <a:xfrm>
              <a:off x="1584" y="1160"/>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a:t>
              </a:r>
            </a:p>
          </p:txBody>
        </p:sp>
        <p:sp>
          <p:nvSpPr>
            <p:cNvPr id="106616" name="Rectangle 258"/>
            <p:cNvSpPr>
              <a:spLocks noChangeArrowheads="1"/>
            </p:cNvSpPr>
            <p:nvPr/>
          </p:nvSpPr>
          <p:spPr bwMode="auto">
            <a:xfrm>
              <a:off x="4875" y="988"/>
              <a:ext cx="549" cy="172"/>
            </a:xfrm>
            <a:prstGeom prst="rect">
              <a:avLst/>
            </a:prstGeom>
            <a:solidFill>
              <a:srgbClr val="FFFF66">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5</a:t>
              </a:r>
            </a:p>
          </p:txBody>
        </p:sp>
        <p:sp>
          <p:nvSpPr>
            <p:cNvPr id="106617" name="Rectangle 259"/>
            <p:cNvSpPr>
              <a:spLocks noChangeArrowheads="1"/>
            </p:cNvSpPr>
            <p:nvPr/>
          </p:nvSpPr>
          <p:spPr bwMode="auto">
            <a:xfrm>
              <a:off x="4327" y="988"/>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a:t>
              </a:r>
            </a:p>
          </p:txBody>
        </p:sp>
        <p:sp>
          <p:nvSpPr>
            <p:cNvPr id="106618" name="Rectangle 260"/>
            <p:cNvSpPr>
              <a:spLocks noChangeArrowheads="1"/>
            </p:cNvSpPr>
            <p:nvPr/>
          </p:nvSpPr>
          <p:spPr bwMode="auto">
            <a:xfrm>
              <a:off x="3778" y="988"/>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8</a:t>
              </a:r>
            </a:p>
          </p:txBody>
        </p:sp>
        <p:sp>
          <p:nvSpPr>
            <p:cNvPr id="106619" name="Rectangle 261"/>
            <p:cNvSpPr>
              <a:spLocks noChangeArrowheads="1"/>
            </p:cNvSpPr>
            <p:nvPr/>
          </p:nvSpPr>
          <p:spPr bwMode="auto">
            <a:xfrm>
              <a:off x="3230" y="988"/>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30</a:t>
              </a:r>
            </a:p>
          </p:txBody>
        </p:sp>
        <p:sp>
          <p:nvSpPr>
            <p:cNvPr id="106620" name="Rectangle 262"/>
            <p:cNvSpPr>
              <a:spLocks noChangeArrowheads="1"/>
            </p:cNvSpPr>
            <p:nvPr/>
          </p:nvSpPr>
          <p:spPr bwMode="auto">
            <a:xfrm>
              <a:off x="2681" y="988"/>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10</a:t>
              </a:r>
            </a:p>
          </p:txBody>
        </p:sp>
        <p:sp>
          <p:nvSpPr>
            <p:cNvPr id="106621" name="Rectangle 263"/>
            <p:cNvSpPr>
              <a:spLocks noChangeArrowheads="1"/>
            </p:cNvSpPr>
            <p:nvPr/>
          </p:nvSpPr>
          <p:spPr bwMode="auto">
            <a:xfrm>
              <a:off x="2133" y="988"/>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a:t>
              </a:r>
            </a:p>
          </p:txBody>
        </p:sp>
        <p:sp>
          <p:nvSpPr>
            <p:cNvPr id="106622" name="Rectangle 264"/>
            <p:cNvSpPr>
              <a:spLocks noChangeArrowheads="1"/>
            </p:cNvSpPr>
            <p:nvPr/>
          </p:nvSpPr>
          <p:spPr bwMode="auto">
            <a:xfrm>
              <a:off x="1584" y="988"/>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a:t>
              </a:r>
            </a:p>
          </p:txBody>
        </p:sp>
        <p:sp>
          <p:nvSpPr>
            <p:cNvPr id="106623" name="Rectangle 265"/>
            <p:cNvSpPr>
              <a:spLocks noChangeArrowheads="1"/>
            </p:cNvSpPr>
            <p:nvPr/>
          </p:nvSpPr>
          <p:spPr bwMode="auto">
            <a:xfrm>
              <a:off x="4875" y="816"/>
              <a:ext cx="549" cy="172"/>
            </a:xfrm>
            <a:prstGeom prst="rect">
              <a:avLst/>
            </a:prstGeom>
            <a:solidFill>
              <a:srgbClr val="FFFF66">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10</a:t>
              </a:r>
            </a:p>
          </p:txBody>
        </p:sp>
        <p:sp>
          <p:nvSpPr>
            <p:cNvPr id="106624" name="Rectangle 266"/>
            <p:cNvSpPr>
              <a:spLocks noChangeArrowheads="1"/>
            </p:cNvSpPr>
            <p:nvPr/>
          </p:nvSpPr>
          <p:spPr bwMode="auto">
            <a:xfrm>
              <a:off x="4327" y="816"/>
              <a:ext cx="548" cy="172"/>
            </a:xfrm>
            <a:prstGeom prst="rect">
              <a:avLst/>
            </a:prstGeom>
            <a:solidFill>
              <a:srgbClr val="FFFF66">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a:t>
              </a:r>
            </a:p>
          </p:txBody>
        </p:sp>
        <p:sp>
          <p:nvSpPr>
            <p:cNvPr id="106625" name="Rectangle 267"/>
            <p:cNvSpPr>
              <a:spLocks noChangeArrowheads="1"/>
            </p:cNvSpPr>
            <p:nvPr/>
          </p:nvSpPr>
          <p:spPr bwMode="auto">
            <a:xfrm>
              <a:off x="3778" y="816"/>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4</a:t>
              </a:r>
            </a:p>
          </p:txBody>
        </p:sp>
        <p:sp>
          <p:nvSpPr>
            <p:cNvPr id="106626" name="Rectangle 268"/>
            <p:cNvSpPr>
              <a:spLocks noChangeArrowheads="1"/>
            </p:cNvSpPr>
            <p:nvPr/>
          </p:nvSpPr>
          <p:spPr bwMode="auto">
            <a:xfrm>
              <a:off x="3230" y="816"/>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14</a:t>
              </a:r>
            </a:p>
          </p:txBody>
        </p:sp>
        <p:sp>
          <p:nvSpPr>
            <p:cNvPr id="106627" name="Rectangle 269"/>
            <p:cNvSpPr>
              <a:spLocks noChangeArrowheads="1"/>
            </p:cNvSpPr>
            <p:nvPr/>
          </p:nvSpPr>
          <p:spPr bwMode="auto">
            <a:xfrm>
              <a:off x="2681" y="816"/>
              <a:ext cx="549" cy="172"/>
            </a:xfrm>
            <a:prstGeom prst="rect">
              <a:avLst/>
            </a:prstGeom>
            <a:noFill/>
            <a:ln w="9525">
              <a:solidFill>
                <a:srgbClr val="FF9933"/>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4</a:t>
              </a:r>
            </a:p>
          </p:txBody>
        </p:sp>
        <p:sp>
          <p:nvSpPr>
            <p:cNvPr id="106628" name="Rectangle 270"/>
            <p:cNvSpPr>
              <a:spLocks noChangeArrowheads="1"/>
            </p:cNvSpPr>
            <p:nvPr/>
          </p:nvSpPr>
          <p:spPr bwMode="auto">
            <a:xfrm>
              <a:off x="2133" y="816"/>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a:t>
              </a:r>
            </a:p>
          </p:txBody>
        </p:sp>
        <p:sp>
          <p:nvSpPr>
            <p:cNvPr id="106629" name="Rectangle 271"/>
            <p:cNvSpPr>
              <a:spLocks noChangeArrowheads="1"/>
            </p:cNvSpPr>
            <p:nvPr/>
          </p:nvSpPr>
          <p:spPr bwMode="auto">
            <a:xfrm>
              <a:off x="1584" y="816"/>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a:t>
              </a:r>
            </a:p>
          </p:txBody>
        </p:sp>
        <p:sp>
          <p:nvSpPr>
            <p:cNvPr id="106630" name="Line 272"/>
            <p:cNvSpPr>
              <a:spLocks noChangeShapeType="1"/>
            </p:cNvSpPr>
            <p:nvPr/>
          </p:nvSpPr>
          <p:spPr bwMode="auto">
            <a:xfrm>
              <a:off x="1584" y="816"/>
              <a:ext cx="3840"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631" name="Line 273"/>
            <p:cNvSpPr>
              <a:spLocks noChangeShapeType="1"/>
            </p:cNvSpPr>
            <p:nvPr/>
          </p:nvSpPr>
          <p:spPr bwMode="auto">
            <a:xfrm>
              <a:off x="1584" y="988"/>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632" name="Line 274"/>
            <p:cNvSpPr>
              <a:spLocks noChangeShapeType="1"/>
            </p:cNvSpPr>
            <p:nvPr/>
          </p:nvSpPr>
          <p:spPr bwMode="auto">
            <a:xfrm>
              <a:off x="1584" y="1160"/>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633" name="Line 275"/>
            <p:cNvSpPr>
              <a:spLocks noChangeShapeType="1"/>
            </p:cNvSpPr>
            <p:nvPr/>
          </p:nvSpPr>
          <p:spPr bwMode="auto">
            <a:xfrm>
              <a:off x="1584" y="1332"/>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634" name="Line 276"/>
            <p:cNvSpPr>
              <a:spLocks noChangeShapeType="1"/>
            </p:cNvSpPr>
            <p:nvPr/>
          </p:nvSpPr>
          <p:spPr bwMode="auto">
            <a:xfrm>
              <a:off x="1584" y="1504"/>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635" name="Line 277"/>
            <p:cNvSpPr>
              <a:spLocks noChangeShapeType="1"/>
            </p:cNvSpPr>
            <p:nvPr/>
          </p:nvSpPr>
          <p:spPr bwMode="auto">
            <a:xfrm>
              <a:off x="1584" y="1676"/>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636" name="Line 278"/>
            <p:cNvSpPr>
              <a:spLocks noChangeShapeType="1"/>
            </p:cNvSpPr>
            <p:nvPr/>
          </p:nvSpPr>
          <p:spPr bwMode="auto">
            <a:xfrm>
              <a:off x="1584" y="1848"/>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637" name="Line 279"/>
            <p:cNvSpPr>
              <a:spLocks noChangeShapeType="1"/>
            </p:cNvSpPr>
            <p:nvPr/>
          </p:nvSpPr>
          <p:spPr bwMode="auto">
            <a:xfrm>
              <a:off x="1584" y="2020"/>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638" name="Line 280"/>
            <p:cNvSpPr>
              <a:spLocks noChangeShapeType="1"/>
            </p:cNvSpPr>
            <p:nvPr/>
          </p:nvSpPr>
          <p:spPr bwMode="auto">
            <a:xfrm>
              <a:off x="1584" y="2192"/>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639" name="Line 281"/>
            <p:cNvSpPr>
              <a:spLocks noChangeShapeType="1"/>
            </p:cNvSpPr>
            <p:nvPr/>
          </p:nvSpPr>
          <p:spPr bwMode="auto">
            <a:xfrm>
              <a:off x="1584" y="2364"/>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640" name="Line 282"/>
            <p:cNvSpPr>
              <a:spLocks noChangeShapeType="1"/>
            </p:cNvSpPr>
            <p:nvPr/>
          </p:nvSpPr>
          <p:spPr bwMode="auto">
            <a:xfrm>
              <a:off x="1584" y="2536"/>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641" name="Line 283"/>
            <p:cNvSpPr>
              <a:spLocks noChangeShapeType="1"/>
            </p:cNvSpPr>
            <p:nvPr/>
          </p:nvSpPr>
          <p:spPr bwMode="auto">
            <a:xfrm>
              <a:off x="1584" y="2708"/>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642" name="Line 284"/>
            <p:cNvSpPr>
              <a:spLocks noChangeShapeType="1"/>
            </p:cNvSpPr>
            <p:nvPr/>
          </p:nvSpPr>
          <p:spPr bwMode="auto">
            <a:xfrm>
              <a:off x="1584" y="2880"/>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643" name="Line 285"/>
            <p:cNvSpPr>
              <a:spLocks noChangeShapeType="1"/>
            </p:cNvSpPr>
            <p:nvPr/>
          </p:nvSpPr>
          <p:spPr bwMode="auto">
            <a:xfrm>
              <a:off x="1584" y="3052"/>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644" name="Line 286"/>
            <p:cNvSpPr>
              <a:spLocks noChangeShapeType="1"/>
            </p:cNvSpPr>
            <p:nvPr/>
          </p:nvSpPr>
          <p:spPr bwMode="auto">
            <a:xfrm>
              <a:off x="1584" y="3224"/>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645" name="Line 287"/>
            <p:cNvSpPr>
              <a:spLocks noChangeShapeType="1"/>
            </p:cNvSpPr>
            <p:nvPr/>
          </p:nvSpPr>
          <p:spPr bwMode="auto">
            <a:xfrm>
              <a:off x="1584" y="3396"/>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646" name="Line 288"/>
            <p:cNvSpPr>
              <a:spLocks noChangeShapeType="1"/>
            </p:cNvSpPr>
            <p:nvPr/>
          </p:nvSpPr>
          <p:spPr bwMode="auto">
            <a:xfrm>
              <a:off x="1584" y="3568"/>
              <a:ext cx="3840"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647" name="Line 289"/>
            <p:cNvSpPr>
              <a:spLocks noChangeShapeType="1"/>
            </p:cNvSpPr>
            <p:nvPr/>
          </p:nvSpPr>
          <p:spPr bwMode="auto">
            <a:xfrm>
              <a:off x="1584" y="816"/>
              <a:ext cx="0" cy="2752"/>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648" name="Line 290"/>
            <p:cNvSpPr>
              <a:spLocks noChangeShapeType="1"/>
            </p:cNvSpPr>
            <p:nvPr/>
          </p:nvSpPr>
          <p:spPr bwMode="auto">
            <a:xfrm>
              <a:off x="2133" y="816"/>
              <a:ext cx="0" cy="275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649" name="Line 291"/>
            <p:cNvSpPr>
              <a:spLocks noChangeShapeType="1"/>
            </p:cNvSpPr>
            <p:nvPr/>
          </p:nvSpPr>
          <p:spPr bwMode="auto">
            <a:xfrm>
              <a:off x="2681" y="816"/>
              <a:ext cx="0" cy="275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650" name="Line 292"/>
            <p:cNvSpPr>
              <a:spLocks noChangeShapeType="1"/>
            </p:cNvSpPr>
            <p:nvPr/>
          </p:nvSpPr>
          <p:spPr bwMode="auto">
            <a:xfrm>
              <a:off x="3230" y="816"/>
              <a:ext cx="0" cy="275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651" name="Line 293"/>
            <p:cNvSpPr>
              <a:spLocks noChangeShapeType="1"/>
            </p:cNvSpPr>
            <p:nvPr/>
          </p:nvSpPr>
          <p:spPr bwMode="auto">
            <a:xfrm>
              <a:off x="3778" y="816"/>
              <a:ext cx="0" cy="275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652" name="Line 294"/>
            <p:cNvSpPr>
              <a:spLocks noChangeShapeType="1"/>
            </p:cNvSpPr>
            <p:nvPr/>
          </p:nvSpPr>
          <p:spPr bwMode="auto">
            <a:xfrm>
              <a:off x="4327" y="816"/>
              <a:ext cx="0" cy="275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653" name="Line 295"/>
            <p:cNvSpPr>
              <a:spLocks noChangeShapeType="1"/>
            </p:cNvSpPr>
            <p:nvPr/>
          </p:nvSpPr>
          <p:spPr bwMode="auto">
            <a:xfrm>
              <a:off x="4875" y="816"/>
              <a:ext cx="0" cy="275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654" name="Line 296"/>
            <p:cNvSpPr>
              <a:spLocks noChangeShapeType="1"/>
            </p:cNvSpPr>
            <p:nvPr/>
          </p:nvSpPr>
          <p:spPr bwMode="auto">
            <a:xfrm>
              <a:off x="5424" y="816"/>
              <a:ext cx="0" cy="2752"/>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655" name="Line 297"/>
            <p:cNvSpPr>
              <a:spLocks noChangeShapeType="1"/>
            </p:cNvSpPr>
            <p:nvPr/>
          </p:nvSpPr>
          <p:spPr bwMode="auto">
            <a:xfrm>
              <a:off x="2112" y="816"/>
              <a:ext cx="0" cy="273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06657" name="Slide Number Placeholder 5"/>
          <p:cNvSpPr txBox="1">
            <a:spLocks noGrp="1"/>
          </p:cNvSpPr>
          <p:nvPr/>
        </p:nvSpPr>
        <p:spPr bwMode="auto">
          <a:xfrm>
            <a:off x="7924800" y="6629400"/>
            <a:ext cx="124460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r"/>
            <a:r>
              <a:rPr lang="en-US" altLang="en-US" sz="1000"/>
              <a:t>12-</a:t>
            </a:r>
            <a:fld id="{113F8586-23C0-4AB1-AA97-D18A1CBC0D17}" type="slidenum">
              <a:rPr lang="en-US" altLang="en-US" sz="1000"/>
              <a:pPr algn="r"/>
              <a:t>99</a:t>
            </a:fld>
            <a:r>
              <a:rPr lang="en-US" altLang="en-US" sz="1000"/>
              <a:t>-S290-EP</a:t>
            </a:r>
          </a:p>
        </p:txBody>
      </p:sp>
      <p:sp>
        <p:nvSpPr>
          <p:cNvPr id="106660" name="Text Box 157"/>
          <p:cNvSpPr txBox="1">
            <a:spLocks noChangeArrowheads="1"/>
          </p:cNvSpPr>
          <p:nvPr/>
        </p:nvSpPr>
        <p:spPr bwMode="auto">
          <a:xfrm>
            <a:off x="177800" y="1590675"/>
            <a:ext cx="2124075"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800"/>
              <a:t>Yellow highlights cases</a:t>
            </a:r>
          </a:p>
          <a:p>
            <a:pPr eaLnBrk="1" hangingPunct="1"/>
            <a:r>
              <a:rPr lang="en-US" altLang="en-US" sz="1800"/>
              <a:t>In which ROS will be greater in the grass fuel.</a:t>
            </a:r>
          </a:p>
        </p:txBody>
      </p:sp>
      <p:sp>
        <p:nvSpPr>
          <p:cNvPr id="106661" name="Text Box 158"/>
          <p:cNvSpPr txBox="1">
            <a:spLocks noChangeArrowheads="1"/>
          </p:cNvSpPr>
          <p:nvPr/>
        </p:nvSpPr>
        <p:spPr bwMode="auto">
          <a:xfrm>
            <a:off x="222250" y="3351213"/>
            <a:ext cx="1911350" cy="177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800"/>
              <a:t>Red highlights: ROS-ratio increases of 60x and greater have been associated with fatalities</a:t>
            </a:r>
            <a:r>
              <a:rPr lang="en-US" altLang="en-US" sz="2000"/>
              <a:t>.</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90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901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90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013" grpId="0" animBg="1"/>
      <p:bldP spid="299014" grpId="0" animBg="1"/>
      <p:bldP spid="2990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4" name="Rectangle 2"/>
          <p:cNvSpPr>
            <a:spLocks noGrp="1" noChangeArrowheads="1"/>
          </p:cNvSpPr>
          <p:nvPr>
            <p:ph type="ctrTitle"/>
          </p:nvPr>
        </p:nvSpPr>
        <p:spPr>
          <a:xfrm>
            <a:off x="596900" y="2420938"/>
            <a:ext cx="7924800" cy="3200400"/>
          </a:xfrm>
        </p:spPr>
        <p:txBody>
          <a:bodyPr/>
          <a:lstStyle/>
          <a:p>
            <a:pPr eaLnBrk="1" hangingPunct="1"/>
            <a:r>
              <a:rPr lang="en-US" altLang="en-US" sz="3600" b="0" smtClean="0">
                <a:solidFill>
                  <a:schemeClr val="tx1"/>
                </a:solidFill>
              </a:rPr>
              <a:t>How do changes in effective wind speed affect ROS and spread time?</a:t>
            </a:r>
            <a:br>
              <a:rPr lang="en-US" altLang="en-US" sz="3600" b="0" smtClean="0">
                <a:solidFill>
                  <a:schemeClr val="tx1"/>
                </a:solidFill>
              </a:rPr>
            </a:br>
            <a:r>
              <a:rPr lang="en-US" altLang="en-US" smtClean="0">
                <a:solidFill>
                  <a:srgbClr val="CC3300"/>
                </a:solidFill>
              </a:rPr>
              <a:t/>
            </a:r>
            <a:br>
              <a:rPr lang="en-US" altLang="en-US" smtClean="0">
                <a:solidFill>
                  <a:srgbClr val="CC3300"/>
                </a:solidFill>
              </a:rPr>
            </a:br>
            <a:endParaRPr lang="en-US" altLang="en-US" smtClean="0"/>
          </a:p>
        </p:txBody>
      </p:sp>
      <p:sp>
        <p:nvSpPr>
          <p:cNvPr id="107525" name="Rectangle 5"/>
          <p:cNvSpPr>
            <a:spLocks noChangeArrowheads="1"/>
          </p:cNvSpPr>
          <p:nvPr/>
        </p:nvSpPr>
        <p:spPr bwMode="auto">
          <a:xfrm>
            <a:off x="0" y="1162050"/>
            <a:ext cx="9144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marL="342900" indent="-342900">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b="1">
                <a:solidFill>
                  <a:srgbClr val="DDDDDD"/>
                </a:solidFill>
                <a:latin typeface="Times New Roman" pitchFamily="18" charset="0"/>
                <a:ea typeface="ＭＳ Ｐゴシック" pitchFamily="-16" charset="-128"/>
              </a:defRPr>
            </a:lvl4pPr>
            <a:lvl5pPr marL="2057400" indent="-228600">
              <a:spcBef>
                <a:spcPct val="20000"/>
              </a:spcBef>
              <a:buChar char="•"/>
              <a:defRPr sz="2000">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16" charset="-128"/>
              </a:defRPr>
            </a:lvl9pPr>
          </a:lstStyle>
          <a:p>
            <a:pPr algn="ctr">
              <a:buFontTx/>
              <a:buNone/>
            </a:pPr>
            <a:r>
              <a:rPr lang="en-US" altLang="en-US" sz="4000" b="1">
                <a:solidFill>
                  <a:srgbClr val="000066"/>
                </a:solidFill>
              </a:rPr>
              <a:t>Wind Change Comparisons</a:t>
            </a:r>
          </a:p>
        </p:txBody>
      </p:sp>
    </p:spTree>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5" name="Rectangle 3"/>
          <p:cNvSpPr>
            <a:spLocks noGrp="1" noChangeArrowheads="1"/>
          </p:cNvSpPr>
          <p:nvPr>
            <p:ph type="body" idx="4294967295"/>
          </p:nvPr>
        </p:nvSpPr>
        <p:spPr>
          <a:xfrm>
            <a:off x="228600" y="1752600"/>
            <a:ext cx="8686800" cy="4419600"/>
          </a:xfrm>
        </p:spPr>
        <p:txBody>
          <a:bodyPr/>
          <a:lstStyle/>
          <a:p>
            <a:pPr marL="463550" indent="-463550" eaLnBrk="1" hangingPunct="1">
              <a:lnSpc>
                <a:spcPct val="90000"/>
              </a:lnSpc>
            </a:pPr>
            <a:r>
              <a:rPr lang="en-US" altLang="en-US" smtClean="0"/>
              <a:t>A systematic method for applying what you have learned to assessing </a:t>
            </a:r>
            <a:r>
              <a:rPr lang="en-US" altLang="en-US" smtClean="0">
                <a:solidFill>
                  <a:srgbClr val="000066"/>
                </a:solidFill>
              </a:rPr>
              <a:t>“current”</a:t>
            </a:r>
            <a:r>
              <a:rPr lang="en-US" altLang="en-US" smtClean="0"/>
              <a:t> and </a:t>
            </a:r>
            <a:r>
              <a:rPr lang="en-US" altLang="en-US" smtClean="0">
                <a:solidFill>
                  <a:srgbClr val="000066"/>
                </a:solidFill>
              </a:rPr>
              <a:t>“expected”</a:t>
            </a:r>
            <a:r>
              <a:rPr lang="en-US" altLang="en-US" smtClean="0"/>
              <a:t> fire behavior…a key </a:t>
            </a:r>
            <a:r>
              <a:rPr lang="en-US" altLang="en-US" smtClean="0">
                <a:solidFill>
                  <a:srgbClr val="000066"/>
                </a:solidFill>
              </a:rPr>
              <a:t>“firefighting order”</a:t>
            </a:r>
            <a:r>
              <a:rPr lang="en-US" altLang="en-US" smtClean="0"/>
              <a:t>.</a:t>
            </a:r>
          </a:p>
          <a:p>
            <a:pPr marL="463550" indent="-463550" eaLnBrk="1" hangingPunct="1"/>
            <a:r>
              <a:rPr lang="en-US" altLang="en-US" smtClean="0"/>
              <a:t>Fire science in a fireline-practical tool.</a:t>
            </a:r>
          </a:p>
          <a:p>
            <a:pPr marL="463550" indent="-463550" eaLnBrk="1" hangingPunct="1"/>
            <a:r>
              <a:rPr lang="en-US" altLang="en-US" smtClean="0"/>
              <a:t>Enhances </a:t>
            </a:r>
            <a:r>
              <a:rPr lang="en-US" altLang="en-US" smtClean="0">
                <a:solidFill>
                  <a:srgbClr val="000066"/>
                </a:solidFill>
              </a:rPr>
              <a:t>“situational awareness”.</a:t>
            </a:r>
          </a:p>
          <a:p>
            <a:pPr marL="463550" indent="-463550" eaLnBrk="1" hangingPunct="1">
              <a:lnSpc>
                <a:spcPct val="90000"/>
              </a:lnSpc>
            </a:pPr>
            <a:r>
              <a:rPr lang="en-US" altLang="en-US" smtClean="0"/>
              <a:t>Designed to serve a variety of needs that change over one’s career.</a:t>
            </a:r>
          </a:p>
        </p:txBody>
      </p:sp>
      <p:sp>
        <p:nvSpPr>
          <p:cNvPr id="474116" name="Rectangle 4"/>
          <p:cNvSpPr>
            <a:spLocks noGrp="1" noChangeArrowheads="1"/>
          </p:cNvSpPr>
          <p:nvPr>
            <p:ph type="title" idx="4294967295"/>
          </p:nvPr>
        </p:nvSpPr>
        <p:spPr>
          <a:xfrm>
            <a:off x="381000" y="914400"/>
            <a:ext cx="8229600" cy="792163"/>
          </a:xfrm>
        </p:spPr>
        <p:txBody>
          <a:bodyPr/>
          <a:lstStyle/>
          <a:p>
            <a:pPr eaLnBrk="1" hangingPunct="1"/>
            <a:r>
              <a:rPr lang="en-US" altLang="en-US" smtClean="0"/>
              <a:t>Overall FLAME Purpose</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411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7411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7411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7411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4115"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7" name="Rectangle 2"/>
          <p:cNvSpPr>
            <a:spLocks noGrp="1" noChangeArrowheads="1"/>
          </p:cNvSpPr>
          <p:nvPr>
            <p:ph type="title" idx="4294967295"/>
          </p:nvPr>
        </p:nvSpPr>
        <p:spPr>
          <a:xfrm>
            <a:off x="0" y="381000"/>
            <a:ext cx="9144000" cy="1143000"/>
          </a:xfrm>
        </p:spPr>
        <p:txBody>
          <a:bodyPr/>
          <a:lstStyle/>
          <a:p>
            <a:r>
              <a:rPr lang="en-US" altLang="en-US" smtClean="0">
                <a:ea typeface="ＭＳ Ｐゴシック" pitchFamily="-16" charset="-128"/>
              </a:rPr>
              <a:t>Wind Adjustment Table</a:t>
            </a:r>
            <a:r>
              <a:rPr lang="en-US" altLang="en-US" b="0" smtClean="0">
                <a:solidFill>
                  <a:srgbClr val="CC0000"/>
                </a:solidFill>
              </a:rPr>
              <a:t> </a:t>
            </a:r>
            <a:br>
              <a:rPr lang="en-US" altLang="en-US" b="0" smtClean="0">
                <a:solidFill>
                  <a:srgbClr val="CC0000"/>
                </a:solidFill>
              </a:rPr>
            </a:br>
            <a:r>
              <a:rPr lang="en-US" altLang="en-US" sz="2400" b="0" smtClean="0">
                <a:solidFill>
                  <a:schemeClr val="tx1"/>
                </a:solidFill>
              </a:rPr>
              <a:t>For Topographic Location</a:t>
            </a:r>
            <a:endParaRPr lang="en-US" altLang="en-US" b="0" smtClean="0">
              <a:solidFill>
                <a:schemeClr val="tx1"/>
              </a:solidFill>
            </a:endParaRPr>
          </a:p>
        </p:txBody>
      </p:sp>
      <p:sp>
        <p:nvSpPr>
          <p:cNvPr id="282628" name="Text Box 3"/>
          <p:cNvSpPr txBox="1">
            <a:spLocks noChangeArrowheads="1"/>
          </p:cNvSpPr>
          <p:nvPr/>
        </p:nvSpPr>
        <p:spPr bwMode="auto">
          <a:xfrm flipH="1">
            <a:off x="6448425" y="1295400"/>
            <a:ext cx="18415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sz="2600">
              <a:solidFill>
                <a:srgbClr val="000000"/>
              </a:solidFill>
            </a:endParaRPr>
          </a:p>
        </p:txBody>
      </p:sp>
      <p:sp>
        <p:nvSpPr>
          <p:cNvPr id="282629" name="Rectangle 4"/>
          <p:cNvSpPr>
            <a:spLocks noChangeArrowheads="1"/>
          </p:cNvSpPr>
          <p:nvPr/>
        </p:nvSpPr>
        <p:spPr bwMode="auto">
          <a:xfrm>
            <a:off x="3429000" y="1600200"/>
            <a:ext cx="2209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100">
                <a:ea typeface="Times New Roman" pitchFamily="18" charset="0"/>
                <a:cs typeface="Arial" charset="0"/>
              </a:rPr>
              <a:t> </a:t>
            </a:r>
            <a:r>
              <a:rPr lang="en-US" altLang="en-US" sz="1200" b="1">
                <a:ea typeface="Times New Roman" pitchFamily="18" charset="0"/>
                <a:cs typeface="Arial" charset="0"/>
              </a:rPr>
              <a:t>Wind speed to be adjusted</a:t>
            </a:r>
            <a:r>
              <a:rPr lang="en-US" altLang="en-US" sz="1100">
                <a:ea typeface="Times New Roman" pitchFamily="18" charset="0"/>
                <a:cs typeface="Arial" charset="0"/>
              </a:rPr>
              <a:t>              </a:t>
            </a:r>
            <a:endParaRPr lang="en-US" altLang="en-US" sz="1800">
              <a:ea typeface="Times New Roman" pitchFamily="18" charset="0"/>
              <a:cs typeface="Arial" charset="0"/>
            </a:endParaRPr>
          </a:p>
        </p:txBody>
      </p:sp>
      <p:graphicFrame>
        <p:nvGraphicFramePr>
          <p:cNvPr id="308229" name="Group 5"/>
          <p:cNvGraphicFramePr>
            <a:graphicFrameLocks noGrp="1"/>
          </p:cNvGraphicFramePr>
          <p:nvPr/>
        </p:nvGraphicFramePr>
        <p:xfrm>
          <a:off x="1144588" y="1858963"/>
          <a:ext cx="6854825" cy="2871153"/>
        </p:xfrm>
        <a:graphic>
          <a:graphicData uri="http://schemas.openxmlformats.org/drawingml/2006/table">
            <a:tbl>
              <a:tblPr/>
              <a:tblGrid>
                <a:gridCol w="1211262"/>
                <a:gridCol w="376238"/>
                <a:gridCol w="376237"/>
                <a:gridCol w="376238"/>
                <a:gridCol w="376237"/>
                <a:gridCol w="376238"/>
                <a:gridCol w="376237"/>
                <a:gridCol w="376238"/>
                <a:gridCol w="376237"/>
                <a:gridCol w="376238"/>
                <a:gridCol w="376237"/>
                <a:gridCol w="376238"/>
                <a:gridCol w="376237"/>
                <a:gridCol w="376238"/>
                <a:gridCol w="376237"/>
                <a:gridCol w="376238"/>
              </a:tblGrid>
              <a:tr h="427038">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charset="0"/>
                          <a:ea typeface="Times New Roman" pitchFamily="18" charset="0"/>
                          <a:cs typeface="Arial" charset="0"/>
                        </a:rPr>
                        <a:t>Adjustment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chemeClr val="tx1"/>
                          </a:solidFill>
                          <a:effectLst/>
                          <a:latin typeface="Arial" charset="0"/>
                          <a:ea typeface="Times New Roman" pitchFamily="18" charset="0"/>
                          <a:cs typeface="Arial" charset="0"/>
                        </a:rPr>
                        <a:t>2</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chemeClr val="tx1"/>
                          </a:solidFill>
                          <a:effectLst/>
                          <a:latin typeface="Arial" charset="0"/>
                          <a:ea typeface="Times New Roman" pitchFamily="18" charset="0"/>
                          <a:cs typeface="Arial" charset="0"/>
                        </a:rPr>
                        <a:t>4</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chemeClr val="tx1"/>
                          </a:solidFill>
                          <a:effectLst/>
                          <a:latin typeface="Arial" charset="0"/>
                          <a:ea typeface="Times New Roman" pitchFamily="18" charset="0"/>
                          <a:cs typeface="Arial" charset="0"/>
                        </a:rPr>
                        <a:t>6</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chemeClr val="tx1"/>
                          </a:solidFill>
                          <a:effectLst/>
                          <a:latin typeface="Arial" charset="0"/>
                          <a:ea typeface="Times New Roman" pitchFamily="18" charset="0"/>
                          <a:cs typeface="Arial" charset="0"/>
                        </a:rPr>
                        <a:t>8</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chemeClr val="tx1"/>
                          </a:solidFill>
                          <a:effectLst/>
                          <a:latin typeface="Arial" charset="0"/>
                          <a:ea typeface="Times New Roman" pitchFamily="18" charset="0"/>
                          <a:cs typeface="Arial" charset="0"/>
                        </a:rPr>
                        <a:t>10</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chemeClr val="tx1"/>
                          </a:solidFill>
                          <a:effectLst/>
                          <a:latin typeface="Arial" charset="0"/>
                          <a:ea typeface="Times New Roman" pitchFamily="18" charset="0"/>
                          <a:cs typeface="Arial" charset="0"/>
                        </a:rPr>
                        <a:t>12</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chemeClr val="tx1"/>
                          </a:solidFill>
                          <a:effectLst/>
                          <a:latin typeface="Arial" charset="0"/>
                          <a:ea typeface="Times New Roman" pitchFamily="18" charset="0"/>
                          <a:cs typeface="Arial" charset="0"/>
                        </a:rPr>
                        <a:t>16</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chemeClr val="tx1"/>
                          </a:solidFill>
                          <a:effectLst/>
                          <a:latin typeface="Arial" charset="0"/>
                          <a:ea typeface="Times New Roman" pitchFamily="18" charset="0"/>
                          <a:cs typeface="Arial" charset="0"/>
                        </a:rPr>
                        <a:t>20</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chemeClr val="tx1"/>
                          </a:solidFill>
                          <a:effectLst/>
                          <a:latin typeface="Arial" charset="0"/>
                          <a:ea typeface="Times New Roman" pitchFamily="18" charset="0"/>
                          <a:cs typeface="Arial" charset="0"/>
                        </a:rPr>
                        <a:t>24</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chemeClr val="tx1"/>
                          </a:solidFill>
                          <a:effectLst/>
                          <a:latin typeface="Arial" charset="0"/>
                          <a:ea typeface="Times New Roman" pitchFamily="18" charset="0"/>
                          <a:cs typeface="Arial" charset="0"/>
                        </a:rPr>
                        <a:t>28</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chemeClr val="tx1"/>
                          </a:solidFill>
                          <a:effectLst/>
                          <a:latin typeface="Arial" charset="0"/>
                          <a:ea typeface="Times New Roman" pitchFamily="18" charset="0"/>
                          <a:cs typeface="Arial" charset="0"/>
                        </a:rPr>
                        <a:t>32</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chemeClr val="tx1"/>
                          </a:solidFill>
                          <a:effectLst/>
                          <a:latin typeface="Arial" charset="0"/>
                          <a:ea typeface="Times New Roman" pitchFamily="18" charset="0"/>
                          <a:cs typeface="Arial" charset="0"/>
                        </a:rPr>
                        <a:t>36</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chemeClr val="tx1"/>
                          </a:solidFill>
                          <a:effectLst/>
                          <a:latin typeface="Arial" charset="0"/>
                          <a:ea typeface="Times New Roman" pitchFamily="18" charset="0"/>
                          <a:cs typeface="Arial" charset="0"/>
                        </a:rPr>
                        <a:t>40</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chemeClr val="tx1"/>
                          </a:solidFill>
                          <a:effectLst/>
                          <a:latin typeface="Arial" charset="0"/>
                          <a:ea typeface="Times New Roman" pitchFamily="18" charset="0"/>
                          <a:cs typeface="Arial" charset="0"/>
                        </a:rPr>
                        <a:t>50</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chemeClr val="tx1"/>
                          </a:solidFill>
                          <a:effectLst/>
                          <a:latin typeface="Arial" charset="0"/>
                          <a:ea typeface="Times New Roman" pitchFamily="18" charset="0"/>
                          <a:cs typeface="Arial" charset="0"/>
                        </a:rPr>
                        <a:t>60</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4475">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1 </a:t>
                      </a: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sym typeface="Wingdings" pitchFamily="2" charset="2"/>
                        </a:rPr>
                        <a:t></a:t>
                      </a: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 ½ or ½ </a:t>
                      </a: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sym typeface="Wingdings" pitchFamily="2" charset="2"/>
                        </a:rPr>
                        <a:t></a:t>
                      </a: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 ¼ </a:t>
                      </a:r>
                      <a:endPar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sym typeface="Wingdings" pitchFamily="2" charset="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1</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2</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3</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4</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5</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6</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8</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10</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12</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14</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16</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18</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20</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25</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30</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4475">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½ </a:t>
                      </a: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sym typeface="Wingdings" pitchFamily="2" charset="2"/>
                        </a:rPr>
                        <a:t></a:t>
                      </a: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 1 or ¼ </a:t>
                      </a: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sym typeface="Wingdings" pitchFamily="2" charset="2"/>
                        </a:rPr>
                        <a:t></a:t>
                      </a: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 ½</a:t>
                      </a:r>
                      <a:endPar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sym typeface="Wingdings" pitchFamily="2" charset="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4</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8</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12</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8</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20</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24</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32</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40</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48</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56</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64</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4475">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1 </a:t>
                      </a: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sym typeface="Wingdings" pitchFamily="2" charset="2"/>
                        </a:rPr>
                        <a:t></a:t>
                      </a: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 ¾</a:t>
                      </a:r>
                      <a:endPar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sym typeface="Wingdings" pitchFamily="2" charset="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2</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3</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4</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6</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8</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9</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12</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15</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18</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21</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24</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27</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30</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38</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45</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4475">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¾ </a:t>
                      </a: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sym typeface="Wingdings" pitchFamily="2" charset="2"/>
                        </a:rPr>
                        <a:t></a:t>
                      </a: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 1</a:t>
                      </a:r>
                      <a:endPar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sym typeface="Wingdings" pitchFamily="2" charset="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3</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5</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8</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11</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13</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16</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21</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27</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32</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37</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43</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48</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53</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67</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80</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4475">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¾ </a:t>
                      </a: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sym typeface="Wingdings" pitchFamily="2" charset="2"/>
                        </a:rPr>
                        <a:t></a:t>
                      </a: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 ¼</a:t>
                      </a:r>
                      <a:endPar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sym typeface="Wingdings" pitchFamily="2" charset="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1</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2</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2</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3</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3</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4</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5</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7</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8</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9</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11</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12</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13</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17</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20</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4475">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¼ </a:t>
                      </a: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sym typeface="Wingdings" pitchFamily="2" charset="2"/>
                        </a:rPr>
                        <a:t></a:t>
                      </a: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 ¾</a:t>
                      </a:r>
                      <a:endPar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sym typeface="Wingdings" pitchFamily="2" charset="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6</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12</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18</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24</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30</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36</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48</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60</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4475">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1 </a:t>
                      </a: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sym typeface="Wingdings" pitchFamily="2" charset="2"/>
                        </a:rPr>
                        <a:t></a:t>
                      </a: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 ¼ </a:t>
                      </a:r>
                      <a:endPar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sym typeface="Wingdings" pitchFamily="2" charset="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&lt;1</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1</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2</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2</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3</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3</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4</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5</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6</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7</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8</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9</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10</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12</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15</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4475">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¼ </a:t>
                      </a: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sym typeface="Wingdings" pitchFamily="2" charset="2"/>
                        </a:rPr>
                        <a:t></a:t>
                      </a: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 1 </a:t>
                      </a:r>
                      <a:endPar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sym typeface="Wingdings" pitchFamily="2" charset="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8</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16</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24</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32</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4475">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½ </a:t>
                      </a: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sym typeface="Wingdings" pitchFamily="2" charset="2"/>
                        </a:rPr>
                        <a:t></a:t>
                      </a: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 ¾ </a:t>
                      </a:r>
                      <a:endPar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sym typeface="Wingdings" pitchFamily="2" charset="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3</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6</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9</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12</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15</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18</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24</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30</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2888">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¾ </a:t>
                      </a: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sym typeface="Wingdings" pitchFamily="2" charset="2"/>
                        </a:rPr>
                        <a:t></a:t>
                      </a: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 ½ </a:t>
                      </a:r>
                      <a:endPar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sym typeface="Wingdings" pitchFamily="2" charset="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2</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3</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4</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6</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7</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8</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12</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14</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16</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308436" name="Text Box 212"/>
          <p:cNvSpPr txBox="1">
            <a:spLocks noChangeArrowheads="1"/>
          </p:cNvSpPr>
          <p:nvPr/>
        </p:nvSpPr>
        <p:spPr bwMode="auto">
          <a:xfrm>
            <a:off x="523875" y="4895850"/>
            <a:ext cx="8315325"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2000" b="1"/>
              <a:t>Example: Adjust a 12 mph wind on the upper windward slope to the lower windward slope.  Choose “1 </a:t>
            </a:r>
            <a:r>
              <a:rPr lang="en-US" altLang="en-US" sz="2000" b="1">
                <a:sym typeface="Wingdings" pitchFamily="2" charset="2"/>
              </a:rPr>
              <a:t> ½”  based on the wind adjustment diagram and wind speed 12.  The wind on the lower slope will be about 6 mph.</a:t>
            </a:r>
            <a:r>
              <a:rPr lang="en-US" altLang="en-US" sz="2000" b="1"/>
              <a:t> </a:t>
            </a:r>
          </a:p>
        </p:txBody>
      </p:sp>
      <p:sp>
        <p:nvSpPr>
          <p:cNvPr id="308437" name="Oval 213"/>
          <p:cNvSpPr>
            <a:spLocks noChangeArrowheads="1"/>
          </p:cNvSpPr>
          <p:nvPr/>
        </p:nvSpPr>
        <p:spPr bwMode="auto">
          <a:xfrm>
            <a:off x="990600" y="2298700"/>
            <a:ext cx="838200" cy="228600"/>
          </a:xfrm>
          <a:prstGeom prst="ellipse">
            <a:avLst/>
          </a:prstGeom>
          <a:noFill/>
          <a:ln w="28575">
            <a:solidFill>
              <a:srgbClr val="0066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endParaRPr lang="en-US" altLang="en-US" sz="4400" b="1">
              <a:latin typeface="Arial Narrow" pitchFamily="34" charset="0"/>
            </a:endParaRPr>
          </a:p>
        </p:txBody>
      </p:sp>
      <p:sp>
        <p:nvSpPr>
          <p:cNvPr id="308438" name="Oval 214"/>
          <p:cNvSpPr>
            <a:spLocks noChangeArrowheads="1"/>
          </p:cNvSpPr>
          <p:nvPr/>
        </p:nvSpPr>
        <p:spPr bwMode="auto">
          <a:xfrm>
            <a:off x="4229100" y="1828800"/>
            <a:ext cx="381000" cy="304800"/>
          </a:xfrm>
          <a:prstGeom prst="ellipse">
            <a:avLst/>
          </a:prstGeom>
          <a:noFill/>
          <a:ln w="28575">
            <a:solidFill>
              <a:srgbClr val="0066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endParaRPr lang="en-US" altLang="en-US" sz="4400" b="1">
              <a:latin typeface="Arial Narrow" pitchFamily="34" charset="0"/>
            </a:endParaRPr>
          </a:p>
        </p:txBody>
      </p:sp>
      <p:sp>
        <p:nvSpPr>
          <p:cNvPr id="308439" name="Oval 215"/>
          <p:cNvSpPr>
            <a:spLocks noChangeArrowheads="1"/>
          </p:cNvSpPr>
          <p:nvPr/>
        </p:nvSpPr>
        <p:spPr bwMode="auto">
          <a:xfrm>
            <a:off x="4203700" y="2260600"/>
            <a:ext cx="381000" cy="304800"/>
          </a:xfrm>
          <a:prstGeom prst="ellipse">
            <a:avLst/>
          </a:prstGeom>
          <a:noFill/>
          <a:ln w="28575" algn="ctr">
            <a:solidFill>
              <a:srgbClr val="0066FF"/>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endParaRPr lang="en-US" altLang="en-US" sz="4400" b="1">
              <a:latin typeface="Arial Narrow"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843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843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843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84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436" grpId="0"/>
      <p:bldP spid="308437" grpId="0" animBg="1"/>
      <p:bldP spid="308438" grpId="0" animBg="1"/>
      <p:bldP spid="30843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752" name="Rectangle 80"/>
          <p:cNvSpPr>
            <a:spLocks noChangeArrowheads="1"/>
          </p:cNvSpPr>
          <p:nvPr/>
        </p:nvSpPr>
        <p:spPr bwMode="auto">
          <a:xfrm>
            <a:off x="0" y="1524000"/>
            <a:ext cx="9144000" cy="4648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84675" name="Group 2"/>
          <p:cNvGrpSpPr>
            <a:grpSpLocks/>
          </p:cNvGrpSpPr>
          <p:nvPr/>
        </p:nvGrpSpPr>
        <p:grpSpPr bwMode="auto">
          <a:xfrm>
            <a:off x="3733800" y="3595688"/>
            <a:ext cx="385763" cy="466725"/>
            <a:chOff x="2277" y="1430"/>
            <a:chExt cx="243" cy="294"/>
          </a:xfrm>
        </p:grpSpPr>
        <p:sp>
          <p:nvSpPr>
            <p:cNvPr id="284676" name="Freeform 3"/>
            <p:cNvSpPr>
              <a:spLocks/>
            </p:cNvSpPr>
            <p:nvPr/>
          </p:nvSpPr>
          <p:spPr bwMode="auto">
            <a:xfrm>
              <a:off x="2277" y="1430"/>
              <a:ext cx="243" cy="199"/>
            </a:xfrm>
            <a:custGeom>
              <a:avLst/>
              <a:gdLst>
                <a:gd name="T0" fmla="*/ 123 w 243"/>
                <a:gd name="T1" fmla="*/ 189 h 199"/>
                <a:gd name="T2" fmla="*/ 65 w 243"/>
                <a:gd name="T3" fmla="*/ 140 h 199"/>
                <a:gd name="T4" fmla="*/ 16 w 243"/>
                <a:gd name="T5" fmla="*/ 107 h 199"/>
                <a:gd name="T6" fmla="*/ 0 w 243"/>
                <a:gd name="T7" fmla="*/ 57 h 199"/>
                <a:gd name="T8" fmla="*/ 57 w 243"/>
                <a:gd name="T9" fmla="*/ 8 h 199"/>
                <a:gd name="T10" fmla="*/ 139 w 243"/>
                <a:gd name="T11" fmla="*/ 0 h 199"/>
                <a:gd name="T12" fmla="*/ 213 w 243"/>
                <a:gd name="T13" fmla="*/ 8 h 199"/>
                <a:gd name="T14" fmla="*/ 205 w 243"/>
                <a:gd name="T15" fmla="*/ 74 h 199"/>
                <a:gd name="T16" fmla="*/ 172 w 243"/>
                <a:gd name="T17" fmla="*/ 123 h 199"/>
                <a:gd name="T18" fmla="*/ 131 w 243"/>
                <a:gd name="T19" fmla="*/ 173 h 199"/>
                <a:gd name="T20" fmla="*/ 123 w 243"/>
                <a:gd name="T21" fmla="*/ 197 h 199"/>
                <a:gd name="T22" fmla="*/ 123 w 243"/>
                <a:gd name="T23" fmla="*/ 189 h 1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3"/>
                <a:gd name="T37" fmla="*/ 0 h 199"/>
                <a:gd name="T38" fmla="*/ 243 w 243"/>
                <a:gd name="T39" fmla="*/ 199 h 19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3" h="199">
                  <a:moveTo>
                    <a:pt x="123" y="189"/>
                  </a:moveTo>
                  <a:cubicBezTo>
                    <a:pt x="77" y="174"/>
                    <a:pt x="108" y="167"/>
                    <a:pt x="65" y="140"/>
                  </a:cubicBezTo>
                  <a:cubicBezTo>
                    <a:pt x="41" y="64"/>
                    <a:pt x="85" y="177"/>
                    <a:pt x="16" y="107"/>
                  </a:cubicBezTo>
                  <a:cubicBezTo>
                    <a:pt x="4" y="95"/>
                    <a:pt x="0" y="57"/>
                    <a:pt x="0" y="57"/>
                  </a:cubicBezTo>
                  <a:cubicBezTo>
                    <a:pt x="14" y="48"/>
                    <a:pt x="47" y="11"/>
                    <a:pt x="57" y="8"/>
                  </a:cubicBezTo>
                  <a:cubicBezTo>
                    <a:pt x="84" y="1"/>
                    <a:pt x="112" y="3"/>
                    <a:pt x="139" y="0"/>
                  </a:cubicBezTo>
                  <a:cubicBezTo>
                    <a:pt x="197" y="19"/>
                    <a:pt x="172" y="22"/>
                    <a:pt x="213" y="8"/>
                  </a:cubicBezTo>
                  <a:cubicBezTo>
                    <a:pt x="243" y="38"/>
                    <a:pt x="217" y="36"/>
                    <a:pt x="205" y="74"/>
                  </a:cubicBezTo>
                  <a:cubicBezTo>
                    <a:pt x="219" y="119"/>
                    <a:pt x="203" y="94"/>
                    <a:pt x="172" y="123"/>
                  </a:cubicBezTo>
                  <a:cubicBezTo>
                    <a:pt x="154" y="179"/>
                    <a:pt x="180" y="114"/>
                    <a:pt x="131" y="173"/>
                  </a:cubicBezTo>
                  <a:cubicBezTo>
                    <a:pt x="126" y="179"/>
                    <a:pt x="127" y="189"/>
                    <a:pt x="123" y="197"/>
                  </a:cubicBezTo>
                  <a:cubicBezTo>
                    <a:pt x="122" y="199"/>
                    <a:pt x="123" y="192"/>
                    <a:pt x="123" y="189"/>
                  </a:cubicBezTo>
                  <a:close/>
                </a:path>
              </a:pathLst>
            </a:custGeom>
            <a:solidFill>
              <a:srgbClr val="66FF33"/>
            </a:solidFill>
            <a:ln w="9525">
              <a:solidFill>
                <a:schemeClr val="tx1"/>
              </a:solidFill>
              <a:round/>
              <a:headEnd/>
              <a:tailEnd/>
            </a:ln>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endParaRPr lang="en-US" altLang="en-US" sz="4400" b="1">
                <a:latin typeface="Arial Narrow" pitchFamily="34" charset="0"/>
              </a:endParaRPr>
            </a:p>
          </p:txBody>
        </p:sp>
        <p:sp>
          <p:nvSpPr>
            <p:cNvPr id="284677" name="Freeform 4"/>
            <p:cNvSpPr>
              <a:spLocks/>
            </p:cNvSpPr>
            <p:nvPr/>
          </p:nvSpPr>
          <p:spPr bwMode="auto">
            <a:xfrm>
              <a:off x="2358" y="1583"/>
              <a:ext cx="67" cy="141"/>
            </a:xfrm>
            <a:custGeom>
              <a:avLst/>
              <a:gdLst>
                <a:gd name="T0" fmla="*/ 67 w 67"/>
                <a:gd name="T1" fmla="*/ 11 h 141"/>
                <a:gd name="T2" fmla="*/ 58 w 67"/>
                <a:gd name="T3" fmla="*/ 110 h 141"/>
                <a:gd name="T4" fmla="*/ 50 w 67"/>
                <a:gd name="T5" fmla="*/ 135 h 141"/>
                <a:gd name="T6" fmla="*/ 17 w 67"/>
                <a:gd name="T7" fmla="*/ 36 h 141"/>
                <a:gd name="T8" fmla="*/ 1 w 67"/>
                <a:gd name="T9" fmla="*/ 3 h 141"/>
                <a:gd name="T10" fmla="*/ 0 60000 65536"/>
                <a:gd name="T11" fmla="*/ 0 60000 65536"/>
                <a:gd name="T12" fmla="*/ 0 60000 65536"/>
                <a:gd name="T13" fmla="*/ 0 60000 65536"/>
                <a:gd name="T14" fmla="*/ 0 60000 65536"/>
                <a:gd name="T15" fmla="*/ 0 w 67"/>
                <a:gd name="T16" fmla="*/ 0 h 141"/>
                <a:gd name="T17" fmla="*/ 67 w 67"/>
                <a:gd name="T18" fmla="*/ 141 h 141"/>
              </a:gdLst>
              <a:ahLst/>
              <a:cxnLst>
                <a:cxn ang="T10">
                  <a:pos x="T0" y="T1"/>
                </a:cxn>
                <a:cxn ang="T11">
                  <a:pos x="T2" y="T3"/>
                </a:cxn>
                <a:cxn ang="T12">
                  <a:pos x="T4" y="T5"/>
                </a:cxn>
                <a:cxn ang="T13">
                  <a:pos x="T6" y="T7"/>
                </a:cxn>
                <a:cxn ang="T14">
                  <a:pos x="T8" y="T9"/>
                </a:cxn>
              </a:cxnLst>
              <a:rect l="T15" t="T16" r="T17" b="T18"/>
              <a:pathLst>
                <a:path w="67" h="141">
                  <a:moveTo>
                    <a:pt x="67" y="11"/>
                  </a:moveTo>
                  <a:cubicBezTo>
                    <a:pt x="64" y="44"/>
                    <a:pt x="63" y="77"/>
                    <a:pt x="58" y="110"/>
                  </a:cubicBezTo>
                  <a:cubicBezTo>
                    <a:pt x="57" y="119"/>
                    <a:pt x="56" y="141"/>
                    <a:pt x="50" y="135"/>
                  </a:cubicBezTo>
                  <a:cubicBezTo>
                    <a:pt x="36" y="120"/>
                    <a:pt x="27" y="57"/>
                    <a:pt x="17" y="36"/>
                  </a:cubicBezTo>
                  <a:cubicBezTo>
                    <a:pt x="0" y="0"/>
                    <a:pt x="1" y="23"/>
                    <a:pt x="1" y="3"/>
                  </a:cubicBezTo>
                </a:path>
              </a:pathLst>
            </a:custGeom>
            <a:noFill/>
            <a:ln w="28575">
              <a:solidFill>
                <a:srgbClr val="66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endParaRPr lang="en-US" altLang="en-US" sz="4400" b="1">
                <a:latin typeface="Arial Narrow" pitchFamily="34" charset="0"/>
              </a:endParaRPr>
            </a:p>
          </p:txBody>
        </p:sp>
      </p:grpSp>
      <p:grpSp>
        <p:nvGrpSpPr>
          <p:cNvPr id="284678" name="Group 5"/>
          <p:cNvGrpSpPr>
            <a:grpSpLocks/>
          </p:cNvGrpSpPr>
          <p:nvPr/>
        </p:nvGrpSpPr>
        <p:grpSpPr bwMode="auto">
          <a:xfrm>
            <a:off x="2819400" y="3367088"/>
            <a:ext cx="396875" cy="952500"/>
            <a:chOff x="1759" y="1167"/>
            <a:chExt cx="250" cy="600"/>
          </a:xfrm>
        </p:grpSpPr>
        <p:sp>
          <p:nvSpPr>
            <p:cNvPr id="284679" name="Freeform 6"/>
            <p:cNvSpPr>
              <a:spLocks/>
            </p:cNvSpPr>
            <p:nvPr/>
          </p:nvSpPr>
          <p:spPr bwMode="auto">
            <a:xfrm>
              <a:off x="1759" y="1167"/>
              <a:ext cx="250" cy="513"/>
            </a:xfrm>
            <a:custGeom>
              <a:avLst/>
              <a:gdLst>
                <a:gd name="T0" fmla="*/ 123 w 250"/>
                <a:gd name="T1" fmla="*/ 0 h 513"/>
                <a:gd name="T2" fmla="*/ 41 w 250"/>
                <a:gd name="T3" fmla="*/ 66 h 513"/>
                <a:gd name="T4" fmla="*/ 66 w 250"/>
                <a:gd name="T5" fmla="*/ 82 h 513"/>
                <a:gd name="T6" fmla="*/ 82 w 250"/>
                <a:gd name="T7" fmla="*/ 107 h 513"/>
                <a:gd name="T8" fmla="*/ 98 w 250"/>
                <a:gd name="T9" fmla="*/ 131 h 513"/>
                <a:gd name="T10" fmla="*/ 49 w 250"/>
                <a:gd name="T11" fmla="*/ 197 h 513"/>
                <a:gd name="T12" fmla="*/ 24 w 250"/>
                <a:gd name="T13" fmla="*/ 205 h 513"/>
                <a:gd name="T14" fmla="*/ 107 w 250"/>
                <a:gd name="T15" fmla="*/ 214 h 513"/>
                <a:gd name="T16" fmla="*/ 90 w 250"/>
                <a:gd name="T17" fmla="*/ 230 h 513"/>
                <a:gd name="T18" fmla="*/ 16 w 250"/>
                <a:gd name="T19" fmla="*/ 271 h 513"/>
                <a:gd name="T20" fmla="*/ 57 w 250"/>
                <a:gd name="T21" fmla="*/ 320 h 513"/>
                <a:gd name="T22" fmla="*/ 82 w 250"/>
                <a:gd name="T23" fmla="*/ 329 h 513"/>
                <a:gd name="T24" fmla="*/ 49 w 250"/>
                <a:gd name="T25" fmla="*/ 378 h 513"/>
                <a:gd name="T26" fmla="*/ 0 w 250"/>
                <a:gd name="T27" fmla="*/ 394 h 513"/>
                <a:gd name="T28" fmla="*/ 49 w 250"/>
                <a:gd name="T29" fmla="*/ 411 h 513"/>
                <a:gd name="T30" fmla="*/ 107 w 250"/>
                <a:gd name="T31" fmla="*/ 419 h 513"/>
                <a:gd name="T32" fmla="*/ 90 w 250"/>
                <a:gd name="T33" fmla="*/ 436 h 513"/>
                <a:gd name="T34" fmla="*/ 41 w 250"/>
                <a:gd name="T35" fmla="*/ 460 h 513"/>
                <a:gd name="T36" fmla="*/ 107 w 250"/>
                <a:gd name="T37" fmla="*/ 477 h 513"/>
                <a:gd name="T38" fmla="*/ 140 w 250"/>
                <a:gd name="T39" fmla="*/ 485 h 513"/>
                <a:gd name="T40" fmla="*/ 172 w 250"/>
                <a:gd name="T41" fmla="*/ 501 h 513"/>
                <a:gd name="T42" fmla="*/ 115 w 250"/>
                <a:gd name="T43" fmla="*/ 419 h 513"/>
                <a:gd name="T44" fmla="*/ 140 w 250"/>
                <a:gd name="T45" fmla="*/ 411 h 513"/>
                <a:gd name="T46" fmla="*/ 156 w 250"/>
                <a:gd name="T47" fmla="*/ 403 h 513"/>
                <a:gd name="T48" fmla="*/ 214 w 250"/>
                <a:gd name="T49" fmla="*/ 394 h 513"/>
                <a:gd name="T50" fmla="*/ 246 w 250"/>
                <a:gd name="T51" fmla="*/ 386 h 513"/>
                <a:gd name="T52" fmla="*/ 197 w 250"/>
                <a:gd name="T53" fmla="*/ 353 h 513"/>
                <a:gd name="T54" fmla="*/ 172 w 250"/>
                <a:gd name="T55" fmla="*/ 337 h 513"/>
                <a:gd name="T56" fmla="*/ 156 w 250"/>
                <a:gd name="T57" fmla="*/ 279 h 513"/>
                <a:gd name="T58" fmla="*/ 205 w 250"/>
                <a:gd name="T59" fmla="*/ 271 h 513"/>
                <a:gd name="T60" fmla="*/ 140 w 250"/>
                <a:gd name="T61" fmla="*/ 214 h 513"/>
                <a:gd name="T62" fmla="*/ 156 w 250"/>
                <a:gd name="T63" fmla="*/ 164 h 513"/>
                <a:gd name="T64" fmla="*/ 181 w 250"/>
                <a:gd name="T65" fmla="*/ 156 h 513"/>
                <a:gd name="T66" fmla="*/ 164 w 250"/>
                <a:gd name="T67" fmla="*/ 131 h 513"/>
                <a:gd name="T68" fmla="*/ 123 w 250"/>
                <a:gd name="T69" fmla="*/ 82 h 513"/>
                <a:gd name="T70" fmla="*/ 115 w 250"/>
                <a:gd name="T71" fmla="*/ 33 h 513"/>
                <a:gd name="T72" fmla="*/ 123 w 250"/>
                <a:gd name="T73" fmla="*/ 0 h 51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50"/>
                <a:gd name="T112" fmla="*/ 0 h 513"/>
                <a:gd name="T113" fmla="*/ 250 w 250"/>
                <a:gd name="T114" fmla="*/ 513 h 51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50" h="513">
                  <a:moveTo>
                    <a:pt x="123" y="0"/>
                  </a:moveTo>
                  <a:cubicBezTo>
                    <a:pt x="94" y="18"/>
                    <a:pt x="64" y="41"/>
                    <a:pt x="41" y="66"/>
                  </a:cubicBezTo>
                  <a:cubicBezTo>
                    <a:pt x="49" y="71"/>
                    <a:pt x="56" y="82"/>
                    <a:pt x="66" y="82"/>
                  </a:cubicBezTo>
                  <a:cubicBezTo>
                    <a:pt x="97" y="82"/>
                    <a:pt x="99" y="22"/>
                    <a:pt x="82" y="107"/>
                  </a:cubicBezTo>
                  <a:cubicBezTo>
                    <a:pt x="87" y="115"/>
                    <a:pt x="98" y="121"/>
                    <a:pt x="98" y="131"/>
                  </a:cubicBezTo>
                  <a:cubicBezTo>
                    <a:pt x="98" y="141"/>
                    <a:pt x="56" y="191"/>
                    <a:pt x="49" y="197"/>
                  </a:cubicBezTo>
                  <a:cubicBezTo>
                    <a:pt x="42" y="202"/>
                    <a:pt x="32" y="202"/>
                    <a:pt x="24" y="205"/>
                  </a:cubicBezTo>
                  <a:cubicBezTo>
                    <a:pt x="52" y="208"/>
                    <a:pt x="81" y="204"/>
                    <a:pt x="107" y="214"/>
                  </a:cubicBezTo>
                  <a:cubicBezTo>
                    <a:pt x="114" y="217"/>
                    <a:pt x="96" y="224"/>
                    <a:pt x="90" y="230"/>
                  </a:cubicBezTo>
                  <a:cubicBezTo>
                    <a:pt x="65" y="255"/>
                    <a:pt x="50" y="263"/>
                    <a:pt x="16" y="271"/>
                  </a:cubicBezTo>
                  <a:cubicBezTo>
                    <a:pt x="55" y="298"/>
                    <a:pt x="73" y="277"/>
                    <a:pt x="57" y="320"/>
                  </a:cubicBezTo>
                  <a:cubicBezTo>
                    <a:pt x="65" y="323"/>
                    <a:pt x="80" y="320"/>
                    <a:pt x="82" y="329"/>
                  </a:cubicBezTo>
                  <a:cubicBezTo>
                    <a:pt x="84" y="340"/>
                    <a:pt x="61" y="372"/>
                    <a:pt x="49" y="378"/>
                  </a:cubicBezTo>
                  <a:cubicBezTo>
                    <a:pt x="34" y="385"/>
                    <a:pt x="0" y="394"/>
                    <a:pt x="0" y="394"/>
                  </a:cubicBezTo>
                  <a:cubicBezTo>
                    <a:pt x="16" y="400"/>
                    <a:pt x="32" y="407"/>
                    <a:pt x="49" y="411"/>
                  </a:cubicBezTo>
                  <a:cubicBezTo>
                    <a:pt x="68" y="415"/>
                    <a:pt x="90" y="409"/>
                    <a:pt x="107" y="419"/>
                  </a:cubicBezTo>
                  <a:cubicBezTo>
                    <a:pt x="114" y="423"/>
                    <a:pt x="96" y="431"/>
                    <a:pt x="90" y="436"/>
                  </a:cubicBezTo>
                  <a:cubicBezTo>
                    <a:pt x="68" y="454"/>
                    <a:pt x="67" y="452"/>
                    <a:pt x="41" y="460"/>
                  </a:cubicBezTo>
                  <a:cubicBezTo>
                    <a:pt x="64" y="484"/>
                    <a:pt x="75" y="487"/>
                    <a:pt x="107" y="477"/>
                  </a:cubicBezTo>
                  <a:cubicBezTo>
                    <a:pt x="118" y="480"/>
                    <a:pt x="129" y="481"/>
                    <a:pt x="140" y="485"/>
                  </a:cubicBezTo>
                  <a:cubicBezTo>
                    <a:pt x="151" y="489"/>
                    <a:pt x="172" y="513"/>
                    <a:pt x="172" y="501"/>
                  </a:cubicBezTo>
                  <a:cubicBezTo>
                    <a:pt x="172" y="493"/>
                    <a:pt x="124" y="431"/>
                    <a:pt x="115" y="419"/>
                  </a:cubicBezTo>
                  <a:cubicBezTo>
                    <a:pt x="123" y="416"/>
                    <a:pt x="131" y="410"/>
                    <a:pt x="140" y="411"/>
                  </a:cubicBezTo>
                  <a:cubicBezTo>
                    <a:pt x="166" y="415"/>
                    <a:pt x="172" y="451"/>
                    <a:pt x="156" y="403"/>
                  </a:cubicBezTo>
                  <a:cubicBezTo>
                    <a:pt x="175" y="400"/>
                    <a:pt x="195" y="398"/>
                    <a:pt x="214" y="394"/>
                  </a:cubicBezTo>
                  <a:cubicBezTo>
                    <a:pt x="225" y="392"/>
                    <a:pt x="250" y="396"/>
                    <a:pt x="246" y="386"/>
                  </a:cubicBezTo>
                  <a:cubicBezTo>
                    <a:pt x="238" y="368"/>
                    <a:pt x="213" y="364"/>
                    <a:pt x="197" y="353"/>
                  </a:cubicBezTo>
                  <a:cubicBezTo>
                    <a:pt x="189" y="348"/>
                    <a:pt x="172" y="337"/>
                    <a:pt x="172" y="337"/>
                  </a:cubicBezTo>
                  <a:cubicBezTo>
                    <a:pt x="202" y="307"/>
                    <a:pt x="181" y="305"/>
                    <a:pt x="156" y="279"/>
                  </a:cubicBezTo>
                  <a:cubicBezTo>
                    <a:pt x="172" y="276"/>
                    <a:pt x="202" y="287"/>
                    <a:pt x="205" y="271"/>
                  </a:cubicBezTo>
                  <a:cubicBezTo>
                    <a:pt x="207" y="257"/>
                    <a:pt x="155" y="224"/>
                    <a:pt x="140" y="214"/>
                  </a:cubicBezTo>
                  <a:cubicBezTo>
                    <a:pt x="212" y="201"/>
                    <a:pt x="197" y="207"/>
                    <a:pt x="156" y="164"/>
                  </a:cubicBezTo>
                  <a:cubicBezTo>
                    <a:pt x="164" y="161"/>
                    <a:pt x="179" y="165"/>
                    <a:pt x="181" y="156"/>
                  </a:cubicBezTo>
                  <a:cubicBezTo>
                    <a:pt x="183" y="146"/>
                    <a:pt x="170" y="139"/>
                    <a:pt x="164" y="131"/>
                  </a:cubicBezTo>
                  <a:cubicBezTo>
                    <a:pt x="111" y="67"/>
                    <a:pt x="166" y="145"/>
                    <a:pt x="123" y="82"/>
                  </a:cubicBezTo>
                  <a:cubicBezTo>
                    <a:pt x="181" y="64"/>
                    <a:pt x="120" y="72"/>
                    <a:pt x="115" y="33"/>
                  </a:cubicBezTo>
                  <a:cubicBezTo>
                    <a:pt x="113" y="22"/>
                    <a:pt x="120" y="11"/>
                    <a:pt x="123" y="0"/>
                  </a:cubicBezTo>
                  <a:close/>
                </a:path>
              </a:pathLst>
            </a:custGeom>
            <a:solidFill>
              <a:schemeClr val="accent1"/>
            </a:solidFill>
            <a:ln w="9525">
              <a:solidFill>
                <a:schemeClr val="tx1"/>
              </a:solidFill>
              <a:round/>
              <a:headEnd/>
              <a:tailEnd/>
            </a:ln>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endParaRPr lang="en-US" altLang="en-US" sz="4400" b="1">
                <a:latin typeface="Arial Narrow" pitchFamily="34" charset="0"/>
              </a:endParaRPr>
            </a:p>
          </p:txBody>
        </p:sp>
        <p:sp>
          <p:nvSpPr>
            <p:cNvPr id="284680" name="Freeform 7"/>
            <p:cNvSpPr>
              <a:spLocks/>
            </p:cNvSpPr>
            <p:nvPr/>
          </p:nvSpPr>
          <p:spPr bwMode="auto">
            <a:xfrm>
              <a:off x="1874" y="1635"/>
              <a:ext cx="16" cy="132"/>
            </a:xfrm>
            <a:custGeom>
              <a:avLst/>
              <a:gdLst>
                <a:gd name="T0" fmla="*/ 0 w 16"/>
                <a:gd name="T1" fmla="*/ 0 h 132"/>
                <a:gd name="T2" fmla="*/ 16 w 16"/>
                <a:gd name="T3" fmla="*/ 132 h 132"/>
                <a:gd name="T4" fmla="*/ 0 60000 65536"/>
                <a:gd name="T5" fmla="*/ 0 60000 65536"/>
                <a:gd name="T6" fmla="*/ 0 w 16"/>
                <a:gd name="T7" fmla="*/ 0 h 132"/>
                <a:gd name="T8" fmla="*/ 16 w 16"/>
                <a:gd name="T9" fmla="*/ 132 h 132"/>
              </a:gdLst>
              <a:ahLst/>
              <a:cxnLst>
                <a:cxn ang="T4">
                  <a:pos x="T0" y="T1"/>
                </a:cxn>
                <a:cxn ang="T5">
                  <a:pos x="T2" y="T3"/>
                </a:cxn>
              </a:cxnLst>
              <a:rect l="T6" t="T7" r="T8" b="T9"/>
              <a:pathLst>
                <a:path w="16" h="132">
                  <a:moveTo>
                    <a:pt x="0" y="0"/>
                  </a:moveTo>
                  <a:cubicBezTo>
                    <a:pt x="15" y="46"/>
                    <a:pt x="16" y="82"/>
                    <a:pt x="16" y="132"/>
                  </a:cubicBezTo>
                </a:path>
              </a:pathLst>
            </a:custGeom>
            <a:noFill/>
            <a:ln w="38100">
              <a:solidFill>
                <a:srgbClr val="66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endParaRPr lang="en-US" altLang="en-US" sz="4400" b="1">
                <a:latin typeface="Arial Narrow" pitchFamily="34" charset="0"/>
              </a:endParaRPr>
            </a:p>
          </p:txBody>
        </p:sp>
      </p:grpSp>
      <p:grpSp>
        <p:nvGrpSpPr>
          <p:cNvPr id="284681" name="Group 8"/>
          <p:cNvGrpSpPr>
            <a:grpSpLocks/>
          </p:cNvGrpSpPr>
          <p:nvPr/>
        </p:nvGrpSpPr>
        <p:grpSpPr bwMode="auto">
          <a:xfrm>
            <a:off x="2133600" y="3595688"/>
            <a:ext cx="396875" cy="952500"/>
            <a:chOff x="1759" y="1167"/>
            <a:chExt cx="250" cy="600"/>
          </a:xfrm>
        </p:grpSpPr>
        <p:sp>
          <p:nvSpPr>
            <p:cNvPr id="284682" name="Freeform 9"/>
            <p:cNvSpPr>
              <a:spLocks/>
            </p:cNvSpPr>
            <p:nvPr/>
          </p:nvSpPr>
          <p:spPr bwMode="auto">
            <a:xfrm>
              <a:off x="1759" y="1167"/>
              <a:ext cx="250" cy="513"/>
            </a:xfrm>
            <a:custGeom>
              <a:avLst/>
              <a:gdLst>
                <a:gd name="T0" fmla="*/ 123 w 250"/>
                <a:gd name="T1" fmla="*/ 0 h 513"/>
                <a:gd name="T2" fmla="*/ 41 w 250"/>
                <a:gd name="T3" fmla="*/ 66 h 513"/>
                <a:gd name="T4" fmla="*/ 66 w 250"/>
                <a:gd name="T5" fmla="*/ 82 h 513"/>
                <a:gd name="T6" fmla="*/ 82 w 250"/>
                <a:gd name="T7" fmla="*/ 107 h 513"/>
                <a:gd name="T8" fmla="*/ 98 w 250"/>
                <a:gd name="T9" fmla="*/ 131 h 513"/>
                <a:gd name="T10" fmla="*/ 49 w 250"/>
                <a:gd name="T11" fmla="*/ 197 h 513"/>
                <a:gd name="T12" fmla="*/ 24 w 250"/>
                <a:gd name="T13" fmla="*/ 205 h 513"/>
                <a:gd name="T14" fmla="*/ 107 w 250"/>
                <a:gd name="T15" fmla="*/ 214 h 513"/>
                <a:gd name="T16" fmla="*/ 90 w 250"/>
                <a:gd name="T17" fmla="*/ 230 h 513"/>
                <a:gd name="T18" fmla="*/ 16 w 250"/>
                <a:gd name="T19" fmla="*/ 271 h 513"/>
                <a:gd name="T20" fmla="*/ 57 w 250"/>
                <a:gd name="T21" fmla="*/ 320 h 513"/>
                <a:gd name="T22" fmla="*/ 82 w 250"/>
                <a:gd name="T23" fmla="*/ 329 h 513"/>
                <a:gd name="T24" fmla="*/ 49 w 250"/>
                <a:gd name="T25" fmla="*/ 378 h 513"/>
                <a:gd name="T26" fmla="*/ 0 w 250"/>
                <a:gd name="T27" fmla="*/ 394 h 513"/>
                <a:gd name="T28" fmla="*/ 49 w 250"/>
                <a:gd name="T29" fmla="*/ 411 h 513"/>
                <a:gd name="T30" fmla="*/ 107 w 250"/>
                <a:gd name="T31" fmla="*/ 419 h 513"/>
                <a:gd name="T32" fmla="*/ 90 w 250"/>
                <a:gd name="T33" fmla="*/ 436 h 513"/>
                <a:gd name="T34" fmla="*/ 41 w 250"/>
                <a:gd name="T35" fmla="*/ 460 h 513"/>
                <a:gd name="T36" fmla="*/ 107 w 250"/>
                <a:gd name="T37" fmla="*/ 477 h 513"/>
                <a:gd name="T38" fmla="*/ 140 w 250"/>
                <a:gd name="T39" fmla="*/ 485 h 513"/>
                <a:gd name="T40" fmla="*/ 172 w 250"/>
                <a:gd name="T41" fmla="*/ 501 h 513"/>
                <a:gd name="T42" fmla="*/ 115 w 250"/>
                <a:gd name="T43" fmla="*/ 419 h 513"/>
                <a:gd name="T44" fmla="*/ 140 w 250"/>
                <a:gd name="T45" fmla="*/ 411 h 513"/>
                <a:gd name="T46" fmla="*/ 156 w 250"/>
                <a:gd name="T47" fmla="*/ 403 h 513"/>
                <a:gd name="T48" fmla="*/ 214 w 250"/>
                <a:gd name="T49" fmla="*/ 394 h 513"/>
                <a:gd name="T50" fmla="*/ 246 w 250"/>
                <a:gd name="T51" fmla="*/ 386 h 513"/>
                <a:gd name="T52" fmla="*/ 197 w 250"/>
                <a:gd name="T53" fmla="*/ 353 h 513"/>
                <a:gd name="T54" fmla="*/ 172 w 250"/>
                <a:gd name="T55" fmla="*/ 337 h 513"/>
                <a:gd name="T56" fmla="*/ 156 w 250"/>
                <a:gd name="T57" fmla="*/ 279 h 513"/>
                <a:gd name="T58" fmla="*/ 205 w 250"/>
                <a:gd name="T59" fmla="*/ 271 h 513"/>
                <a:gd name="T60" fmla="*/ 140 w 250"/>
                <a:gd name="T61" fmla="*/ 214 h 513"/>
                <a:gd name="T62" fmla="*/ 156 w 250"/>
                <a:gd name="T63" fmla="*/ 164 h 513"/>
                <a:gd name="T64" fmla="*/ 181 w 250"/>
                <a:gd name="T65" fmla="*/ 156 h 513"/>
                <a:gd name="T66" fmla="*/ 164 w 250"/>
                <a:gd name="T67" fmla="*/ 131 h 513"/>
                <a:gd name="T68" fmla="*/ 123 w 250"/>
                <a:gd name="T69" fmla="*/ 82 h 513"/>
                <a:gd name="T70" fmla="*/ 115 w 250"/>
                <a:gd name="T71" fmla="*/ 33 h 513"/>
                <a:gd name="T72" fmla="*/ 123 w 250"/>
                <a:gd name="T73" fmla="*/ 0 h 51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50"/>
                <a:gd name="T112" fmla="*/ 0 h 513"/>
                <a:gd name="T113" fmla="*/ 250 w 250"/>
                <a:gd name="T114" fmla="*/ 513 h 51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50" h="513">
                  <a:moveTo>
                    <a:pt x="123" y="0"/>
                  </a:moveTo>
                  <a:cubicBezTo>
                    <a:pt x="94" y="18"/>
                    <a:pt x="64" y="41"/>
                    <a:pt x="41" y="66"/>
                  </a:cubicBezTo>
                  <a:cubicBezTo>
                    <a:pt x="49" y="71"/>
                    <a:pt x="56" y="82"/>
                    <a:pt x="66" y="82"/>
                  </a:cubicBezTo>
                  <a:cubicBezTo>
                    <a:pt x="97" y="82"/>
                    <a:pt x="99" y="22"/>
                    <a:pt x="82" y="107"/>
                  </a:cubicBezTo>
                  <a:cubicBezTo>
                    <a:pt x="87" y="115"/>
                    <a:pt x="98" y="121"/>
                    <a:pt x="98" y="131"/>
                  </a:cubicBezTo>
                  <a:cubicBezTo>
                    <a:pt x="98" y="141"/>
                    <a:pt x="56" y="191"/>
                    <a:pt x="49" y="197"/>
                  </a:cubicBezTo>
                  <a:cubicBezTo>
                    <a:pt x="42" y="202"/>
                    <a:pt x="32" y="202"/>
                    <a:pt x="24" y="205"/>
                  </a:cubicBezTo>
                  <a:cubicBezTo>
                    <a:pt x="52" y="208"/>
                    <a:pt x="81" y="204"/>
                    <a:pt x="107" y="214"/>
                  </a:cubicBezTo>
                  <a:cubicBezTo>
                    <a:pt x="114" y="217"/>
                    <a:pt x="96" y="224"/>
                    <a:pt x="90" y="230"/>
                  </a:cubicBezTo>
                  <a:cubicBezTo>
                    <a:pt x="65" y="255"/>
                    <a:pt x="50" y="263"/>
                    <a:pt x="16" y="271"/>
                  </a:cubicBezTo>
                  <a:cubicBezTo>
                    <a:pt x="55" y="298"/>
                    <a:pt x="73" y="277"/>
                    <a:pt x="57" y="320"/>
                  </a:cubicBezTo>
                  <a:cubicBezTo>
                    <a:pt x="65" y="323"/>
                    <a:pt x="80" y="320"/>
                    <a:pt x="82" y="329"/>
                  </a:cubicBezTo>
                  <a:cubicBezTo>
                    <a:pt x="84" y="340"/>
                    <a:pt x="61" y="372"/>
                    <a:pt x="49" y="378"/>
                  </a:cubicBezTo>
                  <a:cubicBezTo>
                    <a:pt x="34" y="385"/>
                    <a:pt x="0" y="394"/>
                    <a:pt x="0" y="394"/>
                  </a:cubicBezTo>
                  <a:cubicBezTo>
                    <a:pt x="16" y="400"/>
                    <a:pt x="32" y="407"/>
                    <a:pt x="49" y="411"/>
                  </a:cubicBezTo>
                  <a:cubicBezTo>
                    <a:pt x="68" y="415"/>
                    <a:pt x="90" y="409"/>
                    <a:pt x="107" y="419"/>
                  </a:cubicBezTo>
                  <a:cubicBezTo>
                    <a:pt x="114" y="423"/>
                    <a:pt x="96" y="431"/>
                    <a:pt x="90" y="436"/>
                  </a:cubicBezTo>
                  <a:cubicBezTo>
                    <a:pt x="68" y="454"/>
                    <a:pt x="67" y="452"/>
                    <a:pt x="41" y="460"/>
                  </a:cubicBezTo>
                  <a:cubicBezTo>
                    <a:pt x="64" y="484"/>
                    <a:pt x="75" y="487"/>
                    <a:pt x="107" y="477"/>
                  </a:cubicBezTo>
                  <a:cubicBezTo>
                    <a:pt x="118" y="480"/>
                    <a:pt x="129" y="481"/>
                    <a:pt x="140" y="485"/>
                  </a:cubicBezTo>
                  <a:cubicBezTo>
                    <a:pt x="151" y="489"/>
                    <a:pt x="172" y="513"/>
                    <a:pt x="172" y="501"/>
                  </a:cubicBezTo>
                  <a:cubicBezTo>
                    <a:pt x="172" y="493"/>
                    <a:pt x="124" y="431"/>
                    <a:pt x="115" y="419"/>
                  </a:cubicBezTo>
                  <a:cubicBezTo>
                    <a:pt x="123" y="416"/>
                    <a:pt x="131" y="410"/>
                    <a:pt x="140" y="411"/>
                  </a:cubicBezTo>
                  <a:cubicBezTo>
                    <a:pt x="166" y="415"/>
                    <a:pt x="172" y="451"/>
                    <a:pt x="156" y="403"/>
                  </a:cubicBezTo>
                  <a:cubicBezTo>
                    <a:pt x="175" y="400"/>
                    <a:pt x="195" y="398"/>
                    <a:pt x="214" y="394"/>
                  </a:cubicBezTo>
                  <a:cubicBezTo>
                    <a:pt x="225" y="392"/>
                    <a:pt x="250" y="396"/>
                    <a:pt x="246" y="386"/>
                  </a:cubicBezTo>
                  <a:cubicBezTo>
                    <a:pt x="238" y="368"/>
                    <a:pt x="213" y="364"/>
                    <a:pt x="197" y="353"/>
                  </a:cubicBezTo>
                  <a:cubicBezTo>
                    <a:pt x="189" y="348"/>
                    <a:pt x="172" y="337"/>
                    <a:pt x="172" y="337"/>
                  </a:cubicBezTo>
                  <a:cubicBezTo>
                    <a:pt x="202" y="307"/>
                    <a:pt x="181" y="305"/>
                    <a:pt x="156" y="279"/>
                  </a:cubicBezTo>
                  <a:cubicBezTo>
                    <a:pt x="172" y="276"/>
                    <a:pt x="202" y="287"/>
                    <a:pt x="205" y="271"/>
                  </a:cubicBezTo>
                  <a:cubicBezTo>
                    <a:pt x="207" y="257"/>
                    <a:pt x="155" y="224"/>
                    <a:pt x="140" y="214"/>
                  </a:cubicBezTo>
                  <a:cubicBezTo>
                    <a:pt x="212" y="201"/>
                    <a:pt x="197" y="207"/>
                    <a:pt x="156" y="164"/>
                  </a:cubicBezTo>
                  <a:cubicBezTo>
                    <a:pt x="164" y="161"/>
                    <a:pt x="179" y="165"/>
                    <a:pt x="181" y="156"/>
                  </a:cubicBezTo>
                  <a:cubicBezTo>
                    <a:pt x="183" y="146"/>
                    <a:pt x="170" y="139"/>
                    <a:pt x="164" y="131"/>
                  </a:cubicBezTo>
                  <a:cubicBezTo>
                    <a:pt x="111" y="67"/>
                    <a:pt x="166" y="145"/>
                    <a:pt x="123" y="82"/>
                  </a:cubicBezTo>
                  <a:cubicBezTo>
                    <a:pt x="181" y="64"/>
                    <a:pt x="120" y="72"/>
                    <a:pt x="115" y="33"/>
                  </a:cubicBezTo>
                  <a:cubicBezTo>
                    <a:pt x="113" y="22"/>
                    <a:pt x="120" y="11"/>
                    <a:pt x="123" y="0"/>
                  </a:cubicBezTo>
                  <a:close/>
                </a:path>
              </a:pathLst>
            </a:custGeom>
            <a:solidFill>
              <a:schemeClr val="accent1"/>
            </a:solidFill>
            <a:ln w="9525">
              <a:solidFill>
                <a:schemeClr val="tx1"/>
              </a:solidFill>
              <a:round/>
              <a:headEnd/>
              <a:tailEnd/>
            </a:ln>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endParaRPr lang="en-US" altLang="en-US" sz="4400" b="1">
                <a:latin typeface="Arial Narrow" pitchFamily="34" charset="0"/>
              </a:endParaRPr>
            </a:p>
          </p:txBody>
        </p:sp>
        <p:sp>
          <p:nvSpPr>
            <p:cNvPr id="284683" name="Freeform 10"/>
            <p:cNvSpPr>
              <a:spLocks/>
            </p:cNvSpPr>
            <p:nvPr/>
          </p:nvSpPr>
          <p:spPr bwMode="auto">
            <a:xfrm>
              <a:off x="1874" y="1635"/>
              <a:ext cx="16" cy="132"/>
            </a:xfrm>
            <a:custGeom>
              <a:avLst/>
              <a:gdLst>
                <a:gd name="T0" fmla="*/ 0 w 16"/>
                <a:gd name="T1" fmla="*/ 0 h 132"/>
                <a:gd name="T2" fmla="*/ 16 w 16"/>
                <a:gd name="T3" fmla="*/ 132 h 132"/>
                <a:gd name="T4" fmla="*/ 0 60000 65536"/>
                <a:gd name="T5" fmla="*/ 0 60000 65536"/>
                <a:gd name="T6" fmla="*/ 0 w 16"/>
                <a:gd name="T7" fmla="*/ 0 h 132"/>
                <a:gd name="T8" fmla="*/ 16 w 16"/>
                <a:gd name="T9" fmla="*/ 132 h 132"/>
              </a:gdLst>
              <a:ahLst/>
              <a:cxnLst>
                <a:cxn ang="T4">
                  <a:pos x="T0" y="T1"/>
                </a:cxn>
                <a:cxn ang="T5">
                  <a:pos x="T2" y="T3"/>
                </a:cxn>
              </a:cxnLst>
              <a:rect l="T6" t="T7" r="T8" b="T9"/>
              <a:pathLst>
                <a:path w="16" h="132">
                  <a:moveTo>
                    <a:pt x="0" y="0"/>
                  </a:moveTo>
                  <a:cubicBezTo>
                    <a:pt x="15" y="46"/>
                    <a:pt x="16" y="82"/>
                    <a:pt x="16" y="132"/>
                  </a:cubicBezTo>
                </a:path>
              </a:pathLst>
            </a:custGeom>
            <a:noFill/>
            <a:ln w="38100">
              <a:solidFill>
                <a:srgbClr val="66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endParaRPr lang="en-US" altLang="en-US" sz="4400" b="1">
                <a:latin typeface="Arial Narrow" pitchFamily="34" charset="0"/>
              </a:endParaRPr>
            </a:p>
          </p:txBody>
        </p:sp>
      </p:grpSp>
      <p:grpSp>
        <p:nvGrpSpPr>
          <p:cNvPr id="284684" name="Group 11"/>
          <p:cNvGrpSpPr>
            <a:grpSpLocks/>
          </p:cNvGrpSpPr>
          <p:nvPr/>
        </p:nvGrpSpPr>
        <p:grpSpPr bwMode="auto">
          <a:xfrm>
            <a:off x="1143000" y="4281488"/>
            <a:ext cx="385763" cy="466725"/>
            <a:chOff x="2277" y="1430"/>
            <a:chExt cx="243" cy="294"/>
          </a:xfrm>
        </p:grpSpPr>
        <p:sp>
          <p:nvSpPr>
            <p:cNvPr id="284685" name="Freeform 12"/>
            <p:cNvSpPr>
              <a:spLocks/>
            </p:cNvSpPr>
            <p:nvPr/>
          </p:nvSpPr>
          <p:spPr bwMode="auto">
            <a:xfrm>
              <a:off x="2277" y="1430"/>
              <a:ext cx="243" cy="199"/>
            </a:xfrm>
            <a:custGeom>
              <a:avLst/>
              <a:gdLst>
                <a:gd name="T0" fmla="*/ 123 w 243"/>
                <a:gd name="T1" fmla="*/ 189 h 199"/>
                <a:gd name="T2" fmla="*/ 65 w 243"/>
                <a:gd name="T3" fmla="*/ 140 h 199"/>
                <a:gd name="T4" fmla="*/ 16 w 243"/>
                <a:gd name="T5" fmla="*/ 107 h 199"/>
                <a:gd name="T6" fmla="*/ 0 w 243"/>
                <a:gd name="T7" fmla="*/ 57 h 199"/>
                <a:gd name="T8" fmla="*/ 57 w 243"/>
                <a:gd name="T9" fmla="*/ 8 h 199"/>
                <a:gd name="T10" fmla="*/ 139 w 243"/>
                <a:gd name="T11" fmla="*/ 0 h 199"/>
                <a:gd name="T12" fmla="*/ 213 w 243"/>
                <a:gd name="T13" fmla="*/ 8 h 199"/>
                <a:gd name="T14" fmla="*/ 205 w 243"/>
                <a:gd name="T15" fmla="*/ 74 h 199"/>
                <a:gd name="T16" fmla="*/ 172 w 243"/>
                <a:gd name="T17" fmla="*/ 123 h 199"/>
                <a:gd name="T18" fmla="*/ 131 w 243"/>
                <a:gd name="T19" fmla="*/ 173 h 199"/>
                <a:gd name="T20" fmla="*/ 123 w 243"/>
                <a:gd name="T21" fmla="*/ 197 h 199"/>
                <a:gd name="T22" fmla="*/ 123 w 243"/>
                <a:gd name="T23" fmla="*/ 189 h 1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3"/>
                <a:gd name="T37" fmla="*/ 0 h 199"/>
                <a:gd name="T38" fmla="*/ 243 w 243"/>
                <a:gd name="T39" fmla="*/ 199 h 19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3" h="199">
                  <a:moveTo>
                    <a:pt x="123" y="189"/>
                  </a:moveTo>
                  <a:cubicBezTo>
                    <a:pt x="77" y="174"/>
                    <a:pt x="108" y="167"/>
                    <a:pt x="65" y="140"/>
                  </a:cubicBezTo>
                  <a:cubicBezTo>
                    <a:pt x="41" y="64"/>
                    <a:pt x="85" y="177"/>
                    <a:pt x="16" y="107"/>
                  </a:cubicBezTo>
                  <a:cubicBezTo>
                    <a:pt x="4" y="95"/>
                    <a:pt x="0" y="57"/>
                    <a:pt x="0" y="57"/>
                  </a:cubicBezTo>
                  <a:cubicBezTo>
                    <a:pt x="14" y="48"/>
                    <a:pt x="47" y="11"/>
                    <a:pt x="57" y="8"/>
                  </a:cubicBezTo>
                  <a:cubicBezTo>
                    <a:pt x="84" y="1"/>
                    <a:pt x="112" y="3"/>
                    <a:pt x="139" y="0"/>
                  </a:cubicBezTo>
                  <a:cubicBezTo>
                    <a:pt x="197" y="19"/>
                    <a:pt x="172" y="22"/>
                    <a:pt x="213" y="8"/>
                  </a:cubicBezTo>
                  <a:cubicBezTo>
                    <a:pt x="243" y="38"/>
                    <a:pt x="217" y="36"/>
                    <a:pt x="205" y="74"/>
                  </a:cubicBezTo>
                  <a:cubicBezTo>
                    <a:pt x="219" y="119"/>
                    <a:pt x="203" y="94"/>
                    <a:pt x="172" y="123"/>
                  </a:cubicBezTo>
                  <a:cubicBezTo>
                    <a:pt x="154" y="179"/>
                    <a:pt x="180" y="114"/>
                    <a:pt x="131" y="173"/>
                  </a:cubicBezTo>
                  <a:cubicBezTo>
                    <a:pt x="126" y="179"/>
                    <a:pt x="127" y="189"/>
                    <a:pt x="123" y="197"/>
                  </a:cubicBezTo>
                  <a:cubicBezTo>
                    <a:pt x="122" y="199"/>
                    <a:pt x="123" y="192"/>
                    <a:pt x="123" y="189"/>
                  </a:cubicBezTo>
                  <a:close/>
                </a:path>
              </a:pathLst>
            </a:custGeom>
            <a:solidFill>
              <a:srgbClr val="66FF33"/>
            </a:solidFill>
            <a:ln w="9525">
              <a:solidFill>
                <a:schemeClr val="tx1"/>
              </a:solidFill>
              <a:round/>
              <a:headEnd/>
              <a:tailEnd/>
            </a:ln>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endParaRPr lang="en-US" altLang="en-US" sz="4400" b="1">
                <a:latin typeface="Arial Narrow" pitchFamily="34" charset="0"/>
              </a:endParaRPr>
            </a:p>
          </p:txBody>
        </p:sp>
        <p:sp>
          <p:nvSpPr>
            <p:cNvPr id="284686" name="Freeform 13"/>
            <p:cNvSpPr>
              <a:spLocks/>
            </p:cNvSpPr>
            <p:nvPr/>
          </p:nvSpPr>
          <p:spPr bwMode="auto">
            <a:xfrm>
              <a:off x="2358" y="1583"/>
              <a:ext cx="67" cy="141"/>
            </a:xfrm>
            <a:custGeom>
              <a:avLst/>
              <a:gdLst>
                <a:gd name="T0" fmla="*/ 67 w 67"/>
                <a:gd name="T1" fmla="*/ 11 h 141"/>
                <a:gd name="T2" fmla="*/ 58 w 67"/>
                <a:gd name="T3" fmla="*/ 110 h 141"/>
                <a:gd name="T4" fmla="*/ 50 w 67"/>
                <a:gd name="T5" fmla="*/ 135 h 141"/>
                <a:gd name="T6" fmla="*/ 17 w 67"/>
                <a:gd name="T7" fmla="*/ 36 h 141"/>
                <a:gd name="T8" fmla="*/ 1 w 67"/>
                <a:gd name="T9" fmla="*/ 3 h 141"/>
                <a:gd name="T10" fmla="*/ 0 60000 65536"/>
                <a:gd name="T11" fmla="*/ 0 60000 65536"/>
                <a:gd name="T12" fmla="*/ 0 60000 65536"/>
                <a:gd name="T13" fmla="*/ 0 60000 65536"/>
                <a:gd name="T14" fmla="*/ 0 60000 65536"/>
                <a:gd name="T15" fmla="*/ 0 w 67"/>
                <a:gd name="T16" fmla="*/ 0 h 141"/>
                <a:gd name="T17" fmla="*/ 67 w 67"/>
                <a:gd name="T18" fmla="*/ 141 h 141"/>
              </a:gdLst>
              <a:ahLst/>
              <a:cxnLst>
                <a:cxn ang="T10">
                  <a:pos x="T0" y="T1"/>
                </a:cxn>
                <a:cxn ang="T11">
                  <a:pos x="T2" y="T3"/>
                </a:cxn>
                <a:cxn ang="T12">
                  <a:pos x="T4" y="T5"/>
                </a:cxn>
                <a:cxn ang="T13">
                  <a:pos x="T6" y="T7"/>
                </a:cxn>
                <a:cxn ang="T14">
                  <a:pos x="T8" y="T9"/>
                </a:cxn>
              </a:cxnLst>
              <a:rect l="T15" t="T16" r="T17" b="T18"/>
              <a:pathLst>
                <a:path w="67" h="141">
                  <a:moveTo>
                    <a:pt x="67" y="11"/>
                  </a:moveTo>
                  <a:cubicBezTo>
                    <a:pt x="64" y="44"/>
                    <a:pt x="63" y="77"/>
                    <a:pt x="58" y="110"/>
                  </a:cubicBezTo>
                  <a:cubicBezTo>
                    <a:pt x="57" y="119"/>
                    <a:pt x="56" y="141"/>
                    <a:pt x="50" y="135"/>
                  </a:cubicBezTo>
                  <a:cubicBezTo>
                    <a:pt x="36" y="120"/>
                    <a:pt x="27" y="57"/>
                    <a:pt x="17" y="36"/>
                  </a:cubicBezTo>
                  <a:cubicBezTo>
                    <a:pt x="0" y="0"/>
                    <a:pt x="1" y="23"/>
                    <a:pt x="1" y="3"/>
                  </a:cubicBezTo>
                </a:path>
              </a:pathLst>
            </a:custGeom>
            <a:noFill/>
            <a:ln w="28575">
              <a:solidFill>
                <a:srgbClr val="66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endParaRPr lang="en-US" altLang="en-US" sz="4400" b="1">
                <a:latin typeface="Arial Narrow" pitchFamily="34" charset="0"/>
              </a:endParaRPr>
            </a:p>
          </p:txBody>
        </p:sp>
      </p:grpSp>
      <p:sp>
        <p:nvSpPr>
          <p:cNvPr id="284687" name="Rectangle 14"/>
          <p:cNvSpPr>
            <a:spLocks noGrp="1" noChangeArrowheads="1"/>
          </p:cNvSpPr>
          <p:nvPr>
            <p:ph type="title" idx="4294967295"/>
          </p:nvPr>
        </p:nvSpPr>
        <p:spPr>
          <a:xfrm>
            <a:off x="609600" y="228600"/>
            <a:ext cx="7772400" cy="1447800"/>
          </a:xfrm>
        </p:spPr>
        <p:txBody>
          <a:bodyPr/>
          <a:lstStyle/>
          <a:p>
            <a:r>
              <a:rPr lang="en-US" altLang="en-US" smtClean="0">
                <a:ea typeface="ＭＳ Ｐゴシック" pitchFamily="-16" charset="-128"/>
              </a:rPr>
              <a:t>Wind Adjustments</a:t>
            </a:r>
            <a:r>
              <a:rPr lang="en-US" altLang="en-US" smtClean="0">
                <a:solidFill>
                  <a:srgbClr val="CC0000"/>
                </a:solidFill>
                <a:latin typeface="Arial Black" pitchFamily="34" charset="0"/>
              </a:rPr>
              <a:t/>
            </a:r>
            <a:br>
              <a:rPr lang="en-US" altLang="en-US" smtClean="0">
                <a:solidFill>
                  <a:srgbClr val="CC0000"/>
                </a:solidFill>
                <a:latin typeface="Arial Black" pitchFamily="34" charset="0"/>
              </a:rPr>
            </a:br>
            <a:r>
              <a:rPr lang="en-US" altLang="en-US" sz="2400" b="0" smtClean="0">
                <a:solidFill>
                  <a:schemeClr val="tx1"/>
                </a:solidFill>
              </a:rPr>
              <a:t>Midflame Calculations Based On Fuel Type</a:t>
            </a:r>
          </a:p>
        </p:txBody>
      </p:sp>
      <p:sp>
        <p:nvSpPr>
          <p:cNvPr id="284688" name="Freeform 15"/>
          <p:cNvSpPr>
            <a:spLocks/>
          </p:cNvSpPr>
          <p:nvPr/>
        </p:nvSpPr>
        <p:spPr bwMode="auto">
          <a:xfrm>
            <a:off x="469900" y="2840038"/>
            <a:ext cx="8432800" cy="2139950"/>
          </a:xfrm>
          <a:custGeom>
            <a:avLst/>
            <a:gdLst>
              <a:gd name="T0" fmla="*/ 0 w 5312"/>
              <a:gd name="T1" fmla="*/ 2139950 h 1348"/>
              <a:gd name="T2" fmla="*/ 2230437 w 5312"/>
              <a:gd name="T3" fmla="*/ 1577975 h 1348"/>
              <a:gd name="T4" fmla="*/ 2309812 w 5312"/>
              <a:gd name="T5" fmla="*/ 1539875 h 1348"/>
              <a:gd name="T6" fmla="*/ 2439987 w 5312"/>
              <a:gd name="T7" fmla="*/ 1474787 h 1348"/>
              <a:gd name="T8" fmla="*/ 2870200 w 5312"/>
              <a:gd name="T9" fmla="*/ 1435100 h 1348"/>
              <a:gd name="T10" fmla="*/ 3170237 w 5312"/>
              <a:gd name="T11" fmla="*/ 1382712 h 1348"/>
              <a:gd name="T12" fmla="*/ 3222625 w 5312"/>
              <a:gd name="T13" fmla="*/ 1343025 h 1348"/>
              <a:gd name="T14" fmla="*/ 3365500 w 5312"/>
              <a:gd name="T15" fmla="*/ 1317625 h 1348"/>
              <a:gd name="T16" fmla="*/ 3522663 w 5312"/>
              <a:gd name="T17" fmla="*/ 1225550 h 1348"/>
              <a:gd name="T18" fmla="*/ 3744913 w 5312"/>
              <a:gd name="T19" fmla="*/ 1122362 h 1348"/>
              <a:gd name="T20" fmla="*/ 3940175 w 5312"/>
              <a:gd name="T21" fmla="*/ 1069975 h 1348"/>
              <a:gd name="T22" fmla="*/ 4057650 w 5312"/>
              <a:gd name="T23" fmla="*/ 1030288 h 1348"/>
              <a:gd name="T24" fmla="*/ 4383087 w 5312"/>
              <a:gd name="T25" fmla="*/ 952500 h 1348"/>
              <a:gd name="T26" fmla="*/ 5049837 w 5312"/>
              <a:gd name="T27" fmla="*/ 887413 h 1348"/>
              <a:gd name="T28" fmla="*/ 5218112 w 5312"/>
              <a:gd name="T29" fmla="*/ 835025 h 1348"/>
              <a:gd name="T30" fmla="*/ 5297487 w 5312"/>
              <a:gd name="T31" fmla="*/ 809625 h 1348"/>
              <a:gd name="T32" fmla="*/ 5727699 w 5312"/>
              <a:gd name="T33" fmla="*/ 625475 h 1348"/>
              <a:gd name="T34" fmla="*/ 6523038 w 5312"/>
              <a:gd name="T35" fmla="*/ 495300 h 1348"/>
              <a:gd name="T36" fmla="*/ 6692901 w 5312"/>
              <a:gd name="T37" fmla="*/ 457200 h 1348"/>
              <a:gd name="T38" fmla="*/ 6902451 w 5312"/>
              <a:gd name="T39" fmla="*/ 404812 h 1348"/>
              <a:gd name="T40" fmla="*/ 7032626 w 5312"/>
              <a:gd name="T41" fmla="*/ 352425 h 1348"/>
              <a:gd name="T42" fmla="*/ 7058026 w 5312"/>
              <a:gd name="T43" fmla="*/ 325437 h 1348"/>
              <a:gd name="T44" fmla="*/ 7097713 w 5312"/>
              <a:gd name="T45" fmla="*/ 300037 h 1348"/>
              <a:gd name="T46" fmla="*/ 7840663 w 5312"/>
              <a:gd name="T47" fmla="*/ 169862 h 1348"/>
              <a:gd name="T48" fmla="*/ 8297863 w 5312"/>
              <a:gd name="T49" fmla="*/ 52388 h 1348"/>
              <a:gd name="T50" fmla="*/ 8350250 w 5312"/>
              <a:gd name="T51" fmla="*/ 25400 h 1348"/>
              <a:gd name="T52" fmla="*/ 8428038 w 5312"/>
              <a:gd name="T53" fmla="*/ 0 h 134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312"/>
              <a:gd name="T82" fmla="*/ 0 h 1348"/>
              <a:gd name="T83" fmla="*/ 5312 w 5312"/>
              <a:gd name="T84" fmla="*/ 1348 h 134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312" h="1348">
                <a:moveTo>
                  <a:pt x="0" y="1348"/>
                </a:moveTo>
                <a:cubicBezTo>
                  <a:pt x="543" y="1215"/>
                  <a:pt x="954" y="1163"/>
                  <a:pt x="1405" y="994"/>
                </a:cubicBezTo>
                <a:cubicBezTo>
                  <a:pt x="1437" y="964"/>
                  <a:pt x="1404" y="990"/>
                  <a:pt x="1455" y="970"/>
                </a:cubicBezTo>
                <a:cubicBezTo>
                  <a:pt x="1485" y="959"/>
                  <a:pt x="1506" y="938"/>
                  <a:pt x="1537" y="929"/>
                </a:cubicBezTo>
                <a:cubicBezTo>
                  <a:pt x="1622" y="904"/>
                  <a:pt x="1723" y="908"/>
                  <a:pt x="1808" y="904"/>
                </a:cubicBezTo>
                <a:cubicBezTo>
                  <a:pt x="1872" y="894"/>
                  <a:pt x="1933" y="879"/>
                  <a:pt x="1997" y="871"/>
                </a:cubicBezTo>
                <a:cubicBezTo>
                  <a:pt x="2008" y="863"/>
                  <a:pt x="2017" y="850"/>
                  <a:pt x="2030" y="846"/>
                </a:cubicBezTo>
                <a:cubicBezTo>
                  <a:pt x="2058" y="837"/>
                  <a:pt x="2093" y="845"/>
                  <a:pt x="2120" y="830"/>
                </a:cubicBezTo>
                <a:cubicBezTo>
                  <a:pt x="2156" y="810"/>
                  <a:pt x="2181" y="786"/>
                  <a:pt x="2219" y="772"/>
                </a:cubicBezTo>
                <a:cubicBezTo>
                  <a:pt x="2267" y="726"/>
                  <a:pt x="2294" y="726"/>
                  <a:pt x="2359" y="707"/>
                </a:cubicBezTo>
                <a:cubicBezTo>
                  <a:pt x="2480" y="672"/>
                  <a:pt x="2388" y="689"/>
                  <a:pt x="2482" y="674"/>
                </a:cubicBezTo>
                <a:cubicBezTo>
                  <a:pt x="2524" y="645"/>
                  <a:pt x="2491" y="662"/>
                  <a:pt x="2556" y="649"/>
                </a:cubicBezTo>
                <a:cubicBezTo>
                  <a:pt x="2626" y="634"/>
                  <a:pt x="2689" y="610"/>
                  <a:pt x="2761" y="600"/>
                </a:cubicBezTo>
                <a:cubicBezTo>
                  <a:pt x="2885" y="560"/>
                  <a:pt x="3058" y="564"/>
                  <a:pt x="3181" y="559"/>
                </a:cubicBezTo>
                <a:cubicBezTo>
                  <a:pt x="3217" y="547"/>
                  <a:pt x="3252" y="540"/>
                  <a:pt x="3287" y="526"/>
                </a:cubicBezTo>
                <a:cubicBezTo>
                  <a:pt x="3303" y="520"/>
                  <a:pt x="3337" y="510"/>
                  <a:pt x="3337" y="510"/>
                </a:cubicBezTo>
                <a:cubicBezTo>
                  <a:pt x="3408" y="435"/>
                  <a:pt x="3510" y="412"/>
                  <a:pt x="3608" y="394"/>
                </a:cubicBezTo>
                <a:cubicBezTo>
                  <a:pt x="3727" y="318"/>
                  <a:pt x="3980" y="317"/>
                  <a:pt x="4109" y="312"/>
                </a:cubicBezTo>
                <a:cubicBezTo>
                  <a:pt x="4144" y="301"/>
                  <a:pt x="4180" y="297"/>
                  <a:pt x="4216" y="288"/>
                </a:cubicBezTo>
                <a:cubicBezTo>
                  <a:pt x="4260" y="277"/>
                  <a:pt x="4348" y="255"/>
                  <a:pt x="4348" y="255"/>
                </a:cubicBezTo>
                <a:cubicBezTo>
                  <a:pt x="4386" y="215"/>
                  <a:pt x="4339" y="259"/>
                  <a:pt x="4430" y="222"/>
                </a:cubicBezTo>
                <a:cubicBezTo>
                  <a:pt x="4437" y="219"/>
                  <a:pt x="4440" y="210"/>
                  <a:pt x="4446" y="205"/>
                </a:cubicBezTo>
                <a:cubicBezTo>
                  <a:pt x="4454" y="199"/>
                  <a:pt x="4462" y="192"/>
                  <a:pt x="4471" y="189"/>
                </a:cubicBezTo>
                <a:cubicBezTo>
                  <a:pt x="4624" y="139"/>
                  <a:pt x="4778" y="117"/>
                  <a:pt x="4939" y="107"/>
                </a:cubicBezTo>
                <a:cubicBezTo>
                  <a:pt x="5020" y="52"/>
                  <a:pt x="5133" y="48"/>
                  <a:pt x="5227" y="33"/>
                </a:cubicBezTo>
                <a:cubicBezTo>
                  <a:pt x="5238" y="27"/>
                  <a:pt x="5248" y="20"/>
                  <a:pt x="5260" y="16"/>
                </a:cubicBezTo>
                <a:cubicBezTo>
                  <a:pt x="5312" y="0"/>
                  <a:pt x="5309" y="26"/>
                  <a:pt x="5309" y="0"/>
                </a:cubicBezTo>
              </a:path>
            </a:pathLst>
          </a:custGeom>
          <a:noFill/>
          <a:ln w="38100">
            <a:solidFill>
              <a:srgbClr val="66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endParaRPr lang="en-US" altLang="en-US" sz="4400" b="1">
              <a:latin typeface="Arial Narrow" pitchFamily="34" charset="0"/>
            </a:endParaRPr>
          </a:p>
        </p:txBody>
      </p:sp>
      <p:grpSp>
        <p:nvGrpSpPr>
          <p:cNvPr id="284689" name="Group 16"/>
          <p:cNvGrpSpPr>
            <a:grpSpLocks/>
          </p:cNvGrpSpPr>
          <p:nvPr/>
        </p:nvGrpSpPr>
        <p:grpSpPr bwMode="auto">
          <a:xfrm>
            <a:off x="2514600" y="3443288"/>
            <a:ext cx="463550" cy="976312"/>
            <a:chOff x="1056" y="1152"/>
            <a:chExt cx="292" cy="615"/>
          </a:xfrm>
        </p:grpSpPr>
        <p:sp>
          <p:nvSpPr>
            <p:cNvPr id="284690" name="Freeform 17"/>
            <p:cNvSpPr>
              <a:spLocks/>
            </p:cNvSpPr>
            <p:nvPr/>
          </p:nvSpPr>
          <p:spPr bwMode="auto">
            <a:xfrm>
              <a:off x="1056" y="1152"/>
              <a:ext cx="292" cy="549"/>
            </a:xfrm>
            <a:custGeom>
              <a:avLst/>
              <a:gdLst>
                <a:gd name="T0" fmla="*/ 168 w 292"/>
                <a:gd name="T1" fmla="*/ 0 h 549"/>
                <a:gd name="T2" fmla="*/ 143 w 292"/>
                <a:gd name="T3" fmla="*/ 49 h 549"/>
                <a:gd name="T4" fmla="*/ 94 w 292"/>
                <a:gd name="T5" fmla="*/ 82 h 549"/>
                <a:gd name="T6" fmla="*/ 119 w 292"/>
                <a:gd name="T7" fmla="*/ 98 h 549"/>
                <a:gd name="T8" fmla="*/ 143 w 292"/>
                <a:gd name="T9" fmla="*/ 106 h 549"/>
                <a:gd name="T10" fmla="*/ 86 w 292"/>
                <a:gd name="T11" fmla="*/ 147 h 549"/>
                <a:gd name="T12" fmla="*/ 102 w 292"/>
                <a:gd name="T13" fmla="*/ 172 h 549"/>
                <a:gd name="T14" fmla="*/ 86 w 292"/>
                <a:gd name="T15" fmla="*/ 189 h 549"/>
                <a:gd name="T16" fmla="*/ 110 w 292"/>
                <a:gd name="T17" fmla="*/ 213 h 549"/>
                <a:gd name="T18" fmla="*/ 102 w 292"/>
                <a:gd name="T19" fmla="*/ 246 h 549"/>
                <a:gd name="T20" fmla="*/ 119 w 292"/>
                <a:gd name="T21" fmla="*/ 254 h 549"/>
                <a:gd name="T22" fmla="*/ 110 w 292"/>
                <a:gd name="T23" fmla="*/ 279 h 549"/>
                <a:gd name="T24" fmla="*/ 69 w 292"/>
                <a:gd name="T25" fmla="*/ 320 h 549"/>
                <a:gd name="T26" fmla="*/ 94 w 292"/>
                <a:gd name="T27" fmla="*/ 328 h 549"/>
                <a:gd name="T28" fmla="*/ 119 w 292"/>
                <a:gd name="T29" fmla="*/ 320 h 549"/>
                <a:gd name="T30" fmla="*/ 110 w 292"/>
                <a:gd name="T31" fmla="*/ 345 h 549"/>
                <a:gd name="T32" fmla="*/ 61 w 292"/>
                <a:gd name="T33" fmla="*/ 378 h 549"/>
                <a:gd name="T34" fmla="*/ 36 w 292"/>
                <a:gd name="T35" fmla="*/ 394 h 549"/>
                <a:gd name="T36" fmla="*/ 110 w 292"/>
                <a:gd name="T37" fmla="*/ 402 h 549"/>
                <a:gd name="T38" fmla="*/ 94 w 292"/>
                <a:gd name="T39" fmla="*/ 419 h 549"/>
                <a:gd name="T40" fmla="*/ 45 w 292"/>
                <a:gd name="T41" fmla="*/ 443 h 549"/>
                <a:gd name="T42" fmla="*/ 94 w 292"/>
                <a:gd name="T43" fmla="*/ 443 h 549"/>
                <a:gd name="T44" fmla="*/ 143 w 292"/>
                <a:gd name="T45" fmla="*/ 419 h 549"/>
                <a:gd name="T46" fmla="*/ 94 w 292"/>
                <a:gd name="T47" fmla="*/ 468 h 549"/>
                <a:gd name="T48" fmla="*/ 152 w 292"/>
                <a:gd name="T49" fmla="*/ 476 h 549"/>
                <a:gd name="T50" fmla="*/ 250 w 292"/>
                <a:gd name="T51" fmla="*/ 534 h 549"/>
                <a:gd name="T52" fmla="*/ 225 w 292"/>
                <a:gd name="T53" fmla="*/ 493 h 549"/>
                <a:gd name="T54" fmla="*/ 217 w 292"/>
                <a:gd name="T55" fmla="*/ 468 h 549"/>
                <a:gd name="T56" fmla="*/ 201 w 292"/>
                <a:gd name="T57" fmla="*/ 443 h 549"/>
                <a:gd name="T58" fmla="*/ 225 w 292"/>
                <a:gd name="T59" fmla="*/ 452 h 549"/>
                <a:gd name="T60" fmla="*/ 250 w 292"/>
                <a:gd name="T61" fmla="*/ 460 h 549"/>
                <a:gd name="T62" fmla="*/ 225 w 292"/>
                <a:gd name="T63" fmla="*/ 419 h 549"/>
                <a:gd name="T64" fmla="*/ 217 w 292"/>
                <a:gd name="T65" fmla="*/ 394 h 549"/>
                <a:gd name="T66" fmla="*/ 242 w 292"/>
                <a:gd name="T67" fmla="*/ 402 h 549"/>
                <a:gd name="T68" fmla="*/ 291 w 292"/>
                <a:gd name="T69" fmla="*/ 394 h 549"/>
                <a:gd name="T70" fmla="*/ 217 w 292"/>
                <a:gd name="T71" fmla="*/ 320 h 549"/>
                <a:gd name="T72" fmla="*/ 209 w 292"/>
                <a:gd name="T73" fmla="*/ 287 h 549"/>
                <a:gd name="T74" fmla="*/ 283 w 292"/>
                <a:gd name="T75" fmla="*/ 304 h 549"/>
                <a:gd name="T76" fmla="*/ 217 w 292"/>
                <a:gd name="T77" fmla="*/ 230 h 549"/>
                <a:gd name="T78" fmla="*/ 193 w 292"/>
                <a:gd name="T79" fmla="*/ 213 h 549"/>
                <a:gd name="T80" fmla="*/ 217 w 292"/>
                <a:gd name="T81" fmla="*/ 221 h 549"/>
                <a:gd name="T82" fmla="*/ 225 w 292"/>
                <a:gd name="T83" fmla="*/ 197 h 549"/>
                <a:gd name="T84" fmla="*/ 209 w 292"/>
                <a:gd name="T85" fmla="*/ 180 h 549"/>
                <a:gd name="T86" fmla="*/ 275 w 292"/>
                <a:gd name="T87" fmla="*/ 197 h 549"/>
                <a:gd name="T88" fmla="*/ 193 w 292"/>
                <a:gd name="T89" fmla="*/ 131 h 549"/>
                <a:gd name="T90" fmla="*/ 225 w 292"/>
                <a:gd name="T91" fmla="*/ 98 h 549"/>
                <a:gd name="T92" fmla="*/ 193 w 292"/>
                <a:gd name="T93" fmla="*/ 57 h 549"/>
                <a:gd name="T94" fmla="*/ 184 w 292"/>
                <a:gd name="T95" fmla="*/ 32 h 549"/>
                <a:gd name="T96" fmla="*/ 160 w 292"/>
                <a:gd name="T97" fmla="*/ 16 h 549"/>
                <a:gd name="T98" fmla="*/ 168 w 292"/>
                <a:gd name="T99" fmla="*/ 0 h 54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92"/>
                <a:gd name="T151" fmla="*/ 0 h 549"/>
                <a:gd name="T152" fmla="*/ 292 w 292"/>
                <a:gd name="T153" fmla="*/ 549 h 54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92" h="549">
                  <a:moveTo>
                    <a:pt x="168" y="0"/>
                  </a:moveTo>
                  <a:cubicBezTo>
                    <a:pt x="161" y="30"/>
                    <a:pt x="166" y="32"/>
                    <a:pt x="143" y="49"/>
                  </a:cubicBezTo>
                  <a:cubicBezTo>
                    <a:pt x="127" y="61"/>
                    <a:pt x="94" y="82"/>
                    <a:pt x="94" y="82"/>
                  </a:cubicBezTo>
                  <a:cubicBezTo>
                    <a:pt x="102" y="87"/>
                    <a:pt x="110" y="94"/>
                    <a:pt x="119" y="98"/>
                  </a:cubicBezTo>
                  <a:cubicBezTo>
                    <a:pt x="127" y="102"/>
                    <a:pt x="140" y="98"/>
                    <a:pt x="143" y="106"/>
                  </a:cubicBezTo>
                  <a:cubicBezTo>
                    <a:pt x="147" y="119"/>
                    <a:pt x="94" y="144"/>
                    <a:pt x="86" y="147"/>
                  </a:cubicBezTo>
                  <a:cubicBezTo>
                    <a:pt x="47" y="186"/>
                    <a:pt x="81" y="142"/>
                    <a:pt x="102" y="172"/>
                  </a:cubicBezTo>
                  <a:cubicBezTo>
                    <a:pt x="106" y="178"/>
                    <a:pt x="92" y="184"/>
                    <a:pt x="86" y="189"/>
                  </a:cubicBezTo>
                  <a:cubicBezTo>
                    <a:pt x="27" y="233"/>
                    <a:pt x="2" y="225"/>
                    <a:pt x="110" y="213"/>
                  </a:cubicBezTo>
                  <a:cubicBezTo>
                    <a:pt x="107" y="224"/>
                    <a:pt x="107" y="236"/>
                    <a:pt x="102" y="246"/>
                  </a:cubicBezTo>
                  <a:cubicBezTo>
                    <a:pt x="92" y="268"/>
                    <a:pt x="59" y="270"/>
                    <a:pt x="119" y="254"/>
                  </a:cubicBezTo>
                  <a:cubicBezTo>
                    <a:pt x="116" y="262"/>
                    <a:pt x="115" y="272"/>
                    <a:pt x="110" y="279"/>
                  </a:cubicBezTo>
                  <a:cubicBezTo>
                    <a:pt x="98" y="294"/>
                    <a:pt x="69" y="320"/>
                    <a:pt x="69" y="320"/>
                  </a:cubicBezTo>
                  <a:cubicBezTo>
                    <a:pt x="77" y="323"/>
                    <a:pt x="85" y="328"/>
                    <a:pt x="94" y="328"/>
                  </a:cubicBezTo>
                  <a:cubicBezTo>
                    <a:pt x="103" y="328"/>
                    <a:pt x="113" y="314"/>
                    <a:pt x="119" y="320"/>
                  </a:cubicBezTo>
                  <a:cubicBezTo>
                    <a:pt x="125" y="326"/>
                    <a:pt x="116" y="339"/>
                    <a:pt x="110" y="345"/>
                  </a:cubicBezTo>
                  <a:cubicBezTo>
                    <a:pt x="96" y="359"/>
                    <a:pt x="77" y="367"/>
                    <a:pt x="61" y="378"/>
                  </a:cubicBezTo>
                  <a:cubicBezTo>
                    <a:pt x="53" y="383"/>
                    <a:pt x="36" y="394"/>
                    <a:pt x="36" y="394"/>
                  </a:cubicBezTo>
                  <a:cubicBezTo>
                    <a:pt x="61" y="397"/>
                    <a:pt x="87" y="392"/>
                    <a:pt x="110" y="402"/>
                  </a:cubicBezTo>
                  <a:cubicBezTo>
                    <a:pt x="117" y="405"/>
                    <a:pt x="100" y="414"/>
                    <a:pt x="94" y="419"/>
                  </a:cubicBezTo>
                  <a:cubicBezTo>
                    <a:pt x="73" y="436"/>
                    <a:pt x="69" y="435"/>
                    <a:pt x="45" y="443"/>
                  </a:cubicBezTo>
                  <a:cubicBezTo>
                    <a:pt x="0" y="488"/>
                    <a:pt x="78" y="447"/>
                    <a:pt x="94" y="443"/>
                  </a:cubicBezTo>
                  <a:cubicBezTo>
                    <a:pt x="94" y="443"/>
                    <a:pt x="137" y="413"/>
                    <a:pt x="143" y="419"/>
                  </a:cubicBezTo>
                  <a:cubicBezTo>
                    <a:pt x="163" y="439"/>
                    <a:pt x="101" y="466"/>
                    <a:pt x="94" y="468"/>
                  </a:cubicBezTo>
                  <a:cubicBezTo>
                    <a:pt x="53" y="532"/>
                    <a:pt x="123" y="485"/>
                    <a:pt x="152" y="476"/>
                  </a:cubicBezTo>
                  <a:cubicBezTo>
                    <a:pt x="186" y="499"/>
                    <a:pt x="213" y="521"/>
                    <a:pt x="250" y="534"/>
                  </a:cubicBezTo>
                  <a:cubicBezTo>
                    <a:pt x="227" y="463"/>
                    <a:pt x="259" y="549"/>
                    <a:pt x="225" y="493"/>
                  </a:cubicBezTo>
                  <a:cubicBezTo>
                    <a:pt x="220" y="486"/>
                    <a:pt x="221" y="476"/>
                    <a:pt x="217" y="468"/>
                  </a:cubicBezTo>
                  <a:cubicBezTo>
                    <a:pt x="213" y="459"/>
                    <a:pt x="197" y="452"/>
                    <a:pt x="201" y="443"/>
                  </a:cubicBezTo>
                  <a:cubicBezTo>
                    <a:pt x="205" y="435"/>
                    <a:pt x="217" y="449"/>
                    <a:pt x="225" y="452"/>
                  </a:cubicBezTo>
                  <a:cubicBezTo>
                    <a:pt x="233" y="455"/>
                    <a:pt x="242" y="457"/>
                    <a:pt x="250" y="460"/>
                  </a:cubicBezTo>
                  <a:cubicBezTo>
                    <a:pt x="227" y="389"/>
                    <a:pt x="259" y="475"/>
                    <a:pt x="225" y="419"/>
                  </a:cubicBezTo>
                  <a:cubicBezTo>
                    <a:pt x="220" y="412"/>
                    <a:pt x="211" y="400"/>
                    <a:pt x="217" y="394"/>
                  </a:cubicBezTo>
                  <a:cubicBezTo>
                    <a:pt x="223" y="388"/>
                    <a:pt x="234" y="399"/>
                    <a:pt x="242" y="402"/>
                  </a:cubicBezTo>
                  <a:cubicBezTo>
                    <a:pt x="258" y="399"/>
                    <a:pt x="288" y="410"/>
                    <a:pt x="291" y="394"/>
                  </a:cubicBezTo>
                  <a:cubicBezTo>
                    <a:pt x="292" y="391"/>
                    <a:pt x="227" y="330"/>
                    <a:pt x="217" y="320"/>
                  </a:cubicBezTo>
                  <a:cubicBezTo>
                    <a:pt x="214" y="309"/>
                    <a:pt x="200" y="294"/>
                    <a:pt x="209" y="287"/>
                  </a:cubicBezTo>
                  <a:cubicBezTo>
                    <a:pt x="213" y="284"/>
                    <a:pt x="276" y="302"/>
                    <a:pt x="283" y="304"/>
                  </a:cubicBezTo>
                  <a:cubicBezTo>
                    <a:pt x="273" y="273"/>
                    <a:pt x="243" y="251"/>
                    <a:pt x="217" y="230"/>
                  </a:cubicBezTo>
                  <a:cubicBezTo>
                    <a:pt x="209" y="224"/>
                    <a:pt x="193" y="223"/>
                    <a:pt x="193" y="213"/>
                  </a:cubicBezTo>
                  <a:cubicBezTo>
                    <a:pt x="193" y="205"/>
                    <a:pt x="209" y="218"/>
                    <a:pt x="217" y="221"/>
                  </a:cubicBezTo>
                  <a:cubicBezTo>
                    <a:pt x="220" y="213"/>
                    <a:pt x="227" y="205"/>
                    <a:pt x="225" y="197"/>
                  </a:cubicBezTo>
                  <a:cubicBezTo>
                    <a:pt x="224" y="189"/>
                    <a:pt x="202" y="182"/>
                    <a:pt x="209" y="180"/>
                  </a:cubicBezTo>
                  <a:cubicBezTo>
                    <a:pt x="217" y="178"/>
                    <a:pt x="263" y="193"/>
                    <a:pt x="275" y="197"/>
                  </a:cubicBezTo>
                  <a:cubicBezTo>
                    <a:pt x="251" y="173"/>
                    <a:pt x="222" y="150"/>
                    <a:pt x="193" y="131"/>
                  </a:cubicBezTo>
                  <a:cubicBezTo>
                    <a:pt x="260" y="109"/>
                    <a:pt x="158" y="120"/>
                    <a:pt x="225" y="98"/>
                  </a:cubicBezTo>
                  <a:cubicBezTo>
                    <a:pt x="215" y="84"/>
                    <a:pt x="202" y="72"/>
                    <a:pt x="193" y="57"/>
                  </a:cubicBezTo>
                  <a:cubicBezTo>
                    <a:pt x="188" y="49"/>
                    <a:pt x="190" y="39"/>
                    <a:pt x="184" y="32"/>
                  </a:cubicBezTo>
                  <a:cubicBezTo>
                    <a:pt x="178" y="25"/>
                    <a:pt x="164" y="25"/>
                    <a:pt x="160" y="16"/>
                  </a:cubicBezTo>
                  <a:cubicBezTo>
                    <a:pt x="157" y="11"/>
                    <a:pt x="165" y="5"/>
                    <a:pt x="168" y="0"/>
                  </a:cubicBezTo>
                  <a:close/>
                </a:path>
              </a:pathLst>
            </a:custGeom>
            <a:solidFill>
              <a:schemeClr val="accent1"/>
            </a:solidFill>
            <a:ln w="9525">
              <a:solidFill>
                <a:schemeClr val="tx1"/>
              </a:solidFill>
              <a:round/>
              <a:headEnd/>
              <a:tailEnd/>
            </a:ln>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endParaRPr lang="en-US" altLang="en-US" sz="4400" b="1">
                <a:latin typeface="Arial Narrow" pitchFamily="34" charset="0"/>
              </a:endParaRPr>
            </a:p>
          </p:txBody>
        </p:sp>
        <p:sp>
          <p:nvSpPr>
            <p:cNvPr id="284691" name="Freeform 18"/>
            <p:cNvSpPr>
              <a:spLocks/>
            </p:cNvSpPr>
            <p:nvPr/>
          </p:nvSpPr>
          <p:spPr bwMode="auto">
            <a:xfrm>
              <a:off x="1216" y="1611"/>
              <a:ext cx="24" cy="156"/>
            </a:xfrm>
            <a:custGeom>
              <a:avLst/>
              <a:gdLst>
                <a:gd name="T0" fmla="*/ 0 w 24"/>
                <a:gd name="T1" fmla="*/ 0 h 156"/>
                <a:gd name="T2" fmla="*/ 9 w 24"/>
                <a:gd name="T3" fmla="*/ 156 h 156"/>
                <a:gd name="T4" fmla="*/ 0 60000 65536"/>
                <a:gd name="T5" fmla="*/ 0 60000 65536"/>
                <a:gd name="T6" fmla="*/ 0 w 24"/>
                <a:gd name="T7" fmla="*/ 0 h 156"/>
                <a:gd name="T8" fmla="*/ 24 w 24"/>
                <a:gd name="T9" fmla="*/ 156 h 156"/>
              </a:gdLst>
              <a:ahLst/>
              <a:cxnLst>
                <a:cxn ang="T4">
                  <a:pos x="T0" y="T1"/>
                </a:cxn>
                <a:cxn ang="T5">
                  <a:pos x="T2" y="T3"/>
                </a:cxn>
              </a:cxnLst>
              <a:rect l="T6" t="T7" r="T8" b="T9"/>
              <a:pathLst>
                <a:path w="24" h="156">
                  <a:moveTo>
                    <a:pt x="0" y="0"/>
                  </a:moveTo>
                  <a:cubicBezTo>
                    <a:pt x="24" y="65"/>
                    <a:pt x="9" y="15"/>
                    <a:pt x="9" y="156"/>
                  </a:cubicBezTo>
                </a:path>
              </a:pathLst>
            </a:custGeom>
            <a:noFill/>
            <a:ln w="28575">
              <a:solidFill>
                <a:srgbClr val="66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endParaRPr lang="en-US" altLang="en-US" sz="4400" b="1">
                <a:latin typeface="Arial Narrow" pitchFamily="34" charset="0"/>
              </a:endParaRPr>
            </a:p>
          </p:txBody>
        </p:sp>
      </p:grpSp>
      <p:grpSp>
        <p:nvGrpSpPr>
          <p:cNvPr id="284692" name="Group 19"/>
          <p:cNvGrpSpPr>
            <a:grpSpLocks/>
          </p:cNvGrpSpPr>
          <p:nvPr/>
        </p:nvGrpSpPr>
        <p:grpSpPr bwMode="auto">
          <a:xfrm>
            <a:off x="1600200" y="3671888"/>
            <a:ext cx="463550" cy="976312"/>
            <a:chOff x="1056" y="1152"/>
            <a:chExt cx="292" cy="615"/>
          </a:xfrm>
        </p:grpSpPr>
        <p:sp>
          <p:nvSpPr>
            <p:cNvPr id="284693" name="Freeform 20"/>
            <p:cNvSpPr>
              <a:spLocks/>
            </p:cNvSpPr>
            <p:nvPr/>
          </p:nvSpPr>
          <p:spPr bwMode="auto">
            <a:xfrm>
              <a:off x="1056" y="1152"/>
              <a:ext cx="292" cy="549"/>
            </a:xfrm>
            <a:custGeom>
              <a:avLst/>
              <a:gdLst>
                <a:gd name="T0" fmla="*/ 168 w 292"/>
                <a:gd name="T1" fmla="*/ 0 h 549"/>
                <a:gd name="T2" fmla="*/ 143 w 292"/>
                <a:gd name="T3" fmla="*/ 49 h 549"/>
                <a:gd name="T4" fmla="*/ 94 w 292"/>
                <a:gd name="T5" fmla="*/ 82 h 549"/>
                <a:gd name="T6" fmla="*/ 119 w 292"/>
                <a:gd name="T7" fmla="*/ 98 h 549"/>
                <a:gd name="T8" fmla="*/ 143 w 292"/>
                <a:gd name="T9" fmla="*/ 106 h 549"/>
                <a:gd name="T10" fmla="*/ 86 w 292"/>
                <a:gd name="T11" fmla="*/ 147 h 549"/>
                <a:gd name="T12" fmla="*/ 102 w 292"/>
                <a:gd name="T13" fmla="*/ 172 h 549"/>
                <a:gd name="T14" fmla="*/ 86 w 292"/>
                <a:gd name="T15" fmla="*/ 189 h 549"/>
                <a:gd name="T16" fmla="*/ 110 w 292"/>
                <a:gd name="T17" fmla="*/ 213 h 549"/>
                <a:gd name="T18" fmla="*/ 102 w 292"/>
                <a:gd name="T19" fmla="*/ 246 h 549"/>
                <a:gd name="T20" fmla="*/ 119 w 292"/>
                <a:gd name="T21" fmla="*/ 254 h 549"/>
                <a:gd name="T22" fmla="*/ 110 w 292"/>
                <a:gd name="T23" fmla="*/ 279 h 549"/>
                <a:gd name="T24" fmla="*/ 69 w 292"/>
                <a:gd name="T25" fmla="*/ 320 h 549"/>
                <a:gd name="T26" fmla="*/ 94 w 292"/>
                <a:gd name="T27" fmla="*/ 328 h 549"/>
                <a:gd name="T28" fmla="*/ 119 w 292"/>
                <a:gd name="T29" fmla="*/ 320 h 549"/>
                <a:gd name="T30" fmla="*/ 110 w 292"/>
                <a:gd name="T31" fmla="*/ 345 h 549"/>
                <a:gd name="T32" fmla="*/ 61 w 292"/>
                <a:gd name="T33" fmla="*/ 378 h 549"/>
                <a:gd name="T34" fmla="*/ 36 w 292"/>
                <a:gd name="T35" fmla="*/ 394 h 549"/>
                <a:gd name="T36" fmla="*/ 110 w 292"/>
                <a:gd name="T37" fmla="*/ 402 h 549"/>
                <a:gd name="T38" fmla="*/ 94 w 292"/>
                <a:gd name="T39" fmla="*/ 419 h 549"/>
                <a:gd name="T40" fmla="*/ 45 w 292"/>
                <a:gd name="T41" fmla="*/ 443 h 549"/>
                <a:gd name="T42" fmla="*/ 94 w 292"/>
                <a:gd name="T43" fmla="*/ 443 h 549"/>
                <a:gd name="T44" fmla="*/ 143 w 292"/>
                <a:gd name="T45" fmla="*/ 419 h 549"/>
                <a:gd name="T46" fmla="*/ 94 w 292"/>
                <a:gd name="T47" fmla="*/ 468 h 549"/>
                <a:gd name="T48" fmla="*/ 152 w 292"/>
                <a:gd name="T49" fmla="*/ 476 h 549"/>
                <a:gd name="T50" fmla="*/ 250 w 292"/>
                <a:gd name="T51" fmla="*/ 534 h 549"/>
                <a:gd name="T52" fmla="*/ 225 w 292"/>
                <a:gd name="T53" fmla="*/ 493 h 549"/>
                <a:gd name="T54" fmla="*/ 217 w 292"/>
                <a:gd name="T55" fmla="*/ 468 h 549"/>
                <a:gd name="T56" fmla="*/ 201 w 292"/>
                <a:gd name="T57" fmla="*/ 443 h 549"/>
                <a:gd name="T58" fmla="*/ 225 w 292"/>
                <a:gd name="T59" fmla="*/ 452 h 549"/>
                <a:gd name="T60" fmla="*/ 250 w 292"/>
                <a:gd name="T61" fmla="*/ 460 h 549"/>
                <a:gd name="T62" fmla="*/ 225 w 292"/>
                <a:gd name="T63" fmla="*/ 419 h 549"/>
                <a:gd name="T64" fmla="*/ 217 w 292"/>
                <a:gd name="T65" fmla="*/ 394 h 549"/>
                <a:gd name="T66" fmla="*/ 242 w 292"/>
                <a:gd name="T67" fmla="*/ 402 h 549"/>
                <a:gd name="T68" fmla="*/ 291 w 292"/>
                <a:gd name="T69" fmla="*/ 394 h 549"/>
                <a:gd name="T70" fmla="*/ 217 w 292"/>
                <a:gd name="T71" fmla="*/ 320 h 549"/>
                <a:gd name="T72" fmla="*/ 209 w 292"/>
                <a:gd name="T73" fmla="*/ 287 h 549"/>
                <a:gd name="T74" fmla="*/ 283 w 292"/>
                <a:gd name="T75" fmla="*/ 304 h 549"/>
                <a:gd name="T76" fmla="*/ 217 w 292"/>
                <a:gd name="T77" fmla="*/ 230 h 549"/>
                <a:gd name="T78" fmla="*/ 193 w 292"/>
                <a:gd name="T79" fmla="*/ 213 h 549"/>
                <a:gd name="T80" fmla="*/ 217 w 292"/>
                <a:gd name="T81" fmla="*/ 221 h 549"/>
                <a:gd name="T82" fmla="*/ 225 w 292"/>
                <a:gd name="T83" fmla="*/ 197 h 549"/>
                <a:gd name="T84" fmla="*/ 209 w 292"/>
                <a:gd name="T85" fmla="*/ 180 h 549"/>
                <a:gd name="T86" fmla="*/ 275 w 292"/>
                <a:gd name="T87" fmla="*/ 197 h 549"/>
                <a:gd name="T88" fmla="*/ 193 w 292"/>
                <a:gd name="T89" fmla="*/ 131 h 549"/>
                <a:gd name="T90" fmla="*/ 225 w 292"/>
                <a:gd name="T91" fmla="*/ 98 h 549"/>
                <a:gd name="T92" fmla="*/ 193 w 292"/>
                <a:gd name="T93" fmla="*/ 57 h 549"/>
                <a:gd name="T94" fmla="*/ 184 w 292"/>
                <a:gd name="T95" fmla="*/ 32 h 549"/>
                <a:gd name="T96" fmla="*/ 160 w 292"/>
                <a:gd name="T97" fmla="*/ 16 h 549"/>
                <a:gd name="T98" fmla="*/ 168 w 292"/>
                <a:gd name="T99" fmla="*/ 0 h 54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92"/>
                <a:gd name="T151" fmla="*/ 0 h 549"/>
                <a:gd name="T152" fmla="*/ 292 w 292"/>
                <a:gd name="T153" fmla="*/ 549 h 54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92" h="549">
                  <a:moveTo>
                    <a:pt x="168" y="0"/>
                  </a:moveTo>
                  <a:cubicBezTo>
                    <a:pt x="161" y="30"/>
                    <a:pt x="166" y="32"/>
                    <a:pt x="143" y="49"/>
                  </a:cubicBezTo>
                  <a:cubicBezTo>
                    <a:pt x="127" y="61"/>
                    <a:pt x="94" y="82"/>
                    <a:pt x="94" y="82"/>
                  </a:cubicBezTo>
                  <a:cubicBezTo>
                    <a:pt x="102" y="87"/>
                    <a:pt x="110" y="94"/>
                    <a:pt x="119" y="98"/>
                  </a:cubicBezTo>
                  <a:cubicBezTo>
                    <a:pt x="127" y="102"/>
                    <a:pt x="140" y="98"/>
                    <a:pt x="143" y="106"/>
                  </a:cubicBezTo>
                  <a:cubicBezTo>
                    <a:pt x="147" y="119"/>
                    <a:pt x="94" y="144"/>
                    <a:pt x="86" y="147"/>
                  </a:cubicBezTo>
                  <a:cubicBezTo>
                    <a:pt x="47" y="186"/>
                    <a:pt x="81" y="142"/>
                    <a:pt x="102" y="172"/>
                  </a:cubicBezTo>
                  <a:cubicBezTo>
                    <a:pt x="106" y="178"/>
                    <a:pt x="92" y="184"/>
                    <a:pt x="86" y="189"/>
                  </a:cubicBezTo>
                  <a:cubicBezTo>
                    <a:pt x="27" y="233"/>
                    <a:pt x="2" y="225"/>
                    <a:pt x="110" y="213"/>
                  </a:cubicBezTo>
                  <a:cubicBezTo>
                    <a:pt x="107" y="224"/>
                    <a:pt x="107" y="236"/>
                    <a:pt x="102" y="246"/>
                  </a:cubicBezTo>
                  <a:cubicBezTo>
                    <a:pt x="92" y="268"/>
                    <a:pt x="59" y="270"/>
                    <a:pt x="119" y="254"/>
                  </a:cubicBezTo>
                  <a:cubicBezTo>
                    <a:pt x="116" y="262"/>
                    <a:pt x="115" y="272"/>
                    <a:pt x="110" y="279"/>
                  </a:cubicBezTo>
                  <a:cubicBezTo>
                    <a:pt x="98" y="294"/>
                    <a:pt x="69" y="320"/>
                    <a:pt x="69" y="320"/>
                  </a:cubicBezTo>
                  <a:cubicBezTo>
                    <a:pt x="77" y="323"/>
                    <a:pt x="85" y="328"/>
                    <a:pt x="94" y="328"/>
                  </a:cubicBezTo>
                  <a:cubicBezTo>
                    <a:pt x="103" y="328"/>
                    <a:pt x="113" y="314"/>
                    <a:pt x="119" y="320"/>
                  </a:cubicBezTo>
                  <a:cubicBezTo>
                    <a:pt x="125" y="326"/>
                    <a:pt x="116" y="339"/>
                    <a:pt x="110" y="345"/>
                  </a:cubicBezTo>
                  <a:cubicBezTo>
                    <a:pt x="96" y="359"/>
                    <a:pt x="77" y="367"/>
                    <a:pt x="61" y="378"/>
                  </a:cubicBezTo>
                  <a:cubicBezTo>
                    <a:pt x="53" y="383"/>
                    <a:pt x="36" y="394"/>
                    <a:pt x="36" y="394"/>
                  </a:cubicBezTo>
                  <a:cubicBezTo>
                    <a:pt x="61" y="397"/>
                    <a:pt x="87" y="392"/>
                    <a:pt x="110" y="402"/>
                  </a:cubicBezTo>
                  <a:cubicBezTo>
                    <a:pt x="117" y="405"/>
                    <a:pt x="100" y="414"/>
                    <a:pt x="94" y="419"/>
                  </a:cubicBezTo>
                  <a:cubicBezTo>
                    <a:pt x="73" y="436"/>
                    <a:pt x="69" y="435"/>
                    <a:pt x="45" y="443"/>
                  </a:cubicBezTo>
                  <a:cubicBezTo>
                    <a:pt x="0" y="488"/>
                    <a:pt x="78" y="447"/>
                    <a:pt x="94" y="443"/>
                  </a:cubicBezTo>
                  <a:cubicBezTo>
                    <a:pt x="94" y="443"/>
                    <a:pt x="137" y="413"/>
                    <a:pt x="143" y="419"/>
                  </a:cubicBezTo>
                  <a:cubicBezTo>
                    <a:pt x="163" y="439"/>
                    <a:pt x="101" y="466"/>
                    <a:pt x="94" y="468"/>
                  </a:cubicBezTo>
                  <a:cubicBezTo>
                    <a:pt x="53" y="532"/>
                    <a:pt x="123" y="485"/>
                    <a:pt x="152" y="476"/>
                  </a:cubicBezTo>
                  <a:cubicBezTo>
                    <a:pt x="186" y="499"/>
                    <a:pt x="213" y="521"/>
                    <a:pt x="250" y="534"/>
                  </a:cubicBezTo>
                  <a:cubicBezTo>
                    <a:pt x="227" y="463"/>
                    <a:pt x="259" y="549"/>
                    <a:pt x="225" y="493"/>
                  </a:cubicBezTo>
                  <a:cubicBezTo>
                    <a:pt x="220" y="486"/>
                    <a:pt x="221" y="476"/>
                    <a:pt x="217" y="468"/>
                  </a:cubicBezTo>
                  <a:cubicBezTo>
                    <a:pt x="213" y="459"/>
                    <a:pt x="197" y="452"/>
                    <a:pt x="201" y="443"/>
                  </a:cubicBezTo>
                  <a:cubicBezTo>
                    <a:pt x="205" y="435"/>
                    <a:pt x="217" y="449"/>
                    <a:pt x="225" y="452"/>
                  </a:cubicBezTo>
                  <a:cubicBezTo>
                    <a:pt x="233" y="455"/>
                    <a:pt x="242" y="457"/>
                    <a:pt x="250" y="460"/>
                  </a:cubicBezTo>
                  <a:cubicBezTo>
                    <a:pt x="227" y="389"/>
                    <a:pt x="259" y="475"/>
                    <a:pt x="225" y="419"/>
                  </a:cubicBezTo>
                  <a:cubicBezTo>
                    <a:pt x="220" y="412"/>
                    <a:pt x="211" y="400"/>
                    <a:pt x="217" y="394"/>
                  </a:cubicBezTo>
                  <a:cubicBezTo>
                    <a:pt x="223" y="388"/>
                    <a:pt x="234" y="399"/>
                    <a:pt x="242" y="402"/>
                  </a:cubicBezTo>
                  <a:cubicBezTo>
                    <a:pt x="258" y="399"/>
                    <a:pt x="288" y="410"/>
                    <a:pt x="291" y="394"/>
                  </a:cubicBezTo>
                  <a:cubicBezTo>
                    <a:pt x="292" y="391"/>
                    <a:pt x="227" y="330"/>
                    <a:pt x="217" y="320"/>
                  </a:cubicBezTo>
                  <a:cubicBezTo>
                    <a:pt x="214" y="309"/>
                    <a:pt x="200" y="294"/>
                    <a:pt x="209" y="287"/>
                  </a:cubicBezTo>
                  <a:cubicBezTo>
                    <a:pt x="213" y="284"/>
                    <a:pt x="276" y="302"/>
                    <a:pt x="283" y="304"/>
                  </a:cubicBezTo>
                  <a:cubicBezTo>
                    <a:pt x="273" y="273"/>
                    <a:pt x="243" y="251"/>
                    <a:pt x="217" y="230"/>
                  </a:cubicBezTo>
                  <a:cubicBezTo>
                    <a:pt x="209" y="224"/>
                    <a:pt x="193" y="223"/>
                    <a:pt x="193" y="213"/>
                  </a:cubicBezTo>
                  <a:cubicBezTo>
                    <a:pt x="193" y="205"/>
                    <a:pt x="209" y="218"/>
                    <a:pt x="217" y="221"/>
                  </a:cubicBezTo>
                  <a:cubicBezTo>
                    <a:pt x="220" y="213"/>
                    <a:pt x="227" y="205"/>
                    <a:pt x="225" y="197"/>
                  </a:cubicBezTo>
                  <a:cubicBezTo>
                    <a:pt x="224" y="189"/>
                    <a:pt x="202" y="182"/>
                    <a:pt x="209" y="180"/>
                  </a:cubicBezTo>
                  <a:cubicBezTo>
                    <a:pt x="217" y="178"/>
                    <a:pt x="263" y="193"/>
                    <a:pt x="275" y="197"/>
                  </a:cubicBezTo>
                  <a:cubicBezTo>
                    <a:pt x="251" y="173"/>
                    <a:pt x="222" y="150"/>
                    <a:pt x="193" y="131"/>
                  </a:cubicBezTo>
                  <a:cubicBezTo>
                    <a:pt x="260" y="109"/>
                    <a:pt x="158" y="120"/>
                    <a:pt x="225" y="98"/>
                  </a:cubicBezTo>
                  <a:cubicBezTo>
                    <a:pt x="215" y="84"/>
                    <a:pt x="202" y="72"/>
                    <a:pt x="193" y="57"/>
                  </a:cubicBezTo>
                  <a:cubicBezTo>
                    <a:pt x="188" y="49"/>
                    <a:pt x="190" y="39"/>
                    <a:pt x="184" y="32"/>
                  </a:cubicBezTo>
                  <a:cubicBezTo>
                    <a:pt x="178" y="25"/>
                    <a:pt x="164" y="25"/>
                    <a:pt x="160" y="16"/>
                  </a:cubicBezTo>
                  <a:cubicBezTo>
                    <a:pt x="157" y="11"/>
                    <a:pt x="165" y="5"/>
                    <a:pt x="168" y="0"/>
                  </a:cubicBezTo>
                  <a:close/>
                </a:path>
              </a:pathLst>
            </a:custGeom>
            <a:solidFill>
              <a:schemeClr val="accent1"/>
            </a:solidFill>
            <a:ln w="9525">
              <a:solidFill>
                <a:schemeClr val="tx1"/>
              </a:solidFill>
              <a:round/>
              <a:headEnd/>
              <a:tailEnd/>
            </a:ln>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endParaRPr lang="en-US" altLang="en-US" sz="4400" b="1">
                <a:latin typeface="Arial Narrow" pitchFamily="34" charset="0"/>
              </a:endParaRPr>
            </a:p>
          </p:txBody>
        </p:sp>
        <p:sp>
          <p:nvSpPr>
            <p:cNvPr id="284694" name="Freeform 21"/>
            <p:cNvSpPr>
              <a:spLocks/>
            </p:cNvSpPr>
            <p:nvPr/>
          </p:nvSpPr>
          <p:spPr bwMode="auto">
            <a:xfrm>
              <a:off x="1216" y="1611"/>
              <a:ext cx="24" cy="156"/>
            </a:xfrm>
            <a:custGeom>
              <a:avLst/>
              <a:gdLst>
                <a:gd name="T0" fmla="*/ 0 w 24"/>
                <a:gd name="T1" fmla="*/ 0 h 156"/>
                <a:gd name="T2" fmla="*/ 9 w 24"/>
                <a:gd name="T3" fmla="*/ 156 h 156"/>
                <a:gd name="T4" fmla="*/ 0 60000 65536"/>
                <a:gd name="T5" fmla="*/ 0 60000 65536"/>
                <a:gd name="T6" fmla="*/ 0 w 24"/>
                <a:gd name="T7" fmla="*/ 0 h 156"/>
                <a:gd name="T8" fmla="*/ 24 w 24"/>
                <a:gd name="T9" fmla="*/ 156 h 156"/>
              </a:gdLst>
              <a:ahLst/>
              <a:cxnLst>
                <a:cxn ang="T4">
                  <a:pos x="T0" y="T1"/>
                </a:cxn>
                <a:cxn ang="T5">
                  <a:pos x="T2" y="T3"/>
                </a:cxn>
              </a:cxnLst>
              <a:rect l="T6" t="T7" r="T8" b="T9"/>
              <a:pathLst>
                <a:path w="24" h="156">
                  <a:moveTo>
                    <a:pt x="0" y="0"/>
                  </a:moveTo>
                  <a:cubicBezTo>
                    <a:pt x="24" y="65"/>
                    <a:pt x="9" y="15"/>
                    <a:pt x="9" y="156"/>
                  </a:cubicBezTo>
                </a:path>
              </a:pathLst>
            </a:custGeom>
            <a:noFill/>
            <a:ln w="28575">
              <a:solidFill>
                <a:srgbClr val="66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endParaRPr lang="en-US" altLang="en-US" sz="4400" b="1">
                <a:latin typeface="Arial Narrow" pitchFamily="34" charset="0"/>
              </a:endParaRPr>
            </a:p>
          </p:txBody>
        </p:sp>
      </p:grpSp>
      <p:grpSp>
        <p:nvGrpSpPr>
          <p:cNvPr id="284695" name="Group 22"/>
          <p:cNvGrpSpPr>
            <a:grpSpLocks/>
          </p:cNvGrpSpPr>
          <p:nvPr/>
        </p:nvGrpSpPr>
        <p:grpSpPr bwMode="auto">
          <a:xfrm>
            <a:off x="3124200" y="3290888"/>
            <a:ext cx="463550" cy="976312"/>
            <a:chOff x="1056" y="1152"/>
            <a:chExt cx="292" cy="615"/>
          </a:xfrm>
        </p:grpSpPr>
        <p:sp>
          <p:nvSpPr>
            <p:cNvPr id="284696" name="Freeform 23"/>
            <p:cNvSpPr>
              <a:spLocks/>
            </p:cNvSpPr>
            <p:nvPr/>
          </p:nvSpPr>
          <p:spPr bwMode="auto">
            <a:xfrm>
              <a:off x="1056" y="1152"/>
              <a:ext cx="292" cy="549"/>
            </a:xfrm>
            <a:custGeom>
              <a:avLst/>
              <a:gdLst>
                <a:gd name="T0" fmla="*/ 168 w 292"/>
                <a:gd name="T1" fmla="*/ 0 h 549"/>
                <a:gd name="T2" fmla="*/ 143 w 292"/>
                <a:gd name="T3" fmla="*/ 49 h 549"/>
                <a:gd name="T4" fmla="*/ 94 w 292"/>
                <a:gd name="T5" fmla="*/ 82 h 549"/>
                <a:gd name="T6" fmla="*/ 119 w 292"/>
                <a:gd name="T7" fmla="*/ 98 h 549"/>
                <a:gd name="T8" fmla="*/ 143 w 292"/>
                <a:gd name="T9" fmla="*/ 106 h 549"/>
                <a:gd name="T10" fmla="*/ 86 w 292"/>
                <a:gd name="T11" fmla="*/ 147 h 549"/>
                <a:gd name="T12" fmla="*/ 102 w 292"/>
                <a:gd name="T13" fmla="*/ 172 h 549"/>
                <a:gd name="T14" fmla="*/ 86 w 292"/>
                <a:gd name="T15" fmla="*/ 189 h 549"/>
                <a:gd name="T16" fmla="*/ 110 w 292"/>
                <a:gd name="T17" fmla="*/ 213 h 549"/>
                <a:gd name="T18" fmla="*/ 102 w 292"/>
                <a:gd name="T19" fmla="*/ 246 h 549"/>
                <a:gd name="T20" fmla="*/ 119 w 292"/>
                <a:gd name="T21" fmla="*/ 254 h 549"/>
                <a:gd name="T22" fmla="*/ 110 w 292"/>
                <a:gd name="T23" fmla="*/ 279 h 549"/>
                <a:gd name="T24" fmla="*/ 69 w 292"/>
                <a:gd name="T25" fmla="*/ 320 h 549"/>
                <a:gd name="T26" fmla="*/ 94 w 292"/>
                <a:gd name="T27" fmla="*/ 328 h 549"/>
                <a:gd name="T28" fmla="*/ 119 w 292"/>
                <a:gd name="T29" fmla="*/ 320 h 549"/>
                <a:gd name="T30" fmla="*/ 110 w 292"/>
                <a:gd name="T31" fmla="*/ 345 h 549"/>
                <a:gd name="T32" fmla="*/ 61 w 292"/>
                <a:gd name="T33" fmla="*/ 378 h 549"/>
                <a:gd name="T34" fmla="*/ 36 w 292"/>
                <a:gd name="T35" fmla="*/ 394 h 549"/>
                <a:gd name="T36" fmla="*/ 110 w 292"/>
                <a:gd name="T37" fmla="*/ 402 h 549"/>
                <a:gd name="T38" fmla="*/ 94 w 292"/>
                <a:gd name="T39" fmla="*/ 419 h 549"/>
                <a:gd name="T40" fmla="*/ 45 w 292"/>
                <a:gd name="T41" fmla="*/ 443 h 549"/>
                <a:gd name="T42" fmla="*/ 94 w 292"/>
                <a:gd name="T43" fmla="*/ 443 h 549"/>
                <a:gd name="T44" fmla="*/ 143 w 292"/>
                <a:gd name="T45" fmla="*/ 419 h 549"/>
                <a:gd name="T46" fmla="*/ 94 w 292"/>
                <a:gd name="T47" fmla="*/ 468 h 549"/>
                <a:gd name="T48" fmla="*/ 152 w 292"/>
                <a:gd name="T49" fmla="*/ 476 h 549"/>
                <a:gd name="T50" fmla="*/ 250 w 292"/>
                <a:gd name="T51" fmla="*/ 534 h 549"/>
                <a:gd name="T52" fmla="*/ 225 w 292"/>
                <a:gd name="T53" fmla="*/ 493 h 549"/>
                <a:gd name="T54" fmla="*/ 217 w 292"/>
                <a:gd name="T55" fmla="*/ 468 h 549"/>
                <a:gd name="T56" fmla="*/ 201 w 292"/>
                <a:gd name="T57" fmla="*/ 443 h 549"/>
                <a:gd name="T58" fmla="*/ 225 w 292"/>
                <a:gd name="T59" fmla="*/ 452 h 549"/>
                <a:gd name="T60" fmla="*/ 250 w 292"/>
                <a:gd name="T61" fmla="*/ 460 h 549"/>
                <a:gd name="T62" fmla="*/ 225 w 292"/>
                <a:gd name="T63" fmla="*/ 419 h 549"/>
                <a:gd name="T64" fmla="*/ 217 w 292"/>
                <a:gd name="T65" fmla="*/ 394 h 549"/>
                <a:gd name="T66" fmla="*/ 242 w 292"/>
                <a:gd name="T67" fmla="*/ 402 h 549"/>
                <a:gd name="T68" fmla="*/ 291 w 292"/>
                <a:gd name="T69" fmla="*/ 394 h 549"/>
                <a:gd name="T70" fmla="*/ 217 w 292"/>
                <a:gd name="T71" fmla="*/ 320 h 549"/>
                <a:gd name="T72" fmla="*/ 209 w 292"/>
                <a:gd name="T73" fmla="*/ 287 h 549"/>
                <a:gd name="T74" fmla="*/ 283 w 292"/>
                <a:gd name="T75" fmla="*/ 304 h 549"/>
                <a:gd name="T76" fmla="*/ 217 w 292"/>
                <a:gd name="T77" fmla="*/ 230 h 549"/>
                <a:gd name="T78" fmla="*/ 193 w 292"/>
                <a:gd name="T79" fmla="*/ 213 h 549"/>
                <a:gd name="T80" fmla="*/ 217 w 292"/>
                <a:gd name="T81" fmla="*/ 221 h 549"/>
                <a:gd name="T82" fmla="*/ 225 w 292"/>
                <a:gd name="T83" fmla="*/ 197 h 549"/>
                <a:gd name="T84" fmla="*/ 209 w 292"/>
                <a:gd name="T85" fmla="*/ 180 h 549"/>
                <a:gd name="T86" fmla="*/ 275 w 292"/>
                <a:gd name="T87" fmla="*/ 197 h 549"/>
                <a:gd name="T88" fmla="*/ 193 w 292"/>
                <a:gd name="T89" fmla="*/ 131 h 549"/>
                <a:gd name="T90" fmla="*/ 225 w 292"/>
                <a:gd name="T91" fmla="*/ 98 h 549"/>
                <a:gd name="T92" fmla="*/ 193 w 292"/>
                <a:gd name="T93" fmla="*/ 57 h 549"/>
                <a:gd name="T94" fmla="*/ 184 w 292"/>
                <a:gd name="T95" fmla="*/ 32 h 549"/>
                <a:gd name="T96" fmla="*/ 160 w 292"/>
                <a:gd name="T97" fmla="*/ 16 h 549"/>
                <a:gd name="T98" fmla="*/ 168 w 292"/>
                <a:gd name="T99" fmla="*/ 0 h 54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92"/>
                <a:gd name="T151" fmla="*/ 0 h 549"/>
                <a:gd name="T152" fmla="*/ 292 w 292"/>
                <a:gd name="T153" fmla="*/ 549 h 54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92" h="549">
                  <a:moveTo>
                    <a:pt x="168" y="0"/>
                  </a:moveTo>
                  <a:cubicBezTo>
                    <a:pt x="161" y="30"/>
                    <a:pt x="166" y="32"/>
                    <a:pt x="143" y="49"/>
                  </a:cubicBezTo>
                  <a:cubicBezTo>
                    <a:pt x="127" y="61"/>
                    <a:pt x="94" y="82"/>
                    <a:pt x="94" y="82"/>
                  </a:cubicBezTo>
                  <a:cubicBezTo>
                    <a:pt x="102" y="87"/>
                    <a:pt x="110" y="94"/>
                    <a:pt x="119" y="98"/>
                  </a:cubicBezTo>
                  <a:cubicBezTo>
                    <a:pt x="127" y="102"/>
                    <a:pt x="140" y="98"/>
                    <a:pt x="143" y="106"/>
                  </a:cubicBezTo>
                  <a:cubicBezTo>
                    <a:pt x="147" y="119"/>
                    <a:pt x="94" y="144"/>
                    <a:pt x="86" y="147"/>
                  </a:cubicBezTo>
                  <a:cubicBezTo>
                    <a:pt x="47" y="186"/>
                    <a:pt x="81" y="142"/>
                    <a:pt x="102" y="172"/>
                  </a:cubicBezTo>
                  <a:cubicBezTo>
                    <a:pt x="106" y="178"/>
                    <a:pt x="92" y="184"/>
                    <a:pt x="86" y="189"/>
                  </a:cubicBezTo>
                  <a:cubicBezTo>
                    <a:pt x="27" y="233"/>
                    <a:pt x="2" y="225"/>
                    <a:pt x="110" y="213"/>
                  </a:cubicBezTo>
                  <a:cubicBezTo>
                    <a:pt x="107" y="224"/>
                    <a:pt x="107" y="236"/>
                    <a:pt x="102" y="246"/>
                  </a:cubicBezTo>
                  <a:cubicBezTo>
                    <a:pt x="92" y="268"/>
                    <a:pt x="59" y="270"/>
                    <a:pt x="119" y="254"/>
                  </a:cubicBezTo>
                  <a:cubicBezTo>
                    <a:pt x="116" y="262"/>
                    <a:pt x="115" y="272"/>
                    <a:pt x="110" y="279"/>
                  </a:cubicBezTo>
                  <a:cubicBezTo>
                    <a:pt x="98" y="294"/>
                    <a:pt x="69" y="320"/>
                    <a:pt x="69" y="320"/>
                  </a:cubicBezTo>
                  <a:cubicBezTo>
                    <a:pt x="77" y="323"/>
                    <a:pt x="85" y="328"/>
                    <a:pt x="94" y="328"/>
                  </a:cubicBezTo>
                  <a:cubicBezTo>
                    <a:pt x="103" y="328"/>
                    <a:pt x="113" y="314"/>
                    <a:pt x="119" y="320"/>
                  </a:cubicBezTo>
                  <a:cubicBezTo>
                    <a:pt x="125" y="326"/>
                    <a:pt x="116" y="339"/>
                    <a:pt x="110" y="345"/>
                  </a:cubicBezTo>
                  <a:cubicBezTo>
                    <a:pt x="96" y="359"/>
                    <a:pt x="77" y="367"/>
                    <a:pt x="61" y="378"/>
                  </a:cubicBezTo>
                  <a:cubicBezTo>
                    <a:pt x="53" y="383"/>
                    <a:pt x="36" y="394"/>
                    <a:pt x="36" y="394"/>
                  </a:cubicBezTo>
                  <a:cubicBezTo>
                    <a:pt x="61" y="397"/>
                    <a:pt x="87" y="392"/>
                    <a:pt x="110" y="402"/>
                  </a:cubicBezTo>
                  <a:cubicBezTo>
                    <a:pt x="117" y="405"/>
                    <a:pt x="100" y="414"/>
                    <a:pt x="94" y="419"/>
                  </a:cubicBezTo>
                  <a:cubicBezTo>
                    <a:pt x="73" y="436"/>
                    <a:pt x="69" y="435"/>
                    <a:pt x="45" y="443"/>
                  </a:cubicBezTo>
                  <a:cubicBezTo>
                    <a:pt x="0" y="488"/>
                    <a:pt x="78" y="447"/>
                    <a:pt x="94" y="443"/>
                  </a:cubicBezTo>
                  <a:cubicBezTo>
                    <a:pt x="94" y="443"/>
                    <a:pt x="137" y="413"/>
                    <a:pt x="143" y="419"/>
                  </a:cubicBezTo>
                  <a:cubicBezTo>
                    <a:pt x="163" y="439"/>
                    <a:pt x="101" y="466"/>
                    <a:pt x="94" y="468"/>
                  </a:cubicBezTo>
                  <a:cubicBezTo>
                    <a:pt x="53" y="532"/>
                    <a:pt x="123" y="485"/>
                    <a:pt x="152" y="476"/>
                  </a:cubicBezTo>
                  <a:cubicBezTo>
                    <a:pt x="186" y="499"/>
                    <a:pt x="213" y="521"/>
                    <a:pt x="250" y="534"/>
                  </a:cubicBezTo>
                  <a:cubicBezTo>
                    <a:pt x="227" y="463"/>
                    <a:pt x="259" y="549"/>
                    <a:pt x="225" y="493"/>
                  </a:cubicBezTo>
                  <a:cubicBezTo>
                    <a:pt x="220" y="486"/>
                    <a:pt x="221" y="476"/>
                    <a:pt x="217" y="468"/>
                  </a:cubicBezTo>
                  <a:cubicBezTo>
                    <a:pt x="213" y="459"/>
                    <a:pt x="197" y="452"/>
                    <a:pt x="201" y="443"/>
                  </a:cubicBezTo>
                  <a:cubicBezTo>
                    <a:pt x="205" y="435"/>
                    <a:pt x="217" y="449"/>
                    <a:pt x="225" y="452"/>
                  </a:cubicBezTo>
                  <a:cubicBezTo>
                    <a:pt x="233" y="455"/>
                    <a:pt x="242" y="457"/>
                    <a:pt x="250" y="460"/>
                  </a:cubicBezTo>
                  <a:cubicBezTo>
                    <a:pt x="227" y="389"/>
                    <a:pt x="259" y="475"/>
                    <a:pt x="225" y="419"/>
                  </a:cubicBezTo>
                  <a:cubicBezTo>
                    <a:pt x="220" y="412"/>
                    <a:pt x="211" y="400"/>
                    <a:pt x="217" y="394"/>
                  </a:cubicBezTo>
                  <a:cubicBezTo>
                    <a:pt x="223" y="388"/>
                    <a:pt x="234" y="399"/>
                    <a:pt x="242" y="402"/>
                  </a:cubicBezTo>
                  <a:cubicBezTo>
                    <a:pt x="258" y="399"/>
                    <a:pt x="288" y="410"/>
                    <a:pt x="291" y="394"/>
                  </a:cubicBezTo>
                  <a:cubicBezTo>
                    <a:pt x="292" y="391"/>
                    <a:pt x="227" y="330"/>
                    <a:pt x="217" y="320"/>
                  </a:cubicBezTo>
                  <a:cubicBezTo>
                    <a:pt x="214" y="309"/>
                    <a:pt x="200" y="294"/>
                    <a:pt x="209" y="287"/>
                  </a:cubicBezTo>
                  <a:cubicBezTo>
                    <a:pt x="213" y="284"/>
                    <a:pt x="276" y="302"/>
                    <a:pt x="283" y="304"/>
                  </a:cubicBezTo>
                  <a:cubicBezTo>
                    <a:pt x="273" y="273"/>
                    <a:pt x="243" y="251"/>
                    <a:pt x="217" y="230"/>
                  </a:cubicBezTo>
                  <a:cubicBezTo>
                    <a:pt x="209" y="224"/>
                    <a:pt x="193" y="223"/>
                    <a:pt x="193" y="213"/>
                  </a:cubicBezTo>
                  <a:cubicBezTo>
                    <a:pt x="193" y="205"/>
                    <a:pt x="209" y="218"/>
                    <a:pt x="217" y="221"/>
                  </a:cubicBezTo>
                  <a:cubicBezTo>
                    <a:pt x="220" y="213"/>
                    <a:pt x="227" y="205"/>
                    <a:pt x="225" y="197"/>
                  </a:cubicBezTo>
                  <a:cubicBezTo>
                    <a:pt x="224" y="189"/>
                    <a:pt x="202" y="182"/>
                    <a:pt x="209" y="180"/>
                  </a:cubicBezTo>
                  <a:cubicBezTo>
                    <a:pt x="217" y="178"/>
                    <a:pt x="263" y="193"/>
                    <a:pt x="275" y="197"/>
                  </a:cubicBezTo>
                  <a:cubicBezTo>
                    <a:pt x="251" y="173"/>
                    <a:pt x="222" y="150"/>
                    <a:pt x="193" y="131"/>
                  </a:cubicBezTo>
                  <a:cubicBezTo>
                    <a:pt x="260" y="109"/>
                    <a:pt x="158" y="120"/>
                    <a:pt x="225" y="98"/>
                  </a:cubicBezTo>
                  <a:cubicBezTo>
                    <a:pt x="215" y="84"/>
                    <a:pt x="202" y="72"/>
                    <a:pt x="193" y="57"/>
                  </a:cubicBezTo>
                  <a:cubicBezTo>
                    <a:pt x="188" y="49"/>
                    <a:pt x="190" y="39"/>
                    <a:pt x="184" y="32"/>
                  </a:cubicBezTo>
                  <a:cubicBezTo>
                    <a:pt x="178" y="25"/>
                    <a:pt x="164" y="25"/>
                    <a:pt x="160" y="16"/>
                  </a:cubicBezTo>
                  <a:cubicBezTo>
                    <a:pt x="157" y="11"/>
                    <a:pt x="165" y="5"/>
                    <a:pt x="168" y="0"/>
                  </a:cubicBezTo>
                  <a:close/>
                </a:path>
              </a:pathLst>
            </a:custGeom>
            <a:solidFill>
              <a:schemeClr val="accent1"/>
            </a:solidFill>
            <a:ln w="9525">
              <a:solidFill>
                <a:schemeClr val="tx1"/>
              </a:solidFill>
              <a:round/>
              <a:headEnd/>
              <a:tailEnd/>
            </a:ln>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endParaRPr lang="en-US" altLang="en-US" sz="4400" b="1">
                <a:latin typeface="Arial Narrow" pitchFamily="34" charset="0"/>
              </a:endParaRPr>
            </a:p>
          </p:txBody>
        </p:sp>
        <p:sp>
          <p:nvSpPr>
            <p:cNvPr id="284697" name="Freeform 24"/>
            <p:cNvSpPr>
              <a:spLocks/>
            </p:cNvSpPr>
            <p:nvPr/>
          </p:nvSpPr>
          <p:spPr bwMode="auto">
            <a:xfrm>
              <a:off x="1216" y="1611"/>
              <a:ext cx="24" cy="156"/>
            </a:xfrm>
            <a:custGeom>
              <a:avLst/>
              <a:gdLst>
                <a:gd name="T0" fmla="*/ 0 w 24"/>
                <a:gd name="T1" fmla="*/ 0 h 156"/>
                <a:gd name="T2" fmla="*/ 9 w 24"/>
                <a:gd name="T3" fmla="*/ 156 h 156"/>
                <a:gd name="T4" fmla="*/ 0 60000 65536"/>
                <a:gd name="T5" fmla="*/ 0 60000 65536"/>
                <a:gd name="T6" fmla="*/ 0 w 24"/>
                <a:gd name="T7" fmla="*/ 0 h 156"/>
                <a:gd name="T8" fmla="*/ 24 w 24"/>
                <a:gd name="T9" fmla="*/ 156 h 156"/>
              </a:gdLst>
              <a:ahLst/>
              <a:cxnLst>
                <a:cxn ang="T4">
                  <a:pos x="T0" y="T1"/>
                </a:cxn>
                <a:cxn ang="T5">
                  <a:pos x="T2" y="T3"/>
                </a:cxn>
              </a:cxnLst>
              <a:rect l="T6" t="T7" r="T8" b="T9"/>
              <a:pathLst>
                <a:path w="24" h="156">
                  <a:moveTo>
                    <a:pt x="0" y="0"/>
                  </a:moveTo>
                  <a:cubicBezTo>
                    <a:pt x="24" y="65"/>
                    <a:pt x="9" y="15"/>
                    <a:pt x="9" y="156"/>
                  </a:cubicBezTo>
                </a:path>
              </a:pathLst>
            </a:custGeom>
            <a:noFill/>
            <a:ln w="28575">
              <a:solidFill>
                <a:srgbClr val="66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endParaRPr lang="en-US" altLang="en-US" sz="4400" b="1">
                <a:latin typeface="Arial Narrow" pitchFamily="34" charset="0"/>
              </a:endParaRPr>
            </a:p>
          </p:txBody>
        </p:sp>
      </p:grpSp>
      <p:grpSp>
        <p:nvGrpSpPr>
          <p:cNvPr id="284698" name="Group 25"/>
          <p:cNvGrpSpPr>
            <a:grpSpLocks/>
          </p:cNvGrpSpPr>
          <p:nvPr/>
        </p:nvGrpSpPr>
        <p:grpSpPr bwMode="auto">
          <a:xfrm>
            <a:off x="2362200" y="3976688"/>
            <a:ext cx="385763" cy="466725"/>
            <a:chOff x="2277" y="1430"/>
            <a:chExt cx="243" cy="294"/>
          </a:xfrm>
        </p:grpSpPr>
        <p:sp>
          <p:nvSpPr>
            <p:cNvPr id="284699" name="Freeform 26"/>
            <p:cNvSpPr>
              <a:spLocks/>
            </p:cNvSpPr>
            <p:nvPr/>
          </p:nvSpPr>
          <p:spPr bwMode="auto">
            <a:xfrm>
              <a:off x="2277" y="1430"/>
              <a:ext cx="243" cy="199"/>
            </a:xfrm>
            <a:custGeom>
              <a:avLst/>
              <a:gdLst>
                <a:gd name="T0" fmla="*/ 123 w 243"/>
                <a:gd name="T1" fmla="*/ 189 h 199"/>
                <a:gd name="T2" fmla="*/ 65 w 243"/>
                <a:gd name="T3" fmla="*/ 140 h 199"/>
                <a:gd name="T4" fmla="*/ 16 w 243"/>
                <a:gd name="T5" fmla="*/ 107 h 199"/>
                <a:gd name="T6" fmla="*/ 0 w 243"/>
                <a:gd name="T7" fmla="*/ 57 h 199"/>
                <a:gd name="T8" fmla="*/ 57 w 243"/>
                <a:gd name="T9" fmla="*/ 8 h 199"/>
                <a:gd name="T10" fmla="*/ 139 w 243"/>
                <a:gd name="T11" fmla="*/ 0 h 199"/>
                <a:gd name="T12" fmla="*/ 213 w 243"/>
                <a:gd name="T13" fmla="*/ 8 h 199"/>
                <a:gd name="T14" fmla="*/ 205 w 243"/>
                <a:gd name="T15" fmla="*/ 74 h 199"/>
                <a:gd name="T16" fmla="*/ 172 w 243"/>
                <a:gd name="T17" fmla="*/ 123 h 199"/>
                <a:gd name="T18" fmla="*/ 131 w 243"/>
                <a:gd name="T19" fmla="*/ 173 h 199"/>
                <a:gd name="T20" fmla="*/ 123 w 243"/>
                <a:gd name="T21" fmla="*/ 197 h 199"/>
                <a:gd name="T22" fmla="*/ 123 w 243"/>
                <a:gd name="T23" fmla="*/ 189 h 1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3"/>
                <a:gd name="T37" fmla="*/ 0 h 199"/>
                <a:gd name="T38" fmla="*/ 243 w 243"/>
                <a:gd name="T39" fmla="*/ 199 h 19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3" h="199">
                  <a:moveTo>
                    <a:pt x="123" y="189"/>
                  </a:moveTo>
                  <a:cubicBezTo>
                    <a:pt x="77" y="174"/>
                    <a:pt x="108" y="167"/>
                    <a:pt x="65" y="140"/>
                  </a:cubicBezTo>
                  <a:cubicBezTo>
                    <a:pt x="41" y="64"/>
                    <a:pt x="85" y="177"/>
                    <a:pt x="16" y="107"/>
                  </a:cubicBezTo>
                  <a:cubicBezTo>
                    <a:pt x="4" y="95"/>
                    <a:pt x="0" y="57"/>
                    <a:pt x="0" y="57"/>
                  </a:cubicBezTo>
                  <a:cubicBezTo>
                    <a:pt x="14" y="48"/>
                    <a:pt x="47" y="11"/>
                    <a:pt x="57" y="8"/>
                  </a:cubicBezTo>
                  <a:cubicBezTo>
                    <a:pt x="84" y="1"/>
                    <a:pt x="112" y="3"/>
                    <a:pt x="139" y="0"/>
                  </a:cubicBezTo>
                  <a:cubicBezTo>
                    <a:pt x="197" y="19"/>
                    <a:pt x="172" y="22"/>
                    <a:pt x="213" y="8"/>
                  </a:cubicBezTo>
                  <a:cubicBezTo>
                    <a:pt x="243" y="38"/>
                    <a:pt x="217" y="36"/>
                    <a:pt x="205" y="74"/>
                  </a:cubicBezTo>
                  <a:cubicBezTo>
                    <a:pt x="219" y="119"/>
                    <a:pt x="203" y="94"/>
                    <a:pt x="172" y="123"/>
                  </a:cubicBezTo>
                  <a:cubicBezTo>
                    <a:pt x="154" y="179"/>
                    <a:pt x="180" y="114"/>
                    <a:pt x="131" y="173"/>
                  </a:cubicBezTo>
                  <a:cubicBezTo>
                    <a:pt x="126" y="179"/>
                    <a:pt x="127" y="189"/>
                    <a:pt x="123" y="197"/>
                  </a:cubicBezTo>
                  <a:cubicBezTo>
                    <a:pt x="122" y="199"/>
                    <a:pt x="123" y="192"/>
                    <a:pt x="123" y="189"/>
                  </a:cubicBezTo>
                  <a:close/>
                </a:path>
              </a:pathLst>
            </a:custGeom>
            <a:solidFill>
              <a:srgbClr val="66FF33"/>
            </a:solidFill>
            <a:ln w="9525">
              <a:solidFill>
                <a:schemeClr val="tx1"/>
              </a:solidFill>
              <a:round/>
              <a:headEnd/>
              <a:tailEnd/>
            </a:ln>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endParaRPr lang="en-US" altLang="en-US" sz="4400" b="1">
                <a:latin typeface="Arial Narrow" pitchFamily="34" charset="0"/>
              </a:endParaRPr>
            </a:p>
          </p:txBody>
        </p:sp>
        <p:sp>
          <p:nvSpPr>
            <p:cNvPr id="284700" name="Freeform 27"/>
            <p:cNvSpPr>
              <a:spLocks/>
            </p:cNvSpPr>
            <p:nvPr/>
          </p:nvSpPr>
          <p:spPr bwMode="auto">
            <a:xfrm>
              <a:off x="2358" y="1583"/>
              <a:ext cx="67" cy="141"/>
            </a:xfrm>
            <a:custGeom>
              <a:avLst/>
              <a:gdLst>
                <a:gd name="T0" fmla="*/ 67 w 67"/>
                <a:gd name="T1" fmla="*/ 11 h 141"/>
                <a:gd name="T2" fmla="*/ 58 w 67"/>
                <a:gd name="T3" fmla="*/ 110 h 141"/>
                <a:gd name="T4" fmla="*/ 50 w 67"/>
                <a:gd name="T5" fmla="*/ 135 h 141"/>
                <a:gd name="T6" fmla="*/ 17 w 67"/>
                <a:gd name="T7" fmla="*/ 36 h 141"/>
                <a:gd name="T8" fmla="*/ 1 w 67"/>
                <a:gd name="T9" fmla="*/ 3 h 141"/>
                <a:gd name="T10" fmla="*/ 0 60000 65536"/>
                <a:gd name="T11" fmla="*/ 0 60000 65536"/>
                <a:gd name="T12" fmla="*/ 0 60000 65536"/>
                <a:gd name="T13" fmla="*/ 0 60000 65536"/>
                <a:gd name="T14" fmla="*/ 0 60000 65536"/>
                <a:gd name="T15" fmla="*/ 0 w 67"/>
                <a:gd name="T16" fmla="*/ 0 h 141"/>
                <a:gd name="T17" fmla="*/ 67 w 67"/>
                <a:gd name="T18" fmla="*/ 141 h 141"/>
              </a:gdLst>
              <a:ahLst/>
              <a:cxnLst>
                <a:cxn ang="T10">
                  <a:pos x="T0" y="T1"/>
                </a:cxn>
                <a:cxn ang="T11">
                  <a:pos x="T2" y="T3"/>
                </a:cxn>
                <a:cxn ang="T12">
                  <a:pos x="T4" y="T5"/>
                </a:cxn>
                <a:cxn ang="T13">
                  <a:pos x="T6" y="T7"/>
                </a:cxn>
                <a:cxn ang="T14">
                  <a:pos x="T8" y="T9"/>
                </a:cxn>
              </a:cxnLst>
              <a:rect l="T15" t="T16" r="T17" b="T18"/>
              <a:pathLst>
                <a:path w="67" h="141">
                  <a:moveTo>
                    <a:pt x="67" y="11"/>
                  </a:moveTo>
                  <a:cubicBezTo>
                    <a:pt x="64" y="44"/>
                    <a:pt x="63" y="77"/>
                    <a:pt x="58" y="110"/>
                  </a:cubicBezTo>
                  <a:cubicBezTo>
                    <a:pt x="57" y="119"/>
                    <a:pt x="56" y="141"/>
                    <a:pt x="50" y="135"/>
                  </a:cubicBezTo>
                  <a:cubicBezTo>
                    <a:pt x="36" y="120"/>
                    <a:pt x="27" y="57"/>
                    <a:pt x="17" y="36"/>
                  </a:cubicBezTo>
                  <a:cubicBezTo>
                    <a:pt x="0" y="0"/>
                    <a:pt x="1" y="23"/>
                    <a:pt x="1" y="3"/>
                  </a:cubicBezTo>
                </a:path>
              </a:pathLst>
            </a:custGeom>
            <a:noFill/>
            <a:ln w="28575">
              <a:solidFill>
                <a:srgbClr val="66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endParaRPr lang="en-US" altLang="en-US" sz="4400" b="1">
                <a:latin typeface="Arial Narrow" pitchFamily="34" charset="0"/>
              </a:endParaRPr>
            </a:p>
          </p:txBody>
        </p:sp>
      </p:grpSp>
      <p:grpSp>
        <p:nvGrpSpPr>
          <p:cNvPr id="284701" name="Group 28"/>
          <p:cNvGrpSpPr>
            <a:grpSpLocks/>
          </p:cNvGrpSpPr>
          <p:nvPr/>
        </p:nvGrpSpPr>
        <p:grpSpPr bwMode="auto">
          <a:xfrm>
            <a:off x="1295400" y="3748088"/>
            <a:ext cx="463550" cy="976312"/>
            <a:chOff x="1056" y="1152"/>
            <a:chExt cx="292" cy="615"/>
          </a:xfrm>
        </p:grpSpPr>
        <p:sp>
          <p:nvSpPr>
            <p:cNvPr id="284702" name="Freeform 29"/>
            <p:cNvSpPr>
              <a:spLocks/>
            </p:cNvSpPr>
            <p:nvPr/>
          </p:nvSpPr>
          <p:spPr bwMode="auto">
            <a:xfrm>
              <a:off x="1056" y="1152"/>
              <a:ext cx="292" cy="549"/>
            </a:xfrm>
            <a:custGeom>
              <a:avLst/>
              <a:gdLst>
                <a:gd name="T0" fmla="*/ 168 w 292"/>
                <a:gd name="T1" fmla="*/ 0 h 549"/>
                <a:gd name="T2" fmla="*/ 143 w 292"/>
                <a:gd name="T3" fmla="*/ 49 h 549"/>
                <a:gd name="T4" fmla="*/ 94 w 292"/>
                <a:gd name="T5" fmla="*/ 82 h 549"/>
                <a:gd name="T6" fmla="*/ 119 w 292"/>
                <a:gd name="T7" fmla="*/ 98 h 549"/>
                <a:gd name="T8" fmla="*/ 143 w 292"/>
                <a:gd name="T9" fmla="*/ 106 h 549"/>
                <a:gd name="T10" fmla="*/ 86 w 292"/>
                <a:gd name="T11" fmla="*/ 147 h 549"/>
                <a:gd name="T12" fmla="*/ 102 w 292"/>
                <a:gd name="T13" fmla="*/ 172 h 549"/>
                <a:gd name="T14" fmla="*/ 86 w 292"/>
                <a:gd name="T15" fmla="*/ 189 h 549"/>
                <a:gd name="T16" fmla="*/ 110 w 292"/>
                <a:gd name="T17" fmla="*/ 213 h 549"/>
                <a:gd name="T18" fmla="*/ 102 w 292"/>
                <a:gd name="T19" fmla="*/ 246 h 549"/>
                <a:gd name="T20" fmla="*/ 119 w 292"/>
                <a:gd name="T21" fmla="*/ 254 h 549"/>
                <a:gd name="T22" fmla="*/ 110 w 292"/>
                <a:gd name="T23" fmla="*/ 279 h 549"/>
                <a:gd name="T24" fmla="*/ 69 w 292"/>
                <a:gd name="T25" fmla="*/ 320 h 549"/>
                <a:gd name="T26" fmla="*/ 94 w 292"/>
                <a:gd name="T27" fmla="*/ 328 h 549"/>
                <a:gd name="T28" fmla="*/ 119 w 292"/>
                <a:gd name="T29" fmla="*/ 320 h 549"/>
                <a:gd name="T30" fmla="*/ 110 w 292"/>
                <a:gd name="T31" fmla="*/ 345 h 549"/>
                <a:gd name="T32" fmla="*/ 61 w 292"/>
                <a:gd name="T33" fmla="*/ 378 h 549"/>
                <a:gd name="T34" fmla="*/ 36 w 292"/>
                <a:gd name="T35" fmla="*/ 394 h 549"/>
                <a:gd name="T36" fmla="*/ 110 w 292"/>
                <a:gd name="T37" fmla="*/ 402 h 549"/>
                <a:gd name="T38" fmla="*/ 94 w 292"/>
                <a:gd name="T39" fmla="*/ 419 h 549"/>
                <a:gd name="T40" fmla="*/ 45 w 292"/>
                <a:gd name="T41" fmla="*/ 443 h 549"/>
                <a:gd name="T42" fmla="*/ 94 w 292"/>
                <a:gd name="T43" fmla="*/ 443 h 549"/>
                <a:gd name="T44" fmla="*/ 143 w 292"/>
                <a:gd name="T45" fmla="*/ 419 h 549"/>
                <a:gd name="T46" fmla="*/ 94 w 292"/>
                <a:gd name="T47" fmla="*/ 468 h 549"/>
                <a:gd name="T48" fmla="*/ 152 w 292"/>
                <a:gd name="T49" fmla="*/ 476 h 549"/>
                <a:gd name="T50" fmla="*/ 250 w 292"/>
                <a:gd name="T51" fmla="*/ 534 h 549"/>
                <a:gd name="T52" fmla="*/ 225 w 292"/>
                <a:gd name="T53" fmla="*/ 493 h 549"/>
                <a:gd name="T54" fmla="*/ 217 w 292"/>
                <a:gd name="T55" fmla="*/ 468 h 549"/>
                <a:gd name="T56" fmla="*/ 201 w 292"/>
                <a:gd name="T57" fmla="*/ 443 h 549"/>
                <a:gd name="T58" fmla="*/ 225 w 292"/>
                <a:gd name="T59" fmla="*/ 452 h 549"/>
                <a:gd name="T60" fmla="*/ 250 w 292"/>
                <a:gd name="T61" fmla="*/ 460 h 549"/>
                <a:gd name="T62" fmla="*/ 225 w 292"/>
                <a:gd name="T63" fmla="*/ 419 h 549"/>
                <a:gd name="T64" fmla="*/ 217 w 292"/>
                <a:gd name="T65" fmla="*/ 394 h 549"/>
                <a:gd name="T66" fmla="*/ 242 w 292"/>
                <a:gd name="T67" fmla="*/ 402 h 549"/>
                <a:gd name="T68" fmla="*/ 291 w 292"/>
                <a:gd name="T69" fmla="*/ 394 h 549"/>
                <a:gd name="T70" fmla="*/ 217 w 292"/>
                <a:gd name="T71" fmla="*/ 320 h 549"/>
                <a:gd name="T72" fmla="*/ 209 w 292"/>
                <a:gd name="T73" fmla="*/ 287 h 549"/>
                <a:gd name="T74" fmla="*/ 283 w 292"/>
                <a:gd name="T75" fmla="*/ 304 h 549"/>
                <a:gd name="T76" fmla="*/ 217 w 292"/>
                <a:gd name="T77" fmla="*/ 230 h 549"/>
                <a:gd name="T78" fmla="*/ 193 w 292"/>
                <a:gd name="T79" fmla="*/ 213 h 549"/>
                <a:gd name="T80" fmla="*/ 217 w 292"/>
                <a:gd name="T81" fmla="*/ 221 h 549"/>
                <a:gd name="T82" fmla="*/ 225 w 292"/>
                <a:gd name="T83" fmla="*/ 197 h 549"/>
                <a:gd name="T84" fmla="*/ 209 w 292"/>
                <a:gd name="T85" fmla="*/ 180 h 549"/>
                <a:gd name="T86" fmla="*/ 275 w 292"/>
                <a:gd name="T87" fmla="*/ 197 h 549"/>
                <a:gd name="T88" fmla="*/ 193 w 292"/>
                <a:gd name="T89" fmla="*/ 131 h 549"/>
                <a:gd name="T90" fmla="*/ 225 w 292"/>
                <a:gd name="T91" fmla="*/ 98 h 549"/>
                <a:gd name="T92" fmla="*/ 193 w 292"/>
                <a:gd name="T93" fmla="*/ 57 h 549"/>
                <a:gd name="T94" fmla="*/ 184 w 292"/>
                <a:gd name="T95" fmla="*/ 32 h 549"/>
                <a:gd name="T96" fmla="*/ 160 w 292"/>
                <a:gd name="T97" fmla="*/ 16 h 549"/>
                <a:gd name="T98" fmla="*/ 168 w 292"/>
                <a:gd name="T99" fmla="*/ 0 h 54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92"/>
                <a:gd name="T151" fmla="*/ 0 h 549"/>
                <a:gd name="T152" fmla="*/ 292 w 292"/>
                <a:gd name="T153" fmla="*/ 549 h 54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92" h="549">
                  <a:moveTo>
                    <a:pt x="168" y="0"/>
                  </a:moveTo>
                  <a:cubicBezTo>
                    <a:pt x="161" y="30"/>
                    <a:pt x="166" y="32"/>
                    <a:pt x="143" y="49"/>
                  </a:cubicBezTo>
                  <a:cubicBezTo>
                    <a:pt x="127" y="61"/>
                    <a:pt x="94" y="82"/>
                    <a:pt x="94" y="82"/>
                  </a:cubicBezTo>
                  <a:cubicBezTo>
                    <a:pt x="102" y="87"/>
                    <a:pt x="110" y="94"/>
                    <a:pt x="119" y="98"/>
                  </a:cubicBezTo>
                  <a:cubicBezTo>
                    <a:pt x="127" y="102"/>
                    <a:pt x="140" y="98"/>
                    <a:pt x="143" y="106"/>
                  </a:cubicBezTo>
                  <a:cubicBezTo>
                    <a:pt x="147" y="119"/>
                    <a:pt x="94" y="144"/>
                    <a:pt x="86" y="147"/>
                  </a:cubicBezTo>
                  <a:cubicBezTo>
                    <a:pt x="47" y="186"/>
                    <a:pt x="81" y="142"/>
                    <a:pt x="102" y="172"/>
                  </a:cubicBezTo>
                  <a:cubicBezTo>
                    <a:pt x="106" y="178"/>
                    <a:pt x="92" y="184"/>
                    <a:pt x="86" y="189"/>
                  </a:cubicBezTo>
                  <a:cubicBezTo>
                    <a:pt x="27" y="233"/>
                    <a:pt x="2" y="225"/>
                    <a:pt x="110" y="213"/>
                  </a:cubicBezTo>
                  <a:cubicBezTo>
                    <a:pt x="107" y="224"/>
                    <a:pt x="107" y="236"/>
                    <a:pt x="102" y="246"/>
                  </a:cubicBezTo>
                  <a:cubicBezTo>
                    <a:pt x="92" y="268"/>
                    <a:pt x="59" y="270"/>
                    <a:pt x="119" y="254"/>
                  </a:cubicBezTo>
                  <a:cubicBezTo>
                    <a:pt x="116" y="262"/>
                    <a:pt x="115" y="272"/>
                    <a:pt x="110" y="279"/>
                  </a:cubicBezTo>
                  <a:cubicBezTo>
                    <a:pt x="98" y="294"/>
                    <a:pt x="69" y="320"/>
                    <a:pt x="69" y="320"/>
                  </a:cubicBezTo>
                  <a:cubicBezTo>
                    <a:pt x="77" y="323"/>
                    <a:pt x="85" y="328"/>
                    <a:pt x="94" y="328"/>
                  </a:cubicBezTo>
                  <a:cubicBezTo>
                    <a:pt x="103" y="328"/>
                    <a:pt x="113" y="314"/>
                    <a:pt x="119" y="320"/>
                  </a:cubicBezTo>
                  <a:cubicBezTo>
                    <a:pt x="125" y="326"/>
                    <a:pt x="116" y="339"/>
                    <a:pt x="110" y="345"/>
                  </a:cubicBezTo>
                  <a:cubicBezTo>
                    <a:pt x="96" y="359"/>
                    <a:pt x="77" y="367"/>
                    <a:pt x="61" y="378"/>
                  </a:cubicBezTo>
                  <a:cubicBezTo>
                    <a:pt x="53" y="383"/>
                    <a:pt x="36" y="394"/>
                    <a:pt x="36" y="394"/>
                  </a:cubicBezTo>
                  <a:cubicBezTo>
                    <a:pt x="61" y="397"/>
                    <a:pt x="87" y="392"/>
                    <a:pt x="110" y="402"/>
                  </a:cubicBezTo>
                  <a:cubicBezTo>
                    <a:pt x="117" y="405"/>
                    <a:pt x="100" y="414"/>
                    <a:pt x="94" y="419"/>
                  </a:cubicBezTo>
                  <a:cubicBezTo>
                    <a:pt x="73" y="436"/>
                    <a:pt x="69" y="435"/>
                    <a:pt x="45" y="443"/>
                  </a:cubicBezTo>
                  <a:cubicBezTo>
                    <a:pt x="0" y="488"/>
                    <a:pt x="78" y="447"/>
                    <a:pt x="94" y="443"/>
                  </a:cubicBezTo>
                  <a:cubicBezTo>
                    <a:pt x="94" y="443"/>
                    <a:pt x="137" y="413"/>
                    <a:pt x="143" y="419"/>
                  </a:cubicBezTo>
                  <a:cubicBezTo>
                    <a:pt x="163" y="439"/>
                    <a:pt x="101" y="466"/>
                    <a:pt x="94" y="468"/>
                  </a:cubicBezTo>
                  <a:cubicBezTo>
                    <a:pt x="53" y="532"/>
                    <a:pt x="123" y="485"/>
                    <a:pt x="152" y="476"/>
                  </a:cubicBezTo>
                  <a:cubicBezTo>
                    <a:pt x="186" y="499"/>
                    <a:pt x="213" y="521"/>
                    <a:pt x="250" y="534"/>
                  </a:cubicBezTo>
                  <a:cubicBezTo>
                    <a:pt x="227" y="463"/>
                    <a:pt x="259" y="549"/>
                    <a:pt x="225" y="493"/>
                  </a:cubicBezTo>
                  <a:cubicBezTo>
                    <a:pt x="220" y="486"/>
                    <a:pt x="221" y="476"/>
                    <a:pt x="217" y="468"/>
                  </a:cubicBezTo>
                  <a:cubicBezTo>
                    <a:pt x="213" y="459"/>
                    <a:pt x="197" y="452"/>
                    <a:pt x="201" y="443"/>
                  </a:cubicBezTo>
                  <a:cubicBezTo>
                    <a:pt x="205" y="435"/>
                    <a:pt x="217" y="449"/>
                    <a:pt x="225" y="452"/>
                  </a:cubicBezTo>
                  <a:cubicBezTo>
                    <a:pt x="233" y="455"/>
                    <a:pt x="242" y="457"/>
                    <a:pt x="250" y="460"/>
                  </a:cubicBezTo>
                  <a:cubicBezTo>
                    <a:pt x="227" y="389"/>
                    <a:pt x="259" y="475"/>
                    <a:pt x="225" y="419"/>
                  </a:cubicBezTo>
                  <a:cubicBezTo>
                    <a:pt x="220" y="412"/>
                    <a:pt x="211" y="400"/>
                    <a:pt x="217" y="394"/>
                  </a:cubicBezTo>
                  <a:cubicBezTo>
                    <a:pt x="223" y="388"/>
                    <a:pt x="234" y="399"/>
                    <a:pt x="242" y="402"/>
                  </a:cubicBezTo>
                  <a:cubicBezTo>
                    <a:pt x="258" y="399"/>
                    <a:pt x="288" y="410"/>
                    <a:pt x="291" y="394"/>
                  </a:cubicBezTo>
                  <a:cubicBezTo>
                    <a:pt x="292" y="391"/>
                    <a:pt x="227" y="330"/>
                    <a:pt x="217" y="320"/>
                  </a:cubicBezTo>
                  <a:cubicBezTo>
                    <a:pt x="214" y="309"/>
                    <a:pt x="200" y="294"/>
                    <a:pt x="209" y="287"/>
                  </a:cubicBezTo>
                  <a:cubicBezTo>
                    <a:pt x="213" y="284"/>
                    <a:pt x="276" y="302"/>
                    <a:pt x="283" y="304"/>
                  </a:cubicBezTo>
                  <a:cubicBezTo>
                    <a:pt x="273" y="273"/>
                    <a:pt x="243" y="251"/>
                    <a:pt x="217" y="230"/>
                  </a:cubicBezTo>
                  <a:cubicBezTo>
                    <a:pt x="209" y="224"/>
                    <a:pt x="193" y="223"/>
                    <a:pt x="193" y="213"/>
                  </a:cubicBezTo>
                  <a:cubicBezTo>
                    <a:pt x="193" y="205"/>
                    <a:pt x="209" y="218"/>
                    <a:pt x="217" y="221"/>
                  </a:cubicBezTo>
                  <a:cubicBezTo>
                    <a:pt x="220" y="213"/>
                    <a:pt x="227" y="205"/>
                    <a:pt x="225" y="197"/>
                  </a:cubicBezTo>
                  <a:cubicBezTo>
                    <a:pt x="224" y="189"/>
                    <a:pt x="202" y="182"/>
                    <a:pt x="209" y="180"/>
                  </a:cubicBezTo>
                  <a:cubicBezTo>
                    <a:pt x="217" y="178"/>
                    <a:pt x="263" y="193"/>
                    <a:pt x="275" y="197"/>
                  </a:cubicBezTo>
                  <a:cubicBezTo>
                    <a:pt x="251" y="173"/>
                    <a:pt x="222" y="150"/>
                    <a:pt x="193" y="131"/>
                  </a:cubicBezTo>
                  <a:cubicBezTo>
                    <a:pt x="260" y="109"/>
                    <a:pt x="158" y="120"/>
                    <a:pt x="225" y="98"/>
                  </a:cubicBezTo>
                  <a:cubicBezTo>
                    <a:pt x="215" y="84"/>
                    <a:pt x="202" y="72"/>
                    <a:pt x="193" y="57"/>
                  </a:cubicBezTo>
                  <a:cubicBezTo>
                    <a:pt x="188" y="49"/>
                    <a:pt x="190" y="39"/>
                    <a:pt x="184" y="32"/>
                  </a:cubicBezTo>
                  <a:cubicBezTo>
                    <a:pt x="178" y="25"/>
                    <a:pt x="164" y="25"/>
                    <a:pt x="160" y="16"/>
                  </a:cubicBezTo>
                  <a:cubicBezTo>
                    <a:pt x="157" y="11"/>
                    <a:pt x="165" y="5"/>
                    <a:pt x="168" y="0"/>
                  </a:cubicBezTo>
                  <a:close/>
                </a:path>
              </a:pathLst>
            </a:custGeom>
            <a:solidFill>
              <a:schemeClr val="accent1"/>
            </a:solidFill>
            <a:ln w="9525">
              <a:solidFill>
                <a:schemeClr val="tx1"/>
              </a:solidFill>
              <a:round/>
              <a:headEnd/>
              <a:tailEnd/>
            </a:ln>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endParaRPr lang="en-US" altLang="en-US" sz="4400" b="1">
                <a:latin typeface="Arial Narrow" pitchFamily="34" charset="0"/>
              </a:endParaRPr>
            </a:p>
          </p:txBody>
        </p:sp>
        <p:sp>
          <p:nvSpPr>
            <p:cNvPr id="284703" name="Freeform 30"/>
            <p:cNvSpPr>
              <a:spLocks/>
            </p:cNvSpPr>
            <p:nvPr/>
          </p:nvSpPr>
          <p:spPr bwMode="auto">
            <a:xfrm>
              <a:off x="1216" y="1611"/>
              <a:ext cx="24" cy="156"/>
            </a:xfrm>
            <a:custGeom>
              <a:avLst/>
              <a:gdLst>
                <a:gd name="T0" fmla="*/ 0 w 24"/>
                <a:gd name="T1" fmla="*/ 0 h 156"/>
                <a:gd name="T2" fmla="*/ 9 w 24"/>
                <a:gd name="T3" fmla="*/ 156 h 156"/>
                <a:gd name="T4" fmla="*/ 0 60000 65536"/>
                <a:gd name="T5" fmla="*/ 0 60000 65536"/>
                <a:gd name="T6" fmla="*/ 0 w 24"/>
                <a:gd name="T7" fmla="*/ 0 h 156"/>
                <a:gd name="T8" fmla="*/ 24 w 24"/>
                <a:gd name="T9" fmla="*/ 156 h 156"/>
              </a:gdLst>
              <a:ahLst/>
              <a:cxnLst>
                <a:cxn ang="T4">
                  <a:pos x="T0" y="T1"/>
                </a:cxn>
                <a:cxn ang="T5">
                  <a:pos x="T2" y="T3"/>
                </a:cxn>
              </a:cxnLst>
              <a:rect l="T6" t="T7" r="T8" b="T9"/>
              <a:pathLst>
                <a:path w="24" h="156">
                  <a:moveTo>
                    <a:pt x="0" y="0"/>
                  </a:moveTo>
                  <a:cubicBezTo>
                    <a:pt x="24" y="65"/>
                    <a:pt x="9" y="15"/>
                    <a:pt x="9" y="156"/>
                  </a:cubicBezTo>
                </a:path>
              </a:pathLst>
            </a:custGeom>
            <a:noFill/>
            <a:ln w="28575">
              <a:solidFill>
                <a:srgbClr val="66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endParaRPr lang="en-US" altLang="en-US" sz="4400" b="1">
                <a:latin typeface="Arial Narrow" pitchFamily="34" charset="0"/>
              </a:endParaRPr>
            </a:p>
          </p:txBody>
        </p:sp>
      </p:grpSp>
      <p:grpSp>
        <p:nvGrpSpPr>
          <p:cNvPr id="284704" name="Group 31"/>
          <p:cNvGrpSpPr>
            <a:grpSpLocks/>
          </p:cNvGrpSpPr>
          <p:nvPr/>
        </p:nvGrpSpPr>
        <p:grpSpPr bwMode="auto">
          <a:xfrm>
            <a:off x="533400" y="3976688"/>
            <a:ext cx="463550" cy="976312"/>
            <a:chOff x="1056" y="1152"/>
            <a:chExt cx="292" cy="615"/>
          </a:xfrm>
        </p:grpSpPr>
        <p:sp>
          <p:nvSpPr>
            <p:cNvPr id="284705" name="Freeform 32"/>
            <p:cNvSpPr>
              <a:spLocks/>
            </p:cNvSpPr>
            <p:nvPr/>
          </p:nvSpPr>
          <p:spPr bwMode="auto">
            <a:xfrm>
              <a:off x="1056" y="1152"/>
              <a:ext cx="292" cy="549"/>
            </a:xfrm>
            <a:custGeom>
              <a:avLst/>
              <a:gdLst>
                <a:gd name="T0" fmla="*/ 168 w 292"/>
                <a:gd name="T1" fmla="*/ 0 h 549"/>
                <a:gd name="T2" fmla="*/ 143 w 292"/>
                <a:gd name="T3" fmla="*/ 49 h 549"/>
                <a:gd name="T4" fmla="*/ 94 w 292"/>
                <a:gd name="T5" fmla="*/ 82 h 549"/>
                <a:gd name="T6" fmla="*/ 119 w 292"/>
                <a:gd name="T7" fmla="*/ 98 h 549"/>
                <a:gd name="T8" fmla="*/ 143 w 292"/>
                <a:gd name="T9" fmla="*/ 106 h 549"/>
                <a:gd name="T10" fmla="*/ 86 w 292"/>
                <a:gd name="T11" fmla="*/ 147 h 549"/>
                <a:gd name="T12" fmla="*/ 102 w 292"/>
                <a:gd name="T13" fmla="*/ 172 h 549"/>
                <a:gd name="T14" fmla="*/ 86 w 292"/>
                <a:gd name="T15" fmla="*/ 189 h 549"/>
                <a:gd name="T16" fmla="*/ 110 w 292"/>
                <a:gd name="T17" fmla="*/ 213 h 549"/>
                <a:gd name="T18" fmla="*/ 102 w 292"/>
                <a:gd name="T19" fmla="*/ 246 h 549"/>
                <a:gd name="T20" fmla="*/ 119 w 292"/>
                <a:gd name="T21" fmla="*/ 254 h 549"/>
                <a:gd name="T22" fmla="*/ 110 w 292"/>
                <a:gd name="T23" fmla="*/ 279 h 549"/>
                <a:gd name="T24" fmla="*/ 69 w 292"/>
                <a:gd name="T25" fmla="*/ 320 h 549"/>
                <a:gd name="T26" fmla="*/ 94 w 292"/>
                <a:gd name="T27" fmla="*/ 328 h 549"/>
                <a:gd name="T28" fmla="*/ 119 w 292"/>
                <a:gd name="T29" fmla="*/ 320 h 549"/>
                <a:gd name="T30" fmla="*/ 110 w 292"/>
                <a:gd name="T31" fmla="*/ 345 h 549"/>
                <a:gd name="T32" fmla="*/ 61 w 292"/>
                <a:gd name="T33" fmla="*/ 378 h 549"/>
                <a:gd name="T34" fmla="*/ 36 w 292"/>
                <a:gd name="T35" fmla="*/ 394 h 549"/>
                <a:gd name="T36" fmla="*/ 110 w 292"/>
                <a:gd name="T37" fmla="*/ 402 h 549"/>
                <a:gd name="T38" fmla="*/ 94 w 292"/>
                <a:gd name="T39" fmla="*/ 419 h 549"/>
                <a:gd name="T40" fmla="*/ 45 w 292"/>
                <a:gd name="T41" fmla="*/ 443 h 549"/>
                <a:gd name="T42" fmla="*/ 94 w 292"/>
                <a:gd name="T43" fmla="*/ 443 h 549"/>
                <a:gd name="T44" fmla="*/ 143 w 292"/>
                <a:gd name="T45" fmla="*/ 419 h 549"/>
                <a:gd name="T46" fmla="*/ 94 w 292"/>
                <a:gd name="T47" fmla="*/ 468 h 549"/>
                <a:gd name="T48" fmla="*/ 152 w 292"/>
                <a:gd name="T49" fmla="*/ 476 h 549"/>
                <a:gd name="T50" fmla="*/ 250 w 292"/>
                <a:gd name="T51" fmla="*/ 534 h 549"/>
                <a:gd name="T52" fmla="*/ 225 w 292"/>
                <a:gd name="T53" fmla="*/ 493 h 549"/>
                <a:gd name="T54" fmla="*/ 217 w 292"/>
                <a:gd name="T55" fmla="*/ 468 h 549"/>
                <a:gd name="T56" fmla="*/ 201 w 292"/>
                <a:gd name="T57" fmla="*/ 443 h 549"/>
                <a:gd name="T58" fmla="*/ 225 w 292"/>
                <a:gd name="T59" fmla="*/ 452 h 549"/>
                <a:gd name="T60" fmla="*/ 250 w 292"/>
                <a:gd name="T61" fmla="*/ 460 h 549"/>
                <a:gd name="T62" fmla="*/ 225 w 292"/>
                <a:gd name="T63" fmla="*/ 419 h 549"/>
                <a:gd name="T64" fmla="*/ 217 w 292"/>
                <a:gd name="T65" fmla="*/ 394 h 549"/>
                <a:gd name="T66" fmla="*/ 242 w 292"/>
                <a:gd name="T67" fmla="*/ 402 h 549"/>
                <a:gd name="T68" fmla="*/ 291 w 292"/>
                <a:gd name="T69" fmla="*/ 394 h 549"/>
                <a:gd name="T70" fmla="*/ 217 w 292"/>
                <a:gd name="T71" fmla="*/ 320 h 549"/>
                <a:gd name="T72" fmla="*/ 209 w 292"/>
                <a:gd name="T73" fmla="*/ 287 h 549"/>
                <a:gd name="T74" fmla="*/ 283 w 292"/>
                <a:gd name="T75" fmla="*/ 304 h 549"/>
                <a:gd name="T76" fmla="*/ 217 w 292"/>
                <a:gd name="T77" fmla="*/ 230 h 549"/>
                <a:gd name="T78" fmla="*/ 193 w 292"/>
                <a:gd name="T79" fmla="*/ 213 h 549"/>
                <a:gd name="T80" fmla="*/ 217 w 292"/>
                <a:gd name="T81" fmla="*/ 221 h 549"/>
                <a:gd name="T82" fmla="*/ 225 w 292"/>
                <a:gd name="T83" fmla="*/ 197 h 549"/>
                <a:gd name="T84" fmla="*/ 209 w 292"/>
                <a:gd name="T85" fmla="*/ 180 h 549"/>
                <a:gd name="T86" fmla="*/ 275 w 292"/>
                <a:gd name="T87" fmla="*/ 197 h 549"/>
                <a:gd name="T88" fmla="*/ 193 w 292"/>
                <a:gd name="T89" fmla="*/ 131 h 549"/>
                <a:gd name="T90" fmla="*/ 225 w 292"/>
                <a:gd name="T91" fmla="*/ 98 h 549"/>
                <a:gd name="T92" fmla="*/ 193 w 292"/>
                <a:gd name="T93" fmla="*/ 57 h 549"/>
                <a:gd name="T94" fmla="*/ 184 w 292"/>
                <a:gd name="T95" fmla="*/ 32 h 549"/>
                <a:gd name="T96" fmla="*/ 160 w 292"/>
                <a:gd name="T97" fmla="*/ 16 h 549"/>
                <a:gd name="T98" fmla="*/ 168 w 292"/>
                <a:gd name="T99" fmla="*/ 0 h 54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92"/>
                <a:gd name="T151" fmla="*/ 0 h 549"/>
                <a:gd name="T152" fmla="*/ 292 w 292"/>
                <a:gd name="T153" fmla="*/ 549 h 54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92" h="549">
                  <a:moveTo>
                    <a:pt x="168" y="0"/>
                  </a:moveTo>
                  <a:cubicBezTo>
                    <a:pt x="161" y="30"/>
                    <a:pt x="166" y="32"/>
                    <a:pt x="143" y="49"/>
                  </a:cubicBezTo>
                  <a:cubicBezTo>
                    <a:pt x="127" y="61"/>
                    <a:pt x="94" y="82"/>
                    <a:pt x="94" y="82"/>
                  </a:cubicBezTo>
                  <a:cubicBezTo>
                    <a:pt x="102" y="87"/>
                    <a:pt x="110" y="94"/>
                    <a:pt x="119" y="98"/>
                  </a:cubicBezTo>
                  <a:cubicBezTo>
                    <a:pt x="127" y="102"/>
                    <a:pt x="140" y="98"/>
                    <a:pt x="143" y="106"/>
                  </a:cubicBezTo>
                  <a:cubicBezTo>
                    <a:pt x="147" y="119"/>
                    <a:pt x="94" y="144"/>
                    <a:pt x="86" y="147"/>
                  </a:cubicBezTo>
                  <a:cubicBezTo>
                    <a:pt x="47" y="186"/>
                    <a:pt x="81" y="142"/>
                    <a:pt x="102" y="172"/>
                  </a:cubicBezTo>
                  <a:cubicBezTo>
                    <a:pt x="106" y="178"/>
                    <a:pt x="92" y="184"/>
                    <a:pt x="86" y="189"/>
                  </a:cubicBezTo>
                  <a:cubicBezTo>
                    <a:pt x="27" y="233"/>
                    <a:pt x="2" y="225"/>
                    <a:pt x="110" y="213"/>
                  </a:cubicBezTo>
                  <a:cubicBezTo>
                    <a:pt x="107" y="224"/>
                    <a:pt x="107" y="236"/>
                    <a:pt x="102" y="246"/>
                  </a:cubicBezTo>
                  <a:cubicBezTo>
                    <a:pt x="92" y="268"/>
                    <a:pt x="59" y="270"/>
                    <a:pt x="119" y="254"/>
                  </a:cubicBezTo>
                  <a:cubicBezTo>
                    <a:pt x="116" y="262"/>
                    <a:pt x="115" y="272"/>
                    <a:pt x="110" y="279"/>
                  </a:cubicBezTo>
                  <a:cubicBezTo>
                    <a:pt x="98" y="294"/>
                    <a:pt x="69" y="320"/>
                    <a:pt x="69" y="320"/>
                  </a:cubicBezTo>
                  <a:cubicBezTo>
                    <a:pt x="77" y="323"/>
                    <a:pt x="85" y="328"/>
                    <a:pt x="94" y="328"/>
                  </a:cubicBezTo>
                  <a:cubicBezTo>
                    <a:pt x="103" y="328"/>
                    <a:pt x="113" y="314"/>
                    <a:pt x="119" y="320"/>
                  </a:cubicBezTo>
                  <a:cubicBezTo>
                    <a:pt x="125" y="326"/>
                    <a:pt x="116" y="339"/>
                    <a:pt x="110" y="345"/>
                  </a:cubicBezTo>
                  <a:cubicBezTo>
                    <a:pt x="96" y="359"/>
                    <a:pt x="77" y="367"/>
                    <a:pt x="61" y="378"/>
                  </a:cubicBezTo>
                  <a:cubicBezTo>
                    <a:pt x="53" y="383"/>
                    <a:pt x="36" y="394"/>
                    <a:pt x="36" y="394"/>
                  </a:cubicBezTo>
                  <a:cubicBezTo>
                    <a:pt x="61" y="397"/>
                    <a:pt x="87" y="392"/>
                    <a:pt x="110" y="402"/>
                  </a:cubicBezTo>
                  <a:cubicBezTo>
                    <a:pt x="117" y="405"/>
                    <a:pt x="100" y="414"/>
                    <a:pt x="94" y="419"/>
                  </a:cubicBezTo>
                  <a:cubicBezTo>
                    <a:pt x="73" y="436"/>
                    <a:pt x="69" y="435"/>
                    <a:pt x="45" y="443"/>
                  </a:cubicBezTo>
                  <a:cubicBezTo>
                    <a:pt x="0" y="488"/>
                    <a:pt x="78" y="447"/>
                    <a:pt x="94" y="443"/>
                  </a:cubicBezTo>
                  <a:cubicBezTo>
                    <a:pt x="94" y="443"/>
                    <a:pt x="137" y="413"/>
                    <a:pt x="143" y="419"/>
                  </a:cubicBezTo>
                  <a:cubicBezTo>
                    <a:pt x="163" y="439"/>
                    <a:pt x="101" y="466"/>
                    <a:pt x="94" y="468"/>
                  </a:cubicBezTo>
                  <a:cubicBezTo>
                    <a:pt x="53" y="532"/>
                    <a:pt x="123" y="485"/>
                    <a:pt x="152" y="476"/>
                  </a:cubicBezTo>
                  <a:cubicBezTo>
                    <a:pt x="186" y="499"/>
                    <a:pt x="213" y="521"/>
                    <a:pt x="250" y="534"/>
                  </a:cubicBezTo>
                  <a:cubicBezTo>
                    <a:pt x="227" y="463"/>
                    <a:pt x="259" y="549"/>
                    <a:pt x="225" y="493"/>
                  </a:cubicBezTo>
                  <a:cubicBezTo>
                    <a:pt x="220" y="486"/>
                    <a:pt x="221" y="476"/>
                    <a:pt x="217" y="468"/>
                  </a:cubicBezTo>
                  <a:cubicBezTo>
                    <a:pt x="213" y="459"/>
                    <a:pt x="197" y="452"/>
                    <a:pt x="201" y="443"/>
                  </a:cubicBezTo>
                  <a:cubicBezTo>
                    <a:pt x="205" y="435"/>
                    <a:pt x="217" y="449"/>
                    <a:pt x="225" y="452"/>
                  </a:cubicBezTo>
                  <a:cubicBezTo>
                    <a:pt x="233" y="455"/>
                    <a:pt x="242" y="457"/>
                    <a:pt x="250" y="460"/>
                  </a:cubicBezTo>
                  <a:cubicBezTo>
                    <a:pt x="227" y="389"/>
                    <a:pt x="259" y="475"/>
                    <a:pt x="225" y="419"/>
                  </a:cubicBezTo>
                  <a:cubicBezTo>
                    <a:pt x="220" y="412"/>
                    <a:pt x="211" y="400"/>
                    <a:pt x="217" y="394"/>
                  </a:cubicBezTo>
                  <a:cubicBezTo>
                    <a:pt x="223" y="388"/>
                    <a:pt x="234" y="399"/>
                    <a:pt x="242" y="402"/>
                  </a:cubicBezTo>
                  <a:cubicBezTo>
                    <a:pt x="258" y="399"/>
                    <a:pt x="288" y="410"/>
                    <a:pt x="291" y="394"/>
                  </a:cubicBezTo>
                  <a:cubicBezTo>
                    <a:pt x="292" y="391"/>
                    <a:pt x="227" y="330"/>
                    <a:pt x="217" y="320"/>
                  </a:cubicBezTo>
                  <a:cubicBezTo>
                    <a:pt x="214" y="309"/>
                    <a:pt x="200" y="294"/>
                    <a:pt x="209" y="287"/>
                  </a:cubicBezTo>
                  <a:cubicBezTo>
                    <a:pt x="213" y="284"/>
                    <a:pt x="276" y="302"/>
                    <a:pt x="283" y="304"/>
                  </a:cubicBezTo>
                  <a:cubicBezTo>
                    <a:pt x="273" y="273"/>
                    <a:pt x="243" y="251"/>
                    <a:pt x="217" y="230"/>
                  </a:cubicBezTo>
                  <a:cubicBezTo>
                    <a:pt x="209" y="224"/>
                    <a:pt x="193" y="223"/>
                    <a:pt x="193" y="213"/>
                  </a:cubicBezTo>
                  <a:cubicBezTo>
                    <a:pt x="193" y="205"/>
                    <a:pt x="209" y="218"/>
                    <a:pt x="217" y="221"/>
                  </a:cubicBezTo>
                  <a:cubicBezTo>
                    <a:pt x="220" y="213"/>
                    <a:pt x="227" y="205"/>
                    <a:pt x="225" y="197"/>
                  </a:cubicBezTo>
                  <a:cubicBezTo>
                    <a:pt x="224" y="189"/>
                    <a:pt x="202" y="182"/>
                    <a:pt x="209" y="180"/>
                  </a:cubicBezTo>
                  <a:cubicBezTo>
                    <a:pt x="217" y="178"/>
                    <a:pt x="263" y="193"/>
                    <a:pt x="275" y="197"/>
                  </a:cubicBezTo>
                  <a:cubicBezTo>
                    <a:pt x="251" y="173"/>
                    <a:pt x="222" y="150"/>
                    <a:pt x="193" y="131"/>
                  </a:cubicBezTo>
                  <a:cubicBezTo>
                    <a:pt x="260" y="109"/>
                    <a:pt x="158" y="120"/>
                    <a:pt x="225" y="98"/>
                  </a:cubicBezTo>
                  <a:cubicBezTo>
                    <a:pt x="215" y="84"/>
                    <a:pt x="202" y="72"/>
                    <a:pt x="193" y="57"/>
                  </a:cubicBezTo>
                  <a:cubicBezTo>
                    <a:pt x="188" y="49"/>
                    <a:pt x="190" y="39"/>
                    <a:pt x="184" y="32"/>
                  </a:cubicBezTo>
                  <a:cubicBezTo>
                    <a:pt x="178" y="25"/>
                    <a:pt x="164" y="25"/>
                    <a:pt x="160" y="16"/>
                  </a:cubicBezTo>
                  <a:cubicBezTo>
                    <a:pt x="157" y="11"/>
                    <a:pt x="165" y="5"/>
                    <a:pt x="168" y="0"/>
                  </a:cubicBezTo>
                  <a:close/>
                </a:path>
              </a:pathLst>
            </a:custGeom>
            <a:solidFill>
              <a:schemeClr val="accent1"/>
            </a:solidFill>
            <a:ln w="9525">
              <a:solidFill>
                <a:schemeClr val="tx1"/>
              </a:solidFill>
              <a:round/>
              <a:headEnd/>
              <a:tailEnd/>
            </a:ln>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endParaRPr lang="en-US" altLang="en-US" sz="4400" b="1">
                <a:latin typeface="Arial Narrow" pitchFamily="34" charset="0"/>
              </a:endParaRPr>
            </a:p>
          </p:txBody>
        </p:sp>
        <p:sp>
          <p:nvSpPr>
            <p:cNvPr id="284706" name="Freeform 33"/>
            <p:cNvSpPr>
              <a:spLocks/>
            </p:cNvSpPr>
            <p:nvPr/>
          </p:nvSpPr>
          <p:spPr bwMode="auto">
            <a:xfrm>
              <a:off x="1216" y="1611"/>
              <a:ext cx="24" cy="156"/>
            </a:xfrm>
            <a:custGeom>
              <a:avLst/>
              <a:gdLst>
                <a:gd name="T0" fmla="*/ 0 w 24"/>
                <a:gd name="T1" fmla="*/ 0 h 156"/>
                <a:gd name="T2" fmla="*/ 9 w 24"/>
                <a:gd name="T3" fmla="*/ 156 h 156"/>
                <a:gd name="T4" fmla="*/ 0 60000 65536"/>
                <a:gd name="T5" fmla="*/ 0 60000 65536"/>
                <a:gd name="T6" fmla="*/ 0 w 24"/>
                <a:gd name="T7" fmla="*/ 0 h 156"/>
                <a:gd name="T8" fmla="*/ 24 w 24"/>
                <a:gd name="T9" fmla="*/ 156 h 156"/>
              </a:gdLst>
              <a:ahLst/>
              <a:cxnLst>
                <a:cxn ang="T4">
                  <a:pos x="T0" y="T1"/>
                </a:cxn>
                <a:cxn ang="T5">
                  <a:pos x="T2" y="T3"/>
                </a:cxn>
              </a:cxnLst>
              <a:rect l="T6" t="T7" r="T8" b="T9"/>
              <a:pathLst>
                <a:path w="24" h="156">
                  <a:moveTo>
                    <a:pt x="0" y="0"/>
                  </a:moveTo>
                  <a:cubicBezTo>
                    <a:pt x="24" y="65"/>
                    <a:pt x="9" y="15"/>
                    <a:pt x="9" y="156"/>
                  </a:cubicBezTo>
                </a:path>
              </a:pathLst>
            </a:custGeom>
            <a:noFill/>
            <a:ln w="28575">
              <a:solidFill>
                <a:srgbClr val="66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endParaRPr lang="en-US" altLang="en-US" sz="4400" b="1">
                <a:latin typeface="Arial Narrow" pitchFamily="34" charset="0"/>
              </a:endParaRPr>
            </a:p>
          </p:txBody>
        </p:sp>
      </p:grpSp>
      <p:grpSp>
        <p:nvGrpSpPr>
          <p:cNvPr id="284707" name="Group 34"/>
          <p:cNvGrpSpPr>
            <a:grpSpLocks/>
          </p:cNvGrpSpPr>
          <p:nvPr/>
        </p:nvGrpSpPr>
        <p:grpSpPr bwMode="auto">
          <a:xfrm>
            <a:off x="914400" y="3900488"/>
            <a:ext cx="396875" cy="952500"/>
            <a:chOff x="1759" y="1167"/>
            <a:chExt cx="250" cy="600"/>
          </a:xfrm>
        </p:grpSpPr>
        <p:sp>
          <p:nvSpPr>
            <p:cNvPr id="284708" name="Freeform 35"/>
            <p:cNvSpPr>
              <a:spLocks/>
            </p:cNvSpPr>
            <p:nvPr/>
          </p:nvSpPr>
          <p:spPr bwMode="auto">
            <a:xfrm>
              <a:off x="1759" y="1167"/>
              <a:ext cx="250" cy="513"/>
            </a:xfrm>
            <a:custGeom>
              <a:avLst/>
              <a:gdLst>
                <a:gd name="T0" fmla="*/ 123 w 250"/>
                <a:gd name="T1" fmla="*/ 0 h 513"/>
                <a:gd name="T2" fmla="*/ 41 w 250"/>
                <a:gd name="T3" fmla="*/ 66 h 513"/>
                <a:gd name="T4" fmla="*/ 66 w 250"/>
                <a:gd name="T5" fmla="*/ 82 h 513"/>
                <a:gd name="T6" fmla="*/ 82 w 250"/>
                <a:gd name="T7" fmla="*/ 107 h 513"/>
                <a:gd name="T8" fmla="*/ 98 w 250"/>
                <a:gd name="T9" fmla="*/ 131 h 513"/>
                <a:gd name="T10" fmla="*/ 49 w 250"/>
                <a:gd name="T11" fmla="*/ 197 h 513"/>
                <a:gd name="T12" fmla="*/ 24 w 250"/>
                <a:gd name="T13" fmla="*/ 205 h 513"/>
                <a:gd name="T14" fmla="*/ 107 w 250"/>
                <a:gd name="T15" fmla="*/ 214 h 513"/>
                <a:gd name="T16" fmla="*/ 90 w 250"/>
                <a:gd name="T17" fmla="*/ 230 h 513"/>
                <a:gd name="T18" fmla="*/ 16 w 250"/>
                <a:gd name="T19" fmla="*/ 271 h 513"/>
                <a:gd name="T20" fmla="*/ 57 w 250"/>
                <a:gd name="T21" fmla="*/ 320 h 513"/>
                <a:gd name="T22" fmla="*/ 82 w 250"/>
                <a:gd name="T23" fmla="*/ 329 h 513"/>
                <a:gd name="T24" fmla="*/ 49 w 250"/>
                <a:gd name="T25" fmla="*/ 378 h 513"/>
                <a:gd name="T26" fmla="*/ 0 w 250"/>
                <a:gd name="T27" fmla="*/ 394 h 513"/>
                <a:gd name="T28" fmla="*/ 49 w 250"/>
                <a:gd name="T29" fmla="*/ 411 h 513"/>
                <a:gd name="T30" fmla="*/ 107 w 250"/>
                <a:gd name="T31" fmla="*/ 419 h 513"/>
                <a:gd name="T32" fmla="*/ 90 w 250"/>
                <a:gd name="T33" fmla="*/ 436 h 513"/>
                <a:gd name="T34" fmla="*/ 41 w 250"/>
                <a:gd name="T35" fmla="*/ 460 h 513"/>
                <a:gd name="T36" fmla="*/ 107 w 250"/>
                <a:gd name="T37" fmla="*/ 477 h 513"/>
                <a:gd name="T38" fmla="*/ 140 w 250"/>
                <a:gd name="T39" fmla="*/ 485 h 513"/>
                <a:gd name="T40" fmla="*/ 172 w 250"/>
                <a:gd name="T41" fmla="*/ 501 h 513"/>
                <a:gd name="T42" fmla="*/ 115 w 250"/>
                <a:gd name="T43" fmla="*/ 419 h 513"/>
                <a:gd name="T44" fmla="*/ 140 w 250"/>
                <a:gd name="T45" fmla="*/ 411 h 513"/>
                <a:gd name="T46" fmla="*/ 156 w 250"/>
                <a:gd name="T47" fmla="*/ 403 h 513"/>
                <a:gd name="T48" fmla="*/ 214 w 250"/>
                <a:gd name="T49" fmla="*/ 394 h 513"/>
                <a:gd name="T50" fmla="*/ 246 w 250"/>
                <a:gd name="T51" fmla="*/ 386 h 513"/>
                <a:gd name="T52" fmla="*/ 197 w 250"/>
                <a:gd name="T53" fmla="*/ 353 h 513"/>
                <a:gd name="T54" fmla="*/ 172 w 250"/>
                <a:gd name="T55" fmla="*/ 337 h 513"/>
                <a:gd name="T56" fmla="*/ 156 w 250"/>
                <a:gd name="T57" fmla="*/ 279 h 513"/>
                <a:gd name="T58" fmla="*/ 205 w 250"/>
                <a:gd name="T59" fmla="*/ 271 h 513"/>
                <a:gd name="T60" fmla="*/ 140 w 250"/>
                <a:gd name="T61" fmla="*/ 214 h 513"/>
                <a:gd name="T62" fmla="*/ 156 w 250"/>
                <a:gd name="T63" fmla="*/ 164 h 513"/>
                <a:gd name="T64" fmla="*/ 181 w 250"/>
                <a:gd name="T65" fmla="*/ 156 h 513"/>
                <a:gd name="T66" fmla="*/ 164 w 250"/>
                <a:gd name="T67" fmla="*/ 131 h 513"/>
                <a:gd name="T68" fmla="*/ 123 w 250"/>
                <a:gd name="T69" fmla="*/ 82 h 513"/>
                <a:gd name="T70" fmla="*/ 115 w 250"/>
                <a:gd name="T71" fmla="*/ 33 h 513"/>
                <a:gd name="T72" fmla="*/ 123 w 250"/>
                <a:gd name="T73" fmla="*/ 0 h 51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50"/>
                <a:gd name="T112" fmla="*/ 0 h 513"/>
                <a:gd name="T113" fmla="*/ 250 w 250"/>
                <a:gd name="T114" fmla="*/ 513 h 51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50" h="513">
                  <a:moveTo>
                    <a:pt x="123" y="0"/>
                  </a:moveTo>
                  <a:cubicBezTo>
                    <a:pt x="94" y="18"/>
                    <a:pt x="64" y="41"/>
                    <a:pt x="41" y="66"/>
                  </a:cubicBezTo>
                  <a:cubicBezTo>
                    <a:pt x="49" y="71"/>
                    <a:pt x="56" y="82"/>
                    <a:pt x="66" y="82"/>
                  </a:cubicBezTo>
                  <a:cubicBezTo>
                    <a:pt x="97" y="82"/>
                    <a:pt x="99" y="22"/>
                    <a:pt x="82" y="107"/>
                  </a:cubicBezTo>
                  <a:cubicBezTo>
                    <a:pt x="87" y="115"/>
                    <a:pt x="98" y="121"/>
                    <a:pt x="98" y="131"/>
                  </a:cubicBezTo>
                  <a:cubicBezTo>
                    <a:pt x="98" y="141"/>
                    <a:pt x="56" y="191"/>
                    <a:pt x="49" y="197"/>
                  </a:cubicBezTo>
                  <a:cubicBezTo>
                    <a:pt x="42" y="202"/>
                    <a:pt x="32" y="202"/>
                    <a:pt x="24" y="205"/>
                  </a:cubicBezTo>
                  <a:cubicBezTo>
                    <a:pt x="52" y="208"/>
                    <a:pt x="81" y="204"/>
                    <a:pt x="107" y="214"/>
                  </a:cubicBezTo>
                  <a:cubicBezTo>
                    <a:pt x="114" y="217"/>
                    <a:pt x="96" y="224"/>
                    <a:pt x="90" y="230"/>
                  </a:cubicBezTo>
                  <a:cubicBezTo>
                    <a:pt x="65" y="255"/>
                    <a:pt x="50" y="263"/>
                    <a:pt x="16" y="271"/>
                  </a:cubicBezTo>
                  <a:cubicBezTo>
                    <a:pt x="55" y="298"/>
                    <a:pt x="73" y="277"/>
                    <a:pt x="57" y="320"/>
                  </a:cubicBezTo>
                  <a:cubicBezTo>
                    <a:pt x="65" y="323"/>
                    <a:pt x="80" y="320"/>
                    <a:pt x="82" y="329"/>
                  </a:cubicBezTo>
                  <a:cubicBezTo>
                    <a:pt x="84" y="340"/>
                    <a:pt x="61" y="372"/>
                    <a:pt x="49" y="378"/>
                  </a:cubicBezTo>
                  <a:cubicBezTo>
                    <a:pt x="34" y="385"/>
                    <a:pt x="0" y="394"/>
                    <a:pt x="0" y="394"/>
                  </a:cubicBezTo>
                  <a:cubicBezTo>
                    <a:pt x="16" y="400"/>
                    <a:pt x="32" y="407"/>
                    <a:pt x="49" y="411"/>
                  </a:cubicBezTo>
                  <a:cubicBezTo>
                    <a:pt x="68" y="415"/>
                    <a:pt x="90" y="409"/>
                    <a:pt x="107" y="419"/>
                  </a:cubicBezTo>
                  <a:cubicBezTo>
                    <a:pt x="114" y="423"/>
                    <a:pt x="96" y="431"/>
                    <a:pt x="90" y="436"/>
                  </a:cubicBezTo>
                  <a:cubicBezTo>
                    <a:pt x="68" y="454"/>
                    <a:pt x="67" y="452"/>
                    <a:pt x="41" y="460"/>
                  </a:cubicBezTo>
                  <a:cubicBezTo>
                    <a:pt x="64" y="484"/>
                    <a:pt x="75" y="487"/>
                    <a:pt x="107" y="477"/>
                  </a:cubicBezTo>
                  <a:cubicBezTo>
                    <a:pt x="118" y="480"/>
                    <a:pt x="129" y="481"/>
                    <a:pt x="140" y="485"/>
                  </a:cubicBezTo>
                  <a:cubicBezTo>
                    <a:pt x="151" y="489"/>
                    <a:pt x="172" y="513"/>
                    <a:pt x="172" y="501"/>
                  </a:cubicBezTo>
                  <a:cubicBezTo>
                    <a:pt x="172" y="493"/>
                    <a:pt x="124" y="431"/>
                    <a:pt x="115" y="419"/>
                  </a:cubicBezTo>
                  <a:cubicBezTo>
                    <a:pt x="123" y="416"/>
                    <a:pt x="131" y="410"/>
                    <a:pt x="140" y="411"/>
                  </a:cubicBezTo>
                  <a:cubicBezTo>
                    <a:pt x="166" y="415"/>
                    <a:pt x="172" y="451"/>
                    <a:pt x="156" y="403"/>
                  </a:cubicBezTo>
                  <a:cubicBezTo>
                    <a:pt x="175" y="400"/>
                    <a:pt x="195" y="398"/>
                    <a:pt x="214" y="394"/>
                  </a:cubicBezTo>
                  <a:cubicBezTo>
                    <a:pt x="225" y="392"/>
                    <a:pt x="250" y="396"/>
                    <a:pt x="246" y="386"/>
                  </a:cubicBezTo>
                  <a:cubicBezTo>
                    <a:pt x="238" y="368"/>
                    <a:pt x="213" y="364"/>
                    <a:pt x="197" y="353"/>
                  </a:cubicBezTo>
                  <a:cubicBezTo>
                    <a:pt x="189" y="348"/>
                    <a:pt x="172" y="337"/>
                    <a:pt x="172" y="337"/>
                  </a:cubicBezTo>
                  <a:cubicBezTo>
                    <a:pt x="202" y="307"/>
                    <a:pt x="181" y="305"/>
                    <a:pt x="156" y="279"/>
                  </a:cubicBezTo>
                  <a:cubicBezTo>
                    <a:pt x="172" y="276"/>
                    <a:pt x="202" y="287"/>
                    <a:pt x="205" y="271"/>
                  </a:cubicBezTo>
                  <a:cubicBezTo>
                    <a:pt x="207" y="257"/>
                    <a:pt x="155" y="224"/>
                    <a:pt x="140" y="214"/>
                  </a:cubicBezTo>
                  <a:cubicBezTo>
                    <a:pt x="212" y="201"/>
                    <a:pt x="197" y="207"/>
                    <a:pt x="156" y="164"/>
                  </a:cubicBezTo>
                  <a:cubicBezTo>
                    <a:pt x="164" y="161"/>
                    <a:pt x="179" y="165"/>
                    <a:pt x="181" y="156"/>
                  </a:cubicBezTo>
                  <a:cubicBezTo>
                    <a:pt x="183" y="146"/>
                    <a:pt x="170" y="139"/>
                    <a:pt x="164" y="131"/>
                  </a:cubicBezTo>
                  <a:cubicBezTo>
                    <a:pt x="111" y="67"/>
                    <a:pt x="166" y="145"/>
                    <a:pt x="123" y="82"/>
                  </a:cubicBezTo>
                  <a:cubicBezTo>
                    <a:pt x="181" y="64"/>
                    <a:pt x="120" y="72"/>
                    <a:pt x="115" y="33"/>
                  </a:cubicBezTo>
                  <a:cubicBezTo>
                    <a:pt x="113" y="22"/>
                    <a:pt x="120" y="11"/>
                    <a:pt x="123" y="0"/>
                  </a:cubicBezTo>
                  <a:close/>
                </a:path>
              </a:pathLst>
            </a:custGeom>
            <a:solidFill>
              <a:schemeClr val="accent1"/>
            </a:solidFill>
            <a:ln w="9525">
              <a:solidFill>
                <a:schemeClr val="tx1"/>
              </a:solidFill>
              <a:round/>
              <a:headEnd/>
              <a:tailEnd/>
            </a:ln>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endParaRPr lang="en-US" altLang="en-US" sz="4400" b="1">
                <a:latin typeface="Arial Narrow" pitchFamily="34" charset="0"/>
              </a:endParaRPr>
            </a:p>
          </p:txBody>
        </p:sp>
        <p:sp>
          <p:nvSpPr>
            <p:cNvPr id="284709" name="Freeform 36"/>
            <p:cNvSpPr>
              <a:spLocks/>
            </p:cNvSpPr>
            <p:nvPr/>
          </p:nvSpPr>
          <p:spPr bwMode="auto">
            <a:xfrm>
              <a:off x="1874" y="1635"/>
              <a:ext cx="16" cy="132"/>
            </a:xfrm>
            <a:custGeom>
              <a:avLst/>
              <a:gdLst>
                <a:gd name="T0" fmla="*/ 0 w 16"/>
                <a:gd name="T1" fmla="*/ 0 h 132"/>
                <a:gd name="T2" fmla="*/ 16 w 16"/>
                <a:gd name="T3" fmla="*/ 132 h 132"/>
                <a:gd name="T4" fmla="*/ 0 60000 65536"/>
                <a:gd name="T5" fmla="*/ 0 60000 65536"/>
                <a:gd name="T6" fmla="*/ 0 w 16"/>
                <a:gd name="T7" fmla="*/ 0 h 132"/>
                <a:gd name="T8" fmla="*/ 16 w 16"/>
                <a:gd name="T9" fmla="*/ 132 h 132"/>
              </a:gdLst>
              <a:ahLst/>
              <a:cxnLst>
                <a:cxn ang="T4">
                  <a:pos x="T0" y="T1"/>
                </a:cxn>
                <a:cxn ang="T5">
                  <a:pos x="T2" y="T3"/>
                </a:cxn>
              </a:cxnLst>
              <a:rect l="T6" t="T7" r="T8" b="T9"/>
              <a:pathLst>
                <a:path w="16" h="132">
                  <a:moveTo>
                    <a:pt x="0" y="0"/>
                  </a:moveTo>
                  <a:cubicBezTo>
                    <a:pt x="15" y="46"/>
                    <a:pt x="16" y="82"/>
                    <a:pt x="16" y="132"/>
                  </a:cubicBezTo>
                </a:path>
              </a:pathLst>
            </a:custGeom>
            <a:noFill/>
            <a:ln w="38100">
              <a:solidFill>
                <a:srgbClr val="66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endParaRPr lang="en-US" altLang="en-US" sz="4400" b="1">
                <a:latin typeface="Arial Narrow" pitchFamily="34" charset="0"/>
              </a:endParaRPr>
            </a:p>
          </p:txBody>
        </p:sp>
      </p:grpSp>
      <p:grpSp>
        <p:nvGrpSpPr>
          <p:cNvPr id="284710" name="Group 37"/>
          <p:cNvGrpSpPr>
            <a:grpSpLocks/>
          </p:cNvGrpSpPr>
          <p:nvPr/>
        </p:nvGrpSpPr>
        <p:grpSpPr bwMode="auto">
          <a:xfrm>
            <a:off x="3429000" y="3214688"/>
            <a:ext cx="396875" cy="952500"/>
            <a:chOff x="1759" y="1167"/>
            <a:chExt cx="250" cy="600"/>
          </a:xfrm>
        </p:grpSpPr>
        <p:sp>
          <p:nvSpPr>
            <p:cNvPr id="284711" name="Freeform 38"/>
            <p:cNvSpPr>
              <a:spLocks/>
            </p:cNvSpPr>
            <p:nvPr/>
          </p:nvSpPr>
          <p:spPr bwMode="auto">
            <a:xfrm>
              <a:off x="1759" y="1167"/>
              <a:ext cx="250" cy="513"/>
            </a:xfrm>
            <a:custGeom>
              <a:avLst/>
              <a:gdLst>
                <a:gd name="T0" fmla="*/ 123 w 250"/>
                <a:gd name="T1" fmla="*/ 0 h 513"/>
                <a:gd name="T2" fmla="*/ 41 w 250"/>
                <a:gd name="T3" fmla="*/ 66 h 513"/>
                <a:gd name="T4" fmla="*/ 66 w 250"/>
                <a:gd name="T5" fmla="*/ 82 h 513"/>
                <a:gd name="T6" fmla="*/ 82 w 250"/>
                <a:gd name="T7" fmla="*/ 107 h 513"/>
                <a:gd name="T8" fmla="*/ 98 w 250"/>
                <a:gd name="T9" fmla="*/ 131 h 513"/>
                <a:gd name="T10" fmla="*/ 49 w 250"/>
                <a:gd name="T11" fmla="*/ 197 h 513"/>
                <a:gd name="T12" fmla="*/ 24 w 250"/>
                <a:gd name="T13" fmla="*/ 205 h 513"/>
                <a:gd name="T14" fmla="*/ 107 w 250"/>
                <a:gd name="T15" fmla="*/ 214 h 513"/>
                <a:gd name="T16" fmla="*/ 90 w 250"/>
                <a:gd name="T17" fmla="*/ 230 h 513"/>
                <a:gd name="T18" fmla="*/ 16 w 250"/>
                <a:gd name="T19" fmla="*/ 271 h 513"/>
                <a:gd name="T20" fmla="*/ 57 w 250"/>
                <a:gd name="T21" fmla="*/ 320 h 513"/>
                <a:gd name="T22" fmla="*/ 82 w 250"/>
                <a:gd name="T23" fmla="*/ 329 h 513"/>
                <a:gd name="T24" fmla="*/ 49 w 250"/>
                <a:gd name="T25" fmla="*/ 378 h 513"/>
                <a:gd name="T26" fmla="*/ 0 w 250"/>
                <a:gd name="T27" fmla="*/ 394 h 513"/>
                <a:gd name="T28" fmla="*/ 49 w 250"/>
                <a:gd name="T29" fmla="*/ 411 h 513"/>
                <a:gd name="T30" fmla="*/ 107 w 250"/>
                <a:gd name="T31" fmla="*/ 419 h 513"/>
                <a:gd name="T32" fmla="*/ 90 w 250"/>
                <a:gd name="T33" fmla="*/ 436 h 513"/>
                <a:gd name="T34" fmla="*/ 41 w 250"/>
                <a:gd name="T35" fmla="*/ 460 h 513"/>
                <a:gd name="T36" fmla="*/ 107 w 250"/>
                <a:gd name="T37" fmla="*/ 477 h 513"/>
                <a:gd name="T38" fmla="*/ 140 w 250"/>
                <a:gd name="T39" fmla="*/ 485 h 513"/>
                <a:gd name="T40" fmla="*/ 172 w 250"/>
                <a:gd name="T41" fmla="*/ 501 h 513"/>
                <a:gd name="T42" fmla="*/ 115 w 250"/>
                <a:gd name="T43" fmla="*/ 419 h 513"/>
                <a:gd name="T44" fmla="*/ 140 w 250"/>
                <a:gd name="T45" fmla="*/ 411 h 513"/>
                <a:gd name="T46" fmla="*/ 156 w 250"/>
                <a:gd name="T47" fmla="*/ 403 h 513"/>
                <a:gd name="T48" fmla="*/ 214 w 250"/>
                <a:gd name="T49" fmla="*/ 394 h 513"/>
                <a:gd name="T50" fmla="*/ 246 w 250"/>
                <a:gd name="T51" fmla="*/ 386 h 513"/>
                <a:gd name="T52" fmla="*/ 197 w 250"/>
                <a:gd name="T53" fmla="*/ 353 h 513"/>
                <a:gd name="T54" fmla="*/ 172 w 250"/>
                <a:gd name="T55" fmla="*/ 337 h 513"/>
                <a:gd name="T56" fmla="*/ 156 w 250"/>
                <a:gd name="T57" fmla="*/ 279 h 513"/>
                <a:gd name="T58" fmla="*/ 205 w 250"/>
                <a:gd name="T59" fmla="*/ 271 h 513"/>
                <a:gd name="T60" fmla="*/ 140 w 250"/>
                <a:gd name="T61" fmla="*/ 214 h 513"/>
                <a:gd name="T62" fmla="*/ 156 w 250"/>
                <a:gd name="T63" fmla="*/ 164 h 513"/>
                <a:gd name="T64" fmla="*/ 181 w 250"/>
                <a:gd name="T65" fmla="*/ 156 h 513"/>
                <a:gd name="T66" fmla="*/ 164 w 250"/>
                <a:gd name="T67" fmla="*/ 131 h 513"/>
                <a:gd name="T68" fmla="*/ 123 w 250"/>
                <a:gd name="T69" fmla="*/ 82 h 513"/>
                <a:gd name="T70" fmla="*/ 115 w 250"/>
                <a:gd name="T71" fmla="*/ 33 h 513"/>
                <a:gd name="T72" fmla="*/ 123 w 250"/>
                <a:gd name="T73" fmla="*/ 0 h 51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50"/>
                <a:gd name="T112" fmla="*/ 0 h 513"/>
                <a:gd name="T113" fmla="*/ 250 w 250"/>
                <a:gd name="T114" fmla="*/ 513 h 51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50" h="513">
                  <a:moveTo>
                    <a:pt x="123" y="0"/>
                  </a:moveTo>
                  <a:cubicBezTo>
                    <a:pt x="94" y="18"/>
                    <a:pt x="64" y="41"/>
                    <a:pt x="41" y="66"/>
                  </a:cubicBezTo>
                  <a:cubicBezTo>
                    <a:pt x="49" y="71"/>
                    <a:pt x="56" y="82"/>
                    <a:pt x="66" y="82"/>
                  </a:cubicBezTo>
                  <a:cubicBezTo>
                    <a:pt x="97" y="82"/>
                    <a:pt x="99" y="22"/>
                    <a:pt x="82" y="107"/>
                  </a:cubicBezTo>
                  <a:cubicBezTo>
                    <a:pt x="87" y="115"/>
                    <a:pt x="98" y="121"/>
                    <a:pt x="98" y="131"/>
                  </a:cubicBezTo>
                  <a:cubicBezTo>
                    <a:pt x="98" y="141"/>
                    <a:pt x="56" y="191"/>
                    <a:pt x="49" y="197"/>
                  </a:cubicBezTo>
                  <a:cubicBezTo>
                    <a:pt x="42" y="202"/>
                    <a:pt x="32" y="202"/>
                    <a:pt x="24" y="205"/>
                  </a:cubicBezTo>
                  <a:cubicBezTo>
                    <a:pt x="52" y="208"/>
                    <a:pt x="81" y="204"/>
                    <a:pt x="107" y="214"/>
                  </a:cubicBezTo>
                  <a:cubicBezTo>
                    <a:pt x="114" y="217"/>
                    <a:pt x="96" y="224"/>
                    <a:pt x="90" y="230"/>
                  </a:cubicBezTo>
                  <a:cubicBezTo>
                    <a:pt x="65" y="255"/>
                    <a:pt x="50" y="263"/>
                    <a:pt x="16" y="271"/>
                  </a:cubicBezTo>
                  <a:cubicBezTo>
                    <a:pt x="55" y="298"/>
                    <a:pt x="73" y="277"/>
                    <a:pt x="57" y="320"/>
                  </a:cubicBezTo>
                  <a:cubicBezTo>
                    <a:pt x="65" y="323"/>
                    <a:pt x="80" y="320"/>
                    <a:pt x="82" y="329"/>
                  </a:cubicBezTo>
                  <a:cubicBezTo>
                    <a:pt x="84" y="340"/>
                    <a:pt x="61" y="372"/>
                    <a:pt x="49" y="378"/>
                  </a:cubicBezTo>
                  <a:cubicBezTo>
                    <a:pt x="34" y="385"/>
                    <a:pt x="0" y="394"/>
                    <a:pt x="0" y="394"/>
                  </a:cubicBezTo>
                  <a:cubicBezTo>
                    <a:pt x="16" y="400"/>
                    <a:pt x="32" y="407"/>
                    <a:pt x="49" y="411"/>
                  </a:cubicBezTo>
                  <a:cubicBezTo>
                    <a:pt x="68" y="415"/>
                    <a:pt x="90" y="409"/>
                    <a:pt x="107" y="419"/>
                  </a:cubicBezTo>
                  <a:cubicBezTo>
                    <a:pt x="114" y="423"/>
                    <a:pt x="96" y="431"/>
                    <a:pt x="90" y="436"/>
                  </a:cubicBezTo>
                  <a:cubicBezTo>
                    <a:pt x="68" y="454"/>
                    <a:pt x="67" y="452"/>
                    <a:pt x="41" y="460"/>
                  </a:cubicBezTo>
                  <a:cubicBezTo>
                    <a:pt x="64" y="484"/>
                    <a:pt x="75" y="487"/>
                    <a:pt x="107" y="477"/>
                  </a:cubicBezTo>
                  <a:cubicBezTo>
                    <a:pt x="118" y="480"/>
                    <a:pt x="129" y="481"/>
                    <a:pt x="140" y="485"/>
                  </a:cubicBezTo>
                  <a:cubicBezTo>
                    <a:pt x="151" y="489"/>
                    <a:pt x="172" y="513"/>
                    <a:pt x="172" y="501"/>
                  </a:cubicBezTo>
                  <a:cubicBezTo>
                    <a:pt x="172" y="493"/>
                    <a:pt x="124" y="431"/>
                    <a:pt x="115" y="419"/>
                  </a:cubicBezTo>
                  <a:cubicBezTo>
                    <a:pt x="123" y="416"/>
                    <a:pt x="131" y="410"/>
                    <a:pt x="140" y="411"/>
                  </a:cubicBezTo>
                  <a:cubicBezTo>
                    <a:pt x="166" y="415"/>
                    <a:pt x="172" y="451"/>
                    <a:pt x="156" y="403"/>
                  </a:cubicBezTo>
                  <a:cubicBezTo>
                    <a:pt x="175" y="400"/>
                    <a:pt x="195" y="398"/>
                    <a:pt x="214" y="394"/>
                  </a:cubicBezTo>
                  <a:cubicBezTo>
                    <a:pt x="225" y="392"/>
                    <a:pt x="250" y="396"/>
                    <a:pt x="246" y="386"/>
                  </a:cubicBezTo>
                  <a:cubicBezTo>
                    <a:pt x="238" y="368"/>
                    <a:pt x="213" y="364"/>
                    <a:pt x="197" y="353"/>
                  </a:cubicBezTo>
                  <a:cubicBezTo>
                    <a:pt x="189" y="348"/>
                    <a:pt x="172" y="337"/>
                    <a:pt x="172" y="337"/>
                  </a:cubicBezTo>
                  <a:cubicBezTo>
                    <a:pt x="202" y="307"/>
                    <a:pt x="181" y="305"/>
                    <a:pt x="156" y="279"/>
                  </a:cubicBezTo>
                  <a:cubicBezTo>
                    <a:pt x="172" y="276"/>
                    <a:pt x="202" y="287"/>
                    <a:pt x="205" y="271"/>
                  </a:cubicBezTo>
                  <a:cubicBezTo>
                    <a:pt x="207" y="257"/>
                    <a:pt x="155" y="224"/>
                    <a:pt x="140" y="214"/>
                  </a:cubicBezTo>
                  <a:cubicBezTo>
                    <a:pt x="212" y="201"/>
                    <a:pt x="197" y="207"/>
                    <a:pt x="156" y="164"/>
                  </a:cubicBezTo>
                  <a:cubicBezTo>
                    <a:pt x="164" y="161"/>
                    <a:pt x="179" y="165"/>
                    <a:pt x="181" y="156"/>
                  </a:cubicBezTo>
                  <a:cubicBezTo>
                    <a:pt x="183" y="146"/>
                    <a:pt x="170" y="139"/>
                    <a:pt x="164" y="131"/>
                  </a:cubicBezTo>
                  <a:cubicBezTo>
                    <a:pt x="111" y="67"/>
                    <a:pt x="166" y="145"/>
                    <a:pt x="123" y="82"/>
                  </a:cubicBezTo>
                  <a:cubicBezTo>
                    <a:pt x="181" y="64"/>
                    <a:pt x="120" y="72"/>
                    <a:pt x="115" y="33"/>
                  </a:cubicBezTo>
                  <a:cubicBezTo>
                    <a:pt x="113" y="22"/>
                    <a:pt x="120" y="11"/>
                    <a:pt x="123" y="0"/>
                  </a:cubicBezTo>
                  <a:close/>
                </a:path>
              </a:pathLst>
            </a:custGeom>
            <a:solidFill>
              <a:schemeClr val="accent1"/>
            </a:solidFill>
            <a:ln w="9525">
              <a:solidFill>
                <a:schemeClr val="tx1"/>
              </a:solidFill>
              <a:round/>
              <a:headEnd/>
              <a:tailEnd/>
            </a:ln>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endParaRPr lang="en-US" altLang="en-US" sz="4400" b="1">
                <a:latin typeface="Arial Narrow" pitchFamily="34" charset="0"/>
              </a:endParaRPr>
            </a:p>
          </p:txBody>
        </p:sp>
        <p:sp>
          <p:nvSpPr>
            <p:cNvPr id="284712" name="Freeform 39"/>
            <p:cNvSpPr>
              <a:spLocks/>
            </p:cNvSpPr>
            <p:nvPr/>
          </p:nvSpPr>
          <p:spPr bwMode="auto">
            <a:xfrm>
              <a:off x="1874" y="1635"/>
              <a:ext cx="16" cy="132"/>
            </a:xfrm>
            <a:custGeom>
              <a:avLst/>
              <a:gdLst>
                <a:gd name="T0" fmla="*/ 0 w 16"/>
                <a:gd name="T1" fmla="*/ 0 h 132"/>
                <a:gd name="T2" fmla="*/ 16 w 16"/>
                <a:gd name="T3" fmla="*/ 132 h 132"/>
                <a:gd name="T4" fmla="*/ 0 60000 65536"/>
                <a:gd name="T5" fmla="*/ 0 60000 65536"/>
                <a:gd name="T6" fmla="*/ 0 w 16"/>
                <a:gd name="T7" fmla="*/ 0 h 132"/>
                <a:gd name="T8" fmla="*/ 16 w 16"/>
                <a:gd name="T9" fmla="*/ 132 h 132"/>
              </a:gdLst>
              <a:ahLst/>
              <a:cxnLst>
                <a:cxn ang="T4">
                  <a:pos x="T0" y="T1"/>
                </a:cxn>
                <a:cxn ang="T5">
                  <a:pos x="T2" y="T3"/>
                </a:cxn>
              </a:cxnLst>
              <a:rect l="T6" t="T7" r="T8" b="T9"/>
              <a:pathLst>
                <a:path w="16" h="132">
                  <a:moveTo>
                    <a:pt x="0" y="0"/>
                  </a:moveTo>
                  <a:cubicBezTo>
                    <a:pt x="15" y="46"/>
                    <a:pt x="16" y="82"/>
                    <a:pt x="16" y="132"/>
                  </a:cubicBezTo>
                </a:path>
              </a:pathLst>
            </a:custGeom>
            <a:noFill/>
            <a:ln w="38100">
              <a:solidFill>
                <a:srgbClr val="66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endParaRPr lang="en-US" altLang="en-US" sz="4400" b="1">
                <a:latin typeface="Arial Narrow" pitchFamily="34" charset="0"/>
              </a:endParaRPr>
            </a:p>
          </p:txBody>
        </p:sp>
      </p:grpSp>
      <p:grpSp>
        <p:nvGrpSpPr>
          <p:cNvPr id="284713" name="Group 40"/>
          <p:cNvGrpSpPr>
            <a:grpSpLocks/>
          </p:cNvGrpSpPr>
          <p:nvPr/>
        </p:nvGrpSpPr>
        <p:grpSpPr bwMode="auto">
          <a:xfrm>
            <a:off x="4114800" y="2986088"/>
            <a:ext cx="463550" cy="976312"/>
            <a:chOff x="1056" y="1152"/>
            <a:chExt cx="292" cy="615"/>
          </a:xfrm>
        </p:grpSpPr>
        <p:sp>
          <p:nvSpPr>
            <p:cNvPr id="284714" name="Freeform 41"/>
            <p:cNvSpPr>
              <a:spLocks/>
            </p:cNvSpPr>
            <p:nvPr/>
          </p:nvSpPr>
          <p:spPr bwMode="auto">
            <a:xfrm>
              <a:off x="1056" y="1152"/>
              <a:ext cx="292" cy="549"/>
            </a:xfrm>
            <a:custGeom>
              <a:avLst/>
              <a:gdLst>
                <a:gd name="T0" fmla="*/ 168 w 292"/>
                <a:gd name="T1" fmla="*/ 0 h 549"/>
                <a:gd name="T2" fmla="*/ 143 w 292"/>
                <a:gd name="T3" fmla="*/ 49 h 549"/>
                <a:gd name="T4" fmla="*/ 94 w 292"/>
                <a:gd name="T5" fmla="*/ 82 h 549"/>
                <a:gd name="T6" fmla="*/ 119 w 292"/>
                <a:gd name="T7" fmla="*/ 98 h 549"/>
                <a:gd name="T8" fmla="*/ 143 w 292"/>
                <a:gd name="T9" fmla="*/ 106 h 549"/>
                <a:gd name="T10" fmla="*/ 86 w 292"/>
                <a:gd name="T11" fmla="*/ 147 h 549"/>
                <a:gd name="T12" fmla="*/ 102 w 292"/>
                <a:gd name="T13" fmla="*/ 172 h 549"/>
                <a:gd name="T14" fmla="*/ 86 w 292"/>
                <a:gd name="T15" fmla="*/ 189 h 549"/>
                <a:gd name="T16" fmla="*/ 110 w 292"/>
                <a:gd name="T17" fmla="*/ 213 h 549"/>
                <a:gd name="T18" fmla="*/ 102 w 292"/>
                <a:gd name="T19" fmla="*/ 246 h 549"/>
                <a:gd name="T20" fmla="*/ 119 w 292"/>
                <a:gd name="T21" fmla="*/ 254 h 549"/>
                <a:gd name="T22" fmla="*/ 110 w 292"/>
                <a:gd name="T23" fmla="*/ 279 h 549"/>
                <a:gd name="T24" fmla="*/ 69 w 292"/>
                <a:gd name="T25" fmla="*/ 320 h 549"/>
                <a:gd name="T26" fmla="*/ 94 w 292"/>
                <a:gd name="T27" fmla="*/ 328 h 549"/>
                <a:gd name="T28" fmla="*/ 119 w 292"/>
                <a:gd name="T29" fmla="*/ 320 h 549"/>
                <a:gd name="T30" fmla="*/ 110 w 292"/>
                <a:gd name="T31" fmla="*/ 345 h 549"/>
                <a:gd name="T32" fmla="*/ 61 w 292"/>
                <a:gd name="T33" fmla="*/ 378 h 549"/>
                <a:gd name="T34" fmla="*/ 36 w 292"/>
                <a:gd name="T35" fmla="*/ 394 h 549"/>
                <a:gd name="T36" fmla="*/ 110 w 292"/>
                <a:gd name="T37" fmla="*/ 402 h 549"/>
                <a:gd name="T38" fmla="*/ 94 w 292"/>
                <a:gd name="T39" fmla="*/ 419 h 549"/>
                <a:gd name="T40" fmla="*/ 45 w 292"/>
                <a:gd name="T41" fmla="*/ 443 h 549"/>
                <a:gd name="T42" fmla="*/ 94 w 292"/>
                <a:gd name="T43" fmla="*/ 443 h 549"/>
                <a:gd name="T44" fmla="*/ 143 w 292"/>
                <a:gd name="T45" fmla="*/ 419 h 549"/>
                <a:gd name="T46" fmla="*/ 94 w 292"/>
                <a:gd name="T47" fmla="*/ 468 h 549"/>
                <a:gd name="T48" fmla="*/ 152 w 292"/>
                <a:gd name="T49" fmla="*/ 476 h 549"/>
                <a:gd name="T50" fmla="*/ 250 w 292"/>
                <a:gd name="T51" fmla="*/ 534 h 549"/>
                <a:gd name="T52" fmla="*/ 225 w 292"/>
                <a:gd name="T53" fmla="*/ 493 h 549"/>
                <a:gd name="T54" fmla="*/ 217 w 292"/>
                <a:gd name="T55" fmla="*/ 468 h 549"/>
                <a:gd name="T56" fmla="*/ 201 w 292"/>
                <a:gd name="T57" fmla="*/ 443 h 549"/>
                <a:gd name="T58" fmla="*/ 225 w 292"/>
                <a:gd name="T59" fmla="*/ 452 h 549"/>
                <a:gd name="T60" fmla="*/ 250 w 292"/>
                <a:gd name="T61" fmla="*/ 460 h 549"/>
                <a:gd name="T62" fmla="*/ 225 w 292"/>
                <a:gd name="T63" fmla="*/ 419 h 549"/>
                <a:gd name="T64" fmla="*/ 217 w 292"/>
                <a:gd name="T65" fmla="*/ 394 h 549"/>
                <a:gd name="T66" fmla="*/ 242 w 292"/>
                <a:gd name="T67" fmla="*/ 402 h 549"/>
                <a:gd name="T68" fmla="*/ 291 w 292"/>
                <a:gd name="T69" fmla="*/ 394 h 549"/>
                <a:gd name="T70" fmla="*/ 217 w 292"/>
                <a:gd name="T71" fmla="*/ 320 h 549"/>
                <a:gd name="T72" fmla="*/ 209 w 292"/>
                <a:gd name="T73" fmla="*/ 287 h 549"/>
                <a:gd name="T74" fmla="*/ 283 w 292"/>
                <a:gd name="T75" fmla="*/ 304 h 549"/>
                <a:gd name="T76" fmla="*/ 217 w 292"/>
                <a:gd name="T77" fmla="*/ 230 h 549"/>
                <a:gd name="T78" fmla="*/ 193 w 292"/>
                <a:gd name="T79" fmla="*/ 213 h 549"/>
                <a:gd name="T80" fmla="*/ 217 w 292"/>
                <a:gd name="T81" fmla="*/ 221 h 549"/>
                <a:gd name="T82" fmla="*/ 225 w 292"/>
                <a:gd name="T83" fmla="*/ 197 h 549"/>
                <a:gd name="T84" fmla="*/ 209 w 292"/>
                <a:gd name="T85" fmla="*/ 180 h 549"/>
                <a:gd name="T86" fmla="*/ 275 w 292"/>
                <a:gd name="T87" fmla="*/ 197 h 549"/>
                <a:gd name="T88" fmla="*/ 193 w 292"/>
                <a:gd name="T89" fmla="*/ 131 h 549"/>
                <a:gd name="T90" fmla="*/ 225 w 292"/>
                <a:gd name="T91" fmla="*/ 98 h 549"/>
                <a:gd name="T92" fmla="*/ 193 w 292"/>
                <a:gd name="T93" fmla="*/ 57 h 549"/>
                <a:gd name="T94" fmla="*/ 184 w 292"/>
                <a:gd name="T95" fmla="*/ 32 h 549"/>
                <a:gd name="T96" fmla="*/ 160 w 292"/>
                <a:gd name="T97" fmla="*/ 16 h 549"/>
                <a:gd name="T98" fmla="*/ 168 w 292"/>
                <a:gd name="T99" fmla="*/ 0 h 54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92"/>
                <a:gd name="T151" fmla="*/ 0 h 549"/>
                <a:gd name="T152" fmla="*/ 292 w 292"/>
                <a:gd name="T153" fmla="*/ 549 h 54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92" h="549">
                  <a:moveTo>
                    <a:pt x="168" y="0"/>
                  </a:moveTo>
                  <a:cubicBezTo>
                    <a:pt x="161" y="30"/>
                    <a:pt x="166" y="32"/>
                    <a:pt x="143" y="49"/>
                  </a:cubicBezTo>
                  <a:cubicBezTo>
                    <a:pt x="127" y="61"/>
                    <a:pt x="94" y="82"/>
                    <a:pt x="94" y="82"/>
                  </a:cubicBezTo>
                  <a:cubicBezTo>
                    <a:pt x="102" y="87"/>
                    <a:pt x="110" y="94"/>
                    <a:pt x="119" y="98"/>
                  </a:cubicBezTo>
                  <a:cubicBezTo>
                    <a:pt x="127" y="102"/>
                    <a:pt x="140" y="98"/>
                    <a:pt x="143" y="106"/>
                  </a:cubicBezTo>
                  <a:cubicBezTo>
                    <a:pt x="147" y="119"/>
                    <a:pt x="94" y="144"/>
                    <a:pt x="86" y="147"/>
                  </a:cubicBezTo>
                  <a:cubicBezTo>
                    <a:pt x="47" y="186"/>
                    <a:pt x="81" y="142"/>
                    <a:pt x="102" y="172"/>
                  </a:cubicBezTo>
                  <a:cubicBezTo>
                    <a:pt x="106" y="178"/>
                    <a:pt x="92" y="184"/>
                    <a:pt x="86" y="189"/>
                  </a:cubicBezTo>
                  <a:cubicBezTo>
                    <a:pt x="27" y="233"/>
                    <a:pt x="2" y="225"/>
                    <a:pt x="110" y="213"/>
                  </a:cubicBezTo>
                  <a:cubicBezTo>
                    <a:pt x="107" y="224"/>
                    <a:pt x="107" y="236"/>
                    <a:pt x="102" y="246"/>
                  </a:cubicBezTo>
                  <a:cubicBezTo>
                    <a:pt x="92" y="268"/>
                    <a:pt x="59" y="270"/>
                    <a:pt x="119" y="254"/>
                  </a:cubicBezTo>
                  <a:cubicBezTo>
                    <a:pt x="116" y="262"/>
                    <a:pt x="115" y="272"/>
                    <a:pt x="110" y="279"/>
                  </a:cubicBezTo>
                  <a:cubicBezTo>
                    <a:pt x="98" y="294"/>
                    <a:pt x="69" y="320"/>
                    <a:pt x="69" y="320"/>
                  </a:cubicBezTo>
                  <a:cubicBezTo>
                    <a:pt x="77" y="323"/>
                    <a:pt x="85" y="328"/>
                    <a:pt x="94" y="328"/>
                  </a:cubicBezTo>
                  <a:cubicBezTo>
                    <a:pt x="103" y="328"/>
                    <a:pt x="113" y="314"/>
                    <a:pt x="119" y="320"/>
                  </a:cubicBezTo>
                  <a:cubicBezTo>
                    <a:pt x="125" y="326"/>
                    <a:pt x="116" y="339"/>
                    <a:pt x="110" y="345"/>
                  </a:cubicBezTo>
                  <a:cubicBezTo>
                    <a:pt x="96" y="359"/>
                    <a:pt x="77" y="367"/>
                    <a:pt x="61" y="378"/>
                  </a:cubicBezTo>
                  <a:cubicBezTo>
                    <a:pt x="53" y="383"/>
                    <a:pt x="36" y="394"/>
                    <a:pt x="36" y="394"/>
                  </a:cubicBezTo>
                  <a:cubicBezTo>
                    <a:pt x="61" y="397"/>
                    <a:pt x="87" y="392"/>
                    <a:pt x="110" y="402"/>
                  </a:cubicBezTo>
                  <a:cubicBezTo>
                    <a:pt x="117" y="405"/>
                    <a:pt x="100" y="414"/>
                    <a:pt x="94" y="419"/>
                  </a:cubicBezTo>
                  <a:cubicBezTo>
                    <a:pt x="73" y="436"/>
                    <a:pt x="69" y="435"/>
                    <a:pt x="45" y="443"/>
                  </a:cubicBezTo>
                  <a:cubicBezTo>
                    <a:pt x="0" y="488"/>
                    <a:pt x="78" y="447"/>
                    <a:pt x="94" y="443"/>
                  </a:cubicBezTo>
                  <a:cubicBezTo>
                    <a:pt x="94" y="443"/>
                    <a:pt x="137" y="413"/>
                    <a:pt x="143" y="419"/>
                  </a:cubicBezTo>
                  <a:cubicBezTo>
                    <a:pt x="163" y="439"/>
                    <a:pt x="101" y="466"/>
                    <a:pt x="94" y="468"/>
                  </a:cubicBezTo>
                  <a:cubicBezTo>
                    <a:pt x="53" y="532"/>
                    <a:pt x="123" y="485"/>
                    <a:pt x="152" y="476"/>
                  </a:cubicBezTo>
                  <a:cubicBezTo>
                    <a:pt x="186" y="499"/>
                    <a:pt x="213" y="521"/>
                    <a:pt x="250" y="534"/>
                  </a:cubicBezTo>
                  <a:cubicBezTo>
                    <a:pt x="227" y="463"/>
                    <a:pt x="259" y="549"/>
                    <a:pt x="225" y="493"/>
                  </a:cubicBezTo>
                  <a:cubicBezTo>
                    <a:pt x="220" y="486"/>
                    <a:pt x="221" y="476"/>
                    <a:pt x="217" y="468"/>
                  </a:cubicBezTo>
                  <a:cubicBezTo>
                    <a:pt x="213" y="459"/>
                    <a:pt x="197" y="452"/>
                    <a:pt x="201" y="443"/>
                  </a:cubicBezTo>
                  <a:cubicBezTo>
                    <a:pt x="205" y="435"/>
                    <a:pt x="217" y="449"/>
                    <a:pt x="225" y="452"/>
                  </a:cubicBezTo>
                  <a:cubicBezTo>
                    <a:pt x="233" y="455"/>
                    <a:pt x="242" y="457"/>
                    <a:pt x="250" y="460"/>
                  </a:cubicBezTo>
                  <a:cubicBezTo>
                    <a:pt x="227" y="389"/>
                    <a:pt x="259" y="475"/>
                    <a:pt x="225" y="419"/>
                  </a:cubicBezTo>
                  <a:cubicBezTo>
                    <a:pt x="220" y="412"/>
                    <a:pt x="211" y="400"/>
                    <a:pt x="217" y="394"/>
                  </a:cubicBezTo>
                  <a:cubicBezTo>
                    <a:pt x="223" y="388"/>
                    <a:pt x="234" y="399"/>
                    <a:pt x="242" y="402"/>
                  </a:cubicBezTo>
                  <a:cubicBezTo>
                    <a:pt x="258" y="399"/>
                    <a:pt x="288" y="410"/>
                    <a:pt x="291" y="394"/>
                  </a:cubicBezTo>
                  <a:cubicBezTo>
                    <a:pt x="292" y="391"/>
                    <a:pt x="227" y="330"/>
                    <a:pt x="217" y="320"/>
                  </a:cubicBezTo>
                  <a:cubicBezTo>
                    <a:pt x="214" y="309"/>
                    <a:pt x="200" y="294"/>
                    <a:pt x="209" y="287"/>
                  </a:cubicBezTo>
                  <a:cubicBezTo>
                    <a:pt x="213" y="284"/>
                    <a:pt x="276" y="302"/>
                    <a:pt x="283" y="304"/>
                  </a:cubicBezTo>
                  <a:cubicBezTo>
                    <a:pt x="273" y="273"/>
                    <a:pt x="243" y="251"/>
                    <a:pt x="217" y="230"/>
                  </a:cubicBezTo>
                  <a:cubicBezTo>
                    <a:pt x="209" y="224"/>
                    <a:pt x="193" y="223"/>
                    <a:pt x="193" y="213"/>
                  </a:cubicBezTo>
                  <a:cubicBezTo>
                    <a:pt x="193" y="205"/>
                    <a:pt x="209" y="218"/>
                    <a:pt x="217" y="221"/>
                  </a:cubicBezTo>
                  <a:cubicBezTo>
                    <a:pt x="220" y="213"/>
                    <a:pt x="227" y="205"/>
                    <a:pt x="225" y="197"/>
                  </a:cubicBezTo>
                  <a:cubicBezTo>
                    <a:pt x="224" y="189"/>
                    <a:pt x="202" y="182"/>
                    <a:pt x="209" y="180"/>
                  </a:cubicBezTo>
                  <a:cubicBezTo>
                    <a:pt x="217" y="178"/>
                    <a:pt x="263" y="193"/>
                    <a:pt x="275" y="197"/>
                  </a:cubicBezTo>
                  <a:cubicBezTo>
                    <a:pt x="251" y="173"/>
                    <a:pt x="222" y="150"/>
                    <a:pt x="193" y="131"/>
                  </a:cubicBezTo>
                  <a:cubicBezTo>
                    <a:pt x="260" y="109"/>
                    <a:pt x="158" y="120"/>
                    <a:pt x="225" y="98"/>
                  </a:cubicBezTo>
                  <a:cubicBezTo>
                    <a:pt x="215" y="84"/>
                    <a:pt x="202" y="72"/>
                    <a:pt x="193" y="57"/>
                  </a:cubicBezTo>
                  <a:cubicBezTo>
                    <a:pt x="188" y="49"/>
                    <a:pt x="190" y="39"/>
                    <a:pt x="184" y="32"/>
                  </a:cubicBezTo>
                  <a:cubicBezTo>
                    <a:pt x="178" y="25"/>
                    <a:pt x="164" y="25"/>
                    <a:pt x="160" y="16"/>
                  </a:cubicBezTo>
                  <a:cubicBezTo>
                    <a:pt x="157" y="11"/>
                    <a:pt x="165" y="5"/>
                    <a:pt x="168" y="0"/>
                  </a:cubicBezTo>
                  <a:close/>
                </a:path>
              </a:pathLst>
            </a:custGeom>
            <a:solidFill>
              <a:schemeClr val="accent1"/>
            </a:solidFill>
            <a:ln w="9525">
              <a:solidFill>
                <a:schemeClr val="tx1"/>
              </a:solidFill>
              <a:round/>
              <a:headEnd/>
              <a:tailEnd/>
            </a:ln>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endParaRPr lang="en-US" altLang="en-US" sz="4400" b="1">
                <a:latin typeface="Arial Narrow" pitchFamily="34" charset="0"/>
              </a:endParaRPr>
            </a:p>
          </p:txBody>
        </p:sp>
        <p:sp>
          <p:nvSpPr>
            <p:cNvPr id="284715" name="Freeform 42"/>
            <p:cNvSpPr>
              <a:spLocks/>
            </p:cNvSpPr>
            <p:nvPr/>
          </p:nvSpPr>
          <p:spPr bwMode="auto">
            <a:xfrm>
              <a:off x="1216" y="1611"/>
              <a:ext cx="24" cy="156"/>
            </a:xfrm>
            <a:custGeom>
              <a:avLst/>
              <a:gdLst>
                <a:gd name="T0" fmla="*/ 0 w 24"/>
                <a:gd name="T1" fmla="*/ 0 h 156"/>
                <a:gd name="T2" fmla="*/ 9 w 24"/>
                <a:gd name="T3" fmla="*/ 156 h 156"/>
                <a:gd name="T4" fmla="*/ 0 60000 65536"/>
                <a:gd name="T5" fmla="*/ 0 60000 65536"/>
                <a:gd name="T6" fmla="*/ 0 w 24"/>
                <a:gd name="T7" fmla="*/ 0 h 156"/>
                <a:gd name="T8" fmla="*/ 24 w 24"/>
                <a:gd name="T9" fmla="*/ 156 h 156"/>
              </a:gdLst>
              <a:ahLst/>
              <a:cxnLst>
                <a:cxn ang="T4">
                  <a:pos x="T0" y="T1"/>
                </a:cxn>
                <a:cxn ang="T5">
                  <a:pos x="T2" y="T3"/>
                </a:cxn>
              </a:cxnLst>
              <a:rect l="T6" t="T7" r="T8" b="T9"/>
              <a:pathLst>
                <a:path w="24" h="156">
                  <a:moveTo>
                    <a:pt x="0" y="0"/>
                  </a:moveTo>
                  <a:cubicBezTo>
                    <a:pt x="24" y="65"/>
                    <a:pt x="9" y="15"/>
                    <a:pt x="9" y="156"/>
                  </a:cubicBezTo>
                </a:path>
              </a:pathLst>
            </a:custGeom>
            <a:noFill/>
            <a:ln w="28575">
              <a:solidFill>
                <a:srgbClr val="66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endParaRPr lang="en-US" altLang="en-US" sz="4400" b="1">
                <a:latin typeface="Arial Narrow" pitchFamily="34" charset="0"/>
              </a:endParaRPr>
            </a:p>
          </p:txBody>
        </p:sp>
      </p:grpSp>
      <p:grpSp>
        <p:nvGrpSpPr>
          <p:cNvPr id="284716" name="Group 43"/>
          <p:cNvGrpSpPr>
            <a:grpSpLocks/>
          </p:cNvGrpSpPr>
          <p:nvPr/>
        </p:nvGrpSpPr>
        <p:grpSpPr bwMode="auto">
          <a:xfrm>
            <a:off x="4572000" y="2909888"/>
            <a:ext cx="396875" cy="952500"/>
            <a:chOff x="1759" y="1167"/>
            <a:chExt cx="250" cy="600"/>
          </a:xfrm>
        </p:grpSpPr>
        <p:sp>
          <p:nvSpPr>
            <p:cNvPr id="284717" name="Freeform 44"/>
            <p:cNvSpPr>
              <a:spLocks/>
            </p:cNvSpPr>
            <p:nvPr/>
          </p:nvSpPr>
          <p:spPr bwMode="auto">
            <a:xfrm>
              <a:off x="1759" y="1167"/>
              <a:ext cx="250" cy="513"/>
            </a:xfrm>
            <a:custGeom>
              <a:avLst/>
              <a:gdLst>
                <a:gd name="T0" fmla="*/ 123 w 250"/>
                <a:gd name="T1" fmla="*/ 0 h 513"/>
                <a:gd name="T2" fmla="*/ 41 w 250"/>
                <a:gd name="T3" fmla="*/ 66 h 513"/>
                <a:gd name="T4" fmla="*/ 66 w 250"/>
                <a:gd name="T5" fmla="*/ 82 h 513"/>
                <a:gd name="T6" fmla="*/ 82 w 250"/>
                <a:gd name="T7" fmla="*/ 107 h 513"/>
                <a:gd name="T8" fmla="*/ 98 w 250"/>
                <a:gd name="T9" fmla="*/ 131 h 513"/>
                <a:gd name="T10" fmla="*/ 49 w 250"/>
                <a:gd name="T11" fmla="*/ 197 h 513"/>
                <a:gd name="T12" fmla="*/ 24 w 250"/>
                <a:gd name="T13" fmla="*/ 205 h 513"/>
                <a:gd name="T14" fmla="*/ 107 w 250"/>
                <a:gd name="T15" fmla="*/ 214 h 513"/>
                <a:gd name="T16" fmla="*/ 90 w 250"/>
                <a:gd name="T17" fmla="*/ 230 h 513"/>
                <a:gd name="T18" fmla="*/ 16 w 250"/>
                <a:gd name="T19" fmla="*/ 271 h 513"/>
                <a:gd name="T20" fmla="*/ 57 w 250"/>
                <a:gd name="T21" fmla="*/ 320 h 513"/>
                <a:gd name="T22" fmla="*/ 82 w 250"/>
                <a:gd name="T23" fmla="*/ 329 h 513"/>
                <a:gd name="T24" fmla="*/ 49 w 250"/>
                <a:gd name="T25" fmla="*/ 378 h 513"/>
                <a:gd name="T26" fmla="*/ 0 w 250"/>
                <a:gd name="T27" fmla="*/ 394 h 513"/>
                <a:gd name="T28" fmla="*/ 49 w 250"/>
                <a:gd name="T29" fmla="*/ 411 h 513"/>
                <a:gd name="T30" fmla="*/ 107 w 250"/>
                <a:gd name="T31" fmla="*/ 419 h 513"/>
                <a:gd name="T32" fmla="*/ 90 w 250"/>
                <a:gd name="T33" fmla="*/ 436 h 513"/>
                <a:gd name="T34" fmla="*/ 41 w 250"/>
                <a:gd name="T35" fmla="*/ 460 h 513"/>
                <a:gd name="T36" fmla="*/ 107 w 250"/>
                <a:gd name="T37" fmla="*/ 477 h 513"/>
                <a:gd name="T38" fmla="*/ 140 w 250"/>
                <a:gd name="T39" fmla="*/ 485 h 513"/>
                <a:gd name="T40" fmla="*/ 172 w 250"/>
                <a:gd name="T41" fmla="*/ 501 h 513"/>
                <a:gd name="T42" fmla="*/ 115 w 250"/>
                <a:gd name="T43" fmla="*/ 419 h 513"/>
                <a:gd name="T44" fmla="*/ 140 w 250"/>
                <a:gd name="T45" fmla="*/ 411 h 513"/>
                <a:gd name="T46" fmla="*/ 156 w 250"/>
                <a:gd name="T47" fmla="*/ 403 h 513"/>
                <a:gd name="T48" fmla="*/ 214 w 250"/>
                <a:gd name="T49" fmla="*/ 394 h 513"/>
                <a:gd name="T50" fmla="*/ 246 w 250"/>
                <a:gd name="T51" fmla="*/ 386 h 513"/>
                <a:gd name="T52" fmla="*/ 197 w 250"/>
                <a:gd name="T53" fmla="*/ 353 h 513"/>
                <a:gd name="T54" fmla="*/ 172 w 250"/>
                <a:gd name="T55" fmla="*/ 337 h 513"/>
                <a:gd name="T56" fmla="*/ 156 w 250"/>
                <a:gd name="T57" fmla="*/ 279 h 513"/>
                <a:gd name="T58" fmla="*/ 205 w 250"/>
                <a:gd name="T59" fmla="*/ 271 h 513"/>
                <a:gd name="T60" fmla="*/ 140 w 250"/>
                <a:gd name="T61" fmla="*/ 214 h 513"/>
                <a:gd name="T62" fmla="*/ 156 w 250"/>
                <a:gd name="T63" fmla="*/ 164 h 513"/>
                <a:gd name="T64" fmla="*/ 181 w 250"/>
                <a:gd name="T65" fmla="*/ 156 h 513"/>
                <a:gd name="T66" fmla="*/ 164 w 250"/>
                <a:gd name="T67" fmla="*/ 131 h 513"/>
                <a:gd name="T68" fmla="*/ 123 w 250"/>
                <a:gd name="T69" fmla="*/ 82 h 513"/>
                <a:gd name="T70" fmla="*/ 115 w 250"/>
                <a:gd name="T71" fmla="*/ 33 h 513"/>
                <a:gd name="T72" fmla="*/ 123 w 250"/>
                <a:gd name="T73" fmla="*/ 0 h 51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50"/>
                <a:gd name="T112" fmla="*/ 0 h 513"/>
                <a:gd name="T113" fmla="*/ 250 w 250"/>
                <a:gd name="T114" fmla="*/ 513 h 51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50" h="513">
                  <a:moveTo>
                    <a:pt x="123" y="0"/>
                  </a:moveTo>
                  <a:cubicBezTo>
                    <a:pt x="94" y="18"/>
                    <a:pt x="64" y="41"/>
                    <a:pt x="41" y="66"/>
                  </a:cubicBezTo>
                  <a:cubicBezTo>
                    <a:pt x="49" y="71"/>
                    <a:pt x="56" y="82"/>
                    <a:pt x="66" y="82"/>
                  </a:cubicBezTo>
                  <a:cubicBezTo>
                    <a:pt x="97" y="82"/>
                    <a:pt x="99" y="22"/>
                    <a:pt x="82" y="107"/>
                  </a:cubicBezTo>
                  <a:cubicBezTo>
                    <a:pt x="87" y="115"/>
                    <a:pt x="98" y="121"/>
                    <a:pt x="98" y="131"/>
                  </a:cubicBezTo>
                  <a:cubicBezTo>
                    <a:pt x="98" y="141"/>
                    <a:pt x="56" y="191"/>
                    <a:pt x="49" y="197"/>
                  </a:cubicBezTo>
                  <a:cubicBezTo>
                    <a:pt x="42" y="202"/>
                    <a:pt x="32" y="202"/>
                    <a:pt x="24" y="205"/>
                  </a:cubicBezTo>
                  <a:cubicBezTo>
                    <a:pt x="52" y="208"/>
                    <a:pt x="81" y="204"/>
                    <a:pt x="107" y="214"/>
                  </a:cubicBezTo>
                  <a:cubicBezTo>
                    <a:pt x="114" y="217"/>
                    <a:pt x="96" y="224"/>
                    <a:pt x="90" y="230"/>
                  </a:cubicBezTo>
                  <a:cubicBezTo>
                    <a:pt x="65" y="255"/>
                    <a:pt x="50" y="263"/>
                    <a:pt x="16" y="271"/>
                  </a:cubicBezTo>
                  <a:cubicBezTo>
                    <a:pt x="55" y="298"/>
                    <a:pt x="73" y="277"/>
                    <a:pt x="57" y="320"/>
                  </a:cubicBezTo>
                  <a:cubicBezTo>
                    <a:pt x="65" y="323"/>
                    <a:pt x="80" y="320"/>
                    <a:pt x="82" y="329"/>
                  </a:cubicBezTo>
                  <a:cubicBezTo>
                    <a:pt x="84" y="340"/>
                    <a:pt x="61" y="372"/>
                    <a:pt x="49" y="378"/>
                  </a:cubicBezTo>
                  <a:cubicBezTo>
                    <a:pt x="34" y="385"/>
                    <a:pt x="0" y="394"/>
                    <a:pt x="0" y="394"/>
                  </a:cubicBezTo>
                  <a:cubicBezTo>
                    <a:pt x="16" y="400"/>
                    <a:pt x="32" y="407"/>
                    <a:pt x="49" y="411"/>
                  </a:cubicBezTo>
                  <a:cubicBezTo>
                    <a:pt x="68" y="415"/>
                    <a:pt x="90" y="409"/>
                    <a:pt x="107" y="419"/>
                  </a:cubicBezTo>
                  <a:cubicBezTo>
                    <a:pt x="114" y="423"/>
                    <a:pt x="96" y="431"/>
                    <a:pt x="90" y="436"/>
                  </a:cubicBezTo>
                  <a:cubicBezTo>
                    <a:pt x="68" y="454"/>
                    <a:pt x="67" y="452"/>
                    <a:pt x="41" y="460"/>
                  </a:cubicBezTo>
                  <a:cubicBezTo>
                    <a:pt x="64" y="484"/>
                    <a:pt x="75" y="487"/>
                    <a:pt x="107" y="477"/>
                  </a:cubicBezTo>
                  <a:cubicBezTo>
                    <a:pt x="118" y="480"/>
                    <a:pt x="129" y="481"/>
                    <a:pt x="140" y="485"/>
                  </a:cubicBezTo>
                  <a:cubicBezTo>
                    <a:pt x="151" y="489"/>
                    <a:pt x="172" y="513"/>
                    <a:pt x="172" y="501"/>
                  </a:cubicBezTo>
                  <a:cubicBezTo>
                    <a:pt x="172" y="493"/>
                    <a:pt x="124" y="431"/>
                    <a:pt x="115" y="419"/>
                  </a:cubicBezTo>
                  <a:cubicBezTo>
                    <a:pt x="123" y="416"/>
                    <a:pt x="131" y="410"/>
                    <a:pt x="140" y="411"/>
                  </a:cubicBezTo>
                  <a:cubicBezTo>
                    <a:pt x="166" y="415"/>
                    <a:pt x="172" y="451"/>
                    <a:pt x="156" y="403"/>
                  </a:cubicBezTo>
                  <a:cubicBezTo>
                    <a:pt x="175" y="400"/>
                    <a:pt x="195" y="398"/>
                    <a:pt x="214" y="394"/>
                  </a:cubicBezTo>
                  <a:cubicBezTo>
                    <a:pt x="225" y="392"/>
                    <a:pt x="250" y="396"/>
                    <a:pt x="246" y="386"/>
                  </a:cubicBezTo>
                  <a:cubicBezTo>
                    <a:pt x="238" y="368"/>
                    <a:pt x="213" y="364"/>
                    <a:pt x="197" y="353"/>
                  </a:cubicBezTo>
                  <a:cubicBezTo>
                    <a:pt x="189" y="348"/>
                    <a:pt x="172" y="337"/>
                    <a:pt x="172" y="337"/>
                  </a:cubicBezTo>
                  <a:cubicBezTo>
                    <a:pt x="202" y="307"/>
                    <a:pt x="181" y="305"/>
                    <a:pt x="156" y="279"/>
                  </a:cubicBezTo>
                  <a:cubicBezTo>
                    <a:pt x="172" y="276"/>
                    <a:pt x="202" y="287"/>
                    <a:pt x="205" y="271"/>
                  </a:cubicBezTo>
                  <a:cubicBezTo>
                    <a:pt x="207" y="257"/>
                    <a:pt x="155" y="224"/>
                    <a:pt x="140" y="214"/>
                  </a:cubicBezTo>
                  <a:cubicBezTo>
                    <a:pt x="212" y="201"/>
                    <a:pt x="197" y="207"/>
                    <a:pt x="156" y="164"/>
                  </a:cubicBezTo>
                  <a:cubicBezTo>
                    <a:pt x="164" y="161"/>
                    <a:pt x="179" y="165"/>
                    <a:pt x="181" y="156"/>
                  </a:cubicBezTo>
                  <a:cubicBezTo>
                    <a:pt x="183" y="146"/>
                    <a:pt x="170" y="139"/>
                    <a:pt x="164" y="131"/>
                  </a:cubicBezTo>
                  <a:cubicBezTo>
                    <a:pt x="111" y="67"/>
                    <a:pt x="166" y="145"/>
                    <a:pt x="123" y="82"/>
                  </a:cubicBezTo>
                  <a:cubicBezTo>
                    <a:pt x="181" y="64"/>
                    <a:pt x="120" y="72"/>
                    <a:pt x="115" y="33"/>
                  </a:cubicBezTo>
                  <a:cubicBezTo>
                    <a:pt x="113" y="22"/>
                    <a:pt x="120" y="11"/>
                    <a:pt x="123" y="0"/>
                  </a:cubicBezTo>
                  <a:close/>
                </a:path>
              </a:pathLst>
            </a:custGeom>
            <a:solidFill>
              <a:schemeClr val="accent1"/>
            </a:solidFill>
            <a:ln w="9525">
              <a:solidFill>
                <a:schemeClr val="tx1"/>
              </a:solidFill>
              <a:round/>
              <a:headEnd/>
              <a:tailEnd/>
            </a:ln>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endParaRPr lang="en-US" altLang="en-US" sz="4400" b="1">
                <a:latin typeface="Arial Narrow" pitchFamily="34" charset="0"/>
              </a:endParaRPr>
            </a:p>
          </p:txBody>
        </p:sp>
        <p:sp>
          <p:nvSpPr>
            <p:cNvPr id="284718" name="Freeform 45"/>
            <p:cNvSpPr>
              <a:spLocks/>
            </p:cNvSpPr>
            <p:nvPr/>
          </p:nvSpPr>
          <p:spPr bwMode="auto">
            <a:xfrm>
              <a:off x="1874" y="1635"/>
              <a:ext cx="16" cy="132"/>
            </a:xfrm>
            <a:custGeom>
              <a:avLst/>
              <a:gdLst>
                <a:gd name="T0" fmla="*/ 0 w 16"/>
                <a:gd name="T1" fmla="*/ 0 h 132"/>
                <a:gd name="T2" fmla="*/ 16 w 16"/>
                <a:gd name="T3" fmla="*/ 132 h 132"/>
                <a:gd name="T4" fmla="*/ 0 60000 65536"/>
                <a:gd name="T5" fmla="*/ 0 60000 65536"/>
                <a:gd name="T6" fmla="*/ 0 w 16"/>
                <a:gd name="T7" fmla="*/ 0 h 132"/>
                <a:gd name="T8" fmla="*/ 16 w 16"/>
                <a:gd name="T9" fmla="*/ 132 h 132"/>
              </a:gdLst>
              <a:ahLst/>
              <a:cxnLst>
                <a:cxn ang="T4">
                  <a:pos x="T0" y="T1"/>
                </a:cxn>
                <a:cxn ang="T5">
                  <a:pos x="T2" y="T3"/>
                </a:cxn>
              </a:cxnLst>
              <a:rect l="T6" t="T7" r="T8" b="T9"/>
              <a:pathLst>
                <a:path w="16" h="132">
                  <a:moveTo>
                    <a:pt x="0" y="0"/>
                  </a:moveTo>
                  <a:cubicBezTo>
                    <a:pt x="15" y="46"/>
                    <a:pt x="16" y="82"/>
                    <a:pt x="16" y="132"/>
                  </a:cubicBezTo>
                </a:path>
              </a:pathLst>
            </a:custGeom>
            <a:noFill/>
            <a:ln w="38100">
              <a:solidFill>
                <a:srgbClr val="66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endParaRPr lang="en-US" altLang="en-US" sz="4400" b="1">
                <a:latin typeface="Arial Narrow" pitchFamily="34" charset="0"/>
              </a:endParaRPr>
            </a:p>
          </p:txBody>
        </p:sp>
      </p:grpSp>
      <p:grpSp>
        <p:nvGrpSpPr>
          <p:cNvPr id="284719" name="Group 46"/>
          <p:cNvGrpSpPr>
            <a:grpSpLocks/>
          </p:cNvGrpSpPr>
          <p:nvPr/>
        </p:nvGrpSpPr>
        <p:grpSpPr bwMode="auto">
          <a:xfrm>
            <a:off x="4724400" y="2833688"/>
            <a:ext cx="463550" cy="976312"/>
            <a:chOff x="1056" y="1152"/>
            <a:chExt cx="292" cy="615"/>
          </a:xfrm>
        </p:grpSpPr>
        <p:sp>
          <p:nvSpPr>
            <p:cNvPr id="284720" name="Freeform 47"/>
            <p:cNvSpPr>
              <a:spLocks/>
            </p:cNvSpPr>
            <p:nvPr/>
          </p:nvSpPr>
          <p:spPr bwMode="auto">
            <a:xfrm>
              <a:off x="1056" y="1152"/>
              <a:ext cx="292" cy="549"/>
            </a:xfrm>
            <a:custGeom>
              <a:avLst/>
              <a:gdLst>
                <a:gd name="T0" fmla="*/ 168 w 292"/>
                <a:gd name="T1" fmla="*/ 0 h 549"/>
                <a:gd name="T2" fmla="*/ 143 w 292"/>
                <a:gd name="T3" fmla="*/ 49 h 549"/>
                <a:gd name="T4" fmla="*/ 94 w 292"/>
                <a:gd name="T5" fmla="*/ 82 h 549"/>
                <a:gd name="T6" fmla="*/ 119 w 292"/>
                <a:gd name="T7" fmla="*/ 98 h 549"/>
                <a:gd name="T8" fmla="*/ 143 w 292"/>
                <a:gd name="T9" fmla="*/ 106 h 549"/>
                <a:gd name="T10" fmla="*/ 86 w 292"/>
                <a:gd name="T11" fmla="*/ 147 h 549"/>
                <a:gd name="T12" fmla="*/ 102 w 292"/>
                <a:gd name="T13" fmla="*/ 172 h 549"/>
                <a:gd name="T14" fmla="*/ 86 w 292"/>
                <a:gd name="T15" fmla="*/ 189 h 549"/>
                <a:gd name="T16" fmla="*/ 110 w 292"/>
                <a:gd name="T17" fmla="*/ 213 h 549"/>
                <a:gd name="T18" fmla="*/ 102 w 292"/>
                <a:gd name="T19" fmla="*/ 246 h 549"/>
                <a:gd name="T20" fmla="*/ 119 w 292"/>
                <a:gd name="T21" fmla="*/ 254 h 549"/>
                <a:gd name="T22" fmla="*/ 110 w 292"/>
                <a:gd name="T23" fmla="*/ 279 h 549"/>
                <a:gd name="T24" fmla="*/ 69 w 292"/>
                <a:gd name="T25" fmla="*/ 320 h 549"/>
                <a:gd name="T26" fmla="*/ 94 w 292"/>
                <a:gd name="T27" fmla="*/ 328 h 549"/>
                <a:gd name="T28" fmla="*/ 119 w 292"/>
                <a:gd name="T29" fmla="*/ 320 h 549"/>
                <a:gd name="T30" fmla="*/ 110 w 292"/>
                <a:gd name="T31" fmla="*/ 345 h 549"/>
                <a:gd name="T32" fmla="*/ 61 w 292"/>
                <a:gd name="T33" fmla="*/ 378 h 549"/>
                <a:gd name="T34" fmla="*/ 36 w 292"/>
                <a:gd name="T35" fmla="*/ 394 h 549"/>
                <a:gd name="T36" fmla="*/ 110 w 292"/>
                <a:gd name="T37" fmla="*/ 402 h 549"/>
                <a:gd name="T38" fmla="*/ 94 w 292"/>
                <a:gd name="T39" fmla="*/ 419 h 549"/>
                <a:gd name="T40" fmla="*/ 45 w 292"/>
                <a:gd name="T41" fmla="*/ 443 h 549"/>
                <a:gd name="T42" fmla="*/ 94 w 292"/>
                <a:gd name="T43" fmla="*/ 443 h 549"/>
                <a:gd name="T44" fmla="*/ 143 w 292"/>
                <a:gd name="T45" fmla="*/ 419 h 549"/>
                <a:gd name="T46" fmla="*/ 94 w 292"/>
                <a:gd name="T47" fmla="*/ 468 h 549"/>
                <a:gd name="T48" fmla="*/ 152 w 292"/>
                <a:gd name="T49" fmla="*/ 476 h 549"/>
                <a:gd name="T50" fmla="*/ 250 w 292"/>
                <a:gd name="T51" fmla="*/ 534 h 549"/>
                <a:gd name="T52" fmla="*/ 225 w 292"/>
                <a:gd name="T53" fmla="*/ 493 h 549"/>
                <a:gd name="T54" fmla="*/ 217 w 292"/>
                <a:gd name="T55" fmla="*/ 468 h 549"/>
                <a:gd name="T56" fmla="*/ 201 w 292"/>
                <a:gd name="T57" fmla="*/ 443 h 549"/>
                <a:gd name="T58" fmla="*/ 225 w 292"/>
                <a:gd name="T59" fmla="*/ 452 h 549"/>
                <a:gd name="T60" fmla="*/ 250 w 292"/>
                <a:gd name="T61" fmla="*/ 460 h 549"/>
                <a:gd name="T62" fmla="*/ 225 w 292"/>
                <a:gd name="T63" fmla="*/ 419 h 549"/>
                <a:gd name="T64" fmla="*/ 217 w 292"/>
                <a:gd name="T65" fmla="*/ 394 h 549"/>
                <a:gd name="T66" fmla="*/ 242 w 292"/>
                <a:gd name="T67" fmla="*/ 402 h 549"/>
                <a:gd name="T68" fmla="*/ 291 w 292"/>
                <a:gd name="T69" fmla="*/ 394 h 549"/>
                <a:gd name="T70" fmla="*/ 217 w 292"/>
                <a:gd name="T71" fmla="*/ 320 h 549"/>
                <a:gd name="T72" fmla="*/ 209 w 292"/>
                <a:gd name="T73" fmla="*/ 287 h 549"/>
                <a:gd name="T74" fmla="*/ 283 w 292"/>
                <a:gd name="T75" fmla="*/ 304 h 549"/>
                <a:gd name="T76" fmla="*/ 217 w 292"/>
                <a:gd name="T77" fmla="*/ 230 h 549"/>
                <a:gd name="T78" fmla="*/ 193 w 292"/>
                <a:gd name="T79" fmla="*/ 213 h 549"/>
                <a:gd name="T80" fmla="*/ 217 w 292"/>
                <a:gd name="T81" fmla="*/ 221 h 549"/>
                <a:gd name="T82" fmla="*/ 225 w 292"/>
                <a:gd name="T83" fmla="*/ 197 h 549"/>
                <a:gd name="T84" fmla="*/ 209 w 292"/>
                <a:gd name="T85" fmla="*/ 180 h 549"/>
                <a:gd name="T86" fmla="*/ 275 w 292"/>
                <a:gd name="T87" fmla="*/ 197 h 549"/>
                <a:gd name="T88" fmla="*/ 193 w 292"/>
                <a:gd name="T89" fmla="*/ 131 h 549"/>
                <a:gd name="T90" fmla="*/ 225 w 292"/>
                <a:gd name="T91" fmla="*/ 98 h 549"/>
                <a:gd name="T92" fmla="*/ 193 w 292"/>
                <a:gd name="T93" fmla="*/ 57 h 549"/>
                <a:gd name="T94" fmla="*/ 184 w 292"/>
                <a:gd name="T95" fmla="*/ 32 h 549"/>
                <a:gd name="T96" fmla="*/ 160 w 292"/>
                <a:gd name="T97" fmla="*/ 16 h 549"/>
                <a:gd name="T98" fmla="*/ 168 w 292"/>
                <a:gd name="T99" fmla="*/ 0 h 54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92"/>
                <a:gd name="T151" fmla="*/ 0 h 549"/>
                <a:gd name="T152" fmla="*/ 292 w 292"/>
                <a:gd name="T153" fmla="*/ 549 h 54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92" h="549">
                  <a:moveTo>
                    <a:pt x="168" y="0"/>
                  </a:moveTo>
                  <a:cubicBezTo>
                    <a:pt x="161" y="30"/>
                    <a:pt x="166" y="32"/>
                    <a:pt x="143" y="49"/>
                  </a:cubicBezTo>
                  <a:cubicBezTo>
                    <a:pt x="127" y="61"/>
                    <a:pt x="94" y="82"/>
                    <a:pt x="94" y="82"/>
                  </a:cubicBezTo>
                  <a:cubicBezTo>
                    <a:pt x="102" y="87"/>
                    <a:pt x="110" y="94"/>
                    <a:pt x="119" y="98"/>
                  </a:cubicBezTo>
                  <a:cubicBezTo>
                    <a:pt x="127" y="102"/>
                    <a:pt x="140" y="98"/>
                    <a:pt x="143" y="106"/>
                  </a:cubicBezTo>
                  <a:cubicBezTo>
                    <a:pt x="147" y="119"/>
                    <a:pt x="94" y="144"/>
                    <a:pt x="86" y="147"/>
                  </a:cubicBezTo>
                  <a:cubicBezTo>
                    <a:pt x="47" y="186"/>
                    <a:pt x="81" y="142"/>
                    <a:pt x="102" y="172"/>
                  </a:cubicBezTo>
                  <a:cubicBezTo>
                    <a:pt x="106" y="178"/>
                    <a:pt x="92" y="184"/>
                    <a:pt x="86" y="189"/>
                  </a:cubicBezTo>
                  <a:cubicBezTo>
                    <a:pt x="27" y="233"/>
                    <a:pt x="2" y="225"/>
                    <a:pt x="110" y="213"/>
                  </a:cubicBezTo>
                  <a:cubicBezTo>
                    <a:pt x="107" y="224"/>
                    <a:pt x="107" y="236"/>
                    <a:pt x="102" y="246"/>
                  </a:cubicBezTo>
                  <a:cubicBezTo>
                    <a:pt x="92" y="268"/>
                    <a:pt x="59" y="270"/>
                    <a:pt x="119" y="254"/>
                  </a:cubicBezTo>
                  <a:cubicBezTo>
                    <a:pt x="116" y="262"/>
                    <a:pt x="115" y="272"/>
                    <a:pt x="110" y="279"/>
                  </a:cubicBezTo>
                  <a:cubicBezTo>
                    <a:pt x="98" y="294"/>
                    <a:pt x="69" y="320"/>
                    <a:pt x="69" y="320"/>
                  </a:cubicBezTo>
                  <a:cubicBezTo>
                    <a:pt x="77" y="323"/>
                    <a:pt x="85" y="328"/>
                    <a:pt x="94" y="328"/>
                  </a:cubicBezTo>
                  <a:cubicBezTo>
                    <a:pt x="103" y="328"/>
                    <a:pt x="113" y="314"/>
                    <a:pt x="119" y="320"/>
                  </a:cubicBezTo>
                  <a:cubicBezTo>
                    <a:pt x="125" y="326"/>
                    <a:pt x="116" y="339"/>
                    <a:pt x="110" y="345"/>
                  </a:cubicBezTo>
                  <a:cubicBezTo>
                    <a:pt x="96" y="359"/>
                    <a:pt x="77" y="367"/>
                    <a:pt x="61" y="378"/>
                  </a:cubicBezTo>
                  <a:cubicBezTo>
                    <a:pt x="53" y="383"/>
                    <a:pt x="36" y="394"/>
                    <a:pt x="36" y="394"/>
                  </a:cubicBezTo>
                  <a:cubicBezTo>
                    <a:pt x="61" y="397"/>
                    <a:pt x="87" y="392"/>
                    <a:pt x="110" y="402"/>
                  </a:cubicBezTo>
                  <a:cubicBezTo>
                    <a:pt x="117" y="405"/>
                    <a:pt x="100" y="414"/>
                    <a:pt x="94" y="419"/>
                  </a:cubicBezTo>
                  <a:cubicBezTo>
                    <a:pt x="73" y="436"/>
                    <a:pt x="69" y="435"/>
                    <a:pt x="45" y="443"/>
                  </a:cubicBezTo>
                  <a:cubicBezTo>
                    <a:pt x="0" y="488"/>
                    <a:pt x="78" y="447"/>
                    <a:pt x="94" y="443"/>
                  </a:cubicBezTo>
                  <a:cubicBezTo>
                    <a:pt x="94" y="443"/>
                    <a:pt x="137" y="413"/>
                    <a:pt x="143" y="419"/>
                  </a:cubicBezTo>
                  <a:cubicBezTo>
                    <a:pt x="163" y="439"/>
                    <a:pt x="101" y="466"/>
                    <a:pt x="94" y="468"/>
                  </a:cubicBezTo>
                  <a:cubicBezTo>
                    <a:pt x="53" y="532"/>
                    <a:pt x="123" y="485"/>
                    <a:pt x="152" y="476"/>
                  </a:cubicBezTo>
                  <a:cubicBezTo>
                    <a:pt x="186" y="499"/>
                    <a:pt x="213" y="521"/>
                    <a:pt x="250" y="534"/>
                  </a:cubicBezTo>
                  <a:cubicBezTo>
                    <a:pt x="227" y="463"/>
                    <a:pt x="259" y="549"/>
                    <a:pt x="225" y="493"/>
                  </a:cubicBezTo>
                  <a:cubicBezTo>
                    <a:pt x="220" y="486"/>
                    <a:pt x="221" y="476"/>
                    <a:pt x="217" y="468"/>
                  </a:cubicBezTo>
                  <a:cubicBezTo>
                    <a:pt x="213" y="459"/>
                    <a:pt x="197" y="452"/>
                    <a:pt x="201" y="443"/>
                  </a:cubicBezTo>
                  <a:cubicBezTo>
                    <a:pt x="205" y="435"/>
                    <a:pt x="217" y="449"/>
                    <a:pt x="225" y="452"/>
                  </a:cubicBezTo>
                  <a:cubicBezTo>
                    <a:pt x="233" y="455"/>
                    <a:pt x="242" y="457"/>
                    <a:pt x="250" y="460"/>
                  </a:cubicBezTo>
                  <a:cubicBezTo>
                    <a:pt x="227" y="389"/>
                    <a:pt x="259" y="475"/>
                    <a:pt x="225" y="419"/>
                  </a:cubicBezTo>
                  <a:cubicBezTo>
                    <a:pt x="220" y="412"/>
                    <a:pt x="211" y="400"/>
                    <a:pt x="217" y="394"/>
                  </a:cubicBezTo>
                  <a:cubicBezTo>
                    <a:pt x="223" y="388"/>
                    <a:pt x="234" y="399"/>
                    <a:pt x="242" y="402"/>
                  </a:cubicBezTo>
                  <a:cubicBezTo>
                    <a:pt x="258" y="399"/>
                    <a:pt x="288" y="410"/>
                    <a:pt x="291" y="394"/>
                  </a:cubicBezTo>
                  <a:cubicBezTo>
                    <a:pt x="292" y="391"/>
                    <a:pt x="227" y="330"/>
                    <a:pt x="217" y="320"/>
                  </a:cubicBezTo>
                  <a:cubicBezTo>
                    <a:pt x="214" y="309"/>
                    <a:pt x="200" y="294"/>
                    <a:pt x="209" y="287"/>
                  </a:cubicBezTo>
                  <a:cubicBezTo>
                    <a:pt x="213" y="284"/>
                    <a:pt x="276" y="302"/>
                    <a:pt x="283" y="304"/>
                  </a:cubicBezTo>
                  <a:cubicBezTo>
                    <a:pt x="273" y="273"/>
                    <a:pt x="243" y="251"/>
                    <a:pt x="217" y="230"/>
                  </a:cubicBezTo>
                  <a:cubicBezTo>
                    <a:pt x="209" y="224"/>
                    <a:pt x="193" y="223"/>
                    <a:pt x="193" y="213"/>
                  </a:cubicBezTo>
                  <a:cubicBezTo>
                    <a:pt x="193" y="205"/>
                    <a:pt x="209" y="218"/>
                    <a:pt x="217" y="221"/>
                  </a:cubicBezTo>
                  <a:cubicBezTo>
                    <a:pt x="220" y="213"/>
                    <a:pt x="227" y="205"/>
                    <a:pt x="225" y="197"/>
                  </a:cubicBezTo>
                  <a:cubicBezTo>
                    <a:pt x="224" y="189"/>
                    <a:pt x="202" y="182"/>
                    <a:pt x="209" y="180"/>
                  </a:cubicBezTo>
                  <a:cubicBezTo>
                    <a:pt x="217" y="178"/>
                    <a:pt x="263" y="193"/>
                    <a:pt x="275" y="197"/>
                  </a:cubicBezTo>
                  <a:cubicBezTo>
                    <a:pt x="251" y="173"/>
                    <a:pt x="222" y="150"/>
                    <a:pt x="193" y="131"/>
                  </a:cubicBezTo>
                  <a:cubicBezTo>
                    <a:pt x="260" y="109"/>
                    <a:pt x="158" y="120"/>
                    <a:pt x="225" y="98"/>
                  </a:cubicBezTo>
                  <a:cubicBezTo>
                    <a:pt x="215" y="84"/>
                    <a:pt x="202" y="72"/>
                    <a:pt x="193" y="57"/>
                  </a:cubicBezTo>
                  <a:cubicBezTo>
                    <a:pt x="188" y="49"/>
                    <a:pt x="190" y="39"/>
                    <a:pt x="184" y="32"/>
                  </a:cubicBezTo>
                  <a:cubicBezTo>
                    <a:pt x="178" y="25"/>
                    <a:pt x="164" y="25"/>
                    <a:pt x="160" y="16"/>
                  </a:cubicBezTo>
                  <a:cubicBezTo>
                    <a:pt x="157" y="11"/>
                    <a:pt x="165" y="5"/>
                    <a:pt x="168" y="0"/>
                  </a:cubicBezTo>
                  <a:close/>
                </a:path>
              </a:pathLst>
            </a:custGeom>
            <a:solidFill>
              <a:schemeClr val="accent1"/>
            </a:solidFill>
            <a:ln w="9525">
              <a:solidFill>
                <a:schemeClr val="tx1"/>
              </a:solidFill>
              <a:round/>
              <a:headEnd/>
              <a:tailEnd/>
            </a:ln>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endParaRPr lang="en-US" altLang="en-US" sz="4400" b="1">
                <a:latin typeface="Arial Narrow" pitchFamily="34" charset="0"/>
              </a:endParaRPr>
            </a:p>
          </p:txBody>
        </p:sp>
        <p:sp>
          <p:nvSpPr>
            <p:cNvPr id="284721" name="Freeform 48"/>
            <p:cNvSpPr>
              <a:spLocks/>
            </p:cNvSpPr>
            <p:nvPr/>
          </p:nvSpPr>
          <p:spPr bwMode="auto">
            <a:xfrm>
              <a:off x="1216" y="1611"/>
              <a:ext cx="24" cy="156"/>
            </a:xfrm>
            <a:custGeom>
              <a:avLst/>
              <a:gdLst>
                <a:gd name="T0" fmla="*/ 0 w 24"/>
                <a:gd name="T1" fmla="*/ 0 h 156"/>
                <a:gd name="T2" fmla="*/ 9 w 24"/>
                <a:gd name="T3" fmla="*/ 156 h 156"/>
                <a:gd name="T4" fmla="*/ 0 60000 65536"/>
                <a:gd name="T5" fmla="*/ 0 60000 65536"/>
                <a:gd name="T6" fmla="*/ 0 w 24"/>
                <a:gd name="T7" fmla="*/ 0 h 156"/>
                <a:gd name="T8" fmla="*/ 24 w 24"/>
                <a:gd name="T9" fmla="*/ 156 h 156"/>
              </a:gdLst>
              <a:ahLst/>
              <a:cxnLst>
                <a:cxn ang="T4">
                  <a:pos x="T0" y="T1"/>
                </a:cxn>
                <a:cxn ang="T5">
                  <a:pos x="T2" y="T3"/>
                </a:cxn>
              </a:cxnLst>
              <a:rect l="T6" t="T7" r="T8" b="T9"/>
              <a:pathLst>
                <a:path w="24" h="156">
                  <a:moveTo>
                    <a:pt x="0" y="0"/>
                  </a:moveTo>
                  <a:cubicBezTo>
                    <a:pt x="24" y="65"/>
                    <a:pt x="9" y="15"/>
                    <a:pt x="9" y="156"/>
                  </a:cubicBezTo>
                </a:path>
              </a:pathLst>
            </a:custGeom>
            <a:noFill/>
            <a:ln w="28575">
              <a:solidFill>
                <a:srgbClr val="66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endParaRPr lang="en-US" altLang="en-US" sz="4400" b="1">
                <a:latin typeface="Arial Narrow" pitchFamily="34" charset="0"/>
              </a:endParaRPr>
            </a:p>
          </p:txBody>
        </p:sp>
      </p:grpSp>
      <p:grpSp>
        <p:nvGrpSpPr>
          <p:cNvPr id="284722" name="Group 49"/>
          <p:cNvGrpSpPr>
            <a:grpSpLocks/>
          </p:cNvGrpSpPr>
          <p:nvPr/>
        </p:nvGrpSpPr>
        <p:grpSpPr bwMode="auto">
          <a:xfrm>
            <a:off x="5029200" y="2757488"/>
            <a:ext cx="463550" cy="976312"/>
            <a:chOff x="1056" y="1152"/>
            <a:chExt cx="292" cy="615"/>
          </a:xfrm>
        </p:grpSpPr>
        <p:sp>
          <p:nvSpPr>
            <p:cNvPr id="284723" name="Freeform 50"/>
            <p:cNvSpPr>
              <a:spLocks/>
            </p:cNvSpPr>
            <p:nvPr/>
          </p:nvSpPr>
          <p:spPr bwMode="auto">
            <a:xfrm>
              <a:off x="1056" y="1152"/>
              <a:ext cx="292" cy="549"/>
            </a:xfrm>
            <a:custGeom>
              <a:avLst/>
              <a:gdLst>
                <a:gd name="T0" fmla="*/ 168 w 292"/>
                <a:gd name="T1" fmla="*/ 0 h 549"/>
                <a:gd name="T2" fmla="*/ 143 w 292"/>
                <a:gd name="T3" fmla="*/ 49 h 549"/>
                <a:gd name="T4" fmla="*/ 94 w 292"/>
                <a:gd name="T5" fmla="*/ 82 h 549"/>
                <a:gd name="T6" fmla="*/ 119 w 292"/>
                <a:gd name="T7" fmla="*/ 98 h 549"/>
                <a:gd name="T8" fmla="*/ 143 w 292"/>
                <a:gd name="T9" fmla="*/ 106 h 549"/>
                <a:gd name="T10" fmla="*/ 86 w 292"/>
                <a:gd name="T11" fmla="*/ 147 h 549"/>
                <a:gd name="T12" fmla="*/ 102 w 292"/>
                <a:gd name="T13" fmla="*/ 172 h 549"/>
                <a:gd name="T14" fmla="*/ 86 w 292"/>
                <a:gd name="T15" fmla="*/ 189 h 549"/>
                <a:gd name="T16" fmla="*/ 110 w 292"/>
                <a:gd name="T17" fmla="*/ 213 h 549"/>
                <a:gd name="T18" fmla="*/ 102 w 292"/>
                <a:gd name="T19" fmla="*/ 246 h 549"/>
                <a:gd name="T20" fmla="*/ 119 w 292"/>
                <a:gd name="T21" fmla="*/ 254 h 549"/>
                <a:gd name="T22" fmla="*/ 110 w 292"/>
                <a:gd name="T23" fmla="*/ 279 h 549"/>
                <a:gd name="T24" fmla="*/ 69 w 292"/>
                <a:gd name="T25" fmla="*/ 320 h 549"/>
                <a:gd name="T26" fmla="*/ 94 w 292"/>
                <a:gd name="T27" fmla="*/ 328 h 549"/>
                <a:gd name="T28" fmla="*/ 119 w 292"/>
                <a:gd name="T29" fmla="*/ 320 h 549"/>
                <a:gd name="T30" fmla="*/ 110 w 292"/>
                <a:gd name="T31" fmla="*/ 345 h 549"/>
                <a:gd name="T32" fmla="*/ 61 w 292"/>
                <a:gd name="T33" fmla="*/ 378 h 549"/>
                <a:gd name="T34" fmla="*/ 36 w 292"/>
                <a:gd name="T35" fmla="*/ 394 h 549"/>
                <a:gd name="T36" fmla="*/ 110 w 292"/>
                <a:gd name="T37" fmla="*/ 402 h 549"/>
                <a:gd name="T38" fmla="*/ 94 w 292"/>
                <a:gd name="T39" fmla="*/ 419 h 549"/>
                <a:gd name="T40" fmla="*/ 45 w 292"/>
                <a:gd name="T41" fmla="*/ 443 h 549"/>
                <a:gd name="T42" fmla="*/ 94 w 292"/>
                <a:gd name="T43" fmla="*/ 443 h 549"/>
                <a:gd name="T44" fmla="*/ 143 w 292"/>
                <a:gd name="T45" fmla="*/ 419 h 549"/>
                <a:gd name="T46" fmla="*/ 94 w 292"/>
                <a:gd name="T47" fmla="*/ 468 h 549"/>
                <a:gd name="T48" fmla="*/ 152 w 292"/>
                <a:gd name="T49" fmla="*/ 476 h 549"/>
                <a:gd name="T50" fmla="*/ 250 w 292"/>
                <a:gd name="T51" fmla="*/ 534 h 549"/>
                <a:gd name="T52" fmla="*/ 225 w 292"/>
                <a:gd name="T53" fmla="*/ 493 h 549"/>
                <a:gd name="T54" fmla="*/ 217 w 292"/>
                <a:gd name="T55" fmla="*/ 468 h 549"/>
                <a:gd name="T56" fmla="*/ 201 w 292"/>
                <a:gd name="T57" fmla="*/ 443 h 549"/>
                <a:gd name="T58" fmla="*/ 225 w 292"/>
                <a:gd name="T59" fmla="*/ 452 h 549"/>
                <a:gd name="T60" fmla="*/ 250 w 292"/>
                <a:gd name="T61" fmla="*/ 460 h 549"/>
                <a:gd name="T62" fmla="*/ 225 w 292"/>
                <a:gd name="T63" fmla="*/ 419 h 549"/>
                <a:gd name="T64" fmla="*/ 217 w 292"/>
                <a:gd name="T65" fmla="*/ 394 h 549"/>
                <a:gd name="T66" fmla="*/ 242 w 292"/>
                <a:gd name="T67" fmla="*/ 402 h 549"/>
                <a:gd name="T68" fmla="*/ 291 w 292"/>
                <a:gd name="T69" fmla="*/ 394 h 549"/>
                <a:gd name="T70" fmla="*/ 217 w 292"/>
                <a:gd name="T71" fmla="*/ 320 h 549"/>
                <a:gd name="T72" fmla="*/ 209 w 292"/>
                <a:gd name="T73" fmla="*/ 287 h 549"/>
                <a:gd name="T74" fmla="*/ 283 w 292"/>
                <a:gd name="T75" fmla="*/ 304 h 549"/>
                <a:gd name="T76" fmla="*/ 217 w 292"/>
                <a:gd name="T77" fmla="*/ 230 h 549"/>
                <a:gd name="T78" fmla="*/ 193 w 292"/>
                <a:gd name="T79" fmla="*/ 213 h 549"/>
                <a:gd name="T80" fmla="*/ 217 w 292"/>
                <a:gd name="T81" fmla="*/ 221 h 549"/>
                <a:gd name="T82" fmla="*/ 225 w 292"/>
                <a:gd name="T83" fmla="*/ 197 h 549"/>
                <a:gd name="T84" fmla="*/ 209 w 292"/>
                <a:gd name="T85" fmla="*/ 180 h 549"/>
                <a:gd name="T86" fmla="*/ 275 w 292"/>
                <a:gd name="T87" fmla="*/ 197 h 549"/>
                <a:gd name="T88" fmla="*/ 193 w 292"/>
                <a:gd name="T89" fmla="*/ 131 h 549"/>
                <a:gd name="T90" fmla="*/ 225 w 292"/>
                <a:gd name="T91" fmla="*/ 98 h 549"/>
                <a:gd name="T92" fmla="*/ 193 w 292"/>
                <a:gd name="T93" fmla="*/ 57 h 549"/>
                <a:gd name="T94" fmla="*/ 184 w 292"/>
                <a:gd name="T95" fmla="*/ 32 h 549"/>
                <a:gd name="T96" fmla="*/ 160 w 292"/>
                <a:gd name="T97" fmla="*/ 16 h 549"/>
                <a:gd name="T98" fmla="*/ 168 w 292"/>
                <a:gd name="T99" fmla="*/ 0 h 54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92"/>
                <a:gd name="T151" fmla="*/ 0 h 549"/>
                <a:gd name="T152" fmla="*/ 292 w 292"/>
                <a:gd name="T153" fmla="*/ 549 h 54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92" h="549">
                  <a:moveTo>
                    <a:pt x="168" y="0"/>
                  </a:moveTo>
                  <a:cubicBezTo>
                    <a:pt x="161" y="30"/>
                    <a:pt x="166" y="32"/>
                    <a:pt x="143" y="49"/>
                  </a:cubicBezTo>
                  <a:cubicBezTo>
                    <a:pt x="127" y="61"/>
                    <a:pt x="94" y="82"/>
                    <a:pt x="94" y="82"/>
                  </a:cubicBezTo>
                  <a:cubicBezTo>
                    <a:pt x="102" y="87"/>
                    <a:pt x="110" y="94"/>
                    <a:pt x="119" y="98"/>
                  </a:cubicBezTo>
                  <a:cubicBezTo>
                    <a:pt x="127" y="102"/>
                    <a:pt x="140" y="98"/>
                    <a:pt x="143" y="106"/>
                  </a:cubicBezTo>
                  <a:cubicBezTo>
                    <a:pt x="147" y="119"/>
                    <a:pt x="94" y="144"/>
                    <a:pt x="86" y="147"/>
                  </a:cubicBezTo>
                  <a:cubicBezTo>
                    <a:pt x="47" y="186"/>
                    <a:pt x="81" y="142"/>
                    <a:pt x="102" y="172"/>
                  </a:cubicBezTo>
                  <a:cubicBezTo>
                    <a:pt x="106" y="178"/>
                    <a:pt x="92" y="184"/>
                    <a:pt x="86" y="189"/>
                  </a:cubicBezTo>
                  <a:cubicBezTo>
                    <a:pt x="27" y="233"/>
                    <a:pt x="2" y="225"/>
                    <a:pt x="110" y="213"/>
                  </a:cubicBezTo>
                  <a:cubicBezTo>
                    <a:pt x="107" y="224"/>
                    <a:pt x="107" y="236"/>
                    <a:pt x="102" y="246"/>
                  </a:cubicBezTo>
                  <a:cubicBezTo>
                    <a:pt x="92" y="268"/>
                    <a:pt x="59" y="270"/>
                    <a:pt x="119" y="254"/>
                  </a:cubicBezTo>
                  <a:cubicBezTo>
                    <a:pt x="116" y="262"/>
                    <a:pt x="115" y="272"/>
                    <a:pt x="110" y="279"/>
                  </a:cubicBezTo>
                  <a:cubicBezTo>
                    <a:pt x="98" y="294"/>
                    <a:pt x="69" y="320"/>
                    <a:pt x="69" y="320"/>
                  </a:cubicBezTo>
                  <a:cubicBezTo>
                    <a:pt x="77" y="323"/>
                    <a:pt x="85" y="328"/>
                    <a:pt x="94" y="328"/>
                  </a:cubicBezTo>
                  <a:cubicBezTo>
                    <a:pt x="103" y="328"/>
                    <a:pt x="113" y="314"/>
                    <a:pt x="119" y="320"/>
                  </a:cubicBezTo>
                  <a:cubicBezTo>
                    <a:pt x="125" y="326"/>
                    <a:pt x="116" y="339"/>
                    <a:pt x="110" y="345"/>
                  </a:cubicBezTo>
                  <a:cubicBezTo>
                    <a:pt x="96" y="359"/>
                    <a:pt x="77" y="367"/>
                    <a:pt x="61" y="378"/>
                  </a:cubicBezTo>
                  <a:cubicBezTo>
                    <a:pt x="53" y="383"/>
                    <a:pt x="36" y="394"/>
                    <a:pt x="36" y="394"/>
                  </a:cubicBezTo>
                  <a:cubicBezTo>
                    <a:pt x="61" y="397"/>
                    <a:pt x="87" y="392"/>
                    <a:pt x="110" y="402"/>
                  </a:cubicBezTo>
                  <a:cubicBezTo>
                    <a:pt x="117" y="405"/>
                    <a:pt x="100" y="414"/>
                    <a:pt x="94" y="419"/>
                  </a:cubicBezTo>
                  <a:cubicBezTo>
                    <a:pt x="73" y="436"/>
                    <a:pt x="69" y="435"/>
                    <a:pt x="45" y="443"/>
                  </a:cubicBezTo>
                  <a:cubicBezTo>
                    <a:pt x="0" y="488"/>
                    <a:pt x="78" y="447"/>
                    <a:pt x="94" y="443"/>
                  </a:cubicBezTo>
                  <a:cubicBezTo>
                    <a:pt x="94" y="443"/>
                    <a:pt x="137" y="413"/>
                    <a:pt x="143" y="419"/>
                  </a:cubicBezTo>
                  <a:cubicBezTo>
                    <a:pt x="163" y="439"/>
                    <a:pt x="101" y="466"/>
                    <a:pt x="94" y="468"/>
                  </a:cubicBezTo>
                  <a:cubicBezTo>
                    <a:pt x="53" y="532"/>
                    <a:pt x="123" y="485"/>
                    <a:pt x="152" y="476"/>
                  </a:cubicBezTo>
                  <a:cubicBezTo>
                    <a:pt x="186" y="499"/>
                    <a:pt x="213" y="521"/>
                    <a:pt x="250" y="534"/>
                  </a:cubicBezTo>
                  <a:cubicBezTo>
                    <a:pt x="227" y="463"/>
                    <a:pt x="259" y="549"/>
                    <a:pt x="225" y="493"/>
                  </a:cubicBezTo>
                  <a:cubicBezTo>
                    <a:pt x="220" y="486"/>
                    <a:pt x="221" y="476"/>
                    <a:pt x="217" y="468"/>
                  </a:cubicBezTo>
                  <a:cubicBezTo>
                    <a:pt x="213" y="459"/>
                    <a:pt x="197" y="452"/>
                    <a:pt x="201" y="443"/>
                  </a:cubicBezTo>
                  <a:cubicBezTo>
                    <a:pt x="205" y="435"/>
                    <a:pt x="217" y="449"/>
                    <a:pt x="225" y="452"/>
                  </a:cubicBezTo>
                  <a:cubicBezTo>
                    <a:pt x="233" y="455"/>
                    <a:pt x="242" y="457"/>
                    <a:pt x="250" y="460"/>
                  </a:cubicBezTo>
                  <a:cubicBezTo>
                    <a:pt x="227" y="389"/>
                    <a:pt x="259" y="475"/>
                    <a:pt x="225" y="419"/>
                  </a:cubicBezTo>
                  <a:cubicBezTo>
                    <a:pt x="220" y="412"/>
                    <a:pt x="211" y="400"/>
                    <a:pt x="217" y="394"/>
                  </a:cubicBezTo>
                  <a:cubicBezTo>
                    <a:pt x="223" y="388"/>
                    <a:pt x="234" y="399"/>
                    <a:pt x="242" y="402"/>
                  </a:cubicBezTo>
                  <a:cubicBezTo>
                    <a:pt x="258" y="399"/>
                    <a:pt x="288" y="410"/>
                    <a:pt x="291" y="394"/>
                  </a:cubicBezTo>
                  <a:cubicBezTo>
                    <a:pt x="292" y="391"/>
                    <a:pt x="227" y="330"/>
                    <a:pt x="217" y="320"/>
                  </a:cubicBezTo>
                  <a:cubicBezTo>
                    <a:pt x="214" y="309"/>
                    <a:pt x="200" y="294"/>
                    <a:pt x="209" y="287"/>
                  </a:cubicBezTo>
                  <a:cubicBezTo>
                    <a:pt x="213" y="284"/>
                    <a:pt x="276" y="302"/>
                    <a:pt x="283" y="304"/>
                  </a:cubicBezTo>
                  <a:cubicBezTo>
                    <a:pt x="273" y="273"/>
                    <a:pt x="243" y="251"/>
                    <a:pt x="217" y="230"/>
                  </a:cubicBezTo>
                  <a:cubicBezTo>
                    <a:pt x="209" y="224"/>
                    <a:pt x="193" y="223"/>
                    <a:pt x="193" y="213"/>
                  </a:cubicBezTo>
                  <a:cubicBezTo>
                    <a:pt x="193" y="205"/>
                    <a:pt x="209" y="218"/>
                    <a:pt x="217" y="221"/>
                  </a:cubicBezTo>
                  <a:cubicBezTo>
                    <a:pt x="220" y="213"/>
                    <a:pt x="227" y="205"/>
                    <a:pt x="225" y="197"/>
                  </a:cubicBezTo>
                  <a:cubicBezTo>
                    <a:pt x="224" y="189"/>
                    <a:pt x="202" y="182"/>
                    <a:pt x="209" y="180"/>
                  </a:cubicBezTo>
                  <a:cubicBezTo>
                    <a:pt x="217" y="178"/>
                    <a:pt x="263" y="193"/>
                    <a:pt x="275" y="197"/>
                  </a:cubicBezTo>
                  <a:cubicBezTo>
                    <a:pt x="251" y="173"/>
                    <a:pt x="222" y="150"/>
                    <a:pt x="193" y="131"/>
                  </a:cubicBezTo>
                  <a:cubicBezTo>
                    <a:pt x="260" y="109"/>
                    <a:pt x="158" y="120"/>
                    <a:pt x="225" y="98"/>
                  </a:cubicBezTo>
                  <a:cubicBezTo>
                    <a:pt x="215" y="84"/>
                    <a:pt x="202" y="72"/>
                    <a:pt x="193" y="57"/>
                  </a:cubicBezTo>
                  <a:cubicBezTo>
                    <a:pt x="188" y="49"/>
                    <a:pt x="190" y="39"/>
                    <a:pt x="184" y="32"/>
                  </a:cubicBezTo>
                  <a:cubicBezTo>
                    <a:pt x="178" y="25"/>
                    <a:pt x="164" y="25"/>
                    <a:pt x="160" y="16"/>
                  </a:cubicBezTo>
                  <a:cubicBezTo>
                    <a:pt x="157" y="11"/>
                    <a:pt x="165" y="5"/>
                    <a:pt x="168" y="0"/>
                  </a:cubicBezTo>
                  <a:close/>
                </a:path>
              </a:pathLst>
            </a:custGeom>
            <a:solidFill>
              <a:schemeClr val="accent1"/>
            </a:solidFill>
            <a:ln w="9525">
              <a:solidFill>
                <a:schemeClr val="tx1"/>
              </a:solidFill>
              <a:round/>
              <a:headEnd/>
              <a:tailEnd/>
            </a:ln>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endParaRPr lang="en-US" altLang="en-US" sz="4400" b="1">
                <a:latin typeface="Arial Narrow" pitchFamily="34" charset="0"/>
              </a:endParaRPr>
            </a:p>
          </p:txBody>
        </p:sp>
        <p:sp>
          <p:nvSpPr>
            <p:cNvPr id="284724" name="Freeform 51"/>
            <p:cNvSpPr>
              <a:spLocks/>
            </p:cNvSpPr>
            <p:nvPr/>
          </p:nvSpPr>
          <p:spPr bwMode="auto">
            <a:xfrm>
              <a:off x="1216" y="1611"/>
              <a:ext cx="24" cy="156"/>
            </a:xfrm>
            <a:custGeom>
              <a:avLst/>
              <a:gdLst>
                <a:gd name="T0" fmla="*/ 0 w 24"/>
                <a:gd name="T1" fmla="*/ 0 h 156"/>
                <a:gd name="T2" fmla="*/ 9 w 24"/>
                <a:gd name="T3" fmla="*/ 156 h 156"/>
                <a:gd name="T4" fmla="*/ 0 60000 65536"/>
                <a:gd name="T5" fmla="*/ 0 60000 65536"/>
                <a:gd name="T6" fmla="*/ 0 w 24"/>
                <a:gd name="T7" fmla="*/ 0 h 156"/>
                <a:gd name="T8" fmla="*/ 24 w 24"/>
                <a:gd name="T9" fmla="*/ 156 h 156"/>
              </a:gdLst>
              <a:ahLst/>
              <a:cxnLst>
                <a:cxn ang="T4">
                  <a:pos x="T0" y="T1"/>
                </a:cxn>
                <a:cxn ang="T5">
                  <a:pos x="T2" y="T3"/>
                </a:cxn>
              </a:cxnLst>
              <a:rect l="T6" t="T7" r="T8" b="T9"/>
              <a:pathLst>
                <a:path w="24" h="156">
                  <a:moveTo>
                    <a:pt x="0" y="0"/>
                  </a:moveTo>
                  <a:cubicBezTo>
                    <a:pt x="24" y="65"/>
                    <a:pt x="9" y="15"/>
                    <a:pt x="9" y="156"/>
                  </a:cubicBezTo>
                </a:path>
              </a:pathLst>
            </a:custGeom>
            <a:noFill/>
            <a:ln w="28575">
              <a:solidFill>
                <a:srgbClr val="66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endParaRPr lang="en-US" altLang="en-US" sz="4400" b="1">
                <a:latin typeface="Arial Narrow" pitchFamily="34" charset="0"/>
              </a:endParaRPr>
            </a:p>
          </p:txBody>
        </p:sp>
      </p:grpSp>
      <p:grpSp>
        <p:nvGrpSpPr>
          <p:cNvPr id="284725" name="Group 52"/>
          <p:cNvGrpSpPr>
            <a:grpSpLocks/>
          </p:cNvGrpSpPr>
          <p:nvPr/>
        </p:nvGrpSpPr>
        <p:grpSpPr bwMode="auto">
          <a:xfrm>
            <a:off x="381000" y="4510088"/>
            <a:ext cx="385763" cy="466725"/>
            <a:chOff x="2277" y="1430"/>
            <a:chExt cx="243" cy="294"/>
          </a:xfrm>
        </p:grpSpPr>
        <p:sp>
          <p:nvSpPr>
            <p:cNvPr id="284726" name="Freeform 53"/>
            <p:cNvSpPr>
              <a:spLocks/>
            </p:cNvSpPr>
            <p:nvPr/>
          </p:nvSpPr>
          <p:spPr bwMode="auto">
            <a:xfrm>
              <a:off x="2277" y="1430"/>
              <a:ext cx="243" cy="199"/>
            </a:xfrm>
            <a:custGeom>
              <a:avLst/>
              <a:gdLst>
                <a:gd name="T0" fmla="*/ 123 w 243"/>
                <a:gd name="T1" fmla="*/ 189 h 199"/>
                <a:gd name="T2" fmla="*/ 65 w 243"/>
                <a:gd name="T3" fmla="*/ 140 h 199"/>
                <a:gd name="T4" fmla="*/ 16 w 243"/>
                <a:gd name="T5" fmla="*/ 107 h 199"/>
                <a:gd name="T6" fmla="*/ 0 w 243"/>
                <a:gd name="T7" fmla="*/ 57 h 199"/>
                <a:gd name="T8" fmla="*/ 57 w 243"/>
                <a:gd name="T9" fmla="*/ 8 h 199"/>
                <a:gd name="T10" fmla="*/ 139 w 243"/>
                <a:gd name="T11" fmla="*/ 0 h 199"/>
                <a:gd name="T12" fmla="*/ 213 w 243"/>
                <a:gd name="T13" fmla="*/ 8 h 199"/>
                <a:gd name="T14" fmla="*/ 205 w 243"/>
                <a:gd name="T15" fmla="*/ 74 h 199"/>
                <a:gd name="T16" fmla="*/ 172 w 243"/>
                <a:gd name="T17" fmla="*/ 123 h 199"/>
                <a:gd name="T18" fmla="*/ 131 w 243"/>
                <a:gd name="T19" fmla="*/ 173 h 199"/>
                <a:gd name="T20" fmla="*/ 123 w 243"/>
                <a:gd name="T21" fmla="*/ 197 h 199"/>
                <a:gd name="T22" fmla="*/ 123 w 243"/>
                <a:gd name="T23" fmla="*/ 189 h 1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3"/>
                <a:gd name="T37" fmla="*/ 0 h 199"/>
                <a:gd name="T38" fmla="*/ 243 w 243"/>
                <a:gd name="T39" fmla="*/ 199 h 19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3" h="199">
                  <a:moveTo>
                    <a:pt x="123" y="189"/>
                  </a:moveTo>
                  <a:cubicBezTo>
                    <a:pt x="77" y="174"/>
                    <a:pt x="108" y="167"/>
                    <a:pt x="65" y="140"/>
                  </a:cubicBezTo>
                  <a:cubicBezTo>
                    <a:pt x="41" y="64"/>
                    <a:pt x="85" y="177"/>
                    <a:pt x="16" y="107"/>
                  </a:cubicBezTo>
                  <a:cubicBezTo>
                    <a:pt x="4" y="95"/>
                    <a:pt x="0" y="57"/>
                    <a:pt x="0" y="57"/>
                  </a:cubicBezTo>
                  <a:cubicBezTo>
                    <a:pt x="14" y="48"/>
                    <a:pt x="47" y="11"/>
                    <a:pt x="57" y="8"/>
                  </a:cubicBezTo>
                  <a:cubicBezTo>
                    <a:pt x="84" y="1"/>
                    <a:pt x="112" y="3"/>
                    <a:pt x="139" y="0"/>
                  </a:cubicBezTo>
                  <a:cubicBezTo>
                    <a:pt x="197" y="19"/>
                    <a:pt x="172" y="22"/>
                    <a:pt x="213" y="8"/>
                  </a:cubicBezTo>
                  <a:cubicBezTo>
                    <a:pt x="243" y="38"/>
                    <a:pt x="217" y="36"/>
                    <a:pt x="205" y="74"/>
                  </a:cubicBezTo>
                  <a:cubicBezTo>
                    <a:pt x="219" y="119"/>
                    <a:pt x="203" y="94"/>
                    <a:pt x="172" y="123"/>
                  </a:cubicBezTo>
                  <a:cubicBezTo>
                    <a:pt x="154" y="179"/>
                    <a:pt x="180" y="114"/>
                    <a:pt x="131" y="173"/>
                  </a:cubicBezTo>
                  <a:cubicBezTo>
                    <a:pt x="126" y="179"/>
                    <a:pt x="127" y="189"/>
                    <a:pt x="123" y="197"/>
                  </a:cubicBezTo>
                  <a:cubicBezTo>
                    <a:pt x="122" y="199"/>
                    <a:pt x="123" y="192"/>
                    <a:pt x="123" y="189"/>
                  </a:cubicBezTo>
                  <a:close/>
                </a:path>
              </a:pathLst>
            </a:custGeom>
            <a:solidFill>
              <a:srgbClr val="66FF33"/>
            </a:solidFill>
            <a:ln w="9525">
              <a:solidFill>
                <a:schemeClr val="tx1"/>
              </a:solidFill>
              <a:round/>
              <a:headEnd/>
              <a:tailEnd/>
            </a:ln>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endParaRPr lang="en-US" altLang="en-US" sz="4400" b="1">
                <a:latin typeface="Arial Narrow" pitchFamily="34" charset="0"/>
              </a:endParaRPr>
            </a:p>
          </p:txBody>
        </p:sp>
        <p:sp>
          <p:nvSpPr>
            <p:cNvPr id="284727" name="Freeform 54"/>
            <p:cNvSpPr>
              <a:spLocks/>
            </p:cNvSpPr>
            <p:nvPr/>
          </p:nvSpPr>
          <p:spPr bwMode="auto">
            <a:xfrm>
              <a:off x="2358" y="1583"/>
              <a:ext cx="67" cy="141"/>
            </a:xfrm>
            <a:custGeom>
              <a:avLst/>
              <a:gdLst>
                <a:gd name="T0" fmla="*/ 67 w 67"/>
                <a:gd name="T1" fmla="*/ 11 h 141"/>
                <a:gd name="T2" fmla="*/ 58 w 67"/>
                <a:gd name="T3" fmla="*/ 110 h 141"/>
                <a:gd name="T4" fmla="*/ 50 w 67"/>
                <a:gd name="T5" fmla="*/ 135 h 141"/>
                <a:gd name="T6" fmla="*/ 17 w 67"/>
                <a:gd name="T7" fmla="*/ 36 h 141"/>
                <a:gd name="T8" fmla="*/ 1 w 67"/>
                <a:gd name="T9" fmla="*/ 3 h 141"/>
                <a:gd name="T10" fmla="*/ 0 60000 65536"/>
                <a:gd name="T11" fmla="*/ 0 60000 65536"/>
                <a:gd name="T12" fmla="*/ 0 60000 65536"/>
                <a:gd name="T13" fmla="*/ 0 60000 65536"/>
                <a:gd name="T14" fmla="*/ 0 60000 65536"/>
                <a:gd name="T15" fmla="*/ 0 w 67"/>
                <a:gd name="T16" fmla="*/ 0 h 141"/>
                <a:gd name="T17" fmla="*/ 67 w 67"/>
                <a:gd name="T18" fmla="*/ 141 h 141"/>
              </a:gdLst>
              <a:ahLst/>
              <a:cxnLst>
                <a:cxn ang="T10">
                  <a:pos x="T0" y="T1"/>
                </a:cxn>
                <a:cxn ang="T11">
                  <a:pos x="T2" y="T3"/>
                </a:cxn>
                <a:cxn ang="T12">
                  <a:pos x="T4" y="T5"/>
                </a:cxn>
                <a:cxn ang="T13">
                  <a:pos x="T6" y="T7"/>
                </a:cxn>
                <a:cxn ang="T14">
                  <a:pos x="T8" y="T9"/>
                </a:cxn>
              </a:cxnLst>
              <a:rect l="T15" t="T16" r="T17" b="T18"/>
              <a:pathLst>
                <a:path w="67" h="141">
                  <a:moveTo>
                    <a:pt x="67" y="11"/>
                  </a:moveTo>
                  <a:cubicBezTo>
                    <a:pt x="64" y="44"/>
                    <a:pt x="63" y="77"/>
                    <a:pt x="58" y="110"/>
                  </a:cubicBezTo>
                  <a:cubicBezTo>
                    <a:pt x="57" y="119"/>
                    <a:pt x="56" y="141"/>
                    <a:pt x="50" y="135"/>
                  </a:cubicBezTo>
                  <a:cubicBezTo>
                    <a:pt x="36" y="120"/>
                    <a:pt x="27" y="57"/>
                    <a:pt x="17" y="36"/>
                  </a:cubicBezTo>
                  <a:cubicBezTo>
                    <a:pt x="0" y="0"/>
                    <a:pt x="1" y="23"/>
                    <a:pt x="1" y="3"/>
                  </a:cubicBezTo>
                </a:path>
              </a:pathLst>
            </a:custGeom>
            <a:noFill/>
            <a:ln w="28575">
              <a:solidFill>
                <a:srgbClr val="66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endParaRPr lang="en-US" altLang="en-US" sz="4400" b="1">
                <a:latin typeface="Arial Narrow" pitchFamily="34" charset="0"/>
              </a:endParaRPr>
            </a:p>
          </p:txBody>
        </p:sp>
      </p:grpSp>
      <p:sp>
        <p:nvSpPr>
          <p:cNvPr id="284728" name="Freeform 55"/>
          <p:cNvSpPr>
            <a:spLocks/>
          </p:cNvSpPr>
          <p:nvPr/>
        </p:nvSpPr>
        <p:spPr bwMode="auto">
          <a:xfrm>
            <a:off x="5848350" y="2736850"/>
            <a:ext cx="3014663" cy="903288"/>
          </a:xfrm>
          <a:custGeom>
            <a:avLst/>
            <a:gdLst>
              <a:gd name="T0" fmla="*/ 101600 w 1899"/>
              <a:gd name="T1" fmla="*/ 690562 h 569"/>
              <a:gd name="T2" fmla="*/ 153988 w 1899"/>
              <a:gd name="T3" fmla="*/ 755649 h 569"/>
              <a:gd name="T4" fmla="*/ 192088 w 1899"/>
              <a:gd name="T5" fmla="*/ 755649 h 569"/>
              <a:gd name="T6" fmla="*/ 231775 w 1899"/>
              <a:gd name="T7" fmla="*/ 677862 h 569"/>
              <a:gd name="T8" fmla="*/ 296863 w 1899"/>
              <a:gd name="T9" fmla="*/ 663575 h 569"/>
              <a:gd name="T10" fmla="*/ 322263 w 1899"/>
              <a:gd name="T11" fmla="*/ 690562 h 569"/>
              <a:gd name="T12" fmla="*/ 388938 w 1899"/>
              <a:gd name="T13" fmla="*/ 598487 h 569"/>
              <a:gd name="T14" fmla="*/ 427038 w 1899"/>
              <a:gd name="T15" fmla="*/ 625475 h 569"/>
              <a:gd name="T16" fmla="*/ 466725 w 1899"/>
              <a:gd name="T17" fmla="*/ 638175 h 569"/>
              <a:gd name="T18" fmla="*/ 492125 w 1899"/>
              <a:gd name="T19" fmla="*/ 625475 h 569"/>
              <a:gd name="T20" fmla="*/ 557213 w 1899"/>
              <a:gd name="T21" fmla="*/ 650875 h 569"/>
              <a:gd name="T22" fmla="*/ 609600 w 1899"/>
              <a:gd name="T23" fmla="*/ 650875 h 569"/>
              <a:gd name="T24" fmla="*/ 674688 w 1899"/>
              <a:gd name="T25" fmla="*/ 520700 h 569"/>
              <a:gd name="T26" fmla="*/ 714375 w 1899"/>
              <a:gd name="T27" fmla="*/ 533400 h 569"/>
              <a:gd name="T28" fmla="*/ 739775 w 1899"/>
              <a:gd name="T29" fmla="*/ 611187 h 569"/>
              <a:gd name="T30" fmla="*/ 819150 w 1899"/>
              <a:gd name="T31" fmla="*/ 455612 h 569"/>
              <a:gd name="T32" fmla="*/ 896938 w 1899"/>
              <a:gd name="T33" fmla="*/ 611187 h 569"/>
              <a:gd name="T34" fmla="*/ 936625 w 1899"/>
              <a:gd name="T35" fmla="*/ 611187 h 569"/>
              <a:gd name="T36" fmla="*/ 1001713 w 1899"/>
              <a:gd name="T37" fmla="*/ 481012 h 569"/>
              <a:gd name="T38" fmla="*/ 1027113 w 1899"/>
              <a:gd name="T39" fmla="*/ 611187 h 569"/>
              <a:gd name="T40" fmla="*/ 1092200 w 1899"/>
              <a:gd name="T41" fmla="*/ 611187 h 569"/>
              <a:gd name="T42" fmla="*/ 1144588 w 1899"/>
              <a:gd name="T43" fmla="*/ 611187 h 569"/>
              <a:gd name="T44" fmla="*/ 1184275 w 1899"/>
              <a:gd name="T45" fmla="*/ 468312 h 569"/>
              <a:gd name="T46" fmla="*/ 1262063 w 1899"/>
              <a:gd name="T47" fmla="*/ 573087 h 569"/>
              <a:gd name="T48" fmla="*/ 1314450 w 1899"/>
              <a:gd name="T49" fmla="*/ 546100 h 569"/>
              <a:gd name="T50" fmla="*/ 1406525 w 1899"/>
              <a:gd name="T51" fmla="*/ 546100 h 569"/>
              <a:gd name="T52" fmla="*/ 1458913 w 1899"/>
              <a:gd name="T53" fmla="*/ 508000 h 569"/>
              <a:gd name="T54" fmla="*/ 1497013 w 1899"/>
              <a:gd name="T55" fmla="*/ 533400 h 569"/>
              <a:gd name="T56" fmla="*/ 1524000 w 1899"/>
              <a:gd name="T57" fmla="*/ 350837 h 569"/>
              <a:gd name="T58" fmla="*/ 1614488 w 1899"/>
              <a:gd name="T59" fmla="*/ 468312 h 569"/>
              <a:gd name="T60" fmla="*/ 1654176 w 1899"/>
              <a:gd name="T61" fmla="*/ 442912 h 569"/>
              <a:gd name="T62" fmla="*/ 1719263 w 1899"/>
              <a:gd name="T63" fmla="*/ 428625 h 569"/>
              <a:gd name="T64" fmla="*/ 1771651 w 1899"/>
              <a:gd name="T65" fmla="*/ 403225 h 569"/>
              <a:gd name="T66" fmla="*/ 1797051 w 1899"/>
              <a:gd name="T67" fmla="*/ 403225 h 569"/>
              <a:gd name="T68" fmla="*/ 1889126 w 1899"/>
              <a:gd name="T69" fmla="*/ 377825 h 569"/>
              <a:gd name="T70" fmla="*/ 1941513 w 1899"/>
              <a:gd name="T71" fmla="*/ 390525 h 569"/>
              <a:gd name="T72" fmla="*/ 2058988 w 1899"/>
              <a:gd name="T73" fmla="*/ 246062 h 569"/>
              <a:gd name="T74" fmla="*/ 2109788 w 1899"/>
              <a:gd name="T75" fmla="*/ 285750 h 569"/>
              <a:gd name="T76" fmla="*/ 2176463 w 1899"/>
              <a:gd name="T77" fmla="*/ 195262 h 569"/>
              <a:gd name="T78" fmla="*/ 2214563 w 1899"/>
              <a:gd name="T79" fmla="*/ 325437 h 569"/>
              <a:gd name="T80" fmla="*/ 2254251 w 1899"/>
              <a:gd name="T81" fmla="*/ 298450 h 569"/>
              <a:gd name="T82" fmla="*/ 2293938 w 1899"/>
              <a:gd name="T83" fmla="*/ 285750 h 569"/>
              <a:gd name="T84" fmla="*/ 2359026 w 1899"/>
              <a:gd name="T85" fmla="*/ 260350 h 569"/>
              <a:gd name="T86" fmla="*/ 2397126 w 1899"/>
              <a:gd name="T87" fmla="*/ 298450 h 569"/>
              <a:gd name="T88" fmla="*/ 2476501 w 1899"/>
              <a:gd name="T89" fmla="*/ 273050 h 569"/>
              <a:gd name="T90" fmla="*/ 2527301 w 1899"/>
              <a:gd name="T91" fmla="*/ 195262 h 569"/>
              <a:gd name="T92" fmla="*/ 2579688 w 1899"/>
              <a:gd name="T93" fmla="*/ 142875 h 569"/>
              <a:gd name="T94" fmla="*/ 2606676 w 1899"/>
              <a:gd name="T95" fmla="*/ 155575 h 569"/>
              <a:gd name="T96" fmla="*/ 2632076 w 1899"/>
              <a:gd name="T97" fmla="*/ 155575 h 569"/>
              <a:gd name="T98" fmla="*/ 2671763 w 1899"/>
              <a:gd name="T99" fmla="*/ 180975 h 569"/>
              <a:gd name="T100" fmla="*/ 2736851 w 1899"/>
              <a:gd name="T101" fmla="*/ 168275 h 569"/>
              <a:gd name="T102" fmla="*/ 2801938 w 1899"/>
              <a:gd name="T103" fmla="*/ 128587 h 569"/>
              <a:gd name="T104" fmla="*/ 2841626 w 1899"/>
              <a:gd name="T105" fmla="*/ 115887 h 569"/>
              <a:gd name="T106" fmla="*/ 2906713 w 1899"/>
              <a:gd name="T107" fmla="*/ 77787 h 569"/>
              <a:gd name="T108" fmla="*/ 2959101 w 1899"/>
              <a:gd name="T109" fmla="*/ 115887 h 569"/>
              <a:gd name="T110" fmla="*/ 2997201 w 1899"/>
              <a:gd name="T111" fmla="*/ 38100 h 569"/>
              <a:gd name="T112" fmla="*/ 2997201 w 1899"/>
              <a:gd name="T113" fmla="*/ 103187 h 56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899"/>
              <a:gd name="T172" fmla="*/ 0 h 569"/>
              <a:gd name="T173" fmla="*/ 1899 w 1899"/>
              <a:gd name="T174" fmla="*/ 569 h 56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899" h="569">
                <a:moveTo>
                  <a:pt x="39" y="525"/>
                </a:moveTo>
                <a:cubicBezTo>
                  <a:pt x="91" y="476"/>
                  <a:pt x="0" y="569"/>
                  <a:pt x="64" y="435"/>
                </a:cubicBezTo>
                <a:cubicBezTo>
                  <a:pt x="68" y="426"/>
                  <a:pt x="74" y="452"/>
                  <a:pt x="80" y="459"/>
                </a:cubicBezTo>
                <a:cubicBezTo>
                  <a:pt x="85" y="465"/>
                  <a:pt x="91" y="470"/>
                  <a:pt x="97" y="476"/>
                </a:cubicBezTo>
                <a:cubicBezTo>
                  <a:pt x="102" y="468"/>
                  <a:pt x="103" y="451"/>
                  <a:pt x="113" y="451"/>
                </a:cubicBezTo>
                <a:cubicBezTo>
                  <a:pt x="122" y="451"/>
                  <a:pt x="112" y="476"/>
                  <a:pt x="121" y="476"/>
                </a:cubicBezTo>
                <a:cubicBezTo>
                  <a:pt x="130" y="476"/>
                  <a:pt x="126" y="459"/>
                  <a:pt x="130" y="451"/>
                </a:cubicBezTo>
                <a:cubicBezTo>
                  <a:pt x="134" y="442"/>
                  <a:pt x="141" y="435"/>
                  <a:pt x="146" y="427"/>
                </a:cubicBezTo>
                <a:cubicBezTo>
                  <a:pt x="149" y="435"/>
                  <a:pt x="146" y="447"/>
                  <a:pt x="154" y="451"/>
                </a:cubicBezTo>
                <a:cubicBezTo>
                  <a:pt x="180" y="464"/>
                  <a:pt x="184" y="428"/>
                  <a:pt x="187" y="418"/>
                </a:cubicBezTo>
                <a:cubicBezTo>
                  <a:pt x="190" y="432"/>
                  <a:pt x="185" y="449"/>
                  <a:pt x="195" y="459"/>
                </a:cubicBezTo>
                <a:cubicBezTo>
                  <a:pt x="201" y="465"/>
                  <a:pt x="195" y="435"/>
                  <a:pt x="203" y="435"/>
                </a:cubicBezTo>
                <a:cubicBezTo>
                  <a:pt x="212" y="435"/>
                  <a:pt x="209" y="451"/>
                  <a:pt x="212" y="459"/>
                </a:cubicBezTo>
                <a:cubicBezTo>
                  <a:pt x="230" y="432"/>
                  <a:pt x="236" y="409"/>
                  <a:pt x="245" y="377"/>
                </a:cubicBezTo>
                <a:cubicBezTo>
                  <a:pt x="248" y="391"/>
                  <a:pt x="242" y="410"/>
                  <a:pt x="253" y="418"/>
                </a:cubicBezTo>
                <a:cubicBezTo>
                  <a:pt x="261" y="424"/>
                  <a:pt x="265" y="403"/>
                  <a:pt x="269" y="394"/>
                </a:cubicBezTo>
                <a:cubicBezTo>
                  <a:pt x="273" y="386"/>
                  <a:pt x="285" y="341"/>
                  <a:pt x="286" y="336"/>
                </a:cubicBezTo>
                <a:cubicBezTo>
                  <a:pt x="289" y="358"/>
                  <a:pt x="284" y="382"/>
                  <a:pt x="294" y="402"/>
                </a:cubicBezTo>
                <a:cubicBezTo>
                  <a:pt x="299" y="412"/>
                  <a:pt x="292" y="374"/>
                  <a:pt x="302" y="369"/>
                </a:cubicBezTo>
                <a:cubicBezTo>
                  <a:pt x="310" y="365"/>
                  <a:pt x="308" y="386"/>
                  <a:pt x="310" y="394"/>
                </a:cubicBezTo>
                <a:cubicBezTo>
                  <a:pt x="313" y="405"/>
                  <a:pt x="316" y="416"/>
                  <a:pt x="319" y="427"/>
                </a:cubicBezTo>
                <a:cubicBezTo>
                  <a:pt x="341" y="393"/>
                  <a:pt x="336" y="347"/>
                  <a:pt x="351" y="410"/>
                </a:cubicBezTo>
                <a:cubicBezTo>
                  <a:pt x="357" y="394"/>
                  <a:pt x="363" y="345"/>
                  <a:pt x="368" y="361"/>
                </a:cubicBezTo>
                <a:cubicBezTo>
                  <a:pt x="373" y="377"/>
                  <a:pt x="384" y="410"/>
                  <a:pt x="384" y="410"/>
                </a:cubicBezTo>
                <a:cubicBezTo>
                  <a:pt x="415" y="381"/>
                  <a:pt x="405" y="342"/>
                  <a:pt x="417" y="303"/>
                </a:cubicBezTo>
                <a:cubicBezTo>
                  <a:pt x="420" y="311"/>
                  <a:pt x="423" y="319"/>
                  <a:pt x="425" y="328"/>
                </a:cubicBezTo>
                <a:cubicBezTo>
                  <a:pt x="429" y="347"/>
                  <a:pt x="416" y="379"/>
                  <a:pt x="434" y="385"/>
                </a:cubicBezTo>
                <a:cubicBezTo>
                  <a:pt x="450" y="390"/>
                  <a:pt x="450" y="336"/>
                  <a:pt x="450" y="336"/>
                </a:cubicBezTo>
                <a:cubicBezTo>
                  <a:pt x="453" y="363"/>
                  <a:pt x="449" y="392"/>
                  <a:pt x="458" y="418"/>
                </a:cubicBezTo>
                <a:cubicBezTo>
                  <a:pt x="462" y="429"/>
                  <a:pt x="463" y="396"/>
                  <a:pt x="466" y="385"/>
                </a:cubicBezTo>
                <a:cubicBezTo>
                  <a:pt x="471" y="368"/>
                  <a:pt x="478" y="352"/>
                  <a:pt x="483" y="336"/>
                </a:cubicBezTo>
                <a:cubicBezTo>
                  <a:pt x="502" y="450"/>
                  <a:pt x="502" y="329"/>
                  <a:pt x="516" y="287"/>
                </a:cubicBezTo>
                <a:cubicBezTo>
                  <a:pt x="526" y="319"/>
                  <a:pt x="510" y="375"/>
                  <a:pt x="549" y="336"/>
                </a:cubicBezTo>
                <a:cubicBezTo>
                  <a:pt x="569" y="275"/>
                  <a:pt x="543" y="342"/>
                  <a:pt x="565" y="385"/>
                </a:cubicBezTo>
                <a:cubicBezTo>
                  <a:pt x="569" y="394"/>
                  <a:pt x="576" y="369"/>
                  <a:pt x="582" y="361"/>
                </a:cubicBezTo>
                <a:cubicBezTo>
                  <a:pt x="585" y="369"/>
                  <a:pt x="582" y="385"/>
                  <a:pt x="590" y="385"/>
                </a:cubicBezTo>
                <a:cubicBezTo>
                  <a:pt x="600" y="385"/>
                  <a:pt x="603" y="370"/>
                  <a:pt x="606" y="361"/>
                </a:cubicBezTo>
                <a:cubicBezTo>
                  <a:pt x="629" y="299"/>
                  <a:pt x="596" y="338"/>
                  <a:pt x="631" y="303"/>
                </a:cubicBezTo>
                <a:cubicBezTo>
                  <a:pt x="634" y="322"/>
                  <a:pt x="635" y="342"/>
                  <a:pt x="639" y="361"/>
                </a:cubicBezTo>
                <a:cubicBezTo>
                  <a:pt x="641" y="369"/>
                  <a:pt x="639" y="382"/>
                  <a:pt x="647" y="385"/>
                </a:cubicBezTo>
                <a:cubicBezTo>
                  <a:pt x="654" y="387"/>
                  <a:pt x="658" y="374"/>
                  <a:pt x="664" y="369"/>
                </a:cubicBezTo>
                <a:cubicBezTo>
                  <a:pt x="687" y="299"/>
                  <a:pt x="678" y="303"/>
                  <a:pt x="688" y="385"/>
                </a:cubicBezTo>
                <a:cubicBezTo>
                  <a:pt x="697" y="361"/>
                  <a:pt x="713" y="312"/>
                  <a:pt x="713" y="312"/>
                </a:cubicBezTo>
                <a:cubicBezTo>
                  <a:pt x="716" y="336"/>
                  <a:pt x="712" y="362"/>
                  <a:pt x="721" y="385"/>
                </a:cubicBezTo>
                <a:cubicBezTo>
                  <a:pt x="725" y="395"/>
                  <a:pt x="726" y="364"/>
                  <a:pt x="729" y="353"/>
                </a:cubicBezTo>
                <a:cubicBezTo>
                  <a:pt x="751" y="278"/>
                  <a:pt x="724" y="387"/>
                  <a:pt x="746" y="295"/>
                </a:cubicBezTo>
                <a:cubicBezTo>
                  <a:pt x="756" y="326"/>
                  <a:pt x="742" y="373"/>
                  <a:pt x="779" y="336"/>
                </a:cubicBezTo>
                <a:cubicBezTo>
                  <a:pt x="798" y="280"/>
                  <a:pt x="775" y="335"/>
                  <a:pt x="795" y="361"/>
                </a:cubicBezTo>
                <a:cubicBezTo>
                  <a:pt x="800" y="367"/>
                  <a:pt x="806" y="350"/>
                  <a:pt x="812" y="344"/>
                </a:cubicBezTo>
                <a:cubicBezTo>
                  <a:pt x="830" y="402"/>
                  <a:pt x="810" y="353"/>
                  <a:pt x="828" y="344"/>
                </a:cubicBezTo>
                <a:cubicBezTo>
                  <a:pt x="836" y="340"/>
                  <a:pt x="845" y="350"/>
                  <a:pt x="853" y="353"/>
                </a:cubicBezTo>
                <a:cubicBezTo>
                  <a:pt x="881" y="323"/>
                  <a:pt x="869" y="285"/>
                  <a:pt x="886" y="344"/>
                </a:cubicBezTo>
                <a:cubicBezTo>
                  <a:pt x="907" y="280"/>
                  <a:pt x="881" y="344"/>
                  <a:pt x="902" y="344"/>
                </a:cubicBezTo>
                <a:cubicBezTo>
                  <a:pt x="912" y="344"/>
                  <a:pt x="913" y="328"/>
                  <a:pt x="919" y="320"/>
                </a:cubicBezTo>
                <a:cubicBezTo>
                  <a:pt x="922" y="331"/>
                  <a:pt x="918" y="347"/>
                  <a:pt x="927" y="353"/>
                </a:cubicBezTo>
                <a:cubicBezTo>
                  <a:pt x="933" y="357"/>
                  <a:pt x="941" y="344"/>
                  <a:pt x="943" y="336"/>
                </a:cubicBezTo>
                <a:cubicBezTo>
                  <a:pt x="949" y="309"/>
                  <a:pt x="947" y="281"/>
                  <a:pt x="951" y="254"/>
                </a:cubicBezTo>
                <a:cubicBezTo>
                  <a:pt x="953" y="243"/>
                  <a:pt x="957" y="232"/>
                  <a:pt x="960" y="221"/>
                </a:cubicBezTo>
                <a:cubicBezTo>
                  <a:pt x="973" y="369"/>
                  <a:pt x="970" y="312"/>
                  <a:pt x="984" y="254"/>
                </a:cubicBezTo>
                <a:cubicBezTo>
                  <a:pt x="991" y="284"/>
                  <a:pt x="984" y="331"/>
                  <a:pt x="1017" y="295"/>
                </a:cubicBezTo>
                <a:cubicBezTo>
                  <a:pt x="1036" y="236"/>
                  <a:pt x="1013" y="292"/>
                  <a:pt x="1034" y="303"/>
                </a:cubicBezTo>
                <a:cubicBezTo>
                  <a:pt x="1041" y="307"/>
                  <a:pt x="1036" y="285"/>
                  <a:pt x="1042" y="279"/>
                </a:cubicBezTo>
                <a:cubicBezTo>
                  <a:pt x="1048" y="273"/>
                  <a:pt x="1058" y="273"/>
                  <a:pt x="1066" y="270"/>
                </a:cubicBezTo>
                <a:cubicBezTo>
                  <a:pt x="1088" y="191"/>
                  <a:pt x="1062" y="263"/>
                  <a:pt x="1083" y="270"/>
                </a:cubicBezTo>
                <a:cubicBezTo>
                  <a:pt x="1092" y="273"/>
                  <a:pt x="1107" y="224"/>
                  <a:pt x="1108" y="221"/>
                </a:cubicBezTo>
                <a:cubicBezTo>
                  <a:pt x="1111" y="232"/>
                  <a:pt x="1106" y="249"/>
                  <a:pt x="1116" y="254"/>
                </a:cubicBezTo>
                <a:cubicBezTo>
                  <a:pt x="1124" y="258"/>
                  <a:pt x="1115" y="229"/>
                  <a:pt x="1124" y="229"/>
                </a:cubicBezTo>
                <a:cubicBezTo>
                  <a:pt x="1133" y="229"/>
                  <a:pt x="1129" y="246"/>
                  <a:pt x="1132" y="254"/>
                </a:cubicBezTo>
                <a:cubicBezTo>
                  <a:pt x="1163" y="225"/>
                  <a:pt x="1150" y="185"/>
                  <a:pt x="1165" y="246"/>
                </a:cubicBezTo>
                <a:cubicBezTo>
                  <a:pt x="1178" y="139"/>
                  <a:pt x="1177" y="184"/>
                  <a:pt x="1190" y="238"/>
                </a:cubicBezTo>
                <a:cubicBezTo>
                  <a:pt x="1211" y="171"/>
                  <a:pt x="1201" y="175"/>
                  <a:pt x="1214" y="221"/>
                </a:cubicBezTo>
                <a:cubicBezTo>
                  <a:pt x="1216" y="229"/>
                  <a:pt x="1220" y="238"/>
                  <a:pt x="1223" y="246"/>
                </a:cubicBezTo>
                <a:cubicBezTo>
                  <a:pt x="1243" y="225"/>
                  <a:pt x="1254" y="207"/>
                  <a:pt x="1264" y="180"/>
                </a:cubicBezTo>
                <a:cubicBezTo>
                  <a:pt x="1283" y="240"/>
                  <a:pt x="1291" y="177"/>
                  <a:pt x="1297" y="155"/>
                </a:cubicBezTo>
                <a:cubicBezTo>
                  <a:pt x="1302" y="177"/>
                  <a:pt x="1307" y="210"/>
                  <a:pt x="1321" y="205"/>
                </a:cubicBezTo>
                <a:cubicBezTo>
                  <a:pt x="1329" y="202"/>
                  <a:pt x="1327" y="188"/>
                  <a:pt x="1329" y="180"/>
                </a:cubicBezTo>
                <a:cubicBezTo>
                  <a:pt x="1332" y="169"/>
                  <a:pt x="1335" y="158"/>
                  <a:pt x="1338" y="147"/>
                </a:cubicBezTo>
                <a:cubicBezTo>
                  <a:pt x="1355" y="249"/>
                  <a:pt x="1355" y="166"/>
                  <a:pt x="1371" y="123"/>
                </a:cubicBezTo>
                <a:cubicBezTo>
                  <a:pt x="1374" y="145"/>
                  <a:pt x="1373" y="167"/>
                  <a:pt x="1379" y="188"/>
                </a:cubicBezTo>
                <a:cubicBezTo>
                  <a:pt x="1381" y="195"/>
                  <a:pt x="1388" y="207"/>
                  <a:pt x="1395" y="205"/>
                </a:cubicBezTo>
                <a:cubicBezTo>
                  <a:pt x="1412" y="199"/>
                  <a:pt x="1406" y="172"/>
                  <a:pt x="1412" y="155"/>
                </a:cubicBezTo>
                <a:cubicBezTo>
                  <a:pt x="1415" y="166"/>
                  <a:pt x="1410" y="182"/>
                  <a:pt x="1420" y="188"/>
                </a:cubicBezTo>
                <a:cubicBezTo>
                  <a:pt x="1427" y="192"/>
                  <a:pt x="1420" y="167"/>
                  <a:pt x="1428" y="164"/>
                </a:cubicBezTo>
                <a:cubicBezTo>
                  <a:pt x="1435" y="162"/>
                  <a:pt x="1439" y="175"/>
                  <a:pt x="1445" y="180"/>
                </a:cubicBezTo>
                <a:cubicBezTo>
                  <a:pt x="1466" y="115"/>
                  <a:pt x="1458" y="114"/>
                  <a:pt x="1469" y="180"/>
                </a:cubicBezTo>
                <a:cubicBezTo>
                  <a:pt x="1475" y="175"/>
                  <a:pt x="1482" y="171"/>
                  <a:pt x="1486" y="164"/>
                </a:cubicBezTo>
                <a:cubicBezTo>
                  <a:pt x="1491" y="157"/>
                  <a:pt x="1488" y="133"/>
                  <a:pt x="1494" y="139"/>
                </a:cubicBezTo>
                <a:cubicBezTo>
                  <a:pt x="1506" y="151"/>
                  <a:pt x="1510" y="188"/>
                  <a:pt x="1510" y="188"/>
                </a:cubicBezTo>
                <a:cubicBezTo>
                  <a:pt x="1531" y="128"/>
                  <a:pt x="1523" y="122"/>
                  <a:pt x="1535" y="172"/>
                </a:cubicBezTo>
                <a:cubicBezTo>
                  <a:pt x="1556" y="107"/>
                  <a:pt x="1548" y="106"/>
                  <a:pt x="1560" y="172"/>
                </a:cubicBezTo>
                <a:cubicBezTo>
                  <a:pt x="1569" y="143"/>
                  <a:pt x="1566" y="75"/>
                  <a:pt x="1584" y="147"/>
                </a:cubicBezTo>
                <a:cubicBezTo>
                  <a:pt x="1587" y="139"/>
                  <a:pt x="1584" y="126"/>
                  <a:pt x="1592" y="123"/>
                </a:cubicBezTo>
                <a:cubicBezTo>
                  <a:pt x="1599" y="121"/>
                  <a:pt x="1603" y="145"/>
                  <a:pt x="1609" y="139"/>
                </a:cubicBezTo>
                <a:cubicBezTo>
                  <a:pt x="1621" y="127"/>
                  <a:pt x="1625" y="90"/>
                  <a:pt x="1625" y="90"/>
                </a:cubicBezTo>
                <a:cubicBezTo>
                  <a:pt x="1628" y="101"/>
                  <a:pt x="1624" y="118"/>
                  <a:pt x="1634" y="123"/>
                </a:cubicBezTo>
                <a:cubicBezTo>
                  <a:pt x="1642" y="127"/>
                  <a:pt x="1633" y="98"/>
                  <a:pt x="1642" y="98"/>
                </a:cubicBezTo>
                <a:cubicBezTo>
                  <a:pt x="1651" y="98"/>
                  <a:pt x="1647" y="115"/>
                  <a:pt x="1650" y="123"/>
                </a:cubicBezTo>
                <a:cubicBezTo>
                  <a:pt x="1653" y="115"/>
                  <a:pt x="1656" y="106"/>
                  <a:pt x="1658" y="98"/>
                </a:cubicBezTo>
                <a:cubicBezTo>
                  <a:pt x="1661" y="87"/>
                  <a:pt x="1656" y="59"/>
                  <a:pt x="1666" y="65"/>
                </a:cubicBezTo>
                <a:cubicBezTo>
                  <a:pt x="1681" y="74"/>
                  <a:pt x="1677" y="98"/>
                  <a:pt x="1683" y="114"/>
                </a:cubicBezTo>
                <a:cubicBezTo>
                  <a:pt x="1689" y="133"/>
                  <a:pt x="1703" y="142"/>
                  <a:pt x="1716" y="155"/>
                </a:cubicBezTo>
                <a:cubicBezTo>
                  <a:pt x="1719" y="139"/>
                  <a:pt x="1720" y="122"/>
                  <a:pt x="1724" y="106"/>
                </a:cubicBezTo>
                <a:cubicBezTo>
                  <a:pt x="1728" y="89"/>
                  <a:pt x="1740" y="57"/>
                  <a:pt x="1740" y="57"/>
                </a:cubicBezTo>
                <a:cubicBezTo>
                  <a:pt x="1748" y="65"/>
                  <a:pt x="1757" y="73"/>
                  <a:pt x="1765" y="81"/>
                </a:cubicBezTo>
                <a:cubicBezTo>
                  <a:pt x="1771" y="87"/>
                  <a:pt x="1774" y="100"/>
                  <a:pt x="1781" y="98"/>
                </a:cubicBezTo>
                <a:cubicBezTo>
                  <a:pt x="1789" y="95"/>
                  <a:pt x="1787" y="81"/>
                  <a:pt x="1790" y="73"/>
                </a:cubicBezTo>
                <a:cubicBezTo>
                  <a:pt x="1810" y="136"/>
                  <a:pt x="1811" y="49"/>
                  <a:pt x="1814" y="32"/>
                </a:cubicBezTo>
                <a:cubicBezTo>
                  <a:pt x="1820" y="38"/>
                  <a:pt x="1827" y="42"/>
                  <a:pt x="1831" y="49"/>
                </a:cubicBezTo>
                <a:cubicBezTo>
                  <a:pt x="1847" y="75"/>
                  <a:pt x="1829" y="88"/>
                  <a:pt x="1855" y="49"/>
                </a:cubicBezTo>
                <a:cubicBezTo>
                  <a:pt x="1858" y="57"/>
                  <a:pt x="1858" y="79"/>
                  <a:pt x="1864" y="73"/>
                </a:cubicBezTo>
                <a:cubicBezTo>
                  <a:pt x="1883" y="54"/>
                  <a:pt x="1862" y="0"/>
                  <a:pt x="1880" y="57"/>
                </a:cubicBezTo>
                <a:cubicBezTo>
                  <a:pt x="1883" y="46"/>
                  <a:pt x="1877" y="24"/>
                  <a:pt x="1888" y="24"/>
                </a:cubicBezTo>
                <a:cubicBezTo>
                  <a:pt x="1899" y="24"/>
                  <a:pt x="1897" y="46"/>
                  <a:pt x="1897" y="57"/>
                </a:cubicBezTo>
                <a:cubicBezTo>
                  <a:pt x="1897" y="61"/>
                  <a:pt x="1891" y="62"/>
                  <a:pt x="1888" y="65"/>
                </a:cubicBezTo>
              </a:path>
            </a:pathLst>
          </a:custGeom>
          <a:noFill/>
          <a:ln w="28575">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endParaRPr lang="en-US" altLang="en-US" sz="4400" b="1">
              <a:latin typeface="Arial Narrow" pitchFamily="34" charset="0"/>
            </a:endParaRPr>
          </a:p>
        </p:txBody>
      </p:sp>
      <p:sp>
        <p:nvSpPr>
          <p:cNvPr id="284729" name="Freeform 56"/>
          <p:cNvSpPr>
            <a:spLocks/>
          </p:cNvSpPr>
          <p:nvPr/>
        </p:nvSpPr>
        <p:spPr bwMode="auto">
          <a:xfrm>
            <a:off x="5284788" y="3479800"/>
            <a:ext cx="625475" cy="285750"/>
          </a:xfrm>
          <a:custGeom>
            <a:avLst/>
            <a:gdLst>
              <a:gd name="T0" fmla="*/ 0 w 394"/>
              <a:gd name="T1" fmla="*/ 285750 h 180"/>
              <a:gd name="T2" fmla="*/ 25400 w 394"/>
              <a:gd name="T3" fmla="*/ 247650 h 180"/>
              <a:gd name="T4" fmla="*/ 38100 w 394"/>
              <a:gd name="T5" fmla="*/ 103188 h 180"/>
              <a:gd name="T6" fmla="*/ 103188 w 394"/>
              <a:gd name="T7" fmla="*/ 220663 h 180"/>
              <a:gd name="T8" fmla="*/ 155575 w 394"/>
              <a:gd name="T9" fmla="*/ 234950 h 180"/>
              <a:gd name="T10" fmla="*/ 168275 w 394"/>
              <a:gd name="T11" fmla="*/ 195262 h 180"/>
              <a:gd name="T12" fmla="*/ 182562 w 394"/>
              <a:gd name="T13" fmla="*/ 155575 h 180"/>
              <a:gd name="T14" fmla="*/ 220663 w 394"/>
              <a:gd name="T15" fmla="*/ 155575 h 180"/>
              <a:gd name="T16" fmla="*/ 260350 w 394"/>
              <a:gd name="T17" fmla="*/ 169862 h 180"/>
              <a:gd name="T18" fmla="*/ 273050 w 394"/>
              <a:gd name="T19" fmla="*/ 207963 h 180"/>
              <a:gd name="T20" fmla="*/ 300038 w 394"/>
              <a:gd name="T21" fmla="*/ 234950 h 180"/>
              <a:gd name="T22" fmla="*/ 312738 w 394"/>
              <a:gd name="T23" fmla="*/ 169862 h 180"/>
              <a:gd name="T24" fmla="*/ 338137 w 394"/>
              <a:gd name="T25" fmla="*/ 117475 h 180"/>
              <a:gd name="T26" fmla="*/ 352425 w 394"/>
              <a:gd name="T27" fmla="*/ 155575 h 180"/>
              <a:gd name="T28" fmla="*/ 365125 w 394"/>
              <a:gd name="T29" fmla="*/ 195262 h 180"/>
              <a:gd name="T30" fmla="*/ 377825 w 394"/>
              <a:gd name="T31" fmla="*/ 130175 h 180"/>
              <a:gd name="T32" fmla="*/ 403225 w 394"/>
              <a:gd name="T33" fmla="*/ 169862 h 180"/>
              <a:gd name="T34" fmla="*/ 417513 w 394"/>
              <a:gd name="T35" fmla="*/ 130175 h 180"/>
              <a:gd name="T36" fmla="*/ 455613 w 394"/>
              <a:gd name="T37" fmla="*/ 155575 h 180"/>
              <a:gd name="T38" fmla="*/ 468313 w 394"/>
              <a:gd name="T39" fmla="*/ 90487 h 180"/>
              <a:gd name="T40" fmla="*/ 482600 w 394"/>
              <a:gd name="T41" fmla="*/ 52388 h 180"/>
              <a:gd name="T42" fmla="*/ 520700 w 394"/>
              <a:gd name="T43" fmla="*/ 90487 h 180"/>
              <a:gd name="T44" fmla="*/ 534988 w 394"/>
              <a:gd name="T45" fmla="*/ 12700 h 180"/>
              <a:gd name="T46" fmla="*/ 573088 w 394"/>
              <a:gd name="T47" fmla="*/ 52388 h 180"/>
              <a:gd name="T48" fmla="*/ 585788 w 394"/>
              <a:gd name="T49" fmla="*/ 0 h 180"/>
              <a:gd name="T50" fmla="*/ 625475 w 394"/>
              <a:gd name="T51" fmla="*/ 52388 h 1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94"/>
              <a:gd name="T79" fmla="*/ 0 h 180"/>
              <a:gd name="T80" fmla="*/ 394 w 394"/>
              <a:gd name="T81" fmla="*/ 180 h 18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94" h="180">
                <a:moveTo>
                  <a:pt x="0" y="180"/>
                </a:moveTo>
                <a:cubicBezTo>
                  <a:pt x="5" y="172"/>
                  <a:pt x="14" y="165"/>
                  <a:pt x="16" y="156"/>
                </a:cubicBezTo>
                <a:cubicBezTo>
                  <a:pt x="22" y="126"/>
                  <a:pt x="2" y="87"/>
                  <a:pt x="24" y="65"/>
                </a:cubicBezTo>
                <a:cubicBezTo>
                  <a:pt x="38" y="51"/>
                  <a:pt x="61" y="126"/>
                  <a:pt x="65" y="139"/>
                </a:cubicBezTo>
                <a:cubicBezTo>
                  <a:pt x="116" y="91"/>
                  <a:pt x="44" y="148"/>
                  <a:pt x="98" y="148"/>
                </a:cubicBezTo>
                <a:cubicBezTo>
                  <a:pt x="107" y="148"/>
                  <a:pt x="103" y="131"/>
                  <a:pt x="106" y="123"/>
                </a:cubicBezTo>
                <a:cubicBezTo>
                  <a:pt x="109" y="115"/>
                  <a:pt x="112" y="106"/>
                  <a:pt x="115" y="98"/>
                </a:cubicBezTo>
                <a:cubicBezTo>
                  <a:pt x="132" y="152"/>
                  <a:pt x="111" y="109"/>
                  <a:pt x="139" y="98"/>
                </a:cubicBezTo>
                <a:cubicBezTo>
                  <a:pt x="147" y="95"/>
                  <a:pt x="156" y="104"/>
                  <a:pt x="164" y="107"/>
                </a:cubicBezTo>
                <a:cubicBezTo>
                  <a:pt x="167" y="115"/>
                  <a:pt x="168" y="124"/>
                  <a:pt x="172" y="131"/>
                </a:cubicBezTo>
                <a:cubicBezTo>
                  <a:pt x="176" y="138"/>
                  <a:pt x="183" y="154"/>
                  <a:pt x="189" y="148"/>
                </a:cubicBezTo>
                <a:cubicBezTo>
                  <a:pt x="199" y="138"/>
                  <a:pt x="194" y="121"/>
                  <a:pt x="197" y="107"/>
                </a:cubicBezTo>
                <a:cubicBezTo>
                  <a:pt x="215" y="162"/>
                  <a:pt x="194" y="110"/>
                  <a:pt x="213" y="74"/>
                </a:cubicBezTo>
                <a:cubicBezTo>
                  <a:pt x="217" y="66"/>
                  <a:pt x="219" y="90"/>
                  <a:pt x="222" y="98"/>
                </a:cubicBezTo>
                <a:cubicBezTo>
                  <a:pt x="225" y="106"/>
                  <a:pt x="227" y="115"/>
                  <a:pt x="230" y="123"/>
                </a:cubicBezTo>
                <a:cubicBezTo>
                  <a:pt x="233" y="109"/>
                  <a:pt x="226" y="90"/>
                  <a:pt x="238" y="82"/>
                </a:cubicBezTo>
                <a:cubicBezTo>
                  <a:pt x="246" y="77"/>
                  <a:pt x="244" y="107"/>
                  <a:pt x="254" y="107"/>
                </a:cubicBezTo>
                <a:cubicBezTo>
                  <a:pt x="263" y="107"/>
                  <a:pt x="260" y="90"/>
                  <a:pt x="263" y="82"/>
                </a:cubicBezTo>
                <a:cubicBezTo>
                  <a:pt x="271" y="87"/>
                  <a:pt x="279" y="104"/>
                  <a:pt x="287" y="98"/>
                </a:cubicBezTo>
                <a:cubicBezTo>
                  <a:pt x="298" y="89"/>
                  <a:pt x="291" y="70"/>
                  <a:pt x="295" y="57"/>
                </a:cubicBezTo>
                <a:cubicBezTo>
                  <a:pt x="297" y="49"/>
                  <a:pt x="301" y="41"/>
                  <a:pt x="304" y="33"/>
                </a:cubicBezTo>
                <a:cubicBezTo>
                  <a:pt x="318" y="77"/>
                  <a:pt x="317" y="105"/>
                  <a:pt x="328" y="57"/>
                </a:cubicBezTo>
                <a:cubicBezTo>
                  <a:pt x="332" y="41"/>
                  <a:pt x="334" y="24"/>
                  <a:pt x="337" y="8"/>
                </a:cubicBezTo>
                <a:cubicBezTo>
                  <a:pt x="353" y="58"/>
                  <a:pt x="349" y="77"/>
                  <a:pt x="361" y="33"/>
                </a:cubicBezTo>
                <a:cubicBezTo>
                  <a:pt x="364" y="22"/>
                  <a:pt x="366" y="11"/>
                  <a:pt x="369" y="0"/>
                </a:cubicBezTo>
                <a:cubicBezTo>
                  <a:pt x="370" y="3"/>
                  <a:pt x="394" y="65"/>
                  <a:pt x="394" y="33"/>
                </a:cubicBezTo>
              </a:path>
            </a:pathLst>
          </a:custGeom>
          <a:noFill/>
          <a:ln w="28575">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endParaRPr lang="en-US" altLang="en-US" sz="4400" b="1">
              <a:latin typeface="Arial Narrow" pitchFamily="34" charset="0"/>
            </a:endParaRPr>
          </a:p>
        </p:txBody>
      </p:sp>
      <p:sp>
        <p:nvSpPr>
          <p:cNvPr id="284730" name="Text Box 57"/>
          <p:cNvSpPr txBox="1">
            <a:spLocks noChangeArrowheads="1"/>
          </p:cNvSpPr>
          <p:nvPr/>
        </p:nvSpPr>
        <p:spPr bwMode="auto">
          <a:xfrm>
            <a:off x="822325" y="4903788"/>
            <a:ext cx="100965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r>
              <a:rPr lang="en-US" altLang="en-US" sz="2600" b="1"/>
              <a:t>Litter</a:t>
            </a:r>
          </a:p>
        </p:txBody>
      </p:sp>
      <p:sp>
        <p:nvSpPr>
          <p:cNvPr id="284731" name="Text Box 58"/>
          <p:cNvSpPr txBox="1">
            <a:spLocks noChangeArrowheads="1"/>
          </p:cNvSpPr>
          <p:nvPr/>
        </p:nvSpPr>
        <p:spPr bwMode="auto">
          <a:xfrm>
            <a:off x="3276600" y="4357688"/>
            <a:ext cx="1395413"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r>
              <a:rPr lang="en-US" altLang="en-US" sz="2600" b="1"/>
              <a:t>Crowns</a:t>
            </a:r>
          </a:p>
        </p:txBody>
      </p:sp>
      <p:sp>
        <p:nvSpPr>
          <p:cNvPr id="284732" name="Text Box 59"/>
          <p:cNvSpPr txBox="1">
            <a:spLocks noChangeArrowheads="1"/>
          </p:cNvSpPr>
          <p:nvPr/>
        </p:nvSpPr>
        <p:spPr bwMode="auto">
          <a:xfrm>
            <a:off x="6858000" y="3443288"/>
            <a:ext cx="1122363"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r>
              <a:rPr lang="en-US" altLang="en-US" sz="2600" b="1"/>
              <a:t>Grass</a:t>
            </a:r>
          </a:p>
        </p:txBody>
      </p:sp>
      <p:grpSp>
        <p:nvGrpSpPr>
          <p:cNvPr id="19" name="Group 60"/>
          <p:cNvGrpSpPr>
            <a:grpSpLocks/>
          </p:cNvGrpSpPr>
          <p:nvPr/>
        </p:nvGrpSpPr>
        <p:grpSpPr bwMode="auto">
          <a:xfrm>
            <a:off x="6781800" y="1995488"/>
            <a:ext cx="1741488" cy="1022350"/>
            <a:chOff x="4272" y="1728"/>
            <a:chExt cx="1097" cy="644"/>
          </a:xfrm>
        </p:grpSpPr>
        <p:sp>
          <p:nvSpPr>
            <p:cNvPr id="284734" name="Freeform 61"/>
            <p:cNvSpPr>
              <a:spLocks/>
            </p:cNvSpPr>
            <p:nvPr/>
          </p:nvSpPr>
          <p:spPr bwMode="auto">
            <a:xfrm>
              <a:off x="5136" y="2016"/>
              <a:ext cx="233" cy="356"/>
            </a:xfrm>
            <a:custGeom>
              <a:avLst/>
              <a:gdLst>
                <a:gd name="T0" fmla="*/ 0 w 233"/>
                <a:gd name="T1" fmla="*/ 341 h 208"/>
                <a:gd name="T2" fmla="*/ 58 w 233"/>
                <a:gd name="T3" fmla="*/ 257 h 208"/>
                <a:gd name="T4" fmla="*/ 99 w 233"/>
                <a:gd name="T5" fmla="*/ 159 h 208"/>
                <a:gd name="T6" fmla="*/ 107 w 233"/>
                <a:gd name="T7" fmla="*/ 116 h 208"/>
                <a:gd name="T8" fmla="*/ 124 w 233"/>
                <a:gd name="T9" fmla="*/ 89 h 208"/>
                <a:gd name="T10" fmla="*/ 132 w 233"/>
                <a:gd name="T11" fmla="*/ 116 h 208"/>
                <a:gd name="T12" fmla="*/ 156 w 233"/>
                <a:gd name="T13" fmla="*/ 74 h 208"/>
                <a:gd name="T14" fmla="*/ 165 w 233"/>
                <a:gd name="T15" fmla="*/ 33 h 208"/>
                <a:gd name="T16" fmla="*/ 181 w 233"/>
                <a:gd name="T17" fmla="*/ 116 h 208"/>
                <a:gd name="T18" fmla="*/ 214 w 233"/>
                <a:gd name="T19" fmla="*/ 103 h 208"/>
                <a:gd name="T20" fmla="*/ 206 w 233"/>
                <a:gd name="T21" fmla="*/ 286 h 208"/>
                <a:gd name="T22" fmla="*/ 173 w 233"/>
                <a:gd name="T23" fmla="*/ 300 h 208"/>
                <a:gd name="T24" fmla="*/ 50 w 233"/>
                <a:gd name="T25" fmla="*/ 356 h 208"/>
                <a:gd name="T26" fmla="*/ 0 w 233"/>
                <a:gd name="T27" fmla="*/ 341 h 20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33"/>
                <a:gd name="T43" fmla="*/ 0 h 208"/>
                <a:gd name="T44" fmla="*/ 233 w 233"/>
                <a:gd name="T45" fmla="*/ 208 h 20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33" h="208">
                  <a:moveTo>
                    <a:pt x="0" y="199"/>
                  </a:moveTo>
                  <a:cubicBezTo>
                    <a:pt x="31" y="189"/>
                    <a:pt x="36" y="172"/>
                    <a:pt x="58" y="150"/>
                  </a:cubicBezTo>
                  <a:cubicBezTo>
                    <a:pt x="67" y="123"/>
                    <a:pt x="78" y="112"/>
                    <a:pt x="99" y="93"/>
                  </a:cubicBezTo>
                  <a:cubicBezTo>
                    <a:pt x="102" y="85"/>
                    <a:pt x="102" y="75"/>
                    <a:pt x="107" y="68"/>
                  </a:cubicBezTo>
                  <a:cubicBezTo>
                    <a:pt x="111" y="61"/>
                    <a:pt x="121" y="45"/>
                    <a:pt x="124" y="52"/>
                  </a:cubicBezTo>
                  <a:cubicBezTo>
                    <a:pt x="133" y="70"/>
                    <a:pt x="93" y="107"/>
                    <a:pt x="132" y="68"/>
                  </a:cubicBezTo>
                  <a:cubicBezTo>
                    <a:pt x="140" y="60"/>
                    <a:pt x="148" y="51"/>
                    <a:pt x="156" y="43"/>
                  </a:cubicBezTo>
                  <a:cubicBezTo>
                    <a:pt x="159" y="35"/>
                    <a:pt x="159" y="13"/>
                    <a:pt x="165" y="19"/>
                  </a:cubicBezTo>
                  <a:cubicBezTo>
                    <a:pt x="177" y="31"/>
                    <a:pt x="181" y="68"/>
                    <a:pt x="181" y="68"/>
                  </a:cubicBezTo>
                  <a:cubicBezTo>
                    <a:pt x="196" y="53"/>
                    <a:pt x="233" y="0"/>
                    <a:pt x="214" y="60"/>
                  </a:cubicBezTo>
                  <a:cubicBezTo>
                    <a:pt x="211" y="96"/>
                    <a:pt x="218" y="133"/>
                    <a:pt x="206" y="167"/>
                  </a:cubicBezTo>
                  <a:cubicBezTo>
                    <a:pt x="202" y="178"/>
                    <a:pt x="184" y="172"/>
                    <a:pt x="173" y="175"/>
                  </a:cubicBezTo>
                  <a:cubicBezTo>
                    <a:pt x="129" y="188"/>
                    <a:pt x="95" y="200"/>
                    <a:pt x="50" y="208"/>
                  </a:cubicBezTo>
                  <a:cubicBezTo>
                    <a:pt x="33" y="205"/>
                    <a:pt x="0" y="199"/>
                    <a:pt x="0" y="199"/>
                  </a:cubicBezTo>
                  <a:close/>
                </a:path>
              </a:pathLst>
            </a:custGeom>
            <a:solidFill>
              <a:srgbClr val="FF3300"/>
            </a:solidFill>
            <a:ln w="9525">
              <a:solidFill>
                <a:schemeClr val="tx1"/>
              </a:solidFill>
              <a:round/>
              <a:headEnd/>
              <a:tailEnd/>
            </a:ln>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endParaRPr lang="en-US" altLang="en-US" sz="4400" b="1">
                <a:latin typeface="Arial Narrow" pitchFamily="34" charset="0"/>
              </a:endParaRPr>
            </a:p>
          </p:txBody>
        </p:sp>
        <p:sp>
          <p:nvSpPr>
            <p:cNvPr id="284735" name="AutoShape 62"/>
            <p:cNvSpPr>
              <a:spLocks noChangeArrowheads="1"/>
            </p:cNvSpPr>
            <p:nvPr/>
          </p:nvSpPr>
          <p:spPr bwMode="auto">
            <a:xfrm>
              <a:off x="4464" y="2112"/>
              <a:ext cx="576" cy="240"/>
            </a:xfrm>
            <a:prstGeom prst="rightArrow">
              <a:avLst>
                <a:gd name="adj1" fmla="val 50000"/>
                <a:gd name="adj2" fmla="val 60000"/>
              </a:avLst>
            </a:prstGeom>
            <a:solidFill>
              <a:schemeClr val="accent2"/>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endParaRPr lang="en-US" altLang="en-US" sz="4400" b="1">
                <a:latin typeface="Arial Narrow" pitchFamily="34" charset="0"/>
              </a:endParaRPr>
            </a:p>
          </p:txBody>
        </p:sp>
        <p:sp>
          <p:nvSpPr>
            <p:cNvPr id="284736" name="Text Box 63"/>
            <p:cNvSpPr txBox="1">
              <a:spLocks noChangeArrowheads="1"/>
            </p:cNvSpPr>
            <p:nvPr/>
          </p:nvSpPr>
          <p:spPr bwMode="auto">
            <a:xfrm>
              <a:off x="4272" y="1728"/>
              <a:ext cx="809"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a:r>
                <a:rPr lang="en-US" altLang="en-US" sz="2000" b="1"/>
                <a:t>Eye-level</a:t>
              </a:r>
            </a:p>
            <a:p>
              <a:pPr algn="ctr"/>
              <a:r>
                <a:rPr lang="en-US" altLang="en-US" sz="2000" b="1"/>
                <a:t>¾ X</a:t>
              </a:r>
            </a:p>
          </p:txBody>
        </p:sp>
      </p:grpSp>
      <p:grpSp>
        <p:nvGrpSpPr>
          <p:cNvPr id="20" name="Group 64"/>
          <p:cNvGrpSpPr>
            <a:grpSpLocks/>
          </p:cNvGrpSpPr>
          <p:nvPr/>
        </p:nvGrpSpPr>
        <p:grpSpPr bwMode="auto">
          <a:xfrm>
            <a:off x="2438400" y="2147888"/>
            <a:ext cx="2189163" cy="2005012"/>
            <a:chOff x="1538" y="1823"/>
            <a:chExt cx="1379" cy="1263"/>
          </a:xfrm>
        </p:grpSpPr>
        <p:sp>
          <p:nvSpPr>
            <p:cNvPr id="284738" name="Freeform 65"/>
            <p:cNvSpPr>
              <a:spLocks/>
            </p:cNvSpPr>
            <p:nvPr/>
          </p:nvSpPr>
          <p:spPr bwMode="auto">
            <a:xfrm>
              <a:off x="2400" y="1968"/>
              <a:ext cx="517" cy="1118"/>
            </a:xfrm>
            <a:custGeom>
              <a:avLst/>
              <a:gdLst>
                <a:gd name="T0" fmla="*/ 0 w 517"/>
                <a:gd name="T1" fmla="*/ 1118 h 1118"/>
                <a:gd name="T2" fmla="*/ 16 w 517"/>
                <a:gd name="T3" fmla="*/ 1028 h 1118"/>
                <a:gd name="T4" fmla="*/ 65 w 517"/>
                <a:gd name="T5" fmla="*/ 971 h 1118"/>
                <a:gd name="T6" fmla="*/ 90 w 517"/>
                <a:gd name="T7" fmla="*/ 929 h 1118"/>
                <a:gd name="T8" fmla="*/ 115 w 517"/>
                <a:gd name="T9" fmla="*/ 880 h 1118"/>
                <a:gd name="T10" fmla="*/ 164 w 517"/>
                <a:gd name="T11" fmla="*/ 724 h 1118"/>
                <a:gd name="T12" fmla="*/ 205 w 517"/>
                <a:gd name="T13" fmla="*/ 543 h 1118"/>
                <a:gd name="T14" fmla="*/ 238 w 517"/>
                <a:gd name="T15" fmla="*/ 338 h 1118"/>
                <a:gd name="T16" fmla="*/ 271 w 517"/>
                <a:gd name="T17" fmla="*/ 206 h 1118"/>
                <a:gd name="T18" fmla="*/ 304 w 517"/>
                <a:gd name="T19" fmla="*/ 354 h 1118"/>
                <a:gd name="T20" fmla="*/ 337 w 517"/>
                <a:gd name="T21" fmla="*/ 231 h 1118"/>
                <a:gd name="T22" fmla="*/ 402 w 517"/>
                <a:gd name="T23" fmla="*/ 83 h 1118"/>
                <a:gd name="T24" fmla="*/ 435 w 517"/>
                <a:gd name="T25" fmla="*/ 1 h 1118"/>
                <a:gd name="T26" fmla="*/ 443 w 517"/>
                <a:gd name="T27" fmla="*/ 149 h 1118"/>
                <a:gd name="T28" fmla="*/ 452 w 517"/>
                <a:gd name="T29" fmla="*/ 116 h 1118"/>
                <a:gd name="T30" fmla="*/ 460 w 517"/>
                <a:gd name="T31" fmla="*/ 264 h 1118"/>
                <a:gd name="T32" fmla="*/ 501 w 517"/>
                <a:gd name="T33" fmla="*/ 198 h 1118"/>
                <a:gd name="T34" fmla="*/ 517 w 517"/>
                <a:gd name="T35" fmla="*/ 223 h 1118"/>
                <a:gd name="T36" fmla="*/ 493 w 517"/>
                <a:gd name="T37" fmla="*/ 297 h 1118"/>
                <a:gd name="T38" fmla="*/ 460 w 517"/>
                <a:gd name="T39" fmla="*/ 436 h 1118"/>
                <a:gd name="T40" fmla="*/ 468 w 517"/>
                <a:gd name="T41" fmla="*/ 519 h 1118"/>
                <a:gd name="T42" fmla="*/ 485 w 517"/>
                <a:gd name="T43" fmla="*/ 502 h 1118"/>
                <a:gd name="T44" fmla="*/ 493 w 517"/>
                <a:gd name="T45" fmla="*/ 535 h 1118"/>
                <a:gd name="T46" fmla="*/ 517 w 517"/>
                <a:gd name="T47" fmla="*/ 650 h 1118"/>
                <a:gd name="T48" fmla="*/ 493 w 517"/>
                <a:gd name="T49" fmla="*/ 946 h 111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17"/>
                <a:gd name="T76" fmla="*/ 0 h 1118"/>
                <a:gd name="T77" fmla="*/ 517 w 517"/>
                <a:gd name="T78" fmla="*/ 1118 h 111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17" h="1118">
                  <a:moveTo>
                    <a:pt x="0" y="1118"/>
                  </a:moveTo>
                  <a:cubicBezTo>
                    <a:pt x="1" y="1112"/>
                    <a:pt x="5" y="1047"/>
                    <a:pt x="16" y="1028"/>
                  </a:cubicBezTo>
                  <a:cubicBezTo>
                    <a:pt x="29" y="1006"/>
                    <a:pt x="53" y="995"/>
                    <a:pt x="65" y="971"/>
                  </a:cubicBezTo>
                  <a:cubicBezTo>
                    <a:pt x="87" y="927"/>
                    <a:pt x="59" y="962"/>
                    <a:pt x="90" y="929"/>
                  </a:cubicBezTo>
                  <a:cubicBezTo>
                    <a:pt x="124" y="827"/>
                    <a:pt x="66" y="993"/>
                    <a:pt x="115" y="880"/>
                  </a:cubicBezTo>
                  <a:cubicBezTo>
                    <a:pt x="134" y="837"/>
                    <a:pt x="155" y="770"/>
                    <a:pt x="164" y="724"/>
                  </a:cubicBezTo>
                  <a:cubicBezTo>
                    <a:pt x="176" y="663"/>
                    <a:pt x="192" y="603"/>
                    <a:pt x="205" y="543"/>
                  </a:cubicBezTo>
                  <a:cubicBezTo>
                    <a:pt x="220" y="476"/>
                    <a:pt x="222" y="405"/>
                    <a:pt x="238" y="338"/>
                  </a:cubicBezTo>
                  <a:cubicBezTo>
                    <a:pt x="249" y="293"/>
                    <a:pt x="262" y="252"/>
                    <a:pt x="271" y="206"/>
                  </a:cubicBezTo>
                  <a:cubicBezTo>
                    <a:pt x="288" y="379"/>
                    <a:pt x="248" y="410"/>
                    <a:pt x="304" y="354"/>
                  </a:cubicBezTo>
                  <a:cubicBezTo>
                    <a:pt x="317" y="314"/>
                    <a:pt x="319" y="269"/>
                    <a:pt x="337" y="231"/>
                  </a:cubicBezTo>
                  <a:cubicBezTo>
                    <a:pt x="360" y="182"/>
                    <a:pt x="384" y="134"/>
                    <a:pt x="402" y="83"/>
                  </a:cubicBezTo>
                  <a:cubicBezTo>
                    <a:pt x="432" y="0"/>
                    <a:pt x="403" y="49"/>
                    <a:pt x="435" y="1"/>
                  </a:cubicBezTo>
                  <a:cubicBezTo>
                    <a:pt x="438" y="50"/>
                    <a:pt x="436" y="100"/>
                    <a:pt x="443" y="149"/>
                  </a:cubicBezTo>
                  <a:cubicBezTo>
                    <a:pt x="445" y="160"/>
                    <a:pt x="450" y="105"/>
                    <a:pt x="452" y="116"/>
                  </a:cubicBezTo>
                  <a:cubicBezTo>
                    <a:pt x="459" y="165"/>
                    <a:pt x="457" y="215"/>
                    <a:pt x="460" y="264"/>
                  </a:cubicBezTo>
                  <a:cubicBezTo>
                    <a:pt x="479" y="205"/>
                    <a:pt x="461" y="223"/>
                    <a:pt x="501" y="198"/>
                  </a:cubicBezTo>
                  <a:cubicBezTo>
                    <a:pt x="506" y="206"/>
                    <a:pt x="517" y="213"/>
                    <a:pt x="517" y="223"/>
                  </a:cubicBezTo>
                  <a:cubicBezTo>
                    <a:pt x="517" y="249"/>
                    <a:pt x="501" y="272"/>
                    <a:pt x="493" y="297"/>
                  </a:cubicBezTo>
                  <a:cubicBezTo>
                    <a:pt x="477" y="345"/>
                    <a:pt x="467" y="385"/>
                    <a:pt x="460" y="436"/>
                  </a:cubicBezTo>
                  <a:cubicBezTo>
                    <a:pt x="463" y="464"/>
                    <a:pt x="458" y="493"/>
                    <a:pt x="468" y="519"/>
                  </a:cubicBezTo>
                  <a:cubicBezTo>
                    <a:pt x="471" y="526"/>
                    <a:pt x="478" y="498"/>
                    <a:pt x="485" y="502"/>
                  </a:cubicBezTo>
                  <a:cubicBezTo>
                    <a:pt x="495" y="508"/>
                    <a:pt x="491" y="524"/>
                    <a:pt x="493" y="535"/>
                  </a:cubicBezTo>
                  <a:cubicBezTo>
                    <a:pt x="515" y="647"/>
                    <a:pt x="498" y="592"/>
                    <a:pt x="517" y="650"/>
                  </a:cubicBezTo>
                  <a:cubicBezTo>
                    <a:pt x="512" y="748"/>
                    <a:pt x="493" y="848"/>
                    <a:pt x="493" y="946"/>
                  </a:cubicBezTo>
                </a:path>
              </a:pathLst>
            </a:custGeom>
            <a:solidFill>
              <a:srgbClr val="FF3300"/>
            </a:solidFill>
            <a:ln w="12700">
              <a:solidFill>
                <a:schemeClr val="tx1"/>
              </a:solidFill>
              <a:round/>
              <a:headEnd/>
              <a:tailEnd/>
            </a:ln>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endParaRPr lang="en-US" altLang="en-US" sz="4400" b="1">
                <a:latin typeface="Arial Narrow" pitchFamily="34" charset="0"/>
              </a:endParaRPr>
            </a:p>
          </p:txBody>
        </p:sp>
        <p:sp>
          <p:nvSpPr>
            <p:cNvPr id="284739" name="AutoShape 66"/>
            <p:cNvSpPr>
              <a:spLocks noChangeArrowheads="1"/>
            </p:cNvSpPr>
            <p:nvPr/>
          </p:nvSpPr>
          <p:spPr bwMode="auto">
            <a:xfrm>
              <a:off x="1824" y="2304"/>
              <a:ext cx="768" cy="240"/>
            </a:xfrm>
            <a:prstGeom prst="rightArrow">
              <a:avLst>
                <a:gd name="adj1" fmla="val 50000"/>
                <a:gd name="adj2" fmla="val 80000"/>
              </a:avLst>
            </a:prstGeom>
            <a:solidFill>
              <a:schemeClr val="accent2"/>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endParaRPr lang="en-US" altLang="en-US" sz="4400" b="1">
                <a:latin typeface="Arial Narrow" pitchFamily="34" charset="0"/>
              </a:endParaRPr>
            </a:p>
          </p:txBody>
        </p:sp>
        <p:sp>
          <p:nvSpPr>
            <p:cNvPr id="284740" name="Text Box 67"/>
            <p:cNvSpPr txBox="1">
              <a:spLocks noChangeArrowheads="1"/>
            </p:cNvSpPr>
            <p:nvPr/>
          </p:nvSpPr>
          <p:spPr bwMode="auto">
            <a:xfrm>
              <a:off x="1538" y="1823"/>
              <a:ext cx="1084"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a:r>
                <a:rPr lang="en-US" altLang="en-US" sz="2000" b="1"/>
                <a:t>Crown or 20’</a:t>
              </a:r>
            </a:p>
            <a:p>
              <a:pPr algn="ctr"/>
              <a:r>
                <a:rPr lang="en-US" altLang="en-US" sz="2000" b="1"/>
                <a:t>1X</a:t>
              </a:r>
            </a:p>
          </p:txBody>
        </p:sp>
      </p:grpSp>
      <p:grpSp>
        <p:nvGrpSpPr>
          <p:cNvPr id="21" name="Group 68"/>
          <p:cNvGrpSpPr>
            <a:grpSpLocks/>
          </p:cNvGrpSpPr>
          <p:nvPr/>
        </p:nvGrpSpPr>
        <p:grpSpPr bwMode="auto">
          <a:xfrm>
            <a:off x="0" y="3671888"/>
            <a:ext cx="1382713" cy="1219200"/>
            <a:chOff x="0" y="2784"/>
            <a:chExt cx="871" cy="768"/>
          </a:xfrm>
        </p:grpSpPr>
        <p:sp>
          <p:nvSpPr>
            <p:cNvPr id="284742" name="Freeform 69"/>
            <p:cNvSpPr>
              <a:spLocks/>
            </p:cNvSpPr>
            <p:nvPr/>
          </p:nvSpPr>
          <p:spPr bwMode="auto">
            <a:xfrm>
              <a:off x="672" y="3360"/>
              <a:ext cx="199" cy="159"/>
            </a:xfrm>
            <a:custGeom>
              <a:avLst/>
              <a:gdLst>
                <a:gd name="T0" fmla="*/ 0 w 199"/>
                <a:gd name="T1" fmla="*/ 159 h 159"/>
                <a:gd name="T2" fmla="*/ 24 w 199"/>
                <a:gd name="T3" fmla="*/ 150 h 159"/>
                <a:gd name="T4" fmla="*/ 41 w 199"/>
                <a:gd name="T5" fmla="*/ 101 h 159"/>
                <a:gd name="T6" fmla="*/ 74 w 199"/>
                <a:gd name="T7" fmla="*/ 60 h 159"/>
                <a:gd name="T8" fmla="*/ 82 w 199"/>
                <a:gd name="T9" fmla="*/ 85 h 159"/>
                <a:gd name="T10" fmla="*/ 123 w 199"/>
                <a:gd name="T11" fmla="*/ 19 h 159"/>
                <a:gd name="T12" fmla="*/ 139 w 199"/>
                <a:gd name="T13" fmla="*/ 2 h 159"/>
                <a:gd name="T14" fmla="*/ 148 w 199"/>
                <a:gd name="T15" fmla="*/ 68 h 159"/>
                <a:gd name="T16" fmla="*/ 164 w 199"/>
                <a:gd name="T17" fmla="*/ 43 h 159"/>
                <a:gd name="T18" fmla="*/ 181 w 199"/>
                <a:gd name="T19" fmla="*/ 101 h 15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9"/>
                <a:gd name="T31" fmla="*/ 0 h 159"/>
                <a:gd name="T32" fmla="*/ 199 w 199"/>
                <a:gd name="T33" fmla="*/ 159 h 15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9" h="159">
                  <a:moveTo>
                    <a:pt x="0" y="159"/>
                  </a:moveTo>
                  <a:cubicBezTo>
                    <a:pt x="8" y="156"/>
                    <a:pt x="18" y="156"/>
                    <a:pt x="24" y="150"/>
                  </a:cubicBezTo>
                  <a:cubicBezTo>
                    <a:pt x="27" y="147"/>
                    <a:pt x="39" y="105"/>
                    <a:pt x="41" y="101"/>
                  </a:cubicBezTo>
                  <a:cubicBezTo>
                    <a:pt x="52" y="78"/>
                    <a:pt x="57" y="76"/>
                    <a:pt x="74" y="60"/>
                  </a:cubicBezTo>
                  <a:cubicBezTo>
                    <a:pt x="77" y="68"/>
                    <a:pt x="73" y="83"/>
                    <a:pt x="82" y="85"/>
                  </a:cubicBezTo>
                  <a:cubicBezTo>
                    <a:pt x="110" y="92"/>
                    <a:pt x="123" y="20"/>
                    <a:pt x="123" y="19"/>
                  </a:cubicBezTo>
                  <a:cubicBezTo>
                    <a:pt x="125" y="12"/>
                    <a:pt x="134" y="8"/>
                    <a:pt x="139" y="2"/>
                  </a:cubicBezTo>
                  <a:cubicBezTo>
                    <a:pt x="142" y="24"/>
                    <a:pt x="136" y="49"/>
                    <a:pt x="148" y="68"/>
                  </a:cubicBezTo>
                  <a:cubicBezTo>
                    <a:pt x="153" y="76"/>
                    <a:pt x="158" y="51"/>
                    <a:pt x="164" y="43"/>
                  </a:cubicBezTo>
                  <a:cubicBezTo>
                    <a:pt x="199" y="0"/>
                    <a:pt x="181" y="53"/>
                    <a:pt x="181" y="101"/>
                  </a:cubicBezTo>
                </a:path>
              </a:pathLst>
            </a:custGeom>
            <a:solidFill>
              <a:srgbClr val="FF3300"/>
            </a:solidFill>
            <a:ln w="12700">
              <a:solidFill>
                <a:schemeClr val="tx1"/>
              </a:solidFill>
              <a:round/>
              <a:headEnd/>
              <a:tailEnd/>
            </a:ln>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endParaRPr lang="en-US" altLang="en-US" sz="4400" b="1">
                <a:latin typeface="Arial Narrow" pitchFamily="34" charset="0"/>
              </a:endParaRPr>
            </a:p>
          </p:txBody>
        </p:sp>
        <p:grpSp>
          <p:nvGrpSpPr>
            <p:cNvPr id="284743" name="Group 70"/>
            <p:cNvGrpSpPr>
              <a:grpSpLocks/>
            </p:cNvGrpSpPr>
            <p:nvPr/>
          </p:nvGrpSpPr>
          <p:grpSpPr bwMode="auto">
            <a:xfrm>
              <a:off x="0" y="2784"/>
              <a:ext cx="672" cy="768"/>
              <a:chOff x="0" y="2784"/>
              <a:chExt cx="672" cy="768"/>
            </a:xfrm>
          </p:grpSpPr>
          <p:sp>
            <p:nvSpPr>
              <p:cNvPr id="284744" name="AutoShape 71"/>
              <p:cNvSpPr>
                <a:spLocks noChangeArrowheads="1"/>
              </p:cNvSpPr>
              <p:nvPr/>
            </p:nvSpPr>
            <p:spPr bwMode="auto">
              <a:xfrm>
                <a:off x="432" y="3312"/>
                <a:ext cx="240" cy="240"/>
              </a:xfrm>
              <a:prstGeom prst="rightArrow">
                <a:avLst>
                  <a:gd name="adj1" fmla="val 50000"/>
                  <a:gd name="adj2" fmla="val 25000"/>
                </a:avLst>
              </a:prstGeom>
              <a:solidFill>
                <a:schemeClr val="accent2"/>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endParaRPr lang="en-US" altLang="en-US" sz="4400" b="1">
                  <a:latin typeface="Arial Narrow" pitchFamily="34" charset="0"/>
                </a:endParaRPr>
              </a:p>
            </p:txBody>
          </p:sp>
          <p:sp>
            <p:nvSpPr>
              <p:cNvPr id="284745" name="Text Box 72"/>
              <p:cNvSpPr txBox="1">
                <a:spLocks noChangeArrowheads="1"/>
              </p:cNvSpPr>
              <p:nvPr/>
            </p:nvSpPr>
            <p:spPr bwMode="auto">
              <a:xfrm>
                <a:off x="0" y="2784"/>
                <a:ext cx="515"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r>
                  <a:rPr lang="en-US" altLang="en-US" sz="2000" b="1"/>
                  <a:t>Litter</a:t>
                </a:r>
              </a:p>
              <a:p>
                <a:r>
                  <a:rPr lang="en-US" altLang="en-US" sz="2000" b="1"/>
                  <a:t>¼ X </a:t>
                </a:r>
              </a:p>
            </p:txBody>
          </p:sp>
        </p:grpSp>
      </p:grpSp>
      <p:grpSp>
        <p:nvGrpSpPr>
          <p:cNvPr id="284746" name="Group 73"/>
          <p:cNvGrpSpPr>
            <a:grpSpLocks/>
          </p:cNvGrpSpPr>
          <p:nvPr/>
        </p:nvGrpSpPr>
        <p:grpSpPr bwMode="auto">
          <a:xfrm>
            <a:off x="3962400" y="3519488"/>
            <a:ext cx="385763" cy="466725"/>
            <a:chOff x="2277" y="1430"/>
            <a:chExt cx="243" cy="294"/>
          </a:xfrm>
        </p:grpSpPr>
        <p:sp>
          <p:nvSpPr>
            <p:cNvPr id="284747" name="Freeform 74"/>
            <p:cNvSpPr>
              <a:spLocks/>
            </p:cNvSpPr>
            <p:nvPr/>
          </p:nvSpPr>
          <p:spPr bwMode="auto">
            <a:xfrm>
              <a:off x="2277" y="1430"/>
              <a:ext cx="243" cy="199"/>
            </a:xfrm>
            <a:custGeom>
              <a:avLst/>
              <a:gdLst>
                <a:gd name="T0" fmla="*/ 123 w 243"/>
                <a:gd name="T1" fmla="*/ 189 h 199"/>
                <a:gd name="T2" fmla="*/ 65 w 243"/>
                <a:gd name="T3" fmla="*/ 140 h 199"/>
                <a:gd name="T4" fmla="*/ 16 w 243"/>
                <a:gd name="T5" fmla="*/ 107 h 199"/>
                <a:gd name="T6" fmla="*/ 0 w 243"/>
                <a:gd name="T7" fmla="*/ 57 h 199"/>
                <a:gd name="T8" fmla="*/ 57 w 243"/>
                <a:gd name="T9" fmla="*/ 8 h 199"/>
                <a:gd name="T10" fmla="*/ 139 w 243"/>
                <a:gd name="T11" fmla="*/ 0 h 199"/>
                <a:gd name="T12" fmla="*/ 213 w 243"/>
                <a:gd name="T13" fmla="*/ 8 h 199"/>
                <a:gd name="T14" fmla="*/ 205 w 243"/>
                <a:gd name="T15" fmla="*/ 74 h 199"/>
                <a:gd name="T16" fmla="*/ 172 w 243"/>
                <a:gd name="T17" fmla="*/ 123 h 199"/>
                <a:gd name="T18" fmla="*/ 131 w 243"/>
                <a:gd name="T19" fmla="*/ 173 h 199"/>
                <a:gd name="T20" fmla="*/ 123 w 243"/>
                <a:gd name="T21" fmla="*/ 197 h 199"/>
                <a:gd name="T22" fmla="*/ 123 w 243"/>
                <a:gd name="T23" fmla="*/ 189 h 1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3"/>
                <a:gd name="T37" fmla="*/ 0 h 199"/>
                <a:gd name="T38" fmla="*/ 243 w 243"/>
                <a:gd name="T39" fmla="*/ 199 h 19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3" h="199">
                  <a:moveTo>
                    <a:pt x="123" y="189"/>
                  </a:moveTo>
                  <a:cubicBezTo>
                    <a:pt x="77" y="174"/>
                    <a:pt x="108" y="167"/>
                    <a:pt x="65" y="140"/>
                  </a:cubicBezTo>
                  <a:cubicBezTo>
                    <a:pt x="41" y="64"/>
                    <a:pt x="85" y="177"/>
                    <a:pt x="16" y="107"/>
                  </a:cubicBezTo>
                  <a:cubicBezTo>
                    <a:pt x="4" y="95"/>
                    <a:pt x="0" y="57"/>
                    <a:pt x="0" y="57"/>
                  </a:cubicBezTo>
                  <a:cubicBezTo>
                    <a:pt x="14" y="48"/>
                    <a:pt x="47" y="11"/>
                    <a:pt x="57" y="8"/>
                  </a:cubicBezTo>
                  <a:cubicBezTo>
                    <a:pt x="84" y="1"/>
                    <a:pt x="112" y="3"/>
                    <a:pt x="139" y="0"/>
                  </a:cubicBezTo>
                  <a:cubicBezTo>
                    <a:pt x="197" y="19"/>
                    <a:pt x="172" y="22"/>
                    <a:pt x="213" y="8"/>
                  </a:cubicBezTo>
                  <a:cubicBezTo>
                    <a:pt x="243" y="38"/>
                    <a:pt x="217" y="36"/>
                    <a:pt x="205" y="74"/>
                  </a:cubicBezTo>
                  <a:cubicBezTo>
                    <a:pt x="219" y="119"/>
                    <a:pt x="203" y="94"/>
                    <a:pt x="172" y="123"/>
                  </a:cubicBezTo>
                  <a:cubicBezTo>
                    <a:pt x="154" y="179"/>
                    <a:pt x="180" y="114"/>
                    <a:pt x="131" y="173"/>
                  </a:cubicBezTo>
                  <a:cubicBezTo>
                    <a:pt x="126" y="179"/>
                    <a:pt x="127" y="189"/>
                    <a:pt x="123" y="197"/>
                  </a:cubicBezTo>
                  <a:cubicBezTo>
                    <a:pt x="122" y="199"/>
                    <a:pt x="123" y="192"/>
                    <a:pt x="123" y="189"/>
                  </a:cubicBezTo>
                  <a:close/>
                </a:path>
              </a:pathLst>
            </a:custGeom>
            <a:solidFill>
              <a:srgbClr val="66FF33"/>
            </a:solidFill>
            <a:ln w="9525">
              <a:solidFill>
                <a:schemeClr val="tx1"/>
              </a:solidFill>
              <a:round/>
              <a:headEnd/>
              <a:tailEnd/>
            </a:ln>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endParaRPr lang="en-US" altLang="en-US" sz="4400" b="1">
                <a:latin typeface="Arial Narrow" pitchFamily="34" charset="0"/>
              </a:endParaRPr>
            </a:p>
          </p:txBody>
        </p:sp>
        <p:sp>
          <p:nvSpPr>
            <p:cNvPr id="284748" name="Freeform 75"/>
            <p:cNvSpPr>
              <a:spLocks/>
            </p:cNvSpPr>
            <p:nvPr/>
          </p:nvSpPr>
          <p:spPr bwMode="auto">
            <a:xfrm>
              <a:off x="2358" y="1583"/>
              <a:ext cx="67" cy="141"/>
            </a:xfrm>
            <a:custGeom>
              <a:avLst/>
              <a:gdLst>
                <a:gd name="T0" fmla="*/ 67 w 67"/>
                <a:gd name="T1" fmla="*/ 11 h 141"/>
                <a:gd name="T2" fmla="*/ 58 w 67"/>
                <a:gd name="T3" fmla="*/ 110 h 141"/>
                <a:gd name="T4" fmla="*/ 50 w 67"/>
                <a:gd name="T5" fmla="*/ 135 h 141"/>
                <a:gd name="T6" fmla="*/ 17 w 67"/>
                <a:gd name="T7" fmla="*/ 36 h 141"/>
                <a:gd name="T8" fmla="*/ 1 w 67"/>
                <a:gd name="T9" fmla="*/ 3 h 141"/>
                <a:gd name="T10" fmla="*/ 0 60000 65536"/>
                <a:gd name="T11" fmla="*/ 0 60000 65536"/>
                <a:gd name="T12" fmla="*/ 0 60000 65536"/>
                <a:gd name="T13" fmla="*/ 0 60000 65536"/>
                <a:gd name="T14" fmla="*/ 0 60000 65536"/>
                <a:gd name="T15" fmla="*/ 0 w 67"/>
                <a:gd name="T16" fmla="*/ 0 h 141"/>
                <a:gd name="T17" fmla="*/ 67 w 67"/>
                <a:gd name="T18" fmla="*/ 141 h 141"/>
              </a:gdLst>
              <a:ahLst/>
              <a:cxnLst>
                <a:cxn ang="T10">
                  <a:pos x="T0" y="T1"/>
                </a:cxn>
                <a:cxn ang="T11">
                  <a:pos x="T2" y="T3"/>
                </a:cxn>
                <a:cxn ang="T12">
                  <a:pos x="T4" y="T5"/>
                </a:cxn>
                <a:cxn ang="T13">
                  <a:pos x="T6" y="T7"/>
                </a:cxn>
                <a:cxn ang="T14">
                  <a:pos x="T8" y="T9"/>
                </a:cxn>
              </a:cxnLst>
              <a:rect l="T15" t="T16" r="T17" b="T18"/>
              <a:pathLst>
                <a:path w="67" h="141">
                  <a:moveTo>
                    <a:pt x="67" y="11"/>
                  </a:moveTo>
                  <a:cubicBezTo>
                    <a:pt x="64" y="44"/>
                    <a:pt x="63" y="77"/>
                    <a:pt x="58" y="110"/>
                  </a:cubicBezTo>
                  <a:cubicBezTo>
                    <a:pt x="57" y="119"/>
                    <a:pt x="56" y="141"/>
                    <a:pt x="50" y="135"/>
                  </a:cubicBezTo>
                  <a:cubicBezTo>
                    <a:pt x="36" y="120"/>
                    <a:pt x="27" y="57"/>
                    <a:pt x="17" y="36"/>
                  </a:cubicBezTo>
                  <a:cubicBezTo>
                    <a:pt x="0" y="0"/>
                    <a:pt x="1" y="23"/>
                    <a:pt x="1" y="3"/>
                  </a:cubicBezTo>
                </a:path>
              </a:pathLst>
            </a:custGeom>
            <a:noFill/>
            <a:ln w="28575">
              <a:solidFill>
                <a:srgbClr val="66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endParaRPr lang="en-US" altLang="en-US" sz="4400" b="1">
                <a:latin typeface="Arial Narrow" pitchFamily="34" charset="0"/>
              </a:endParaRPr>
            </a:p>
          </p:txBody>
        </p:sp>
      </p:grpSp>
      <p:sp>
        <p:nvSpPr>
          <p:cNvPr id="284749" name="Text Box 76"/>
          <p:cNvSpPr txBox="1">
            <a:spLocks noChangeArrowheads="1"/>
          </p:cNvSpPr>
          <p:nvPr/>
        </p:nvSpPr>
        <p:spPr bwMode="auto">
          <a:xfrm>
            <a:off x="152400" y="5424488"/>
            <a:ext cx="2667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50000"/>
              </a:spcBef>
            </a:pPr>
            <a:r>
              <a:rPr lang="en-US" altLang="en-US" sz="1800" b="1"/>
              <a:t>¼ of the 20 foot wind</a:t>
            </a:r>
          </a:p>
        </p:txBody>
      </p:sp>
      <p:sp>
        <p:nvSpPr>
          <p:cNvPr id="284750" name="Text Box 77"/>
          <p:cNvSpPr txBox="1">
            <a:spLocks noChangeArrowheads="1"/>
          </p:cNvSpPr>
          <p:nvPr/>
        </p:nvSpPr>
        <p:spPr bwMode="auto">
          <a:xfrm>
            <a:off x="2895600" y="4814888"/>
            <a:ext cx="2667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50000"/>
              </a:spcBef>
            </a:pPr>
            <a:r>
              <a:rPr lang="en-US" altLang="en-US" sz="1800" b="1"/>
              <a:t>20 foot wind is the midflame wind </a:t>
            </a:r>
          </a:p>
        </p:txBody>
      </p:sp>
      <p:sp>
        <p:nvSpPr>
          <p:cNvPr id="284751" name="Text Box 78"/>
          <p:cNvSpPr txBox="1">
            <a:spLocks noChangeArrowheads="1"/>
          </p:cNvSpPr>
          <p:nvPr/>
        </p:nvSpPr>
        <p:spPr bwMode="auto">
          <a:xfrm>
            <a:off x="6096000" y="3976688"/>
            <a:ext cx="2667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50000"/>
              </a:spcBef>
            </a:pPr>
            <a:r>
              <a:rPr lang="en-US" altLang="en-US" sz="1800" b="1"/>
              <a:t>¾ of the 20 foot wind</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913" name="Rectangle 217"/>
          <p:cNvSpPr>
            <a:spLocks noChangeArrowheads="1"/>
          </p:cNvSpPr>
          <p:nvPr/>
        </p:nvSpPr>
        <p:spPr bwMode="auto">
          <a:xfrm>
            <a:off x="838200" y="1447800"/>
            <a:ext cx="7467600" cy="34290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5699" name="Text Box 3"/>
          <p:cNvSpPr txBox="1">
            <a:spLocks noChangeArrowheads="1"/>
          </p:cNvSpPr>
          <p:nvPr/>
        </p:nvSpPr>
        <p:spPr bwMode="auto">
          <a:xfrm flipH="1">
            <a:off x="6448425" y="1200150"/>
            <a:ext cx="18415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sz="2600">
              <a:solidFill>
                <a:srgbClr val="000000"/>
              </a:solidFill>
            </a:endParaRPr>
          </a:p>
        </p:txBody>
      </p:sp>
      <p:sp>
        <p:nvSpPr>
          <p:cNvPr id="285700" name="Rectangle 4"/>
          <p:cNvSpPr>
            <a:spLocks noChangeArrowheads="1"/>
          </p:cNvSpPr>
          <p:nvPr/>
        </p:nvSpPr>
        <p:spPr bwMode="auto">
          <a:xfrm>
            <a:off x="3429000" y="1504950"/>
            <a:ext cx="2209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100">
                <a:ea typeface="Times New Roman" pitchFamily="18" charset="0"/>
                <a:cs typeface="Arial" charset="0"/>
              </a:rPr>
              <a:t> </a:t>
            </a:r>
            <a:r>
              <a:rPr lang="en-US" altLang="en-US" sz="1200" b="1">
                <a:ea typeface="Times New Roman" pitchFamily="18" charset="0"/>
                <a:cs typeface="Arial" charset="0"/>
              </a:rPr>
              <a:t>Wind speed to be adjusted</a:t>
            </a:r>
            <a:r>
              <a:rPr lang="en-US" altLang="en-US" sz="1100">
                <a:ea typeface="Times New Roman" pitchFamily="18" charset="0"/>
                <a:cs typeface="Arial" charset="0"/>
              </a:rPr>
              <a:t>              </a:t>
            </a:r>
            <a:endParaRPr lang="en-US" altLang="en-US" sz="1800">
              <a:ea typeface="Times New Roman" pitchFamily="18" charset="0"/>
              <a:cs typeface="Arial" charset="0"/>
            </a:endParaRPr>
          </a:p>
        </p:txBody>
      </p:sp>
      <p:graphicFrame>
        <p:nvGraphicFramePr>
          <p:cNvPr id="314373" name="Group 5"/>
          <p:cNvGraphicFramePr>
            <a:graphicFrameLocks noGrp="1"/>
          </p:cNvGraphicFramePr>
          <p:nvPr/>
        </p:nvGraphicFramePr>
        <p:xfrm>
          <a:off x="1144588" y="1763713"/>
          <a:ext cx="6854825" cy="2871153"/>
        </p:xfrm>
        <a:graphic>
          <a:graphicData uri="http://schemas.openxmlformats.org/drawingml/2006/table">
            <a:tbl>
              <a:tblPr/>
              <a:tblGrid>
                <a:gridCol w="1211262"/>
                <a:gridCol w="376238"/>
                <a:gridCol w="376237"/>
                <a:gridCol w="376238"/>
                <a:gridCol w="376237"/>
                <a:gridCol w="376238"/>
                <a:gridCol w="376237"/>
                <a:gridCol w="376238"/>
                <a:gridCol w="376237"/>
                <a:gridCol w="376238"/>
                <a:gridCol w="376237"/>
                <a:gridCol w="376238"/>
                <a:gridCol w="376237"/>
                <a:gridCol w="376238"/>
                <a:gridCol w="376237"/>
                <a:gridCol w="376238"/>
              </a:tblGrid>
              <a:tr h="427038">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charset="0"/>
                          <a:ea typeface="Times New Roman" pitchFamily="18" charset="0"/>
                          <a:cs typeface="Arial" charset="0"/>
                        </a:rPr>
                        <a:t>Adjustment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chemeClr val="tx1"/>
                          </a:solidFill>
                          <a:effectLst/>
                          <a:latin typeface="Arial" charset="0"/>
                          <a:ea typeface="Times New Roman" pitchFamily="18" charset="0"/>
                          <a:cs typeface="Arial" charset="0"/>
                        </a:rPr>
                        <a:t>2</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chemeClr val="tx1"/>
                          </a:solidFill>
                          <a:effectLst/>
                          <a:latin typeface="Arial" charset="0"/>
                          <a:ea typeface="Times New Roman" pitchFamily="18" charset="0"/>
                          <a:cs typeface="Arial" charset="0"/>
                        </a:rPr>
                        <a:t>4</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chemeClr val="tx1"/>
                          </a:solidFill>
                          <a:effectLst/>
                          <a:latin typeface="Arial" charset="0"/>
                          <a:ea typeface="Times New Roman" pitchFamily="18" charset="0"/>
                          <a:cs typeface="Arial" charset="0"/>
                        </a:rPr>
                        <a:t>6</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chemeClr val="tx1"/>
                          </a:solidFill>
                          <a:effectLst/>
                          <a:latin typeface="Arial" charset="0"/>
                          <a:ea typeface="Times New Roman" pitchFamily="18" charset="0"/>
                          <a:cs typeface="Arial" charset="0"/>
                        </a:rPr>
                        <a:t>8</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chemeClr val="tx1"/>
                          </a:solidFill>
                          <a:effectLst/>
                          <a:latin typeface="Arial" charset="0"/>
                          <a:ea typeface="Times New Roman" pitchFamily="18" charset="0"/>
                          <a:cs typeface="Arial" charset="0"/>
                        </a:rPr>
                        <a:t>10</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chemeClr val="tx1"/>
                          </a:solidFill>
                          <a:effectLst/>
                          <a:latin typeface="Arial" charset="0"/>
                          <a:ea typeface="Times New Roman" pitchFamily="18" charset="0"/>
                          <a:cs typeface="Arial" charset="0"/>
                        </a:rPr>
                        <a:t>12</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chemeClr val="tx1"/>
                          </a:solidFill>
                          <a:effectLst/>
                          <a:latin typeface="Arial" charset="0"/>
                          <a:ea typeface="Times New Roman" pitchFamily="18" charset="0"/>
                          <a:cs typeface="Arial" charset="0"/>
                        </a:rPr>
                        <a:t>16</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chemeClr val="tx1"/>
                          </a:solidFill>
                          <a:effectLst/>
                          <a:latin typeface="Arial" charset="0"/>
                          <a:ea typeface="Times New Roman" pitchFamily="18" charset="0"/>
                          <a:cs typeface="Arial" charset="0"/>
                        </a:rPr>
                        <a:t>20</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chemeClr val="tx1"/>
                          </a:solidFill>
                          <a:effectLst/>
                          <a:latin typeface="Arial" charset="0"/>
                          <a:ea typeface="Times New Roman" pitchFamily="18" charset="0"/>
                          <a:cs typeface="Arial" charset="0"/>
                        </a:rPr>
                        <a:t>24</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chemeClr val="tx1"/>
                          </a:solidFill>
                          <a:effectLst/>
                          <a:latin typeface="Arial" charset="0"/>
                          <a:ea typeface="Times New Roman" pitchFamily="18" charset="0"/>
                          <a:cs typeface="Arial" charset="0"/>
                        </a:rPr>
                        <a:t>28</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chemeClr val="tx1"/>
                          </a:solidFill>
                          <a:effectLst/>
                          <a:latin typeface="Arial" charset="0"/>
                          <a:ea typeface="Times New Roman" pitchFamily="18" charset="0"/>
                          <a:cs typeface="Arial" charset="0"/>
                        </a:rPr>
                        <a:t>32</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chemeClr val="tx1"/>
                          </a:solidFill>
                          <a:effectLst/>
                          <a:latin typeface="Arial" charset="0"/>
                          <a:ea typeface="Times New Roman" pitchFamily="18" charset="0"/>
                          <a:cs typeface="Arial" charset="0"/>
                        </a:rPr>
                        <a:t>36</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chemeClr val="tx1"/>
                          </a:solidFill>
                          <a:effectLst/>
                          <a:latin typeface="Arial" charset="0"/>
                          <a:ea typeface="Times New Roman" pitchFamily="18" charset="0"/>
                          <a:cs typeface="Arial" charset="0"/>
                        </a:rPr>
                        <a:t>40</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chemeClr val="tx1"/>
                          </a:solidFill>
                          <a:effectLst/>
                          <a:latin typeface="Arial" charset="0"/>
                          <a:ea typeface="Times New Roman" pitchFamily="18" charset="0"/>
                          <a:cs typeface="Arial" charset="0"/>
                        </a:rPr>
                        <a:t>50</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chemeClr val="tx1"/>
                          </a:solidFill>
                          <a:effectLst/>
                          <a:latin typeface="Arial" charset="0"/>
                          <a:ea typeface="Times New Roman" pitchFamily="18" charset="0"/>
                          <a:cs typeface="Arial" charset="0"/>
                        </a:rPr>
                        <a:t>60</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4475">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1 </a:t>
                      </a: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sym typeface="Wingdings" pitchFamily="2" charset="2"/>
                        </a:rPr>
                        <a:t></a:t>
                      </a: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 ½ or ½ </a:t>
                      </a: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sym typeface="Wingdings" pitchFamily="2" charset="2"/>
                        </a:rPr>
                        <a:t></a:t>
                      </a: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 ¼ </a:t>
                      </a:r>
                      <a:endPar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sym typeface="Wingdings" pitchFamily="2" charset="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1</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2</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3</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4</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5</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6</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8</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10</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12</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14</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16</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18</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20</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25</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30</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4475">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½ </a:t>
                      </a: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sym typeface="Wingdings" pitchFamily="2" charset="2"/>
                        </a:rPr>
                        <a:t></a:t>
                      </a: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 1 or ¼ </a:t>
                      </a: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sym typeface="Wingdings" pitchFamily="2" charset="2"/>
                        </a:rPr>
                        <a:t></a:t>
                      </a: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 ½</a:t>
                      </a:r>
                      <a:endPar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sym typeface="Wingdings" pitchFamily="2" charset="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4</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8</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12</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8</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20</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24</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32</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40</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48</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56</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64</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4475">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1 </a:t>
                      </a: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sym typeface="Wingdings" pitchFamily="2" charset="2"/>
                        </a:rPr>
                        <a:t></a:t>
                      </a: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 ¾</a:t>
                      </a:r>
                      <a:endPar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sym typeface="Wingdings" pitchFamily="2" charset="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2</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3</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4</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6</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8</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9</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12</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15</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18</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21</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24</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27</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30</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38</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45</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4475">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¾ </a:t>
                      </a: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sym typeface="Wingdings" pitchFamily="2" charset="2"/>
                        </a:rPr>
                        <a:t></a:t>
                      </a: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 1</a:t>
                      </a:r>
                      <a:endPar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sym typeface="Wingdings" pitchFamily="2" charset="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3</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5</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8</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11</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13</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16</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21</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27</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32</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37</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43</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48</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53</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67</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80</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4475">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¾ </a:t>
                      </a: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sym typeface="Wingdings" pitchFamily="2" charset="2"/>
                        </a:rPr>
                        <a:t></a:t>
                      </a: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 ¼</a:t>
                      </a:r>
                      <a:endPar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sym typeface="Wingdings" pitchFamily="2" charset="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1</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2</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2</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3</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3</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4</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5</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7</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8</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9</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11</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12</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13</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17</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20</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4475">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¼ </a:t>
                      </a: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sym typeface="Wingdings" pitchFamily="2" charset="2"/>
                        </a:rPr>
                        <a:t></a:t>
                      </a: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 ¾</a:t>
                      </a:r>
                      <a:endPar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sym typeface="Wingdings" pitchFamily="2" charset="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6</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12</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18</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24</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30</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36</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48</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60</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4475">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1 </a:t>
                      </a: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sym typeface="Wingdings" pitchFamily="2" charset="2"/>
                        </a:rPr>
                        <a:t></a:t>
                      </a: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 ¼ </a:t>
                      </a:r>
                      <a:endPar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sym typeface="Wingdings" pitchFamily="2" charset="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&lt;1</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1</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2</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2</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3</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3</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4</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5</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6</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7</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8</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9</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10</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12</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15</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4475">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¼ </a:t>
                      </a: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sym typeface="Wingdings" pitchFamily="2" charset="2"/>
                        </a:rPr>
                        <a:t></a:t>
                      </a: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 1 </a:t>
                      </a:r>
                      <a:endPar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sym typeface="Wingdings" pitchFamily="2" charset="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8</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16</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24</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32</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4475">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½ </a:t>
                      </a: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sym typeface="Wingdings" pitchFamily="2" charset="2"/>
                        </a:rPr>
                        <a:t></a:t>
                      </a: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 ¾ </a:t>
                      </a:r>
                      <a:endPar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sym typeface="Wingdings" pitchFamily="2" charset="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3</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6</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9</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12</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15</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18</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24</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30</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2888">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¾ </a:t>
                      </a: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sym typeface="Wingdings" pitchFamily="2" charset="2"/>
                        </a:rPr>
                        <a:t></a:t>
                      </a: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 ½ </a:t>
                      </a:r>
                      <a:endPar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sym typeface="Wingdings" pitchFamily="2" charset="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2</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3</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4</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6</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7</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8</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12</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14</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charset="0"/>
                          <a:ea typeface="Times New Roman" pitchFamily="18" charset="0"/>
                          <a:cs typeface="Arial" charset="0"/>
                        </a:rPr>
                        <a:t>16</a:t>
                      </a:r>
                      <a:endParaRPr kumimoji="0" lang="en-US" alt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314580" name="Text Box 212"/>
          <p:cNvSpPr txBox="1">
            <a:spLocks noChangeArrowheads="1"/>
          </p:cNvSpPr>
          <p:nvPr/>
        </p:nvSpPr>
        <p:spPr bwMode="auto">
          <a:xfrm>
            <a:off x="254000" y="5092700"/>
            <a:ext cx="86868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2000" b="1"/>
              <a:t>An example: Adjust an eye-level observation of 16 mph over open ground to fit the litter fuel type under a stand of trees. Choose “3/4 </a:t>
            </a:r>
            <a:r>
              <a:rPr lang="en-US" altLang="en-US" sz="2000" b="1">
                <a:sym typeface="Wingdings" pitchFamily="2" charset="2"/>
              </a:rPr>
              <a:t> 1/4”  based on the wind adjustment diagram and wind speed 16.  The wind in the litter fuel will be about 5 mph.</a:t>
            </a:r>
            <a:r>
              <a:rPr lang="en-US" altLang="en-US" sz="2000" b="1"/>
              <a:t> </a:t>
            </a:r>
          </a:p>
        </p:txBody>
      </p:sp>
      <p:sp>
        <p:nvSpPr>
          <p:cNvPr id="314581" name="Oval 213"/>
          <p:cNvSpPr>
            <a:spLocks noChangeArrowheads="1"/>
          </p:cNvSpPr>
          <p:nvPr/>
        </p:nvSpPr>
        <p:spPr bwMode="auto">
          <a:xfrm>
            <a:off x="4597400" y="1746250"/>
            <a:ext cx="381000" cy="304800"/>
          </a:xfrm>
          <a:prstGeom prst="ellipse">
            <a:avLst/>
          </a:prstGeom>
          <a:noFill/>
          <a:ln w="28575">
            <a:solidFill>
              <a:srgbClr val="0066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endParaRPr lang="en-US" altLang="en-US" sz="4400" b="1">
              <a:latin typeface="Arial Narrow" pitchFamily="34" charset="0"/>
            </a:endParaRPr>
          </a:p>
        </p:txBody>
      </p:sp>
      <p:sp>
        <p:nvSpPr>
          <p:cNvPr id="314582" name="Oval 214"/>
          <p:cNvSpPr>
            <a:spLocks noChangeArrowheads="1"/>
          </p:cNvSpPr>
          <p:nvPr/>
        </p:nvSpPr>
        <p:spPr bwMode="auto">
          <a:xfrm>
            <a:off x="4597400" y="3130550"/>
            <a:ext cx="381000" cy="304800"/>
          </a:xfrm>
          <a:prstGeom prst="ellipse">
            <a:avLst/>
          </a:prstGeom>
          <a:noFill/>
          <a:ln w="28575" algn="ctr">
            <a:solidFill>
              <a:srgbClr val="0066FF"/>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endParaRPr lang="en-US" altLang="en-US" sz="4400" b="1">
              <a:latin typeface="Arial Narrow" pitchFamily="34" charset="0"/>
            </a:endParaRPr>
          </a:p>
        </p:txBody>
      </p:sp>
      <p:sp>
        <p:nvSpPr>
          <p:cNvPr id="314583" name="Oval 215"/>
          <p:cNvSpPr>
            <a:spLocks noChangeArrowheads="1"/>
          </p:cNvSpPr>
          <p:nvPr/>
        </p:nvSpPr>
        <p:spPr bwMode="auto">
          <a:xfrm>
            <a:off x="1358900" y="3181350"/>
            <a:ext cx="838200" cy="228600"/>
          </a:xfrm>
          <a:prstGeom prst="ellipse">
            <a:avLst/>
          </a:prstGeom>
          <a:noFill/>
          <a:ln w="28575">
            <a:solidFill>
              <a:srgbClr val="0066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endParaRPr lang="en-US" altLang="en-US" sz="4400" b="1">
              <a:latin typeface="Arial Narrow" pitchFamily="34" charset="0"/>
            </a:endParaRPr>
          </a:p>
        </p:txBody>
      </p:sp>
      <p:sp>
        <p:nvSpPr>
          <p:cNvPr id="314585" name="Rectangle 217"/>
          <p:cNvSpPr>
            <a:spLocks noGrp="1" noChangeArrowheads="1"/>
          </p:cNvSpPr>
          <p:nvPr>
            <p:ph type="title" idx="4294967295"/>
          </p:nvPr>
        </p:nvSpPr>
        <p:spPr>
          <a:xfrm>
            <a:off x="0" y="304800"/>
            <a:ext cx="9144000" cy="1143000"/>
          </a:xfrm>
        </p:spPr>
        <p:txBody>
          <a:bodyPr/>
          <a:lstStyle/>
          <a:p>
            <a:r>
              <a:rPr lang="en-US" altLang="en-US" smtClean="0">
                <a:ea typeface="ＭＳ Ｐゴシック" pitchFamily="-16" charset="-128"/>
              </a:rPr>
              <a:t>Wind Adjustment Table</a:t>
            </a:r>
            <a:r>
              <a:rPr lang="en-US" altLang="en-US" sz="4400" b="0" smtClean="0"/>
              <a:t> </a:t>
            </a:r>
            <a:br>
              <a:rPr lang="en-US" altLang="en-US" sz="4400" b="0" smtClean="0"/>
            </a:br>
            <a:r>
              <a:rPr lang="en-US" altLang="en-US" sz="2400" b="0" smtClean="0">
                <a:solidFill>
                  <a:schemeClr val="tx1"/>
                </a:solidFill>
              </a:rPr>
              <a:t>Midflame Wind Speed Adjustment</a:t>
            </a:r>
            <a:r>
              <a:rPr lang="en-US" altLang="en-US" sz="2000" b="0" smtClean="0">
                <a:solidFill>
                  <a:srgbClr val="FFFF00"/>
                </a:solidFill>
                <a:effectLst>
                  <a:outerShdw blurRad="38100" dist="38100" dir="2700000" algn="tl">
                    <a:srgbClr val="C0C0C0"/>
                  </a:outerShdw>
                </a:effectLst>
              </a:rPr>
              <a:t> </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458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458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458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45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4580" grpId="0"/>
      <p:bldP spid="314581" grpId="0" animBg="1"/>
      <p:bldP spid="314582" grpId="0" animBg="1"/>
      <p:bldP spid="31458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2"/>
          <p:cNvSpPr>
            <a:spLocks noGrp="1" noChangeArrowheads="1"/>
          </p:cNvSpPr>
          <p:nvPr>
            <p:ph type="title"/>
          </p:nvPr>
        </p:nvSpPr>
        <p:spPr>
          <a:xfrm>
            <a:off x="461963" y="685800"/>
            <a:ext cx="8156575" cy="1106488"/>
          </a:xfrm>
        </p:spPr>
        <p:txBody>
          <a:bodyPr/>
          <a:lstStyle/>
          <a:p>
            <a:pPr eaLnBrk="1" hangingPunct="1"/>
            <a:r>
              <a:rPr lang="en-US" altLang="en-US" sz="3600" smtClean="0"/>
              <a:t>Wind Variations Often Produce Very Large Changes in Fire Behavior</a:t>
            </a:r>
          </a:p>
        </p:txBody>
      </p:sp>
      <p:sp>
        <p:nvSpPr>
          <p:cNvPr id="480259" name="Rectangle 3"/>
          <p:cNvSpPr>
            <a:spLocks noGrp="1" noChangeArrowheads="1"/>
          </p:cNvSpPr>
          <p:nvPr>
            <p:ph type="body" idx="1"/>
          </p:nvPr>
        </p:nvSpPr>
        <p:spPr>
          <a:xfrm>
            <a:off x="152400" y="2133600"/>
            <a:ext cx="8839200" cy="4038600"/>
          </a:xfrm>
        </p:spPr>
        <p:txBody>
          <a:bodyPr/>
          <a:lstStyle/>
          <a:p>
            <a:pPr eaLnBrk="1" hangingPunct="1">
              <a:lnSpc>
                <a:spcPct val="90000"/>
              </a:lnSpc>
              <a:spcAft>
                <a:spcPct val="25000"/>
              </a:spcAft>
            </a:pPr>
            <a:r>
              <a:rPr lang="en-US" altLang="en-US" smtClean="0"/>
              <a:t>Many wind changes result from “weather changes”, and can be anticipated from your knowledge of fire weather processes or from weather forecasts.</a:t>
            </a:r>
          </a:p>
          <a:p>
            <a:pPr eaLnBrk="1" hangingPunct="1">
              <a:lnSpc>
                <a:spcPct val="90000"/>
              </a:lnSpc>
              <a:spcAft>
                <a:spcPct val="25000"/>
              </a:spcAft>
            </a:pPr>
            <a:r>
              <a:rPr lang="en-US" altLang="en-US" smtClean="0"/>
              <a:t>Wind also varies from place to place in complex terrain, even if the overall “weather” is not changing.</a:t>
            </a:r>
          </a:p>
        </p:txBody>
      </p:sp>
    </p:spTree>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2"/>
          <p:cNvSpPr>
            <a:spLocks noGrp="1" noChangeArrowheads="1"/>
          </p:cNvSpPr>
          <p:nvPr>
            <p:ph type="title"/>
          </p:nvPr>
        </p:nvSpPr>
        <p:spPr>
          <a:xfrm>
            <a:off x="457200" y="381000"/>
            <a:ext cx="8534400" cy="1295400"/>
          </a:xfrm>
        </p:spPr>
        <p:txBody>
          <a:bodyPr/>
          <a:lstStyle/>
          <a:p>
            <a:pPr eaLnBrk="1" hangingPunct="1"/>
            <a:r>
              <a:rPr lang="en-US" altLang="en-US" sz="3600" smtClean="0"/>
              <a:t>Wind Varies Significantly </a:t>
            </a:r>
            <a:br>
              <a:rPr lang="en-US" altLang="en-US" sz="3600" smtClean="0"/>
            </a:br>
            <a:r>
              <a:rPr lang="en-US" altLang="en-US" sz="3600" smtClean="0"/>
              <a:t>as It Flows Over Terrain</a:t>
            </a:r>
          </a:p>
        </p:txBody>
      </p:sp>
      <p:sp>
        <p:nvSpPr>
          <p:cNvPr id="4101" name="Rectangle 47"/>
          <p:cNvSpPr>
            <a:spLocks noChangeArrowheads="1"/>
          </p:cNvSpPr>
          <p:nvPr/>
        </p:nvSpPr>
        <p:spPr bwMode="auto">
          <a:xfrm>
            <a:off x="0" y="5238750"/>
            <a:ext cx="9144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r>
              <a:rPr lang="en-US" altLang="en-US" sz="3600"/>
              <a:t>It is a major influence on fire behavior</a:t>
            </a:r>
          </a:p>
        </p:txBody>
      </p:sp>
      <p:pic>
        <p:nvPicPr>
          <p:cNvPr id="2" name="slope winds.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17535" b="14814"/>
          <a:stretch/>
        </p:blipFill>
        <p:spPr>
          <a:xfrm>
            <a:off x="230776" y="1845293"/>
            <a:ext cx="8682447" cy="3303983"/>
          </a:xfrm>
          <a:prstGeom prst="rect">
            <a:avLst/>
          </a:prstGeom>
          <a:ln w="107950" cap="rnd">
            <a:solidFill>
              <a:srgbClr val="C8C6BD"/>
            </a:solidFill>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171450" prst="hardEdge"/>
            <a:extrusionClr>
              <a:srgbClr val="FFFFFF"/>
            </a:extrusionClr>
          </a:sp3d>
        </p:spPr>
      </p:pic>
      <p:sp>
        <p:nvSpPr>
          <p:cNvPr id="5" name="TextBox 4"/>
          <p:cNvSpPr txBox="1"/>
          <p:nvPr/>
        </p:nvSpPr>
        <p:spPr>
          <a:xfrm>
            <a:off x="230776" y="5250129"/>
            <a:ext cx="3582955" cy="276999"/>
          </a:xfrm>
          <a:prstGeom prst="rect">
            <a:avLst/>
          </a:prstGeom>
          <a:noFill/>
        </p:spPr>
        <p:txBody>
          <a:bodyPr wrap="square" rtlCol="0">
            <a:spAutoFit/>
          </a:bodyPr>
          <a:lstStyle/>
          <a:p>
            <a:r>
              <a:rPr lang="en-US" sz="1200" dirty="0" smtClean="0"/>
              <a:t>Click image to play video clip</a:t>
            </a:r>
            <a:endParaRPr lang="en-US" sz="1200" dirty="0"/>
          </a:p>
        </p:txBody>
      </p:sp>
    </p:spTree>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repeatCount="indefinite" fill="hold" display="0">
                  <p:stCondLst>
                    <p:cond delay="indefinite"/>
                  </p:stCondLst>
                </p:cTn>
                <p:tgtEl>
                  <p:spTgt spid="2"/>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620" name="Rectangle 52"/>
          <p:cNvSpPr>
            <a:spLocks noChangeArrowheads="1"/>
          </p:cNvSpPr>
          <p:nvPr/>
        </p:nvSpPr>
        <p:spPr bwMode="auto">
          <a:xfrm>
            <a:off x="0" y="609600"/>
            <a:ext cx="9144000" cy="3352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9571" name="Rectangle 2"/>
          <p:cNvSpPr>
            <a:spLocks noChangeArrowheads="1"/>
          </p:cNvSpPr>
          <p:nvPr/>
        </p:nvSpPr>
        <p:spPr bwMode="auto">
          <a:xfrm>
            <a:off x="152400" y="762000"/>
            <a:ext cx="8915400" cy="3048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p>
        </p:txBody>
      </p:sp>
      <p:grpSp>
        <p:nvGrpSpPr>
          <p:cNvPr id="109572" name="Group 3"/>
          <p:cNvGrpSpPr>
            <a:grpSpLocks/>
          </p:cNvGrpSpPr>
          <p:nvPr/>
        </p:nvGrpSpPr>
        <p:grpSpPr bwMode="auto">
          <a:xfrm>
            <a:off x="304800" y="2057400"/>
            <a:ext cx="5791200" cy="1549400"/>
            <a:chOff x="192" y="1392"/>
            <a:chExt cx="3840" cy="976"/>
          </a:xfrm>
        </p:grpSpPr>
        <p:sp>
          <p:nvSpPr>
            <p:cNvPr id="109617" name="Freeform 4"/>
            <p:cNvSpPr>
              <a:spLocks/>
            </p:cNvSpPr>
            <p:nvPr/>
          </p:nvSpPr>
          <p:spPr bwMode="auto">
            <a:xfrm>
              <a:off x="192" y="1392"/>
              <a:ext cx="2064" cy="968"/>
            </a:xfrm>
            <a:custGeom>
              <a:avLst/>
              <a:gdLst>
                <a:gd name="T0" fmla="*/ 0 w 2256"/>
                <a:gd name="T1" fmla="*/ 968 h 968"/>
                <a:gd name="T2" fmla="*/ 281 w 2256"/>
                <a:gd name="T3" fmla="*/ 920 h 968"/>
                <a:gd name="T4" fmla="*/ 563 w 2256"/>
                <a:gd name="T5" fmla="*/ 776 h 968"/>
                <a:gd name="T6" fmla="*/ 844 w 2256"/>
                <a:gd name="T7" fmla="*/ 536 h 968"/>
                <a:gd name="T8" fmla="*/ 1005 w 2256"/>
                <a:gd name="T9" fmla="*/ 392 h 968"/>
                <a:gd name="T10" fmla="*/ 1205 w 2256"/>
                <a:gd name="T11" fmla="*/ 200 h 968"/>
                <a:gd name="T12" fmla="*/ 1446 w 2256"/>
                <a:gd name="T13" fmla="*/ 56 h 968"/>
                <a:gd name="T14" fmla="*/ 1687 w 2256"/>
                <a:gd name="T15" fmla="*/ 8 h 968"/>
                <a:gd name="T16" fmla="*/ 1888 w 2256"/>
                <a:gd name="T17" fmla="*/ 8 h 9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56"/>
                <a:gd name="T28" fmla="*/ 0 h 968"/>
                <a:gd name="T29" fmla="*/ 2256 w 2256"/>
                <a:gd name="T30" fmla="*/ 968 h 96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56" h="968">
                  <a:moveTo>
                    <a:pt x="0" y="968"/>
                  </a:moveTo>
                  <a:cubicBezTo>
                    <a:pt x="112" y="960"/>
                    <a:pt x="224" y="952"/>
                    <a:pt x="336" y="920"/>
                  </a:cubicBezTo>
                  <a:cubicBezTo>
                    <a:pt x="448" y="888"/>
                    <a:pt x="560" y="840"/>
                    <a:pt x="672" y="776"/>
                  </a:cubicBezTo>
                  <a:cubicBezTo>
                    <a:pt x="784" y="712"/>
                    <a:pt x="920" y="600"/>
                    <a:pt x="1008" y="536"/>
                  </a:cubicBezTo>
                  <a:cubicBezTo>
                    <a:pt x="1096" y="472"/>
                    <a:pt x="1128" y="448"/>
                    <a:pt x="1200" y="392"/>
                  </a:cubicBezTo>
                  <a:cubicBezTo>
                    <a:pt x="1272" y="336"/>
                    <a:pt x="1352" y="256"/>
                    <a:pt x="1440" y="200"/>
                  </a:cubicBezTo>
                  <a:cubicBezTo>
                    <a:pt x="1528" y="144"/>
                    <a:pt x="1632" y="88"/>
                    <a:pt x="1728" y="56"/>
                  </a:cubicBezTo>
                  <a:cubicBezTo>
                    <a:pt x="1824" y="24"/>
                    <a:pt x="1928" y="16"/>
                    <a:pt x="2016" y="8"/>
                  </a:cubicBezTo>
                  <a:cubicBezTo>
                    <a:pt x="2104" y="0"/>
                    <a:pt x="2248" y="8"/>
                    <a:pt x="2256" y="8"/>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p>
          </p:txBody>
        </p:sp>
        <p:sp>
          <p:nvSpPr>
            <p:cNvPr id="109618" name="Freeform 5"/>
            <p:cNvSpPr>
              <a:spLocks/>
            </p:cNvSpPr>
            <p:nvPr/>
          </p:nvSpPr>
          <p:spPr bwMode="auto">
            <a:xfrm flipH="1">
              <a:off x="1968" y="1400"/>
              <a:ext cx="2064" cy="968"/>
            </a:xfrm>
            <a:custGeom>
              <a:avLst/>
              <a:gdLst>
                <a:gd name="T0" fmla="*/ 0 w 2256"/>
                <a:gd name="T1" fmla="*/ 968 h 968"/>
                <a:gd name="T2" fmla="*/ 281 w 2256"/>
                <a:gd name="T3" fmla="*/ 920 h 968"/>
                <a:gd name="T4" fmla="*/ 563 w 2256"/>
                <a:gd name="T5" fmla="*/ 776 h 968"/>
                <a:gd name="T6" fmla="*/ 844 w 2256"/>
                <a:gd name="T7" fmla="*/ 536 h 968"/>
                <a:gd name="T8" fmla="*/ 1005 w 2256"/>
                <a:gd name="T9" fmla="*/ 392 h 968"/>
                <a:gd name="T10" fmla="*/ 1205 w 2256"/>
                <a:gd name="T11" fmla="*/ 200 h 968"/>
                <a:gd name="T12" fmla="*/ 1446 w 2256"/>
                <a:gd name="T13" fmla="*/ 56 h 968"/>
                <a:gd name="T14" fmla="*/ 1687 w 2256"/>
                <a:gd name="T15" fmla="*/ 8 h 968"/>
                <a:gd name="T16" fmla="*/ 1888 w 2256"/>
                <a:gd name="T17" fmla="*/ 8 h 9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56"/>
                <a:gd name="T28" fmla="*/ 0 h 968"/>
                <a:gd name="T29" fmla="*/ 2256 w 2256"/>
                <a:gd name="T30" fmla="*/ 968 h 96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56" h="968">
                  <a:moveTo>
                    <a:pt x="0" y="968"/>
                  </a:moveTo>
                  <a:cubicBezTo>
                    <a:pt x="112" y="960"/>
                    <a:pt x="224" y="952"/>
                    <a:pt x="336" y="920"/>
                  </a:cubicBezTo>
                  <a:cubicBezTo>
                    <a:pt x="448" y="888"/>
                    <a:pt x="560" y="840"/>
                    <a:pt x="672" y="776"/>
                  </a:cubicBezTo>
                  <a:cubicBezTo>
                    <a:pt x="784" y="712"/>
                    <a:pt x="920" y="600"/>
                    <a:pt x="1008" y="536"/>
                  </a:cubicBezTo>
                  <a:cubicBezTo>
                    <a:pt x="1096" y="472"/>
                    <a:pt x="1128" y="448"/>
                    <a:pt x="1200" y="392"/>
                  </a:cubicBezTo>
                  <a:cubicBezTo>
                    <a:pt x="1272" y="336"/>
                    <a:pt x="1352" y="256"/>
                    <a:pt x="1440" y="200"/>
                  </a:cubicBezTo>
                  <a:cubicBezTo>
                    <a:pt x="1528" y="144"/>
                    <a:pt x="1632" y="88"/>
                    <a:pt x="1728" y="56"/>
                  </a:cubicBezTo>
                  <a:cubicBezTo>
                    <a:pt x="1824" y="24"/>
                    <a:pt x="1928" y="16"/>
                    <a:pt x="2016" y="8"/>
                  </a:cubicBezTo>
                  <a:cubicBezTo>
                    <a:pt x="2104" y="0"/>
                    <a:pt x="2248" y="8"/>
                    <a:pt x="2256" y="8"/>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p>
          </p:txBody>
        </p:sp>
      </p:grpSp>
      <p:sp>
        <p:nvSpPr>
          <p:cNvPr id="109573" name="Line 6"/>
          <p:cNvSpPr>
            <a:spLocks noChangeShapeType="1"/>
          </p:cNvSpPr>
          <p:nvPr/>
        </p:nvSpPr>
        <p:spPr bwMode="auto">
          <a:xfrm>
            <a:off x="2286000" y="1295400"/>
            <a:ext cx="914400" cy="0"/>
          </a:xfrm>
          <a:prstGeom prst="line">
            <a:avLst/>
          </a:prstGeom>
          <a:noFill/>
          <a:ln w="76200">
            <a:solidFill>
              <a:srgbClr val="0099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9574" name="Text Box 7"/>
          <p:cNvSpPr txBox="1">
            <a:spLocks noChangeArrowheads="1"/>
          </p:cNvSpPr>
          <p:nvPr/>
        </p:nvSpPr>
        <p:spPr bwMode="auto">
          <a:xfrm>
            <a:off x="1508125" y="5062538"/>
            <a:ext cx="184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endParaRPr lang="en-US" altLang="en-US" sz="1200"/>
          </a:p>
        </p:txBody>
      </p:sp>
      <p:sp>
        <p:nvSpPr>
          <p:cNvPr id="109575" name="Text Box 8"/>
          <p:cNvSpPr txBox="1">
            <a:spLocks noChangeArrowheads="1"/>
          </p:cNvSpPr>
          <p:nvPr/>
        </p:nvSpPr>
        <p:spPr bwMode="auto">
          <a:xfrm>
            <a:off x="0" y="0"/>
            <a:ext cx="914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r>
              <a:rPr lang="en-US" altLang="en-US" sz="2000" b="1">
                <a:solidFill>
                  <a:srgbClr val="CC3300"/>
                </a:solidFill>
              </a:rPr>
              <a:t>Adjusting the wind for different locations in the terrain</a:t>
            </a:r>
          </a:p>
        </p:txBody>
      </p:sp>
      <p:grpSp>
        <p:nvGrpSpPr>
          <p:cNvPr id="109576" name="Group 9"/>
          <p:cNvGrpSpPr>
            <a:grpSpLocks/>
          </p:cNvGrpSpPr>
          <p:nvPr/>
        </p:nvGrpSpPr>
        <p:grpSpPr bwMode="auto">
          <a:xfrm>
            <a:off x="1447800" y="2133600"/>
            <a:ext cx="990600" cy="304800"/>
            <a:chOff x="1632" y="1392"/>
            <a:chExt cx="624" cy="192"/>
          </a:xfrm>
        </p:grpSpPr>
        <p:sp>
          <p:nvSpPr>
            <p:cNvPr id="109615" name="Line 10"/>
            <p:cNvSpPr>
              <a:spLocks noChangeShapeType="1"/>
            </p:cNvSpPr>
            <p:nvPr/>
          </p:nvSpPr>
          <p:spPr bwMode="auto">
            <a:xfrm rot="-1920884">
              <a:off x="1680" y="1536"/>
              <a:ext cx="576" cy="0"/>
            </a:xfrm>
            <a:prstGeom prst="line">
              <a:avLst/>
            </a:prstGeom>
            <a:noFill/>
            <a:ln w="76200">
              <a:solidFill>
                <a:srgbClr val="0099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9616" name="Text Box 11"/>
            <p:cNvSpPr txBox="1">
              <a:spLocks noChangeArrowheads="1"/>
            </p:cNvSpPr>
            <p:nvPr/>
          </p:nvSpPr>
          <p:spPr bwMode="auto">
            <a:xfrm>
              <a:off x="1632" y="1392"/>
              <a:ext cx="25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400" b="1"/>
                <a:t>1X</a:t>
              </a:r>
            </a:p>
          </p:txBody>
        </p:sp>
      </p:grpSp>
      <p:grpSp>
        <p:nvGrpSpPr>
          <p:cNvPr id="109577" name="Group 12"/>
          <p:cNvGrpSpPr>
            <a:grpSpLocks/>
          </p:cNvGrpSpPr>
          <p:nvPr/>
        </p:nvGrpSpPr>
        <p:grpSpPr bwMode="auto">
          <a:xfrm>
            <a:off x="304800" y="2971800"/>
            <a:ext cx="990600" cy="304800"/>
            <a:chOff x="864" y="1920"/>
            <a:chExt cx="624" cy="192"/>
          </a:xfrm>
        </p:grpSpPr>
        <p:sp>
          <p:nvSpPr>
            <p:cNvPr id="109613" name="Line 13"/>
            <p:cNvSpPr>
              <a:spLocks noChangeShapeType="1"/>
            </p:cNvSpPr>
            <p:nvPr/>
          </p:nvSpPr>
          <p:spPr bwMode="auto">
            <a:xfrm rot="-1508245">
              <a:off x="1200" y="2016"/>
              <a:ext cx="288" cy="0"/>
            </a:xfrm>
            <a:prstGeom prst="line">
              <a:avLst/>
            </a:prstGeom>
            <a:noFill/>
            <a:ln w="76200">
              <a:solidFill>
                <a:srgbClr val="0099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9614" name="Text Box 14"/>
            <p:cNvSpPr txBox="1">
              <a:spLocks noChangeArrowheads="1"/>
            </p:cNvSpPr>
            <p:nvPr/>
          </p:nvSpPr>
          <p:spPr bwMode="auto">
            <a:xfrm>
              <a:off x="864" y="1920"/>
              <a:ext cx="38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400" b="1"/>
                <a:t>1/2 X</a:t>
              </a:r>
            </a:p>
          </p:txBody>
        </p:sp>
      </p:grpSp>
      <p:sp>
        <p:nvSpPr>
          <p:cNvPr id="109579" name="Freeform 16"/>
          <p:cNvSpPr>
            <a:spLocks/>
          </p:cNvSpPr>
          <p:nvPr/>
        </p:nvSpPr>
        <p:spPr bwMode="auto">
          <a:xfrm>
            <a:off x="6019800" y="2057400"/>
            <a:ext cx="2971800" cy="1536700"/>
          </a:xfrm>
          <a:custGeom>
            <a:avLst/>
            <a:gdLst>
              <a:gd name="T0" fmla="*/ 0 w 2256"/>
              <a:gd name="T1" fmla="*/ 2147483647 h 968"/>
              <a:gd name="T2" fmla="*/ 583041780 w 2256"/>
              <a:gd name="T3" fmla="*/ 2147483647 h 968"/>
              <a:gd name="T4" fmla="*/ 1166084878 w 2256"/>
              <a:gd name="T5" fmla="*/ 1955641551 h 968"/>
              <a:gd name="T6" fmla="*/ 1749126823 w 2256"/>
              <a:gd name="T7" fmla="*/ 1350803806 h 968"/>
              <a:gd name="T8" fmla="*/ 2082294966 w 2256"/>
              <a:gd name="T9" fmla="*/ 987901398 h 968"/>
              <a:gd name="T10" fmla="*/ 2147483647 w 2256"/>
              <a:gd name="T11" fmla="*/ 504031321 h 968"/>
              <a:gd name="T12" fmla="*/ 2147483647 w 2256"/>
              <a:gd name="T13" fmla="*/ 141128764 h 968"/>
              <a:gd name="T14" fmla="*/ 2147483647 w 2256"/>
              <a:gd name="T15" fmla="*/ 20161251 h 968"/>
              <a:gd name="T16" fmla="*/ 2147483647 w 2256"/>
              <a:gd name="T17" fmla="*/ 20161251 h 9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56"/>
              <a:gd name="T28" fmla="*/ 0 h 968"/>
              <a:gd name="T29" fmla="*/ 2256 w 2256"/>
              <a:gd name="T30" fmla="*/ 968 h 96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56" h="968">
                <a:moveTo>
                  <a:pt x="0" y="968"/>
                </a:moveTo>
                <a:cubicBezTo>
                  <a:pt x="112" y="960"/>
                  <a:pt x="224" y="952"/>
                  <a:pt x="336" y="920"/>
                </a:cubicBezTo>
                <a:cubicBezTo>
                  <a:pt x="448" y="888"/>
                  <a:pt x="560" y="840"/>
                  <a:pt x="672" y="776"/>
                </a:cubicBezTo>
                <a:cubicBezTo>
                  <a:pt x="784" y="712"/>
                  <a:pt x="920" y="600"/>
                  <a:pt x="1008" y="536"/>
                </a:cubicBezTo>
                <a:cubicBezTo>
                  <a:pt x="1096" y="472"/>
                  <a:pt x="1128" y="448"/>
                  <a:pt x="1200" y="392"/>
                </a:cubicBezTo>
                <a:cubicBezTo>
                  <a:pt x="1272" y="336"/>
                  <a:pt x="1352" y="256"/>
                  <a:pt x="1440" y="200"/>
                </a:cubicBezTo>
                <a:cubicBezTo>
                  <a:pt x="1528" y="144"/>
                  <a:pt x="1632" y="88"/>
                  <a:pt x="1728" y="56"/>
                </a:cubicBezTo>
                <a:cubicBezTo>
                  <a:pt x="1824" y="24"/>
                  <a:pt x="1928" y="16"/>
                  <a:pt x="2016" y="8"/>
                </a:cubicBezTo>
                <a:cubicBezTo>
                  <a:pt x="2104" y="0"/>
                  <a:pt x="2248" y="8"/>
                  <a:pt x="2256" y="8"/>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p>
        </p:txBody>
      </p:sp>
      <p:sp>
        <p:nvSpPr>
          <p:cNvPr id="109580" name="Line 17"/>
          <p:cNvSpPr>
            <a:spLocks noChangeShapeType="1"/>
          </p:cNvSpPr>
          <p:nvPr/>
        </p:nvSpPr>
        <p:spPr bwMode="auto">
          <a:xfrm>
            <a:off x="6629400" y="1295400"/>
            <a:ext cx="914400" cy="0"/>
          </a:xfrm>
          <a:prstGeom prst="line">
            <a:avLst/>
          </a:prstGeom>
          <a:noFill/>
          <a:ln w="76200">
            <a:solidFill>
              <a:srgbClr val="0099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109581" name="Group 18"/>
          <p:cNvGrpSpPr>
            <a:grpSpLocks/>
          </p:cNvGrpSpPr>
          <p:nvPr/>
        </p:nvGrpSpPr>
        <p:grpSpPr bwMode="auto">
          <a:xfrm>
            <a:off x="6172200" y="2133600"/>
            <a:ext cx="1905000" cy="1066800"/>
            <a:chOff x="3888" y="1440"/>
            <a:chExt cx="1200" cy="672"/>
          </a:xfrm>
        </p:grpSpPr>
        <p:grpSp>
          <p:nvGrpSpPr>
            <p:cNvPr id="109607" name="Group 19"/>
            <p:cNvGrpSpPr>
              <a:grpSpLocks/>
            </p:cNvGrpSpPr>
            <p:nvPr/>
          </p:nvGrpSpPr>
          <p:grpSpPr bwMode="auto">
            <a:xfrm>
              <a:off x="3888" y="1920"/>
              <a:ext cx="624" cy="192"/>
              <a:chOff x="864" y="1920"/>
              <a:chExt cx="624" cy="192"/>
            </a:xfrm>
          </p:grpSpPr>
          <p:sp>
            <p:nvSpPr>
              <p:cNvPr id="109611" name="Line 20"/>
              <p:cNvSpPr>
                <a:spLocks noChangeShapeType="1"/>
              </p:cNvSpPr>
              <p:nvPr/>
            </p:nvSpPr>
            <p:spPr bwMode="auto">
              <a:xfrm rot="-1508245">
                <a:off x="1200" y="2016"/>
                <a:ext cx="288" cy="0"/>
              </a:xfrm>
              <a:prstGeom prst="line">
                <a:avLst/>
              </a:prstGeom>
              <a:noFill/>
              <a:ln w="76200">
                <a:solidFill>
                  <a:srgbClr val="0099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9612" name="Text Box 21"/>
              <p:cNvSpPr txBox="1">
                <a:spLocks noChangeArrowheads="1"/>
              </p:cNvSpPr>
              <p:nvPr/>
            </p:nvSpPr>
            <p:spPr bwMode="auto">
              <a:xfrm>
                <a:off x="864" y="1920"/>
                <a:ext cx="38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400" b="1"/>
                  <a:t>1/2 X</a:t>
                </a:r>
              </a:p>
            </p:txBody>
          </p:sp>
        </p:grpSp>
        <p:grpSp>
          <p:nvGrpSpPr>
            <p:cNvPr id="109608" name="Group 22"/>
            <p:cNvGrpSpPr>
              <a:grpSpLocks/>
            </p:cNvGrpSpPr>
            <p:nvPr/>
          </p:nvGrpSpPr>
          <p:grpSpPr bwMode="auto">
            <a:xfrm>
              <a:off x="4464" y="1440"/>
              <a:ext cx="624" cy="192"/>
              <a:chOff x="1632" y="1392"/>
              <a:chExt cx="624" cy="192"/>
            </a:xfrm>
          </p:grpSpPr>
          <p:sp>
            <p:nvSpPr>
              <p:cNvPr id="109609" name="Line 23"/>
              <p:cNvSpPr>
                <a:spLocks noChangeShapeType="1"/>
              </p:cNvSpPr>
              <p:nvPr/>
            </p:nvSpPr>
            <p:spPr bwMode="auto">
              <a:xfrm rot="-1920884">
                <a:off x="1680" y="1536"/>
                <a:ext cx="576" cy="0"/>
              </a:xfrm>
              <a:prstGeom prst="line">
                <a:avLst/>
              </a:prstGeom>
              <a:noFill/>
              <a:ln w="76200">
                <a:solidFill>
                  <a:srgbClr val="0099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9610" name="Text Box 24"/>
              <p:cNvSpPr txBox="1">
                <a:spLocks noChangeArrowheads="1"/>
              </p:cNvSpPr>
              <p:nvPr/>
            </p:nvSpPr>
            <p:spPr bwMode="auto">
              <a:xfrm>
                <a:off x="1632" y="1392"/>
                <a:ext cx="25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400" b="1"/>
                  <a:t>1X</a:t>
                </a:r>
              </a:p>
            </p:txBody>
          </p:sp>
        </p:grpSp>
      </p:grpSp>
      <p:sp>
        <p:nvSpPr>
          <p:cNvPr id="109582" name="Text Box 25"/>
          <p:cNvSpPr txBox="1">
            <a:spLocks noChangeArrowheads="1"/>
          </p:cNvSpPr>
          <p:nvPr/>
        </p:nvSpPr>
        <p:spPr bwMode="auto">
          <a:xfrm>
            <a:off x="3505200" y="1066800"/>
            <a:ext cx="27051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600" b="1"/>
              <a:t>General or ridgetop winds</a:t>
            </a:r>
          </a:p>
        </p:txBody>
      </p:sp>
      <p:sp>
        <p:nvSpPr>
          <p:cNvPr id="109583" name="Text Box 26"/>
          <p:cNvSpPr txBox="1">
            <a:spLocks noChangeArrowheads="1"/>
          </p:cNvSpPr>
          <p:nvPr/>
        </p:nvSpPr>
        <p:spPr bwMode="auto">
          <a:xfrm>
            <a:off x="304800" y="2667000"/>
            <a:ext cx="1447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t>Windward slope</a:t>
            </a:r>
          </a:p>
        </p:txBody>
      </p:sp>
      <p:sp>
        <p:nvSpPr>
          <p:cNvPr id="109584" name="Text Box 27"/>
          <p:cNvSpPr txBox="1">
            <a:spLocks noChangeArrowheads="1"/>
          </p:cNvSpPr>
          <p:nvPr/>
        </p:nvSpPr>
        <p:spPr bwMode="auto">
          <a:xfrm>
            <a:off x="6172200" y="2667000"/>
            <a:ext cx="1447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t>Windward slope</a:t>
            </a:r>
          </a:p>
        </p:txBody>
      </p:sp>
      <p:grpSp>
        <p:nvGrpSpPr>
          <p:cNvPr id="8" name="Group 28"/>
          <p:cNvGrpSpPr>
            <a:grpSpLocks/>
          </p:cNvGrpSpPr>
          <p:nvPr/>
        </p:nvGrpSpPr>
        <p:grpSpPr bwMode="auto">
          <a:xfrm>
            <a:off x="3962400" y="1752600"/>
            <a:ext cx="2324100" cy="1473200"/>
            <a:chOff x="2496" y="1200"/>
            <a:chExt cx="1464" cy="928"/>
          </a:xfrm>
        </p:grpSpPr>
        <p:grpSp>
          <p:nvGrpSpPr>
            <p:cNvPr id="109596" name="Group 29"/>
            <p:cNvGrpSpPr>
              <a:grpSpLocks/>
            </p:cNvGrpSpPr>
            <p:nvPr/>
          </p:nvGrpSpPr>
          <p:grpSpPr bwMode="auto">
            <a:xfrm>
              <a:off x="2496" y="1200"/>
              <a:ext cx="1464" cy="928"/>
              <a:chOff x="3408" y="1200"/>
              <a:chExt cx="1464" cy="928"/>
            </a:xfrm>
          </p:grpSpPr>
          <p:grpSp>
            <p:nvGrpSpPr>
              <p:cNvPr id="109598" name="Group 30"/>
              <p:cNvGrpSpPr>
                <a:grpSpLocks/>
              </p:cNvGrpSpPr>
              <p:nvPr/>
            </p:nvGrpSpPr>
            <p:grpSpPr bwMode="auto">
              <a:xfrm>
                <a:off x="3408" y="1200"/>
                <a:ext cx="576" cy="528"/>
                <a:chOff x="3456" y="1296"/>
                <a:chExt cx="576" cy="528"/>
              </a:xfrm>
            </p:grpSpPr>
            <p:sp>
              <p:nvSpPr>
                <p:cNvPr id="109605" name="Freeform 31"/>
                <p:cNvSpPr>
                  <a:spLocks/>
                </p:cNvSpPr>
                <p:nvPr/>
              </p:nvSpPr>
              <p:spPr bwMode="auto">
                <a:xfrm>
                  <a:off x="3456" y="1296"/>
                  <a:ext cx="576" cy="480"/>
                </a:xfrm>
                <a:custGeom>
                  <a:avLst/>
                  <a:gdLst>
                    <a:gd name="T0" fmla="*/ 0 w 576"/>
                    <a:gd name="T1" fmla="*/ 0 h 480"/>
                    <a:gd name="T2" fmla="*/ 240 w 576"/>
                    <a:gd name="T3" fmla="*/ 48 h 480"/>
                    <a:gd name="T4" fmla="*/ 480 w 576"/>
                    <a:gd name="T5" fmla="*/ 144 h 480"/>
                    <a:gd name="T6" fmla="*/ 576 w 576"/>
                    <a:gd name="T7" fmla="*/ 336 h 480"/>
                    <a:gd name="T8" fmla="*/ 480 w 576"/>
                    <a:gd name="T9" fmla="*/ 480 h 480"/>
                    <a:gd name="T10" fmla="*/ 0 60000 65536"/>
                    <a:gd name="T11" fmla="*/ 0 60000 65536"/>
                    <a:gd name="T12" fmla="*/ 0 60000 65536"/>
                    <a:gd name="T13" fmla="*/ 0 60000 65536"/>
                    <a:gd name="T14" fmla="*/ 0 60000 65536"/>
                    <a:gd name="T15" fmla="*/ 0 w 576"/>
                    <a:gd name="T16" fmla="*/ 0 h 480"/>
                    <a:gd name="T17" fmla="*/ 576 w 576"/>
                    <a:gd name="T18" fmla="*/ 480 h 480"/>
                  </a:gdLst>
                  <a:ahLst/>
                  <a:cxnLst>
                    <a:cxn ang="T10">
                      <a:pos x="T0" y="T1"/>
                    </a:cxn>
                    <a:cxn ang="T11">
                      <a:pos x="T2" y="T3"/>
                    </a:cxn>
                    <a:cxn ang="T12">
                      <a:pos x="T4" y="T5"/>
                    </a:cxn>
                    <a:cxn ang="T13">
                      <a:pos x="T6" y="T7"/>
                    </a:cxn>
                    <a:cxn ang="T14">
                      <a:pos x="T8" y="T9"/>
                    </a:cxn>
                  </a:cxnLst>
                  <a:rect l="T15" t="T16" r="T17" b="T18"/>
                  <a:pathLst>
                    <a:path w="576" h="480">
                      <a:moveTo>
                        <a:pt x="0" y="0"/>
                      </a:moveTo>
                      <a:cubicBezTo>
                        <a:pt x="80" y="12"/>
                        <a:pt x="160" y="24"/>
                        <a:pt x="240" y="48"/>
                      </a:cubicBezTo>
                      <a:cubicBezTo>
                        <a:pt x="320" y="72"/>
                        <a:pt x="424" y="96"/>
                        <a:pt x="480" y="144"/>
                      </a:cubicBezTo>
                      <a:cubicBezTo>
                        <a:pt x="536" y="192"/>
                        <a:pt x="576" y="280"/>
                        <a:pt x="576" y="336"/>
                      </a:cubicBezTo>
                      <a:cubicBezTo>
                        <a:pt x="576" y="392"/>
                        <a:pt x="528" y="436"/>
                        <a:pt x="480" y="480"/>
                      </a:cubicBezTo>
                    </a:path>
                  </a:pathLst>
                </a:custGeom>
                <a:noFill/>
                <a:ln w="57150">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p>
              </p:txBody>
            </p:sp>
            <p:sp>
              <p:nvSpPr>
                <p:cNvPr id="109606" name="AutoShape 32"/>
                <p:cNvSpPr>
                  <a:spLocks noChangeArrowheads="1"/>
                </p:cNvSpPr>
                <p:nvPr/>
              </p:nvSpPr>
              <p:spPr bwMode="auto">
                <a:xfrm rot="-7647406">
                  <a:off x="3864" y="1704"/>
                  <a:ext cx="96" cy="144"/>
                </a:xfrm>
                <a:prstGeom prst="triangle">
                  <a:avLst>
                    <a:gd name="adj" fmla="val 50000"/>
                  </a:avLst>
                </a:prstGeom>
                <a:solidFill>
                  <a:srgbClr val="0099FF"/>
                </a:solidFill>
                <a:ln w="9525">
                  <a:solidFill>
                    <a:srgbClr val="0099FF"/>
                  </a:solidFill>
                  <a:miter lim="800000"/>
                  <a:headEnd/>
                  <a:tailEnd/>
                </a:ln>
              </p:spPr>
              <p:txBody>
                <a:bodyPr vert="eaVert"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p>
              </p:txBody>
            </p:sp>
          </p:grpSp>
          <p:grpSp>
            <p:nvGrpSpPr>
              <p:cNvPr id="109599" name="Group 33"/>
              <p:cNvGrpSpPr>
                <a:grpSpLocks/>
              </p:cNvGrpSpPr>
              <p:nvPr/>
            </p:nvGrpSpPr>
            <p:grpSpPr bwMode="auto">
              <a:xfrm>
                <a:off x="4176" y="1488"/>
                <a:ext cx="696" cy="392"/>
                <a:chOff x="4176" y="1488"/>
                <a:chExt cx="696" cy="392"/>
              </a:xfrm>
            </p:grpSpPr>
            <p:sp>
              <p:nvSpPr>
                <p:cNvPr id="109603" name="Freeform 34"/>
                <p:cNvSpPr>
                  <a:spLocks/>
                </p:cNvSpPr>
                <p:nvPr/>
              </p:nvSpPr>
              <p:spPr bwMode="auto">
                <a:xfrm>
                  <a:off x="4176" y="1488"/>
                  <a:ext cx="576" cy="392"/>
                </a:xfrm>
                <a:custGeom>
                  <a:avLst/>
                  <a:gdLst>
                    <a:gd name="T0" fmla="*/ 0 w 576"/>
                    <a:gd name="T1" fmla="*/ 0 h 392"/>
                    <a:gd name="T2" fmla="*/ 48 w 576"/>
                    <a:gd name="T3" fmla="*/ 144 h 392"/>
                    <a:gd name="T4" fmla="*/ 144 w 576"/>
                    <a:gd name="T5" fmla="*/ 288 h 392"/>
                    <a:gd name="T6" fmla="*/ 336 w 576"/>
                    <a:gd name="T7" fmla="*/ 384 h 392"/>
                    <a:gd name="T8" fmla="*/ 576 w 576"/>
                    <a:gd name="T9" fmla="*/ 336 h 392"/>
                    <a:gd name="T10" fmla="*/ 0 60000 65536"/>
                    <a:gd name="T11" fmla="*/ 0 60000 65536"/>
                    <a:gd name="T12" fmla="*/ 0 60000 65536"/>
                    <a:gd name="T13" fmla="*/ 0 60000 65536"/>
                    <a:gd name="T14" fmla="*/ 0 60000 65536"/>
                    <a:gd name="T15" fmla="*/ 0 w 576"/>
                    <a:gd name="T16" fmla="*/ 0 h 392"/>
                    <a:gd name="T17" fmla="*/ 576 w 576"/>
                    <a:gd name="T18" fmla="*/ 392 h 392"/>
                  </a:gdLst>
                  <a:ahLst/>
                  <a:cxnLst>
                    <a:cxn ang="T10">
                      <a:pos x="T0" y="T1"/>
                    </a:cxn>
                    <a:cxn ang="T11">
                      <a:pos x="T2" y="T3"/>
                    </a:cxn>
                    <a:cxn ang="T12">
                      <a:pos x="T4" y="T5"/>
                    </a:cxn>
                    <a:cxn ang="T13">
                      <a:pos x="T6" y="T7"/>
                    </a:cxn>
                    <a:cxn ang="T14">
                      <a:pos x="T8" y="T9"/>
                    </a:cxn>
                  </a:cxnLst>
                  <a:rect l="T15" t="T16" r="T17" b="T18"/>
                  <a:pathLst>
                    <a:path w="576" h="392">
                      <a:moveTo>
                        <a:pt x="0" y="0"/>
                      </a:moveTo>
                      <a:cubicBezTo>
                        <a:pt x="12" y="48"/>
                        <a:pt x="24" y="96"/>
                        <a:pt x="48" y="144"/>
                      </a:cubicBezTo>
                      <a:cubicBezTo>
                        <a:pt x="72" y="192"/>
                        <a:pt x="96" y="248"/>
                        <a:pt x="144" y="288"/>
                      </a:cubicBezTo>
                      <a:cubicBezTo>
                        <a:pt x="192" y="328"/>
                        <a:pt x="264" y="376"/>
                        <a:pt x="336" y="384"/>
                      </a:cubicBezTo>
                      <a:cubicBezTo>
                        <a:pt x="408" y="392"/>
                        <a:pt x="492" y="364"/>
                        <a:pt x="576" y="336"/>
                      </a:cubicBezTo>
                    </a:path>
                  </a:pathLst>
                </a:custGeom>
                <a:noFill/>
                <a:ln w="57150">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p>
              </p:txBody>
            </p:sp>
            <p:sp>
              <p:nvSpPr>
                <p:cNvPr id="109604" name="AutoShape 35"/>
                <p:cNvSpPr>
                  <a:spLocks noChangeArrowheads="1"/>
                </p:cNvSpPr>
                <p:nvPr/>
              </p:nvSpPr>
              <p:spPr bwMode="auto">
                <a:xfrm rot="4297400">
                  <a:off x="4752" y="1728"/>
                  <a:ext cx="96" cy="144"/>
                </a:xfrm>
                <a:prstGeom prst="triangle">
                  <a:avLst>
                    <a:gd name="adj" fmla="val 50000"/>
                  </a:avLst>
                </a:prstGeom>
                <a:solidFill>
                  <a:srgbClr val="0099FF"/>
                </a:solidFill>
                <a:ln w="9525">
                  <a:solidFill>
                    <a:srgbClr val="0099FF"/>
                  </a:solidFill>
                  <a:miter lim="800000"/>
                  <a:headEnd/>
                  <a:tailEnd/>
                </a:ln>
              </p:spPr>
              <p:txBody>
                <a:bodyPr rot="10800000" vert="eaVert"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p>
              </p:txBody>
            </p:sp>
          </p:grpSp>
          <p:grpSp>
            <p:nvGrpSpPr>
              <p:cNvPr id="109600" name="Group 36"/>
              <p:cNvGrpSpPr>
                <a:grpSpLocks/>
              </p:cNvGrpSpPr>
              <p:nvPr/>
            </p:nvGrpSpPr>
            <p:grpSpPr bwMode="auto">
              <a:xfrm>
                <a:off x="4032" y="1920"/>
                <a:ext cx="320" cy="208"/>
                <a:chOff x="4032" y="1920"/>
                <a:chExt cx="320" cy="208"/>
              </a:xfrm>
            </p:grpSpPr>
            <p:sp>
              <p:nvSpPr>
                <p:cNvPr id="109601" name="Freeform 37"/>
                <p:cNvSpPr>
                  <a:spLocks/>
                </p:cNvSpPr>
                <p:nvPr/>
              </p:nvSpPr>
              <p:spPr bwMode="auto">
                <a:xfrm>
                  <a:off x="4128" y="1920"/>
                  <a:ext cx="224" cy="208"/>
                </a:xfrm>
                <a:custGeom>
                  <a:avLst/>
                  <a:gdLst>
                    <a:gd name="T0" fmla="*/ 96 w 224"/>
                    <a:gd name="T1" fmla="*/ 0 h 208"/>
                    <a:gd name="T2" fmla="*/ 192 w 224"/>
                    <a:gd name="T3" fmla="*/ 48 h 208"/>
                    <a:gd name="T4" fmla="*/ 192 w 224"/>
                    <a:gd name="T5" fmla="*/ 192 h 208"/>
                    <a:gd name="T6" fmla="*/ 0 w 224"/>
                    <a:gd name="T7" fmla="*/ 144 h 208"/>
                    <a:gd name="T8" fmla="*/ 0 60000 65536"/>
                    <a:gd name="T9" fmla="*/ 0 60000 65536"/>
                    <a:gd name="T10" fmla="*/ 0 60000 65536"/>
                    <a:gd name="T11" fmla="*/ 0 60000 65536"/>
                    <a:gd name="T12" fmla="*/ 0 w 224"/>
                    <a:gd name="T13" fmla="*/ 0 h 208"/>
                    <a:gd name="T14" fmla="*/ 224 w 224"/>
                    <a:gd name="T15" fmla="*/ 208 h 208"/>
                  </a:gdLst>
                  <a:ahLst/>
                  <a:cxnLst>
                    <a:cxn ang="T8">
                      <a:pos x="T0" y="T1"/>
                    </a:cxn>
                    <a:cxn ang="T9">
                      <a:pos x="T2" y="T3"/>
                    </a:cxn>
                    <a:cxn ang="T10">
                      <a:pos x="T4" y="T5"/>
                    </a:cxn>
                    <a:cxn ang="T11">
                      <a:pos x="T6" y="T7"/>
                    </a:cxn>
                  </a:cxnLst>
                  <a:rect l="T12" t="T13" r="T14" b="T15"/>
                  <a:pathLst>
                    <a:path w="224" h="208">
                      <a:moveTo>
                        <a:pt x="96" y="0"/>
                      </a:moveTo>
                      <a:cubicBezTo>
                        <a:pt x="136" y="8"/>
                        <a:pt x="176" y="16"/>
                        <a:pt x="192" y="48"/>
                      </a:cubicBezTo>
                      <a:cubicBezTo>
                        <a:pt x="208" y="80"/>
                        <a:pt x="224" y="176"/>
                        <a:pt x="192" y="192"/>
                      </a:cubicBezTo>
                      <a:cubicBezTo>
                        <a:pt x="160" y="208"/>
                        <a:pt x="80" y="176"/>
                        <a:pt x="0" y="144"/>
                      </a:cubicBezTo>
                    </a:path>
                  </a:pathLst>
                </a:custGeom>
                <a:noFill/>
                <a:ln w="57150">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p>
              </p:txBody>
            </p:sp>
            <p:sp>
              <p:nvSpPr>
                <p:cNvPr id="109602" name="AutoShape 38"/>
                <p:cNvSpPr>
                  <a:spLocks noChangeArrowheads="1"/>
                </p:cNvSpPr>
                <p:nvPr/>
              </p:nvSpPr>
              <p:spPr bwMode="auto">
                <a:xfrm rot="-4229297">
                  <a:off x="4056" y="1992"/>
                  <a:ext cx="96" cy="144"/>
                </a:xfrm>
                <a:prstGeom prst="triangle">
                  <a:avLst>
                    <a:gd name="adj" fmla="val 50000"/>
                  </a:avLst>
                </a:prstGeom>
                <a:solidFill>
                  <a:srgbClr val="0099FF"/>
                </a:solidFill>
                <a:ln w="9525">
                  <a:solidFill>
                    <a:srgbClr val="0099FF"/>
                  </a:solidFill>
                  <a:miter lim="800000"/>
                  <a:headEnd/>
                  <a:tailEnd/>
                </a:ln>
              </p:spPr>
              <p:txBody>
                <a:bodyPr vert="eaVert"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p>
              </p:txBody>
            </p:sp>
          </p:grpSp>
        </p:grpSp>
        <p:sp>
          <p:nvSpPr>
            <p:cNvPr id="109597" name="Text Box 39"/>
            <p:cNvSpPr txBox="1">
              <a:spLocks noChangeArrowheads="1"/>
            </p:cNvSpPr>
            <p:nvPr/>
          </p:nvSpPr>
          <p:spPr bwMode="auto">
            <a:xfrm>
              <a:off x="2880" y="1728"/>
              <a:ext cx="57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t>Lee slope</a:t>
              </a:r>
            </a:p>
          </p:txBody>
        </p:sp>
      </p:grpSp>
      <p:sp>
        <p:nvSpPr>
          <p:cNvPr id="235560" name="Text Box 40"/>
          <p:cNvSpPr txBox="1">
            <a:spLocks noChangeArrowheads="1"/>
          </p:cNvSpPr>
          <p:nvPr/>
        </p:nvSpPr>
        <p:spPr bwMode="auto">
          <a:xfrm>
            <a:off x="228600" y="4205288"/>
            <a:ext cx="8763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spcBef>
                <a:spcPct val="50000"/>
              </a:spcBef>
            </a:pPr>
            <a:r>
              <a:rPr lang="en-US" altLang="en-US" sz="1800"/>
              <a:t>Winds on lee slopes are typically much reduced, turbulent and not predictable</a:t>
            </a:r>
          </a:p>
        </p:txBody>
      </p:sp>
      <p:sp>
        <p:nvSpPr>
          <p:cNvPr id="235561" name="Text Box 41"/>
          <p:cNvSpPr txBox="1">
            <a:spLocks noChangeArrowheads="1"/>
          </p:cNvSpPr>
          <p:nvPr/>
        </p:nvSpPr>
        <p:spPr bwMode="auto">
          <a:xfrm>
            <a:off x="228600" y="4662488"/>
            <a:ext cx="876300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spcBef>
                <a:spcPct val="50000"/>
              </a:spcBef>
            </a:pPr>
            <a:r>
              <a:rPr lang="en-US" altLang="en-US" sz="1800"/>
              <a:t>In limited cases, where slopes are less than 30% and ridgetops are not sharp, adjustments can provide a decent measure of average wind speed.  (Note: the 30% limit applies only to the lee slopes, not the windward slopes). </a:t>
            </a:r>
          </a:p>
        </p:txBody>
      </p:sp>
      <p:grpSp>
        <p:nvGrpSpPr>
          <p:cNvPr id="13" name="Group 42"/>
          <p:cNvGrpSpPr>
            <a:grpSpLocks/>
          </p:cNvGrpSpPr>
          <p:nvPr/>
        </p:nvGrpSpPr>
        <p:grpSpPr bwMode="auto">
          <a:xfrm>
            <a:off x="3352800" y="1981200"/>
            <a:ext cx="2557463" cy="1371600"/>
            <a:chOff x="2112" y="1344"/>
            <a:chExt cx="1611" cy="864"/>
          </a:xfrm>
        </p:grpSpPr>
        <p:grpSp>
          <p:nvGrpSpPr>
            <p:cNvPr id="109590" name="Group 43"/>
            <p:cNvGrpSpPr>
              <a:grpSpLocks/>
            </p:cNvGrpSpPr>
            <p:nvPr/>
          </p:nvGrpSpPr>
          <p:grpSpPr bwMode="auto">
            <a:xfrm>
              <a:off x="2592" y="1344"/>
              <a:ext cx="1131" cy="864"/>
              <a:chOff x="2592" y="1344"/>
              <a:chExt cx="1131" cy="864"/>
            </a:xfrm>
          </p:grpSpPr>
          <p:sp>
            <p:nvSpPr>
              <p:cNvPr id="109592" name="Line 44"/>
              <p:cNvSpPr>
                <a:spLocks noChangeShapeType="1"/>
              </p:cNvSpPr>
              <p:nvPr/>
            </p:nvSpPr>
            <p:spPr bwMode="auto">
              <a:xfrm rot="-1920884">
                <a:off x="2592" y="1392"/>
                <a:ext cx="192" cy="384"/>
              </a:xfrm>
              <a:prstGeom prst="line">
                <a:avLst/>
              </a:prstGeom>
              <a:noFill/>
              <a:ln w="76200">
                <a:solidFill>
                  <a:srgbClr val="0099FF"/>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9593" name="Text Box 45"/>
              <p:cNvSpPr txBox="1">
                <a:spLocks noChangeArrowheads="1"/>
              </p:cNvSpPr>
              <p:nvPr/>
            </p:nvSpPr>
            <p:spPr bwMode="auto">
              <a:xfrm>
                <a:off x="3408" y="2016"/>
                <a:ext cx="315"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400" b="1"/>
                  <a:t>¼ X</a:t>
                </a:r>
              </a:p>
            </p:txBody>
          </p:sp>
          <p:sp>
            <p:nvSpPr>
              <p:cNvPr id="109594" name="Line 46"/>
              <p:cNvSpPr>
                <a:spLocks noChangeShapeType="1"/>
              </p:cNvSpPr>
              <p:nvPr/>
            </p:nvSpPr>
            <p:spPr bwMode="auto">
              <a:xfrm rot="-1920884">
                <a:off x="3268" y="2008"/>
                <a:ext cx="96" cy="192"/>
              </a:xfrm>
              <a:prstGeom prst="line">
                <a:avLst/>
              </a:prstGeom>
              <a:noFill/>
              <a:ln w="76200">
                <a:solidFill>
                  <a:srgbClr val="0099FF"/>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9595" name="Text Box 47"/>
              <p:cNvSpPr txBox="1">
                <a:spLocks noChangeArrowheads="1"/>
              </p:cNvSpPr>
              <p:nvPr/>
            </p:nvSpPr>
            <p:spPr bwMode="auto">
              <a:xfrm>
                <a:off x="2592" y="1344"/>
                <a:ext cx="315"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400" b="1"/>
                  <a:t>¾ X</a:t>
                </a:r>
              </a:p>
            </p:txBody>
          </p:sp>
        </p:grpSp>
        <p:sp>
          <p:nvSpPr>
            <p:cNvPr id="109591" name="Text Box 48"/>
            <p:cNvSpPr txBox="1">
              <a:spLocks noChangeArrowheads="1"/>
            </p:cNvSpPr>
            <p:nvPr/>
          </p:nvSpPr>
          <p:spPr bwMode="auto">
            <a:xfrm>
              <a:off x="2112" y="1920"/>
              <a:ext cx="9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t>Lee slopes &lt; 30%</a:t>
              </a:r>
            </a:p>
          </p:txBody>
        </p:sp>
      </p:grpSp>
      <p:sp>
        <p:nvSpPr>
          <p:cNvPr id="235569" name="Text Box 49"/>
          <p:cNvSpPr txBox="1">
            <a:spLocks noChangeArrowheads="1"/>
          </p:cNvSpPr>
          <p:nvPr/>
        </p:nvSpPr>
        <p:spPr bwMode="auto">
          <a:xfrm>
            <a:off x="228600" y="5729288"/>
            <a:ext cx="8763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spcBef>
                <a:spcPct val="50000"/>
              </a:spcBef>
            </a:pPr>
            <a:r>
              <a:rPr lang="en-US" altLang="en-US" sz="1800" b="1">
                <a:solidFill>
                  <a:srgbClr val="000066"/>
                </a:solidFill>
              </a:rPr>
              <a:t>Adjustment is not applicable to winds of critical concern or downslope winds.</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556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dissolve">
                                      <p:cBhvr>
                                        <p:cTn id="11" dur="500"/>
                                        <p:tgtEl>
                                          <p:spTgt spid="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35561"/>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xit" presetSubtype="0" fill="hold" nodeType="clickEffect">
                                  <p:stCondLst>
                                    <p:cond delay="0"/>
                                  </p:stCondLst>
                                  <p:childTnLst>
                                    <p:animEffect transition="out" filter="fade">
                                      <p:cBhvr>
                                        <p:cTn id="19" dur="2000"/>
                                        <p:tgtEl>
                                          <p:spTgt spid="8"/>
                                        </p:tgtEl>
                                      </p:cBhvr>
                                    </p:animEffect>
                                    <p:set>
                                      <p:cBhvr>
                                        <p:cTn id="20" dur="1" fill="hold">
                                          <p:stCondLst>
                                            <p:cond delay="1999"/>
                                          </p:stCondLst>
                                        </p:cTn>
                                        <p:tgtEl>
                                          <p:spTgt spid="8"/>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dissolve">
                                      <p:cBhvr>
                                        <p:cTn id="25" dur="500"/>
                                        <p:tgtEl>
                                          <p:spTgt spid="13"/>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355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0" grpId="0"/>
      <p:bldP spid="235561" grpId="0"/>
      <p:bldP spid="23556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p:cNvSpPr>
            <a:spLocks noGrp="1" noChangeArrowheads="1"/>
          </p:cNvSpPr>
          <p:nvPr>
            <p:ph type="title"/>
          </p:nvPr>
        </p:nvSpPr>
        <p:spPr>
          <a:xfrm>
            <a:off x="762000" y="457200"/>
            <a:ext cx="7772400" cy="1143000"/>
          </a:xfrm>
        </p:spPr>
        <p:txBody>
          <a:bodyPr/>
          <a:lstStyle/>
          <a:p>
            <a:pPr eaLnBrk="1" hangingPunct="1">
              <a:lnSpc>
                <a:spcPct val="90000"/>
              </a:lnSpc>
            </a:pPr>
            <a:r>
              <a:rPr lang="en-US" altLang="en-US" sz="3600" smtClean="0"/>
              <a:t>Pocket WindWizard &amp; Real WindWizard Comparison</a:t>
            </a:r>
          </a:p>
        </p:txBody>
      </p:sp>
      <p:pic>
        <p:nvPicPr>
          <p:cNvPr id="110596" name="Picture 4" descr="Windfield map, cropp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749425"/>
            <a:ext cx="4895850" cy="451167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0341" name="AutoShape 5"/>
          <p:cNvSpPr>
            <a:spLocks noChangeArrowheads="1"/>
          </p:cNvSpPr>
          <p:nvPr/>
        </p:nvSpPr>
        <p:spPr bwMode="auto">
          <a:xfrm rot="-2601096">
            <a:off x="4022725" y="3754438"/>
            <a:ext cx="492125" cy="250825"/>
          </a:xfrm>
          <a:prstGeom prst="leftArrow">
            <a:avLst>
              <a:gd name="adj1" fmla="val 50000"/>
              <a:gd name="adj2" fmla="val 49051"/>
            </a:avLst>
          </a:prstGeom>
          <a:solidFill>
            <a:srgbClr val="FFFF00"/>
          </a:solidFill>
          <a:ln w="9525">
            <a:solidFill>
              <a:schemeClr val="tx1"/>
            </a:solidFill>
            <a:miter lim="800000"/>
            <a:headEnd/>
            <a:tailEnd/>
          </a:ln>
        </p:spPr>
        <p:txBody>
          <a:bodyPr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p>
        </p:txBody>
      </p:sp>
      <p:sp>
        <p:nvSpPr>
          <p:cNvPr id="270342" name="AutoShape 6"/>
          <p:cNvSpPr>
            <a:spLocks noChangeArrowheads="1"/>
          </p:cNvSpPr>
          <p:nvPr/>
        </p:nvSpPr>
        <p:spPr bwMode="auto">
          <a:xfrm rot="-2660543">
            <a:off x="5743575" y="2374900"/>
            <a:ext cx="215900" cy="171450"/>
          </a:xfrm>
          <a:prstGeom prst="leftArrow">
            <a:avLst>
              <a:gd name="adj1" fmla="val 50000"/>
              <a:gd name="adj2" fmla="val 31481"/>
            </a:avLst>
          </a:prstGeom>
          <a:solidFill>
            <a:srgbClr val="FFFF00"/>
          </a:solidFill>
          <a:ln w="9525">
            <a:solidFill>
              <a:schemeClr val="tx1"/>
            </a:solidFill>
            <a:miter lim="800000"/>
            <a:headEnd/>
            <a:tailEnd/>
          </a:ln>
        </p:spPr>
        <p:txBody>
          <a:bodyPr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p>
        </p:txBody>
      </p:sp>
      <p:sp>
        <p:nvSpPr>
          <p:cNvPr id="270343" name="AutoShape 7"/>
          <p:cNvSpPr>
            <a:spLocks noChangeArrowheads="1"/>
          </p:cNvSpPr>
          <p:nvPr/>
        </p:nvSpPr>
        <p:spPr bwMode="auto">
          <a:xfrm rot="-2286147">
            <a:off x="3563938" y="4475163"/>
            <a:ext cx="350837" cy="171450"/>
          </a:xfrm>
          <a:prstGeom prst="leftArrow">
            <a:avLst>
              <a:gd name="adj1" fmla="val 50000"/>
              <a:gd name="adj2" fmla="val 51157"/>
            </a:avLst>
          </a:prstGeom>
          <a:solidFill>
            <a:srgbClr val="FFFF00"/>
          </a:solidFill>
          <a:ln w="9525">
            <a:solidFill>
              <a:schemeClr val="tx1"/>
            </a:solidFill>
            <a:miter lim="800000"/>
            <a:headEnd/>
            <a:tailEnd/>
          </a:ln>
        </p:spPr>
        <p:txBody>
          <a:bodyPr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p>
        </p:txBody>
      </p:sp>
      <p:sp>
        <p:nvSpPr>
          <p:cNvPr id="270344" name="AutoShape 8"/>
          <p:cNvSpPr>
            <a:spLocks noChangeArrowheads="1"/>
          </p:cNvSpPr>
          <p:nvPr/>
        </p:nvSpPr>
        <p:spPr bwMode="auto">
          <a:xfrm rot="-1925958">
            <a:off x="2917825" y="5259388"/>
            <a:ext cx="141288" cy="123825"/>
          </a:xfrm>
          <a:prstGeom prst="leftArrow">
            <a:avLst>
              <a:gd name="adj1" fmla="val 50000"/>
              <a:gd name="adj2" fmla="val 28526"/>
            </a:avLst>
          </a:prstGeom>
          <a:solidFill>
            <a:srgbClr val="FFFF00"/>
          </a:solidFill>
          <a:ln w="9525">
            <a:solidFill>
              <a:schemeClr val="tx1"/>
            </a:solidFill>
            <a:miter lim="800000"/>
            <a:headEnd/>
            <a:tailEnd/>
          </a:ln>
        </p:spPr>
        <p:txBody>
          <a:bodyPr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0342"/>
                                        </p:tgtEl>
                                        <p:attrNameLst>
                                          <p:attrName>style.visibility</p:attrName>
                                        </p:attrNameLst>
                                      </p:cBhvr>
                                      <p:to>
                                        <p:strVal val="visible"/>
                                      </p:to>
                                    </p:set>
                                    <p:animEffect transition="in" filter="dissolve">
                                      <p:cBhvr>
                                        <p:cTn id="7" dur="500"/>
                                        <p:tgtEl>
                                          <p:spTgt spid="270342"/>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70341"/>
                                        </p:tgtEl>
                                        <p:attrNameLst>
                                          <p:attrName>style.visibility</p:attrName>
                                        </p:attrNameLst>
                                      </p:cBhvr>
                                      <p:to>
                                        <p:strVal val="visible"/>
                                      </p:to>
                                    </p:set>
                                    <p:animEffect transition="in" filter="dissolve">
                                      <p:cBhvr>
                                        <p:cTn id="11" dur="500"/>
                                        <p:tgtEl>
                                          <p:spTgt spid="270341"/>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270343"/>
                                        </p:tgtEl>
                                        <p:attrNameLst>
                                          <p:attrName>style.visibility</p:attrName>
                                        </p:attrNameLst>
                                      </p:cBhvr>
                                      <p:to>
                                        <p:strVal val="visible"/>
                                      </p:to>
                                    </p:set>
                                    <p:animEffect transition="in" filter="dissolve">
                                      <p:cBhvr>
                                        <p:cTn id="15" dur="500"/>
                                        <p:tgtEl>
                                          <p:spTgt spid="270343"/>
                                        </p:tgtEl>
                                      </p:cBhvr>
                                    </p:animEffect>
                                  </p:childTnLst>
                                </p:cTn>
                              </p:par>
                            </p:childTnLst>
                          </p:cTn>
                        </p:par>
                        <p:par>
                          <p:cTn id="16" fill="hold" nodeType="afterGroup">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270344"/>
                                        </p:tgtEl>
                                        <p:attrNameLst>
                                          <p:attrName>style.visibility</p:attrName>
                                        </p:attrNameLst>
                                      </p:cBhvr>
                                      <p:to>
                                        <p:strVal val="visible"/>
                                      </p:to>
                                    </p:set>
                                    <p:animEffect transition="in" filter="dissolve">
                                      <p:cBhvr>
                                        <p:cTn id="19" dur="500"/>
                                        <p:tgtEl>
                                          <p:spTgt spid="2703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341" grpId="0" animBg="1"/>
      <p:bldP spid="270342" grpId="0" animBg="1"/>
      <p:bldP spid="270343" grpId="0" animBg="1"/>
      <p:bldP spid="27034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2"/>
          <p:cNvSpPr>
            <a:spLocks noGrp="1" noChangeArrowheads="1"/>
          </p:cNvSpPr>
          <p:nvPr>
            <p:ph type="title"/>
          </p:nvPr>
        </p:nvSpPr>
        <p:spPr>
          <a:xfrm>
            <a:off x="457200" y="762000"/>
            <a:ext cx="8229600" cy="1143000"/>
          </a:xfrm>
        </p:spPr>
        <p:txBody>
          <a:bodyPr/>
          <a:lstStyle/>
          <a:p>
            <a:pPr eaLnBrk="1" hangingPunct="1">
              <a:lnSpc>
                <a:spcPct val="90000"/>
              </a:lnSpc>
            </a:pPr>
            <a:r>
              <a:rPr lang="en-US" altLang="en-US" sz="3600" smtClean="0"/>
              <a:t>Wind on the Fire Depends on Flame Height and Sheltering Vegetation</a:t>
            </a:r>
          </a:p>
        </p:txBody>
      </p:sp>
      <p:sp>
        <p:nvSpPr>
          <p:cNvPr id="118787" name="Rectangle 3"/>
          <p:cNvSpPr>
            <a:spLocks noGrp="1" noChangeArrowheads="1"/>
          </p:cNvSpPr>
          <p:nvPr>
            <p:ph type="body" idx="1"/>
          </p:nvPr>
        </p:nvSpPr>
        <p:spPr>
          <a:xfrm>
            <a:off x="533400" y="2081349"/>
            <a:ext cx="8229600" cy="4243251"/>
          </a:xfrm>
        </p:spPr>
        <p:txBody>
          <a:bodyPr/>
          <a:lstStyle/>
          <a:p>
            <a:pPr eaLnBrk="1" hangingPunct="1">
              <a:spcAft>
                <a:spcPct val="35000"/>
              </a:spcAft>
            </a:pPr>
            <a:r>
              <a:rPr lang="en-US" altLang="en-US" sz="2800" b="1" dirty="0" smtClean="0"/>
              <a:t>The wind pushing the fire is the wind at about the </a:t>
            </a:r>
            <a:r>
              <a:rPr lang="en-US" altLang="en-US" sz="2800" b="1" dirty="0" err="1" smtClean="0"/>
              <a:t>midflame</a:t>
            </a:r>
            <a:r>
              <a:rPr lang="en-US" altLang="en-US" sz="2800" b="1" dirty="0" smtClean="0"/>
              <a:t> level (</a:t>
            </a:r>
            <a:r>
              <a:rPr lang="en-US" altLang="en-US" sz="2800" b="1" dirty="0" err="1" smtClean="0"/>
              <a:t>midflame</a:t>
            </a:r>
            <a:r>
              <a:rPr lang="en-US" altLang="en-US" sz="2800" b="1" dirty="0" smtClean="0"/>
              <a:t> wind speed, or MFWS).</a:t>
            </a:r>
          </a:p>
          <a:p>
            <a:pPr eaLnBrk="1" hangingPunct="1">
              <a:spcAft>
                <a:spcPct val="35000"/>
              </a:spcAft>
            </a:pPr>
            <a:r>
              <a:rPr lang="en-US" altLang="en-US" sz="2800" b="1" dirty="0" smtClean="0"/>
              <a:t>Wind speeds are highest at levels above the surface and decrease downward.</a:t>
            </a:r>
          </a:p>
          <a:p>
            <a:pPr eaLnBrk="1" hangingPunct="1"/>
            <a:r>
              <a:rPr lang="en-US" altLang="en-US" sz="2800" b="1" dirty="0" smtClean="0"/>
              <a:t>A stand of trees or brush will reduce the wind speeds under the stand (more so the denser the stand)</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878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878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878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7"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3" name="Picture 2" descr="Wind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88" y="-3175"/>
            <a:ext cx="9196388"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4" name="Rectangle 5"/>
          <p:cNvSpPr>
            <a:spLocks noChangeArrowheads="1"/>
          </p:cNvSpPr>
          <p:nvPr>
            <p:ph type="title"/>
          </p:nvPr>
        </p:nvSpPr>
        <p:spPr>
          <a:xfrm>
            <a:off x="609600" y="152400"/>
            <a:ext cx="7924800" cy="990600"/>
          </a:xfrm>
          <a:noFill/>
        </p:spPr>
        <p:txBody>
          <a:bodyPr/>
          <a:lstStyle/>
          <a:p>
            <a:pPr algn="l" eaLnBrk="1" hangingPunct="1">
              <a:lnSpc>
                <a:spcPct val="80000"/>
              </a:lnSpc>
            </a:pPr>
            <a:r>
              <a:rPr lang="en-US" altLang="en-US" sz="2400" dirty="0" smtClean="0">
                <a:solidFill>
                  <a:schemeClr val="tx1"/>
                </a:solidFill>
              </a:rPr>
              <a:t>Once you have a wind speed that fits the location of the fire in the terrain, you must adjust it to fit the wind speed at flame level.</a:t>
            </a:r>
            <a:endParaRPr lang="en-US" altLang="en-US" sz="2400" dirty="0" smtClean="0">
              <a:solidFill>
                <a:srgbClr val="CC0000"/>
              </a:solidFill>
            </a:endParaRPr>
          </a:p>
        </p:txBody>
      </p:sp>
      <p:pic>
        <p:nvPicPr>
          <p:cNvPr id="112645" name="Picture 7" descr="upslope crow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2362200"/>
            <a:ext cx="6248400" cy="416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6" name="Line 8"/>
          <p:cNvSpPr>
            <a:spLocks noChangeShapeType="1"/>
          </p:cNvSpPr>
          <p:nvPr/>
        </p:nvSpPr>
        <p:spPr bwMode="auto">
          <a:xfrm flipV="1">
            <a:off x="3276600" y="2819400"/>
            <a:ext cx="2020888" cy="838200"/>
          </a:xfrm>
          <a:prstGeom prst="line">
            <a:avLst/>
          </a:prstGeom>
          <a:noFill/>
          <a:ln w="288925">
            <a:solidFill>
              <a:srgbClr val="669FCB"/>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17769" name="Line 9"/>
          <p:cNvSpPr>
            <a:spLocks noChangeShapeType="1"/>
          </p:cNvSpPr>
          <p:nvPr/>
        </p:nvSpPr>
        <p:spPr bwMode="auto">
          <a:xfrm flipV="1">
            <a:off x="3581400" y="4191000"/>
            <a:ext cx="1066800" cy="430213"/>
          </a:xfrm>
          <a:prstGeom prst="line">
            <a:avLst/>
          </a:prstGeom>
          <a:noFill/>
          <a:ln w="152400">
            <a:solidFill>
              <a:srgbClr val="669FCB"/>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nvGrpSpPr>
          <p:cNvPr id="2" name="Group 28"/>
          <p:cNvGrpSpPr>
            <a:grpSpLocks/>
          </p:cNvGrpSpPr>
          <p:nvPr/>
        </p:nvGrpSpPr>
        <p:grpSpPr bwMode="auto">
          <a:xfrm>
            <a:off x="152400" y="4114800"/>
            <a:ext cx="3352800" cy="1635125"/>
            <a:chOff x="96" y="2592"/>
            <a:chExt cx="2112" cy="1030"/>
          </a:xfrm>
        </p:grpSpPr>
        <p:sp>
          <p:nvSpPr>
            <p:cNvPr id="112655" name="Text Box 14"/>
            <p:cNvSpPr txBox="1">
              <a:spLocks noChangeArrowheads="1"/>
            </p:cNvSpPr>
            <p:nvPr/>
          </p:nvSpPr>
          <p:spPr bwMode="auto">
            <a:xfrm>
              <a:off x="96" y="2592"/>
              <a:ext cx="912" cy="103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2000" b="1" dirty="0"/>
                <a:t>What is the wind speed at </a:t>
              </a:r>
            </a:p>
            <a:p>
              <a:pPr eaLnBrk="1" hangingPunct="1"/>
              <a:r>
                <a:rPr lang="en-US" altLang="en-US" sz="2000" b="1" dirty="0"/>
                <a:t>flame level?</a:t>
              </a:r>
              <a:endParaRPr lang="en-US" altLang="en-US" sz="1800" b="1" dirty="0"/>
            </a:p>
          </p:txBody>
        </p:sp>
        <p:sp>
          <p:nvSpPr>
            <p:cNvPr id="112656" name="Line 18"/>
            <p:cNvSpPr>
              <a:spLocks noChangeShapeType="1"/>
            </p:cNvSpPr>
            <p:nvPr/>
          </p:nvSpPr>
          <p:spPr bwMode="auto">
            <a:xfrm flipV="1">
              <a:off x="1008" y="2880"/>
              <a:ext cx="1200" cy="192"/>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3" name="Group 25"/>
          <p:cNvGrpSpPr>
            <a:grpSpLocks/>
          </p:cNvGrpSpPr>
          <p:nvPr/>
        </p:nvGrpSpPr>
        <p:grpSpPr bwMode="auto">
          <a:xfrm>
            <a:off x="128588" y="1219200"/>
            <a:ext cx="3886200" cy="1905000"/>
            <a:chOff x="0" y="768"/>
            <a:chExt cx="2448" cy="1200"/>
          </a:xfrm>
        </p:grpSpPr>
        <p:sp>
          <p:nvSpPr>
            <p:cNvPr id="112653" name="Text Box 10"/>
            <p:cNvSpPr txBox="1">
              <a:spLocks noChangeArrowheads="1"/>
            </p:cNvSpPr>
            <p:nvPr/>
          </p:nvSpPr>
          <p:spPr bwMode="auto">
            <a:xfrm>
              <a:off x="0" y="768"/>
              <a:ext cx="1968" cy="646"/>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2000" b="1" dirty="0"/>
                <a:t>You’ve obtained the wind for the fire’s location on the slope</a:t>
              </a:r>
              <a:endParaRPr lang="en-US" altLang="en-US" sz="1800" b="1" dirty="0"/>
            </a:p>
          </p:txBody>
        </p:sp>
        <p:sp>
          <p:nvSpPr>
            <p:cNvPr id="112654" name="Line 24"/>
            <p:cNvSpPr>
              <a:spLocks noChangeShapeType="1"/>
            </p:cNvSpPr>
            <p:nvPr/>
          </p:nvSpPr>
          <p:spPr bwMode="auto">
            <a:xfrm>
              <a:off x="1440" y="1392"/>
              <a:ext cx="1008" cy="576"/>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4" name="Group 27"/>
          <p:cNvGrpSpPr>
            <a:grpSpLocks/>
          </p:cNvGrpSpPr>
          <p:nvPr/>
        </p:nvGrpSpPr>
        <p:grpSpPr bwMode="auto">
          <a:xfrm>
            <a:off x="3657600" y="1219200"/>
            <a:ext cx="5181600" cy="1524000"/>
            <a:chOff x="2304" y="768"/>
            <a:chExt cx="3264" cy="960"/>
          </a:xfrm>
        </p:grpSpPr>
        <p:sp>
          <p:nvSpPr>
            <p:cNvPr id="112651" name="Text Box 12"/>
            <p:cNvSpPr txBox="1">
              <a:spLocks noChangeArrowheads="1"/>
            </p:cNvSpPr>
            <p:nvPr/>
          </p:nvSpPr>
          <p:spPr bwMode="auto">
            <a:xfrm>
              <a:off x="2304" y="768"/>
              <a:ext cx="3264" cy="646"/>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2000" b="1" dirty="0"/>
                <a:t>If you adjusted a 20-foot wind for the terrain, this is a 20-foot wind; if you adjusted eye-level wind this is eye-level</a:t>
              </a:r>
              <a:r>
                <a:rPr lang="en-US" altLang="en-US" sz="1800" b="1" dirty="0"/>
                <a:t> </a:t>
              </a:r>
            </a:p>
          </p:txBody>
        </p:sp>
        <p:sp>
          <p:nvSpPr>
            <p:cNvPr id="112652" name="Line 26"/>
            <p:cNvSpPr>
              <a:spLocks noChangeShapeType="1"/>
            </p:cNvSpPr>
            <p:nvPr/>
          </p:nvSpPr>
          <p:spPr bwMode="auto">
            <a:xfrm flipH="1">
              <a:off x="3168" y="1392"/>
              <a:ext cx="384" cy="336"/>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1032" name="Rectangle 8"/>
          <p:cNvSpPr>
            <a:spLocks noChangeArrowheads="1"/>
          </p:cNvSpPr>
          <p:nvPr/>
        </p:nvSpPr>
        <p:spPr bwMode="auto">
          <a:xfrm>
            <a:off x="7239000" y="6629400"/>
            <a:ext cx="1905000" cy="381000"/>
          </a:xfrm>
          <a:prstGeom prst="rect">
            <a:avLst/>
          </a:prstGeom>
          <a:noFill/>
          <a:ln w="9525">
            <a:noFill/>
            <a:miter lim="800000"/>
            <a:headEnd/>
            <a:tailEnd/>
          </a:ln>
          <a:effec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r" eaLnBrk="1" hangingPunct="1"/>
            <a:r>
              <a:rPr lang="en-US" altLang="en-US" sz="1000"/>
              <a:t>12-</a:t>
            </a:r>
            <a:fld id="{057EBE31-43EF-441B-B548-C815897B8BDA}" type="slidenum">
              <a:rPr lang="en-US" altLang="en-US" sz="1000"/>
              <a:pPr algn="r" eaLnBrk="1" hangingPunct="1"/>
              <a:t>109</a:t>
            </a:fld>
            <a:r>
              <a:rPr lang="en-US" altLang="en-US" sz="1000"/>
              <a:t>-S290-EP</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par>
                          <p:cTn id="7" fill="hold" nodeType="afterGroup">
                            <p:stCondLst>
                              <p:cond delay="0"/>
                            </p:stCondLst>
                            <p:childTnLst>
                              <p:par>
                                <p:cTn id="8" presetID="1"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177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7" name="Picture 2" descr="Effect fuel ty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3" y="0"/>
            <a:ext cx="9186863" cy="689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8" name="Rectangle 3"/>
          <p:cNvSpPr>
            <a:spLocks noGrp="1" noChangeArrowheads="1"/>
          </p:cNvSpPr>
          <p:nvPr>
            <p:ph type="title"/>
          </p:nvPr>
        </p:nvSpPr>
        <p:spPr>
          <a:xfrm>
            <a:off x="595313" y="228600"/>
            <a:ext cx="7921625" cy="1258888"/>
          </a:xfrm>
        </p:spPr>
        <p:txBody>
          <a:bodyPr/>
          <a:lstStyle/>
          <a:p>
            <a:pPr eaLnBrk="1" hangingPunct="1">
              <a:lnSpc>
                <a:spcPct val="90000"/>
              </a:lnSpc>
            </a:pPr>
            <a:r>
              <a:rPr lang="en-US" altLang="en-US" smtClean="0"/>
              <a:t>Midflame Wind that Best Fits the Fuel Type</a:t>
            </a:r>
          </a:p>
        </p:txBody>
      </p:sp>
      <p:sp>
        <p:nvSpPr>
          <p:cNvPr id="113669" name="Text Box 75"/>
          <p:cNvSpPr txBox="1">
            <a:spLocks noChangeArrowheads="1"/>
          </p:cNvSpPr>
          <p:nvPr/>
        </p:nvSpPr>
        <p:spPr bwMode="auto">
          <a:xfrm>
            <a:off x="939800" y="4837113"/>
            <a:ext cx="100965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r>
              <a:rPr lang="en-US" altLang="en-US" sz="2600" b="1"/>
              <a:t>Litter</a:t>
            </a:r>
          </a:p>
        </p:txBody>
      </p:sp>
      <p:sp>
        <p:nvSpPr>
          <p:cNvPr id="113670" name="Text Box 76"/>
          <p:cNvSpPr txBox="1">
            <a:spLocks noChangeArrowheads="1"/>
          </p:cNvSpPr>
          <p:nvPr/>
        </p:nvSpPr>
        <p:spPr bwMode="auto">
          <a:xfrm>
            <a:off x="3394075" y="3886200"/>
            <a:ext cx="1395413"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r>
              <a:rPr lang="en-US" altLang="en-US" sz="2600" b="1"/>
              <a:t>Crowns</a:t>
            </a:r>
          </a:p>
        </p:txBody>
      </p:sp>
      <p:sp>
        <p:nvSpPr>
          <p:cNvPr id="113671" name="Text Box 77"/>
          <p:cNvSpPr txBox="1">
            <a:spLocks noChangeArrowheads="1"/>
          </p:cNvSpPr>
          <p:nvPr/>
        </p:nvSpPr>
        <p:spPr bwMode="auto">
          <a:xfrm>
            <a:off x="5638800" y="3124200"/>
            <a:ext cx="33242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r>
              <a:rPr lang="en-US" altLang="en-US" sz="2600" b="1"/>
              <a:t>Grass (&amp; low brush)</a:t>
            </a:r>
          </a:p>
        </p:txBody>
      </p:sp>
      <p:grpSp>
        <p:nvGrpSpPr>
          <p:cNvPr id="2" name="Group 78"/>
          <p:cNvGrpSpPr>
            <a:grpSpLocks/>
          </p:cNvGrpSpPr>
          <p:nvPr/>
        </p:nvGrpSpPr>
        <p:grpSpPr bwMode="auto">
          <a:xfrm>
            <a:off x="6899275" y="1524000"/>
            <a:ext cx="1741488" cy="1022350"/>
            <a:chOff x="4272" y="1728"/>
            <a:chExt cx="1097" cy="644"/>
          </a:xfrm>
        </p:grpSpPr>
        <p:sp>
          <p:nvSpPr>
            <p:cNvPr id="113686" name="Freeform 79"/>
            <p:cNvSpPr>
              <a:spLocks/>
            </p:cNvSpPr>
            <p:nvPr/>
          </p:nvSpPr>
          <p:spPr bwMode="auto">
            <a:xfrm>
              <a:off x="5136" y="2016"/>
              <a:ext cx="233" cy="356"/>
            </a:xfrm>
            <a:custGeom>
              <a:avLst/>
              <a:gdLst>
                <a:gd name="T0" fmla="*/ 0 w 233"/>
                <a:gd name="T1" fmla="*/ 584 h 208"/>
                <a:gd name="T2" fmla="*/ 58 w 233"/>
                <a:gd name="T3" fmla="*/ 440 h 208"/>
                <a:gd name="T4" fmla="*/ 99 w 233"/>
                <a:gd name="T5" fmla="*/ 272 h 208"/>
                <a:gd name="T6" fmla="*/ 107 w 233"/>
                <a:gd name="T7" fmla="*/ 199 h 208"/>
                <a:gd name="T8" fmla="*/ 124 w 233"/>
                <a:gd name="T9" fmla="*/ 152 h 208"/>
                <a:gd name="T10" fmla="*/ 132 w 233"/>
                <a:gd name="T11" fmla="*/ 199 h 208"/>
                <a:gd name="T12" fmla="*/ 156 w 233"/>
                <a:gd name="T13" fmla="*/ 127 h 208"/>
                <a:gd name="T14" fmla="*/ 165 w 233"/>
                <a:gd name="T15" fmla="*/ 56 h 208"/>
                <a:gd name="T16" fmla="*/ 181 w 233"/>
                <a:gd name="T17" fmla="*/ 199 h 208"/>
                <a:gd name="T18" fmla="*/ 214 w 233"/>
                <a:gd name="T19" fmla="*/ 176 h 208"/>
                <a:gd name="T20" fmla="*/ 206 w 233"/>
                <a:gd name="T21" fmla="*/ 490 h 208"/>
                <a:gd name="T22" fmla="*/ 173 w 233"/>
                <a:gd name="T23" fmla="*/ 513 h 208"/>
                <a:gd name="T24" fmla="*/ 50 w 233"/>
                <a:gd name="T25" fmla="*/ 609 h 208"/>
                <a:gd name="T26" fmla="*/ 0 w 233"/>
                <a:gd name="T27" fmla="*/ 584 h 20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33"/>
                <a:gd name="T43" fmla="*/ 0 h 208"/>
                <a:gd name="T44" fmla="*/ 233 w 233"/>
                <a:gd name="T45" fmla="*/ 208 h 20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33" h="208">
                  <a:moveTo>
                    <a:pt x="0" y="199"/>
                  </a:moveTo>
                  <a:cubicBezTo>
                    <a:pt x="31" y="189"/>
                    <a:pt x="36" y="172"/>
                    <a:pt x="58" y="150"/>
                  </a:cubicBezTo>
                  <a:cubicBezTo>
                    <a:pt x="67" y="123"/>
                    <a:pt x="78" y="112"/>
                    <a:pt x="99" y="93"/>
                  </a:cubicBezTo>
                  <a:cubicBezTo>
                    <a:pt x="102" y="85"/>
                    <a:pt x="102" y="75"/>
                    <a:pt x="107" y="68"/>
                  </a:cubicBezTo>
                  <a:cubicBezTo>
                    <a:pt x="111" y="61"/>
                    <a:pt x="121" y="45"/>
                    <a:pt x="124" y="52"/>
                  </a:cubicBezTo>
                  <a:cubicBezTo>
                    <a:pt x="133" y="70"/>
                    <a:pt x="93" y="107"/>
                    <a:pt x="132" y="68"/>
                  </a:cubicBezTo>
                  <a:cubicBezTo>
                    <a:pt x="140" y="60"/>
                    <a:pt x="148" y="51"/>
                    <a:pt x="156" y="43"/>
                  </a:cubicBezTo>
                  <a:cubicBezTo>
                    <a:pt x="159" y="35"/>
                    <a:pt x="159" y="13"/>
                    <a:pt x="165" y="19"/>
                  </a:cubicBezTo>
                  <a:cubicBezTo>
                    <a:pt x="177" y="31"/>
                    <a:pt x="181" y="68"/>
                    <a:pt x="181" y="68"/>
                  </a:cubicBezTo>
                  <a:cubicBezTo>
                    <a:pt x="196" y="53"/>
                    <a:pt x="233" y="0"/>
                    <a:pt x="214" y="60"/>
                  </a:cubicBezTo>
                  <a:cubicBezTo>
                    <a:pt x="211" y="96"/>
                    <a:pt x="218" y="133"/>
                    <a:pt x="206" y="167"/>
                  </a:cubicBezTo>
                  <a:cubicBezTo>
                    <a:pt x="202" y="178"/>
                    <a:pt x="184" y="172"/>
                    <a:pt x="173" y="175"/>
                  </a:cubicBezTo>
                  <a:cubicBezTo>
                    <a:pt x="129" y="188"/>
                    <a:pt x="95" y="200"/>
                    <a:pt x="50" y="208"/>
                  </a:cubicBezTo>
                  <a:cubicBezTo>
                    <a:pt x="33" y="205"/>
                    <a:pt x="0" y="199"/>
                    <a:pt x="0" y="199"/>
                  </a:cubicBezTo>
                  <a:close/>
                </a:path>
              </a:pathLst>
            </a:custGeom>
            <a:solidFill>
              <a:srgbClr val="FF3300"/>
            </a:solidFill>
            <a:ln w="9525">
              <a:solidFill>
                <a:schemeClr val="tx1"/>
              </a:solidFill>
              <a:round/>
              <a:headEnd/>
              <a:tailEnd/>
            </a:ln>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p>
          </p:txBody>
        </p:sp>
        <p:sp>
          <p:nvSpPr>
            <p:cNvPr id="113687" name="AutoShape 80"/>
            <p:cNvSpPr>
              <a:spLocks noChangeArrowheads="1"/>
            </p:cNvSpPr>
            <p:nvPr/>
          </p:nvSpPr>
          <p:spPr bwMode="auto">
            <a:xfrm>
              <a:off x="4464" y="2112"/>
              <a:ext cx="576" cy="240"/>
            </a:xfrm>
            <a:prstGeom prst="rightArrow">
              <a:avLst>
                <a:gd name="adj1" fmla="val 50000"/>
                <a:gd name="adj2" fmla="val 60000"/>
              </a:avLst>
            </a:prstGeom>
            <a:solidFill>
              <a:schemeClr val="accent2"/>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p>
          </p:txBody>
        </p:sp>
        <p:sp>
          <p:nvSpPr>
            <p:cNvPr id="113688" name="Text Box 81"/>
            <p:cNvSpPr txBox="1">
              <a:spLocks noChangeArrowheads="1"/>
            </p:cNvSpPr>
            <p:nvPr/>
          </p:nvSpPr>
          <p:spPr bwMode="auto">
            <a:xfrm>
              <a:off x="4272" y="1728"/>
              <a:ext cx="810"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a:r>
                <a:rPr lang="en-US" altLang="en-US" sz="2000" b="1"/>
                <a:t>Eye-level</a:t>
              </a:r>
            </a:p>
            <a:p>
              <a:pPr algn="ctr"/>
              <a:r>
                <a:rPr lang="en-US" altLang="en-US" sz="2000" b="1"/>
                <a:t>¾ X</a:t>
              </a:r>
            </a:p>
          </p:txBody>
        </p:sp>
      </p:grpSp>
      <p:grpSp>
        <p:nvGrpSpPr>
          <p:cNvPr id="3" name="Group 82"/>
          <p:cNvGrpSpPr>
            <a:grpSpLocks/>
          </p:cNvGrpSpPr>
          <p:nvPr/>
        </p:nvGrpSpPr>
        <p:grpSpPr bwMode="auto">
          <a:xfrm>
            <a:off x="1905000" y="1905000"/>
            <a:ext cx="2190750" cy="2005013"/>
            <a:chOff x="1537" y="1823"/>
            <a:chExt cx="1380" cy="1263"/>
          </a:xfrm>
        </p:grpSpPr>
        <p:sp>
          <p:nvSpPr>
            <p:cNvPr id="113683" name="Freeform 83"/>
            <p:cNvSpPr>
              <a:spLocks/>
            </p:cNvSpPr>
            <p:nvPr/>
          </p:nvSpPr>
          <p:spPr bwMode="auto">
            <a:xfrm>
              <a:off x="2400" y="1968"/>
              <a:ext cx="517" cy="1118"/>
            </a:xfrm>
            <a:custGeom>
              <a:avLst/>
              <a:gdLst>
                <a:gd name="T0" fmla="*/ 0 w 517"/>
                <a:gd name="T1" fmla="*/ 1118 h 1118"/>
                <a:gd name="T2" fmla="*/ 16 w 517"/>
                <a:gd name="T3" fmla="*/ 1028 h 1118"/>
                <a:gd name="T4" fmla="*/ 65 w 517"/>
                <a:gd name="T5" fmla="*/ 971 h 1118"/>
                <a:gd name="T6" fmla="*/ 90 w 517"/>
                <a:gd name="T7" fmla="*/ 929 h 1118"/>
                <a:gd name="T8" fmla="*/ 115 w 517"/>
                <a:gd name="T9" fmla="*/ 880 h 1118"/>
                <a:gd name="T10" fmla="*/ 164 w 517"/>
                <a:gd name="T11" fmla="*/ 724 h 1118"/>
                <a:gd name="T12" fmla="*/ 205 w 517"/>
                <a:gd name="T13" fmla="*/ 543 h 1118"/>
                <a:gd name="T14" fmla="*/ 238 w 517"/>
                <a:gd name="T15" fmla="*/ 338 h 1118"/>
                <a:gd name="T16" fmla="*/ 271 w 517"/>
                <a:gd name="T17" fmla="*/ 206 h 1118"/>
                <a:gd name="T18" fmla="*/ 304 w 517"/>
                <a:gd name="T19" fmla="*/ 354 h 1118"/>
                <a:gd name="T20" fmla="*/ 337 w 517"/>
                <a:gd name="T21" fmla="*/ 231 h 1118"/>
                <a:gd name="T22" fmla="*/ 402 w 517"/>
                <a:gd name="T23" fmla="*/ 83 h 1118"/>
                <a:gd name="T24" fmla="*/ 435 w 517"/>
                <a:gd name="T25" fmla="*/ 1 h 1118"/>
                <a:gd name="T26" fmla="*/ 443 w 517"/>
                <a:gd name="T27" fmla="*/ 149 h 1118"/>
                <a:gd name="T28" fmla="*/ 452 w 517"/>
                <a:gd name="T29" fmla="*/ 116 h 1118"/>
                <a:gd name="T30" fmla="*/ 460 w 517"/>
                <a:gd name="T31" fmla="*/ 264 h 1118"/>
                <a:gd name="T32" fmla="*/ 501 w 517"/>
                <a:gd name="T33" fmla="*/ 198 h 1118"/>
                <a:gd name="T34" fmla="*/ 517 w 517"/>
                <a:gd name="T35" fmla="*/ 223 h 1118"/>
                <a:gd name="T36" fmla="*/ 493 w 517"/>
                <a:gd name="T37" fmla="*/ 297 h 1118"/>
                <a:gd name="T38" fmla="*/ 460 w 517"/>
                <a:gd name="T39" fmla="*/ 436 h 1118"/>
                <a:gd name="T40" fmla="*/ 468 w 517"/>
                <a:gd name="T41" fmla="*/ 519 h 1118"/>
                <a:gd name="T42" fmla="*/ 485 w 517"/>
                <a:gd name="T43" fmla="*/ 502 h 1118"/>
                <a:gd name="T44" fmla="*/ 493 w 517"/>
                <a:gd name="T45" fmla="*/ 535 h 1118"/>
                <a:gd name="T46" fmla="*/ 517 w 517"/>
                <a:gd name="T47" fmla="*/ 650 h 1118"/>
                <a:gd name="T48" fmla="*/ 493 w 517"/>
                <a:gd name="T49" fmla="*/ 946 h 111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17"/>
                <a:gd name="T76" fmla="*/ 0 h 1118"/>
                <a:gd name="T77" fmla="*/ 517 w 517"/>
                <a:gd name="T78" fmla="*/ 1118 h 111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17" h="1118">
                  <a:moveTo>
                    <a:pt x="0" y="1118"/>
                  </a:moveTo>
                  <a:cubicBezTo>
                    <a:pt x="1" y="1112"/>
                    <a:pt x="5" y="1047"/>
                    <a:pt x="16" y="1028"/>
                  </a:cubicBezTo>
                  <a:cubicBezTo>
                    <a:pt x="29" y="1006"/>
                    <a:pt x="53" y="995"/>
                    <a:pt x="65" y="971"/>
                  </a:cubicBezTo>
                  <a:cubicBezTo>
                    <a:pt x="87" y="927"/>
                    <a:pt x="59" y="962"/>
                    <a:pt x="90" y="929"/>
                  </a:cubicBezTo>
                  <a:cubicBezTo>
                    <a:pt x="124" y="827"/>
                    <a:pt x="66" y="993"/>
                    <a:pt x="115" y="880"/>
                  </a:cubicBezTo>
                  <a:cubicBezTo>
                    <a:pt x="134" y="837"/>
                    <a:pt x="155" y="770"/>
                    <a:pt x="164" y="724"/>
                  </a:cubicBezTo>
                  <a:cubicBezTo>
                    <a:pt x="176" y="663"/>
                    <a:pt x="192" y="603"/>
                    <a:pt x="205" y="543"/>
                  </a:cubicBezTo>
                  <a:cubicBezTo>
                    <a:pt x="220" y="476"/>
                    <a:pt x="222" y="405"/>
                    <a:pt x="238" y="338"/>
                  </a:cubicBezTo>
                  <a:cubicBezTo>
                    <a:pt x="249" y="293"/>
                    <a:pt x="262" y="252"/>
                    <a:pt x="271" y="206"/>
                  </a:cubicBezTo>
                  <a:cubicBezTo>
                    <a:pt x="288" y="379"/>
                    <a:pt x="248" y="410"/>
                    <a:pt x="304" y="354"/>
                  </a:cubicBezTo>
                  <a:cubicBezTo>
                    <a:pt x="317" y="314"/>
                    <a:pt x="319" y="269"/>
                    <a:pt x="337" y="231"/>
                  </a:cubicBezTo>
                  <a:cubicBezTo>
                    <a:pt x="360" y="182"/>
                    <a:pt x="384" y="134"/>
                    <a:pt x="402" y="83"/>
                  </a:cubicBezTo>
                  <a:cubicBezTo>
                    <a:pt x="432" y="0"/>
                    <a:pt x="403" y="49"/>
                    <a:pt x="435" y="1"/>
                  </a:cubicBezTo>
                  <a:cubicBezTo>
                    <a:pt x="438" y="50"/>
                    <a:pt x="436" y="100"/>
                    <a:pt x="443" y="149"/>
                  </a:cubicBezTo>
                  <a:cubicBezTo>
                    <a:pt x="445" y="160"/>
                    <a:pt x="450" y="105"/>
                    <a:pt x="452" y="116"/>
                  </a:cubicBezTo>
                  <a:cubicBezTo>
                    <a:pt x="459" y="165"/>
                    <a:pt x="457" y="215"/>
                    <a:pt x="460" y="264"/>
                  </a:cubicBezTo>
                  <a:cubicBezTo>
                    <a:pt x="479" y="205"/>
                    <a:pt x="461" y="223"/>
                    <a:pt x="501" y="198"/>
                  </a:cubicBezTo>
                  <a:cubicBezTo>
                    <a:pt x="506" y="206"/>
                    <a:pt x="517" y="213"/>
                    <a:pt x="517" y="223"/>
                  </a:cubicBezTo>
                  <a:cubicBezTo>
                    <a:pt x="517" y="249"/>
                    <a:pt x="501" y="272"/>
                    <a:pt x="493" y="297"/>
                  </a:cubicBezTo>
                  <a:cubicBezTo>
                    <a:pt x="477" y="345"/>
                    <a:pt x="467" y="385"/>
                    <a:pt x="460" y="436"/>
                  </a:cubicBezTo>
                  <a:cubicBezTo>
                    <a:pt x="463" y="464"/>
                    <a:pt x="458" y="493"/>
                    <a:pt x="468" y="519"/>
                  </a:cubicBezTo>
                  <a:cubicBezTo>
                    <a:pt x="471" y="526"/>
                    <a:pt x="478" y="498"/>
                    <a:pt x="485" y="502"/>
                  </a:cubicBezTo>
                  <a:cubicBezTo>
                    <a:pt x="495" y="508"/>
                    <a:pt x="491" y="524"/>
                    <a:pt x="493" y="535"/>
                  </a:cubicBezTo>
                  <a:cubicBezTo>
                    <a:pt x="515" y="647"/>
                    <a:pt x="498" y="592"/>
                    <a:pt x="517" y="650"/>
                  </a:cubicBezTo>
                  <a:cubicBezTo>
                    <a:pt x="512" y="748"/>
                    <a:pt x="493" y="848"/>
                    <a:pt x="493" y="946"/>
                  </a:cubicBezTo>
                </a:path>
              </a:pathLst>
            </a:custGeom>
            <a:solidFill>
              <a:srgbClr val="FF3300"/>
            </a:solidFill>
            <a:ln w="12700">
              <a:solidFill>
                <a:schemeClr val="tx1"/>
              </a:solidFill>
              <a:round/>
              <a:headEnd/>
              <a:tailEnd/>
            </a:ln>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p>
          </p:txBody>
        </p:sp>
        <p:sp>
          <p:nvSpPr>
            <p:cNvPr id="113684" name="AutoShape 84"/>
            <p:cNvSpPr>
              <a:spLocks noChangeArrowheads="1"/>
            </p:cNvSpPr>
            <p:nvPr/>
          </p:nvSpPr>
          <p:spPr bwMode="auto">
            <a:xfrm>
              <a:off x="1824" y="2304"/>
              <a:ext cx="768" cy="240"/>
            </a:xfrm>
            <a:prstGeom prst="rightArrow">
              <a:avLst>
                <a:gd name="adj1" fmla="val 50000"/>
                <a:gd name="adj2" fmla="val 80000"/>
              </a:avLst>
            </a:prstGeom>
            <a:solidFill>
              <a:schemeClr val="accent2"/>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p>
          </p:txBody>
        </p:sp>
        <p:sp>
          <p:nvSpPr>
            <p:cNvPr id="113685" name="Text Box 85"/>
            <p:cNvSpPr txBox="1">
              <a:spLocks noChangeArrowheads="1"/>
            </p:cNvSpPr>
            <p:nvPr/>
          </p:nvSpPr>
          <p:spPr bwMode="auto">
            <a:xfrm>
              <a:off x="1537" y="1823"/>
              <a:ext cx="1085"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a:r>
                <a:rPr lang="en-US" altLang="en-US" sz="2000" b="1"/>
                <a:t>Crown or 20’</a:t>
              </a:r>
            </a:p>
            <a:p>
              <a:pPr algn="ctr"/>
              <a:r>
                <a:rPr lang="en-US" altLang="en-US" sz="2000" b="1"/>
                <a:t>1X</a:t>
              </a:r>
            </a:p>
          </p:txBody>
        </p:sp>
      </p:grpSp>
      <p:grpSp>
        <p:nvGrpSpPr>
          <p:cNvPr id="4" name="Group 86"/>
          <p:cNvGrpSpPr>
            <a:grpSpLocks/>
          </p:cNvGrpSpPr>
          <p:nvPr/>
        </p:nvGrpSpPr>
        <p:grpSpPr bwMode="auto">
          <a:xfrm>
            <a:off x="144463" y="3236913"/>
            <a:ext cx="1382712" cy="1219200"/>
            <a:chOff x="0" y="2784"/>
            <a:chExt cx="871" cy="768"/>
          </a:xfrm>
        </p:grpSpPr>
        <p:sp>
          <p:nvSpPr>
            <p:cNvPr id="113679" name="Freeform 87"/>
            <p:cNvSpPr>
              <a:spLocks/>
            </p:cNvSpPr>
            <p:nvPr/>
          </p:nvSpPr>
          <p:spPr bwMode="auto">
            <a:xfrm>
              <a:off x="672" y="3360"/>
              <a:ext cx="199" cy="159"/>
            </a:xfrm>
            <a:custGeom>
              <a:avLst/>
              <a:gdLst>
                <a:gd name="T0" fmla="*/ 0 w 199"/>
                <a:gd name="T1" fmla="*/ 159 h 159"/>
                <a:gd name="T2" fmla="*/ 24 w 199"/>
                <a:gd name="T3" fmla="*/ 150 h 159"/>
                <a:gd name="T4" fmla="*/ 41 w 199"/>
                <a:gd name="T5" fmla="*/ 101 h 159"/>
                <a:gd name="T6" fmla="*/ 74 w 199"/>
                <a:gd name="T7" fmla="*/ 60 h 159"/>
                <a:gd name="T8" fmla="*/ 82 w 199"/>
                <a:gd name="T9" fmla="*/ 85 h 159"/>
                <a:gd name="T10" fmla="*/ 123 w 199"/>
                <a:gd name="T11" fmla="*/ 19 h 159"/>
                <a:gd name="T12" fmla="*/ 139 w 199"/>
                <a:gd name="T13" fmla="*/ 2 h 159"/>
                <a:gd name="T14" fmla="*/ 148 w 199"/>
                <a:gd name="T15" fmla="*/ 68 h 159"/>
                <a:gd name="T16" fmla="*/ 164 w 199"/>
                <a:gd name="T17" fmla="*/ 43 h 159"/>
                <a:gd name="T18" fmla="*/ 181 w 199"/>
                <a:gd name="T19" fmla="*/ 101 h 15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9"/>
                <a:gd name="T31" fmla="*/ 0 h 159"/>
                <a:gd name="T32" fmla="*/ 199 w 199"/>
                <a:gd name="T33" fmla="*/ 159 h 15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9" h="159">
                  <a:moveTo>
                    <a:pt x="0" y="159"/>
                  </a:moveTo>
                  <a:cubicBezTo>
                    <a:pt x="8" y="156"/>
                    <a:pt x="18" y="156"/>
                    <a:pt x="24" y="150"/>
                  </a:cubicBezTo>
                  <a:cubicBezTo>
                    <a:pt x="27" y="147"/>
                    <a:pt x="39" y="105"/>
                    <a:pt x="41" y="101"/>
                  </a:cubicBezTo>
                  <a:cubicBezTo>
                    <a:pt x="52" y="78"/>
                    <a:pt x="57" y="76"/>
                    <a:pt x="74" y="60"/>
                  </a:cubicBezTo>
                  <a:cubicBezTo>
                    <a:pt x="77" y="68"/>
                    <a:pt x="73" y="83"/>
                    <a:pt x="82" y="85"/>
                  </a:cubicBezTo>
                  <a:cubicBezTo>
                    <a:pt x="110" y="92"/>
                    <a:pt x="123" y="20"/>
                    <a:pt x="123" y="19"/>
                  </a:cubicBezTo>
                  <a:cubicBezTo>
                    <a:pt x="125" y="12"/>
                    <a:pt x="134" y="8"/>
                    <a:pt x="139" y="2"/>
                  </a:cubicBezTo>
                  <a:cubicBezTo>
                    <a:pt x="142" y="24"/>
                    <a:pt x="136" y="49"/>
                    <a:pt x="148" y="68"/>
                  </a:cubicBezTo>
                  <a:cubicBezTo>
                    <a:pt x="153" y="76"/>
                    <a:pt x="158" y="51"/>
                    <a:pt x="164" y="43"/>
                  </a:cubicBezTo>
                  <a:cubicBezTo>
                    <a:pt x="199" y="0"/>
                    <a:pt x="181" y="53"/>
                    <a:pt x="181" y="101"/>
                  </a:cubicBezTo>
                </a:path>
              </a:pathLst>
            </a:custGeom>
            <a:solidFill>
              <a:srgbClr val="FF3300"/>
            </a:solidFill>
            <a:ln w="12700">
              <a:solidFill>
                <a:schemeClr val="tx1"/>
              </a:solidFill>
              <a:round/>
              <a:headEnd/>
              <a:tailEnd/>
            </a:ln>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p>
          </p:txBody>
        </p:sp>
        <p:grpSp>
          <p:nvGrpSpPr>
            <p:cNvPr id="113680" name="Group 88"/>
            <p:cNvGrpSpPr>
              <a:grpSpLocks/>
            </p:cNvGrpSpPr>
            <p:nvPr/>
          </p:nvGrpSpPr>
          <p:grpSpPr bwMode="auto">
            <a:xfrm>
              <a:off x="0" y="2784"/>
              <a:ext cx="672" cy="768"/>
              <a:chOff x="0" y="2784"/>
              <a:chExt cx="672" cy="768"/>
            </a:xfrm>
          </p:grpSpPr>
          <p:sp>
            <p:nvSpPr>
              <p:cNvPr id="113681" name="AutoShape 89"/>
              <p:cNvSpPr>
                <a:spLocks noChangeArrowheads="1"/>
              </p:cNvSpPr>
              <p:nvPr/>
            </p:nvSpPr>
            <p:spPr bwMode="auto">
              <a:xfrm>
                <a:off x="432" y="3312"/>
                <a:ext cx="240" cy="240"/>
              </a:xfrm>
              <a:prstGeom prst="rightArrow">
                <a:avLst>
                  <a:gd name="adj1" fmla="val 50000"/>
                  <a:gd name="adj2" fmla="val 25000"/>
                </a:avLst>
              </a:prstGeom>
              <a:solidFill>
                <a:schemeClr val="accent2"/>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p>
            </p:txBody>
          </p:sp>
          <p:sp>
            <p:nvSpPr>
              <p:cNvPr id="113682" name="Text Box 90"/>
              <p:cNvSpPr txBox="1">
                <a:spLocks noChangeArrowheads="1"/>
              </p:cNvSpPr>
              <p:nvPr/>
            </p:nvSpPr>
            <p:spPr bwMode="auto">
              <a:xfrm>
                <a:off x="0" y="2784"/>
                <a:ext cx="516"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a:r>
                  <a:rPr lang="en-US" altLang="en-US" sz="2000" b="1"/>
                  <a:t>Litter</a:t>
                </a:r>
              </a:p>
              <a:p>
                <a:pPr algn="ctr"/>
                <a:r>
                  <a:rPr lang="en-US" altLang="en-US" sz="2000" b="1"/>
                  <a:t>¼ X </a:t>
                </a:r>
              </a:p>
            </p:txBody>
          </p:sp>
        </p:grpSp>
      </p:grpSp>
      <p:sp>
        <p:nvSpPr>
          <p:cNvPr id="120926" name="Text Box 94"/>
          <p:cNvSpPr txBox="1">
            <a:spLocks noChangeArrowheads="1"/>
          </p:cNvSpPr>
          <p:nvPr/>
        </p:nvSpPr>
        <p:spPr bwMode="auto">
          <a:xfrm>
            <a:off x="3124200" y="5562600"/>
            <a:ext cx="58070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b="1"/>
              <a:t>For example, a 20-foot wind of </a:t>
            </a:r>
            <a:r>
              <a:rPr lang="en-US" altLang="en-US" b="1" u="sng"/>
              <a:t>12 mph</a:t>
            </a:r>
            <a:r>
              <a:rPr lang="en-US" altLang="en-US" b="1"/>
              <a:t> </a:t>
            </a:r>
          </a:p>
        </p:txBody>
      </p:sp>
      <p:sp>
        <p:nvSpPr>
          <p:cNvPr id="120927" name="Text Box 95"/>
          <p:cNvSpPr txBox="1">
            <a:spLocks noChangeArrowheads="1"/>
          </p:cNvSpPr>
          <p:nvPr/>
        </p:nvSpPr>
        <p:spPr bwMode="auto">
          <a:xfrm>
            <a:off x="3421063" y="4456113"/>
            <a:ext cx="26622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r>
              <a:rPr lang="en-US" altLang="en-US" sz="2000" b="1" u="sng"/>
              <a:t>12 mph</a:t>
            </a:r>
          </a:p>
          <a:p>
            <a:pPr algn="ctr" eaLnBrk="1" hangingPunct="1"/>
            <a:r>
              <a:rPr lang="en-US" altLang="en-US" sz="2000" b="1"/>
              <a:t>at crown flame level </a:t>
            </a:r>
          </a:p>
        </p:txBody>
      </p:sp>
      <p:sp>
        <p:nvSpPr>
          <p:cNvPr id="120928" name="Text Box 96"/>
          <p:cNvSpPr txBox="1">
            <a:spLocks noChangeArrowheads="1"/>
          </p:cNvSpPr>
          <p:nvPr/>
        </p:nvSpPr>
        <p:spPr bwMode="auto">
          <a:xfrm>
            <a:off x="6324600" y="3733800"/>
            <a:ext cx="25923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r>
              <a:rPr lang="en-US" altLang="en-US" sz="2000" b="1" u="sng"/>
              <a:t>9 mph</a:t>
            </a:r>
          </a:p>
          <a:p>
            <a:pPr algn="ctr" eaLnBrk="1" hangingPunct="1"/>
            <a:r>
              <a:rPr lang="en-US" altLang="en-US" sz="2000" b="1"/>
              <a:t>at grass flame level </a:t>
            </a:r>
          </a:p>
        </p:txBody>
      </p:sp>
      <p:sp>
        <p:nvSpPr>
          <p:cNvPr id="120929" name="Text Box 97"/>
          <p:cNvSpPr txBox="1">
            <a:spLocks noChangeArrowheads="1"/>
          </p:cNvSpPr>
          <p:nvPr/>
        </p:nvSpPr>
        <p:spPr bwMode="auto">
          <a:xfrm>
            <a:off x="296863" y="5318125"/>
            <a:ext cx="25050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r>
              <a:rPr lang="en-US" altLang="en-US" sz="2000" b="1" u="sng"/>
              <a:t>3 mph</a:t>
            </a:r>
          </a:p>
          <a:p>
            <a:pPr algn="ctr" eaLnBrk="1" hangingPunct="1"/>
            <a:r>
              <a:rPr lang="en-US" altLang="en-US" sz="2000" b="1"/>
              <a:t>At litter flame level </a:t>
            </a:r>
          </a:p>
        </p:txBody>
      </p:sp>
      <p:sp>
        <p:nvSpPr>
          <p:cNvPr id="1032" name="Rectangle 8"/>
          <p:cNvSpPr>
            <a:spLocks noChangeArrowheads="1"/>
          </p:cNvSpPr>
          <p:nvPr/>
        </p:nvSpPr>
        <p:spPr bwMode="auto">
          <a:xfrm>
            <a:off x="7239000" y="6629400"/>
            <a:ext cx="1905000" cy="381000"/>
          </a:xfrm>
          <a:prstGeom prst="rect">
            <a:avLst/>
          </a:prstGeom>
          <a:noFill/>
          <a:ln w="9525">
            <a:noFill/>
            <a:miter lim="800000"/>
            <a:headEnd/>
            <a:tailEnd/>
          </a:ln>
          <a:effec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r" eaLnBrk="1" hangingPunct="1"/>
            <a:r>
              <a:rPr lang="en-US" altLang="en-US" sz="1000"/>
              <a:t>12-</a:t>
            </a:r>
            <a:fld id="{B17F386B-45C8-4A89-9001-6EBF3B9C254C}" type="slidenum">
              <a:rPr lang="en-US" altLang="en-US" sz="1000"/>
              <a:pPr algn="r" eaLnBrk="1" hangingPunct="1"/>
              <a:t>110</a:t>
            </a:fld>
            <a:r>
              <a:rPr lang="en-US" altLang="en-US" sz="1000"/>
              <a:t>-S290-EP</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0927"/>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092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09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927" grpId="0"/>
      <p:bldP spid="120928" grpId="0"/>
      <p:bldP spid="12092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1" name="Text Box 2"/>
          <p:cNvSpPr txBox="1">
            <a:spLocks noChangeArrowheads="1"/>
          </p:cNvSpPr>
          <p:nvPr/>
        </p:nvSpPr>
        <p:spPr bwMode="auto">
          <a:xfrm>
            <a:off x="457200" y="533400"/>
            <a:ext cx="84264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r>
              <a:rPr lang="en-US" altLang="en-US" b="1">
                <a:solidFill>
                  <a:srgbClr val="000066"/>
                </a:solidFill>
                <a:latin typeface="Stimpson" pitchFamily="2" charset="0"/>
              </a:rPr>
              <a:t>Comparing FLAME Predictions to Reported Fatality Fires</a:t>
            </a:r>
          </a:p>
        </p:txBody>
      </p:sp>
      <p:grpSp>
        <p:nvGrpSpPr>
          <p:cNvPr id="94212" name="Group 3"/>
          <p:cNvGrpSpPr>
            <a:grpSpLocks/>
          </p:cNvGrpSpPr>
          <p:nvPr/>
        </p:nvGrpSpPr>
        <p:grpSpPr bwMode="auto">
          <a:xfrm>
            <a:off x="914400" y="1143000"/>
            <a:ext cx="4800600" cy="4800600"/>
            <a:chOff x="1296" y="720"/>
            <a:chExt cx="3024" cy="3024"/>
          </a:xfrm>
        </p:grpSpPr>
        <p:sp>
          <p:nvSpPr>
            <p:cNvPr id="94247" name="Rectangle 4"/>
            <p:cNvSpPr>
              <a:spLocks noChangeArrowheads="1"/>
            </p:cNvSpPr>
            <p:nvPr/>
          </p:nvSpPr>
          <p:spPr bwMode="auto">
            <a:xfrm>
              <a:off x="1296" y="720"/>
              <a:ext cx="3024" cy="3024"/>
            </a:xfrm>
            <a:prstGeom prst="rect">
              <a:avLst/>
            </a:prstGeom>
            <a:solidFill>
              <a:schemeClr val="bg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p>
          </p:txBody>
        </p:sp>
        <p:sp>
          <p:nvSpPr>
            <p:cNvPr id="94248" name="Line 5"/>
            <p:cNvSpPr>
              <a:spLocks noChangeShapeType="1"/>
            </p:cNvSpPr>
            <p:nvPr/>
          </p:nvSpPr>
          <p:spPr bwMode="auto">
            <a:xfrm>
              <a:off x="1296" y="3312"/>
              <a:ext cx="30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249" name="Line 6"/>
            <p:cNvSpPr>
              <a:spLocks noChangeShapeType="1"/>
            </p:cNvSpPr>
            <p:nvPr/>
          </p:nvSpPr>
          <p:spPr bwMode="auto">
            <a:xfrm>
              <a:off x="1296" y="2880"/>
              <a:ext cx="30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250" name="Line 7"/>
            <p:cNvSpPr>
              <a:spLocks noChangeShapeType="1"/>
            </p:cNvSpPr>
            <p:nvPr/>
          </p:nvSpPr>
          <p:spPr bwMode="auto">
            <a:xfrm>
              <a:off x="1296" y="2448"/>
              <a:ext cx="30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251" name="Line 8"/>
            <p:cNvSpPr>
              <a:spLocks noChangeShapeType="1"/>
            </p:cNvSpPr>
            <p:nvPr/>
          </p:nvSpPr>
          <p:spPr bwMode="auto">
            <a:xfrm>
              <a:off x="1296" y="2016"/>
              <a:ext cx="30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252" name="Line 9"/>
            <p:cNvSpPr>
              <a:spLocks noChangeShapeType="1"/>
            </p:cNvSpPr>
            <p:nvPr/>
          </p:nvSpPr>
          <p:spPr bwMode="auto">
            <a:xfrm>
              <a:off x="1296" y="1584"/>
              <a:ext cx="30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253" name="Line 10"/>
            <p:cNvSpPr>
              <a:spLocks noChangeShapeType="1"/>
            </p:cNvSpPr>
            <p:nvPr/>
          </p:nvSpPr>
          <p:spPr bwMode="auto">
            <a:xfrm>
              <a:off x="1296" y="1152"/>
              <a:ext cx="30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254" name="Line 11"/>
            <p:cNvSpPr>
              <a:spLocks noChangeShapeType="1"/>
            </p:cNvSpPr>
            <p:nvPr/>
          </p:nvSpPr>
          <p:spPr bwMode="auto">
            <a:xfrm>
              <a:off x="1728" y="720"/>
              <a:ext cx="0" cy="30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255" name="Line 12"/>
            <p:cNvSpPr>
              <a:spLocks noChangeShapeType="1"/>
            </p:cNvSpPr>
            <p:nvPr/>
          </p:nvSpPr>
          <p:spPr bwMode="auto">
            <a:xfrm>
              <a:off x="2160" y="720"/>
              <a:ext cx="0" cy="30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256" name="Line 13"/>
            <p:cNvSpPr>
              <a:spLocks noChangeShapeType="1"/>
            </p:cNvSpPr>
            <p:nvPr/>
          </p:nvSpPr>
          <p:spPr bwMode="auto">
            <a:xfrm>
              <a:off x="2592" y="720"/>
              <a:ext cx="0" cy="30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257" name="Line 14"/>
            <p:cNvSpPr>
              <a:spLocks noChangeShapeType="1"/>
            </p:cNvSpPr>
            <p:nvPr/>
          </p:nvSpPr>
          <p:spPr bwMode="auto">
            <a:xfrm>
              <a:off x="3024" y="720"/>
              <a:ext cx="0" cy="30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258" name="Line 15"/>
            <p:cNvSpPr>
              <a:spLocks noChangeShapeType="1"/>
            </p:cNvSpPr>
            <p:nvPr/>
          </p:nvSpPr>
          <p:spPr bwMode="auto">
            <a:xfrm>
              <a:off x="3456" y="720"/>
              <a:ext cx="0" cy="30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259" name="Line 16"/>
            <p:cNvSpPr>
              <a:spLocks noChangeShapeType="1"/>
            </p:cNvSpPr>
            <p:nvPr/>
          </p:nvSpPr>
          <p:spPr bwMode="auto">
            <a:xfrm>
              <a:off x="3888" y="720"/>
              <a:ext cx="0" cy="30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94213" name="Text Box 17"/>
          <p:cNvSpPr txBox="1">
            <a:spLocks noChangeArrowheads="1"/>
          </p:cNvSpPr>
          <p:nvPr/>
        </p:nvSpPr>
        <p:spPr bwMode="auto">
          <a:xfrm>
            <a:off x="1371600" y="5943600"/>
            <a:ext cx="374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000" b="1">
                <a:latin typeface="Times New Roman" pitchFamily="18" charset="0"/>
              </a:rPr>
              <a:t>100</a:t>
            </a:r>
          </a:p>
        </p:txBody>
      </p:sp>
      <p:sp>
        <p:nvSpPr>
          <p:cNvPr id="94214" name="Text Box 18"/>
          <p:cNvSpPr txBox="1">
            <a:spLocks noChangeArrowheads="1"/>
          </p:cNvSpPr>
          <p:nvPr/>
        </p:nvSpPr>
        <p:spPr bwMode="auto">
          <a:xfrm>
            <a:off x="2057400" y="5943600"/>
            <a:ext cx="374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000" b="1">
                <a:latin typeface="Times New Roman" pitchFamily="18" charset="0"/>
              </a:rPr>
              <a:t>200</a:t>
            </a:r>
          </a:p>
        </p:txBody>
      </p:sp>
      <p:sp>
        <p:nvSpPr>
          <p:cNvPr id="94215" name="Text Box 19"/>
          <p:cNvSpPr txBox="1">
            <a:spLocks noChangeArrowheads="1"/>
          </p:cNvSpPr>
          <p:nvPr/>
        </p:nvSpPr>
        <p:spPr bwMode="auto">
          <a:xfrm>
            <a:off x="2743200" y="5943600"/>
            <a:ext cx="374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000" b="1">
                <a:latin typeface="Times New Roman" pitchFamily="18" charset="0"/>
              </a:rPr>
              <a:t>300</a:t>
            </a:r>
          </a:p>
        </p:txBody>
      </p:sp>
      <p:sp>
        <p:nvSpPr>
          <p:cNvPr id="94216" name="Text Box 20"/>
          <p:cNvSpPr txBox="1">
            <a:spLocks noChangeArrowheads="1"/>
          </p:cNvSpPr>
          <p:nvPr/>
        </p:nvSpPr>
        <p:spPr bwMode="auto">
          <a:xfrm>
            <a:off x="3429000" y="5943600"/>
            <a:ext cx="374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000" b="1">
                <a:latin typeface="Times New Roman" pitchFamily="18" charset="0"/>
              </a:rPr>
              <a:t>400</a:t>
            </a:r>
          </a:p>
        </p:txBody>
      </p:sp>
      <p:sp>
        <p:nvSpPr>
          <p:cNvPr id="94217" name="Text Box 21"/>
          <p:cNvSpPr txBox="1">
            <a:spLocks noChangeArrowheads="1"/>
          </p:cNvSpPr>
          <p:nvPr/>
        </p:nvSpPr>
        <p:spPr bwMode="auto">
          <a:xfrm>
            <a:off x="4114800" y="5943600"/>
            <a:ext cx="374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000" b="1">
                <a:latin typeface="Times New Roman" pitchFamily="18" charset="0"/>
              </a:rPr>
              <a:t>500</a:t>
            </a:r>
          </a:p>
        </p:txBody>
      </p:sp>
      <p:sp>
        <p:nvSpPr>
          <p:cNvPr id="94218" name="Text Box 22"/>
          <p:cNvSpPr txBox="1">
            <a:spLocks noChangeArrowheads="1"/>
          </p:cNvSpPr>
          <p:nvPr/>
        </p:nvSpPr>
        <p:spPr bwMode="auto">
          <a:xfrm>
            <a:off x="4800600" y="5943600"/>
            <a:ext cx="374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000" b="1">
                <a:latin typeface="Times New Roman" pitchFamily="18" charset="0"/>
              </a:rPr>
              <a:t>600</a:t>
            </a:r>
          </a:p>
        </p:txBody>
      </p:sp>
      <p:sp>
        <p:nvSpPr>
          <p:cNvPr id="94219" name="Text Box 23"/>
          <p:cNvSpPr txBox="1">
            <a:spLocks noChangeArrowheads="1"/>
          </p:cNvSpPr>
          <p:nvPr/>
        </p:nvSpPr>
        <p:spPr bwMode="auto">
          <a:xfrm>
            <a:off x="533400" y="5105400"/>
            <a:ext cx="374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000" b="1">
                <a:latin typeface="Times New Roman" pitchFamily="18" charset="0"/>
              </a:rPr>
              <a:t>100</a:t>
            </a:r>
          </a:p>
        </p:txBody>
      </p:sp>
      <p:sp>
        <p:nvSpPr>
          <p:cNvPr id="94220" name="Text Box 24"/>
          <p:cNvSpPr txBox="1">
            <a:spLocks noChangeArrowheads="1"/>
          </p:cNvSpPr>
          <p:nvPr/>
        </p:nvSpPr>
        <p:spPr bwMode="auto">
          <a:xfrm>
            <a:off x="533400" y="4419600"/>
            <a:ext cx="374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000" b="1">
                <a:latin typeface="Times New Roman" pitchFamily="18" charset="0"/>
              </a:rPr>
              <a:t>200</a:t>
            </a:r>
          </a:p>
        </p:txBody>
      </p:sp>
      <p:sp>
        <p:nvSpPr>
          <p:cNvPr id="94221" name="Text Box 25"/>
          <p:cNvSpPr txBox="1">
            <a:spLocks noChangeArrowheads="1"/>
          </p:cNvSpPr>
          <p:nvPr/>
        </p:nvSpPr>
        <p:spPr bwMode="auto">
          <a:xfrm>
            <a:off x="533400" y="3733800"/>
            <a:ext cx="374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000" b="1">
                <a:latin typeface="Times New Roman" pitchFamily="18" charset="0"/>
              </a:rPr>
              <a:t>300</a:t>
            </a:r>
          </a:p>
        </p:txBody>
      </p:sp>
      <p:sp>
        <p:nvSpPr>
          <p:cNvPr id="94222" name="Text Box 26"/>
          <p:cNvSpPr txBox="1">
            <a:spLocks noChangeArrowheads="1"/>
          </p:cNvSpPr>
          <p:nvPr/>
        </p:nvSpPr>
        <p:spPr bwMode="auto">
          <a:xfrm>
            <a:off x="533400" y="3048000"/>
            <a:ext cx="374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000" b="1">
                <a:latin typeface="Times New Roman" pitchFamily="18" charset="0"/>
              </a:rPr>
              <a:t>400</a:t>
            </a:r>
          </a:p>
        </p:txBody>
      </p:sp>
      <p:sp>
        <p:nvSpPr>
          <p:cNvPr id="94223" name="Text Box 27"/>
          <p:cNvSpPr txBox="1">
            <a:spLocks noChangeArrowheads="1"/>
          </p:cNvSpPr>
          <p:nvPr/>
        </p:nvSpPr>
        <p:spPr bwMode="auto">
          <a:xfrm>
            <a:off x="533400" y="2362200"/>
            <a:ext cx="374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000" b="1">
                <a:latin typeface="Times New Roman" pitchFamily="18" charset="0"/>
              </a:rPr>
              <a:t>500</a:t>
            </a:r>
          </a:p>
        </p:txBody>
      </p:sp>
      <p:sp>
        <p:nvSpPr>
          <p:cNvPr id="94224" name="Text Box 28"/>
          <p:cNvSpPr txBox="1">
            <a:spLocks noChangeArrowheads="1"/>
          </p:cNvSpPr>
          <p:nvPr/>
        </p:nvSpPr>
        <p:spPr bwMode="auto">
          <a:xfrm>
            <a:off x="533400" y="1676400"/>
            <a:ext cx="374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000" b="1">
                <a:latin typeface="Times New Roman" pitchFamily="18" charset="0"/>
              </a:rPr>
              <a:t>600</a:t>
            </a:r>
          </a:p>
        </p:txBody>
      </p:sp>
      <p:sp>
        <p:nvSpPr>
          <p:cNvPr id="94225" name="Text Box 29"/>
          <p:cNvSpPr txBox="1">
            <a:spLocks noChangeArrowheads="1"/>
          </p:cNvSpPr>
          <p:nvPr/>
        </p:nvSpPr>
        <p:spPr bwMode="auto">
          <a:xfrm>
            <a:off x="1066800" y="6172200"/>
            <a:ext cx="55753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800" b="1">
                <a:latin typeface="Times New Roman" pitchFamily="18" charset="0"/>
              </a:rPr>
              <a:t>ROS-ratio measured from fatality investigation reports</a:t>
            </a:r>
          </a:p>
        </p:txBody>
      </p:sp>
      <p:sp>
        <p:nvSpPr>
          <p:cNvPr id="94226" name="Text Box 30"/>
          <p:cNvSpPr txBox="1">
            <a:spLocks noChangeArrowheads="1"/>
          </p:cNvSpPr>
          <p:nvPr/>
        </p:nvSpPr>
        <p:spPr bwMode="auto">
          <a:xfrm rot="-5400000">
            <a:off x="-1270793" y="3534568"/>
            <a:ext cx="33655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800" b="1">
                <a:latin typeface="Times New Roman" pitchFamily="18" charset="0"/>
              </a:rPr>
              <a:t>ROS-ratio predicted by FLAME</a:t>
            </a:r>
          </a:p>
        </p:txBody>
      </p:sp>
      <p:sp>
        <p:nvSpPr>
          <p:cNvPr id="94227" name="Line 31"/>
          <p:cNvSpPr>
            <a:spLocks noChangeShapeType="1"/>
          </p:cNvSpPr>
          <p:nvPr/>
        </p:nvSpPr>
        <p:spPr bwMode="auto">
          <a:xfrm flipV="1">
            <a:off x="914400" y="1143000"/>
            <a:ext cx="4800600" cy="4800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3" name="Group 32"/>
          <p:cNvGrpSpPr>
            <a:grpSpLocks/>
          </p:cNvGrpSpPr>
          <p:nvPr/>
        </p:nvGrpSpPr>
        <p:grpSpPr bwMode="auto">
          <a:xfrm>
            <a:off x="1371600" y="4343400"/>
            <a:ext cx="873125" cy="533400"/>
            <a:chOff x="1296" y="3072"/>
            <a:chExt cx="550" cy="336"/>
          </a:xfrm>
        </p:grpSpPr>
        <p:sp>
          <p:nvSpPr>
            <p:cNvPr id="94245" name="AutoShape 33"/>
            <p:cNvSpPr>
              <a:spLocks noChangeArrowheads="1"/>
            </p:cNvSpPr>
            <p:nvPr/>
          </p:nvSpPr>
          <p:spPr bwMode="auto">
            <a:xfrm>
              <a:off x="1488" y="3312"/>
              <a:ext cx="96" cy="96"/>
            </a:xfrm>
            <a:prstGeom prst="star4">
              <a:avLst>
                <a:gd name="adj" fmla="val 20833"/>
              </a:avLst>
            </a:prstGeom>
            <a:solidFill>
              <a:srgbClr val="003366"/>
            </a:solidFill>
            <a:ln w="9525">
              <a:solidFill>
                <a:srgbClr val="FF3300"/>
              </a:solidFill>
              <a:miter lim="800000"/>
              <a:headEnd/>
              <a:tailEnd/>
            </a:ln>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p>
          </p:txBody>
        </p:sp>
        <p:sp>
          <p:nvSpPr>
            <p:cNvPr id="94246" name="Text Box 34"/>
            <p:cNvSpPr txBox="1">
              <a:spLocks noChangeArrowheads="1"/>
            </p:cNvSpPr>
            <p:nvPr/>
          </p:nvSpPr>
          <p:spPr bwMode="auto">
            <a:xfrm>
              <a:off x="1296" y="3072"/>
              <a:ext cx="55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600" b="1">
                  <a:latin typeface="Times New Roman" pitchFamily="18" charset="0"/>
                </a:rPr>
                <a:t>Cramer</a:t>
              </a:r>
            </a:p>
          </p:txBody>
        </p:sp>
      </p:grpSp>
      <p:grpSp>
        <p:nvGrpSpPr>
          <p:cNvPr id="4" name="Group 35"/>
          <p:cNvGrpSpPr>
            <a:grpSpLocks/>
          </p:cNvGrpSpPr>
          <p:nvPr/>
        </p:nvGrpSpPr>
        <p:grpSpPr bwMode="auto">
          <a:xfrm>
            <a:off x="1524000" y="5181600"/>
            <a:ext cx="838200" cy="488950"/>
            <a:chOff x="1680" y="3264"/>
            <a:chExt cx="528" cy="308"/>
          </a:xfrm>
        </p:grpSpPr>
        <p:sp>
          <p:nvSpPr>
            <p:cNvPr id="94243" name="AutoShape 36"/>
            <p:cNvSpPr>
              <a:spLocks noChangeArrowheads="1"/>
            </p:cNvSpPr>
            <p:nvPr/>
          </p:nvSpPr>
          <p:spPr bwMode="auto">
            <a:xfrm>
              <a:off x="1680" y="3264"/>
              <a:ext cx="96" cy="96"/>
            </a:xfrm>
            <a:prstGeom prst="star4">
              <a:avLst>
                <a:gd name="adj" fmla="val 20833"/>
              </a:avLst>
            </a:prstGeom>
            <a:solidFill>
              <a:srgbClr val="003366"/>
            </a:solidFill>
            <a:ln w="9525">
              <a:solidFill>
                <a:srgbClr val="FF3300"/>
              </a:solidFill>
              <a:miter lim="800000"/>
              <a:headEnd/>
              <a:tailEnd/>
            </a:ln>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p>
          </p:txBody>
        </p:sp>
        <p:sp>
          <p:nvSpPr>
            <p:cNvPr id="94244" name="Text Box 37"/>
            <p:cNvSpPr txBox="1">
              <a:spLocks noChangeArrowheads="1"/>
            </p:cNvSpPr>
            <p:nvPr/>
          </p:nvSpPr>
          <p:spPr bwMode="auto">
            <a:xfrm>
              <a:off x="1728" y="3360"/>
              <a:ext cx="48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600" b="1">
                  <a:latin typeface="Times New Roman" pitchFamily="18" charset="0"/>
                </a:rPr>
                <a:t>30mile</a:t>
              </a:r>
            </a:p>
          </p:txBody>
        </p:sp>
      </p:grpSp>
      <p:grpSp>
        <p:nvGrpSpPr>
          <p:cNvPr id="5" name="Group 38"/>
          <p:cNvGrpSpPr>
            <a:grpSpLocks/>
          </p:cNvGrpSpPr>
          <p:nvPr/>
        </p:nvGrpSpPr>
        <p:grpSpPr bwMode="auto">
          <a:xfrm>
            <a:off x="4191000" y="2209800"/>
            <a:ext cx="1647825" cy="381000"/>
            <a:chOff x="3408" y="1200"/>
            <a:chExt cx="1038" cy="240"/>
          </a:xfrm>
        </p:grpSpPr>
        <p:sp>
          <p:nvSpPr>
            <p:cNvPr id="94241" name="AutoShape 39"/>
            <p:cNvSpPr>
              <a:spLocks noChangeArrowheads="1"/>
            </p:cNvSpPr>
            <p:nvPr/>
          </p:nvSpPr>
          <p:spPr bwMode="auto">
            <a:xfrm>
              <a:off x="3408" y="1344"/>
              <a:ext cx="96" cy="96"/>
            </a:xfrm>
            <a:prstGeom prst="star4">
              <a:avLst>
                <a:gd name="adj" fmla="val 20833"/>
              </a:avLst>
            </a:prstGeom>
            <a:solidFill>
              <a:srgbClr val="FF3300"/>
            </a:solidFill>
            <a:ln w="9525">
              <a:solidFill>
                <a:srgbClr val="FF3300"/>
              </a:solidFill>
              <a:miter lim="800000"/>
              <a:headEnd/>
              <a:tailEnd/>
            </a:ln>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p>
          </p:txBody>
        </p:sp>
        <p:sp>
          <p:nvSpPr>
            <p:cNvPr id="94242" name="Text Box 40"/>
            <p:cNvSpPr txBox="1">
              <a:spLocks noChangeArrowheads="1"/>
            </p:cNvSpPr>
            <p:nvPr/>
          </p:nvSpPr>
          <p:spPr bwMode="auto">
            <a:xfrm>
              <a:off x="3552" y="1200"/>
              <a:ext cx="89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600" b="1">
                  <a:latin typeface="Times New Roman" pitchFamily="18" charset="0"/>
                </a:rPr>
                <a:t>South Canyon</a:t>
              </a:r>
            </a:p>
          </p:txBody>
        </p:sp>
      </p:grpSp>
      <p:grpSp>
        <p:nvGrpSpPr>
          <p:cNvPr id="6" name="Group 41"/>
          <p:cNvGrpSpPr>
            <a:grpSpLocks/>
          </p:cNvGrpSpPr>
          <p:nvPr/>
        </p:nvGrpSpPr>
        <p:grpSpPr bwMode="auto">
          <a:xfrm>
            <a:off x="3810000" y="2209800"/>
            <a:ext cx="646113" cy="381000"/>
            <a:chOff x="3120" y="1200"/>
            <a:chExt cx="407" cy="240"/>
          </a:xfrm>
        </p:grpSpPr>
        <p:sp>
          <p:nvSpPr>
            <p:cNvPr id="94239" name="AutoShape 42"/>
            <p:cNvSpPr>
              <a:spLocks noChangeArrowheads="1"/>
            </p:cNvSpPr>
            <p:nvPr/>
          </p:nvSpPr>
          <p:spPr bwMode="auto">
            <a:xfrm>
              <a:off x="3360" y="1344"/>
              <a:ext cx="96" cy="96"/>
            </a:xfrm>
            <a:prstGeom prst="star4">
              <a:avLst>
                <a:gd name="adj" fmla="val 20833"/>
              </a:avLst>
            </a:prstGeom>
            <a:solidFill>
              <a:srgbClr val="003366"/>
            </a:solidFill>
            <a:ln w="9525">
              <a:solidFill>
                <a:srgbClr val="FF3300"/>
              </a:solidFill>
              <a:miter lim="800000"/>
              <a:headEnd/>
              <a:tailEnd/>
            </a:ln>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p>
          </p:txBody>
        </p:sp>
        <p:sp>
          <p:nvSpPr>
            <p:cNvPr id="94240" name="Text Box 43"/>
            <p:cNvSpPr txBox="1">
              <a:spLocks noChangeArrowheads="1"/>
            </p:cNvSpPr>
            <p:nvPr/>
          </p:nvSpPr>
          <p:spPr bwMode="auto">
            <a:xfrm>
              <a:off x="3120" y="1200"/>
              <a:ext cx="40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600" b="1">
                  <a:latin typeface="Times New Roman" pitchFamily="18" charset="0"/>
                </a:rPr>
                <a:t>Dude</a:t>
              </a:r>
            </a:p>
          </p:txBody>
        </p:sp>
      </p:grpSp>
      <p:sp>
        <p:nvSpPr>
          <p:cNvPr id="94232" name="AutoShape 44"/>
          <p:cNvSpPr>
            <a:spLocks noChangeArrowheads="1"/>
          </p:cNvSpPr>
          <p:nvPr/>
        </p:nvSpPr>
        <p:spPr bwMode="auto">
          <a:xfrm>
            <a:off x="5943600" y="1295400"/>
            <a:ext cx="1905000" cy="685800"/>
          </a:xfrm>
          <a:prstGeom prst="wedgeRectCallout">
            <a:avLst>
              <a:gd name="adj1" fmla="val -86000"/>
              <a:gd name="adj2" fmla="val -4398"/>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800" b="1"/>
              <a:t>Line of perfect </a:t>
            </a:r>
          </a:p>
          <a:p>
            <a:pPr eaLnBrk="1" hangingPunct="1"/>
            <a:r>
              <a:rPr lang="en-US" altLang="en-US" sz="1800" b="1"/>
              <a:t>agreement</a:t>
            </a:r>
          </a:p>
          <a:p>
            <a:pPr algn="ctr" eaLnBrk="1" hangingPunct="1"/>
            <a:endParaRPr lang="en-US" altLang="en-US" sz="1800" b="1"/>
          </a:p>
        </p:txBody>
      </p:sp>
      <p:grpSp>
        <p:nvGrpSpPr>
          <p:cNvPr id="7" name="Group 45"/>
          <p:cNvGrpSpPr>
            <a:grpSpLocks/>
          </p:cNvGrpSpPr>
          <p:nvPr/>
        </p:nvGrpSpPr>
        <p:grpSpPr bwMode="auto">
          <a:xfrm>
            <a:off x="914400" y="1143000"/>
            <a:ext cx="6781800" cy="4800600"/>
            <a:chOff x="1296" y="528"/>
            <a:chExt cx="4272" cy="3024"/>
          </a:xfrm>
        </p:grpSpPr>
        <p:grpSp>
          <p:nvGrpSpPr>
            <p:cNvPr id="94235" name="Group 46"/>
            <p:cNvGrpSpPr>
              <a:grpSpLocks/>
            </p:cNvGrpSpPr>
            <p:nvPr/>
          </p:nvGrpSpPr>
          <p:grpSpPr bwMode="auto">
            <a:xfrm>
              <a:off x="1296" y="528"/>
              <a:ext cx="3024" cy="3024"/>
              <a:chOff x="1296" y="528"/>
              <a:chExt cx="3024" cy="3024"/>
            </a:xfrm>
          </p:grpSpPr>
          <p:sp>
            <p:nvSpPr>
              <p:cNvPr id="94237" name="Line 47"/>
              <p:cNvSpPr>
                <a:spLocks noChangeShapeType="1"/>
              </p:cNvSpPr>
              <p:nvPr/>
            </p:nvSpPr>
            <p:spPr bwMode="auto">
              <a:xfrm flipV="1">
                <a:off x="1296" y="1104"/>
                <a:ext cx="3024" cy="2448"/>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94238" name="Line 48"/>
              <p:cNvSpPr>
                <a:spLocks noChangeShapeType="1"/>
              </p:cNvSpPr>
              <p:nvPr/>
            </p:nvSpPr>
            <p:spPr bwMode="auto">
              <a:xfrm flipV="1">
                <a:off x="1296" y="528"/>
                <a:ext cx="2496" cy="3024"/>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94236" name="AutoShape 49"/>
            <p:cNvSpPr>
              <a:spLocks noChangeArrowheads="1"/>
            </p:cNvSpPr>
            <p:nvPr/>
          </p:nvSpPr>
          <p:spPr bwMode="auto">
            <a:xfrm>
              <a:off x="4368" y="1632"/>
              <a:ext cx="1200" cy="240"/>
            </a:xfrm>
            <a:prstGeom prst="wedgeRectCallout">
              <a:avLst>
                <a:gd name="adj1" fmla="val -110000"/>
                <a:gd name="adj2" fmla="val -32917"/>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800" b="1"/>
                <a:t>20% difference</a:t>
              </a:r>
            </a:p>
            <a:p>
              <a:pPr algn="ctr" eaLnBrk="1" hangingPunct="1"/>
              <a:endParaRPr lang="en-US" altLang="en-US" sz="1800" b="1"/>
            </a:p>
          </p:txBody>
        </p:sp>
      </p:grpSp>
      <p:sp>
        <p:nvSpPr>
          <p:cNvPr id="406578" name="Text Box 50"/>
          <p:cNvSpPr txBox="1">
            <a:spLocks noChangeArrowheads="1"/>
          </p:cNvSpPr>
          <p:nvPr/>
        </p:nvSpPr>
        <p:spPr bwMode="auto">
          <a:xfrm>
            <a:off x="5867400" y="3413125"/>
            <a:ext cx="3048000"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800"/>
              <a:t>Fatality reports must reconstruct a probable picture, and assumptions are made in comparing reported data with FLAME predictions, but the general agreement suggests the predictions are realistic.</a:t>
            </a:r>
            <a:r>
              <a:rPr lang="en-US" altLang="en-US" sz="1800" b="1"/>
              <a:t> </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65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657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1" name="Picture 4" descr="Wind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88" y="-3175"/>
            <a:ext cx="9196388"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2" name="Rectangle 2"/>
          <p:cNvSpPr>
            <a:spLocks noGrp="1" noChangeArrowheads="1"/>
          </p:cNvSpPr>
          <p:nvPr>
            <p:ph type="title"/>
          </p:nvPr>
        </p:nvSpPr>
        <p:spPr>
          <a:xfrm>
            <a:off x="685800" y="261938"/>
            <a:ext cx="7772400" cy="1143000"/>
          </a:xfrm>
        </p:spPr>
        <p:txBody>
          <a:bodyPr/>
          <a:lstStyle/>
          <a:p>
            <a:pPr eaLnBrk="1" hangingPunct="1"/>
            <a:r>
              <a:rPr lang="en-US" altLang="en-US" sz="3200" smtClean="0">
                <a:solidFill>
                  <a:schemeClr val="tx1"/>
                </a:solidFill>
              </a:rPr>
              <a:t>Flame-Level Wind Speed</a:t>
            </a:r>
            <a:br>
              <a:rPr lang="en-US" altLang="en-US" sz="3200" smtClean="0">
                <a:solidFill>
                  <a:schemeClr val="tx1"/>
                </a:solidFill>
              </a:rPr>
            </a:br>
            <a:r>
              <a:rPr lang="en-US" altLang="en-US" sz="3200" smtClean="0">
                <a:solidFill>
                  <a:schemeClr val="tx1"/>
                </a:solidFill>
              </a:rPr>
              <a:t>for Different Fuel Types</a:t>
            </a:r>
          </a:p>
        </p:txBody>
      </p:sp>
      <p:sp>
        <p:nvSpPr>
          <p:cNvPr id="114693" name="Rectangle 5"/>
          <p:cNvSpPr>
            <a:spLocks noChangeArrowheads="1"/>
          </p:cNvSpPr>
          <p:nvPr/>
        </p:nvSpPr>
        <p:spPr bwMode="auto">
          <a:xfrm>
            <a:off x="330200" y="1752600"/>
            <a:ext cx="8458200" cy="4648200"/>
          </a:xfrm>
          <a:prstGeom prst="rect">
            <a:avLst/>
          </a:prstGeom>
          <a:solidFill>
            <a:schemeClr val="bg1"/>
          </a:solidFill>
          <a:ln w="19050">
            <a:solidFill>
              <a:schemeClr val="tx1"/>
            </a:solidFill>
            <a:miter lim="800000"/>
            <a:headEnd/>
            <a:tailEnd/>
          </a:ln>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p>
        </p:txBody>
      </p:sp>
      <p:sp>
        <p:nvSpPr>
          <p:cNvPr id="114694" name="Line 6"/>
          <p:cNvSpPr>
            <a:spLocks noChangeShapeType="1"/>
          </p:cNvSpPr>
          <p:nvPr/>
        </p:nvSpPr>
        <p:spPr bwMode="auto">
          <a:xfrm flipH="1">
            <a:off x="6784975" y="1752600"/>
            <a:ext cx="0" cy="457200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4695" name="Line 7"/>
          <p:cNvSpPr>
            <a:spLocks noChangeShapeType="1"/>
          </p:cNvSpPr>
          <p:nvPr/>
        </p:nvSpPr>
        <p:spPr bwMode="auto">
          <a:xfrm flipH="1">
            <a:off x="6556375" y="4495800"/>
            <a:ext cx="228600"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4697" name="Line 9"/>
          <p:cNvSpPr>
            <a:spLocks noChangeShapeType="1"/>
          </p:cNvSpPr>
          <p:nvPr/>
        </p:nvSpPr>
        <p:spPr bwMode="auto">
          <a:xfrm flipH="1">
            <a:off x="6553200" y="5867400"/>
            <a:ext cx="228600"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2" name="Group 10"/>
          <p:cNvGrpSpPr>
            <a:grpSpLocks/>
          </p:cNvGrpSpPr>
          <p:nvPr/>
        </p:nvGrpSpPr>
        <p:grpSpPr bwMode="auto">
          <a:xfrm>
            <a:off x="1600200" y="4191000"/>
            <a:ext cx="4872038" cy="793750"/>
            <a:chOff x="432" y="2544"/>
            <a:chExt cx="3069" cy="500"/>
          </a:xfrm>
        </p:grpSpPr>
        <p:sp>
          <p:nvSpPr>
            <p:cNvPr id="121867" name="Text Box 11"/>
            <p:cNvSpPr txBox="1">
              <a:spLocks noChangeArrowheads="1"/>
            </p:cNvSpPr>
            <p:nvPr/>
          </p:nvSpPr>
          <p:spPr bwMode="auto">
            <a:xfrm flipH="1">
              <a:off x="2354" y="2544"/>
              <a:ext cx="1147" cy="500"/>
            </a:xfrm>
            <a:prstGeom prst="rect">
              <a:avLst/>
            </a:prstGeom>
            <a:noFill/>
            <a:ln w="9525">
              <a:noFill/>
              <a:miter lim="800000"/>
              <a:headEnd/>
              <a:tailEnd/>
            </a:ln>
            <a:effec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a:r>
                <a:rPr lang="en-US" altLang="en-US" sz="2600" b="1">
                  <a:solidFill>
                    <a:schemeClr val="accent2"/>
                  </a:solidFill>
                  <a:effectLst>
                    <a:outerShdw blurRad="38100" dist="38100" dir="2700000" algn="tl">
                      <a:srgbClr val="C0C0C0"/>
                    </a:outerShdw>
                  </a:effectLst>
                </a:rPr>
                <a:t>Grass Fire</a:t>
              </a:r>
            </a:p>
            <a:p>
              <a:pPr algn="ctr"/>
              <a:r>
                <a:rPr lang="en-US" altLang="en-US" sz="2000" b="1">
                  <a:effectLst>
                    <a:outerShdw blurRad="38100" dist="38100" dir="2700000" algn="tl">
                      <a:srgbClr val="C0C0C0"/>
                    </a:outerShdw>
                  </a:effectLst>
                </a:rPr>
                <a:t>(eye-level)</a:t>
              </a:r>
              <a:endParaRPr lang="en-US" altLang="en-US" sz="2000" b="1">
                <a:solidFill>
                  <a:srgbClr val="FF0000"/>
                </a:solidFill>
                <a:effectLst>
                  <a:outerShdw blurRad="38100" dist="38100" dir="2700000" algn="tl">
                    <a:srgbClr val="C0C0C0"/>
                  </a:outerShdw>
                </a:effectLst>
              </a:endParaRPr>
            </a:p>
          </p:txBody>
        </p:sp>
        <p:sp>
          <p:nvSpPr>
            <p:cNvPr id="114710" name="AutoShape 12"/>
            <p:cNvSpPr>
              <a:spLocks noChangeArrowheads="1"/>
            </p:cNvSpPr>
            <p:nvPr/>
          </p:nvSpPr>
          <p:spPr bwMode="auto">
            <a:xfrm flipH="1">
              <a:off x="1056" y="2592"/>
              <a:ext cx="624" cy="288"/>
            </a:xfrm>
            <a:prstGeom prst="leftArrow">
              <a:avLst>
                <a:gd name="adj1" fmla="val 50000"/>
                <a:gd name="adj2" fmla="val 54167"/>
              </a:avLst>
            </a:prstGeom>
            <a:solidFill>
              <a:schemeClr val="accent2"/>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p>
          </p:txBody>
        </p:sp>
        <p:sp>
          <p:nvSpPr>
            <p:cNvPr id="114711" name="Text Box 13"/>
            <p:cNvSpPr txBox="1">
              <a:spLocks noChangeArrowheads="1"/>
            </p:cNvSpPr>
            <p:nvPr/>
          </p:nvSpPr>
          <p:spPr bwMode="auto">
            <a:xfrm flipH="1">
              <a:off x="432" y="2592"/>
              <a:ext cx="486"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r>
                <a:rPr lang="en-US" altLang="en-US" sz="2600" b="1"/>
                <a:t>¾ X</a:t>
              </a:r>
            </a:p>
          </p:txBody>
        </p:sp>
      </p:grpSp>
      <p:sp>
        <p:nvSpPr>
          <p:cNvPr id="114699" name="Line 14"/>
          <p:cNvSpPr>
            <a:spLocks noChangeShapeType="1"/>
          </p:cNvSpPr>
          <p:nvPr/>
        </p:nvSpPr>
        <p:spPr bwMode="auto">
          <a:xfrm flipH="1">
            <a:off x="6557963" y="2514600"/>
            <a:ext cx="228600"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3" name="Group 15"/>
          <p:cNvGrpSpPr>
            <a:grpSpLocks/>
          </p:cNvGrpSpPr>
          <p:nvPr/>
        </p:nvGrpSpPr>
        <p:grpSpPr bwMode="auto">
          <a:xfrm>
            <a:off x="1527175" y="2286000"/>
            <a:ext cx="4951413" cy="793750"/>
            <a:chOff x="386" y="1344"/>
            <a:chExt cx="3119" cy="500"/>
          </a:xfrm>
        </p:grpSpPr>
        <p:sp>
          <p:nvSpPr>
            <p:cNvPr id="121872" name="Text Box 16"/>
            <p:cNvSpPr txBox="1">
              <a:spLocks noChangeArrowheads="1"/>
            </p:cNvSpPr>
            <p:nvPr/>
          </p:nvSpPr>
          <p:spPr bwMode="auto">
            <a:xfrm flipH="1">
              <a:off x="2210" y="1344"/>
              <a:ext cx="1295" cy="500"/>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r>
                <a:rPr lang="en-US" altLang="en-US" sz="2600" b="1">
                  <a:solidFill>
                    <a:schemeClr val="accent2"/>
                  </a:solidFill>
                  <a:effectLst>
                    <a:outerShdw blurRad="38100" dist="38100" dir="2700000" algn="tl">
                      <a:srgbClr val="C0C0C0"/>
                    </a:outerShdw>
                  </a:effectLst>
                </a:rPr>
                <a:t>Crown Fire</a:t>
              </a:r>
            </a:p>
            <a:p>
              <a:pPr algn="ctr"/>
              <a:r>
                <a:rPr lang="en-US" altLang="en-US" sz="2000" b="1">
                  <a:effectLst>
                    <a:outerShdw blurRad="38100" dist="38100" dir="2700000" algn="tl">
                      <a:srgbClr val="C0C0C0"/>
                    </a:outerShdw>
                  </a:effectLst>
                </a:rPr>
                <a:t>(20-ft winds)</a:t>
              </a:r>
              <a:endParaRPr lang="en-US" altLang="en-US" sz="2000" b="1">
                <a:solidFill>
                  <a:srgbClr val="FF0000"/>
                </a:solidFill>
                <a:effectLst>
                  <a:outerShdw blurRad="38100" dist="38100" dir="2700000" algn="tl">
                    <a:srgbClr val="C0C0C0"/>
                  </a:outerShdw>
                </a:effectLst>
              </a:endParaRPr>
            </a:p>
          </p:txBody>
        </p:sp>
        <p:grpSp>
          <p:nvGrpSpPr>
            <p:cNvPr id="114706" name="Group 17"/>
            <p:cNvGrpSpPr>
              <a:grpSpLocks/>
            </p:cNvGrpSpPr>
            <p:nvPr/>
          </p:nvGrpSpPr>
          <p:grpSpPr bwMode="auto">
            <a:xfrm>
              <a:off x="386" y="1392"/>
              <a:ext cx="1534" cy="336"/>
              <a:chOff x="386" y="1584"/>
              <a:chExt cx="1534" cy="336"/>
            </a:xfrm>
          </p:grpSpPr>
          <p:sp>
            <p:nvSpPr>
              <p:cNvPr id="114707" name="AutoShape 18"/>
              <p:cNvSpPr>
                <a:spLocks noChangeArrowheads="1"/>
              </p:cNvSpPr>
              <p:nvPr/>
            </p:nvSpPr>
            <p:spPr bwMode="auto">
              <a:xfrm flipH="1">
                <a:off x="1056" y="1632"/>
                <a:ext cx="864" cy="288"/>
              </a:xfrm>
              <a:prstGeom prst="leftArrow">
                <a:avLst>
                  <a:gd name="adj1" fmla="val 50000"/>
                  <a:gd name="adj2" fmla="val 75000"/>
                </a:avLst>
              </a:prstGeom>
              <a:solidFill>
                <a:schemeClr val="accent2"/>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p>
            </p:txBody>
          </p:sp>
          <p:sp>
            <p:nvSpPr>
              <p:cNvPr id="114708" name="Text Box 19"/>
              <p:cNvSpPr txBox="1">
                <a:spLocks noChangeArrowheads="1"/>
              </p:cNvSpPr>
              <p:nvPr/>
            </p:nvSpPr>
            <p:spPr bwMode="auto">
              <a:xfrm flipH="1">
                <a:off x="386" y="1584"/>
                <a:ext cx="428"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r>
                  <a:rPr lang="en-US" altLang="en-US" sz="2600" b="1"/>
                  <a:t>1 X</a:t>
                </a:r>
              </a:p>
            </p:txBody>
          </p:sp>
        </p:grpSp>
      </p:grpSp>
      <p:grpSp>
        <p:nvGrpSpPr>
          <p:cNvPr id="5" name="Group 20"/>
          <p:cNvGrpSpPr>
            <a:grpSpLocks/>
          </p:cNvGrpSpPr>
          <p:nvPr/>
        </p:nvGrpSpPr>
        <p:grpSpPr bwMode="auto">
          <a:xfrm>
            <a:off x="1524000" y="5562600"/>
            <a:ext cx="5046663" cy="488950"/>
            <a:chOff x="454" y="3456"/>
            <a:chExt cx="3179" cy="308"/>
          </a:xfrm>
        </p:grpSpPr>
        <p:sp>
          <p:nvSpPr>
            <p:cNvPr id="121877" name="Text Box 21"/>
            <p:cNvSpPr txBox="1">
              <a:spLocks noChangeArrowheads="1"/>
            </p:cNvSpPr>
            <p:nvPr/>
          </p:nvSpPr>
          <p:spPr bwMode="auto">
            <a:xfrm flipH="1">
              <a:off x="1344" y="3456"/>
              <a:ext cx="2289" cy="308"/>
            </a:xfrm>
            <a:prstGeom prst="rect">
              <a:avLst/>
            </a:prstGeom>
            <a:noFill/>
            <a:ln w="9525">
              <a:noFill/>
              <a:miter lim="800000"/>
              <a:headEnd/>
              <a:tailEnd/>
            </a:ln>
            <a:effec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r>
                <a:rPr lang="en-US" altLang="en-US" sz="2600" b="1">
                  <a:solidFill>
                    <a:schemeClr val="accent2"/>
                  </a:solidFill>
                  <a:effectLst>
                    <a:outerShdw blurRad="38100" dist="38100" dir="2700000" algn="tl">
                      <a:srgbClr val="C0C0C0"/>
                    </a:outerShdw>
                  </a:effectLst>
                </a:rPr>
                <a:t>Litter Fire</a:t>
              </a:r>
              <a:r>
                <a:rPr lang="en-US" altLang="en-US" sz="2600" b="1">
                  <a:solidFill>
                    <a:srgbClr val="FF0000"/>
                  </a:solidFill>
                  <a:effectLst>
                    <a:outerShdw blurRad="38100" dist="38100" dir="2700000" algn="tl">
                      <a:srgbClr val="C0C0C0"/>
                    </a:outerShdw>
                  </a:effectLst>
                </a:rPr>
                <a:t> </a:t>
              </a:r>
              <a:r>
                <a:rPr lang="en-US" altLang="en-US" sz="2000" b="1">
                  <a:effectLst>
                    <a:outerShdw blurRad="38100" dist="38100" dir="2700000" algn="tl">
                      <a:srgbClr val="C0C0C0"/>
                    </a:outerShdw>
                  </a:effectLst>
                </a:rPr>
                <a:t>(under a</a:t>
              </a:r>
              <a:r>
                <a:rPr lang="en-US" altLang="en-US" sz="2000">
                  <a:effectLst>
                    <a:outerShdw blurRad="38100" dist="38100" dir="2700000" algn="tl">
                      <a:srgbClr val="C0C0C0"/>
                    </a:outerShdw>
                  </a:effectLst>
                </a:rPr>
                <a:t> </a:t>
              </a:r>
              <a:r>
                <a:rPr lang="en-US" altLang="en-US" sz="2000" b="1">
                  <a:effectLst>
                    <a:outerShdw blurRad="38100" dist="38100" dir="2700000" algn="tl">
                      <a:srgbClr val="C0C0C0"/>
                    </a:outerShdw>
                  </a:effectLst>
                </a:rPr>
                <a:t>stand)</a:t>
              </a:r>
              <a:endParaRPr lang="en-US" altLang="en-US" sz="2000" b="1">
                <a:solidFill>
                  <a:srgbClr val="FF0000"/>
                </a:solidFill>
                <a:effectLst>
                  <a:outerShdw blurRad="38100" dist="38100" dir="2700000" algn="tl">
                    <a:srgbClr val="C0C0C0"/>
                  </a:outerShdw>
                </a:effectLst>
              </a:endParaRPr>
            </a:p>
          </p:txBody>
        </p:sp>
        <p:sp>
          <p:nvSpPr>
            <p:cNvPr id="114703" name="AutoShape 22"/>
            <p:cNvSpPr>
              <a:spLocks noChangeArrowheads="1"/>
            </p:cNvSpPr>
            <p:nvPr/>
          </p:nvSpPr>
          <p:spPr bwMode="auto">
            <a:xfrm flipH="1">
              <a:off x="1113" y="3504"/>
              <a:ext cx="135" cy="192"/>
            </a:xfrm>
            <a:prstGeom prst="leftArrow">
              <a:avLst>
                <a:gd name="adj1" fmla="val 50000"/>
                <a:gd name="adj2" fmla="val 25000"/>
              </a:avLst>
            </a:prstGeom>
            <a:solidFill>
              <a:schemeClr val="accent2"/>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p>
          </p:txBody>
        </p:sp>
        <p:sp>
          <p:nvSpPr>
            <p:cNvPr id="114704" name="Text Box 23"/>
            <p:cNvSpPr txBox="1">
              <a:spLocks noChangeArrowheads="1"/>
            </p:cNvSpPr>
            <p:nvPr/>
          </p:nvSpPr>
          <p:spPr bwMode="auto">
            <a:xfrm flipH="1">
              <a:off x="454" y="3456"/>
              <a:ext cx="486"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r>
                <a:rPr lang="en-US" altLang="en-US" sz="2600" b="1"/>
                <a:t>¼ X</a:t>
              </a:r>
            </a:p>
          </p:txBody>
        </p:sp>
      </p:grpSp>
      <p:pic>
        <p:nvPicPr>
          <p:cNvPr id="114714" name="Picture 26" descr="gras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5300" y="3962400"/>
            <a:ext cx="1898650" cy="1009650"/>
          </a:xfrm>
          <a:prstGeom prst="rect">
            <a:avLst/>
          </a:prstGeom>
          <a:noFill/>
          <a:extLst>
            <a:ext uri="{909E8E84-426E-40DD-AFC4-6F175D3DCCD1}">
              <a14:hiddenFill xmlns:a14="http://schemas.microsoft.com/office/drawing/2010/main">
                <a:solidFill>
                  <a:srgbClr val="FFFFFF"/>
                </a:solidFill>
              </a14:hiddenFill>
            </a:ext>
          </a:extLst>
        </p:spPr>
      </p:pic>
      <p:pic>
        <p:nvPicPr>
          <p:cNvPr id="114715" name="Picture 27" descr="Litter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45300" y="5062538"/>
            <a:ext cx="1885950" cy="1235075"/>
          </a:xfrm>
          <a:prstGeom prst="rect">
            <a:avLst/>
          </a:prstGeom>
          <a:noFill/>
          <a:extLst>
            <a:ext uri="{909E8E84-426E-40DD-AFC4-6F175D3DCCD1}">
              <a14:hiddenFill xmlns:a14="http://schemas.microsoft.com/office/drawing/2010/main">
                <a:solidFill>
                  <a:srgbClr val="FFFFFF"/>
                </a:solidFill>
              </a14:hiddenFill>
            </a:ext>
          </a:extLst>
        </p:spPr>
      </p:pic>
      <p:pic>
        <p:nvPicPr>
          <p:cNvPr id="114716" name="Picture 28" descr="Crown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45300" y="1951038"/>
            <a:ext cx="1905000" cy="1266825"/>
          </a:xfrm>
          <a:prstGeom prst="rect">
            <a:avLst/>
          </a:prstGeom>
          <a:noFill/>
          <a:extLst>
            <a:ext uri="{909E8E84-426E-40DD-AFC4-6F175D3DCCD1}">
              <a14:hiddenFill xmlns:a14="http://schemas.microsoft.com/office/drawing/2010/main">
                <a:solidFill>
                  <a:srgbClr val="FFFFFF"/>
                </a:solidFill>
              </a14:hiddenFill>
            </a:ext>
          </a:extLst>
        </p:spPr>
      </p:pic>
      <p:sp>
        <p:nvSpPr>
          <p:cNvPr id="1032" name="Rectangle 8"/>
          <p:cNvSpPr>
            <a:spLocks noChangeArrowheads="1"/>
          </p:cNvSpPr>
          <p:nvPr/>
        </p:nvSpPr>
        <p:spPr bwMode="auto">
          <a:xfrm>
            <a:off x="7239000" y="6629400"/>
            <a:ext cx="1905000" cy="381000"/>
          </a:xfrm>
          <a:prstGeom prst="rect">
            <a:avLst/>
          </a:prstGeom>
          <a:noFill/>
          <a:ln w="9525">
            <a:noFill/>
            <a:miter lim="800000"/>
            <a:headEnd/>
            <a:tailEnd/>
          </a:ln>
          <a:effec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r" eaLnBrk="1" hangingPunct="1"/>
            <a:r>
              <a:rPr lang="en-US" altLang="en-US" sz="1000"/>
              <a:t>12-</a:t>
            </a:r>
            <a:fld id="{11FD8076-3393-47F6-9389-7C1596D51589}" type="slidenum">
              <a:rPr lang="en-US" altLang="en-US" sz="1000"/>
              <a:pPr algn="r" eaLnBrk="1" hangingPunct="1"/>
              <a:t>111</a:t>
            </a:fld>
            <a:r>
              <a:rPr lang="en-US" altLang="en-US" sz="1000"/>
              <a:t>-S290-EP</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471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47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5" name="Picture 2" descr="Wind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88" y="-3175"/>
            <a:ext cx="9196388"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6" name="Rectangle 3"/>
          <p:cNvSpPr>
            <a:spLocks noGrp="1" noChangeArrowheads="1"/>
          </p:cNvSpPr>
          <p:nvPr>
            <p:ph type="title"/>
          </p:nvPr>
        </p:nvSpPr>
        <p:spPr>
          <a:xfrm>
            <a:off x="685800" y="233363"/>
            <a:ext cx="7772400" cy="1143000"/>
          </a:xfrm>
        </p:spPr>
        <p:txBody>
          <a:bodyPr/>
          <a:lstStyle/>
          <a:p>
            <a:pPr eaLnBrk="1" hangingPunct="1"/>
            <a:r>
              <a:rPr lang="en-US" altLang="en-US" sz="3200" smtClean="0">
                <a:solidFill>
                  <a:schemeClr val="tx1"/>
                </a:solidFill>
              </a:rPr>
              <a:t>Conversion Table </a:t>
            </a:r>
            <a:br>
              <a:rPr lang="en-US" altLang="en-US" sz="3200" smtClean="0">
                <a:solidFill>
                  <a:schemeClr val="tx1"/>
                </a:solidFill>
              </a:rPr>
            </a:br>
            <a:r>
              <a:rPr lang="en-US" altLang="en-US" sz="3200" smtClean="0">
                <a:solidFill>
                  <a:schemeClr val="tx1"/>
                </a:solidFill>
              </a:rPr>
              <a:t>Will Do the Adjustment</a:t>
            </a:r>
          </a:p>
        </p:txBody>
      </p:sp>
      <p:sp>
        <p:nvSpPr>
          <p:cNvPr id="115717" name="Rectangle 5"/>
          <p:cNvSpPr>
            <a:spLocks noChangeArrowheads="1"/>
          </p:cNvSpPr>
          <p:nvPr/>
        </p:nvSpPr>
        <p:spPr bwMode="auto">
          <a:xfrm>
            <a:off x="381000" y="1676400"/>
            <a:ext cx="8229600" cy="4267200"/>
          </a:xfrm>
          <a:prstGeom prst="rect">
            <a:avLst/>
          </a:prstGeom>
          <a:solidFill>
            <a:schemeClr val="bg1"/>
          </a:solidFill>
          <a:ln w="19050">
            <a:solidFill>
              <a:schemeClr val="tx1"/>
            </a:solidFill>
            <a:miter lim="800000"/>
            <a:headEnd/>
            <a:tailEnd/>
          </a:ln>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sz="1200" b="1"/>
          </a:p>
        </p:txBody>
      </p:sp>
      <p:sp>
        <p:nvSpPr>
          <p:cNvPr id="115718" name="Rectangle 24"/>
          <p:cNvSpPr>
            <a:spLocks noChangeArrowheads="1"/>
          </p:cNvSpPr>
          <p:nvPr/>
        </p:nvSpPr>
        <p:spPr bwMode="auto">
          <a:xfrm>
            <a:off x="3255963" y="1828800"/>
            <a:ext cx="25304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100" b="1"/>
              <a:t> </a:t>
            </a:r>
            <a:r>
              <a:rPr lang="en-US" altLang="en-US" sz="1200" b="1"/>
              <a:t>Wind speed to be adjusted</a:t>
            </a:r>
            <a:r>
              <a:rPr lang="en-US" altLang="en-US" sz="1100" b="1"/>
              <a:t>              </a:t>
            </a:r>
            <a:endParaRPr lang="en-US" altLang="en-US" sz="1800" b="1"/>
          </a:p>
        </p:txBody>
      </p:sp>
      <p:sp>
        <p:nvSpPr>
          <p:cNvPr id="123117" name="Rectangle 237"/>
          <p:cNvSpPr>
            <a:spLocks noChangeArrowheads="1"/>
          </p:cNvSpPr>
          <p:nvPr/>
        </p:nvSpPr>
        <p:spPr bwMode="auto">
          <a:xfrm>
            <a:off x="4572000" y="2133600"/>
            <a:ext cx="457200" cy="2209800"/>
          </a:xfrm>
          <a:prstGeom prst="rect">
            <a:avLst/>
          </a:prstGeom>
          <a:gradFill rotWithShape="0">
            <a:gsLst>
              <a:gs pos="0">
                <a:schemeClr val="bg1"/>
              </a:gs>
              <a:gs pos="100000">
                <a:srgbClr val="FFFF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b="1"/>
          </a:p>
        </p:txBody>
      </p:sp>
      <p:sp>
        <p:nvSpPr>
          <p:cNvPr id="123118" name="Rectangle 238"/>
          <p:cNvSpPr>
            <a:spLocks noChangeArrowheads="1"/>
          </p:cNvSpPr>
          <p:nvPr/>
        </p:nvSpPr>
        <p:spPr bwMode="auto">
          <a:xfrm>
            <a:off x="609600" y="4038600"/>
            <a:ext cx="4419600" cy="304800"/>
          </a:xfrm>
          <a:prstGeom prst="rect">
            <a:avLst/>
          </a:prstGeom>
          <a:gradFill rotWithShape="0">
            <a:gsLst>
              <a:gs pos="0">
                <a:schemeClr val="bg1"/>
              </a:gs>
              <a:gs pos="100000">
                <a:srgbClr val="FFFF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b="1"/>
          </a:p>
        </p:txBody>
      </p:sp>
      <p:graphicFrame>
        <p:nvGraphicFramePr>
          <p:cNvPr id="123114" name="Group 234"/>
          <p:cNvGraphicFramePr>
            <a:graphicFrameLocks noGrp="1"/>
          </p:cNvGraphicFramePr>
          <p:nvPr/>
        </p:nvGraphicFramePr>
        <p:xfrm>
          <a:off x="609600" y="2162175"/>
          <a:ext cx="7848600" cy="3629029"/>
        </p:xfrm>
        <a:graphic>
          <a:graphicData uri="http://schemas.openxmlformats.org/drawingml/2006/table">
            <a:tbl>
              <a:tblPr/>
              <a:tblGrid>
                <a:gridCol w="1387475"/>
                <a:gridCol w="430213"/>
                <a:gridCol w="430212"/>
                <a:gridCol w="431800"/>
                <a:gridCol w="430213"/>
                <a:gridCol w="430212"/>
                <a:gridCol w="431800"/>
                <a:gridCol w="430213"/>
                <a:gridCol w="430212"/>
                <a:gridCol w="431800"/>
                <a:gridCol w="430213"/>
                <a:gridCol w="431800"/>
                <a:gridCol w="430212"/>
                <a:gridCol w="430213"/>
                <a:gridCol w="431800"/>
                <a:gridCol w="430212"/>
              </a:tblGrid>
              <a:tr h="511175">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200" b="1" i="0" u="none" strike="noStrike" cap="none" normalizeH="0" baseline="0" smtClean="0">
                        <a:ln>
                          <a:noFill/>
                        </a:ln>
                        <a:solidFill>
                          <a:schemeClr val="tx1"/>
                        </a:solidFill>
                        <a:effectLst/>
                        <a:latin typeface="Arial" charset="0"/>
                        <a:ea typeface="ＭＳ Ｐゴシック" pitchFamily="-16"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charset="0"/>
                          <a:ea typeface="ＭＳ Ｐゴシック" pitchFamily="-16" charset="-128"/>
                        </a:rPr>
                        <a:t>Adjustment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charset="0"/>
                          <a:ea typeface="ＭＳ Ｐゴシック" pitchFamily="-16" charset="-128"/>
                        </a:rPr>
                        <a:t>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charset="0"/>
                          <a:ea typeface="ＭＳ Ｐゴシック" pitchFamily="-16" charset="-128"/>
                        </a:rPr>
                        <a:t>4</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charset="0"/>
                          <a:ea typeface="ＭＳ Ｐゴシック" pitchFamily="-16" charset="-128"/>
                        </a:rPr>
                        <a:t>6</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charset="0"/>
                          <a:ea typeface="ＭＳ Ｐゴシック" pitchFamily="-16" charset="-128"/>
                        </a:rPr>
                        <a:t>8</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charset="0"/>
                          <a:ea typeface="ＭＳ Ｐゴシック" pitchFamily="-16" charset="-128"/>
                        </a:rPr>
                        <a:t>10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charset="0"/>
                          <a:ea typeface="ＭＳ Ｐゴシック" pitchFamily="-16" charset="-128"/>
                        </a:rPr>
                        <a:t>12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charset="0"/>
                          <a:ea typeface="ＭＳ Ｐゴシック" pitchFamily="-16" charset="-128"/>
                        </a:rPr>
                        <a:t>16</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charset="0"/>
                          <a:ea typeface="ＭＳ Ｐゴシック" pitchFamily="-16" charset="-128"/>
                        </a:rPr>
                        <a:t>20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charset="0"/>
                          <a:ea typeface="ＭＳ Ｐゴシック" pitchFamily="-16" charset="-128"/>
                        </a:rPr>
                        <a:t>24</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charset="0"/>
                          <a:ea typeface="ＭＳ Ｐゴシック" pitchFamily="-16" charset="-128"/>
                        </a:rPr>
                        <a:t>28</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charset="0"/>
                          <a:ea typeface="ＭＳ Ｐゴシック" pitchFamily="-16" charset="-128"/>
                        </a:rPr>
                        <a:t>32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charset="0"/>
                          <a:ea typeface="ＭＳ Ｐゴシック" pitchFamily="-16" charset="-128"/>
                        </a:rPr>
                        <a:t>36</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charset="0"/>
                          <a:ea typeface="ＭＳ Ｐゴシック" pitchFamily="-16" charset="-128"/>
                        </a:rPr>
                        <a:t>40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charset="0"/>
                          <a:ea typeface="ＭＳ Ｐゴシック" pitchFamily="-16" charset="-128"/>
                        </a:rPr>
                        <a:t>50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charset="0"/>
                          <a:ea typeface="ＭＳ Ｐゴシック" pitchFamily="-16" charset="-128"/>
                        </a:rPr>
                        <a:t>60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74663">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charset="0"/>
                          <a:ea typeface="ＭＳ Ｐゴシック" pitchFamily="-16" charset="-128"/>
                        </a:rPr>
                        <a:t>1 </a:t>
                      </a:r>
                      <a:r>
                        <a:rPr kumimoji="0" lang="en-US" altLang="en-US" sz="1200" b="1" i="0" u="none" strike="noStrike" cap="none" normalizeH="0" baseline="0" smtClean="0">
                          <a:ln>
                            <a:noFill/>
                          </a:ln>
                          <a:solidFill>
                            <a:schemeClr val="tx1"/>
                          </a:solidFill>
                          <a:effectLst/>
                          <a:latin typeface="Arial" charset="0"/>
                          <a:ea typeface="ＭＳ Ｐゴシック" pitchFamily="-16" charset="-128"/>
                          <a:sym typeface="Wingdings" pitchFamily="2" charset="2"/>
                        </a:rPr>
                        <a:t></a:t>
                      </a:r>
                      <a:r>
                        <a:rPr kumimoji="0" lang="en-US" altLang="en-US" sz="1200" b="1" i="0" u="none" strike="noStrike" cap="none" normalizeH="0" baseline="0" smtClean="0">
                          <a:ln>
                            <a:noFill/>
                          </a:ln>
                          <a:solidFill>
                            <a:schemeClr val="tx1"/>
                          </a:solidFill>
                          <a:effectLst/>
                          <a:latin typeface="Arial" charset="0"/>
                          <a:ea typeface="ＭＳ Ｐゴシック" pitchFamily="-16" charset="-128"/>
                        </a:rPr>
                        <a:t> ½ or ½ </a:t>
                      </a:r>
                      <a:r>
                        <a:rPr kumimoji="0" lang="en-US" altLang="en-US" sz="1200" b="1" i="0" u="none" strike="noStrike" cap="none" normalizeH="0" baseline="0" smtClean="0">
                          <a:ln>
                            <a:noFill/>
                          </a:ln>
                          <a:solidFill>
                            <a:schemeClr val="tx1"/>
                          </a:solidFill>
                          <a:effectLst/>
                          <a:latin typeface="Arial" charset="0"/>
                          <a:ea typeface="ＭＳ Ｐゴシック" pitchFamily="-16" charset="-128"/>
                          <a:sym typeface="Wingdings" pitchFamily="2" charset="2"/>
                        </a:rPr>
                        <a:t></a:t>
                      </a:r>
                      <a:r>
                        <a:rPr kumimoji="0" lang="en-US" altLang="en-US" sz="1200" b="1" i="0" u="none" strike="noStrike" cap="none" normalizeH="0" baseline="0" smtClean="0">
                          <a:ln>
                            <a:noFill/>
                          </a:ln>
                          <a:solidFill>
                            <a:schemeClr val="tx1"/>
                          </a:solidFill>
                          <a:effectLst/>
                          <a:latin typeface="Arial" charset="0"/>
                          <a:ea typeface="ＭＳ Ｐゴシック" pitchFamily="-16" charset="-128"/>
                        </a:rPr>
                        <a:t> ¼ </a:t>
                      </a:r>
                      <a:endParaRPr kumimoji="0" lang="en-US" altLang="en-US" sz="1200" b="1" i="0" u="none" strike="noStrike" cap="none" normalizeH="0" baseline="0" smtClean="0">
                        <a:ln>
                          <a:noFill/>
                        </a:ln>
                        <a:solidFill>
                          <a:schemeClr val="tx1"/>
                        </a:solidFill>
                        <a:effectLst/>
                        <a:latin typeface="Arial" charset="0"/>
                        <a:ea typeface="ＭＳ Ｐゴシック" pitchFamily="-16" charset="-128"/>
                        <a:sym typeface="Wingdings" pitchFamily="2" charset="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charset="0"/>
                          <a:ea typeface="ＭＳ Ｐゴシック" pitchFamily="-16" charset="-128"/>
                        </a:rPr>
                        <a:t>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charset="0"/>
                          <a:ea typeface="ＭＳ Ｐゴシック" pitchFamily="-16" charset="-128"/>
                        </a:rPr>
                        <a:t>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charset="0"/>
                          <a:ea typeface="ＭＳ Ｐゴシック" pitchFamily="-16" charset="-128"/>
                        </a:rPr>
                        <a:t>3</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charset="0"/>
                          <a:ea typeface="ＭＳ Ｐゴシック" pitchFamily="-16" charset="-128"/>
                        </a:rPr>
                        <a:t>4</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charset="0"/>
                          <a:ea typeface="ＭＳ Ｐゴシック" pitchFamily="-16" charset="-128"/>
                        </a:rPr>
                        <a:t>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charset="0"/>
                          <a:ea typeface="ＭＳ Ｐゴシック" pitchFamily="-16" charset="-128"/>
                        </a:rPr>
                        <a:t>6</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charset="0"/>
                          <a:ea typeface="ＭＳ Ｐゴシック" pitchFamily="-16" charset="-128"/>
                        </a:rPr>
                        <a:t>8</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charset="0"/>
                          <a:ea typeface="ＭＳ Ｐゴシック" pitchFamily="-16" charset="-128"/>
                        </a:rPr>
                        <a:t>10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charset="0"/>
                          <a:ea typeface="ＭＳ Ｐゴシック" pitchFamily="-16" charset="-128"/>
                        </a:rPr>
                        <a:t>12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charset="0"/>
                          <a:ea typeface="ＭＳ Ｐゴシック" pitchFamily="-16" charset="-128"/>
                        </a:rPr>
                        <a:t>14</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charset="0"/>
                          <a:ea typeface="ＭＳ Ｐゴシック" pitchFamily="-16" charset="-128"/>
                        </a:rPr>
                        <a:t>16</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charset="0"/>
                          <a:ea typeface="ＭＳ Ｐゴシック" pitchFamily="-16" charset="-128"/>
                        </a:rPr>
                        <a:t>18</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charset="0"/>
                          <a:ea typeface="ＭＳ Ｐゴシック" pitchFamily="-16" charset="-128"/>
                        </a:rPr>
                        <a:t>20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charset="0"/>
                          <a:ea typeface="ＭＳ Ｐゴシック" pitchFamily="-16" charset="-128"/>
                        </a:rPr>
                        <a:t>25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charset="0"/>
                          <a:ea typeface="ＭＳ Ｐゴシック" pitchFamily="-16" charset="-128"/>
                        </a:rPr>
                        <a:t>30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3688">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charset="0"/>
                          <a:ea typeface="ＭＳ Ｐゴシック" pitchFamily="-16" charset="-128"/>
                        </a:rPr>
                        <a:t>½ </a:t>
                      </a:r>
                      <a:r>
                        <a:rPr kumimoji="0" lang="en-US" altLang="en-US" sz="1200" b="1" i="0" u="none" strike="noStrike" cap="none" normalizeH="0" baseline="0" smtClean="0">
                          <a:ln>
                            <a:noFill/>
                          </a:ln>
                          <a:solidFill>
                            <a:schemeClr val="tx1"/>
                          </a:solidFill>
                          <a:effectLst/>
                          <a:latin typeface="Arial" charset="0"/>
                          <a:ea typeface="ＭＳ Ｐゴシック" pitchFamily="-16" charset="-128"/>
                          <a:sym typeface="Wingdings" pitchFamily="2" charset="2"/>
                        </a:rPr>
                        <a:t></a:t>
                      </a:r>
                      <a:r>
                        <a:rPr kumimoji="0" lang="en-US" altLang="en-US" sz="1200" b="1" i="0" u="none" strike="noStrike" cap="none" normalizeH="0" baseline="0" smtClean="0">
                          <a:ln>
                            <a:noFill/>
                          </a:ln>
                          <a:solidFill>
                            <a:schemeClr val="tx1"/>
                          </a:solidFill>
                          <a:effectLst/>
                          <a:latin typeface="Arial" charset="0"/>
                          <a:ea typeface="ＭＳ Ｐゴシック" pitchFamily="-16" charset="-128"/>
                        </a:rPr>
                        <a:t> 1 or ¼ </a:t>
                      </a:r>
                      <a:r>
                        <a:rPr kumimoji="0" lang="en-US" altLang="en-US" sz="1200" b="1" i="0" u="none" strike="noStrike" cap="none" normalizeH="0" baseline="0" smtClean="0">
                          <a:ln>
                            <a:noFill/>
                          </a:ln>
                          <a:solidFill>
                            <a:schemeClr val="tx1"/>
                          </a:solidFill>
                          <a:effectLst/>
                          <a:latin typeface="Arial" charset="0"/>
                          <a:ea typeface="ＭＳ Ｐゴシック" pitchFamily="-16" charset="-128"/>
                          <a:sym typeface="Wingdings" pitchFamily="2" charset="2"/>
                        </a:rPr>
                        <a:t></a:t>
                      </a:r>
                      <a:r>
                        <a:rPr kumimoji="0" lang="en-US" altLang="en-US" sz="1200" b="1" i="0" u="none" strike="noStrike" cap="none" normalizeH="0" baseline="0" smtClean="0">
                          <a:ln>
                            <a:noFill/>
                          </a:ln>
                          <a:solidFill>
                            <a:schemeClr val="tx1"/>
                          </a:solidFill>
                          <a:effectLst/>
                          <a:latin typeface="Arial" charset="0"/>
                          <a:ea typeface="ＭＳ Ｐゴシック" pitchFamily="-16" charset="-128"/>
                        </a:rPr>
                        <a:t> ½</a:t>
                      </a:r>
                      <a:endParaRPr kumimoji="0" lang="en-US" altLang="en-US" sz="1200" b="1" i="0" u="none" strike="noStrike" cap="none" normalizeH="0" baseline="0" smtClean="0">
                        <a:ln>
                          <a:noFill/>
                        </a:ln>
                        <a:solidFill>
                          <a:schemeClr val="tx1"/>
                        </a:solidFill>
                        <a:effectLst/>
                        <a:latin typeface="Arial" charset="0"/>
                        <a:ea typeface="ＭＳ Ｐゴシック" pitchFamily="-16" charset="-128"/>
                        <a:sym typeface="Wingdings" pitchFamily="2" charset="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charset="0"/>
                          <a:ea typeface="ＭＳ Ｐゴシック" pitchFamily="-16" charset="-128"/>
                        </a:rPr>
                        <a:t>4</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charset="0"/>
                          <a:ea typeface="ＭＳ Ｐゴシック" pitchFamily="-16" charset="-128"/>
                        </a:rPr>
                        <a:t>8</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charset="0"/>
                          <a:ea typeface="ＭＳ Ｐゴシック" pitchFamily="-16" charset="-128"/>
                        </a:rPr>
                        <a:t>12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charset="0"/>
                          <a:ea typeface="ＭＳ Ｐゴシック" pitchFamily="-16" charset="-128"/>
                        </a:rPr>
                        <a:t>8</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charset="0"/>
                          <a:ea typeface="ＭＳ Ｐゴシック" pitchFamily="-16" charset="-128"/>
                        </a:rPr>
                        <a:t>20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charset="0"/>
                          <a:ea typeface="ＭＳ Ｐゴシック" pitchFamily="-16" charset="-128"/>
                        </a:rPr>
                        <a:t>24</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charset="0"/>
                          <a:ea typeface="ＭＳ Ｐゴシック" pitchFamily="-16" charset="-128"/>
                        </a:rPr>
                        <a:t>32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charset="0"/>
                          <a:ea typeface="ＭＳ Ｐゴシック" pitchFamily="-16" charset="-128"/>
                        </a:rPr>
                        <a:t>40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charset="0"/>
                          <a:ea typeface="ＭＳ Ｐゴシック" pitchFamily="-16" charset="-128"/>
                        </a:rPr>
                        <a:t>48</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charset="0"/>
                          <a:ea typeface="ＭＳ Ｐゴシック" pitchFamily="-16" charset="-128"/>
                        </a:rPr>
                        <a:t>56</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charset="0"/>
                          <a:ea typeface="ＭＳ Ｐゴシック" pitchFamily="-16" charset="-128"/>
                        </a:rPr>
                        <a:t>64</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200" b="1" i="0" u="none" strike="noStrike" cap="none" normalizeH="0" baseline="0" smtClean="0">
                        <a:ln>
                          <a:noFill/>
                        </a:ln>
                        <a:solidFill>
                          <a:schemeClr val="tx1"/>
                        </a:solidFill>
                        <a:effectLst/>
                        <a:latin typeface="Arial" charset="0"/>
                        <a:ea typeface="ＭＳ Ｐゴシック" pitchFamily="-16"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200" b="1" i="0" u="none" strike="noStrike" cap="none" normalizeH="0" baseline="0" smtClean="0">
                        <a:ln>
                          <a:noFill/>
                        </a:ln>
                        <a:solidFill>
                          <a:schemeClr val="tx1"/>
                        </a:solidFill>
                        <a:effectLst/>
                        <a:latin typeface="Arial" charset="0"/>
                        <a:ea typeface="ＭＳ Ｐゴシック" pitchFamily="-16"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200" b="1" i="0" u="none" strike="noStrike" cap="none" normalizeH="0" baseline="0" smtClean="0">
                        <a:ln>
                          <a:noFill/>
                        </a:ln>
                        <a:solidFill>
                          <a:schemeClr val="tx1"/>
                        </a:solidFill>
                        <a:effectLst/>
                        <a:latin typeface="Arial" charset="0"/>
                        <a:ea typeface="ＭＳ Ｐゴシック" pitchFamily="-16"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200" b="1" i="0" u="none" strike="noStrike" cap="none" normalizeH="0" baseline="0" smtClean="0">
                        <a:ln>
                          <a:noFill/>
                        </a:ln>
                        <a:solidFill>
                          <a:schemeClr val="tx1"/>
                        </a:solidFill>
                        <a:effectLst/>
                        <a:latin typeface="Arial" charset="0"/>
                        <a:ea typeface="ＭＳ Ｐゴシック" pitchFamily="-16"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5275">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charset="0"/>
                          <a:ea typeface="ＭＳ Ｐゴシック" pitchFamily="-16" charset="-128"/>
                        </a:rPr>
                        <a:t>1 </a:t>
                      </a:r>
                      <a:r>
                        <a:rPr kumimoji="0" lang="en-US" altLang="en-US" sz="1200" b="1" i="0" u="none" strike="noStrike" cap="none" normalizeH="0" baseline="0" smtClean="0">
                          <a:ln>
                            <a:noFill/>
                          </a:ln>
                          <a:solidFill>
                            <a:schemeClr val="tx1"/>
                          </a:solidFill>
                          <a:effectLst/>
                          <a:latin typeface="Arial" charset="0"/>
                          <a:ea typeface="ＭＳ Ｐゴシック" pitchFamily="-16" charset="-128"/>
                          <a:sym typeface="Wingdings" pitchFamily="2" charset="2"/>
                        </a:rPr>
                        <a:t></a:t>
                      </a:r>
                      <a:r>
                        <a:rPr kumimoji="0" lang="en-US" altLang="en-US" sz="1200" b="1" i="0" u="none" strike="noStrike" cap="none" normalizeH="0" baseline="0" smtClean="0">
                          <a:ln>
                            <a:noFill/>
                          </a:ln>
                          <a:solidFill>
                            <a:schemeClr val="tx1"/>
                          </a:solidFill>
                          <a:effectLst/>
                          <a:latin typeface="Arial" charset="0"/>
                          <a:ea typeface="ＭＳ Ｐゴシック" pitchFamily="-16" charset="-128"/>
                        </a:rPr>
                        <a:t> ¾</a:t>
                      </a:r>
                      <a:endParaRPr kumimoji="0" lang="en-US" altLang="en-US" sz="1200" b="1" i="0" u="none" strike="noStrike" cap="none" normalizeH="0" baseline="0" smtClean="0">
                        <a:ln>
                          <a:noFill/>
                        </a:ln>
                        <a:solidFill>
                          <a:schemeClr val="tx1"/>
                        </a:solidFill>
                        <a:effectLst/>
                        <a:latin typeface="Arial" charset="0"/>
                        <a:ea typeface="ＭＳ Ｐゴシック" pitchFamily="-16" charset="-128"/>
                        <a:sym typeface="Wingdings" pitchFamily="2" charset="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charset="0"/>
                          <a:ea typeface="ＭＳ Ｐゴシック" pitchFamily="-16" charset="-128"/>
                        </a:rPr>
                        <a:t>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charset="0"/>
                          <a:ea typeface="ＭＳ Ｐゴシック" pitchFamily="-16" charset="-128"/>
                        </a:rPr>
                        <a:t>3</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charset="0"/>
                          <a:ea typeface="ＭＳ Ｐゴシック" pitchFamily="-16" charset="-128"/>
                        </a:rPr>
                        <a:t>4</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charset="0"/>
                          <a:ea typeface="ＭＳ Ｐゴシック" pitchFamily="-16" charset="-128"/>
                        </a:rPr>
                        <a:t>6</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charset="0"/>
                          <a:ea typeface="ＭＳ Ｐゴシック" pitchFamily="-16" charset="-128"/>
                        </a:rPr>
                        <a:t>8</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charset="0"/>
                          <a:ea typeface="ＭＳ Ｐゴシック" pitchFamily="-16" charset="-128"/>
                        </a:rPr>
                        <a:t>9</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charset="0"/>
                          <a:ea typeface="ＭＳ Ｐゴシック" pitchFamily="-16" charset="-128"/>
                        </a:rPr>
                        <a:t>12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charset="0"/>
                          <a:ea typeface="ＭＳ Ｐゴシック" pitchFamily="-16" charset="-128"/>
                        </a:rPr>
                        <a:t>15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charset="0"/>
                          <a:ea typeface="ＭＳ Ｐゴシック" pitchFamily="-16" charset="-128"/>
                        </a:rPr>
                        <a:t>18</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charset="0"/>
                          <a:ea typeface="ＭＳ Ｐゴシック" pitchFamily="-16" charset="-128"/>
                        </a:rPr>
                        <a:t>21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charset="0"/>
                          <a:ea typeface="ＭＳ Ｐゴシック" pitchFamily="-16" charset="-128"/>
                        </a:rPr>
                        <a:t>24</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charset="0"/>
                          <a:ea typeface="ＭＳ Ｐゴシック" pitchFamily="-16" charset="-128"/>
                        </a:rPr>
                        <a:t>27</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charset="0"/>
                          <a:ea typeface="ＭＳ Ｐゴシック" pitchFamily="-16" charset="-128"/>
                        </a:rPr>
                        <a:t>30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charset="0"/>
                          <a:ea typeface="ＭＳ Ｐゴシック" pitchFamily="-16" charset="-128"/>
                        </a:rPr>
                        <a:t>38</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charset="0"/>
                          <a:ea typeface="ＭＳ Ｐゴシック" pitchFamily="-16" charset="-128"/>
                        </a:rPr>
                        <a:t>45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3688">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charset="0"/>
                          <a:ea typeface="ＭＳ Ｐゴシック" pitchFamily="-16" charset="-128"/>
                        </a:rPr>
                        <a:t>¾ </a:t>
                      </a:r>
                      <a:r>
                        <a:rPr kumimoji="0" lang="en-US" altLang="en-US" sz="1200" b="1" i="0" u="none" strike="noStrike" cap="none" normalizeH="0" baseline="0" smtClean="0">
                          <a:ln>
                            <a:noFill/>
                          </a:ln>
                          <a:solidFill>
                            <a:schemeClr val="tx1"/>
                          </a:solidFill>
                          <a:effectLst/>
                          <a:latin typeface="Arial" charset="0"/>
                          <a:ea typeface="ＭＳ Ｐゴシック" pitchFamily="-16" charset="-128"/>
                          <a:sym typeface="Wingdings" pitchFamily="2" charset="2"/>
                        </a:rPr>
                        <a:t></a:t>
                      </a:r>
                      <a:r>
                        <a:rPr kumimoji="0" lang="en-US" altLang="en-US" sz="1200" b="1" i="0" u="none" strike="noStrike" cap="none" normalizeH="0" baseline="0" smtClean="0">
                          <a:ln>
                            <a:noFill/>
                          </a:ln>
                          <a:solidFill>
                            <a:schemeClr val="tx1"/>
                          </a:solidFill>
                          <a:effectLst/>
                          <a:latin typeface="Arial" charset="0"/>
                          <a:ea typeface="ＭＳ Ｐゴシック" pitchFamily="-16" charset="-128"/>
                        </a:rPr>
                        <a:t> 1</a:t>
                      </a:r>
                      <a:endParaRPr kumimoji="0" lang="en-US" altLang="en-US" sz="1200" b="1" i="0" u="none" strike="noStrike" cap="none" normalizeH="0" baseline="0" smtClean="0">
                        <a:ln>
                          <a:noFill/>
                        </a:ln>
                        <a:solidFill>
                          <a:schemeClr val="tx1"/>
                        </a:solidFill>
                        <a:effectLst/>
                        <a:latin typeface="Arial" charset="0"/>
                        <a:ea typeface="ＭＳ Ｐゴシック" pitchFamily="-16" charset="-128"/>
                        <a:sym typeface="Wingdings" pitchFamily="2" charset="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charset="0"/>
                          <a:ea typeface="ＭＳ Ｐゴシック" pitchFamily="-16" charset="-128"/>
                        </a:rPr>
                        <a:t>3</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charset="0"/>
                          <a:ea typeface="ＭＳ Ｐゴシック" pitchFamily="-16" charset="-128"/>
                        </a:rPr>
                        <a:t>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charset="0"/>
                          <a:ea typeface="ＭＳ Ｐゴシック" pitchFamily="-16" charset="-128"/>
                        </a:rPr>
                        <a:t>8</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charset="0"/>
                          <a:ea typeface="ＭＳ Ｐゴシック" pitchFamily="-16" charset="-128"/>
                        </a:rPr>
                        <a:t>11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charset="0"/>
                          <a:ea typeface="ＭＳ Ｐゴシック" pitchFamily="-16" charset="-128"/>
                        </a:rPr>
                        <a:t>13</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charset="0"/>
                          <a:ea typeface="ＭＳ Ｐゴシック" pitchFamily="-16" charset="-128"/>
                        </a:rPr>
                        <a:t>16</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charset="0"/>
                          <a:ea typeface="ＭＳ Ｐゴシック" pitchFamily="-16" charset="-128"/>
                        </a:rPr>
                        <a:t>21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charset="0"/>
                          <a:ea typeface="ＭＳ Ｐゴシック" pitchFamily="-16" charset="-128"/>
                        </a:rPr>
                        <a:t>27</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charset="0"/>
                          <a:ea typeface="ＭＳ Ｐゴシック" pitchFamily="-16" charset="-128"/>
                        </a:rPr>
                        <a:t>32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charset="0"/>
                          <a:ea typeface="ＭＳ Ｐゴシック" pitchFamily="-16" charset="-128"/>
                        </a:rPr>
                        <a:t>37</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charset="0"/>
                          <a:ea typeface="ＭＳ Ｐゴシック" pitchFamily="-16" charset="-128"/>
                        </a:rPr>
                        <a:t>43</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charset="0"/>
                          <a:ea typeface="ＭＳ Ｐゴシック" pitchFamily="-16" charset="-128"/>
                        </a:rPr>
                        <a:t>48</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charset="0"/>
                          <a:ea typeface="ＭＳ Ｐゴシック" pitchFamily="-16" charset="-128"/>
                        </a:rPr>
                        <a:t>53</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charset="0"/>
                          <a:ea typeface="ＭＳ Ｐゴシック" pitchFamily="-16" charset="-128"/>
                        </a:rPr>
                        <a:t>67</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charset="0"/>
                          <a:ea typeface="ＭＳ Ｐゴシック" pitchFamily="-16" charset="-128"/>
                        </a:rPr>
                        <a:t>80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3688">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charset="0"/>
                          <a:ea typeface="ＭＳ Ｐゴシック" pitchFamily="-16" charset="-128"/>
                        </a:rPr>
                        <a:t>¾ </a:t>
                      </a:r>
                      <a:r>
                        <a:rPr kumimoji="0" lang="en-US" altLang="en-US" sz="1200" b="1" i="0" u="none" strike="noStrike" cap="none" normalizeH="0" baseline="0" smtClean="0">
                          <a:ln>
                            <a:noFill/>
                          </a:ln>
                          <a:solidFill>
                            <a:schemeClr val="tx1"/>
                          </a:solidFill>
                          <a:effectLst/>
                          <a:latin typeface="Arial" charset="0"/>
                          <a:ea typeface="ＭＳ Ｐゴシック" pitchFamily="-16" charset="-128"/>
                          <a:sym typeface="Wingdings" pitchFamily="2" charset="2"/>
                        </a:rPr>
                        <a:t></a:t>
                      </a:r>
                      <a:r>
                        <a:rPr kumimoji="0" lang="en-US" altLang="en-US" sz="1200" b="1" i="0" u="none" strike="noStrike" cap="none" normalizeH="0" baseline="0" smtClean="0">
                          <a:ln>
                            <a:noFill/>
                          </a:ln>
                          <a:solidFill>
                            <a:schemeClr val="tx1"/>
                          </a:solidFill>
                          <a:effectLst/>
                          <a:latin typeface="Arial" charset="0"/>
                          <a:ea typeface="ＭＳ Ｐゴシック" pitchFamily="-16" charset="-128"/>
                        </a:rPr>
                        <a:t> ¼</a:t>
                      </a:r>
                      <a:endParaRPr kumimoji="0" lang="en-US" altLang="en-US" sz="1200" b="1" i="0" u="none" strike="noStrike" cap="none" normalizeH="0" baseline="0" smtClean="0">
                        <a:ln>
                          <a:noFill/>
                        </a:ln>
                        <a:solidFill>
                          <a:schemeClr val="tx1"/>
                        </a:solidFill>
                        <a:effectLst/>
                        <a:latin typeface="Arial" charset="0"/>
                        <a:ea typeface="ＭＳ Ｐゴシック" pitchFamily="-16" charset="-128"/>
                        <a:sym typeface="Wingdings" pitchFamily="2" charset="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charset="0"/>
                          <a:ea typeface="ＭＳ Ｐゴシック" pitchFamily="-16" charset="-128"/>
                        </a:rPr>
                        <a:t>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charset="0"/>
                          <a:ea typeface="ＭＳ Ｐゴシック" pitchFamily="-16" charset="-128"/>
                        </a:rPr>
                        <a:t>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charset="0"/>
                          <a:ea typeface="ＭＳ Ｐゴシック" pitchFamily="-16" charset="-128"/>
                        </a:rPr>
                        <a:t>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charset="0"/>
                          <a:ea typeface="ＭＳ Ｐゴシック" pitchFamily="-16" charset="-128"/>
                        </a:rPr>
                        <a:t>3</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charset="0"/>
                          <a:ea typeface="ＭＳ Ｐゴシック" pitchFamily="-16" charset="-128"/>
                        </a:rPr>
                        <a:t>3</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charset="0"/>
                          <a:ea typeface="ＭＳ Ｐゴシック" pitchFamily="-16" charset="-128"/>
                        </a:rPr>
                        <a:t>4</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charset="0"/>
                          <a:ea typeface="ＭＳ Ｐゴシック" pitchFamily="-16" charset="-128"/>
                        </a:rPr>
                        <a:t>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charset="0"/>
                          <a:ea typeface="ＭＳ Ｐゴシック" pitchFamily="-16" charset="-128"/>
                        </a:rPr>
                        <a:t>7</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charset="0"/>
                          <a:ea typeface="ＭＳ Ｐゴシック" pitchFamily="-16" charset="-128"/>
                        </a:rPr>
                        <a:t>8</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charset="0"/>
                          <a:ea typeface="ＭＳ Ｐゴシック" pitchFamily="-16" charset="-128"/>
                        </a:rPr>
                        <a:t>9</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charset="0"/>
                          <a:ea typeface="ＭＳ Ｐゴシック" pitchFamily="-16" charset="-128"/>
                        </a:rPr>
                        <a:t>11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charset="0"/>
                          <a:ea typeface="ＭＳ Ｐゴシック" pitchFamily="-16" charset="-128"/>
                        </a:rPr>
                        <a:t>12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charset="0"/>
                          <a:ea typeface="ＭＳ Ｐゴシック" pitchFamily="-16" charset="-128"/>
                        </a:rPr>
                        <a:t>13</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charset="0"/>
                          <a:ea typeface="ＭＳ Ｐゴシック" pitchFamily="-16" charset="-128"/>
                        </a:rPr>
                        <a:t>17</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charset="0"/>
                          <a:ea typeface="ＭＳ Ｐゴシック" pitchFamily="-16" charset="-128"/>
                        </a:rPr>
                        <a:t>20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3688">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charset="0"/>
                          <a:ea typeface="ＭＳ Ｐゴシック" pitchFamily="-16" charset="-128"/>
                        </a:rPr>
                        <a:t>¼ </a:t>
                      </a:r>
                      <a:r>
                        <a:rPr kumimoji="0" lang="en-US" altLang="en-US" sz="1200" b="1" i="0" u="none" strike="noStrike" cap="none" normalizeH="0" baseline="0" smtClean="0">
                          <a:ln>
                            <a:noFill/>
                          </a:ln>
                          <a:solidFill>
                            <a:schemeClr val="tx1"/>
                          </a:solidFill>
                          <a:effectLst/>
                          <a:latin typeface="Arial" charset="0"/>
                          <a:ea typeface="ＭＳ Ｐゴシック" pitchFamily="-16" charset="-128"/>
                          <a:sym typeface="Wingdings" pitchFamily="2" charset="2"/>
                        </a:rPr>
                        <a:t></a:t>
                      </a:r>
                      <a:r>
                        <a:rPr kumimoji="0" lang="en-US" altLang="en-US" sz="1200" b="1" i="0" u="none" strike="noStrike" cap="none" normalizeH="0" baseline="0" smtClean="0">
                          <a:ln>
                            <a:noFill/>
                          </a:ln>
                          <a:solidFill>
                            <a:schemeClr val="tx1"/>
                          </a:solidFill>
                          <a:effectLst/>
                          <a:latin typeface="Arial" charset="0"/>
                          <a:ea typeface="ＭＳ Ｐゴシック" pitchFamily="-16" charset="-128"/>
                        </a:rPr>
                        <a:t> ¾</a:t>
                      </a:r>
                      <a:endParaRPr kumimoji="0" lang="en-US" altLang="en-US" sz="1200" b="1" i="0" u="none" strike="noStrike" cap="none" normalizeH="0" baseline="0" smtClean="0">
                        <a:ln>
                          <a:noFill/>
                        </a:ln>
                        <a:solidFill>
                          <a:schemeClr val="tx1"/>
                        </a:solidFill>
                        <a:effectLst/>
                        <a:latin typeface="Arial" charset="0"/>
                        <a:ea typeface="ＭＳ Ｐゴシック" pitchFamily="-16" charset="-128"/>
                        <a:sym typeface="Wingdings" pitchFamily="2" charset="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charset="0"/>
                          <a:ea typeface="ＭＳ Ｐゴシック" pitchFamily="-16" charset="-128"/>
                        </a:rPr>
                        <a:t>6</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charset="0"/>
                          <a:ea typeface="ＭＳ Ｐゴシック" pitchFamily="-16" charset="-128"/>
                        </a:rPr>
                        <a:t>12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charset="0"/>
                          <a:ea typeface="ＭＳ Ｐゴシック" pitchFamily="-16" charset="-128"/>
                        </a:rPr>
                        <a:t>18</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charset="0"/>
                          <a:ea typeface="ＭＳ Ｐゴシック" pitchFamily="-16" charset="-128"/>
                        </a:rPr>
                        <a:t>24</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charset="0"/>
                          <a:ea typeface="ＭＳ Ｐゴシック" pitchFamily="-16" charset="-128"/>
                        </a:rPr>
                        <a:t>30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charset="0"/>
                          <a:ea typeface="ＭＳ Ｐゴシック" pitchFamily="-16" charset="-128"/>
                        </a:rPr>
                        <a:t>36</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charset="0"/>
                          <a:ea typeface="ＭＳ Ｐゴシック" pitchFamily="-16" charset="-128"/>
                        </a:rPr>
                        <a:t>48</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charset="0"/>
                          <a:ea typeface="ＭＳ Ｐゴシック" pitchFamily="-16" charset="-128"/>
                        </a:rPr>
                        <a:t>60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200" b="1" i="0" u="none" strike="noStrike" cap="none" normalizeH="0" baseline="0" smtClean="0">
                        <a:ln>
                          <a:noFill/>
                        </a:ln>
                        <a:solidFill>
                          <a:schemeClr val="tx1"/>
                        </a:solidFill>
                        <a:effectLst/>
                        <a:latin typeface="Arial" charset="0"/>
                        <a:ea typeface="ＭＳ Ｐゴシック" pitchFamily="-16"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200" b="1" i="0" u="none" strike="noStrike" cap="none" normalizeH="0" baseline="0" smtClean="0">
                        <a:ln>
                          <a:noFill/>
                        </a:ln>
                        <a:solidFill>
                          <a:schemeClr val="tx1"/>
                        </a:solidFill>
                        <a:effectLst/>
                        <a:latin typeface="Arial" charset="0"/>
                        <a:ea typeface="ＭＳ Ｐゴシック" pitchFamily="-16"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200" b="1" i="0" u="none" strike="noStrike" cap="none" normalizeH="0" baseline="0" smtClean="0">
                        <a:ln>
                          <a:noFill/>
                        </a:ln>
                        <a:solidFill>
                          <a:schemeClr val="tx1"/>
                        </a:solidFill>
                        <a:effectLst/>
                        <a:latin typeface="Arial" charset="0"/>
                        <a:ea typeface="ＭＳ Ｐゴシック" pitchFamily="-16"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200" b="1" i="0" u="none" strike="noStrike" cap="none" normalizeH="0" baseline="0" smtClean="0">
                        <a:ln>
                          <a:noFill/>
                        </a:ln>
                        <a:solidFill>
                          <a:schemeClr val="tx1"/>
                        </a:solidFill>
                        <a:effectLst/>
                        <a:latin typeface="Arial" charset="0"/>
                        <a:ea typeface="ＭＳ Ｐゴシック" pitchFamily="-16"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200" b="1" i="0" u="none" strike="noStrike" cap="none" normalizeH="0" baseline="0" smtClean="0">
                        <a:ln>
                          <a:noFill/>
                        </a:ln>
                        <a:solidFill>
                          <a:schemeClr val="tx1"/>
                        </a:solidFill>
                        <a:effectLst/>
                        <a:latin typeface="Arial" charset="0"/>
                        <a:ea typeface="ＭＳ Ｐゴシック" pitchFamily="-16"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200" b="1" i="0" u="none" strike="noStrike" cap="none" normalizeH="0" baseline="0" smtClean="0">
                        <a:ln>
                          <a:noFill/>
                        </a:ln>
                        <a:solidFill>
                          <a:schemeClr val="tx1"/>
                        </a:solidFill>
                        <a:effectLst/>
                        <a:latin typeface="Arial" charset="0"/>
                        <a:ea typeface="ＭＳ Ｐゴシック" pitchFamily="-16"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200" b="1" i="0" u="none" strike="noStrike" cap="none" normalizeH="0" baseline="0" smtClean="0">
                        <a:ln>
                          <a:noFill/>
                        </a:ln>
                        <a:solidFill>
                          <a:schemeClr val="tx1"/>
                        </a:solidFill>
                        <a:effectLst/>
                        <a:latin typeface="Arial" charset="0"/>
                        <a:ea typeface="ＭＳ Ｐゴシック" pitchFamily="-16"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3688">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charset="0"/>
                          <a:ea typeface="ＭＳ Ｐゴシック" pitchFamily="-16" charset="-128"/>
                        </a:rPr>
                        <a:t>1 </a:t>
                      </a:r>
                      <a:r>
                        <a:rPr kumimoji="0" lang="en-US" altLang="en-US" sz="1200" b="1" i="0" u="none" strike="noStrike" cap="none" normalizeH="0" baseline="0" smtClean="0">
                          <a:ln>
                            <a:noFill/>
                          </a:ln>
                          <a:solidFill>
                            <a:schemeClr val="tx1"/>
                          </a:solidFill>
                          <a:effectLst/>
                          <a:latin typeface="Arial" charset="0"/>
                          <a:ea typeface="ＭＳ Ｐゴシック" pitchFamily="-16" charset="-128"/>
                          <a:sym typeface="Wingdings" pitchFamily="2" charset="2"/>
                        </a:rPr>
                        <a:t></a:t>
                      </a:r>
                      <a:r>
                        <a:rPr kumimoji="0" lang="en-US" altLang="en-US" sz="1200" b="1" i="0" u="none" strike="noStrike" cap="none" normalizeH="0" baseline="0" smtClean="0">
                          <a:ln>
                            <a:noFill/>
                          </a:ln>
                          <a:solidFill>
                            <a:schemeClr val="tx1"/>
                          </a:solidFill>
                          <a:effectLst/>
                          <a:latin typeface="Arial" charset="0"/>
                          <a:ea typeface="ＭＳ Ｐゴシック" pitchFamily="-16" charset="-128"/>
                        </a:rPr>
                        <a:t> ¼ </a:t>
                      </a:r>
                      <a:endParaRPr kumimoji="0" lang="en-US" altLang="en-US" sz="1200" b="1" i="0" u="none" strike="noStrike" cap="none" normalizeH="0" baseline="0" smtClean="0">
                        <a:ln>
                          <a:noFill/>
                        </a:ln>
                        <a:solidFill>
                          <a:schemeClr val="tx1"/>
                        </a:solidFill>
                        <a:effectLst/>
                        <a:latin typeface="Arial" charset="0"/>
                        <a:ea typeface="ＭＳ Ｐゴシック" pitchFamily="-16" charset="-128"/>
                        <a:sym typeface="Wingdings" pitchFamily="2" charset="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charset="0"/>
                          <a:ea typeface="ＭＳ Ｐゴシック" pitchFamily="-16" charset="-128"/>
                        </a:rPr>
                        <a:t>&lt;1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charset="0"/>
                          <a:ea typeface="ＭＳ Ｐゴシック" pitchFamily="-16" charset="-128"/>
                        </a:rPr>
                        <a:t>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charset="0"/>
                          <a:ea typeface="ＭＳ Ｐゴシック" pitchFamily="-16" charset="-128"/>
                        </a:rPr>
                        <a:t>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charset="0"/>
                          <a:ea typeface="ＭＳ Ｐゴシック" pitchFamily="-16" charset="-128"/>
                        </a:rPr>
                        <a:t>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charset="0"/>
                          <a:ea typeface="ＭＳ Ｐゴシック" pitchFamily="-16" charset="-128"/>
                        </a:rPr>
                        <a:t>3</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charset="0"/>
                          <a:ea typeface="ＭＳ Ｐゴシック" pitchFamily="-16" charset="-128"/>
                        </a:rPr>
                        <a:t>3</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charset="0"/>
                          <a:ea typeface="ＭＳ Ｐゴシック" pitchFamily="-16" charset="-128"/>
                        </a:rPr>
                        <a:t>4</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charset="0"/>
                          <a:ea typeface="ＭＳ Ｐゴシック" pitchFamily="-16" charset="-128"/>
                        </a:rPr>
                        <a:t>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charset="0"/>
                          <a:ea typeface="ＭＳ Ｐゴシック" pitchFamily="-16" charset="-128"/>
                        </a:rPr>
                        <a:t>6</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charset="0"/>
                          <a:ea typeface="ＭＳ Ｐゴシック" pitchFamily="-16" charset="-128"/>
                        </a:rPr>
                        <a:t>7</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charset="0"/>
                          <a:ea typeface="ＭＳ Ｐゴシック" pitchFamily="-16" charset="-128"/>
                        </a:rPr>
                        <a:t>8</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charset="0"/>
                          <a:ea typeface="ＭＳ Ｐゴシック" pitchFamily="-16" charset="-128"/>
                        </a:rPr>
                        <a:t>9</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charset="0"/>
                          <a:ea typeface="ＭＳ Ｐゴシック" pitchFamily="-16" charset="-128"/>
                        </a:rPr>
                        <a:t>10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charset="0"/>
                          <a:ea typeface="ＭＳ Ｐゴシック" pitchFamily="-16" charset="-128"/>
                        </a:rPr>
                        <a:t>12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charset="0"/>
                          <a:ea typeface="ＭＳ Ｐゴシック" pitchFamily="-16" charset="-128"/>
                        </a:rPr>
                        <a:t>15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3688">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charset="0"/>
                          <a:ea typeface="ＭＳ Ｐゴシック" pitchFamily="-16" charset="-128"/>
                        </a:rPr>
                        <a:t>¼ </a:t>
                      </a:r>
                      <a:r>
                        <a:rPr kumimoji="0" lang="en-US" altLang="en-US" sz="1200" b="1" i="0" u="none" strike="noStrike" cap="none" normalizeH="0" baseline="0" smtClean="0">
                          <a:ln>
                            <a:noFill/>
                          </a:ln>
                          <a:solidFill>
                            <a:schemeClr val="tx1"/>
                          </a:solidFill>
                          <a:effectLst/>
                          <a:latin typeface="Arial" charset="0"/>
                          <a:ea typeface="ＭＳ Ｐゴシック" pitchFamily="-16" charset="-128"/>
                          <a:sym typeface="Wingdings" pitchFamily="2" charset="2"/>
                        </a:rPr>
                        <a:t></a:t>
                      </a:r>
                      <a:r>
                        <a:rPr kumimoji="0" lang="en-US" altLang="en-US" sz="1200" b="1" i="0" u="none" strike="noStrike" cap="none" normalizeH="0" baseline="0" smtClean="0">
                          <a:ln>
                            <a:noFill/>
                          </a:ln>
                          <a:solidFill>
                            <a:schemeClr val="tx1"/>
                          </a:solidFill>
                          <a:effectLst/>
                          <a:latin typeface="Arial" charset="0"/>
                          <a:ea typeface="ＭＳ Ｐゴシック" pitchFamily="-16" charset="-128"/>
                        </a:rPr>
                        <a:t> 1 </a:t>
                      </a:r>
                      <a:endParaRPr kumimoji="0" lang="en-US" altLang="en-US" sz="1200" b="1" i="0" u="none" strike="noStrike" cap="none" normalizeH="0" baseline="0" smtClean="0">
                        <a:ln>
                          <a:noFill/>
                        </a:ln>
                        <a:solidFill>
                          <a:schemeClr val="tx1"/>
                        </a:solidFill>
                        <a:effectLst/>
                        <a:latin typeface="Arial" charset="0"/>
                        <a:ea typeface="ＭＳ Ｐゴシック" pitchFamily="-16" charset="-128"/>
                        <a:sym typeface="Wingdings" pitchFamily="2" charset="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charset="0"/>
                          <a:ea typeface="ＭＳ Ｐゴシック" pitchFamily="-16" charset="-128"/>
                        </a:rPr>
                        <a:t>8</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charset="0"/>
                          <a:ea typeface="ＭＳ Ｐゴシック" pitchFamily="-16" charset="-128"/>
                        </a:rPr>
                        <a:t>16</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charset="0"/>
                          <a:ea typeface="ＭＳ Ｐゴシック" pitchFamily="-16" charset="-128"/>
                        </a:rPr>
                        <a:t>24</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charset="0"/>
                          <a:ea typeface="ＭＳ Ｐゴシック" pitchFamily="-16" charset="-128"/>
                        </a:rPr>
                        <a:t>32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200" b="1" i="0" u="none" strike="noStrike" cap="none" normalizeH="0" baseline="0" smtClean="0">
                        <a:ln>
                          <a:noFill/>
                        </a:ln>
                        <a:solidFill>
                          <a:schemeClr val="tx1"/>
                        </a:solidFill>
                        <a:effectLst/>
                        <a:latin typeface="Arial" charset="0"/>
                        <a:ea typeface="ＭＳ Ｐゴシック" pitchFamily="-16"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200" b="1" i="0" u="none" strike="noStrike" cap="none" normalizeH="0" baseline="0" smtClean="0">
                        <a:ln>
                          <a:noFill/>
                        </a:ln>
                        <a:solidFill>
                          <a:schemeClr val="tx1"/>
                        </a:solidFill>
                        <a:effectLst/>
                        <a:latin typeface="Arial" charset="0"/>
                        <a:ea typeface="ＭＳ Ｐゴシック" pitchFamily="-16"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200" b="1" i="0" u="none" strike="noStrike" cap="none" normalizeH="0" baseline="0" smtClean="0">
                        <a:ln>
                          <a:noFill/>
                        </a:ln>
                        <a:solidFill>
                          <a:schemeClr val="tx1"/>
                        </a:solidFill>
                        <a:effectLst/>
                        <a:latin typeface="Arial" charset="0"/>
                        <a:ea typeface="ＭＳ Ｐゴシック" pitchFamily="-16"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200" b="1" i="0" u="none" strike="noStrike" cap="none" normalizeH="0" baseline="0" smtClean="0">
                        <a:ln>
                          <a:noFill/>
                        </a:ln>
                        <a:solidFill>
                          <a:schemeClr val="tx1"/>
                        </a:solidFill>
                        <a:effectLst/>
                        <a:latin typeface="Arial" charset="0"/>
                        <a:ea typeface="ＭＳ Ｐゴシック" pitchFamily="-16"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200" b="1" i="0" u="none" strike="noStrike" cap="none" normalizeH="0" baseline="0" smtClean="0">
                        <a:ln>
                          <a:noFill/>
                        </a:ln>
                        <a:solidFill>
                          <a:schemeClr val="tx1"/>
                        </a:solidFill>
                        <a:effectLst/>
                        <a:latin typeface="Arial" charset="0"/>
                        <a:ea typeface="ＭＳ Ｐゴシック" pitchFamily="-16"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200" b="1" i="0" u="none" strike="noStrike" cap="none" normalizeH="0" baseline="0" smtClean="0">
                        <a:ln>
                          <a:noFill/>
                        </a:ln>
                        <a:solidFill>
                          <a:schemeClr val="tx1"/>
                        </a:solidFill>
                        <a:effectLst/>
                        <a:latin typeface="Arial" charset="0"/>
                        <a:ea typeface="ＭＳ Ｐゴシック" pitchFamily="-16"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200" b="1" i="0" u="none" strike="noStrike" cap="none" normalizeH="0" baseline="0" smtClean="0">
                        <a:ln>
                          <a:noFill/>
                        </a:ln>
                        <a:solidFill>
                          <a:schemeClr val="tx1"/>
                        </a:solidFill>
                        <a:effectLst/>
                        <a:latin typeface="Arial" charset="0"/>
                        <a:ea typeface="ＭＳ Ｐゴシック" pitchFamily="-16"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200" b="1" i="0" u="none" strike="noStrike" cap="none" normalizeH="0" baseline="0" smtClean="0">
                        <a:ln>
                          <a:noFill/>
                        </a:ln>
                        <a:solidFill>
                          <a:schemeClr val="tx1"/>
                        </a:solidFill>
                        <a:effectLst/>
                        <a:latin typeface="Arial" charset="0"/>
                        <a:ea typeface="ＭＳ Ｐゴシック" pitchFamily="-16"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200" b="1" i="0" u="none" strike="noStrike" cap="none" normalizeH="0" baseline="0" smtClean="0">
                        <a:ln>
                          <a:noFill/>
                        </a:ln>
                        <a:solidFill>
                          <a:schemeClr val="tx1"/>
                        </a:solidFill>
                        <a:effectLst/>
                        <a:latin typeface="Arial" charset="0"/>
                        <a:ea typeface="ＭＳ Ｐゴシック" pitchFamily="-16"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200" b="1" i="0" u="none" strike="noStrike" cap="none" normalizeH="0" baseline="0" smtClean="0">
                        <a:ln>
                          <a:noFill/>
                        </a:ln>
                        <a:solidFill>
                          <a:schemeClr val="tx1"/>
                        </a:solidFill>
                        <a:effectLst/>
                        <a:latin typeface="Arial" charset="0"/>
                        <a:ea typeface="ＭＳ Ｐゴシック" pitchFamily="-16"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200" b="1" i="0" u="none" strike="noStrike" cap="none" normalizeH="0" baseline="0" smtClean="0">
                        <a:ln>
                          <a:noFill/>
                        </a:ln>
                        <a:solidFill>
                          <a:schemeClr val="tx1"/>
                        </a:solidFill>
                        <a:effectLst/>
                        <a:latin typeface="Arial" charset="0"/>
                        <a:ea typeface="ＭＳ Ｐゴシック" pitchFamily="-16"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3688">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charset="0"/>
                          <a:ea typeface="ＭＳ Ｐゴシック" pitchFamily="-16" charset="-128"/>
                        </a:rPr>
                        <a:t>½ </a:t>
                      </a:r>
                      <a:r>
                        <a:rPr kumimoji="0" lang="en-US" altLang="en-US" sz="1200" b="1" i="0" u="none" strike="noStrike" cap="none" normalizeH="0" baseline="0" smtClean="0">
                          <a:ln>
                            <a:noFill/>
                          </a:ln>
                          <a:solidFill>
                            <a:schemeClr val="tx1"/>
                          </a:solidFill>
                          <a:effectLst/>
                          <a:latin typeface="Arial" charset="0"/>
                          <a:ea typeface="ＭＳ Ｐゴシック" pitchFamily="-16" charset="-128"/>
                          <a:sym typeface="Wingdings" pitchFamily="2" charset="2"/>
                        </a:rPr>
                        <a:t></a:t>
                      </a:r>
                      <a:r>
                        <a:rPr kumimoji="0" lang="en-US" altLang="en-US" sz="1200" b="1" i="0" u="none" strike="noStrike" cap="none" normalizeH="0" baseline="0" smtClean="0">
                          <a:ln>
                            <a:noFill/>
                          </a:ln>
                          <a:solidFill>
                            <a:schemeClr val="tx1"/>
                          </a:solidFill>
                          <a:effectLst/>
                          <a:latin typeface="Arial" charset="0"/>
                          <a:ea typeface="ＭＳ Ｐゴシック" pitchFamily="-16" charset="-128"/>
                        </a:rPr>
                        <a:t> ¾ </a:t>
                      </a:r>
                      <a:endParaRPr kumimoji="0" lang="en-US" altLang="en-US" sz="1200" b="1" i="0" u="none" strike="noStrike" cap="none" normalizeH="0" baseline="0" smtClean="0">
                        <a:ln>
                          <a:noFill/>
                        </a:ln>
                        <a:solidFill>
                          <a:schemeClr val="tx1"/>
                        </a:solidFill>
                        <a:effectLst/>
                        <a:latin typeface="Arial" charset="0"/>
                        <a:ea typeface="ＭＳ Ｐゴシック" pitchFamily="-16" charset="-128"/>
                        <a:sym typeface="Wingdings" pitchFamily="2" charset="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charset="0"/>
                          <a:ea typeface="ＭＳ Ｐゴシック" pitchFamily="-16" charset="-128"/>
                        </a:rPr>
                        <a:t>3</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charset="0"/>
                          <a:ea typeface="ＭＳ Ｐゴシック" pitchFamily="-16" charset="-128"/>
                        </a:rPr>
                        <a:t>6</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charset="0"/>
                          <a:ea typeface="ＭＳ Ｐゴシック" pitchFamily="-16" charset="-128"/>
                        </a:rPr>
                        <a:t>9</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charset="0"/>
                          <a:ea typeface="ＭＳ Ｐゴシック" pitchFamily="-16" charset="-128"/>
                        </a:rPr>
                        <a:t>12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charset="0"/>
                          <a:ea typeface="ＭＳ Ｐゴシック" pitchFamily="-16" charset="-128"/>
                        </a:rPr>
                        <a:t>15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charset="0"/>
                          <a:ea typeface="ＭＳ Ｐゴシック" pitchFamily="-16" charset="-128"/>
                        </a:rPr>
                        <a:t>18</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charset="0"/>
                          <a:ea typeface="ＭＳ Ｐゴシック" pitchFamily="-16" charset="-128"/>
                        </a:rPr>
                        <a:t>24</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charset="0"/>
                          <a:ea typeface="ＭＳ Ｐゴシック" pitchFamily="-16" charset="-128"/>
                        </a:rPr>
                        <a:t>30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200" b="1" i="0" u="none" strike="noStrike" cap="none" normalizeH="0" baseline="0" smtClean="0">
                        <a:ln>
                          <a:noFill/>
                        </a:ln>
                        <a:solidFill>
                          <a:schemeClr val="tx1"/>
                        </a:solidFill>
                        <a:effectLst/>
                        <a:latin typeface="Arial" charset="0"/>
                        <a:ea typeface="ＭＳ Ｐゴシック" pitchFamily="-16"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200" b="1" i="0" u="none" strike="noStrike" cap="none" normalizeH="0" baseline="0" smtClean="0">
                        <a:ln>
                          <a:noFill/>
                        </a:ln>
                        <a:solidFill>
                          <a:schemeClr val="tx1"/>
                        </a:solidFill>
                        <a:effectLst/>
                        <a:latin typeface="Arial" charset="0"/>
                        <a:ea typeface="ＭＳ Ｐゴシック" pitchFamily="-16"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200" b="1" i="0" u="none" strike="noStrike" cap="none" normalizeH="0" baseline="0" smtClean="0">
                        <a:ln>
                          <a:noFill/>
                        </a:ln>
                        <a:solidFill>
                          <a:schemeClr val="tx1"/>
                        </a:solidFill>
                        <a:effectLst/>
                        <a:latin typeface="Arial" charset="0"/>
                        <a:ea typeface="ＭＳ Ｐゴシック" pitchFamily="-16"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200" b="1" i="0" u="none" strike="noStrike" cap="none" normalizeH="0" baseline="0" smtClean="0">
                        <a:ln>
                          <a:noFill/>
                        </a:ln>
                        <a:solidFill>
                          <a:schemeClr val="tx1"/>
                        </a:solidFill>
                        <a:effectLst/>
                        <a:latin typeface="Arial" charset="0"/>
                        <a:ea typeface="ＭＳ Ｐゴシック" pitchFamily="-16"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200" b="1" i="0" u="none" strike="noStrike" cap="none" normalizeH="0" baseline="0" smtClean="0">
                        <a:ln>
                          <a:noFill/>
                        </a:ln>
                        <a:solidFill>
                          <a:schemeClr val="tx1"/>
                        </a:solidFill>
                        <a:effectLst/>
                        <a:latin typeface="Arial" charset="0"/>
                        <a:ea typeface="ＭＳ Ｐゴシック" pitchFamily="-16"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200" b="1" i="0" u="none" strike="noStrike" cap="none" normalizeH="0" baseline="0" smtClean="0">
                        <a:ln>
                          <a:noFill/>
                        </a:ln>
                        <a:solidFill>
                          <a:schemeClr val="tx1"/>
                        </a:solidFill>
                        <a:effectLst/>
                        <a:latin typeface="Arial" charset="0"/>
                        <a:ea typeface="ＭＳ Ｐゴシック" pitchFamily="-16"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200" b="1" i="0" u="none" strike="noStrike" cap="none" normalizeH="0" baseline="0" smtClean="0">
                        <a:ln>
                          <a:noFill/>
                        </a:ln>
                        <a:solidFill>
                          <a:schemeClr val="tx1"/>
                        </a:solidFill>
                        <a:effectLst/>
                        <a:latin typeface="Arial" charset="0"/>
                        <a:ea typeface="ＭＳ Ｐゴシック" pitchFamily="-16"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2100">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charset="0"/>
                          <a:ea typeface="ＭＳ Ｐゴシック" pitchFamily="-16" charset="-128"/>
                        </a:rPr>
                        <a:t>¾ </a:t>
                      </a:r>
                      <a:r>
                        <a:rPr kumimoji="0" lang="en-US" altLang="en-US" sz="1200" b="1" i="0" u="none" strike="noStrike" cap="none" normalizeH="0" baseline="0" smtClean="0">
                          <a:ln>
                            <a:noFill/>
                          </a:ln>
                          <a:solidFill>
                            <a:schemeClr val="tx1"/>
                          </a:solidFill>
                          <a:effectLst/>
                          <a:latin typeface="Arial" charset="0"/>
                          <a:ea typeface="ＭＳ Ｐゴシック" pitchFamily="-16" charset="-128"/>
                          <a:sym typeface="Wingdings" pitchFamily="2" charset="2"/>
                        </a:rPr>
                        <a:t></a:t>
                      </a:r>
                      <a:r>
                        <a:rPr kumimoji="0" lang="en-US" altLang="en-US" sz="1200" b="1" i="0" u="none" strike="noStrike" cap="none" normalizeH="0" baseline="0" smtClean="0">
                          <a:ln>
                            <a:noFill/>
                          </a:ln>
                          <a:solidFill>
                            <a:schemeClr val="tx1"/>
                          </a:solidFill>
                          <a:effectLst/>
                          <a:latin typeface="Arial" charset="0"/>
                          <a:ea typeface="ＭＳ Ｐゴシック" pitchFamily="-16" charset="-128"/>
                        </a:rPr>
                        <a:t> ½ </a:t>
                      </a:r>
                      <a:endParaRPr kumimoji="0" lang="en-US" altLang="en-US" sz="1200" b="1" i="0" u="none" strike="noStrike" cap="none" normalizeH="0" baseline="0" smtClean="0">
                        <a:ln>
                          <a:noFill/>
                        </a:ln>
                        <a:solidFill>
                          <a:schemeClr val="tx1"/>
                        </a:solidFill>
                        <a:effectLst/>
                        <a:latin typeface="Arial" charset="0"/>
                        <a:ea typeface="ＭＳ Ｐゴシック" pitchFamily="-16" charset="-128"/>
                        <a:sym typeface="Wingdings" pitchFamily="2" charset="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charset="0"/>
                          <a:ea typeface="ＭＳ Ｐゴシック" pitchFamily="-16" charset="-128"/>
                        </a:rPr>
                        <a:t>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charset="0"/>
                          <a:ea typeface="ＭＳ Ｐゴシック" pitchFamily="-16" charset="-128"/>
                        </a:rPr>
                        <a:t>3</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charset="0"/>
                          <a:ea typeface="ＭＳ Ｐゴシック" pitchFamily="-16" charset="-128"/>
                        </a:rPr>
                        <a:t>4</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charset="0"/>
                          <a:ea typeface="ＭＳ Ｐゴシック" pitchFamily="-16" charset="-128"/>
                        </a:rPr>
                        <a:t>6</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charset="0"/>
                          <a:ea typeface="ＭＳ Ｐゴシック" pitchFamily="-16" charset="-128"/>
                        </a:rPr>
                        <a:t>7</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charset="0"/>
                          <a:ea typeface="ＭＳ Ｐゴシック" pitchFamily="-16" charset="-128"/>
                        </a:rPr>
                        <a:t>8</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charset="0"/>
                          <a:ea typeface="ＭＳ Ｐゴシック" pitchFamily="-16" charset="-128"/>
                        </a:rPr>
                        <a:t>12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charset="0"/>
                          <a:ea typeface="ＭＳ Ｐゴシック" pitchFamily="-16" charset="-128"/>
                        </a:rPr>
                        <a:t>14</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charset="0"/>
                          <a:ea typeface="ＭＳ Ｐゴシック" pitchFamily="-16" charset="-128"/>
                        </a:rPr>
                        <a:t>16</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200" b="1" i="0" u="none" strike="noStrike" cap="none" normalizeH="0" baseline="0" smtClean="0">
                        <a:ln>
                          <a:noFill/>
                        </a:ln>
                        <a:solidFill>
                          <a:schemeClr val="tx1"/>
                        </a:solidFill>
                        <a:effectLst/>
                        <a:latin typeface="Arial" charset="0"/>
                        <a:ea typeface="ＭＳ Ｐゴシック" pitchFamily="-16"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200" b="1" i="0" u="none" strike="noStrike" cap="none" normalizeH="0" baseline="0" smtClean="0">
                        <a:ln>
                          <a:noFill/>
                        </a:ln>
                        <a:solidFill>
                          <a:schemeClr val="tx1"/>
                        </a:solidFill>
                        <a:effectLst/>
                        <a:latin typeface="Arial" charset="0"/>
                        <a:ea typeface="ＭＳ Ｐゴシック" pitchFamily="-16"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200" b="1" i="0" u="none" strike="noStrike" cap="none" normalizeH="0" baseline="0" smtClean="0">
                        <a:ln>
                          <a:noFill/>
                        </a:ln>
                        <a:solidFill>
                          <a:schemeClr val="tx1"/>
                        </a:solidFill>
                        <a:effectLst/>
                        <a:latin typeface="Arial" charset="0"/>
                        <a:ea typeface="ＭＳ Ｐゴシック" pitchFamily="-16"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200" b="1" i="0" u="none" strike="noStrike" cap="none" normalizeH="0" baseline="0" smtClean="0">
                        <a:ln>
                          <a:noFill/>
                        </a:ln>
                        <a:solidFill>
                          <a:schemeClr val="tx1"/>
                        </a:solidFill>
                        <a:effectLst/>
                        <a:latin typeface="Arial" charset="0"/>
                        <a:ea typeface="ＭＳ Ｐゴシック" pitchFamily="-16"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200" b="1" i="0" u="none" strike="noStrike" cap="none" normalizeH="0" baseline="0" smtClean="0">
                        <a:ln>
                          <a:noFill/>
                        </a:ln>
                        <a:solidFill>
                          <a:schemeClr val="tx1"/>
                        </a:solidFill>
                        <a:effectLst/>
                        <a:latin typeface="Arial" charset="0"/>
                        <a:ea typeface="ＭＳ Ｐゴシック" pitchFamily="-16"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b="1">
                          <a:solidFill>
                            <a:srgbClr val="DDDDDD"/>
                          </a:solidFill>
                          <a:latin typeface="Times New Roman" pitchFamily="18" charset="0"/>
                          <a:ea typeface="ＭＳ Ｐゴシック" pitchFamily="-16" charset="-128"/>
                        </a:defRPr>
                      </a:lvl4pPr>
                      <a:lvl5pPr marL="2057400" indent="-228600">
                        <a:spcBef>
                          <a:spcPct val="20000"/>
                        </a:spcBef>
                        <a:defRPr>
                          <a:solidFill>
                            <a:schemeClr val="tx1"/>
                          </a:solidFill>
                          <a:latin typeface="Arial" charset="0"/>
                          <a:ea typeface="ＭＳ Ｐゴシック" pitchFamily="-16"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16"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16"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16"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16"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200" b="1" i="0" u="none" strike="noStrike" cap="none" normalizeH="0" baseline="0" smtClean="0">
                        <a:ln>
                          <a:noFill/>
                        </a:ln>
                        <a:solidFill>
                          <a:schemeClr val="tx1"/>
                        </a:solidFill>
                        <a:effectLst/>
                        <a:latin typeface="Arial" charset="0"/>
                        <a:ea typeface="ＭＳ Ｐゴシック" pitchFamily="-16"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23111" name="Oval 231"/>
          <p:cNvSpPr>
            <a:spLocks noChangeArrowheads="1"/>
          </p:cNvSpPr>
          <p:nvPr/>
        </p:nvSpPr>
        <p:spPr bwMode="auto">
          <a:xfrm>
            <a:off x="4586288" y="2120900"/>
            <a:ext cx="436562" cy="365125"/>
          </a:xfrm>
          <a:prstGeom prst="ellipse">
            <a:avLst/>
          </a:prstGeom>
          <a:noFill/>
          <a:ln w="28575">
            <a:solidFill>
              <a:srgbClr val="0066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b="1"/>
          </a:p>
        </p:txBody>
      </p:sp>
      <p:sp>
        <p:nvSpPr>
          <p:cNvPr id="123112" name="Oval 232"/>
          <p:cNvSpPr>
            <a:spLocks noChangeArrowheads="1"/>
          </p:cNvSpPr>
          <p:nvPr/>
        </p:nvSpPr>
        <p:spPr bwMode="auto">
          <a:xfrm>
            <a:off x="4575175" y="3978275"/>
            <a:ext cx="436563" cy="365125"/>
          </a:xfrm>
          <a:prstGeom prst="ellipse">
            <a:avLst/>
          </a:prstGeom>
          <a:noFill/>
          <a:ln w="28575" algn="ctr">
            <a:solidFill>
              <a:srgbClr val="0066FF"/>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b="1"/>
          </a:p>
        </p:txBody>
      </p:sp>
      <p:sp>
        <p:nvSpPr>
          <p:cNvPr id="123113" name="Oval 233"/>
          <p:cNvSpPr>
            <a:spLocks noChangeArrowheads="1"/>
          </p:cNvSpPr>
          <p:nvPr/>
        </p:nvSpPr>
        <p:spPr bwMode="auto">
          <a:xfrm>
            <a:off x="858838" y="3995738"/>
            <a:ext cx="958850" cy="276225"/>
          </a:xfrm>
          <a:prstGeom prst="ellipse">
            <a:avLst/>
          </a:prstGeom>
          <a:noFill/>
          <a:ln w="28575">
            <a:solidFill>
              <a:srgbClr val="0066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b="1"/>
          </a:p>
        </p:txBody>
      </p:sp>
      <p:sp>
        <p:nvSpPr>
          <p:cNvPr id="115930" name="Text Box 239"/>
          <p:cNvSpPr txBox="1">
            <a:spLocks noChangeArrowheads="1"/>
          </p:cNvSpPr>
          <p:nvPr/>
        </p:nvSpPr>
        <p:spPr bwMode="auto">
          <a:xfrm>
            <a:off x="-76200" y="6084888"/>
            <a:ext cx="92202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a:r>
              <a:rPr lang="en-US" altLang="en-US" sz="2800" b="1"/>
              <a:t>or you can do the arithmetic</a:t>
            </a:r>
          </a:p>
        </p:txBody>
      </p:sp>
      <p:sp>
        <p:nvSpPr>
          <p:cNvPr id="1032" name="Rectangle 8"/>
          <p:cNvSpPr>
            <a:spLocks noChangeArrowheads="1"/>
          </p:cNvSpPr>
          <p:nvPr/>
        </p:nvSpPr>
        <p:spPr bwMode="auto">
          <a:xfrm>
            <a:off x="7239000" y="6629400"/>
            <a:ext cx="1905000" cy="381000"/>
          </a:xfrm>
          <a:prstGeom prst="rect">
            <a:avLst/>
          </a:prstGeom>
          <a:noFill/>
          <a:ln w="9525">
            <a:noFill/>
            <a:miter lim="800000"/>
            <a:headEnd/>
            <a:tailEnd/>
          </a:ln>
          <a:effec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r" eaLnBrk="1" hangingPunct="1"/>
            <a:r>
              <a:rPr lang="en-US" altLang="en-US" sz="1000"/>
              <a:t>12-</a:t>
            </a:r>
            <a:fld id="{E9101832-0455-4085-866E-7998A3462493}" type="slidenum">
              <a:rPr lang="en-US" altLang="en-US" sz="1000"/>
              <a:pPr algn="r" eaLnBrk="1" hangingPunct="1"/>
              <a:t>112</a:t>
            </a:fld>
            <a:r>
              <a:rPr lang="en-US" altLang="en-US" sz="1000"/>
              <a:t>-S290-EP</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311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311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23117"/>
                                        </p:tgtEl>
                                        <p:attrNameLst>
                                          <p:attrName>style.visibility</p:attrName>
                                        </p:attrNameLst>
                                      </p:cBhvr>
                                      <p:to>
                                        <p:strVal val="visible"/>
                                      </p:to>
                                    </p:set>
                                    <p:animEffect transition="in" filter="wipe(up)">
                                      <p:cBhvr>
                                        <p:cTn id="15" dur="500"/>
                                        <p:tgtEl>
                                          <p:spTgt spid="12311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23118"/>
                                        </p:tgtEl>
                                        <p:attrNameLst>
                                          <p:attrName>style.visibility</p:attrName>
                                        </p:attrNameLst>
                                      </p:cBhvr>
                                      <p:to>
                                        <p:strVal val="visible"/>
                                      </p:to>
                                    </p:set>
                                    <p:animEffect transition="in" filter="wipe(left)">
                                      <p:cBhvr>
                                        <p:cTn id="20" dur="500"/>
                                        <p:tgtEl>
                                          <p:spTgt spid="123118"/>
                                        </p:tgtEl>
                                      </p:cBhvr>
                                    </p:animEffect>
                                  </p:childTnLst>
                                </p:cTn>
                              </p:par>
                            </p:childTnLst>
                          </p:cTn>
                        </p:par>
                        <p:par>
                          <p:cTn id="21" fill="hold" nodeType="afterGroup">
                            <p:stCondLst>
                              <p:cond delay="500"/>
                            </p:stCondLst>
                            <p:childTnLst>
                              <p:par>
                                <p:cTn id="22" presetID="1" presetClass="entr" presetSubtype="0" fill="hold" grpId="0" nodeType="afterEffect">
                                  <p:stCondLst>
                                    <p:cond delay="0"/>
                                  </p:stCondLst>
                                  <p:childTnLst>
                                    <p:set>
                                      <p:cBhvr>
                                        <p:cTn id="23" dur="1" fill="hold">
                                          <p:stCondLst>
                                            <p:cond delay="0"/>
                                          </p:stCondLst>
                                        </p:cTn>
                                        <p:tgtEl>
                                          <p:spTgt spid="1231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117" grpId="0" animBg="1"/>
      <p:bldP spid="123118" grpId="0" animBg="1"/>
      <p:bldP spid="123111" grpId="0" animBg="1"/>
      <p:bldP spid="123112" grpId="0" animBg="1"/>
      <p:bldP spid="12311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9" name="Picture 2" descr="Wind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96388"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1" name="Rectangle 3"/>
          <p:cNvSpPr>
            <a:spLocks noChangeArrowheads="1"/>
          </p:cNvSpPr>
          <p:nvPr/>
        </p:nvSpPr>
        <p:spPr bwMode="auto">
          <a:xfrm>
            <a:off x="1447800" y="304800"/>
            <a:ext cx="6172200" cy="1143000"/>
          </a:xfrm>
          <a:prstGeom prst="rect">
            <a:avLst/>
          </a:prstGeom>
          <a:noFill/>
          <a:ln w="9525">
            <a:noFill/>
            <a:miter lim="800000"/>
            <a:headEnd/>
            <a:tailEnd/>
          </a:ln>
          <a:effectLst/>
        </p:spPr>
        <p:txBody>
          <a:bodyPr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r>
              <a:rPr lang="en-US" altLang="en-US" sz="3200" b="1"/>
              <a:t>For a backing fire, EWS is always taken to be ½mph</a:t>
            </a:r>
            <a:endParaRPr lang="en-US" altLang="en-US" sz="3200" b="1">
              <a:effectLst>
                <a:outerShdw blurRad="38100" dist="38100" dir="2700000" algn="tl">
                  <a:srgbClr val="C0C0C0"/>
                </a:outerShdw>
              </a:effectLst>
            </a:endParaRPr>
          </a:p>
        </p:txBody>
      </p:sp>
      <p:sp>
        <p:nvSpPr>
          <p:cNvPr id="116741" name="Rectangle 7"/>
          <p:cNvSpPr>
            <a:spLocks noChangeArrowheads="1"/>
          </p:cNvSpPr>
          <p:nvPr/>
        </p:nvSpPr>
        <p:spPr bwMode="auto">
          <a:xfrm>
            <a:off x="457200" y="1676400"/>
            <a:ext cx="8229600" cy="4724400"/>
          </a:xfrm>
          <a:prstGeom prst="rect">
            <a:avLst/>
          </a:prstGeom>
          <a:solidFill>
            <a:schemeClr val="bg1"/>
          </a:solidFill>
          <a:ln w="19050">
            <a:solidFill>
              <a:schemeClr val="tx1"/>
            </a:solidFill>
            <a:miter lim="800000"/>
            <a:headEnd/>
            <a:tailEnd/>
          </a:ln>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a:endParaRPr lang="en-US" altLang="en-US"/>
          </a:p>
        </p:txBody>
      </p:sp>
      <p:grpSp>
        <p:nvGrpSpPr>
          <p:cNvPr id="116742" name="Group 9"/>
          <p:cNvGrpSpPr>
            <a:grpSpLocks/>
          </p:cNvGrpSpPr>
          <p:nvPr/>
        </p:nvGrpSpPr>
        <p:grpSpPr bwMode="auto">
          <a:xfrm>
            <a:off x="1371600" y="2314575"/>
            <a:ext cx="6400800" cy="884238"/>
            <a:chOff x="930" y="1200"/>
            <a:chExt cx="4032" cy="557"/>
          </a:xfrm>
        </p:grpSpPr>
        <p:sp>
          <p:nvSpPr>
            <p:cNvPr id="116760" name="Line 10"/>
            <p:cNvSpPr>
              <a:spLocks noChangeShapeType="1"/>
            </p:cNvSpPr>
            <p:nvPr/>
          </p:nvSpPr>
          <p:spPr bwMode="auto">
            <a:xfrm>
              <a:off x="930" y="1744"/>
              <a:ext cx="4032"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6761" name="Freeform 11"/>
            <p:cNvSpPr>
              <a:spLocks/>
            </p:cNvSpPr>
            <p:nvPr/>
          </p:nvSpPr>
          <p:spPr bwMode="auto">
            <a:xfrm>
              <a:off x="2448" y="1200"/>
              <a:ext cx="919" cy="557"/>
            </a:xfrm>
            <a:custGeom>
              <a:avLst/>
              <a:gdLst>
                <a:gd name="T0" fmla="*/ 0 w 919"/>
                <a:gd name="T1" fmla="*/ 557 h 557"/>
                <a:gd name="T2" fmla="*/ 74 w 919"/>
                <a:gd name="T3" fmla="*/ 502 h 557"/>
                <a:gd name="T4" fmla="*/ 138 w 919"/>
                <a:gd name="T5" fmla="*/ 447 h 557"/>
                <a:gd name="T6" fmla="*/ 184 w 919"/>
                <a:gd name="T7" fmla="*/ 410 h 557"/>
                <a:gd name="T8" fmla="*/ 221 w 919"/>
                <a:gd name="T9" fmla="*/ 363 h 557"/>
                <a:gd name="T10" fmla="*/ 277 w 919"/>
                <a:gd name="T11" fmla="*/ 317 h 557"/>
                <a:gd name="T12" fmla="*/ 378 w 919"/>
                <a:gd name="T13" fmla="*/ 225 h 557"/>
                <a:gd name="T14" fmla="*/ 424 w 919"/>
                <a:gd name="T15" fmla="*/ 170 h 557"/>
                <a:gd name="T16" fmla="*/ 434 w 919"/>
                <a:gd name="T17" fmla="*/ 197 h 557"/>
                <a:gd name="T18" fmla="*/ 397 w 919"/>
                <a:gd name="T19" fmla="*/ 290 h 557"/>
                <a:gd name="T20" fmla="*/ 387 w 919"/>
                <a:gd name="T21" fmla="*/ 317 h 557"/>
                <a:gd name="T22" fmla="*/ 461 w 919"/>
                <a:gd name="T23" fmla="*/ 271 h 557"/>
                <a:gd name="T24" fmla="*/ 544 w 919"/>
                <a:gd name="T25" fmla="*/ 197 h 557"/>
                <a:gd name="T26" fmla="*/ 627 w 919"/>
                <a:gd name="T27" fmla="*/ 96 h 557"/>
                <a:gd name="T28" fmla="*/ 664 w 919"/>
                <a:gd name="T29" fmla="*/ 40 h 557"/>
                <a:gd name="T30" fmla="*/ 674 w 919"/>
                <a:gd name="T31" fmla="*/ 68 h 557"/>
                <a:gd name="T32" fmla="*/ 701 w 919"/>
                <a:gd name="T33" fmla="*/ 123 h 557"/>
                <a:gd name="T34" fmla="*/ 729 w 919"/>
                <a:gd name="T35" fmla="*/ 105 h 557"/>
                <a:gd name="T36" fmla="*/ 757 w 919"/>
                <a:gd name="T37" fmla="*/ 96 h 557"/>
                <a:gd name="T38" fmla="*/ 775 w 919"/>
                <a:gd name="T39" fmla="*/ 77 h 557"/>
                <a:gd name="T40" fmla="*/ 831 w 919"/>
                <a:gd name="T41" fmla="*/ 59 h 557"/>
                <a:gd name="T42" fmla="*/ 914 w 919"/>
                <a:gd name="T43" fmla="*/ 31 h 557"/>
                <a:gd name="T44" fmla="*/ 867 w 919"/>
                <a:gd name="T45" fmla="*/ 77 h 557"/>
                <a:gd name="T46" fmla="*/ 831 w 919"/>
                <a:gd name="T47" fmla="*/ 133 h 557"/>
                <a:gd name="T48" fmla="*/ 812 w 919"/>
                <a:gd name="T49" fmla="*/ 160 h 557"/>
                <a:gd name="T50" fmla="*/ 794 w 919"/>
                <a:gd name="T51" fmla="*/ 216 h 557"/>
                <a:gd name="T52" fmla="*/ 784 w 919"/>
                <a:gd name="T53" fmla="*/ 243 h 557"/>
                <a:gd name="T54" fmla="*/ 775 w 919"/>
                <a:gd name="T55" fmla="*/ 271 h 557"/>
                <a:gd name="T56" fmla="*/ 831 w 919"/>
                <a:gd name="T57" fmla="*/ 253 h 557"/>
                <a:gd name="T58" fmla="*/ 784 w 919"/>
                <a:gd name="T59" fmla="*/ 419 h 557"/>
                <a:gd name="T60" fmla="*/ 812 w 919"/>
                <a:gd name="T61" fmla="*/ 428 h 557"/>
                <a:gd name="T62" fmla="*/ 757 w 919"/>
                <a:gd name="T63" fmla="*/ 557 h 55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19"/>
                <a:gd name="T97" fmla="*/ 0 h 557"/>
                <a:gd name="T98" fmla="*/ 919 w 919"/>
                <a:gd name="T99" fmla="*/ 557 h 55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19" h="557">
                  <a:moveTo>
                    <a:pt x="0" y="557"/>
                  </a:moveTo>
                  <a:cubicBezTo>
                    <a:pt x="48" y="525"/>
                    <a:pt x="45" y="531"/>
                    <a:pt x="74" y="502"/>
                  </a:cubicBezTo>
                  <a:cubicBezTo>
                    <a:pt x="99" y="477"/>
                    <a:pt x="103" y="458"/>
                    <a:pt x="138" y="447"/>
                  </a:cubicBezTo>
                  <a:cubicBezTo>
                    <a:pt x="185" y="400"/>
                    <a:pt x="125" y="457"/>
                    <a:pt x="184" y="410"/>
                  </a:cubicBezTo>
                  <a:cubicBezTo>
                    <a:pt x="214" y="386"/>
                    <a:pt x="194" y="396"/>
                    <a:pt x="221" y="363"/>
                  </a:cubicBezTo>
                  <a:cubicBezTo>
                    <a:pt x="259" y="318"/>
                    <a:pt x="237" y="352"/>
                    <a:pt x="277" y="317"/>
                  </a:cubicBezTo>
                  <a:cubicBezTo>
                    <a:pt x="313" y="285"/>
                    <a:pt x="338" y="251"/>
                    <a:pt x="378" y="225"/>
                  </a:cubicBezTo>
                  <a:cubicBezTo>
                    <a:pt x="383" y="217"/>
                    <a:pt x="413" y="170"/>
                    <a:pt x="424" y="170"/>
                  </a:cubicBezTo>
                  <a:cubicBezTo>
                    <a:pt x="434" y="170"/>
                    <a:pt x="431" y="188"/>
                    <a:pt x="434" y="197"/>
                  </a:cubicBezTo>
                  <a:cubicBezTo>
                    <a:pt x="424" y="234"/>
                    <a:pt x="414" y="257"/>
                    <a:pt x="397" y="290"/>
                  </a:cubicBezTo>
                  <a:cubicBezTo>
                    <a:pt x="393" y="299"/>
                    <a:pt x="380" y="310"/>
                    <a:pt x="387" y="317"/>
                  </a:cubicBezTo>
                  <a:cubicBezTo>
                    <a:pt x="399" y="329"/>
                    <a:pt x="453" y="279"/>
                    <a:pt x="461" y="271"/>
                  </a:cubicBezTo>
                  <a:cubicBezTo>
                    <a:pt x="488" y="244"/>
                    <a:pt x="520" y="227"/>
                    <a:pt x="544" y="197"/>
                  </a:cubicBezTo>
                  <a:cubicBezTo>
                    <a:pt x="571" y="164"/>
                    <a:pt x="602" y="130"/>
                    <a:pt x="627" y="96"/>
                  </a:cubicBezTo>
                  <a:cubicBezTo>
                    <a:pt x="688" y="11"/>
                    <a:pt x="613" y="94"/>
                    <a:pt x="664" y="40"/>
                  </a:cubicBezTo>
                  <a:cubicBezTo>
                    <a:pt x="667" y="49"/>
                    <a:pt x="674" y="58"/>
                    <a:pt x="674" y="68"/>
                  </a:cubicBezTo>
                  <a:cubicBezTo>
                    <a:pt x="674" y="142"/>
                    <a:pt x="636" y="141"/>
                    <a:pt x="701" y="123"/>
                  </a:cubicBezTo>
                  <a:cubicBezTo>
                    <a:pt x="710" y="117"/>
                    <a:pt x="719" y="110"/>
                    <a:pt x="729" y="105"/>
                  </a:cubicBezTo>
                  <a:cubicBezTo>
                    <a:pt x="738" y="101"/>
                    <a:pt x="749" y="101"/>
                    <a:pt x="757" y="96"/>
                  </a:cubicBezTo>
                  <a:cubicBezTo>
                    <a:pt x="764" y="91"/>
                    <a:pt x="767" y="81"/>
                    <a:pt x="775" y="77"/>
                  </a:cubicBezTo>
                  <a:cubicBezTo>
                    <a:pt x="793" y="68"/>
                    <a:pt x="831" y="59"/>
                    <a:pt x="831" y="59"/>
                  </a:cubicBezTo>
                  <a:cubicBezTo>
                    <a:pt x="839" y="53"/>
                    <a:pt x="906" y="0"/>
                    <a:pt x="914" y="31"/>
                  </a:cubicBezTo>
                  <a:cubicBezTo>
                    <a:pt x="919" y="52"/>
                    <a:pt x="879" y="59"/>
                    <a:pt x="867" y="77"/>
                  </a:cubicBezTo>
                  <a:cubicBezTo>
                    <a:pt x="855" y="96"/>
                    <a:pt x="843" y="115"/>
                    <a:pt x="831" y="133"/>
                  </a:cubicBezTo>
                  <a:cubicBezTo>
                    <a:pt x="825" y="142"/>
                    <a:pt x="812" y="160"/>
                    <a:pt x="812" y="160"/>
                  </a:cubicBezTo>
                  <a:cubicBezTo>
                    <a:pt x="806" y="179"/>
                    <a:pt x="801" y="198"/>
                    <a:pt x="794" y="216"/>
                  </a:cubicBezTo>
                  <a:cubicBezTo>
                    <a:pt x="791" y="225"/>
                    <a:pt x="787" y="234"/>
                    <a:pt x="784" y="243"/>
                  </a:cubicBezTo>
                  <a:cubicBezTo>
                    <a:pt x="781" y="252"/>
                    <a:pt x="765" y="269"/>
                    <a:pt x="775" y="271"/>
                  </a:cubicBezTo>
                  <a:cubicBezTo>
                    <a:pt x="794" y="275"/>
                    <a:pt x="831" y="253"/>
                    <a:pt x="831" y="253"/>
                  </a:cubicBezTo>
                  <a:cubicBezTo>
                    <a:pt x="819" y="308"/>
                    <a:pt x="803" y="366"/>
                    <a:pt x="784" y="419"/>
                  </a:cubicBezTo>
                  <a:cubicBezTo>
                    <a:pt x="793" y="422"/>
                    <a:pt x="805" y="421"/>
                    <a:pt x="812" y="428"/>
                  </a:cubicBezTo>
                  <a:cubicBezTo>
                    <a:pt x="845" y="461"/>
                    <a:pt x="780" y="534"/>
                    <a:pt x="757" y="557"/>
                  </a:cubicBezTo>
                </a:path>
              </a:pathLst>
            </a:custGeom>
            <a:solidFill>
              <a:srgbClr val="FF0000"/>
            </a:solidFill>
            <a:ln w="9525">
              <a:solidFill>
                <a:srgbClr val="000000"/>
              </a:solidFill>
              <a:round/>
              <a:headEnd/>
              <a:tailEnd/>
            </a:ln>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p>
          </p:txBody>
        </p:sp>
      </p:grpSp>
      <p:sp>
        <p:nvSpPr>
          <p:cNvPr id="116743" name="AutoShape 12"/>
          <p:cNvSpPr>
            <a:spLocks noChangeArrowheads="1"/>
          </p:cNvSpPr>
          <p:nvPr/>
        </p:nvSpPr>
        <p:spPr bwMode="auto">
          <a:xfrm>
            <a:off x="5229225" y="2619375"/>
            <a:ext cx="747713" cy="304800"/>
          </a:xfrm>
          <a:prstGeom prst="leftArrow">
            <a:avLst>
              <a:gd name="adj1" fmla="val 50000"/>
              <a:gd name="adj2" fmla="val 61328"/>
            </a:avLst>
          </a:prstGeom>
          <a:solidFill>
            <a:srgbClr val="FF0000"/>
          </a:solidFill>
          <a:ln w="9525">
            <a:solidFill>
              <a:srgbClr val="000000"/>
            </a:solidFill>
            <a:miter lim="800000"/>
            <a:headEnd/>
            <a:tailEnd/>
          </a:ln>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p>
        </p:txBody>
      </p:sp>
      <p:sp>
        <p:nvSpPr>
          <p:cNvPr id="116744" name="AutoShape 13"/>
          <p:cNvSpPr>
            <a:spLocks noChangeArrowheads="1"/>
          </p:cNvSpPr>
          <p:nvPr/>
        </p:nvSpPr>
        <p:spPr bwMode="auto">
          <a:xfrm>
            <a:off x="1724025" y="2619375"/>
            <a:ext cx="838200" cy="304800"/>
          </a:xfrm>
          <a:prstGeom prst="rightArrow">
            <a:avLst>
              <a:gd name="adj1" fmla="val 50000"/>
              <a:gd name="adj2" fmla="val 68750"/>
            </a:avLst>
          </a:prstGeom>
          <a:solidFill>
            <a:schemeClr val="accent2"/>
          </a:solidFill>
          <a:ln w="9525">
            <a:solidFill>
              <a:srgbClr val="000000"/>
            </a:solidFill>
            <a:miter lim="800000"/>
            <a:headEnd/>
            <a:tailEnd/>
          </a:ln>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p>
        </p:txBody>
      </p:sp>
      <p:grpSp>
        <p:nvGrpSpPr>
          <p:cNvPr id="3" name="Group 17"/>
          <p:cNvGrpSpPr>
            <a:grpSpLocks/>
          </p:cNvGrpSpPr>
          <p:nvPr/>
        </p:nvGrpSpPr>
        <p:grpSpPr bwMode="auto">
          <a:xfrm>
            <a:off x="3781425" y="1704975"/>
            <a:ext cx="609600" cy="1447800"/>
            <a:chOff x="2448" y="816"/>
            <a:chExt cx="384" cy="912"/>
          </a:xfrm>
        </p:grpSpPr>
        <p:sp>
          <p:nvSpPr>
            <p:cNvPr id="116758" name="Line 18"/>
            <p:cNvSpPr>
              <a:spLocks noChangeShapeType="1"/>
            </p:cNvSpPr>
            <p:nvPr/>
          </p:nvSpPr>
          <p:spPr bwMode="auto">
            <a:xfrm flipV="1">
              <a:off x="2448" y="816"/>
              <a:ext cx="0" cy="912"/>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6759" name="AutoShape 19"/>
            <p:cNvSpPr>
              <a:spLocks noChangeArrowheads="1"/>
            </p:cNvSpPr>
            <p:nvPr/>
          </p:nvSpPr>
          <p:spPr bwMode="auto">
            <a:xfrm rot="2467187">
              <a:off x="2496" y="1200"/>
              <a:ext cx="336" cy="288"/>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5898240 60000 65536"/>
                <a:gd name="T10" fmla="*/ 5898240 60000 65536"/>
                <a:gd name="T11" fmla="*/ 0 60000 65536"/>
                <a:gd name="T12" fmla="*/ 12407 w 21600"/>
                <a:gd name="T13" fmla="*/ 2925 h 21600"/>
                <a:gd name="T14" fmla="*/ 18257 w 21600"/>
                <a:gd name="T15" fmla="*/ 9225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rgbClr val="000000"/>
              </a:solidFill>
              <a:miter lim="800000"/>
              <a:headEnd/>
              <a:tailEnd/>
            </a:ln>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p>
          </p:txBody>
        </p:sp>
      </p:grpSp>
      <p:grpSp>
        <p:nvGrpSpPr>
          <p:cNvPr id="4" name="Group 30"/>
          <p:cNvGrpSpPr>
            <a:grpSpLocks/>
          </p:cNvGrpSpPr>
          <p:nvPr/>
        </p:nvGrpSpPr>
        <p:grpSpPr bwMode="auto">
          <a:xfrm>
            <a:off x="3149600" y="3762375"/>
            <a:ext cx="4495800" cy="1447800"/>
            <a:chOff x="1984" y="2370"/>
            <a:chExt cx="2832" cy="912"/>
          </a:xfrm>
        </p:grpSpPr>
        <p:grpSp>
          <p:nvGrpSpPr>
            <p:cNvPr id="116752" name="Group 14"/>
            <p:cNvGrpSpPr>
              <a:grpSpLocks/>
            </p:cNvGrpSpPr>
            <p:nvPr/>
          </p:nvGrpSpPr>
          <p:grpSpPr bwMode="auto">
            <a:xfrm>
              <a:off x="2094" y="2466"/>
              <a:ext cx="624" cy="816"/>
              <a:chOff x="2160" y="2208"/>
              <a:chExt cx="624" cy="816"/>
            </a:xfrm>
          </p:grpSpPr>
          <p:sp>
            <p:nvSpPr>
              <p:cNvPr id="116756" name="Line 15"/>
              <p:cNvSpPr>
                <a:spLocks noChangeShapeType="1"/>
              </p:cNvSpPr>
              <p:nvPr/>
            </p:nvSpPr>
            <p:spPr bwMode="auto">
              <a:xfrm flipH="1" flipV="1">
                <a:off x="2160" y="2208"/>
                <a:ext cx="480" cy="816"/>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6757" name="AutoShape 16"/>
              <p:cNvSpPr>
                <a:spLocks noChangeArrowheads="1"/>
              </p:cNvSpPr>
              <p:nvPr/>
            </p:nvSpPr>
            <p:spPr bwMode="auto">
              <a:xfrm rot="2467187">
                <a:off x="2448" y="2400"/>
                <a:ext cx="336" cy="288"/>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5898240 60000 65536"/>
                  <a:gd name="T10" fmla="*/ 5898240 60000 65536"/>
                  <a:gd name="T11" fmla="*/ 0 60000 65536"/>
                  <a:gd name="T12" fmla="*/ 12407 w 21600"/>
                  <a:gd name="T13" fmla="*/ 2925 h 21600"/>
                  <a:gd name="T14" fmla="*/ 18257 w 21600"/>
                  <a:gd name="T15" fmla="*/ 9225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rgbClr val="000000"/>
                </a:solidFill>
                <a:miter lim="800000"/>
                <a:headEnd/>
                <a:tailEnd/>
              </a:ln>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p>
            </p:txBody>
          </p:sp>
        </p:grpSp>
        <p:sp>
          <p:nvSpPr>
            <p:cNvPr id="116753" name="Line 21"/>
            <p:cNvSpPr>
              <a:spLocks noChangeShapeType="1"/>
            </p:cNvSpPr>
            <p:nvPr/>
          </p:nvSpPr>
          <p:spPr bwMode="auto">
            <a:xfrm rot="19770252" flipV="1">
              <a:off x="1984" y="2801"/>
              <a:ext cx="2832" cy="13"/>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6754" name="Freeform 22"/>
            <p:cNvSpPr>
              <a:spLocks/>
            </p:cNvSpPr>
            <p:nvPr/>
          </p:nvSpPr>
          <p:spPr bwMode="auto">
            <a:xfrm rot="-1833627">
              <a:off x="2448" y="2496"/>
              <a:ext cx="919" cy="557"/>
            </a:xfrm>
            <a:custGeom>
              <a:avLst/>
              <a:gdLst>
                <a:gd name="T0" fmla="*/ 0 w 919"/>
                <a:gd name="T1" fmla="*/ 557 h 557"/>
                <a:gd name="T2" fmla="*/ 74 w 919"/>
                <a:gd name="T3" fmla="*/ 502 h 557"/>
                <a:gd name="T4" fmla="*/ 138 w 919"/>
                <a:gd name="T5" fmla="*/ 447 h 557"/>
                <a:gd name="T6" fmla="*/ 184 w 919"/>
                <a:gd name="T7" fmla="*/ 410 h 557"/>
                <a:gd name="T8" fmla="*/ 221 w 919"/>
                <a:gd name="T9" fmla="*/ 363 h 557"/>
                <a:gd name="T10" fmla="*/ 277 w 919"/>
                <a:gd name="T11" fmla="*/ 317 h 557"/>
                <a:gd name="T12" fmla="*/ 378 w 919"/>
                <a:gd name="T13" fmla="*/ 225 h 557"/>
                <a:gd name="T14" fmla="*/ 424 w 919"/>
                <a:gd name="T15" fmla="*/ 170 h 557"/>
                <a:gd name="T16" fmla="*/ 434 w 919"/>
                <a:gd name="T17" fmla="*/ 197 h 557"/>
                <a:gd name="T18" fmla="*/ 397 w 919"/>
                <a:gd name="T19" fmla="*/ 290 h 557"/>
                <a:gd name="T20" fmla="*/ 387 w 919"/>
                <a:gd name="T21" fmla="*/ 317 h 557"/>
                <a:gd name="T22" fmla="*/ 461 w 919"/>
                <a:gd name="T23" fmla="*/ 271 h 557"/>
                <a:gd name="T24" fmla="*/ 544 w 919"/>
                <a:gd name="T25" fmla="*/ 197 h 557"/>
                <a:gd name="T26" fmla="*/ 627 w 919"/>
                <a:gd name="T27" fmla="*/ 96 h 557"/>
                <a:gd name="T28" fmla="*/ 664 w 919"/>
                <a:gd name="T29" fmla="*/ 40 h 557"/>
                <a:gd name="T30" fmla="*/ 674 w 919"/>
                <a:gd name="T31" fmla="*/ 68 h 557"/>
                <a:gd name="T32" fmla="*/ 701 w 919"/>
                <a:gd name="T33" fmla="*/ 123 h 557"/>
                <a:gd name="T34" fmla="*/ 729 w 919"/>
                <a:gd name="T35" fmla="*/ 105 h 557"/>
                <a:gd name="T36" fmla="*/ 757 w 919"/>
                <a:gd name="T37" fmla="*/ 96 h 557"/>
                <a:gd name="T38" fmla="*/ 775 w 919"/>
                <a:gd name="T39" fmla="*/ 77 h 557"/>
                <a:gd name="T40" fmla="*/ 831 w 919"/>
                <a:gd name="T41" fmla="*/ 59 h 557"/>
                <a:gd name="T42" fmla="*/ 914 w 919"/>
                <a:gd name="T43" fmla="*/ 31 h 557"/>
                <a:gd name="T44" fmla="*/ 867 w 919"/>
                <a:gd name="T45" fmla="*/ 77 h 557"/>
                <a:gd name="T46" fmla="*/ 831 w 919"/>
                <a:gd name="T47" fmla="*/ 133 h 557"/>
                <a:gd name="T48" fmla="*/ 812 w 919"/>
                <a:gd name="T49" fmla="*/ 160 h 557"/>
                <a:gd name="T50" fmla="*/ 794 w 919"/>
                <a:gd name="T51" fmla="*/ 216 h 557"/>
                <a:gd name="T52" fmla="*/ 784 w 919"/>
                <a:gd name="T53" fmla="*/ 243 h 557"/>
                <a:gd name="T54" fmla="*/ 775 w 919"/>
                <a:gd name="T55" fmla="*/ 271 h 557"/>
                <a:gd name="T56" fmla="*/ 831 w 919"/>
                <a:gd name="T57" fmla="*/ 253 h 557"/>
                <a:gd name="T58" fmla="*/ 784 w 919"/>
                <a:gd name="T59" fmla="*/ 419 h 557"/>
                <a:gd name="T60" fmla="*/ 812 w 919"/>
                <a:gd name="T61" fmla="*/ 428 h 557"/>
                <a:gd name="T62" fmla="*/ 757 w 919"/>
                <a:gd name="T63" fmla="*/ 557 h 55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19"/>
                <a:gd name="T97" fmla="*/ 0 h 557"/>
                <a:gd name="T98" fmla="*/ 919 w 919"/>
                <a:gd name="T99" fmla="*/ 557 h 55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19" h="557">
                  <a:moveTo>
                    <a:pt x="0" y="557"/>
                  </a:moveTo>
                  <a:cubicBezTo>
                    <a:pt x="48" y="525"/>
                    <a:pt x="45" y="531"/>
                    <a:pt x="74" y="502"/>
                  </a:cubicBezTo>
                  <a:cubicBezTo>
                    <a:pt x="99" y="477"/>
                    <a:pt x="103" y="458"/>
                    <a:pt x="138" y="447"/>
                  </a:cubicBezTo>
                  <a:cubicBezTo>
                    <a:pt x="185" y="400"/>
                    <a:pt x="125" y="457"/>
                    <a:pt x="184" y="410"/>
                  </a:cubicBezTo>
                  <a:cubicBezTo>
                    <a:pt x="214" y="386"/>
                    <a:pt x="194" y="396"/>
                    <a:pt x="221" y="363"/>
                  </a:cubicBezTo>
                  <a:cubicBezTo>
                    <a:pt x="259" y="318"/>
                    <a:pt x="237" y="352"/>
                    <a:pt x="277" y="317"/>
                  </a:cubicBezTo>
                  <a:cubicBezTo>
                    <a:pt x="313" y="285"/>
                    <a:pt x="338" y="251"/>
                    <a:pt x="378" y="225"/>
                  </a:cubicBezTo>
                  <a:cubicBezTo>
                    <a:pt x="383" y="217"/>
                    <a:pt x="413" y="170"/>
                    <a:pt x="424" y="170"/>
                  </a:cubicBezTo>
                  <a:cubicBezTo>
                    <a:pt x="434" y="170"/>
                    <a:pt x="431" y="188"/>
                    <a:pt x="434" y="197"/>
                  </a:cubicBezTo>
                  <a:cubicBezTo>
                    <a:pt x="424" y="234"/>
                    <a:pt x="414" y="257"/>
                    <a:pt x="397" y="290"/>
                  </a:cubicBezTo>
                  <a:cubicBezTo>
                    <a:pt x="393" y="299"/>
                    <a:pt x="380" y="310"/>
                    <a:pt x="387" y="317"/>
                  </a:cubicBezTo>
                  <a:cubicBezTo>
                    <a:pt x="399" y="329"/>
                    <a:pt x="453" y="279"/>
                    <a:pt x="461" y="271"/>
                  </a:cubicBezTo>
                  <a:cubicBezTo>
                    <a:pt x="488" y="244"/>
                    <a:pt x="520" y="227"/>
                    <a:pt x="544" y="197"/>
                  </a:cubicBezTo>
                  <a:cubicBezTo>
                    <a:pt x="571" y="164"/>
                    <a:pt x="602" y="130"/>
                    <a:pt x="627" y="96"/>
                  </a:cubicBezTo>
                  <a:cubicBezTo>
                    <a:pt x="688" y="11"/>
                    <a:pt x="613" y="94"/>
                    <a:pt x="664" y="40"/>
                  </a:cubicBezTo>
                  <a:cubicBezTo>
                    <a:pt x="667" y="49"/>
                    <a:pt x="674" y="58"/>
                    <a:pt x="674" y="68"/>
                  </a:cubicBezTo>
                  <a:cubicBezTo>
                    <a:pt x="674" y="142"/>
                    <a:pt x="636" y="141"/>
                    <a:pt x="701" y="123"/>
                  </a:cubicBezTo>
                  <a:cubicBezTo>
                    <a:pt x="710" y="117"/>
                    <a:pt x="719" y="110"/>
                    <a:pt x="729" y="105"/>
                  </a:cubicBezTo>
                  <a:cubicBezTo>
                    <a:pt x="738" y="101"/>
                    <a:pt x="749" y="101"/>
                    <a:pt x="757" y="96"/>
                  </a:cubicBezTo>
                  <a:cubicBezTo>
                    <a:pt x="764" y="91"/>
                    <a:pt x="767" y="81"/>
                    <a:pt x="775" y="77"/>
                  </a:cubicBezTo>
                  <a:cubicBezTo>
                    <a:pt x="793" y="68"/>
                    <a:pt x="831" y="59"/>
                    <a:pt x="831" y="59"/>
                  </a:cubicBezTo>
                  <a:cubicBezTo>
                    <a:pt x="839" y="53"/>
                    <a:pt x="906" y="0"/>
                    <a:pt x="914" y="31"/>
                  </a:cubicBezTo>
                  <a:cubicBezTo>
                    <a:pt x="919" y="52"/>
                    <a:pt x="879" y="59"/>
                    <a:pt x="867" y="77"/>
                  </a:cubicBezTo>
                  <a:cubicBezTo>
                    <a:pt x="855" y="96"/>
                    <a:pt x="843" y="115"/>
                    <a:pt x="831" y="133"/>
                  </a:cubicBezTo>
                  <a:cubicBezTo>
                    <a:pt x="825" y="142"/>
                    <a:pt x="812" y="160"/>
                    <a:pt x="812" y="160"/>
                  </a:cubicBezTo>
                  <a:cubicBezTo>
                    <a:pt x="806" y="179"/>
                    <a:pt x="801" y="198"/>
                    <a:pt x="794" y="216"/>
                  </a:cubicBezTo>
                  <a:cubicBezTo>
                    <a:pt x="791" y="225"/>
                    <a:pt x="787" y="234"/>
                    <a:pt x="784" y="243"/>
                  </a:cubicBezTo>
                  <a:cubicBezTo>
                    <a:pt x="781" y="252"/>
                    <a:pt x="765" y="269"/>
                    <a:pt x="775" y="271"/>
                  </a:cubicBezTo>
                  <a:cubicBezTo>
                    <a:pt x="794" y="275"/>
                    <a:pt x="831" y="253"/>
                    <a:pt x="831" y="253"/>
                  </a:cubicBezTo>
                  <a:cubicBezTo>
                    <a:pt x="819" y="308"/>
                    <a:pt x="803" y="366"/>
                    <a:pt x="784" y="419"/>
                  </a:cubicBezTo>
                  <a:cubicBezTo>
                    <a:pt x="793" y="422"/>
                    <a:pt x="805" y="421"/>
                    <a:pt x="812" y="428"/>
                  </a:cubicBezTo>
                  <a:cubicBezTo>
                    <a:pt x="845" y="461"/>
                    <a:pt x="780" y="534"/>
                    <a:pt x="757" y="557"/>
                  </a:cubicBezTo>
                </a:path>
              </a:pathLst>
            </a:custGeom>
            <a:solidFill>
              <a:srgbClr val="FF0000"/>
            </a:solidFill>
            <a:ln w="9525">
              <a:solidFill>
                <a:srgbClr val="000000"/>
              </a:solidFill>
              <a:round/>
              <a:headEnd/>
              <a:tailEnd/>
            </a:ln>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p>
          </p:txBody>
        </p:sp>
        <p:sp>
          <p:nvSpPr>
            <p:cNvPr id="116755" name="AutoShape 23"/>
            <p:cNvSpPr>
              <a:spLocks noChangeArrowheads="1"/>
            </p:cNvSpPr>
            <p:nvPr/>
          </p:nvSpPr>
          <p:spPr bwMode="auto">
            <a:xfrm rot="-2018742">
              <a:off x="3246" y="2370"/>
              <a:ext cx="471" cy="192"/>
            </a:xfrm>
            <a:prstGeom prst="leftArrow">
              <a:avLst>
                <a:gd name="adj1" fmla="val 50000"/>
                <a:gd name="adj2" fmla="val 61328"/>
              </a:avLst>
            </a:prstGeom>
            <a:solidFill>
              <a:srgbClr val="FF0000"/>
            </a:solidFill>
            <a:ln w="9525">
              <a:solidFill>
                <a:srgbClr val="000000"/>
              </a:solidFill>
              <a:miter lim="800000"/>
              <a:headEnd/>
              <a:tailEnd/>
            </a:ln>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p>
          </p:txBody>
        </p:sp>
      </p:grpSp>
      <p:sp>
        <p:nvSpPr>
          <p:cNvPr id="124952" name="Text Box 24"/>
          <p:cNvSpPr txBox="1">
            <a:spLocks noChangeArrowheads="1"/>
          </p:cNvSpPr>
          <p:nvPr/>
        </p:nvSpPr>
        <p:spPr bwMode="auto">
          <a:xfrm>
            <a:off x="4419600" y="5057775"/>
            <a:ext cx="388778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600" b="1"/>
              <a:t>Down a slope—flames lean back from </a:t>
            </a:r>
          </a:p>
          <a:p>
            <a:pPr eaLnBrk="1" hangingPunct="1"/>
            <a:r>
              <a:rPr lang="en-US" altLang="en-US" sz="1600" b="1"/>
              <a:t>a perpendicular to the slope</a:t>
            </a:r>
          </a:p>
        </p:txBody>
      </p:sp>
      <p:sp>
        <p:nvSpPr>
          <p:cNvPr id="116748" name="Text Box 25"/>
          <p:cNvSpPr txBox="1">
            <a:spLocks noChangeArrowheads="1"/>
          </p:cNvSpPr>
          <p:nvPr/>
        </p:nvSpPr>
        <p:spPr bwMode="auto">
          <a:xfrm>
            <a:off x="3962400" y="1828800"/>
            <a:ext cx="45434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600" b="1"/>
              <a:t>Into the wind—flames lean back from vertical</a:t>
            </a:r>
          </a:p>
        </p:txBody>
      </p:sp>
      <p:sp>
        <p:nvSpPr>
          <p:cNvPr id="116749" name="Rectangle 28"/>
          <p:cNvSpPr>
            <a:spLocks noChangeArrowheads="1"/>
          </p:cNvSpPr>
          <p:nvPr/>
        </p:nvSpPr>
        <p:spPr bwMode="auto">
          <a:xfrm>
            <a:off x="1524000" y="5638800"/>
            <a:ext cx="2057400" cy="685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p>
        </p:txBody>
      </p:sp>
      <p:sp>
        <p:nvSpPr>
          <p:cNvPr id="124954" name="Text Box 26"/>
          <p:cNvSpPr txBox="1">
            <a:spLocks noChangeArrowheads="1"/>
          </p:cNvSpPr>
          <p:nvPr/>
        </p:nvSpPr>
        <p:spPr bwMode="auto">
          <a:xfrm>
            <a:off x="533400" y="5791200"/>
            <a:ext cx="80772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r>
              <a:rPr lang="en-US" altLang="en-US" sz="1600" b="1"/>
              <a:t>Backing fire spread is largely by radiation/convection within the fuelbed and is relatively insensitive to wind or slope.  Taking it to be ½ is a good approximation.</a:t>
            </a:r>
          </a:p>
        </p:txBody>
      </p:sp>
      <p:sp>
        <p:nvSpPr>
          <p:cNvPr id="116751" name="Text Box 32"/>
          <p:cNvSpPr txBox="1">
            <a:spLocks noChangeArrowheads="1"/>
          </p:cNvSpPr>
          <p:nvPr/>
        </p:nvSpPr>
        <p:spPr bwMode="auto">
          <a:xfrm>
            <a:off x="1143000" y="1981200"/>
            <a:ext cx="19478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r>
              <a:rPr lang="en-US" altLang="en-US" sz="2000" b="1"/>
              <a:t>Wind direction</a:t>
            </a:r>
          </a:p>
        </p:txBody>
      </p:sp>
      <p:sp>
        <p:nvSpPr>
          <p:cNvPr id="1032" name="Rectangle 8"/>
          <p:cNvSpPr>
            <a:spLocks noChangeArrowheads="1"/>
          </p:cNvSpPr>
          <p:nvPr/>
        </p:nvSpPr>
        <p:spPr bwMode="auto">
          <a:xfrm>
            <a:off x="7239000" y="6629400"/>
            <a:ext cx="1905000" cy="381000"/>
          </a:xfrm>
          <a:prstGeom prst="rect">
            <a:avLst/>
          </a:prstGeom>
          <a:noFill/>
          <a:ln w="9525">
            <a:noFill/>
            <a:miter lim="800000"/>
            <a:headEnd/>
            <a:tailEnd/>
          </a:ln>
          <a:effec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r" eaLnBrk="1" hangingPunct="1"/>
            <a:r>
              <a:rPr lang="en-US" altLang="en-US" sz="1000"/>
              <a:t>12-</a:t>
            </a:r>
            <a:fld id="{B8C5FF2C-2B66-4CD9-A69C-577AC6B96137}" type="slidenum">
              <a:rPr lang="en-US" altLang="en-US" sz="1000"/>
              <a:pPr algn="r" eaLnBrk="1" hangingPunct="1"/>
              <a:t>113</a:t>
            </a:fld>
            <a:r>
              <a:rPr lang="en-US" altLang="en-US" sz="1000"/>
              <a:t>-S290-EP</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495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49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52" grpId="0"/>
      <p:bldP spid="12495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3" name="Picture 2" descr="Wind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96388"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5" name="Rectangle 3"/>
          <p:cNvSpPr>
            <a:spLocks noChangeArrowheads="1"/>
          </p:cNvSpPr>
          <p:nvPr/>
        </p:nvSpPr>
        <p:spPr bwMode="auto">
          <a:xfrm>
            <a:off x="685800" y="228600"/>
            <a:ext cx="7772400" cy="1143000"/>
          </a:xfrm>
          <a:prstGeom prst="rect">
            <a:avLst/>
          </a:prstGeom>
          <a:noFill/>
          <a:ln w="9525">
            <a:noFill/>
            <a:miter lim="800000"/>
            <a:headEnd/>
            <a:tailEnd/>
          </a:ln>
          <a:effectLst/>
        </p:spPr>
        <p:txBody>
          <a:bodyPr anchor="ctr"/>
          <a:lstStyle/>
          <a:p>
            <a:pPr algn="ctr" eaLnBrk="1" hangingPunct="1">
              <a:lnSpc>
                <a:spcPct val="90000"/>
              </a:lnSpc>
              <a:defRPr/>
            </a:pPr>
            <a:r>
              <a:rPr lang="en-US" sz="3600" b="1"/>
              <a:t>For a flanking fire, </a:t>
            </a:r>
            <a:br>
              <a:rPr lang="en-US" sz="3600" b="1"/>
            </a:br>
            <a:r>
              <a:rPr lang="en-US" sz="3600" b="1"/>
              <a:t>EWS is taken to be 1 mph</a:t>
            </a:r>
            <a:endParaRPr lang="en-US" sz="3600" b="1">
              <a:effectLst>
                <a:outerShdw blurRad="38100" dist="38100" dir="2700000" algn="tl">
                  <a:srgbClr val="C0C0C0"/>
                </a:outerShdw>
              </a:effectLst>
            </a:endParaRPr>
          </a:p>
        </p:txBody>
      </p:sp>
      <p:sp>
        <p:nvSpPr>
          <p:cNvPr id="125976" name="Text Box 24"/>
          <p:cNvSpPr txBox="1">
            <a:spLocks noChangeArrowheads="1"/>
          </p:cNvSpPr>
          <p:nvPr/>
        </p:nvSpPr>
        <p:spPr bwMode="auto">
          <a:xfrm>
            <a:off x="685800" y="5334000"/>
            <a:ext cx="7848600" cy="822325"/>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r>
              <a:rPr lang="en-US" altLang="en-US"/>
              <a:t>Little net effect on the fire’s spread from wind and/or slope; flames do not lean outward either way.</a:t>
            </a:r>
            <a:endParaRPr lang="en-US" altLang="en-US">
              <a:solidFill>
                <a:srgbClr val="CC0000"/>
              </a:solidFill>
              <a:effectLst>
                <a:outerShdw blurRad="38100" dist="38100" dir="2700000" algn="tl">
                  <a:srgbClr val="C0C0C0"/>
                </a:outerShdw>
              </a:effectLst>
            </a:endParaRPr>
          </a:p>
        </p:txBody>
      </p:sp>
      <p:grpSp>
        <p:nvGrpSpPr>
          <p:cNvPr id="117766" name="Group 29"/>
          <p:cNvGrpSpPr>
            <a:grpSpLocks/>
          </p:cNvGrpSpPr>
          <p:nvPr/>
        </p:nvGrpSpPr>
        <p:grpSpPr bwMode="auto">
          <a:xfrm>
            <a:off x="609600" y="1676400"/>
            <a:ext cx="7924800" cy="3581400"/>
            <a:chOff x="384" y="1104"/>
            <a:chExt cx="4992" cy="2625"/>
          </a:xfrm>
        </p:grpSpPr>
        <p:pic>
          <p:nvPicPr>
            <p:cNvPr id="117771" name="Picture 26" descr="flank fire win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 y="1104"/>
              <a:ext cx="4992" cy="2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72" name="Rectangle 27"/>
            <p:cNvSpPr>
              <a:spLocks noChangeArrowheads="1"/>
            </p:cNvSpPr>
            <p:nvPr/>
          </p:nvSpPr>
          <p:spPr bwMode="auto">
            <a:xfrm>
              <a:off x="384" y="1104"/>
              <a:ext cx="4992" cy="262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p>
          </p:txBody>
        </p:sp>
      </p:grpSp>
      <p:grpSp>
        <p:nvGrpSpPr>
          <p:cNvPr id="3" name="Group 31"/>
          <p:cNvGrpSpPr>
            <a:grpSpLocks/>
          </p:cNvGrpSpPr>
          <p:nvPr/>
        </p:nvGrpSpPr>
        <p:grpSpPr bwMode="auto">
          <a:xfrm>
            <a:off x="1524000" y="3200400"/>
            <a:ext cx="5334000" cy="457200"/>
            <a:chOff x="960" y="2016"/>
            <a:chExt cx="3360" cy="288"/>
          </a:xfrm>
        </p:grpSpPr>
        <p:sp>
          <p:nvSpPr>
            <p:cNvPr id="117769" name="Line 28"/>
            <p:cNvSpPr>
              <a:spLocks noChangeShapeType="1"/>
            </p:cNvSpPr>
            <p:nvPr/>
          </p:nvSpPr>
          <p:spPr bwMode="auto">
            <a:xfrm>
              <a:off x="960" y="2160"/>
              <a:ext cx="3360" cy="0"/>
            </a:xfrm>
            <a:prstGeom prst="line">
              <a:avLst/>
            </a:prstGeom>
            <a:noFill/>
            <a:ln w="644525">
              <a:solidFill>
                <a:srgbClr val="99CCFF">
                  <a:alpha val="72156"/>
                </a:srgbClr>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17770" name="Text Box 30"/>
            <p:cNvSpPr txBox="1">
              <a:spLocks noChangeArrowheads="1"/>
            </p:cNvSpPr>
            <p:nvPr/>
          </p:nvSpPr>
          <p:spPr bwMode="auto">
            <a:xfrm>
              <a:off x="1872" y="2016"/>
              <a:ext cx="62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r>
                <a:rPr lang="en-US" altLang="en-US" b="1">
                  <a:solidFill>
                    <a:schemeClr val="bg1"/>
                  </a:solidFill>
                </a:rPr>
                <a:t>WIND</a:t>
              </a:r>
              <a:endParaRPr lang="en-US" altLang="en-US"/>
            </a:p>
          </p:txBody>
        </p:sp>
      </p:grpSp>
      <p:sp>
        <p:nvSpPr>
          <p:cNvPr id="125985" name="AutoShape 33"/>
          <p:cNvSpPr>
            <a:spLocks noChangeArrowheads="1"/>
          </p:cNvSpPr>
          <p:nvPr/>
        </p:nvSpPr>
        <p:spPr bwMode="auto">
          <a:xfrm>
            <a:off x="3886200" y="2667000"/>
            <a:ext cx="1447800" cy="1524000"/>
          </a:xfrm>
          <a:prstGeom prst="upDownArrowCallout">
            <a:avLst>
              <a:gd name="adj1" fmla="val 25000"/>
              <a:gd name="adj2" fmla="val 25000"/>
              <a:gd name="adj3" fmla="val 13158"/>
              <a:gd name="adj4" fmla="val 50000"/>
            </a:avLst>
          </a:prstGeom>
          <a:solidFill>
            <a:srgbClr val="98CEE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a:r>
              <a:rPr lang="en-US" altLang="en-US" sz="1400"/>
              <a:t>NO WIND-DRIVEN</a:t>
            </a:r>
          </a:p>
          <a:p>
            <a:pPr algn="ctr"/>
            <a:r>
              <a:rPr lang="en-US" altLang="en-US" sz="1400"/>
              <a:t>SIDEWAYS</a:t>
            </a:r>
            <a:br>
              <a:rPr lang="en-US" altLang="en-US" sz="1400"/>
            </a:br>
            <a:r>
              <a:rPr lang="en-US" altLang="en-US" sz="1400"/>
              <a:t> SPREAD</a:t>
            </a:r>
          </a:p>
        </p:txBody>
      </p:sp>
      <p:sp>
        <p:nvSpPr>
          <p:cNvPr id="1032" name="Rectangle 8"/>
          <p:cNvSpPr>
            <a:spLocks noChangeArrowheads="1"/>
          </p:cNvSpPr>
          <p:nvPr/>
        </p:nvSpPr>
        <p:spPr bwMode="auto">
          <a:xfrm>
            <a:off x="7239000" y="6629400"/>
            <a:ext cx="1905000" cy="381000"/>
          </a:xfrm>
          <a:prstGeom prst="rect">
            <a:avLst/>
          </a:prstGeom>
          <a:noFill/>
          <a:ln w="9525">
            <a:noFill/>
            <a:miter lim="800000"/>
            <a:headEnd/>
            <a:tailEnd/>
          </a:ln>
          <a:effec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r" eaLnBrk="1" hangingPunct="1"/>
            <a:r>
              <a:rPr lang="en-US" altLang="en-US" sz="1000"/>
              <a:t>12-</a:t>
            </a:r>
            <a:fld id="{39E57A3C-3AEF-46BF-BF35-1B4511A8D221}" type="slidenum">
              <a:rPr lang="en-US" altLang="en-US" sz="1000"/>
              <a:pPr algn="r" eaLnBrk="1" hangingPunct="1"/>
              <a:t>114</a:t>
            </a:fld>
            <a:r>
              <a:rPr lang="en-US" altLang="en-US" sz="1000"/>
              <a:t>-S290-EP</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5976"/>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259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76" grpId="0"/>
      <p:bldP spid="12598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7" name="Picture 2" descr="EWS ta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88" y="-3175"/>
            <a:ext cx="9196388"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8" name="Rectangle 3"/>
          <p:cNvSpPr>
            <a:spLocks noChangeArrowheads="1"/>
          </p:cNvSpPr>
          <p:nvPr/>
        </p:nvSpPr>
        <p:spPr bwMode="auto">
          <a:xfrm>
            <a:off x="685800" y="381000"/>
            <a:ext cx="777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r>
              <a:rPr lang="en-US" altLang="en-US" sz="3600" b="1"/>
              <a:t>Calculating EWS-Ratio</a:t>
            </a:r>
          </a:p>
        </p:txBody>
      </p:sp>
      <p:sp>
        <p:nvSpPr>
          <p:cNvPr id="118789" name="Text Box 5"/>
          <p:cNvSpPr txBox="1">
            <a:spLocks noChangeArrowheads="1"/>
          </p:cNvSpPr>
          <p:nvPr/>
        </p:nvSpPr>
        <p:spPr bwMode="auto">
          <a:xfrm>
            <a:off x="1336675" y="1092200"/>
            <a:ext cx="18811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800" b="1"/>
              <a:t>Smaller EWS </a:t>
            </a:r>
            <a:r>
              <a:rPr lang="en-US" altLang="en-US" sz="1800" b="1">
                <a:sym typeface="Wingdings" pitchFamily="2" charset="2"/>
              </a:rPr>
              <a:t></a:t>
            </a:r>
            <a:endParaRPr lang="en-US" altLang="en-US" sz="1800" b="1"/>
          </a:p>
        </p:txBody>
      </p:sp>
      <p:sp>
        <p:nvSpPr>
          <p:cNvPr id="118790" name="Text Box 6"/>
          <p:cNvSpPr txBox="1">
            <a:spLocks noChangeArrowheads="1"/>
          </p:cNvSpPr>
          <p:nvPr/>
        </p:nvSpPr>
        <p:spPr bwMode="auto">
          <a:xfrm rot="-5400000">
            <a:off x="-295275" y="4802188"/>
            <a:ext cx="17668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800" b="1"/>
              <a:t>Larger EWS </a:t>
            </a:r>
            <a:r>
              <a:rPr lang="en-US" altLang="en-US" sz="1800" b="1">
                <a:sym typeface="Wingdings" pitchFamily="2" charset="2"/>
              </a:rPr>
              <a:t></a:t>
            </a:r>
            <a:endParaRPr lang="en-US" altLang="en-US" sz="1800" b="1"/>
          </a:p>
        </p:txBody>
      </p:sp>
      <p:sp>
        <p:nvSpPr>
          <p:cNvPr id="153608" name="Oval 8"/>
          <p:cNvSpPr>
            <a:spLocks noChangeArrowheads="1"/>
          </p:cNvSpPr>
          <p:nvPr/>
        </p:nvSpPr>
        <p:spPr bwMode="auto">
          <a:xfrm>
            <a:off x="1752600" y="1589088"/>
            <a:ext cx="533400" cy="304800"/>
          </a:xfrm>
          <a:prstGeom prst="ellipse">
            <a:avLst/>
          </a:pr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p>
        </p:txBody>
      </p:sp>
      <p:sp>
        <p:nvSpPr>
          <p:cNvPr id="153610" name="Text Box 10"/>
          <p:cNvSpPr txBox="1">
            <a:spLocks noChangeArrowheads="1"/>
          </p:cNvSpPr>
          <p:nvPr/>
        </p:nvSpPr>
        <p:spPr bwMode="auto">
          <a:xfrm>
            <a:off x="5410200" y="4495800"/>
            <a:ext cx="33528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800" b="1"/>
              <a:t>The column marked “back” </a:t>
            </a:r>
            <a:br>
              <a:rPr lang="en-US" altLang="en-US" sz="1800" b="1"/>
            </a:br>
            <a:r>
              <a:rPr lang="en-US" altLang="en-US" sz="1800" b="1"/>
              <a:t>is for backing fire </a:t>
            </a:r>
          </a:p>
          <a:p>
            <a:pPr eaLnBrk="1" hangingPunct="1"/>
            <a:r>
              <a:rPr lang="en-US" altLang="en-US" sz="1800" b="1"/>
              <a:t>EWS = ½ </a:t>
            </a:r>
          </a:p>
          <a:p>
            <a:pPr eaLnBrk="1" hangingPunct="1"/>
            <a:r>
              <a:rPr lang="en-US" altLang="en-US" sz="1800" b="1"/>
              <a:t>The column marked “flank” </a:t>
            </a:r>
            <a:br>
              <a:rPr lang="en-US" altLang="en-US" sz="1800" b="1"/>
            </a:br>
            <a:r>
              <a:rPr lang="en-US" altLang="en-US" sz="1800" b="1"/>
              <a:t>is for flanking fire </a:t>
            </a:r>
          </a:p>
          <a:p>
            <a:pPr eaLnBrk="1" hangingPunct="1"/>
            <a:r>
              <a:rPr lang="en-US" altLang="en-US" sz="1800" b="1"/>
              <a:t>EWS = 1</a:t>
            </a:r>
            <a:endParaRPr lang="en-US" altLang="en-US" sz="1600" b="1"/>
          </a:p>
        </p:txBody>
      </p:sp>
      <p:sp>
        <p:nvSpPr>
          <p:cNvPr id="153611" name="Oval 11"/>
          <p:cNvSpPr>
            <a:spLocks noChangeArrowheads="1"/>
          </p:cNvSpPr>
          <p:nvPr/>
        </p:nvSpPr>
        <p:spPr bwMode="auto">
          <a:xfrm>
            <a:off x="1295400" y="1600200"/>
            <a:ext cx="533400" cy="304800"/>
          </a:xfrm>
          <a:prstGeom prst="ellipse">
            <a:avLst/>
          </a:pr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p>
        </p:txBody>
      </p:sp>
      <p:sp>
        <p:nvSpPr>
          <p:cNvPr id="118795" name="Slide Number Placeholder 4"/>
          <p:cNvSpPr txBox="1">
            <a:spLocks noGrp="1"/>
          </p:cNvSpPr>
          <p:nvPr/>
        </p:nvSpPr>
        <p:spPr bwMode="auto">
          <a:xfrm>
            <a:off x="7848600" y="6629400"/>
            <a:ext cx="12446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r"/>
            <a:r>
              <a:rPr lang="en-US" altLang="en-US" sz="1000"/>
              <a:t>12-</a:t>
            </a:r>
            <a:fld id="{E92C39DC-7D11-4BE0-B080-55219AC4771C}" type="slidenum">
              <a:rPr lang="en-US" altLang="en-US" sz="1000"/>
              <a:pPr algn="r"/>
              <a:t>115</a:t>
            </a:fld>
            <a:r>
              <a:rPr lang="en-US" altLang="en-US" sz="1000"/>
              <a:t>-S290-EP</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361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360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36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08" grpId="0" animBg="1"/>
      <p:bldP spid="153610" grpId="0"/>
      <p:bldP spid="15361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2" descr="worksheet blan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96388"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Text Box 11"/>
          <p:cNvSpPr txBox="1">
            <a:spLocks noChangeArrowheads="1"/>
          </p:cNvSpPr>
          <p:nvPr/>
        </p:nvSpPr>
        <p:spPr bwMode="auto">
          <a:xfrm>
            <a:off x="0" y="3886200"/>
            <a:ext cx="2514600" cy="191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u="sng"/>
              <a:t>Observed conditions:</a:t>
            </a:r>
          </a:p>
          <a:p>
            <a:pPr eaLnBrk="1" hangingPunct="1"/>
            <a:r>
              <a:rPr lang="en-US" altLang="en-US" sz="1200" b="1"/>
              <a:t>Grass fire on flats below major mountain range; moving 1 utility pole-span every 8 minutes</a:t>
            </a:r>
          </a:p>
          <a:p>
            <a:pPr eaLnBrk="1" hangingPunct="1">
              <a:lnSpc>
                <a:spcPct val="50000"/>
              </a:lnSpc>
            </a:pPr>
            <a:endParaRPr lang="en-US" altLang="en-US" sz="1200" b="1"/>
          </a:p>
          <a:p>
            <a:pPr eaLnBrk="1" hangingPunct="1"/>
            <a:r>
              <a:rPr lang="en-US" altLang="en-US" sz="1200" b="1"/>
              <a:t>Wind west 5; RH 30%</a:t>
            </a:r>
          </a:p>
          <a:p>
            <a:pPr eaLnBrk="1" hangingPunct="1">
              <a:lnSpc>
                <a:spcPct val="50000"/>
              </a:lnSpc>
            </a:pPr>
            <a:endParaRPr lang="en-US" altLang="en-US" sz="1200" b="1"/>
          </a:p>
          <a:p>
            <a:pPr eaLnBrk="1" hangingPunct="1"/>
            <a:r>
              <a:rPr lang="en-US" altLang="en-US" sz="1200" b="1"/>
              <a:t>Building line 10 pole-spans east of the fire; escape time needed 5 min.  </a:t>
            </a:r>
            <a:endParaRPr lang="en-US" altLang="en-US" sz="1000" b="1"/>
          </a:p>
        </p:txBody>
      </p:sp>
      <p:sp>
        <p:nvSpPr>
          <p:cNvPr id="5126" name="Text Box 79"/>
          <p:cNvSpPr txBox="1">
            <a:spLocks noChangeArrowheads="1"/>
          </p:cNvSpPr>
          <p:nvPr/>
        </p:nvSpPr>
        <p:spPr bwMode="auto">
          <a:xfrm>
            <a:off x="0" y="0"/>
            <a:ext cx="4876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lnSpc>
                <a:spcPct val="90000"/>
              </a:lnSpc>
            </a:pPr>
            <a:r>
              <a:rPr lang="en-US" altLang="en-US" sz="2000" b="1"/>
              <a:t>Illustration #2: Wind Change, Surfacing Mountain Wave</a:t>
            </a:r>
          </a:p>
        </p:txBody>
      </p:sp>
      <p:sp>
        <p:nvSpPr>
          <p:cNvPr id="155765" name="Text Box 117"/>
          <p:cNvSpPr txBox="1">
            <a:spLocks noChangeArrowheads="1"/>
          </p:cNvSpPr>
          <p:nvPr/>
        </p:nvSpPr>
        <p:spPr bwMode="auto">
          <a:xfrm>
            <a:off x="152400" y="5972175"/>
            <a:ext cx="4648200" cy="835025"/>
          </a:xfrm>
          <a:prstGeom prst="rect">
            <a:avLst/>
          </a:prstGeom>
          <a:solidFill>
            <a:srgbClr val="CAD9E3"/>
          </a:solidFill>
          <a:ln w="12700">
            <a:solidFill>
              <a:schemeClr val="tx1"/>
            </a:solidFill>
            <a:miter lim="800000"/>
            <a:headEnd/>
            <a:tailEnd/>
          </a:ln>
        </p:spPr>
        <p:txBody>
          <a:bodyPr>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a:t>Before the wind increase, one pole-span provides enough</a:t>
            </a:r>
          </a:p>
          <a:p>
            <a:pPr eaLnBrk="1" hangingPunct="1"/>
            <a:r>
              <a:rPr lang="en-US" altLang="en-US" sz="1200"/>
              <a:t>distance from the fire for escape, but after the increase it would take 3 pole-spans to provide 5-minute escape window.  Best to plan for the larger escape window.   </a:t>
            </a:r>
          </a:p>
        </p:txBody>
      </p:sp>
      <p:sp>
        <p:nvSpPr>
          <p:cNvPr id="155768" name="Text Box 120"/>
          <p:cNvSpPr txBox="1">
            <a:spLocks noChangeArrowheads="1"/>
          </p:cNvSpPr>
          <p:nvPr/>
        </p:nvSpPr>
        <p:spPr bwMode="auto">
          <a:xfrm>
            <a:off x="2679700" y="5054600"/>
            <a:ext cx="2057400" cy="822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a:t>Note: These are “full force” surfacing ridgetop winds, not lee-side winds sheltered by a hill.   </a:t>
            </a:r>
          </a:p>
        </p:txBody>
      </p:sp>
      <p:sp>
        <p:nvSpPr>
          <p:cNvPr id="155786" name="Text Box 138"/>
          <p:cNvSpPr txBox="1">
            <a:spLocks noChangeArrowheads="1"/>
          </p:cNvSpPr>
          <p:nvPr/>
        </p:nvSpPr>
        <p:spPr bwMode="auto">
          <a:xfrm>
            <a:off x="2514600" y="3886200"/>
            <a:ext cx="23622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u="sng"/>
              <a:t>Weather forecast:</a:t>
            </a:r>
          </a:p>
          <a:p>
            <a:r>
              <a:rPr lang="en-US" altLang="en-US" sz="1200" b="1"/>
              <a:t>RH 30%; </a:t>
            </a:r>
          </a:p>
          <a:p>
            <a:endParaRPr lang="en-US" altLang="en-US" sz="1200" b="1"/>
          </a:p>
          <a:p>
            <a:r>
              <a:rPr lang="en-US" altLang="en-US" sz="1200" b="1"/>
              <a:t>west winds over major ridges 15-20 could surface any time after midmorning.</a:t>
            </a:r>
            <a:endParaRPr lang="en-US" altLang="en-US" sz="1200" b="1" u="sng"/>
          </a:p>
        </p:txBody>
      </p:sp>
      <p:pic>
        <p:nvPicPr>
          <p:cNvPr id="5164" name="Picture 44" descr="Field-Guide-21sep0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95850" y="246063"/>
            <a:ext cx="4111625"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728" name="Text Box 80"/>
          <p:cNvSpPr txBox="1">
            <a:spLocks noChangeArrowheads="1"/>
          </p:cNvSpPr>
          <p:nvPr/>
        </p:nvSpPr>
        <p:spPr bwMode="auto">
          <a:xfrm>
            <a:off x="5541963" y="1960563"/>
            <a:ext cx="23463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solidFill>
                  <a:srgbClr val="000066"/>
                </a:solidFill>
              </a:rPr>
              <a:t>wind aloft surfaces on the fire</a:t>
            </a:r>
          </a:p>
        </p:txBody>
      </p:sp>
      <p:sp>
        <p:nvSpPr>
          <p:cNvPr id="155729" name="Text Box 81"/>
          <p:cNvSpPr txBox="1">
            <a:spLocks noChangeArrowheads="1"/>
          </p:cNvSpPr>
          <p:nvPr/>
        </p:nvSpPr>
        <p:spPr bwMode="auto">
          <a:xfrm>
            <a:off x="6577013" y="2579688"/>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solidFill>
                  <a:srgbClr val="000066"/>
                </a:solidFill>
              </a:rPr>
              <a:t>x</a:t>
            </a:r>
          </a:p>
        </p:txBody>
      </p:sp>
      <p:sp>
        <p:nvSpPr>
          <p:cNvPr id="155730" name="Text Box 82"/>
          <p:cNvSpPr txBox="1">
            <a:spLocks noChangeArrowheads="1"/>
          </p:cNvSpPr>
          <p:nvPr/>
        </p:nvSpPr>
        <p:spPr bwMode="auto">
          <a:xfrm>
            <a:off x="7005638" y="2579688"/>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solidFill>
                  <a:srgbClr val="000066"/>
                </a:solidFill>
              </a:rPr>
              <a:t>x</a:t>
            </a:r>
          </a:p>
        </p:txBody>
      </p:sp>
      <p:sp>
        <p:nvSpPr>
          <p:cNvPr id="155731" name="Text Box 83"/>
          <p:cNvSpPr txBox="1">
            <a:spLocks noChangeArrowheads="1"/>
          </p:cNvSpPr>
          <p:nvPr/>
        </p:nvSpPr>
        <p:spPr bwMode="auto">
          <a:xfrm>
            <a:off x="6740525" y="3378200"/>
            <a:ext cx="3698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solidFill>
                  <a:srgbClr val="000066"/>
                </a:solidFill>
              </a:rPr>
              <a:t>3X</a:t>
            </a:r>
          </a:p>
        </p:txBody>
      </p:sp>
      <p:sp>
        <p:nvSpPr>
          <p:cNvPr id="5160" name="Text Box 85"/>
          <p:cNvSpPr txBox="1">
            <a:spLocks noChangeArrowheads="1"/>
          </p:cNvSpPr>
          <p:nvPr/>
        </p:nvSpPr>
        <p:spPr bwMode="auto">
          <a:xfrm>
            <a:off x="6038850" y="3568700"/>
            <a:ext cx="3698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solidFill>
                  <a:srgbClr val="000066"/>
                </a:solidFill>
              </a:rPr>
              <a:t>4X</a:t>
            </a:r>
          </a:p>
        </p:txBody>
      </p:sp>
      <p:sp>
        <p:nvSpPr>
          <p:cNvPr id="5161" name="Text Box 86"/>
          <p:cNvSpPr txBox="1">
            <a:spLocks noChangeArrowheads="1"/>
          </p:cNvSpPr>
          <p:nvPr/>
        </p:nvSpPr>
        <p:spPr bwMode="auto">
          <a:xfrm>
            <a:off x="6484938" y="3571875"/>
            <a:ext cx="2682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solidFill>
                  <a:srgbClr val="000066"/>
                </a:solidFill>
              </a:rPr>
              <a:t>x</a:t>
            </a:r>
          </a:p>
        </p:txBody>
      </p:sp>
      <p:sp>
        <p:nvSpPr>
          <p:cNvPr id="155735" name="Text Box 87"/>
          <p:cNvSpPr txBox="1">
            <a:spLocks noChangeArrowheads="1"/>
          </p:cNvSpPr>
          <p:nvPr/>
        </p:nvSpPr>
        <p:spPr bwMode="auto">
          <a:xfrm>
            <a:off x="5210175" y="3870325"/>
            <a:ext cx="8477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solidFill>
                  <a:srgbClr val="000066"/>
                </a:solidFill>
              </a:rPr>
              <a:t>1 pole in </a:t>
            </a:r>
          </a:p>
          <a:p>
            <a:pPr eaLnBrk="1" hangingPunct="1"/>
            <a:r>
              <a:rPr lang="en-US" altLang="en-US" sz="1200" b="1">
                <a:solidFill>
                  <a:srgbClr val="000066"/>
                </a:solidFill>
              </a:rPr>
              <a:t>8 min</a:t>
            </a:r>
          </a:p>
        </p:txBody>
      </p:sp>
      <p:sp>
        <p:nvSpPr>
          <p:cNvPr id="155736" name="Text Box 88"/>
          <p:cNvSpPr txBox="1">
            <a:spLocks noChangeArrowheads="1"/>
          </p:cNvSpPr>
          <p:nvPr/>
        </p:nvSpPr>
        <p:spPr bwMode="auto">
          <a:xfrm>
            <a:off x="6086475" y="3979863"/>
            <a:ext cx="12461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solidFill>
                  <a:srgbClr val="000066"/>
                </a:solidFill>
              </a:rPr>
              <a:t>1 pole in 2 min</a:t>
            </a:r>
          </a:p>
        </p:txBody>
      </p:sp>
      <p:sp>
        <p:nvSpPr>
          <p:cNvPr id="155747" name="Text Box 99"/>
          <p:cNvSpPr txBox="1">
            <a:spLocks noChangeArrowheads="1"/>
          </p:cNvSpPr>
          <p:nvPr/>
        </p:nvSpPr>
        <p:spPr bwMode="auto">
          <a:xfrm>
            <a:off x="6432550" y="2987675"/>
            <a:ext cx="2682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solidFill>
                  <a:srgbClr val="000066"/>
                </a:solidFill>
              </a:rPr>
              <a:t>5</a:t>
            </a:r>
          </a:p>
        </p:txBody>
      </p:sp>
      <p:sp>
        <p:nvSpPr>
          <p:cNvPr id="155748" name="Text Box 100"/>
          <p:cNvSpPr txBox="1">
            <a:spLocks noChangeArrowheads="1"/>
          </p:cNvSpPr>
          <p:nvPr/>
        </p:nvSpPr>
        <p:spPr bwMode="auto">
          <a:xfrm>
            <a:off x="6440488" y="3209925"/>
            <a:ext cx="2682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solidFill>
                  <a:srgbClr val="000066"/>
                </a:solidFill>
              </a:rPr>
              <a:t>5</a:t>
            </a:r>
          </a:p>
        </p:txBody>
      </p:sp>
      <p:sp>
        <p:nvSpPr>
          <p:cNvPr id="155749" name="Text Box 101"/>
          <p:cNvSpPr txBox="1">
            <a:spLocks noChangeArrowheads="1"/>
          </p:cNvSpPr>
          <p:nvPr/>
        </p:nvSpPr>
        <p:spPr bwMode="auto">
          <a:xfrm>
            <a:off x="6316663" y="2179638"/>
            <a:ext cx="3524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solidFill>
                  <a:srgbClr val="000066"/>
                </a:solidFill>
              </a:rPr>
              <a:t>30</a:t>
            </a:r>
          </a:p>
        </p:txBody>
      </p:sp>
      <p:sp>
        <p:nvSpPr>
          <p:cNvPr id="155750" name="Text Box 102"/>
          <p:cNvSpPr txBox="1">
            <a:spLocks noChangeArrowheads="1"/>
          </p:cNvSpPr>
          <p:nvPr/>
        </p:nvSpPr>
        <p:spPr bwMode="auto">
          <a:xfrm>
            <a:off x="7105650" y="2178050"/>
            <a:ext cx="3524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solidFill>
                  <a:srgbClr val="000066"/>
                </a:solidFill>
              </a:rPr>
              <a:t>30</a:t>
            </a:r>
          </a:p>
        </p:txBody>
      </p:sp>
      <p:sp>
        <p:nvSpPr>
          <p:cNvPr id="155751" name="Text Box 103"/>
          <p:cNvSpPr txBox="1">
            <a:spLocks noChangeArrowheads="1"/>
          </p:cNvSpPr>
          <p:nvPr/>
        </p:nvSpPr>
        <p:spPr bwMode="auto">
          <a:xfrm>
            <a:off x="6434138" y="2771775"/>
            <a:ext cx="2682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solidFill>
                  <a:srgbClr val="000066"/>
                </a:solidFill>
              </a:rPr>
              <a:t>5</a:t>
            </a:r>
          </a:p>
        </p:txBody>
      </p:sp>
      <p:sp>
        <p:nvSpPr>
          <p:cNvPr id="155752" name="Text Box 104"/>
          <p:cNvSpPr txBox="1">
            <a:spLocks noChangeArrowheads="1"/>
          </p:cNvSpPr>
          <p:nvPr/>
        </p:nvSpPr>
        <p:spPr bwMode="auto">
          <a:xfrm>
            <a:off x="7065963" y="2881313"/>
            <a:ext cx="3524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solidFill>
                  <a:srgbClr val="000066"/>
                </a:solidFill>
              </a:rPr>
              <a:t>20</a:t>
            </a:r>
          </a:p>
        </p:txBody>
      </p:sp>
      <p:sp>
        <p:nvSpPr>
          <p:cNvPr id="155753" name="Text Box 105"/>
          <p:cNvSpPr txBox="1">
            <a:spLocks noChangeArrowheads="1"/>
          </p:cNvSpPr>
          <p:nvPr/>
        </p:nvSpPr>
        <p:spPr bwMode="auto">
          <a:xfrm>
            <a:off x="7064375" y="3001963"/>
            <a:ext cx="3524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solidFill>
                  <a:srgbClr val="000066"/>
                </a:solidFill>
              </a:rPr>
              <a:t>15</a:t>
            </a:r>
          </a:p>
        </p:txBody>
      </p:sp>
      <p:sp>
        <p:nvSpPr>
          <p:cNvPr id="155754" name="Text Box 106"/>
          <p:cNvSpPr txBox="1">
            <a:spLocks noChangeArrowheads="1"/>
          </p:cNvSpPr>
          <p:nvPr/>
        </p:nvSpPr>
        <p:spPr bwMode="auto">
          <a:xfrm>
            <a:off x="7077075" y="3198813"/>
            <a:ext cx="3524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solidFill>
                  <a:srgbClr val="000066"/>
                </a:solidFill>
              </a:rPr>
              <a:t>15</a:t>
            </a:r>
          </a:p>
        </p:txBody>
      </p:sp>
      <p:grpSp>
        <p:nvGrpSpPr>
          <p:cNvPr id="3" name="Group 139"/>
          <p:cNvGrpSpPr>
            <a:grpSpLocks/>
          </p:cNvGrpSpPr>
          <p:nvPr/>
        </p:nvGrpSpPr>
        <p:grpSpPr bwMode="auto">
          <a:xfrm>
            <a:off x="6950075" y="835025"/>
            <a:ext cx="1784350" cy="754063"/>
            <a:chOff x="4396" y="384"/>
            <a:chExt cx="1124" cy="475"/>
          </a:xfrm>
        </p:grpSpPr>
        <p:sp>
          <p:nvSpPr>
            <p:cNvPr id="5156" name="Freeform 108"/>
            <p:cNvSpPr>
              <a:spLocks/>
            </p:cNvSpPr>
            <p:nvPr/>
          </p:nvSpPr>
          <p:spPr bwMode="auto">
            <a:xfrm>
              <a:off x="4396" y="841"/>
              <a:ext cx="1124" cy="18"/>
            </a:xfrm>
            <a:custGeom>
              <a:avLst/>
              <a:gdLst>
                <a:gd name="T0" fmla="*/ 0 w 1124"/>
                <a:gd name="T1" fmla="*/ 18 h 18"/>
                <a:gd name="T2" fmla="*/ 87 w 1124"/>
                <a:gd name="T3" fmla="*/ 0 h 18"/>
                <a:gd name="T4" fmla="*/ 668 w 1124"/>
                <a:gd name="T5" fmla="*/ 18 h 18"/>
                <a:gd name="T6" fmla="*/ 905 w 1124"/>
                <a:gd name="T7" fmla="*/ 0 h 18"/>
                <a:gd name="T8" fmla="*/ 1124 w 1124"/>
                <a:gd name="T9" fmla="*/ 6 h 18"/>
                <a:gd name="T10" fmla="*/ 0 60000 65536"/>
                <a:gd name="T11" fmla="*/ 0 60000 65536"/>
                <a:gd name="T12" fmla="*/ 0 60000 65536"/>
                <a:gd name="T13" fmla="*/ 0 60000 65536"/>
                <a:gd name="T14" fmla="*/ 0 60000 65536"/>
                <a:gd name="T15" fmla="*/ 0 w 1124"/>
                <a:gd name="T16" fmla="*/ 0 h 18"/>
                <a:gd name="T17" fmla="*/ 1124 w 1124"/>
                <a:gd name="T18" fmla="*/ 18 h 18"/>
              </a:gdLst>
              <a:ahLst/>
              <a:cxnLst>
                <a:cxn ang="T10">
                  <a:pos x="T0" y="T1"/>
                </a:cxn>
                <a:cxn ang="T11">
                  <a:pos x="T2" y="T3"/>
                </a:cxn>
                <a:cxn ang="T12">
                  <a:pos x="T4" y="T5"/>
                </a:cxn>
                <a:cxn ang="T13">
                  <a:pos x="T6" y="T7"/>
                </a:cxn>
                <a:cxn ang="T14">
                  <a:pos x="T8" y="T9"/>
                </a:cxn>
              </a:cxnLst>
              <a:rect l="T15" t="T16" r="T17" b="T18"/>
              <a:pathLst>
                <a:path w="1124" h="18">
                  <a:moveTo>
                    <a:pt x="0" y="18"/>
                  </a:moveTo>
                  <a:cubicBezTo>
                    <a:pt x="52" y="0"/>
                    <a:pt x="23" y="7"/>
                    <a:pt x="87" y="0"/>
                  </a:cubicBezTo>
                  <a:cubicBezTo>
                    <a:pt x="281" y="8"/>
                    <a:pt x="474" y="8"/>
                    <a:pt x="668" y="18"/>
                  </a:cubicBezTo>
                  <a:cubicBezTo>
                    <a:pt x="750" y="14"/>
                    <a:pt x="825" y="10"/>
                    <a:pt x="905" y="0"/>
                  </a:cubicBezTo>
                  <a:cubicBezTo>
                    <a:pt x="1101" y="6"/>
                    <a:pt x="1028" y="6"/>
                    <a:pt x="1124" y="6"/>
                  </a:cubicBezTo>
                </a:path>
              </a:pathLst>
            </a:custGeom>
            <a:noFill/>
            <a:ln w="19050">
              <a:solidFill>
                <a:srgbClr val="000066"/>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p>
          </p:txBody>
        </p:sp>
        <p:sp>
          <p:nvSpPr>
            <p:cNvPr id="5157" name="Freeform 109"/>
            <p:cNvSpPr>
              <a:spLocks/>
            </p:cNvSpPr>
            <p:nvPr/>
          </p:nvSpPr>
          <p:spPr bwMode="auto">
            <a:xfrm>
              <a:off x="4817" y="640"/>
              <a:ext cx="484" cy="196"/>
            </a:xfrm>
            <a:custGeom>
              <a:avLst/>
              <a:gdLst>
                <a:gd name="T0" fmla="*/ 0 w 484"/>
                <a:gd name="T1" fmla="*/ 196 h 196"/>
                <a:gd name="T2" fmla="*/ 46 w 484"/>
                <a:gd name="T3" fmla="*/ 161 h 196"/>
                <a:gd name="T4" fmla="*/ 196 w 484"/>
                <a:gd name="T5" fmla="*/ 86 h 196"/>
                <a:gd name="T6" fmla="*/ 201 w 484"/>
                <a:gd name="T7" fmla="*/ 69 h 196"/>
                <a:gd name="T8" fmla="*/ 213 w 484"/>
                <a:gd name="T9" fmla="*/ 52 h 196"/>
                <a:gd name="T10" fmla="*/ 196 w 484"/>
                <a:gd name="T11" fmla="*/ 98 h 196"/>
                <a:gd name="T12" fmla="*/ 190 w 484"/>
                <a:gd name="T13" fmla="*/ 115 h 196"/>
                <a:gd name="T14" fmla="*/ 224 w 484"/>
                <a:gd name="T15" fmla="*/ 92 h 196"/>
                <a:gd name="T16" fmla="*/ 242 w 484"/>
                <a:gd name="T17" fmla="*/ 80 h 196"/>
                <a:gd name="T18" fmla="*/ 322 w 484"/>
                <a:gd name="T19" fmla="*/ 17 h 196"/>
                <a:gd name="T20" fmla="*/ 340 w 484"/>
                <a:gd name="T21" fmla="*/ 6 h 196"/>
                <a:gd name="T22" fmla="*/ 374 w 484"/>
                <a:gd name="T23" fmla="*/ 0 h 196"/>
                <a:gd name="T24" fmla="*/ 363 w 484"/>
                <a:gd name="T25" fmla="*/ 17 h 196"/>
                <a:gd name="T26" fmla="*/ 345 w 484"/>
                <a:gd name="T27" fmla="*/ 23 h 196"/>
                <a:gd name="T28" fmla="*/ 299 w 484"/>
                <a:gd name="T29" fmla="*/ 92 h 196"/>
                <a:gd name="T30" fmla="*/ 386 w 484"/>
                <a:gd name="T31" fmla="*/ 52 h 196"/>
                <a:gd name="T32" fmla="*/ 368 w 484"/>
                <a:gd name="T33" fmla="*/ 109 h 196"/>
                <a:gd name="T34" fmla="*/ 363 w 484"/>
                <a:gd name="T35" fmla="*/ 138 h 196"/>
                <a:gd name="T36" fmla="*/ 357 w 484"/>
                <a:gd name="T37" fmla="*/ 155 h 196"/>
                <a:gd name="T38" fmla="*/ 368 w 484"/>
                <a:gd name="T39" fmla="*/ 138 h 196"/>
                <a:gd name="T40" fmla="*/ 386 w 484"/>
                <a:gd name="T41" fmla="*/ 127 h 196"/>
                <a:gd name="T42" fmla="*/ 409 w 484"/>
                <a:gd name="T43" fmla="*/ 103 h 196"/>
                <a:gd name="T44" fmla="*/ 432 w 484"/>
                <a:gd name="T45" fmla="*/ 69 h 196"/>
                <a:gd name="T46" fmla="*/ 449 w 484"/>
                <a:gd name="T47" fmla="*/ 63 h 196"/>
                <a:gd name="T48" fmla="*/ 484 w 484"/>
                <a:gd name="T49" fmla="*/ 40 h 196"/>
                <a:gd name="T50" fmla="*/ 449 w 484"/>
                <a:gd name="T51" fmla="*/ 86 h 196"/>
                <a:gd name="T52" fmla="*/ 438 w 484"/>
                <a:gd name="T53" fmla="*/ 121 h 196"/>
                <a:gd name="T54" fmla="*/ 443 w 484"/>
                <a:gd name="T55" fmla="*/ 150 h 196"/>
                <a:gd name="T56" fmla="*/ 484 w 484"/>
                <a:gd name="T57" fmla="*/ 138 h 196"/>
                <a:gd name="T58" fmla="*/ 461 w 484"/>
                <a:gd name="T59" fmla="*/ 190 h 196"/>
                <a:gd name="T60" fmla="*/ 449 w 484"/>
                <a:gd name="T61" fmla="*/ 190 h 19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84"/>
                <a:gd name="T94" fmla="*/ 0 h 196"/>
                <a:gd name="T95" fmla="*/ 484 w 484"/>
                <a:gd name="T96" fmla="*/ 196 h 19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84" h="196">
                  <a:moveTo>
                    <a:pt x="0" y="196"/>
                  </a:moveTo>
                  <a:cubicBezTo>
                    <a:pt x="22" y="188"/>
                    <a:pt x="26" y="173"/>
                    <a:pt x="46" y="161"/>
                  </a:cubicBezTo>
                  <a:cubicBezTo>
                    <a:pt x="97" y="132"/>
                    <a:pt x="152" y="127"/>
                    <a:pt x="196" y="86"/>
                  </a:cubicBezTo>
                  <a:cubicBezTo>
                    <a:pt x="198" y="80"/>
                    <a:pt x="198" y="74"/>
                    <a:pt x="201" y="69"/>
                  </a:cubicBezTo>
                  <a:cubicBezTo>
                    <a:pt x="204" y="63"/>
                    <a:pt x="210" y="46"/>
                    <a:pt x="213" y="52"/>
                  </a:cubicBezTo>
                  <a:cubicBezTo>
                    <a:pt x="220" y="65"/>
                    <a:pt x="201" y="88"/>
                    <a:pt x="196" y="98"/>
                  </a:cubicBezTo>
                  <a:cubicBezTo>
                    <a:pt x="193" y="103"/>
                    <a:pt x="184" y="116"/>
                    <a:pt x="190" y="115"/>
                  </a:cubicBezTo>
                  <a:cubicBezTo>
                    <a:pt x="203" y="112"/>
                    <a:pt x="213" y="100"/>
                    <a:pt x="224" y="92"/>
                  </a:cubicBezTo>
                  <a:cubicBezTo>
                    <a:pt x="230" y="88"/>
                    <a:pt x="242" y="80"/>
                    <a:pt x="242" y="80"/>
                  </a:cubicBezTo>
                  <a:cubicBezTo>
                    <a:pt x="262" y="49"/>
                    <a:pt x="289" y="33"/>
                    <a:pt x="322" y="17"/>
                  </a:cubicBezTo>
                  <a:cubicBezTo>
                    <a:pt x="328" y="14"/>
                    <a:pt x="333" y="8"/>
                    <a:pt x="340" y="6"/>
                  </a:cubicBezTo>
                  <a:cubicBezTo>
                    <a:pt x="351" y="2"/>
                    <a:pt x="374" y="0"/>
                    <a:pt x="374" y="0"/>
                  </a:cubicBezTo>
                  <a:cubicBezTo>
                    <a:pt x="370" y="6"/>
                    <a:pt x="368" y="13"/>
                    <a:pt x="363" y="17"/>
                  </a:cubicBezTo>
                  <a:cubicBezTo>
                    <a:pt x="358" y="21"/>
                    <a:pt x="350" y="19"/>
                    <a:pt x="345" y="23"/>
                  </a:cubicBezTo>
                  <a:cubicBezTo>
                    <a:pt x="328" y="40"/>
                    <a:pt x="313" y="72"/>
                    <a:pt x="299" y="92"/>
                  </a:cubicBezTo>
                  <a:cubicBezTo>
                    <a:pt x="341" y="106"/>
                    <a:pt x="350" y="62"/>
                    <a:pt x="386" y="52"/>
                  </a:cubicBezTo>
                  <a:cubicBezTo>
                    <a:pt x="378" y="75"/>
                    <a:pt x="373" y="86"/>
                    <a:pt x="368" y="109"/>
                  </a:cubicBezTo>
                  <a:cubicBezTo>
                    <a:pt x="366" y="119"/>
                    <a:pt x="365" y="128"/>
                    <a:pt x="363" y="138"/>
                  </a:cubicBezTo>
                  <a:cubicBezTo>
                    <a:pt x="362" y="144"/>
                    <a:pt x="351" y="155"/>
                    <a:pt x="357" y="155"/>
                  </a:cubicBezTo>
                  <a:cubicBezTo>
                    <a:pt x="364" y="155"/>
                    <a:pt x="363" y="143"/>
                    <a:pt x="368" y="138"/>
                  </a:cubicBezTo>
                  <a:cubicBezTo>
                    <a:pt x="373" y="133"/>
                    <a:pt x="380" y="131"/>
                    <a:pt x="386" y="127"/>
                  </a:cubicBezTo>
                  <a:cubicBezTo>
                    <a:pt x="398" y="82"/>
                    <a:pt x="379" y="132"/>
                    <a:pt x="409" y="103"/>
                  </a:cubicBezTo>
                  <a:cubicBezTo>
                    <a:pt x="419" y="93"/>
                    <a:pt x="419" y="74"/>
                    <a:pt x="432" y="69"/>
                  </a:cubicBezTo>
                  <a:cubicBezTo>
                    <a:pt x="438" y="67"/>
                    <a:pt x="444" y="66"/>
                    <a:pt x="449" y="63"/>
                  </a:cubicBezTo>
                  <a:cubicBezTo>
                    <a:pt x="461" y="56"/>
                    <a:pt x="484" y="40"/>
                    <a:pt x="484" y="40"/>
                  </a:cubicBezTo>
                  <a:cubicBezTo>
                    <a:pt x="476" y="62"/>
                    <a:pt x="460" y="65"/>
                    <a:pt x="449" y="86"/>
                  </a:cubicBezTo>
                  <a:cubicBezTo>
                    <a:pt x="444" y="95"/>
                    <a:pt x="441" y="112"/>
                    <a:pt x="438" y="121"/>
                  </a:cubicBezTo>
                  <a:cubicBezTo>
                    <a:pt x="425" y="160"/>
                    <a:pt x="414" y="159"/>
                    <a:pt x="443" y="150"/>
                  </a:cubicBezTo>
                  <a:cubicBezTo>
                    <a:pt x="475" y="128"/>
                    <a:pt x="462" y="106"/>
                    <a:pt x="484" y="138"/>
                  </a:cubicBezTo>
                  <a:cubicBezTo>
                    <a:pt x="481" y="145"/>
                    <a:pt x="465" y="186"/>
                    <a:pt x="461" y="190"/>
                  </a:cubicBezTo>
                  <a:cubicBezTo>
                    <a:pt x="458" y="193"/>
                    <a:pt x="453" y="190"/>
                    <a:pt x="449" y="190"/>
                  </a:cubicBezTo>
                </a:path>
              </a:pathLst>
            </a:custGeom>
            <a:solidFill>
              <a:srgbClr val="000066"/>
            </a:solidFill>
            <a:ln w="28575">
              <a:solidFill>
                <a:srgbClr val="000066"/>
              </a:solidFill>
              <a:round/>
              <a:headEnd/>
              <a:tailEnd/>
            </a:ln>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p>
          </p:txBody>
        </p:sp>
        <p:sp>
          <p:nvSpPr>
            <p:cNvPr id="5158" name="Freeform 110"/>
            <p:cNvSpPr>
              <a:spLocks/>
            </p:cNvSpPr>
            <p:nvPr/>
          </p:nvSpPr>
          <p:spPr bwMode="auto">
            <a:xfrm>
              <a:off x="4460" y="524"/>
              <a:ext cx="656" cy="104"/>
            </a:xfrm>
            <a:custGeom>
              <a:avLst/>
              <a:gdLst>
                <a:gd name="T0" fmla="*/ 0 w 656"/>
                <a:gd name="T1" fmla="*/ 75 h 104"/>
                <a:gd name="T2" fmla="*/ 109 w 656"/>
                <a:gd name="T3" fmla="*/ 58 h 104"/>
                <a:gd name="T4" fmla="*/ 622 w 656"/>
                <a:gd name="T5" fmla="*/ 29 h 104"/>
                <a:gd name="T6" fmla="*/ 524 w 656"/>
                <a:gd name="T7" fmla="*/ 12 h 104"/>
                <a:gd name="T8" fmla="*/ 489 w 656"/>
                <a:gd name="T9" fmla="*/ 1 h 104"/>
                <a:gd name="T10" fmla="*/ 507 w 656"/>
                <a:gd name="T11" fmla="*/ 35 h 104"/>
                <a:gd name="T12" fmla="*/ 535 w 656"/>
                <a:gd name="T13" fmla="*/ 104 h 104"/>
                <a:gd name="T14" fmla="*/ 656 w 656"/>
                <a:gd name="T15" fmla="*/ 41 h 104"/>
                <a:gd name="T16" fmla="*/ 622 w 656"/>
                <a:gd name="T17" fmla="*/ 18 h 10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56"/>
                <a:gd name="T28" fmla="*/ 0 h 104"/>
                <a:gd name="T29" fmla="*/ 656 w 656"/>
                <a:gd name="T30" fmla="*/ 104 h 10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56" h="104">
                  <a:moveTo>
                    <a:pt x="0" y="75"/>
                  </a:moveTo>
                  <a:cubicBezTo>
                    <a:pt x="36" y="71"/>
                    <a:pt x="74" y="70"/>
                    <a:pt x="109" y="58"/>
                  </a:cubicBezTo>
                  <a:cubicBezTo>
                    <a:pt x="277" y="70"/>
                    <a:pt x="455" y="51"/>
                    <a:pt x="622" y="29"/>
                  </a:cubicBezTo>
                  <a:cubicBezTo>
                    <a:pt x="585" y="19"/>
                    <a:pt x="568" y="16"/>
                    <a:pt x="524" y="12"/>
                  </a:cubicBezTo>
                  <a:cubicBezTo>
                    <a:pt x="523" y="12"/>
                    <a:pt x="490" y="0"/>
                    <a:pt x="489" y="1"/>
                  </a:cubicBezTo>
                  <a:cubicBezTo>
                    <a:pt x="484" y="6"/>
                    <a:pt x="507" y="35"/>
                    <a:pt x="507" y="35"/>
                  </a:cubicBezTo>
                  <a:cubicBezTo>
                    <a:pt x="514" y="60"/>
                    <a:pt x="521" y="82"/>
                    <a:pt x="535" y="104"/>
                  </a:cubicBezTo>
                  <a:cubicBezTo>
                    <a:pt x="577" y="92"/>
                    <a:pt x="613" y="56"/>
                    <a:pt x="656" y="41"/>
                  </a:cubicBezTo>
                  <a:cubicBezTo>
                    <a:pt x="648" y="35"/>
                    <a:pt x="622" y="26"/>
                    <a:pt x="622" y="18"/>
                  </a:cubicBezTo>
                </a:path>
              </a:pathLst>
            </a:custGeom>
            <a:noFill/>
            <a:ln w="19050">
              <a:solidFill>
                <a:srgbClr val="000066"/>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p>
          </p:txBody>
        </p:sp>
        <p:sp>
          <p:nvSpPr>
            <p:cNvPr id="5159" name="Text Box 111"/>
            <p:cNvSpPr txBox="1">
              <a:spLocks noChangeArrowheads="1"/>
            </p:cNvSpPr>
            <p:nvPr/>
          </p:nvSpPr>
          <p:spPr bwMode="auto">
            <a:xfrm>
              <a:off x="4560" y="384"/>
              <a:ext cx="32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b="1">
                  <a:solidFill>
                    <a:srgbClr val="000066"/>
                  </a:solidFill>
                  <a:latin typeface="Bradley Hand ITC" pitchFamily="66" charset="0"/>
                </a:rPr>
                <a:t>20</a:t>
              </a:r>
            </a:p>
          </p:txBody>
        </p:sp>
      </p:grpSp>
      <p:grpSp>
        <p:nvGrpSpPr>
          <p:cNvPr id="4" name="Group 112"/>
          <p:cNvGrpSpPr>
            <a:grpSpLocks/>
          </p:cNvGrpSpPr>
          <p:nvPr/>
        </p:nvGrpSpPr>
        <p:grpSpPr bwMode="auto">
          <a:xfrm>
            <a:off x="5146675" y="1103313"/>
            <a:ext cx="1719263" cy="490537"/>
            <a:chOff x="3277" y="515"/>
            <a:chExt cx="1083" cy="309"/>
          </a:xfrm>
        </p:grpSpPr>
        <p:sp>
          <p:nvSpPr>
            <p:cNvPr id="5152" name="Freeform 113"/>
            <p:cNvSpPr>
              <a:spLocks/>
            </p:cNvSpPr>
            <p:nvPr/>
          </p:nvSpPr>
          <p:spPr bwMode="auto">
            <a:xfrm>
              <a:off x="3277" y="801"/>
              <a:ext cx="1083" cy="23"/>
            </a:xfrm>
            <a:custGeom>
              <a:avLst/>
              <a:gdLst>
                <a:gd name="T0" fmla="*/ 0 w 1083"/>
                <a:gd name="T1" fmla="*/ 23 h 23"/>
                <a:gd name="T2" fmla="*/ 75 w 1083"/>
                <a:gd name="T3" fmla="*/ 0 h 23"/>
                <a:gd name="T4" fmla="*/ 150 w 1083"/>
                <a:gd name="T5" fmla="*/ 11 h 23"/>
                <a:gd name="T6" fmla="*/ 185 w 1083"/>
                <a:gd name="T7" fmla="*/ 23 h 23"/>
                <a:gd name="T8" fmla="*/ 1083 w 1083"/>
                <a:gd name="T9" fmla="*/ 5 h 23"/>
                <a:gd name="T10" fmla="*/ 0 60000 65536"/>
                <a:gd name="T11" fmla="*/ 0 60000 65536"/>
                <a:gd name="T12" fmla="*/ 0 60000 65536"/>
                <a:gd name="T13" fmla="*/ 0 60000 65536"/>
                <a:gd name="T14" fmla="*/ 0 60000 65536"/>
                <a:gd name="T15" fmla="*/ 0 w 1083"/>
                <a:gd name="T16" fmla="*/ 0 h 23"/>
                <a:gd name="T17" fmla="*/ 1083 w 1083"/>
                <a:gd name="T18" fmla="*/ 23 h 23"/>
              </a:gdLst>
              <a:ahLst/>
              <a:cxnLst>
                <a:cxn ang="T10">
                  <a:pos x="T0" y="T1"/>
                </a:cxn>
                <a:cxn ang="T11">
                  <a:pos x="T2" y="T3"/>
                </a:cxn>
                <a:cxn ang="T12">
                  <a:pos x="T4" y="T5"/>
                </a:cxn>
                <a:cxn ang="T13">
                  <a:pos x="T6" y="T7"/>
                </a:cxn>
                <a:cxn ang="T14">
                  <a:pos x="T8" y="T9"/>
                </a:cxn>
              </a:cxnLst>
              <a:rect l="T15" t="T16" r="T17" b="T18"/>
              <a:pathLst>
                <a:path w="1083" h="23">
                  <a:moveTo>
                    <a:pt x="0" y="23"/>
                  </a:moveTo>
                  <a:cubicBezTo>
                    <a:pt x="26" y="14"/>
                    <a:pt x="49" y="6"/>
                    <a:pt x="75" y="0"/>
                  </a:cubicBezTo>
                  <a:cubicBezTo>
                    <a:pt x="101" y="3"/>
                    <a:pt x="125" y="4"/>
                    <a:pt x="150" y="11"/>
                  </a:cubicBezTo>
                  <a:cubicBezTo>
                    <a:pt x="162" y="14"/>
                    <a:pt x="185" y="23"/>
                    <a:pt x="185" y="23"/>
                  </a:cubicBezTo>
                  <a:cubicBezTo>
                    <a:pt x="528" y="14"/>
                    <a:pt x="748" y="5"/>
                    <a:pt x="1083" y="5"/>
                  </a:cubicBezTo>
                </a:path>
              </a:pathLst>
            </a:custGeom>
            <a:noFill/>
            <a:ln w="19050">
              <a:solidFill>
                <a:srgbClr val="000066"/>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p>
          </p:txBody>
        </p:sp>
        <p:sp>
          <p:nvSpPr>
            <p:cNvPr id="5153" name="Freeform 114"/>
            <p:cNvSpPr>
              <a:spLocks/>
            </p:cNvSpPr>
            <p:nvPr/>
          </p:nvSpPr>
          <p:spPr bwMode="auto">
            <a:xfrm>
              <a:off x="3606" y="714"/>
              <a:ext cx="197" cy="106"/>
            </a:xfrm>
            <a:custGeom>
              <a:avLst/>
              <a:gdLst>
                <a:gd name="T0" fmla="*/ 0 w 197"/>
                <a:gd name="T1" fmla="*/ 98 h 106"/>
                <a:gd name="T2" fmla="*/ 34 w 197"/>
                <a:gd name="T3" fmla="*/ 81 h 106"/>
                <a:gd name="T4" fmla="*/ 52 w 197"/>
                <a:gd name="T5" fmla="*/ 46 h 106"/>
                <a:gd name="T6" fmla="*/ 46 w 197"/>
                <a:gd name="T7" fmla="*/ 64 h 106"/>
                <a:gd name="T8" fmla="*/ 80 w 197"/>
                <a:gd name="T9" fmla="*/ 52 h 106"/>
                <a:gd name="T10" fmla="*/ 138 w 197"/>
                <a:gd name="T11" fmla="*/ 0 h 106"/>
                <a:gd name="T12" fmla="*/ 132 w 197"/>
                <a:gd name="T13" fmla="*/ 46 h 106"/>
                <a:gd name="T14" fmla="*/ 178 w 197"/>
                <a:gd name="T15" fmla="*/ 6 h 106"/>
                <a:gd name="T16" fmla="*/ 184 w 197"/>
                <a:gd name="T17" fmla="*/ 64 h 106"/>
                <a:gd name="T18" fmla="*/ 161 w 197"/>
                <a:gd name="T19" fmla="*/ 92 h 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7"/>
                <a:gd name="T31" fmla="*/ 0 h 106"/>
                <a:gd name="T32" fmla="*/ 197 w 197"/>
                <a:gd name="T33" fmla="*/ 106 h 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7" h="106">
                  <a:moveTo>
                    <a:pt x="0" y="98"/>
                  </a:moveTo>
                  <a:cubicBezTo>
                    <a:pt x="10" y="94"/>
                    <a:pt x="26" y="90"/>
                    <a:pt x="34" y="81"/>
                  </a:cubicBezTo>
                  <a:cubicBezTo>
                    <a:pt x="38" y="76"/>
                    <a:pt x="42" y="46"/>
                    <a:pt x="52" y="46"/>
                  </a:cubicBezTo>
                  <a:cubicBezTo>
                    <a:pt x="58" y="46"/>
                    <a:pt x="40" y="63"/>
                    <a:pt x="46" y="64"/>
                  </a:cubicBezTo>
                  <a:cubicBezTo>
                    <a:pt x="58" y="67"/>
                    <a:pt x="80" y="52"/>
                    <a:pt x="80" y="52"/>
                  </a:cubicBezTo>
                  <a:cubicBezTo>
                    <a:pt x="90" y="25"/>
                    <a:pt x="115" y="16"/>
                    <a:pt x="138" y="0"/>
                  </a:cubicBezTo>
                  <a:cubicBezTo>
                    <a:pt x="127" y="34"/>
                    <a:pt x="76" y="61"/>
                    <a:pt x="132" y="46"/>
                  </a:cubicBezTo>
                  <a:cubicBezTo>
                    <a:pt x="152" y="34"/>
                    <a:pt x="165" y="26"/>
                    <a:pt x="178" y="6"/>
                  </a:cubicBezTo>
                  <a:cubicBezTo>
                    <a:pt x="197" y="33"/>
                    <a:pt x="193" y="19"/>
                    <a:pt x="184" y="64"/>
                  </a:cubicBezTo>
                  <a:cubicBezTo>
                    <a:pt x="182" y="75"/>
                    <a:pt x="175" y="106"/>
                    <a:pt x="161" y="92"/>
                  </a:cubicBezTo>
                </a:path>
              </a:pathLst>
            </a:custGeom>
            <a:solidFill>
              <a:srgbClr val="000066"/>
            </a:solidFill>
            <a:ln w="28575">
              <a:solidFill>
                <a:srgbClr val="000066"/>
              </a:solidFill>
              <a:round/>
              <a:headEnd/>
              <a:tailEnd/>
            </a:ln>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p>
          </p:txBody>
        </p:sp>
        <p:sp>
          <p:nvSpPr>
            <p:cNvPr id="5154" name="Freeform 115"/>
            <p:cNvSpPr>
              <a:spLocks/>
            </p:cNvSpPr>
            <p:nvPr/>
          </p:nvSpPr>
          <p:spPr bwMode="auto">
            <a:xfrm>
              <a:off x="3347" y="664"/>
              <a:ext cx="337" cy="102"/>
            </a:xfrm>
            <a:custGeom>
              <a:avLst/>
              <a:gdLst>
                <a:gd name="T0" fmla="*/ 0 w 337"/>
                <a:gd name="T1" fmla="*/ 62 h 102"/>
                <a:gd name="T2" fmla="*/ 167 w 337"/>
                <a:gd name="T3" fmla="*/ 56 h 102"/>
                <a:gd name="T4" fmla="*/ 253 w 337"/>
                <a:gd name="T5" fmla="*/ 39 h 102"/>
                <a:gd name="T6" fmla="*/ 213 w 337"/>
                <a:gd name="T7" fmla="*/ 33 h 102"/>
                <a:gd name="T8" fmla="*/ 207 w 337"/>
                <a:gd name="T9" fmla="*/ 85 h 102"/>
                <a:gd name="T10" fmla="*/ 213 w 337"/>
                <a:gd name="T11" fmla="*/ 102 h 102"/>
                <a:gd name="T12" fmla="*/ 218 w 337"/>
                <a:gd name="T13" fmla="*/ 85 h 102"/>
                <a:gd name="T14" fmla="*/ 270 w 337"/>
                <a:gd name="T15" fmla="*/ 68 h 102"/>
                <a:gd name="T16" fmla="*/ 316 w 337"/>
                <a:gd name="T17" fmla="*/ 56 h 1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7"/>
                <a:gd name="T28" fmla="*/ 0 h 102"/>
                <a:gd name="T29" fmla="*/ 337 w 337"/>
                <a:gd name="T30" fmla="*/ 102 h 1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7" h="102">
                  <a:moveTo>
                    <a:pt x="0" y="62"/>
                  </a:moveTo>
                  <a:cubicBezTo>
                    <a:pt x="58" y="42"/>
                    <a:pt x="100" y="53"/>
                    <a:pt x="167" y="56"/>
                  </a:cubicBezTo>
                  <a:cubicBezTo>
                    <a:pt x="337" y="48"/>
                    <a:pt x="321" y="54"/>
                    <a:pt x="253" y="39"/>
                  </a:cubicBezTo>
                  <a:cubicBezTo>
                    <a:pt x="232" y="24"/>
                    <a:pt x="223" y="0"/>
                    <a:pt x="213" y="33"/>
                  </a:cubicBezTo>
                  <a:cubicBezTo>
                    <a:pt x="211" y="50"/>
                    <a:pt x="207" y="68"/>
                    <a:pt x="207" y="85"/>
                  </a:cubicBezTo>
                  <a:cubicBezTo>
                    <a:pt x="207" y="91"/>
                    <a:pt x="207" y="102"/>
                    <a:pt x="213" y="102"/>
                  </a:cubicBezTo>
                  <a:cubicBezTo>
                    <a:pt x="219" y="102"/>
                    <a:pt x="213" y="88"/>
                    <a:pt x="218" y="85"/>
                  </a:cubicBezTo>
                  <a:cubicBezTo>
                    <a:pt x="223" y="82"/>
                    <a:pt x="258" y="71"/>
                    <a:pt x="270" y="68"/>
                  </a:cubicBezTo>
                  <a:cubicBezTo>
                    <a:pt x="296" y="51"/>
                    <a:pt x="281" y="56"/>
                    <a:pt x="316" y="56"/>
                  </a:cubicBezTo>
                </a:path>
              </a:pathLst>
            </a:custGeom>
            <a:noFill/>
            <a:ln w="19050">
              <a:solidFill>
                <a:srgbClr val="000066"/>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p>
          </p:txBody>
        </p:sp>
        <p:sp>
          <p:nvSpPr>
            <p:cNvPr id="5155" name="Text Box 116"/>
            <p:cNvSpPr txBox="1">
              <a:spLocks noChangeArrowheads="1"/>
            </p:cNvSpPr>
            <p:nvPr/>
          </p:nvSpPr>
          <p:spPr bwMode="auto">
            <a:xfrm>
              <a:off x="3408" y="515"/>
              <a:ext cx="22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b="1">
                  <a:solidFill>
                    <a:srgbClr val="000066"/>
                  </a:solidFill>
                  <a:latin typeface="Bradley Hand ITC" pitchFamily="66" charset="0"/>
                </a:rPr>
                <a:t>5</a:t>
              </a:r>
            </a:p>
          </p:txBody>
        </p:sp>
      </p:grpSp>
      <p:sp>
        <p:nvSpPr>
          <p:cNvPr id="5151" name="Text Box 150"/>
          <p:cNvSpPr txBox="1">
            <a:spLocks noChangeArrowheads="1"/>
          </p:cNvSpPr>
          <p:nvPr/>
        </p:nvSpPr>
        <p:spPr bwMode="auto">
          <a:xfrm>
            <a:off x="6918325" y="33162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p>
        </p:txBody>
      </p:sp>
      <p:sp>
        <p:nvSpPr>
          <p:cNvPr id="5163" name="Slide Number Placeholder 4"/>
          <p:cNvSpPr txBox="1">
            <a:spLocks noGrp="1"/>
          </p:cNvSpPr>
          <p:nvPr/>
        </p:nvSpPr>
        <p:spPr bwMode="auto">
          <a:xfrm>
            <a:off x="7848600" y="6629400"/>
            <a:ext cx="12446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r"/>
            <a:r>
              <a:rPr lang="en-US" altLang="en-US" sz="1000"/>
              <a:t>12-</a:t>
            </a:r>
            <a:fld id="{7A3A91E2-7B59-4DB2-91A8-2AAE3851729A}" type="slidenum">
              <a:rPr lang="en-US" altLang="en-US" sz="1000"/>
              <a:pPr algn="r"/>
              <a:t>116</a:t>
            </a:fld>
            <a:r>
              <a:rPr lang="en-US" altLang="en-US" sz="1000"/>
              <a:t>-S290-EP</a:t>
            </a:r>
          </a:p>
        </p:txBody>
      </p:sp>
      <p:pic>
        <p:nvPicPr>
          <p:cNvPr id="2" name="u12_55.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15143" t="4784" r="11111" b="5686"/>
          <a:stretch/>
        </p:blipFill>
        <p:spPr>
          <a:xfrm>
            <a:off x="333739" y="707232"/>
            <a:ext cx="4112320" cy="2808287"/>
          </a:xfrm>
          <a:prstGeom prst="rect">
            <a:avLst/>
          </a:prstGeom>
          <a:ln w="107950" cap="rnd">
            <a:solidFill>
              <a:srgbClr val="C8C6BD"/>
            </a:solidFill>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171450" prst="hardEdge"/>
            <a:extrusionClr>
              <a:srgbClr val="FFFFFF"/>
            </a:extrusionClr>
          </a:sp3d>
        </p:spPr>
      </p:pic>
      <p:sp>
        <p:nvSpPr>
          <p:cNvPr id="39" name="TextBox 38"/>
          <p:cNvSpPr txBox="1"/>
          <p:nvPr/>
        </p:nvSpPr>
        <p:spPr>
          <a:xfrm>
            <a:off x="237206" y="3557883"/>
            <a:ext cx="3582955" cy="276999"/>
          </a:xfrm>
          <a:prstGeom prst="rect">
            <a:avLst/>
          </a:prstGeom>
          <a:noFill/>
        </p:spPr>
        <p:txBody>
          <a:bodyPr wrap="square" rtlCol="0">
            <a:spAutoFit/>
          </a:bodyPr>
          <a:lstStyle/>
          <a:p>
            <a:r>
              <a:rPr lang="en-US" sz="1200" dirty="0" smtClean="0"/>
              <a:t>Click image to play video clip</a:t>
            </a:r>
            <a:endParaRPr lang="en-US" sz="1200"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578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576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576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57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572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573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573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16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16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573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573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574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574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5574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5575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5575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5575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5575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5575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
                                        </p:tgtEl>
                                        <p:attrNameLst>
                                          <p:attrName>style.visibility</p:attrName>
                                        </p:attrNameLst>
                                      </p:cBhvr>
                                      <p:to>
                                        <p:strVal val="visible"/>
                                      </p:to>
                                    </p:set>
                                  </p:childTnLst>
                                </p:cTn>
                              </p:par>
                              <p:par>
                                <p:cTn id="53" presetID="1" presetClass="entr" presetSubtype="0" fill="hold" grpId="0" nodeType="withEffect" nodePh="1">
                                  <p:stCondLst>
                                    <p:cond delay="0"/>
                                  </p:stCondLst>
                                  <p:endCondLst>
                                    <p:cond evt="begin" delay="0">
                                      <p:tn val="53"/>
                                    </p:cond>
                                  </p:endCondLst>
                                  <p:childTnLst>
                                    <p:set>
                                      <p:cBhvr>
                                        <p:cTn id="54" dur="1" fill="hold">
                                          <p:stCondLst>
                                            <p:cond delay="0"/>
                                          </p:stCondLst>
                                        </p:cTn>
                                        <p:tgtEl>
                                          <p:spTgt spid="51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2"/>
                    </p:tgtEl>
                  </p:cond>
                </p:stCondLst>
                <p:endSync evt="end" delay="0">
                  <p:rtn val="all"/>
                </p:endSync>
                <p:childTnLst>
                  <p:par>
                    <p:cTn id="56" fill="hold">
                      <p:stCondLst>
                        <p:cond delay="0"/>
                      </p:stCondLst>
                      <p:childTnLst>
                        <p:par>
                          <p:cTn id="57" fill="hold">
                            <p:stCondLst>
                              <p:cond delay="0"/>
                            </p:stCondLst>
                            <p:childTnLst>
                              <p:par>
                                <p:cTn id="58" presetID="2" presetClass="mediacall" presetSubtype="0" fill="hold" nodeType="clickEffect">
                                  <p:stCondLst>
                                    <p:cond delay="0"/>
                                  </p:stCondLst>
                                  <p:childTnLst>
                                    <p:cmd type="call" cmd="togglePause">
                                      <p:cBhvr>
                                        <p:cTn id="59" dur="1" fill="hold"/>
                                        <p:tgtEl>
                                          <p:spTgt spid="2"/>
                                        </p:tgtEl>
                                      </p:cBhvr>
                                    </p:cmd>
                                  </p:childTnLst>
                                </p:cTn>
                              </p:par>
                            </p:childTnLst>
                          </p:cTn>
                        </p:par>
                      </p:childTnLst>
                    </p:cTn>
                  </p:par>
                </p:childTnLst>
              </p:cTn>
              <p:nextCondLst>
                <p:cond evt="onClick" delay="0">
                  <p:tgtEl>
                    <p:spTgt spid="2"/>
                  </p:tgtEl>
                </p:cond>
              </p:nextCondLst>
            </p:seq>
            <p:video fullScrn="1">
              <p:cMediaNode vol="80000">
                <p:cTn id="60" fill="hold" display="0">
                  <p:stCondLst>
                    <p:cond delay="indefinite"/>
                  </p:stCondLst>
                </p:cTn>
                <p:tgtEl>
                  <p:spTgt spid="2"/>
                </p:tgtEl>
              </p:cMediaNode>
            </p:video>
          </p:childTnLst>
        </p:cTn>
      </p:par>
    </p:tnLst>
    <p:bldLst>
      <p:bldP spid="155765" grpId="0" animBg="1"/>
      <p:bldP spid="155768" grpId="0" animBg="1"/>
      <p:bldP spid="155786" grpId="0"/>
      <p:bldP spid="155728" grpId="0"/>
      <p:bldP spid="155729" grpId="0"/>
      <p:bldP spid="155730" grpId="0"/>
      <p:bldP spid="155731" grpId="0"/>
      <p:bldP spid="5160" grpId="0"/>
      <p:bldP spid="5161" grpId="0"/>
      <p:bldP spid="155735" grpId="0"/>
      <p:bldP spid="155736" grpId="0"/>
      <p:bldP spid="155747" grpId="0"/>
      <p:bldP spid="155748" grpId="0"/>
      <p:bldP spid="155749" grpId="0"/>
      <p:bldP spid="155750" grpId="0"/>
      <p:bldP spid="155751" grpId="0"/>
      <p:bldP spid="155752" grpId="0"/>
      <p:bldP spid="155753" grpId="0"/>
      <p:bldP spid="155754" grpId="0"/>
      <p:bldP spid="515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Number Placeholder 3"/>
          <p:cNvSpPr>
            <a:spLocks noGrp="1"/>
          </p:cNvSpPr>
          <p:nvPr>
            <p:ph type="sldNum" sz="quarter" idx="4294967295"/>
          </p:nvPr>
        </p:nvSpPr>
        <p:spPr bwMode="auto">
          <a:xfrm>
            <a:off x="6959600" y="6537325"/>
            <a:ext cx="2133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r"/>
            <a:r>
              <a:rPr lang="en-US" altLang="en-US" sz="1400"/>
              <a:t>12-</a:t>
            </a:r>
            <a:fld id="{7D2B3D75-9056-4729-A461-14564756ABFB}" type="slidenum">
              <a:rPr lang="en-US" altLang="en-US" sz="1400"/>
              <a:pPr algn="r"/>
              <a:t>117</a:t>
            </a:fld>
            <a:r>
              <a:rPr lang="en-US" altLang="en-US" sz="1400"/>
              <a:t>-S290-EP</a:t>
            </a:r>
          </a:p>
        </p:txBody>
      </p:sp>
      <p:pic>
        <p:nvPicPr>
          <p:cNvPr id="119811" name="Picture 2" descr="bluegreen swirl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9196388"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2" name="Rectangle 3"/>
          <p:cNvSpPr>
            <a:spLocks noChangeArrowheads="1"/>
          </p:cNvSpPr>
          <p:nvPr/>
        </p:nvSpPr>
        <p:spPr bwMode="auto">
          <a:xfrm>
            <a:off x="2514600" y="990600"/>
            <a:ext cx="6096000" cy="5334000"/>
          </a:xfrm>
          <a:prstGeom prst="rect">
            <a:avLst/>
          </a:prstGeom>
          <a:solidFill>
            <a:schemeClr val="bg1"/>
          </a:solidFill>
          <a:ln w="25400">
            <a:solidFill>
              <a:schemeClr val="tx1"/>
            </a:solidFill>
            <a:miter lim="800000"/>
            <a:headEnd/>
            <a:tailEnd/>
          </a:ln>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p>
        </p:txBody>
      </p:sp>
      <p:sp>
        <p:nvSpPr>
          <p:cNvPr id="119813" name="Rectangle 4"/>
          <p:cNvSpPr>
            <a:spLocks noChangeArrowheads="1"/>
          </p:cNvSpPr>
          <p:nvPr/>
        </p:nvSpPr>
        <p:spPr bwMode="auto">
          <a:xfrm>
            <a:off x="790575" y="234950"/>
            <a:ext cx="777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r>
              <a:rPr lang="en-US" altLang="en-US" sz="3600" b="1"/>
              <a:t>ROS-Ratio Table</a:t>
            </a:r>
          </a:p>
        </p:txBody>
      </p:sp>
      <p:sp>
        <p:nvSpPr>
          <p:cNvPr id="159750" name="Oval 6"/>
          <p:cNvSpPr>
            <a:spLocks noChangeArrowheads="1"/>
          </p:cNvSpPr>
          <p:nvPr/>
        </p:nvSpPr>
        <p:spPr bwMode="auto">
          <a:xfrm>
            <a:off x="2711450" y="2492375"/>
            <a:ext cx="457200" cy="381000"/>
          </a:xfrm>
          <a:prstGeom prst="ellipse">
            <a:avLst/>
          </a:prstGeom>
          <a:noFill/>
          <a:ln w="3810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p>
        </p:txBody>
      </p:sp>
      <p:sp>
        <p:nvSpPr>
          <p:cNvPr id="159751" name="Oval 7"/>
          <p:cNvSpPr>
            <a:spLocks noChangeArrowheads="1"/>
          </p:cNvSpPr>
          <p:nvPr/>
        </p:nvSpPr>
        <p:spPr bwMode="auto">
          <a:xfrm>
            <a:off x="3505200" y="1295400"/>
            <a:ext cx="685800" cy="685800"/>
          </a:xfrm>
          <a:prstGeom prst="ellipse">
            <a:avLst/>
          </a:prstGeom>
          <a:noFill/>
          <a:ln w="3810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p>
        </p:txBody>
      </p:sp>
      <p:grpSp>
        <p:nvGrpSpPr>
          <p:cNvPr id="119817" name="Group 9"/>
          <p:cNvGrpSpPr>
            <a:grpSpLocks/>
          </p:cNvGrpSpPr>
          <p:nvPr/>
        </p:nvGrpSpPr>
        <p:grpSpPr bwMode="auto">
          <a:xfrm>
            <a:off x="2514600" y="1981200"/>
            <a:ext cx="6096000" cy="4368800"/>
            <a:chOff x="1584" y="816"/>
            <a:chExt cx="3840" cy="2752"/>
          </a:xfrm>
        </p:grpSpPr>
        <p:sp>
          <p:nvSpPr>
            <p:cNvPr id="119830" name="Rectangle 10"/>
            <p:cNvSpPr>
              <a:spLocks noChangeArrowheads="1"/>
            </p:cNvSpPr>
            <p:nvPr/>
          </p:nvSpPr>
          <p:spPr bwMode="auto">
            <a:xfrm>
              <a:off x="4875" y="3396"/>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10</a:t>
              </a:r>
            </a:p>
          </p:txBody>
        </p:sp>
        <p:sp>
          <p:nvSpPr>
            <p:cNvPr id="119831" name="Rectangle 11"/>
            <p:cNvSpPr>
              <a:spLocks noChangeArrowheads="1"/>
            </p:cNvSpPr>
            <p:nvPr/>
          </p:nvSpPr>
          <p:spPr bwMode="auto">
            <a:xfrm>
              <a:off x="4327" y="3396"/>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40</a:t>
              </a:r>
            </a:p>
          </p:txBody>
        </p:sp>
        <p:sp>
          <p:nvSpPr>
            <p:cNvPr id="119832" name="Rectangle 12"/>
            <p:cNvSpPr>
              <a:spLocks noChangeArrowheads="1"/>
            </p:cNvSpPr>
            <p:nvPr/>
          </p:nvSpPr>
          <p:spPr bwMode="auto">
            <a:xfrm>
              <a:off x="3778" y="3396"/>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endParaRPr lang="en-US" altLang="en-US" sz="1200" b="1"/>
            </a:p>
          </p:txBody>
        </p:sp>
        <p:sp>
          <p:nvSpPr>
            <p:cNvPr id="119833" name="Rectangle 13"/>
            <p:cNvSpPr>
              <a:spLocks noChangeArrowheads="1"/>
            </p:cNvSpPr>
            <p:nvPr/>
          </p:nvSpPr>
          <p:spPr bwMode="auto">
            <a:xfrm>
              <a:off x="3230" y="3396"/>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2200</a:t>
              </a:r>
            </a:p>
          </p:txBody>
        </p:sp>
        <p:sp>
          <p:nvSpPr>
            <p:cNvPr id="119834" name="Rectangle 14"/>
            <p:cNvSpPr>
              <a:spLocks noChangeArrowheads="1"/>
            </p:cNvSpPr>
            <p:nvPr/>
          </p:nvSpPr>
          <p:spPr bwMode="auto">
            <a:xfrm>
              <a:off x="2681" y="3396"/>
              <a:ext cx="549"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500</a:t>
              </a:r>
            </a:p>
          </p:txBody>
        </p:sp>
        <p:sp>
          <p:nvSpPr>
            <p:cNvPr id="119835" name="Rectangle 15"/>
            <p:cNvSpPr>
              <a:spLocks noChangeArrowheads="1"/>
            </p:cNvSpPr>
            <p:nvPr/>
          </p:nvSpPr>
          <p:spPr bwMode="auto">
            <a:xfrm>
              <a:off x="2133" y="3396"/>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140</a:t>
              </a:r>
            </a:p>
          </p:txBody>
        </p:sp>
        <p:sp>
          <p:nvSpPr>
            <p:cNvPr id="119836" name="Rectangle 16"/>
            <p:cNvSpPr>
              <a:spLocks noChangeArrowheads="1"/>
            </p:cNvSpPr>
            <p:nvPr/>
          </p:nvSpPr>
          <p:spPr bwMode="auto">
            <a:xfrm>
              <a:off x="1584" y="3396"/>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60</a:t>
              </a:r>
            </a:p>
          </p:txBody>
        </p:sp>
        <p:sp>
          <p:nvSpPr>
            <p:cNvPr id="119837" name="Rectangle 17"/>
            <p:cNvSpPr>
              <a:spLocks noChangeArrowheads="1"/>
            </p:cNvSpPr>
            <p:nvPr/>
          </p:nvSpPr>
          <p:spPr bwMode="auto">
            <a:xfrm>
              <a:off x="4875" y="3224"/>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8</a:t>
              </a:r>
            </a:p>
          </p:txBody>
        </p:sp>
        <p:sp>
          <p:nvSpPr>
            <p:cNvPr id="119838" name="Rectangle 18"/>
            <p:cNvSpPr>
              <a:spLocks noChangeArrowheads="1"/>
            </p:cNvSpPr>
            <p:nvPr/>
          </p:nvSpPr>
          <p:spPr bwMode="auto">
            <a:xfrm>
              <a:off x="4327" y="3224"/>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30</a:t>
              </a:r>
            </a:p>
          </p:txBody>
        </p:sp>
        <p:sp>
          <p:nvSpPr>
            <p:cNvPr id="119839" name="Rectangle 19"/>
            <p:cNvSpPr>
              <a:spLocks noChangeArrowheads="1"/>
            </p:cNvSpPr>
            <p:nvPr/>
          </p:nvSpPr>
          <p:spPr bwMode="auto">
            <a:xfrm>
              <a:off x="3778" y="3224"/>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endParaRPr lang="en-US" altLang="en-US" sz="1200" b="1"/>
            </a:p>
          </p:txBody>
        </p:sp>
        <p:sp>
          <p:nvSpPr>
            <p:cNvPr id="119840" name="Rectangle 20"/>
            <p:cNvSpPr>
              <a:spLocks noChangeArrowheads="1"/>
            </p:cNvSpPr>
            <p:nvPr/>
          </p:nvSpPr>
          <p:spPr bwMode="auto">
            <a:xfrm>
              <a:off x="3230" y="3224"/>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1800</a:t>
              </a:r>
            </a:p>
          </p:txBody>
        </p:sp>
        <p:sp>
          <p:nvSpPr>
            <p:cNvPr id="119841" name="Rectangle 21"/>
            <p:cNvSpPr>
              <a:spLocks noChangeArrowheads="1"/>
            </p:cNvSpPr>
            <p:nvPr/>
          </p:nvSpPr>
          <p:spPr bwMode="auto">
            <a:xfrm>
              <a:off x="2681" y="3224"/>
              <a:ext cx="549"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400</a:t>
              </a:r>
            </a:p>
          </p:txBody>
        </p:sp>
        <p:sp>
          <p:nvSpPr>
            <p:cNvPr id="119842" name="Rectangle 22"/>
            <p:cNvSpPr>
              <a:spLocks noChangeArrowheads="1"/>
            </p:cNvSpPr>
            <p:nvPr/>
          </p:nvSpPr>
          <p:spPr bwMode="auto">
            <a:xfrm>
              <a:off x="2133" y="3224"/>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110</a:t>
              </a:r>
            </a:p>
          </p:txBody>
        </p:sp>
        <p:sp>
          <p:nvSpPr>
            <p:cNvPr id="119843" name="Rectangle 23"/>
            <p:cNvSpPr>
              <a:spLocks noChangeArrowheads="1"/>
            </p:cNvSpPr>
            <p:nvPr/>
          </p:nvSpPr>
          <p:spPr bwMode="auto">
            <a:xfrm>
              <a:off x="1584" y="3224"/>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50</a:t>
              </a:r>
            </a:p>
          </p:txBody>
        </p:sp>
        <p:sp>
          <p:nvSpPr>
            <p:cNvPr id="119844" name="Rectangle 24"/>
            <p:cNvSpPr>
              <a:spLocks noChangeArrowheads="1"/>
            </p:cNvSpPr>
            <p:nvPr/>
          </p:nvSpPr>
          <p:spPr bwMode="auto">
            <a:xfrm>
              <a:off x="4875" y="3052"/>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6</a:t>
              </a:r>
            </a:p>
          </p:txBody>
        </p:sp>
        <p:sp>
          <p:nvSpPr>
            <p:cNvPr id="119845" name="Rectangle 25"/>
            <p:cNvSpPr>
              <a:spLocks noChangeArrowheads="1"/>
            </p:cNvSpPr>
            <p:nvPr/>
          </p:nvSpPr>
          <p:spPr bwMode="auto">
            <a:xfrm>
              <a:off x="4327" y="3052"/>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25</a:t>
              </a:r>
            </a:p>
          </p:txBody>
        </p:sp>
        <p:sp>
          <p:nvSpPr>
            <p:cNvPr id="119846" name="Rectangle 26"/>
            <p:cNvSpPr>
              <a:spLocks noChangeArrowheads="1"/>
            </p:cNvSpPr>
            <p:nvPr/>
          </p:nvSpPr>
          <p:spPr bwMode="auto">
            <a:xfrm>
              <a:off x="3778" y="3052"/>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endParaRPr lang="en-US" altLang="en-US" sz="1200" b="1"/>
            </a:p>
          </p:txBody>
        </p:sp>
        <p:sp>
          <p:nvSpPr>
            <p:cNvPr id="119847" name="Rectangle 27"/>
            <p:cNvSpPr>
              <a:spLocks noChangeArrowheads="1"/>
            </p:cNvSpPr>
            <p:nvPr/>
          </p:nvSpPr>
          <p:spPr bwMode="auto">
            <a:xfrm>
              <a:off x="3230" y="3052"/>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1300</a:t>
              </a:r>
            </a:p>
          </p:txBody>
        </p:sp>
        <p:sp>
          <p:nvSpPr>
            <p:cNvPr id="119848" name="Rectangle 28"/>
            <p:cNvSpPr>
              <a:spLocks noChangeArrowheads="1"/>
            </p:cNvSpPr>
            <p:nvPr/>
          </p:nvSpPr>
          <p:spPr bwMode="auto">
            <a:xfrm>
              <a:off x="2681" y="3052"/>
              <a:ext cx="549"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300</a:t>
              </a:r>
            </a:p>
          </p:txBody>
        </p:sp>
        <p:sp>
          <p:nvSpPr>
            <p:cNvPr id="119849" name="Rectangle 29"/>
            <p:cNvSpPr>
              <a:spLocks noChangeArrowheads="1"/>
            </p:cNvSpPr>
            <p:nvPr/>
          </p:nvSpPr>
          <p:spPr bwMode="auto">
            <a:xfrm>
              <a:off x="2133" y="3052"/>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80</a:t>
              </a:r>
            </a:p>
          </p:txBody>
        </p:sp>
        <p:sp>
          <p:nvSpPr>
            <p:cNvPr id="119850" name="Rectangle 30"/>
            <p:cNvSpPr>
              <a:spLocks noChangeArrowheads="1"/>
            </p:cNvSpPr>
            <p:nvPr/>
          </p:nvSpPr>
          <p:spPr bwMode="auto">
            <a:xfrm>
              <a:off x="1584" y="3052"/>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40</a:t>
              </a:r>
            </a:p>
          </p:txBody>
        </p:sp>
        <p:sp>
          <p:nvSpPr>
            <p:cNvPr id="119851" name="Rectangle 31"/>
            <p:cNvSpPr>
              <a:spLocks noChangeArrowheads="1"/>
            </p:cNvSpPr>
            <p:nvPr/>
          </p:nvSpPr>
          <p:spPr bwMode="auto">
            <a:xfrm>
              <a:off x="4875" y="2880"/>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4</a:t>
              </a:r>
            </a:p>
          </p:txBody>
        </p:sp>
        <p:sp>
          <p:nvSpPr>
            <p:cNvPr id="119852" name="Rectangle 32"/>
            <p:cNvSpPr>
              <a:spLocks noChangeArrowheads="1"/>
            </p:cNvSpPr>
            <p:nvPr/>
          </p:nvSpPr>
          <p:spPr bwMode="auto">
            <a:xfrm>
              <a:off x="4327" y="2880"/>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17</a:t>
              </a:r>
            </a:p>
          </p:txBody>
        </p:sp>
        <p:sp>
          <p:nvSpPr>
            <p:cNvPr id="119853" name="Rectangle 33"/>
            <p:cNvSpPr>
              <a:spLocks noChangeArrowheads="1"/>
            </p:cNvSpPr>
            <p:nvPr/>
          </p:nvSpPr>
          <p:spPr bwMode="auto">
            <a:xfrm>
              <a:off x="3778" y="2880"/>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endParaRPr lang="en-US" altLang="en-US" sz="1200" b="1"/>
            </a:p>
          </p:txBody>
        </p:sp>
        <p:sp>
          <p:nvSpPr>
            <p:cNvPr id="119854" name="Rectangle 34"/>
            <p:cNvSpPr>
              <a:spLocks noChangeArrowheads="1"/>
            </p:cNvSpPr>
            <p:nvPr/>
          </p:nvSpPr>
          <p:spPr bwMode="auto">
            <a:xfrm>
              <a:off x="3230" y="2880"/>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1000</a:t>
              </a:r>
            </a:p>
          </p:txBody>
        </p:sp>
        <p:sp>
          <p:nvSpPr>
            <p:cNvPr id="119855" name="Rectangle 35"/>
            <p:cNvSpPr>
              <a:spLocks noChangeArrowheads="1"/>
            </p:cNvSpPr>
            <p:nvPr/>
          </p:nvSpPr>
          <p:spPr bwMode="auto">
            <a:xfrm>
              <a:off x="2681" y="2880"/>
              <a:ext cx="549"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220</a:t>
              </a:r>
            </a:p>
          </p:txBody>
        </p:sp>
        <p:sp>
          <p:nvSpPr>
            <p:cNvPr id="119856" name="Rectangle 36"/>
            <p:cNvSpPr>
              <a:spLocks noChangeArrowheads="1"/>
            </p:cNvSpPr>
            <p:nvPr/>
          </p:nvSpPr>
          <p:spPr bwMode="auto">
            <a:xfrm>
              <a:off x="2133" y="2880"/>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60</a:t>
              </a:r>
            </a:p>
          </p:txBody>
        </p:sp>
        <p:sp>
          <p:nvSpPr>
            <p:cNvPr id="119857" name="Rectangle 37"/>
            <p:cNvSpPr>
              <a:spLocks noChangeArrowheads="1"/>
            </p:cNvSpPr>
            <p:nvPr/>
          </p:nvSpPr>
          <p:spPr bwMode="auto">
            <a:xfrm>
              <a:off x="1584" y="2880"/>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30</a:t>
              </a:r>
            </a:p>
          </p:txBody>
        </p:sp>
        <p:sp>
          <p:nvSpPr>
            <p:cNvPr id="119858" name="Rectangle 38"/>
            <p:cNvSpPr>
              <a:spLocks noChangeArrowheads="1"/>
            </p:cNvSpPr>
            <p:nvPr/>
          </p:nvSpPr>
          <p:spPr bwMode="auto">
            <a:xfrm>
              <a:off x="4875" y="2708"/>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a:t>
              </a:r>
            </a:p>
          </p:txBody>
        </p:sp>
        <p:sp>
          <p:nvSpPr>
            <p:cNvPr id="119859" name="Rectangle 39"/>
            <p:cNvSpPr>
              <a:spLocks noChangeArrowheads="1"/>
            </p:cNvSpPr>
            <p:nvPr/>
          </p:nvSpPr>
          <p:spPr bwMode="auto">
            <a:xfrm>
              <a:off x="4327" y="2708"/>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13</a:t>
              </a:r>
            </a:p>
          </p:txBody>
        </p:sp>
        <p:sp>
          <p:nvSpPr>
            <p:cNvPr id="119860" name="Rectangle 40"/>
            <p:cNvSpPr>
              <a:spLocks noChangeArrowheads="1"/>
            </p:cNvSpPr>
            <p:nvPr/>
          </p:nvSpPr>
          <p:spPr bwMode="auto">
            <a:xfrm>
              <a:off x="3778" y="2708"/>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endParaRPr lang="en-US" altLang="en-US" sz="1200" b="1"/>
            </a:p>
          </p:txBody>
        </p:sp>
        <p:sp>
          <p:nvSpPr>
            <p:cNvPr id="119861" name="Rectangle 41"/>
            <p:cNvSpPr>
              <a:spLocks noChangeArrowheads="1"/>
            </p:cNvSpPr>
            <p:nvPr/>
          </p:nvSpPr>
          <p:spPr bwMode="auto">
            <a:xfrm>
              <a:off x="3230" y="2708"/>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700</a:t>
              </a:r>
            </a:p>
          </p:txBody>
        </p:sp>
        <p:sp>
          <p:nvSpPr>
            <p:cNvPr id="119862" name="Rectangle 42"/>
            <p:cNvSpPr>
              <a:spLocks noChangeArrowheads="1"/>
            </p:cNvSpPr>
            <p:nvPr/>
          </p:nvSpPr>
          <p:spPr bwMode="auto">
            <a:xfrm>
              <a:off x="2681" y="2708"/>
              <a:ext cx="549"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180</a:t>
              </a:r>
            </a:p>
          </p:txBody>
        </p:sp>
        <p:sp>
          <p:nvSpPr>
            <p:cNvPr id="119863" name="Rectangle 43"/>
            <p:cNvSpPr>
              <a:spLocks noChangeArrowheads="1"/>
            </p:cNvSpPr>
            <p:nvPr/>
          </p:nvSpPr>
          <p:spPr bwMode="auto">
            <a:xfrm>
              <a:off x="2133" y="2708"/>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50</a:t>
              </a:r>
            </a:p>
          </p:txBody>
        </p:sp>
        <p:sp>
          <p:nvSpPr>
            <p:cNvPr id="119864" name="Rectangle 44"/>
            <p:cNvSpPr>
              <a:spLocks noChangeArrowheads="1"/>
            </p:cNvSpPr>
            <p:nvPr/>
          </p:nvSpPr>
          <p:spPr bwMode="auto">
            <a:xfrm>
              <a:off x="1584" y="2708"/>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24</a:t>
              </a:r>
            </a:p>
          </p:txBody>
        </p:sp>
        <p:sp>
          <p:nvSpPr>
            <p:cNvPr id="119865" name="Rectangle 45"/>
            <p:cNvSpPr>
              <a:spLocks noChangeArrowheads="1"/>
            </p:cNvSpPr>
            <p:nvPr/>
          </p:nvSpPr>
          <p:spPr bwMode="auto">
            <a:xfrm>
              <a:off x="4875" y="2536"/>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a:t>
              </a:r>
            </a:p>
          </p:txBody>
        </p:sp>
        <p:sp>
          <p:nvSpPr>
            <p:cNvPr id="119866" name="Rectangle 46"/>
            <p:cNvSpPr>
              <a:spLocks noChangeArrowheads="1"/>
            </p:cNvSpPr>
            <p:nvPr/>
          </p:nvSpPr>
          <p:spPr bwMode="auto">
            <a:xfrm>
              <a:off x="4327" y="2536"/>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10</a:t>
              </a:r>
            </a:p>
          </p:txBody>
        </p:sp>
        <p:sp>
          <p:nvSpPr>
            <p:cNvPr id="119867" name="Rectangle 47"/>
            <p:cNvSpPr>
              <a:spLocks noChangeArrowheads="1"/>
            </p:cNvSpPr>
            <p:nvPr/>
          </p:nvSpPr>
          <p:spPr bwMode="auto">
            <a:xfrm>
              <a:off x="3778" y="2536"/>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endParaRPr lang="en-US" altLang="en-US" sz="1200" b="1"/>
            </a:p>
          </p:txBody>
        </p:sp>
        <p:sp>
          <p:nvSpPr>
            <p:cNvPr id="119868" name="Rectangle 48"/>
            <p:cNvSpPr>
              <a:spLocks noChangeArrowheads="1"/>
            </p:cNvSpPr>
            <p:nvPr/>
          </p:nvSpPr>
          <p:spPr bwMode="auto">
            <a:xfrm>
              <a:off x="3230" y="2536"/>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600</a:t>
              </a:r>
            </a:p>
          </p:txBody>
        </p:sp>
        <p:sp>
          <p:nvSpPr>
            <p:cNvPr id="119869" name="Rectangle 49"/>
            <p:cNvSpPr>
              <a:spLocks noChangeArrowheads="1"/>
            </p:cNvSpPr>
            <p:nvPr/>
          </p:nvSpPr>
          <p:spPr bwMode="auto">
            <a:xfrm>
              <a:off x="2681" y="2536"/>
              <a:ext cx="549"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140</a:t>
              </a:r>
            </a:p>
          </p:txBody>
        </p:sp>
        <p:sp>
          <p:nvSpPr>
            <p:cNvPr id="119870" name="Rectangle 50"/>
            <p:cNvSpPr>
              <a:spLocks noChangeArrowheads="1"/>
            </p:cNvSpPr>
            <p:nvPr/>
          </p:nvSpPr>
          <p:spPr bwMode="auto">
            <a:xfrm>
              <a:off x="2133" y="2536"/>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40</a:t>
              </a:r>
            </a:p>
          </p:txBody>
        </p:sp>
        <p:sp>
          <p:nvSpPr>
            <p:cNvPr id="119871" name="Rectangle 51"/>
            <p:cNvSpPr>
              <a:spLocks noChangeArrowheads="1"/>
            </p:cNvSpPr>
            <p:nvPr/>
          </p:nvSpPr>
          <p:spPr bwMode="auto">
            <a:xfrm>
              <a:off x="1584" y="2536"/>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20</a:t>
              </a:r>
            </a:p>
          </p:txBody>
        </p:sp>
        <p:sp>
          <p:nvSpPr>
            <p:cNvPr id="119872" name="Rectangle 52"/>
            <p:cNvSpPr>
              <a:spLocks noChangeArrowheads="1"/>
            </p:cNvSpPr>
            <p:nvPr/>
          </p:nvSpPr>
          <p:spPr bwMode="auto">
            <a:xfrm>
              <a:off x="4875" y="2364"/>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a:t>
              </a:r>
            </a:p>
          </p:txBody>
        </p:sp>
        <p:sp>
          <p:nvSpPr>
            <p:cNvPr id="119873" name="Rectangle 53"/>
            <p:cNvSpPr>
              <a:spLocks noChangeArrowheads="1"/>
            </p:cNvSpPr>
            <p:nvPr/>
          </p:nvSpPr>
          <p:spPr bwMode="auto">
            <a:xfrm>
              <a:off x="4327" y="2364"/>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8</a:t>
              </a:r>
            </a:p>
          </p:txBody>
        </p:sp>
        <p:sp>
          <p:nvSpPr>
            <p:cNvPr id="119874" name="Rectangle 54"/>
            <p:cNvSpPr>
              <a:spLocks noChangeArrowheads="1"/>
            </p:cNvSpPr>
            <p:nvPr/>
          </p:nvSpPr>
          <p:spPr bwMode="auto">
            <a:xfrm>
              <a:off x="3778" y="2364"/>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endParaRPr lang="en-US" altLang="en-US" sz="1200" b="1"/>
            </a:p>
          </p:txBody>
        </p:sp>
        <p:sp>
          <p:nvSpPr>
            <p:cNvPr id="119875" name="Rectangle 55"/>
            <p:cNvSpPr>
              <a:spLocks noChangeArrowheads="1"/>
            </p:cNvSpPr>
            <p:nvPr/>
          </p:nvSpPr>
          <p:spPr bwMode="auto">
            <a:xfrm>
              <a:off x="3230" y="2364"/>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440</a:t>
              </a:r>
            </a:p>
          </p:txBody>
        </p:sp>
        <p:sp>
          <p:nvSpPr>
            <p:cNvPr id="119876" name="Rectangle 56"/>
            <p:cNvSpPr>
              <a:spLocks noChangeArrowheads="1"/>
            </p:cNvSpPr>
            <p:nvPr/>
          </p:nvSpPr>
          <p:spPr bwMode="auto">
            <a:xfrm>
              <a:off x="2681" y="2364"/>
              <a:ext cx="549"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100</a:t>
              </a:r>
            </a:p>
          </p:txBody>
        </p:sp>
        <p:sp>
          <p:nvSpPr>
            <p:cNvPr id="119877" name="Rectangle 57"/>
            <p:cNvSpPr>
              <a:spLocks noChangeArrowheads="1"/>
            </p:cNvSpPr>
            <p:nvPr/>
          </p:nvSpPr>
          <p:spPr bwMode="auto">
            <a:xfrm>
              <a:off x="2133" y="2364"/>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30</a:t>
              </a:r>
            </a:p>
          </p:txBody>
        </p:sp>
        <p:sp>
          <p:nvSpPr>
            <p:cNvPr id="119878" name="Rectangle 58"/>
            <p:cNvSpPr>
              <a:spLocks noChangeArrowheads="1"/>
            </p:cNvSpPr>
            <p:nvPr/>
          </p:nvSpPr>
          <p:spPr bwMode="auto">
            <a:xfrm>
              <a:off x="1584" y="2364"/>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16</a:t>
              </a:r>
            </a:p>
          </p:txBody>
        </p:sp>
        <p:sp>
          <p:nvSpPr>
            <p:cNvPr id="119879" name="Rectangle 59"/>
            <p:cNvSpPr>
              <a:spLocks noChangeArrowheads="1"/>
            </p:cNvSpPr>
            <p:nvPr/>
          </p:nvSpPr>
          <p:spPr bwMode="auto">
            <a:xfrm>
              <a:off x="4875" y="2192"/>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1.5</a:t>
              </a:r>
            </a:p>
          </p:txBody>
        </p:sp>
        <p:sp>
          <p:nvSpPr>
            <p:cNvPr id="119880" name="Rectangle 60"/>
            <p:cNvSpPr>
              <a:spLocks noChangeArrowheads="1"/>
            </p:cNvSpPr>
            <p:nvPr/>
          </p:nvSpPr>
          <p:spPr bwMode="auto">
            <a:xfrm>
              <a:off x="4327" y="2192"/>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6</a:t>
              </a:r>
            </a:p>
          </p:txBody>
        </p:sp>
        <p:sp>
          <p:nvSpPr>
            <p:cNvPr id="119881" name="Rectangle 61"/>
            <p:cNvSpPr>
              <a:spLocks noChangeArrowheads="1"/>
            </p:cNvSpPr>
            <p:nvPr/>
          </p:nvSpPr>
          <p:spPr bwMode="auto">
            <a:xfrm>
              <a:off x="3778" y="2192"/>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endParaRPr lang="en-US" altLang="en-US" sz="1200" b="1"/>
            </a:p>
          </p:txBody>
        </p:sp>
        <p:sp>
          <p:nvSpPr>
            <p:cNvPr id="119882" name="Rectangle 62"/>
            <p:cNvSpPr>
              <a:spLocks noChangeArrowheads="1"/>
            </p:cNvSpPr>
            <p:nvPr/>
          </p:nvSpPr>
          <p:spPr bwMode="auto">
            <a:xfrm>
              <a:off x="3230" y="2192"/>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300</a:t>
              </a:r>
            </a:p>
          </p:txBody>
        </p:sp>
        <p:sp>
          <p:nvSpPr>
            <p:cNvPr id="119883" name="Rectangle 63"/>
            <p:cNvSpPr>
              <a:spLocks noChangeArrowheads="1"/>
            </p:cNvSpPr>
            <p:nvPr/>
          </p:nvSpPr>
          <p:spPr bwMode="auto">
            <a:xfrm>
              <a:off x="2681" y="2192"/>
              <a:ext cx="549"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80</a:t>
              </a:r>
            </a:p>
          </p:txBody>
        </p:sp>
        <p:sp>
          <p:nvSpPr>
            <p:cNvPr id="119884" name="Rectangle 64"/>
            <p:cNvSpPr>
              <a:spLocks noChangeArrowheads="1"/>
            </p:cNvSpPr>
            <p:nvPr/>
          </p:nvSpPr>
          <p:spPr bwMode="auto">
            <a:xfrm>
              <a:off x="2133" y="2192"/>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20</a:t>
              </a:r>
            </a:p>
          </p:txBody>
        </p:sp>
        <p:sp>
          <p:nvSpPr>
            <p:cNvPr id="119885" name="Rectangle 65"/>
            <p:cNvSpPr>
              <a:spLocks noChangeArrowheads="1"/>
            </p:cNvSpPr>
            <p:nvPr/>
          </p:nvSpPr>
          <p:spPr bwMode="auto">
            <a:xfrm>
              <a:off x="1584" y="2192"/>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12</a:t>
              </a:r>
            </a:p>
          </p:txBody>
        </p:sp>
        <p:sp>
          <p:nvSpPr>
            <p:cNvPr id="119886" name="Rectangle 66"/>
            <p:cNvSpPr>
              <a:spLocks noChangeArrowheads="1"/>
            </p:cNvSpPr>
            <p:nvPr/>
          </p:nvSpPr>
          <p:spPr bwMode="auto">
            <a:xfrm>
              <a:off x="4875" y="2020"/>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a:t>
              </a:r>
            </a:p>
          </p:txBody>
        </p:sp>
        <p:sp>
          <p:nvSpPr>
            <p:cNvPr id="119887" name="Rectangle 67"/>
            <p:cNvSpPr>
              <a:spLocks noChangeArrowheads="1"/>
            </p:cNvSpPr>
            <p:nvPr/>
          </p:nvSpPr>
          <p:spPr bwMode="auto">
            <a:xfrm>
              <a:off x="4327" y="2020"/>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5</a:t>
              </a:r>
            </a:p>
          </p:txBody>
        </p:sp>
        <p:sp>
          <p:nvSpPr>
            <p:cNvPr id="119888" name="Rectangle 68"/>
            <p:cNvSpPr>
              <a:spLocks noChangeArrowheads="1"/>
            </p:cNvSpPr>
            <p:nvPr/>
          </p:nvSpPr>
          <p:spPr bwMode="auto">
            <a:xfrm>
              <a:off x="3778" y="2020"/>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endParaRPr lang="en-US" altLang="en-US" sz="1200" b="1"/>
            </a:p>
          </p:txBody>
        </p:sp>
        <p:sp>
          <p:nvSpPr>
            <p:cNvPr id="119889" name="Rectangle 69"/>
            <p:cNvSpPr>
              <a:spLocks noChangeArrowheads="1"/>
            </p:cNvSpPr>
            <p:nvPr/>
          </p:nvSpPr>
          <p:spPr bwMode="auto">
            <a:xfrm>
              <a:off x="3230" y="2020"/>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240</a:t>
              </a:r>
            </a:p>
          </p:txBody>
        </p:sp>
        <p:sp>
          <p:nvSpPr>
            <p:cNvPr id="119890" name="Rectangle 70"/>
            <p:cNvSpPr>
              <a:spLocks noChangeArrowheads="1"/>
            </p:cNvSpPr>
            <p:nvPr/>
          </p:nvSpPr>
          <p:spPr bwMode="auto">
            <a:xfrm>
              <a:off x="2681" y="2020"/>
              <a:ext cx="549"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60</a:t>
              </a:r>
            </a:p>
          </p:txBody>
        </p:sp>
        <p:sp>
          <p:nvSpPr>
            <p:cNvPr id="119891" name="Rectangle 71"/>
            <p:cNvSpPr>
              <a:spLocks noChangeArrowheads="1"/>
            </p:cNvSpPr>
            <p:nvPr/>
          </p:nvSpPr>
          <p:spPr bwMode="auto">
            <a:xfrm>
              <a:off x="2133" y="2020"/>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16</a:t>
              </a:r>
            </a:p>
          </p:txBody>
        </p:sp>
        <p:sp>
          <p:nvSpPr>
            <p:cNvPr id="119892" name="Rectangle 72"/>
            <p:cNvSpPr>
              <a:spLocks noChangeArrowheads="1"/>
            </p:cNvSpPr>
            <p:nvPr/>
          </p:nvSpPr>
          <p:spPr bwMode="auto">
            <a:xfrm>
              <a:off x="1584" y="2020"/>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10</a:t>
              </a:r>
            </a:p>
          </p:txBody>
        </p:sp>
        <p:sp>
          <p:nvSpPr>
            <p:cNvPr id="119893" name="Rectangle 73"/>
            <p:cNvSpPr>
              <a:spLocks noChangeArrowheads="1"/>
            </p:cNvSpPr>
            <p:nvPr/>
          </p:nvSpPr>
          <p:spPr bwMode="auto">
            <a:xfrm>
              <a:off x="4875" y="1848"/>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a:t>
              </a:r>
            </a:p>
          </p:txBody>
        </p:sp>
        <p:sp>
          <p:nvSpPr>
            <p:cNvPr id="119894" name="Rectangle 74"/>
            <p:cNvSpPr>
              <a:spLocks noChangeArrowheads="1"/>
            </p:cNvSpPr>
            <p:nvPr/>
          </p:nvSpPr>
          <p:spPr bwMode="auto">
            <a:xfrm>
              <a:off x="4327" y="1848"/>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4</a:t>
              </a:r>
            </a:p>
          </p:txBody>
        </p:sp>
        <p:sp>
          <p:nvSpPr>
            <p:cNvPr id="119895" name="Rectangle 75"/>
            <p:cNvSpPr>
              <a:spLocks noChangeArrowheads="1"/>
            </p:cNvSpPr>
            <p:nvPr/>
          </p:nvSpPr>
          <p:spPr bwMode="auto">
            <a:xfrm>
              <a:off x="3778" y="1848"/>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endParaRPr lang="en-US" altLang="en-US" sz="1200" b="1"/>
            </a:p>
          </p:txBody>
        </p:sp>
        <p:sp>
          <p:nvSpPr>
            <p:cNvPr id="119896" name="Rectangle 76"/>
            <p:cNvSpPr>
              <a:spLocks noChangeArrowheads="1"/>
            </p:cNvSpPr>
            <p:nvPr/>
          </p:nvSpPr>
          <p:spPr bwMode="auto">
            <a:xfrm>
              <a:off x="3230" y="1848"/>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180</a:t>
              </a:r>
            </a:p>
          </p:txBody>
        </p:sp>
        <p:sp>
          <p:nvSpPr>
            <p:cNvPr id="119897" name="Rectangle 77"/>
            <p:cNvSpPr>
              <a:spLocks noChangeArrowheads="1"/>
            </p:cNvSpPr>
            <p:nvPr/>
          </p:nvSpPr>
          <p:spPr bwMode="auto">
            <a:xfrm>
              <a:off x="2681" y="1848"/>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50</a:t>
              </a:r>
            </a:p>
          </p:txBody>
        </p:sp>
        <p:sp>
          <p:nvSpPr>
            <p:cNvPr id="119898" name="Rectangle 78"/>
            <p:cNvSpPr>
              <a:spLocks noChangeArrowheads="1"/>
            </p:cNvSpPr>
            <p:nvPr/>
          </p:nvSpPr>
          <p:spPr bwMode="auto">
            <a:xfrm>
              <a:off x="2133" y="1848"/>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12</a:t>
              </a:r>
            </a:p>
          </p:txBody>
        </p:sp>
        <p:sp>
          <p:nvSpPr>
            <p:cNvPr id="119899" name="Rectangle 79"/>
            <p:cNvSpPr>
              <a:spLocks noChangeArrowheads="1"/>
            </p:cNvSpPr>
            <p:nvPr/>
          </p:nvSpPr>
          <p:spPr bwMode="auto">
            <a:xfrm>
              <a:off x="1584" y="1848"/>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8</a:t>
              </a:r>
            </a:p>
          </p:txBody>
        </p:sp>
        <p:sp>
          <p:nvSpPr>
            <p:cNvPr id="119900" name="Rectangle 80"/>
            <p:cNvSpPr>
              <a:spLocks noChangeArrowheads="1"/>
            </p:cNvSpPr>
            <p:nvPr/>
          </p:nvSpPr>
          <p:spPr bwMode="auto">
            <a:xfrm>
              <a:off x="4875" y="1676"/>
              <a:ext cx="549" cy="172"/>
            </a:xfrm>
            <a:prstGeom prst="rect">
              <a:avLst/>
            </a:prstGeom>
            <a:solidFill>
              <a:srgbClr val="FFFF66">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a:t>
              </a:r>
            </a:p>
          </p:txBody>
        </p:sp>
        <p:sp>
          <p:nvSpPr>
            <p:cNvPr id="119901" name="Rectangle 81"/>
            <p:cNvSpPr>
              <a:spLocks noChangeArrowheads="1"/>
            </p:cNvSpPr>
            <p:nvPr/>
          </p:nvSpPr>
          <p:spPr bwMode="auto">
            <a:xfrm>
              <a:off x="4327" y="1676"/>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a:t>
              </a:r>
            </a:p>
          </p:txBody>
        </p:sp>
        <p:sp>
          <p:nvSpPr>
            <p:cNvPr id="119902" name="Rectangle 82"/>
            <p:cNvSpPr>
              <a:spLocks noChangeArrowheads="1"/>
            </p:cNvSpPr>
            <p:nvPr/>
          </p:nvSpPr>
          <p:spPr bwMode="auto">
            <a:xfrm>
              <a:off x="3778" y="1676"/>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35</a:t>
              </a:r>
            </a:p>
          </p:txBody>
        </p:sp>
        <p:sp>
          <p:nvSpPr>
            <p:cNvPr id="119903" name="Rectangle 83"/>
            <p:cNvSpPr>
              <a:spLocks noChangeArrowheads="1"/>
            </p:cNvSpPr>
            <p:nvPr/>
          </p:nvSpPr>
          <p:spPr bwMode="auto">
            <a:xfrm>
              <a:off x="3230" y="1676"/>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130</a:t>
              </a:r>
            </a:p>
          </p:txBody>
        </p:sp>
        <p:sp>
          <p:nvSpPr>
            <p:cNvPr id="119904" name="Rectangle 84"/>
            <p:cNvSpPr>
              <a:spLocks noChangeArrowheads="1"/>
            </p:cNvSpPr>
            <p:nvPr/>
          </p:nvSpPr>
          <p:spPr bwMode="auto">
            <a:xfrm>
              <a:off x="2681" y="1676"/>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35</a:t>
              </a:r>
            </a:p>
          </p:txBody>
        </p:sp>
        <p:sp>
          <p:nvSpPr>
            <p:cNvPr id="119905" name="Rectangle 85"/>
            <p:cNvSpPr>
              <a:spLocks noChangeArrowheads="1"/>
            </p:cNvSpPr>
            <p:nvPr/>
          </p:nvSpPr>
          <p:spPr bwMode="auto">
            <a:xfrm>
              <a:off x="2133" y="1676"/>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9</a:t>
              </a:r>
            </a:p>
          </p:txBody>
        </p:sp>
        <p:sp>
          <p:nvSpPr>
            <p:cNvPr id="119906" name="Rectangle 86"/>
            <p:cNvSpPr>
              <a:spLocks noChangeArrowheads="1"/>
            </p:cNvSpPr>
            <p:nvPr/>
          </p:nvSpPr>
          <p:spPr bwMode="auto">
            <a:xfrm>
              <a:off x="1584" y="1676"/>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6</a:t>
              </a:r>
            </a:p>
          </p:txBody>
        </p:sp>
        <p:sp>
          <p:nvSpPr>
            <p:cNvPr id="119907" name="Rectangle 87"/>
            <p:cNvSpPr>
              <a:spLocks noChangeArrowheads="1"/>
            </p:cNvSpPr>
            <p:nvPr/>
          </p:nvSpPr>
          <p:spPr bwMode="auto">
            <a:xfrm>
              <a:off x="4875" y="1504"/>
              <a:ext cx="549" cy="172"/>
            </a:xfrm>
            <a:prstGeom prst="rect">
              <a:avLst/>
            </a:prstGeom>
            <a:solidFill>
              <a:srgbClr val="FFFF66">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a:t>
              </a:r>
            </a:p>
          </p:txBody>
        </p:sp>
        <p:sp>
          <p:nvSpPr>
            <p:cNvPr id="119908" name="Rectangle 88"/>
            <p:cNvSpPr>
              <a:spLocks noChangeArrowheads="1"/>
            </p:cNvSpPr>
            <p:nvPr/>
          </p:nvSpPr>
          <p:spPr bwMode="auto">
            <a:xfrm>
              <a:off x="4327" y="1504"/>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a:t>
              </a:r>
            </a:p>
          </p:txBody>
        </p:sp>
        <p:sp>
          <p:nvSpPr>
            <p:cNvPr id="119909" name="Rectangle 89"/>
            <p:cNvSpPr>
              <a:spLocks noChangeArrowheads="1"/>
            </p:cNvSpPr>
            <p:nvPr/>
          </p:nvSpPr>
          <p:spPr bwMode="auto">
            <a:xfrm>
              <a:off x="3778" y="1504"/>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27</a:t>
              </a:r>
            </a:p>
          </p:txBody>
        </p:sp>
        <p:sp>
          <p:nvSpPr>
            <p:cNvPr id="119910" name="Rectangle 90"/>
            <p:cNvSpPr>
              <a:spLocks noChangeArrowheads="1"/>
            </p:cNvSpPr>
            <p:nvPr/>
          </p:nvSpPr>
          <p:spPr bwMode="auto">
            <a:xfrm>
              <a:off x="3230" y="1504"/>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100</a:t>
              </a:r>
            </a:p>
          </p:txBody>
        </p:sp>
        <p:sp>
          <p:nvSpPr>
            <p:cNvPr id="119911" name="Rectangle 91"/>
            <p:cNvSpPr>
              <a:spLocks noChangeArrowheads="1"/>
            </p:cNvSpPr>
            <p:nvPr/>
          </p:nvSpPr>
          <p:spPr bwMode="auto">
            <a:xfrm>
              <a:off x="2681" y="1504"/>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30</a:t>
              </a:r>
            </a:p>
          </p:txBody>
        </p:sp>
        <p:sp>
          <p:nvSpPr>
            <p:cNvPr id="119912" name="Rectangle 92"/>
            <p:cNvSpPr>
              <a:spLocks noChangeArrowheads="1"/>
            </p:cNvSpPr>
            <p:nvPr/>
          </p:nvSpPr>
          <p:spPr bwMode="auto">
            <a:xfrm>
              <a:off x="2133" y="1504"/>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7</a:t>
              </a:r>
            </a:p>
          </p:txBody>
        </p:sp>
        <p:sp>
          <p:nvSpPr>
            <p:cNvPr id="119913" name="Rectangle 93"/>
            <p:cNvSpPr>
              <a:spLocks noChangeArrowheads="1"/>
            </p:cNvSpPr>
            <p:nvPr/>
          </p:nvSpPr>
          <p:spPr bwMode="auto">
            <a:xfrm>
              <a:off x="1584" y="1504"/>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5</a:t>
              </a:r>
            </a:p>
          </p:txBody>
        </p:sp>
        <p:sp>
          <p:nvSpPr>
            <p:cNvPr id="119914" name="Rectangle 94"/>
            <p:cNvSpPr>
              <a:spLocks noChangeArrowheads="1"/>
            </p:cNvSpPr>
            <p:nvPr/>
          </p:nvSpPr>
          <p:spPr bwMode="auto">
            <a:xfrm>
              <a:off x="4875" y="1332"/>
              <a:ext cx="549" cy="172"/>
            </a:xfrm>
            <a:prstGeom prst="rect">
              <a:avLst/>
            </a:prstGeom>
            <a:solidFill>
              <a:srgbClr val="FFFF66">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a:t>
              </a:r>
            </a:p>
          </p:txBody>
        </p:sp>
        <p:sp>
          <p:nvSpPr>
            <p:cNvPr id="119915" name="Rectangle 95"/>
            <p:cNvSpPr>
              <a:spLocks noChangeArrowheads="1"/>
            </p:cNvSpPr>
            <p:nvPr/>
          </p:nvSpPr>
          <p:spPr bwMode="auto">
            <a:xfrm>
              <a:off x="4327" y="1332"/>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1.5</a:t>
              </a:r>
            </a:p>
          </p:txBody>
        </p:sp>
        <p:sp>
          <p:nvSpPr>
            <p:cNvPr id="119916" name="Rectangle 96"/>
            <p:cNvSpPr>
              <a:spLocks noChangeArrowheads="1"/>
            </p:cNvSpPr>
            <p:nvPr/>
          </p:nvSpPr>
          <p:spPr bwMode="auto">
            <a:xfrm>
              <a:off x="3778" y="1332"/>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20</a:t>
              </a:r>
            </a:p>
          </p:txBody>
        </p:sp>
        <p:sp>
          <p:nvSpPr>
            <p:cNvPr id="119917" name="Rectangle 97"/>
            <p:cNvSpPr>
              <a:spLocks noChangeArrowheads="1"/>
            </p:cNvSpPr>
            <p:nvPr/>
          </p:nvSpPr>
          <p:spPr bwMode="auto">
            <a:xfrm>
              <a:off x="3230" y="1332"/>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80</a:t>
              </a:r>
            </a:p>
          </p:txBody>
        </p:sp>
        <p:sp>
          <p:nvSpPr>
            <p:cNvPr id="119918" name="Rectangle 98"/>
            <p:cNvSpPr>
              <a:spLocks noChangeArrowheads="1"/>
            </p:cNvSpPr>
            <p:nvPr/>
          </p:nvSpPr>
          <p:spPr bwMode="auto">
            <a:xfrm>
              <a:off x="2681" y="1332"/>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20</a:t>
              </a:r>
            </a:p>
          </p:txBody>
        </p:sp>
        <p:sp>
          <p:nvSpPr>
            <p:cNvPr id="119919" name="Rectangle 99"/>
            <p:cNvSpPr>
              <a:spLocks noChangeArrowheads="1"/>
            </p:cNvSpPr>
            <p:nvPr/>
          </p:nvSpPr>
          <p:spPr bwMode="auto">
            <a:xfrm>
              <a:off x="2133" y="1332"/>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5</a:t>
              </a:r>
            </a:p>
          </p:txBody>
        </p:sp>
        <p:sp>
          <p:nvSpPr>
            <p:cNvPr id="119920" name="Rectangle 100"/>
            <p:cNvSpPr>
              <a:spLocks noChangeArrowheads="1"/>
            </p:cNvSpPr>
            <p:nvPr/>
          </p:nvSpPr>
          <p:spPr bwMode="auto">
            <a:xfrm>
              <a:off x="1584" y="1332"/>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4</a:t>
              </a:r>
            </a:p>
          </p:txBody>
        </p:sp>
        <p:sp>
          <p:nvSpPr>
            <p:cNvPr id="119921" name="Rectangle 101"/>
            <p:cNvSpPr>
              <a:spLocks noChangeArrowheads="1"/>
            </p:cNvSpPr>
            <p:nvPr/>
          </p:nvSpPr>
          <p:spPr bwMode="auto">
            <a:xfrm>
              <a:off x="4875" y="1160"/>
              <a:ext cx="549" cy="172"/>
            </a:xfrm>
            <a:prstGeom prst="rect">
              <a:avLst/>
            </a:prstGeom>
            <a:solidFill>
              <a:srgbClr val="FFFF66">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a:t>
              </a:r>
            </a:p>
          </p:txBody>
        </p:sp>
        <p:sp>
          <p:nvSpPr>
            <p:cNvPr id="119922" name="Rectangle 102"/>
            <p:cNvSpPr>
              <a:spLocks noChangeArrowheads="1"/>
            </p:cNvSpPr>
            <p:nvPr/>
          </p:nvSpPr>
          <p:spPr bwMode="auto">
            <a:xfrm>
              <a:off x="4327" y="1160"/>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a:t>
              </a:r>
            </a:p>
          </p:txBody>
        </p:sp>
        <p:sp>
          <p:nvSpPr>
            <p:cNvPr id="119923" name="Rectangle 103"/>
            <p:cNvSpPr>
              <a:spLocks noChangeArrowheads="1"/>
            </p:cNvSpPr>
            <p:nvPr/>
          </p:nvSpPr>
          <p:spPr bwMode="auto">
            <a:xfrm>
              <a:off x="3778" y="1160"/>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13</a:t>
              </a:r>
            </a:p>
          </p:txBody>
        </p:sp>
        <p:sp>
          <p:nvSpPr>
            <p:cNvPr id="119924" name="Rectangle 104"/>
            <p:cNvSpPr>
              <a:spLocks noChangeArrowheads="1"/>
            </p:cNvSpPr>
            <p:nvPr/>
          </p:nvSpPr>
          <p:spPr bwMode="auto">
            <a:xfrm>
              <a:off x="3230" y="1160"/>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60</a:t>
              </a:r>
            </a:p>
          </p:txBody>
        </p:sp>
        <p:sp>
          <p:nvSpPr>
            <p:cNvPr id="119925" name="Rectangle 105"/>
            <p:cNvSpPr>
              <a:spLocks noChangeArrowheads="1"/>
            </p:cNvSpPr>
            <p:nvPr/>
          </p:nvSpPr>
          <p:spPr bwMode="auto">
            <a:xfrm>
              <a:off x="2681" y="1160"/>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15</a:t>
              </a:r>
            </a:p>
          </p:txBody>
        </p:sp>
        <p:sp>
          <p:nvSpPr>
            <p:cNvPr id="119926" name="Rectangle 106"/>
            <p:cNvSpPr>
              <a:spLocks noChangeArrowheads="1"/>
            </p:cNvSpPr>
            <p:nvPr/>
          </p:nvSpPr>
          <p:spPr bwMode="auto">
            <a:xfrm>
              <a:off x="2133" y="1160"/>
              <a:ext cx="548" cy="172"/>
            </a:xfrm>
            <a:prstGeom prst="rect">
              <a:avLst/>
            </a:prstGeom>
            <a:noFill/>
            <a:ln w="9525">
              <a:solidFill>
                <a:srgbClr val="FF9933"/>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4</a:t>
              </a:r>
            </a:p>
          </p:txBody>
        </p:sp>
        <p:sp>
          <p:nvSpPr>
            <p:cNvPr id="119927" name="Rectangle 107"/>
            <p:cNvSpPr>
              <a:spLocks noChangeArrowheads="1"/>
            </p:cNvSpPr>
            <p:nvPr/>
          </p:nvSpPr>
          <p:spPr bwMode="auto">
            <a:xfrm>
              <a:off x="1584" y="1160"/>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a:t>
              </a:r>
            </a:p>
          </p:txBody>
        </p:sp>
        <p:sp>
          <p:nvSpPr>
            <p:cNvPr id="119928" name="Rectangle 108"/>
            <p:cNvSpPr>
              <a:spLocks noChangeArrowheads="1"/>
            </p:cNvSpPr>
            <p:nvPr/>
          </p:nvSpPr>
          <p:spPr bwMode="auto">
            <a:xfrm>
              <a:off x="4875" y="988"/>
              <a:ext cx="549" cy="172"/>
            </a:xfrm>
            <a:prstGeom prst="rect">
              <a:avLst/>
            </a:prstGeom>
            <a:solidFill>
              <a:srgbClr val="FFFF66">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5</a:t>
              </a:r>
            </a:p>
          </p:txBody>
        </p:sp>
        <p:sp>
          <p:nvSpPr>
            <p:cNvPr id="119929" name="Rectangle 109"/>
            <p:cNvSpPr>
              <a:spLocks noChangeArrowheads="1"/>
            </p:cNvSpPr>
            <p:nvPr/>
          </p:nvSpPr>
          <p:spPr bwMode="auto">
            <a:xfrm>
              <a:off x="4327" y="988"/>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a:t>
              </a:r>
            </a:p>
          </p:txBody>
        </p:sp>
        <p:sp>
          <p:nvSpPr>
            <p:cNvPr id="119930" name="Rectangle 110"/>
            <p:cNvSpPr>
              <a:spLocks noChangeArrowheads="1"/>
            </p:cNvSpPr>
            <p:nvPr/>
          </p:nvSpPr>
          <p:spPr bwMode="auto">
            <a:xfrm>
              <a:off x="3778" y="988"/>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8</a:t>
              </a:r>
            </a:p>
          </p:txBody>
        </p:sp>
        <p:sp>
          <p:nvSpPr>
            <p:cNvPr id="119931" name="Rectangle 111"/>
            <p:cNvSpPr>
              <a:spLocks noChangeArrowheads="1"/>
            </p:cNvSpPr>
            <p:nvPr/>
          </p:nvSpPr>
          <p:spPr bwMode="auto">
            <a:xfrm>
              <a:off x="3230" y="988"/>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30</a:t>
              </a:r>
            </a:p>
          </p:txBody>
        </p:sp>
        <p:sp>
          <p:nvSpPr>
            <p:cNvPr id="119932" name="Rectangle 112"/>
            <p:cNvSpPr>
              <a:spLocks noChangeArrowheads="1"/>
            </p:cNvSpPr>
            <p:nvPr/>
          </p:nvSpPr>
          <p:spPr bwMode="auto">
            <a:xfrm>
              <a:off x="2681" y="988"/>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10</a:t>
              </a:r>
            </a:p>
          </p:txBody>
        </p:sp>
        <p:sp>
          <p:nvSpPr>
            <p:cNvPr id="119933" name="Rectangle 113"/>
            <p:cNvSpPr>
              <a:spLocks noChangeArrowheads="1"/>
            </p:cNvSpPr>
            <p:nvPr/>
          </p:nvSpPr>
          <p:spPr bwMode="auto">
            <a:xfrm>
              <a:off x="2133" y="988"/>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a:t>
              </a:r>
            </a:p>
          </p:txBody>
        </p:sp>
        <p:sp>
          <p:nvSpPr>
            <p:cNvPr id="119934" name="Rectangle 114"/>
            <p:cNvSpPr>
              <a:spLocks noChangeArrowheads="1"/>
            </p:cNvSpPr>
            <p:nvPr/>
          </p:nvSpPr>
          <p:spPr bwMode="auto">
            <a:xfrm>
              <a:off x="1584" y="988"/>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a:t>
              </a:r>
            </a:p>
          </p:txBody>
        </p:sp>
        <p:sp>
          <p:nvSpPr>
            <p:cNvPr id="119935" name="Rectangle 115"/>
            <p:cNvSpPr>
              <a:spLocks noChangeArrowheads="1"/>
            </p:cNvSpPr>
            <p:nvPr/>
          </p:nvSpPr>
          <p:spPr bwMode="auto">
            <a:xfrm>
              <a:off x="4875" y="816"/>
              <a:ext cx="549" cy="172"/>
            </a:xfrm>
            <a:prstGeom prst="rect">
              <a:avLst/>
            </a:prstGeom>
            <a:solidFill>
              <a:srgbClr val="FFFF66">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10</a:t>
              </a:r>
            </a:p>
          </p:txBody>
        </p:sp>
        <p:sp>
          <p:nvSpPr>
            <p:cNvPr id="119936" name="Rectangle 116"/>
            <p:cNvSpPr>
              <a:spLocks noChangeArrowheads="1"/>
            </p:cNvSpPr>
            <p:nvPr/>
          </p:nvSpPr>
          <p:spPr bwMode="auto">
            <a:xfrm>
              <a:off x="4327" y="816"/>
              <a:ext cx="548" cy="172"/>
            </a:xfrm>
            <a:prstGeom prst="rect">
              <a:avLst/>
            </a:prstGeom>
            <a:solidFill>
              <a:srgbClr val="FFFF66">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a:t>
              </a:r>
            </a:p>
          </p:txBody>
        </p:sp>
        <p:sp>
          <p:nvSpPr>
            <p:cNvPr id="119937" name="Rectangle 117"/>
            <p:cNvSpPr>
              <a:spLocks noChangeArrowheads="1"/>
            </p:cNvSpPr>
            <p:nvPr/>
          </p:nvSpPr>
          <p:spPr bwMode="auto">
            <a:xfrm>
              <a:off x="3778" y="816"/>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4</a:t>
              </a:r>
            </a:p>
          </p:txBody>
        </p:sp>
        <p:sp>
          <p:nvSpPr>
            <p:cNvPr id="119938" name="Rectangle 118"/>
            <p:cNvSpPr>
              <a:spLocks noChangeArrowheads="1"/>
            </p:cNvSpPr>
            <p:nvPr/>
          </p:nvSpPr>
          <p:spPr bwMode="auto">
            <a:xfrm>
              <a:off x="3230" y="816"/>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14</a:t>
              </a:r>
            </a:p>
          </p:txBody>
        </p:sp>
        <p:sp>
          <p:nvSpPr>
            <p:cNvPr id="119939" name="Rectangle 119"/>
            <p:cNvSpPr>
              <a:spLocks noChangeArrowheads="1"/>
            </p:cNvSpPr>
            <p:nvPr/>
          </p:nvSpPr>
          <p:spPr bwMode="auto">
            <a:xfrm>
              <a:off x="2681" y="816"/>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4</a:t>
              </a:r>
            </a:p>
          </p:txBody>
        </p:sp>
        <p:sp>
          <p:nvSpPr>
            <p:cNvPr id="119940" name="Rectangle 120"/>
            <p:cNvSpPr>
              <a:spLocks noChangeArrowheads="1"/>
            </p:cNvSpPr>
            <p:nvPr/>
          </p:nvSpPr>
          <p:spPr bwMode="auto">
            <a:xfrm>
              <a:off x="2133" y="816"/>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a:t>
              </a:r>
            </a:p>
          </p:txBody>
        </p:sp>
        <p:sp>
          <p:nvSpPr>
            <p:cNvPr id="119941" name="Rectangle 121"/>
            <p:cNvSpPr>
              <a:spLocks noChangeArrowheads="1"/>
            </p:cNvSpPr>
            <p:nvPr/>
          </p:nvSpPr>
          <p:spPr bwMode="auto">
            <a:xfrm>
              <a:off x="1584" y="816"/>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a:t>
              </a:r>
            </a:p>
          </p:txBody>
        </p:sp>
        <p:sp>
          <p:nvSpPr>
            <p:cNvPr id="119942" name="Line 122"/>
            <p:cNvSpPr>
              <a:spLocks noChangeShapeType="1"/>
            </p:cNvSpPr>
            <p:nvPr/>
          </p:nvSpPr>
          <p:spPr bwMode="auto">
            <a:xfrm>
              <a:off x="1584" y="816"/>
              <a:ext cx="3840"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943" name="Line 123"/>
            <p:cNvSpPr>
              <a:spLocks noChangeShapeType="1"/>
            </p:cNvSpPr>
            <p:nvPr/>
          </p:nvSpPr>
          <p:spPr bwMode="auto">
            <a:xfrm>
              <a:off x="1584" y="988"/>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944" name="Line 124"/>
            <p:cNvSpPr>
              <a:spLocks noChangeShapeType="1"/>
            </p:cNvSpPr>
            <p:nvPr/>
          </p:nvSpPr>
          <p:spPr bwMode="auto">
            <a:xfrm>
              <a:off x="1584" y="1160"/>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945" name="Line 125"/>
            <p:cNvSpPr>
              <a:spLocks noChangeShapeType="1"/>
            </p:cNvSpPr>
            <p:nvPr/>
          </p:nvSpPr>
          <p:spPr bwMode="auto">
            <a:xfrm>
              <a:off x="1584" y="1332"/>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946" name="Line 126"/>
            <p:cNvSpPr>
              <a:spLocks noChangeShapeType="1"/>
            </p:cNvSpPr>
            <p:nvPr/>
          </p:nvSpPr>
          <p:spPr bwMode="auto">
            <a:xfrm>
              <a:off x="1584" y="1504"/>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947" name="Line 127"/>
            <p:cNvSpPr>
              <a:spLocks noChangeShapeType="1"/>
            </p:cNvSpPr>
            <p:nvPr/>
          </p:nvSpPr>
          <p:spPr bwMode="auto">
            <a:xfrm>
              <a:off x="1584" y="1676"/>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948" name="Line 128"/>
            <p:cNvSpPr>
              <a:spLocks noChangeShapeType="1"/>
            </p:cNvSpPr>
            <p:nvPr/>
          </p:nvSpPr>
          <p:spPr bwMode="auto">
            <a:xfrm>
              <a:off x="1584" y="1848"/>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949" name="Line 129"/>
            <p:cNvSpPr>
              <a:spLocks noChangeShapeType="1"/>
            </p:cNvSpPr>
            <p:nvPr/>
          </p:nvSpPr>
          <p:spPr bwMode="auto">
            <a:xfrm>
              <a:off x="1584" y="2020"/>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950" name="Line 130"/>
            <p:cNvSpPr>
              <a:spLocks noChangeShapeType="1"/>
            </p:cNvSpPr>
            <p:nvPr/>
          </p:nvSpPr>
          <p:spPr bwMode="auto">
            <a:xfrm>
              <a:off x="1584" y="2192"/>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951" name="Line 131"/>
            <p:cNvSpPr>
              <a:spLocks noChangeShapeType="1"/>
            </p:cNvSpPr>
            <p:nvPr/>
          </p:nvSpPr>
          <p:spPr bwMode="auto">
            <a:xfrm>
              <a:off x="1584" y="2364"/>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952" name="Line 132"/>
            <p:cNvSpPr>
              <a:spLocks noChangeShapeType="1"/>
            </p:cNvSpPr>
            <p:nvPr/>
          </p:nvSpPr>
          <p:spPr bwMode="auto">
            <a:xfrm>
              <a:off x="1584" y="2536"/>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953" name="Line 133"/>
            <p:cNvSpPr>
              <a:spLocks noChangeShapeType="1"/>
            </p:cNvSpPr>
            <p:nvPr/>
          </p:nvSpPr>
          <p:spPr bwMode="auto">
            <a:xfrm>
              <a:off x="1584" y="2708"/>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954" name="Line 134"/>
            <p:cNvSpPr>
              <a:spLocks noChangeShapeType="1"/>
            </p:cNvSpPr>
            <p:nvPr/>
          </p:nvSpPr>
          <p:spPr bwMode="auto">
            <a:xfrm>
              <a:off x="1584" y="2880"/>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955" name="Line 135"/>
            <p:cNvSpPr>
              <a:spLocks noChangeShapeType="1"/>
            </p:cNvSpPr>
            <p:nvPr/>
          </p:nvSpPr>
          <p:spPr bwMode="auto">
            <a:xfrm>
              <a:off x="1584" y="3052"/>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956" name="Line 136"/>
            <p:cNvSpPr>
              <a:spLocks noChangeShapeType="1"/>
            </p:cNvSpPr>
            <p:nvPr/>
          </p:nvSpPr>
          <p:spPr bwMode="auto">
            <a:xfrm>
              <a:off x="1584" y="3224"/>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957" name="Line 137"/>
            <p:cNvSpPr>
              <a:spLocks noChangeShapeType="1"/>
            </p:cNvSpPr>
            <p:nvPr/>
          </p:nvSpPr>
          <p:spPr bwMode="auto">
            <a:xfrm>
              <a:off x="1584" y="3396"/>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958" name="Line 138"/>
            <p:cNvSpPr>
              <a:spLocks noChangeShapeType="1"/>
            </p:cNvSpPr>
            <p:nvPr/>
          </p:nvSpPr>
          <p:spPr bwMode="auto">
            <a:xfrm>
              <a:off x="1584" y="3568"/>
              <a:ext cx="3840"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959" name="Line 139"/>
            <p:cNvSpPr>
              <a:spLocks noChangeShapeType="1"/>
            </p:cNvSpPr>
            <p:nvPr/>
          </p:nvSpPr>
          <p:spPr bwMode="auto">
            <a:xfrm>
              <a:off x="1584" y="816"/>
              <a:ext cx="0" cy="2752"/>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960" name="Line 140"/>
            <p:cNvSpPr>
              <a:spLocks noChangeShapeType="1"/>
            </p:cNvSpPr>
            <p:nvPr/>
          </p:nvSpPr>
          <p:spPr bwMode="auto">
            <a:xfrm>
              <a:off x="2133" y="816"/>
              <a:ext cx="0" cy="275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961" name="Line 141"/>
            <p:cNvSpPr>
              <a:spLocks noChangeShapeType="1"/>
            </p:cNvSpPr>
            <p:nvPr/>
          </p:nvSpPr>
          <p:spPr bwMode="auto">
            <a:xfrm>
              <a:off x="2681" y="816"/>
              <a:ext cx="0" cy="275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962" name="Line 142"/>
            <p:cNvSpPr>
              <a:spLocks noChangeShapeType="1"/>
            </p:cNvSpPr>
            <p:nvPr/>
          </p:nvSpPr>
          <p:spPr bwMode="auto">
            <a:xfrm>
              <a:off x="3230" y="816"/>
              <a:ext cx="0" cy="275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963" name="Line 143"/>
            <p:cNvSpPr>
              <a:spLocks noChangeShapeType="1"/>
            </p:cNvSpPr>
            <p:nvPr/>
          </p:nvSpPr>
          <p:spPr bwMode="auto">
            <a:xfrm>
              <a:off x="3778" y="816"/>
              <a:ext cx="0" cy="275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964" name="Line 144"/>
            <p:cNvSpPr>
              <a:spLocks noChangeShapeType="1"/>
            </p:cNvSpPr>
            <p:nvPr/>
          </p:nvSpPr>
          <p:spPr bwMode="auto">
            <a:xfrm>
              <a:off x="4327" y="816"/>
              <a:ext cx="0" cy="275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965" name="Line 145"/>
            <p:cNvSpPr>
              <a:spLocks noChangeShapeType="1"/>
            </p:cNvSpPr>
            <p:nvPr/>
          </p:nvSpPr>
          <p:spPr bwMode="auto">
            <a:xfrm>
              <a:off x="4875" y="816"/>
              <a:ext cx="0" cy="275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966" name="Line 146"/>
            <p:cNvSpPr>
              <a:spLocks noChangeShapeType="1"/>
            </p:cNvSpPr>
            <p:nvPr/>
          </p:nvSpPr>
          <p:spPr bwMode="auto">
            <a:xfrm>
              <a:off x="5424" y="816"/>
              <a:ext cx="0" cy="2752"/>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967" name="Line 147"/>
            <p:cNvSpPr>
              <a:spLocks noChangeShapeType="1"/>
            </p:cNvSpPr>
            <p:nvPr/>
          </p:nvSpPr>
          <p:spPr bwMode="auto">
            <a:xfrm>
              <a:off x="2112" y="816"/>
              <a:ext cx="0" cy="273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59752" name="Oval 8"/>
          <p:cNvSpPr>
            <a:spLocks noChangeArrowheads="1"/>
          </p:cNvSpPr>
          <p:nvPr/>
        </p:nvSpPr>
        <p:spPr bwMode="auto">
          <a:xfrm>
            <a:off x="3570288" y="2514600"/>
            <a:ext cx="533400" cy="304800"/>
          </a:xfrm>
          <a:prstGeom prst="ellipse">
            <a:avLst/>
          </a:prstGeom>
          <a:noFill/>
          <a:ln w="38100">
            <a:solidFill>
              <a:srgbClr val="FF9933"/>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p>
        </p:txBody>
      </p:sp>
      <p:sp>
        <p:nvSpPr>
          <p:cNvPr id="119818" name="Line 148"/>
          <p:cNvSpPr>
            <a:spLocks noChangeShapeType="1"/>
          </p:cNvSpPr>
          <p:nvPr/>
        </p:nvSpPr>
        <p:spPr bwMode="auto">
          <a:xfrm>
            <a:off x="6858000" y="990600"/>
            <a:ext cx="0" cy="53340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893" name="Text Box 149"/>
          <p:cNvSpPr txBox="1">
            <a:spLocks noChangeArrowheads="1"/>
          </p:cNvSpPr>
          <p:nvPr/>
        </p:nvSpPr>
        <p:spPr bwMode="auto">
          <a:xfrm>
            <a:off x="4267200" y="990600"/>
            <a:ext cx="2432050" cy="284163"/>
          </a:xfrm>
          <a:prstGeom prst="rect">
            <a:avLst/>
          </a:prstGeom>
          <a:noFill/>
          <a:ln w="9525">
            <a:solidFill>
              <a:schemeClr val="tx1"/>
            </a:solidFill>
            <a:miter lim="800000"/>
            <a:headEnd/>
            <a:tailEnd/>
          </a:ln>
          <a:effec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t>EWS biggest in </a:t>
            </a:r>
            <a:r>
              <a:rPr lang="en-US" altLang="en-US" sz="1200" b="1" u="sng">
                <a:solidFill>
                  <a:schemeClr val="tx2"/>
                </a:solidFill>
                <a:effectLst>
                  <a:outerShdw blurRad="38100" dist="38100" dir="2700000" algn="tl">
                    <a:srgbClr val="C0C0C0"/>
                  </a:outerShdw>
                </a:effectLst>
              </a:rPr>
              <a:t>faster</a:t>
            </a:r>
            <a:r>
              <a:rPr lang="en-US" altLang="en-US" sz="1200" b="1"/>
              <a:t> fuel type</a:t>
            </a:r>
          </a:p>
        </p:txBody>
      </p:sp>
      <p:sp>
        <p:nvSpPr>
          <p:cNvPr id="119820" name="Text Box 150"/>
          <p:cNvSpPr txBox="1">
            <a:spLocks noChangeArrowheads="1"/>
          </p:cNvSpPr>
          <p:nvPr/>
        </p:nvSpPr>
        <p:spPr bwMode="auto">
          <a:xfrm>
            <a:off x="7010400" y="990600"/>
            <a:ext cx="1501775" cy="2841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t>EWS less in grass</a:t>
            </a:r>
          </a:p>
        </p:txBody>
      </p:sp>
      <p:sp>
        <p:nvSpPr>
          <p:cNvPr id="119823" name="Text Box 153"/>
          <p:cNvSpPr txBox="1">
            <a:spLocks noChangeArrowheads="1"/>
          </p:cNvSpPr>
          <p:nvPr/>
        </p:nvSpPr>
        <p:spPr bwMode="auto">
          <a:xfrm>
            <a:off x="3473450" y="1417638"/>
            <a:ext cx="717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r>
              <a:rPr lang="en-US" altLang="en-US" sz="1200" b="1"/>
              <a:t>No fuel</a:t>
            </a:r>
          </a:p>
          <a:p>
            <a:pPr algn="ctr" eaLnBrk="1" hangingPunct="1"/>
            <a:r>
              <a:rPr lang="en-US" altLang="en-US" sz="1200" b="1"/>
              <a:t>change</a:t>
            </a:r>
          </a:p>
        </p:txBody>
      </p:sp>
      <p:sp>
        <p:nvSpPr>
          <p:cNvPr id="159898" name="Text Box 154"/>
          <p:cNvSpPr txBox="1">
            <a:spLocks noChangeArrowheads="1"/>
          </p:cNvSpPr>
          <p:nvPr/>
        </p:nvSpPr>
        <p:spPr bwMode="auto">
          <a:xfrm>
            <a:off x="4343400" y="1265238"/>
            <a:ext cx="709613" cy="639762"/>
          </a:xfrm>
          <a:prstGeom prst="rect">
            <a:avLst/>
          </a:prstGeom>
          <a:noFill/>
          <a:ln w="9525">
            <a:noFill/>
            <a:miter lim="800000"/>
            <a:headEnd/>
            <a:tailEnd/>
          </a:ln>
          <a:effec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t>Litter</a:t>
            </a:r>
          </a:p>
          <a:p>
            <a:pPr eaLnBrk="1" hangingPunct="1"/>
            <a:r>
              <a:rPr lang="en-US" altLang="en-US" sz="1200" b="1"/>
              <a:t>to/from</a:t>
            </a:r>
          </a:p>
          <a:p>
            <a:pPr eaLnBrk="1" hangingPunct="1"/>
            <a:r>
              <a:rPr lang="en-US" altLang="en-US" sz="1200" b="1">
                <a:solidFill>
                  <a:schemeClr val="tx2"/>
                </a:solidFill>
                <a:effectLst>
                  <a:outerShdw blurRad="38100" dist="38100" dir="2700000" algn="tl">
                    <a:srgbClr val="C0C0C0"/>
                  </a:outerShdw>
                </a:effectLst>
              </a:rPr>
              <a:t>Crown</a:t>
            </a:r>
          </a:p>
        </p:txBody>
      </p:sp>
      <p:sp>
        <p:nvSpPr>
          <p:cNvPr id="159899" name="Text Box 155"/>
          <p:cNvSpPr txBox="1">
            <a:spLocks noChangeArrowheads="1"/>
          </p:cNvSpPr>
          <p:nvPr/>
        </p:nvSpPr>
        <p:spPr bwMode="auto">
          <a:xfrm>
            <a:off x="5257800" y="1265238"/>
            <a:ext cx="709613" cy="639762"/>
          </a:xfrm>
          <a:prstGeom prst="rect">
            <a:avLst/>
          </a:prstGeom>
          <a:noFill/>
          <a:ln w="9525">
            <a:noFill/>
            <a:miter lim="800000"/>
            <a:headEnd/>
            <a:tailEnd/>
          </a:ln>
          <a:effec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t>Litter</a:t>
            </a:r>
          </a:p>
          <a:p>
            <a:pPr eaLnBrk="1" hangingPunct="1"/>
            <a:r>
              <a:rPr lang="en-US" altLang="en-US" sz="1200" b="1"/>
              <a:t>to/from</a:t>
            </a:r>
          </a:p>
          <a:p>
            <a:pPr eaLnBrk="1" hangingPunct="1"/>
            <a:r>
              <a:rPr lang="en-US" altLang="en-US" sz="1200" b="1">
                <a:solidFill>
                  <a:schemeClr val="tx2"/>
                </a:solidFill>
                <a:effectLst>
                  <a:outerShdw blurRad="38100" dist="38100" dir="2700000" algn="tl">
                    <a:srgbClr val="C0C0C0"/>
                  </a:outerShdw>
                </a:effectLst>
              </a:rPr>
              <a:t>Grass</a:t>
            </a:r>
          </a:p>
        </p:txBody>
      </p:sp>
      <p:sp>
        <p:nvSpPr>
          <p:cNvPr id="159900" name="Text Box 156"/>
          <p:cNvSpPr txBox="1">
            <a:spLocks noChangeArrowheads="1"/>
          </p:cNvSpPr>
          <p:nvPr/>
        </p:nvSpPr>
        <p:spPr bwMode="auto">
          <a:xfrm>
            <a:off x="6096000" y="1265238"/>
            <a:ext cx="709613" cy="639762"/>
          </a:xfrm>
          <a:prstGeom prst="rect">
            <a:avLst/>
          </a:prstGeom>
          <a:noFill/>
          <a:ln w="9525">
            <a:noFill/>
            <a:miter lim="800000"/>
            <a:headEnd/>
            <a:tailEnd/>
          </a:ln>
          <a:effec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t>Crown</a:t>
            </a:r>
          </a:p>
          <a:p>
            <a:pPr eaLnBrk="1" hangingPunct="1"/>
            <a:r>
              <a:rPr lang="en-US" altLang="en-US" sz="1200" b="1"/>
              <a:t>to/from</a:t>
            </a:r>
          </a:p>
          <a:p>
            <a:pPr eaLnBrk="1" hangingPunct="1"/>
            <a:r>
              <a:rPr lang="en-US" altLang="en-US" sz="1200" b="1">
                <a:solidFill>
                  <a:schemeClr val="tx2"/>
                </a:solidFill>
                <a:effectLst>
                  <a:outerShdw blurRad="38100" dist="38100" dir="2700000" algn="tl">
                    <a:srgbClr val="C0C0C0"/>
                  </a:outerShdw>
                </a:effectLst>
              </a:rPr>
              <a:t>Grass</a:t>
            </a:r>
          </a:p>
        </p:txBody>
      </p:sp>
      <p:sp>
        <p:nvSpPr>
          <p:cNvPr id="119827" name="Text Box 157"/>
          <p:cNvSpPr txBox="1">
            <a:spLocks noChangeArrowheads="1"/>
          </p:cNvSpPr>
          <p:nvPr/>
        </p:nvSpPr>
        <p:spPr bwMode="auto">
          <a:xfrm>
            <a:off x="2667000" y="1417638"/>
            <a:ext cx="5524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t>EWS</a:t>
            </a:r>
          </a:p>
          <a:p>
            <a:pPr eaLnBrk="1" hangingPunct="1"/>
            <a:r>
              <a:rPr lang="en-US" altLang="en-US" sz="1200" b="1"/>
              <a:t>Ratio</a:t>
            </a:r>
          </a:p>
        </p:txBody>
      </p:sp>
      <p:sp>
        <p:nvSpPr>
          <p:cNvPr id="119828" name="Text Box 158"/>
          <p:cNvSpPr txBox="1">
            <a:spLocks noChangeArrowheads="1"/>
          </p:cNvSpPr>
          <p:nvPr/>
        </p:nvSpPr>
        <p:spPr bwMode="auto">
          <a:xfrm>
            <a:off x="6934200" y="1265238"/>
            <a:ext cx="70485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t>Crown</a:t>
            </a:r>
          </a:p>
          <a:p>
            <a:pPr eaLnBrk="1" hangingPunct="1"/>
            <a:r>
              <a:rPr lang="en-US" altLang="en-US" sz="1200" b="1"/>
              <a:t>to/from</a:t>
            </a:r>
          </a:p>
          <a:p>
            <a:pPr eaLnBrk="1" hangingPunct="1"/>
            <a:r>
              <a:rPr lang="en-US" altLang="en-US" sz="1200" b="1"/>
              <a:t>Grass</a:t>
            </a:r>
          </a:p>
        </p:txBody>
      </p:sp>
      <p:sp>
        <p:nvSpPr>
          <p:cNvPr id="119829" name="Text Box 159"/>
          <p:cNvSpPr txBox="1">
            <a:spLocks noChangeArrowheads="1"/>
          </p:cNvSpPr>
          <p:nvPr/>
        </p:nvSpPr>
        <p:spPr bwMode="auto">
          <a:xfrm>
            <a:off x="7848600" y="1265238"/>
            <a:ext cx="70485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t>Litter</a:t>
            </a:r>
          </a:p>
          <a:p>
            <a:pPr eaLnBrk="1" hangingPunct="1"/>
            <a:r>
              <a:rPr lang="en-US" altLang="en-US" sz="1200" b="1"/>
              <a:t>to/from</a:t>
            </a:r>
          </a:p>
          <a:p>
            <a:pPr eaLnBrk="1" hangingPunct="1"/>
            <a:r>
              <a:rPr lang="en-US" altLang="en-US" sz="1200" b="1"/>
              <a:t>Grass</a:t>
            </a:r>
          </a:p>
        </p:txBody>
      </p:sp>
      <p:sp>
        <p:nvSpPr>
          <p:cNvPr id="119969" name="Slide Number Placeholder 4"/>
          <p:cNvSpPr txBox="1">
            <a:spLocks noGrp="1"/>
          </p:cNvSpPr>
          <p:nvPr/>
        </p:nvSpPr>
        <p:spPr bwMode="auto">
          <a:xfrm>
            <a:off x="7848600" y="6629400"/>
            <a:ext cx="12446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r"/>
            <a:r>
              <a:rPr lang="en-US" altLang="en-US" sz="1000"/>
              <a:t>12-</a:t>
            </a:r>
            <a:fld id="{AA587C8D-56A0-4372-902C-109238019BB2}" type="slidenum">
              <a:rPr lang="en-US" altLang="en-US" sz="1000"/>
              <a:pPr algn="r"/>
              <a:t>117</a:t>
            </a:fld>
            <a:r>
              <a:rPr lang="en-US" altLang="en-US" sz="1000"/>
              <a:t>-S290-EP</a:t>
            </a:r>
          </a:p>
        </p:txBody>
      </p:sp>
      <p:sp>
        <p:nvSpPr>
          <p:cNvPr id="119972" name="Text Box 157"/>
          <p:cNvSpPr txBox="1">
            <a:spLocks noChangeArrowheads="1"/>
          </p:cNvSpPr>
          <p:nvPr/>
        </p:nvSpPr>
        <p:spPr bwMode="auto">
          <a:xfrm>
            <a:off x="177800" y="1590675"/>
            <a:ext cx="2124075"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800"/>
              <a:t>Yellow highlights cases</a:t>
            </a:r>
          </a:p>
          <a:p>
            <a:pPr eaLnBrk="1" hangingPunct="1"/>
            <a:r>
              <a:rPr lang="en-US" altLang="en-US" sz="1800"/>
              <a:t>In which ROS will be greater in the grass fuel.</a:t>
            </a:r>
          </a:p>
        </p:txBody>
      </p:sp>
      <p:sp>
        <p:nvSpPr>
          <p:cNvPr id="119973" name="Text Box 158"/>
          <p:cNvSpPr txBox="1">
            <a:spLocks noChangeArrowheads="1"/>
          </p:cNvSpPr>
          <p:nvPr/>
        </p:nvSpPr>
        <p:spPr bwMode="auto">
          <a:xfrm>
            <a:off x="222250" y="3351213"/>
            <a:ext cx="1911350" cy="177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800"/>
              <a:t>Red highlights: ROS-ratio increases of 60x and greater have been associated with fatalities</a:t>
            </a:r>
            <a:r>
              <a:rPr lang="en-US" altLang="en-US" sz="2000"/>
              <a:t>.</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975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975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97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50" grpId="0" animBg="1"/>
      <p:bldP spid="159751" grpId="0" animBg="1"/>
      <p:bldP spid="15975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90" name="Picture 2" descr="bluegreen swirl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175"/>
            <a:ext cx="9196388"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Text Box 3"/>
          <p:cNvSpPr txBox="1">
            <a:spLocks noChangeArrowheads="1"/>
          </p:cNvSpPr>
          <p:nvPr/>
        </p:nvSpPr>
        <p:spPr bwMode="auto">
          <a:xfrm>
            <a:off x="304800" y="71438"/>
            <a:ext cx="4419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2000" b="1"/>
              <a:t>Exercise #2: Wind Change</a:t>
            </a:r>
          </a:p>
        </p:txBody>
      </p:sp>
      <p:sp>
        <p:nvSpPr>
          <p:cNvPr id="6150" name="Text Box 8"/>
          <p:cNvSpPr txBox="1">
            <a:spLocks noChangeArrowheads="1"/>
          </p:cNvSpPr>
          <p:nvPr/>
        </p:nvSpPr>
        <p:spPr bwMode="auto">
          <a:xfrm>
            <a:off x="3284538" y="1609725"/>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endParaRPr lang="en-US" altLang="en-US" sz="1400" b="1">
              <a:solidFill>
                <a:srgbClr val="FF3300"/>
              </a:solidFill>
            </a:endParaRPr>
          </a:p>
        </p:txBody>
      </p:sp>
      <p:sp>
        <p:nvSpPr>
          <p:cNvPr id="6151" name="Text Box 146"/>
          <p:cNvSpPr txBox="1">
            <a:spLocks noChangeArrowheads="1"/>
          </p:cNvSpPr>
          <p:nvPr/>
        </p:nvSpPr>
        <p:spPr bwMode="auto">
          <a:xfrm>
            <a:off x="0" y="3657600"/>
            <a:ext cx="2530475" cy="283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u="sng"/>
              <a:t>Observed conditions:</a:t>
            </a:r>
          </a:p>
          <a:p>
            <a:pPr eaLnBrk="1" hangingPunct="1"/>
            <a:r>
              <a:rPr lang="en-US" altLang="en-US" sz="1200" b="1"/>
              <a:t>9am July morning;</a:t>
            </a:r>
          </a:p>
          <a:p>
            <a:pPr eaLnBrk="1" hangingPunct="1"/>
            <a:r>
              <a:rPr lang="en-US" altLang="en-US" sz="1200" b="1"/>
              <a:t>Upslope winds developing</a:t>
            </a:r>
          </a:p>
          <a:p>
            <a:pPr eaLnBrk="1" hangingPunct="1"/>
            <a:r>
              <a:rPr lang="en-US" altLang="en-US" sz="1200" b="1"/>
              <a:t>    </a:t>
            </a:r>
          </a:p>
          <a:p>
            <a:pPr eaLnBrk="1" hangingPunct="1"/>
            <a:r>
              <a:rPr lang="en-US" altLang="en-US" sz="1200" b="1"/>
              <a:t>Wind 3 mi/hr from NW</a:t>
            </a:r>
          </a:p>
          <a:p>
            <a:pPr eaLnBrk="1" hangingPunct="1"/>
            <a:r>
              <a:rPr lang="en-US" altLang="en-US" sz="1200" b="1"/>
              <a:t>    </a:t>
            </a:r>
          </a:p>
          <a:p>
            <a:pPr eaLnBrk="1" hangingPunct="1"/>
            <a:r>
              <a:rPr lang="en-US" altLang="en-US" sz="1200" b="1"/>
              <a:t>Temp 82; RH 36%</a:t>
            </a:r>
          </a:p>
          <a:p>
            <a:pPr eaLnBrk="1" hangingPunct="1"/>
            <a:r>
              <a:rPr lang="en-US" altLang="en-US" sz="1200" b="1"/>
              <a:t>Smoke from fire on ridge</a:t>
            </a:r>
          </a:p>
          <a:p>
            <a:pPr eaLnBrk="1" hangingPunct="1"/>
            <a:r>
              <a:rPr lang="en-US" altLang="en-US" sz="1200" b="1"/>
              <a:t>is capped by inversion and </a:t>
            </a:r>
          </a:p>
          <a:p>
            <a:pPr eaLnBrk="1" hangingPunct="1"/>
            <a:r>
              <a:rPr lang="en-US" altLang="en-US" sz="1200" b="1"/>
              <a:t>shows a south wind above</a:t>
            </a:r>
          </a:p>
          <a:p>
            <a:pPr eaLnBrk="1" hangingPunct="1"/>
            <a:endParaRPr lang="en-US" altLang="en-US" sz="1200" b="1"/>
          </a:p>
          <a:p>
            <a:pPr eaLnBrk="1" hangingPunct="1"/>
            <a:r>
              <a:rPr lang="en-US" altLang="en-US" sz="1200" b="1"/>
              <a:t>Fire on north side is backing in </a:t>
            </a:r>
          </a:p>
          <a:p>
            <a:pPr eaLnBrk="1" hangingPunct="1"/>
            <a:r>
              <a:rPr lang="en-US" altLang="en-US" sz="1200" b="1"/>
              <a:t>grass into the light NW surface </a:t>
            </a:r>
          </a:p>
          <a:p>
            <a:pPr eaLnBrk="1" hangingPunct="1"/>
            <a:r>
              <a:rPr lang="en-US" altLang="en-US" sz="1200" b="1"/>
              <a:t>winds; Observed spread time is 1 chain in 30 min. </a:t>
            </a:r>
          </a:p>
        </p:txBody>
      </p:sp>
      <p:sp>
        <p:nvSpPr>
          <p:cNvPr id="162024" name="Text Box 232"/>
          <p:cNvSpPr txBox="1">
            <a:spLocks noChangeArrowheads="1"/>
          </p:cNvSpPr>
          <p:nvPr/>
        </p:nvSpPr>
        <p:spPr bwMode="auto">
          <a:xfrm>
            <a:off x="2514600" y="3657600"/>
            <a:ext cx="22098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u="sng"/>
              <a:t>Weather Forecast:</a:t>
            </a:r>
          </a:p>
          <a:p>
            <a:pPr eaLnBrk="1" hangingPunct="1"/>
            <a:r>
              <a:rPr lang="en-US" altLang="en-US" sz="1200" b="1"/>
              <a:t>General winds South at 10-15mph</a:t>
            </a:r>
          </a:p>
          <a:p>
            <a:pPr eaLnBrk="1" hangingPunct="1"/>
            <a:endParaRPr lang="en-US" altLang="en-US" sz="1200" b="1"/>
          </a:p>
          <a:p>
            <a:pPr eaLnBrk="1" hangingPunct="1"/>
            <a:r>
              <a:rPr lang="en-US" altLang="en-US" sz="1200" b="1"/>
              <a:t>Low-level inversion eroding by mid to late morning</a:t>
            </a:r>
          </a:p>
        </p:txBody>
      </p:sp>
      <p:grpSp>
        <p:nvGrpSpPr>
          <p:cNvPr id="4" name="Group 243"/>
          <p:cNvGrpSpPr>
            <a:grpSpLocks/>
          </p:cNvGrpSpPr>
          <p:nvPr/>
        </p:nvGrpSpPr>
        <p:grpSpPr bwMode="auto">
          <a:xfrm>
            <a:off x="2743200" y="4953000"/>
            <a:ext cx="1524000" cy="457200"/>
            <a:chOff x="1104" y="3456"/>
            <a:chExt cx="960" cy="288"/>
          </a:xfrm>
        </p:grpSpPr>
        <p:sp>
          <p:nvSpPr>
            <p:cNvPr id="6174" name="AutoShape 244"/>
            <p:cNvSpPr>
              <a:spLocks noChangeArrowheads="1"/>
            </p:cNvSpPr>
            <p:nvPr/>
          </p:nvSpPr>
          <p:spPr bwMode="auto">
            <a:xfrm>
              <a:off x="1104" y="3456"/>
              <a:ext cx="960" cy="288"/>
            </a:xfrm>
            <a:custGeom>
              <a:avLst/>
              <a:gdLst>
                <a:gd name="T0" fmla="*/ 2 w 21600"/>
                <a:gd name="T1" fmla="*/ 0 h 21600"/>
                <a:gd name="T2" fmla="*/ 1 w 21600"/>
                <a:gd name="T3" fmla="*/ 0 h 21600"/>
                <a:gd name="T4" fmla="*/ 0 w 21600"/>
                <a:gd name="T5" fmla="*/ 0 h 21600"/>
                <a:gd name="T6" fmla="*/ 1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FFFF00"/>
            </a:solidFill>
            <a:ln w="12700">
              <a:solidFill>
                <a:schemeClr val="tx1"/>
              </a:solidFill>
              <a:miter lim="800000"/>
              <a:headEnd/>
              <a:tailEnd/>
            </a:ln>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p>
          </p:txBody>
        </p:sp>
        <p:sp>
          <p:nvSpPr>
            <p:cNvPr id="6175" name="Text Box 245"/>
            <p:cNvSpPr txBox="1">
              <a:spLocks noChangeArrowheads="1"/>
            </p:cNvSpPr>
            <p:nvPr/>
          </p:nvSpPr>
          <p:spPr bwMode="auto">
            <a:xfrm>
              <a:off x="1212" y="3456"/>
              <a:ext cx="72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r>
                <a:rPr lang="en-US" altLang="en-US" sz="1200" b="1"/>
                <a:t>Complete the</a:t>
              </a:r>
            </a:p>
            <a:p>
              <a:pPr algn="ctr" eaLnBrk="1" hangingPunct="1"/>
              <a:r>
                <a:rPr lang="en-US" altLang="en-US" sz="1200" b="1"/>
                <a:t>Exercise</a:t>
              </a:r>
            </a:p>
          </p:txBody>
        </p:sp>
      </p:grpSp>
      <p:pic>
        <p:nvPicPr>
          <p:cNvPr id="6188" name="Picture 44" descr="Field-Guide-21sep0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75213" y="190500"/>
            <a:ext cx="4111625"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005" name="Text Box 213"/>
          <p:cNvSpPr txBox="1">
            <a:spLocks noChangeArrowheads="1"/>
          </p:cNvSpPr>
          <p:nvPr/>
        </p:nvSpPr>
        <p:spPr bwMode="auto">
          <a:xfrm>
            <a:off x="6237288" y="2124075"/>
            <a:ext cx="4873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solidFill>
                  <a:srgbClr val="000066"/>
                </a:solidFill>
              </a:rPr>
              <a:t>36%</a:t>
            </a:r>
          </a:p>
        </p:txBody>
      </p:sp>
      <p:sp>
        <p:nvSpPr>
          <p:cNvPr id="162006" name="Text Box 214"/>
          <p:cNvSpPr txBox="1">
            <a:spLocks noChangeArrowheads="1"/>
          </p:cNvSpPr>
          <p:nvPr/>
        </p:nvSpPr>
        <p:spPr bwMode="auto">
          <a:xfrm>
            <a:off x="7032625" y="2124075"/>
            <a:ext cx="4873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solidFill>
                  <a:srgbClr val="000066"/>
                </a:solidFill>
              </a:rPr>
              <a:t>36%</a:t>
            </a:r>
          </a:p>
        </p:txBody>
      </p:sp>
      <p:sp>
        <p:nvSpPr>
          <p:cNvPr id="162007" name="Text Box 215"/>
          <p:cNvSpPr txBox="1">
            <a:spLocks noChangeArrowheads="1"/>
          </p:cNvSpPr>
          <p:nvPr/>
        </p:nvSpPr>
        <p:spPr bwMode="auto">
          <a:xfrm>
            <a:off x="6559550" y="2524125"/>
            <a:ext cx="2682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solidFill>
                  <a:srgbClr val="000066"/>
                </a:solidFill>
              </a:rPr>
              <a:t>x</a:t>
            </a:r>
          </a:p>
        </p:txBody>
      </p:sp>
      <p:sp>
        <p:nvSpPr>
          <p:cNvPr id="162008" name="Text Box 216"/>
          <p:cNvSpPr txBox="1">
            <a:spLocks noChangeArrowheads="1"/>
          </p:cNvSpPr>
          <p:nvPr/>
        </p:nvSpPr>
        <p:spPr bwMode="auto">
          <a:xfrm>
            <a:off x="6980238" y="2524125"/>
            <a:ext cx="2682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solidFill>
                  <a:srgbClr val="000066"/>
                </a:solidFill>
              </a:rPr>
              <a:t>x</a:t>
            </a:r>
          </a:p>
        </p:txBody>
      </p:sp>
      <p:sp>
        <p:nvSpPr>
          <p:cNvPr id="162009" name="Text Box 217"/>
          <p:cNvSpPr txBox="1">
            <a:spLocks noChangeArrowheads="1"/>
          </p:cNvSpPr>
          <p:nvPr/>
        </p:nvSpPr>
        <p:spPr bwMode="auto">
          <a:xfrm>
            <a:off x="6321425" y="3146425"/>
            <a:ext cx="5302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solidFill>
                  <a:srgbClr val="000066"/>
                </a:solidFill>
              </a:rPr>
              <a:t>back</a:t>
            </a:r>
          </a:p>
        </p:txBody>
      </p:sp>
      <p:sp>
        <p:nvSpPr>
          <p:cNvPr id="162010" name="Text Box 218"/>
          <p:cNvSpPr txBox="1">
            <a:spLocks noChangeArrowheads="1"/>
          </p:cNvSpPr>
          <p:nvPr/>
        </p:nvSpPr>
        <p:spPr bwMode="auto">
          <a:xfrm>
            <a:off x="7058025" y="2711450"/>
            <a:ext cx="3524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solidFill>
                  <a:srgbClr val="000066"/>
                </a:solidFill>
              </a:rPr>
              <a:t>15</a:t>
            </a:r>
          </a:p>
        </p:txBody>
      </p:sp>
      <p:sp>
        <p:nvSpPr>
          <p:cNvPr id="162011" name="Text Box 219"/>
          <p:cNvSpPr txBox="1">
            <a:spLocks noChangeArrowheads="1"/>
          </p:cNvSpPr>
          <p:nvPr/>
        </p:nvSpPr>
        <p:spPr bwMode="auto">
          <a:xfrm>
            <a:off x="7058025" y="2932113"/>
            <a:ext cx="3524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solidFill>
                  <a:srgbClr val="000066"/>
                </a:solidFill>
              </a:rPr>
              <a:t>12</a:t>
            </a:r>
          </a:p>
        </p:txBody>
      </p:sp>
      <p:sp>
        <p:nvSpPr>
          <p:cNvPr id="162012" name="Text Box 220"/>
          <p:cNvSpPr txBox="1">
            <a:spLocks noChangeArrowheads="1"/>
          </p:cNvSpPr>
          <p:nvPr/>
        </p:nvSpPr>
        <p:spPr bwMode="auto">
          <a:xfrm>
            <a:off x="7110413" y="3068638"/>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solidFill>
                  <a:srgbClr val="000066"/>
                </a:solidFill>
              </a:rPr>
              <a:t>0</a:t>
            </a:r>
          </a:p>
        </p:txBody>
      </p:sp>
      <p:sp>
        <p:nvSpPr>
          <p:cNvPr id="162013" name="Text Box 221"/>
          <p:cNvSpPr txBox="1">
            <a:spLocks noChangeArrowheads="1"/>
          </p:cNvSpPr>
          <p:nvPr/>
        </p:nvSpPr>
        <p:spPr bwMode="auto">
          <a:xfrm>
            <a:off x="7059613" y="3171825"/>
            <a:ext cx="3524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solidFill>
                  <a:srgbClr val="000066"/>
                </a:solidFill>
              </a:rPr>
              <a:t>12</a:t>
            </a:r>
          </a:p>
        </p:txBody>
      </p:sp>
      <p:sp>
        <p:nvSpPr>
          <p:cNvPr id="162014" name="Text Box 222"/>
          <p:cNvSpPr txBox="1">
            <a:spLocks noChangeArrowheads="1"/>
          </p:cNvSpPr>
          <p:nvPr/>
        </p:nvSpPr>
        <p:spPr bwMode="auto">
          <a:xfrm>
            <a:off x="6686550" y="3314700"/>
            <a:ext cx="4540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solidFill>
                  <a:srgbClr val="000066"/>
                </a:solidFill>
              </a:rPr>
              <a:t>24X</a:t>
            </a:r>
          </a:p>
        </p:txBody>
      </p:sp>
      <p:sp>
        <p:nvSpPr>
          <p:cNvPr id="162015" name="Text Box 223"/>
          <p:cNvSpPr txBox="1">
            <a:spLocks noChangeArrowheads="1"/>
          </p:cNvSpPr>
          <p:nvPr/>
        </p:nvSpPr>
        <p:spPr bwMode="auto">
          <a:xfrm>
            <a:off x="5915025" y="3513138"/>
            <a:ext cx="4540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solidFill>
                  <a:srgbClr val="000066"/>
                </a:solidFill>
              </a:rPr>
              <a:t>50X</a:t>
            </a:r>
          </a:p>
        </p:txBody>
      </p:sp>
      <p:sp>
        <p:nvSpPr>
          <p:cNvPr id="162016" name="Text Box 224"/>
          <p:cNvSpPr txBox="1">
            <a:spLocks noChangeArrowheads="1"/>
          </p:cNvSpPr>
          <p:nvPr/>
        </p:nvSpPr>
        <p:spPr bwMode="auto">
          <a:xfrm>
            <a:off x="6453188" y="3517900"/>
            <a:ext cx="2682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solidFill>
                  <a:srgbClr val="000066"/>
                </a:solidFill>
              </a:rPr>
              <a:t>x</a:t>
            </a:r>
          </a:p>
        </p:txBody>
      </p:sp>
      <p:grpSp>
        <p:nvGrpSpPr>
          <p:cNvPr id="2" name="Group 225"/>
          <p:cNvGrpSpPr>
            <a:grpSpLocks/>
          </p:cNvGrpSpPr>
          <p:nvPr/>
        </p:nvGrpSpPr>
        <p:grpSpPr bwMode="auto">
          <a:xfrm>
            <a:off x="7116763" y="814388"/>
            <a:ext cx="1422400" cy="944562"/>
            <a:chOff x="4560" y="157"/>
            <a:chExt cx="1071" cy="711"/>
          </a:xfrm>
        </p:grpSpPr>
        <p:sp>
          <p:nvSpPr>
            <p:cNvPr id="6183" name="Text Box 226"/>
            <p:cNvSpPr txBox="1">
              <a:spLocks noChangeArrowheads="1"/>
            </p:cNvSpPr>
            <p:nvPr/>
          </p:nvSpPr>
          <p:spPr bwMode="auto">
            <a:xfrm>
              <a:off x="4896" y="157"/>
              <a:ext cx="342" cy="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2000" b="1">
                  <a:solidFill>
                    <a:srgbClr val="000066"/>
                  </a:solidFill>
                  <a:latin typeface="Bradley Hand ITC" pitchFamily="66" charset="0"/>
                </a:rPr>
                <a:t>15</a:t>
              </a:r>
            </a:p>
          </p:txBody>
        </p:sp>
        <p:sp>
          <p:nvSpPr>
            <p:cNvPr id="6184" name="Freeform 227"/>
            <p:cNvSpPr>
              <a:spLocks/>
            </p:cNvSpPr>
            <p:nvPr/>
          </p:nvSpPr>
          <p:spPr bwMode="auto">
            <a:xfrm>
              <a:off x="4650" y="307"/>
              <a:ext cx="671" cy="85"/>
            </a:xfrm>
            <a:custGeom>
              <a:avLst/>
              <a:gdLst>
                <a:gd name="T0" fmla="*/ 671 w 671"/>
                <a:gd name="T1" fmla="*/ 31 h 85"/>
                <a:gd name="T2" fmla="*/ 374 w 671"/>
                <a:gd name="T3" fmla="*/ 26 h 85"/>
                <a:gd name="T4" fmla="*/ 0 w 671"/>
                <a:gd name="T5" fmla="*/ 31 h 85"/>
                <a:gd name="T6" fmla="*/ 71 w 671"/>
                <a:gd name="T7" fmla="*/ 14 h 85"/>
                <a:gd name="T8" fmla="*/ 106 w 671"/>
                <a:gd name="T9" fmla="*/ 2 h 85"/>
                <a:gd name="T10" fmla="*/ 130 w 671"/>
                <a:gd name="T11" fmla="*/ 79 h 85"/>
                <a:gd name="T12" fmla="*/ 124 w 671"/>
                <a:gd name="T13" fmla="*/ 61 h 85"/>
                <a:gd name="T14" fmla="*/ 89 w 671"/>
                <a:gd name="T15" fmla="*/ 49 h 85"/>
                <a:gd name="T16" fmla="*/ 11 w 671"/>
                <a:gd name="T17" fmla="*/ 31 h 8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71"/>
                <a:gd name="T28" fmla="*/ 0 h 85"/>
                <a:gd name="T29" fmla="*/ 671 w 671"/>
                <a:gd name="T30" fmla="*/ 85 h 8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71" h="85">
                  <a:moveTo>
                    <a:pt x="671" y="31"/>
                  </a:moveTo>
                  <a:cubicBezTo>
                    <a:pt x="558" y="0"/>
                    <a:pt x="613" y="21"/>
                    <a:pt x="374" y="26"/>
                  </a:cubicBezTo>
                  <a:cubicBezTo>
                    <a:pt x="250" y="43"/>
                    <a:pt x="124" y="47"/>
                    <a:pt x="0" y="31"/>
                  </a:cubicBezTo>
                  <a:cubicBezTo>
                    <a:pt x="24" y="27"/>
                    <a:pt x="48" y="21"/>
                    <a:pt x="71" y="14"/>
                  </a:cubicBezTo>
                  <a:cubicBezTo>
                    <a:pt x="83" y="10"/>
                    <a:pt x="106" y="2"/>
                    <a:pt x="106" y="2"/>
                  </a:cubicBezTo>
                  <a:cubicBezTo>
                    <a:pt x="155" y="12"/>
                    <a:pt x="148" y="0"/>
                    <a:pt x="130" y="79"/>
                  </a:cubicBezTo>
                  <a:cubicBezTo>
                    <a:pt x="129" y="85"/>
                    <a:pt x="129" y="65"/>
                    <a:pt x="124" y="61"/>
                  </a:cubicBezTo>
                  <a:cubicBezTo>
                    <a:pt x="114" y="54"/>
                    <a:pt x="101" y="53"/>
                    <a:pt x="89" y="49"/>
                  </a:cubicBezTo>
                  <a:cubicBezTo>
                    <a:pt x="64" y="40"/>
                    <a:pt x="38" y="31"/>
                    <a:pt x="11" y="31"/>
                  </a:cubicBezTo>
                </a:path>
              </a:pathLst>
            </a:custGeom>
            <a:noFill/>
            <a:ln w="19050">
              <a:solidFill>
                <a:srgbClr val="000066"/>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solidFill>
                  <a:srgbClr val="000066"/>
                </a:solidFill>
              </a:endParaRPr>
            </a:p>
          </p:txBody>
        </p:sp>
        <p:sp>
          <p:nvSpPr>
            <p:cNvPr id="6185" name="Freeform 228"/>
            <p:cNvSpPr>
              <a:spLocks/>
            </p:cNvSpPr>
            <p:nvPr/>
          </p:nvSpPr>
          <p:spPr bwMode="auto">
            <a:xfrm>
              <a:off x="4560" y="384"/>
              <a:ext cx="1071" cy="484"/>
            </a:xfrm>
            <a:custGeom>
              <a:avLst/>
              <a:gdLst>
                <a:gd name="T0" fmla="*/ 1035 w 1071"/>
                <a:gd name="T1" fmla="*/ 107 h 484"/>
                <a:gd name="T2" fmla="*/ 988 w 1071"/>
                <a:gd name="T3" fmla="*/ 77 h 484"/>
                <a:gd name="T4" fmla="*/ 863 w 1071"/>
                <a:gd name="T5" fmla="*/ 59 h 484"/>
                <a:gd name="T6" fmla="*/ 691 w 1071"/>
                <a:gd name="T7" fmla="*/ 54 h 484"/>
                <a:gd name="T8" fmla="*/ 501 w 1071"/>
                <a:gd name="T9" fmla="*/ 0 h 484"/>
                <a:gd name="T10" fmla="*/ 465 w 1071"/>
                <a:gd name="T11" fmla="*/ 48 h 484"/>
                <a:gd name="T12" fmla="*/ 418 w 1071"/>
                <a:gd name="T13" fmla="*/ 77 h 484"/>
                <a:gd name="T14" fmla="*/ 204 w 1071"/>
                <a:gd name="T15" fmla="*/ 101 h 484"/>
                <a:gd name="T16" fmla="*/ 257 w 1071"/>
                <a:gd name="T17" fmla="*/ 131 h 484"/>
                <a:gd name="T18" fmla="*/ 198 w 1071"/>
                <a:gd name="T19" fmla="*/ 113 h 484"/>
                <a:gd name="T20" fmla="*/ 56 w 1071"/>
                <a:gd name="T21" fmla="*/ 137 h 484"/>
                <a:gd name="T22" fmla="*/ 14 w 1071"/>
                <a:gd name="T23" fmla="*/ 184 h 484"/>
                <a:gd name="T24" fmla="*/ 67 w 1071"/>
                <a:gd name="T25" fmla="*/ 166 h 484"/>
                <a:gd name="T26" fmla="*/ 139 w 1071"/>
                <a:gd name="T27" fmla="*/ 208 h 484"/>
                <a:gd name="T28" fmla="*/ 2 w 1071"/>
                <a:gd name="T29" fmla="*/ 250 h 484"/>
                <a:gd name="T30" fmla="*/ 73 w 1071"/>
                <a:gd name="T31" fmla="*/ 285 h 484"/>
                <a:gd name="T32" fmla="*/ 139 w 1071"/>
                <a:gd name="T33" fmla="*/ 297 h 484"/>
                <a:gd name="T34" fmla="*/ 50 w 1071"/>
                <a:gd name="T35" fmla="*/ 327 h 484"/>
                <a:gd name="T36" fmla="*/ 157 w 1071"/>
                <a:gd name="T37" fmla="*/ 327 h 484"/>
                <a:gd name="T38" fmla="*/ 109 w 1071"/>
                <a:gd name="T39" fmla="*/ 356 h 484"/>
                <a:gd name="T40" fmla="*/ 38 w 1071"/>
                <a:gd name="T41" fmla="*/ 404 h 484"/>
                <a:gd name="T42" fmla="*/ 246 w 1071"/>
                <a:gd name="T43" fmla="*/ 398 h 484"/>
                <a:gd name="T44" fmla="*/ 293 w 1071"/>
                <a:gd name="T45" fmla="*/ 392 h 484"/>
                <a:gd name="T46" fmla="*/ 465 w 1071"/>
                <a:gd name="T47" fmla="*/ 410 h 484"/>
                <a:gd name="T48" fmla="*/ 477 w 1071"/>
                <a:gd name="T49" fmla="*/ 428 h 484"/>
                <a:gd name="T50" fmla="*/ 436 w 1071"/>
                <a:gd name="T51" fmla="*/ 457 h 484"/>
                <a:gd name="T52" fmla="*/ 507 w 1071"/>
                <a:gd name="T53" fmla="*/ 457 h 484"/>
                <a:gd name="T54" fmla="*/ 632 w 1071"/>
                <a:gd name="T55" fmla="*/ 404 h 484"/>
                <a:gd name="T56" fmla="*/ 632 w 1071"/>
                <a:gd name="T57" fmla="*/ 445 h 484"/>
                <a:gd name="T58" fmla="*/ 828 w 1071"/>
                <a:gd name="T59" fmla="*/ 380 h 484"/>
                <a:gd name="T60" fmla="*/ 917 w 1071"/>
                <a:gd name="T61" fmla="*/ 386 h 484"/>
                <a:gd name="T62" fmla="*/ 1035 w 1071"/>
                <a:gd name="T63" fmla="*/ 321 h 484"/>
                <a:gd name="T64" fmla="*/ 1041 w 1071"/>
                <a:gd name="T65" fmla="*/ 250 h 484"/>
                <a:gd name="T66" fmla="*/ 1053 w 1071"/>
                <a:gd name="T67" fmla="*/ 220 h 484"/>
                <a:gd name="T68" fmla="*/ 1071 w 1071"/>
                <a:gd name="T69" fmla="*/ 190 h 484"/>
                <a:gd name="T70" fmla="*/ 1035 w 1071"/>
                <a:gd name="T71" fmla="*/ 113 h 48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71"/>
                <a:gd name="T109" fmla="*/ 0 h 484"/>
                <a:gd name="T110" fmla="*/ 1071 w 1071"/>
                <a:gd name="T111" fmla="*/ 484 h 48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71" h="484">
                  <a:moveTo>
                    <a:pt x="1071" y="125"/>
                  </a:moveTo>
                  <a:cubicBezTo>
                    <a:pt x="1056" y="120"/>
                    <a:pt x="1047" y="119"/>
                    <a:pt x="1035" y="107"/>
                  </a:cubicBezTo>
                  <a:cubicBezTo>
                    <a:pt x="1030" y="102"/>
                    <a:pt x="1029" y="93"/>
                    <a:pt x="1023" y="89"/>
                  </a:cubicBezTo>
                  <a:cubicBezTo>
                    <a:pt x="1013" y="82"/>
                    <a:pt x="998" y="84"/>
                    <a:pt x="988" y="77"/>
                  </a:cubicBezTo>
                  <a:cubicBezTo>
                    <a:pt x="960" y="58"/>
                    <a:pt x="932" y="48"/>
                    <a:pt x="899" y="42"/>
                  </a:cubicBezTo>
                  <a:cubicBezTo>
                    <a:pt x="886" y="46"/>
                    <a:pt x="876" y="59"/>
                    <a:pt x="863" y="59"/>
                  </a:cubicBezTo>
                  <a:cubicBezTo>
                    <a:pt x="827" y="59"/>
                    <a:pt x="770" y="34"/>
                    <a:pt x="733" y="24"/>
                  </a:cubicBezTo>
                  <a:cubicBezTo>
                    <a:pt x="692" y="27"/>
                    <a:pt x="608" y="26"/>
                    <a:pt x="691" y="54"/>
                  </a:cubicBezTo>
                  <a:cubicBezTo>
                    <a:pt x="664" y="62"/>
                    <a:pt x="641" y="49"/>
                    <a:pt x="614" y="42"/>
                  </a:cubicBezTo>
                  <a:cubicBezTo>
                    <a:pt x="581" y="20"/>
                    <a:pt x="539" y="10"/>
                    <a:pt x="501" y="0"/>
                  </a:cubicBezTo>
                  <a:cubicBezTo>
                    <a:pt x="519" y="27"/>
                    <a:pt x="529" y="20"/>
                    <a:pt x="537" y="54"/>
                  </a:cubicBezTo>
                  <a:cubicBezTo>
                    <a:pt x="511" y="61"/>
                    <a:pt x="490" y="56"/>
                    <a:pt x="465" y="48"/>
                  </a:cubicBezTo>
                  <a:cubicBezTo>
                    <a:pt x="437" y="50"/>
                    <a:pt x="406" y="39"/>
                    <a:pt x="382" y="54"/>
                  </a:cubicBezTo>
                  <a:cubicBezTo>
                    <a:pt x="370" y="61"/>
                    <a:pt x="418" y="77"/>
                    <a:pt x="418" y="77"/>
                  </a:cubicBezTo>
                  <a:cubicBezTo>
                    <a:pt x="349" y="83"/>
                    <a:pt x="293" y="91"/>
                    <a:pt x="222" y="95"/>
                  </a:cubicBezTo>
                  <a:cubicBezTo>
                    <a:pt x="216" y="97"/>
                    <a:pt x="204" y="95"/>
                    <a:pt x="204" y="101"/>
                  </a:cubicBezTo>
                  <a:cubicBezTo>
                    <a:pt x="204" y="107"/>
                    <a:pt x="216" y="104"/>
                    <a:pt x="222" y="107"/>
                  </a:cubicBezTo>
                  <a:cubicBezTo>
                    <a:pt x="234" y="114"/>
                    <a:pt x="245" y="123"/>
                    <a:pt x="257" y="131"/>
                  </a:cubicBezTo>
                  <a:cubicBezTo>
                    <a:pt x="264" y="135"/>
                    <a:pt x="242" y="127"/>
                    <a:pt x="234" y="125"/>
                  </a:cubicBezTo>
                  <a:cubicBezTo>
                    <a:pt x="222" y="121"/>
                    <a:pt x="210" y="117"/>
                    <a:pt x="198" y="113"/>
                  </a:cubicBezTo>
                  <a:cubicBezTo>
                    <a:pt x="192" y="111"/>
                    <a:pt x="180" y="107"/>
                    <a:pt x="180" y="107"/>
                  </a:cubicBezTo>
                  <a:cubicBezTo>
                    <a:pt x="131" y="112"/>
                    <a:pt x="98" y="115"/>
                    <a:pt x="56" y="137"/>
                  </a:cubicBezTo>
                  <a:cubicBezTo>
                    <a:pt x="22" y="186"/>
                    <a:pt x="69" y="123"/>
                    <a:pt x="26" y="166"/>
                  </a:cubicBezTo>
                  <a:cubicBezTo>
                    <a:pt x="21" y="171"/>
                    <a:pt x="7" y="182"/>
                    <a:pt x="14" y="184"/>
                  </a:cubicBezTo>
                  <a:cubicBezTo>
                    <a:pt x="26" y="187"/>
                    <a:pt x="38" y="176"/>
                    <a:pt x="50" y="172"/>
                  </a:cubicBezTo>
                  <a:cubicBezTo>
                    <a:pt x="56" y="170"/>
                    <a:pt x="67" y="166"/>
                    <a:pt x="67" y="166"/>
                  </a:cubicBezTo>
                  <a:cubicBezTo>
                    <a:pt x="109" y="168"/>
                    <a:pt x="152" y="159"/>
                    <a:pt x="192" y="172"/>
                  </a:cubicBezTo>
                  <a:cubicBezTo>
                    <a:pt x="193" y="172"/>
                    <a:pt x="147" y="202"/>
                    <a:pt x="139" y="208"/>
                  </a:cubicBezTo>
                  <a:cubicBezTo>
                    <a:pt x="104" y="231"/>
                    <a:pt x="60" y="238"/>
                    <a:pt x="20" y="244"/>
                  </a:cubicBezTo>
                  <a:cubicBezTo>
                    <a:pt x="14" y="246"/>
                    <a:pt x="4" y="244"/>
                    <a:pt x="2" y="250"/>
                  </a:cubicBezTo>
                  <a:cubicBezTo>
                    <a:pt x="0" y="257"/>
                    <a:pt x="8" y="263"/>
                    <a:pt x="14" y="267"/>
                  </a:cubicBezTo>
                  <a:cubicBezTo>
                    <a:pt x="23" y="273"/>
                    <a:pt x="59" y="281"/>
                    <a:pt x="73" y="285"/>
                  </a:cubicBezTo>
                  <a:cubicBezTo>
                    <a:pt x="97" y="283"/>
                    <a:pt x="121" y="275"/>
                    <a:pt x="145" y="279"/>
                  </a:cubicBezTo>
                  <a:cubicBezTo>
                    <a:pt x="151" y="280"/>
                    <a:pt x="144" y="294"/>
                    <a:pt x="139" y="297"/>
                  </a:cubicBezTo>
                  <a:cubicBezTo>
                    <a:pt x="127" y="304"/>
                    <a:pt x="86" y="311"/>
                    <a:pt x="67" y="321"/>
                  </a:cubicBezTo>
                  <a:cubicBezTo>
                    <a:pt x="62" y="324"/>
                    <a:pt x="44" y="327"/>
                    <a:pt x="50" y="327"/>
                  </a:cubicBezTo>
                  <a:cubicBezTo>
                    <a:pt x="86" y="327"/>
                    <a:pt x="121" y="323"/>
                    <a:pt x="157" y="321"/>
                  </a:cubicBezTo>
                  <a:cubicBezTo>
                    <a:pt x="190" y="309"/>
                    <a:pt x="168" y="315"/>
                    <a:pt x="157" y="327"/>
                  </a:cubicBezTo>
                  <a:cubicBezTo>
                    <a:pt x="152" y="332"/>
                    <a:pt x="151" y="341"/>
                    <a:pt x="145" y="345"/>
                  </a:cubicBezTo>
                  <a:cubicBezTo>
                    <a:pt x="135" y="353"/>
                    <a:pt x="121" y="352"/>
                    <a:pt x="109" y="356"/>
                  </a:cubicBezTo>
                  <a:cubicBezTo>
                    <a:pt x="82" y="383"/>
                    <a:pt x="56" y="386"/>
                    <a:pt x="20" y="392"/>
                  </a:cubicBezTo>
                  <a:cubicBezTo>
                    <a:pt x="26" y="396"/>
                    <a:pt x="31" y="401"/>
                    <a:pt x="38" y="404"/>
                  </a:cubicBezTo>
                  <a:cubicBezTo>
                    <a:pt x="49" y="409"/>
                    <a:pt x="73" y="416"/>
                    <a:pt x="73" y="416"/>
                  </a:cubicBezTo>
                  <a:cubicBezTo>
                    <a:pt x="132" y="412"/>
                    <a:pt x="187" y="405"/>
                    <a:pt x="246" y="398"/>
                  </a:cubicBezTo>
                  <a:cubicBezTo>
                    <a:pt x="288" y="384"/>
                    <a:pt x="271" y="393"/>
                    <a:pt x="299" y="374"/>
                  </a:cubicBezTo>
                  <a:cubicBezTo>
                    <a:pt x="297" y="380"/>
                    <a:pt x="297" y="388"/>
                    <a:pt x="293" y="392"/>
                  </a:cubicBezTo>
                  <a:cubicBezTo>
                    <a:pt x="289" y="396"/>
                    <a:pt x="281" y="395"/>
                    <a:pt x="275" y="398"/>
                  </a:cubicBezTo>
                  <a:cubicBezTo>
                    <a:pt x="177" y="447"/>
                    <a:pt x="224" y="416"/>
                    <a:pt x="465" y="410"/>
                  </a:cubicBezTo>
                  <a:cubicBezTo>
                    <a:pt x="471" y="408"/>
                    <a:pt x="479" y="399"/>
                    <a:pt x="483" y="404"/>
                  </a:cubicBezTo>
                  <a:cubicBezTo>
                    <a:pt x="488" y="411"/>
                    <a:pt x="479" y="420"/>
                    <a:pt x="477" y="428"/>
                  </a:cubicBezTo>
                  <a:cubicBezTo>
                    <a:pt x="475" y="434"/>
                    <a:pt x="476" y="442"/>
                    <a:pt x="471" y="445"/>
                  </a:cubicBezTo>
                  <a:cubicBezTo>
                    <a:pt x="461" y="452"/>
                    <a:pt x="436" y="457"/>
                    <a:pt x="436" y="457"/>
                  </a:cubicBezTo>
                  <a:cubicBezTo>
                    <a:pt x="440" y="463"/>
                    <a:pt x="440" y="473"/>
                    <a:pt x="447" y="475"/>
                  </a:cubicBezTo>
                  <a:cubicBezTo>
                    <a:pt x="488" y="484"/>
                    <a:pt x="481" y="469"/>
                    <a:pt x="507" y="457"/>
                  </a:cubicBezTo>
                  <a:cubicBezTo>
                    <a:pt x="531" y="446"/>
                    <a:pt x="555" y="440"/>
                    <a:pt x="578" y="428"/>
                  </a:cubicBezTo>
                  <a:cubicBezTo>
                    <a:pt x="596" y="419"/>
                    <a:pt x="632" y="404"/>
                    <a:pt x="632" y="404"/>
                  </a:cubicBezTo>
                  <a:cubicBezTo>
                    <a:pt x="640" y="406"/>
                    <a:pt x="655" y="402"/>
                    <a:pt x="655" y="410"/>
                  </a:cubicBezTo>
                  <a:cubicBezTo>
                    <a:pt x="655" y="424"/>
                    <a:pt x="618" y="446"/>
                    <a:pt x="632" y="445"/>
                  </a:cubicBezTo>
                  <a:cubicBezTo>
                    <a:pt x="650" y="443"/>
                    <a:pt x="667" y="442"/>
                    <a:pt x="685" y="440"/>
                  </a:cubicBezTo>
                  <a:cubicBezTo>
                    <a:pt x="734" y="424"/>
                    <a:pt x="779" y="396"/>
                    <a:pt x="828" y="380"/>
                  </a:cubicBezTo>
                  <a:cubicBezTo>
                    <a:pt x="842" y="429"/>
                    <a:pt x="891" y="379"/>
                    <a:pt x="923" y="368"/>
                  </a:cubicBezTo>
                  <a:cubicBezTo>
                    <a:pt x="921" y="374"/>
                    <a:pt x="911" y="385"/>
                    <a:pt x="917" y="386"/>
                  </a:cubicBezTo>
                  <a:cubicBezTo>
                    <a:pt x="929" y="388"/>
                    <a:pt x="952" y="374"/>
                    <a:pt x="952" y="374"/>
                  </a:cubicBezTo>
                  <a:cubicBezTo>
                    <a:pt x="973" y="343"/>
                    <a:pt x="998" y="327"/>
                    <a:pt x="1035" y="321"/>
                  </a:cubicBezTo>
                  <a:cubicBezTo>
                    <a:pt x="1046" y="289"/>
                    <a:pt x="1054" y="311"/>
                    <a:pt x="1065" y="279"/>
                  </a:cubicBezTo>
                  <a:cubicBezTo>
                    <a:pt x="1035" y="269"/>
                    <a:pt x="1015" y="275"/>
                    <a:pt x="1041" y="250"/>
                  </a:cubicBezTo>
                  <a:cubicBezTo>
                    <a:pt x="1046" y="245"/>
                    <a:pt x="1053" y="242"/>
                    <a:pt x="1059" y="238"/>
                  </a:cubicBezTo>
                  <a:cubicBezTo>
                    <a:pt x="1057" y="232"/>
                    <a:pt x="1057" y="224"/>
                    <a:pt x="1053" y="220"/>
                  </a:cubicBezTo>
                  <a:cubicBezTo>
                    <a:pt x="1049" y="216"/>
                    <a:pt x="1032" y="219"/>
                    <a:pt x="1035" y="214"/>
                  </a:cubicBezTo>
                  <a:cubicBezTo>
                    <a:pt x="1042" y="202"/>
                    <a:pt x="1071" y="190"/>
                    <a:pt x="1071" y="190"/>
                  </a:cubicBezTo>
                  <a:cubicBezTo>
                    <a:pt x="1066" y="169"/>
                    <a:pt x="1057" y="151"/>
                    <a:pt x="1047" y="131"/>
                  </a:cubicBezTo>
                  <a:cubicBezTo>
                    <a:pt x="1044" y="125"/>
                    <a:pt x="1040" y="118"/>
                    <a:pt x="1035" y="113"/>
                  </a:cubicBezTo>
                  <a:cubicBezTo>
                    <a:pt x="1030" y="108"/>
                    <a:pt x="1018" y="101"/>
                    <a:pt x="1018" y="101"/>
                  </a:cubicBezTo>
                </a:path>
              </a:pathLst>
            </a:custGeom>
            <a:noFill/>
            <a:ln w="19050">
              <a:solidFill>
                <a:srgbClr val="000066"/>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solidFill>
                  <a:srgbClr val="000066"/>
                </a:solidFill>
              </a:endParaRPr>
            </a:p>
          </p:txBody>
        </p:sp>
      </p:grpSp>
      <p:sp>
        <p:nvSpPr>
          <p:cNvPr id="162021" name="Text Box 229"/>
          <p:cNvSpPr txBox="1">
            <a:spLocks noChangeArrowheads="1"/>
          </p:cNvSpPr>
          <p:nvPr/>
        </p:nvSpPr>
        <p:spPr bwMode="auto">
          <a:xfrm>
            <a:off x="5529263" y="1889125"/>
            <a:ext cx="32639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000" b="1">
                <a:solidFill>
                  <a:srgbClr val="000066"/>
                </a:solidFill>
              </a:rPr>
              <a:t>surfacing wind, dir. &amp; speed chg</a:t>
            </a:r>
          </a:p>
        </p:txBody>
      </p:sp>
      <p:grpSp>
        <p:nvGrpSpPr>
          <p:cNvPr id="3" name="Group 234"/>
          <p:cNvGrpSpPr>
            <a:grpSpLocks/>
          </p:cNvGrpSpPr>
          <p:nvPr/>
        </p:nvGrpSpPr>
        <p:grpSpPr bwMode="auto">
          <a:xfrm>
            <a:off x="5092700" y="869950"/>
            <a:ext cx="1803400" cy="1031875"/>
            <a:chOff x="3216" y="301"/>
            <a:chExt cx="1410" cy="807"/>
          </a:xfrm>
        </p:grpSpPr>
        <p:sp>
          <p:nvSpPr>
            <p:cNvPr id="6176" name="Text Box 235"/>
            <p:cNvSpPr txBox="1">
              <a:spLocks noChangeArrowheads="1"/>
            </p:cNvSpPr>
            <p:nvPr/>
          </p:nvSpPr>
          <p:spPr bwMode="auto">
            <a:xfrm>
              <a:off x="3312" y="301"/>
              <a:ext cx="257"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2000" b="1">
                  <a:solidFill>
                    <a:srgbClr val="000066"/>
                  </a:solidFill>
                  <a:latin typeface="Bradley Hand ITC" pitchFamily="66" charset="0"/>
                </a:rPr>
                <a:t>3</a:t>
              </a:r>
            </a:p>
          </p:txBody>
        </p:sp>
        <p:sp>
          <p:nvSpPr>
            <p:cNvPr id="6177" name="Freeform 236"/>
            <p:cNvSpPr>
              <a:spLocks/>
            </p:cNvSpPr>
            <p:nvPr/>
          </p:nvSpPr>
          <p:spPr bwMode="auto">
            <a:xfrm>
              <a:off x="3485" y="593"/>
              <a:ext cx="98" cy="283"/>
            </a:xfrm>
            <a:custGeom>
              <a:avLst/>
              <a:gdLst>
                <a:gd name="T0" fmla="*/ 52 w 98"/>
                <a:gd name="T1" fmla="*/ 0 h 283"/>
                <a:gd name="T2" fmla="*/ 34 w 98"/>
                <a:gd name="T3" fmla="*/ 6 h 283"/>
                <a:gd name="T4" fmla="*/ 29 w 98"/>
                <a:gd name="T5" fmla="*/ 23 h 283"/>
                <a:gd name="T6" fmla="*/ 0 w 98"/>
                <a:gd name="T7" fmla="*/ 127 h 283"/>
                <a:gd name="T8" fmla="*/ 6 w 98"/>
                <a:gd name="T9" fmla="*/ 202 h 283"/>
                <a:gd name="T10" fmla="*/ 98 w 98"/>
                <a:gd name="T11" fmla="*/ 283 h 283"/>
                <a:gd name="T12" fmla="*/ 0 60000 65536"/>
                <a:gd name="T13" fmla="*/ 0 60000 65536"/>
                <a:gd name="T14" fmla="*/ 0 60000 65536"/>
                <a:gd name="T15" fmla="*/ 0 60000 65536"/>
                <a:gd name="T16" fmla="*/ 0 60000 65536"/>
                <a:gd name="T17" fmla="*/ 0 60000 65536"/>
                <a:gd name="T18" fmla="*/ 0 w 98"/>
                <a:gd name="T19" fmla="*/ 0 h 283"/>
                <a:gd name="T20" fmla="*/ 98 w 98"/>
                <a:gd name="T21" fmla="*/ 283 h 283"/>
              </a:gdLst>
              <a:ahLst/>
              <a:cxnLst>
                <a:cxn ang="T12">
                  <a:pos x="T0" y="T1"/>
                </a:cxn>
                <a:cxn ang="T13">
                  <a:pos x="T2" y="T3"/>
                </a:cxn>
                <a:cxn ang="T14">
                  <a:pos x="T4" y="T5"/>
                </a:cxn>
                <a:cxn ang="T15">
                  <a:pos x="T6" y="T7"/>
                </a:cxn>
                <a:cxn ang="T16">
                  <a:pos x="T8" y="T9"/>
                </a:cxn>
                <a:cxn ang="T17">
                  <a:pos x="T10" y="T11"/>
                </a:cxn>
              </a:cxnLst>
              <a:rect l="T18" t="T19" r="T20" b="T21"/>
              <a:pathLst>
                <a:path w="98" h="283">
                  <a:moveTo>
                    <a:pt x="52" y="0"/>
                  </a:moveTo>
                  <a:cubicBezTo>
                    <a:pt x="46" y="2"/>
                    <a:pt x="38" y="2"/>
                    <a:pt x="34" y="6"/>
                  </a:cubicBezTo>
                  <a:cubicBezTo>
                    <a:pt x="30" y="10"/>
                    <a:pt x="31" y="17"/>
                    <a:pt x="29" y="23"/>
                  </a:cubicBezTo>
                  <a:cubicBezTo>
                    <a:pt x="17" y="60"/>
                    <a:pt x="7" y="89"/>
                    <a:pt x="0" y="127"/>
                  </a:cubicBezTo>
                  <a:cubicBezTo>
                    <a:pt x="2" y="152"/>
                    <a:pt x="3" y="177"/>
                    <a:pt x="6" y="202"/>
                  </a:cubicBezTo>
                  <a:cubicBezTo>
                    <a:pt x="12" y="252"/>
                    <a:pt x="70" y="255"/>
                    <a:pt x="98" y="283"/>
                  </a:cubicBezTo>
                </a:path>
              </a:pathLst>
            </a:custGeom>
            <a:noFill/>
            <a:ln w="28575">
              <a:solidFill>
                <a:srgbClr val="000066"/>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solidFill>
                  <a:srgbClr val="000066"/>
                </a:solidFill>
              </a:endParaRPr>
            </a:p>
          </p:txBody>
        </p:sp>
        <p:sp>
          <p:nvSpPr>
            <p:cNvPr id="6178" name="Freeform 237"/>
            <p:cNvSpPr>
              <a:spLocks/>
            </p:cNvSpPr>
            <p:nvPr/>
          </p:nvSpPr>
          <p:spPr bwMode="auto">
            <a:xfrm>
              <a:off x="3576" y="356"/>
              <a:ext cx="622" cy="475"/>
            </a:xfrm>
            <a:custGeom>
              <a:avLst/>
              <a:gdLst>
                <a:gd name="T0" fmla="*/ 64 w 622"/>
                <a:gd name="T1" fmla="*/ 214 h 475"/>
                <a:gd name="T2" fmla="*/ 94 w 622"/>
                <a:gd name="T3" fmla="*/ 143 h 475"/>
                <a:gd name="T4" fmla="*/ 82 w 622"/>
                <a:gd name="T5" fmla="*/ 190 h 475"/>
                <a:gd name="T6" fmla="*/ 112 w 622"/>
                <a:gd name="T7" fmla="*/ 155 h 475"/>
                <a:gd name="T8" fmla="*/ 207 w 622"/>
                <a:gd name="T9" fmla="*/ 83 h 475"/>
                <a:gd name="T10" fmla="*/ 207 w 622"/>
                <a:gd name="T11" fmla="*/ 119 h 475"/>
                <a:gd name="T12" fmla="*/ 284 w 622"/>
                <a:gd name="T13" fmla="*/ 54 h 475"/>
                <a:gd name="T14" fmla="*/ 355 w 622"/>
                <a:gd name="T15" fmla="*/ 18 h 475"/>
                <a:gd name="T16" fmla="*/ 355 w 622"/>
                <a:gd name="T17" fmla="*/ 36 h 475"/>
                <a:gd name="T18" fmla="*/ 397 w 622"/>
                <a:gd name="T19" fmla="*/ 66 h 475"/>
                <a:gd name="T20" fmla="*/ 450 w 622"/>
                <a:gd name="T21" fmla="*/ 30 h 475"/>
                <a:gd name="T22" fmla="*/ 492 w 622"/>
                <a:gd name="T23" fmla="*/ 0 h 475"/>
                <a:gd name="T24" fmla="*/ 462 w 622"/>
                <a:gd name="T25" fmla="*/ 72 h 475"/>
                <a:gd name="T26" fmla="*/ 587 w 622"/>
                <a:gd name="T27" fmla="*/ 24 h 475"/>
                <a:gd name="T28" fmla="*/ 587 w 622"/>
                <a:gd name="T29" fmla="*/ 72 h 475"/>
                <a:gd name="T30" fmla="*/ 539 w 622"/>
                <a:gd name="T31" fmla="*/ 113 h 475"/>
                <a:gd name="T32" fmla="*/ 539 w 622"/>
                <a:gd name="T33" fmla="*/ 125 h 475"/>
                <a:gd name="T34" fmla="*/ 563 w 622"/>
                <a:gd name="T35" fmla="*/ 172 h 475"/>
                <a:gd name="T36" fmla="*/ 527 w 622"/>
                <a:gd name="T37" fmla="*/ 202 h 475"/>
                <a:gd name="T38" fmla="*/ 599 w 622"/>
                <a:gd name="T39" fmla="*/ 178 h 475"/>
                <a:gd name="T40" fmla="*/ 539 w 622"/>
                <a:gd name="T41" fmla="*/ 256 h 475"/>
                <a:gd name="T42" fmla="*/ 456 w 622"/>
                <a:gd name="T43" fmla="*/ 303 h 475"/>
                <a:gd name="T44" fmla="*/ 379 w 622"/>
                <a:gd name="T45" fmla="*/ 374 h 475"/>
                <a:gd name="T46" fmla="*/ 462 w 622"/>
                <a:gd name="T47" fmla="*/ 386 h 475"/>
                <a:gd name="T48" fmla="*/ 308 w 622"/>
                <a:gd name="T49" fmla="*/ 428 h 475"/>
                <a:gd name="T50" fmla="*/ 213 w 622"/>
                <a:gd name="T51" fmla="*/ 452 h 475"/>
                <a:gd name="T52" fmla="*/ 207 w 622"/>
                <a:gd name="T53" fmla="*/ 475 h 475"/>
                <a:gd name="T54" fmla="*/ 123 w 622"/>
                <a:gd name="T55" fmla="*/ 440 h 475"/>
                <a:gd name="T56" fmla="*/ 70 w 622"/>
                <a:gd name="T57" fmla="*/ 392 h 475"/>
                <a:gd name="T58" fmla="*/ 34 w 622"/>
                <a:gd name="T59" fmla="*/ 368 h 475"/>
                <a:gd name="T60" fmla="*/ 34 w 622"/>
                <a:gd name="T61" fmla="*/ 297 h 475"/>
                <a:gd name="T62" fmla="*/ 34 w 622"/>
                <a:gd name="T63" fmla="*/ 256 h 47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2"/>
                <a:gd name="T97" fmla="*/ 0 h 475"/>
                <a:gd name="T98" fmla="*/ 622 w 622"/>
                <a:gd name="T99" fmla="*/ 475 h 47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2" h="475">
                  <a:moveTo>
                    <a:pt x="5" y="315"/>
                  </a:moveTo>
                  <a:cubicBezTo>
                    <a:pt x="18" y="275"/>
                    <a:pt x="27" y="239"/>
                    <a:pt x="64" y="214"/>
                  </a:cubicBezTo>
                  <a:cubicBezTo>
                    <a:pt x="78" y="171"/>
                    <a:pt x="69" y="188"/>
                    <a:pt x="88" y="161"/>
                  </a:cubicBezTo>
                  <a:cubicBezTo>
                    <a:pt x="90" y="155"/>
                    <a:pt x="94" y="137"/>
                    <a:pt x="94" y="143"/>
                  </a:cubicBezTo>
                  <a:cubicBezTo>
                    <a:pt x="94" y="153"/>
                    <a:pt x="90" y="162"/>
                    <a:pt x="88" y="172"/>
                  </a:cubicBezTo>
                  <a:cubicBezTo>
                    <a:pt x="86" y="178"/>
                    <a:pt x="76" y="190"/>
                    <a:pt x="82" y="190"/>
                  </a:cubicBezTo>
                  <a:cubicBezTo>
                    <a:pt x="89" y="190"/>
                    <a:pt x="89" y="177"/>
                    <a:pt x="94" y="172"/>
                  </a:cubicBezTo>
                  <a:cubicBezTo>
                    <a:pt x="99" y="166"/>
                    <a:pt x="106" y="160"/>
                    <a:pt x="112" y="155"/>
                  </a:cubicBezTo>
                  <a:cubicBezTo>
                    <a:pt x="127" y="143"/>
                    <a:pt x="165" y="131"/>
                    <a:pt x="165" y="131"/>
                  </a:cubicBezTo>
                  <a:cubicBezTo>
                    <a:pt x="178" y="111"/>
                    <a:pt x="194" y="103"/>
                    <a:pt x="207" y="83"/>
                  </a:cubicBezTo>
                  <a:cubicBezTo>
                    <a:pt x="217" y="113"/>
                    <a:pt x="215" y="95"/>
                    <a:pt x="201" y="137"/>
                  </a:cubicBezTo>
                  <a:cubicBezTo>
                    <a:pt x="199" y="143"/>
                    <a:pt x="205" y="125"/>
                    <a:pt x="207" y="119"/>
                  </a:cubicBezTo>
                  <a:cubicBezTo>
                    <a:pt x="209" y="112"/>
                    <a:pt x="218" y="111"/>
                    <a:pt x="224" y="107"/>
                  </a:cubicBezTo>
                  <a:cubicBezTo>
                    <a:pt x="256" y="60"/>
                    <a:pt x="240" y="79"/>
                    <a:pt x="284" y="54"/>
                  </a:cubicBezTo>
                  <a:cubicBezTo>
                    <a:pt x="296" y="47"/>
                    <a:pt x="306" y="34"/>
                    <a:pt x="319" y="30"/>
                  </a:cubicBezTo>
                  <a:cubicBezTo>
                    <a:pt x="331" y="26"/>
                    <a:pt x="355" y="18"/>
                    <a:pt x="355" y="18"/>
                  </a:cubicBezTo>
                  <a:cubicBezTo>
                    <a:pt x="361" y="20"/>
                    <a:pt x="373" y="18"/>
                    <a:pt x="373" y="24"/>
                  </a:cubicBezTo>
                  <a:cubicBezTo>
                    <a:pt x="373" y="31"/>
                    <a:pt x="359" y="30"/>
                    <a:pt x="355" y="36"/>
                  </a:cubicBezTo>
                  <a:cubicBezTo>
                    <a:pt x="348" y="47"/>
                    <a:pt x="343" y="72"/>
                    <a:pt x="343" y="72"/>
                  </a:cubicBezTo>
                  <a:cubicBezTo>
                    <a:pt x="365" y="78"/>
                    <a:pt x="375" y="73"/>
                    <a:pt x="397" y="66"/>
                  </a:cubicBezTo>
                  <a:cubicBezTo>
                    <a:pt x="409" y="58"/>
                    <a:pt x="420" y="50"/>
                    <a:pt x="432" y="42"/>
                  </a:cubicBezTo>
                  <a:cubicBezTo>
                    <a:pt x="438" y="38"/>
                    <a:pt x="450" y="30"/>
                    <a:pt x="450" y="30"/>
                  </a:cubicBezTo>
                  <a:cubicBezTo>
                    <a:pt x="452" y="24"/>
                    <a:pt x="451" y="16"/>
                    <a:pt x="456" y="12"/>
                  </a:cubicBezTo>
                  <a:cubicBezTo>
                    <a:pt x="466" y="5"/>
                    <a:pt x="492" y="0"/>
                    <a:pt x="492" y="0"/>
                  </a:cubicBezTo>
                  <a:cubicBezTo>
                    <a:pt x="488" y="12"/>
                    <a:pt x="484" y="24"/>
                    <a:pt x="480" y="36"/>
                  </a:cubicBezTo>
                  <a:cubicBezTo>
                    <a:pt x="480" y="37"/>
                    <a:pt x="457" y="67"/>
                    <a:pt x="462" y="72"/>
                  </a:cubicBezTo>
                  <a:cubicBezTo>
                    <a:pt x="467" y="77"/>
                    <a:pt x="497" y="54"/>
                    <a:pt x="498" y="54"/>
                  </a:cubicBezTo>
                  <a:cubicBezTo>
                    <a:pt x="526" y="41"/>
                    <a:pt x="558" y="34"/>
                    <a:pt x="587" y="24"/>
                  </a:cubicBezTo>
                  <a:cubicBezTo>
                    <a:pt x="599" y="20"/>
                    <a:pt x="622" y="12"/>
                    <a:pt x="622" y="12"/>
                  </a:cubicBezTo>
                  <a:cubicBezTo>
                    <a:pt x="616" y="43"/>
                    <a:pt x="613" y="55"/>
                    <a:pt x="587" y="72"/>
                  </a:cubicBezTo>
                  <a:cubicBezTo>
                    <a:pt x="575" y="80"/>
                    <a:pt x="551" y="95"/>
                    <a:pt x="551" y="95"/>
                  </a:cubicBezTo>
                  <a:cubicBezTo>
                    <a:pt x="547" y="101"/>
                    <a:pt x="545" y="108"/>
                    <a:pt x="539" y="113"/>
                  </a:cubicBezTo>
                  <a:cubicBezTo>
                    <a:pt x="534" y="117"/>
                    <a:pt x="521" y="113"/>
                    <a:pt x="521" y="119"/>
                  </a:cubicBezTo>
                  <a:cubicBezTo>
                    <a:pt x="521" y="125"/>
                    <a:pt x="533" y="124"/>
                    <a:pt x="539" y="125"/>
                  </a:cubicBezTo>
                  <a:cubicBezTo>
                    <a:pt x="563" y="128"/>
                    <a:pt x="586" y="129"/>
                    <a:pt x="610" y="131"/>
                  </a:cubicBezTo>
                  <a:cubicBezTo>
                    <a:pt x="548" y="174"/>
                    <a:pt x="594" y="136"/>
                    <a:pt x="563" y="172"/>
                  </a:cubicBezTo>
                  <a:cubicBezTo>
                    <a:pt x="557" y="178"/>
                    <a:pt x="552" y="185"/>
                    <a:pt x="545" y="190"/>
                  </a:cubicBezTo>
                  <a:cubicBezTo>
                    <a:pt x="539" y="195"/>
                    <a:pt x="520" y="201"/>
                    <a:pt x="527" y="202"/>
                  </a:cubicBezTo>
                  <a:cubicBezTo>
                    <a:pt x="545" y="205"/>
                    <a:pt x="563" y="198"/>
                    <a:pt x="581" y="196"/>
                  </a:cubicBezTo>
                  <a:cubicBezTo>
                    <a:pt x="587" y="190"/>
                    <a:pt x="596" y="170"/>
                    <a:pt x="599" y="178"/>
                  </a:cubicBezTo>
                  <a:cubicBezTo>
                    <a:pt x="601" y="185"/>
                    <a:pt x="584" y="224"/>
                    <a:pt x="575" y="232"/>
                  </a:cubicBezTo>
                  <a:cubicBezTo>
                    <a:pt x="564" y="241"/>
                    <a:pt x="539" y="256"/>
                    <a:pt x="539" y="256"/>
                  </a:cubicBezTo>
                  <a:cubicBezTo>
                    <a:pt x="520" y="283"/>
                    <a:pt x="506" y="286"/>
                    <a:pt x="474" y="297"/>
                  </a:cubicBezTo>
                  <a:cubicBezTo>
                    <a:pt x="468" y="299"/>
                    <a:pt x="456" y="303"/>
                    <a:pt x="456" y="303"/>
                  </a:cubicBezTo>
                  <a:cubicBezTo>
                    <a:pt x="499" y="317"/>
                    <a:pt x="485" y="304"/>
                    <a:pt x="504" y="333"/>
                  </a:cubicBezTo>
                  <a:cubicBezTo>
                    <a:pt x="468" y="357"/>
                    <a:pt x="421" y="364"/>
                    <a:pt x="379" y="374"/>
                  </a:cubicBezTo>
                  <a:cubicBezTo>
                    <a:pt x="405" y="383"/>
                    <a:pt x="425" y="376"/>
                    <a:pt x="450" y="368"/>
                  </a:cubicBezTo>
                  <a:cubicBezTo>
                    <a:pt x="454" y="374"/>
                    <a:pt x="464" y="379"/>
                    <a:pt x="462" y="386"/>
                  </a:cubicBezTo>
                  <a:cubicBezTo>
                    <a:pt x="460" y="392"/>
                    <a:pt x="450" y="389"/>
                    <a:pt x="444" y="392"/>
                  </a:cubicBezTo>
                  <a:cubicBezTo>
                    <a:pt x="392" y="418"/>
                    <a:pt x="367" y="423"/>
                    <a:pt x="308" y="428"/>
                  </a:cubicBezTo>
                  <a:cubicBezTo>
                    <a:pt x="223" y="407"/>
                    <a:pt x="335" y="427"/>
                    <a:pt x="290" y="446"/>
                  </a:cubicBezTo>
                  <a:cubicBezTo>
                    <a:pt x="266" y="456"/>
                    <a:pt x="239" y="450"/>
                    <a:pt x="213" y="452"/>
                  </a:cubicBezTo>
                  <a:cubicBezTo>
                    <a:pt x="217" y="458"/>
                    <a:pt x="226" y="462"/>
                    <a:pt x="224" y="469"/>
                  </a:cubicBezTo>
                  <a:cubicBezTo>
                    <a:pt x="222" y="475"/>
                    <a:pt x="213" y="475"/>
                    <a:pt x="207" y="475"/>
                  </a:cubicBezTo>
                  <a:cubicBezTo>
                    <a:pt x="184" y="475"/>
                    <a:pt x="146" y="461"/>
                    <a:pt x="123" y="458"/>
                  </a:cubicBezTo>
                  <a:cubicBezTo>
                    <a:pt x="95" y="448"/>
                    <a:pt x="106" y="457"/>
                    <a:pt x="123" y="440"/>
                  </a:cubicBezTo>
                  <a:cubicBezTo>
                    <a:pt x="161" y="401"/>
                    <a:pt x="177" y="414"/>
                    <a:pt x="82" y="422"/>
                  </a:cubicBezTo>
                  <a:cubicBezTo>
                    <a:pt x="43" y="435"/>
                    <a:pt x="57" y="412"/>
                    <a:pt x="70" y="392"/>
                  </a:cubicBezTo>
                  <a:cubicBezTo>
                    <a:pt x="54" y="390"/>
                    <a:pt x="36" y="395"/>
                    <a:pt x="23" y="386"/>
                  </a:cubicBezTo>
                  <a:cubicBezTo>
                    <a:pt x="17" y="382"/>
                    <a:pt x="36" y="375"/>
                    <a:pt x="34" y="368"/>
                  </a:cubicBezTo>
                  <a:cubicBezTo>
                    <a:pt x="33" y="362"/>
                    <a:pt x="23" y="365"/>
                    <a:pt x="17" y="363"/>
                  </a:cubicBezTo>
                  <a:cubicBezTo>
                    <a:pt x="0" y="338"/>
                    <a:pt x="4" y="307"/>
                    <a:pt x="34" y="297"/>
                  </a:cubicBezTo>
                  <a:cubicBezTo>
                    <a:pt x="28" y="295"/>
                    <a:pt x="20" y="296"/>
                    <a:pt x="17" y="291"/>
                  </a:cubicBezTo>
                  <a:cubicBezTo>
                    <a:pt x="14" y="285"/>
                    <a:pt x="27" y="256"/>
                    <a:pt x="34" y="256"/>
                  </a:cubicBezTo>
                </a:path>
              </a:pathLst>
            </a:custGeom>
            <a:noFill/>
            <a:ln w="19050">
              <a:solidFill>
                <a:srgbClr val="000066"/>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solidFill>
                  <a:srgbClr val="000066"/>
                </a:solidFill>
              </a:endParaRPr>
            </a:p>
          </p:txBody>
        </p:sp>
        <p:sp>
          <p:nvSpPr>
            <p:cNvPr id="6179" name="Freeform 238"/>
            <p:cNvSpPr>
              <a:spLocks/>
            </p:cNvSpPr>
            <p:nvPr/>
          </p:nvSpPr>
          <p:spPr bwMode="auto">
            <a:xfrm>
              <a:off x="3468" y="352"/>
              <a:ext cx="196" cy="123"/>
            </a:xfrm>
            <a:custGeom>
              <a:avLst/>
              <a:gdLst>
                <a:gd name="T0" fmla="*/ 0 w 196"/>
                <a:gd name="T1" fmla="*/ 123 h 123"/>
                <a:gd name="T2" fmla="*/ 142 w 196"/>
                <a:gd name="T3" fmla="*/ 40 h 123"/>
                <a:gd name="T4" fmla="*/ 196 w 196"/>
                <a:gd name="T5" fmla="*/ 10 h 123"/>
                <a:gd name="T6" fmla="*/ 113 w 196"/>
                <a:gd name="T7" fmla="*/ 22 h 123"/>
                <a:gd name="T8" fmla="*/ 95 w 196"/>
                <a:gd name="T9" fmla="*/ 28 h 123"/>
                <a:gd name="T10" fmla="*/ 154 w 196"/>
                <a:gd name="T11" fmla="*/ 81 h 123"/>
                <a:gd name="T12" fmla="*/ 196 w 196"/>
                <a:gd name="T13" fmla="*/ 4 h 123"/>
                <a:gd name="T14" fmla="*/ 0 60000 65536"/>
                <a:gd name="T15" fmla="*/ 0 60000 65536"/>
                <a:gd name="T16" fmla="*/ 0 60000 65536"/>
                <a:gd name="T17" fmla="*/ 0 60000 65536"/>
                <a:gd name="T18" fmla="*/ 0 60000 65536"/>
                <a:gd name="T19" fmla="*/ 0 60000 65536"/>
                <a:gd name="T20" fmla="*/ 0 60000 65536"/>
                <a:gd name="T21" fmla="*/ 0 w 196"/>
                <a:gd name="T22" fmla="*/ 0 h 123"/>
                <a:gd name="T23" fmla="*/ 196 w 196"/>
                <a:gd name="T24" fmla="*/ 123 h 1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6" h="123">
                  <a:moveTo>
                    <a:pt x="0" y="123"/>
                  </a:moveTo>
                  <a:cubicBezTo>
                    <a:pt x="45" y="93"/>
                    <a:pt x="97" y="71"/>
                    <a:pt x="142" y="40"/>
                  </a:cubicBezTo>
                  <a:cubicBezTo>
                    <a:pt x="159" y="28"/>
                    <a:pt x="196" y="10"/>
                    <a:pt x="196" y="10"/>
                  </a:cubicBezTo>
                  <a:cubicBezTo>
                    <a:pt x="166" y="0"/>
                    <a:pt x="143" y="12"/>
                    <a:pt x="113" y="22"/>
                  </a:cubicBezTo>
                  <a:cubicBezTo>
                    <a:pt x="107" y="24"/>
                    <a:pt x="95" y="28"/>
                    <a:pt x="95" y="28"/>
                  </a:cubicBezTo>
                  <a:cubicBezTo>
                    <a:pt x="121" y="46"/>
                    <a:pt x="123" y="72"/>
                    <a:pt x="154" y="81"/>
                  </a:cubicBezTo>
                  <a:cubicBezTo>
                    <a:pt x="175" y="52"/>
                    <a:pt x="196" y="47"/>
                    <a:pt x="196" y="4"/>
                  </a:cubicBezTo>
                </a:path>
              </a:pathLst>
            </a:custGeom>
            <a:noFill/>
            <a:ln w="19050">
              <a:solidFill>
                <a:srgbClr val="000066"/>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solidFill>
                  <a:srgbClr val="000066"/>
                </a:solidFill>
              </a:endParaRPr>
            </a:p>
          </p:txBody>
        </p:sp>
        <p:sp>
          <p:nvSpPr>
            <p:cNvPr id="6180" name="Freeform 239"/>
            <p:cNvSpPr>
              <a:spLocks/>
            </p:cNvSpPr>
            <p:nvPr/>
          </p:nvSpPr>
          <p:spPr bwMode="auto">
            <a:xfrm>
              <a:off x="3895" y="938"/>
              <a:ext cx="434" cy="71"/>
            </a:xfrm>
            <a:custGeom>
              <a:avLst/>
              <a:gdLst>
                <a:gd name="T0" fmla="*/ 434 w 434"/>
                <a:gd name="T1" fmla="*/ 48 h 71"/>
                <a:gd name="T2" fmla="*/ 345 w 434"/>
                <a:gd name="T3" fmla="*/ 30 h 71"/>
                <a:gd name="T4" fmla="*/ 6 w 434"/>
                <a:gd name="T5" fmla="*/ 42 h 71"/>
                <a:gd name="T6" fmla="*/ 24 w 434"/>
                <a:gd name="T7" fmla="*/ 36 h 71"/>
                <a:gd name="T8" fmla="*/ 60 w 434"/>
                <a:gd name="T9" fmla="*/ 12 h 71"/>
                <a:gd name="T10" fmla="*/ 107 w 434"/>
                <a:gd name="T11" fmla="*/ 0 h 71"/>
                <a:gd name="T12" fmla="*/ 101 w 434"/>
                <a:gd name="T13" fmla="*/ 71 h 71"/>
                <a:gd name="T14" fmla="*/ 30 w 434"/>
                <a:gd name="T15" fmla="*/ 42 h 71"/>
                <a:gd name="T16" fmla="*/ 12 w 434"/>
                <a:gd name="T17" fmla="*/ 30 h 7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34"/>
                <a:gd name="T28" fmla="*/ 0 h 71"/>
                <a:gd name="T29" fmla="*/ 434 w 434"/>
                <a:gd name="T30" fmla="*/ 71 h 7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34" h="71">
                  <a:moveTo>
                    <a:pt x="434" y="48"/>
                  </a:moveTo>
                  <a:cubicBezTo>
                    <a:pt x="405" y="38"/>
                    <a:pt x="374" y="40"/>
                    <a:pt x="345" y="30"/>
                  </a:cubicBezTo>
                  <a:cubicBezTo>
                    <a:pt x="232" y="34"/>
                    <a:pt x="119" y="42"/>
                    <a:pt x="6" y="42"/>
                  </a:cubicBezTo>
                  <a:cubicBezTo>
                    <a:pt x="0" y="42"/>
                    <a:pt x="18" y="39"/>
                    <a:pt x="24" y="36"/>
                  </a:cubicBezTo>
                  <a:cubicBezTo>
                    <a:pt x="37" y="29"/>
                    <a:pt x="48" y="20"/>
                    <a:pt x="60" y="12"/>
                  </a:cubicBezTo>
                  <a:cubicBezTo>
                    <a:pt x="73" y="3"/>
                    <a:pt x="107" y="0"/>
                    <a:pt x="107" y="0"/>
                  </a:cubicBezTo>
                  <a:cubicBezTo>
                    <a:pt x="116" y="26"/>
                    <a:pt x="110" y="46"/>
                    <a:pt x="101" y="71"/>
                  </a:cubicBezTo>
                  <a:cubicBezTo>
                    <a:pt x="79" y="57"/>
                    <a:pt x="55" y="50"/>
                    <a:pt x="30" y="42"/>
                  </a:cubicBezTo>
                  <a:cubicBezTo>
                    <a:pt x="10" y="35"/>
                    <a:pt x="12" y="42"/>
                    <a:pt x="12" y="30"/>
                  </a:cubicBezTo>
                </a:path>
              </a:pathLst>
            </a:custGeom>
            <a:noFill/>
            <a:ln w="19050">
              <a:solidFill>
                <a:srgbClr val="000066"/>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solidFill>
                  <a:srgbClr val="000066"/>
                </a:solidFill>
              </a:endParaRPr>
            </a:p>
          </p:txBody>
        </p:sp>
        <p:sp>
          <p:nvSpPr>
            <p:cNvPr id="6181" name="Text Box 240"/>
            <p:cNvSpPr txBox="1">
              <a:spLocks noChangeArrowheads="1"/>
            </p:cNvSpPr>
            <p:nvPr/>
          </p:nvSpPr>
          <p:spPr bwMode="auto">
            <a:xfrm>
              <a:off x="4032" y="798"/>
              <a:ext cx="594"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2000" b="1">
                  <a:solidFill>
                    <a:srgbClr val="000066"/>
                  </a:solidFill>
                  <a:latin typeface="Bradley Hand ITC" pitchFamily="66" charset="0"/>
                </a:rPr>
                <a:t>north</a:t>
              </a:r>
            </a:p>
          </p:txBody>
        </p:sp>
        <p:sp>
          <p:nvSpPr>
            <p:cNvPr id="6182" name="Text Box 241"/>
            <p:cNvSpPr txBox="1">
              <a:spLocks noChangeArrowheads="1"/>
            </p:cNvSpPr>
            <p:nvPr/>
          </p:nvSpPr>
          <p:spPr bwMode="auto">
            <a:xfrm>
              <a:off x="3216" y="798"/>
              <a:ext cx="503"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2000" b="1">
                  <a:solidFill>
                    <a:srgbClr val="000066"/>
                  </a:solidFill>
                  <a:latin typeface="Bradley Hand ITC" pitchFamily="66" charset="0"/>
                </a:rPr>
                <a:t>crew</a:t>
              </a:r>
            </a:p>
          </p:txBody>
        </p:sp>
      </p:grpSp>
      <p:sp>
        <p:nvSpPr>
          <p:cNvPr id="162058" name="Text Box 266"/>
          <p:cNvSpPr txBox="1">
            <a:spLocks noChangeArrowheads="1"/>
          </p:cNvSpPr>
          <p:nvPr/>
        </p:nvSpPr>
        <p:spPr bwMode="auto">
          <a:xfrm>
            <a:off x="5991225" y="3933825"/>
            <a:ext cx="13954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solidFill>
                  <a:srgbClr val="000066"/>
                </a:solidFill>
              </a:rPr>
              <a:t>1 chain in 36 sec</a:t>
            </a:r>
          </a:p>
        </p:txBody>
      </p:sp>
      <p:sp>
        <p:nvSpPr>
          <p:cNvPr id="162059" name="Text Box 267"/>
          <p:cNvSpPr txBox="1">
            <a:spLocks noChangeArrowheads="1"/>
          </p:cNvSpPr>
          <p:nvPr/>
        </p:nvSpPr>
        <p:spPr bwMode="auto">
          <a:xfrm>
            <a:off x="5114925" y="3759200"/>
            <a:ext cx="8890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lnSpc>
                <a:spcPct val="200000"/>
              </a:lnSpc>
            </a:pPr>
            <a:r>
              <a:rPr lang="en-US" altLang="en-US" sz="1200" b="1">
                <a:solidFill>
                  <a:srgbClr val="000066"/>
                </a:solidFill>
              </a:rPr>
              <a:t>1 chain</a:t>
            </a:r>
          </a:p>
          <a:p>
            <a:pPr eaLnBrk="1" hangingPunct="1">
              <a:lnSpc>
                <a:spcPct val="50000"/>
              </a:lnSpc>
            </a:pPr>
            <a:r>
              <a:rPr lang="en-US" altLang="en-US" sz="1200" b="1">
                <a:solidFill>
                  <a:srgbClr val="000066"/>
                </a:solidFill>
              </a:rPr>
              <a:t> in 30 min</a:t>
            </a:r>
          </a:p>
        </p:txBody>
      </p:sp>
      <p:sp>
        <p:nvSpPr>
          <p:cNvPr id="6187" name="Slide Number Placeholder 4"/>
          <p:cNvSpPr txBox="1">
            <a:spLocks noGrp="1"/>
          </p:cNvSpPr>
          <p:nvPr/>
        </p:nvSpPr>
        <p:spPr bwMode="auto">
          <a:xfrm>
            <a:off x="7848600" y="6629400"/>
            <a:ext cx="12446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r"/>
            <a:r>
              <a:rPr lang="en-US" altLang="en-US" sz="1000"/>
              <a:t>12-</a:t>
            </a:r>
            <a:fld id="{2D1B4A10-C2C7-4D7C-B1E9-C3E3C898BE29}" type="slidenum">
              <a:rPr lang="en-US" altLang="en-US" sz="1000"/>
              <a:pPr algn="r"/>
              <a:t>118</a:t>
            </a:fld>
            <a:r>
              <a:rPr lang="en-US" altLang="en-US" sz="1000"/>
              <a:t>-S290-EP</a:t>
            </a:r>
          </a:p>
        </p:txBody>
      </p:sp>
      <p:pic>
        <p:nvPicPr>
          <p:cNvPr id="5" name="u12_57.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15429" t="5030" r="15990" b="6275"/>
          <a:stretch/>
        </p:blipFill>
        <p:spPr>
          <a:xfrm>
            <a:off x="495614" y="574786"/>
            <a:ext cx="3648361" cy="2654078"/>
          </a:xfrm>
          <a:prstGeom prst="rect">
            <a:avLst/>
          </a:prstGeom>
          <a:ln w="107950" cap="rnd">
            <a:solidFill>
              <a:srgbClr val="C8C6BD"/>
            </a:solidFill>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171450" prst="hardEdge"/>
            <a:extrusionClr>
              <a:srgbClr val="FFFFFF"/>
            </a:extrusionClr>
          </a:sp3d>
        </p:spPr>
      </p:pic>
      <p:sp>
        <p:nvSpPr>
          <p:cNvPr id="40" name="TextBox 39"/>
          <p:cNvSpPr txBox="1"/>
          <p:nvPr/>
        </p:nvSpPr>
        <p:spPr>
          <a:xfrm>
            <a:off x="481045" y="3282563"/>
            <a:ext cx="3582955" cy="276999"/>
          </a:xfrm>
          <a:prstGeom prst="rect">
            <a:avLst/>
          </a:prstGeom>
          <a:noFill/>
        </p:spPr>
        <p:txBody>
          <a:bodyPr wrap="square" rtlCol="0">
            <a:spAutoFit/>
          </a:bodyPr>
          <a:lstStyle/>
          <a:p>
            <a:r>
              <a:rPr lang="en-US" sz="1200" dirty="0" smtClean="0"/>
              <a:t>Click image to play video clip</a:t>
            </a:r>
            <a:endParaRPr lang="en-US" sz="1200"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202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200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200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200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200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200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20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20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20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20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20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201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6201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6202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6205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620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5"/>
                    </p:tgtEl>
                  </p:cond>
                </p:stCondLst>
                <p:endSync evt="end" delay="0">
                  <p:rtn val="all"/>
                </p:endSync>
                <p:childTnLst>
                  <p:par>
                    <p:cTn id="48" fill="hold">
                      <p:stCondLst>
                        <p:cond delay="0"/>
                      </p:stCondLst>
                      <p:childTnLst>
                        <p:par>
                          <p:cTn id="49" fill="hold">
                            <p:stCondLst>
                              <p:cond delay="0"/>
                            </p:stCondLst>
                            <p:childTnLst>
                              <p:par>
                                <p:cTn id="50" presetID="2" presetClass="mediacall" presetSubtype="0" fill="hold" nodeType="clickEffect">
                                  <p:stCondLst>
                                    <p:cond delay="0"/>
                                  </p:stCondLst>
                                  <p:childTnLst>
                                    <p:cmd type="call" cmd="togglePause">
                                      <p:cBhvr>
                                        <p:cTn id="51" dur="1" fill="hold"/>
                                        <p:tgtEl>
                                          <p:spTgt spid="5"/>
                                        </p:tgtEl>
                                      </p:cBhvr>
                                    </p:cmd>
                                  </p:childTnLst>
                                </p:cTn>
                              </p:par>
                            </p:childTnLst>
                          </p:cTn>
                        </p:par>
                      </p:childTnLst>
                    </p:cTn>
                  </p:par>
                </p:childTnLst>
              </p:cTn>
              <p:nextCondLst>
                <p:cond evt="onClick" delay="0">
                  <p:tgtEl>
                    <p:spTgt spid="5"/>
                  </p:tgtEl>
                </p:cond>
              </p:nextCondLst>
            </p:seq>
            <p:video fullScrn="1">
              <p:cMediaNode vol="80000">
                <p:cTn id="52" fill="hold" display="0">
                  <p:stCondLst>
                    <p:cond delay="indefinite"/>
                  </p:stCondLst>
                </p:cTn>
                <p:tgtEl>
                  <p:spTgt spid="5"/>
                </p:tgtEl>
              </p:cMediaNode>
            </p:video>
          </p:childTnLst>
        </p:cTn>
      </p:par>
    </p:tnLst>
    <p:bldLst>
      <p:bldP spid="162024" grpId="0"/>
      <p:bldP spid="162005" grpId="0"/>
      <p:bldP spid="162006" grpId="0"/>
      <p:bldP spid="162007" grpId="0"/>
      <p:bldP spid="162008" grpId="0"/>
      <p:bldP spid="162009" grpId="0"/>
      <p:bldP spid="162010" grpId="0"/>
      <p:bldP spid="162011" grpId="0"/>
      <p:bldP spid="162012" grpId="0"/>
      <p:bldP spid="162013" grpId="0"/>
      <p:bldP spid="162014" grpId="0"/>
      <p:bldP spid="162015" grpId="0"/>
      <p:bldP spid="162016" grpId="0"/>
      <p:bldP spid="162021" grpId="0"/>
      <p:bldP spid="162058" grpId="0"/>
      <p:bldP spid="16205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Number Placeholder 3"/>
          <p:cNvSpPr>
            <a:spLocks noGrp="1"/>
          </p:cNvSpPr>
          <p:nvPr>
            <p:ph type="sldNum" sz="quarter" idx="4294967295"/>
          </p:nvPr>
        </p:nvSpPr>
        <p:spPr bwMode="auto">
          <a:xfrm>
            <a:off x="6959600" y="6537325"/>
            <a:ext cx="2133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r"/>
            <a:r>
              <a:rPr lang="en-US" altLang="en-US" sz="1400"/>
              <a:t>12-</a:t>
            </a:r>
            <a:fld id="{30BBC26C-39BB-4324-AFA5-91442BA35C73}" type="slidenum">
              <a:rPr lang="en-US" altLang="en-US" sz="1400"/>
              <a:pPr algn="r"/>
              <a:t>119</a:t>
            </a:fld>
            <a:r>
              <a:rPr lang="en-US" altLang="en-US" sz="1400"/>
              <a:t>-S290-EP</a:t>
            </a:r>
          </a:p>
        </p:txBody>
      </p:sp>
      <p:pic>
        <p:nvPicPr>
          <p:cNvPr id="120835" name="Picture 2" descr="bluegreen swirl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9196388"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6" name="Rectangle 3"/>
          <p:cNvSpPr>
            <a:spLocks noChangeArrowheads="1"/>
          </p:cNvSpPr>
          <p:nvPr/>
        </p:nvSpPr>
        <p:spPr bwMode="auto">
          <a:xfrm>
            <a:off x="2514600" y="990600"/>
            <a:ext cx="6096000" cy="5334000"/>
          </a:xfrm>
          <a:prstGeom prst="rect">
            <a:avLst/>
          </a:prstGeom>
          <a:solidFill>
            <a:schemeClr val="bg1"/>
          </a:solidFill>
          <a:ln w="25400">
            <a:solidFill>
              <a:schemeClr val="tx1"/>
            </a:solidFill>
            <a:miter lim="800000"/>
            <a:headEnd/>
            <a:tailEnd/>
          </a:ln>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p>
        </p:txBody>
      </p:sp>
      <p:sp>
        <p:nvSpPr>
          <p:cNvPr id="120837" name="Rectangle 4"/>
          <p:cNvSpPr>
            <a:spLocks noChangeArrowheads="1"/>
          </p:cNvSpPr>
          <p:nvPr/>
        </p:nvSpPr>
        <p:spPr bwMode="auto">
          <a:xfrm>
            <a:off x="790575" y="234950"/>
            <a:ext cx="777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r>
              <a:rPr lang="en-US" altLang="en-US" sz="3600" b="1"/>
              <a:t>ROS-Ratio Table</a:t>
            </a:r>
          </a:p>
        </p:txBody>
      </p:sp>
      <p:sp>
        <p:nvSpPr>
          <p:cNvPr id="277509" name="Oval 5"/>
          <p:cNvSpPr>
            <a:spLocks noChangeArrowheads="1"/>
          </p:cNvSpPr>
          <p:nvPr/>
        </p:nvSpPr>
        <p:spPr bwMode="auto">
          <a:xfrm>
            <a:off x="2667000" y="4953000"/>
            <a:ext cx="457200" cy="304800"/>
          </a:xfrm>
          <a:prstGeom prst="ellipse">
            <a:avLst/>
          </a:prstGeom>
          <a:noFill/>
          <a:ln w="3810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p>
        </p:txBody>
      </p:sp>
      <p:sp>
        <p:nvSpPr>
          <p:cNvPr id="277510" name="Oval 6"/>
          <p:cNvSpPr>
            <a:spLocks noChangeArrowheads="1"/>
          </p:cNvSpPr>
          <p:nvPr/>
        </p:nvSpPr>
        <p:spPr bwMode="auto">
          <a:xfrm>
            <a:off x="3505200" y="1295400"/>
            <a:ext cx="685800" cy="685800"/>
          </a:xfrm>
          <a:prstGeom prst="ellipse">
            <a:avLst/>
          </a:prstGeom>
          <a:noFill/>
          <a:ln w="3810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p>
        </p:txBody>
      </p:sp>
      <p:sp>
        <p:nvSpPr>
          <p:cNvPr id="120841" name="Line 147"/>
          <p:cNvSpPr>
            <a:spLocks noChangeShapeType="1"/>
          </p:cNvSpPr>
          <p:nvPr/>
        </p:nvSpPr>
        <p:spPr bwMode="auto">
          <a:xfrm>
            <a:off x="6858000" y="990600"/>
            <a:ext cx="0" cy="53340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7652" name="Text Box 148"/>
          <p:cNvSpPr txBox="1">
            <a:spLocks noChangeArrowheads="1"/>
          </p:cNvSpPr>
          <p:nvPr/>
        </p:nvSpPr>
        <p:spPr bwMode="auto">
          <a:xfrm>
            <a:off x="4267200" y="990600"/>
            <a:ext cx="2432050" cy="284163"/>
          </a:xfrm>
          <a:prstGeom prst="rect">
            <a:avLst/>
          </a:prstGeom>
          <a:noFill/>
          <a:ln w="9525">
            <a:solidFill>
              <a:schemeClr val="tx1"/>
            </a:solidFill>
            <a:miter lim="800000"/>
            <a:headEnd/>
            <a:tailEnd/>
          </a:ln>
          <a:effec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t>EWS biggest in </a:t>
            </a:r>
            <a:r>
              <a:rPr lang="en-US" altLang="en-US" sz="1200" b="1">
                <a:effectLst>
                  <a:outerShdw blurRad="38100" dist="38100" dir="2700000" algn="tl">
                    <a:srgbClr val="C0C0C0"/>
                  </a:outerShdw>
                </a:effectLst>
              </a:rPr>
              <a:t>faster</a:t>
            </a:r>
            <a:r>
              <a:rPr lang="en-US" altLang="en-US" sz="1200" b="1"/>
              <a:t> fuel type</a:t>
            </a:r>
          </a:p>
        </p:txBody>
      </p:sp>
      <p:sp>
        <p:nvSpPr>
          <p:cNvPr id="120843" name="Text Box 149"/>
          <p:cNvSpPr txBox="1">
            <a:spLocks noChangeArrowheads="1"/>
          </p:cNvSpPr>
          <p:nvPr/>
        </p:nvSpPr>
        <p:spPr bwMode="auto">
          <a:xfrm>
            <a:off x="7010400" y="990600"/>
            <a:ext cx="1506538" cy="2841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t>EWS less in grass</a:t>
            </a:r>
          </a:p>
        </p:txBody>
      </p:sp>
      <p:sp>
        <p:nvSpPr>
          <p:cNvPr id="120846" name="Text Box 152"/>
          <p:cNvSpPr txBox="1">
            <a:spLocks noChangeArrowheads="1"/>
          </p:cNvSpPr>
          <p:nvPr/>
        </p:nvSpPr>
        <p:spPr bwMode="auto">
          <a:xfrm>
            <a:off x="3473450" y="1417638"/>
            <a:ext cx="717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r>
              <a:rPr lang="en-US" altLang="en-US" sz="1200" b="1"/>
              <a:t>No fuel</a:t>
            </a:r>
          </a:p>
          <a:p>
            <a:pPr algn="ctr" eaLnBrk="1" hangingPunct="1"/>
            <a:r>
              <a:rPr lang="en-US" altLang="en-US" sz="1200" b="1"/>
              <a:t>change</a:t>
            </a:r>
          </a:p>
        </p:txBody>
      </p:sp>
      <p:sp>
        <p:nvSpPr>
          <p:cNvPr id="277657" name="Text Box 153"/>
          <p:cNvSpPr txBox="1">
            <a:spLocks noChangeArrowheads="1"/>
          </p:cNvSpPr>
          <p:nvPr/>
        </p:nvSpPr>
        <p:spPr bwMode="auto">
          <a:xfrm>
            <a:off x="4343400" y="1265238"/>
            <a:ext cx="709613" cy="639762"/>
          </a:xfrm>
          <a:prstGeom prst="rect">
            <a:avLst/>
          </a:prstGeom>
          <a:noFill/>
          <a:ln w="9525">
            <a:noFill/>
            <a:miter lim="800000"/>
            <a:headEnd/>
            <a:tailEnd/>
          </a:ln>
          <a:effec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t>Litter</a:t>
            </a:r>
          </a:p>
          <a:p>
            <a:pPr eaLnBrk="1" hangingPunct="1"/>
            <a:r>
              <a:rPr lang="en-US" altLang="en-US" sz="1200" b="1"/>
              <a:t>to/from</a:t>
            </a:r>
          </a:p>
          <a:p>
            <a:pPr eaLnBrk="1" hangingPunct="1"/>
            <a:r>
              <a:rPr lang="en-US" altLang="en-US" sz="1200" b="1">
                <a:effectLst>
                  <a:outerShdw blurRad="38100" dist="38100" dir="2700000" algn="tl">
                    <a:srgbClr val="C0C0C0"/>
                  </a:outerShdw>
                </a:effectLst>
              </a:rPr>
              <a:t>Crown</a:t>
            </a:r>
          </a:p>
        </p:txBody>
      </p:sp>
      <p:sp>
        <p:nvSpPr>
          <p:cNvPr id="277658" name="Text Box 154"/>
          <p:cNvSpPr txBox="1">
            <a:spLocks noChangeArrowheads="1"/>
          </p:cNvSpPr>
          <p:nvPr/>
        </p:nvSpPr>
        <p:spPr bwMode="auto">
          <a:xfrm>
            <a:off x="5257800" y="1265238"/>
            <a:ext cx="709613" cy="639762"/>
          </a:xfrm>
          <a:prstGeom prst="rect">
            <a:avLst/>
          </a:prstGeom>
          <a:noFill/>
          <a:ln w="9525">
            <a:noFill/>
            <a:miter lim="800000"/>
            <a:headEnd/>
            <a:tailEnd/>
          </a:ln>
          <a:effec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t>Litter</a:t>
            </a:r>
          </a:p>
          <a:p>
            <a:pPr eaLnBrk="1" hangingPunct="1"/>
            <a:r>
              <a:rPr lang="en-US" altLang="en-US" sz="1200" b="1"/>
              <a:t>to/from</a:t>
            </a:r>
          </a:p>
          <a:p>
            <a:pPr eaLnBrk="1" hangingPunct="1"/>
            <a:r>
              <a:rPr lang="en-US" altLang="en-US" sz="1200" b="1">
                <a:effectLst>
                  <a:outerShdw blurRad="38100" dist="38100" dir="2700000" algn="tl">
                    <a:srgbClr val="C0C0C0"/>
                  </a:outerShdw>
                </a:effectLst>
              </a:rPr>
              <a:t>Grass</a:t>
            </a:r>
          </a:p>
        </p:txBody>
      </p:sp>
      <p:grpSp>
        <p:nvGrpSpPr>
          <p:cNvPr id="120853" name="Group 298"/>
          <p:cNvGrpSpPr>
            <a:grpSpLocks/>
          </p:cNvGrpSpPr>
          <p:nvPr/>
        </p:nvGrpSpPr>
        <p:grpSpPr bwMode="auto">
          <a:xfrm>
            <a:off x="2524125" y="1971675"/>
            <a:ext cx="6096000" cy="4368800"/>
            <a:chOff x="1584" y="816"/>
            <a:chExt cx="3840" cy="2752"/>
          </a:xfrm>
        </p:grpSpPr>
        <p:sp>
          <p:nvSpPr>
            <p:cNvPr id="120854" name="Rectangle 299"/>
            <p:cNvSpPr>
              <a:spLocks noChangeArrowheads="1"/>
            </p:cNvSpPr>
            <p:nvPr/>
          </p:nvSpPr>
          <p:spPr bwMode="auto">
            <a:xfrm>
              <a:off x="4875" y="3396"/>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10</a:t>
              </a:r>
            </a:p>
          </p:txBody>
        </p:sp>
        <p:sp>
          <p:nvSpPr>
            <p:cNvPr id="120855" name="Rectangle 300"/>
            <p:cNvSpPr>
              <a:spLocks noChangeArrowheads="1"/>
            </p:cNvSpPr>
            <p:nvPr/>
          </p:nvSpPr>
          <p:spPr bwMode="auto">
            <a:xfrm>
              <a:off x="4327" y="3396"/>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40</a:t>
              </a:r>
            </a:p>
          </p:txBody>
        </p:sp>
        <p:sp>
          <p:nvSpPr>
            <p:cNvPr id="120856" name="Rectangle 301"/>
            <p:cNvSpPr>
              <a:spLocks noChangeArrowheads="1"/>
            </p:cNvSpPr>
            <p:nvPr/>
          </p:nvSpPr>
          <p:spPr bwMode="auto">
            <a:xfrm>
              <a:off x="3778" y="3396"/>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endParaRPr lang="en-US" altLang="en-US" sz="1200" b="1"/>
            </a:p>
          </p:txBody>
        </p:sp>
        <p:sp>
          <p:nvSpPr>
            <p:cNvPr id="120857" name="Rectangle 302"/>
            <p:cNvSpPr>
              <a:spLocks noChangeArrowheads="1"/>
            </p:cNvSpPr>
            <p:nvPr/>
          </p:nvSpPr>
          <p:spPr bwMode="auto">
            <a:xfrm>
              <a:off x="3230" y="3396"/>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2200</a:t>
              </a:r>
            </a:p>
          </p:txBody>
        </p:sp>
        <p:sp>
          <p:nvSpPr>
            <p:cNvPr id="120858" name="Rectangle 303"/>
            <p:cNvSpPr>
              <a:spLocks noChangeArrowheads="1"/>
            </p:cNvSpPr>
            <p:nvPr/>
          </p:nvSpPr>
          <p:spPr bwMode="auto">
            <a:xfrm>
              <a:off x="2681" y="3396"/>
              <a:ext cx="549"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500</a:t>
              </a:r>
            </a:p>
          </p:txBody>
        </p:sp>
        <p:sp>
          <p:nvSpPr>
            <p:cNvPr id="120859" name="Rectangle 304"/>
            <p:cNvSpPr>
              <a:spLocks noChangeArrowheads="1"/>
            </p:cNvSpPr>
            <p:nvPr/>
          </p:nvSpPr>
          <p:spPr bwMode="auto">
            <a:xfrm>
              <a:off x="2133" y="3396"/>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140</a:t>
              </a:r>
            </a:p>
          </p:txBody>
        </p:sp>
        <p:sp>
          <p:nvSpPr>
            <p:cNvPr id="120860" name="Rectangle 305"/>
            <p:cNvSpPr>
              <a:spLocks noChangeArrowheads="1"/>
            </p:cNvSpPr>
            <p:nvPr/>
          </p:nvSpPr>
          <p:spPr bwMode="auto">
            <a:xfrm>
              <a:off x="1584" y="3396"/>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60</a:t>
              </a:r>
            </a:p>
          </p:txBody>
        </p:sp>
        <p:sp>
          <p:nvSpPr>
            <p:cNvPr id="120861" name="Rectangle 306"/>
            <p:cNvSpPr>
              <a:spLocks noChangeArrowheads="1"/>
            </p:cNvSpPr>
            <p:nvPr/>
          </p:nvSpPr>
          <p:spPr bwMode="auto">
            <a:xfrm>
              <a:off x="4875" y="3224"/>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8</a:t>
              </a:r>
            </a:p>
          </p:txBody>
        </p:sp>
        <p:sp>
          <p:nvSpPr>
            <p:cNvPr id="120862" name="Rectangle 307"/>
            <p:cNvSpPr>
              <a:spLocks noChangeArrowheads="1"/>
            </p:cNvSpPr>
            <p:nvPr/>
          </p:nvSpPr>
          <p:spPr bwMode="auto">
            <a:xfrm>
              <a:off x="4327" y="3224"/>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30</a:t>
              </a:r>
            </a:p>
          </p:txBody>
        </p:sp>
        <p:sp>
          <p:nvSpPr>
            <p:cNvPr id="120863" name="Rectangle 308"/>
            <p:cNvSpPr>
              <a:spLocks noChangeArrowheads="1"/>
            </p:cNvSpPr>
            <p:nvPr/>
          </p:nvSpPr>
          <p:spPr bwMode="auto">
            <a:xfrm>
              <a:off x="3778" y="3224"/>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endParaRPr lang="en-US" altLang="en-US" sz="1200" b="1"/>
            </a:p>
          </p:txBody>
        </p:sp>
        <p:sp>
          <p:nvSpPr>
            <p:cNvPr id="120864" name="Rectangle 309"/>
            <p:cNvSpPr>
              <a:spLocks noChangeArrowheads="1"/>
            </p:cNvSpPr>
            <p:nvPr/>
          </p:nvSpPr>
          <p:spPr bwMode="auto">
            <a:xfrm>
              <a:off x="3230" y="3224"/>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1800</a:t>
              </a:r>
            </a:p>
          </p:txBody>
        </p:sp>
        <p:sp>
          <p:nvSpPr>
            <p:cNvPr id="120865" name="Rectangle 310"/>
            <p:cNvSpPr>
              <a:spLocks noChangeArrowheads="1"/>
            </p:cNvSpPr>
            <p:nvPr/>
          </p:nvSpPr>
          <p:spPr bwMode="auto">
            <a:xfrm>
              <a:off x="2681" y="3224"/>
              <a:ext cx="549"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400</a:t>
              </a:r>
            </a:p>
          </p:txBody>
        </p:sp>
        <p:sp>
          <p:nvSpPr>
            <p:cNvPr id="120866" name="Rectangle 311"/>
            <p:cNvSpPr>
              <a:spLocks noChangeArrowheads="1"/>
            </p:cNvSpPr>
            <p:nvPr/>
          </p:nvSpPr>
          <p:spPr bwMode="auto">
            <a:xfrm>
              <a:off x="2133" y="3224"/>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110</a:t>
              </a:r>
            </a:p>
          </p:txBody>
        </p:sp>
        <p:sp>
          <p:nvSpPr>
            <p:cNvPr id="120867" name="Rectangle 312"/>
            <p:cNvSpPr>
              <a:spLocks noChangeArrowheads="1"/>
            </p:cNvSpPr>
            <p:nvPr/>
          </p:nvSpPr>
          <p:spPr bwMode="auto">
            <a:xfrm>
              <a:off x="1584" y="3224"/>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50</a:t>
              </a:r>
            </a:p>
          </p:txBody>
        </p:sp>
        <p:sp>
          <p:nvSpPr>
            <p:cNvPr id="120868" name="Rectangle 313"/>
            <p:cNvSpPr>
              <a:spLocks noChangeArrowheads="1"/>
            </p:cNvSpPr>
            <p:nvPr/>
          </p:nvSpPr>
          <p:spPr bwMode="auto">
            <a:xfrm>
              <a:off x="4875" y="3052"/>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6</a:t>
              </a:r>
            </a:p>
          </p:txBody>
        </p:sp>
        <p:sp>
          <p:nvSpPr>
            <p:cNvPr id="120869" name="Rectangle 314"/>
            <p:cNvSpPr>
              <a:spLocks noChangeArrowheads="1"/>
            </p:cNvSpPr>
            <p:nvPr/>
          </p:nvSpPr>
          <p:spPr bwMode="auto">
            <a:xfrm>
              <a:off x="4327" y="3052"/>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25</a:t>
              </a:r>
            </a:p>
          </p:txBody>
        </p:sp>
        <p:sp>
          <p:nvSpPr>
            <p:cNvPr id="120870" name="Rectangle 315"/>
            <p:cNvSpPr>
              <a:spLocks noChangeArrowheads="1"/>
            </p:cNvSpPr>
            <p:nvPr/>
          </p:nvSpPr>
          <p:spPr bwMode="auto">
            <a:xfrm>
              <a:off x="3778" y="3052"/>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endParaRPr lang="en-US" altLang="en-US" sz="1200" b="1"/>
            </a:p>
          </p:txBody>
        </p:sp>
        <p:sp>
          <p:nvSpPr>
            <p:cNvPr id="120871" name="Rectangle 316"/>
            <p:cNvSpPr>
              <a:spLocks noChangeArrowheads="1"/>
            </p:cNvSpPr>
            <p:nvPr/>
          </p:nvSpPr>
          <p:spPr bwMode="auto">
            <a:xfrm>
              <a:off x="3230" y="3052"/>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1300</a:t>
              </a:r>
            </a:p>
          </p:txBody>
        </p:sp>
        <p:sp>
          <p:nvSpPr>
            <p:cNvPr id="120872" name="Rectangle 317"/>
            <p:cNvSpPr>
              <a:spLocks noChangeArrowheads="1"/>
            </p:cNvSpPr>
            <p:nvPr/>
          </p:nvSpPr>
          <p:spPr bwMode="auto">
            <a:xfrm>
              <a:off x="2681" y="3052"/>
              <a:ext cx="549"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300</a:t>
              </a:r>
            </a:p>
          </p:txBody>
        </p:sp>
        <p:sp>
          <p:nvSpPr>
            <p:cNvPr id="120873" name="Rectangle 318"/>
            <p:cNvSpPr>
              <a:spLocks noChangeArrowheads="1"/>
            </p:cNvSpPr>
            <p:nvPr/>
          </p:nvSpPr>
          <p:spPr bwMode="auto">
            <a:xfrm>
              <a:off x="2133" y="3052"/>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80</a:t>
              </a:r>
            </a:p>
          </p:txBody>
        </p:sp>
        <p:sp>
          <p:nvSpPr>
            <p:cNvPr id="120874" name="Rectangle 319"/>
            <p:cNvSpPr>
              <a:spLocks noChangeArrowheads="1"/>
            </p:cNvSpPr>
            <p:nvPr/>
          </p:nvSpPr>
          <p:spPr bwMode="auto">
            <a:xfrm>
              <a:off x="1584" y="3052"/>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40</a:t>
              </a:r>
            </a:p>
          </p:txBody>
        </p:sp>
        <p:sp>
          <p:nvSpPr>
            <p:cNvPr id="120875" name="Rectangle 320"/>
            <p:cNvSpPr>
              <a:spLocks noChangeArrowheads="1"/>
            </p:cNvSpPr>
            <p:nvPr/>
          </p:nvSpPr>
          <p:spPr bwMode="auto">
            <a:xfrm>
              <a:off x="4875" y="2880"/>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4</a:t>
              </a:r>
            </a:p>
          </p:txBody>
        </p:sp>
        <p:sp>
          <p:nvSpPr>
            <p:cNvPr id="120876" name="Rectangle 321"/>
            <p:cNvSpPr>
              <a:spLocks noChangeArrowheads="1"/>
            </p:cNvSpPr>
            <p:nvPr/>
          </p:nvSpPr>
          <p:spPr bwMode="auto">
            <a:xfrm>
              <a:off x="4327" y="2880"/>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17</a:t>
              </a:r>
            </a:p>
          </p:txBody>
        </p:sp>
        <p:sp>
          <p:nvSpPr>
            <p:cNvPr id="120877" name="Rectangle 322"/>
            <p:cNvSpPr>
              <a:spLocks noChangeArrowheads="1"/>
            </p:cNvSpPr>
            <p:nvPr/>
          </p:nvSpPr>
          <p:spPr bwMode="auto">
            <a:xfrm>
              <a:off x="3778" y="2880"/>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endParaRPr lang="en-US" altLang="en-US" sz="1200" b="1"/>
            </a:p>
          </p:txBody>
        </p:sp>
        <p:sp>
          <p:nvSpPr>
            <p:cNvPr id="120878" name="Rectangle 323"/>
            <p:cNvSpPr>
              <a:spLocks noChangeArrowheads="1"/>
            </p:cNvSpPr>
            <p:nvPr/>
          </p:nvSpPr>
          <p:spPr bwMode="auto">
            <a:xfrm>
              <a:off x="3230" y="2880"/>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1000</a:t>
              </a:r>
            </a:p>
          </p:txBody>
        </p:sp>
        <p:sp>
          <p:nvSpPr>
            <p:cNvPr id="120879" name="Rectangle 324"/>
            <p:cNvSpPr>
              <a:spLocks noChangeArrowheads="1"/>
            </p:cNvSpPr>
            <p:nvPr/>
          </p:nvSpPr>
          <p:spPr bwMode="auto">
            <a:xfrm>
              <a:off x="2681" y="2880"/>
              <a:ext cx="549"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220</a:t>
              </a:r>
            </a:p>
          </p:txBody>
        </p:sp>
        <p:sp>
          <p:nvSpPr>
            <p:cNvPr id="120880" name="Rectangle 325"/>
            <p:cNvSpPr>
              <a:spLocks noChangeArrowheads="1"/>
            </p:cNvSpPr>
            <p:nvPr/>
          </p:nvSpPr>
          <p:spPr bwMode="auto">
            <a:xfrm>
              <a:off x="2133" y="2880"/>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60</a:t>
              </a:r>
            </a:p>
          </p:txBody>
        </p:sp>
        <p:sp>
          <p:nvSpPr>
            <p:cNvPr id="120881" name="Rectangle 326"/>
            <p:cNvSpPr>
              <a:spLocks noChangeArrowheads="1"/>
            </p:cNvSpPr>
            <p:nvPr/>
          </p:nvSpPr>
          <p:spPr bwMode="auto">
            <a:xfrm>
              <a:off x="1584" y="2880"/>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30</a:t>
              </a:r>
            </a:p>
          </p:txBody>
        </p:sp>
        <p:sp>
          <p:nvSpPr>
            <p:cNvPr id="120882" name="Rectangle 327"/>
            <p:cNvSpPr>
              <a:spLocks noChangeArrowheads="1"/>
            </p:cNvSpPr>
            <p:nvPr/>
          </p:nvSpPr>
          <p:spPr bwMode="auto">
            <a:xfrm>
              <a:off x="4875" y="2708"/>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a:t>
              </a:r>
            </a:p>
          </p:txBody>
        </p:sp>
        <p:sp>
          <p:nvSpPr>
            <p:cNvPr id="120883" name="Rectangle 328"/>
            <p:cNvSpPr>
              <a:spLocks noChangeArrowheads="1"/>
            </p:cNvSpPr>
            <p:nvPr/>
          </p:nvSpPr>
          <p:spPr bwMode="auto">
            <a:xfrm>
              <a:off x="4327" y="2708"/>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13</a:t>
              </a:r>
            </a:p>
          </p:txBody>
        </p:sp>
        <p:sp>
          <p:nvSpPr>
            <p:cNvPr id="120884" name="Rectangle 329"/>
            <p:cNvSpPr>
              <a:spLocks noChangeArrowheads="1"/>
            </p:cNvSpPr>
            <p:nvPr/>
          </p:nvSpPr>
          <p:spPr bwMode="auto">
            <a:xfrm>
              <a:off x="3778" y="2708"/>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endParaRPr lang="en-US" altLang="en-US" sz="1200" b="1"/>
            </a:p>
          </p:txBody>
        </p:sp>
        <p:sp>
          <p:nvSpPr>
            <p:cNvPr id="120885" name="Rectangle 330"/>
            <p:cNvSpPr>
              <a:spLocks noChangeArrowheads="1"/>
            </p:cNvSpPr>
            <p:nvPr/>
          </p:nvSpPr>
          <p:spPr bwMode="auto">
            <a:xfrm>
              <a:off x="3230" y="2708"/>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700</a:t>
              </a:r>
            </a:p>
          </p:txBody>
        </p:sp>
        <p:sp>
          <p:nvSpPr>
            <p:cNvPr id="120886" name="Rectangle 331"/>
            <p:cNvSpPr>
              <a:spLocks noChangeArrowheads="1"/>
            </p:cNvSpPr>
            <p:nvPr/>
          </p:nvSpPr>
          <p:spPr bwMode="auto">
            <a:xfrm>
              <a:off x="2681" y="2708"/>
              <a:ext cx="549"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180</a:t>
              </a:r>
            </a:p>
          </p:txBody>
        </p:sp>
        <p:sp>
          <p:nvSpPr>
            <p:cNvPr id="120887" name="Rectangle 332"/>
            <p:cNvSpPr>
              <a:spLocks noChangeArrowheads="1"/>
            </p:cNvSpPr>
            <p:nvPr/>
          </p:nvSpPr>
          <p:spPr bwMode="auto">
            <a:xfrm>
              <a:off x="2133" y="2708"/>
              <a:ext cx="548" cy="172"/>
            </a:xfrm>
            <a:prstGeom prst="rect">
              <a:avLst/>
            </a:prstGeom>
            <a:noFill/>
            <a:ln w="9525">
              <a:solidFill>
                <a:srgbClr val="FF9933"/>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50</a:t>
              </a:r>
            </a:p>
          </p:txBody>
        </p:sp>
        <p:sp>
          <p:nvSpPr>
            <p:cNvPr id="120888" name="Rectangle 333"/>
            <p:cNvSpPr>
              <a:spLocks noChangeArrowheads="1"/>
            </p:cNvSpPr>
            <p:nvPr/>
          </p:nvSpPr>
          <p:spPr bwMode="auto">
            <a:xfrm>
              <a:off x="1584" y="2708"/>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24</a:t>
              </a:r>
            </a:p>
          </p:txBody>
        </p:sp>
        <p:sp>
          <p:nvSpPr>
            <p:cNvPr id="120889" name="Rectangle 334"/>
            <p:cNvSpPr>
              <a:spLocks noChangeArrowheads="1"/>
            </p:cNvSpPr>
            <p:nvPr/>
          </p:nvSpPr>
          <p:spPr bwMode="auto">
            <a:xfrm>
              <a:off x="4875" y="2536"/>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a:t>
              </a:r>
            </a:p>
          </p:txBody>
        </p:sp>
        <p:sp>
          <p:nvSpPr>
            <p:cNvPr id="120890" name="Rectangle 335"/>
            <p:cNvSpPr>
              <a:spLocks noChangeArrowheads="1"/>
            </p:cNvSpPr>
            <p:nvPr/>
          </p:nvSpPr>
          <p:spPr bwMode="auto">
            <a:xfrm>
              <a:off x="4327" y="2536"/>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10</a:t>
              </a:r>
            </a:p>
          </p:txBody>
        </p:sp>
        <p:sp>
          <p:nvSpPr>
            <p:cNvPr id="120891" name="Rectangle 336"/>
            <p:cNvSpPr>
              <a:spLocks noChangeArrowheads="1"/>
            </p:cNvSpPr>
            <p:nvPr/>
          </p:nvSpPr>
          <p:spPr bwMode="auto">
            <a:xfrm>
              <a:off x="3778" y="2536"/>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endParaRPr lang="en-US" altLang="en-US" sz="1200" b="1"/>
            </a:p>
          </p:txBody>
        </p:sp>
        <p:sp>
          <p:nvSpPr>
            <p:cNvPr id="120892" name="Rectangle 337"/>
            <p:cNvSpPr>
              <a:spLocks noChangeArrowheads="1"/>
            </p:cNvSpPr>
            <p:nvPr/>
          </p:nvSpPr>
          <p:spPr bwMode="auto">
            <a:xfrm>
              <a:off x="3230" y="2536"/>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600</a:t>
              </a:r>
            </a:p>
          </p:txBody>
        </p:sp>
        <p:sp>
          <p:nvSpPr>
            <p:cNvPr id="120893" name="Rectangle 338"/>
            <p:cNvSpPr>
              <a:spLocks noChangeArrowheads="1"/>
            </p:cNvSpPr>
            <p:nvPr/>
          </p:nvSpPr>
          <p:spPr bwMode="auto">
            <a:xfrm>
              <a:off x="2681" y="2536"/>
              <a:ext cx="549"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140</a:t>
              </a:r>
            </a:p>
          </p:txBody>
        </p:sp>
        <p:sp>
          <p:nvSpPr>
            <p:cNvPr id="120894" name="Rectangle 339"/>
            <p:cNvSpPr>
              <a:spLocks noChangeArrowheads="1"/>
            </p:cNvSpPr>
            <p:nvPr/>
          </p:nvSpPr>
          <p:spPr bwMode="auto">
            <a:xfrm>
              <a:off x="2133" y="2536"/>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40</a:t>
              </a:r>
            </a:p>
          </p:txBody>
        </p:sp>
        <p:sp>
          <p:nvSpPr>
            <p:cNvPr id="120895" name="Rectangle 340"/>
            <p:cNvSpPr>
              <a:spLocks noChangeArrowheads="1"/>
            </p:cNvSpPr>
            <p:nvPr/>
          </p:nvSpPr>
          <p:spPr bwMode="auto">
            <a:xfrm>
              <a:off x="1584" y="2536"/>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20</a:t>
              </a:r>
            </a:p>
          </p:txBody>
        </p:sp>
        <p:sp>
          <p:nvSpPr>
            <p:cNvPr id="120896" name="Rectangle 341"/>
            <p:cNvSpPr>
              <a:spLocks noChangeArrowheads="1"/>
            </p:cNvSpPr>
            <p:nvPr/>
          </p:nvSpPr>
          <p:spPr bwMode="auto">
            <a:xfrm>
              <a:off x="4875" y="2364"/>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a:t>
              </a:r>
            </a:p>
          </p:txBody>
        </p:sp>
        <p:sp>
          <p:nvSpPr>
            <p:cNvPr id="120897" name="Rectangle 342"/>
            <p:cNvSpPr>
              <a:spLocks noChangeArrowheads="1"/>
            </p:cNvSpPr>
            <p:nvPr/>
          </p:nvSpPr>
          <p:spPr bwMode="auto">
            <a:xfrm>
              <a:off x="4327" y="2364"/>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8</a:t>
              </a:r>
            </a:p>
          </p:txBody>
        </p:sp>
        <p:sp>
          <p:nvSpPr>
            <p:cNvPr id="120898" name="Rectangle 343"/>
            <p:cNvSpPr>
              <a:spLocks noChangeArrowheads="1"/>
            </p:cNvSpPr>
            <p:nvPr/>
          </p:nvSpPr>
          <p:spPr bwMode="auto">
            <a:xfrm>
              <a:off x="3778" y="2364"/>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endParaRPr lang="en-US" altLang="en-US" sz="1200" b="1"/>
            </a:p>
          </p:txBody>
        </p:sp>
        <p:sp>
          <p:nvSpPr>
            <p:cNvPr id="120899" name="Rectangle 344"/>
            <p:cNvSpPr>
              <a:spLocks noChangeArrowheads="1"/>
            </p:cNvSpPr>
            <p:nvPr/>
          </p:nvSpPr>
          <p:spPr bwMode="auto">
            <a:xfrm>
              <a:off x="3230" y="2364"/>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440</a:t>
              </a:r>
            </a:p>
          </p:txBody>
        </p:sp>
        <p:sp>
          <p:nvSpPr>
            <p:cNvPr id="120900" name="Rectangle 345"/>
            <p:cNvSpPr>
              <a:spLocks noChangeArrowheads="1"/>
            </p:cNvSpPr>
            <p:nvPr/>
          </p:nvSpPr>
          <p:spPr bwMode="auto">
            <a:xfrm>
              <a:off x="2681" y="2364"/>
              <a:ext cx="549"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100</a:t>
              </a:r>
            </a:p>
          </p:txBody>
        </p:sp>
        <p:sp>
          <p:nvSpPr>
            <p:cNvPr id="120901" name="Rectangle 346"/>
            <p:cNvSpPr>
              <a:spLocks noChangeArrowheads="1"/>
            </p:cNvSpPr>
            <p:nvPr/>
          </p:nvSpPr>
          <p:spPr bwMode="auto">
            <a:xfrm>
              <a:off x="2133" y="2364"/>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30</a:t>
              </a:r>
            </a:p>
          </p:txBody>
        </p:sp>
        <p:sp>
          <p:nvSpPr>
            <p:cNvPr id="120902" name="Rectangle 347"/>
            <p:cNvSpPr>
              <a:spLocks noChangeArrowheads="1"/>
            </p:cNvSpPr>
            <p:nvPr/>
          </p:nvSpPr>
          <p:spPr bwMode="auto">
            <a:xfrm>
              <a:off x="1584" y="2364"/>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16</a:t>
              </a:r>
            </a:p>
          </p:txBody>
        </p:sp>
        <p:sp>
          <p:nvSpPr>
            <p:cNvPr id="120903" name="Rectangle 348"/>
            <p:cNvSpPr>
              <a:spLocks noChangeArrowheads="1"/>
            </p:cNvSpPr>
            <p:nvPr/>
          </p:nvSpPr>
          <p:spPr bwMode="auto">
            <a:xfrm>
              <a:off x="4875" y="2192"/>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1.5</a:t>
              </a:r>
            </a:p>
          </p:txBody>
        </p:sp>
        <p:sp>
          <p:nvSpPr>
            <p:cNvPr id="120904" name="Rectangle 349"/>
            <p:cNvSpPr>
              <a:spLocks noChangeArrowheads="1"/>
            </p:cNvSpPr>
            <p:nvPr/>
          </p:nvSpPr>
          <p:spPr bwMode="auto">
            <a:xfrm>
              <a:off x="4327" y="2192"/>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6</a:t>
              </a:r>
            </a:p>
          </p:txBody>
        </p:sp>
        <p:sp>
          <p:nvSpPr>
            <p:cNvPr id="120905" name="Rectangle 350"/>
            <p:cNvSpPr>
              <a:spLocks noChangeArrowheads="1"/>
            </p:cNvSpPr>
            <p:nvPr/>
          </p:nvSpPr>
          <p:spPr bwMode="auto">
            <a:xfrm>
              <a:off x="3778" y="2192"/>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endParaRPr lang="en-US" altLang="en-US" sz="1200" b="1"/>
            </a:p>
          </p:txBody>
        </p:sp>
        <p:sp>
          <p:nvSpPr>
            <p:cNvPr id="120906" name="Rectangle 351"/>
            <p:cNvSpPr>
              <a:spLocks noChangeArrowheads="1"/>
            </p:cNvSpPr>
            <p:nvPr/>
          </p:nvSpPr>
          <p:spPr bwMode="auto">
            <a:xfrm>
              <a:off x="3230" y="2192"/>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300</a:t>
              </a:r>
            </a:p>
          </p:txBody>
        </p:sp>
        <p:sp>
          <p:nvSpPr>
            <p:cNvPr id="120907" name="Rectangle 352"/>
            <p:cNvSpPr>
              <a:spLocks noChangeArrowheads="1"/>
            </p:cNvSpPr>
            <p:nvPr/>
          </p:nvSpPr>
          <p:spPr bwMode="auto">
            <a:xfrm>
              <a:off x="2681" y="2192"/>
              <a:ext cx="549"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80</a:t>
              </a:r>
            </a:p>
          </p:txBody>
        </p:sp>
        <p:sp>
          <p:nvSpPr>
            <p:cNvPr id="120908" name="Rectangle 353"/>
            <p:cNvSpPr>
              <a:spLocks noChangeArrowheads="1"/>
            </p:cNvSpPr>
            <p:nvPr/>
          </p:nvSpPr>
          <p:spPr bwMode="auto">
            <a:xfrm>
              <a:off x="2133" y="2192"/>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20</a:t>
              </a:r>
            </a:p>
          </p:txBody>
        </p:sp>
        <p:sp>
          <p:nvSpPr>
            <p:cNvPr id="120909" name="Rectangle 354"/>
            <p:cNvSpPr>
              <a:spLocks noChangeArrowheads="1"/>
            </p:cNvSpPr>
            <p:nvPr/>
          </p:nvSpPr>
          <p:spPr bwMode="auto">
            <a:xfrm>
              <a:off x="1584" y="2192"/>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12</a:t>
              </a:r>
            </a:p>
          </p:txBody>
        </p:sp>
        <p:sp>
          <p:nvSpPr>
            <p:cNvPr id="120910" name="Rectangle 355"/>
            <p:cNvSpPr>
              <a:spLocks noChangeArrowheads="1"/>
            </p:cNvSpPr>
            <p:nvPr/>
          </p:nvSpPr>
          <p:spPr bwMode="auto">
            <a:xfrm>
              <a:off x="4875" y="2020"/>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a:t>
              </a:r>
            </a:p>
          </p:txBody>
        </p:sp>
        <p:sp>
          <p:nvSpPr>
            <p:cNvPr id="120911" name="Rectangle 356"/>
            <p:cNvSpPr>
              <a:spLocks noChangeArrowheads="1"/>
            </p:cNvSpPr>
            <p:nvPr/>
          </p:nvSpPr>
          <p:spPr bwMode="auto">
            <a:xfrm>
              <a:off x="4327" y="2020"/>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5</a:t>
              </a:r>
            </a:p>
          </p:txBody>
        </p:sp>
        <p:sp>
          <p:nvSpPr>
            <p:cNvPr id="120912" name="Rectangle 357"/>
            <p:cNvSpPr>
              <a:spLocks noChangeArrowheads="1"/>
            </p:cNvSpPr>
            <p:nvPr/>
          </p:nvSpPr>
          <p:spPr bwMode="auto">
            <a:xfrm>
              <a:off x="3778" y="2020"/>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endParaRPr lang="en-US" altLang="en-US" sz="1200" b="1"/>
            </a:p>
          </p:txBody>
        </p:sp>
        <p:sp>
          <p:nvSpPr>
            <p:cNvPr id="120913" name="Rectangle 358"/>
            <p:cNvSpPr>
              <a:spLocks noChangeArrowheads="1"/>
            </p:cNvSpPr>
            <p:nvPr/>
          </p:nvSpPr>
          <p:spPr bwMode="auto">
            <a:xfrm>
              <a:off x="3230" y="2020"/>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240</a:t>
              </a:r>
            </a:p>
          </p:txBody>
        </p:sp>
        <p:sp>
          <p:nvSpPr>
            <p:cNvPr id="120914" name="Rectangle 359"/>
            <p:cNvSpPr>
              <a:spLocks noChangeArrowheads="1"/>
            </p:cNvSpPr>
            <p:nvPr/>
          </p:nvSpPr>
          <p:spPr bwMode="auto">
            <a:xfrm>
              <a:off x="2681" y="2020"/>
              <a:ext cx="549"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60</a:t>
              </a:r>
            </a:p>
          </p:txBody>
        </p:sp>
        <p:sp>
          <p:nvSpPr>
            <p:cNvPr id="120915" name="Rectangle 360"/>
            <p:cNvSpPr>
              <a:spLocks noChangeArrowheads="1"/>
            </p:cNvSpPr>
            <p:nvPr/>
          </p:nvSpPr>
          <p:spPr bwMode="auto">
            <a:xfrm>
              <a:off x="2133" y="2020"/>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16</a:t>
              </a:r>
            </a:p>
          </p:txBody>
        </p:sp>
        <p:sp>
          <p:nvSpPr>
            <p:cNvPr id="120916" name="Rectangle 361"/>
            <p:cNvSpPr>
              <a:spLocks noChangeArrowheads="1"/>
            </p:cNvSpPr>
            <p:nvPr/>
          </p:nvSpPr>
          <p:spPr bwMode="auto">
            <a:xfrm>
              <a:off x="1584" y="2020"/>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10</a:t>
              </a:r>
            </a:p>
          </p:txBody>
        </p:sp>
        <p:sp>
          <p:nvSpPr>
            <p:cNvPr id="120917" name="Rectangle 362"/>
            <p:cNvSpPr>
              <a:spLocks noChangeArrowheads="1"/>
            </p:cNvSpPr>
            <p:nvPr/>
          </p:nvSpPr>
          <p:spPr bwMode="auto">
            <a:xfrm>
              <a:off x="4875" y="1848"/>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a:t>
              </a:r>
            </a:p>
          </p:txBody>
        </p:sp>
        <p:sp>
          <p:nvSpPr>
            <p:cNvPr id="120918" name="Rectangle 363"/>
            <p:cNvSpPr>
              <a:spLocks noChangeArrowheads="1"/>
            </p:cNvSpPr>
            <p:nvPr/>
          </p:nvSpPr>
          <p:spPr bwMode="auto">
            <a:xfrm>
              <a:off x="4327" y="1848"/>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4</a:t>
              </a:r>
            </a:p>
          </p:txBody>
        </p:sp>
        <p:sp>
          <p:nvSpPr>
            <p:cNvPr id="120919" name="Rectangle 364"/>
            <p:cNvSpPr>
              <a:spLocks noChangeArrowheads="1"/>
            </p:cNvSpPr>
            <p:nvPr/>
          </p:nvSpPr>
          <p:spPr bwMode="auto">
            <a:xfrm>
              <a:off x="3778" y="1848"/>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endParaRPr lang="en-US" altLang="en-US" sz="1200" b="1"/>
            </a:p>
          </p:txBody>
        </p:sp>
        <p:sp>
          <p:nvSpPr>
            <p:cNvPr id="120920" name="Rectangle 365"/>
            <p:cNvSpPr>
              <a:spLocks noChangeArrowheads="1"/>
            </p:cNvSpPr>
            <p:nvPr/>
          </p:nvSpPr>
          <p:spPr bwMode="auto">
            <a:xfrm>
              <a:off x="3230" y="1848"/>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180</a:t>
              </a:r>
            </a:p>
          </p:txBody>
        </p:sp>
        <p:sp>
          <p:nvSpPr>
            <p:cNvPr id="120921" name="Rectangle 366"/>
            <p:cNvSpPr>
              <a:spLocks noChangeArrowheads="1"/>
            </p:cNvSpPr>
            <p:nvPr/>
          </p:nvSpPr>
          <p:spPr bwMode="auto">
            <a:xfrm>
              <a:off x="2681" y="1848"/>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50</a:t>
              </a:r>
            </a:p>
          </p:txBody>
        </p:sp>
        <p:sp>
          <p:nvSpPr>
            <p:cNvPr id="120922" name="Rectangle 367"/>
            <p:cNvSpPr>
              <a:spLocks noChangeArrowheads="1"/>
            </p:cNvSpPr>
            <p:nvPr/>
          </p:nvSpPr>
          <p:spPr bwMode="auto">
            <a:xfrm>
              <a:off x="2133" y="1848"/>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12</a:t>
              </a:r>
            </a:p>
          </p:txBody>
        </p:sp>
        <p:sp>
          <p:nvSpPr>
            <p:cNvPr id="120923" name="Rectangle 368"/>
            <p:cNvSpPr>
              <a:spLocks noChangeArrowheads="1"/>
            </p:cNvSpPr>
            <p:nvPr/>
          </p:nvSpPr>
          <p:spPr bwMode="auto">
            <a:xfrm>
              <a:off x="1584" y="1848"/>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8</a:t>
              </a:r>
            </a:p>
          </p:txBody>
        </p:sp>
        <p:sp>
          <p:nvSpPr>
            <p:cNvPr id="120924" name="Rectangle 369"/>
            <p:cNvSpPr>
              <a:spLocks noChangeArrowheads="1"/>
            </p:cNvSpPr>
            <p:nvPr/>
          </p:nvSpPr>
          <p:spPr bwMode="auto">
            <a:xfrm>
              <a:off x="4875" y="1676"/>
              <a:ext cx="549" cy="172"/>
            </a:xfrm>
            <a:prstGeom prst="rect">
              <a:avLst/>
            </a:prstGeom>
            <a:solidFill>
              <a:srgbClr val="FFFF66">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a:t>
              </a:r>
            </a:p>
          </p:txBody>
        </p:sp>
        <p:sp>
          <p:nvSpPr>
            <p:cNvPr id="120925" name="Rectangle 370"/>
            <p:cNvSpPr>
              <a:spLocks noChangeArrowheads="1"/>
            </p:cNvSpPr>
            <p:nvPr/>
          </p:nvSpPr>
          <p:spPr bwMode="auto">
            <a:xfrm>
              <a:off x="4327" y="1676"/>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a:t>
              </a:r>
            </a:p>
          </p:txBody>
        </p:sp>
        <p:sp>
          <p:nvSpPr>
            <p:cNvPr id="120926" name="Rectangle 371"/>
            <p:cNvSpPr>
              <a:spLocks noChangeArrowheads="1"/>
            </p:cNvSpPr>
            <p:nvPr/>
          </p:nvSpPr>
          <p:spPr bwMode="auto">
            <a:xfrm>
              <a:off x="3778" y="1676"/>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35</a:t>
              </a:r>
            </a:p>
          </p:txBody>
        </p:sp>
        <p:sp>
          <p:nvSpPr>
            <p:cNvPr id="120927" name="Rectangle 372"/>
            <p:cNvSpPr>
              <a:spLocks noChangeArrowheads="1"/>
            </p:cNvSpPr>
            <p:nvPr/>
          </p:nvSpPr>
          <p:spPr bwMode="auto">
            <a:xfrm>
              <a:off x="3230" y="1676"/>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130</a:t>
              </a:r>
            </a:p>
          </p:txBody>
        </p:sp>
        <p:sp>
          <p:nvSpPr>
            <p:cNvPr id="120928" name="Rectangle 373"/>
            <p:cNvSpPr>
              <a:spLocks noChangeArrowheads="1"/>
            </p:cNvSpPr>
            <p:nvPr/>
          </p:nvSpPr>
          <p:spPr bwMode="auto">
            <a:xfrm>
              <a:off x="2681" y="1676"/>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35</a:t>
              </a:r>
            </a:p>
          </p:txBody>
        </p:sp>
        <p:sp>
          <p:nvSpPr>
            <p:cNvPr id="120929" name="Rectangle 374"/>
            <p:cNvSpPr>
              <a:spLocks noChangeArrowheads="1"/>
            </p:cNvSpPr>
            <p:nvPr/>
          </p:nvSpPr>
          <p:spPr bwMode="auto">
            <a:xfrm>
              <a:off x="2133" y="1676"/>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9</a:t>
              </a:r>
            </a:p>
          </p:txBody>
        </p:sp>
        <p:sp>
          <p:nvSpPr>
            <p:cNvPr id="120930" name="Rectangle 375"/>
            <p:cNvSpPr>
              <a:spLocks noChangeArrowheads="1"/>
            </p:cNvSpPr>
            <p:nvPr/>
          </p:nvSpPr>
          <p:spPr bwMode="auto">
            <a:xfrm>
              <a:off x="1584" y="1676"/>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6</a:t>
              </a:r>
            </a:p>
          </p:txBody>
        </p:sp>
        <p:sp>
          <p:nvSpPr>
            <p:cNvPr id="120931" name="Rectangle 376"/>
            <p:cNvSpPr>
              <a:spLocks noChangeArrowheads="1"/>
            </p:cNvSpPr>
            <p:nvPr/>
          </p:nvSpPr>
          <p:spPr bwMode="auto">
            <a:xfrm>
              <a:off x="4875" y="1504"/>
              <a:ext cx="549" cy="172"/>
            </a:xfrm>
            <a:prstGeom prst="rect">
              <a:avLst/>
            </a:prstGeom>
            <a:solidFill>
              <a:srgbClr val="FFFF66">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a:t>
              </a:r>
            </a:p>
          </p:txBody>
        </p:sp>
        <p:sp>
          <p:nvSpPr>
            <p:cNvPr id="120932" name="Rectangle 377"/>
            <p:cNvSpPr>
              <a:spLocks noChangeArrowheads="1"/>
            </p:cNvSpPr>
            <p:nvPr/>
          </p:nvSpPr>
          <p:spPr bwMode="auto">
            <a:xfrm>
              <a:off x="4327" y="1504"/>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a:t>
              </a:r>
            </a:p>
          </p:txBody>
        </p:sp>
        <p:sp>
          <p:nvSpPr>
            <p:cNvPr id="120933" name="Rectangle 378"/>
            <p:cNvSpPr>
              <a:spLocks noChangeArrowheads="1"/>
            </p:cNvSpPr>
            <p:nvPr/>
          </p:nvSpPr>
          <p:spPr bwMode="auto">
            <a:xfrm>
              <a:off x="3778" y="1504"/>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27</a:t>
              </a:r>
            </a:p>
          </p:txBody>
        </p:sp>
        <p:sp>
          <p:nvSpPr>
            <p:cNvPr id="120934" name="Rectangle 379"/>
            <p:cNvSpPr>
              <a:spLocks noChangeArrowheads="1"/>
            </p:cNvSpPr>
            <p:nvPr/>
          </p:nvSpPr>
          <p:spPr bwMode="auto">
            <a:xfrm>
              <a:off x="3230" y="1504"/>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100</a:t>
              </a:r>
            </a:p>
          </p:txBody>
        </p:sp>
        <p:sp>
          <p:nvSpPr>
            <p:cNvPr id="120935" name="Rectangle 380"/>
            <p:cNvSpPr>
              <a:spLocks noChangeArrowheads="1"/>
            </p:cNvSpPr>
            <p:nvPr/>
          </p:nvSpPr>
          <p:spPr bwMode="auto">
            <a:xfrm>
              <a:off x="2681" y="1504"/>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30</a:t>
              </a:r>
            </a:p>
          </p:txBody>
        </p:sp>
        <p:sp>
          <p:nvSpPr>
            <p:cNvPr id="120936" name="Rectangle 381"/>
            <p:cNvSpPr>
              <a:spLocks noChangeArrowheads="1"/>
            </p:cNvSpPr>
            <p:nvPr/>
          </p:nvSpPr>
          <p:spPr bwMode="auto">
            <a:xfrm>
              <a:off x="2133" y="1504"/>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7</a:t>
              </a:r>
            </a:p>
          </p:txBody>
        </p:sp>
        <p:sp>
          <p:nvSpPr>
            <p:cNvPr id="120937" name="Rectangle 382"/>
            <p:cNvSpPr>
              <a:spLocks noChangeArrowheads="1"/>
            </p:cNvSpPr>
            <p:nvPr/>
          </p:nvSpPr>
          <p:spPr bwMode="auto">
            <a:xfrm>
              <a:off x="1584" y="1504"/>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5</a:t>
              </a:r>
            </a:p>
          </p:txBody>
        </p:sp>
        <p:sp>
          <p:nvSpPr>
            <p:cNvPr id="120938" name="Rectangle 383"/>
            <p:cNvSpPr>
              <a:spLocks noChangeArrowheads="1"/>
            </p:cNvSpPr>
            <p:nvPr/>
          </p:nvSpPr>
          <p:spPr bwMode="auto">
            <a:xfrm>
              <a:off x="4875" y="1332"/>
              <a:ext cx="549" cy="172"/>
            </a:xfrm>
            <a:prstGeom prst="rect">
              <a:avLst/>
            </a:prstGeom>
            <a:solidFill>
              <a:srgbClr val="FFFF66">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a:t>
              </a:r>
            </a:p>
          </p:txBody>
        </p:sp>
        <p:sp>
          <p:nvSpPr>
            <p:cNvPr id="120939" name="Rectangle 384"/>
            <p:cNvSpPr>
              <a:spLocks noChangeArrowheads="1"/>
            </p:cNvSpPr>
            <p:nvPr/>
          </p:nvSpPr>
          <p:spPr bwMode="auto">
            <a:xfrm>
              <a:off x="4327" y="1332"/>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1.5</a:t>
              </a:r>
            </a:p>
          </p:txBody>
        </p:sp>
        <p:sp>
          <p:nvSpPr>
            <p:cNvPr id="120940" name="Rectangle 385"/>
            <p:cNvSpPr>
              <a:spLocks noChangeArrowheads="1"/>
            </p:cNvSpPr>
            <p:nvPr/>
          </p:nvSpPr>
          <p:spPr bwMode="auto">
            <a:xfrm>
              <a:off x="3778" y="1332"/>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20</a:t>
              </a:r>
            </a:p>
          </p:txBody>
        </p:sp>
        <p:sp>
          <p:nvSpPr>
            <p:cNvPr id="120941" name="Rectangle 386"/>
            <p:cNvSpPr>
              <a:spLocks noChangeArrowheads="1"/>
            </p:cNvSpPr>
            <p:nvPr/>
          </p:nvSpPr>
          <p:spPr bwMode="auto">
            <a:xfrm>
              <a:off x="3230" y="1332"/>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80</a:t>
              </a:r>
            </a:p>
          </p:txBody>
        </p:sp>
        <p:sp>
          <p:nvSpPr>
            <p:cNvPr id="120942" name="Rectangle 387"/>
            <p:cNvSpPr>
              <a:spLocks noChangeArrowheads="1"/>
            </p:cNvSpPr>
            <p:nvPr/>
          </p:nvSpPr>
          <p:spPr bwMode="auto">
            <a:xfrm>
              <a:off x="2681" y="1332"/>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20</a:t>
              </a:r>
            </a:p>
          </p:txBody>
        </p:sp>
        <p:sp>
          <p:nvSpPr>
            <p:cNvPr id="120943" name="Rectangle 388"/>
            <p:cNvSpPr>
              <a:spLocks noChangeArrowheads="1"/>
            </p:cNvSpPr>
            <p:nvPr/>
          </p:nvSpPr>
          <p:spPr bwMode="auto">
            <a:xfrm>
              <a:off x="2133" y="1332"/>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5</a:t>
              </a:r>
            </a:p>
          </p:txBody>
        </p:sp>
        <p:sp>
          <p:nvSpPr>
            <p:cNvPr id="120944" name="Rectangle 389"/>
            <p:cNvSpPr>
              <a:spLocks noChangeArrowheads="1"/>
            </p:cNvSpPr>
            <p:nvPr/>
          </p:nvSpPr>
          <p:spPr bwMode="auto">
            <a:xfrm>
              <a:off x="1584" y="1332"/>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4</a:t>
              </a:r>
            </a:p>
          </p:txBody>
        </p:sp>
        <p:sp>
          <p:nvSpPr>
            <p:cNvPr id="120945" name="Rectangle 390"/>
            <p:cNvSpPr>
              <a:spLocks noChangeArrowheads="1"/>
            </p:cNvSpPr>
            <p:nvPr/>
          </p:nvSpPr>
          <p:spPr bwMode="auto">
            <a:xfrm>
              <a:off x="4875" y="1160"/>
              <a:ext cx="549" cy="172"/>
            </a:xfrm>
            <a:prstGeom prst="rect">
              <a:avLst/>
            </a:prstGeom>
            <a:solidFill>
              <a:srgbClr val="FFFF66">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a:t>
              </a:r>
            </a:p>
          </p:txBody>
        </p:sp>
        <p:sp>
          <p:nvSpPr>
            <p:cNvPr id="120946" name="Rectangle 391"/>
            <p:cNvSpPr>
              <a:spLocks noChangeArrowheads="1"/>
            </p:cNvSpPr>
            <p:nvPr/>
          </p:nvSpPr>
          <p:spPr bwMode="auto">
            <a:xfrm>
              <a:off x="4327" y="1160"/>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a:t>
              </a:r>
            </a:p>
          </p:txBody>
        </p:sp>
        <p:sp>
          <p:nvSpPr>
            <p:cNvPr id="120947" name="Rectangle 392"/>
            <p:cNvSpPr>
              <a:spLocks noChangeArrowheads="1"/>
            </p:cNvSpPr>
            <p:nvPr/>
          </p:nvSpPr>
          <p:spPr bwMode="auto">
            <a:xfrm>
              <a:off x="3778" y="1160"/>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13</a:t>
              </a:r>
            </a:p>
          </p:txBody>
        </p:sp>
        <p:sp>
          <p:nvSpPr>
            <p:cNvPr id="120948" name="Rectangle 393"/>
            <p:cNvSpPr>
              <a:spLocks noChangeArrowheads="1"/>
            </p:cNvSpPr>
            <p:nvPr/>
          </p:nvSpPr>
          <p:spPr bwMode="auto">
            <a:xfrm>
              <a:off x="3230" y="1160"/>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60</a:t>
              </a:r>
            </a:p>
          </p:txBody>
        </p:sp>
        <p:sp>
          <p:nvSpPr>
            <p:cNvPr id="120949" name="Rectangle 394"/>
            <p:cNvSpPr>
              <a:spLocks noChangeArrowheads="1"/>
            </p:cNvSpPr>
            <p:nvPr/>
          </p:nvSpPr>
          <p:spPr bwMode="auto">
            <a:xfrm>
              <a:off x="2681" y="1160"/>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15</a:t>
              </a:r>
            </a:p>
          </p:txBody>
        </p:sp>
        <p:sp>
          <p:nvSpPr>
            <p:cNvPr id="120950" name="Rectangle 395"/>
            <p:cNvSpPr>
              <a:spLocks noChangeArrowheads="1"/>
            </p:cNvSpPr>
            <p:nvPr/>
          </p:nvSpPr>
          <p:spPr bwMode="auto">
            <a:xfrm>
              <a:off x="2133" y="1160"/>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4</a:t>
              </a:r>
            </a:p>
          </p:txBody>
        </p:sp>
        <p:sp>
          <p:nvSpPr>
            <p:cNvPr id="120951" name="Rectangle 396"/>
            <p:cNvSpPr>
              <a:spLocks noChangeArrowheads="1"/>
            </p:cNvSpPr>
            <p:nvPr/>
          </p:nvSpPr>
          <p:spPr bwMode="auto">
            <a:xfrm>
              <a:off x="1584" y="1160"/>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a:t>
              </a:r>
            </a:p>
          </p:txBody>
        </p:sp>
        <p:sp>
          <p:nvSpPr>
            <p:cNvPr id="120952" name="Rectangle 397"/>
            <p:cNvSpPr>
              <a:spLocks noChangeArrowheads="1"/>
            </p:cNvSpPr>
            <p:nvPr/>
          </p:nvSpPr>
          <p:spPr bwMode="auto">
            <a:xfrm>
              <a:off x="4875" y="988"/>
              <a:ext cx="549" cy="172"/>
            </a:xfrm>
            <a:prstGeom prst="rect">
              <a:avLst/>
            </a:prstGeom>
            <a:solidFill>
              <a:srgbClr val="FFFF66">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5</a:t>
              </a:r>
            </a:p>
          </p:txBody>
        </p:sp>
        <p:sp>
          <p:nvSpPr>
            <p:cNvPr id="120953" name="Rectangle 398"/>
            <p:cNvSpPr>
              <a:spLocks noChangeArrowheads="1"/>
            </p:cNvSpPr>
            <p:nvPr/>
          </p:nvSpPr>
          <p:spPr bwMode="auto">
            <a:xfrm>
              <a:off x="4327" y="988"/>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a:t>
              </a:r>
            </a:p>
          </p:txBody>
        </p:sp>
        <p:sp>
          <p:nvSpPr>
            <p:cNvPr id="120954" name="Rectangle 399"/>
            <p:cNvSpPr>
              <a:spLocks noChangeArrowheads="1"/>
            </p:cNvSpPr>
            <p:nvPr/>
          </p:nvSpPr>
          <p:spPr bwMode="auto">
            <a:xfrm>
              <a:off x="3778" y="988"/>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8</a:t>
              </a:r>
            </a:p>
          </p:txBody>
        </p:sp>
        <p:sp>
          <p:nvSpPr>
            <p:cNvPr id="120955" name="Rectangle 400"/>
            <p:cNvSpPr>
              <a:spLocks noChangeArrowheads="1"/>
            </p:cNvSpPr>
            <p:nvPr/>
          </p:nvSpPr>
          <p:spPr bwMode="auto">
            <a:xfrm>
              <a:off x="3230" y="988"/>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30</a:t>
              </a:r>
            </a:p>
          </p:txBody>
        </p:sp>
        <p:sp>
          <p:nvSpPr>
            <p:cNvPr id="120956" name="Rectangle 401"/>
            <p:cNvSpPr>
              <a:spLocks noChangeArrowheads="1"/>
            </p:cNvSpPr>
            <p:nvPr/>
          </p:nvSpPr>
          <p:spPr bwMode="auto">
            <a:xfrm>
              <a:off x="2681" y="988"/>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10</a:t>
              </a:r>
            </a:p>
          </p:txBody>
        </p:sp>
        <p:sp>
          <p:nvSpPr>
            <p:cNvPr id="120957" name="Rectangle 402"/>
            <p:cNvSpPr>
              <a:spLocks noChangeArrowheads="1"/>
            </p:cNvSpPr>
            <p:nvPr/>
          </p:nvSpPr>
          <p:spPr bwMode="auto">
            <a:xfrm>
              <a:off x="2133" y="988"/>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a:t>
              </a:r>
            </a:p>
          </p:txBody>
        </p:sp>
        <p:sp>
          <p:nvSpPr>
            <p:cNvPr id="120958" name="Rectangle 403"/>
            <p:cNvSpPr>
              <a:spLocks noChangeArrowheads="1"/>
            </p:cNvSpPr>
            <p:nvPr/>
          </p:nvSpPr>
          <p:spPr bwMode="auto">
            <a:xfrm>
              <a:off x="1584" y="988"/>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a:t>
              </a:r>
            </a:p>
          </p:txBody>
        </p:sp>
        <p:sp>
          <p:nvSpPr>
            <p:cNvPr id="120959" name="Rectangle 404"/>
            <p:cNvSpPr>
              <a:spLocks noChangeArrowheads="1"/>
            </p:cNvSpPr>
            <p:nvPr/>
          </p:nvSpPr>
          <p:spPr bwMode="auto">
            <a:xfrm>
              <a:off x="4875" y="816"/>
              <a:ext cx="549" cy="172"/>
            </a:xfrm>
            <a:prstGeom prst="rect">
              <a:avLst/>
            </a:prstGeom>
            <a:solidFill>
              <a:srgbClr val="FFFF66">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10</a:t>
              </a:r>
            </a:p>
          </p:txBody>
        </p:sp>
        <p:sp>
          <p:nvSpPr>
            <p:cNvPr id="120960" name="Rectangle 405"/>
            <p:cNvSpPr>
              <a:spLocks noChangeArrowheads="1"/>
            </p:cNvSpPr>
            <p:nvPr/>
          </p:nvSpPr>
          <p:spPr bwMode="auto">
            <a:xfrm>
              <a:off x="4327" y="816"/>
              <a:ext cx="548" cy="172"/>
            </a:xfrm>
            <a:prstGeom prst="rect">
              <a:avLst/>
            </a:prstGeom>
            <a:solidFill>
              <a:srgbClr val="FFFF66">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a:t>
              </a:r>
            </a:p>
          </p:txBody>
        </p:sp>
        <p:sp>
          <p:nvSpPr>
            <p:cNvPr id="120961" name="Rectangle 406"/>
            <p:cNvSpPr>
              <a:spLocks noChangeArrowheads="1"/>
            </p:cNvSpPr>
            <p:nvPr/>
          </p:nvSpPr>
          <p:spPr bwMode="auto">
            <a:xfrm>
              <a:off x="3778" y="816"/>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4</a:t>
              </a:r>
            </a:p>
          </p:txBody>
        </p:sp>
        <p:sp>
          <p:nvSpPr>
            <p:cNvPr id="120962" name="Rectangle 407"/>
            <p:cNvSpPr>
              <a:spLocks noChangeArrowheads="1"/>
            </p:cNvSpPr>
            <p:nvPr/>
          </p:nvSpPr>
          <p:spPr bwMode="auto">
            <a:xfrm>
              <a:off x="3230" y="816"/>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14</a:t>
              </a:r>
            </a:p>
          </p:txBody>
        </p:sp>
        <p:sp>
          <p:nvSpPr>
            <p:cNvPr id="120963" name="Rectangle 408"/>
            <p:cNvSpPr>
              <a:spLocks noChangeArrowheads="1"/>
            </p:cNvSpPr>
            <p:nvPr/>
          </p:nvSpPr>
          <p:spPr bwMode="auto">
            <a:xfrm>
              <a:off x="2681" y="816"/>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4</a:t>
              </a:r>
            </a:p>
          </p:txBody>
        </p:sp>
        <p:sp>
          <p:nvSpPr>
            <p:cNvPr id="120964" name="Rectangle 409"/>
            <p:cNvSpPr>
              <a:spLocks noChangeArrowheads="1"/>
            </p:cNvSpPr>
            <p:nvPr/>
          </p:nvSpPr>
          <p:spPr bwMode="auto">
            <a:xfrm>
              <a:off x="2133" y="816"/>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a:t>
              </a:r>
            </a:p>
          </p:txBody>
        </p:sp>
        <p:sp>
          <p:nvSpPr>
            <p:cNvPr id="120965" name="Rectangle 410"/>
            <p:cNvSpPr>
              <a:spLocks noChangeArrowheads="1"/>
            </p:cNvSpPr>
            <p:nvPr/>
          </p:nvSpPr>
          <p:spPr bwMode="auto">
            <a:xfrm>
              <a:off x="1584" y="816"/>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a:t>
              </a:r>
            </a:p>
          </p:txBody>
        </p:sp>
        <p:sp>
          <p:nvSpPr>
            <p:cNvPr id="120966" name="Line 411"/>
            <p:cNvSpPr>
              <a:spLocks noChangeShapeType="1"/>
            </p:cNvSpPr>
            <p:nvPr/>
          </p:nvSpPr>
          <p:spPr bwMode="auto">
            <a:xfrm>
              <a:off x="1584" y="816"/>
              <a:ext cx="3840"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967" name="Line 412"/>
            <p:cNvSpPr>
              <a:spLocks noChangeShapeType="1"/>
            </p:cNvSpPr>
            <p:nvPr/>
          </p:nvSpPr>
          <p:spPr bwMode="auto">
            <a:xfrm>
              <a:off x="1584" y="988"/>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968" name="Line 413"/>
            <p:cNvSpPr>
              <a:spLocks noChangeShapeType="1"/>
            </p:cNvSpPr>
            <p:nvPr/>
          </p:nvSpPr>
          <p:spPr bwMode="auto">
            <a:xfrm>
              <a:off x="1584" y="1160"/>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969" name="Line 414"/>
            <p:cNvSpPr>
              <a:spLocks noChangeShapeType="1"/>
            </p:cNvSpPr>
            <p:nvPr/>
          </p:nvSpPr>
          <p:spPr bwMode="auto">
            <a:xfrm>
              <a:off x="1584" y="1332"/>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970" name="Line 415"/>
            <p:cNvSpPr>
              <a:spLocks noChangeShapeType="1"/>
            </p:cNvSpPr>
            <p:nvPr/>
          </p:nvSpPr>
          <p:spPr bwMode="auto">
            <a:xfrm>
              <a:off x="1584" y="1504"/>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971" name="Line 416"/>
            <p:cNvSpPr>
              <a:spLocks noChangeShapeType="1"/>
            </p:cNvSpPr>
            <p:nvPr/>
          </p:nvSpPr>
          <p:spPr bwMode="auto">
            <a:xfrm>
              <a:off x="1584" y="1676"/>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972" name="Line 417"/>
            <p:cNvSpPr>
              <a:spLocks noChangeShapeType="1"/>
            </p:cNvSpPr>
            <p:nvPr/>
          </p:nvSpPr>
          <p:spPr bwMode="auto">
            <a:xfrm>
              <a:off x="1584" y="1848"/>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973" name="Line 418"/>
            <p:cNvSpPr>
              <a:spLocks noChangeShapeType="1"/>
            </p:cNvSpPr>
            <p:nvPr/>
          </p:nvSpPr>
          <p:spPr bwMode="auto">
            <a:xfrm>
              <a:off x="1584" y="2020"/>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974" name="Line 419"/>
            <p:cNvSpPr>
              <a:spLocks noChangeShapeType="1"/>
            </p:cNvSpPr>
            <p:nvPr/>
          </p:nvSpPr>
          <p:spPr bwMode="auto">
            <a:xfrm>
              <a:off x="1584" y="2192"/>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975" name="Line 420"/>
            <p:cNvSpPr>
              <a:spLocks noChangeShapeType="1"/>
            </p:cNvSpPr>
            <p:nvPr/>
          </p:nvSpPr>
          <p:spPr bwMode="auto">
            <a:xfrm>
              <a:off x="1584" y="2364"/>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976" name="Line 421"/>
            <p:cNvSpPr>
              <a:spLocks noChangeShapeType="1"/>
            </p:cNvSpPr>
            <p:nvPr/>
          </p:nvSpPr>
          <p:spPr bwMode="auto">
            <a:xfrm>
              <a:off x="1584" y="2536"/>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977" name="Line 422"/>
            <p:cNvSpPr>
              <a:spLocks noChangeShapeType="1"/>
            </p:cNvSpPr>
            <p:nvPr/>
          </p:nvSpPr>
          <p:spPr bwMode="auto">
            <a:xfrm>
              <a:off x="1584" y="2708"/>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978" name="Line 423"/>
            <p:cNvSpPr>
              <a:spLocks noChangeShapeType="1"/>
            </p:cNvSpPr>
            <p:nvPr/>
          </p:nvSpPr>
          <p:spPr bwMode="auto">
            <a:xfrm>
              <a:off x="1584" y="2880"/>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979" name="Line 424"/>
            <p:cNvSpPr>
              <a:spLocks noChangeShapeType="1"/>
            </p:cNvSpPr>
            <p:nvPr/>
          </p:nvSpPr>
          <p:spPr bwMode="auto">
            <a:xfrm>
              <a:off x="1584" y="3052"/>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980" name="Line 425"/>
            <p:cNvSpPr>
              <a:spLocks noChangeShapeType="1"/>
            </p:cNvSpPr>
            <p:nvPr/>
          </p:nvSpPr>
          <p:spPr bwMode="auto">
            <a:xfrm>
              <a:off x="1584" y="3224"/>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981" name="Line 426"/>
            <p:cNvSpPr>
              <a:spLocks noChangeShapeType="1"/>
            </p:cNvSpPr>
            <p:nvPr/>
          </p:nvSpPr>
          <p:spPr bwMode="auto">
            <a:xfrm>
              <a:off x="1584" y="3396"/>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982" name="Line 427"/>
            <p:cNvSpPr>
              <a:spLocks noChangeShapeType="1"/>
            </p:cNvSpPr>
            <p:nvPr/>
          </p:nvSpPr>
          <p:spPr bwMode="auto">
            <a:xfrm>
              <a:off x="1584" y="3568"/>
              <a:ext cx="3840"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983" name="Line 428"/>
            <p:cNvSpPr>
              <a:spLocks noChangeShapeType="1"/>
            </p:cNvSpPr>
            <p:nvPr/>
          </p:nvSpPr>
          <p:spPr bwMode="auto">
            <a:xfrm>
              <a:off x="1584" y="816"/>
              <a:ext cx="0" cy="2752"/>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984" name="Line 429"/>
            <p:cNvSpPr>
              <a:spLocks noChangeShapeType="1"/>
            </p:cNvSpPr>
            <p:nvPr/>
          </p:nvSpPr>
          <p:spPr bwMode="auto">
            <a:xfrm>
              <a:off x="2133" y="816"/>
              <a:ext cx="0" cy="275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985" name="Line 430"/>
            <p:cNvSpPr>
              <a:spLocks noChangeShapeType="1"/>
            </p:cNvSpPr>
            <p:nvPr/>
          </p:nvSpPr>
          <p:spPr bwMode="auto">
            <a:xfrm>
              <a:off x="2681" y="816"/>
              <a:ext cx="0" cy="275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986" name="Line 431"/>
            <p:cNvSpPr>
              <a:spLocks noChangeShapeType="1"/>
            </p:cNvSpPr>
            <p:nvPr/>
          </p:nvSpPr>
          <p:spPr bwMode="auto">
            <a:xfrm>
              <a:off x="3230" y="816"/>
              <a:ext cx="0" cy="275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987" name="Line 432"/>
            <p:cNvSpPr>
              <a:spLocks noChangeShapeType="1"/>
            </p:cNvSpPr>
            <p:nvPr/>
          </p:nvSpPr>
          <p:spPr bwMode="auto">
            <a:xfrm>
              <a:off x="3778" y="816"/>
              <a:ext cx="0" cy="275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988" name="Line 433"/>
            <p:cNvSpPr>
              <a:spLocks noChangeShapeType="1"/>
            </p:cNvSpPr>
            <p:nvPr/>
          </p:nvSpPr>
          <p:spPr bwMode="auto">
            <a:xfrm>
              <a:off x="4327" y="816"/>
              <a:ext cx="0" cy="275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989" name="Line 434"/>
            <p:cNvSpPr>
              <a:spLocks noChangeShapeType="1"/>
            </p:cNvSpPr>
            <p:nvPr/>
          </p:nvSpPr>
          <p:spPr bwMode="auto">
            <a:xfrm>
              <a:off x="4875" y="816"/>
              <a:ext cx="0" cy="275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990" name="Line 435"/>
            <p:cNvSpPr>
              <a:spLocks noChangeShapeType="1"/>
            </p:cNvSpPr>
            <p:nvPr/>
          </p:nvSpPr>
          <p:spPr bwMode="auto">
            <a:xfrm>
              <a:off x="5424" y="816"/>
              <a:ext cx="0" cy="2752"/>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991" name="Line 436"/>
            <p:cNvSpPr>
              <a:spLocks noChangeShapeType="1"/>
            </p:cNvSpPr>
            <p:nvPr/>
          </p:nvSpPr>
          <p:spPr bwMode="auto">
            <a:xfrm>
              <a:off x="2112" y="816"/>
              <a:ext cx="0" cy="273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77659" name="Text Box 155"/>
          <p:cNvSpPr txBox="1">
            <a:spLocks noChangeArrowheads="1"/>
          </p:cNvSpPr>
          <p:nvPr/>
        </p:nvSpPr>
        <p:spPr bwMode="auto">
          <a:xfrm>
            <a:off x="6096000" y="1265238"/>
            <a:ext cx="709613" cy="639762"/>
          </a:xfrm>
          <a:prstGeom prst="rect">
            <a:avLst/>
          </a:prstGeom>
          <a:noFill/>
          <a:ln w="9525">
            <a:noFill/>
            <a:miter lim="800000"/>
            <a:headEnd/>
            <a:tailEnd/>
          </a:ln>
          <a:effec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t>Crown</a:t>
            </a:r>
          </a:p>
          <a:p>
            <a:pPr eaLnBrk="1" hangingPunct="1"/>
            <a:r>
              <a:rPr lang="en-US" altLang="en-US" sz="1200" b="1"/>
              <a:t>to/from</a:t>
            </a:r>
          </a:p>
          <a:p>
            <a:pPr eaLnBrk="1" hangingPunct="1"/>
            <a:r>
              <a:rPr lang="en-US" altLang="en-US" sz="1200" b="1">
                <a:effectLst>
                  <a:outerShdw blurRad="38100" dist="38100" dir="2700000" algn="tl">
                    <a:srgbClr val="C0C0C0"/>
                  </a:outerShdw>
                </a:effectLst>
              </a:rPr>
              <a:t>Grass</a:t>
            </a:r>
          </a:p>
        </p:txBody>
      </p:sp>
      <p:sp>
        <p:nvSpPr>
          <p:cNvPr id="120850" name="Text Box 156"/>
          <p:cNvSpPr txBox="1">
            <a:spLocks noChangeArrowheads="1"/>
          </p:cNvSpPr>
          <p:nvPr/>
        </p:nvSpPr>
        <p:spPr bwMode="auto">
          <a:xfrm>
            <a:off x="2667000" y="1417638"/>
            <a:ext cx="565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t>EWS</a:t>
            </a:r>
          </a:p>
          <a:p>
            <a:pPr eaLnBrk="1" hangingPunct="1"/>
            <a:r>
              <a:rPr lang="en-US" altLang="en-US" sz="1200" b="1"/>
              <a:t>Ratio</a:t>
            </a:r>
          </a:p>
        </p:txBody>
      </p:sp>
      <p:sp>
        <p:nvSpPr>
          <p:cNvPr id="120851" name="Text Box 157"/>
          <p:cNvSpPr txBox="1">
            <a:spLocks noChangeArrowheads="1"/>
          </p:cNvSpPr>
          <p:nvPr/>
        </p:nvSpPr>
        <p:spPr bwMode="auto">
          <a:xfrm>
            <a:off x="6934200" y="1265238"/>
            <a:ext cx="709613"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t>Crown</a:t>
            </a:r>
          </a:p>
          <a:p>
            <a:pPr eaLnBrk="1" hangingPunct="1"/>
            <a:r>
              <a:rPr lang="en-US" altLang="en-US" sz="1200" b="1"/>
              <a:t>to/from</a:t>
            </a:r>
          </a:p>
          <a:p>
            <a:pPr eaLnBrk="1" hangingPunct="1"/>
            <a:r>
              <a:rPr lang="en-US" altLang="en-US" sz="1200" b="1"/>
              <a:t>Grass</a:t>
            </a:r>
          </a:p>
        </p:txBody>
      </p:sp>
      <p:sp>
        <p:nvSpPr>
          <p:cNvPr id="120852" name="Text Box 158"/>
          <p:cNvSpPr txBox="1">
            <a:spLocks noChangeArrowheads="1"/>
          </p:cNvSpPr>
          <p:nvPr/>
        </p:nvSpPr>
        <p:spPr bwMode="auto">
          <a:xfrm>
            <a:off x="7848600" y="1265238"/>
            <a:ext cx="709613"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t>Litter</a:t>
            </a:r>
          </a:p>
          <a:p>
            <a:pPr eaLnBrk="1" hangingPunct="1"/>
            <a:r>
              <a:rPr lang="en-US" altLang="en-US" sz="1200" b="1"/>
              <a:t>to/from</a:t>
            </a:r>
          </a:p>
          <a:p>
            <a:pPr eaLnBrk="1" hangingPunct="1"/>
            <a:r>
              <a:rPr lang="en-US" altLang="en-US" sz="1200" b="1"/>
              <a:t>Grass</a:t>
            </a:r>
          </a:p>
        </p:txBody>
      </p:sp>
      <p:sp>
        <p:nvSpPr>
          <p:cNvPr id="120993" name="Slide Number Placeholder 4"/>
          <p:cNvSpPr txBox="1">
            <a:spLocks noGrp="1"/>
          </p:cNvSpPr>
          <p:nvPr/>
        </p:nvSpPr>
        <p:spPr bwMode="auto">
          <a:xfrm>
            <a:off x="7848600" y="6629400"/>
            <a:ext cx="12446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r"/>
            <a:r>
              <a:rPr lang="en-US" altLang="en-US" sz="1000"/>
              <a:t>12-</a:t>
            </a:r>
            <a:fld id="{23D9840F-71F2-4586-AD47-299D65BEA1AB}" type="slidenum">
              <a:rPr lang="en-US" altLang="en-US" sz="1000"/>
              <a:pPr algn="r"/>
              <a:t>119</a:t>
            </a:fld>
            <a:r>
              <a:rPr lang="en-US" altLang="en-US" sz="1000"/>
              <a:t>-S290-EP</a:t>
            </a:r>
          </a:p>
        </p:txBody>
      </p:sp>
      <p:sp>
        <p:nvSpPr>
          <p:cNvPr id="277511" name="Oval 7"/>
          <p:cNvSpPr>
            <a:spLocks noChangeArrowheads="1"/>
          </p:cNvSpPr>
          <p:nvPr/>
        </p:nvSpPr>
        <p:spPr bwMode="auto">
          <a:xfrm>
            <a:off x="3505200" y="4953000"/>
            <a:ext cx="533400" cy="304800"/>
          </a:xfrm>
          <a:prstGeom prst="ellipse">
            <a:avLst/>
          </a:prstGeom>
          <a:noFill/>
          <a:ln w="38100">
            <a:solidFill>
              <a:srgbClr val="FF9933"/>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p>
        </p:txBody>
      </p:sp>
      <p:sp>
        <p:nvSpPr>
          <p:cNvPr id="120994" name="Text Box 157"/>
          <p:cNvSpPr txBox="1">
            <a:spLocks noChangeArrowheads="1"/>
          </p:cNvSpPr>
          <p:nvPr/>
        </p:nvSpPr>
        <p:spPr bwMode="auto">
          <a:xfrm>
            <a:off x="177800" y="1590675"/>
            <a:ext cx="2124075"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800"/>
              <a:t>Yellow highlights cases</a:t>
            </a:r>
          </a:p>
          <a:p>
            <a:pPr eaLnBrk="1" hangingPunct="1"/>
            <a:r>
              <a:rPr lang="en-US" altLang="en-US" sz="1800"/>
              <a:t>In which ROS will be greater in the grass fuel.</a:t>
            </a:r>
          </a:p>
        </p:txBody>
      </p:sp>
      <p:sp>
        <p:nvSpPr>
          <p:cNvPr id="120995" name="Text Box 158"/>
          <p:cNvSpPr txBox="1">
            <a:spLocks noChangeArrowheads="1"/>
          </p:cNvSpPr>
          <p:nvPr/>
        </p:nvSpPr>
        <p:spPr bwMode="auto">
          <a:xfrm>
            <a:off x="222250" y="3351213"/>
            <a:ext cx="1911350" cy="177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800"/>
              <a:t>Red highlights: ROS-ratio increases of 60x and greater have been associated with fatalities</a:t>
            </a:r>
            <a:r>
              <a:rPr lang="en-US" altLang="en-US" sz="2000"/>
              <a:t>.</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75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750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75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7509" grpId="0" animBg="1"/>
      <p:bldP spid="277510" grpId="0" animBg="1"/>
      <p:bldP spid="27751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Number Placeholder 4"/>
          <p:cNvSpPr>
            <a:spLocks noGrp="1"/>
          </p:cNvSpPr>
          <p:nvPr>
            <p:ph type="sldNum" sz="quarter" idx="4294967295"/>
          </p:nvPr>
        </p:nvSpPr>
        <p:spPr bwMode="auto">
          <a:xfrm>
            <a:off x="6959600" y="6537325"/>
            <a:ext cx="2133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r"/>
            <a:r>
              <a:rPr lang="en-US" altLang="en-US" sz="1400"/>
              <a:t>12-</a:t>
            </a:r>
            <a:fld id="{B2414C2B-4FF8-49FB-9FA4-D6E08C40520E}" type="slidenum">
              <a:rPr lang="en-US" altLang="en-US" sz="1400"/>
              <a:pPr algn="r"/>
              <a:t>120</a:t>
            </a:fld>
            <a:r>
              <a:rPr lang="en-US" altLang="en-US" sz="1400"/>
              <a:t>-S290-EP</a:t>
            </a:r>
          </a:p>
        </p:txBody>
      </p:sp>
      <p:pic>
        <p:nvPicPr>
          <p:cNvPr id="121859" name="Picture 2" descr="Wind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88" y="-3175"/>
            <a:ext cx="9196388"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0" name="Rectangle 3"/>
          <p:cNvSpPr>
            <a:spLocks noGrp="1" noChangeArrowheads="1"/>
          </p:cNvSpPr>
          <p:nvPr>
            <p:ph type="title"/>
          </p:nvPr>
        </p:nvSpPr>
        <p:spPr>
          <a:xfrm>
            <a:off x="228600" y="76200"/>
            <a:ext cx="8763000" cy="1295400"/>
          </a:xfrm>
        </p:spPr>
        <p:txBody>
          <a:bodyPr/>
          <a:lstStyle/>
          <a:p>
            <a:pPr eaLnBrk="1" hangingPunct="1"/>
            <a:r>
              <a:rPr lang="en-US" altLang="en-US" sz="2400" smtClean="0">
                <a:solidFill>
                  <a:schemeClr val="tx1"/>
                </a:solidFill>
              </a:rPr>
              <a:t>Slope contribution to effective wind speed is easily handled by adding a little to the upslope wind component</a:t>
            </a:r>
          </a:p>
        </p:txBody>
      </p:sp>
      <p:sp>
        <p:nvSpPr>
          <p:cNvPr id="121861" name="Rectangle 4"/>
          <p:cNvSpPr>
            <a:spLocks noChangeArrowheads="1"/>
          </p:cNvSpPr>
          <p:nvPr/>
        </p:nvSpPr>
        <p:spPr bwMode="auto">
          <a:xfrm>
            <a:off x="457200" y="1447800"/>
            <a:ext cx="8229600" cy="5181600"/>
          </a:xfrm>
          <a:prstGeom prst="rect">
            <a:avLst/>
          </a:prstGeom>
          <a:solidFill>
            <a:schemeClr val="bg1"/>
          </a:solidFill>
          <a:ln w="19050">
            <a:solidFill>
              <a:schemeClr val="tx1"/>
            </a:solidFill>
            <a:miter lim="800000"/>
            <a:headEnd/>
            <a:tailEnd/>
          </a:ln>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p>
        </p:txBody>
      </p:sp>
      <p:sp>
        <p:nvSpPr>
          <p:cNvPr id="121862" name="Text Box 5"/>
          <p:cNvSpPr txBox="1">
            <a:spLocks noChangeArrowheads="1"/>
          </p:cNvSpPr>
          <p:nvPr/>
        </p:nvSpPr>
        <p:spPr bwMode="auto">
          <a:xfrm>
            <a:off x="6400800" y="4876800"/>
            <a:ext cx="8540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r>
              <a:rPr lang="en-US" altLang="en-US" b="1">
                <a:solidFill>
                  <a:srgbClr val="339933"/>
                </a:solidFill>
              </a:rPr>
              <a:t>20%</a:t>
            </a:r>
          </a:p>
        </p:txBody>
      </p:sp>
      <p:sp>
        <p:nvSpPr>
          <p:cNvPr id="121863" name="Text Box 6"/>
          <p:cNvSpPr txBox="1">
            <a:spLocks noChangeArrowheads="1"/>
          </p:cNvSpPr>
          <p:nvPr/>
        </p:nvSpPr>
        <p:spPr bwMode="auto">
          <a:xfrm>
            <a:off x="6400800" y="3733800"/>
            <a:ext cx="8540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r>
              <a:rPr lang="en-US" altLang="en-US" b="1">
                <a:solidFill>
                  <a:schemeClr val="accent2"/>
                </a:solidFill>
              </a:rPr>
              <a:t>40%</a:t>
            </a:r>
          </a:p>
        </p:txBody>
      </p:sp>
      <p:grpSp>
        <p:nvGrpSpPr>
          <p:cNvPr id="121864" name="Group 7"/>
          <p:cNvGrpSpPr>
            <a:grpSpLocks/>
          </p:cNvGrpSpPr>
          <p:nvPr/>
        </p:nvGrpSpPr>
        <p:grpSpPr bwMode="auto">
          <a:xfrm>
            <a:off x="609600" y="1752600"/>
            <a:ext cx="5715000" cy="4572000"/>
            <a:chOff x="960" y="1392"/>
            <a:chExt cx="2880" cy="2304"/>
          </a:xfrm>
        </p:grpSpPr>
        <p:sp>
          <p:nvSpPr>
            <p:cNvPr id="121888" name="Line 8"/>
            <p:cNvSpPr>
              <a:spLocks noChangeShapeType="1"/>
            </p:cNvSpPr>
            <p:nvPr/>
          </p:nvSpPr>
          <p:spPr bwMode="auto">
            <a:xfrm flipV="1">
              <a:off x="960" y="1392"/>
              <a:ext cx="2880" cy="2304"/>
            </a:xfrm>
            <a:prstGeom prst="line">
              <a:avLst/>
            </a:prstGeom>
            <a:noFill/>
            <a:ln w="38100">
              <a:solidFill>
                <a:srgbClr val="CC006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1889" name="Line 9"/>
            <p:cNvSpPr>
              <a:spLocks noChangeShapeType="1"/>
            </p:cNvSpPr>
            <p:nvPr/>
          </p:nvSpPr>
          <p:spPr bwMode="auto">
            <a:xfrm flipV="1">
              <a:off x="960" y="3120"/>
              <a:ext cx="2880" cy="576"/>
            </a:xfrm>
            <a:prstGeom prst="line">
              <a:avLst/>
            </a:prstGeom>
            <a:noFill/>
            <a:ln w="38100">
              <a:solidFill>
                <a:srgbClr val="339933"/>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1890" name="Line 10"/>
            <p:cNvSpPr>
              <a:spLocks noChangeShapeType="1"/>
            </p:cNvSpPr>
            <p:nvPr/>
          </p:nvSpPr>
          <p:spPr bwMode="auto">
            <a:xfrm flipV="1">
              <a:off x="960" y="2544"/>
              <a:ext cx="2880" cy="1152"/>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1891" name="Line 11"/>
            <p:cNvSpPr>
              <a:spLocks noChangeShapeType="1"/>
            </p:cNvSpPr>
            <p:nvPr/>
          </p:nvSpPr>
          <p:spPr bwMode="auto">
            <a:xfrm flipV="1">
              <a:off x="960" y="1968"/>
              <a:ext cx="2880" cy="1728"/>
            </a:xfrm>
            <a:prstGeom prst="line">
              <a:avLst/>
            </a:prstGeom>
            <a:noFill/>
            <a:ln w="38100">
              <a:solidFill>
                <a:srgbClr val="3399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1892" name="Line 12"/>
            <p:cNvSpPr>
              <a:spLocks noChangeShapeType="1"/>
            </p:cNvSpPr>
            <p:nvPr/>
          </p:nvSpPr>
          <p:spPr bwMode="auto">
            <a:xfrm>
              <a:off x="960" y="3696"/>
              <a:ext cx="2880" cy="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121865" name="Text Box 13"/>
          <p:cNvSpPr txBox="1">
            <a:spLocks noChangeArrowheads="1"/>
          </p:cNvSpPr>
          <p:nvPr/>
        </p:nvSpPr>
        <p:spPr bwMode="auto">
          <a:xfrm>
            <a:off x="6400800" y="1447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r>
              <a:rPr lang="en-US" altLang="en-US" b="1">
                <a:solidFill>
                  <a:srgbClr val="CC0066"/>
                </a:solidFill>
              </a:rPr>
              <a:t>80%</a:t>
            </a:r>
          </a:p>
        </p:txBody>
      </p:sp>
      <p:sp>
        <p:nvSpPr>
          <p:cNvPr id="121866" name="Text Box 14"/>
          <p:cNvSpPr txBox="1">
            <a:spLocks noChangeArrowheads="1"/>
          </p:cNvSpPr>
          <p:nvPr/>
        </p:nvSpPr>
        <p:spPr bwMode="auto">
          <a:xfrm>
            <a:off x="6477000" y="2590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r>
              <a:rPr lang="en-US" altLang="en-US" b="1">
                <a:solidFill>
                  <a:srgbClr val="3399FF"/>
                </a:solidFill>
              </a:rPr>
              <a:t>60%</a:t>
            </a:r>
            <a:endParaRPr lang="en-US" altLang="en-US">
              <a:solidFill>
                <a:schemeClr val="tx2"/>
              </a:solidFill>
            </a:endParaRPr>
          </a:p>
        </p:txBody>
      </p:sp>
      <p:sp>
        <p:nvSpPr>
          <p:cNvPr id="409615" name="Text Box 15"/>
          <p:cNvSpPr txBox="1">
            <a:spLocks noChangeArrowheads="1"/>
          </p:cNvSpPr>
          <p:nvPr/>
        </p:nvSpPr>
        <p:spPr bwMode="auto">
          <a:xfrm>
            <a:off x="6826250" y="5591175"/>
            <a:ext cx="17081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600" b="1"/>
              <a:t>Less than 20%, </a:t>
            </a:r>
          </a:p>
          <a:p>
            <a:pPr eaLnBrk="1" hangingPunct="1"/>
            <a:r>
              <a:rPr lang="en-US" altLang="en-US" sz="1600" b="1"/>
              <a:t>no adjustment </a:t>
            </a:r>
          </a:p>
        </p:txBody>
      </p:sp>
      <p:sp>
        <p:nvSpPr>
          <p:cNvPr id="121886" name="AutoShape 18"/>
          <p:cNvSpPr>
            <a:spLocks noChangeArrowheads="1"/>
          </p:cNvSpPr>
          <p:nvPr/>
        </p:nvSpPr>
        <p:spPr bwMode="auto">
          <a:xfrm rot="-1066129">
            <a:off x="5105400" y="4876800"/>
            <a:ext cx="228600" cy="180975"/>
          </a:xfrm>
          <a:prstGeom prst="rightArrow">
            <a:avLst>
              <a:gd name="adj1" fmla="val 50000"/>
              <a:gd name="adj2" fmla="val 31579"/>
            </a:avLst>
          </a:prstGeom>
          <a:solidFill>
            <a:srgbClr val="339933"/>
          </a:solidFill>
          <a:ln w="9525">
            <a:solidFill>
              <a:srgbClr val="000000"/>
            </a:solidFill>
            <a:miter lim="800000"/>
            <a:headEnd/>
            <a:tailEnd/>
          </a:ln>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p>
        </p:txBody>
      </p:sp>
      <p:sp>
        <p:nvSpPr>
          <p:cNvPr id="121887" name="Text Box 19"/>
          <p:cNvSpPr txBox="1">
            <a:spLocks noChangeArrowheads="1"/>
          </p:cNvSpPr>
          <p:nvPr/>
        </p:nvSpPr>
        <p:spPr bwMode="auto">
          <a:xfrm>
            <a:off x="5410200" y="4495800"/>
            <a:ext cx="121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r>
              <a:rPr lang="en-US" altLang="en-US" b="1">
                <a:solidFill>
                  <a:srgbClr val="339933"/>
                </a:solidFill>
              </a:rPr>
              <a:t>1 mph</a:t>
            </a:r>
          </a:p>
        </p:txBody>
      </p:sp>
      <p:sp>
        <p:nvSpPr>
          <p:cNvPr id="121885" name="Text Box 20"/>
          <p:cNvSpPr txBox="1">
            <a:spLocks noChangeArrowheads="1"/>
          </p:cNvSpPr>
          <p:nvPr/>
        </p:nvSpPr>
        <p:spPr bwMode="auto">
          <a:xfrm>
            <a:off x="7239000" y="4267200"/>
            <a:ext cx="14176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600" b="1"/>
              <a:t>20% to 40%, </a:t>
            </a:r>
          </a:p>
          <a:p>
            <a:pPr eaLnBrk="1" hangingPunct="1"/>
            <a:r>
              <a:rPr lang="en-US" altLang="en-US" sz="1600" b="1"/>
              <a:t>add 1 mph </a:t>
            </a:r>
          </a:p>
        </p:txBody>
      </p:sp>
      <p:grpSp>
        <p:nvGrpSpPr>
          <p:cNvPr id="5" name="Group 21"/>
          <p:cNvGrpSpPr>
            <a:grpSpLocks/>
          </p:cNvGrpSpPr>
          <p:nvPr/>
        </p:nvGrpSpPr>
        <p:grpSpPr bwMode="auto">
          <a:xfrm>
            <a:off x="4724400" y="3048000"/>
            <a:ext cx="3929063" cy="1247775"/>
            <a:chOff x="2688" y="1632"/>
            <a:chExt cx="2475" cy="786"/>
          </a:xfrm>
        </p:grpSpPr>
        <p:grpSp>
          <p:nvGrpSpPr>
            <p:cNvPr id="121880" name="Group 22"/>
            <p:cNvGrpSpPr>
              <a:grpSpLocks/>
            </p:cNvGrpSpPr>
            <p:nvPr/>
          </p:nvGrpSpPr>
          <p:grpSpPr bwMode="auto">
            <a:xfrm>
              <a:off x="2688" y="1920"/>
              <a:ext cx="1104" cy="498"/>
              <a:chOff x="2976" y="2064"/>
              <a:chExt cx="1104" cy="498"/>
            </a:xfrm>
          </p:grpSpPr>
          <p:sp>
            <p:nvSpPr>
              <p:cNvPr id="121882" name="AutoShape 23"/>
              <p:cNvSpPr>
                <a:spLocks noChangeArrowheads="1"/>
              </p:cNvSpPr>
              <p:nvPr/>
            </p:nvSpPr>
            <p:spPr bwMode="auto">
              <a:xfrm rot="-1275030">
                <a:off x="2976" y="2448"/>
                <a:ext cx="240" cy="114"/>
              </a:xfrm>
              <a:prstGeom prst="rightArrow">
                <a:avLst>
                  <a:gd name="adj1" fmla="val 50000"/>
                  <a:gd name="adj2" fmla="val 52632"/>
                </a:avLst>
              </a:prstGeom>
              <a:solidFill>
                <a:schemeClr val="accent2"/>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p>
            </p:txBody>
          </p:sp>
          <p:sp>
            <p:nvSpPr>
              <p:cNvPr id="409624" name="Text Box 24"/>
              <p:cNvSpPr txBox="1">
                <a:spLocks noChangeArrowheads="1"/>
              </p:cNvSpPr>
              <p:nvPr/>
            </p:nvSpPr>
            <p:spPr bwMode="auto">
              <a:xfrm>
                <a:off x="3312" y="2064"/>
                <a:ext cx="768" cy="288"/>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r>
                  <a:rPr lang="en-US" altLang="en-US" b="1">
                    <a:solidFill>
                      <a:schemeClr val="accent2"/>
                    </a:solidFill>
                    <a:effectLst>
                      <a:outerShdw blurRad="38100" dist="38100" dir="2700000" algn="tl">
                        <a:srgbClr val="C0C0C0"/>
                      </a:outerShdw>
                    </a:effectLst>
                  </a:rPr>
                  <a:t>2 mph</a:t>
                </a:r>
              </a:p>
            </p:txBody>
          </p:sp>
        </p:grpSp>
        <p:sp>
          <p:nvSpPr>
            <p:cNvPr id="121881" name="Text Box 25"/>
            <p:cNvSpPr txBox="1">
              <a:spLocks noChangeArrowheads="1"/>
            </p:cNvSpPr>
            <p:nvPr/>
          </p:nvSpPr>
          <p:spPr bwMode="auto">
            <a:xfrm>
              <a:off x="4272" y="1632"/>
              <a:ext cx="891"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600" b="1"/>
                <a:t>40% to 60%, </a:t>
              </a:r>
            </a:p>
            <a:p>
              <a:pPr eaLnBrk="1" hangingPunct="1"/>
              <a:r>
                <a:rPr lang="en-US" altLang="en-US" sz="1600" b="1"/>
                <a:t>add 2 mph </a:t>
              </a:r>
            </a:p>
          </p:txBody>
        </p:sp>
      </p:grpSp>
      <p:sp>
        <p:nvSpPr>
          <p:cNvPr id="121878" name="Text Box 28"/>
          <p:cNvSpPr txBox="1">
            <a:spLocks noChangeArrowheads="1"/>
          </p:cNvSpPr>
          <p:nvPr/>
        </p:nvSpPr>
        <p:spPr bwMode="auto">
          <a:xfrm>
            <a:off x="5181600" y="2590800"/>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r>
              <a:rPr lang="en-US" altLang="en-US" b="1">
                <a:solidFill>
                  <a:srgbClr val="3399FF"/>
                </a:solidFill>
              </a:rPr>
              <a:t>3 mph</a:t>
            </a:r>
            <a:endParaRPr lang="en-US" altLang="en-US">
              <a:solidFill>
                <a:schemeClr val="tx2"/>
              </a:solidFill>
            </a:endParaRPr>
          </a:p>
        </p:txBody>
      </p:sp>
      <p:sp>
        <p:nvSpPr>
          <p:cNvPr id="121879" name="AutoShape 29"/>
          <p:cNvSpPr>
            <a:spLocks noChangeArrowheads="1"/>
          </p:cNvSpPr>
          <p:nvPr/>
        </p:nvSpPr>
        <p:spPr bwMode="auto">
          <a:xfrm rot="-1853824">
            <a:off x="4572000" y="3200400"/>
            <a:ext cx="609600" cy="257175"/>
          </a:xfrm>
          <a:prstGeom prst="rightArrow">
            <a:avLst>
              <a:gd name="adj1" fmla="val 50000"/>
              <a:gd name="adj2" fmla="val 59259"/>
            </a:avLst>
          </a:prstGeom>
          <a:solidFill>
            <a:srgbClr val="3399FF"/>
          </a:solidFill>
          <a:ln w="9525">
            <a:solidFill>
              <a:srgbClr val="000000"/>
            </a:solidFill>
            <a:miter lim="800000"/>
            <a:headEnd/>
            <a:tailEnd/>
          </a:ln>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p>
        </p:txBody>
      </p:sp>
      <p:sp>
        <p:nvSpPr>
          <p:cNvPr id="121877" name="Text Box 30"/>
          <p:cNvSpPr txBox="1">
            <a:spLocks noChangeArrowheads="1"/>
          </p:cNvSpPr>
          <p:nvPr/>
        </p:nvSpPr>
        <p:spPr bwMode="auto">
          <a:xfrm>
            <a:off x="7239000" y="1905000"/>
            <a:ext cx="14176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600" b="1"/>
              <a:t>60% to 80%, </a:t>
            </a:r>
          </a:p>
          <a:p>
            <a:pPr eaLnBrk="1" hangingPunct="1"/>
            <a:r>
              <a:rPr lang="en-US" altLang="en-US" sz="1600" b="1"/>
              <a:t>add 3 mph </a:t>
            </a:r>
          </a:p>
        </p:txBody>
      </p:sp>
      <p:sp>
        <p:nvSpPr>
          <p:cNvPr id="121871" name="Text Box 31"/>
          <p:cNvSpPr txBox="1">
            <a:spLocks noChangeArrowheads="1"/>
          </p:cNvSpPr>
          <p:nvPr/>
        </p:nvSpPr>
        <p:spPr bwMode="auto">
          <a:xfrm>
            <a:off x="609600" y="2057400"/>
            <a:ext cx="330041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600" b="1"/>
              <a:t>Add the contribution for slope</a:t>
            </a:r>
          </a:p>
          <a:p>
            <a:pPr eaLnBrk="1" hangingPunct="1"/>
            <a:r>
              <a:rPr lang="en-US" altLang="en-US" sz="1600" b="1"/>
              <a:t>to the upslope wind component </a:t>
            </a:r>
          </a:p>
        </p:txBody>
      </p:sp>
      <p:grpSp>
        <p:nvGrpSpPr>
          <p:cNvPr id="9" name="Group 32"/>
          <p:cNvGrpSpPr>
            <a:grpSpLocks/>
          </p:cNvGrpSpPr>
          <p:nvPr/>
        </p:nvGrpSpPr>
        <p:grpSpPr bwMode="auto">
          <a:xfrm>
            <a:off x="4127500" y="1397000"/>
            <a:ext cx="1943100" cy="1447800"/>
            <a:chOff x="2304" y="576"/>
            <a:chExt cx="1224" cy="912"/>
          </a:xfrm>
        </p:grpSpPr>
        <p:sp>
          <p:nvSpPr>
            <p:cNvPr id="121873" name="AutoShape 33"/>
            <p:cNvSpPr>
              <a:spLocks noChangeArrowheads="1"/>
            </p:cNvSpPr>
            <p:nvPr/>
          </p:nvSpPr>
          <p:spPr bwMode="auto">
            <a:xfrm rot="-2321599">
              <a:off x="2304" y="1344"/>
              <a:ext cx="480" cy="144"/>
            </a:xfrm>
            <a:prstGeom prst="rightArrow">
              <a:avLst>
                <a:gd name="adj1" fmla="val 50000"/>
                <a:gd name="adj2" fmla="val 83333"/>
              </a:avLst>
            </a:prstGeom>
            <a:solidFill>
              <a:srgbClr val="CC0066"/>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p>
          </p:txBody>
        </p:sp>
        <p:sp>
          <p:nvSpPr>
            <p:cNvPr id="121874" name="Text Box 34"/>
            <p:cNvSpPr txBox="1">
              <a:spLocks noChangeArrowheads="1"/>
            </p:cNvSpPr>
            <p:nvPr/>
          </p:nvSpPr>
          <p:spPr bwMode="auto">
            <a:xfrm>
              <a:off x="2544" y="912"/>
              <a:ext cx="76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r>
                <a:rPr lang="en-US" altLang="en-US" b="1">
                  <a:solidFill>
                    <a:srgbClr val="CC0066"/>
                  </a:solidFill>
                </a:rPr>
                <a:t>5 mph</a:t>
              </a:r>
            </a:p>
          </p:txBody>
        </p:sp>
        <p:sp>
          <p:nvSpPr>
            <p:cNvPr id="121875" name="Text Box 35"/>
            <p:cNvSpPr txBox="1">
              <a:spLocks noChangeArrowheads="1"/>
            </p:cNvSpPr>
            <p:nvPr/>
          </p:nvSpPr>
          <p:spPr bwMode="auto">
            <a:xfrm>
              <a:off x="2736" y="576"/>
              <a:ext cx="792"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600" b="1"/>
                <a:t>Over 80%, </a:t>
              </a:r>
            </a:p>
            <a:p>
              <a:pPr eaLnBrk="1" hangingPunct="1"/>
              <a:r>
                <a:rPr lang="en-US" altLang="en-US" sz="1600" b="1"/>
                <a:t>add 5 mph </a:t>
              </a:r>
            </a:p>
          </p:txBody>
        </p:sp>
      </p:grpSp>
      <p:sp>
        <p:nvSpPr>
          <p:cNvPr id="121894" name="Slide Number Placeholder 4"/>
          <p:cNvSpPr txBox="1">
            <a:spLocks noGrp="1"/>
          </p:cNvSpPr>
          <p:nvPr/>
        </p:nvSpPr>
        <p:spPr bwMode="auto">
          <a:xfrm>
            <a:off x="7848600" y="6629400"/>
            <a:ext cx="12446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r"/>
            <a:r>
              <a:rPr lang="en-US" altLang="en-US" sz="1000"/>
              <a:t>12-</a:t>
            </a:r>
            <a:fld id="{754C862C-4947-476D-BE4C-DD4961ACB9A5}" type="slidenum">
              <a:rPr lang="en-US" altLang="en-US" sz="1000"/>
              <a:pPr algn="r"/>
              <a:t>120</a:t>
            </a:fld>
            <a:r>
              <a:rPr lang="en-US" altLang="en-US" sz="1000"/>
              <a:t>-S290-EP</a:t>
            </a:r>
          </a:p>
        </p:txBody>
      </p:sp>
    </p:spTree>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5" name="Rectangle 2"/>
          <p:cNvSpPr>
            <a:spLocks noGrp="1" noChangeArrowheads="1"/>
          </p:cNvSpPr>
          <p:nvPr>
            <p:ph type="title"/>
          </p:nvPr>
        </p:nvSpPr>
        <p:spPr>
          <a:xfrm>
            <a:off x="381000" y="990600"/>
            <a:ext cx="8382000" cy="685800"/>
          </a:xfrm>
        </p:spPr>
        <p:txBody>
          <a:bodyPr/>
          <a:lstStyle/>
          <a:p>
            <a:pPr eaLnBrk="1" hangingPunct="1"/>
            <a:r>
              <a:rPr lang="en-US" altLang="en-US" smtClean="0"/>
              <a:t>The “Next Big Change”</a:t>
            </a:r>
          </a:p>
        </p:txBody>
      </p:sp>
      <p:sp>
        <p:nvSpPr>
          <p:cNvPr id="431107" name="Rectangle 3"/>
          <p:cNvSpPr>
            <a:spLocks noGrp="1" noChangeArrowheads="1"/>
          </p:cNvSpPr>
          <p:nvPr>
            <p:ph type="body" idx="1"/>
          </p:nvPr>
        </p:nvSpPr>
        <p:spPr>
          <a:xfrm>
            <a:off x="1425575" y="2271713"/>
            <a:ext cx="6423025" cy="3022600"/>
          </a:xfrm>
        </p:spPr>
        <p:txBody>
          <a:bodyPr/>
          <a:lstStyle/>
          <a:p>
            <a:pPr algn="ctr" eaLnBrk="1" hangingPunct="1">
              <a:spcBef>
                <a:spcPct val="10000"/>
              </a:spcBef>
              <a:spcAft>
                <a:spcPct val="10000"/>
              </a:spcAft>
              <a:buFontTx/>
              <a:buNone/>
            </a:pPr>
            <a:r>
              <a:rPr lang="en-US" altLang="en-US" sz="3600" b="1" smtClean="0"/>
              <a:t>   Assessing the effects of the “next big change” can be done with a simple and systematic application of fire behavior science. </a:t>
            </a:r>
          </a:p>
        </p:txBody>
      </p:sp>
    </p:spTree>
  </p:cSld>
  <p:clrMapOvr>
    <a:masterClrMapping/>
  </p:clrMapOvr>
  <p:transition spd="med"/>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2" descr="worksheet blan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96388"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Text Box 5"/>
          <p:cNvSpPr txBox="1">
            <a:spLocks noChangeArrowheads="1"/>
          </p:cNvSpPr>
          <p:nvPr/>
        </p:nvSpPr>
        <p:spPr bwMode="auto">
          <a:xfrm>
            <a:off x="0" y="0"/>
            <a:ext cx="4800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2000" b="1"/>
              <a:t>Illustration #3: Wind &amp; Slope Change</a:t>
            </a:r>
          </a:p>
        </p:txBody>
      </p:sp>
      <p:sp>
        <p:nvSpPr>
          <p:cNvPr id="7174" name="Text Box 6"/>
          <p:cNvSpPr txBox="1">
            <a:spLocks noChangeArrowheads="1"/>
          </p:cNvSpPr>
          <p:nvPr/>
        </p:nvSpPr>
        <p:spPr bwMode="auto">
          <a:xfrm>
            <a:off x="0" y="4038600"/>
            <a:ext cx="3048000"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u="sng"/>
              <a:t>Observed conditions:</a:t>
            </a:r>
          </a:p>
          <a:p>
            <a:pPr eaLnBrk="1" hangingPunct="1"/>
            <a:r>
              <a:rPr lang="en-US" altLang="en-US" sz="1200" b="1"/>
              <a:t>Late morning; fire in small, </a:t>
            </a:r>
          </a:p>
          <a:p>
            <a:pPr eaLnBrk="1" hangingPunct="1"/>
            <a:r>
              <a:rPr lang="en-US" altLang="en-US" sz="1200" b="1"/>
              <a:t>continuous brush; late morning</a:t>
            </a:r>
          </a:p>
          <a:p>
            <a:pPr eaLnBrk="1" hangingPunct="1"/>
            <a:endParaRPr lang="en-US" altLang="en-US" sz="1200" b="1"/>
          </a:p>
          <a:p>
            <a:pPr eaLnBrk="1" hangingPunct="1"/>
            <a:r>
              <a:rPr lang="en-US" altLang="en-US" sz="1200" b="1"/>
              <a:t>Wind on the fire 4 mph; RH 15%</a:t>
            </a:r>
          </a:p>
          <a:p>
            <a:pPr eaLnBrk="1" hangingPunct="1"/>
            <a:endParaRPr lang="en-US" altLang="en-US" sz="1200" b="1"/>
          </a:p>
          <a:p>
            <a:pPr eaLnBrk="1" hangingPunct="1"/>
            <a:r>
              <a:rPr lang="en-US" altLang="en-US" sz="1200" b="1"/>
              <a:t>Fire will reach the base of the</a:t>
            </a:r>
            <a:br>
              <a:rPr lang="en-US" altLang="en-US" sz="1200" b="1"/>
            </a:br>
            <a:r>
              <a:rPr lang="en-US" altLang="en-US" sz="1200" b="1"/>
              <a:t>slope in 1 hour</a:t>
            </a:r>
          </a:p>
          <a:p>
            <a:pPr eaLnBrk="1" hangingPunct="1"/>
            <a:r>
              <a:rPr lang="en-US" altLang="en-US" sz="1200" b="1"/>
              <a:t> </a:t>
            </a:r>
          </a:p>
          <a:p>
            <a:pPr eaLnBrk="1" hangingPunct="1"/>
            <a:r>
              <a:rPr lang="en-US" altLang="en-US" sz="1200" b="1"/>
              <a:t>Wind speed on the slope</a:t>
            </a:r>
            <a:br>
              <a:rPr lang="en-US" altLang="en-US" sz="1200" b="1"/>
            </a:br>
            <a:r>
              <a:rPr lang="en-US" altLang="en-US" sz="1200" b="1"/>
              <a:t>reported at 8 mph eye-level </a:t>
            </a:r>
            <a:br>
              <a:rPr lang="en-US" altLang="en-US" sz="1200" b="1"/>
            </a:br>
            <a:r>
              <a:rPr lang="en-US" altLang="en-US" sz="1200" b="1"/>
              <a:t>(OK for small brush)</a:t>
            </a:r>
          </a:p>
        </p:txBody>
      </p:sp>
      <p:sp>
        <p:nvSpPr>
          <p:cNvPr id="171015" name="Text Box 7"/>
          <p:cNvSpPr txBox="1">
            <a:spLocks noChangeArrowheads="1"/>
          </p:cNvSpPr>
          <p:nvPr/>
        </p:nvSpPr>
        <p:spPr bwMode="auto">
          <a:xfrm>
            <a:off x="2743200" y="4038600"/>
            <a:ext cx="1752600"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u="sng"/>
              <a:t>Weather Forecast:</a:t>
            </a:r>
            <a:r>
              <a:rPr lang="en-US" altLang="en-US" sz="1200" b="1"/>
              <a:t/>
            </a:r>
            <a:br>
              <a:rPr lang="en-US" altLang="en-US" sz="1200" b="1"/>
            </a:br>
            <a:r>
              <a:rPr lang="en-US" altLang="en-US" sz="1200" b="1"/>
              <a:t>No significant</a:t>
            </a:r>
            <a:br>
              <a:rPr lang="en-US" altLang="en-US" sz="1200" b="1"/>
            </a:br>
            <a:r>
              <a:rPr lang="en-US" altLang="en-US" sz="1200" b="1"/>
              <a:t>changes through</a:t>
            </a:r>
            <a:br>
              <a:rPr lang="en-US" altLang="en-US" sz="1200" b="1"/>
            </a:br>
            <a:r>
              <a:rPr lang="en-US" altLang="en-US" sz="1200" b="1"/>
              <a:t>early afternoon</a:t>
            </a:r>
          </a:p>
          <a:p>
            <a:pPr eaLnBrk="1" hangingPunct="1"/>
            <a:r>
              <a:rPr lang="en-US" altLang="en-US" sz="1000" b="1"/>
              <a:t>      </a:t>
            </a:r>
          </a:p>
        </p:txBody>
      </p:sp>
      <p:pic>
        <p:nvPicPr>
          <p:cNvPr id="7210" name="Picture 42" descr="Field-Guide-21sep0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54575" y="246063"/>
            <a:ext cx="4111625"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1016" name="Text Box 8"/>
          <p:cNvSpPr txBox="1">
            <a:spLocks noChangeArrowheads="1"/>
          </p:cNvSpPr>
          <p:nvPr/>
        </p:nvSpPr>
        <p:spPr bwMode="auto">
          <a:xfrm>
            <a:off x="5538788" y="1885950"/>
            <a:ext cx="24272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000" b="1">
                <a:solidFill>
                  <a:srgbClr val="000066"/>
                </a:solidFill>
              </a:rPr>
              <a:t>Next big change: fire moves upslope </a:t>
            </a:r>
          </a:p>
          <a:p>
            <a:pPr eaLnBrk="1" hangingPunct="1"/>
            <a:r>
              <a:rPr lang="en-US" altLang="en-US" sz="1000" b="1">
                <a:solidFill>
                  <a:srgbClr val="000066"/>
                </a:solidFill>
              </a:rPr>
              <a:t>&amp; into more wind</a:t>
            </a:r>
          </a:p>
        </p:txBody>
      </p:sp>
      <p:sp>
        <p:nvSpPr>
          <p:cNvPr id="171017" name="Text Box 9"/>
          <p:cNvSpPr txBox="1">
            <a:spLocks noChangeArrowheads="1"/>
          </p:cNvSpPr>
          <p:nvPr/>
        </p:nvSpPr>
        <p:spPr bwMode="auto">
          <a:xfrm>
            <a:off x="6537325" y="2459038"/>
            <a:ext cx="2682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solidFill>
                  <a:srgbClr val="000066"/>
                </a:solidFill>
              </a:rPr>
              <a:t>x</a:t>
            </a:r>
          </a:p>
        </p:txBody>
      </p:sp>
      <p:sp>
        <p:nvSpPr>
          <p:cNvPr id="171018" name="Text Box 10"/>
          <p:cNvSpPr txBox="1">
            <a:spLocks noChangeArrowheads="1"/>
          </p:cNvSpPr>
          <p:nvPr/>
        </p:nvSpPr>
        <p:spPr bwMode="auto">
          <a:xfrm>
            <a:off x="6958013" y="2459038"/>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solidFill>
                  <a:srgbClr val="000066"/>
                </a:solidFill>
              </a:rPr>
              <a:t>x</a:t>
            </a:r>
          </a:p>
        </p:txBody>
      </p:sp>
      <p:sp>
        <p:nvSpPr>
          <p:cNvPr id="171019" name="Text Box 11"/>
          <p:cNvSpPr txBox="1">
            <a:spLocks noChangeArrowheads="1"/>
          </p:cNvSpPr>
          <p:nvPr/>
        </p:nvSpPr>
        <p:spPr bwMode="auto">
          <a:xfrm>
            <a:off x="6621463" y="3365500"/>
            <a:ext cx="5397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solidFill>
                  <a:srgbClr val="000066"/>
                </a:solidFill>
              </a:rPr>
              <a:t>2½ X</a:t>
            </a:r>
          </a:p>
        </p:txBody>
      </p:sp>
      <p:sp>
        <p:nvSpPr>
          <p:cNvPr id="171020" name="Text Box 12"/>
          <p:cNvSpPr txBox="1">
            <a:spLocks noChangeArrowheads="1"/>
          </p:cNvSpPr>
          <p:nvPr/>
        </p:nvSpPr>
        <p:spPr bwMode="auto">
          <a:xfrm>
            <a:off x="5926138" y="3567113"/>
            <a:ext cx="3698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solidFill>
                  <a:srgbClr val="000066"/>
                </a:solidFill>
              </a:rPr>
              <a:t>3X</a:t>
            </a:r>
          </a:p>
        </p:txBody>
      </p:sp>
      <p:sp>
        <p:nvSpPr>
          <p:cNvPr id="171021" name="Text Box 13"/>
          <p:cNvSpPr txBox="1">
            <a:spLocks noChangeArrowheads="1"/>
          </p:cNvSpPr>
          <p:nvPr/>
        </p:nvSpPr>
        <p:spPr bwMode="auto">
          <a:xfrm>
            <a:off x="6442075" y="3581400"/>
            <a:ext cx="2682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solidFill>
                  <a:srgbClr val="000066"/>
                </a:solidFill>
              </a:rPr>
              <a:t>x</a:t>
            </a:r>
          </a:p>
        </p:txBody>
      </p:sp>
      <p:sp>
        <p:nvSpPr>
          <p:cNvPr id="171022" name="Text Box 14"/>
          <p:cNvSpPr txBox="1">
            <a:spLocks noChangeArrowheads="1"/>
          </p:cNvSpPr>
          <p:nvPr/>
        </p:nvSpPr>
        <p:spPr bwMode="auto">
          <a:xfrm>
            <a:off x="4976813" y="3998913"/>
            <a:ext cx="10842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000" b="1">
                <a:solidFill>
                  <a:srgbClr val="000066"/>
                </a:solidFill>
              </a:rPr>
              <a:t>to slope in 1 hr</a:t>
            </a:r>
          </a:p>
        </p:txBody>
      </p:sp>
      <p:sp>
        <p:nvSpPr>
          <p:cNvPr id="171024" name="Text Box 16"/>
          <p:cNvSpPr txBox="1">
            <a:spLocks noChangeArrowheads="1"/>
          </p:cNvSpPr>
          <p:nvPr/>
        </p:nvSpPr>
        <p:spPr bwMode="auto">
          <a:xfrm>
            <a:off x="6238875" y="2173288"/>
            <a:ext cx="4873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solidFill>
                  <a:srgbClr val="000066"/>
                </a:solidFill>
              </a:rPr>
              <a:t>15%</a:t>
            </a:r>
          </a:p>
        </p:txBody>
      </p:sp>
      <p:sp>
        <p:nvSpPr>
          <p:cNvPr id="171025" name="Text Box 17"/>
          <p:cNvSpPr txBox="1">
            <a:spLocks noChangeArrowheads="1"/>
          </p:cNvSpPr>
          <p:nvPr/>
        </p:nvSpPr>
        <p:spPr bwMode="auto">
          <a:xfrm>
            <a:off x="6997700" y="2173288"/>
            <a:ext cx="4873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solidFill>
                  <a:srgbClr val="000066"/>
                </a:solidFill>
              </a:rPr>
              <a:t>15%</a:t>
            </a:r>
          </a:p>
        </p:txBody>
      </p:sp>
      <p:sp>
        <p:nvSpPr>
          <p:cNvPr id="171026" name="Text Box 18"/>
          <p:cNvSpPr txBox="1">
            <a:spLocks noChangeArrowheads="1"/>
          </p:cNvSpPr>
          <p:nvPr/>
        </p:nvSpPr>
        <p:spPr bwMode="auto">
          <a:xfrm>
            <a:off x="6375400" y="2881313"/>
            <a:ext cx="2682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solidFill>
                  <a:srgbClr val="000066"/>
                </a:solidFill>
              </a:rPr>
              <a:t>4</a:t>
            </a:r>
          </a:p>
        </p:txBody>
      </p:sp>
      <p:sp>
        <p:nvSpPr>
          <p:cNvPr id="171027" name="Text Box 19"/>
          <p:cNvSpPr txBox="1">
            <a:spLocks noChangeArrowheads="1"/>
          </p:cNvSpPr>
          <p:nvPr/>
        </p:nvSpPr>
        <p:spPr bwMode="auto">
          <a:xfrm>
            <a:off x="6375400" y="2995613"/>
            <a:ext cx="2682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solidFill>
                  <a:srgbClr val="000066"/>
                </a:solidFill>
              </a:rPr>
              <a:t>4</a:t>
            </a:r>
          </a:p>
        </p:txBody>
      </p:sp>
      <p:sp>
        <p:nvSpPr>
          <p:cNvPr id="171028" name="Text Box 20"/>
          <p:cNvSpPr txBox="1">
            <a:spLocks noChangeArrowheads="1"/>
          </p:cNvSpPr>
          <p:nvPr/>
        </p:nvSpPr>
        <p:spPr bwMode="auto">
          <a:xfrm>
            <a:off x="6383338" y="31162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solidFill>
                  <a:srgbClr val="000066"/>
                </a:solidFill>
              </a:rPr>
              <a:t>0</a:t>
            </a:r>
          </a:p>
        </p:txBody>
      </p:sp>
      <p:sp>
        <p:nvSpPr>
          <p:cNvPr id="171029" name="Text Box 21"/>
          <p:cNvSpPr txBox="1">
            <a:spLocks noChangeArrowheads="1"/>
          </p:cNvSpPr>
          <p:nvPr/>
        </p:nvSpPr>
        <p:spPr bwMode="auto">
          <a:xfrm>
            <a:off x="6376988" y="3219450"/>
            <a:ext cx="2682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solidFill>
                  <a:srgbClr val="000066"/>
                </a:solidFill>
              </a:rPr>
              <a:t>4</a:t>
            </a:r>
          </a:p>
        </p:txBody>
      </p:sp>
      <p:sp>
        <p:nvSpPr>
          <p:cNvPr id="171030" name="Text Box 22"/>
          <p:cNvSpPr txBox="1">
            <a:spLocks noChangeArrowheads="1"/>
          </p:cNvSpPr>
          <p:nvPr/>
        </p:nvSpPr>
        <p:spPr bwMode="auto">
          <a:xfrm>
            <a:off x="7123113" y="27606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solidFill>
                  <a:srgbClr val="000066"/>
                </a:solidFill>
              </a:rPr>
              <a:t>8</a:t>
            </a:r>
          </a:p>
        </p:txBody>
      </p:sp>
      <p:sp>
        <p:nvSpPr>
          <p:cNvPr id="171031" name="Text Box 23"/>
          <p:cNvSpPr txBox="1">
            <a:spLocks noChangeArrowheads="1"/>
          </p:cNvSpPr>
          <p:nvPr/>
        </p:nvSpPr>
        <p:spPr bwMode="auto">
          <a:xfrm>
            <a:off x="7124700" y="2987675"/>
            <a:ext cx="2682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solidFill>
                  <a:srgbClr val="000066"/>
                </a:solidFill>
              </a:rPr>
              <a:t>8</a:t>
            </a:r>
          </a:p>
        </p:txBody>
      </p:sp>
      <p:sp>
        <p:nvSpPr>
          <p:cNvPr id="171032" name="Text Box 24"/>
          <p:cNvSpPr txBox="1">
            <a:spLocks noChangeArrowheads="1"/>
          </p:cNvSpPr>
          <p:nvPr/>
        </p:nvSpPr>
        <p:spPr bwMode="auto">
          <a:xfrm>
            <a:off x="6065838" y="3998913"/>
            <a:ext cx="11541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000" b="1">
                <a:solidFill>
                  <a:srgbClr val="000066"/>
                </a:solidFill>
              </a:rPr>
              <a:t>Up slope in 20m</a:t>
            </a:r>
          </a:p>
        </p:txBody>
      </p:sp>
      <p:grpSp>
        <p:nvGrpSpPr>
          <p:cNvPr id="2" name="Group 25"/>
          <p:cNvGrpSpPr>
            <a:grpSpLocks/>
          </p:cNvGrpSpPr>
          <p:nvPr/>
        </p:nvGrpSpPr>
        <p:grpSpPr bwMode="auto">
          <a:xfrm>
            <a:off x="5092700" y="1089025"/>
            <a:ext cx="1730375" cy="593725"/>
            <a:chOff x="3244" y="489"/>
            <a:chExt cx="1133" cy="389"/>
          </a:xfrm>
        </p:grpSpPr>
        <p:sp>
          <p:nvSpPr>
            <p:cNvPr id="7204" name="Freeform 26"/>
            <p:cNvSpPr>
              <a:spLocks/>
            </p:cNvSpPr>
            <p:nvPr/>
          </p:nvSpPr>
          <p:spPr bwMode="auto">
            <a:xfrm>
              <a:off x="3244" y="790"/>
              <a:ext cx="1133" cy="88"/>
            </a:xfrm>
            <a:custGeom>
              <a:avLst/>
              <a:gdLst>
                <a:gd name="T0" fmla="*/ 1133 w 1133"/>
                <a:gd name="T1" fmla="*/ 88 h 88"/>
                <a:gd name="T2" fmla="*/ 561 w 1133"/>
                <a:gd name="T3" fmla="*/ 74 h 88"/>
                <a:gd name="T4" fmla="*/ 358 w 1133"/>
                <a:gd name="T5" fmla="*/ 69 h 88"/>
                <a:gd name="T6" fmla="*/ 221 w 1133"/>
                <a:gd name="T7" fmla="*/ 83 h 88"/>
                <a:gd name="T8" fmla="*/ 70 w 1133"/>
                <a:gd name="T9" fmla="*/ 65 h 88"/>
                <a:gd name="T10" fmla="*/ 14 w 1133"/>
                <a:gd name="T11" fmla="*/ 17 h 88"/>
                <a:gd name="T12" fmla="*/ 0 w 1133"/>
                <a:gd name="T13" fmla="*/ 3 h 88"/>
                <a:gd name="T14" fmla="*/ 0 60000 65536"/>
                <a:gd name="T15" fmla="*/ 0 60000 65536"/>
                <a:gd name="T16" fmla="*/ 0 60000 65536"/>
                <a:gd name="T17" fmla="*/ 0 60000 65536"/>
                <a:gd name="T18" fmla="*/ 0 60000 65536"/>
                <a:gd name="T19" fmla="*/ 0 60000 65536"/>
                <a:gd name="T20" fmla="*/ 0 60000 65536"/>
                <a:gd name="T21" fmla="*/ 0 w 1133"/>
                <a:gd name="T22" fmla="*/ 0 h 88"/>
                <a:gd name="T23" fmla="*/ 1133 w 1133"/>
                <a:gd name="T24" fmla="*/ 88 h 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33" h="88">
                  <a:moveTo>
                    <a:pt x="1133" y="88"/>
                  </a:moveTo>
                  <a:cubicBezTo>
                    <a:pt x="924" y="44"/>
                    <a:pt x="1106" y="79"/>
                    <a:pt x="561" y="74"/>
                  </a:cubicBezTo>
                  <a:cubicBezTo>
                    <a:pt x="493" y="62"/>
                    <a:pt x="427" y="66"/>
                    <a:pt x="358" y="69"/>
                  </a:cubicBezTo>
                  <a:cubicBezTo>
                    <a:pt x="313" y="77"/>
                    <a:pt x="267" y="77"/>
                    <a:pt x="221" y="83"/>
                  </a:cubicBezTo>
                  <a:cubicBezTo>
                    <a:pt x="149" y="80"/>
                    <a:pt x="127" y="80"/>
                    <a:pt x="70" y="65"/>
                  </a:cubicBezTo>
                  <a:cubicBezTo>
                    <a:pt x="48" y="50"/>
                    <a:pt x="32" y="37"/>
                    <a:pt x="14" y="17"/>
                  </a:cubicBezTo>
                  <a:cubicBezTo>
                    <a:pt x="8" y="0"/>
                    <a:pt x="14" y="3"/>
                    <a:pt x="0" y="3"/>
                  </a:cubicBezTo>
                </a:path>
              </a:pathLst>
            </a:custGeom>
            <a:noFill/>
            <a:ln w="19050">
              <a:solidFill>
                <a:srgbClr val="000066"/>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solidFill>
                  <a:srgbClr val="000066"/>
                </a:solidFill>
              </a:endParaRPr>
            </a:p>
          </p:txBody>
        </p:sp>
        <p:sp>
          <p:nvSpPr>
            <p:cNvPr id="7205" name="Freeform 27"/>
            <p:cNvSpPr>
              <a:spLocks/>
            </p:cNvSpPr>
            <p:nvPr/>
          </p:nvSpPr>
          <p:spPr bwMode="auto">
            <a:xfrm>
              <a:off x="3923" y="699"/>
              <a:ext cx="416" cy="114"/>
            </a:xfrm>
            <a:custGeom>
              <a:avLst/>
              <a:gdLst>
                <a:gd name="T0" fmla="*/ 416 w 416"/>
                <a:gd name="T1" fmla="*/ 33 h 114"/>
                <a:gd name="T2" fmla="*/ 175 w 416"/>
                <a:gd name="T3" fmla="*/ 47 h 114"/>
                <a:gd name="T4" fmla="*/ 104 w 416"/>
                <a:gd name="T5" fmla="*/ 33 h 114"/>
                <a:gd name="T6" fmla="*/ 166 w 416"/>
                <a:gd name="T7" fmla="*/ 9 h 114"/>
                <a:gd name="T8" fmla="*/ 199 w 416"/>
                <a:gd name="T9" fmla="*/ 0 h 114"/>
                <a:gd name="T10" fmla="*/ 218 w 416"/>
                <a:gd name="T11" fmla="*/ 99 h 114"/>
                <a:gd name="T12" fmla="*/ 175 w 416"/>
                <a:gd name="T13" fmla="*/ 85 h 114"/>
                <a:gd name="T14" fmla="*/ 52 w 416"/>
                <a:gd name="T15" fmla="*/ 47 h 114"/>
                <a:gd name="T16" fmla="*/ 0 60000 65536"/>
                <a:gd name="T17" fmla="*/ 0 60000 65536"/>
                <a:gd name="T18" fmla="*/ 0 60000 65536"/>
                <a:gd name="T19" fmla="*/ 0 60000 65536"/>
                <a:gd name="T20" fmla="*/ 0 60000 65536"/>
                <a:gd name="T21" fmla="*/ 0 60000 65536"/>
                <a:gd name="T22" fmla="*/ 0 60000 65536"/>
                <a:gd name="T23" fmla="*/ 0 60000 65536"/>
                <a:gd name="T24" fmla="*/ 0 w 416"/>
                <a:gd name="T25" fmla="*/ 0 h 114"/>
                <a:gd name="T26" fmla="*/ 416 w 416"/>
                <a:gd name="T27" fmla="*/ 114 h 1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16" h="114">
                  <a:moveTo>
                    <a:pt x="416" y="33"/>
                  </a:moveTo>
                  <a:cubicBezTo>
                    <a:pt x="331" y="36"/>
                    <a:pt x="258" y="42"/>
                    <a:pt x="175" y="47"/>
                  </a:cubicBezTo>
                  <a:cubicBezTo>
                    <a:pt x="0" y="40"/>
                    <a:pt x="38" y="43"/>
                    <a:pt x="104" y="33"/>
                  </a:cubicBezTo>
                  <a:cubicBezTo>
                    <a:pt x="129" y="24"/>
                    <a:pt x="135" y="17"/>
                    <a:pt x="166" y="9"/>
                  </a:cubicBezTo>
                  <a:cubicBezTo>
                    <a:pt x="177" y="6"/>
                    <a:pt x="199" y="0"/>
                    <a:pt x="199" y="0"/>
                  </a:cubicBezTo>
                  <a:cubicBezTo>
                    <a:pt x="239" y="11"/>
                    <a:pt x="244" y="8"/>
                    <a:pt x="218" y="99"/>
                  </a:cubicBezTo>
                  <a:cubicBezTo>
                    <a:pt x="214" y="114"/>
                    <a:pt x="189" y="90"/>
                    <a:pt x="175" y="85"/>
                  </a:cubicBezTo>
                  <a:cubicBezTo>
                    <a:pt x="137" y="72"/>
                    <a:pt x="92" y="47"/>
                    <a:pt x="52" y="47"/>
                  </a:cubicBezTo>
                </a:path>
              </a:pathLst>
            </a:custGeom>
            <a:noFill/>
            <a:ln w="19050">
              <a:solidFill>
                <a:srgbClr val="000066"/>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solidFill>
                  <a:srgbClr val="000066"/>
                </a:solidFill>
              </a:endParaRPr>
            </a:p>
          </p:txBody>
        </p:sp>
        <p:sp>
          <p:nvSpPr>
            <p:cNvPr id="7206" name="Text Box 28"/>
            <p:cNvSpPr txBox="1">
              <a:spLocks noChangeArrowheads="1"/>
            </p:cNvSpPr>
            <p:nvPr/>
          </p:nvSpPr>
          <p:spPr bwMode="auto">
            <a:xfrm>
              <a:off x="4128" y="489"/>
              <a:ext cx="237" cy="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b="1">
                  <a:solidFill>
                    <a:srgbClr val="000066"/>
                  </a:solidFill>
                  <a:latin typeface="Bradley Hand ITC" pitchFamily="66" charset="0"/>
                </a:rPr>
                <a:t>4</a:t>
              </a:r>
            </a:p>
          </p:txBody>
        </p:sp>
        <p:sp>
          <p:nvSpPr>
            <p:cNvPr id="7207" name="Freeform 29"/>
            <p:cNvSpPr>
              <a:spLocks/>
            </p:cNvSpPr>
            <p:nvPr/>
          </p:nvSpPr>
          <p:spPr bwMode="auto">
            <a:xfrm>
              <a:off x="3726" y="743"/>
              <a:ext cx="195" cy="130"/>
            </a:xfrm>
            <a:custGeom>
              <a:avLst/>
              <a:gdLst>
                <a:gd name="T0" fmla="*/ 195 w 195"/>
                <a:gd name="T1" fmla="*/ 104 h 130"/>
                <a:gd name="T2" fmla="*/ 133 w 195"/>
                <a:gd name="T3" fmla="*/ 34 h 130"/>
                <a:gd name="T4" fmla="*/ 105 w 195"/>
                <a:gd name="T5" fmla="*/ 34 h 130"/>
                <a:gd name="T6" fmla="*/ 49 w 195"/>
                <a:gd name="T7" fmla="*/ 0 h 130"/>
                <a:gd name="T8" fmla="*/ 42 w 195"/>
                <a:gd name="T9" fmla="*/ 20 h 130"/>
                <a:gd name="T10" fmla="*/ 63 w 195"/>
                <a:gd name="T11" fmla="*/ 69 h 130"/>
                <a:gd name="T12" fmla="*/ 35 w 195"/>
                <a:gd name="T13" fmla="*/ 62 h 130"/>
                <a:gd name="T14" fmla="*/ 1 w 195"/>
                <a:gd name="T15" fmla="*/ 83 h 130"/>
                <a:gd name="T16" fmla="*/ 8 w 195"/>
                <a:gd name="T17" fmla="*/ 111 h 130"/>
                <a:gd name="T18" fmla="*/ 195 w 195"/>
                <a:gd name="T19" fmla="*/ 104 h 1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5"/>
                <a:gd name="T31" fmla="*/ 0 h 130"/>
                <a:gd name="T32" fmla="*/ 195 w 195"/>
                <a:gd name="T33" fmla="*/ 130 h 1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5" h="130">
                  <a:moveTo>
                    <a:pt x="195" y="104"/>
                  </a:moveTo>
                  <a:cubicBezTo>
                    <a:pt x="166" y="85"/>
                    <a:pt x="163" y="55"/>
                    <a:pt x="133" y="34"/>
                  </a:cubicBezTo>
                  <a:cubicBezTo>
                    <a:pt x="144" y="99"/>
                    <a:pt x="138" y="56"/>
                    <a:pt x="105" y="34"/>
                  </a:cubicBezTo>
                  <a:cubicBezTo>
                    <a:pt x="88" y="8"/>
                    <a:pt x="78" y="8"/>
                    <a:pt x="49" y="0"/>
                  </a:cubicBezTo>
                  <a:cubicBezTo>
                    <a:pt x="47" y="7"/>
                    <a:pt x="41" y="13"/>
                    <a:pt x="42" y="20"/>
                  </a:cubicBezTo>
                  <a:cubicBezTo>
                    <a:pt x="43" y="28"/>
                    <a:pt x="75" y="57"/>
                    <a:pt x="63" y="69"/>
                  </a:cubicBezTo>
                  <a:cubicBezTo>
                    <a:pt x="56" y="76"/>
                    <a:pt x="44" y="64"/>
                    <a:pt x="35" y="62"/>
                  </a:cubicBezTo>
                  <a:cubicBezTo>
                    <a:pt x="7" y="21"/>
                    <a:pt x="11" y="54"/>
                    <a:pt x="1" y="83"/>
                  </a:cubicBezTo>
                  <a:cubicBezTo>
                    <a:pt x="3" y="92"/>
                    <a:pt x="0" y="106"/>
                    <a:pt x="8" y="111"/>
                  </a:cubicBezTo>
                  <a:cubicBezTo>
                    <a:pt x="38" y="130"/>
                    <a:pt x="194" y="104"/>
                    <a:pt x="195" y="104"/>
                  </a:cubicBezTo>
                  <a:close/>
                </a:path>
              </a:pathLst>
            </a:custGeom>
            <a:solidFill>
              <a:srgbClr val="000066"/>
            </a:solidFill>
            <a:ln w="9525">
              <a:solidFill>
                <a:schemeClr val="tx1"/>
              </a:solidFill>
              <a:round/>
              <a:headEnd/>
              <a:tailEnd/>
            </a:ln>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solidFill>
                  <a:srgbClr val="000066"/>
                </a:solidFill>
              </a:endParaRPr>
            </a:p>
          </p:txBody>
        </p:sp>
      </p:grpSp>
      <p:grpSp>
        <p:nvGrpSpPr>
          <p:cNvPr id="3" name="Group 30"/>
          <p:cNvGrpSpPr>
            <a:grpSpLocks/>
          </p:cNvGrpSpPr>
          <p:nvPr/>
        </p:nvGrpSpPr>
        <p:grpSpPr bwMode="auto">
          <a:xfrm>
            <a:off x="6910388" y="944563"/>
            <a:ext cx="1393825" cy="908050"/>
            <a:chOff x="4517" y="227"/>
            <a:chExt cx="1116" cy="727"/>
          </a:xfrm>
        </p:grpSpPr>
        <p:sp>
          <p:nvSpPr>
            <p:cNvPr id="7199" name="Freeform 31"/>
            <p:cNvSpPr>
              <a:spLocks/>
            </p:cNvSpPr>
            <p:nvPr/>
          </p:nvSpPr>
          <p:spPr bwMode="auto">
            <a:xfrm>
              <a:off x="4517" y="272"/>
              <a:ext cx="1101" cy="682"/>
            </a:xfrm>
            <a:custGeom>
              <a:avLst/>
              <a:gdLst>
                <a:gd name="T0" fmla="*/ 1101 w 1101"/>
                <a:gd name="T1" fmla="*/ 682 h 682"/>
                <a:gd name="T2" fmla="*/ 941 w 1101"/>
                <a:gd name="T3" fmla="*/ 649 h 682"/>
                <a:gd name="T4" fmla="*/ 875 w 1101"/>
                <a:gd name="T5" fmla="*/ 630 h 682"/>
                <a:gd name="T6" fmla="*/ 785 w 1101"/>
                <a:gd name="T7" fmla="*/ 526 h 682"/>
                <a:gd name="T8" fmla="*/ 743 w 1101"/>
                <a:gd name="T9" fmla="*/ 465 h 682"/>
                <a:gd name="T10" fmla="*/ 719 w 1101"/>
                <a:gd name="T11" fmla="*/ 422 h 682"/>
                <a:gd name="T12" fmla="*/ 634 w 1101"/>
                <a:gd name="T13" fmla="*/ 361 h 682"/>
                <a:gd name="T14" fmla="*/ 535 w 1101"/>
                <a:gd name="T15" fmla="*/ 285 h 682"/>
                <a:gd name="T16" fmla="*/ 483 w 1101"/>
                <a:gd name="T17" fmla="*/ 257 h 682"/>
                <a:gd name="T18" fmla="*/ 445 w 1101"/>
                <a:gd name="T19" fmla="*/ 238 h 682"/>
                <a:gd name="T20" fmla="*/ 374 w 1101"/>
                <a:gd name="T21" fmla="*/ 195 h 682"/>
                <a:gd name="T22" fmla="*/ 322 w 1101"/>
                <a:gd name="T23" fmla="*/ 162 h 682"/>
                <a:gd name="T24" fmla="*/ 218 w 1101"/>
                <a:gd name="T25" fmla="*/ 92 h 682"/>
                <a:gd name="T26" fmla="*/ 181 w 1101"/>
                <a:gd name="T27" fmla="*/ 73 h 682"/>
                <a:gd name="T28" fmla="*/ 143 w 1101"/>
                <a:gd name="T29" fmla="*/ 54 h 682"/>
                <a:gd name="T30" fmla="*/ 115 w 1101"/>
                <a:gd name="T31" fmla="*/ 44 h 682"/>
                <a:gd name="T32" fmla="*/ 63 w 1101"/>
                <a:gd name="T33" fmla="*/ 16 h 682"/>
                <a:gd name="T34" fmla="*/ 1 w 1101"/>
                <a:gd name="T35" fmla="*/ 25 h 68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01"/>
                <a:gd name="T55" fmla="*/ 0 h 682"/>
                <a:gd name="T56" fmla="*/ 1101 w 1101"/>
                <a:gd name="T57" fmla="*/ 682 h 68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01" h="682">
                  <a:moveTo>
                    <a:pt x="1101" y="682"/>
                  </a:moveTo>
                  <a:cubicBezTo>
                    <a:pt x="1045" y="674"/>
                    <a:pt x="998" y="653"/>
                    <a:pt x="941" y="649"/>
                  </a:cubicBezTo>
                  <a:cubicBezTo>
                    <a:pt x="918" y="644"/>
                    <a:pt x="897" y="636"/>
                    <a:pt x="875" y="630"/>
                  </a:cubicBezTo>
                  <a:cubicBezTo>
                    <a:pt x="843" y="598"/>
                    <a:pt x="818" y="559"/>
                    <a:pt x="785" y="526"/>
                  </a:cubicBezTo>
                  <a:cubicBezTo>
                    <a:pt x="777" y="503"/>
                    <a:pt x="756" y="485"/>
                    <a:pt x="743" y="465"/>
                  </a:cubicBezTo>
                  <a:cubicBezTo>
                    <a:pt x="734" y="451"/>
                    <a:pt x="728" y="435"/>
                    <a:pt x="719" y="422"/>
                  </a:cubicBezTo>
                  <a:cubicBezTo>
                    <a:pt x="705" y="401"/>
                    <a:pt x="657" y="368"/>
                    <a:pt x="634" y="361"/>
                  </a:cubicBezTo>
                  <a:cubicBezTo>
                    <a:pt x="605" y="329"/>
                    <a:pt x="576" y="300"/>
                    <a:pt x="535" y="285"/>
                  </a:cubicBezTo>
                  <a:cubicBezTo>
                    <a:pt x="521" y="272"/>
                    <a:pt x="501" y="263"/>
                    <a:pt x="483" y="257"/>
                  </a:cubicBezTo>
                  <a:cubicBezTo>
                    <a:pt x="470" y="244"/>
                    <a:pt x="460" y="247"/>
                    <a:pt x="445" y="238"/>
                  </a:cubicBezTo>
                  <a:cubicBezTo>
                    <a:pt x="421" y="224"/>
                    <a:pt x="398" y="208"/>
                    <a:pt x="374" y="195"/>
                  </a:cubicBezTo>
                  <a:cubicBezTo>
                    <a:pt x="355" y="184"/>
                    <a:pt x="342" y="169"/>
                    <a:pt x="322" y="162"/>
                  </a:cubicBezTo>
                  <a:cubicBezTo>
                    <a:pt x="293" y="133"/>
                    <a:pt x="257" y="102"/>
                    <a:pt x="218" y="92"/>
                  </a:cubicBezTo>
                  <a:cubicBezTo>
                    <a:pt x="207" y="79"/>
                    <a:pt x="197" y="78"/>
                    <a:pt x="181" y="73"/>
                  </a:cubicBezTo>
                  <a:cubicBezTo>
                    <a:pt x="169" y="61"/>
                    <a:pt x="159" y="59"/>
                    <a:pt x="143" y="54"/>
                  </a:cubicBezTo>
                  <a:cubicBezTo>
                    <a:pt x="134" y="51"/>
                    <a:pt x="115" y="44"/>
                    <a:pt x="115" y="44"/>
                  </a:cubicBezTo>
                  <a:cubicBezTo>
                    <a:pt x="100" y="30"/>
                    <a:pt x="80" y="27"/>
                    <a:pt x="63" y="16"/>
                  </a:cubicBezTo>
                  <a:cubicBezTo>
                    <a:pt x="0" y="21"/>
                    <a:pt x="1" y="0"/>
                    <a:pt x="1" y="25"/>
                  </a:cubicBezTo>
                </a:path>
              </a:pathLst>
            </a:custGeom>
            <a:noFill/>
            <a:ln w="19050">
              <a:solidFill>
                <a:srgbClr val="000066"/>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solidFill>
                  <a:srgbClr val="000066"/>
                </a:solidFill>
              </a:endParaRPr>
            </a:p>
          </p:txBody>
        </p:sp>
        <p:sp>
          <p:nvSpPr>
            <p:cNvPr id="7200" name="Freeform 32"/>
            <p:cNvSpPr>
              <a:spLocks/>
            </p:cNvSpPr>
            <p:nvPr/>
          </p:nvSpPr>
          <p:spPr bwMode="auto">
            <a:xfrm>
              <a:off x="5120" y="307"/>
              <a:ext cx="513" cy="137"/>
            </a:xfrm>
            <a:custGeom>
              <a:avLst/>
              <a:gdLst>
                <a:gd name="T0" fmla="*/ 513 w 513"/>
                <a:gd name="T1" fmla="*/ 85 h 137"/>
                <a:gd name="T2" fmla="*/ 465 w 513"/>
                <a:gd name="T3" fmla="*/ 66 h 137"/>
                <a:gd name="T4" fmla="*/ 17 w 513"/>
                <a:gd name="T5" fmla="*/ 66 h 137"/>
                <a:gd name="T6" fmla="*/ 31 w 513"/>
                <a:gd name="T7" fmla="*/ 61 h 137"/>
                <a:gd name="T8" fmla="*/ 73 w 513"/>
                <a:gd name="T9" fmla="*/ 42 h 137"/>
                <a:gd name="T10" fmla="*/ 206 w 513"/>
                <a:gd name="T11" fmla="*/ 0 h 137"/>
                <a:gd name="T12" fmla="*/ 201 w 513"/>
                <a:gd name="T13" fmla="*/ 137 h 137"/>
                <a:gd name="T14" fmla="*/ 111 w 513"/>
                <a:gd name="T15" fmla="*/ 104 h 137"/>
                <a:gd name="T16" fmla="*/ 50 w 513"/>
                <a:gd name="T17" fmla="*/ 66 h 137"/>
                <a:gd name="T18" fmla="*/ 22 w 513"/>
                <a:gd name="T19" fmla="*/ 52 h 1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13"/>
                <a:gd name="T31" fmla="*/ 0 h 137"/>
                <a:gd name="T32" fmla="*/ 513 w 513"/>
                <a:gd name="T33" fmla="*/ 137 h 13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13" h="137">
                  <a:moveTo>
                    <a:pt x="513" y="85"/>
                  </a:moveTo>
                  <a:cubicBezTo>
                    <a:pt x="495" y="80"/>
                    <a:pt x="481" y="76"/>
                    <a:pt x="465" y="66"/>
                  </a:cubicBezTo>
                  <a:cubicBezTo>
                    <a:pt x="280" y="70"/>
                    <a:pt x="199" y="75"/>
                    <a:pt x="17" y="66"/>
                  </a:cubicBezTo>
                  <a:cubicBezTo>
                    <a:pt x="12" y="66"/>
                    <a:pt x="27" y="63"/>
                    <a:pt x="31" y="61"/>
                  </a:cubicBezTo>
                  <a:cubicBezTo>
                    <a:pt x="76" y="39"/>
                    <a:pt x="0" y="68"/>
                    <a:pt x="73" y="42"/>
                  </a:cubicBezTo>
                  <a:cubicBezTo>
                    <a:pt x="117" y="26"/>
                    <a:pt x="162" y="15"/>
                    <a:pt x="206" y="0"/>
                  </a:cubicBezTo>
                  <a:cubicBezTo>
                    <a:pt x="219" y="44"/>
                    <a:pt x="201" y="137"/>
                    <a:pt x="201" y="137"/>
                  </a:cubicBezTo>
                  <a:cubicBezTo>
                    <a:pt x="169" y="129"/>
                    <a:pt x="141" y="113"/>
                    <a:pt x="111" y="104"/>
                  </a:cubicBezTo>
                  <a:cubicBezTo>
                    <a:pt x="100" y="92"/>
                    <a:pt x="66" y="72"/>
                    <a:pt x="50" y="66"/>
                  </a:cubicBezTo>
                  <a:cubicBezTo>
                    <a:pt x="41" y="58"/>
                    <a:pt x="35" y="52"/>
                    <a:pt x="22" y="52"/>
                  </a:cubicBezTo>
                </a:path>
              </a:pathLst>
            </a:custGeom>
            <a:noFill/>
            <a:ln w="19050">
              <a:solidFill>
                <a:srgbClr val="000066"/>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solidFill>
                  <a:srgbClr val="000066"/>
                </a:solidFill>
              </a:endParaRPr>
            </a:p>
          </p:txBody>
        </p:sp>
        <p:sp>
          <p:nvSpPr>
            <p:cNvPr id="7201" name="Text Box 33"/>
            <p:cNvSpPr txBox="1">
              <a:spLocks noChangeArrowheads="1"/>
            </p:cNvSpPr>
            <p:nvPr/>
          </p:nvSpPr>
          <p:spPr bwMode="auto">
            <a:xfrm>
              <a:off x="4752" y="557"/>
              <a:ext cx="510"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2000" b="1">
                  <a:solidFill>
                    <a:srgbClr val="000066"/>
                  </a:solidFill>
                  <a:latin typeface="Bradley Hand ITC" pitchFamily="66" charset="0"/>
                </a:rPr>
                <a:t>50%</a:t>
              </a:r>
            </a:p>
          </p:txBody>
        </p:sp>
        <p:sp>
          <p:nvSpPr>
            <p:cNvPr id="7202" name="Text Box 34"/>
            <p:cNvSpPr txBox="1">
              <a:spLocks noChangeArrowheads="1"/>
            </p:cNvSpPr>
            <p:nvPr/>
          </p:nvSpPr>
          <p:spPr bwMode="auto">
            <a:xfrm>
              <a:off x="5376" y="227"/>
              <a:ext cx="255" cy="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endParaRPr lang="en-US" altLang="en-US" sz="2000" b="1">
                <a:solidFill>
                  <a:srgbClr val="000066"/>
                </a:solidFill>
                <a:latin typeface="Bradley Hand ITC" pitchFamily="66" charset="0"/>
              </a:endParaRPr>
            </a:p>
            <a:p>
              <a:pPr eaLnBrk="1" hangingPunct="1"/>
              <a:r>
                <a:rPr lang="en-US" altLang="en-US" sz="2000" b="1">
                  <a:solidFill>
                    <a:srgbClr val="000066"/>
                  </a:solidFill>
                  <a:latin typeface="Bradley Hand ITC" pitchFamily="66" charset="0"/>
                </a:rPr>
                <a:t>8</a:t>
              </a:r>
            </a:p>
          </p:txBody>
        </p:sp>
        <p:sp>
          <p:nvSpPr>
            <p:cNvPr id="7203" name="Freeform 35"/>
            <p:cNvSpPr>
              <a:spLocks/>
            </p:cNvSpPr>
            <p:nvPr/>
          </p:nvSpPr>
          <p:spPr bwMode="auto">
            <a:xfrm>
              <a:off x="4858" y="368"/>
              <a:ext cx="354" cy="291"/>
            </a:xfrm>
            <a:custGeom>
              <a:avLst/>
              <a:gdLst>
                <a:gd name="T0" fmla="*/ 354 w 354"/>
                <a:gd name="T1" fmla="*/ 291 h 291"/>
                <a:gd name="T2" fmla="*/ 291 w 354"/>
                <a:gd name="T3" fmla="*/ 166 h 291"/>
                <a:gd name="T4" fmla="*/ 257 w 354"/>
                <a:gd name="T5" fmla="*/ 104 h 291"/>
                <a:gd name="T6" fmla="*/ 250 w 354"/>
                <a:gd name="T7" fmla="*/ 201 h 291"/>
                <a:gd name="T8" fmla="*/ 236 w 354"/>
                <a:gd name="T9" fmla="*/ 180 h 291"/>
                <a:gd name="T10" fmla="*/ 229 w 354"/>
                <a:gd name="T11" fmla="*/ 152 h 291"/>
                <a:gd name="T12" fmla="*/ 166 w 354"/>
                <a:gd name="T13" fmla="*/ 41 h 291"/>
                <a:gd name="T14" fmla="*/ 111 w 354"/>
                <a:gd name="T15" fmla="*/ 0 h 291"/>
                <a:gd name="T16" fmla="*/ 139 w 354"/>
                <a:gd name="T17" fmla="*/ 69 h 291"/>
                <a:gd name="T18" fmla="*/ 146 w 354"/>
                <a:gd name="T19" fmla="*/ 90 h 291"/>
                <a:gd name="T20" fmla="*/ 90 w 354"/>
                <a:gd name="T21" fmla="*/ 76 h 291"/>
                <a:gd name="T22" fmla="*/ 62 w 354"/>
                <a:gd name="T23" fmla="*/ 35 h 291"/>
                <a:gd name="T24" fmla="*/ 48 w 354"/>
                <a:gd name="T25" fmla="*/ 14 h 291"/>
                <a:gd name="T26" fmla="*/ 28 w 354"/>
                <a:gd name="T27" fmla="*/ 21 h 291"/>
                <a:gd name="T28" fmla="*/ 0 w 354"/>
                <a:gd name="T29" fmla="*/ 62 h 291"/>
                <a:gd name="T30" fmla="*/ 69 w 354"/>
                <a:gd name="T31" fmla="*/ 118 h 291"/>
                <a:gd name="T32" fmla="*/ 111 w 354"/>
                <a:gd name="T33" fmla="*/ 146 h 291"/>
                <a:gd name="T34" fmla="*/ 173 w 354"/>
                <a:gd name="T35" fmla="*/ 166 h 291"/>
                <a:gd name="T36" fmla="*/ 257 w 354"/>
                <a:gd name="T37" fmla="*/ 208 h 291"/>
                <a:gd name="T38" fmla="*/ 305 w 354"/>
                <a:gd name="T39" fmla="*/ 264 h 291"/>
                <a:gd name="T40" fmla="*/ 326 w 354"/>
                <a:gd name="T41" fmla="*/ 270 h 291"/>
                <a:gd name="T42" fmla="*/ 354 w 354"/>
                <a:gd name="T43" fmla="*/ 291 h 29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54"/>
                <a:gd name="T67" fmla="*/ 0 h 291"/>
                <a:gd name="T68" fmla="*/ 354 w 354"/>
                <a:gd name="T69" fmla="*/ 291 h 29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54" h="291">
                  <a:moveTo>
                    <a:pt x="354" y="291"/>
                  </a:moveTo>
                  <a:cubicBezTo>
                    <a:pt x="326" y="251"/>
                    <a:pt x="313" y="209"/>
                    <a:pt x="291" y="166"/>
                  </a:cubicBezTo>
                  <a:cubicBezTo>
                    <a:pt x="280" y="145"/>
                    <a:pt x="257" y="104"/>
                    <a:pt x="257" y="104"/>
                  </a:cubicBezTo>
                  <a:cubicBezTo>
                    <a:pt x="255" y="136"/>
                    <a:pt x="259" y="170"/>
                    <a:pt x="250" y="201"/>
                  </a:cubicBezTo>
                  <a:cubicBezTo>
                    <a:pt x="248" y="209"/>
                    <a:pt x="239" y="188"/>
                    <a:pt x="236" y="180"/>
                  </a:cubicBezTo>
                  <a:cubicBezTo>
                    <a:pt x="232" y="171"/>
                    <a:pt x="232" y="161"/>
                    <a:pt x="229" y="152"/>
                  </a:cubicBezTo>
                  <a:cubicBezTo>
                    <a:pt x="218" y="116"/>
                    <a:pt x="204" y="54"/>
                    <a:pt x="166" y="41"/>
                  </a:cubicBezTo>
                  <a:cubicBezTo>
                    <a:pt x="150" y="17"/>
                    <a:pt x="135" y="16"/>
                    <a:pt x="111" y="0"/>
                  </a:cubicBezTo>
                  <a:cubicBezTo>
                    <a:pt x="119" y="25"/>
                    <a:pt x="132" y="43"/>
                    <a:pt x="139" y="69"/>
                  </a:cubicBezTo>
                  <a:cubicBezTo>
                    <a:pt x="141" y="76"/>
                    <a:pt x="153" y="87"/>
                    <a:pt x="146" y="90"/>
                  </a:cubicBezTo>
                  <a:cubicBezTo>
                    <a:pt x="139" y="93"/>
                    <a:pt x="100" y="79"/>
                    <a:pt x="90" y="76"/>
                  </a:cubicBezTo>
                  <a:cubicBezTo>
                    <a:pt x="81" y="62"/>
                    <a:pt x="71" y="49"/>
                    <a:pt x="62" y="35"/>
                  </a:cubicBezTo>
                  <a:cubicBezTo>
                    <a:pt x="57" y="28"/>
                    <a:pt x="48" y="14"/>
                    <a:pt x="48" y="14"/>
                  </a:cubicBezTo>
                  <a:cubicBezTo>
                    <a:pt x="41" y="16"/>
                    <a:pt x="33" y="16"/>
                    <a:pt x="28" y="21"/>
                  </a:cubicBezTo>
                  <a:cubicBezTo>
                    <a:pt x="16" y="33"/>
                    <a:pt x="0" y="62"/>
                    <a:pt x="0" y="62"/>
                  </a:cubicBezTo>
                  <a:cubicBezTo>
                    <a:pt x="12" y="99"/>
                    <a:pt x="40" y="102"/>
                    <a:pt x="69" y="118"/>
                  </a:cubicBezTo>
                  <a:cubicBezTo>
                    <a:pt x="84" y="126"/>
                    <a:pt x="97" y="137"/>
                    <a:pt x="111" y="146"/>
                  </a:cubicBezTo>
                  <a:cubicBezTo>
                    <a:pt x="129" y="158"/>
                    <a:pt x="152" y="159"/>
                    <a:pt x="173" y="166"/>
                  </a:cubicBezTo>
                  <a:cubicBezTo>
                    <a:pt x="202" y="176"/>
                    <a:pt x="231" y="191"/>
                    <a:pt x="257" y="208"/>
                  </a:cubicBezTo>
                  <a:cubicBezTo>
                    <a:pt x="264" y="219"/>
                    <a:pt x="296" y="257"/>
                    <a:pt x="305" y="264"/>
                  </a:cubicBezTo>
                  <a:cubicBezTo>
                    <a:pt x="311" y="268"/>
                    <a:pt x="320" y="266"/>
                    <a:pt x="326" y="270"/>
                  </a:cubicBezTo>
                  <a:cubicBezTo>
                    <a:pt x="336" y="276"/>
                    <a:pt x="345" y="284"/>
                    <a:pt x="354" y="291"/>
                  </a:cubicBezTo>
                  <a:close/>
                </a:path>
              </a:pathLst>
            </a:custGeom>
            <a:solidFill>
              <a:srgbClr val="000066"/>
            </a:solidFill>
            <a:ln w="9525">
              <a:solidFill>
                <a:schemeClr val="tx1"/>
              </a:solidFill>
              <a:round/>
              <a:headEnd/>
              <a:tailEnd/>
            </a:ln>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solidFill>
                  <a:srgbClr val="000066"/>
                </a:solidFill>
              </a:endParaRPr>
            </a:p>
          </p:txBody>
        </p:sp>
      </p:grpSp>
      <p:sp>
        <p:nvSpPr>
          <p:cNvPr id="171051" name="Text Box 43"/>
          <p:cNvSpPr txBox="1">
            <a:spLocks noChangeArrowheads="1"/>
          </p:cNvSpPr>
          <p:nvPr/>
        </p:nvSpPr>
        <p:spPr bwMode="auto">
          <a:xfrm>
            <a:off x="7046913" y="3109913"/>
            <a:ext cx="3571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solidFill>
                  <a:srgbClr val="000066"/>
                </a:solidFill>
              </a:rPr>
              <a:t>+2</a:t>
            </a:r>
          </a:p>
        </p:txBody>
      </p:sp>
      <p:sp>
        <p:nvSpPr>
          <p:cNvPr id="171052" name="Text Box 44"/>
          <p:cNvSpPr txBox="1">
            <a:spLocks noChangeArrowheads="1"/>
          </p:cNvSpPr>
          <p:nvPr/>
        </p:nvSpPr>
        <p:spPr bwMode="auto">
          <a:xfrm>
            <a:off x="7061200" y="3225800"/>
            <a:ext cx="3524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solidFill>
                  <a:srgbClr val="000066"/>
                </a:solidFill>
              </a:rPr>
              <a:t>10</a:t>
            </a:r>
          </a:p>
        </p:txBody>
      </p:sp>
      <p:sp>
        <p:nvSpPr>
          <p:cNvPr id="1032" name="Rectangle 8"/>
          <p:cNvSpPr>
            <a:spLocks noChangeArrowheads="1"/>
          </p:cNvSpPr>
          <p:nvPr/>
        </p:nvSpPr>
        <p:spPr bwMode="auto">
          <a:xfrm>
            <a:off x="7239000" y="6629400"/>
            <a:ext cx="1905000" cy="381000"/>
          </a:xfrm>
          <a:prstGeom prst="rect">
            <a:avLst/>
          </a:prstGeom>
          <a:noFill/>
          <a:ln w="9525">
            <a:noFill/>
            <a:miter lim="800000"/>
            <a:headEnd/>
            <a:tailEnd/>
          </a:ln>
          <a:effec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r" eaLnBrk="1" hangingPunct="1"/>
            <a:r>
              <a:rPr lang="en-US" altLang="en-US" sz="1000"/>
              <a:t>12-</a:t>
            </a:r>
            <a:fld id="{B1B88F94-7839-4EEA-B705-5EBCFC96FD23}" type="slidenum">
              <a:rPr lang="en-US" altLang="en-US" sz="1000"/>
              <a:pPr algn="r" eaLnBrk="1" hangingPunct="1"/>
              <a:t>121</a:t>
            </a:fld>
            <a:r>
              <a:rPr lang="en-US" altLang="en-US" sz="1000"/>
              <a:t>-S290-EP</a:t>
            </a:r>
          </a:p>
        </p:txBody>
      </p:sp>
      <p:pic>
        <p:nvPicPr>
          <p:cNvPr id="4" name="u12_62.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15238" t="4506" r="11714" b="6784"/>
          <a:stretch/>
        </p:blipFill>
        <p:spPr>
          <a:xfrm>
            <a:off x="309515" y="614905"/>
            <a:ext cx="3868796" cy="2642826"/>
          </a:xfrm>
          <a:prstGeom prst="rect">
            <a:avLst/>
          </a:prstGeom>
          <a:ln w="107950" cap="rnd">
            <a:solidFill>
              <a:srgbClr val="C8C6BD"/>
            </a:solidFill>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171450" prst="hardEdge"/>
            <a:extrusionClr>
              <a:srgbClr val="FFFFFF"/>
            </a:extrusionClr>
          </a:sp3d>
        </p:spPr>
      </p:pic>
      <p:sp>
        <p:nvSpPr>
          <p:cNvPr id="39" name="TextBox 38"/>
          <p:cNvSpPr txBox="1"/>
          <p:nvPr/>
        </p:nvSpPr>
        <p:spPr>
          <a:xfrm>
            <a:off x="309515" y="3343698"/>
            <a:ext cx="3582955" cy="276999"/>
          </a:xfrm>
          <a:prstGeom prst="rect">
            <a:avLst/>
          </a:prstGeom>
          <a:noFill/>
        </p:spPr>
        <p:txBody>
          <a:bodyPr wrap="square" rtlCol="0">
            <a:spAutoFit/>
          </a:bodyPr>
          <a:lstStyle/>
          <a:p>
            <a:r>
              <a:rPr lang="en-US" sz="1200" dirty="0" smtClean="0"/>
              <a:t>Click image to play video clip</a:t>
            </a:r>
            <a:endParaRPr lang="en-US" sz="1200"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101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10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10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10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10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10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10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10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10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102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102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102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102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102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7103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7103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7103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7105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71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4"/>
                    </p:tgtEl>
                  </p:cond>
                </p:stCondLst>
                <p:endSync evt="end" delay="0">
                  <p:rtn val="all"/>
                </p:endSync>
                <p:childTnLst>
                  <p:par>
                    <p:cTn id="50" fill="hold">
                      <p:stCondLst>
                        <p:cond delay="0"/>
                      </p:stCondLst>
                      <p:childTnLst>
                        <p:par>
                          <p:cTn id="51" fill="hold">
                            <p:stCondLst>
                              <p:cond delay="0"/>
                            </p:stCondLst>
                            <p:childTnLst>
                              <p:par>
                                <p:cTn id="52" presetID="2" presetClass="mediacall" presetSubtype="0" fill="hold" nodeType="clickEffect">
                                  <p:stCondLst>
                                    <p:cond delay="0"/>
                                  </p:stCondLst>
                                  <p:childTnLst>
                                    <p:cmd type="call" cmd="togglePause">
                                      <p:cBhvr>
                                        <p:cTn id="53" dur="1" fill="hold"/>
                                        <p:tgtEl>
                                          <p:spTgt spid="4"/>
                                        </p:tgtEl>
                                      </p:cBhvr>
                                    </p:cmd>
                                  </p:childTnLst>
                                </p:cTn>
                              </p:par>
                            </p:childTnLst>
                          </p:cTn>
                        </p:par>
                      </p:childTnLst>
                    </p:cTn>
                  </p:par>
                </p:childTnLst>
              </p:cTn>
              <p:nextCondLst>
                <p:cond evt="onClick" delay="0">
                  <p:tgtEl>
                    <p:spTgt spid="4"/>
                  </p:tgtEl>
                </p:cond>
              </p:nextCondLst>
            </p:seq>
            <p:video fullScrn="1">
              <p:cMediaNode vol="80000">
                <p:cTn id="54" fill="hold" display="0">
                  <p:stCondLst>
                    <p:cond delay="indefinite"/>
                  </p:stCondLst>
                </p:cTn>
                <p:tgtEl>
                  <p:spTgt spid="4"/>
                </p:tgtEl>
              </p:cMediaNode>
            </p:video>
          </p:childTnLst>
        </p:cTn>
      </p:par>
    </p:tnLst>
    <p:bldLst>
      <p:bldP spid="171015" grpId="0"/>
      <p:bldP spid="171016" grpId="0"/>
      <p:bldP spid="171017" grpId="0"/>
      <p:bldP spid="171018" grpId="0"/>
      <p:bldP spid="171019" grpId="0"/>
      <p:bldP spid="171020" grpId="0"/>
      <p:bldP spid="171021" grpId="0"/>
      <p:bldP spid="171022" grpId="0"/>
      <p:bldP spid="171024" grpId="0"/>
      <p:bldP spid="171025" grpId="0"/>
      <p:bldP spid="171026" grpId="0"/>
      <p:bldP spid="171027" grpId="0"/>
      <p:bldP spid="171028" grpId="0"/>
      <p:bldP spid="171029" grpId="0"/>
      <p:bldP spid="171030" grpId="0"/>
      <p:bldP spid="171031" grpId="0"/>
      <p:bldP spid="171032" grpId="0"/>
      <p:bldP spid="171051" grpId="0"/>
      <p:bldP spid="17105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3" name="Picture 2" descr="bluegreen swirl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96388"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4" name="Rectangle 3"/>
          <p:cNvSpPr>
            <a:spLocks noChangeArrowheads="1"/>
          </p:cNvSpPr>
          <p:nvPr/>
        </p:nvSpPr>
        <p:spPr bwMode="auto">
          <a:xfrm>
            <a:off x="2514600" y="990600"/>
            <a:ext cx="6096000" cy="5334000"/>
          </a:xfrm>
          <a:prstGeom prst="rect">
            <a:avLst/>
          </a:prstGeom>
          <a:solidFill>
            <a:schemeClr val="bg1"/>
          </a:solidFill>
          <a:ln w="25400">
            <a:solidFill>
              <a:schemeClr val="tx1"/>
            </a:solidFill>
            <a:miter lim="800000"/>
            <a:headEnd/>
            <a:tailEnd/>
          </a:ln>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p>
        </p:txBody>
      </p:sp>
      <p:sp>
        <p:nvSpPr>
          <p:cNvPr id="122885" name="Rectangle 4"/>
          <p:cNvSpPr>
            <a:spLocks noChangeArrowheads="1"/>
          </p:cNvSpPr>
          <p:nvPr/>
        </p:nvSpPr>
        <p:spPr bwMode="auto">
          <a:xfrm>
            <a:off x="790575" y="234950"/>
            <a:ext cx="777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r>
              <a:rPr lang="en-US" altLang="en-US" sz="3600" b="1"/>
              <a:t>ROS-Ratio Table</a:t>
            </a:r>
          </a:p>
        </p:txBody>
      </p:sp>
      <p:sp>
        <p:nvSpPr>
          <p:cNvPr id="172038" name="Oval 6"/>
          <p:cNvSpPr>
            <a:spLocks noChangeArrowheads="1"/>
          </p:cNvSpPr>
          <p:nvPr/>
        </p:nvSpPr>
        <p:spPr bwMode="auto">
          <a:xfrm>
            <a:off x="2678113" y="2254250"/>
            <a:ext cx="533400" cy="533400"/>
          </a:xfrm>
          <a:prstGeom prst="ellipse">
            <a:avLst/>
          </a:prstGeom>
          <a:noFill/>
          <a:ln w="3810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p>
        </p:txBody>
      </p:sp>
      <p:sp>
        <p:nvSpPr>
          <p:cNvPr id="172039" name="Oval 7"/>
          <p:cNvSpPr>
            <a:spLocks noChangeArrowheads="1"/>
          </p:cNvSpPr>
          <p:nvPr/>
        </p:nvSpPr>
        <p:spPr bwMode="auto">
          <a:xfrm>
            <a:off x="3505200" y="1295400"/>
            <a:ext cx="685800" cy="685800"/>
          </a:xfrm>
          <a:prstGeom prst="ellipse">
            <a:avLst/>
          </a:prstGeom>
          <a:noFill/>
          <a:ln w="3810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p>
        </p:txBody>
      </p:sp>
      <p:sp>
        <p:nvSpPr>
          <p:cNvPr id="172040" name="Oval 8"/>
          <p:cNvSpPr>
            <a:spLocks noChangeArrowheads="1"/>
          </p:cNvSpPr>
          <p:nvPr/>
        </p:nvSpPr>
        <p:spPr bwMode="auto">
          <a:xfrm>
            <a:off x="3559175" y="2252663"/>
            <a:ext cx="533400" cy="533400"/>
          </a:xfrm>
          <a:prstGeom prst="ellipse">
            <a:avLst/>
          </a:prstGeom>
          <a:noFill/>
          <a:ln w="38100">
            <a:solidFill>
              <a:srgbClr val="FF9933"/>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p>
        </p:txBody>
      </p:sp>
      <p:grpSp>
        <p:nvGrpSpPr>
          <p:cNvPr id="122889" name="Group 9"/>
          <p:cNvGrpSpPr>
            <a:grpSpLocks/>
          </p:cNvGrpSpPr>
          <p:nvPr/>
        </p:nvGrpSpPr>
        <p:grpSpPr bwMode="auto">
          <a:xfrm>
            <a:off x="2505075" y="1990725"/>
            <a:ext cx="6096000" cy="4368800"/>
            <a:chOff x="1584" y="816"/>
            <a:chExt cx="3840" cy="2752"/>
          </a:xfrm>
        </p:grpSpPr>
        <p:sp>
          <p:nvSpPr>
            <p:cNvPr id="122902" name="Rectangle 10"/>
            <p:cNvSpPr>
              <a:spLocks noChangeArrowheads="1"/>
            </p:cNvSpPr>
            <p:nvPr/>
          </p:nvSpPr>
          <p:spPr bwMode="auto">
            <a:xfrm>
              <a:off x="4875" y="3396"/>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10</a:t>
              </a:r>
            </a:p>
          </p:txBody>
        </p:sp>
        <p:sp>
          <p:nvSpPr>
            <p:cNvPr id="122903" name="Rectangle 11"/>
            <p:cNvSpPr>
              <a:spLocks noChangeArrowheads="1"/>
            </p:cNvSpPr>
            <p:nvPr/>
          </p:nvSpPr>
          <p:spPr bwMode="auto">
            <a:xfrm>
              <a:off x="4327" y="3396"/>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40</a:t>
              </a:r>
            </a:p>
          </p:txBody>
        </p:sp>
        <p:sp>
          <p:nvSpPr>
            <p:cNvPr id="122904" name="Rectangle 12"/>
            <p:cNvSpPr>
              <a:spLocks noChangeArrowheads="1"/>
            </p:cNvSpPr>
            <p:nvPr/>
          </p:nvSpPr>
          <p:spPr bwMode="auto">
            <a:xfrm>
              <a:off x="3778" y="3396"/>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endParaRPr lang="en-US" altLang="en-US" sz="1200" b="1"/>
            </a:p>
          </p:txBody>
        </p:sp>
        <p:sp>
          <p:nvSpPr>
            <p:cNvPr id="122905" name="Rectangle 13"/>
            <p:cNvSpPr>
              <a:spLocks noChangeArrowheads="1"/>
            </p:cNvSpPr>
            <p:nvPr/>
          </p:nvSpPr>
          <p:spPr bwMode="auto">
            <a:xfrm>
              <a:off x="3230" y="3396"/>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2200</a:t>
              </a:r>
            </a:p>
          </p:txBody>
        </p:sp>
        <p:sp>
          <p:nvSpPr>
            <p:cNvPr id="122906" name="Rectangle 14"/>
            <p:cNvSpPr>
              <a:spLocks noChangeArrowheads="1"/>
            </p:cNvSpPr>
            <p:nvPr/>
          </p:nvSpPr>
          <p:spPr bwMode="auto">
            <a:xfrm>
              <a:off x="2681" y="3396"/>
              <a:ext cx="549"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500</a:t>
              </a:r>
            </a:p>
          </p:txBody>
        </p:sp>
        <p:sp>
          <p:nvSpPr>
            <p:cNvPr id="122907" name="Rectangle 15"/>
            <p:cNvSpPr>
              <a:spLocks noChangeArrowheads="1"/>
            </p:cNvSpPr>
            <p:nvPr/>
          </p:nvSpPr>
          <p:spPr bwMode="auto">
            <a:xfrm>
              <a:off x="2133" y="3396"/>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140</a:t>
              </a:r>
            </a:p>
          </p:txBody>
        </p:sp>
        <p:sp>
          <p:nvSpPr>
            <p:cNvPr id="122908" name="Rectangle 16"/>
            <p:cNvSpPr>
              <a:spLocks noChangeArrowheads="1"/>
            </p:cNvSpPr>
            <p:nvPr/>
          </p:nvSpPr>
          <p:spPr bwMode="auto">
            <a:xfrm>
              <a:off x="1584" y="3396"/>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60</a:t>
              </a:r>
            </a:p>
          </p:txBody>
        </p:sp>
        <p:sp>
          <p:nvSpPr>
            <p:cNvPr id="122909" name="Rectangle 17"/>
            <p:cNvSpPr>
              <a:spLocks noChangeArrowheads="1"/>
            </p:cNvSpPr>
            <p:nvPr/>
          </p:nvSpPr>
          <p:spPr bwMode="auto">
            <a:xfrm>
              <a:off x="4875" y="3224"/>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8</a:t>
              </a:r>
            </a:p>
          </p:txBody>
        </p:sp>
        <p:sp>
          <p:nvSpPr>
            <p:cNvPr id="122910" name="Rectangle 18"/>
            <p:cNvSpPr>
              <a:spLocks noChangeArrowheads="1"/>
            </p:cNvSpPr>
            <p:nvPr/>
          </p:nvSpPr>
          <p:spPr bwMode="auto">
            <a:xfrm>
              <a:off x="4327" y="3224"/>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30</a:t>
              </a:r>
            </a:p>
          </p:txBody>
        </p:sp>
        <p:sp>
          <p:nvSpPr>
            <p:cNvPr id="122911" name="Rectangle 19"/>
            <p:cNvSpPr>
              <a:spLocks noChangeArrowheads="1"/>
            </p:cNvSpPr>
            <p:nvPr/>
          </p:nvSpPr>
          <p:spPr bwMode="auto">
            <a:xfrm>
              <a:off x="3778" y="3224"/>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endParaRPr lang="en-US" altLang="en-US" sz="1200" b="1"/>
            </a:p>
          </p:txBody>
        </p:sp>
        <p:sp>
          <p:nvSpPr>
            <p:cNvPr id="122912" name="Rectangle 20"/>
            <p:cNvSpPr>
              <a:spLocks noChangeArrowheads="1"/>
            </p:cNvSpPr>
            <p:nvPr/>
          </p:nvSpPr>
          <p:spPr bwMode="auto">
            <a:xfrm>
              <a:off x="3230" y="3224"/>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1800</a:t>
              </a:r>
            </a:p>
          </p:txBody>
        </p:sp>
        <p:sp>
          <p:nvSpPr>
            <p:cNvPr id="122913" name="Rectangle 21"/>
            <p:cNvSpPr>
              <a:spLocks noChangeArrowheads="1"/>
            </p:cNvSpPr>
            <p:nvPr/>
          </p:nvSpPr>
          <p:spPr bwMode="auto">
            <a:xfrm>
              <a:off x="2681" y="3224"/>
              <a:ext cx="549"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400</a:t>
              </a:r>
            </a:p>
          </p:txBody>
        </p:sp>
        <p:sp>
          <p:nvSpPr>
            <p:cNvPr id="122914" name="Rectangle 22"/>
            <p:cNvSpPr>
              <a:spLocks noChangeArrowheads="1"/>
            </p:cNvSpPr>
            <p:nvPr/>
          </p:nvSpPr>
          <p:spPr bwMode="auto">
            <a:xfrm>
              <a:off x="2133" y="3224"/>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110</a:t>
              </a:r>
            </a:p>
          </p:txBody>
        </p:sp>
        <p:sp>
          <p:nvSpPr>
            <p:cNvPr id="122915" name="Rectangle 23"/>
            <p:cNvSpPr>
              <a:spLocks noChangeArrowheads="1"/>
            </p:cNvSpPr>
            <p:nvPr/>
          </p:nvSpPr>
          <p:spPr bwMode="auto">
            <a:xfrm>
              <a:off x="1584" y="3224"/>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50</a:t>
              </a:r>
            </a:p>
          </p:txBody>
        </p:sp>
        <p:sp>
          <p:nvSpPr>
            <p:cNvPr id="122916" name="Rectangle 24"/>
            <p:cNvSpPr>
              <a:spLocks noChangeArrowheads="1"/>
            </p:cNvSpPr>
            <p:nvPr/>
          </p:nvSpPr>
          <p:spPr bwMode="auto">
            <a:xfrm>
              <a:off x="4875" y="3052"/>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6</a:t>
              </a:r>
            </a:p>
          </p:txBody>
        </p:sp>
        <p:sp>
          <p:nvSpPr>
            <p:cNvPr id="122917" name="Rectangle 25"/>
            <p:cNvSpPr>
              <a:spLocks noChangeArrowheads="1"/>
            </p:cNvSpPr>
            <p:nvPr/>
          </p:nvSpPr>
          <p:spPr bwMode="auto">
            <a:xfrm>
              <a:off x="4327" y="3052"/>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25</a:t>
              </a:r>
            </a:p>
          </p:txBody>
        </p:sp>
        <p:sp>
          <p:nvSpPr>
            <p:cNvPr id="122918" name="Rectangle 26"/>
            <p:cNvSpPr>
              <a:spLocks noChangeArrowheads="1"/>
            </p:cNvSpPr>
            <p:nvPr/>
          </p:nvSpPr>
          <p:spPr bwMode="auto">
            <a:xfrm>
              <a:off x="3778" y="3052"/>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endParaRPr lang="en-US" altLang="en-US" sz="1200" b="1"/>
            </a:p>
          </p:txBody>
        </p:sp>
        <p:sp>
          <p:nvSpPr>
            <p:cNvPr id="122919" name="Rectangle 27"/>
            <p:cNvSpPr>
              <a:spLocks noChangeArrowheads="1"/>
            </p:cNvSpPr>
            <p:nvPr/>
          </p:nvSpPr>
          <p:spPr bwMode="auto">
            <a:xfrm>
              <a:off x="3230" y="3052"/>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1300</a:t>
              </a:r>
            </a:p>
          </p:txBody>
        </p:sp>
        <p:sp>
          <p:nvSpPr>
            <p:cNvPr id="122920" name="Rectangle 28"/>
            <p:cNvSpPr>
              <a:spLocks noChangeArrowheads="1"/>
            </p:cNvSpPr>
            <p:nvPr/>
          </p:nvSpPr>
          <p:spPr bwMode="auto">
            <a:xfrm>
              <a:off x="2681" y="3052"/>
              <a:ext cx="549"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300</a:t>
              </a:r>
            </a:p>
          </p:txBody>
        </p:sp>
        <p:sp>
          <p:nvSpPr>
            <p:cNvPr id="122921" name="Rectangle 29"/>
            <p:cNvSpPr>
              <a:spLocks noChangeArrowheads="1"/>
            </p:cNvSpPr>
            <p:nvPr/>
          </p:nvSpPr>
          <p:spPr bwMode="auto">
            <a:xfrm>
              <a:off x="2133" y="3052"/>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80</a:t>
              </a:r>
            </a:p>
          </p:txBody>
        </p:sp>
        <p:sp>
          <p:nvSpPr>
            <p:cNvPr id="122922" name="Rectangle 30"/>
            <p:cNvSpPr>
              <a:spLocks noChangeArrowheads="1"/>
            </p:cNvSpPr>
            <p:nvPr/>
          </p:nvSpPr>
          <p:spPr bwMode="auto">
            <a:xfrm>
              <a:off x="1584" y="3052"/>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40</a:t>
              </a:r>
            </a:p>
          </p:txBody>
        </p:sp>
        <p:sp>
          <p:nvSpPr>
            <p:cNvPr id="122923" name="Rectangle 31"/>
            <p:cNvSpPr>
              <a:spLocks noChangeArrowheads="1"/>
            </p:cNvSpPr>
            <p:nvPr/>
          </p:nvSpPr>
          <p:spPr bwMode="auto">
            <a:xfrm>
              <a:off x="4875" y="2880"/>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4</a:t>
              </a:r>
            </a:p>
          </p:txBody>
        </p:sp>
        <p:sp>
          <p:nvSpPr>
            <p:cNvPr id="122924" name="Rectangle 32"/>
            <p:cNvSpPr>
              <a:spLocks noChangeArrowheads="1"/>
            </p:cNvSpPr>
            <p:nvPr/>
          </p:nvSpPr>
          <p:spPr bwMode="auto">
            <a:xfrm>
              <a:off x="4327" y="2880"/>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17</a:t>
              </a:r>
            </a:p>
          </p:txBody>
        </p:sp>
        <p:sp>
          <p:nvSpPr>
            <p:cNvPr id="122925" name="Rectangle 33"/>
            <p:cNvSpPr>
              <a:spLocks noChangeArrowheads="1"/>
            </p:cNvSpPr>
            <p:nvPr/>
          </p:nvSpPr>
          <p:spPr bwMode="auto">
            <a:xfrm>
              <a:off x="3778" y="2880"/>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endParaRPr lang="en-US" altLang="en-US" sz="1200" b="1"/>
            </a:p>
          </p:txBody>
        </p:sp>
        <p:sp>
          <p:nvSpPr>
            <p:cNvPr id="122926" name="Rectangle 34"/>
            <p:cNvSpPr>
              <a:spLocks noChangeArrowheads="1"/>
            </p:cNvSpPr>
            <p:nvPr/>
          </p:nvSpPr>
          <p:spPr bwMode="auto">
            <a:xfrm>
              <a:off x="3230" y="2880"/>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1000</a:t>
              </a:r>
            </a:p>
          </p:txBody>
        </p:sp>
        <p:sp>
          <p:nvSpPr>
            <p:cNvPr id="122927" name="Rectangle 35"/>
            <p:cNvSpPr>
              <a:spLocks noChangeArrowheads="1"/>
            </p:cNvSpPr>
            <p:nvPr/>
          </p:nvSpPr>
          <p:spPr bwMode="auto">
            <a:xfrm>
              <a:off x="2681" y="2880"/>
              <a:ext cx="549"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220</a:t>
              </a:r>
            </a:p>
          </p:txBody>
        </p:sp>
        <p:sp>
          <p:nvSpPr>
            <p:cNvPr id="122928" name="Rectangle 36"/>
            <p:cNvSpPr>
              <a:spLocks noChangeArrowheads="1"/>
            </p:cNvSpPr>
            <p:nvPr/>
          </p:nvSpPr>
          <p:spPr bwMode="auto">
            <a:xfrm>
              <a:off x="2133" y="2880"/>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60</a:t>
              </a:r>
            </a:p>
          </p:txBody>
        </p:sp>
        <p:sp>
          <p:nvSpPr>
            <p:cNvPr id="122929" name="Rectangle 37"/>
            <p:cNvSpPr>
              <a:spLocks noChangeArrowheads="1"/>
            </p:cNvSpPr>
            <p:nvPr/>
          </p:nvSpPr>
          <p:spPr bwMode="auto">
            <a:xfrm>
              <a:off x="1584" y="2880"/>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30</a:t>
              </a:r>
            </a:p>
          </p:txBody>
        </p:sp>
        <p:sp>
          <p:nvSpPr>
            <p:cNvPr id="122930" name="Rectangle 38"/>
            <p:cNvSpPr>
              <a:spLocks noChangeArrowheads="1"/>
            </p:cNvSpPr>
            <p:nvPr/>
          </p:nvSpPr>
          <p:spPr bwMode="auto">
            <a:xfrm>
              <a:off x="4875" y="2708"/>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a:t>
              </a:r>
            </a:p>
          </p:txBody>
        </p:sp>
        <p:sp>
          <p:nvSpPr>
            <p:cNvPr id="122931" name="Rectangle 39"/>
            <p:cNvSpPr>
              <a:spLocks noChangeArrowheads="1"/>
            </p:cNvSpPr>
            <p:nvPr/>
          </p:nvSpPr>
          <p:spPr bwMode="auto">
            <a:xfrm>
              <a:off x="4327" y="2708"/>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13</a:t>
              </a:r>
            </a:p>
          </p:txBody>
        </p:sp>
        <p:sp>
          <p:nvSpPr>
            <p:cNvPr id="122932" name="Rectangle 40"/>
            <p:cNvSpPr>
              <a:spLocks noChangeArrowheads="1"/>
            </p:cNvSpPr>
            <p:nvPr/>
          </p:nvSpPr>
          <p:spPr bwMode="auto">
            <a:xfrm>
              <a:off x="3778" y="2708"/>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endParaRPr lang="en-US" altLang="en-US" sz="1200" b="1"/>
            </a:p>
          </p:txBody>
        </p:sp>
        <p:sp>
          <p:nvSpPr>
            <p:cNvPr id="122933" name="Rectangle 41"/>
            <p:cNvSpPr>
              <a:spLocks noChangeArrowheads="1"/>
            </p:cNvSpPr>
            <p:nvPr/>
          </p:nvSpPr>
          <p:spPr bwMode="auto">
            <a:xfrm>
              <a:off x="3230" y="2708"/>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700</a:t>
              </a:r>
            </a:p>
          </p:txBody>
        </p:sp>
        <p:sp>
          <p:nvSpPr>
            <p:cNvPr id="122934" name="Rectangle 42"/>
            <p:cNvSpPr>
              <a:spLocks noChangeArrowheads="1"/>
            </p:cNvSpPr>
            <p:nvPr/>
          </p:nvSpPr>
          <p:spPr bwMode="auto">
            <a:xfrm>
              <a:off x="2681" y="2708"/>
              <a:ext cx="549"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180</a:t>
              </a:r>
            </a:p>
          </p:txBody>
        </p:sp>
        <p:sp>
          <p:nvSpPr>
            <p:cNvPr id="122935" name="Rectangle 43"/>
            <p:cNvSpPr>
              <a:spLocks noChangeArrowheads="1"/>
            </p:cNvSpPr>
            <p:nvPr/>
          </p:nvSpPr>
          <p:spPr bwMode="auto">
            <a:xfrm>
              <a:off x="2133" y="2708"/>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50</a:t>
              </a:r>
            </a:p>
          </p:txBody>
        </p:sp>
        <p:sp>
          <p:nvSpPr>
            <p:cNvPr id="122936" name="Rectangle 44"/>
            <p:cNvSpPr>
              <a:spLocks noChangeArrowheads="1"/>
            </p:cNvSpPr>
            <p:nvPr/>
          </p:nvSpPr>
          <p:spPr bwMode="auto">
            <a:xfrm>
              <a:off x="1584" y="2708"/>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24</a:t>
              </a:r>
            </a:p>
          </p:txBody>
        </p:sp>
        <p:sp>
          <p:nvSpPr>
            <p:cNvPr id="122937" name="Rectangle 45"/>
            <p:cNvSpPr>
              <a:spLocks noChangeArrowheads="1"/>
            </p:cNvSpPr>
            <p:nvPr/>
          </p:nvSpPr>
          <p:spPr bwMode="auto">
            <a:xfrm>
              <a:off x="4875" y="2536"/>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a:t>
              </a:r>
            </a:p>
          </p:txBody>
        </p:sp>
        <p:sp>
          <p:nvSpPr>
            <p:cNvPr id="122938" name="Rectangle 46"/>
            <p:cNvSpPr>
              <a:spLocks noChangeArrowheads="1"/>
            </p:cNvSpPr>
            <p:nvPr/>
          </p:nvSpPr>
          <p:spPr bwMode="auto">
            <a:xfrm>
              <a:off x="4327" y="2536"/>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10</a:t>
              </a:r>
            </a:p>
          </p:txBody>
        </p:sp>
        <p:sp>
          <p:nvSpPr>
            <p:cNvPr id="122939" name="Rectangle 47"/>
            <p:cNvSpPr>
              <a:spLocks noChangeArrowheads="1"/>
            </p:cNvSpPr>
            <p:nvPr/>
          </p:nvSpPr>
          <p:spPr bwMode="auto">
            <a:xfrm>
              <a:off x="3778" y="2536"/>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endParaRPr lang="en-US" altLang="en-US" sz="1200" b="1"/>
            </a:p>
          </p:txBody>
        </p:sp>
        <p:sp>
          <p:nvSpPr>
            <p:cNvPr id="122940" name="Rectangle 48"/>
            <p:cNvSpPr>
              <a:spLocks noChangeArrowheads="1"/>
            </p:cNvSpPr>
            <p:nvPr/>
          </p:nvSpPr>
          <p:spPr bwMode="auto">
            <a:xfrm>
              <a:off x="3230" y="2536"/>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600</a:t>
              </a:r>
            </a:p>
          </p:txBody>
        </p:sp>
        <p:sp>
          <p:nvSpPr>
            <p:cNvPr id="122941" name="Rectangle 49"/>
            <p:cNvSpPr>
              <a:spLocks noChangeArrowheads="1"/>
            </p:cNvSpPr>
            <p:nvPr/>
          </p:nvSpPr>
          <p:spPr bwMode="auto">
            <a:xfrm>
              <a:off x="2681" y="2536"/>
              <a:ext cx="549"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140</a:t>
              </a:r>
            </a:p>
          </p:txBody>
        </p:sp>
        <p:sp>
          <p:nvSpPr>
            <p:cNvPr id="122942" name="Rectangle 50"/>
            <p:cNvSpPr>
              <a:spLocks noChangeArrowheads="1"/>
            </p:cNvSpPr>
            <p:nvPr/>
          </p:nvSpPr>
          <p:spPr bwMode="auto">
            <a:xfrm>
              <a:off x="2133" y="2536"/>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40</a:t>
              </a:r>
            </a:p>
          </p:txBody>
        </p:sp>
        <p:sp>
          <p:nvSpPr>
            <p:cNvPr id="122943" name="Rectangle 51"/>
            <p:cNvSpPr>
              <a:spLocks noChangeArrowheads="1"/>
            </p:cNvSpPr>
            <p:nvPr/>
          </p:nvSpPr>
          <p:spPr bwMode="auto">
            <a:xfrm>
              <a:off x="1584" y="2536"/>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20</a:t>
              </a:r>
            </a:p>
          </p:txBody>
        </p:sp>
        <p:sp>
          <p:nvSpPr>
            <p:cNvPr id="122944" name="Rectangle 52"/>
            <p:cNvSpPr>
              <a:spLocks noChangeArrowheads="1"/>
            </p:cNvSpPr>
            <p:nvPr/>
          </p:nvSpPr>
          <p:spPr bwMode="auto">
            <a:xfrm>
              <a:off x="4875" y="2364"/>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a:t>
              </a:r>
            </a:p>
          </p:txBody>
        </p:sp>
        <p:sp>
          <p:nvSpPr>
            <p:cNvPr id="122945" name="Rectangle 53"/>
            <p:cNvSpPr>
              <a:spLocks noChangeArrowheads="1"/>
            </p:cNvSpPr>
            <p:nvPr/>
          </p:nvSpPr>
          <p:spPr bwMode="auto">
            <a:xfrm>
              <a:off x="4327" y="2364"/>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8</a:t>
              </a:r>
            </a:p>
          </p:txBody>
        </p:sp>
        <p:sp>
          <p:nvSpPr>
            <p:cNvPr id="122946" name="Rectangle 54"/>
            <p:cNvSpPr>
              <a:spLocks noChangeArrowheads="1"/>
            </p:cNvSpPr>
            <p:nvPr/>
          </p:nvSpPr>
          <p:spPr bwMode="auto">
            <a:xfrm>
              <a:off x="3778" y="2364"/>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endParaRPr lang="en-US" altLang="en-US" sz="1200" b="1"/>
            </a:p>
          </p:txBody>
        </p:sp>
        <p:sp>
          <p:nvSpPr>
            <p:cNvPr id="122947" name="Rectangle 55"/>
            <p:cNvSpPr>
              <a:spLocks noChangeArrowheads="1"/>
            </p:cNvSpPr>
            <p:nvPr/>
          </p:nvSpPr>
          <p:spPr bwMode="auto">
            <a:xfrm>
              <a:off x="3230" y="2364"/>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440</a:t>
              </a:r>
            </a:p>
          </p:txBody>
        </p:sp>
        <p:sp>
          <p:nvSpPr>
            <p:cNvPr id="122948" name="Rectangle 56"/>
            <p:cNvSpPr>
              <a:spLocks noChangeArrowheads="1"/>
            </p:cNvSpPr>
            <p:nvPr/>
          </p:nvSpPr>
          <p:spPr bwMode="auto">
            <a:xfrm>
              <a:off x="2681" y="2364"/>
              <a:ext cx="549"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100</a:t>
              </a:r>
            </a:p>
          </p:txBody>
        </p:sp>
        <p:sp>
          <p:nvSpPr>
            <p:cNvPr id="122949" name="Rectangle 57"/>
            <p:cNvSpPr>
              <a:spLocks noChangeArrowheads="1"/>
            </p:cNvSpPr>
            <p:nvPr/>
          </p:nvSpPr>
          <p:spPr bwMode="auto">
            <a:xfrm>
              <a:off x="2133" y="2364"/>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30</a:t>
              </a:r>
            </a:p>
          </p:txBody>
        </p:sp>
        <p:sp>
          <p:nvSpPr>
            <p:cNvPr id="122950" name="Rectangle 58"/>
            <p:cNvSpPr>
              <a:spLocks noChangeArrowheads="1"/>
            </p:cNvSpPr>
            <p:nvPr/>
          </p:nvSpPr>
          <p:spPr bwMode="auto">
            <a:xfrm>
              <a:off x="1584" y="2364"/>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16</a:t>
              </a:r>
            </a:p>
          </p:txBody>
        </p:sp>
        <p:sp>
          <p:nvSpPr>
            <p:cNvPr id="122951" name="Rectangle 59"/>
            <p:cNvSpPr>
              <a:spLocks noChangeArrowheads="1"/>
            </p:cNvSpPr>
            <p:nvPr/>
          </p:nvSpPr>
          <p:spPr bwMode="auto">
            <a:xfrm>
              <a:off x="4875" y="2192"/>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1.5</a:t>
              </a:r>
            </a:p>
          </p:txBody>
        </p:sp>
        <p:sp>
          <p:nvSpPr>
            <p:cNvPr id="122952" name="Rectangle 60"/>
            <p:cNvSpPr>
              <a:spLocks noChangeArrowheads="1"/>
            </p:cNvSpPr>
            <p:nvPr/>
          </p:nvSpPr>
          <p:spPr bwMode="auto">
            <a:xfrm>
              <a:off x="4327" y="2192"/>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6</a:t>
              </a:r>
            </a:p>
          </p:txBody>
        </p:sp>
        <p:sp>
          <p:nvSpPr>
            <p:cNvPr id="122953" name="Rectangle 61"/>
            <p:cNvSpPr>
              <a:spLocks noChangeArrowheads="1"/>
            </p:cNvSpPr>
            <p:nvPr/>
          </p:nvSpPr>
          <p:spPr bwMode="auto">
            <a:xfrm>
              <a:off x="3778" y="2192"/>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endParaRPr lang="en-US" altLang="en-US" sz="1200" b="1"/>
            </a:p>
          </p:txBody>
        </p:sp>
        <p:sp>
          <p:nvSpPr>
            <p:cNvPr id="122954" name="Rectangle 62"/>
            <p:cNvSpPr>
              <a:spLocks noChangeArrowheads="1"/>
            </p:cNvSpPr>
            <p:nvPr/>
          </p:nvSpPr>
          <p:spPr bwMode="auto">
            <a:xfrm>
              <a:off x="3230" y="2192"/>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300</a:t>
              </a:r>
            </a:p>
          </p:txBody>
        </p:sp>
        <p:sp>
          <p:nvSpPr>
            <p:cNvPr id="122955" name="Rectangle 63"/>
            <p:cNvSpPr>
              <a:spLocks noChangeArrowheads="1"/>
            </p:cNvSpPr>
            <p:nvPr/>
          </p:nvSpPr>
          <p:spPr bwMode="auto">
            <a:xfrm>
              <a:off x="2681" y="2192"/>
              <a:ext cx="549"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80</a:t>
              </a:r>
            </a:p>
          </p:txBody>
        </p:sp>
        <p:sp>
          <p:nvSpPr>
            <p:cNvPr id="122956" name="Rectangle 64"/>
            <p:cNvSpPr>
              <a:spLocks noChangeArrowheads="1"/>
            </p:cNvSpPr>
            <p:nvPr/>
          </p:nvSpPr>
          <p:spPr bwMode="auto">
            <a:xfrm>
              <a:off x="2133" y="2192"/>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20</a:t>
              </a:r>
            </a:p>
          </p:txBody>
        </p:sp>
        <p:sp>
          <p:nvSpPr>
            <p:cNvPr id="122957" name="Rectangle 65"/>
            <p:cNvSpPr>
              <a:spLocks noChangeArrowheads="1"/>
            </p:cNvSpPr>
            <p:nvPr/>
          </p:nvSpPr>
          <p:spPr bwMode="auto">
            <a:xfrm>
              <a:off x="1584" y="2192"/>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12</a:t>
              </a:r>
            </a:p>
          </p:txBody>
        </p:sp>
        <p:sp>
          <p:nvSpPr>
            <p:cNvPr id="122958" name="Rectangle 66"/>
            <p:cNvSpPr>
              <a:spLocks noChangeArrowheads="1"/>
            </p:cNvSpPr>
            <p:nvPr/>
          </p:nvSpPr>
          <p:spPr bwMode="auto">
            <a:xfrm>
              <a:off x="4875" y="2020"/>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a:t>
              </a:r>
            </a:p>
          </p:txBody>
        </p:sp>
        <p:sp>
          <p:nvSpPr>
            <p:cNvPr id="122959" name="Rectangle 67"/>
            <p:cNvSpPr>
              <a:spLocks noChangeArrowheads="1"/>
            </p:cNvSpPr>
            <p:nvPr/>
          </p:nvSpPr>
          <p:spPr bwMode="auto">
            <a:xfrm>
              <a:off x="4327" y="2020"/>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5</a:t>
              </a:r>
            </a:p>
          </p:txBody>
        </p:sp>
        <p:sp>
          <p:nvSpPr>
            <p:cNvPr id="122960" name="Rectangle 68"/>
            <p:cNvSpPr>
              <a:spLocks noChangeArrowheads="1"/>
            </p:cNvSpPr>
            <p:nvPr/>
          </p:nvSpPr>
          <p:spPr bwMode="auto">
            <a:xfrm>
              <a:off x="3778" y="2020"/>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endParaRPr lang="en-US" altLang="en-US" sz="1200" b="1"/>
            </a:p>
          </p:txBody>
        </p:sp>
        <p:sp>
          <p:nvSpPr>
            <p:cNvPr id="122961" name="Rectangle 69"/>
            <p:cNvSpPr>
              <a:spLocks noChangeArrowheads="1"/>
            </p:cNvSpPr>
            <p:nvPr/>
          </p:nvSpPr>
          <p:spPr bwMode="auto">
            <a:xfrm>
              <a:off x="3230" y="2020"/>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240</a:t>
              </a:r>
            </a:p>
          </p:txBody>
        </p:sp>
        <p:sp>
          <p:nvSpPr>
            <p:cNvPr id="122962" name="Rectangle 70"/>
            <p:cNvSpPr>
              <a:spLocks noChangeArrowheads="1"/>
            </p:cNvSpPr>
            <p:nvPr/>
          </p:nvSpPr>
          <p:spPr bwMode="auto">
            <a:xfrm>
              <a:off x="2681" y="2020"/>
              <a:ext cx="549"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60</a:t>
              </a:r>
            </a:p>
          </p:txBody>
        </p:sp>
        <p:sp>
          <p:nvSpPr>
            <p:cNvPr id="122963" name="Rectangle 71"/>
            <p:cNvSpPr>
              <a:spLocks noChangeArrowheads="1"/>
            </p:cNvSpPr>
            <p:nvPr/>
          </p:nvSpPr>
          <p:spPr bwMode="auto">
            <a:xfrm>
              <a:off x="2133" y="2020"/>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16</a:t>
              </a:r>
            </a:p>
          </p:txBody>
        </p:sp>
        <p:sp>
          <p:nvSpPr>
            <p:cNvPr id="122964" name="Rectangle 72"/>
            <p:cNvSpPr>
              <a:spLocks noChangeArrowheads="1"/>
            </p:cNvSpPr>
            <p:nvPr/>
          </p:nvSpPr>
          <p:spPr bwMode="auto">
            <a:xfrm>
              <a:off x="1584" y="2020"/>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10</a:t>
              </a:r>
            </a:p>
          </p:txBody>
        </p:sp>
        <p:sp>
          <p:nvSpPr>
            <p:cNvPr id="122965" name="Rectangle 73"/>
            <p:cNvSpPr>
              <a:spLocks noChangeArrowheads="1"/>
            </p:cNvSpPr>
            <p:nvPr/>
          </p:nvSpPr>
          <p:spPr bwMode="auto">
            <a:xfrm>
              <a:off x="4875" y="1848"/>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a:t>
              </a:r>
            </a:p>
          </p:txBody>
        </p:sp>
        <p:sp>
          <p:nvSpPr>
            <p:cNvPr id="122966" name="Rectangle 74"/>
            <p:cNvSpPr>
              <a:spLocks noChangeArrowheads="1"/>
            </p:cNvSpPr>
            <p:nvPr/>
          </p:nvSpPr>
          <p:spPr bwMode="auto">
            <a:xfrm>
              <a:off x="4327" y="1848"/>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4</a:t>
              </a:r>
            </a:p>
          </p:txBody>
        </p:sp>
        <p:sp>
          <p:nvSpPr>
            <p:cNvPr id="122967" name="Rectangle 75"/>
            <p:cNvSpPr>
              <a:spLocks noChangeArrowheads="1"/>
            </p:cNvSpPr>
            <p:nvPr/>
          </p:nvSpPr>
          <p:spPr bwMode="auto">
            <a:xfrm>
              <a:off x="3778" y="1848"/>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endParaRPr lang="en-US" altLang="en-US" sz="1200" b="1"/>
            </a:p>
          </p:txBody>
        </p:sp>
        <p:sp>
          <p:nvSpPr>
            <p:cNvPr id="122968" name="Rectangle 76"/>
            <p:cNvSpPr>
              <a:spLocks noChangeArrowheads="1"/>
            </p:cNvSpPr>
            <p:nvPr/>
          </p:nvSpPr>
          <p:spPr bwMode="auto">
            <a:xfrm>
              <a:off x="3230" y="1848"/>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180</a:t>
              </a:r>
            </a:p>
          </p:txBody>
        </p:sp>
        <p:sp>
          <p:nvSpPr>
            <p:cNvPr id="122969" name="Rectangle 77"/>
            <p:cNvSpPr>
              <a:spLocks noChangeArrowheads="1"/>
            </p:cNvSpPr>
            <p:nvPr/>
          </p:nvSpPr>
          <p:spPr bwMode="auto">
            <a:xfrm>
              <a:off x="2681" y="1848"/>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50</a:t>
              </a:r>
            </a:p>
          </p:txBody>
        </p:sp>
        <p:sp>
          <p:nvSpPr>
            <p:cNvPr id="122970" name="Rectangle 78"/>
            <p:cNvSpPr>
              <a:spLocks noChangeArrowheads="1"/>
            </p:cNvSpPr>
            <p:nvPr/>
          </p:nvSpPr>
          <p:spPr bwMode="auto">
            <a:xfrm>
              <a:off x="2133" y="1848"/>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12</a:t>
              </a:r>
            </a:p>
          </p:txBody>
        </p:sp>
        <p:sp>
          <p:nvSpPr>
            <p:cNvPr id="122971" name="Rectangle 79"/>
            <p:cNvSpPr>
              <a:spLocks noChangeArrowheads="1"/>
            </p:cNvSpPr>
            <p:nvPr/>
          </p:nvSpPr>
          <p:spPr bwMode="auto">
            <a:xfrm>
              <a:off x="1584" y="1848"/>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8</a:t>
              </a:r>
            </a:p>
          </p:txBody>
        </p:sp>
        <p:sp>
          <p:nvSpPr>
            <p:cNvPr id="122972" name="Rectangle 80"/>
            <p:cNvSpPr>
              <a:spLocks noChangeArrowheads="1"/>
            </p:cNvSpPr>
            <p:nvPr/>
          </p:nvSpPr>
          <p:spPr bwMode="auto">
            <a:xfrm>
              <a:off x="4875" y="1676"/>
              <a:ext cx="549" cy="172"/>
            </a:xfrm>
            <a:prstGeom prst="rect">
              <a:avLst/>
            </a:prstGeom>
            <a:solidFill>
              <a:srgbClr val="FFFF66">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a:t>
              </a:r>
            </a:p>
          </p:txBody>
        </p:sp>
        <p:sp>
          <p:nvSpPr>
            <p:cNvPr id="122973" name="Rectangle 81"/>
            <p:cNvSpPr>
              <a:spLocks noChangeArrowheads="1"/>
            </p:cNvSpPr>
            <p:nvPr/>
          </p:nvSpPr>
          <p:spPr bwMode="auto">
            <a:xfrm>
              <a:off x="4327" y="1676"/>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a:t>
              </a:r>
            </a:p>
          </p:txBody>
        </p:sp>
        <p:sp>
          <p:nvSpPr>
            <p:cNvPr id="122974" name="Rectangle 82"/>
            <p:cNvSpPr>
              <a:spLocks noChangeArrowheads="1"/>
            </p:cNvSpPr>
            <p:nvPr/>
          </p:nvSpPr>
          <p:spPr bwMode="auto">
            <a:xfrm>
              <a:off x="3778" y="1676"/>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35</a:t>
              </a:r>
            </a:p>
          </p:txBody>
        </p:sp>
        <p:sp>
          <p:nvSpPr>
            <p:cNvPr id="122975" name="Rectangle 83"/>
            <p:cNvSpPr>
              <a:spLocks noChangeArrowheads="1"/>
            </p:cNvSpPr>
            <p:nvPr/>
          </p:nvSpPr>
          <p:spPr bwMode="auto">
            <a:xfrm>
              <a:off x="3230" y="1676"/>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130</a:t>
              </a:r>
            </a:p>
          </p:txBody>
        </p:sp>
        <p:sp>
          <p:nvSpPr>
            <p:cNvPr id="122976" name="Rectangle 84"/>
            <p:cNvSpPr>
              <a:spLocks noChangeArrowheads="1"/>
            </p:cNvSpPr>
            <p:nvPr/>
          </p:nvSpPr>
          <p:spPr bwMode="auto">
            <a:xfrm>
              <a:off x="2681" y="1676"/>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35</a:t>
              </a:r>
            </a:p>
          </p:txBody>
        </p:sp>
        <p:sp>
          <p:nvSpPr>
            <p:cNvPr id="122977" name="Rectangle 85"/>
            <p:cNvSpPr>
              <a:spLocks noChangeArrowheads="1"/>
            </p:cNvSpPr>
            <p:nvPr/>
          </p:nvSpPr>
          <p:spPr bwMode="auto">
            <a:xfrm>
              <a:off x="2133" y="1676"/>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9</a:t>
              </a:r>
            </a:p>
          </p:txBody>
        </p:sp>
        <p:sp>
          <p:nvSpPr>
            <p:cNvPr id="122978" name="Rectangle 86"/>
            <p:cNvSpPr>
              <a:spLocks noChangeArrowheads="1"/>
            </p:cNvSpPr>
            <p:nvPr/>
          </p:nvSpPr>
          <p:spPr bwMode="auto">
            <a:xfrm>
              <a:off x="1584" y="1676"/>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6</a:t>
              </a:r>
            </a:p>
          </p:txBody>
        </p:sp>
        <p:sp>
          <p:nvSpPr>
            <p:cNvPr id="122979" name="Rectangle 87"/>
            <p:cNvSpPr>
              <a:spLocks noChangeArrowheads="1"/>
            </p:cNvSpPr>
            <p:nvPr/>
          </p:nvSpPr>
          <p:spPr bwMode="auto">
            <a:xfrm>
              <a:off x="4875" y="1504"/>
              <a:ext cx="549" cy="172"/>
            </a:xfrm>
            <a:prstGeom prst="rect">
              <a:avLst/>
            </a:prstGeom>
            <a:solidFill>
              <a:srgbClr val="FFFF66">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a:t>
              </a:r>
            </a:p>
          </p:txBody>
        </p:sp>
        <p:sp>
          <p:nvSpPr>
            <p:cNvPr id="122980" name="Rectangle 88"/>
            <p:cNvSpPr>
              <a:spLocks noChangeArrowheads="1"/>
            </p:cNvSpPr>
            <p:nvPr/>
          </p:nvSpPr>
          <p:spPr bwMode="auto">
            <a:xfrm>
              <a:off x="4327" y="1504"/>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a:t>
              </a:r>
            </a:p>
          </p:txBody>
        </p:sp>
        <p:sp>
          <p:nvSpPr>
            <p:cNvPr id="122981" name="Rectangle 89"/>
            <p:cNvSpPr>
              <a:spLocks noChangeArrowheads="1"/>
            </p:cNvSpPr>
            <p:nvPr/>
          </p:nvSpPr>
          <p:spPr bwMode="auto">
            <a:xfrm>
              <a:off x="3778" y="1504"/>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27</a:t>
              </a:r>
            </a:p>
          </p:txBody>
        </p:sp>
        <p:sp>
          <p:nvSpPr>
            <p:cNvPr id="122982" name="Rectangle 90"/>
            <p:cNvSpPr>
              <a:spLocks noChangeArrowheads="1"/>
            </p:cNvSpPr>
            <p:nvPr/>
          </p:nvSpPr>
          <p:spPr bwMode="auto">
            <a:xfrm>
              <a:off x="3230" y="1504"/>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100</a:t>
              </a:r>
            </a:p>
          </p:txBody>
        </p:sp>
        <p:sp>
          <p:nvSpPr>
            <p:cNvPr id="122983" name="Rectangle 91"/>
            <p:cNvSpPr>
              <a:spLocks noChangeArrowheads="1"/>
            </p:cNvSpPr>
            <p:nvPr/>
          </p:nvSpPr>
          <p:spPr bwMode="auto">
            <a:xfrm>
              <a:off x="2681" y="1504"/>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30</a:t>
              </a:r>
            </a:p>
          </p:txBody>
        </p:sp>
        <p:sp>
          <p:nvSpPr>
            <p:cNvPr id="122984" name="Rectangle 92"/>
            <p:cNvSpPr>
              <a:spLocks noChangeArrowheads="1"/>
            </p:cNvSpPr>
            <p:nvPr/>
          </p:nvSpPr>
          <p:spPr bwMode="auto">
            <a:xfrm>
              <a:off x="2133" y="1504"/>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7</a:t>
              </a:r>
            </a:p>
          </p:txBody>
        </p:sp>
        <p:sp>
          <p:nvSpPr>
            <p:cNvPr id="122985" name="Rectangle 93"/>
            <p:cNvSpPr>
              <a:spLocks noChangeArrowheads="1"/>
            </p:cNvSpPr>
            <p:nvPr/>
          </p:nvSpPr>
          <p:spPr bwMode="auto">
            <a:xfrm>
              <a:off x="1584" y="1504"/>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5</a:t>
              </a:r>
            </a:p>
          </p:txBody>
        </p:sp>
        <p:sp>
          <p:nvSpPr>
            <p:cNvPr id="122986" name="Rectangle 94"/>
            <p:cNvSpPr>
              <a:spLocks noChangeArrowheads="1"/>
            </p:cNvSpPr>
            <p:nvPr/>
          </p:nvSpPr>
          <p:spPr bwMode="auto">
            <a:xfrm>
              <a:off x="4875" y="1332"/>
              <a:ext cx="549" cy="172"/>
            </a:xfrm>
            <a:prstGeom prst="rect">
              <a:avLst/>
            </a:prstGeom>
            <a:solidFill>
              <a:srgbClr val="FFFF66">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a:t>
              </a:r>
            </a:p>
          </p:txBody>
        </p:sp>
        <p:sp>
          <p:nvSpPr>
            <p:cNvPr id="122987" name="Rectangle 95"/>
            <p:cNvSpPr>
              <a:spLocks noChangeArrowheads="1"/>
            </p:cNvSpPr>
            <p:nvPr/>
          </p:nvSpPr>
          <p:spPr bwMode="auto">
            <a:xfrm>
              <a:off x="4327" y="1332"/>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1.5</a:t>
              </a:r>
            </a:p>
          </p:txBody>
        </p:sp>
        <p:sp>
          <p:nvSpPr>
            <p:cNvPr id="122988" name="Rectangle 96"/>
            <p:cNvSpPr>
              <a:spLocks noChangeArrowheads="1"/>
            </p:cNvSpPr>
            <p:nvPr/>
          </p:nvSpPr>
          <p:spPr bwMode="auto">
            <a:xfrm>
              <a:off x="3778" y="1332"/>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20</a:t>
              </a:r>
            </a:p>
          </p:txBody>
        </p:sp>
        <p:sp>
          <p:nvSpPr>
            <p:cNvPr id="122989" name="Rectangle 97"/>
            <p:cNvSpPr>
              <a:spLocks noChangeArrowheads="1"/>
            </p:cNvSpPr>
            <p:nvPr/>
          </p:nvSpPr>
          <p:spPr bwMode="auto">
            <a:xfrm>
              <a:off x="3230" y="1332"/>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80</a:t>
              </a:r>
            </a:p>
          </p:txBody>
        </p:sp>
        <p:sp>
          <p:nvSpPr>
            <p:cNvPr id="122990" name="Rectangle 98"/>
            <p:cNvSpPr>
              <a:spLocks noChangeArrowheads="1"/>
            </p:cNvSpPr>
            <p:nvPr/>
          </p:nvSpPr>
          <p:spPr bwMode="auto">
            <a:xfrm>
              <a:off x="2681" y="1332"/>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20</a:t>
              </a:r>
            </a:p>
          </p:txBody>
        </p:sp>
        <p:sp>
          <p:nvSpPr>
            <p:cNvPr id="122991" name="Rectangle 99"/>
            <p:cNvSpPr>
              <a:spLocks noChangeArrowheads="1"/>
            </p:cNvSpPr>
            <p:nvPr/>
          </p:nvSpPr>
          <p:spPr bwMode="auto">
            <a:xfrm>
              <a:off x="2133" y="1332"/>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5</a:t>
              </a:r>
            </a:p>
          </p:txBody>
        </p:sp>
        <p:sp>
          <p:nvSpPr>
            <p:cNvPr id="122992" name="Rectangle 100"/>
            <p:cNvSpPr>
              <a:spLocks noChangeArrowheads="1"/>
            </p:cNvSpPr>
            <p:nvPr/>
          </p:nvSpPr>
          <p:spPr bwMode="auto">
            <a:xfrm>
              <a:off x="1584" y="1332"/>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4</a:t>
              </a:r>
            </a:p>
          </p:txBody>
        </p:sp>
        <p:sp>
          <p:nvSpPr>
            <p:cNvPr id="122993" name="Rectangle 101"/>
            <p:cNvSpPr>
              <a:spLocks noChangeArrowheads="1"/>
            </p:cNvSpPr>
            <p:nvPr/>
          </p:nvSpPr>
          <p:spPr bwMode="auto">
            <a:xfrm>
              <a:off x="4875" y="1160"/>
              <a:ext cx="549" cy="172"/>
            </a:xfrm>
            <a:prstGeom prst="rect">
              <a:avLst/>
            </a:prstGeom>
            <a:solidFill>
              <a:srgbClr val="FFFF66">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a:t>
              </a:r>
            </a:p>
          </p:txBody>
        </p:sp>
        <p:sp>
          <p:nvSpPr>
            <p:cNvPr id="122994" name="Rectangle 102"/>
            <p:cNvSpPr>
              <a:spLocks noChangeArrowheads="1"/>
            </p:cNvSpPr>
            <p:nvPr/>
          </p:nvSpPr>
          <p:spPr bwMode="auto">
            <a:xfrm>
              <a:off x="4327" y="1160"/>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a:t>
              </a:r>
            </a:p>
          </p:txBody>
        </p:sp>
        <p:sp>
          <p:nvSpPr>
            <p:cNvPr id="122995" name="Rectangle 103"/>
            <p:cNvSpPr>
              <a:spLocks noChangeArrowheads="1"/>
            </p:cNvSpPr>
            <p:nvPr/>
          </p:nvSpPr>
          <p:spPr bwMode="auto">
            <a:xfrm>
              <a:off x="3778" y="1160"/>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13</a:t>
              </a:r>
            </a:p>
          </p:txBody>
        </p:sp>
        <p:sp>
          <p:nvSpPr>
            <p:cNvPr id="122996" name="Rectangle 104"/>
            <p:cNvSpPr>
              <a:spLocks noChangeArrowheads="1"/>
            </p:cNvSpPr>
            <p:nvPr/>
          </p:nvSpPr>
          <p:spPr bwMode="auto">
            <a:xfrm>
              <a:off x="3230" y="1160"/>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60</a:t>
              </a:r>
            </a:p>
          </p:txBody>
        </p:sp>
        <p:sp>
          <p:nvSpPr>
            <p:cNvPr id="122997" name="Rectangle 105"/>
            <p:cNvSpPr>
              <a:spLocks noChangeArrowheads="1"/>
            </p:cNvSpPr>
            <p:nvPr/>
          </p:nvSpPr>
          <p:spPr bwMode="auto">
            <a:xfrm>
              <a:off x="2681" y="1160"/>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15</a:t>
              </a:r>
            </a:p>
          </p:txBody>
        </p:sp>
        <p:sp>
          <p:nvSpPr>
            <p:cNvPr id="122998" name="Rectangle 106"/>
            <p:cNvSpPr>
              <a:spLocks noChangeArrowheads="1"/>
            </p:cNvSpPr>
            <p:nvPr/>
          </p:nvSpPr>
          <p:spPr bwMode="auto">
            <a:xfrm>
              <a:off x="2133" y="1160"/>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4</a:t>
              </a:r>
            </a:p>
          </p:txBody>
        </p:sp>
        <p:sp>
          <p:nvSpPr>
            <p:cNvPr id="122999" name="Rectangle 107"/>
            <p:cNvSpPr>
              <a:spLocks noChangeArrowheads="1"/>
            </p:cNvSpPr>
            <p:nvPr/>
          </p:nvSpPr>
          <p:spPr bwMode="auto">
            <a:xfrm>
              <a:off x="1584" y="1160"/>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a:t>
              </a:r>
            </a:p>
          </p:txBody>
        </p:sp>
        <p:sp>
          <p:nvSpPr>
            <p:cNvPr id="123000" name="Rectangle 108"/>
            <p:cNvSpPr>
              <a:spLocks noChangeArrowheads="1"/>
            </p:cNvSpPr>
            <p:nvPr/>
          </p:nvSpPr>
          <p:spPr bwMode="auto">
            <a:xfrm>
              <a:off x="4875" y="988"/>
              <a:ext cx="549" cy="172"/>
            </a:xfrm>
            <a:prstGeom prst="rect">
              <a:avLst/>
            </a:prstGeom>
            <a:solidFill>
              <a:srgbClr val="FFFF66">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5</a:t>
              </a:r>
            </a:p>
          </p:txBody>
        </p:sp>
        <p:sp>
          <p:nvSpPr>
            <p:cNvPr id="123001" name="Rectangle 109"/>
            <p:cNvSpPr>
              <a:spLocks noChangeArrowheads="1"/>
            </p:cNvSpPr>
            <p:nvPr/>
          </p:nvSpPr>
          <p:spPr bwMode="auto">
            <a:xfrm>
              <a:off x="4327" y="988"/>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a:t>
              </a:r>
            </a:p>
          </p:txBody>
        </p:sp>
        <p:sp>
          <p:nvSpPr>
            <p:cNvPr id="123002" name="Rectangle 110"/>
            <p:cNvSpPr>
              <a:spLocks noChangeArrowheads="1"/>
            </p:cNvSpPr>
            <p:nvPr/>
          </p:nvSpPr>
          <p:spPr bwMode="auto">
            <a:xfrm>
              <a:off x="3778" y="988"/>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8</a:t>
              </a:r>
            </a:p>
          </p:txBody>
        </p:sp>
        <p:sp>
          <p:nvSpPr>
            <p:cNvPr id="123003" name="Rectangle 111"/>
            <p:cNvSpPr>
              <a:spLocks noChangeArrowheads="1"/>
            </p:cNvSpPr>
            <p:nvPr/>
          </p:nvSpPr>
          <p:spPr bwMode="auto">
            <a:xfrm>
              <a:off x="3230" y="988"/>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30</a:t>
              </a:r>
            </a:p>
          </p:txBody>
        </p:sp>
        <p:sp>
          <p:nvSpPr>
            <p:cNvPr id="123004" name="Rectangle 112"/>
            <p:cNvSpPr>
              <a:spLocks noChangeArrowheads="1"/>
            </p:cNvSpPr>
            <p:nvPr/>
          </p:nvSpPr>
          <p:spPr bwMode="auto">
            <a:xfrm>
              <a:off x="2681" y="988"/>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10</a:t>
              </a:r>
            </a:p>
          </p:txBody>
        </p:sp>
        <p:sp>
          <p:nvSpPr>
            <p:cNvPr id="123005" name="Rectangle 113"/>
            <p:cNvSpPr>
              <a:spLocks noChangeArrowheads="1"/>
            </p:cNvSpPr>
            <p:nvPr/>
          </p:nvSpPr>
          <p:spPr bwMode="auto">
            <a:xfrm>
              <a:off x="2133" y="988"/>
              <a:ext cx="548" cy="172"/>
            </a:xfrm>
            <a:prstGeom prst="rect">
              <a:avLst/>
            </a:prstGeom>
            <a:noFill/>
            <a:ln w="9525">
              <a:solidFill>
                <a:srgbClr val="FF9933"/>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a:t>
              </a:r>
            </a:p>
          </p:txBody>
        </p:sp>
        <p:sp>
          <p:nvSpPr>
            <p:cNvPr id="123006" name="Rectangle 114"/>
            <p:cNvSpPr>
              <a:spLocks noChangeArrowheads="1"/>
            </p:cNvSpPr>
            <p:nvPr/>
          </p:nvSpPr>
          <p:spPr bwMode="auto">
            <a:xfrm>
              <a:off x="1584" y="988"/>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a:t>
              </a:r>
            </a:p>
          </p:txBody>
        </p:sp>
        <p:sp>
          <p:nvSpPr>
            <p:cNvPr id="123007" name="Rectangle 115"/>
            <p:cNvSpPr>
              <a:spLocks noChangeArrowheads="1"/>
            </p:cNvSpPr>
            <p:nvPr/>
          </p:nvSpPr>
          <p:spPr bwMode="auto">
            <a:xfrm>
              <a:off x="4875" y="816"/>
              <a:ext cx="549" cy="172"/>
            </a:xfrm>
            <a:prstGeom prst="rect">
              <a:avLst/>
            </a:prstGeom>
            <a:solidFill>
              <a:srgbClr val="FFFF66">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10</a:t>
              </a:r>
            </a:p>
          </p:txBody>
        </p:sp>
        <p:sp>
          <p:nvSpPr>
            <p:cNvPr id="123008" name="Rectangle 116"/>
            <p:cNvSpPr>
              <a:spLocks noChangeArrowheads="1"/>
            </p:cNvSpPr>
            <p:nvPr/>
          </p:nvSpPr>
          <p:spPr bwMode="auto">
            <a:xfrm>
              <a:off x="4327" y="816"/>
              <a:ext cx="548" cy="172"/>
            </a:xfrm>
            <a:prstGeom prst="rect">
              <a:avLst/>
            </a:prstGeom>
            <a:solidFill>
              <a:srgbClr val="FFFF66">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a:t>
              </a:r>
            </a:p>
          </p:txBody>
        </p:sp>
        <p:sp>
          <p:nvSpPr>
            <p:cNvPr id="123009" name="Rectangle 117"/>
            <p:cNvSpPr>
              <a:spLocks noChangeArrowheads="1"/>
            </p:cNvSpPr>
            <p:nvPr/>
          </p:nvSpPr>
          <p:spPr bwMode="auto">
            <a:xfrm>
              <a:off x="3778" y="816"/>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4</a:t>
              </a:r>
            </a:p>
          </p:txBody>
        </p:sp>
        <p:sp>
          <p:nvSpPr>
            <p:cNvPr id="123010" name="Rectangle 118"/>
            <p:cNvSpPr>
              <a:spLocks noChangeArrowheads="1"/>
            </p:cNvSpPr>
            <p:nvPr/>
          </p:nvSpPr>
          <p:spPr bwMode="auto">
            <a:xfrm>
              <a:off x="3230" y="816"/>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14</a:t>
              </a:r>
            </a:p>
          </p:txBody>
        </p:sp>
        <p:sp>
          <p:nvSpPr>
            <p:cNvPr id="123011" name="Rectangle 119"/>
            <p:cNvSpPr>
              <a:spLocks noChangeArrowheads="1"/>
            </p:cNvSpPr>
            <p:nvPr/>
          </p:nvSpPr>
          <p:spPr bwMode="auto">
            <a:xfrm>
              <a:off x="2681" y="816"/>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4</a:t>
              </a:r>
            </a:p>
          </p:txBody>
        </p:sp>
        <p:sp>
          <p:nvSpPr>
            <p:cNvPr id="123012" name="Rectangle 120"/>
            <p:cNvSpPr>
              <a:spLocks noChangeArrowheads="1"/>
            </p:cNvSpPr>
            <p:nvPr/>
          </p:nvSpPr>
          <p:spPr bwMode="auto">
            <a:xfrm>
              <a:off x="2133" y="816"/>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a:t>
              </a:r>
            </a:p>
          </p:txBody>
        </p:sp>
        <p:sp>
          <p:nvSpPr>
            <p:cNvPr id="123013" name="Rectangle 121"/>
            <p:cNvSpPr>
              <a:spLocks noChangeArrowheads="1"/>
            </p:cNvSpPr>
            <p:nvPr/>
          </p:nvSpPr>
          <p:spPr bwMode="auto">
            <a:xfrm>
              <a:off x="1584" y="816"/>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a:t>
              </a:r>
            </a:p>
          </p:txBody>
        </p:sp>
        <p:sp>
          <p:nvSpPr>
            <p:cNvPr id="123014" name="Line 122"/>
            <p:cNvSpPr>
              <a:spLocks noChangeShapeType="1"/>
            </p:cNvSpPr>
            <p:nvPr/>
          </p:nvSpPr>
          <p:spPr bwMode="auto">
            <a:xfrm>
              <a:off x="1584" y="816"/>
              <a:ext cx="3840"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015" name="Line 123"/>
            <p:cNvSpPr>
              <a:spLocks noChangeShapeType="1"/>
            </p:cNvSpPr>
            <p:nvPr/>
          </p:nvSpPr>
          <p:spPr bwMode="auto">
            <a:xfrm>
              <a:off x="1584" y="988"/>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016" name="Line 124"/>
            <p:cNvSpPr>
              <a:spLocks noChangeShapeType="1"/>
            </p:cNvSpPr>
            <p:nvPr/>
          </p:nvSpPr>
          <p:spPr bwMode="auto">
            <a:xfrm>
              <a:off x="1584" y="1160"/>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017" name="Line 125"/>
            <p:cNvSpPr>
              <a:spLocks noChangeShapeType="1"/>
            </p:cNvSpPr>
            <p:nvPr/>
          </p:nvSpPr>
          <p:spPr bwMode="auto">
            <a:xfrm>
              <a:off x="1584" y="1332"/>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018" name="Line 126"/>
            <p:cNvSpPr>
              <a:spLocks noChangeShapeType="1"/>
            </p:cNvSpPr>
            <p:nvPr/>
          </p:nvSpPr>
          <p:spPr bwMode="auto">
            <a:xfrm>
              <a:off x="1584" y="1504"/>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019" name="Line 127"/>
            <p:cNvSpPr>
              <a:spLocks noChangeShapeType="1"/>
            </p:cNvSpPr>
            <p:nvPr/>
          </p:nvSpPr>
          <p:spPr bwMode="auto">
            <a:xfrm>
              <a:off x="1584" y="1676"/>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020" name="Line 128"/>
            <p:cNvSpPr>
              <a:spLocks noChangeShapeType="1"/>
            </p:cNvSpPr>
            <p:nvPr/>
          </p:nvSpPr>
          <p:spPr bwMode="auto">
            <a:xfrm>
              <a:off x="1584" y="1848"/>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021" name="Line 129"/>
            <p:cNvSpPr>
              <a:spLocks noChangeShapeType="1"/>
            </p:cNvSpPr>
            <p:nvPr/>
          </p:nvSpPr>
          <p:spPr bwMode="auto">
            <a:xfrm>
              <a:off x="1584" y="2020"/>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022" name="Line 130"/>
            <p:cNvSpPr>
              <a:spLocks noChangeShapeType="1"/>
            </p:cNvSpPr>
            <p:nvPr/>
          </p:nvSpPr>
          <p:spPr bwMode="auto">
            <a:xfrm>
              <a:off x="1584" y="2192"/>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023" name="Line 131"/>
            <p:cNvSpPr>
              <a:spLocks noChangeShapeType="1"/>
            </p:cNvSpPr>
            <p:nvPr/>
          </p:nvSpPr>
          <p:spPr bwMode="auto">
            <a:xfrm>
              <a:off x="1584" y="2364"/>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024" name="Line 132"/>
            <p:cNvSpPr>
              <a:spLocks noChangeShapeType="1"/>
            </p:cNvSpPr>
            <p:nvPr/>
          </p:nvSpPr>
          <p:spPr bwMode="auto">
            <a:xfrm>
              <a:off x="1584" y="2536"/>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025" name="Line 133"/>
            <p:cNvSpPr>
              <a:spLocks noChangeShapeType="1"/>
            </p:cNvSpPr>
            <p:nvPr/>
          </p:nvSpPr>
          <p:spPr bwMode="auto">
            <a:xfrm>
              <a:off x="1584" y="2708"/>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026" name="Line 134"/>
            <p:cNvSpPr>
              <a:spLocks noChangeShapeType="1"/>
            </p:cNvSpPr>
            <p:nvPr/>
          </p:nvSpPr>
          <p:spPr bwMode="auto">
            <a:xfrm>
              <a:off x="1584" y="2880"/>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027" name="Line 135"/>
            <p:cNvSpPr>
              <a:spLocks noChangeShapeType="1"/>
            </p:cNvSpPr>
            <p:nvPr/>
          </p:nvSpPr>
          <p:spPr bwMode="auto">
            <a:xfrm>
              <a:off x="1584" y="3052"/>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028" name="Line 136"/>
            <p:cNvSpPr>
              <a:spLocks noChangeShapeType="1"/>
            </p:cNvSpPr>
            <p:nvPr/>
          </p:nvSpPr>
          <p:spPr bwMode="auto">
            <a:xfrm>
              <a:off x="1584" y="3224"/>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029" name="Line 137"/>
            <p:cNvSpPr>
              <a:spLocks noChangeShapeType="1"/>
            </p:cNvSpPr>
            <p:nvPr/>
          </p:nvSpPr>
          <p:spPr bwMode="auto">
            <a:xfrm>
              <a:off x="1584" y="3396"/>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030" name="Line 138"/>
            <p:cNvSpPr>
              <a:spLocks noChangeShapeType="1"/>
            </p:cNvSpPr>
            <p:nvPr/>
          </p:nvSpPr>
          <p:spPr bwMode="auto">
            <a:xfrm>
              <a:off x="1584" y="3568"/>
              <a:ext cx="3840"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031" name="Line 139"/>
            <p:cNvSpPr>
              <a:spLocks noChangeShapeType="1"/>
            </p:cNvSpPr>
            <p:nvPr/>
          </p:nvSpPr>
          <p:spPr bwMode="auto">
            <a:xfrm>
              <a:off x="1584" y="816"/>
              <a:ext cx="0" cy="2752"/>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032" name="Line 140"/>
            <p:cNvSpPr>
              <a:spLocks noChangeShapeType="1"/>
            </p:cNvSpPr>
            <p:nvPr/>
          </p:nvSpPr>
          <p:spPr bwMode="auto">
            <a:xfrm>
              <a:off x="2133" y="816"/>
              <a:ext cx="0" cy="275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033" name="Line 141"/>
            <p:cNvSpPr>
              <a:spLocks noChangeShapeType="1"/>
            </p:cNvSpPr>
            <p:nvPr/>
          </p:nvSpPr>
          <p:spPr bwMode="auto">
            <a:xfrm>
              <a:off x="2681" y="816"/>
              <a:ext cx="0" cy="275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034" name="Line 142"/>
            <p:cNvSpPr>
              <a:spLocks noChangeShapeType="1"/>
            </p:cNvSpPr>
            <p:nvPr/>
          </p:nvSpPr>
          <p:spPr bwMode="auto">
            <a:xfrm>
              <a:off x="3230" y="816"/>
              <a:ext cx="0" cy="275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035" name="Line 143"/>
            <p:cNvSpPr>
              <a:spLocks noChangeShapeType="1"/>
            </p:cNvSpPr>
            <p:nvPr/>
          </p:nvSpPr>
          <p:spPr bwMode="auto">
            <a:xfrm>
              <a:off x="3778" y="816"/>
              <a:ext cx="0" cy="275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036" name="Line 144"/>
            <p:cNvSpPr>
              <a:spLocks noChangeShapeType="1"/>
            </p:cNvSpPr>
            <p:nvPr/>
          </p:nvSpPr>
          <p:spPr bwMode="auto">
            <a:xfrm>
              <a:off x="4327" y="816"/>
              <a:ext cx="0" cy="275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037" name="Line 145"/>
            <p:cNvSpPr>
              <a:spLocks noChangeShapeType="1"/>
            </p:cNvSpPr>
            <p:nvPr/>
          </p:nvSpPr>
          <p:spPr bwMode="auto">
            <a:xfrm>
              <a:off x="4875" y="816"/>
              <a:ext cx="0" cy="275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038" name="Line 146"/>
            <p:cNvSpPr>
              <a:spLocks noChangeShapeType="1"/>
            </p:cNvSpPr>
            <p:nvPr/>
          </p:nvSpPr>
          <p:spPr bwMode="auto">
            <a:xfrm>
              <a:off x="5424" y="816"/>
              <a:ext cx="0" cy="2752"/>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039" name="Line 147"/>
            <p:cNvSpPr>
              <a:spLocks noChangeShapeType="1"/>
            </p:cNvSpPr>
            <p:nvPr/>
          </p:nvSpPr>
          <p:spPr bwMode="auto">
            <a:xfrm>
              <a:off x="2112" y="816"/>
              <a:ext cx="0" cy="273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22890" name="Line 148"/>
          <p:cNvSpPr>
            <a:spLocks noChangeShapeType="1"/>
          </p:cNvSpPr>
          <p:nvPr/>
        </p:nvSpPr>
        <p:spPr bwMode="auto">
          <a:xfrm>
            <a:off x="6858000" y="990600"/>
            <a:ext cx="0" cy="53340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2181" name="Text Box 149"/>
          <p:cNvSpPr txBox="1">
            <a:spLocks noChangeArrowheads="1"/>
          </p:cNvSpPr>
          <p:nvPr/>
        </p:nvSpPr>
        <p:spPr bwMode="auto">
          <a:xfrm>
            <a:off x="4267200" y="990600"/>
            <a:ext cx="2432050" cy="284163"/>
          </a:xfrm>
          <a:prstGeom prst="rect">
            <a:avLst/>
          </a:prstGeom>
          <a:noFill/>
          <a:ln w="9525">
            <a:solidFill>
              <a:schemeClr val="tx1"/>
            </a:solidFill>
            <a:miter lim="800000"/>
            <a:headEnd/>
            <a:tailEnd/>
          </a:ln>
          <a:effec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t>EWS biggest in </a:t>
            </a:r>
            <a:r>
              <a:rPr lang="en-US" altLang="en-US" sz="1200" b="1">
                <a:effectLst>
                  <a:outerShdw blurRad="38100" dist="38100" dir="2700000" algn="tl">
                    <a:srgbClr val="C0C0C0"/>
                  </a:outerShdw>
                </a:effectLst>
              </a:rPr>
              <a:t>faster</a:t>
            </a:r>
            <a:r>
              <a:rPr lang="en-US" altLang="en-US" sz="1200" b="1"/>
              <a:t> fuel type</a:t>
            </a:r>
          </a:p>
        </p:txBody>
      </p:sp>
      <p:sp>
        <p:nvSpPr>
          <p:cNvPr id="122892" name="Text Box 150"/>
          <p:cNvSpPr txBox="1">
            <a:spLocks noChangeArrowheads="1"/>
          </p:cNvSpPr>
          <p:nvPr/>
        </p:nvSpPr>
        <p:spPr bwMode="auto">
          <a:xfrm>
            <a:off x="7010400" y="990600"/>
            <a:ext cx="1506538" cy="2841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t>EWS less in grass</a:t>
            </a:r>
          </a:p>
        </p:txBody>
      </p:sp>
      <p:sp>
        <p:nvSpPr>
          <p:cNvPr id="122895" name="Text Box 153"/>
          <p:cNvSpPr txBox="1">
            <a:spLocks noChangeArrowheads="1"/>
          </p:cNvSpPr>
          <p:nvPr/>
        </p:nvSpPr>
        <p:spPr bwMode="auto">
          <a:xfrm>
            <a:off x="3473450" y="1417638"/>
            <a:ext cx="717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r>
              <a:rPr lang="en-US" altLang="en-US" sz="1200" b="1"/>
              <a:t>No fuel</a:t>
            </a:r>
          </a:p>
          <a:p>
            <a:pPr algn="ctr" eaLnBrk="1" hangingPunct="1"/>
            <a:r>
              <a:rPr lang="en-US" altLang="en-US" sz="1200" b="1"/>
              <a:t>change</a:t>
            </a:r>
          </a:p>
        </p:txBody>
      </p:sp>
      <p:sp>
        <p:nvSpPr>
          <p:cNvPr id="172186" name="Text Box 154"/>
          <p:cNvSpPr txBox="1">
            <a:spLocks noChangeArrowheads="1"/>
          </p:cNvSpPr>
          <p:nvPr/>
        </p:nvSpPr>
        <p:spPr bwMode="auto">
          <a:xfrm>
            <a:off x="4343400" y="1265238"/>
            <a:ext cx="709613" cy="639762"/>
          </a:xfrm>
          <a:prstGeom prst="rect">
            <a:avLst/>
          </a:prstGeom>
          <a:noFill/>
          <a:ln w="9525">
            <a:noFill/>
            <a:miter lim="800000"/>
            <a:headEnd/>
            <a:tailEnd/>
          </a:ln>
          <a:effec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t>Litter</a:t>
            </a:r>
          </a:p>
          <a:p>
            <a:pPr eaLnBrk="1" hangingPunct="1"/>
            <a:r>
              <a:rPr lang="en-US" altLang="en-US" sz="1200" b="1"/>
              <a:t>to/from</a:t>
            </a:r>
          </a:p>
          <a:p>
            <a:pPr eaLnBrk="1" hangingPunct="1"/>
            <a:r>
              <a:rPr lang="en-US" altLang="en-US" sz="1200" b="1">
                <a:effectLst>
                  <a:outerShdw blurRad="38100" dist="38100" dir="2700000" algn="tl">
                    <a:srgbClr val="C0C0C0"/>
                  </a:outerShdw>
                </a:effectLst>
              </a:rPr>
              <a:t>Crown</a:t>
            </a:r>
          </a:p>
        </p:txBody>
      </p:sp>
      <p:sp>
        <p:nvSpPr>
          <p:cNvPr id="172187" name="Text Box 155"/>
          <p:cNvSpPr txBox="1">
            <a:spLocks noChangeArrowheads="1"/>
          </p:cNvSpPr>
          <p:nvPr/>
        </p:nvSpPr>
        <p:spPr bwMode="auto">
          <a:xfrm>
            <a:off x="5257800" y="1265238"/>
            <a:ext cx="709613" cy="639762"/>
          </a:xfrm>
          <a:prstGeom prst="rect">
            <a:avLst/>
          </a:prstGeom>
          <a:noFill/>
          <a:ln w="9525">
            <a:noFill/>
            <a:miter lim="800000"/>
            <a:headEnd/>
            <a:tailEnd/>
          </a:ln>
          <a:effec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t>Litter</a:t>
            </a:r>
          </a:p>
          <a:p>
            <a:pPr eaLnBrk="1" hangingPunct="1"/>
            <a:r>
              <a:rPr lang="en-US" altLang="en-US" sz="1200" b="1"/>
              <a:t>to/from</a:t>
            </a:r>
          </a:p>
          <a:p>
            <a:pPr eaLnBrk="1" hangingPunct="1"/>
            <a:r>
              <a:rPr lang="en-US" altLang="en-US" sz="1200" b="1">
                <a:effectLst>
                  <a:outerShdw blurRad="38100" dist="38100" dir="2700000" algn="tl">
                    <a:srgbClr val="C0C0C0"/>
                  </a:outerShdw>
                </a:effectLst>
              </a:rPr>
              <a:t>Grass</a:t>
            </a:r>
          </a:p>
        </p:txBody>
      </p:sp>
      <p:sp>
        <p:nvSpPr>
          <p:cNvPr id="172188" name="Text Box 156"/>
          <p:cNvSpPr txBox="1">
            <a:spLocks noChangeArrowheads="1"/>
          </p:cNvSpPr>
          <p:nvPr/>
        </p:nvSpPr>
        <p:spPr bwMode="auto">
          <a:xfrm>
            <a:off x="6096000" y="1265238"/>
            <a:ext cx="709613" cy="639762"/>
          </a:xfrm>
          <a:prstGeom prst="rect">
            <a:avLst/>
          </a:prstGeom>
          <a:noFill/>
          <a:ln w="9525">
            <a:noFill/>
            <a:miter lim="800000"/>
            <a:headEnd/>
            <a:tailEnd/>
          </a:ln>
          <a:effec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t>Crown</a:t>
            </a:r>
          </a:p>
          <a:p>
            <a:pPr eaLnBrk="1" hangingPunct="1"/>
            <a:r>
              <a:rPr lang="en-US" altLang="en-US" sz="1200" b="1"/>
              <a:t>to/from</a:t>
            </a:r>
          </a:p>
          <a:p>
            <a:pPr eaLnBrk="1" hangingPunct="1"/>
            <a:r>
              <a:rPr lang="en-US" altLang="en-US" sz="1200" b="1">
                <a:effectLst>
                  <a:outerShdw blurRad="38100" dist="38100" dir="2700000" algn="tl">
                    <a:srgbClr val="C0C0C0"/>
                  </a:outerShdw>
                </a:effectLst>
              </a:rPr>
              <a:t>Grass</a:t>
            </a:r>
          </a:p>
        </p:txBody>
      </p:sp>
      <p:sp>
        <p:nvSpPr>
          <p:cNvPr id="122899" name="Text Box 157"/>
          <p:cNvSpPr txBox="1">
            <a:spLocks noChangeArrowheads="1"/>
          </p:cNvSpPr>
          <p:nvPr/>
        </p:nvSpPr>
        <p:spPr bwMode="auto">
          <a:xfrm>
            <a:off x="2667000" y="1417638"/>
            <a:ext cx="565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t>EWS</a:t>
            </a:r>
          </a:p>
          <a:p>
            <a:pPr eaLnBrk="1" hangingPunct="1"/>
            <a:r>
              <a:rPr lang="en-US" altLang="en-US" sz="1200" b="1"/>
              <a:t>Ratio</a:t>
            </a:r>
          </a:p>
        </p:txBody>
      </p:sp>
      <p:sp>
        <p:nvSpPr>
          <p:cNvPr id="122900" name="Text Box 158"/>
          <p:cNvSpPr txBox="1">
            <a:spLocks noChangeArrowheads="1"/>
          </p:cNvSpPr>
          <p:nvPr/>
        </p:nvSpPr>
        <p:spPr bwMode="auto">
          <a:xfrm>
            <a:off x="6934200" y="1265238"/>
            <a:ext cx="709613"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t>Crown</a:t>
            </a:r>
          </a:p>
          <a:p>
            <a:pPr eaLnBrk="1" hangingPunct="1"/>
            <a:r>
              <a:rPr lang="en-US" altLang="en-US" sz="1200" b="1"/>
              <a:t>to/from</a:t>
            </a:r>
          </a:p>
          <a:p>
            <a:pPr eaLnBrk="1" hangingPunct="1"/>
            <a:r>
              <a:rPr lang="en-US" altLang="en-US" sz="1200" b="1"/>
              <a:t>Grass</a:t>
            </a:r>
          </a:p>
        </p:txBody>
      </p:sp>
      <p:sp>
        <p:nvSpPr>
          <p:cNvPr id="122901" name="Text Box 159"/>
          <p:cNvSpPr txBox="1">
            <a:spLocks noChangeArrowheads="1"/>
          </p:cNvSpPr>
          <p:nvPr/>
        </p:nvSpPr>
        <p:spPr bwMode="auto">
          <a:xfrm>
            <a:off x="7848600" y="1265238"/>
            <a:ext cx="709613"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t>Litter</a:t>
            </a:r>
          </a:p>
          <a:p>
            <a:pPr eaLnBrk="1" hangingPunct="1"/>
            <a:r>
              <a:rPr lang="en-US" altLang="en-US" sz="1200" b="1"/>
              <a:t>to/from</a:t>
            </a:r>
          </a:p>
          <a:p>
            <a:pPr eaLnBrk="1" hangingPunct="1"/>
            <a:r>
              <a:rPr lang="en-US" altLang="en-US" sz="1200" b="1"/>
              <a:t>Grass</a:t>
            </a:r>
          </a:p>
        </p:txBody>
      </p:sp>
      <p:sp>
        <p:nvSpPr>
          <p:cNvPr id="123041" name="Slide Number Placeholder 4"/>
          <p:cNvSpPr txBox="1">
            <a:spLocks noGrp="1"/>
          </p:cNvSpPr>
          <p:nvPr/>
        </p:nvSpPr>
        <p:spPr bwMode="auto">
          <a:xfrm>
            <a:off x="7848600" y="6629400"/>
            <a:ext cx="12446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r"/>
            <a:r>
              <a:rPr lang="en-US" altLang="en-US" sz="1000"/>
              <a:t>12-</a:t>
            </a:r>
            <a:fld id="{74909FD8-CD50-4448-864B-032BDCFAB53B}" type="slidenum">
              <a:rPr lang="en-US" altLang="en-US" sz="1000"/>
              <a:pPr algn="r"/>
              <a:t>122</a:t>
            </a:fld>
            <a:r>
              <a:rPr lang="en-US" altLang="en-US" sz="1000"/>
              <a:t>-S290-EP</a:t>
            </a:r>
          </a:p>
        </p:txBody>
      </p:sp>
      <p:sp>
        <p:nvSpPr>
          <p:cNvPr id="123042" name="Text Box 157"/>
          <p:cNvSpPr txBox="1">
            <a:spLocks noChangeArrowheads="1"/>
          </p:cNvSpPr>
          <p:nvPr/>
        </p:nvSpPr>
        <p:spPr bwMode="auto">
          <a:xfrm>
            <a:off x="177800" y="1590675"/>
            <a:ext cx="2124075"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800"/>
              <a:t>Yellow highlights cases</a:t>
            </a:r>
          </a:p>
          <a:p>
            <a:pPr eaLnBrk="1" hangingPunct="1"/>
            <a:r>
              <a:rPr lang="en-US" altLang="en-US" sz="1800"/>
              <a:t>In which ROS will be greater in the grass fuel.</a:t>
            </a:r>
          </a:p>
        </p:txBody>
      </p:sp>
      <p:sp>
        <p:nvSpPr>
          <p:cNvPr id="123043" name="Text Box 158"/>
          <p:cNvSpPr txBox="1">
            <a:spLocks noChangeArrowheads="1"/>
          </p:cNvSpPr>
          <p:nvPr/>
        </p:nvSpPr>
        <p:spPr bwMode="auto">
          <a:xfrm>
            <a:off x="222250" y="3351213"/>
            <a:ext cx="1911350" cy="177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800"/>
              <a:t>Red highlights: ROS-ratio increases of 60x and greater have been associated with fatalities</a:t>
            </a:r>
            <a:r>
              <a:rPr lang="en-US" altLang="en-US" sz="2000"/>
              <a:t>.</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203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203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20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8" grpId="0" animBg="1"/>
      <p:bldP spid="172039" grpId="0" animBg="1"/>
      <p:bldP spid="17204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Picture 2" descr="worksheet blan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96388"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8" name="Text Box 3"/>
          <p:cNvSpPr txBox="1">
            <a:spLocks noChangeArrowheads="1"/>
          </p:cNvSpPr>
          <p:nvPr/>
        </p:nvSpPr>
        <p:spPr bwMode="auto">
          <a:xfrm>
            <a:off x="128588" y="114300"/>
            <a:ext cx="4800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2000" b="1"/>
              <a:t>Exercise #3: Wind &amp; Slope Change</a:t>
            </a:r>
          </a:p>
        </p:txBody>
      </p:sp>
      <p:sp>
        <p:nvSpPr>
          <p:cNvPr id="8199" name="Text Box 8"/>
          <p:cNvSpPr txBox="1">
            <a:spLocks noChangeArrowheads="1"/>
          </p:cNvSpPr>
          <p:nvPr/>
        </p:nvSpPr>
        <p:spPr bwMode="auto">
          <a:xfrm>
            <a:off x="3284538" y="1609725"/>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endParaRPr lang="en-US" altLang="en-US" sz="1400" b="1">
              <a:solidFill>
                <a:srgbClr val="FF3300"/>
              </a:solidFill>
            </a:endParaRPr>
          </a:p>
        </p:txBody>
      </p:sp>
      <p:grpSp>
        <p:nvGrpSpPr>
          <p:cNvPr id="2" name="Group 31"/>
          <p:cNvGrpSpPr>
            <a:grpSpLocks/>
          </p:cNvGrpSpPr>
          <p:nvPr/>
        </p:nvGrpSpPr>
        <p:grpSpPr bwMode="auto">
          <a:xfrm>
            <a:off x="2971800" y="4876800"/>
            <a:ext cx="1524000" cy="457200"/>
            <a:chOff x="1104" y="3456"/>
            <a:chExt cx="960" cy="288"/>
          </a:xfrm>
        </p:grpSpPr>
        <p:sp>
          <p:nvSpPr>
            <p:cNvPr id="8237" name="AutoShape 32"/>
            <p:cNvSpPr>
              <a:spLocks noChangeArrowheads="1"/>
            </p:cNvSpPr>
            <p:nvPr/>
          </p:nvSpPr>
          <p:spPr bwMode="auto">
            <a:xfrm>
              <a:off x="1104" y="3456"/>
              <a:ext cx="960" cy="288"/>
            </a:xfrm>
            <a:custGeom>
              <a:avLst/>
              <a:gdLst>
                <a:gd name="T0" fmla="*/ 2 w 21600"/>
                <a:gd name="T1" fmla="*/ 0 h 21600"/>
                <a:gd name="T2" fmla="*/ 1 w 21600"/>
                <a:gd name="T3" fmla="*/ 0 h 21600"/>
                <a:gd name="T4" fmla="*/ 0 w 21600"/>
                <a:gd name="T5" fmla="*/ 0 h 21600"/>
                <a:gd name="T6" fmla="*/ 1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FFFF00"/>
            </a:solidFill>
            <a:ln w="12700">
              <a:solidFill>
                <a:schemeClr val="tx1"/>
              </a:solidFill>
              <a:miter lim="800000"/>
              <a:headEnd/>
              <a:tailEnd/>
            </a:ln>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p>
          </p:txBody>
        </p:sp>
        <p:sp>
          <p:nvSpPr>
            <p:cNvPr id="8238" name="Text Box 33"/>
            <p:cNvSpPr txBox="1">
              <a:spLocks noChangeArrowheads="1"/>
            </p:cNvSpPr>
            <p:nvPr/>
          </p:nvSpPr>
          <p:spPr bwMode="auto">
            <a:xfrm>
              <a:off x="1212" y="3456"/>
              <a:ext cx="72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r>
                <a:rPr lang="en-US" altLang="en-US" sz="1200" b="1"/>
                <a:t>Complete the</a:t>
              </a:r>
            </a:p>
            <a:p>
              <a:pPr algn="ctr" eaLnBrk="1" hangingPunct="1"/>
              <a:r>
                <a:rPr lang="en-US" altLang="en-US" sz="1200" b="1"/>
                <a:t>Exercise</a:t>
              </a:r>
            </a:p>
          </p:txBody>
        </p:sp>
      </p:grpSp>
      <p:sp>
        <p:nvSpPr>
          <p:cNvPr id="8201" name="Text Box 47"/>
          <p:cNvSpPr txBox="1">
            <a:spLocks noChangeArrowheads="1"/>
          </p:cNvSpPr>
          <p:nvPr/>
        </p:nvSpPr>
        <p:spPr bwMode="auto">
          <a:xfrm>
            <a:off x="0" y="3657600"/>
            <a:ext cx="2895600" cy="30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spcAft>
                <a:spcPct val="15000"/>
              </a:spcAft>
            </a:pPr>
            <a:r>
              <a:rPr lang="en-US" altLang="en-US" sz="1200" b="1" u="sng"/>
              <a:t>Observed conditions:</a:t>
            </a:r>
          </a:p>
          <a:p>
            <a:pPr eaLnBrk="1" hangingPunct="1">
              <a:spcAft>
                <a:spcPct val="15000"/>
              </a:spcAft>
            </a:pPr>
            <a:r>
              <a:rPr lang="en-US" altLang="en-US" sz="1200" b="1"/>
              <a:t>Early afternoon; fire backing down east-facing 50% slope in litter; RH 40 </a:t>
            </a:r>
          </a:p>
          <a:p>
            <a:pPr eaLnBrk="1" hangingPunct="1">
              <a:spcAft>
                <a:spcPct val="15000"/>
              </a:spcAft>
            </a:pPr>
            <a:endParaRPr lang="en-US" altLang="en-US" sz="1200" b="1"/>
          </a:p>
          <a:p>
            <a:pPr eaLnBrk="1" hangingPunct="1">
              <a:spcAft>
                <a:spcPct val="15000"/>
              </a:spcAft>
            </a:pPr>
            <a:r>
              <a:rPr lang="en-US" altLang="en-US" sz="1200" b="1"/>
              <a:t>Expected to cover the lower half of the slope to the drainage in 4 hrs</a:t>
            </a:r>
          </a:p>
          <a:p>
            <a:pPr eaLnBrk="1" hangingPunct="1">
              <a:spcAft>
                <a:spcPct val="15000"/>
              </a:spcAft>
            </a:pPr>
            <a:endParaRPr lang="en-US" altLang="en-US" sz="1200" b="1"/>
          </a:p>
          <a:p>
            <a:pPr eaLnBrk="1" hangingPunct="1">
              <a:spcAft>
                <a:spcPct val="15000"/>
              </a:spcAft>
            </a:pPr>
            <a:r>
              <a:rPr lang="en-US" altLang="en-US" sz="1200" b="1"/>
              <a:t>Little wind on the east aspect; sheltered by terrain and vegetation </a:t>
            </a:r>
          </a:p>
          <a:p>
            <a:pPr eaLnBrk="1" hangingPunct="1">
              <a:spcAft>
                <a:spcPct val="15000"/>
              </a:spcAft>
            </a:pPr>
            <a:endParaRPr lang="en-US" altLang="en-US" sz="1200" b="1"/>
          </a:p>
          <a:p>
            <a:pPr eaLnBrk="1" hangingPunct="1">
              <a:spcAft>
                <a:spcPct val="15000"/>
              </a:spcAft>
            </a:pPr>
            <a:r>
              <a:rPr lang="en-US" altLang="en-US" sz="1200" b="1"/>
              <a:t>West-aspect slope is 40-50%</a:t>
            </a:r>
          </a:p>
          <a:p>
            <a:pPr eaLnBrk="1" hangingPunct="1">
              <a:spcAft>
                <a:spcPct val="15000"/>
              </a:spcAft>
            </a:pPr>
            <a:endParaRPr lang="en-US" altLang="en-US" sz="1200" b="1"/>
          </a:p>
          <a:p>
            <a:pPr eaLnBrk="1" hangingPunct="1">
              <a:spcAft>
                <a:spcPct val="15000"/>
              </a:spcAft>
            </a:pPr>
            <a:r>
              <a:rPr lang="en-US" altLang="en-US" sz="1200" b="1"/>
              <a:t>Early season live fuel moisture </a:t>
            </a:r>
            <a:br>
              <a:rPr lang="en-US" altLang="en-US" sz="1200" b="1"/>
            </a:br>
            <a:r>
              <a:rPr lang="en-US" altLang="en-US" sz="1200" b="1"/>
              <a:t>is high, and makes crown fire unlikely  </a:t>
            </a:r>
          </a:p>
        </p:txBody>
      </p:sp>
      <p:sp>
        <p:nvSpPr>
          <p:cNvPr id="174331" name="Text Box 251"/>
          <p:cNvSpPr txBox="1">
            <a:spLocks noChangeArrowheads="1"/>
          </p:cNvSpPr>
          <p:nvPr/>
        </p:nvSpPr>
        <p:spPr bwMode="auto">
          <a:xfrm>
            <a:off x="2895600" y="3657600"/>
            <a:ext cx="1981200"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spcAft>
                <a:spcPct val="15000"/>
              </a:spcAft>
            </a:pPr>
            <a:r>
              <a:rPr lang="en-US" altLang="en-US" sz="1200" b="1" u="sng"/>
              <a:t>Weather forecast:</a:t>
            </a:r>
          </a:p>
          <a:p>
            <a:r>
              <a:rPr lang="en-US" altLang="en-US" sz="1200" b="1"/>
              <a:t>Afternoon winds at ridgetop level west at 20-25 mph; min. RH 30%      </a:t>
            </a:r>
          </a:p>
          <a:p>
            <a:pPr eaLnBrk="1" hangingPunct="1">
              <a:spcAft>
                <a:spcPct val="15000"/>
              </a:spcAft>
            </a:pPr>
            <a:endParaRPr lang="en-US" altLang="en-US" sz="1200" b="1" u="sng"/>
          </a:p>
        </p:txBody>
      </p:sp>
      <p:pic>
        <p:nvPicPr>
          <p:cNvPr id="8240" name="Picture 48" descr="Field-Guide-21sep0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51400" y="246063"/>
            <a:ext cx="4111625"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95" name="Text Box 115"/>
          <p:cNvSpPr txBox="1">
            <a:spLocks noChangeArrowheads="1"/>
          </p:cNvSpPr>
          <p:nvPr/>
        </p:nvSpPr>
        <p:spPr bwMode="auto">
          <a:xfrm>
            <a:off x="5588000" y="1895475"/>
            <a:ext cx="31178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900" b="1">
                <a:solidFill>
                  <a:srgbClr val="000066"/>
                </a:solidFill>
              </a:rPr>
              <a:t>Next big change: slope reversal; </a:t>
            </a:r>
          </a:p>
          <a:p>
            <a:pPr eaLnBrk="1" hangingPunct="1"/>
            <a:r>
              <a:rPr lang="en-US" altLang="en-US" sz="900" b="1">
                <a:solidFill>
                  <a:srgbClr val="000066"/>
                </a:solidFill>
              </a:rPr>
              <a:t>backing to upslope with the wind</a:t>
            </a:r>
          </a:p>
        </p:txBody>
      </p:sp>
      <p:sp>
        <p:nvSpPr>
          <p:cNvPr id="174196" name="Text Box 116"/>
          <p:cNvSpPr txBox="1">
            <a:spLocks noChangeArrowheads="1"/>
          </p:cNvSpPr>
          <p:nvPr/>
        </p:nvSpPr>
        <p:spPr bwMode="auto">
          <a:xfrm>
            <a:off x="6235700" y="2165350"/>
            <a:ext cx="4873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solidFill>
                  <a:srgbClr val="000066"/>
                </a:solidFill>
              </a:rPr>
              <a:t>40%</a:t>
            </a:r>
          </a:p>
        </p:txBody>
      </p:sp>
      <p:sp>
        <p:nvSpPr>
          <p:cNvPr id="174197" name="Text Box 117"/>
          <p:cNvSpPr txBox="1">
            <a:spLocks noChangeArrowheads="1"/>
          </p:cNvSpPr>
          <p:nvPr/>
        </p:nvSpPr>
        <p:spPr bwMode="auto">
          <a:xfrm>
            <a:off x="6532563" y="2359025"/>
            <a:ext cx="2682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solidFill>
                  <a:srgbClr val="000066"/>
                </a:solidFill>
              </a:rPr>
              <a:t>x</a:t>
            </a:r>
          </a:p>
        </p:txBody>
      </p:sp>
      <p:sp>
        <p:nvSpPr>
          <p:cNvPr id="174198" name="Text Box 118"/>
          <p:cNvSpPr txBox="1">
            <a:spLocks noChangeArrowheads="1"/>
          </p:cNvSpPr>
          <p:nvPr/>
        </p:nvSpPr>
        <p:spPr bwMode="auto">
          <a:xfrm>
            <a:off x="6650038" y="3381375"/>
            <a:ext cx="4540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solidFill>
                  <a:srgbClr val="000066"/>
                </a:solidFill>
              </a:rPr>
              <a:t>10X</a:t>
            </a:r>
          </a:p>
        </p:txBody>
      </p:sp>
      <p:sp>
        <p:nvSpPr>
          <p:cNvPr id="174199" name="Text Box 119"/>
          <p:cNvSpPr txBox="1">
            <a:spLocks noChangeArrowheads="1"/>
          </p:cNvSpPr>
          <p:nvPr/>
        </p:nvSpPr>
        <p:spPr bwMode="auto">
          <a:xfrm>
            <a:off x="5875338" y="3581400"/>
            <a:ext cx="4540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solidFill>
                  <a:srgbClr val="000066"/>
                </a:solidFill>
              </a:rPr>
              <a:t>16X</a:t>
            </a:r>
          </a:p>
        </p:txBody>
      </p:sp>
      <p:sp>
        <p:nvSpPr>
          <p:cNvPr id="174200" name="Text Box 120"/>
          <p:cNvSpPr txBox="1">
            <a:spLocks noChangeArrowheads="1"/>
          </p:cNvSpPr>
          <p:nvPr/>
        </p:nvSpPr>
        <p:spPr bwMode="auto">
          <a:xfrm>
            <a:off x="6442075" y="3562350"/>
            <a:ext cx="2682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solidFill>
                  <a:srgbClr val="000066"/>
                </a:solidFill>
              </a:rPr>
              <a:t>x</a:t>
            </a:r>
          </a:p>
        </p:txBody>
      </p:sp>
      <p:sp>
        <p:nvSpPr>
          <p:cNvPr id="174201" name="Text Box 121"/>
          <p:cNvSpPr txBox="1">
            <a:spLocks noChangeArrowheads="1"/>
          </p:cNvSpPr>
          <p:nvPr/>
        </p:nvSpPr>
        <p:spPr bwMode="auto">
          <a:xfrm>
            <a:off x="4957763" y="3997325"/>
            <a:ext cx="11398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000" b="1">
                <a:solidFill>
                  <a:srgbClr val="000066"/>
                </a:solidFill>
              </a:rPr>
              <a:t>½ slope in 4 hrs</a:t>
            </a:r>
          </a:p>
        </p:txBody>
      </p:sp>
      <p:sp>
        <p:nvSpPr>
          <p:cNvPr id="174202" name="Text Box 122"/>
          <p:cNvSpPr txBox="1">
            <a:spLocks noChangeArrowheads="1"/>
          </p:cNvSpPr>
          <p:nvPr/>
        </p:nvSpPr>
        <p:spPr bwMode="auto">
          <a:xfrm>
            <a:off x="6119813" y="4002088"/>
            <a:ext cx="1219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000" b="1">
                <a:solidFill>
                  <a:srgbClr val="000066"/>
                </a:solidFill>
              </a:rPr>
              <a:t>½ slope in ¼ hr</a:t>
            </a:r>
          </a:p>
        </p:txBody>
      </p:sp>
      <p:sp>
        <p:nvSpPr>
          <p:cNvPr id="174211" name="Text Box 131"/>
          <p:cNvSpPr txBox="1">
            <a:spLocks noChangeArrowheads="1"/>
          </p:cNvSpPr>
          <p:nvPr/>
        </p:nvSpPr>
        <p:spPr bwMode="auto">
          <a:xfrm>
            <a:off x="6992938" y="2165350"/>
            <a:ext cx="4873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solidFill>
                  <a:srgbClr val="000066"/>
                </a:solidFill>
              </a:rPr>
              <a:t>30%</a:t>
            </a:r>
          </a:p>
        </p:txBody>
      </p:sp>
      <p:sp>
        <p:nvSpPr>
          <p:cNvPr id="174212" name="Text Box 132"/>
          <p:cNvSpPr txBox="1">
            <a:spLocks noChangeArrowheads="1"/>
          </p:cNvSpPr>
          <p:nvPr/>
        </p:nvSpPr>
        <p:spPr bwMode="auto">
          <a:xfrm>
            <a:off x="6958013" y="2352675"/>
            <a:ext cx="2682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solidFill>
                  <a:srgbClr val="000066"/>
                </a:solidFill>
              </a:rPr>
              <a:t>x</a:t>
            </a:r>
          </a:p>
        </p:txBody>
      </p:sp>
      <p:sp>
        <p:nvSpPr>
          <p:cNvPr id="174213" name="Text Box 133"/>
          <p:cNvSpPr txBox="1">
            <a:spLocks noChangeArrowheads="1"/>
          </p:cNvSpPr>
          <p:nvPr/>
        </p:nvSpPr>
        <p:spPr bwMode="auto">
          <a:xfrm>
            <a:off x="6305550" y="3203575"/>
            <a:ext cx="5302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solidFill>
                  <a:srgbClr val="000066"/>
                </a:solidFill>
              </a:rPr>
              <a:t>back</a:t>
            </a:r>
          </a:p>
        </p:txBody>
      </p:sp>
      <p:sp>
        <p:nvSpPr>
          <p:cNvPr id="174214" name="Text Box 134"/>
          <p:cNvSpPr txBox="1">
            <a:spLocks noChangeArrowheads="1"/>
          </p:cNvSpPr>
          <p:nvPr/>
        </p:nvSpPr>
        <p:spPr bwMode="auto">
          <a:xfrm>
            <a:off x="7021513" y="2759075"/>
            <a:ext cx="3524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solidFill>
                  <a:srgbClr val="000066"/>
                </a:solidFill>
              </a:rPr>
              <a:t>25</a:t>
            </a:r>
          </a:p>
        </p:txBody>
      </p:sp>
      <p:grpSp>
        <p:nvGrpSpPr>
          <p:cNvPr id="3" name="Group 156"/>
          <p:cNvGrpSpPr>
            <a:grpSpLocks/>
          </p:cNvGrpSpPr>
          <p:nvPr/>
        </p:nvGrpSpPr>
        <p:grpSpPr bwMode="auto">
          <a:xfrm>
            <a:off x="7137400" y="876300"/>
            <a:ext cx="1438275" cy="868363"/>
            <a:chOff x="4512" y="144"/>
            <a:chExt cx="1248" cy="753"/>
          </a:xfrm>
        </p:grpSpPr>
        <p:grpSp>
          <p:nvGrpSpPr>
            <p:cNvPr id="8230" name="Group 157"/>
            <p:cNvGrpSpPr>
              <a:grpSpLocks/>
            </p:cNvGrpSpPr>
            <p:nvPr/>
          </p:nvGrpSpPr>
          <p:grpSpPr bwMode="auto">
            <a:xfrm>
              <a:off x="4512" y="144"/>
              <a:ext cx="1248" cy="753"/>
              <a:chOff x="4464" y="144"/>
              <a:chExt cx="1248" cy="753"/>
            </a:xfrm>
          </p:grpSpPr>
          <p:sp>
            <p:nvSpPr>
              <p:cNvPr id="8232" name="Freeform 158"/>
              <p:cNvSpPr>
                <a:spLocks/>
              </p:cNvSpPr>
              <p:nvPr/>
            </p:nvSpPr>
            <p:spPr bwMode="auto">
              <a:xfrm>
                <a:off x="4499" y="329"/>
                <a:ext cx="1129" cy="568"/>
              </a:xfrm>
              <a:custGeom>
                <a:avLst/>
                <a:gdLst>
                  <a:gd name="T0" fmla="*/ 0 w 1129"/>
                  <a:gd name="T1" fmla="*/ 483 h 568"/>
                  <a:gd name="T2" fmla="*/ 48 w 1129"/>
                  <a:gd name="T3" fmla="*/ 516 h 568"/>
                  <a:gd name="T4" fmla="*/ 199 w 1129"/>
                  <a:gd name="T5" fmla="*/ 568 h 568"/>
                  <a:gd name="T6" fmla="*/ 307 w 1129"/>
                  <a:gd name="T7" fmla="*/ 549 h 568"/>
                  <a:gd name="T8" fmla="*/ 355 w 1129"/>
                  <a:gd name="T9" fmla="*/ 521 h 568"/>
                  <a:gd name="T10" fmla="*/ 383 w 1129"/>
                  <a:gd name="T11" fmla="*/ 507 h 568"/>
                  <a:gd name="T12" fmla="*/ 454 w 1129"/>
                  <a:gd name="T13" fmla="*/ 474 h 568"/>
                  <a:gd name="T14" fmla="*/ 591 w 1129"/>
                  <a:gd name="T15" fmla="*/ 389 h 568"/>
                  <a:gd name="T16" fmla="*/ 624 w 1129"/>
                  <a:gd name="T17" fmla="*/ 370 h 568"/>
                  <a:gd name="T18" fmla="*/ 685 w 1129"/>
                  <a:gd name="T19" fmla="*/ 308 h 568"/>
                  <a:gd name="T20" fmla="*/ 756 w 1129"/>
                  <a:gd name="T21" fmla="*/ 242 h 568"/>
                  <a:gd name="T22" fmla="*/ 893 w 1129"/>
                  <a:gd name="T23" fmla="*/ 105 h 568"/>
                  <a:gd name="T24" fmla="*/ 931 w 1129"/>
                  <a:gd name="T25" fmla="*/ 77 h 568"/>
                  <a:gd name="T26" fmla="*/ 954 w 1129"/>
                  <a:gd name="T27" fmla="*/ 58 h 568"/>
                  <a:gd name="T28" fmla="*/ 1011 w 1129"/>
                  <a:gd name="T29" fmla="*/ 30 h 568"/>
                  <a:gd name="T30" fmla="*/ 1129 w 1129"/>
                  <a:gd name="T31" fmla="*/ 11 h 5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129"/>
                  <a:gd name="T49" fmla="*/ 0 h 568"/>
                  <a:gd name="T50" fmla="*/ 1129 w 1129"/>
                  <a:gd name="T51" fmla="*/ 568 h 56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129" h="568">
                    <a:moveTo>
                      <a:pt x="0" y="483"/>
                    </a:moveTo>
                    <a:cubicBezTo>
                      <a:pt x="25" y="490"/>
                      <a:pt x="27" y="504"/>
                      <a:pt x="48" y="516"/>
                    </a:cubicBezTo>
                    <a:cubicBezTo>
                      <a:pt x="95" y="543"/>
                      <a:pt x="145" y="560"/>
                      <a:pt x="199" y="568"/>
                    </a:cubicBezTo>
                    <a:cubicBezTo>
                      <a:pt x="239" y="565"/>
                      <a:pt x="271" y="562"/>
                      <a:pt x="307" y="549"/>
                    </a:cubicBezTo>
                    <a:cubicBezTo>
                      <a:pt x="321" y="537"/>
                      <a:pt x="355" y="521"/>
                      <a:pt x="355" y="521"/>
                    </a:cubicBezTo>
                    <a:cubicBezTo>
                      <a:pt x="373" y="501"/>
                      <a:pt x="353" y="519"/>
                      <a:pt x="383" y="507"/>
                    </a:cubicBezTo>
                    <a:cubicBezTo>
                      <a:pt x="408" y="497"/>
                      <a:pt x="428" y="481"/>
                      <a:pt x="454" y="474"/>
                    </a:cubicBezTo>
                    <a:cubicBezTo>
                      <a:pt x="495" y="444"/>
                      <a:pt x="541" y="402"/>
                      <a:pt x="591" y="389"/>
                    </a:cubicBezTo>
                    <a:cubicBezTo>
                      <a:pt x="602" y="383"/>
                      <a:pt x="613" y="376"/>
                      <a:pt x="624" y="370"/>
                    </a:cubicBezTo>
                    <a:cubicBezTo>
                      <a:pt x="650" y="355"/>
                      <a:pt x="655" y="319"/>
                      <a:pt x="685" y="308"/>
                    </a:cubicBezTo>
                    <a:cubicBezTo>
                      <a:pt x="703" y="280"/>
                      <a:pt x="731" y="264"/>
                      <a:pt x="756" y="242"/>
                    </a:cubicBezTo>
                    <a:cubicBezTo>
                      <a:pt x="804" y="199"/>
                      <a:pt x="840" y="143"/>
                      <a:pt x="893" y="105"/>
                    </a:cubicBezTo>
                    <a:cubicBezTo>
                      <a:pt x="905" y="87"/>
                      <a:pt x="912" y="86"/>
                      <a:pt x="931" y="77"/>
                    </a:cubicBezTo>
                    <a:cubicBezTo>
                      <a:pt x="975" y="56"/>
                      <a:pt x="920" y="80"/>
                      <a:pt x="954" y="58"/>
                    </a:cubicBezTo>
                    <a:cubicBezTo>
                      <a:pt x="971" y="47"/>
                      <a:pt x="991" y="37"/>
                      <a:pt x="1011" y="30"/>
                    </a:cubicBezTo>
                    <a:cubicBezTo>
                      <a:pt x="1038" y="0"/>
                      <a:pt x="1096" y="11"/>
                      <a:pt x="1129" y="11"/>
                    </a:cubicBezTo>
                  </a:path>
                </a:pathLst>
              </a:custGeom>
              <a:noFill/>
              <a:ln w="19050">
                <a:solidFill>
                  <a:srgbClr val="000066"/>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solidFill>
                    <a:srgbClr val="000066"/>
                  </a:solidFill>
                </a:endParaRPr>
              </a:p>
            </p:txBody>
          </p:sp>
          <p:sp>
            <p:nvSpPr>
              <p:cNvPr id="8233" name="Freeform 159"/>
              <p:cNvSpPr>
                <a:spLocks/>
              </p:cNvSpPr>
              <p:nvPr/>
            </p:nvSpPr>
            <p:spPr bwMode="auto">
              <a:xfrm>
                <a:off x="5075" y="496"/>
                <a:ext cx="194" cy="226"/>
              </a:xfrm>
              <a:custGeom>
                <a:avLst/>
                <a:gdLst>
                  <a:gd name="T0" fmla="*/ 0 w 194"/>
                  <a:gd name="T1" fmla="*/ 226 h 226"/>
                  <a:gd name="T2" fmla="*/ 48 w 194"/>
                  <a:gd name="T3" fmla="*/ 122 h 226"/>
                  <a:gd name="T4" fmla="*/ 57 w 194"/>
                  <a:gd name="T5" fmla="*/ 80 h 226"/>
                  <a:gd name="T6" fmla="*/ 62 w 194"/>
                  <a:gd name="T7" fmla="*/ 94 h 226"/>
                  <a:gd name="T8" fmla="*/ 71 w 194"/>
                  <a:gd name="T9" fmla="*/ 141 h 226"/>
                  <a:gd name="T10" fmla="*/ 114 w 194"/>
                  <a:gd name="T11" fmla="*/ 61 h 226"/>
                  <a:gd name="T12" fmla="*/ 123 w 194"/>
                  <a:gd name="T13" fmla="*/ 28 h 226"/>
                  <a:gd name="T14" fmla="*/ 133 w 194"/>
                  <a:gd name="T15" fmla="*/ 0 h 226"/>
                  <a:gd name="T16" fmla="*/ 147 w 194"/>
                  <a:gd name="T17" fmla="*/ 42 h 226"/>
                  <a:gd name="T18" fmla="*/ 151 w 194"/>
                  <a:gd name="T19" fmla="*/ 28 h 226"/>
                  <a:gd name="T20" fmla="*/ 180 w 194"/>
                  <a:gd name="T21" fmla="*/ 0 h 226"/>
                  <a:gd name="T22" fmla="*/ 194 w 194"/>
                  <a:gd name="T23" fmla="*/ 61 h 22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4"/>
                  <a:gd name="T37" fmla="*/ 0 h 226"/>
                  <a:gd name="T38" fmla="*/ 194 w 194"/>
                  <a:gd name="T39" fmla="*/ 226 h 22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4" h="226">
                    <a:moveTo>
                      <a:pt x="0" y="226"/>
                    </a:moveTo>
                    <a:cubicBezTo>
                      <a:pt x="29" y="200"/>
                      <a:pt x="20" y="150"/>
                      <a:pt x="48" y="122"/>
                    </a:cubicBezTo>
                    <a:cubicBezTo>
                      <a:pt x="50" y="113"/>
                      <a:pt x="55" y="81"/>
                      <a:pt x="57" y="80"/>
                    </a:cubicBezTo>
                    <a:cubicBezTo>
                      <a:pt x="61" y="78"/>
                      <a:pt x="61" y="89"/>
                      <a:pt x="62" y="94"/>
                    </a:cubicBezTo>
                    <a:cubicBezTo>
                      <a:pt x="65" y="106"/>
                      <a:pt x="69" y="128"/>
                      <a:pt x="71" y="141"/>
                    </a:cubicBezTo>
                    <a:cubicBezTo>
                      <a:pt x="91" y="123"/>
                      <a:pt x="105" y="86"/>
                      <a:pt x="114" y="61"/>
                    </a:cubicBezTo>
                    <a:cubicBezTo>
                      <a:pt x="118" y="50"/>
                      <a:pt x="120" y="39"/>
                      <a:pt x="123" y="28"/>
                    </a:cubicBezTo>
                    <a:cubicBezTo>
                      <a:pt x="126" y="18"/>
                      <a:pt x="133" y="0"/>
                      <a:pt x="133" y="0"/>
                    </a:cubicBezTo>
                    <a:cubicBezTo>
                      <a:pt x="142" y="14"/>
                      <a:pt x="139" y="29"/>
                      <a:pt x="147" y="42"/>
                    </a:cubicBezTo>
                    <a:cubicBezTo>
                      <a:pt x="150" y="46"/>
                      <a:pt x="148" y="32"/>
                      <a:pt x="151" y="28"/>
                    </a:cubicBezTo>
                    <a:cubicBezTo>
                      <a:pt x="157" y="19"/>
                      <a:pt x="172" y="7"/>
                      <a:pt x="180" y="0"/>
                    </a:cubicBezTo>
                    <a:cubicBezTo>
                      <a:pt x="192" y="19"/>
                      <a:pt x="194" y="38"/>
                      <a:pt x="194" y="61"/>
                    </a:cubicBezTo>
                  </a:path>
                </a:pathLst>
              </a:custGeom>
              <a:solidFill>
                <a:srgbClr val="000066"/>
              </a:solidFill>
              <a:ln w="19050">
                <a:solidFill>
                  <a:schemeClr val="tx1"/>
                </a:solidFill>
                <a:round/>
                <a:headEnd/>
                <a:tailEnd/>
              </a:ln>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solidFill>
                    <a:srgbClr val="000066"/>
                  </a:solidFill>
                </a:endParaRPr>
              </a:p>
            </p:txBody>
          </p:sp>
          <p:sp>
            <p:nvSpPr>
              <p:cNvPr id="8234" name="Freeform 160"/>
              <p:cNvSpPr>
                <a:spLocks/>
              </p:cNvSpPr>
              <p:nvPr/>
            </p:nvSpPr>
            <p:spPr bwMode="auto">
              <a:xfrm>
                <a:off x="4656" y="288"/>
                <a:ext cx="465" cy="103"/>
              </a:xfrm>
              <a:custGeom>
                <a:avLst/>
                <a:gdLst>
                  <a:gd name="T0" fmla="*/ 43 w 465"/>
                  <a:gd name="T1" fmla="*/ 47 h 103"/>
                  <a:gd name="T2" fmla="*/ 459 w 465"/>
                  <a:gd name="T3" fmla="*/ 38 h 103"/>
                  <a:gd name="T4" fmla="*/ 445 w 465"/>
                  <a:gd name="T5" fmla="*/ 29 h 103"/>
                  <a:gd name="T6" fmla="*/ 416 w 465"/>
                  <a:gd name="T7" fmla="*/ 24 h 103"/>
                  <a:gd name="T8" fmla="*/ 350 w 465"/>
                  <a:gd name="T9" fmla="*/ 10 h 103"/>
                  <a:gd name="T10" fmla="*/ 312 w 465"/>
                  <a:gd name="T11" fmla="*/ 0 h 103"/>
                  <a:gd name="T12" fmla="*/ 331 w 465"/>
                  <a:gd name="T13" fmla="*/ 90 h 103"/>
                  <a:gd name="T14" fmla="*/ 369 w 465"/>
                  <a:gd name="T15" fmla="*/ 66 h 103"/>
                  <a:gd name="T16" fmla="*/ 463 w 465"/>
                  <a:gd name="T17" fmla="*/ 43 h 10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5"/>
                  <a:gd name="T28" fmla="*/ 0 h 103"/>
                  <a:gd name="T29" fmla="*/ 465 w 465"/>
                  <a:gd name="T30" fmla="*/ 103 h 10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5" h="103">
                    <a:moveTo>
                      <a:pt x="43" y="47"/>
                    </a:moveTo>
                    <a:cubicBezTo>
                      <a:pt x="194" y="15"/>
                      <a:pt x="0" y="55"/>
                      <a:pt x="459" y="38"/>
                    </a:cubicBezTo>
                    <a:cubicBezTo>
                      <a:pt x="465" y="38"/>
                      <a:pt x="450" y="31"/>
                      <a:pt x="445" y="29"/>
                    </a:cubicBezTo>
                    <a:cubicBezTo>
                      <a:pt x="436" y="26"/>
                      <a:pt x="426" y="26"/>
                      <a:pt x="416" y="24"/>
                    </a:cubicBezTo>
                    <a:cubicBezTo>
                      <a:pt x="394" y="20"/>
                      <a:pt x="372" y="15"/>
                      <a:pt x="350" y="10"/>
                    </a:cubicBezTo>
                    <a:cubicBezTo>
                      <a:pt x="337" y="7"/>
                      <a:pt x="312" y="0"/>
                      <a:pt x="312" y="0"/>
                    </a:cubicBezTo>
                    <a:cubicBezTo>
                      <a:pt x="280" y="35"/>
                      <a:pt x="270" y="103"/>
                      <a:pt x="331" y="90"/>
                    </a:cubicBezTo>
                    <a:cubicBezTo>
                      <a:pt x="344" y="81"/>
                      <a:pt x="357" y="74"/>
                      <a:pt x="369" y="66"/>
                    </a:cubicBezTo>
                    <a:cubicBezTo>
                      <a:pt x="391" y="52"/>
                      <a:pt x="434" y="56"/>
                      <a:pt x="463" y="43"/>
                    </a:cubicBezTo>
                  </a:path>
                </a:pathLst>
              </a:custGeom>
              <a:noFill/>
              <a:ln w="19050">
                <a:solidFill>
                  <a:srgbClr val="000066"/>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solidFill>
                    <a:srgbClr val="000066"/>
                  </a:solidFill>
                </a:endParaRPr>
              </a:p>
            </p:txBody>
          </p:sp>
          <p:sp>
            <p:nvSpPr>
              <p:cNvPr id="8235" name="Text Box 161"/>
              <p:cNvSpPr txBox="1">
                <a:spLocks noChangeArrowheads="1"/>
              </p:cNvSpPr>
              <p:nvPr/>
            </p:nvSpPr>
            <p:spPr bwMode="auto">
              <a:xfrm>
                <a:off x="4464" y="144"/>
                <a:ext cx="288"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endParaRPr lang="en-US" altLang="en-US" sz="1400" b="1">
                  <a:solidFill>
                    <a:srgbClr val="000066"/>
                  </a:solidFill>
                  <a:latin typeface="Bradley Hand ITC" pitchFamily="66" charset="0"/>
                </a:endParaRPr>
              </a:p>
              <a:p>
                <a:pPr eaLnBrk="1" hangingPunct="1"/>
                <a:r>
                  <a:rPr lang="en-US" altLang="en-US" sz="1400" b="1">
                    <a:solidFill>
                      <a:srgbClr val="000066"/>
                    </a:solidFill>
                    <a:latin typeface="Bradley Hand ITC" pitchFamily="66" charset="0"/>
                  </a:rPr>
                  <a:t>25</a:t>
                </a:r>
              </a:p>
            </p:txBody>
          </p:sp>
          <p:sp>
            <p:nvSpPr>
              <p:cNvPr id="8236" name="Text Box 162"/>
              <p:cNvSpPr txBox="1">
                <a:spLocks noChangeArrowheads="1"/>
              </p:cNvSpPr>
              <p:nvPr/>
            </p:nvSpPr>
            <p:spPr bwMode="auto">
              <a:xfrm>
                <a:off x="5041" y="625"/>
                <a:ext cx="671"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000" b="1">
                    <a:solidFill>
                      <a:srgbClr val="000066"/>
                    </a:solidFill>
                    <a:latin typeface="Bradley Hand ITC" pitchFamily="66" charset="0"/>
                  </a:rPr>
                  <a:t>40-50%</a:t>
                </a:r>
              </a:p>
            </p:txBody>
          </p:sp>
        </p:grpSp>
        <p:sp>
          <p:nvSpPr>
            <p:cNvPr id="8231" name="Text Box 163"/>
            <p:cNvSpPr txBox="1">
              <a:spLocks noChangeArrowheads="1"/>
            </p:cNvSpPr>
            <p:nvPr/>
          </p:nvSpPr>
          <p:spPr bwMode="auto">
            <a:xfrm>
              <a:off x="4655" y="559"/>
              <a:ext cx="429"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solidFill>
                    <a:srgbClr val="000066"/>
                  </a:solidFill>
                  <a:latin typeface="Bradley Hand ITC" pitchFamily="66" charset="0"/>
                </a:rPr>
                <a:t>litter</a:t>
              </a:r>
            </a:p>
          </p:txBody>
        </p:sp>
      </p:grpSp>
      <p:grpSp>
        <p:nvGrpSpPr>
          <p:cNvPr id="5" name="Group 218"/>
          <p:cNvGrpSpPr>
            <a:grpSpLocks/>
          </p:cNvGrpSpPr>
          <p:nvPr/>
        </p:nvGrpSpPr>
        <p:grpSpPr bwMode="auto">
          <a:xfrm>
            <a:off x="5199063" y="1073150"/>
            <a:ext cx="1473200" cy="671513"/>
            <a:chOff x="3253" y="374"/>
            <a:chExt cx="1128" cy="513"/>
          </a:xfrm>
        </p:grpSpPr>
        <p:grpSp>
          <p:nvGrpSpPr>
            <p:cNvPr id="8224" name="Group 219"/>
            <p:cNvGrpSpPr>
              <a:grpSpLocks/>
            </p:cNvGrpSpPr>
            <p:nvPr/>
          </p:nvGrpSpPr>
          <p:grpSpPr bwMode="auto">
            <a:xfrm>
              <a:off x="3253" y="374"/>
              <a:ext cx="1128" cy="513"/>
              <a:chOff x="3253" y="374"/>
              <a:chExt cx="1128" cy="513"/>
            </a:xfrm>
          </p:grpSpPr>
          <p:sp>
            <p:nvSpPr>
              <p:cNvPr id="8227" name="Freeform 220"/>
              <p:cNvSpPr>
                <a:spLocks/>
              </p:cNvSpPr>
              <p:nvPr/>
            </p:nvSpPr>
            <p:spPr bwMode="auto">
              <a:xfrm>
                <a:off x="3253" y="382"/>
                <a:ext cx="1128" cy="505"/>
              </a:xfrm>
              <a:custGeom>
                <a:avLst/>
                <a:gdLst>
                  <a:gd name="T0" fmla="*/ 0 w 1128"/>
                  <a:gd name="T1" fmla="*/ 0 h 505"/>
                  <a:gd name="T2" fmla="*/ 80 w 1128"/>
                  <a:gd name="T3" fmla="*/ 5 h 505"/>
                  <a:gd name="T4" fmla="*/ 127 w 1128"/>
                  <a:gd name="T5" fmla="*/ 43 h 505"/>
                  <a:gd name="T6" fmla="*/ 236 w 1128"/>
                  <a:gd name="T7" fmla="*/ 114 h 505"/>
                  <a:gd name="T8" fmla="*/ 274 w 1128"/>
                  <a:gd name="T9" fmla="*/ 142 h 505"/>
                  <a:gd name="T10" fmla="*/ 378 w 1128"/>
                  <a:gd name="T11" fmla="*/ 199 h 505"/>
                  <a:gd name="T12" fmla="*/ 543 w 1128"/>
                  <a:gd name="T13" fmla="*/ 317 h 505"/>
                  <a:gd name="T14" fmla="*/ 581 w 1128"/>
                  <a:gd name="T15" fmla="*/ 340 h 505"/>
                  <a:gd name="T16" fmla="*/ 637 w 1128"/>
                  <a:gd name="T17" fmla="*/ 378 h 505"/>
                  <a:gd name="T18" fmla="*/ 689 w 1128"/>
                  <a:gd name="T19" fmla="*/ 411 h 505"/>
                  <a:gd name="T20" fmla="*/ 746 w 1128"/>
                  <a:gd name="T21" fmla="*/ 444 h 505"/>
                  <a:gd name="T22" fmla="*/ 873 w 1128"/>
                  <a:gd name="T23" fmla="*/ 501 h 505"/>
                  <a:gd name="T24" fmla="*/ 1034 w 1128"/>
                  <a:gd name="T25" fmla="*/ 487 h 505"/>
                  <a:gd name="T26" fmla="*/ 1067 w 1128"/>
                  <a:gd name="T27" fmla="*/ 473 h 505"/>
                  <a:gd name="T28" fmla="*/ 1128 w 1128"/>
                  <a:gd name="T29" fmla="*/ 454 h 50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28"/>
                  <a:gd name="T46" fmla="*/ 0 h 505"/>
                  <a:gd name="T47" fmla="*/ 1128 w 1128"/>
                  <a:gd name="T48" fmla="*/ 505 h 50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28" h="505">
                    <a:moveTo>
                      <a:pt x="0" y="0"/>
                    </a:moveTo>
                    <a:cubicBezTo>
                      <a:pt x="27" y="2"/>
                      <a:pt x="54" y="1"/>
                      <a:pt x="80" y="5"/>
                    </a:cubicBezTo>
                    <a:cubicBezTo>
                      <a:pt x="95" y="7"/>
                      <a:pt x="116" y="34"/>
                      <a:pt x="127" y="43"/>
                    </a:cubicBezTo>
                    <a:cubicBezTo>
                      <a:pt x="156" y="66"/>
                      <a:pt x="201" y="102"/>
                      <a:pt x="236" y="114"/>
                    </a:cubicBezTo>
                    <a:cubicBezTo>
                      <a:pt x="248" y="132"/>
                      <a:pt x="256" y="132"/>
                      <a:pt x="274" y="142"/>
                    </a:cubicBezTo>
                    <a:cubicBezTo>
                      <a:pt x="309" y="161"/>
                      <a:pt x="342" y="181"/>
                      <a:pt x="378" y="199"/>
                    </a:cubicBezTo>
                    <a:cubicBezTo>
                      <a:pt x="440" y="230"/>
                      <a:pt x="482" y="286"/>
                      <a:pt x="543" y="317"/>
                    </a:cubicBezTo>
                    <a:cubicBezTo>
                      <a:pt x="559" y="325"/>
                      <a:pt x="564" y="335"/>
                      <a:pt x="581" y="340"/>
                    </a:cubicBezTo>
                    <a:cubicBezTo>
                      <a:pt x="595" y="356"/>
                      <a:pt x="618" y="369"/>
                      <a:pt x="637" y="378"/>
                    </a:cubicBezTo>
                    <a:cubicBezTo>
                      <a:pt x="652" y="393"/>
                      <a:pt x="669" y="404"/>
                      <a:pt x="689" y="411"/>
                    </a:cubicBezTo>
                    <a:cubicBezTo>
                      <a:pt x="705" y="427"/>
                      <a:pt x="724" y="438"/>
                      <a:pt x="746" y="444"/>
                    </a:cubicBezTo>
                    <a:cubicBezTo>
                      <a:pt x="786" y="471"/>
                      <a:pt x="825" y="492"/>
                      <a:pt x="873" y="501"/>
                    </a:cubicBezTo>
                    <a:cubicBezTo>
                      <a:pt x="983" y="497"/>
                      <a:pt x="972" y="505"/>
                      <a:pt x="1034" y="487"/>
                    </a:cubicBezTo>
                    <a:cubicBezTo>
                      <a:pt x="1050" y="469"/>
                      <a:pt x="1035" y="482"/>
                      <a:pt x="1067" y="473"/>
                    </a:cubicBezTo>
                    <a:cubicBezTo>
                      <a:pt x="1085" y="468"/>
                      <a:pt x="1108" y="454"/>
                      <a:pt x="1128" y="454"/>
                    </a:cubicBezTo>
                  </a:path>
                </a:pathLst>
              </a:custGeom>
              <a:noFill/>
              <a:ln w="19050">
                <a:solidFill>
                  <a:srgbClr val="000066"/>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solidFill>
                    <a:srgbClr val="000066"/>
                  </a:solidFill>
                </a:endParaRPr>
              </a:p>
            </p:txBody>
          </p:sp>
          <p:sp>
            <p:nvSpPr>
              <p:cNvPr id="8228" name="Freeform 221"/>
              <p:cNvSpPr>
                <a:spLocks/>
              </p:cNvSpPr>
              <p:nvPr/>
            </p:nvSpPr>
            <p:spPr bwMode="auto">
              <a:xfrm>
                <a:off x="3744" y="576"/>
                <a:ext cx="99" cy="142"/>
              </a:xfrm>
              <a:custGeom>
                <a:avLst/>
                <a:gdLst>
                  <a:gd name="T0" fmla="*/ 104 w 94"/>
                  <a:gd name="T1" fmla="*/ 142 h 142"/>
                  <a:gd name="T2" fmla="*/ 74 w 94"/>
                  <a:gd name="T3" fmla="*/ 24 h 142"/>
                  <a:gd name="T4" fmla="*/ 79 w 94"/>
                  <a:gd name="T5" fmla="*/ 61 h 142"/>
                  <a:gd name="T6" fmla="*/ 67 w 94"/>
                  <a:gd name="T7" fmla="*/ 71 h 142"/>
                  <a:gd name="T8" fmla="*/ 41 w 94"/>
                  <a:gd name="T9" fmla="*/ 28 h 142"/>
                  <a:gd name="T10" fmla="*/ 46 w 94"/>
                  <a:gd name="T11" fmla="*/ 66 h 142"/>
                  <a:gd name="T12" fmla="*/ 53 w 94"/>
                  <a:gd name="T13" fmla="*/ 80 h 142"/>
                  <a:gd name="T14" fmla="*/ 31 w 94"/>
                  <a:gd name="T15" fmla="*/ 42 h 142"/>
                  <a:gd name="T16" fmla="*/ 0 w 94"/>
                  <a:gd name="T17" fmla="*/ 0 h 142"/>
                  <a:gd name="T18" fmla="*/ 4 w 94"/>
                  <a:gd name="T19" fmla="*/ 94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4"/>
                  <a:gd name="T31" fmla="*/ 0 h 142"/>
                  <a:gd name="T32" fmla="*/ 94 w 94"/>
                  <a:gd name="T33" fmla="*/ 142 h 1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4" h="142">
                    <a:moveTo>
                      <a:pt x="94" y="142"/>
                    </a:moveTo>
                    <a:cubicBezTo>
                      <a:pt x="89" y="100"/>
                      <a:pt x="80" y="63"/>
                      <a:pt x="66" y="24"/>
                    </a:cubicBezTo>
                    <a:cubicBezTo>
                      <a:pt x="68" y="36"/>
                      <a:pt x="69" y="49"/>
                      <a:pt x="71" y="61"/>
                    </a:cubicBezTo>
                    <a:cubicBezTo>
                      <a:pt x="75" y="91"/>
                      <a:pt x="81" y="91"/>
                      <a:pt x="61" y="71"/>
                    </a:cubicBezTo>
                    <a:cubicBezTo>
                      <a:pt x="55" y="54"/>
                      <a:pt x="50" y="41"/>
                      <a:pt x="37" y="28"/>
                    </a:cubicBezTo>
                    <a:cubicBezTo>
                      <a:pt x="39" y="41"/>
                      <a:pt x="40" y="53"/>
                      <a:pt x="42" y="66"/>
                    </a:cubicBezTo>
                    <a:cubicBezTo>
                      <a:pt x="43" y="71"/>
                      <a:pt x="51" y="84"/>
                      <a:pt x="47" y="80"/>
                    </a:cubicBezTo>
                    <a:cubicBezTo>
                      <a:pt x="43" y="76"/>
                      <a:pt x="31" y="46"/>
                      <a:pt x="28" y="42"/>
                    </a:cubicBezTo>
                    <a:cubicBezTo>
                      <a:pt x="19" y="28"/>
                      <a:pt x="9" y="14"/>
                      <a:pt x="0" y="0"/>
                    </a:cubicBezTo>
                    <a:cubicBezTo>
                      <a:pt x="5" y="69"/>
                      <a:pt x="4" y="38"/>
                      <a:pt x="4" y="94"/>
                    </a:cubicBezTo>
                  </a:path>
                </a:pathLst>
              </a:custGeom>
              <a:solidFill>
                <a:srgbClr val="000066"/>
              </a:solidFill>
              <a:ln w="19050">
                <a:solidFill>
                  <a:schemeClr val="tx1"/>
                </a:solidFill>
                <a:round/>
                <a:headEnd/>
                <a:tailEnd/>
              </a:ln>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solidFill>
                    <a:srgbClr val="000066"/>
                  </a:solidFill>
                </a:endParaRPr>
              </a:p>
            </p:txBody>
          </p:sp>
          <p:sp>
            <p:nvSpPr>
              <p:cNvPr id="8229" name="Text Box 222"/>
              <p:cNvSpPr txBox="1">
                <a:spLocks noChangeArrowheads="1"/>
              </p:cNvSpPr>
              <p:nvPr/>
            </p:nvSpPr>
            <p:spPr bwMode="auto">
              <a:xfrm>
                <a:off x="3697" y="374"/>
                <a:ext cx="616"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400" b="1">
                    <a:solidFill>
                      <a:srgbClr val="000066"/>
                    </a:solidFill>
                    <a:latin typeface="Bradley Hand ITC" pitchFamily="66" charset="0"/>
                  </a:rPr>
                  <a:t>backing</a:t>
                </a:r>
                <a:endParaRPr lang="en-US" altLang="en-US" sz="1600" b="1">
                  <a:solidFill>
                    <a:srgbClr val="000066"/>
                  </a:solidFill>
                  <a:latin typeface="Bradley Hand ITC" pitchFamily="66" charset="0"/>
                </a:endParaRPr>
              </a:p>
            </p:txBody>
          </p:sp>
        </p:grpSp>
        <p:sp>
          <p:nvSpPr>
            <p:cNvPr id="8225" name="Text Box 223"/>
            <p:cNvSpPr txBox="1">
              <a:spLocks noChangeArrowheads="1"/>
            </p:cNvSpPr>
            <p:nvPr/>
          </p:nvSpPr>
          <p:spPr bwMode="auto">
            <a:xfrm>
              <a:off x="3888" y="557"/>
              <a:ext cx="444"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400" b="1">
                  <a:solidFill>
                    <a:srgbClr val="000066"/>
                  </a:solidFill>
                  <a:latin typeface="Bradley Hand ITC" pitchFamily="66" charset="0"/>
                </a:rPr>
                <a:t>litter</a:t>
              </a:r>
            </a:p>
          </p:txBody>
        </p:sp>
        <p:sp>
          <p:nvSpPr>
            <p:cNvPr id="8226" name="Text Box 224"/>
            <p:cNvSpPr txBox="1">
              <a:spLocks noChangeArrowheads="1"/>
            </p:cNvSpPr>
            <p:nvPr/>
          </p:nvSpPr>
          <p:spPr bwMode="auto">
            <a:xfrm>
              <a:off x="3313" y="653"/>
              <a:ext cx="443"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400" b="1">
                  <a:solidFill>
                    <a:srgbClr val="000066"/>
                  </a:solidFill>
                  <a:latin typeface="Bradley Hand ITC" pitchFamily="66" charset="0"/>
                </a:rPr>
                <a:t>4 hrs</a:t>
              </a:r>
            </a:p>
          </p:txBody>
        </p:sp>
      </p:grpSp>
      <p:sp>
        <p:nvSpPr>
          <p:cNvPr id="174340" name="Text Box 260"/>
          <p:cNvSpPr txBox="1">
            <a:spLocks noChangeArrowheads="1"/>
          </p:cNvSpPr>
          <p:nvPr/>
        </p:nvSpPr>
        <p:spPr bwMode="auto">
          <a:xfrm>
            <a:off x="7026275" y="2882900"/>
            <a:ext cx="3524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solidFill>
                  <a:srgbClr val="000066"/>
                </a:solidFill>
              </a:rPr>
              <a:t>12</a:t>
            </a:r>
          </a:p>
        </p:txBody>
      </p:sp>
      <p:sp>
        <p:nvSpPr>
          <p:cNvPr id="174341" name="Text Box 261"/>
          <p:cNvSpPr txBox="1">
            <a:spLocks noChangeArrowheads="1"/>
          </p:cNvSpPr>
          <p:nvPr/>
        </p:nvSpPr>
        <p:spPr bwMode="auto">
          <a:xfrm>
            <a:off x="7104063" y="2987675"/>
            <a:ext cx="2682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solidFill>
                  <a:srgbClr val="000066"/>
                </a:solidFill>
              </a:rPr>
              <a:t>3</a:t>
            </a:r>
          </a:p>
        </p:txBody>
      </p:sp>
      <p:sp>
        <p:nvSpPr>
          <p:cNvPr id="174342" name="Text Box 262"/>
          <p:cNvSpPr txBox="1">
            <a:spLocks noChangeArrowheads="1"/>
          </p:cNvSpPr>
          <p:nvPr/>
        </p:nvSpPr>
        <p:spPr bwMode="auto">
          <a:xfrm>
            <a:off x="7026275" y="3114675"/>
            <a:ext cx="357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solidFill>
                  <a:srgbClr val="000066"/>
                </a:solidFill>
              </a:rPr>
              <a:t>+2</a:t>
            </a:r>
          </a:p>
        </p:txBody>
      </p:sp>
      <p:sp>
        <p:nvSpPr>
          <p:cNvPr id="174343" name="Text Box 263"/>
          <p:cNvSpPr txBox="1">
            <a:spLocks noChangeArrowheads="1"/>
          </p:cNvSpPr>
          <p:nvPr/>
        </p:nvSpPr>
        <p:spPr bwMode="auto">
          <a:xfrm>
            <a:off x="7119938" y="3227388"/>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solidFill>
                  <a:srgbClr val="000066"/>
                </a:solidFill>
              </a:rPr>
              <a:t>5</a:t>
            </a:r>
          </a:p>
        </p:txBody>
      </p:sp>
      <p:sp>
        <p:nvSpPr>
          <p:cNvPr id="8239" name="Slide Number Placeholder 4"/>
          <p:cNvSpPr txBox="1">
            <a:spLocks noGrp="1"/>
          </p:cNvSpPr>
          <p:nvPr/>
        </p:nvSpPr>
        <p:spPr bwMode="auto">
          <a:xfrm>
            <a:off x="7848600" y="6629400"/>
            <a:ext cx="12446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r"/>
            <a:r>
              <a:rPr lang="en-US" altLang="en-US" sz="1000"/>
              <a:t>12-</a:t>
            </a:r>
            <a:fld id="{7B43083C-B24B-4210-B73A-D0E81EDCAA33}" type="slidenum">
              <a:rPr lang="en-US" altLang="en-US" sz="1000"/>
              <a:pPr algn="r"/>
              <a:t>123</a:t>
            </a:fld>
            <a:r>
              <a:rPr lang="en-US" altLang="en-US" sz="1000"/>
              <a:t>-S290-EP</a:t>
            </a:r>
          </a:p>
        </p:txBody>
      </p:sp>
      <p:pic>
        <p:nvPicPr>
          <p:cNvPr id="4" name="u12_64.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15048" t="4753" r="11799" b="5937"/>
          <a:stretch/>
        </p:blipFill>
        <p:spPr>
          <a:xfrm>
            <a:off x="457315" y="600614"/>
            <a:ext cx="3826576" cy="2627822"/>
          </a:xfrm>
          <a:prstGeom prst="rect">
            <a:avLst/>
          </a:prstGeom>
          <a:ln w="107950" cap="rnd">
            <a:solidFill>
              <a:srgbClr val="C8C6BD"/>
            </a:solidFill>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171450" prst="hardEdge"/>
            <a:extrusionClr>
              <a:srgbClr val="FFFFFF"/>
            </a:extrusionClr>
          </a:sp3d>
        </p:spPr>
      </p:pic>
      <p:sp>
        <p:nvSpPr>
          <p:cNvPr id="44" name="TextBox 43"/>
          <p:cNvSpPr txBox="1"/>
          <p:nvPr/>
        </p:nvSpPr>
        <p:spPr>
          <a:xfrm>
            <a:off x="346790" y="3304401"/>
            <a:ext cx="3582955" cy="276999"/>
          </a:xfrm>
          <a:prstGeom prst="rect">
            <a:avLst/>
          </a:prstGeom>
          <a:noFill/>
        </p:spPr>
        <p:txBody>
          <a:bodyPr wrap="square" rtlCol="0">
            <a:spAutoFit/>
          </a:bodyPr>
          <a:lstStyle/>
          <a:p>
            <a:r>
              <a:rPr lang="en-US" sz="1200" dirty="0" smtClean="0"/>
              <a:t>Click image to play video clip</a:t>
            </a:r>
            <a:endParaRPr lang="en-US" sz="1200"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33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419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419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419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419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419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420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420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420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42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421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421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7421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7434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7434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7434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743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4"/>
                    </p:tgtEl>
                  </p:cond>
                </p:stCondLst>
                <p:endSync evt="end" delay="0">
                  <p:rtn val="all"/>
                </p:endSync>
                <p:childTnLst>
                  <p:par>
                    <p:cTn id="50" fill="hold">
                      <p:stCondLst>
                        <p:cond delay="0"/>
                      </p:stCondLst>
                      <p:childTnLst>
                        <p:par>
                          <p:cTn id="51" fill="hold">
                            <p:stCondLst>
                              <p:cond delay="0"/>
                            </p:stCondLst>
                            <p:childTnLst>
                              <p:par>
                                <p:cTn id="52" presetID="2" presetClass="mediacall" presetSubtype="0" fill="hold" nodeType="clickEffect">
                                  <p:stCondLst>
                                    <p:cond delay="0"/>
                                  </p:stCondLst>
                                  <p:childTnLst>
                                    <p:cmd type="call" cmd="togglePause">
                                      <p:cBhvr>
                                        <p:cTn id="53" dur="1" fill="hold"/>
                                        <p:tgtEl>
                                          <p:spTgt spid="4"/>
                                        </p:tgtEl>
                                      </p:cBhvr>
                                    </p:cmd>
                                  </p:childTnLst>
                                </p:cTn>
                              </p:par>
                            </p:childTnLst>
                          </p:cTn>
                        </p:par>
                      </p:childTnLst>
                    </p:cTn>
                  </p:par>
                </p:childTnLst>
              </p:cTn>
              <p:nextCondLst>
                <p:cond evt="onClick" delay="0">
                  <p:tgtEl>
                    <p:spTgt spid="4"/>
                  </p:tgtEl>
                </p:cond>
              </p:nextCondLst>
            </p:seq>
            <p:video fullScrn="1">
              <p:cMediaNode vol="80000">
                <p:cTn id="54" fill="hold" display="0">
                  <p:stCondLst>
                    <p:cond delay="indefinite"/>
                  </p:stCondLst>
                </p:cTn>
                <p:tgtEl>
                  <p:spTgt spid="4"/>
                </p:tgtEl>
              </p:cMediaNode>
            </p:video>
          </p:childTnLst>
        </p:cTn>
      </p:par>
    </p:tnLst>
    <p:bldLst>
      <p:bldP spid="174331" grpId="0"/>
      <p:bldP spid="174195" grpId="0"/>
      <p:bldP spid="174196" grpId="0"/>
      <p:bldP spid="174197" grpId="0"/>
      <p:bldP spid="174198" grpId="0"/>
      <p:bldP spid="174199" grpId="0"/>
      <p:bldP spid="174200" grpId="0"/>
      <p:bldP spid="174201" grpId="0"/>
      <p:bldP spid="174202" grpId="0"/>
      <p:bldP spid="174211" grpId="0"/>
      <p:bldP spid="174212" grpId="0"/>
      <p:bldP spid="174213" grpId="0"/>
      <p:bldP spid="174214" grpId="0"/>
      <p:bldP spid="174340" grpId="0"/>
      <p:bldP spid="174341" grpId="0"/>
      <p:bldP spid="174342" grpId="0"/>
      <p:bldP spid="17434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Number Placeholder 3"/>
          <p:cNvSpPr>
            <a:spLocks noGrp="1"/>
          </p:cNvSpPr>
          <p:nvPr>
            <p:ph type="sldNum" sz="quarter" idx="4294967295"/>
          </p:nvPr>
        </p:nvSpPr>
        <p:spPr bwMode="auto">
          <a:xfrm>
            <a:off x="6959600" y="6537325"/>
            <a:ext cx="2133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r"/>
            <a:r>
              <a:rPr lang="en-US" altLang="en-US" sz="1400"/>
              <a:t>12-</a:t>
            </a:r>
            <a:fld id="{AD10D793-AF41-4620-B246-FA4D602E6A2D}" type="slidenum">
              <a:rPr lang="en-US" altLang="en-US" sz="1400"/>
              <a:pPr algn="r"/>
              <a:t>124</a:t>
            </a:fld>
            <a:r>
              <a:rPr lang="en-US" altLang="en-US" sz="1400"/>
              <a:t>-S290-EP</a:t>
            </a:r>
          </a:p>
        </p:txBody>
      </p:sp>
      <p:pic>
        <p:nvPicPr>
          <p:cNvPr id="123907" name="Picture 2" descr="bluegreen swirl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9196388"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8" name="Rectangle 3"/>
          <p:cNvSpPr>
            <a:spLocks noChangeArrowheads="1"/>
          </p:cNvSpPr>
          <p:nvPr/>
        </p:nvSpPr>
        <p:spPr bwMode="auto">
          <a:xfrm>
            <a:off x="2514600" y="990600"/>
            <a:ext cx="6096000" cy="5334000"/>
          </a:xfrm>
          <a:prstGeom prst="rect">
            <a:avLst/>
          </a:prstGeom>
          <a:solidFill>
            <a:schemeClr val="bg1"/>
          </a:solidFill>
          <a:ln w="25400">
            <a:solidFill>
              <a:schemeClr val="tx1"/>
            </a:solidFill>
            <a:miter lim="800000"/>
            <a:headEnd/>
            <a:tailEnd/>
          </a:ln>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p>
        </p:txBody>
      </p:sp>
      <p:sp>
        <p:nvSpPr>
          <p:cNvPr id="123909" name="Rectangle 4"/>
          <p:cNvSpPr>
            <a:spLocks noChangeArrowheads="1"/>
          </p:cNvSpPr>
          <p:nvPr/>
        </p:nvSpPr>
        <p:spPr bwMode="auto">
          <a:xfrm>
            <a:off x="790575" y="234950"/>
            <a:ext cx="777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r>
              <a:rPr lang="en-US" altLang="en-US" sz="3600" b="1"/>
              <a:t>ROS-Ratio Table</a:t>
            </a:r>
          </a:p>
        </p:txBody>
      </p:sp>
      <p:sp>
        <p:nvSpPr>
          <p:cNvPr id="301061" name="Oval 5"/>
          <p:cNvSpPr>
            <a:spLocks noChangeArrowheads="1"/>
          </p:cNvSpPr>
          <p:nvPr/>
        </p:nvSpPr>
        <p:spPr bwMode="auto">
          <a:xfrm>
            <a:off x="2743200" y="3886200"/>
            <a:ext cx="457200" cy="304800"/>
          </a:xfrm>
          <a:prstGeom prst="ellipse">
            <a:avLst/>
          </a:prstGeom>
          <a:noFill/>
          <a:ln w="3810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p>
        </p:txBody>
      </p:sp>
      <p:sp>
        <p:nvSpPr>
          <p:cNvPr id="301062" name="Oval 6"/>
          <p:cNvSpPr>
            <a:spLocks noChangeArrowheads="1"/>
          </p:cNvSpPr>
          <p:nvPr/>
        </p:nvSpPr>
        <p:spPr bwMode="auto">
          <a:xfrm>
            <a:off x="3505200" y="1295400"/>
            <a:ext cx="685800" cy="685800"/>
          </a:xfrm>
          <a:prstGeom prst="ellipse">
            <a:avLst/>
          </a:prstGeom>
          <a:noFill/>
          <a:ln w="3810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p>
        </p:txBody>
      </p:sp>
      <p:sp>
        <p:nvSpPr>
          <p:cNvPr id="123913" name="Line 8"/>
          <p:cNvSpPr>
            <a:spLocks noChangeShapeType="1"/>
          </p:cNvSpPr>
          <p:nvPr/>
        </p:nvSpPr>
        <p:spPr bwMode="auto">
          <a:xfrm>
            <a:off x="6858000" y="990600"/>
            <a:ext cx="0" cy="53340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1065" name="Text Box 9"/>
          <p:cNvSpPr txBox="1">
            <a:spLocks noChangeArrowheads="1"/>
          </p:cNvSpPr>
          <p:nvPr/>
        </p:nvSpPr>
        <p:spPr bwMode="auto">
          <a:xfrm>
            <a:off x="4267200" y="990600"/>
            <a:ext cx="2432050" cy="284163"/>
          </a:xfrm>
          <a:prstGeom prst="rect">
            <a:avLst/>
          </a:prstGeom>
          <a:noFill/>
          <a:ln w="9525">
            <a:solidFill>
              <a:schemeClr val="tx1"/>
            </a:solidFill>
            <a:miter lim="800000"/>
            <a:headEnd/>
            <a:tailEnd/>
          </a:ln>
          <a:effec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t>EWS biggest in </a:t>
            </a:r>
            <a:r>
              <a:rPr lang="en-US" altLang="en-US" sz="1200" b="1">
                <a:effectLst>
                  <a:outerShdw blurRad="38100" dist="38100" dir="2700000" algn="tl">
                    <a:srgbClr val="C0C0C0"/>
                  </a:outerShdw>
                </a:effectLst>
              </a:rPr>
              <a:t>faster</a:t>
            </a:r>
            <a:r>
              <a:rPr lang="en-US" altLang="en-US" sz="1200" b="1"/>
              <a:t> fuel type</a:t>
            </a:r>
          </a:p>
        </p:txBody>
      </p:sp>
      <p:sp>
        <p:nvSpPr>
          <p:cNvPr id="123915" name="Text Box 10"/>
          <p:cNvSpPr txBox="1">
            <a:spLocks noChangeArrowheads="1"/>
          </p:cNvSpPr>
          <p:nvPr/>
        </p:nvSpPr>
        <p:spPr bwMode="auto">
          <a:xfrm>
            <a:off x="7010400" y="990600"/>
            <a:ext cx="1501775" cy="2841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t>EWS less in grass</a:t>
            </a:r>
          </a:p>
        </p:txBody>
      </p:sp>
      <p:sp>
        <p:nvSpPr>
          <p:cNvPr id="123918" name="Text Box 13"/>
          <p:cNvSpPr txBox="1">
            <a:spLocks noChangeArrowheads="1"/>
          </p:cNvSpPr>
          <p:nvPr/>
        </p:nvSpPr>
        <p:spPr bwMode="auto">
          <a:xfrm>
            <a:off x="3473450" y="1417638"/>
            <a:ext cx="717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r>
              <a:rPr lang="en-US" altLang="en-US" sz="1200" b="1"/>
              <a:t>No fuel</a:t>
            </a:r>
          </a:p>
          <a:p>
            <a:pPr algn="ctr" eaLnBrk="1" hangingPunct="1"/>
            <a:r>
              <a:rPr lang="en-US" altLang="en-US" sz="1200" b="1"/>
              <a:t>change</a:t>
            </a:r>
          </a:p>
        </p:txBody>
      </p:sp>
      <p:sp>
        <p:nvSpPr>
          <p:cNvPr id="301070" name="Text Box 14"/>
          <p:cNvSpPr txBox="1">
            <a:spLocks noChangeArrowheads="1"/>
          </p:cNvSpPr>
          <p:nvPr/>
        </p:nvSpPr>
        <p:spPr bwMode="auto">
          <a:xfrm>
            <a:off x="4343400" y="1265238"/>
            <a:ext cx="709613" cy="639762"/>
          </a:xfrm>
          <a:prstGeom prst="rect">
            <a:avLst/>
          </a:prstGeom>
          <a:noFill/>
          <a:ln w="9525">
            <a:noFill/>
            <a:miter lim="800000"/>
            <a:headEnd/>
            <a:tailEnd/>
          </a:ln>
          <a:effec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t>Litter</a:t>
            </a:r>
          </a:p>
          <a:p>
            <a:pPr eaLnBrk="1" hangingPunct="1"/>
            <a:r>
              <a:rPr lang="en-US" altLang="en-US" sz="1200" b="1"/>
              <a:t>to/from</a:t>
            </a:r>
          </a:p>
          <a:p>
            <a:pPr eaLnBrk="1" hangingPunct="1"/>
            <a:r>
              <a:rPr lang="en-US" altLang="en-US" sz="1200" b="1">
                <a:effectLst>
                  <a:outerShdw blurRad="38100" dist="38100" dir="2700000" algn="tl">
                    <a:srgbClr val="C0C0C0"/>
                  </a:outerShdw>
                </a:effectLst>
              </a:rPr>
              <a:t>Crown</a:t>
            </a:r>
          </a:p>
        </p:txBody>
      </p:sp>
      <p:sp>
        <p:nvSpPr>
          <p:cNvPr id="301071" name="Text Box 15"/>
          <p:cNvSpPr txBox="1">
            <a:spLocks noChangeArrowheads="1"/>
          </p:cNvSpPr>
          <p:nvPr/>
        </p:nvSpPr>
        <p:spPr bwMode="auto">
          <a:xfrm>
            <a:off x="5257800" y="1265238"/>
            <a:ext cx="709613" cy="639762"/>
          </a:xfrm>
          <a:prstGeom prst="rect">
            <a:avLst/>
          </a:prstGeom>
          <a:noFill/>
          <a:ln w="9525">
            <a:noFill/>
            <a:miter lim="800000"/>
            <a:headEnd/>
            <a:tailEnd/>
          </a:ln>
          <a:effec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t>Litter</a:t>
            </a:r>
          </a:p>
          <a:p>
            <a:pPr eaLnBrk="1" hangingPunct="1"/>
            <a:r>
              <a:rPr lang="en-US" altLang="en-US" sz="1200" b="1"/>
              <a:t>to/from</a:t>
            </a:r>
          </a:p>
          <a:p>
            <a:pPr eaLnBrk="1" hangingPunct="1"/>
            <a:r>
              <a:rPr lang="en-US" altLang="en-US" sz="1200" b="1">
                <a:effectLst>
                  <a:outerShdw blurRad="38100" dist="38100" dir="2700000" algn="tl">
                    <a:srgbClr val="C0C0C0"/>
                  </a:outerShdw>
                </a:effectLst>
              </a:rPr>
              <a:t>Grass</a:t>
            </a:r>
          </a:p>
        </p:txBody>
      </p:sp>
      <p:sp>
        <p:nvSpPr>
          <p:cNvPr id="301072" name="Text Box 16"/>
          <p:cNvSpPr txBox="1">
            <a:spLocks noChangeArrowheads="1"/>
          </p:cNvSpPr>
          <p:nvPr/>
        </p:nvSpPr>
        <p:spPr bwMode="auto">
          <a:xfrm>
            <a:off x="6096000" y="1265238"/>
            <a:ext cx="709613" cy="639762"/>
          </a:xfrm>
          <a:prstGeom prst="rect">
            <a:avLst/>
          </a:prstGeom>
          <a:noFill/>
          <a:ln w="9525">
            <a:noFill/>
            <a:miter lim="800000"/>
            <a:headEnd/>
            <a:tailEnd/>
          </a:ln>
          <a:effec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t>Crown</a:t>
            </a:r>
          </a:p>
          <a:p>
            <a:pPr eaLnBrk="1" hangingPunct="1"/>
            <a:r>
              <a:rPr lang="en-US" altLang="en-US" sz="1200" b="1"/>
              <a:t>to/from</a:t>
            </a:r>
          </a:p>
          <a:p>
            <a:pPr eaLnBrk="1" hangingPunct="1"/>
            <a:r>
              <a:rPr lang="en-US" altLang="en-US" sz="1200" b="1">
                <a:effectLst>
                  <a:outerShdw blurRad="38100" dist="38100" dir="2700000" algn="tl">
                    <a:srgbClr val="C0C0C0"/>
                  </a:outerShdw>
                </a:effectLst>
              </a:rPr>
              <a:t>Grass</a:t>
            </a:r>
          </a:p>
        </p:txBody>
      </p:sp>
      <p:sp>
        <p:nvSpPr>
          <p:cNvPr id="123922" name="Text Box 17"/>
          <p:cNvSpPr txBox="1">
            <a:spLocks noChangeArrowheads="1"/>
          </p:cNvSpPr>
          <p:nvPr/>
        </p:nvSpPr>
        <p:spPr bwMode="auto">
          <a:xfrm>
            <a:off x="2667000" y="1417638"/>
            <a:ext cx="5524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t>EWS</a:t>
            </a:r>
          </a:p>
          <a:p>
            <a:pPr eaLnBrk="1" hangingPunct="1"/>
            <a:r>
              <a:rPr lang="en-US" altLang="en-US" sz="1200" b="1"/>
              <a:t>Ratio</a:t>
            </a:r>
          </a:p>
        </p:txBody>
      </p:sp>
      <p:sp>
        <p:nvSpPr>
          <p:cNvPr id="123923" name="Text Box 18"/>
          <p:cNvSpPr txBox="1">
            <a:spLocks noChangeArrowheads="1"/>
          </p:cNvSpPr>
          <p:nvPr/>
        </p:nvSpPr>
        <p:spPr bwMode="auto">
          <a:xfrm>
            <a:off x="6934200" y="1265238"/>
            <a:ext cx="70485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t>Crown</a:t>
            </a:r>
          </a:p>
          <a:p>
            <a:pPr eaLnBrk="1" hangingPunct="1"/>
            <a:r>
              <a:rPr lang="en-US" altLang="en-US" sz="1200" b="1"/>
              <a:t>to/from</a:t>
            </a:r>
          </a:p>
          <a:p>
            <a:pPr eaLnBrk="1" hangingPunct="1"/>
            <a:r>
              <a:rPr lang="en-US" altLang="en-US" sz="1200" b="1"/>
              <a:t>Grass</a:t>
            </a:r>
          </a:p>
        </p:txBody>
      </p:sp>
      <p:sp>
        <p:nvSpPr>
          <p:cNvPr id="123924" name="Text Box 19"/>
          <p:cNvSpPr txBox="1">
            <a:spLocks noChangeArrowheads="1"/>
          </p:cNvSpPr>
          <p:nvPr/>
        </p:nvSpPr>
        <p:spPr bwMode="auto">
          <a:xfrm>
            <a:off x="7848600" y="1265238"/>
            <a:ext cx="70485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t>Litter</a:t>
            </a:r>
          </a:p>
          <a:p>
            <a:pPr eaLnBrk="1" hangingPunct="1"/>
            <a:r>
              <a:rPr lang="en-US" altLang="en-US" sz="1200" b="1"/>
              <a:t>to/from</a:t>
            </a:r>
          </a:p>
          <a:p>
            <a:pPr eaLnBrk="1" hangingPunct="1"/>
            <a:r>
              <a:rPr lang="en-US" altLang="en-US" sz="1200" b="1"/>
              <a:t>Grass</a:t>
            </a:r>
          </a:p>
        </p:txBody>
      </p:sp>
      <p:grpSp>
        <p:nvGrpSpPr>
          <p:cNvPr id="123925" name="Group 159"/>
          <p:cNvGrpSpPr>
            <a:grpSpLocks/>
          </p:cNvGrpSpPr>
          <p:nvPr/>
        </p:nvGrpSpPr>
        <p:grpSpPr bwMode="auto">
          <a:xfrm>
            <a:off x="2514600" y="1971675"/>
            <a:ext cx="6096000" cy="4368800"/>
            <a:chOff x="1584" y="816"/>
            <a:chExt cx="3840" cy="2752"/>
          </a:xfrm>
        </p:grpSpPr>
        <p:sp>
          <p:nvSpPr>
            <p:cNvPr id="123926" name="Rectangle 160"/>
            <p:cNvSpPr>
              <a:spLocks noChangeArrowheads="1"/>
            </p:cNvSpPr>
            <p:nvPr/>
          </p:nvSpPr>
          <p:spPr bwMode="auto">
            <a:xfrm>
              <a:off x="4875" y="3396"/>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10</a:t>
              </a:r>
            </a:p>
          </p:txBody>
        </p:sp>
        <p:sp>
          <p:nvSpPr>
            <p:cNvPr id="123927" name="Rectangle 161"/>
            <p:cNvSpPr>
              <a:spLocks noChangeArrowheads="1"/>
            </p:cNvSpPr>
            <p:nvPr/>
          </p:nvSpPr>
          <p:spPr bwMode="auto">
            <a:xfrm>
              <a:off x="4327" y="3396"/>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40</a:t>
              </a:r>
            </a:p>
          </p:txBody>
        </p:sp>
        <p:sp>
          <p:nvSpPr>
            <p:cNvPr id="123928" name="Rectangle 162"/>
            <p:cNvSpPr>
              <a:spLocks noChangeArrowheads="1"/>
            </p:cNvSpPr>
            <p:nvPr/>
          </p:nvSpPr>
          <p:spPr bwMode="auto">
            <a:xfrm>
              <a:off x="3778" y="3396"/>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endParaRPr lang="en-US" altLang="en-US" sz="1200" b="1"/>
            </a:p>
          </p:txBody>
        </p:sp>
        <p:sp>
          <p:nvSpPr>
            <p:cNvPr id="123929" name="Rectangle 163"/>
            <p:cNvSpPr>
              <a:spLocks noChangeArrowheads="1"/>
            </p:cNvSpPr>
            <p:nvPr/>
          </p:nvSpPr>
          <p:spPr bwMode="auto">
            <a:xfrm>
              <a:off x="3230" y="3396"/>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2200</a:t>
              </a:r>
            </a:p>
          </p:txBody>
        </p:sp>
        <p:sp>
          <p:nvSpPr>
            <p:cNvPr id="123930" name="Rectangle 164"/>
            <p:cNvSpPr>
              <a:spLocks noChangeArrowheads="1"/>
            </p:cNvSpPr>
            <p:nvPr/>
          </p:nvSpPr>
          <p:spPr bwMode="auto">
            <a:xfrm>
              <a:off x="2681" y="3396"/>
              <a:ext cx="549"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500</a:t>
              </a:r>
            </a:p>
          </p:txBody>
        </p:sp>
        <p:sp>
          <p:nvSpPr>
            <p:cNvPr id="123931" name="Rectangle 165"/>
            <p:cNvSpPr>
              <a:spLocks noChangeArrowheads="1"/>
            </p:cNvSpPr>
            <p:nvPr/>
          </p:nvSpPr>
          <p:spPr bwMode="auto">
            <a:xfrm>
              <a:off x="2133" y="3396"/>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140</a:t>
              </a:r>
            </a:p>
          </p:txBody>
        </p:sp>
        <p:sp>
          <p:nvSpPr>
            <p:cNvPr id="123932" name="Rectangle 166"/>
            <p:cNvSpPr>
              <a:spLocks noChangeArrowheads="1"/>
            </p:cNvSpPr>
            <p:nvPr/>
          </p:nvSpPr>
          <p:spPr bwMode="auto">
            <a:xfrm>
              <a:off x="1584" y="3396"/>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60</a:t>
              </a:r>
            </a:p>
          </p:txBody>
        </p:sp>
        <p:sp>
          <p:nvSpPr>
            <p:cNvPr id="123933" name="Rectangle 167"/>
            <p:cNvSpPr>
              <a:spLocks noChangeArrowheads="1"/>
            </p:cNvSpPr>
            <p:nvPr/>
          </p:nvSpPr>
          <p:spPr bwMode="auto">
            <a:xfrm>
              <a:off x="4875" y="3224"/>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8</a:t>
              </a:r>
            </a:p>
          </p:txBody>
        </p:sp>
        <p:sp>
          <p:nvSpPr>
            <p:cNvPr id="123934" name="Rectangle 168"/>
            <p:cNvSpPr>
              <a:spLocks noChangeArrowheads="1"/>
            </p:cNvSpPr>
            <p:nvPr/>
          </p:nvSpPr>
          <p:spPr bwMode="auto">
            <a:xfrm>
              <a:off x="4327" y="3224"/>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30</a:t>
              </a:r>
            </a:p>
          </p:txBody>
        </p:sp>
        <p:sp>
          <p:nvSpPr>
            <p:cNvPr id="123935" name="Rectangle 169"/>
            <p:cNvSpPr>
              <a:spLocks noChangeArrowheads="1"/>
            </p:cNvSpPr>
            <p:nvPr/>
          </p:nvSpPr>
          <p:spPr bwMode="auto">
            <a:xfrm>
              <a:off x="3778" y="3224"/>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endParaRPr lang="en-US" altLang="en-US" sz="1200" b="1"/>
            </a:p>
          </p:txBody>
        </p:sp>
        <p:sp>
          <p:nvSpPr>
            <p:cNvPr id="123936" name="Rectangle 170"/>
            <p:cNvSpPr>
              <a:spLocks noChangeArrowheads="1"/>
            </p:cNvSpPr>
            <p:nvPr/>
          </p:nvSpPr>
          <p:spPr bwMode="auto">
            <a:xfrm>
              <a:off x="3230" y="3224"/>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1800</a:t>
              </a:r>
            </a:p>
          </p:txBody>
        </p:sp>
        <p:sp>
          <p:nvSpPr>
            <p:cNvPr id="123937" name="Rectangle 171"/>
            <p:cNvSpPr>
              <a:spLocks noChangeArrowheads="1"/>
            </p:cNvSpPr>
            <p:nvPr/>
          </p:nvSpPr>
          <p:spPr bwMode="auto">
            <a:xfrm>
              <a:off x="2681" y="3224"/>
              <a:ext cx="549"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400</a:t>
              </a:r>
            </a:p>
          </p:txBody>
        </p:sp>
        <p:sp>
          <p:nvSpPr>
            <p:cNvPr id="123938" name="Rectangle 172"/>
            <p:cNvSpPr>
              <a:spLocks noChangeArrowheads="1"/>
            </p:cNvSpPr>
            <p:nvPr/>
          </p:nvSpPr>
          <p:spPr bwMode="auto">
            <a:xfrm>
              <a:off x="2133" y="3224"/>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110</a:t>
              </a:r>
            </a:p>
          </p:txBody>
        </p:sp>
        <p:sp>
          <p:nvSpPr>
            <p:cNvPr id="123939" name="Rectangle 173"/>
            <p:cNvSpPr>
              <a:spLocks noChangeArrowheads="1"/>
            </p:cNvSpPr>
            <p:nvPr/>
          </p:nvSpPr>
          <p:spPr bwMode="auto">
            <a:xfrm>
              <a:off x="1584" y="3224"/>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50</a:t>
              </a:r>
            </a:p>
          </p:txBody>
        </p:sp>
        <p:sp>
          <p:nvSpPr>
            <p:cNvPr id="123940" name="Rectangle 174"/>
            <p:cNvSpPr>
              <a:spLocks noChangeArrowheads="1"/>
            </p:cNvSpPr>
            <p:nvPr/>
          </p:nvSpPr>
          <p:spPr bwMode="auto">
            <a:xfrm>
              <a:off x="4875" y="3052"/>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6</a:t>
              </a:r>
            </a:p>
          </p:txBody>
        </p:sp>
        <p:sp>
          <p:nvSpPr>
            <p:cNvPr id="123941" name="Rectangle 175"/>
            <p:cNvSpPr>
              <a:spLocks noChangeArrowheads="1"/>
            </p:cNvSpPr>
            <p:nvPr/>
          </p:nvSpPr>
          <p:spPr bwMode="auto">
            <a:xfrm>
              <a:off x="4327" y="3052"/>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25</a:t>
              </a:r>
            </a:p>
          </p:txBody>
        </p:sp>
        <p:sp>
          <p:nvSpPr>
            <p:cNvPr id="123942" name="Rectangle 176"/>
            <p:cNvSpPr>
              <a:spLocks noChangeArrowheads="1"/>
            </p:cNvSpPr>
            <p:nvPr/>
          </p:nvSpPr>
          <p:spPr bwMode="auto">
            <a:xfrm>
              <a:off x="3778" y="3052"/>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endParaRPr lang="en-US" altLang="en-US" sz="1200" b="1"/>
            </a:p>
          </p:txBody>
        </p:sp>
        <p:sp>
          <p:nvSpPr>
            <p:cNvPr id="123943" name="Rectangle 177"/>
            <p:cNvSpPr>
              <a:spLocks noChangeArrowheads="1"/>
            </p:cNvSpPr>
            <p:nvPr/>
          </p:nvSpPr>
          <p:spPr bwMode="auto">
            <a:xfrm>
              <a:off x="3230" y="3052"/>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1300</a:t>
              </a:r>
            </a:p>
          </p:txBody>
        </p:sp>
        <p:sp>
          <p:nvSpPr>
            <p:cNvPr id="123944" name="Rectangle 178"/>
            <p:cNvSpPr>
              <a:spLocks noChangeArrowheads="1"/>
            </p:cNvSpPr>
            <p:nvPr/>
          </p:nvSpPr>
          <p:spPr bwMode="auto">
            <a:xfrm>
              <a:off x="2681" y="3052"/>
              <a:ext cx="549"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300</a:t>
              </a:r>
            </a:p>
          </p:txBody>
        </p:sp>
        <p:sp>
          <p:nvSpPr>
            <p:cNvPr id="123945" name="Rectangle 179"/>
            <p:cNvSpPr>
              <a:spLocks noChangeArrowheads="1"/>
            </p:cNvSpPr>
            <p:nvPr/>
          </p:nvSpPr>
          <p:spPr bwMode="auto">
            <a:xfrm>
              <a:off x="2133" y="3052"/>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80</a:t>
              </a:r>
            </a:p>
          </p:txBody>
        </p:sp>
        <p:sp>
          <p:nvSpPr>
            <p:cNvPr id="123946" name="Rectangle 180"/>
            <p:cNvSpPr>
              <a:spLocks noChangeArrowheads="1"/>
            </p:cNvSpPr>
            <p:nvPr/>
          </p:nvSpPr>
          <p:spPr bwMode="auto">
            <a:xfrm>
              <a:off x="1584" y="3052"/>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40</a:t>
              </a:r>
            </a:p>
          </p:txBody>
        </p:sp>
        <p:sp>
          <p:nvSpPr>
            <p:cNvPr id="123947" name="Rectangle 181"/>
            <p:cNvSpPr>
              <a:spLocks noChangeArrowheads="1"/>
            </p:cNvSpPr>
            <p:nvPr/>
          </p:nvSpPr>
          <p:spPr bwMode="auto">
            <a:xfrm>
              <a:off x="4875" y="2880"/>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4</a:t>
              </a:r>
            </a:p>
          </p:txBody>
        </p:sp>
        <p:sp>
          <p:nvSpPr>
            <p:cNvPr id="123948" name="Rectangle 182"/>
            <p:cNvSpPr>
              <a:spLocks noChangeArrowheads="1"/>
            </p:cNvSpPr>
            <p:nvPr/>
          </p:nvSpPr>
          <p:spPr bwMode="auto">
            <a:xfrm>
              <a:off x="4327" y="2880"/>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17</a:t>
              </a:r>
            </a:p>
          </p:txBody>
        </p:sp>
        <p:sp>
          <p:nvSpPr>
            <p:cNvPr id="123949" name="Rectangle 183"/>
            <p:cNvSpPr>
              <a:spLocks noChangeArrowheads="1"/>
            </p:cNvSpPr>
            <p:nvPr/>
          </p:nvSpPr>
          <p:spPr bwMode="auto">
            <a:xfrm>
              <a:off x="3778" y="2880"/>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endParaRPr lang="en-US" altLang="en-US" sz="1200" b="1"/>
            </a:p>
          </p:txBody>
        </p:sp>
        <p:sp>
          <p:nvSpPr>
            <p:cNvPr id="123950" name="Rectangle 184"/>
            <p:cNvSpPr>
              <a:spLocks noChangeArrowheads="1"/>
            </p:cNvSpPr>
            <p:nvPr/>
          </p:nvSpPr>
          <p:spPr bwMode="auto">
            <a:xfrm>
              <a:off x="3230" y="2880"/>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1000</a:t>
              </a:r>
            </a:p>
          </p:txBody>
        </p:sp>
        <p:sp>
          <p:nvSpPr>
            <p:cNvPr id="123951" name="Rectangle 185"/>
            <p:cNvSpPr>
              <a:spLocks noChangeArrowheads="1"/>
            </p:cNvSpPr>
            <p:nvPr/>
          </p:nvSpPr>
          <p:spPr bwMode="auto">
            <a:xfrm>
              <a:off x="2681" y="2880"/>
              <a:ext cx="549"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220</a:t>
              </a:r>
            </a:p>
          </p:txBody>
        </p:sp>
        <p:sp>
          <p:nvSpPr>
            <p:cNvPr id="123952" name="Rectangle 186"/>
            <p:cNvSpPr>
              <a:spLocks noChangeArrowheads="1"/>
            </p:cNvSpPr>
            <p:nvPr/>
          </p:nvSpPr>
          <p:spPr bwMode="auto">
            <a:xfrm>
              <a:off x="2133" y="2880"/>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60</a:t>
              </a:r>
            </a:p>
          </p:txBody>
        </p:sp>
        <p:sp>
          <p:nvSpPr>
            <p:cNvPr id="123953" name="Rectangle 187"/>
            <p:cNvSpPr>
              <a:spLocks noChangeArrowheads="1"/>
            </p:cNvSpPr>
            <p:nvPr/>
          </p:nvSpPr>
          <p:spPr bwMode="auto">
            <a:xfrm>
              <a:off x="1584" y="2880"/>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30</a:t>
              </a:r>
            </a:p>
          </p:txBody>
        </p:sp>
        <p:sp>
          <p:nvSpPr>
            <p:cNvPr id="123954" name="Rectangle 188"/>
            <p:cNvSpPr>
              <a:spLocks noChangeArrowheads="1"/>
            </p:cNvSpPr>
            <p:nvPr/>
          </p:nvSpPr>
          <p:spPr bwMode="auto">
            <a:xfrm>
              <a:off x="4875" y="2708"/>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a:t>
              </a:r>
            </a:p>
          </p:txBody>
        </p:sp>
        <p:sp>
          <p:nvSpPr>
            <p:cNvPr id="123955" name="Rectangle 189"/>
            <p:cNvSpPr>
              <a:spLocks noChangeArrowheads="1"/>
            </p:cNvSpPr>
            <p:nvPr/>
          </p:nvSpPr>
          <p:spPr bwMode="auto">
            <a:xfrm>
              <a:off x="4327" y="2708"/>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13</a:t>
              </a:r>
            </a:p>
          </p:txBody>
        </p:sp>
        <p:sp>
          <p:nvSpPr>
            <p:cNvPr id="123956" name="Rectangle 190"/>
            <p:cNvSpPr>
              <a:spLocks noChangeArrowheads="1"/>
            </p:cNvSpPr>
            <p:nvPr/>
          </p:nvSpPr>
          <p:spPr bwMode="auto">
            <a:xfrm>
              <a:off x="3778" y="2708"/>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endParaRPr lang="en-US" altLang="en-US" sz="1200" b="1"/>
            </a:p>
          </p:txBody>
        </p:sp>
        <p:sp>
          <p:nvSpPr>
            <p:cNvPr id="123957" name="Rectangle 191"/>
            <p:cNvSpPr>
              <a:spLocks noChangeArrowheads="1"/>
            </p:cNvSpPr>
            <p:nvPr/>
          </p:nvSpPr>
          <p:spPr bwMode="auto">
            <a:xfrm>
              <a:off x="3230" y="2708"/>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700</a:t>
              </a:r>
            </a:p>
          </p:txBody>
        </p:sp>
        <p:sp>
          <p:nvSpPr>
            <p:cNvPr id="123958" name="Rectangle 192"/>
            <p:cNvSpPr>
              <a:spLocks noChangeArrowheads="1"/>
            </p:cNvSpPr>
            <p:nvPr/>
          </p:nvSpPr>
          <p:spPr bwMode="auto">
            <a:xfrm>
              <a:off x="2681" y="2708"/>
              <a:ext cx="549"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180</a:t>
              </a:r>
            </a:p>
          </p:txBody>
        </p:sp>
        <p:sp>
          <p:nvSpPr>
            <p:cNvPr id="123959" name="Rectangle 193"/>
            <p:cNvSpPr>
              <a:spLocks noChangeArrowheads="1"/>
            </p:cNvSpPr>
            <p:nvPr/>
          </p:nvSpPr>
          <p:spPr bwMode="auto">
            <a:xfrm>
              <a:off x="2133" y="2708"/>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50</a:t>
              </a:r>
            </a:p>
          </p:txBody>
        </p:sp>
        <p:sp>
          <p:nvSpPr>
            <p:cNvPr id="123960" name="Rectangle 194"/>
            <p:cNvSpPr>
              <a:spLocks noChangeArrowheads="1"/>
            </p:cNvSpPr>
            <p:nvPr/>
          </p:nvSpPr>
          <p:spPr bwMode="auto">
            <a:xfrm>
              <a:off x="1584" y="2708"/>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24</a:t>
              </a:r>
            </a:p>
          </p:txBody>
        </p:sp>
        <p:sp>
          <p:nvSpPr>
            <p:cNvPr id="123961" name="Rectangle 195"/>
            <p:cNvSpPr>
              <a:spLocks noChangeArrowheads="1"/>
            </p:cNvSpPr>
            <p:nvPr/>
          </p:nvSpPr>
          <p:spPr bwMode="auto">
            <a:xfrm>
              <a:off x="4875" y="2536"/>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a:t>
              </a:r>
            </a:p>
          </p:txBody>
        </p:sp>
        <p:sp>
          <p:nvSpPr>
            <p:cNvPr id="123962" name="Rectangle 196"/>
            <p:cNvSpPr>
              <a:spLocks noChangeArrowheads="1"/>
            </p:cNvSpPr>
            <p:nvPr/>
          </p:nvSpPr>
          <p:spPr bwMode="auto">
            <a:xfrm>
              <a:off x="4327" y="2536"/>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10</a:t>
              </a:r>
            </a:p>
          </p:txBody>
        </p:sp>
        <p:sp>
          <p:nvSpPr>
            <p:cNvPr id="123963" name="Rectangle 197"/>
            <p:cNvSpPr>
              <a:spLocks noChangeArrowheads="1"/>
            </p:cNvSpPr>
            <p:nvPr/>
          </p:nvSpPr>
          <p:spPr bwMode="auto">
            <a:xfrm>
              <a:off x="3778" y="2536"/>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endParaRPr lang="en-US" altLang="en-US" sz="1200" b="1"/>
            </a:p>
          </p:txBody>
        </p:sp>
        <p:sp>
          <p:nvSpPr>
            <p:cNvPr id="123964" name="Rectangle 198"/>
            <p:cNvSpPr>
              <a:spLocks noChangeArrowheads="1"/>
            </p:cNvSpPr>
            <p:nvPr/>
          </p:nvSpPr>
          <p:spPr bwMode="auto">
            <a:xfrm>
              <a:off x="3230" y="2536"/>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600</a:t>
              </a:r>
            </a:p>
          </p:txBody>
        </p:sp>
        <p:sp>
          <p:nvSpPr>
            <p:cNvPr id="123965" name="Rectangle 199"/>
            <p:cNvSpPr>
              <a:spLocks noChangeArrowheads="1"/>
            </p:cNvSpPr>
            <p:nvPr/>
          </p:nvSpPr>
          <p:spPr bwMode="auto">
            <a:xfrm>
              <a:off x="2681" y="2536"/>
              <a:ext cx="549"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140</a:t>
              </a:r>
            </a:p>
          </p:txBody>
        </p:sp>
        <p:sp>
          <p:nvSpPr>
            <p:cNvPr id="123966" name="Rectangle 200"/>
            <p:cNvSpPr>
              <a:spLocks noChangeArrowheads="1"/>
            </p:cNvSpPr>
            <p:nvPr/>
          </p:nvSpPr>
          <p:spPr bwMode="auto">
            <a:xfrm>
              <a:off x="2133" y="2536"/>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40</a:t>
              </a:r>
            </a:p>
          </p:txBody>
        </p:sp>
        <p:sp>
          <p:nvSpPr>
            <p:cNvPr id="123967" name="Rectangle 201"/>
            <p:cNvSpPr>
              <a:spLocks noChangeArrowheads="1"/>
            </p:cNvSpPr>
            <p:nvPr/>
          </p:nvSpPr>
          <p:spPr bwMode="auto">
            <a:xfrm>
              <a:off x="1584" y="2536"/>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20</a:t>
              </a:r>
            </a:p>
          </p:txBody>
        </p:sp>
        <p:sp>
          <p:nvSpPr>
            <p:cNvPr id="123968" name="Rectangle 202"/>
            <p:cNvSpPr>
              <a:spLocks noChangeArrowheads="1"/>
            </p:cNvSpPr>
            <p:nvPr/>
          </p:nvSpPr>
          <p:spPr bwMode="auto">
            <a:xfrm>
              <a:off x="4875" y="2364"/>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a:t>
              </a:r>
            </a:p>
          </p:txBody>
        </p:sp>
        <p:sp>
          <p:nvSpPr>
            <p:cNvPr id="123969" name="Rectangle 203"/>
            <p:cNvSpPr>
              <a:spLocks noChangeArrowheads="1"/>
            </p:cNvSpPr>
            <p:nvPr/>
          </p:nvSpPr>
          <p:spPr bwMode="auto">
            <a:xfrm>
              <a:off x="4327" y="2364"/>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8</a:t>
              </a:r>
            </a:p>
          </p:txBody>
        </p:sp>
        <p:sp>
          <p:nvSpPr>
            <p:cNvPr id="123970" name="Rectangle 204"/>
            <p:cNvSpPr>
              <a:spLocks noChangeArrowheads="1"/>
            </p:cNvSpPr>
            <p:nvPr/>
          </p:nvSpPr>
          <p:spPr bwMode="auto">
            <a:xfrm>
              <a:off x="3778" y="2364"/>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endParaRPr lang="en-US" altLang="en-US" sz="1200" b="1"/>
            </a:p>
          </p:txBody>
        </p:sp>
        <p:sp>
          <p:nvSpPr>
            <p:cNvPr id="123971" name="Rectangle 205"/>
            <p:cNvSpPr>
              <a:spLocks noChangeArrowheads="1"/>
            </p:cNvSpPr>
            <p:nvPr/>
          </p:nvSpPr>
          <p:spPr bwMode="auto">
            <a:xfrm>
              <a:off x="3230" y="2364"/>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440</a:t>
              </a:r>
            </a:p>
          </p:txBody>
        </p:sp>
        <p:sp>
          <p:nvSpPr>
            <p:cNvPr id="123972" name="Rectangle 206"/>
            <p:cNvSpPr>
              <a:spLocks noChangeArrowheads="1"/>
            </p:cNvSpPr>
            <p:nvPr/>
          </p:nvSpPr>
          <p:spPr bwMode="auto">
            <a:xfrm>
              <a:off x="2681" y="2364"/>
              <a:ext cx="549"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100</a:t>
              </a:r>
            </a:p>
          </p:txBody>
        </p:sp>
        <p:sp>
          <p:nvSpPr>
            <p:cNvPr id="123973" name="Rectangle 207"/>
            <p:cNvSpPr>
              <a:spLocks noChangeArrowheads="1"/>
            </p:cNvSpPr>
            <p:nvPr/>
          </p:nvSpPr>
          <p:spPr bwMode="auto">
            <a:xfrm>
              <a:off x="2133" y="2364"/>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30</a:t>
              </a:r>
            </a:p>
          </p:txBody>
        </p:sp>
        <p:sp>
          <p:nvSpPr>
            <p:cNvPr id="123974" name="Rectangle 208"/>
            <p:cNvSpPr>
              <a:spLocks noChangeArrowheads="1"/>
            </p:cNvSpPr>
            <p:nvPr/>
          </p:nvSpPr>
          <p:spPr bwMode="auto">
            <a:xfrm>
              <a:off x="1584" y="2364"/>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16</a:t>
              </a:r>
            </a:p>
          </p:txBody>
        </p:sp>
        <p:sp>
          <p:nvSpPr>
            <p:cNvPr id="123975" name="Rectangle 209"/>
            <p:cNvSpPr>
              <a:spLocks noChangeArrowheads="1"/>
            </p:cNvSpPr>
            <p:nvPr/>
          </p:nvSpPr>
          <p:spPr bwMode="auto">
            <a:xfrm>
              <a:off x="4875" y="2192"/>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1.5</a:t>
              </a:r>
            </a:p>
          </p:txBody>
        </p:sp>
        <p:sp>
          <p:nvSpPr>
            <p:cNvPr id="123976" name="Rectangle 210"/>
            <p:cNvSpPr>
              <a:spLocks noChangeArrowheads="1"/>
            </p:cNvSpPr>
            <p:nvPr/>
          </p:nvSpPr>
          <p:spPr bwMode="auto">
            <a:xfrm>
              <a:off x="4327" y="2192"/>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6</a:t>
              </a:r>
            </a:p>
          </p:txBody>
        </p:sp>
        <p:sp>
          <p:nvSpPr>
            <p:cNvPr id="123977" name="Rectangle 211"/>
            <p:cNvSpPr>
              <a:spLocks noChangeArrowheads="1"/>
            </p:cNvSpPr>
            <p:nvPr/>
          </p:nvSpPr>
          <p:spPr bwMode="auto">
            <a:xfrm>
              <a:off x="3778" y="2192"/>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endParaRPr lang="en-US" altLang="en-US" sz="1200" b="1"/>
            </a:p>
          </p:txBody>
        </p:sp>
        <p:sp>
          <p:nvSpPr>
            <p:cNvPr id="123978" name="Rectangle 212"/>
            <p:cNvSpPr>
              <a:spLocks noChangeArrowheads="1"/>
            </p:cNvSpPr>
            <p:nvPr/>
          </p:nvSpPr>
          <p:spPr bwMode="auto">
            <a:xfrm>
              <a:off x="3230" y="2192"/>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300</a:t>
              </a:r>
            </a:p>
          </p:txBody>
        </p:sp>
        <p:sp>
          <p:nvSpPr>
            <p:cNvPr id="123979" name="Rectangle 213"/>
            <p:cNvSpPr>
              <a:spLocks noChangeArrowheads="1"/>
            </p:cNvSpPr>
            <p:nvPr/>
          </p:nvSpPr>
          <p:spPr bwMode="auto">
            <a:xfrm>
              <a:off x="2681" y="2192"/>
              <a:ext cx="549"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80</a:t>
              </a:r>
            </a:p>
          </p:txBody>
        </p:sp>
        <p:sp>
          <p:nvSpPr>
            <p:cNvPr id="123980" name="Rectangle 214"/>
            <p:cNvSpPr>
              <a:spLocks noChangeArrowheads="1"/>
            </p:cNvSpPr>
            <p:nvPr/>
          </p:nvSpPr>
          <p:spPr bwMode="auto">
            <a:xfrm>
              <a:off x="2133" y="2192"/>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20</a:t>
              </a:r>
            </a:p>
          </p:txBody>
        </p:sp>
        <p:sp>
          <p:nvSpPr>
            <p:cNvPr id="123981" name="Rectangle 215"/>
            <p:cNvSpPr>
              <a:spLocks noChangeArrowheads="1"/>
            </p:cNvSpPr>
            <p:nvPr/>
          </p:nvSpPr>
          <p:spPr bwMode="auto">
            <a:xfrm>
              <a:off x="1584" y="2192"/>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12</a:t>
              </a:r>
            </a:p>
          </p:txBody>
        </p:sp>
        <p:sp>
          <p:nvSpPr>
            <p:cNvPr id="123982" name="Rectangle 216"/>
            <p:cNvSpPr>
              <a:spLocks noChangeArrowheads="1"/>
            </p:cNvSpPr>
            <p:nvPr/>
          </p:nvSpPr>
          <p:spPr bwMode="auto">
            <a:xfrm>
              <a:off x="4875" y="2020"/>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a:t>
              </a:r>
            </a:p>
          </p:txBody>
        </p:sp>
        <p:sp>
          <p:nvSpPr>
            <p:cNvPr id="123983" name="Rectangle 217"/>
            <p:cNvSpPr>
              <a:spLocks noChangeArrowheads="1"/>
            </p:cNvSpPr>
            <p:nvPr/>
          </p:nvSpPr>
          <p:spPr bwMode="auto">
            <a:xfrm>
              <a:off x="4327" y="2020"/>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5</a:t>
              </a:r>
            </a:p>
          </p:txBody>
        </p:sp>
        <p:sp>
          <p:nvSpPr>
            <p:cNvPr id="123984" name="Rectangle 218"/>
            <p:cNvSpPr>
              <a:spLocks noChangeArrowheads="1"/>
            </p:cNvSpPr>
            <p:nvPr/>
          </p:nvSpPr>
          <p:spPr bwMode="auto">
            <a:xfrm>
              <a:off x="3778" y="2020"/>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endParaRPr lang="en-US" altLang="en-US" sz="1200" b="1"/>
            </a:p>
          </p:txBody>
        </p:sp>
        <p:sp>
          <p:nvSpPr>
            <p:cNvPr id="123985" name="Rectangle 219"/>
            <p:cNvSpPr>
              <a:spLocks noChangeArrowheads="1"/>
            </p:cNvSpPr>
            <p:nvPr/>
          </p:nvSpPr>
          <p:spPr bwMode="auto">
            <a:xfrm>
              <a:off x="3230" y="2020"/>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240</a:t>
              </a:r>
            </a:p>
          </p:txBody>
        </p:sp>
        <p:sp>
          <p:nvSpPr>
            <p:cNvPr id="123986" name="Rectangle 220"/>
            <p:cNvSpPr>
              <a:spLocks noChangeArrowheads="1"/>
            </p:cNvSpPr>
            <p:nvPr/>
          </p:nvSpPr>
          <p:spPr bwMode="auto">
            <a:xfrm>
              <a:off x="2681" y="2020"/>
              <a:ext cx="549"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60</a:t>
              </a:r>
            </a:p>
          </p:txBody>
        </p:sp>
        <p:sp>
          <p:nvSpPr>
            <p:cNvPr id="123987" name="Rectangle 221"/>
            <p:cNvSpPr>
              <a:spLocks noChangeArrowheads="1"/>
            </p:cNvSpPr>
            <p:nvPr/>
          </p:nvSpPr>
          <p:spPr bwMode="auto">
            <a:xfrm>
              <a:off x="2133" y="2020"/>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16</a:t>
              </a:r>
            </a:p>
          </p:txBody>
        </p:sp>
        <p:sp>
          <p:nvSpPr>
            <p:cNvPr id="123988" name="Rectangle 222"/>
            <p:cNvSpPr>
              <a:spLocks noChangeArrowheads="1"/>
            </p:cNvSpPr>
            <p:nvPr/>
          </p:nvSpPr>
          <p:spPr bwMode="auto">
            <a:xfrm>
              <a:off x="1584" y="2020"/>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10</a:t>
              </a:r>
            </a:p>
          </p:txBody>
        </p:sp>
        <p:sp>
          <p:nvSpPr>
            <p:cNvPr id="123989" name="Rectangle 223"/>
            <p:cNvSpPr>
              <a:spLocks noChangeArrowheads="1"/>
            </p:cNvSpPr>
            <p:nvPr/>
          </p:nvSpPr>
          <p:spPr bwMode="auto">
            <a:xfrm>
              <a:off x="4875" y="1848"/>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a:t>
              </a:r>
            </a:p>
          </p:txBody>
        </p:sp>
        <p:sp>
          <p:nvSpPr>
            <p:cNvPr id="123990" name="Rectangle 224"/>
            <p:cNvSpPr>
              <a:spLocks noChangeArrowheads="1"/>
            </p:cNvSpPr>
            <p:nvPr/>
          </p:nvSpPr>
          <p:spPr bwMode="auto">
            <a:xfrm>
              <a:off x="4327" y="1848"/>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4</a:t>
              </a:r>
            </a:p>
          </p:txBody>
        </p:sp>
        <p:sp>
          <p:nvSpPr>
            <p:cNvPr id="123991" name="Rectangle 225"/>
            <p:cNvSpPr>
              <a:spLocks noChangeArrowheads="1"/>
            </p:cNvSpPr>
            <p:nvPr/>
          </p:nvSpPr>
          <p:spPr bwMode="auto">
            <a:xfrm>
              <a:off x="3778" y="1848"/>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endParaRPr lang="en-US" altLang="en-US" sz="1200" b="1"/>
            </a:p>
          </p:txBody>
        </p:sp>
        <p:sp>
          <p:nvSpPr>
            <p:cNvPr id="123992" name="Rectangle 226"/>
            <p:cNvSpPr>
              <a:spLocks noChangeArrowheads="1"/>
            </p:cNvSpPr>
            <p:nvPr/>
          </p:nvSpPr>
          <p:spPr bwMode="auto">
            <a:xfrm>
              <a:off x="3230" y="1848"/>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180</a:t>
              </a:r>
            </a:p>
          </p:txBody>
        </p:sp>
        <p:sp>
          <p:nvSpPr>
            <p:cNvPr id="123993" name="Rectangle 227"/>
            <p:cNvSpPr>
              <a:spLocks noChangeArrowheads="1"/>
            </p:cNvSpPr>
            <p:nvPr/>
          </p:nvSpPr>
          <p:spPr bwMode="auto">
            <a:xfrm>
              <a:off x="2681" y="1848"/>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50</a:t>
              </a:r>
            </a:p>
          </p:txBody>
        </p:sp>
        <p:sp>
          <p:nvSpPr>
            <p:cNvPr id="123994" name="Rectangle 228"/>
            <p:cNvSpPr>
              <a:spLocks noChangeArrowheads="1"/>
            </p:cNvSpPr>
            <p:nvPr/>
          </p:nvSpPr>
          <p:spPr bwMode="auto">
            <a:xfrm>
              <a:off x="2133" y="1848"/>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12</a:t>
              </a:r>
            </a:p>
          </p:txBody>
        </p:sp>
        <p:sp>
          <p:nvSpPr>
            <p:cNvPr id="123995" name="Rectangle 229"/>
            <p:cNvSpPr>
              <a:spLocks noChangeArrowheads="1"/>
            </p:cNvSpPr>
            <p:nvPr/>
          </p:nvSpPr>
          <p:spPr bwMode="auto">
            <a:xfrm>
              <a:off x="1584" y="1848"/>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8</a:t>
              </a:r>
            </a:p>
          </p:txBody>
        </p:sp>
        <p:sp>
          <p:nvSpPr>
            <p:cNvPr id="123996" name="Rectangle 230"/>
            <p:cNvSpPr>
              <a:spLocks noChangeArrowheads="1"/>
            </p:cNvSpPr>
            <p:nvPr/>
          </p:nvSpPr>
          <p:spPr bwMode="auto">
            <a:xfrm>
              <a:off x="4875" y="1676"/>
              <a:ext cx="549" cy="172"/>
            </a:xfrm>
            <a:prstGeom prst="rect">
              <a:avLst/>
            </a:prstGeom>
            <a:solidFill>
              <a:srgbClr val="FFFF66">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a:t>
              </a:r>
            </a:p>
          </p:txBody>
        </p:sp>
        <p:sp>
          <p:nvSpPr>
            <p:cNvPr id="123997" name="Rectangle 231"/>
            <p:cNvSpPr>
              <a:spLocks noChangeArrowheads="1"/>
            </p:cNvSpPr>
            <p:nvPr/>
          </p:nvSpPr>
          <p:spPr bwMode="auto">
            <a:xfrm>
              <a:off x="4327" y="1676"/>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a:t>
              </a:r>
            </a:p>
          </p:txBody>
        </p:sp>
        <p:sp>
          <p:nvSpPr>
            <p:cNvPr id="123998" name="Rectangle 232"/>
            <p:cNvSpPr>
              <a:spLocks noChangeArrowheads="1"/>
            </p:cNvSpPr>
            <p:nvPr/>
          </p:nvSpPr>
          <p:spPr bwMode="auto">
            <a:xfrm>
              <a:off x="3778" y="1676"/>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35</a:t>
              </a:r>
            </a:p>
          </p:txBody>
        </p:sp>
        <p:sp>
          <p:nvSpPr>
            <p:cNvPr id="123999" name="Rectangle 233"/>
            <p:cNvSpPr>
              <a:spLocks noChangeArrowheads="1"/>
            </p:cNvSpPr>
            <p:nvPr/>
          </p:nvSpPr>
          <p:spPr bwMode="auto">
            <a:xfrm>
              <a:off x="3230" y="1676"/>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130</a:t>
              </a:r>
            </a:p>
          </p:txBody>
        </p:sp>
        <p:sp>
          <p:nvSpPr>
            <p:cNvPr id="124000" name="Rectangle 234"/>
            <p:cNvSpPr>
              <a:spLocks noChangeArrowheads="1"/>
            </p:cNvSpPr>
            <p:nvPr/>
          </p:nvSpPr>
          <p:spPr bwMode="auto">
            <a:xfrm>
              <a:off x="2681" y="1676"/>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35</a:t>
              </a:r>
            </a:p>
          </p:txBody>
        </p:sp>
        <p:sp>
          <p:nvSpPr>
            <p:cNvPr id="124001" name="Rectangle 235"/>
            <p:cNvSpPr>
              <a:spLocks noChangeArrowheads="1"/>
            </p:cNvSpPr>
            <p:nvPr/>
          </p:nvSpPr>
          <p:spPr bwMode="auto">
            <a:xfrm>
              <a:off x="2133" y="1676"/>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9</a:t>
              </a:r>
            </a:p>
          </p:txBody>
        </p:sp>
        <p:sp>
          <p:nvSpPr>
            <p:cNvPr id="124002" name="Rectangle 236"/>
            <p:cNvSpPr>
              <a:spLocks noChangeArrowheads="1"/>
            </p:cNvSpPr>
            <p:nvPr/>
          </p:nvSpPr>
          <p:spPr bwMode="auto">
            <a:xfrm>
              <a:off x="1584" y="1676"/>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6</a:t>
              </a:r>
            </a:p>
          </p:txBody>
        </p:sp>
        <p:sp>
          <p:nvSpPr>
            <p:cNvPr id="124003" name="Rectangle 237"/>
            <p:cNvSpPr>
              <a:spLocks noChangeArrowheads="1"/>
            </p:cNvSpPr>
            <p:nvPr/>
          </p:nvSpPr>
          <p:spPr bwMode="auto">
            <a:xfrm>
              <a:off x="4875" y="1504"/>
              <a:ext cx="549" cy="172"/>
            </a:xfrm>
            <a:prstGeom prst="rect">
              <a:avLst/>
            </a:prstGeom>
            <a:solidFill>
              <a:srgbClr val="FFFF66">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a:t>
              </a:r>
            </a:p>
          </p:txBody>
        </p:sp>
        <p:sp>
          <p:nvSpPr>
            <p:cNvPr id="124004" name="Rectangle 238"/>
            <p:cNvSpPr>
              <a:spLocks noChangeArrowheads="1"/>
            </p:cNvSpPr>
            <p:nvPr/>
          </p:nvSpPr>
          <p:spPr bwMode="auto">
            <a:xfrm>
              <a:off x="4327" y="1504"/>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a:t>
              </a:r>
            </a:p>
          </p:txBody>
        </p:sp>
        <p:sp>
          <p:nvSpPr>
            <p:cNvPr id="124005" name="Rectangle 239"/>
            <p:cNvSpPr>
              <a:spLocks noChangeArrowheads="1"/>
            </p:cNvSpPr>
            <p:nvPr/>
          </p:nvSpPr>
          <p:spPr bwMode="auto">
            <a:xfrm>
              <a:off x="3778" y="1504"/>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27</a:t>
              </a:r>
            </a:p>
          </p:txBody>
        </p:sp>
        <p:sp>
          <p:nvSpPr>
            <p:cNvPr id="124006" name="Rectangle 240"/>
            <p:cNvSpPr>
              <a:spLocks noChangeArrowheads="1"/>
            </p:cNvSpPr>
            <p:nvPr/>
          </p:nvSpPr>
          <p:spPr bwMode="auto">
            <a:xfrm>
              <a:off x="3230" y="1504"/>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100</a:t>
              </a:r>
            </a:p>
          </p:txBody>
        </p:sp>
        <p:sp>
          <p:nvSpPr>
            <p:cNvPr id="124007" name="Rectangle 241"/>
            <p:cNvSpPr>
              <a:spLocks noChangeArrowheads="1"/>
            </p:cNvSpPr>
            <p:nvPr/>
          </p:nvSpPr>
          <p:spPr bwMode="auto">
            <a:xfrm>
              <a:off x="2681" y="1504"/>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30</a:t>
              </a:r>
            </a:p>
          </p:txBody>
        </p:sp>
        <p:sp>
          <p:nvSpPr>
            <p:cNvPr id="124008" name="Rectangle 242"/>
            <p:cNvSpPr>
              <a:spLocks noChangeArrowheads="1"/>
            </p:cNvSpPr>
            <p:nvPr/>
          </p:nvSpPr>
          <p:spPr bwMode="auto">
            <a:xfrm>
              <a:off x="2133" y="1504"/>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7</a:t>
              </a:r>
            </a:p>
          </p:txBody>
        </p:sp>
        <p:sp>
          <p:nvSpPr>
            <p:cNvPr id="124009" name="Rectangle 243"/>
            <p:cNvSpPr>
              <a:spLocks noChangeArrowheads="1"/>
            </p:cNvSpPr>
            <p:nvPr/>
          </p:nvSpPr>
          <p:spPr bwMode="auto">
            <a:xfrm>
              <a:off x="1584" y="1504"/>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5</a:t>
              </a:r>
            </a:p>
          </p:txBody>
        </p:sp>
        <p:sp>
          <p:nvSpPr>
            <p:cNvPr id="124010" name="Rectangle 244"/>
            <p:cNvSpPr>
              <a:spLocks noChangeArrowheads="1"/>
            </p:cNvSpPr>
            <p:nvPr/>
          </p:nvSpPr>
          <p:spPr bwMode="auto">
            <a:xfrm>
              <a:off x="4875" y="1332"/>
              <a:ext cx="549" cy="172"/>
            </a:xfrm>
            <a:prstGeom prst="rect">
              <a:avLst/>
            </a:prstGeom>
            <a:solidFill>
              <a:srgbClr val="FFFF66">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a:t>
              </a:r>
            </a:p>
          </p:txBody>
        </p:sp>
        <p:sp>
          <p:nvSpPr>
            <p:cNvPr id="124011" name="Rectangle 245"/>
            <p:cNvSpPr>
              <a:spLocks noChangeArrowheads="1"/>
            </p:cNvSpPr>
            <p:nvPr/>
          </p:nvSpPr>
          <p:spPr bwMode="auto">
            <a:xfrm>
              <a:off x="4327" y="1332"/>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1.5</a:t>
              </a:r>
            </a:p>
          </p:txBody>
        </p:sp>
        <p:sp>
          <p:nvSpPr>
            <p:cNvPr id="124012" name="Rectangle 246"/>
            <p:cNvSpPr>
              <a:spLocks noChangeArrowheads="1"/>
            </p:cNvSpPr>
            <p:nvPr/>
          </p:nvSpPr>
          <p:spPr bwMode="auto">
            <a:xfrm>
              <a:off x="3778" y="1332"/>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20</a:t>
              </a:r>
            </a:p>
          </p:txBody>
        </p:sp>
        <p:sp>
          <p:nvSpPr>
            <p:cNvPr id="124013" name="Rectangle 247"/>
            <p:cNvSpPr>
              <a:spLocks noChangeArrowheads="1"/>
            </p:cNvSpPr>
            <p:nvPr/>
          </p:nvSpPr>
          <p:spPr bwMode="auto">
            <a:xfrm>
              <a:off x="3230" y="1332"/>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80</a:t>
              </a:r>
            </a:p>
          </p:txBody>
        </p:sp>
        <p:sp>
          <p:nvSpPr>
            <p:cNvPr id="124014" name="Rectangle 248"/>
            <p:cNvSpPr>
              <a:spLocks noChangeArrowheads="1"/>
            </p:cNvSpPr>
            <p:nvPr/>
          </p:nvSpPr>
          <p:spPr bwMode="auto">
            <a:xfrm>
              <a:off x="2681" y="1332"/>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20</a:t>
              </a:r>
            </a:p>
          </p:txBody>
        </p:sp>
        <p:sp>
          <p:nvSpPr>
            <p:cNvPr id="124015" name="Rectangle 249"/>
            <p:cNvSpPr>
              <a:spLocks noChangeArrowheads="1"/>
            </p:cNvSpPr>
            <p:nvPr/>
          </p:nvSpPr>
          <p:spPr bwMode="auto">
            <a:xfrm>
              <a:off x="2133" y="1332"/>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5</a:t>
              </a:r>
            </a:p>
          </p:txBody>
        </p:sp>
        <p:sp>
          <p:nvSpPr>
            <p:cNvPr id="124016" name="Rectangle 250"/>
            <p:cNvSpPr>
              <a:spLocks noChangeArrowheads="1"/>
            </p:cNvSpPr>
            <p:nvPr/>
          </p:nvSpPr>
          <p:spPr bwMode="auto">
            <a:xfrm>
              <a:off x="1584" y="1332"/>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4</a:t>
              </a:r>
            </a:p>
          </p:txBody>
        </p:sp>
        <p:sp>
          <p:nvSpPr>
            <p:cNvPr id="124017" name="Rectangle 251"/>
            <p:cNvSpPr>
              <a:spLocks noChangeArrowheads="1"/>
            </p:cNvSpPr>
            <p:nvPr/>
          </p:nvSpPr>
          <p:spPr bwMode="auto">
            <a:xfrm>
              <a:off x="4875" y="1160"/>
              <a:ext cx="549" cy="172"/>
            </a:xfrm>
            <a:prstGeom prst="rect">
              <a:avLst/>
            </a:prstGeom>
            <a:solidFill>
              <a:srgbClr val="FFFF66">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a:t>
              </a:r>
            </a:p>
          </p:txBody>
        </p:sp>
        <p:sp>
          <p:nvSpPr>
            <p:cNvPr id="124018" name="Rectangle 252"/>
            <p:cNvSpPr>
              <a:spLocks noChangeArrowheads="1"/>
            </p:cNvSpPr>
            <p:nvPr/>
          </p:nvSpPr>
          <p:spPr bwMode="auto">
            <a:xfrm>
              <a:off x="4327" y="1160"/>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a:t>
              </a:r>
            </a:p>
          </p:txBody>
        </p:sp>
        <p:sp>
          <p:nvSpPr>
            <p:cNvPr id="124019" name="Rectangle 253"/>
            <p:cNvSpPr>
              <a:spLocks noChangeArrowheads="1"/>
            </p:cNvSpPr>
            <p:nvPr/>
          </p:nvSpPr>
          <p:spPr bwMode="auto">
            <a:xfrm>
              <a:off x="3778" y="1160"/>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13</a:t>
              </a:r>
            </a:p>
          </p:txBody>
        </p:sp>
        <p:sp>
          <p:nvSpPr>
            <p:cNvPr id="124020" name="Rectangle 254"/>
            <p:cNvSpPr>
              <a:spLocks noChangeArrowheads="1"/>
            </p:cNvSpPr>
            <p:nvPr/>
          </p:nvSpPr>
          <p:spPr bwMode="auto">
            <a:xfrm>
              <a:off x="3230" y="1160"/>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60</a:t>
              </a:r>
            </a:p>
          </p:txBody>
        </p:sp>
        <p:sp>
          <p:nvSpPr>
            <p:cNvPr id="124021" name="Rectangle 255"/>
            <p:cNvSpPr>
              <a:spLocks noChangeArrowheads="1"/>
            </p:cNvSpPr>
            <p:nvPr/>
          </p:nvSpPr>
          <p:spPr bwMode="auto">
            <a:xfrm>
              <a:off x="2681" y="1160"/>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15</a:t>
              </a:r>
            </a:p>
          </p:txBody>
        </p:sp>
        <p:sp>
          <p:nvSpPr>
            <p:cNvPr id="124022" name="Rectangle 256"/>
            <p:cNvSpPr>
              <a:spLocks noChangeArrowheads="1"/>
            </p:cNvSpPr>
            <p:nvPr/>
          </p:nvSpPr>
          <p:spPr bwMode="auto">
            <a:xfrm>
              <a:off x="2133" y="1160"/>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4</a:t>
              </a:r>
            </a:p>
          </p:txBody>
        </p:sp>
        <p:sp>
          <p:nvSpPr>
            <p:cNvPr id="124023" name="Rectangle 257"/>
            <p:cNvSpPr>
              <a:spLocks noChangeArrowheads="1"/>
            </p:cNvSpPr>
            <p:nvPr/>
          </p:nvSpPr>
          <p:spPr bwMode="auto">
            <a:xfrm>
              <a:off x="1584" y="1160"/>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a:t>
              </a:r>
            </a:p>
          </p:txBody>
        </p:sp>
        <p:sp>
          <p:nvSpPr>
            <p:cNvPr id="124024" name="Rectangle 258"/>
            <p:cNvSpPr>
              <a:spLocks noChangeArrowheads="1"/>
            </p:cNvSpPr>
            <p:nvPr/>
          </p:nvSpPr>
          <p:spPr bwMode="auto">
            <a:xfrm>
              <a:off x="4875" y="988"/>
              <a:ext cx="549" cy="172"/>
            </a:xfrm>
            <a:prstGeom prst="rect">
              <a:avLst/>
            </a:prstGeom>
            <a:solidFill>
              <a:srgbClr val="FFFF66">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5</a:t>
              </a:r>
            </a:p>
          </p:txBody>
        </p:sp>
        <p:sp>
          <p:nvSpPr>
            <p:cNvPr id="124025" name="Rectangle 259"/>
            <p:cNvSpPr>
              <a:spLocks noChangeArrowheads="1"/>
            </p:cNvSpPr>
            <p:nvPr/>
          </p:nvSpPr>
          <p:spPr bwMode="auto">
            <a:xfrm>
              <a:off x="4327" y="988"/>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a:t>
              </a:r>
            </a:p>
          </p:txBody>
        </p:sp>
        <p:sp>
          <p:nvSpPr>
            <p:cNvPr id="124026" name="Rectangle 260"/>
            <p:cNvSpPr>
              <a:spLocks noChangeArrowheads="1"/>
            </p:cNvSpPr>
            <p:nvPr/>
          </p:nvSpPr>
          <p:spPr bwMode="auto">
            <a:xfrm>
              <a:off x="3778" y="988"/>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8</a:t>
              </a:r>
            </a:p>
          </p:txBody>
        </p:sp>
        <p:sp>
          <p:nvSpPr>
            <p:cNvPr id="124027" name="Rectangle 261"/>
            <p:cNvSpPr>
              <a:spLocks noChangeArrowheads="1"/>
            </p:cNvSpPr>
            <p:nvPr/>
          </p:nvSpPr>
          <p:spPr bwMode="auto">
            <a:xfrm>
              <a:off x="3230" y="988"/>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30</a:t>
              </a:r>
            </a:p>
          </p:txBody>
        </p:sp>
        <p:sp>
          <p:nvSpPr>
            <p:cNvPr id="124028" name="Rectangle 262"/>
            <p:cNvSpPr>
              <a:spLocks noChangeArrowheads="1"/>
            </p:cNvSpPr>
            <p:nvPr/>
          </p:nvSpPr>
          <p:spPr bwMode="auto">
            <a:xfrm>
              <a:off x="2681" y="988"/>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10</a:t>
              </a:r>
            </a:p>
          </p:txBody>
        </p:sp>
        <p:sp>
          <p:nvSpPr>
            <p:cNvPr id="124029" name="Rectangle 263"/>
            <p:cNvSpPr>
              <a:spLocks noChangeArrowheads="1"/>
            </p:cNvSpPr>
            <p:nvPr/>
          </p:nvSpPr>
          <p:spPr bwMode="auto">
            <a:xfrm>
              <a:off x="2133" y="988"/>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a:t>
              </a:r>
            </a:p>
          </p:txBody>
        </p:sp>
        <p:sp>
          <p:nvSpPr>
            <p:cNvPr id="124030" name="Rectangle 264"/>
            <p:cNvSpPr>
              <a:spLocks noChangeArrowheads="1"/>
            </p:cNvSpPr>
            <p:nvPr/>
          </p:nvSpPr>
          <p:spPr bwMode="auto">
            <a:xfrm>
              <a:off x="1584" y="988"/>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a:t>
              </a:r>
            </a:p>
          </p:txBody>
        </p:sp>
        <p:sp>
          <p:nvSpPr>
            <p:cNvPr id="124031" name="Rectangle 265"/>
            <p:cNvSpPr>
              <a:spLocks noChangeArrowheads="1"/>
            </p:cNvSpPr>
            <p:nvPr/>
          </p:nvSpPr>
          <p:spPr bwMode="auto">
            <a:xfrm>
              <a:off x="4875" y="816"/>
              <a:ext cx="549" cy="172"/>
            </a:xfrm>
            <a:prstGeom prst="rect">
              <a:avLst/>
            </a:prstGeom>
            <a:solidFill>
              <a:srgbClr val="FFFF66">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10</a:t>
              </a:r>
            </a:p>
          </p:txBody>
        </p:sp>
        <p:sp>
          <p:nvSpPr>
            <p:cNvPr id="124032" name="Rectangle 266"/>
            <p:cNvSpPr>
              <a:spLocks noChangeArrowheads="1"/>
            </p:cNvSpPr>
            <p:nvPr/>
          </p:nvSpPr>
          <p:spPr bwMode="auto">
            <a:xfrm>
              <a:off x="4327" y="816"/>
              <a:ext cx="548" cy="172"/>
            </a:xfrm>
            <a:prstGeom prst="rect">
              <a:avLst/>
            </a:prstGeom>
            <a:solidFill>
              <a:srgbClr val="FFFF66">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a:t>
              </a:r>
            </a:p>
          </p:txBody>
        </p:sp>
        <p:sp>
          <p:nvSpPr>
            <p:cNvPr id="124033" name="Rectangle 267"/>
            <p:cNvSpPr>
              <a:spLocks noChangeArrowheads="1"/>
            </p:cNvSpPr>
            <p:nvPr/>
          </p:nvSpPr>
          <p:spPr bwMode="auto">
            <a:xfrm>
              <a:off x="3778" y="816"/>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4</a:t>
              </a:r>
            </a:p>
          </p:txBody>
        </p:sp>
        <p:sp>
          <p:nvSpPr>
            <p:cNvPr id="124034" name="Rectangle 268"/>
            <p:cNvSpPr>
              <a:spLocks noChangeArrowheads="1"/>
            </p:cNvSpPr>
            <p:nvPr/>
          </p:nvSpPr>
          <p:spPr bwMode="auto">
            <a:xfrm>
              <a:off x="3230" y="816"/>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14</a:t>
              </a:r>
            </a:p>
          </p:txBody>
        </p:sp>
        <p:sp>
          <p:nvSpPr>
            <p:cNvPr id="124035" name="Rectangle 269"/>
            <p:cNvSpPr>
              <a:spLocks noChangeArrowheads="1"/>
            </p:cNvSpPr>
            <p:nvPr/>
          </p:nvSpPr>
          <p:spPr bwMode="auto">
            <a:xfrm>
              <a:off x="2681" y="816"/>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4</a:t>
              </a:r>
            </a:p>
          </p:txBody>
        </p:sp>
        <p:sp>
          <p:nvSpPr>
            <p:cNvPr id="124036" name="Rectangle 270"/>
            <p:cNvSpPr>
              <a:spLocks noChangeArrowheads="1"/>
            </p:cNvSpPr>
            <p:nvPr/>
          </p:nvSpPr>
          <p:spPr bwMode="auto">
            <a:xfrm>
              <a:off x="2133" y="816"/>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a:t>
              </a:r>
            </a:p>
          </p:txBody>
        </p:sp>
        <p:sp>
          <p:nvSpPr>
            <p:cNvPr id="124037" name="Rectangle 271"/>
            <p:cNvSpPr>
              <a:spLocks noChangeArrowheads="1"/>
            </p:cNvSpPr>
            <p:nvPr/>
          </p:nvSpPr>
          <p:spPr bwMode="auto">
            <a:xfrm>
              <a:off x="1584" y="816"/>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a:t>
              </a:r>
            </a:p>
          </p:txBody>
        </p:sp>
        <p:sp>
          <p:nvSpPr>
            <p:cNvPr id="124038" name="Line 272"/>
            <p:cNvSpPr>
              <a:spLocks noChangeShapeType="1"/>
            </p:cNvSpPr>
            <p:nvPr/>
          </p:nvSpPr>
          <p:spPr bwMode="auto">
            <a:xfrm>
              <a:off x="1584" y="816"/>
              <a:ext cx="3840"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4039" name="Line 273"/>
            <p:cNvSpPr>
              <a:spLocks noChangeShapeType="1"/>
            </p:cNvSpPr>
            <p:nvPr/>
          </p:nvSpPr>
          <p:spPr bwMode="auto">
            <a:xfrm>
              <a:off x="1584" y="988"/>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4040" name="Line 274"/>
            <p:cNvSpPr>
              <a:spLocks noChangeShapeType="1"/>
            </p:cNvSpPr>
            <p:nvPr/>
          </p:nvSpPr>
          <p:spPr bwMode="auto">
            <a:xfrm>
              <a:off x="1584" y="1160"/>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4041" name="Line 275"/>
            <p:cNvSpPr>
              <a:spLocks noChangeShapeType="1"/>
            </p:cNvSpPr>
            <p:nvPr/>
          </p:nvSpPr>
          <p:spPr bwMode="auto">
            <a:xfrm>
              <a:off x="1584" y="1332"/>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4042" name="Line 276"/>
            <p:cNvSpPr>
              <a:spLocks noChangeShapeType="1"/>
            </p:cNvSpPr>
            <p:nvPr/>
          </p:nvSpPr>
          <p:spPr bwMode="auto">
            <a:xfrm>
              <a:off x="1584" y="1504"/>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4043" name="Line 277"/>
            <p:cNvSpPr>
              <a:spLocks noChangeShapeType="1"/>
            </p:cNvSpPr>
            <p:nvPr/>
          </p:nvSpPr>
          <p:spPr bwMode="auto">
            <a:xfrm>
              <a:off x="1584" y="1676"/>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4044" name="Line 278"/>
            <p:cNvSpPr>
              <a:spLocks noChangeShapeType="1"/>
            </p:cNvSpPr>
            <p:nvPr/>
          </p:nvSpPr>
          <p:spPr bwMode="auto">
            <a:xfrm>
              <a:off x="1584" y="1848"/>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4045" name="Line 279"/>
            <p:cNvSpPr>
              <a:spLocks noChangeShapeType="1"/>
            </p:cNvSpPr>
            <p:nvPr/>
          </p:nvSpPr>
          <p:spPr bwMode="auto">
            <a:xfrm>
              <a:off x="1584" y="2020"/>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4046" name="Line 280"/>
            <p:cNvSpPr>
              <a:spLocks noChangeShapeType="1"/>
            </p:cNvSpPr>
            <p:nvPr/>
          </p:nvSpPr>
          <p:spPr bwMode="auto">
            <a:xfrm>
              <a:off x="1584" y="2192"/>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4047" name="Line 281"/>
            <p:cNvSpPr>
              <a:spLocks noChangeShapeType="1"/>
            </p:cNvSpPr>
            <p:nvPr/>
          </p:nvSpPr>
          <p:spPr bwMode="auto">
            <a:xfrm>
              <a:off x="1584" y="2364"/>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4048" name="Line 282"/>
            <p:cNvSpPr>
              <a:spLocks noChangeShapeType="1"/>
            </p:cNvSpPr>
            <p:nvPr/>
          </p:nvSpPr>
          <p:spPr bwMode="auto">
            <a:xfrm>
              <a:off x="1584" y="2536"/>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4049" name="Line 283"/>
            <p:cNvSpPr>
              <a:spLocks noChangeShapeType="1"/>
            </p:cNvSpPr>
            <p:nvPr/>
          </p:nvSpPr>
          <p:spPr bwMode="auto">
            <a:xfrm>
              <a:off x="1584" y="2708"/>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4050" name="Line 284"/>
            <p:cNvSpPr>
              <a:spLocks noChangeShapeType="1"/>
            </p:cNvSpPr>
            <p:nvPr/>
          </p:nvSpPr>
          <p:spPr bwMode="auto">
            <a:xfrm>
              <a:off x="1584" y="2880"/>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4051" name="Line 285"/>
            <p:cNvSpPr>
              <a:spLocks noChangeShapeType="1"/>
            </p:cNvSpPr>
            <p:nvPr/>
          </p:nvSpPr>
          <p:spPr bwMode="auto">
            <a:xfrm>
              <a:off x="1584" y="3052"/>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4052" name="Line 286"/>
            <p:cNvSpPr>
              <a:spLocks noChangeShapeType="1"/>
            </p:cNvSpPr>
            <p:nvPr/>
          </p:nvSpPr>
          <p:spPr bwMode="auto">
            <a:xfrm>
              <a:off x="1584" y="3224"/>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4053" name="Line 287"/>
            <p:cNvSpPr>
              <a:spLocks noChangeShapeType="1"/>
            </p:cNvSpPr>
            <p:nvPr/>
          </p:nvSpPr>
          <p:spPr bwMode="auto">
            <a:xfrm>
              <a:off x="1584" y="3396"/>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4054" name="Line 288"/>
            <p:cNvSpPr>
              <a:spLocks noChangeShapeType="1"/>
            </p:cNvSpPr>
            <p:nvPr/>
          </p:nvSpPr>
          <p:spPr bwMode="auto">
            <a:xfrm>
              <a:off x="1584" y="3568"/>
              <a:ext cx="3840"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4055" name="Line 289"/>
            <p:cNvSpPr>
              <a:spLocks noChangeShapeType="1"/>
            </p:cNvSpPr>
            <p:nvPr/>
          </p:nvSpPr>
          <p:spPr bwMode="auto">
            <a:xfrm>
              <a:off x="1584" y="816"/>
              <a:ext cx="0" cy="2752"/>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4056" name="Line 290"/>
            <p:cNvSpPr>
              <a:spLocks noChangeShapeType="1"/>
            </p:cNvSpPr>
            <p:nvPr/>
          </p:nvSpPr>
          <p:spPr bwMode="auto">
            <a:xfrm>
              <a:off x="2133" y="816"/>
              <a:ext cx="0" cy="275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4057" name="Line 291"/>
            <p:cNvSpPr>
              <a:spLocks noChangeShapeType="1"/>
            </p:cNvSpPr>
            <p:nvPr/>
          </p:nvSpPr>
          <p:spPr bwMode="auto">
            <a:xfrm>
              <a:off x="2681" y="816"/>
              <a:ext cx="0" cy="275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4058" name="Line 292"/>
            <p:cNvSpPr>
              <a:spLocks noChangeShapeType="1"/>
            </p:cNvSpPr>
            <p:nvPr/>
          </p:nvSpPr>
          <p:spPr bwMode="auto">
            <a:xfrm>
              <a:off x="3230" y="816"/>
              <a:ext cx="0" cy="275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4059" name="Line 293"/>
            <p:cNvSpPr>
              <a:spLocks noChangeShapeType="1"/>
            </p:cNvSpPr>
            <p:nvPr/>
          </p:nvSpPr>
          <p:spPr bwMode="auto">
            <a:xfrm>
              <a:off x="3778" y="816"/>
              <a:ext cx="0" cy="275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4060" name="Line 294"/>
            <p:cNvSpPr>
              <a:spLocks noChangeShapeType="1"/>
            </p:cNvSpPr>
            <p:nvPr/>
          </p:nvSpPr>
          <p:spPr bwMode="auto">
            <a:xfrm>
              <a:off x="4327" y="816"/>
              <a:ext cx="0" cy="275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4061" name="Line 295"/>
            <p:cNvSpPr>
              <a:spLocks noChangeShapeType="1"/>
            </p:cNvSpPr>
            <p:nvPr/>
          </p:nvSpPr>
          <p:spPr bwMode="auto">
            <a:xfrm>
              <a:off x="4875" y="816"/>
              <a:ext cx="0" cy="275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4062" name="Line 296"/>
            <p:cNvSpPr>
              <a:spLocks noChangeShapeType="1"/>
            </p:cNvSpPr>
            <p:nvPr/>
          </p:nvSpPr>
          <p:spPr bwMode="auto">
            <a:xfrm>
              <a:off x="5424" y="816"/>
              <a:ext cx="0" cy="2752"/>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4063" name="Line 297"/>
            <p:cNvSpPr>
              <a:spLocks noChangeShapeType="1"/>
            </p:cNvSpPr>
            <p:nvPr/>
          </p:nvSpPr>
          <p:spPr bwMode="auto">
            <a:xfrm>
              <a:off x="2112" y="816"/>
              <a:ext cx="0" cy="273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24065" name="Slide Number Placeholder 4"/>
          <p:cNvSpPr txBox="1">
            <a:spLocks noGrp="1"/>
          </p:cNvSpPr>
          <p:nvPr/>
        </p:nvSpPr>
        <p:spPr bwMode="auto">
          <a:xfrm>
            <a:off x="7848600" y="6629400"/>
            <a:ext cx="12446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r"/>
            <a:r>
              <a:rPr lang="en-US" altLang="en-US" sz="1000"/>
              <a:t>12-</a:t>
            </a:r>
            <a:fld id="{5B748D1E-0DEC-4CB4-808B-40C1501CBB41}" type="slidenum">
              <a:rPr lang="en-US" altLang="en-US" sz="1000"/>
              <a:pPr algn="r"/>
              <a:t>124</a:t>
            </a:fld>
            <a:r>
              <a:rPr lang="en-US" altLang="en-US" sz="1000"/>
              <a:t>-S290-EP</a:t>
            </a:r>
          </a:p>
        </p:txBody>
      </p:sp>
      <p:sp>
        <p:nvSpPr>
          <p:cNvPr id="301063" name="Oval 7"/>
          <p:cNvSpPr>
            <a:spLocks noChangeArrowheads="1"/>
          </p:cNvSpPr>
          <p:nvPr/>
        </p:nvSpPr>
        <p:spPr bwMode="auto">
          <a:xfrm>
            <a:off x="3581400" y="3886200"/>
            <a:ext cx="533400" cy="304800"/>
          </a:xfrm>
          <a:prstGeom prst="ellipse">
            <a:avLst/>
          </a:prstGeom>
          <a:noFill/>
          <a:ln w="38100">
            <a:solidFill>
              <a:srgbClr val="FF9933"/>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p>
        </p:txBody>
      </p:sp>
      <p:sp>
        <p:nvSpPr>
          <p:cNvPr id="124066" name="Text Box 157"/>
          <p:cNvSpPr txBox="1">
            <a:spLocks noChangeArrowheads="1"/>
          </p:cNvSpPr>
          <p:nvPr/>
        </p:nvSpPr>
        <p:spPr bwMode="auto">
          <a:xfrm>
            <a:off x="177800" y="1590675"/>
            <a:ext cx="2124075"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800"/>
              <a:t>Yellow highlights cases</a:t>
            </a:r>
          </a:p>
          <a:p>
            <a:pPr eaLnBrk="1" hangingPunct="1"/>
            <a:r>
              <a:rPr lang="en-US" altLang="en-US" sz="1800"/>
              <a:t>In which ROS will be greater in the grass fuel.</a:t>
            </a:r>
          </a:p>
        </p:txBody>
      </p:sp>
      <p:sp>
        <p:nvSpPr>
          <p:cNvPr id="124067" name="Text Box 158"/>
          <p:cNvSpPr txBox="1">
            <a:spLocks noChangeArrowheads="1"/>
          </p:cNvSpPr>
          <p:nvPr/>
        </p:nvSpPr>
        <p:spPr bwMode="auto">
          <a:xfrm>
            <a:off x="222250" y="3351213"/>
            <a:ext cx="1911350" cy="177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800"/>
              <a:t>Red highlights: ROS-ratio increases of 60x and greater have been associated with fatalities</a:t>
            </a:r>
            <a:r>
              <a:rPr lang="en-US" altLang="en-US" sz="2000"/>
              <a:t>.</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106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106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10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1061" grpId="0" animBg="1"/>
      <p:bldP spid="301062" grpId="0" animBg="1"/>
      <p:bldP spid="30106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6" name="Rectangle 2"/>
          <p:cNvSpPr>
            <a:spLocks noGrp="1" noChangeArrowheads="1"/>
          </p:cNvSpPr>
          <p:nvPr>
            <p:ph type="title"/>
          </p:nvPr>
        </p:nvSpPr>
        <p:spPr>
          <a:xfrm>
            <a:off x="762000" y="1117600"/>
            <a:ext cx="7707313" cy="4673600"/>
          </a:xfrm>
        </p:spPr>
        <p:txBody>
          <a:bodyPr/>
          <a:lstStyle/>
          <a:p>
            <a:pPr eaLnBrk="1" hangingPunct="1">
              <a:lnSpc>
                <a:spcPct val="90000"/>
              </a:lnSpc>
            </a:pPr>
            <a:r>
              <a:rPr lang="en-US" altLang="en-US" smtClean="0"/>
              <a:t>Your Basic FLAME Toolbox</a:t>
            </a:r>
            <a:br>
              <a:rPr lang="en-US" altLang="en-US" smtClean="0"/>
            </a:br>
            <a:r>
              <a:rPr lang="en-US" altLang="en-US" smtClean="0"/>
              <a:t>is Complete</a:t>
            </a:r>
            <a:r>
              <a:rPr lang="en-US" altLang="en-US" smtClean="0">
                <a:solidFill>
                  <a:srgbClr val="0033CC"/>
                </a:solidFill>
                <a:effectLst>
                  <a:outerShdw blurRad="38100" dist="38100" dir="2700000" algn="tl">
                    <a:srgbClr val="C0C0C0"/>
                  </a:outerShdw>
                </a:effectLst>
              </a:rPr>
              <a:t> </a:t>
            </a:r>
            <a:br>
              <a:rPr lang="en-US" altLang="en-US" smtClean="0">
                <a:solidFill>
                  <a:srgbClr val="0033CC"/>
                </a:solidFill>
                <a:effectLst>
                  <a:outerShdw blurRad="38100" dist="38100" dir="2700000" algn="tl">
                    <a:srgbClr val="C0C0C0"/>
                  </a:outerShdw>
                </a:effectLst>
              </a:rPr>
            </a:br>
            <a:r>
              <a:rPr lang="en-US" altLang="en-US" sz="3200" smtClean="0">
                <a:solidFill>
                  <a:srgbClr val="0033CC"/>
                </a:solidFill>
                <a:effectLst>
                  <a:outerShdw blurRad="38100" dist="38100" dir="2700000" algn="tl">
                    <a:srgbClr val="C0C0C0"/>
                  </a:outerShdw>
                </a:effectLst>
              </a:rPr>
              <a:t/>
            </a:r>
            <a:br>
              <a:rPr lang="en-US" altLang="en-US" sz="3200" smtClean="0">
                <a:solidFill>
                  <a:srgbClr val="0033CC"/>
                </a:solidFill>
                <a:effectLst>
                  <a:outerShdw blurRad="38100" dist="38100" dir="2700000" algn="tl">
                    <a:srgbClr val="C0C0C0"/>
                  </a:outerShdw>
                </a:effectLst>
              </a:rPr>
            </a:br>
            <a:r>
              <a:rPr lang="en-US" altLang="en-US" sz="3200" b="0" smtClean="0">
                <a:solidFill>
                  <a:schemeClr val="tx1"/>
                </a:solidFill>
              </a:rPr>
              <a:t>You now have the tools for handling changes in fuel, wind, and slope…with those, you can deal with very realistic problems.</a:t>
            </a:r>
            <a:br>
              <a:rPr lang="en-US" altLang="en-US" sz="3200" b="0" smtClean="0">
                <a:solidFill>
                  <a:schemeClr val="tx1"/>
                </a:solidFill>
              </a:rPr>
            </a:br>
            <a:r>
              <a:rPr lang="en-US" altLang="en-US" sz="3200" smtClean="0">
                <a:solidFill>
                  <a:srgbClr val="0033CC"/>
                </a:solidFill>
                <a:effectLst>
                  <a:outerShdw blurRad="38100" dist="38100" dir="2700000" algn="tl">
                    <a:srgbClr val="C0C0C0"/>
                  </a:outerShdw>
                </a:effectLst>
              </a:rPr>
              <a:t/>
            </a:r>
            <a:br>
              <a:rPr lang="en-US" altLang="en-US" sz="3200" smtClean="0">
                <a:solidFill>
                  <a:srgbClr val="0033CC"/>
                </a:solidFill>
                <a:effectLst>
                  <a:outerShdw blurRad="38100" dist="38100" dir="2700000" algn="tl">
                    <a:srgbClr val="C0C0C0"/>
                  </a:outerShdw>
                </a:effectLst>
              </a:rPr>
            </a:br>
            <a:endParaRPr lang="en-US" altLang="en-US" sz="3200" smtClean="0">
              <a:solidFill>
                <a:srgbClr val="0033CC"/>
              </a:solidFill>
              <a:effectLst>
                <a:outerShdw blurRad="38100" dist="38100" dir="2700000" algn="tl">
                  <a:srgbClr val="C0C0C0"/>
                </a:outerShdw>
              </a:effectLst>
            </a:endParaRPr>
          </a:p>
        </p:txBody>
      </p:sp>
    </p:spTree>
  </p:cSld>
  <p:clrMapOvr>
    <a:masterClrMapping/>
  </p:clrMapOvr>
  <p:transition spd="med"/>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5" name="Rectangle 2"/>
          <p:cNvSpPr>
            <a:spLocks noGrp="1" noChangeArrowheads="1"/>
          </p:cNvSpPr>
          <p:nvPr>
            <p:ph type="title"/>
          </p:nvPr>
        </p:nvSpPr>
        <p:spPr>
          <a:xfrm>
            <a:off x="555625" y="1738313"/>
            <a:ext cx="8054975" cy="1782762"/>
          </a:xfrm>
        </p:spPr>
        <p:txBody>
          <a:bodyPr/>
          <a:lstStyle/>
          <a:p>
            <a:pPr eaLnBrk="1" hangingPunct="1"/>
            <a:r>
              <a:rPr lang="en-US" altLang="en-US" sz="3200" smtClean="0">
                <a:solidFill>
                  <a:schemeClr val="tx1"/>
                </a:solidFill>
              </a:rPr>
              <a:t>We can apply FLAME to realistic situations by combining changes in Fuel-Type and Effective Wind Speed</a:t>
            </a:r>
          </a:p>
        </p:txBody>
      </p:sp>
    </p:spTree>
  </p:cSld>
  <p:clrMapOvr>
    <a:masterClrMapping/>
  </p:clrMapOvr>
  <p:transition spd="med"/>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2" descr="worksheet blan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96388"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5" name="Text Box 42"/>
          <p:cNvSpPr txBox="1">
            <a:spLocks noChangeArrowheads="1"/>
          </p:cNvSpPr>
          <p:nvPr/>
        </p:nvSpPr>
        <p:spPr bwMode="auto">
          <a:xfrm>
            <a:off x="142875" y="87313"/>
            <a:ext cx="4032250"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lnSpc>
                <a:spcPct val="90000"/>
              </a:lnSpc>
            </a:pPr>
            <a:r>
              <a:rPr lang="en-US" altLang="en-US" sz="1800" b="1"/>
              <a:t>Illustration#4: Wind &amp; Fuel Change,</a:t>
            </a:r>
          </a:p>
          <a:p>
            <a:pPr eaLnBrk="1" hangingPunct="1">
              <a:lnSpc>
                <a:spcPct val="90000"/>
              </a:lnSpc>
            </a:pPr>
            <a:r>
              <a:rPr lang="en-US" altLang="en-US" sz="1800" b="1"/>
              <a:t>Slope Reversal</a:t>
            </a:r>
          </a:p>
        </p:txBody>
      </p:sp>
      <p:sp>
        <p:nvSpPr>
          <p:cNvPr id="9224" name="Text Box 41"/>
          <p:cNvSpPr txBox="1">
            <a:spLocks noChangeArrowheads="1"/>
          </p:cNvSpPr>
          <p:nvPr/>
        </p:nvSpPr>
        <p:spPr bwMode="auto">
          <a:xfrm>
            <a:off x="152400" y="3810000"/>
            <a:ext cx="2459038" cy="283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u="sng"/>
              <a:t>Observed conditions:</a:t>
            </a:r>
          </a:p>
          <a:p>
            <a:pPr eaLnBrk="1" hangingPunct="1"/>
            <a:r>
              <a:rPr lang="en-US" altLang="en-US" sz="1200" b="1"/>
              <a:t>Early morning in September, fire is backing down a north slope in deep litter</a:t>
            </a:r>
          </a:p>
          <a:p>
            <a:pPr eaLnBrk="1" hangingPunct="1"/>
            <a:endParaRPr lang="en-US" altLang="en-US" sz="1200" b="1"/>
          </a:p>
          <a:p>
            <a:pPr eaLnBrk="1" hangingPunct="1"/>
            <a:r>
              <a:rPr lang="en-US" altLang="en-US" sz="1200" b="1"/>
              <a:t>Temp is 65</a:t>
            </a:r>
            <a:r>
              <a:rPr lang="en-US" altLang="en-US" sz="1200" b="1" baseline="30000"/>
              <a:t>o</a:t>
            </a:r>
            <a:r>
              <a:rPr lang="en-US" altLang="en-US" sz="1200" b="1"/>
              <a:t>F; RH is 40%</a:t>
            </a:r>
          </a:p>
          <a:p>
            <a:pPr eaLnBrk="1" hangingPunct="1"/>
            <a:endParaRPr lang="en-US" altLang="en-US" sz="1200" b="1"/>
          </a:p>
          <a:p>
            <a:pPr eaLnBrk="1" hangingPunct="1"/>
            <a:r>
              <a:rPr lang="en-US" altLang="en-US" sz="1200" b="1"/>
              <a:t>Fire’s progress will put it at the </a:t>
            </a:r>
          </a:p>
          <a:p>
            <a:pPr eaLnBrk="1" hangingPunct="1"/>
            <a:r>
              <a:rPr lang="en-US" altLang="en-US" sz="1200" b="1"/>
              <a:t>bottom by about noon (6 hrs)</a:t>
            </a:r>
          </a:p>
          <a:p>
            <a:pPr eaLnBrk="1" hangingPunct="1"/>
            <a:endParaRPr lang="en-US" altLang="en-US" sz="1200" b="1"/>
          </a:p>
          <a:p>
            <a:pPr eaLnBrk="1" hangingPunct="1"/>
            <a:r>
              <a:rPr lang="en-US" altLang="en-US" sz="1200" b="1"/>
              <a:t>South slope is chaparral, crown fire occurred in brush yesterday </a:t>
            </a:r>
          </a:p>
          <a:p>
            <a:pPr eaLnBrk="1" hangingPunct="1"/>
            <a:r>
              <a:rPr lang="en-US" altLang="en-US" sz="1200" b="1"/>
              <a:t>        </a:t>
            </a:r>
          </a:p>
          <a:p>
            <a:pPr eaLnBrk="1" hangingPunct="1"/>
            <a:r>
              <a:rPr lang="en-US" altLang="en-US" sz="1200" b="1"/>
              <a:t>  </a:t>
            </a:r>
          </a:p>
        </p:txBody>
      </p:sp>
      <p:sp>
        <p:nvSpPr>
          <p:cNvPr id="307270" name="Text Box 70"/>
          <p:cNvSpPr txBox="1">
            <a:spLocks noChangeArrowheads="1"/>
          </p:cNvSpPr>
          <p:nvPr/>
        </p:nvSpPr>
        <p:spPr bwMode="auto">
          <a:xfrm>
            <a:off x="2590800" y="3810000"/>
            <a:ext cx="25177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u="sng"/>
              <a:t>Weather Forecast:</a:t>
            </a:r>
          </a:p>
          <a:p>
            <a:pPr eaLnBrk="1" hangingPunct="1"/>
            <a:r>
              <a:rPr lang="en-US" altLang="en-US" sz="1200" b="1"/>
              <a:t>Ridgetop wind S at 15 mph</a:t>
            </a:r>
          </a:p>
          <a:p>
            <a:pPr eaLnBrk="1" hangingPunct="1"/>
            <a:endParaRPr lang="en-US" altLang="en-US" sz="1200" b="1"/>
          </a:p>
          <a:p>
            <a:pPr eaLnBrk="1" hangingPunct="1"/>
            <a:r>
              <a:rPr lang="en-US" altLang="en-US" sz="1200" b="1"/>
              <a:t>Max temp. 85</a:t>
            </a:r>
            <a:r>
              <a:rPr lang="en-US" altLang="en-US" sz="1200" b="1" baseline="30000"/>
              <a:t>o</a:t>
            </a:r>
            <a:r>
              <a:rPr lang="en-US" altLang="en-US" sz="1200" b="1"/>
              <a:t>F; Min RH 20%      </a:t>
            </a:r>
          </a:p>
        </p:txBody>
      </p:sp>
      <p:pic>
        <p:nvPicPr>
          <p:cNvPr id="9260" name="Picture 44" descr="Field-Guide-21sep0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57750" y="246063"/>
            <a:ext cx="4111625"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3" name="Text Box 43"/>
          <p:cNvSpPr txBox="1">
            <a:spLocks noChangeArrowheads="1"/>
          </p:cNvSpPr>
          <p:nvPr/>
        </p:nvSpPr>
        <p:spPr bwMode="auto">
          <a:xfrm>
            <a:off x="5481638" y="1944688"/>
            <a:ext cx="33718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000" b="1">
                <a:solidFill>
                  <a:srgbClr val="000066"/>
                </a:solidFill>
              </a:rPr>
              <a:t>Next big change: slope rev; litr to crwn, &amp; EWS incr</a:t>
            </a:r>
          </a:p>
        </p:txBody>
      </p:sp>
      <p:sp>
        <p:nvSpPr>
          <p:cNvPr id="307244" name="Text Box 44"/>
          <p:cNvSpPr txBox="1">
            <a:spLocks noChangeArrowheads="1"/>
          </p:cNvSpPr>
          <p:nvPr/>
        </p:nvSpPr>
        <p:spPr bwMode="auto">
          <a:xfrm>
            <a:off x="6535738" y="2352675"/>
            <a:ext cx="2682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solidFill>
                  <a:srgbClr val="000066"/>
                </a:solidFill>
              </a:rPr>
              <a:t>x</a:t>
            </a:r>
          </a:p>
        </p:txBody>
      </p:sp>
      <p:sp>
        <p:nvSpPr>
          <p:cNvPr id="307245" name="Text Box 45"/>
          <p:cNvSpPr txBox="1">
            <a:spLocks noChangeArrowheads="1"/>
          </p:cNvSpPr>
          <p:nvPr/>
        </p:nvSpPr>
        <p:spPr bwMode="auto">
          <a:xfrm>
            <a:off x="6962775" y="2459038"/>
            <a:ext cx="2682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solidFill>
                  <a:srgbClr val="000066"/>
                </a:solidFill>
              </a:rPr>
              <a:t>x</a:t>
            </a:r>
          </a:p>
        </p:txBody>
      </p:sp>
      <p:sp>
        <p:nvSpPr>
          <p:cNvPr id="307246" name="Text Box 46"/>
          <p:cNvSpPr txBox="1">
            <a:spLocks noChangeArrowheads="1"/>
          </p:cNvSpPr>
          <p:nvPr/>
        </p:nvSpPr>
        <p:spPr bwMode="auto">
          <a:xfrm>
            <a:off x="6689725" y="3389313"/>
            <a:ext cx="4540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solidFill>
                  <a:srgbClr val="000066"/>
                </a:solidFill>
              </a:rPr>
              <a:t>20X</a:t>
            </a:r>
          </a:p>
        </p:txBody>
      </p:sp>
      <p:sp>
        <p:nvSpPr>
          <p:cNvPr id="307247" name="Text Box 47"/>
          <p:cNvSpPr txBox="1">
            <a:spLocks noChangeArrowheads="1"/>
          </p:cNvSpPr>
          <p:nvPr/>
        </p:nvSpPr>
        <p:spPr bwMode="auto">
          <a:xfrm>
            <a:off x="5842000" y="3563938"/>
            <a:ext cx="5381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solidFill>
                  <a:srgbClr val="000066"/>
                </a:solidFill>
              </a:rPr>
              <a:t>140X</a:t>
            </a:r>
          </a:p>
        </p:txBody>
      </p:sp>
      <p:sp>
        <p:nvSpPr>
          <p:cNvPr id="307248" name="Text Box 48"/>
          <p:cNvSpPr txBox="1">
            <a:spLocks noChangeArrowheads="1"/>
          </p:cNvSpPr>
          <p:nvPr/>
        </p:nvSpPr>
        <p:spPr bwMode="auto">
          <a:xfrm>
            <a:off x="6443663" y="3576638"/>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solidFill>
                  <a:srgbClr val="000066"/>
                </a:solidFill>
              </a:rPr>
              <a:t>x</a:t>
            </a:r>
          </a:p>
        </p:txBody>
      </p:sp>
      <p:sp>
        <p:nvSpPr>
          <p:cNvPr id="307249" name="Text Box 49"/>
          <p:cNvSpPr txBox="1">
            <a:spLocks noChangeArrowheads="1"/>
          </p:cNvSpPr>
          <p:nvPr/>
        </p:nvSpPr>
        <p:spPr bwMode="auto">
          <a:xfrm>
            <a:off x="5065713" y="3878263"/>
            <a:ext cx="914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000" b="1">
                <a:solidFill>
                  <a:srgbClr val="000066"/>
                </a:solidFill>
              </a:rPr>
              <a:t>lower slope </a:t>
            </a:r>
          </a:p>
          <a:p>
            <a:pPr eaLnBrk="1" hangingPunct="1"/>
            <a:r>
              <a:rPr lang="en-US" altLang="en-US" sz="1000" b="1">
                <a:solidFill>
                  <a:srgbClr val="000066"/>
                </a:solidFill>
              </a:rPr>
              <a:t>in 6 hrs</a:t>
            </a:r>
          </a:p>
        </p:txBody>
      </p:sp>
      <p:sp>
        <p:nvSpPr>
          <p:cNvPr id="307250" name="Text Box 50"/>
          <p:cNvSpPr txBox="1">
            <a:spLocks noChangeArrowheads="1"/>
          </p:cNvSpPr>
          <p:nvPr/>
        </p:nvSpPr>
        <p:spPr bwMode="auto">
          <a:xfrm>
            <a:off x="6019800" y="3998913"/>
            <a:ext cx="13922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000" b="1">
                <a:solidFill>
                  <a:srgbClr val="000066"/>
                </a:solidFill>
              </a:rPr>
              <a:t>lower slope in 3 min</a:t>
            </a:r>
          </a:p>
        </p:txBody>
      </p:sp>
      <p:sp>
        <p:nvSpPr>
          <p:cNvPr id="307251" name="Text Box 51"/>
          <p:cNvSpPr txBox="1">
            <a:spLocks noChangeArrowheads="1"/>
          </p:cNvSpPr>
          <p:nvPr/>
        </p:nvSpPr>
        <p:spPr bwMode="auto">
          <a:xfrm>
            <a:off x="6246813" y="2165350"/>
            <a:ext cx="4873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solidFill>
                  <a:srgbClr val="000066"/>
                </a:solidFill>
              </a:rPr>
              <a:t>40%</a:t>
            </a:r>
          </a:p>
        </p:txBody>
      </p:sp>
      <p:sp>
        <p:nvSpPr>
          <p:cNvPr id="307252" name="Text Box 52"/>
          <p:cNvSpPr txBox="1">
            <a:spLocks noChangeArrowheads="1"/>
          </p:cNvSpPr>
          <p:nvPr/>
        </p:nvSpPr>
        <p:spPr bwMode="auto">
          <a:xfrm>
            <a:off x="7000875" y="2165350"/>
            <a:ext cx="4873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solidFill>
                  <a:srgbClr val="000066"/>
                </a:solidFill>
              </a:rPr>
              <a:t>20%</a:t>
            </a:r>
          </a:p>
        </p:txBody>
      </p:sp>
      <p:grpSp>
        <p:nvGrpSpPr>
          <p:cNvPr id="2" name="Group 53"/>
          <p:cNvGrpSpPr>
            <a:grpSpLocks/>
          </p:cNvGrpSpPr>
          <p:nvPr/>
        </p:nvGrpSpPr>
        <p:grpSpPr bwMode="auto">
          <a:xfrm>
            <a:off x="5338763" y="931863"/>
            <a:ext cx="1293812" cy="909637"/>
            <a:chOff x="3255" y="242"/>
            <a:chExt cx="1096" cy="771"/>
          </a:xfrm>
        </p:grpSpPr>
        <p:sp>
          <p:nvSpPr>
            <p:cNvPr id="9252" name="Freeform 54"/>
            <p:cNvSpPr>
              <a:spLocks/>
            </p:cNvSpPr>
            <p:nvPr/>
          </p:nvSpPr>
          <p:spPr bwMode="auto">
            <a:xfrm flipH="1">
              <a:off x="3255" y="312"/>
              <a:ext cx="1096" cy="646"/>
            </a:xfrm>
            <a:custGeom>
              <a:avLst/>
              <a:gdLst>
                <a:gd name="T0" fmla="*/ 0 w 1096"/>
                <a:gd name="T1" fmla="*/ 0 h 646"/>
                <a:gd name="T2" fmla="*/ 229 w 1096"/>
                <a:gd name="T3" fmla="*/ 104 h 646"/>
                <a:gd name="T4" fmla="*/ 243 w 1096"/>
                <a:gd name="T5" fmla="*/ 125 h 646"/>
                <a:gd name="T6" fmla="*/ 263 w 1096"/>
                <a:gd name="T7" fmla="*/ 132 h 646"/>
                <a:gd name="T8" fmla="*/ 291 w 1096"/>
                <a:gd name="T9" fmla="*/ 160 h 646"/>
                <a:gd name="T10" fmla="*/ 305 w 1096"/>
                <a:gd name="T11" fmla="*/ 181 h 646"/>
                <a:gd name="T12" fmla="*/ 347 w 1096"/>
                <a:gd name="T13" fmla="*/ 208 h 646"/>
                <a:gd name="T14" fmla="*/ 423 w 1096"/>
                <a:gd name="T15" fmla="*/ 271 h 646"/>
                <a:gd name="T16" fmla="*/ 465 w 1096"/>
                <a:gd name="T17" fmla="*/ 299 h 646"/>
                <a:gd name="T18" fmla="*/ 479 w 1096"/>
                <a:gd name="T19" fmla="*/ 320 h 646"/>
                <a:gd name="T20" fmla="*/ 499 w 1096"/>
                <a:gd name="T21" fmla="*/ 333 h 646"/>
                <a:gd name="T22" fmla="*/ 562 w 1096"/>
                <a:gd name="T23" fmla="*/ 403 h 646"/>
                <a:gd name="T24" fmla="*/ 604 w 1096"/>
                <a:gd name="T25" fmla="*/ 458 h 646"/>
                <a:gd name="T26" fmla="*/ 777 w 1096"/>
                <a:gd name="T27" fmla="*/ 597 h 646"/>
                <a:gd name="T28" fmla="*/ 798 w 1096"/>
                <a:gd name="T29" fmla="*/ 604 h 646"/>
                <a:gd name="T30" fmla="*/ 839 w 1096"/>
                <a:gd name="T31" fmla="*/ 632 h 646"/>
                <a:gd name="T32" fmla="*/ 881 w 1096"/>
                <a:gd name="T33" fmla="*/ 646 h 646"/>
                <a:gd name="T34" fmla="*/ 999 w 1096"/>
                <a:gd name="T35" fmla="*/ 618 h 646"/>
                <a:gd name="T36" fmla="*/ 1041 w 1096"/>
                <a:gd name="T37" fmla="*/ 590 h 646"/>
                <a:gd name="T38" fmla="*/ 1062 w 1096"/>
                <a:gd name="T39" fmla="*/ 576 h 646"/>
                <a:gd name="T40" fmla="*/ 1075 w 1096"/>
                <a:gd name="T41" fmla="*/ 555 h 646"/>
                <a:gd name="T42" fmla="*/ 1096 w 1096"/>
                <a:gd name="T43" fmla="*/ 549 h 646"/>
                <a:gd name="T44" fmla="*/ 1075 w 1096"/>
                <a:gd name="T45" fmla="*/ 535 h 64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096"/>
                <a:gd name="T70" fmla="*/ 0 h 646"/>
                <a:gd name="T71" fmla="*/ 1096 w 1096"/>
                <a:gd name="T72" fmla="*/ 646 h 64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096" h="646">
                  <a:moveTo>
                    <a:pt x="0" y="0"/>
                  </a:moveTo>
                  <a:cubicBezTo>
                    <a:pt x="81" y="28"/>
                    <a:pt x="149" y="77"/>
                    <a:pt x="229" y="104"/>
                  </a:cubicBezTo>
                  <a:cubicBezTo>
                    <a:pt x="234" y="111"/>
                    <a:pt x="237" y="120"/>
                    <a:pt x="243" y="125"/>
                  </a:cubicBezTo>
                  <a:cubicBezTo>
                    <a:pt x="248" y="129"/>
                    <a:pt x="258" y="127"/>
                    <a:pt x="263" y="132"/>
                  </a:cubicBezTo>
                  <a:cubicBezTo>
                    <a:pt x="298" y="169"/>
                    <a:pt x="237" y="142"/>
                    <a:pt x="291" y="160"/>
                  </a:cubicBezTo>
                  <a:cubicBezTo>
                    <a:pt x="296" y="167"/>
                    <a:pt x="299" y="176"/>
                    <a:pt x="305" y="181"/>
                  </a:cubicBezTo>
                  <a:cubicBezTo>
                    <a:pt x="318" y="192"/>
                    <a:pt x="347" y="208"/>
                    <a:pt x="347" y="208"/>
                  </a:cubicBezTo>
                  <a:cubicBezTo>
                    <a:pt x="367" y="237"/>
                    <a:pt x="394" y="252"/>
                    <a:pt x="423" y="271"/>
                  </a:cubicBezTo>
                  <a:cubicBezTo>
                    <a:pt x="437" y="280"/>
                    <a:pt x="465" y="299"/>
                    <a:pt x="465" y="299"/>
                  </a:cubicBezTo>
                  <a:cubicBezTo>
                    <a:pt x="470" y="306"/>
                    <a:pt x="473" y="314"/>
                    <a:pt x="479" y="320"/>
                  </a:cubicBezTo>
                  <a:cubicBezTo>
                    <a:pt x="485" y="326"/>
                    <a:pt x="494" y="327"/>
                    <a:pt x="499" y="333"/>
                  </a:cubicBezTo>
                  <a:cubicBezTo>
                    <a:pt x="527" y="365"/>
                    <a:pt x="524" y="390"/>
                    <a:pt x="562" y="403"/>
                  </a:cubicBezTo>
                  <a:cubicBezTo>
                    <a:pt x="571" y="431"/>
                    <a:pt x="580" y="442"/>
                    <a:pt x="604" y="458"/>
                  </a:cubicBezTo>
                  <a:cubicBezTo>
                    <a:pt x="642" y="519"/>
                    <a:pt x="717" y="557"/>
                    <a:pt x="777" y="597"/>
                  </a:cubicBezTo>
                  <a:cubicBezTo>
                    <a:pt x="783" y="601"/>
                    <a:pt x="792" y="600"/>
                    <a:pt x="798" y="604"/>
                  </a:cubicBezTo>
                  <a:cubicBezTo>
                    <a:pt x="812" y="612"/>
                    <a:pt x="823" y="627"/>
                    <a:pt x="839" y="632"/>
                  </a:cubicBezTo>
                  <a:cubicBezTo>
                    <a:pt x="853" y="637"/>
                    <a:pt x="881" y="646"/>
                    <a:pt x="881" y="646"/>
                  </a:cubicBezTo>
                  <a:cubicBezTo>
                    <a:pt x="913" y="641"/>
                    <a:pt x="970" y="637"/>
                    <a:pt x="999" y="618"/>
                  </a:cubicBezTo>
                  <a:cubicBezTo>
                    <a:pt x="1013" y="609"/>
                    <a:pt x="1027" y="599"/>
                    <a:pt x="1041" y="590"/>
                  </a:cubicBezTo>
                  <a:cubicBezTo>
                    <a:pt x="1048" y="585"/>
                    <a:pt x="1062" y="576"/>
                    <a:pt x="1062" y="576"/>
                  </a:cubicBezTo>
                  <a:cubicBezTo>
                    <a:pt x="1066" y="569"/>
                    <a:pt x="1069" y="560"/>
                    <a:pt x="1075" y="555"/>
                  </a:cubicBezTo>
                  <a:cubicBezTo>
                    <a:pt x="1081" y="550"/>
                    <a:pt x="1096" y="556"/>
                    <a:pt x="1096" y="549"/>
                  </a:cubicBezTo>
                  <a:cubicBezTo>
                    <a:pt x="1096" y="541"/>
                    <a:pt x="1075" y="535"/>
                    <a:pt x="1075" y="535"/>
                  </a:cubicBezTo>
                </a:path>
              </a:pathLst>
            </a:custGeom>
            <a:noFill/>
            <a:ln w="19050">
              <a:solidFill>
                <a:srgbClr val="000066"/>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solidFill>
                  <a:srgbClr val="000066"/>
                </a:solidFill>
              </a:endParaRPr>
            </a:p>
          </p:txBody>
        </p:sp>
        <p:sp>
          <p:nvSpPr>
            <p:cNvPr id="9253" name="Freeform 55"/>
            <p:cNvSpPr>
              <a:spLocks/>
            </p:cNvSpPr>
            <p:nvPr/>
          </p:nvSpPr>
          <p:spPr bwMode="auto">
            <a:xfrm flipH="1">
              <a:off x="3865" y="366"/>
              <a:ext cx="199" cy="266"/>
            </a:xfrm>
            <a:custGeom>
              <a:avLst/>
              <a:gdLst>
                <a:gd name="T0" fmla="*/ 199 w 199"/>
                <a:gd name="T1" fmla="*/ 266 h 266"/>
                <a:gd name="T2" fmla="*/ 150 w 199"/>
                <a:gd name="T3" fmla="*/ 182 h 266"/>
                <a:gd name="T4" fmla="*/ 115 w 199"/>
                <a:gd name="T5" fmla="*/ 127 h 266"/>
                <a:gd name="T6" fmla="*/ 108 w 199"/>
                <a:gd name="T7" fmla="*/ 148 h 266"/>
                <a:gd name="T8" fmla="*/ 67 w 199"/>
                <a:gd name="T9" fmla="*/ 64 h 266"/>
                <a:gd name="T10" fmla="*/ 60 w 199"/>
                <a:gd name="T11" fmla="*/ 64 h 266"/>
                <a:gd name="T12" fmla="*/ 53 w 199"/>
                <a:gd name="T13" fmla="*/ 106 h 266"/>
                <a:gd name="T14" fmla="*/ 25 w 199"/>
                <a:gd name="T15" fmla="*/ 64 h 266"/>
                <a:gd name="T16" fmla="*/ 11 w 199"/>
                <a:gd name="T17" fmla="*/ 43 h 266"/>
                <a:gd name="T18" fmla="*/ 4 w 199"/>
                <a:gd name="T19" fmla="*/ 106 h 2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9"/>
                <a:gd name="T31" fmla="*/ 0 h 266"/>
                <a:gd name="T32" fmla="*/ 199 w 199"/>
                <a:gd name="T33" fmla="*/ 266 h 2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9" h="266">
                  <a:moveTo>
                    <a:pt x="199" y="266"/>
                  </a:moveTo>
                  <a:cubicBezTo>
                    <a:pt x="180" y="238"/>
                    <a:pt x="169" y="211"/>
                    <a:pt x="150" y="182"/>
                  </a:cubicBezTo>
                  <a:cubicBezTo>
                    <a:pt x="105" y="114"/>
                    <a:pt x="165" y="160"/>
                    <a:pt x="115" y="127"/>
                  </a:cubicBezTo>
                  <a:cubicBezTo>
                    <a:pt x="113" y="134"/>
                    <a:pt x="114" y="152"/>
                    <a:pt x="108" y="148"/>
                  </a:cubicBezTo>
                  <a:cubicBezTo>
                    <a:pt x="87" y="135"/>
                    <a:pt x="74" y="85"/>
                    <a:pt x="67" y="64"/>
                  </a:cubicBezTo>
                  <a:cubicBezTo>
                    <a:pt x="46" y="0"/>
                    <a:pt x="27" y="14"/>
                    <a:pt x="60" y="64"/>
                  </a:cubicBezTo>
                  <a:cubicBezTo>
                    <a:pt x="58" y="78"/>
                    <a:pt x="67" y="106"/>
                    <a:pt x="53" y="106"/>
                  </a:cubicBezTo>
                  <a:cubicBezTo>
                    <a:pt x="36" y="106"/>
                    <a:pt x="34" y="78"/>
                    <a:pt x="25" y="64"/>
                  </a:cubicBezTo>
                  <a:cubicBezTo>
                    <a:pt x="20" y="57"/>
                    <a:pt x="11" y="43"/>
                    <a:pt x="11" y="43"/>
                  </a:cubicBezTo>
                  <a:cubicBezTo>
                    <a:pt x="0" y="77"/>
                    <a:pt x="4" y="57"/>
                    <a:pt x="4" y="106"/>
                  </a:cubicBezTo>
                </a:path>
              </a:pathLst>
            </a:custGeom>
            <a:solidFill>
              <a:srgbClr val="000066"/>
            </a:solidFill>
            <a:ln w="9525">
              <a:solidFill>
                <a:schemeClr val="tx1"/>
              </a:solidFill>
              <a:round/>
              <a:headEnd/>
              <a:tailEnd/>
            </a:ln>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solidFill>
                  <a:srgbClr val="000066"/>
                </a:solidFill>
              </a:endParaRPr>
            </a:p>
          </p:txBody>
        </p:sp>
        <p:sp>
          <p:nvSpPr>
            <p:cNvPr id="9254" name="Text Box 56"/>
            <p:cNvSpPr txBox="1">
              <a:spLocks noChangeArrowheads="1"/>
            </p:cNvSpPr>
            <p:nvPr/>
          </p:nvSpPr>
          <p:spPr bwMode="auto">
            <a:xfrm flipH="1">
              <a:off x="3579" y="242"/>
              <a:ext cx="608"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solidFill>
                    <a:srgbClr val="000066"/>
                  </a:solidFill>
                  <a:latin typeface="Bradley Hand ITC" pitchFamily="66" charset="0"/>
                </a:rPr>
                <a:t>backing</a:t>
              </a:r>
            </a:p>
          </p:txBody>
        </p:sp>
        <p:sp>
          <p:nvSpPr>
            <p:cNvPr id="9255" name="Text Box 57"/>
            <p:cNvSpPr txBox="1">
              <a:spLocks noChangeArrowheads="1"/>
            </p:cNvSpPr>
            <p:nvPr/>
          </p:nvSpPr>
          <p:spPr bwMode="auto">
            <a:xfrm flipH="1">
              <a:off x="3314" y="625"/>
              <a:ext cx="463"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400" b="1">
                  <a:solidFill>
                    <a:srgbClr val="000066"/>
                  </a:solidFill>
                  <a:latin typeface="Bradley Hand ITC" pitchFamily="66" charset="0"/>
                </a:rPr>
                <a:t>litter</a:t>
              </a:r>
            </a:p>
          </p:txBody>
        </p:sp>
        <p:sp>
          <p:nvSpPr>
            <p:cNvPr id="9256" name="Text Box 58"/>
            <p:cNvSpPr txBox="1">
              <a:spLocks noChangeArrowheads="1"/>
            </p:cNvSpPr>
            <p:nvPr/>
          </p:nvSpPr>
          <p:spPr bwMode="auto">
            <a:xfrm flipH="1">
              <a:off x="3313" y="530"/>
              <a:ext cx="438"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solidFill>
                    <a:srgbClr val="000066"/>
                  </a:solidFill>
                  <a:latin typeface="Bradley Hand ITC" pitchFamily="66" charset="0"/>
                </a:rPr>
                <a:t>6 hrs</a:t>
              </a:r>
            </a:p>
          </p:txBody>
        </p:sp>
        <p:sp>
          <p:nvSpPr>
            <p:cNvPr id="9257" name="Freeform 59"/>
            <p:cNvSpPr>
              <a:spLocks/>
            </p:cNvSpPr>
            <p:nvPr/>
          </p:nvSpPr>
          <p:spPr bwMode="auto">
            <a:xfrm flipH="1">
              <a:off x="3595" y="680"/>
              <a:ext cx="388" cy="333"/>
            </a:xfrm>
            <a:custGeom>
              <a:avLst/>
              <a:gdLst>
                <a:gd name="T0" fmla="*/ 0 w 388"/>
                <a:gd name="T1" fmla="*/ 0 h 333"/>
                <a:gd name="T2" fmla="*/ 83 w 388"/>
                <a:gd name="T3" fmla="*/ 76 h 333"/>
                <a:gd name="T4" fmla="*/ 138 w 388"/>
                <a:gd name="T5" fmla="*/ 125 h 333"/>
                <a:gd name="T6" fmla="*/ 180 w 388"/>
                <a:gd name="T7" fmla="*/ 153 h 333"/>
                <a:gd name="T8" fmla="*/ 215 w 388"/>
                <a:gd name="T9" fmla="*/ 181 h 333"/>
                <a:gd name="T10" fmla="*/ 229 w 388"/>
                <a:gd name="T11" fmla="*/ 201 h 333"/>
                <a:gd name="T12" fmla="*/ 270 w 388"/>
                <a:gd name="T13" fmla="*/ 222 h 333"/>
                <a:gd name="T14" fmla="*/ 305 w 388"/>
                <a:gd name="T15" fmla="*/ 250 h 333"/>
                <a:gd name="T16" fmla="*/ 319 w 388"/>
                <a:gd name="T17" fmla="*/ 271 h 333"/>
                <a:gd name="T18" fmla="*/ 340 w 388"/>
                <a:gd name="T19" fmla="*/ 285 h 333"/>
                <a:gd name="T20" fmla="*/ 388 w 388"/>
                <a:gd name="T21" fmla="*/ 333 h 333"/>
                <a:gd name="T22" fmla="*/ 353 w 388"/>
                <a:gd name="T23" fmla="*/ 264 h 333"/>
                <a:gd name="T24" fmla="*/ 340 w 388"/>
                <a:gd name="T25" fmla="*/ 222 h 333"/>
                <a:gd name="T26" fmla="*/ 319 w 388"/>
                <a:gd name="T27" fmla="*/ 264 h 333"/>
                <a:gd name="T28" fmla="*/ 291 w 388"/>
                <a:gd name="T29" fmla="*/ 305 h 333"/>
                <a:gd name="T30" fmla="*/ 312 w 388"/>
                <a:gd name="T31" fmla="*/ 319 h 333"/>
                <a:gd name="T32" fmla="*/ 388 w 388"/>
                <a:gd name="T33" fmla="*/ 312 h 3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88"/>
                <a:gd name="T52" fmla="*/ 0 h 333"/>
                <a:gd name="T53" fmla="*/ 388 w 388"/>
                <a:gd name="T54" fmla="*/ 333 h 33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88" h="333">
                  <a:moveTo>
                    <a:pt x="0" y="0"/>
                  </a:moveTo>
                  <a:cubicBezTo>
                    <a:pt x="14" y="49"/>
                    <a:pt x="44" y="52"/>
                    <a:pt x="83" y="76"/>
                  </a:cubicBezTo>
                  <a:cubicBezTo>
                    <a:pt x="106" y="111"/>
                    <a:pt x="90" y="93"/>
                    <a:pt x="138" y="125"/>
                  </a:cubicBezTo>
                  <a:cubicBezTo>
                    <a:pt x="152" y="134"/>
                    <a:pt x="180" y="153"/>
                    <a:pt x="180" y="153"/>
                  </a:cubicBezTo>
                  <a:cubicBezTo>
                    <a:pt x="218" y="210"/>
                    <a:pt x="169" y="145"/>
                    <a:pt x="215" y="181"/>
                  </a:cubicBezTo>
                  <a:cubicBezTo>
                    <a:pt x="221" y="186"/>
                    <a:pt x="223" y="196"/>
                    <a:pt x="229" y="201"/>
                  </a:cubicBezTo>
                  <a:cubicBezTo>
                    <a:pt x="241" y="211"/>
                    <a:pt x="257" y="213"/>
                    <a:pt x="270" y="222"/>
                  </a:cubicBezTo>
                  <a:cubicBezTo>
                    <a:pt x="310" y="282"/>
                    <a:pt x="257" y="211"/>
                    <a:pt x="305" y="250"/>
                  </a:cubicBezTo>
                  <a:cubicBezTo>
                    <a:pt x="312" y="255"/>
                    <a:pt x="313" y="265"/>
                    <a:pt x="319" y="271"/>
                  </a:cubicBezTo>
                  <a:cubicBezTo>
                    <a:pt x="325" y="277"/>
                    <a:pt x="333" y="280"/>
                    <a:pt x="340" y="285"/>
                  </a:cubicBezTo>
                  <a:cubicBezTo>
                    <a:pt x="356" y="310"/>
                    <a:pt x="371" y="308"/>
                    <a:pt x="388" y="333"/>
                  </a:cubicBezTo>
                  <a:cubicBezTo>
                    <a:pt x="381" y="298"/>
                    <a:pt x="383" y="284"/>
                    <a:pt x="353" y="264"/>
                  </a:cubicBezTo>
                  <a:cubicBezTo>
                    <a:pt x="353" y="263"/>
                    <a:pt x="341" y="222"/>
                    <a:pt x="340" y="222"/>
                  </a:cubicBezTo>
                  <a:cubicBezTo>
                    <a:pt x="330" y="222"/>
                    <a:pt x="322" y="259"/>
                    <a:pt x="319" y="264"/>
                  </a:cubicBezTo>
                  <a:cubicBezTo>
                    <a:pt x="311" y="278"/>
                    <a:pt x="291" y="305"/>
                    <a:pt x="291" y="305"/>
                  </a:cubicBezTo>
                  <a:cubicBezTo>
                    <a:pt x="298" y="310"/>
                    <a:pt x="304" y="318"/>
                    <a:pt x="312" y="319"/>
                  </a:cubicBezTo>
                  <a:cubicBezTo>
                    <a:pt x="337" y="321"/>
                    <a:pt x="388" y="312"/>
                    <a:pt x="388" y="312"/>
                  </a:cubicBezTo>
                </a:path>
              </a:pathLst>
            </a:custGeom>
            <a:noFill/>
            <a:ln w="19050">
              <a:solidFill>
                <a:srgbClr val="000066"/>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solidFill>
                  <a:srgbClr val="000066"/>
                </a:solidFill>
              </a:endParaRPr>
            </a:p>
          </p:txBody>
        </p:sp>
      </p:grpSp>
      <p:grpSp>
        <p:nvGrpSpPr>
          <p:cNvPr id="3" name="Group 60"/>
          <p:cNvGrpSpPr>
            <a:grpSpLocks/>
          </p:cNvGrpSpPr>
          <p:nvPr/>
        </p:nvGrpSpPr>
        <p:grpSpPr bwMode="auto">
          <a:xfrm flipH="1">
            <a:off x="7151688" y="944563"/>
            <a:ext cx="1379537" cy="1000125"/>
            <a:chOff x="4525" y="201"/>
            <a:chExt cx="1082" cy="784"/>
          </a:xfrm>
        </p:grpSpPr>
        <p:sp>
          <p:nvSpPr>
            <p:cNvPr id="9246" name="Freeform 61"/>
            <p:cNvSpPr>
              <a:spLocks/>
            </p:cNvSpPr>
            <p:nvPr/>
          </p:nvSpPr>
          <p:spPr bwMode="auto">
            <a:xfrm>
              <a:off x="4525" y="236"/>
              <a:ext cx="1082" cy="638"/>
            </a:xfrm>
            <a:custGeom>
              <a:avLst/>
              <a:gdLst>
                <a:gd name="T0" fmla="*/ 0 w 1082"/>
                <a:gd name="T1" fmla="*/ 562 h 638"/>
                <a:gd name="T2" fmla="*/ 139 w 1082"/>
                <a:gd name="T3" fmla="*/ 638 h 638"/>
                <a:gd name="T4" fmla="*/ 305 w 1082"/>
                <a:gd name="T5" fmla="*/ 590 h 638"/>
                <a:gd name="T6" fmla="*/ 347 w 1082"/>
                <a:gd name="T7" fmla="*/ 562 h 638"/>
                <a:gd name="T8" fmla="*/ 388 w 1082"/>
                <a:gd name="T9" fmla="*/ 548 h 638"/>
                <a:gd name="T10" fmla="*/ 444 w 1082"/>
                <a:gd name="T11" fmla="*/ 507 h 638"/>
                <a:gd name="T12" fmla="*/ 513 w 1082"/>
                <a:gd name="T13" fmla="*/ 437 h 638"/>
                <a:gd name="T14" fmla="*/ 590 w 1082"/>
                <a:gd name="T15" fmla="*/ 361 h 638"/>
                <a:gd name="T16" fmla="*/ 631 w 1082"/>
                <a:gd name="T17" fmla="*/ 305 h 638"/>
                <a:gd name="T18" fmla="*/ 673 w 1082"/>
                <a:gd name="T19" fmla="*/ 278 h 638"/>
                <a:gd name="T20" fmla="*/ 687 w 1082"/>
                <a:gd name="T21" fmla="*/ 257 h 638"/>
                <a:gd name="T22" fmla="*/ 728 w 1082"/>
                <a:gd name="T23" fmla="*/ 229 h 638"/>
                <a:gd name="T24" fmla="*/ 777 w 1082"/>
                <a:gd name="T25" fmla="*/ 173 h 638"/>
                <a:gd name="T26" fmla="*/ 812 w 1082"/>
                <a:gd name="T27" fmla="*/ 139 h 638"/>
                <a:gd name="T28" fmla="*/ 826 w 1082"/>
                <a:gd name="T29" fmla="*/ 118 h 638"/>
                <a:gd name="T30" fmla="*/ 1013 w 1082"/>
                <a:gd name="T31" fmla="*/ 0 h 638"/>
                <a:gd name="T32" fmla="*/ 1055 w 1082"/>
                <a:gd name="T33" fmla="*/ 7 h 638"/>
                <a:gd name="T34" fmla="*/ 1068 w 1082"/>
                <a:gd name="T35" fmla="*/ 7 h 63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82"/>
                <a:gd name="T55" fmla="*/ 0 h 638"/>
                <a:gd name="T56" fmla="*/ 1082 w 1082"/>
                <a:gd name="T57" fmla="*/ 638 h 63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82" h="638">
                  <a:moveTo>
                    <a:pt x="0" y="562"/>
                  </a:moveTo>
                  <a:cubicBezTo>
                    <a:pt x="27" y="602"/>
                    <a:pt x="93" y="623"/>
                    <a:pt x="139" y="638"/>
                  </a:cubicBezTo>
                  <a:cubicBezTo>
                    <a:pt x="200" y="631"/>
                    <a:pt x="252" y="619"/>
                    <a:pt x="305" y="590"/>
                  </a:cubicBezTo>
                  <a:cubicBezTo>
                    <a:pt x="320" y="582"/>
                    <a:pt x="331" y="567"/>
                    <a:pt x="347" y="562"/>
                  </a:cubicBezTo>
                  <a:cubicBezTo>
                    <a:pt x="361" y="557"/>
                    <a:pt x="388" y="548"/>
                    <a:pt x="388" y="548"/>
                  </a:cubicBezTo>
                  <a:cubicBezTo>
                    <a:pt x="405" y="523"/>
                    <a:pt x="419" y="523"/>
                    <a:pt x="444" y="507"/>
                  </a:cubicBezTo>
                  <a:cubicBezTo>
                    <a:pt x="462" y="479"/>
                    <a:pt x="488" y="458"/>
                    <a:pt x="513" y="437"/>
                  </a:cubicBezTo>
                  <a:cubicBezTo>
                    <a:pt x="542" y="413"/>
                    <a:pt x="558" y="382"/>
                    <a:pt x="590" y="361"/>
                  </a:cubicBezTo>
                  <a:cubicBezTo>
                    <a:pt x="596" y="344"/>
                    <a:pt x="617" y="317"/>
                    <a:pt x="631" y="305"/>
                  </a:cubicBezTo>
                  <a:cubicBezTo>
                    <a:pt x="644" y="294"/>
                    <a:pt x="673" y="278"/>
                    <a:pt x="673" y="278"/>
                  </a:cubicBezTo>
                  <a:cubicBezTo>
                    <a:pt x="678" y="271"/>
                    <a:pt x="681" y="263"/>
                    <a:pt x="687" y="257"/>
                  </a:cubicBezTo>
                  <a:cubicBezTo>
                    <a:pt x="699" y="246"/>
                    <a:pt x="728" y="229"/>
                    <a:pt x="728" y="229"/>
                  </a:cubicBezTo>
                  <a:cubicBezTo>
                    <a:pt x="761" y="180"/>
                    <a:pt x="742" y="196"/>
                    <a:pt x="777" y="173"/>
                  </a:cubicBezTo>
                  <a:cubicBezTo>
                    <a:pt x="817" y="116"/>
                    <a:pt x="763" y="188"/>
                    <a:pt x="812" y="139"/>
                  </a:cubicBezTo>
                  <a:cubicBezTo>
                    <a:pt x="818" y="133"/>
                    <a:pt x="820" y="124"/>
                    <a:pt x="826" y="118"/>
                  </a:cubicBezTo>
                  <a:cubicBezTo>
                    <a:pt x="873" y="70"/>
                    <a:pt x="949" y="21"/>
                    <a:pt x="1013" y="0"/>
                  </a:cubicBezTo>
                  <a:cubicBezTo>
                    <a:pt x="1027" y="2"/>
                    <a:pt x="1041" y="4"/>
                    <a:pt x="1055" y="7"/>
                  </a:cubicBezTo>
                  <a:cubicBezTo>
                    <a:pt x="1074" y="11"/>
                    <a:pt x="1082" y="21"/>
                    <a:pt x="1068" y="7"/>
                  </a:cubicBezTo>
                </a:path>
              </a:pathLst>
            </a:custGeom>
            <a:noFill/>
            <a:ln w="19050">
              <a:solidFill>
                <a:srgbClr val="000066"/>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solidFill>
                  <a:srgbClr val="000066"/>
                </a:solidFill>
              </a:endParaRPr>
            </a:p>
          </p:txBody>
        </p:sp>
        <p:sp>
          <p:nvSpPr>
            <p:cNvPr id="9247" name="Freeform 62"/>
            <p:cNvSpPr>
              <a:spLocks/>
            </p:cNvSpPr>
            <p:nvPr/>
          </p:nvSpPr>
          <p:spPr bwMode="auto">
            <a:xfrm>
              <a:off x="4848" y="288"/>
              <a:ext cx="382" cy="514"/>
            </a:xfrm>
            <a:custGeom>
              <a:avLst/>
              <a:gdLst>
                <a:gd name="T0" fmla="*/ 0 w 382"/>
                <a:gd name="T1" fmla="*/ 514 h 514"/>
                <a:gd name="T2" fmla="*/ 14 w 382"/>
                <a:gd name="T3" fmla="*/ 493 h 514"/>
                <a:gd name="T4" fmla="*/ 21 w 382"/>
                <a:gd name="T5" fmla="*/ 472 h 514"/>
                <a:gd name="T6" fmla="*/ 49 w 382"/>
                <a:gd name="T7" fmla="*/ 431 h 514"/>
                <a:gd name="T8" fmla="*/ 90 w 382"/>
                <a:gd name="T9" fmla="*/ 354 h 514"/>
                <a:gd name="T10" fmla="*/ 139 w 382"/>
                <a:gd name="T11" fmla="*/ 229 h 514"/>
                <a:gd name="T12" fmla="*/ 160 w 382"/>
                <a:gd name="T13" fmla="*/ 188 h 514"/>
                <a:gd name="T14" fmla="*/ 153 w 382"/>
                <a:gd name="T15" fmla="*/ 208 h 514"/>
                <a:gd name="T16" fmla="*/ 160 w 382"/>
                <a:gd name="T17" fmla="*/ 250 h 514"/>
                <a:gd name="T18" fmla="*/ 167 w 382"/>
                <a:gd name="T19" fmla="*/ 320 h 514"/>
                <a:gd name="T20" fmla="*/ 181 w 382"/>
                <a:gd name="T21" fmla="*/ 278 h 514"/>
                <a:gd name="T22" fmla="*/ 208 w 382"/>
                <a:gd name="T23" fmla="*/ 236 h 514"/>
                <a:gd name="T24" fmla="*/ 215 w 382"/>
                <a:gd name="T25" fmla="*/ 215 h 514"/>
                <a:gd name="T26" fmla="*/ 243 w 382"/>
                <a:gd name="T27" fmla="*/ 174 h 514"/>
                <a:gd name="T28" fmla="*/ 271 w 382"/>
                <a:gd name="T29" fmla="*/ 91 h 514"/>
                <a:gd name="T30" fmla="*/ 312 w 382"/>
                <a:gd name="T31" fmla="*/ 0 h 514"/>
                <a:gd name="T32" fmla="*/ 305 w 382"/>
                <a:gd name="T33" fmla="*/ 125 h 514"/>
                <a:gd name="T34" fmla="*/ 292 w 382"/>
                <a:gd name="T35" fmla="*/ 181 h 514"/>
                <a:gd name="T36" fmla="*/ 312 w 382"/>
                <a:gd name="T37" fmla="*/ 167 h 514"/>
                <a:gd name="T38" fmla="*/ 340 w 382"/>
                <a:gd name="T39" fmla="*/ 132 h 514"/>
                <a:gd name="T40" fmla="*/ 368 w 382"/>
                <a:gd name="T41" fmla="*/ 97 h 514"/>
                <a:gd name="T42" fmla="*/ 382 w 382"/>
                <a:gd name="T43" fmla="*/ 77 h 514"/>
                <a:gd name="T44" fmla="*/ 361 w 382"/>
                <a:gd name="T45" fmla="*/ 174 h 514"/>
                <a:gd name="T46" fmla="*/ 354 w 382"/>
                <a:gd name="T47" fmla="*/ 195 h 514"/>
                <a:gd name="T48" fmla="*/ 333 w 382"/>
                <a:gd name="T49" fmla="*/ 202 h 514"/>
                <a:gd name="T50" fmla="*/ 298 w 382"/>
                <a:gd name="T51" fmla="*/ 264 h 514"/>
                <a:gd name="T52" fmla="*/ 236 w 382"/>
                <a:gd name="T53" fmla="*/ 333 h 514"/>
                <a:gd name="T54" fmla="*/ 167 w 382"/>
                <a:gd name="T55" fmla="*/ 403 h 514"/>
                <a:gd name="T56" fmla="*/ 153 w 382"/>
                <a:gd name="T57" fmla="*/ 424 h 514"/>
                <a:gd name="T58" fmla="*/ 111 w 382"/>
                <a:gd name="T59" fmla="*/ 451 h 514"/>
                <a:gd name="T60" fmla="*/ 76 w 382"/>
                <a:gd name="T61" fmla="*/ 479 h 514"/>
                <a:gd name="T62" fmla="*/ 0 w 382"/>
                <a:gd name="T63" fmla="*/ 514 h 51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82"/>
                <a:gd name="T97" fmla="*/ 0 h 514"/>
                <a:gd name="T98" fmla="*/ 382 w 382"/>
                <a:gd name="T99" fmla="*/ 514 h 51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82" h="514">
                  <a:moveTo>
                    <a:pt x="0" y="514"/>
                  </a:moveTo>
                  <a:cubicBezTo>
                    <a:pt x="5" y="507"/>
                    <a:pt x="10" y="501"/>
                    <a:pt x="14" y="493"/>
                  </a:cubicBezTo>
                  <a:cubicBezTo>
                    <a:pt x="17" y="486"/>
                    <a:pt x="17" y="478"/>
                    <a:pt x="21" y="472"/>
                  </a:cubicBezTo>
                  <a:cubicBezTo>
                    <a:pt x="29" y="458"/>
                    <a:pt x="49" y="431"/>
                    <a:pt x="49" y="431"/>
                  </a:cubicBezTo>
                  <a:cubicBezTo>
                    <a:pt x="60" y="397"/>
                    <a:pt x="61" y="374"/>
                    <a:pt x="90" y="354"/>
                  </a:cubicBezTo>
                  <a:cubicBezTo>
                    <a:pt x="105" y="310"/>
                    <a:pt x="119" y="270"/>
                    <a:pt x="139" y="229"/>
                  </a:cubicBezTo>
                  <a:cubicBezTo>
                    <a:pt x="142" y="224"/>
                    <a:pt x="150" y="188"/>
                    <a:pt x="160" y="188"/>
                  </a:cubicBezTo>
                  <a:cubicBezTo>
                    <a:pt x="167" y="188"/>
                    <a:pt x="155" y="201"/>
                    <a:pt x="153" y="208"/>
                  </a:cubicBezTo>
                  <a:cubicBezTo>
                    <a:pt x="155" y="222"/>
                    <a:pt x="158" y="236"/>
                    <a:pt x="160" y="250"/>
                  </a:cubicBezTo>
                  <a:cubicBezTo>
                    <a:pt x="163" y="273"/>
                    <a:pt x="153" y="301"/>
                    <a:pt x="167" y="320"/>
                  </a:cubicBezTo>
                  <a:cubicBezTo>
                    <a:pt x="176" y="332"/>
                    <a:pt x="173" y="290"/>
                    <a:pt x="181" y="278"/>
                  </a:cubicBezTo>
                  <a:cubicBezTo>
                    <a:pt x="190" y="264"/>
                    <a:pt x="203" y="252"/>
                    <a:pt x="208" y="236"/>
                  </a:cubicBezTo>
                  <a:cubicBezTo>
                    <a:pt x="210" y="229"/>
                    <a:pt x="211" y="221"/>
                    <a:pt x="215" y="215"/>
                  </a:cubicBezTo>
                  <a:cubicBezTo>
                    <a:pt x="223" y="201"/>
                    <a:pt x="234" y="188"/>
                    <a:pt x="243" y="174"/>
                  </a:cubicBezTo>
                  <a:cubicBezTo>
                    <a:pt x="256" y="156"/>
                    <a:pt x="263" y="114"/>
                    <a:pt x="271" y="91"/>
                  </a:cubicBezTo>
                  <a:cubicBezTo>
                    <a:pt x="286" y="49"/>
                    <a:pt x="277" y="25"/>
                    <a:pt x="312" y="0"/>
                  </a:cubicBezTo>
                  <a:cubicBezTo>
                    <a:pt x="310" y="42"/>
                    <a:pt x="309" y="83"/>
                    <a:pt x="305" y="125"/>
                  </a:cubicBezTo>
                  <a:cubicBezTo>
                    <a:pt x="304" y="138"/>
                    <a:pt x="284" y="169"/>
                    <a:pt x="292" y="181"/>
                  </a:cubicBezTo>
                  <a:cubicBezTo>
                    <a:pt x="297" y="188"/>
                    <a:pt x="305" y="172"/>
                    <a:pt x="312" y="167"/>
                  </a:cubicBezTo>
                  <a:cubicBezTo>
                    <a:pt x="330" y="114"/>
                    <a:pt x="304" y="177"/>
                    <a:pt x="340" y="132"/>
                  </a:cubicBezTo>
                  <a:cubicBezTo>
                    <a:pt x="379" y="84"/>
                    <a:pt x="308" y="137"/>
                    <a:pt x="368" y="97"/>
                  </a:cubicBezTo>
                  <a:cubicBezTo>
                    <a:pt x="373" y="90"/>
                    <a:pt x="382" y="69"/>
                    <a:pt x="382" y="77"/>
                  </a:cubicBezTo>
                  <a:cubicBezTo>
                    <a:pt x="382" y="110"/>
                    <a:pt x="368" y="142"/>
                    <a:pt x="361" y="174"/>
                  </a:cubicBezTo>
                  <a:cubicBezTo>
                    <a:pt x="359" y="181"/>
                    <a:pt x="359" y="190"/>
                    <a:pt x="354" y="195"/>
                  </a:cubicBezTo>
                  <a:cubicBezTo>
                    <a:pt x="349" y="200"/>
                    <a:pt x="340" y="200"/>
                    <a:pt x="333" y="202"/>
                  </a:cubicBezTo>
                  <a:cubicBezTo>
                    <a:pt x="325" y="224"/>
                    <a:pt x="298" y="264"/>
                    <a:pt x="298" y="264"/>
                  </a:cubicBezTo>
                  <a:cubicBezTo>
                    <a:pt x="291" y="290"/>
                    <a:pt x="260" y="318"/>
                    <a:pt x="236" y="333"/>
                  </a:cubicBezTo>
                  <a:cubicBezTo>
                    <a:pt x="220" y="357"/>
                    <a:pt x="191" y="386"/>
                    <a:pt x="167" y="403"/>
                  </a:cubicBezTo>
                  <a:cubicBezTo>
                    <a:pt x="162" y="410"/>
                    <a:pt x="159" y="419"/>
                    <a:pt x="153" y="424"/>
                  </a:cubicBezTo>
                  <a:cubicBezTo>
                    <a:pt x="140" y="435"/>
                    <a:pt x="111" y="451"/>
                    <a:pt x="111" y="451"/>
                  </a:cubicBezTo>
                  <a:cubicBezTo>
                    <a:pt x="85" y="490"/>
                    <a:pt x="112" y="459"/>
                    <a:pt x="76" y="479"/>
                  </a:cubicBezTo>
                  <a:cubicBezTo>
                    <a:pt x="43" y="497"/>
                    <a:pt x="36" y="514"/>
                    <a:pt x="0" y="514"/>
                  </a:cubicBezTo>
                  <a:close/>
                </a:path>
              </a:pathLst>
            </a:custGeom>
            <a:solidFill>
              <a:srgbClr val="000066"/>
            </a:solidFill>
            <a:ln w="9525">
              <a:solidFill>
                <a:schemeClr val="tx1"/>
              </a:solidFill>
              <a:round/>
              <a:headEnd/>
              <a:tailEnd/>
            </a:ln>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solidFill>
                  <a:srgbClr val="000066"/>
                </a:solidFill>
              </a:endParaRPr>
            </a:p>
          </p:txBody>
        </p:sp>
        <p:sp>
          <p:nvSpPr>
            <p:cNvPr id="9248" name="Text Box 63"/>
            <p:cNvSpPr txBox="1">
              <a:spLocks noChangeArrowheads="1"/>
            </p:cNvSpPr>
            <p:nvPr/>
          </p:nvSpPr>
          <p:spPr bwMode="auto">
            <a:xfrm>
              <a:off x="4845" y="235"/>
              <a:ext cx="560" cy="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600" b="1">
                  <a:solidFill>
                    <a:srgbClr val="000066"/>
                  </a:solidFill>
                  <a:latin typeface="Bradley Hand ITC" pitchFamily="66" charset="0"/>
                </a:rPr>
                <a:t>      15</a:t>
              </a:r>
            </a:p>
          </p:txBody>
        </p:sp>
        <p:sp>
          <p:nvSpPr>
            <p:cNvPr id="9249" name="Text Box 64"/>
            <p:cNvSpPr txBox="1">
              <a:spLocks noChangeArrowheads="1"/>
            </p:cNvSpPr>
            <p:nvPr/>
          </p:nvSpPr>
          <p:spPr bwMode="auto">
            <a:xfrm>
              <a:off x="4559" y="482"/>
              <a:ext cx="473"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600" b="1">
                  <a:solidFill>
                    <a:srgbClr val="000066"/>
                  </a:solidFill>
                  <a:latin typeface="Bradley Hand ITC" pitchFamily="66" charset="0"/>
                </a:rPr>
                <a:t>50%</a:t>
              </a:r>
              <a:r>
                <a:rPr lang="en-US" altLang="en-US" sz="1600">
                  <a:solidFill>
                    <a:srgbClr val="000066"/>
                  </a:solidFill>
                  <a:latin typeface="Jenkins v2.0" pitchFamily="2" charset="0"/>
                </a:rPr>
                <a:t> </a:t>
              </a:r>
            </a:p>
          </p:txBody>
        </p:sp>
        <p:sp>
          <p:nvSpPr>
            <p:cNvPr id="9250" name="Text Box 65"/>
            <p:cNvSpPr txBox="1">
              <a:spLocks noChangeArrowheads="1"/>
            </p:cNvSpPr>
            <p:nvPr/>
          </p:nvSpPr>
          <p:spPr bwMode="auto">
            <a:xfrm>
              <a:off x="4891" y="721"/>
              <a:ext cx="539"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600" b="1">
                  <a:solidFill>
                    <a:srgbClr val="000066"/>
                  </a:solidFill>
                  <a:latin typeface="Bradley Hand ITC" pitchFamily="66" charset="0"/>
                </a:rPr>
                <a:t>crown</a:t>
              </a:r>
            </a:p>
          </p:txBody>
        </p:sp>
        <p:sp>
          <p:nvSpPr>
            <p:cNvPr id="9251" name="Freeform 66"/>
            <p:cNvSpPr>
              <a:spLocks/>
            </p:cNvSpPr>
            <p:nvPr/>
          </p:nvSpPr>
          <p:spPr bwMode="auto">
            <a:xfrm>
              <a:off x="4788" y="201"/>
              <a:ext cx="605" cy="88"/>
            </a:xfrm>
            <a:custGeom>
              <a:avLst/>
              <a:gdLst>
                <a:gd name="T0" fmla="*/ 0 w 605"/>
                <a:gd name="T1" fmla="*/ 77 h 88"/>
                <a:gd name="T2" fmla="*/ 361 w 605"/>
                <a:gd name="T3" fmla="*/ 42 h 88"/>
                <a:gd name="T4" fmla="*/ 597 w 605"/>
                <a:gd name="T5" fmla="*/ 49 h 88"/>
                <a:gd name="T6" fmla="*/ 576 w 605"/>
                <a:gd name="T7" fmla="*/ 35 h 88"/>
                <a:gd name="T8" fmla="*/ 514 w 605"/>
                <a:gd name="T9" fmla="*/ 14 h 88"/>
                <a:gd name="T10" fmla="*/ 472 w 605"/>
                <a:gd name="T11" fmla="*/ 0 h 88"/>
                <a:gd name="T12" fmla="*/ 452 w 605"/>
                <a:gd name="T13" fmla="*/ 77 h 88"/>
                <a:gd name="T14" fmla="*/ 493 w 605"/>
                <a:gd name="T15" fmla="*/ 63 h 88"/>
                <a:gd name="T16" fmla="*/ 576 w 605"/>
                <a:gd name="T17" fmla="*/ 49 h 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05"/>
                <a:gd name="T28" fmla="*/ 0 h 88"/>
                <a:gd name="T29" fmla="*/ 605 w 605"/>
                <a:gd name="T30" fmla="*/ 88 h 8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05" h="88">
                  <a:moveTo>
                    <a:pt x="0" y="77"/>
                  </a:moveTo>
                  <a:cubicBezTo>
                    <a:pt x="114" y="39"/>
                    <a:pt x="244" y="45"/>
                    <a:pt x="361" y="42"/>
                  </a:cubicBezTo>
                  <a:cubicBezTo>
                    <a:pt x="440" y="44"/>
                    <a:pt x="518" y="52"/>
                    <a:pt x="597" y="49"/>
                  </a:cubicBezTo>
                  <a:cubicBezTo>
                    <a:pt x="605" y="49"/>
                    <a:pt x="584" y="38"/>
                    <a:pt x="576" y="35"/>
                  </a:cubicBezTo>
                  <a:cubicBezTo>
                    <a:pt x="573" y="34"/>
                    <a:pt x="526" y="18"/>
                    <a:pt x="514" y="14"/>
                  </a:cubicBezTo>
                  <a:cubicBezTo>
                    <a:pt x="500" y="9"/>
                    <a:pt x="472" y="0"/>
                    <a:pt x="472" y="0"/>
                  </a:cubicBezTo>
                  <a:cubicBezTo>
                    <a:pt x="442" y="8"/>
                    <a:pt x="395" y="10"/>
                    <a:pt x="452" y="77"/>
                  </a:cubicBezTo>
                  <a:cubicBezTo>
                    <a:pt x="461" y="88"/>
                    <a:pt x="479" y="68"/>
                    <a:pt x="493" y="63"/>
                  </a:cubicBezTo>
                  <a:cubicBezTo>
                    <a:pt x="522" y="53"/>
                    <a:pt x="545" y="49"/>
                    <a:pt x="576" y="49"/>
                  </a:cubicBezTo>
                </a:path>
              </a:pathLst>
            </a:custGeom>
            <a:noFill/>
            <a:ln w="19050">
              <a:solidFill>
                <a:srgbClr val="000066"/>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solidFill>
                  <a:srgbClr val="000066"/>
                </a:solidFill>
              </a:endParaRPr>
            </a:p>
          </p:txBody>
        </p:sp>
      </p:grpSp>
      <p:sp>
        <p:nvSpPr>
          <p:cNvPr id="307267" name="Text Box 67"/>
          <p:cNvSpPr txBox="1">
            <a:spLocks noChangeArrowheads="1"/>
          </p:cNvSpPr>
          <p:nvPr/>
        </p:nvSpPr>
        <p:spPr bwMode="auto">
          <a:xfrm>
            <a:off x="6308725" y="3209925"/>
            <a:ext cx="5302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solidFill>
                  <a:srgbClr val="000066"/>
                </a:solidFill>
              </a:rPr>
              <a:t>back</a:t>
            </a:r>
          </a:p>
        </p:txBody>
      </p:sp>
      <p:sp>
        <p:nvSpPr>
          <p:cNvPr id="307268" name="Text Box 68"/>
          <p:cNvSpPr txBox="1">
            <a:spLocks noChangeArrowheads="1"/>
          </p:cNvSpPr>
          <p:nvPr/>
        </p:nvSpPr>
        <p:spPr bwMode="auto">
          <a:xfrm>
            <a:off x="7038975" y="2771775"/>
            <a:ext cx="3524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solidFill>
                  <a:srgbClr val="000066"/>
                </a:solidFill>
              </a:rPr>
              <a:t>15</a:t>
            </a:r>
          </a:p>
        </p:txBody>
      </p:sp>
      <p:sp>
        <p:nvSpPr>
          <p:cNvPr id="307269" name="Text Box 69"/>
          <p:cNvSpPr txBox="1">
            <a:spLocks noChangeArrowheads="1"/>
          </p:cNvSpPr>
          <p:nvPr/>
        </p:nvSpPr>
        <p:spPr bwMode="auto">
          <a:xfrm>
            <a:off x="7116763" y="299561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solidFill>
                  <a:srgbClr val="000066"/>
                </a:solidFill>
              </a:rPr>
              <a:t>8</a:t>
            </a:r>
          </a:p>
        </p:txBody>
      </p:sp>
      <p:sp>
        <p:nvSpPr>
          <p:cNvPr id="307271" name="Text Box 71"/>
          <p:cNvSpPr txBox="1">
            <a:spLocks noChangeArrowheads="1"/>
          </p:cNvSpPr>
          <p:nvPr/>
        </p:nvSpPr>
        <p:spPr bwMode="auto">
          <a:xfrm>
            <a:off x="7115175" y="2897188"/>
            <a:ext cx="2682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solidFill>
                  <a:srgbClr val="000066"/>
                </a:solidFill>
              </a:rPr>
              <a:t>8</a:t>
            </a:r>
          </a:p>
        </p:txBody>
      </p:sp>
      <p:sp>
        <p:nvSpPr>
          <p:cNvPr id="307272" name="Text Box 72"/>
          <p:cNvSpPr txBox="1">
            <a:spLocks noChangeArrowheads="1"/>
          </p:cNvSpPr>
          <p:nvPr/>
        </p:nvSpPr>
        <p:spPr bwMode="auto">
          <a:xfrm>
            <a:off x="7038975" y="3103563"/>
            <a:ext cx="3571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solidFill>
                  <a:srgbClr val="000066"/>
                </a:solidFill>
              </a:rPr>
              <a:t>+2</a:t>
            </a:r>
          </a:p>
        </p:txBody>
      </p:sp>
      <p:sp>
        <p:nvSpPr>
          <p:cNvPr id="307273" name="Text Box 73"/>
          <p:cNvSpPr txBox="1">
            <a:spLocks noChangeArrowheads="1"/>
          </p:cNvSpPr>
          <p:nvPr/>
        </p:nvSpPr>
        <p:spPr bwMode="auto">
          <a:xfrm>
            <a:off x="7038975" y="3228975"/>
            <a:ext cx="3524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solidFill>
                  <a:srgbClr val="000066"/>
                </a:solidFill>
              </a:rPr>
              <a:t>10</a:t>
            </a:r>
          </a:p>
        </p:txBody>
      </p:sp>
      <p:sp>
        <p:nvSpPr>
          <p:cNvPr id="307274" name="Text Box 74"/>
          <p:cNvSpPr txBox="1">
            <a:spLocks noChangeArrowheads="1"/>
          </p:cNvSpPr>
          <p:nvPr/>
        </p:nvSpPr>
        <p:spPr bwMode="auto">
          <a:xfrm>
            <a:off x="2362200" y="5562600"/>
            <a:ext cx="2232025" cy="1017588"/>
          </a:xfrm>
          <a:prstGeom prst="rect">
            <a:avLst/>
          </a:prstGeom>
          <a:solidFill>
            <a:schemeClr val="bg1"/>
          </a:solidFill>
          <a:ln w="12700">
            <a:solidFill>
              <a:schemeClr val="tx1"/>
            </a:solidFill>
            <a:miter lim="800000"/>
            <a:headEnd/>
            <a:tailEnd/>
          </a:ln>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a:t>In real life the change will take</a:t>
            </a:r>
          </a:p>
          <a:p>
            <a:pPr eaLnBrk="1" hangingPunct="1"/>
            <a:r>
              <a:rPr lang="en-US" altLang="en-US" sz="1200"/>
              <a:t>place over time, but once a </a:t>
            </a:r>
          </a:p>
          <a:p>
            <a:pPr eaLnBrk="1" hangingPunct="1"/>
            <a:r>
              <a:rPr lang="en-US" altLang="en-US" sz="1200"/>
              <a:t>crown run gets established it</a:t>
            </a:r>
          </a:p>
          <a:p>
            <a:pPr eaLnBrk="1" hangingPunct="1"/>
            <a:r>
              <a:rPr lang="en-US" altLang="en-US" sz="1200"/>
              <a:t>can move that distance in a</a:t>
            </a:r>
          </a:p>
          <a:p>
            <a:pPr eaLnBrk="1" hangingPunct="1"/>
            <a:r>
              <a:rPr lang="en-US" altLang="en-US" sz="1200"/>
              <a:t>few minutes.  </a:t>
            </a:r>
          </a:p>
        </p:txBody>
      </p:sp>
      <p:sp>
        <p:nvSpPr>
          <p:cNvPr id="9259" name="Slide Number Placeholder 4"/>
          <p:cNvSpPr txBox="1">
            <a:spLocks noGrp="1"/>
          </p:cNvSpPr>
          <p:nvPr/>
        </p:nvSpPr>
        <p:spPr bwMode="auto">
          <a:xfrm>
            <a:off x="7848600" y="6629400"/>
            <a:ext cx="12446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r"/>
            <a:r>
              <a:rPr lang="en-US" altLang="en-US" sz="1000"/>
              <a:t>12-</a:t>
            </a:r>
            <a:fld id="{87AB2404-C023-4312-B706-D2958AA14A92}" type="slidenum">
              <a:rPr lang="en-US" altLang="en-US" sz="1000"/>
              <a:pPr algn="r"/>
              <a:t>127</a:t>
            </a:fld>
            <a:r>
              <a:rPr lang="en-US" altLang="en-US" sz="1000"/>
              <a:t>-S290-EP</a:t>
            </a:r>
          </a:p>
        </p:txBody>
      </p:sp>
      <p:pic>
        <p:nvPicPr>
          <p:cNvPr id="4" name="u12_67.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15113" t="4296" r="11484" b="6614"/>
          <a:stretch/>
        </p:blipFill>
        <p:spPr>
          <a:xfrm>
            <a:off x="419099" y="755208"/>
            <a:ext cx="3886201" cy="2653204"/>
          </a:xfrm>
          <a:prstGeom prst="rect">
            <a:avLst/>
          </a:prstGeom>
          <a:ln w="107950" cap="rnd">
            <a:solidFill>
              <a:srgbClr val="C8C6BD"/>
            </a:solidFill>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171450" prst="hardEdge"/>
            <a:extrusionClr>
              <a:srgbClr val="FFFFFF"/>
            </a:extrusionClr>
          </a:sp3d>
        </p:spPr>
      </p:pic>
      <p:sp>
        <p:nvSpPr>
          <p:cNvPr id="40" name="TextBox 39"/>
          <p:cNvSpPr txBox="1"/>
          <p:nvPr/>
        </p:nvSpPr>
        <p:spPr>
          <a:xfrm>
            <a:off x="297173" y="3438138"/>
            <a:ext cx="3582955" cy="276999"/>
          </a:xfrm>
          <a:prstGeom prst="rect">
            <a:avLst/>
          </a:prstGeom>
          <a:noFill/>
        </p:spPr>
        <p:txBody>
          <a:bodyPr wrap="square" rtlCol="0">
            <a:spAutoFit/>
          </a:bodyPr>
          <a:lstStyle/>
          <a:p>
            <a:r>
              <a:rPr lang="en-US" sz="1200" dirty="0" smtClean="0"/>
              <a:t>Click image to play video clip</a:t>
            </a:r>
            <a:endParaRPr lang="en-US" sz="1200"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27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727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724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724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0724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724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724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724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724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0725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0725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725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0726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0726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0726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0727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0727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072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4"/>
                    </p:tgtEl>
                  </p:cond>
                </p:stCondLst>
                <p:endSync evt="end" delay="0">
                  <p:rtn val="all"/>
                </p:endSync>
                <p:childTnLst>
                  <p:par>
                    <p:cTn id="50" fill="hold">
                      <p:stCondLst>
                        <p:cond delay="0"/>
                      </p:stCondLst>
                      <p:childTnLst>
                        <p:par>
                          <p:cTn id="51" fill="hold">
                            <p:stCondLst>
                              <p:cond delay="0"/>
                            </p:stCondLst>
                            <p:childTnLst>
                              <p:par>
                                <p:cTn id="52" presetID="2" presetClass="mediacall" presetSubtype="0" fill="hold" nodeType="clickEffect">
                                  <p:stCondLst>
                                    <p:cond delay="0"/>
                                  </p:stCondLst>
                                  <p:childTnLst>
                                    <p:cmd type="call" cmd="togglePause">
                                      <p:cBhvr>
                                        <p:cTn id="53" dur="1" fill="hold"/>
                                        <p:tgtEl>
                                          <p:spTgt spid="4"/>
                                        </p:tgtEl>
                                      </p:cBhvr>
                                    </p:cmd>
                                  </p:childTnLst>
                                </p:cTn>
                              </p:par>
                            </p:childTnLst>
                          </p:cTn>
                        </p:par>
                      </p:childTnLst>
                    </p:cTn>
                  </p:par>
                </p:childTnLst>
              </p:cTn>
              <p:nextCondLst>
                <p:cond evt="onClick" delay="0">
                  <p:tgtEl>
                    <p:spTgt spid="4"/>
                  </p:tgtEl>
                </p:cond>
              </p:nextCondLst>
            </p:seq>
            <p:video fullScrn="1">
              <p:cMediaNode vol="80000">
                <p:cTn id="54" fill="hold" display="0">
                  <p:stCondLst>
                    <p:cond delay="indefinite"/>
                  </p:stCondLst>
                </p:cTn>
                <p:tgtEl>
                  <p:spTgt spid="4"/>
                </p:tgtEl>
              </p:cMediaNode>
            </p:video>
          </p:childTnLst>
        </p:cTn>
      </p:par>
    </p:tnLst>
    <p:bldLst>
      <p:bldP spid="307270" grpId="0"/>
      <p:bldP spid="307243" grpId="0"/>
      <p:bldP spid="307244" grpId="0"/>
      <p:bldP spid="307245" grpId="0"/>
      <p:bldP spid="307246" grpId="0"/>
      <p:bldP spid="307247" grpId="0"/>
      <p:bldP spid="307248" grpId="0"/>
      <p:bldP spid="307249" grpId="0"/>
      <p:bldP spid="307250" grpId="0"/>
      <p:bldP spid="307251" grpId="0"/>
      <p:bldP spid="307252" grpId="0"/>
      <p:bldP spid="307267" grpId="0"/>
      <p:bldP spid="307268" grpId="0"/>
      <p:bldP spid="307269" grpId="0"/>
      <p:bldP spid="307271" grpId="0"/>
      <p:bldP spid="307272" grpId="0"/>
      <p:bldP spid="307273" grpId="0"/>
      <p:bldP spid="30727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Number Placeholder 3"/>
          <p:cNvSpPr>
            <a:spLocks noGrp="1"/>
          </p:cNvSpPr>
          <p:nvPr>
            <p:ph type="sldNum" sz="quarter" idx="4294967295"/>
          </p:nvPr>
        </p:nvSpPr>
        <p:spPr bwMode="auto">
          <a:xfrm>
            <a:off x="6959600" y="6537325"/>
            <a:ext cx="2133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r"/>
            <a:r>
              <a:rPr lang="en-US" altLang="en-US" sz="1400"/>
              <a:t>12-</a:t>
            </a:r>
            <a:fld id="{AC0281BC-3F4F-415D-B16E-A05C7F18F307}" type="slidenum">
              <a:rPr lang="en-US" altLang="en-US" sz="1400"/>
              <a:pPr algn="r"/>
              <a:t>128</a:t>
            </a:fld>
            <a:r>
              <a:rPr lang="en-US" altLang="en-US" sz="1400"/>
              <a:t>-S290-EP</a:t>
            </a:r>
          </a:p>
        </p:txBody>
      </p:sp>
      <p:pic>
        <p:nvPicPr>
          <p:cNvPr id="126979" name="Picture 2" descr="bluegreen swirl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96388"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0" name="Rectangle 3"/>
          <p:cNvSpPr>
            <a:spLocks noChangeArrowheads="1"/>
          </p:cNvSpPr>
          <p:nvPr/>
        </p:nvSpPr>
        <p:spPr bwMode="auto">
          <a:xfrm>
            <a:off x="2514600" y="990600"/>
            <a:ext cx="6096000" cy="5334000"/>
          </a:xfrm>
          <a:prstGeom prst="rect">
            <a:avLst/>
          </a:prstGeom>
          <a:solidFill>
            <a:schemeClr val="bg1"/>
          </a:solidFill>
          <a:ln w="25400">
            <a:solidFill>
              <a:schemeClr val="tx1"/>
            </a:solidFill>
            <a:miter lim="800000"/>
            <a:headEnd/>
            <a:tailEnd/>
          </a:ln>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p>
        </p:txBody>
      </p:sp>
      <p:sp>
        <p:nvSpPr>
          <p:cNvPr id="126981" name="Rectangle 4"/>
          <p:cNvSpPr>
            <a:spLocks noChangeArrowheads="1"/>
          </p:cNvSpPr>
          <p:nvPr/>
        </p:nvSpPr>
        <p:spPr bwMode="auto">
          <a:xfrm>
            <a:off x="790575" y="234950"/>
            <a:ext cx="777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r>
              <a:rPr lang="en-US" altLang="en-US" sz="3600" b="1"/>
              <a:t>ROS-Ratio Table</a:t>
            </a:r>
          </a:p>
        </p:txBody>
      </p:sp>
      <p:sp>
        <p:nvSpPr>
          <p:cNvPr id="279557" name="Oval 5"/>
          <p:cNvSpPr>
            <a:spLocks noChangeArrowheads="1"/>
          </p:cNvSpPr>
          <p:nvPr/>
        </p:nvSpPr>
        <p:spPr bwMode="auto">
          <a:xfrm>
            <a:off x="2667000" y="4724400"/>
            <a:ext cx="533400" cy="228600"/>
          </a:xfrm>
          <a:prstGeom prst="ellipse">
            <a:avLst/>
          </a:prstGeom>
          <a:noFill/>
          <a:ln w="3810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p>
        </p:txBody>
      </p:sp>
      <p:sp>
        <p:nvSpPr>
          <p:cNvPr id="279558" name="Oval 6"/>
          <p:cNvSpPr>
            <a:spLocks noChangeArrowheads="1"/>
          </p:cNvSpPr>
          <p:nvPr/>
        </p:nvSpPr>
        <p:spPr bwMode="auto">
          <a:xfrm>
            <a:off x="4343400" y="1295400"/>
            <a:ext cx="685800" cy="685800"/>
          </a:xfrm>
          <a:prstGeom prst="ellipse">
            <a:avLst/>
          </a:prstGeom>
          <a:noFill/>
          <a:ln w="3810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p>
        </p:txBody>
      </p:sp>
      <p:sp>
        <p:nvSpPr>
          <p:cNvPr id="279559" name="Oval 7"/>
          <p:cNvSpPr>
            <a:spLocks noChangeArrowheads="1"/>
          </p:cNvSpPr>
          <p:nvPr/>
        </p:nvSpPr>
        <p:spPr bwMode="auto">
          <a:xfrm>
            <a:off x="4419600" y="4724400"/>
            <a:ext cx="533400" cy="228600"/>
          </a:xfrm>
          <a:prstGeom prst="ellipse">
            <a:avLst/>
          </a:prstGeom>
          <a:noFill/>
          <a:ln w="38100">
            <a:solidFill>
              <a:srgbClr val="FF9933"/>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p>
        </p:txBody>
      </p:sp>
      <p:sp>
        <p:nvSpPr>
          <p:cNvPr id="126985" name="Line 147"/>
          <p:cNvSpPr>
            <a:spLocks noChangeShapeType="1"/>
          </p:cNvSpPr>
          <p:nvPr/>
        </p:nvSpPr>
        <p:spPr bwMode="auto">
          <a:xfrm>
            <a:off x="6858000" y="990600"/>
            <a:ext cx="0" cy="53340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9700" name="Text Box 148"/>
          <p:cNvSpPr txBox="1">
            <a:spLocks noChangeArrowheads="1"/>
          </p:cNvSpPr>
          <p:nvPr/>
        </p:nvSpPr>
        <p:spPr bwMode="auto">
          <a:xfrm>
            <a:off x="4267200" y="990600"/>
            <a:ext cx="2432050" cy="284163"/>
          </a:xfrm>
          <a:prstGeom prst="rect">
            <a:avLst/>
          </a:prstGeom>
          <a:noFill/>
          <a:ln w="9525">
            <a:solidFill>
              <a:schemeClr val="tx1"/>
            </a:solidFill>
            <a:miter lim="800000"/>
            <a:headEnd/>
            <a:tailEnd/>
          </a:ln>
          <a:effec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t>EWS biggest in </a:t>
            </a:r>
            <a:r>
              <a:rPr lang="en-US" altLang="en-US" sz="1200" b="1">
                <a:effectLst>
                  <a:outerShdw blurRad="38100" dist="38100" dir="2700000" algn="tl">
                    <a:srgbClr val="C0C0C0"/>
                  </a:outerShdw>
                </a:effectLst>
              </a:rPr>
              <a:t>faster</a:t>
            </a:r>
            <a:r>
              <a:rPr lang="en-US" altLang="en-US" sz="1200" b="1"/>
              <a:t> fuel type</a:t>
            </a:r>
          </a:p>
        </p:txBody>
      </p:sp>
      <p:sp>
        <p:nvSpPr>
          <p:cNvPr id="126987" name="Text Box 149"/>
          <p:cNvSpPr txBox="1">
            <a:spLocks noChangeArrowheads="1"/>
          </p:cNvSpPr>
          <p:nvPr/>
        </p:nvSpPr>
        <p:spPr bwMode="auto">
          <a:xfrm>
            <a:off x="7010400" y="990600"/>
            <a:ext cx="1501775" cy="2841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t>EWS less in grass</a:t>
            </a:r>
          </a:p>
        </p:txBody>
      </p:sp>
      <p:sp>
        <p:nvSpPr>
          <p:cNvPr id="126990" name="Text Box 152"/>
          <p:cNvSpPr txBox="1">
            <a:spLocks noChangeArrowheads="1"/>
          </p:cNvSpPr>
          <p:nvPr/>
        </p:nvSpPr>
        <p:spPr bwMode="auto">
          <a:xfrm>
            <a:off x="3473450" y="1417638"/>
            <a:ext cx="717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r>
              <a:rPr lang="en-US" altLang="en-US" sz="1200" b="1"/>
              <a:t>No fuel</a:t>
            </a:r>
          </a:p>
          <a:p>
            <a:pPr algn="ctr" eaLnBrk="1" hangingPunct="1"/>
            <a:r>
              <a:rPr lang="en-US" altLang="en-US" sz="1200" b="1"/>
              <a:t>change</a:t>
            </a:r>
          </a:p>
        </p:txBody>
      </p:sp>
      <p:sp>
        <p:nvSpPr>
          <p:cNvPr id="279705" name="Text Box 153"/>
          <p:cNvSpPr txBox="1">
            <a:spLocks noChangeArrowheads="1"/>
          </p:cNvSpPr>
          <p:nvPr/>
        </p:nvSpPr>
        <p:spPr bwMode="auto">
          <a:xfrm>
            <a:off x="4343400" y="1265238"/>
            <a:ext cx="709613" cy="639762"/>
          </a:xfrm>
          <a:prstGeom prst="rect">
            <a:avLst/>
          </a:prstGeom>
          <a:noFill/>
          <a:ln w="9525">
            <a:noFill/>
            <a:miter lim="800000"/>
            <a:headEnd/>
            <a:tailEnd/>
          </a:ln>
          <a:effec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t>Litter</a:t>
            </a:r>
          </a:p>
          <a:p>
            <a:pPr eaLnBrk="1" hangingPunct="1"/>
            <a:r>
              <a:rPr lang="en-US" altLang="en-US" sz="1200" b="1"/>
              <a:t>to/from</a:t>
            </a:r>
          </a:p>
          <a:p>
            <a:pPr eaLnBrk="1" hangingPunct="1"/>
            <a:r>
              <a:rPr lang="en-US" altLang="en-US" sz="1200" b="1">
                <a:effectLst>
                  <a:outerShdw blurRad="38100" dist="38100" dir="2700000" algn="tl">
                    <a:srgbClr val="C0C0C0"/>
                  </a:outerShdw>
                </a:effectLst>
              </a:rPr>
              <a:t>Crown</a:t>
            </a:r>
          </a:p>
        </p:txBody>
      </p:sp>
      <p:sp>
        <p:nvSpPr>
          <p:cNvPr id="279706" name="Text Box 154"/>
          <p:cNvSpPr txBox="1">
            <a:spLocks noChangeArrowheads="1"/>
          </p:cNvSpPr>
          <p:nvPr/>
        </p:nvSpPr>
        <p:spPr bwMode="auto">
          <a:xfrm>
            <a:off x="5257800" y="1265238"/>
            <a:ext cx="709613" cy="639762"/>
          </a:xfrm>
          <a:prstGeom prst="rect">
            <a:avLst/>
          </a:prstGeom>
          <a:noFill/>
          <a:ln w="9525">
            <a:noFill/>
            <a:miter lim="800000"/>
            <a:headEnd/>
            <a:tailEnd/>
          </a:ln>
          <a:effec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t>Litter</a:t>
            </a:r>
          </a:p>
          <a:p>
            <a:pPr eaLnBrk="1" hangingPunct="1"/>
            <a:r>
              <a:rPr lang="en-US" altLang="en-US" sz="1200" b="1"/>
              <a:t>to/from</a:t>
            </a:r>
          </a:p>
          <a:p>
            <a:pPr eaLnBrk="1" hangingPunct="1"/>
            <a:r>
              <a:rPr lang="en-US" altLang="en-US" sz="1200" b="1">
                <a:effectLst>
                  <a:outerShdw blurRad="38100" dist="38100" dir="2700000" algn="tl">
                    <a:srgbClr val="C0C0C0"/>
                  </a:outerShdw>
                </a:effectLst>
              </a:rPr>
              <a:t>Grass</a:t>
            </a:r>
          </a:p>
        </p:txBody>
      </p:sp>
      <p:sp>
        <p:nvSpPr>
          <p:cNvPr id="279707" name="Text Box 155"/>
          <p:cNvSpPr txBox="1">
            <a:spLocks noChangeArrowheads="1"/>
          </p:cNvSpPr>
          <p:nvPr/>
        </p:nvSpPr>
        <p:spPr bwMode="auto">
          <a:xfrm>
            <a:off x="6096000" y="1265238"/>
            <a:ext cx="709613" cy="639762"/>
          </a:xfrm>
          <a:prstGeom prst="rect">
            <a:avLst/>
          </a:prstGeom>
          <a:noFill/>
          <a:ln w="9525">
            <a:noFill/>
            <a:miter lim="800000"/>
            <a:headEnd/>
            <a:tailEnd/>
          </a:ln>
          <a:effec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t>Crown</a:t>
            </a:r>
          </a:p>
          <a:p>
            <a:pPr eaLnBrk="1" hangingPunct="1"/>
            <a:r>
              <a:rPr lang="en-US" altLang="en-US" sz="1200" b="1"/>
              <a:t>to/from</a:t>
            </a:r>
          </a:p>
          <a:p>
            <a:pPr eaLnBrk="1" hangingPunct="1"/>
            <a:r>
              <a:rPr lang="en-US" altLang="en-US" sz="1200" b="1">
                <a:effectLst>
                  <a:outerShdw blurRad="38100" dist="38100" dir="2700000" algn="tl">
                    <a:srgbClr val="C0C0C0"/>
                  </a:outerShdw>
                </a:effectLst>
              </a:rPr>
              <a:t>Grass</a:t>
            </a:r>
          </a:p>
        </p:txBody>
      </p:sp>
      <p:sp>
        <p:nvSpPr>
          <p:cNvPr id="126994" name="Text Box 156"/>
          <p:cNvSpPr txBox="1">
            <a:spLocks noChangeArrowheads="1"/>
          </p:cNvSpPr>
          <p:nvPr/>
        </p:nvSpPr>
        <p:spPr bwMode="auto">
          <a:xfrm>
            <a:off x="2667000" y="1417638"/>
            <a:ext cx="5524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t>EWS</a:t>
            </a:r>
          </a:p>
          <a:p>
            <a:pPr eaLnBrk="1" hangingPunct="1"/>
            <a:r>
              <a:rPr lang="en-US" altLang="en-US" sz="1200" b="1"/>
              <a:t>Ratio</a:t>
            </a:r>
          </a:p>
        </p:txBody>
      </p:sp>
      <p:sp>
        <p:nvSpPr>
          <p:cNvPr id="126995" name="Text Box 157"/>
          <p:cNvSpPr txBox="1">
            <a:spLocks noChangeArrowheads="1"/>
          </p:cNvSpPr>
          <p:nvPr/>
        </p:nvSpPr>
        <p:spPr bwMode="auto">
          <a:xfrm>
            <a:off x="6934200" y="1265238"/>
            <a:ext cx="70485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t>Crown</a:t>
            </a:r>
          </a:p>
          <a:p>
            <a:pPr eaLnBrk="1" hangingPunct="1"/>
            <a:r>
              <a:rPr lang="en-US" altLang="en-US" sz="1200" b="1"/>
              <a:t>to/from</a:t>
            </a:r>
          </a:p>
          <a:p>
            <a:pPr eaLnBrk="1" hangingPunct="1"/>
            <a:r>
              <a:rPr lang="en-US" altLang="en-US" sz="1200" b="1"/>
              <a:t>Grass</a:t>
            </a:r>
          </a:p>
        </p:txBody>
      </p:sp>
      <p:sp>
        <p:nvSpPr>
          <p:cNvPr id="126996" name="Text Box 158"/>
          <p:cNvSpPr txBox="1">
            <a:spLocks noChangeArrowheads="1"/>
          </p:cNvSpPr>
          <p:nvPr/>
        </p:nvSpPr>
        <p:spPr bwMode="auto">
          <a:xfrm>
            <a:off x="7848600" y="1265238"/>
            <a:ext cx="70485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t>Litter</a:t>
            </a:r>
          </a:p>
          <a:p>
            <a:pPr eaLnBrk="1" hangingPunct="1"/>
            <a:r>
              <a:rPr lang="en-US" altLang="en-US" sz="1200" b="1"/>
              <a:t>to/from</a:t>
            </a:r>
          </a:p>
          <a:p>
            <a:pPr eaLnBrk="1" hangingPunct="1"/>
            <a:r>
              <a:rPr lang="en-US" altLang="en-US" sz="1200" b="1"/>
              <a:t>Grass</a:t>
            </a:r>
          </a:p>
        </p:txBody>
      </p:sp>
      <p:grpSp>
        <p:nvGrpSpPr>
          <p:cNvPr id="126997" name="Group 159"/>
          <p:cNvGrpSpPr>
            <a:grpSpLocks/>
          </p:cNvGrpSpPr>
          <p:nvPr/>
        </p:nvGrpSpPr>
        <p:grpSpPr bwMode="auto">
          <a:xfrm>
            <a:off x="2514600" y="1981200"/>
            <a:ext cx="6096000" cy="4318000"/>
            <a:chOff x="1584" y="816"/>
            <a:chExt cx="3840" cy="2752"/>
          </a:xfrm>
        </p:grpSpPr>
        <p:sp>
          <p:nvSpPr>
            <p:cNvPr id="126998" name="Rectangle 160"/>
            <p:cNvSpPr>
              <a:spLocks noChangeArrowheads="1"/>
            </p:cNvSpPr>
            <p:nvPr/>
          </p:nvSpPr>
          <p:spPr bwMode="auto">
            <a:xfrm>
              <a:off x="4875" y="3396"/>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10</a:t>
              </a:r>
            </a:p>
          </p:txBody>
        </p:sp>
        <p:sp>
          <p:nvSpPr>
            <p:cNvPr id="126999" name="Rectangle 161"/>
            <p:cNvSpPr>
              <a:spLocks noChangeArrowheads="1"/>
            </p:cNvSpPr>
            <p:nvPr/>
          </p:nvSpPr>
          <p:spPr bwMode="auto">
            <a:xfrm>
              <a:off x="4327" y="3396"/>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40</a:t>
              </a:r>
            </a:p>
          </p:txBody>
        </p:sp>
        <p:sp>
          <p:nvSpPr>
            <p:cNvPr id="127000" name="Rectangle 162"/>
            <p:cNvSpPr>
              <a:spLocks noChangeArrowheads="1"/>
            </p:cNvSpPr>
            <p:nvPr/>
          </p:nvSpPr>
          <p:spPr bwMode="auto">
            <a:xfrm>
              <a:off x="3778" y="3396"/>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endParaRPr lang="en-US" altLang="en-US" sz="1200" b="1"/>
            </a:p>
          </p:txBody>
        </p:sp>
        <p:sp>
          <p:nvSpPr>
            <p:cNvPr id="127001" name="Rectangle 163"/>
            <p:cNvSpPr>
              <a:spLocks noChangeArrowheads="1"/>
            </p:cNvSpPr>
            <p:nvPr/>
          </p:nvSpPr>
          <p:spPr bwMode="auto">
            <a:xfrm>
              <a:off x="3230" y="3396"/>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2200</a:t>
              </a:r>
            </a:p>
          </p:txBody>
        </p:sp>
        <p:sp>
          <p:nvSpPr>
            <p:cNvPr id="127002" name="Rectangle 164"/>
            <p:cNvSpPr>
              <a:spLocks noChangeArrowheads="1"/>
            </p:cNvSpPr>
            <p:nvPr/>
          </p:nvSpPr>
          <p:spPr bwMode="auto">
            <a:xfrm>
              <a:off x="2681" y="3396"/>
              <a:ext cx="549"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500</a:t>
              </a:r>
            </a:p>
          </p:txBody>
        </p:sp>
        <p:sp>
          <p:nvSpPr>
            <p:cNvPr id="127003" name="Rectangle 165"/>
            <p:cNvSpPr>
              <a:spLocks noChangeArrowheads="1"/>
            </p:cNvSpPr>
            <p:nvPr/>
          </p:nvSpPr>
          <p:spPr bwMode="auto">
            <a:xfrm>
              <a:off x="2133" y="3396"/>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140</a:t>
              </a:r>
            </a:p>
          </p:txBody>
        </p:sp>
        <p:sp>
          <p:nvSpPr>
            <p:cNvPr id="127004" name="Rectangle 166"/>
            <p:cNvSpPr>
              <a:spLocks noChangeArrowheads="1"/>
            </p:cNvSpPr>
            <p:nvPr/>
          </p:nvSpPr>
          <p:spPr bwMode="auto">
            <a:xfrm>
              <a:off x="1584" y="3396"/>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60</a:t>
              </a:r>
            </a:p>
          </p:txBody>
        </p:sp>
        <p:sp>
          <p:nvSpPr>
            <p:cNvPr id="127005" name="Rectangle 167"/>
            <p:cNvSpPr>
              <a:spLocks noChangeArrowheads="1"/>
            </p:cNvSpPr>
            <p:nvPr/>
          </p:nvSpPr>
          <p:spPr bwMode="auto">
            <a:xfrm>
              <a:off x="4875" y="3224"/>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8</a:t>
              </a:r>
            </a:p>
          </p:txBody>
        </p:sp>
        <p:sp>
          <p:nvSpPr>
            <p:cNvPr id="127006" name="Rectangle 168"/>
            <p:cNvSpPr>
              <a:spLocks noChangeArrowheads="1"/>
            </p:cNvSpPr>
            <p:nvPr/>
          </p:nvSpPr>
          <p:spPr bwMode="auto">
            <a:xfrm>
              <a:off x="4327" y="3224"/>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30</a:t>
              </a:r>
            </a:p>
          </p:txBody>
        </p:sp>
        <p:sp>
          <p:nvSpPr>
            <p:cNvPr id="127007" name="Rectangle 169"/>
            <p:cNvSpPr>
              <a:spLocks noChangeArrowheads="1"/>
            </p:cNvSpPr>
            <p:nvPr/>
          </p:nvSpPr>
          <p:spPr bwMode="auto">
            <a:xfrm>
              <a:off x="3778" y="3224"/>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endParaRPr lang="en-US" altLang="en-US" sz="1200" b="1"/>
            </a:p>
          </p:txBody>
        </p:sp>
        <p:sp>
          <p:nvSpPr>
            <p:cNvPr id="127008" name="Rectangle 170"/>
            <p:cNvSpPr>
              <a:spLocks noChangeArrowheads="1"/>
            </p:cNvSpPr>
            <p:nvPr/>
          </p:nvSpPr>
          <p:spPr bwMode="auto">
            <a:xfrm>
              <a:off x="3230" y="3224"/>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1800</a:t>
              </a:r>
            </a:p>
          </p:txBody>
        </p:sp>
        <p:sp>
          <p:nvSpPr>
            <p:cNvPr id="127009" name="Rectangle 171"/>
            <p:cNvSpPr>
              <a:spLocks noChangeArrowheads="1"/>
            </p:cNvSpPr>
            <p:nvPr/>
          </p:nvSpPr>
          <p:spPr bwMode="auto">
            <a:xfrm>
              <a:off x="2681" y="3224"/>
              <a:ext cx="549"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400</a:t>
              </a:r>
            </a:p>
          </p:txBody>
        </p:sp>
        <p:sp>
          <p:nvSpPr>
            <p:cNvPr id="127010" name="Rectangle 172"/>
            <p:cNvSpPr>
              <a:spLocks noChangeArrowheads="1"/>
            </p:cNvSpPr>
            <p:nvPr/>
          </p:nvSpPr>
          <p:spPr bwMode="auto">
            <a:xfrm>
              <a:off x="2133" y="3224"/>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110</a:t>
              </a:r>
            </a:p>
          </p:txBody>
        </p:sp>
        <p:sp>
          <p:nvSpPr>
            <p:cNvPr id="127011" name="Rectangle 173"/>
            <p:cNvSpPr>
              <a:spLocks noChangeArrowheads="1"/>
            </p:cNvSpPr>
            <p:nvPr/>
          </p:nvSpPr>
          <p:spPr bwMode="auto">
            <a:xfrm>
              <a:off x="1584" y="3224"/>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50</a:t>
              </a:r>
            </a:p>
          </p:txBody>
        </p:sp>
        <p:sp>
          <p:nvSpPr>
            <p:cNvPr id="127012" name="Rectangle 174"/>
            <p:cNvSpPr>
              <a:spLocks noChangeArrowheads="1"/>
            </p:cNvSpPr>
            <p:nvPr/>
          </p:nvSpPr>
          <p:spPr bwMode="auto">
            <a:xfrm>
              <a:off x="4875" y="3052"/>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6</a:t>
              </a:r>
            </a:p>
          </p:txBody>
        </p:sp>
        <p:sp>
          <p:nvSpPr>
            <p:cNvPr id="127013" name="Rectangle 175"/>
            <p:cNvSpPr>
              <a:spLocks noChangeArrowheads="1"/>
            </p:cNvSpPr>
            <p:nvPr/>
          </p:nvSpPr>
          <p:spPr bwMode="auto">
            <a:xfrm>
              <a:off x="4327" y="3052"/>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25</a:t>
              </a:r>
            </a:p>
          </p:txBody>
        </p:sp>
        <p:sp>
          <p:nvSpPr>
            <p:cNvPr id="127014" name="Rectangle 176"/>
            <p:cNvSpPr>
              <a:spLocks noChangeArrowheads="1"/>
            </p:cNvSpPr>
            <p:nvPr/>
          </p:nvSpPr>
          <p:spPr bwMode="auto">
            <a:xfrm>
              <a:off x="3778" y="3052"/>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endParaRPr lang="en-US" altLang="en-US" sz="1200" b="1"/>
            </a:p>
          </p:txBody>
        </p:sp>
        <p:sp>
          <p:nvSpPr>
            <p:cNvPr id="127015" name="Rectangle 177"/>
            <p:cNvSpPr>
              <a:spLocks noChangeArrowheads="1"/>
            </p:cNvSpPr>
            <p:nvPr/>
          </p:nvSpPr>
          <p:spPr bwMode="auto">
            <a:xfrm>
              <a:off x="3230" y="3052"/>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1300</a:t>
              </a:r>
            </a:p>
          </p:txBody>
        </p:sp>
        <p:sp>
          <p:nvSpPr>
            <p:cNvPr id="127016" name="Rectangle 178"/>
            <p:cNvSpPr>
              <a:spLocks noChangeArrowheads="1"/>
            </p:cNvSpPr>
            <p:nvPr/>
          </p:nvSpPr>
          <p:spPr bwMode="auto">
            <a:xfrm>
              <a:off x="2681" y="3052"/>
              <a:ext cx="549"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300</a:t>
              </a:r>
            </a:p>
          </p:txBody>
        </p:sp>
        <p:sp>
          <p:nvSpPr>
            <p:cNvPr id="127017" name="Rectangle 179"/>
            <p:cNvSpPr>
              <a:spLocks noChangeArrowheads="1"/>
            </p:cNvSpPr>
            <p:nvPr/>
          </p:nvSpPr>
          <p:spPr bwMode="auto">
            <a:xfrm>
              <a:off x="2133" y="3052"/>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80</a:t>
              </a:r>
            </a:p>
          </p:txBody>
        </p:sp>
        <p:sp>
          <p:nvSpPr>
            <p:cNvPr id="127018" name="Rectangle 180"/>
            <p:cNvSpPr>
              <a:spLocks noChangeArrowheads="1"/>
            </p:cNvSpPr>
            <p:nvPr/>
          </p:nvSpPr>
          <p:spPr bwMode="auto">
            <a:xfrm>
              <a:off x="1584" y="3052"/>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40</a:t>
              </a:r>
            </a:p>
          </p:txBody>
        </p:sp>
        <p:sp>
          <p:nvSpPr>
            <p:cNvPr id="127019" name="Rectangle 181"/>
            <p:cNvSpPr>
              <a:spLocks noChangeArrowheads="1"/>
            </p:cNvSpPr>
            <p:nvPr/>
          </p:nvSpPr>
          <p:spPr bwMode="auto">
            <a:xfrm>
              <a:off x="4875" y="2880"/>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4</a:t>
              </a:r>
            </a:p>
          </p:txBody>
        </p:sp>
        <p:sp>
          <p:nvSpPr>
            <p:cNvPr id="127020" name="Rectangle 182"/>
            <p:cNvSpPr>
              <a:spLocks noChangeArrowheads="1"/>
            </p:cNvSpPr>
            <p:nvPr/>
          </p:nvSpPr>
          <p:spPr bwMode="auto">
            <a:xfrm>
              <a:off x="4327" y="2880"/>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17</a:t>
              </a:r>
            </a:p>
          </p:txBody>
        </p:sp>
        <p:sp>
          <p:nvSpPr>
            <p:cNvPr id="127021" name="Rectangle 183"/>
            <p:cNvSpPr>
              <a:spLocks noChangeArrowheads="1"/>
            </p:cNvSpPr>
            <p:nvPr/>
          </p:nvSpPr>
          <p:spPr bwMode="auto">
            <a:xfrm>
              <a:off x="3778" y="2880"/>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endParaRPr lang="en-US" altLang="en-US" sz="1200" b="1"/>
            </a:p>
          </p:txBody>
        </p:sp>
        <p:sp>
          <p:nvSpPr>
            <p:cNvPr id="127022" name="Rectangle 184"/>
            <p:cNvSpPr>
              <a:spLocks noChangeArrowheads="1"/>
            </p:cNvSpPr>
            <p:nvPr/>
          </p:nvSpPr>
          <p:spPr bwMode="auto">
            <a:xfrm>
              <a:off x="3230" y="2880"/>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1000</a:t>
              </a:r>
            </a:p>
          </p:txBody>
        </p:sp>
        <p:sp>
          <p:nvSpPr>
            <p:cNvPr id="127023" name="Rectangle 185"/>
            <p:cNvSpPr>
              <a:spLocks noChangeArrowheads="1"/>
            </p:cNvSpPr>
            <p:nvPr/>
          </p:nvSpPr>
          <p:spPr bwMode="auto">
            <a:xfrm>
              <a:off x="2681" y="2880"/>
              <a:ext cx="549"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220</a:t>
              </a:r>
            </a:p>
          </p:txBody>
        </p:sp>
        <p:sp>
          <p:nvSpPr>
            <p:cNvPr id="127024" name="Rectangle 186"/>
            <p:cNvSpPr>
              <a:spLocks noChangeArrowheads="1"/>
            </p:cNvSpPr>
            <p:nvPr/>
          </p:nvSpPr>
          <p:spPr bwMode="auto">
            <a:xfrm>
              <a:off x="2133" y="2880"/>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60</a:t>
              </a:r>
            </a:p>
          </p:txBody>
        </p:sp>
        <p:sp>
          <p:nvSpPr>
            <p:cNvPr id="127025" name="Rectangle 187"/>
            <p:cNvSpPr>
              <a:spLocks noChangeArrowheads="1"/>
            </p:cNvSpPr>
            <p:nvPr/>
          </p:nvSpPr>
          <p:spPr bwMode="auto">
            <a:xfrm>
              <a:off x="1584" y="2880"/>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30</a:t>
              </a:r>
            </a:p>
          </p:txBody>
        </p:sp>
        <p:sp>
          <p:nvSpPr>
            <p:cNvPr id="127026" name="Rectangle 188"/>
            <p:cNvSpPr>
              <a:spLocks noChangeArrowheads="1"/>
            </p:cNvSpPr>
            <p:nvPr/>
          </p:nvSpPr>
          <p:spPr bwMode="auto">
            <a:xfrm>
              <a:off x="4875" y="2708"/>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a:t>
              </a:r>
            </a:p>
          </p:txBody>
        </p:sp>
        <p:sp>
          <p:nvSpPr>
            <p:cNvPr id="127027" name="Rectangle 189"/>
            <p:cNvSpPr>
              <a:spLocks noChangeArrowheads="1"/>
            </p:cNvSpPr>
            <p:nvPr/>
          </p:nvSpPr>
          <p:spPr bwMode="auto">
            <a:xfrm>
              <a:off x="4327" y="2708"/>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13</a:t>
              </a:r>
            </a:p>
          </p:txBody>
        </p:sp>
        <p:sp>
          <p:nvSpPr>
            <p:cNvPr id="127028" name="Rectangle 190"/>
            <p:cNvSpPr>
              <a:spLocks noChangeArrowheads="1"/>
            </p:cNvSpPr>
            <p:nvPr/>
          </p:nvSpPr>
          <p:spPr bwMode="auto">
            <a:xfrm>
              <a:off x="3778" y="2708"/>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endParaRPr lang="en-US" altLang="en-US" sz="1200" b="1"/>
            </a:p>
          </p:txBody>
        </p:sp>
        <p:sp>
          <p:nvSpPr>
            <p:cNvPr id="127029" name="Rectangle 191"/>
            <p:cNvSpPr>
              <a:spLocks noChangeArrowheads="1"/>
            </p:cNvSpPr>
            <p:nvPr/>
          </p:nvSpPr>
          <p:spPr bwMode="auto">
            <a:xfrm>
              <a:off x="3230" y="2708"/>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700</a:t>
              </a:r>
            </a:p>
          </p:txBody>
        </p:sp>
        <p:sp>
          <p:nvSpPr>
            <p:cNvPr id="127030" name="Rectangle 192"/>
            <p:cNvSpPr>
              <a:spLocks noChangeArrowheads="1"/>
            </p:cNvSpPr>
            <p:nvPr/>
          </p:nvSpPr>
          <p:spPr bwMode="auto">
            <a:xfrm>
              <a:off x="2681" y="2708"/>
              <a:ext cx="549"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180</a:t>
              </a:r>
            </a:p>
          </p:txBody>
        </p:sp>
        <p:sp>
          <p:nvSpPr>
            <p:cNvPr id="127031" name="Rectangle 193"/>
            <p:cNvSpPr>
              <a:spLocks noChangeArrowheads="1"/>
            </p:cNvSpPr>
            <p:nvPr/>
          </p:nvSpPr>
          <p:spPr bwMode="auto">
            <a:xfrm>
              <a:off x="2133" y="2708"/>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50</a:t>
              </a:r>
            </a:p>
          </p:txBody>
        </p:sp>
        <p:sp>
          <p:nvSpPr>
            <p:cNvPr id="127032" name="Rectangle 194"/>
            <p:cNvSpPr>
              <a:spLocks noChangeArrowheads="1"/>
            </p:cNvSpPr>
            <p:nvPr/>
          </p:nvSpPr>
          <p:spPr bwMode="auto">
            <a:xfrm>
              <a:off x="1584" y="2708"/>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24</a:t>
              </a:r>
            </a:p>
          </p:txBody>
        </p:sp>
        <p:sp>
          <p:nvSpPr>
            <p:cNvPr id="127033" name="Rectangle 195"/>
            <p:cNvSpPr>
              <a:spLocks noChangeArrowheads="1"/>
            </p:cNvSpPr>
            <p:nvPr/>
          </p:nvSpPr>
          <p:spPr bwMode="auto">
            <a:xfrm>
              <a:off x="4875" y="2536"/>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a:t>
              </a:r>
            </a:p>
          </p:txBody>
        </p:sp>
        <p:sp>
          <p:nvSpPr>
            <p:cNvPr id="127034" name="Rectangle 196"/>
            <p:cNvSpPr>
              <a:spLocks noChangeArrowheads="1"/>
            </p:cNvSpPr>
            <p:nvPr/>
          </p:nvSpPr>
          <p:spPr bwMode="auto">
            <a:xfrm>
              <a:off x="4327" y="2536"/>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10</a:t>
              </a:r>
            </a:p>
          </p:txBody>
        </p:sp>
        <p:sp>
          <p:nvSpPr>
            <p:cNvPr id="127035" name="Rectangle 197"/>
            <p:cNvSpPr>
              <a:spLocks noChangeArrowheads="1"/>
            </p:cNvSpPr>
            <p:nvPr/>
          </p:nvSpPr>
          <p:spPr bwMode="auto">
            <a:xfrm>
              <a:off x="3778" y="2536"/>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endParaRPr lang="en-US" altLang="en-US" sz="1200" b="1"/>
            </a:p>
          </p:txBody>
        </p:sp>
        <p:sp>
          <p:nvSpPr>
            <p:cNvPr id="127036" name="Rectangle 198"/>
            <p:cNvSpPr>
              <a:spLocks noChangeArrowheads="1"/>
            </p:cNvSpPr>
            <p:nvPr/>
          </p:nvSpPr>
          <p:spPr bwMode="auto">
            <a:xfrm>
              <a:off x="3230" y="2536"/>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600</a:t>
              </a:r>
            </a:p>
          </p:txBody>
        </p:sp>
        <p:sp>
          <p:nvSpPr>
            <p:cNvPr id="127037" name="Rectangle 199"/>
            <p:cNvSpPr>
              <a:spLocks noChangeArrowheads="1"/>
            </p:cNvSpPr>
            <p:nvPr/>
          </p:nvSpPr>
          <p:spPr bwMode="auto">
            <a:xfrm>
              <a:off x="2681" y="2536"/>
              <a:ext cx="549"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140</a:t>
              </a:r>
            </a:p>
          </p:txBody>
        </p:sp>
        <p:sp>
          <p:nvSpPr>
            <p:cNvPr id="127038" name="Rectangle 200"/>
            <p:cNvSpPr>
              <a:spLocks noChangeArrowheads="1"/>
            </p:cNvSpPr>
            <p:nvPr/>
          </p:nvSpPr>
          <p:spPr bwMode="auto">
            <a:xfrm>
              <a:off x="2133" y="2536"/>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40</a:t>
              </a:r>
            </a:p>
          </p:txBody>
        </p:sp>
        <p:sp>
          <p:nvSpPr>
            <p:cNvPr id="127039" name="Rectangle 201"/>
            <p:cNvSpPr>
              <a:spLocks noChangeArrowheads="1"/>
            </p:cNvSpPr>
            <p:nvPr/>
          </p:nvSpPr>
          <p:spPr bwMode="auto">
            <a:xfrm>
              <a:off x="1584" y="2536"/>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20</a:t>
              </a:r>
            </a:p>
          </p:txBody>
        </p:sp>
        <p:sp>
          <p:nvSpPr>
            <p:cNvPr id="127040" name="Rectangle 202"/>
            <p:cNvSpPr>
              <a:spLocks noChangeArrowheads="1"/>
            </p:cNvSpPr>
            <p:nvPr/>
          </p:nvSpPr>
          <p:spPr bwMode="auto">
            <a:xfrm>
              <a:off x="4875" y="2364"/>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a:t>
              </a:r>
            </a:p>
          </p:txBody>
        </p:sp>
        <p:sp>
          <p:nvSpPr>
            <p:cNvPr id="127041" name="Rectangle 203"/>
            <p:cNvSpPr>
              <a:spLocks noChangeArrowheads="1"/>
            </p:cNvSpPr>
            <p:nvPr/>
          </p:nvSpPr>
          <p:spPr bwMode="auto">
            <a:xfrm>
              <a:off x="4327" y="2364"/>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8</a:t>
              </a:r>
            </a:p>
          </p:txBody>
        </p:sp>
        <p:sp>
          <p:nvSpPr>
            <p:cNvPr id="127042" name="Rectangle 204"/>
            <p:cNvSpPr>
              <a:spLocks noChangeArrowheads="1"/>
            </p:cNvSpPr>
            <p:nvPr/>
          </p:nvSpPr>
          <p:spPr bwMode="auto">
            <a:xfrm>
              <a:off x="3778" y="2364"/>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endParaRPr lang="en-US" altLang="en-US" sz="1200" b="1"/>
            </a:p>
          </p:txBody>
        </p:sp>
        <p:sp>
          <p:nvSpPr>
            <p:cNvPr id="127043" name="Rectangle 205"/>
            <p:cNvSpPr>
              <a:spLocks noChangeArrowheads="1"/>
            </p:cNvSpPr>
            <p:nvPr/>
          </p:nvSpPr>
          <p:spPr bwMode="auto">
            <a:xfrm>
              <a:off x="3230" y="2364"/>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440</a:t>
              </a:r>
            </a:p>
          </p:txBody>
        </p:sp>
        <p:sp>
          <p:nvSpPr>
            <p:cNvPr id="127044" name="Rectangle 206"/>
            <p:cNvSpPr>
              <a:spLocks noChangeArrowheads="1"/>
            </p:cNvSpPr>
            <p:nvPr/>
          </p:nvSpPr>
          <p:spPr bwMode="auto">
            <a:xfrm>
              <a:off x="2681" y="2364"/>
              <a:ext cx="549"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100</a:t>
              </a:r>
            </a:p>
          </p:txBody>
        </p:sp>
        <p:sp>
          <p:nvSpPr>
            <p:cNvPr id="127045" name="Rectangle 207"/>
            <p:cNvSpPr>
              <a:spLocks noChangeArrowheads="1"/>
            </p:cNvSpPr>
            <p:nvPr/>
          </p:nvSpPr>
          <p:spPr bwMode="auto">
            <a:xfrm>
              <a:off x="2133" y="2364"/>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30</a:t>
              </a:r>
            </a:p>
          </p:txBody>
        </p:sp>
        <p:sp>
          <p:nvSpPr>
            <p:cNvPr id="127046" name="Rectangle 208"/>
            <p:cNvSpPr>
              <a:spLocks noChangeArrowheads="1"/>
            </p:cNvSpPr>
            <p:nvPr/>
          </p:nvSpPr>
          <p:spPr bwMode="auto">
            <a:xfrm>
              <a:off x="1584" y="2364"/>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16</a:t>
              </a:r>
            </a:p>
          </p:txBody>
        </p:sp>
        <p:sp>
          <p:nvSpPr>
            <p:cNvPr id="127047" name="Rectangle 209"/>
            <p:cNvSpPr>
              <a:spLocks noChangeArrowheads="1"/>
            </p:cNvSpPr>
            <p:nvPr/>
          </p:nvSpPr>
          <p:spPr bwMode="auto">
            <a:xfrm>
              <a:off x="4875" y="2192"/>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1.5</a:t>
              </a:r>
            </a:p>
          </p:txBody>
        </p:sp>
        <p:sp>
          <p:nvSpPr>
            <p:cNvPr id="127048" name="Rectangle 210"/>
            <p:cNvSpPr>
              <a:spLocks noChangeArrowheads="1"/>
            </p:cNvSpPr>
            <p:nvPr/>
          </p:nvSpPr>
          <p:spPr bwMode="auto">
            <a:xfrm>
              <a:off x="4327" y="2192"/>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6</a:t>
              </a:r>
            </a:p>
          </p:txBody>
        </p:sp>
        <p:sp>
          <p:nvSpPr>
            <p:cNvPr id="127049" name="Rectangle 211"/>
            <p:cNvSpPr>
              <a:spLocks noChangeArrowheads="1"/>
            </p:cNvSpPr>
            <p:nvPr/>
          </p:nvSpPr>
          <p:spPr bwMode="auto">
            <a:xfrm>
              <a:off x="3778" y="2192"/>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endParaRPr lang="en-US" altLang="en-US" sz="1200" b="1"/>
            </a:p>
          </p:txBody>
        </p:sp>
        <p:sp>
          <p:nvSpPr>
            <p:cNvPr id="127050" name="Rectangle 212"/>
            <p:cNvSpPr>
              <a:spLocks noChangeArrowheads="1"/>
            </p:cNvSpPr>
            <p:nvPr/>
          </p:nvSpPr>
          <p:spPr bwMode="auto">
            <a:xfrm>
              <a:off x="3230" y="2192"/>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300</a:t>
              </a:r>
            </a:p>
          </p:txBody>
        </p:sp>
        <p:sp>
          <p:nvSpPr>
            <p:cNvPr id="127051" name="Rectangle 213"/>
            <p:cNvSpPr>
              <a:spLocks noChangeArrowheads="1"/>
            </p:cNvSpPr>
            <p:nvPr/>
          </p:nvSpPr>
          <p:spPr bwMode="auto">
            <a:xfrm>
              <a:off x="2681" y="2192"/>
              <a:ext cx="549"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80</a:t>
              </a:r>
            </a:p>
          </p:txBody>
        </p:sp>
        <p:sp>
          <p:nvSpPr>
            <p:cNvPr id="127052" name="Rectangle 214"/>
            <p:cNvSpPr>
              <a:spLocks noChangeArrowheads="1"/>
            </p:cNvSpPr>
            <p:nvPr/>
          </p:nvSpPr>
          <p:spPr bwMode="auto">
            <a:xfrm>
              <a:off x="2133" y="2192"/>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20</a:t>
              </a:r>
            </a:p>
          </p:txBody>
        </p:sp>
        <p:sp>
          <p:nvSpPr>
            <p:cNvPr id="127053" name="Rectangle 215"/>
            <p:cNvSpPr>
              <a:spLocks noChangeArrowheads="1"/>
            </p:cNvSpPr>
            <p:nvPr/>
          </p:nvSpPr>
          <p:spPr bwMode="auto">
            <a:xfrm>
              <a:off x="1584" y="2192"/>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12</a:t>
              </a:r>
            </a:p>
          </p:txBody>
        </p:sp>
        <p:sp>
          <p:nvSpPr>
            <p:cNvPr id="127054" name="Rectangle 216"/>
            <p:cNvSpPr>
              <a:spLocks noChangeArrowheads="1"/>
            </p:cNvSpPr>
            <p:nvPr/>
          </p:nvSpPr>
          <p:spPr bwMode="auto">
            <a:xfrm>
              <a:off x="4875" y="2020"/>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a:t>
              </a:r>
            </a:p>
          </p:txBody>
        </p:sp>
        <p:sp>
          <p:nvSpPr>
            <p:cNvPr id="127055" name="Rectangle 217"/>
            <p:cNvSpPr>
              <a:spLocks noChangeArrowheads="1"/>
            </p:cNvSpPr>
            <p:nvPr/>
          </p:nvSpPr>
          <p:spPr bwMode="auto">
            <a:xfrm>
              <a:off x="4327" y="2020"/>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5</a:t>
              </a:r>
            </a:p>
          </p:txBody>
        </p:sp>
        <p:sp>
          <p:nvSpPr>
            <p:cNvPr id="127056" name="Rectangle 218"/>
            <p:cNvSpPr>
              <a:spLocks noChangeArrowheads="1"/>
            </p:cNvSpPr>
            <p:nvPr/>
          </p:nvSpPr>
          <p:spPr bwMode="auto">
            <a:xfrm>
              <a:off x="3778" y="2020"/>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endParaRPr lang="en-US" altLang="en-US" sz="1200" b="1"/>
            </a:p>
          </p:txBody>
        </p:sp>
        <p:sp>
          <p:nvSpPr>
            <p:cNvPr id="127057" name="Rectangle 219"/>
            <p:cNvSpPr>
              <a:spLocks noChangeArrowheads="1"/>
            </p:cNvSpPr>
            <p:nvPr/>
          </p:nvSpPr>
          <p:spPr bwMode="auto">
            <a:xfrm>
              <a:off x="3230" y="2020"/>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240</a:t>
              </a:r>
            </a:p>
          </p:txBody>
        </p:sp>
        <p:sp>
          <p:nvSpPr>
            <p:cNvPr id="127058" name="Rectangle 220"/>
            <p:cNvSpPr>
              <a:spLocks noChangeArrowheads="1"/>
            </p:cNvSpPr>
            <p:nvPr/>
          </p:nvSpPr>
          <p:spPr bwMode="auto">
            <a:xfrm>
              <a:off x="2681" y="2020"/>
              <a:ext cx="549"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60</a:t>
              </a:r>
            </a:p>
          </p:txBody>
        </p:sp>
        <p:sp>
          <p:nvSpPr>
            <p:cNvPr id="127059" name="Rectangle 221"/>
            <p:cNvSpPr>
              <a:spLocks noChangeArrowheads="1"/>
            </p:cNvSpPr>
            <p:nvPr/>
          </p:nvSpPr>
          <p:spPr bwMode="auto">
            <a:xfrm>
              <a:off x="2133" y="2020"/>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16</a:t>
              </a:r>
            </a:p>
          </p:txBody>
        </p:sp>
        <p:sp>
          <p:nvSpPr>
            <p:cNvPr id="127060" name="Rectangle 222"/>
            <p:cNvSpPr>
              <a:spLocks noChangeArrowheads="1"/>
            </p:cNvSpPr>
            <p:nvPr/>
          </p:nvSpPr>
          <p:spPr bwMode="auto">
            <a:xfrm>
              <a:off x="1584" y="2020"/>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10</a:t>
              </a:r>
            </a:p>
          </p:txBody>
        </p:sp>
        <p:sp>
          <p:nvSpPr>
            <p:cNvPr id="127061" name="Rectangle 223"/>
            <p:cNvSpPr>
              <a:spLocks noChangeArrowheads="1"/>
            </p:cNvSpPr>
            <p:nvPr/>
          </p:nvSpPr>
          <p:spPr bwMode="auto">
            <a:xfrm>
              <a:off x="4875" y="1848"/>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a:t>
              </a:r>
            </a:p>
          </p:txBody>
        </p:sp>
        <p:sp>
          <p:nvSpPr>
            <p:cNvPr id="127062" name="Rectangle 224"/>
            <p:cNvSpPr>
              <a:spLocks noChangeArrowheads="1"/>
            </p:cNvSpPr>
            <p:nvPr/>
          </p:nvSpPr>
          <p:spPr bwMode="auto">
            <a:xfrm>
              <a:off x="4327" y="1848"/>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4</a:t>
              </a:r>
            </a:p>
          </p:txBody>
        </p:sp>
        <p:sp>
          <p:nvSpPr>
            <p:cNvPr id="127063" name="Rectangle 225"/>
            <p:cNvSpPr>
              <a:spLocks noChangeArrowheads="1"/>
            </p:cNvSpPr>
            <p:nvPr/>
          </p:nvSpPr>
          <p:spPr bwMode="auto">
            <a:xfrm>
              <a:off x="3778" y="1848"/>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endParaRPr lang="en-US" altLang="en-US" sz="1200" b="1"/>
            </a:p>
          </p:txBody>
        </p:sp>
        <p:sp>
          <p:nvSpPr>
            <p:cNvPr id="127064" name="Rectangle 226"/>
            <p:cNvSpPr>
              <a:spLocks noChangeArrowheads="1"/>
            </p:cNvSpPr>
            <p:nvPr/>
          </p:nvSpPr>
          <p:spPr bwMode="auto">
            <a:xfrm>
              <a:off x="3230" y="1848"/>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180</a:t>
              </a:r>
            </a:p>
          </p:txBody>
        </p:sp>
        <p:sp>
          <p:nvSpPr>
            <p:cNvPr id="127065" name="Rectangle 227"/>
            <p:cNvSpPr>
              <a:spLocks noChangeArrowheads="1"/>
            </p:cNvSpPr>
            <p:nvPr/>
          </p:nvSpPr>
          <p:spPr bwMode="auto">
            <a:xfrm>
              <a:off x="2681" y="1848"/>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50</a:t>
              </a:r>
            </a:p>
          </p:txBody>
        </p:sp>
        <p:sp>
          <p:nvSpPr>
            <p:cNvPr id="127066" name="Rectangle 228"/>
            <p:cNvSpPr>
              <a:spLocks noChangeArrowheads="1"/>
            </p:cNvSpPr>
            <p:nvPr/>
          </p:nvSpPr>
          <p:spPr bwMode="auto">
            <a:xfrm>
              <a:off x="2133" y="1848"/>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12</a:t>
              </a:r>
            </a:p>
          </p:txBody>
        </p:sp>
        <p:sp>
          <p:nvSpPr>
            <p:cNvPr id="127067" name="Rectangle 229"/>
            <p:cNvSpPr>
              <a:spLocks noChangeArrowheads="1"/>
            </p:cNvSpPr>
            <p:nvPr/>
          </p:nvSpPr>
          <p:spPr bwMode="auto">
            <a:xfrm>
              <a:off x="1584" y="1848"/>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8</a:t>
              </a:r>
            </a:p>
          </p:txBody>
        </p:sp>
        <p:sp>
          <p:nvSpPr>
            <p:cNvPr id="127068" name="Rectangle 230"/>
            <p:cNvSpPr>
              <a:spLocks noChangeArrowheads="1"/>
            </p:cNvSpPr>
            <p:nvPr/>
          </p:nvSpPr>
          <p:spPr bwMode="auto">
            <a:xfrm>
              <a:off x="4875" y="1676"/>
              <a:ext cx="549" cy="172"/>
            </a:xfrm>
            <a:prstGeom prst="rect">
              <a:avLst/>
            </a:prstGeom>
            <a:solidFill>
              <a:srgbClr val="FFFF66">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a:t>
              </a:r>
            </a:p>
          </p:txBody>
        </p:sp>
        <p:sp>
          <p:nvSpPr>
            <p:cNvPr id="127069" name="Rectangle 231"/>
            <p:cNvSpPr>
              <a:spLocks noChangeArrowheads="1"/>
            </p:cNvSpPr>
            <p:nvPr/>
          </p:nvSpPr>
          <p:spPr bwMode="auto">
            <a:xfrm>
              <a:off x="4327" y="1676"/>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a:t>
              </a:r>
            </a:p>
          </p:txBody>
        </p:sp>
        <p:sp>
          <p:nvSpPr>
            <p:cNvPr id="127070" name="Rectangle 232"/>
            <p:cNvSpPr>
              <a:spLocks noChangeArrowheads="1"/>
            </p:cNvSpPr>
            <p:nvPr/>
          </p:nvSpPr>
          <p:spPr bwMode="auto">
            <a:xfrm>
              <a:off x="3778" y="1676"/>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35</a:t>
              </a:r>
            </a:p>
          </p:txBody>
        </p:sp>
        <p:sp>
          <p:nvSpPr>
            <p:cNvPr id="127071" name="Rectangle 233"/>
            <p:cNvSpPr>
              <a:spLocks noChangeArrowheads="1"/>
            </p:cNvSpPr>
            <p:nvPr/>
          </p:nvSpPr>
          <p:spPr bwMode="auto">
            <a:xfrm>
              <a:off x="3230" y="1676"/>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130</a:t>
              </a:r>
            </a:p>
          </p:txBody>
        </p:sp>
        <p:sp>
          <p:nvSpPr>
            <p:cNvPr id="127072" name="Rectangle 234"/>
            <p:cNvSpPr>
              <a:spLocks noChangeArrowheads="1"/>
            </p:cNvSpPr>
            <p:nvPr/>
          </p:nvSpPr>
          <p:spPr bwMode="auto">
            <a:xfrm>
              <a:off x="2681" y="1676"/>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35</a:t>
              </a:r>
            </a:p>
          </p:txBody>
        </p:sp>
        <p:sp>
          <p:nvSpPr>
            <p:cNvPr id="127073" name="Rectangle 235"/>
            <p:cNvSpPr>
              <a:spLocks noChangeArrowheads="1"/>
            </p:cNvSpPr>
            <p:nvPr/>
          </p:nvSpPr>
          <p:spPr bwMode="auto">
            <a:xfrm>
              <a:off x="2133" y="1676"/>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9</a:t>
              </a:r>
            </a:p>
          </p:txBody>
        </p:sp>
        <p:sp>
          <p:nvSpPr>
            <p:cNvPr id="127074" name="Rectangle 236"/>
            <p:cNvSpPr>
              <a:spLocks noChangeArrowheads="1"/>
            </p:cNvSpPr>
            <p:nvPr/>
          </p:nvSpPr>
          <p:spPr bwMode="auto">
            <a:xfrm>
              <a:off x="1584" y="1676"/>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6</a:t>
              </a:r>
            </a:p>
          </p:txBody>
        </p:sp>
        <p:sp>
          <p:nvSpPr>
            <p:cNvPr id="127075" name="Rectangle 237"/>
            <p:cNvSpPr>
              <a:spLocks noChangeArrowheads="1"/>
            </p:cNvSpPr>
            <p:nvPr/>
          </p:nvSpPr>
          <p:spPr bwMode="auto">
            <a:xfrm>
              <a:off x="4875" y="1504"/>
              <a:ext cx="549" cy="172"/>
            </a:xfrm>
            <a:prstGeom prst="rect">
              <a:avLst/>
            </a:prstGeom>
            <a:solidFill>
              <a:srgbClr val="FFFF66">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a:t>
              </a:r>
            </a:p>
          </p:txBody>
        </p:sp>
        <p:sp>
          <p:nvSpPr>
            <p:cNvPr id="127076" name="Rectangle 238"/>
            <p:cNvSpPr>
              <a:spLocks noChangeArrowheads="1"/>
            </p:cNvSpPr>
            <p:nvPr/>
          </p:nvSpPr>
          <p:spPr bwMode="auto">
            <a:xfrm>
              <a:off x="4327" y="1504"/>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a:t>
              </a:r>
            </a:p>
          </p:txBody>
        </p:sp>
        <p:sp>
          <p:nvSpPr>
            <p:cNvPr id="127077" name="Rectangle 239"/>
            <p:cNvSpPr>
              <a:spLocks noChangeArrowheads="1"/>
            </p:cNvSpPr>
            <p:nvPr/>
          </p:nvSpPr>
          <p:spPr bwMode="auto">
            <a:xfrm>
              <a:off x="3778" y="1504"/>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27</a:t>
              </a:r>
            </a:p>
          </p:txBody>
        </p:sp>
        <p:sp>
          <p:nvSpPr>
            <p:cNvPr id="127078" name="Rectangle 240"/>
            <p:cNvSpPr>
              <a:spLocks noChangeArrowheads="1"/>
            </p:cNvSpPr>
            <p:nvPr/>
          </p:nvSpPr>
          <p:spPr bwMode="auto">
            <a:xfrm>
              <a:off x="3230" y="1504"/>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100</a:t>
              </a:r>
            </a:p>
          </p:txBody>
        </p:sp>
        <p:sp>
          <p:nvSpPr>
            <p:cNvPr id="127079" name="Rectangle 241"/>
            <p:cNvSpPr>
              <a:spLocks noChangeArrowheads="1"/>
            </p:cNvSpPr>
            <p:nvPr/>
          </p:nvSpPr>
          <p:spPr bwMode="auto">
            <a:xfrm>
              <a:off x="2681" y="1504"/>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30</a:t>
              </a:r>
            </a:p>
          </p:txBody>
        </p:sp>
        <p:sp>
          <p:nvSpPr>
            <p:cNvPr id="127080" name="Rectangle 242"/>
            <p:cNvSpPr>
              <a:spLocks noChangeArrowheads="1"/>
            </p:cNvSpPr>
            <p:nvPr/>
          </p:nvSpPr>
          <p:spPr bwMode="auto">
            <a:xfrm>
              <a:off x="2133" y="1504"/>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7</a:t>
              </a:r>
            </a:p>
          </p:txBody>
        </p:sp>
        <p:sp>
          <p:nvSpPr>
            <p:cNvPr id="127081" name="Rectangle 243"/>
            <p:cNvSpPr>
              <a:spLocks noChangeArrowheads="1"/>
            </p:cNvSpPr>
            <p:nvPr/>
          </p:nvSpPr>
          <p:spPr bwMode="auto">
            <a:xfrm>
              <a:off x="1584" y="1504"/>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5</a:t>
              </a:r>
            </a:p>
          </p:txBody>
        </p:sp>
        <p:sp>
          <p:nvSpPr>
            <p:cNvPr id="127082" name="Rectangle 244"/>
            <p:cNvSpPr>
              <a:spLocks noChangeArrowheads="1"/>
            </p:cNvSpPr>
            <p:nvPr/>
          </p:nvSpPr>
          <p:spPr bwMode="auto">
            <a:xfrm>
              <a:off x="4875" y="1332"/>
              <a:ext cx="549" cy="172"/>
            </a:xfrm>
            <a:prstGeom prst="rect">
              <a:avLst/>
            </a:prstGeom>
            <a:solidFill>
              <a:srgbClr val="FFFF66">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a:t>
              </a:r>
            </a:p>
          </p:txBody>
        </p:sp>
        <p:sp>
          <p:nvSpPr>
            <p:cNvPr id="127083" name="Rectangle 245"/>
            <p:cNvSpPr>
              <a:spLocks noChangeArrowheads="1"/>
            </p:cNvSpPr>
            <p:nvPr/>
          </p:nvSpPr>
          <p:spPr bwMode="auto">
            <a:xfrm>
              <a:off x="4327" y="1332"/>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1.5</a:t>
              </a:r>
            </a:p>
          </p:txBody>
        </p:sp>
        <p:sp>
          <p:nvSpPr>
            <p:cNvPr id="127084" name="Rectangle 246"/>
            <p:cNvSpPr>
              <a:spLocks noChangeArrowheads="1"/>
            </p:cNvSpPr>
            <p:nvPr/>
          </p:nvSpPr>
          <p:spPr bwMode="auto">
            <a:xfrm>
              <a:off x="3778" y="1332"/>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20</a:t>
              </a:r>
            </a:p>
          </p:txBody>
        </p:sp>
        <p:sp>
          <p:nvSpPr>
            <p:cNvPr id="127085" name="Rectangle 247"/>
            <p:cNvSpPr>
              <a:spLocks noChangeArrowheads="1"/>
            </p:cNvSpPr>
            <p:nvPr/>
          </p:nvSpPr>
          <p:spPr bwMode="auto">
            <a:xfrm>
              <a:off x="3230" y="1332"/>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80</a:t>
              </a:r>
            </a:p>
          </p:txBody>
        </p:sp>
        <p:sp>
          <p:nvSpPr>
            <p:cNvPr id="127086" name="Rectangle 248"/>
            <p:cNvSpPr>
              <a:spLocks noChangeArrowheads="1"/>
            </p:cNvSpPr>
            <p:nvPr/>
          </p:nvSpPr>
          <p:spPr bwMode="auto">
            <a:xfrm>
              <a:off x="2681" y="1332"/>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20</a:t>
              </a:r>
            </a:p>
          </p:txBody>
        </p:sp>
        <p:sp>
          <p:nvSpPr>
            <p:cNvPr id="127087" name="Rectangle 249"/>
            <p:cNvSpPr>
              <a:spLocks noChangeArrowheads="1"/>
            </p:cNvSpPr>
            <p:nvPr/>
          </p:nvSpPr>
          <p:spPr bwMode="auto">
            <a:xfrm>
              <a:off x="2133" y="1332"/>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5</a:t>
              </a:r>
            </a:p>
          </p:txBody>
        </p:sp>
        <p:sp>
          <p:nvSpPr>
            <p:cNvPr id="127088" name="Rectangle 250"/>
            <p:cNvSpPr>
              <a:spLocks noChangeArrowheads="1"/>
            </p:cNvSpPr>
            <p:nvPr/>
          </p:nvSpPr>
          <p:spPr bwMode="auto">
            <a:xfrm>
              <a:off x="1584" y="1332"/>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4</a:t>
              </a:r>
            </a:p>
          </p:txBody>
        </p:sp>
        <p:sp>
          <p:nvSpPr>
            <p:cNvPr id="127089" name="Rectangle 251"/>
            <p:cNvSpPr>
              <a:spLocks noChangeArrowheads="1"/>
            </p:cNvSpPr>
            <p:nvPr/>
          </p:nvSpPr>
          <p:spPr bwMode="auto">
            <a:xfrm>
              <a:off x="4875" y="1160"/>
              <a:ext cx="549" cy="172"/>
            </a:xfrm>
            <a:prstGeom prst="rect">
              <a:avLst/>
            </a:prstGeom>
            <a:solidFill>
              <a:srgbClr val="FFFF66">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a:t>
              </a:r>
            </a:p>
          </p:txBody>
        </p:sp>
        <p:sp>
          <p:nvSpPr>
            <p:cNvPr id="127090" name="Rectangle 252"/>
            <p:cNvSpPr>
              <a:spLocks noChangeArrowheads="1"/>
            </p:cNvSpPr>
            <p:nvPr/>
          </p:nvSpPr>
          <p:spPr bwMode="auto">
            <a:xfrm>
              <a:off x="4327" y="1160"/>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a:t>
              </a:r>
            </a:p>
          </p:txBody>
        </p:sp>
        <p:sp>
          <p:nvSpPr>
            <p:cNvPr id="127091" name="Rectangle 253"/>
            <p:cNvSpPr>
              <a:spLocks noChangeArrowheads="1"/>
            </p:cNvSpPr>
            <p:nvPr/>
          </p:nvSpPr>
          <p:spPr bwMode="auto">
            <a:xfrm>
              <a:off x="3778" y="1160"/>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13</a:t>
              </a:r>
            </a:p>
          </p:txBody>
        </p:sp>
        <p:sp>
          <p:nvSpPr>
            <p:cNvPr id="127092" name="Rectangle 254"/>
            <p:cNvSpPr>
              <a:spLocks noChangeArrowheads="1"/>
            </p:cNvSpPr>
            <p:nvPr/>
          </p:nvSpPr>
          <p:spPr bwMode="auto">
            <a:xfrm>
              <a:off x="3230" y="1160"/>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60</a:t>
              </a:r>
            </a:p>
          </p:txBody>
        </p:sp>
        <p:sp>
          <p:nvSpPr>
            <p:cNvPr id="127093" name="Rectangle 255"/>
            <p:cNvSpPr>
              <a:spLocks noChangeArrowheads="1"/>
            </p:cNvSpPr>
            <p:nvPr/>
          </p:nvSpPr>
          <p:spPr bwMode="auto">
            <a:xfrm>
              <a:off x="2681" y="1160"/>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15</a:t>
              </a:r>
            </a:p>
          </p:txBody>
        </p:sp>
        <p:sp>
          <p:nvSpPr>
            <p:cNvPr id="127094" name="Rectangle 256"/>
            <p:cNvSpPr>
              <a:spLocks noChangeArrowheads="1"/>
            </p:cNvSpPr>
            <p:nvPr/>
          </p:nvSpPr>
          <p:spPr bwMode="auto">
            <a:xfrm>
              <a:off x="2133" y="1160"/>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4</a:t>
              </a:r>
            </a:p>
          </p:txBody>
        </p:sp>
        <p:sp>
          <p:nvSpPr>
            <p:cNvPr id="127095" name="Rectangle 257"/>
            <p:cNvSpPr>
              <a:spLocks noChangeArrowheads="1"/>
            </p:cNvSpPr>
            <p:nvPr/>
          </p:nvSpPr>
          <p:spPr bwMode="auto">
            <a:xfrm>
              <a:off x="1584" y="1160"/>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a:t>
              </a:r>
            </a:p>
          </p:txBody>
        </p:sp>
        <p:sp>
          <p:nvSpPr>
            <p:cNvPr id="127096" name="Rectangle 258"/>
            <p:cNvSpPr>
              <a:spLocks noChangeArrowheads="1"/>
            </p:cNvSpPr>
            <p:nvPr/>
          </p:nvSpPr>
          <p:spPr bwMode="auto">
            <a:xfrm>
              <a:off x="4875" y="988"/>
              <a:ext cx="549" cy="172"/>
            </a:xfrm>
            <a:prstGeom prst="rect">
              <a:avLst/>
            </a:prstGeom>
            <a:solidFill>
              <a:srgbClr val="FFFF66">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5</a:t>
              </a:r>
            </a:p>
          </p:txBody>
        </p:sp>
        <p:sp>
          <p:nvSpPr>
            <p:cNvPr id="127097" name="Rectangle 259"/>
            <p:cNvSpPr>
              <a:spLocks noChangeArrowheads="1"/>
            </p:cNvSpPr>
            <p:nvPr/>
          </p:nvSpPr>
          <p:spPr bwMode="auto">
            <a:xfrm>
              <a:off x="4327" y="988"/>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a:t>
              </a:r>
            </a:p>
          </p:txBody>
        </p:sp>
        <p:sp>
          <p:nvSpPr>
            <p:cNvPr id="127098" name="Rectangle 260"/>
            <p:cNvSpPr>
              <a:spLocks noChangeArrowheads="1"/>
            </p:cNvSpPr>
            <p:nvPr/>
          </p:nvSpPr>
          <p:spPr bwMode="auto">
            <a:xfrm>
              <a:off x="3778" y="988"/>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8</a:t>
              </a:r>
            </a:p>
          </p:txBody>
        </p:sp>
        <p:sp>
          <p:nvSpPr>
            <p:cNvPr id="127099" name="Rectangle 261"/>
            <p:cNvSpPr>
              <a:spLocks noChangeArrowheads="1"/>
            </p:cNvSpPr>
            <p:nvPr/>
          </p:nvSpPr>
          <p:spPr bwMode="auto">
            <a:xfrm>
              <a:off x="3230" y="988"/>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30</a:t>
              </a:r>
            </a:p>
          </p:txBody>
        </p:sp>
        <p:sp>
          <p:nvSpPr>
            <p:cNvPr id="127100" name="Rectangle 262"/>
            <p:cNvSpPr>
              <a:spLocks noChangeArrowheads="1"/>
            </p:cNvSpPr>
            <p:nvPr/>
          </p:nvSpPr>
          <p:spPr bwMode="auto">
            <a:xfrm>
              <a:off x="2681" y="988"/>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10</a:t>
              </a:r>
            </a:p>
          </p:txBody>
        </p:sp>
        <p:sp>
          <p:nvSpPr>
            <p:cNvPr id="127101" name="Rectangle 263"/>
            <p:cNvSpPr>
              <a:spLocks noChangeArrowheads="1"/>
            </p:cNvSpPr>
            <p:nvPr/>
          </p:nvSpPr>
          <p:spPr bwMode="auto">
            <a:xfrm>
              <a:off x="2133" y="988"/>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a:t>
              </a:r>
            </a:p>
          </p:txBody>
        </p:sp>
        <p:sp>
          <p:nvSpPr>
            <p:cNvPr id="127102" name="Rectangle 264"/>
            <p:cNvSpPr>
              <a:spLocks noChangeArrowheads="1"/>
            </p:cNvSpPr>
            <p:nvPr/>
          </p:nvSpPr>
          <p:spPr bwMode="auto">
            <a:xfrm>
              <a:off x="1584" y="988"/>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a:t>
              </a:r>
            </a:p>
          </p:txBody>
        </p:sp>
        <p:sp>
          <p:nvSpPr>
            <p:cNvPr id="127103" name="Rectangle 265"/>
            <p:cNvSpPr>
              <a:spLocks noChangeArrowheads="1"/>
            </p:cNvSpPr>
            <p:nvPr/>
          </p:nvSpPr>
          <p:spPr bwMode="auto">
            <a:xfrm>
              <a:off x="4875" y="816"/>
              <a:ext cx="549" cy="172"/>
            </a:xfrm>
            <a:prstGeom prst="rect">
              <a:avLst/>
            </a:prstGeom>
            <a:solidFill>
              <a:srgbClr val="FFFF66">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10</a:t>
              </a:r>
            </a:p>
          </p:txBody>
        </p:sp>
        <p:sp>
          <p:nvSpPr>
            <p:cNvPr id="127104" name="Rectangle 266"/>
            <p:cNvSpPr>
              <a:spLocks noChangeArrowheads="1"/>
            </p:cNvSpPr>
            <p:nvPr/>
          </p:nvSpPr>
          <p:spPr bwMode="auto">
            <a:xfrm>
              <a:off x="4327" y="816"/>
              <a:ext cx="548" cy="172"/>
            </a:xfrm>
            <a:prstGeom prst="rect">
              <a:avLst/>
            </a:prstGeom>
            <a:solidFill>
              <a:srgbClr val="FFFF66">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a:t>
              </a:r>
            </a:p>
          </p:txBody>
        </p:sp>
        <p:sp>
          <p:nvSpPr>
            <p:cNvPr id="127105" name="Rectangle 267"/>
            <p:cNvSpPr>
              <a:spLocks noChangeArrowheads="1"/>
            </p:cNvSpPr>
            <p:nvPr/>
          </p:nvSpPr>
          <p:spPr bwMode="auto">
            <a:xfrm>
              <a:off x="3778" y="816"/>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4</a:t>
              </a:r>
            </a:p>
          </p:txBody>
        </p:sp>
        <p:sp>
          <p:nvSpPr>
            <p:cNvPr id="127106" name="Rectangle 268"/>
            <p:cNvSpPr>
              <a:spLocks noChangeArrowheads="1"/>
            </p:cNvSpPr>
            <p:nvPr/>
          </p:nvSpPr>
          <p:spPr bwMode="auto">
            <a:xfrm>
              <a:off x="3230" y="816"/>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14</a:t>
              </a:r>
            </a:p>
          </p:txBody>
        </p:sp>
        <p:sp>
          <p:nvSpPr>
            <p:cNvPr id="127107" name="Rectangle 269"/>
            <p:cNvSpPr>
              <a:spLocks noChangeArrowheads="1"/>
            </p:cNvSpPr>
            <p:nvPr/>
          </p:nvSpPr>
          <p:spPr bwMode="auto">
            <a:xfrm>
              <a:off x="2681" y="816"/>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4</a:t>
              </a:r>
            </a:p>
          </p:txBody>
        </p:sp>
        <p:sp>
          <p:nvSpPr>
            <p:cNvPr id="127108" name="Rectangle 270"/>
            <p:cNvSpPr>
              <a:spLocks noChangeArrowheads="1"/>
            </p:cNvSpPr>
            <p:nvPr/>
          </p:nvSpPr>
          <p:spPr bwMode="auto">
            <a:xfrm>
              <a:off x="2133" y="816"/>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a:t>
              </a:r>
            </a:p>
          </p:txBody>
        </p:sp>
        <p:sp>
          <p:nvSpPr>
            <p:cNvPr id="127109" name="Rectangle 271"/>
            <p:cNvSpPr>
              <a:spLocks noChangeArrowheads="1"/>
            </p:cNvSpPr>
            <p:nvPr/>
          </p:nvSpPr>
          <p:spPr bwMode="auto">
            <a:xfrm>
              <a:off x="1584" y="816"/>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a:t>
              </a:r>
            </a:p>
          </p:txBody>
        </p:sp>
        <p:sp>
          <p:nvSpPr>
            <p:cNvPr id="127110" name="Line 272"/>
            <p:cNvSpPr>
              <a:spLocks noChangeShapeType="1"/>
            </p:cNvSpPr>
            <p:nvPr/>
          </p:nvSpPr>
          <p:spPr bwMode="auto">
            <a:xfrm>
              <a:off x="1584" y="816"/>
              <a:ext cx="3840"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7111" name="Line 273"/>
            <p:cNvSpPr>
              <a:spLocks noChangeShapeType="1"/>
            </p:cNvSpPr>
            <p:nvPr/>
          </p:nvSpPr>
          <p:spPr bwMode="auto">
            <a:xfrm>
              <a:off x="1584" y="988"/>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7112" name="Line 274"/>
            <p:cNvSpPr>
              <a:spLocks noChangeShapeType="1"/>
            </p:cNvSpPr>
            <p:nvPr/>
          </p:nvSpPr>
          <p:spPr bwMode="auto">
            <a:xfrm>
              <a:off x="1584" y="1160"/>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7113" name="Line 275"/>
            <p:cNvSpPr>
              <a:spLocks noChangeShapeType="1"/>
            </p:cNvSpPr>
            <p:nvPr/>
          </p:nvSpPr>
          <p:spPr bwMode="auto">
            <a:xfrm>
              <a:off x="1584" y="1332"/>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7114" name="Line 276"/>
            <p:cNvSpPr>
              <a:spLocks noChangeShapeType="1"/>
            </p:cNvSpPr>
            <p:nvPr/>
          </p:nvSpPr>
          <p:spPr bwMode="auto">
            <a:xfrm>
              <a:off x="1584" y="1504"/>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7115" name="Line 277"/>
            <p:cNvSpPr>
              <a:spLocks noChangeShapeType="1"/>
            </p:cNvSpPr>
            <p:nvPr/>
          </p:nvSpPr>
          <p:spPr bwMode="auto">
            <a:xfrm>
              <a:off x="1584" y="1676"/>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7116" name="Line 278"/>
            <p:cNvSpPr>
              <a:spLocks noChangeShapeType="1"/>
            </p:cNvSpPr>
            <p:nvPr/>
          </p:nvSpPr>
          <p:spPr bwMode="auto">
            <a:xfrm>
              <a:off x="1584" y="1848"/>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7117" name="Line 279"/>
            <p:cNvSpPr>
              <a:spLocks noChangeShapeType="1"/>
            </p:cNvSpPr>
            <p:nvPr/>
          </p:nvSpPr>
          <p:spPr bwMode="auto">
            <a:xfrm>
              <a:off x="1584" y="2020"/>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7118" name="Line 280"/>
            <p:cNvSpPr>
              <a:spLocks noChangeShapeType="1"/>
            </p:cNvSpPr>
            <p:nvPr/>
          </p:nvSpPr>
          <p:spPr bwMode="auto">
            <a:xfrm>
              <a:off x="1584" y="2192"/>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7119" name="Line 281"/>
            <p:cNvSpPr>
              <a:spLocks noChangeShapeType="1"/>
            </p:cNvSpPr>
            <p:nvPr/>
          </p:nvSpPr>
          <p:spPr bwMode="auto">
            <a:xfrm>
              <a:off x="1584" y="2364"/>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7120" name="Line 282"/>
            <p:cNvSpPr>
              <a:spLocks noChangeShapeType="1"/>
            </p:cNvSpPr>
            <p:nvPr/>
          </p:nvSpPr>
          <p:spPr bwMode="auto">
            <a:xfrm>
              <a:off x="1584" y="2536"/>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7121" name="Line 283"/>
            <p:cNvSpPr>
              <a:spLocks noChangeShapeType="1"/>
            </p:cNvSpPr>
            <p:nvPr/>
          </p:nvSpPr>
          <p:spPr bwMode="auto">
            <a:xfrm>
              <a:off x="1584" y="2708"/>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7122" name="Line 284"/>
            <p:cNvSpPr>
              <a:spLocks noChangeShapeType="1"/>
            </p:cNvSpPr>
            <p:nvPr/>
          </p:nvSpPr>
          <p:spPr bwMode="auto">
            <a:xfrm>
              <a:off x="1584" y="2880"/>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7123" name="Line 285"/>
            <p:cNvSpPr>
              <a:spLocks noChangeShapeType="1"/>
            </p:cNvSpPr>
            <p:nvPr/>
          </p:nvSpPr>
          <p:spPr bwMode="auto">
            <a:xfrm>
              <a:off x="1584" y="3052"/>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7124" name="Line 286"/>
            <p:cNvSpPr>
              <a:spLocks noChangeShapeType="1"/>
            </p:cNvSpPr>
            <p:nvPr/>
          </p:nvSpPr>
          <p:spPr bwMode="auto">
            <a:xfrm>
              <a:off x="1584" y="3224"/>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7125" name="Line 287"/>
            <p:cNvSpPr>
              <a:spLocks noChangeShapeType="1"/>
            </p:cNvSpPr>
            <p:nvPr/>
          </p:nvSpPr>
          <p:spPr bwMode="auto">
            <a:xfrm>
              <a:off x="1584" y="3396"/>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7126" name="Line 288"/>
            <p:cNvSpPr>
              <a:spLocks noChangeShapeType="1"/>
            </p:cNvSpPr>
            <p:nvPr/>
          </p:nvSpPr>
          <p:spPr bwMode="auto">
            <a:xfrm>
              <a:off x="1584" y="3568"/>
              <a:ext cx="3840"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7127" name="Line 289"/>
            <p:cNvSpPr>
              <a:spLocks noChangeShapeType="1"/>
            </p:cNvSpPr>
            <p:nvPr/>
          </p:nvSpPr>
          <p:spPr bwMode="auto">
            <a:xfrm>
              <a:off x="1584" y="816"/>
              <a:ext cx="0" cy="2752"/>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7128" name="Line 290"/>
            <p:cNvSpPr>
              <a:spLocks noChangeShapeType="1"/>
            </p:cNvSpPr>
            <p:nvPr/>
          </p:nvSpPr>
          <p:spPr bwMode="auto">
            <a:xfrm>
              <a:off x="2133" y="816"/>
              <a:ext cx="0" cy="275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7129" name="Line 291"/>
            <p:cNvSpPr>
              <a:spLocks noChangeShapeType="1"/>
            </p:cNvSpPr>
            <p:nvPr/>
          </p:nvSpPr>
          <p:spPr bwMode="auto">
            <a:xfrm>
              <a:off x="2681" y="816"/>
              <a:ext cx="0" cy="275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7130" name="Line 292"/>
            <p:cNvSpPr>
              <a:spLocks noChangeShapeType="1"/>
            </p:cNvSpPr>
            <p:nvPr/>
          </p:nvSpPr>
          <p:spPr bwMode="auto">
            <a:xfrm>
              <a:off x="3230" y="816"/>
              <a:ext cx="0" cy="275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7131" name="Line 293"/>
            <p:cNvSpPr>
              <a:spLocks noChangeShapeType="1"/>
            </p:cNvSpPr>
            <p:nvPr/>
          </p:nvSpPr>
          <p:spPr bwMode="auto">
            <a:xfrm>
              <a:off x="3778" y="816"/>
              <a:ext cx="0" cy="275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7132" name="Line 294"/>
            <p:cNvSpPr>
              <a:spLocks noChangeShapeType="1"/>
            </p:cNvSpPr>
            <p:nvPr/>
          </p:nvSpPr>
          <p:spPr bwMode="auto">
            <a:xfrm>
              <a:off x="4327" y="816"/>
              <a:ext cx="0" cy="275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7133" name="Line 295"/>
            <p:cNvSpPr>
              <a:spLocks noChangeShapeType="1"/>
            </p:cNvSpPr>
            <p:nvPr/>
          </p:nvSpPr>
          <p:spPr bwMode="auto">
            <a:xfrm>
              <a:off x="4875" y="816"/>
              <a:ext cx="0" cy="275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7134" name="Line 296"/>
            <p:cNvSpPr>
              <a:spLocks noChangeShapeType="1"/>
            </p:cNvSpPr>
            <p:nvPr/>
          </p:nvSpPr>
          <p:spPr bwMode="auto">
            <a:xfrm>
              <a:off x="5424" y="816"/>
              <a:ext cx="0" cy="2752"/>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7135" name="Line 297"/>
            <p:cNvSpPr>
              <a:spLocks noChangeShapeType="1"/>
            </p:cNvSpPr>
            <p:nvPr/>
          </p:nvSpPr>
          <p:spPr bwMode="auto">
            <a:xfrm>
              <a:off x="2112" y="816"/>
              <a:ext cx="0" cy="273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27137" name="Slide Number Placeholder 4"/>
          <p:cNvSpPr txBox="1">
            <a:spLocks noGrp="1"/>
          </p:cNvSpPr>
          <p:nvPr/>
        </p:nvSpPr>
        <p:spPr bwMode="auto">
          <a:xfrm>
            <a:off x="7848600" y="6629400"/>
            <a:ext cx="12446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r"/>
            <a:r>
              <a:rPr lang="en-US" altLang="en-US" sz="1000"/>
              <a:t>12-</a:t>
            </a:r>
            <a:fld id="{B79A084F-F5F1-418C-AB54-F88D58B1218F}" type="slidenum">
              <a:rPr lang="en-US" altLang="en-US" sz="1000"/>
              <a:pPr algn="r"/>
              <a:t>128</a:t>
            </a:fld>
            <a:r>
              <a:rPr lang="en-US" altLang="en-US" sz="1000"/>
              <a:t>-S290-EP</a:t>
            </a:r>
          </a:p>
        </p:txBody>
      </p:sp>
      <p:sp>
        <p:nvSpPr>
          <p:cNvPr id="127138" name="Text Box 157"/>
          <p:cNvSpPr txBox="1">
            <a:spLocks noChangeArrowheads="1"/>
          </p:cNvSpPr>
          <p:nvPr/>
        </p:nvSpPr>
        <p:spPr bwMode="auto">
          <a:xfrm>
            <a:off x="177800" y="1590675"/>
            <a:ext cx="2124075"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800"/>
              <a:t>Yellow highlights cases</a:t>
            </a:r>
          </a:p>
          <a:p>
            <a:pPr eaLnBrk="1" hangingPunct="1"/>
            <a:r>
              <a:rPr lang="en-US" altLang="en-US" sz="1800"/>
              <a:t>In which ROS will be greater in the grass fuel.</a:t>
            </a:r>
          </a:p>
        </p:txBody>
      </p:sp>
      <p:sp>
        <p:nvSpPr>
          <p:cNvPr id="127139" name="Text Box 158"/>
          <p:cNvSpPr txBox="1">
            <a:spLocks noChangeArrowheads="1"/>
          </p:cNvSpPr>
          <p:nvPr/>
        </p:nvSpPr>
        <p:spPr bwMode="auto">
          <a:xfrm>
            <a:off x="222250" y="3351213"/>
            <a:ext cx="1911350" cy="177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800"/>
              <a:t>Red highlights: ROS-ratio increases of 60x and greater have been associated with fatalities</a:t>
            </a:r>
            <a:r>
              <a:rPr lang="en-US" altLang="en-US" sz="2000"/>
              <a:t>.</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955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955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95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557" grpId="0" animBg="1"/>
      <p:bldP spid="279558" grpId="0" animBg="1"/>
      <p:bldP spid="27955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2" descr="worksheet blan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96388"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8" name="Text Box 43"/>
          <p:cNvSpPr txBox="1">
            <a:spLocks noChangeArrowheads="1"/>
          </p:cNvSpPr>
          <p:nvPr/>
        </p:nvSpPr>
        <p:spPr bwMode="auto">
          <a:xfrm>
            <a:off x="71438" y="100013"/>
            <a:ext cx="4576762"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lnSpc>
                <a:spcPct val="90000"/>
              </a:lnSpc>
            </a:pPr>
            <a:r>
              <a:rPr lang="en-US" altLang="en-US" sz="1800" b="1"/>
              <a:t>Exercise #4:  Wind &amp; Fuel Change, Litter on Lower Slope to Crown Fire on Upper Slope</a:t>
            </a:r>
          </a:p>
        </p:txBody>
      </p:sp>
      <p:sp>
        <p:nvSpPr>
          <p:cNvPr id="10257" name="Text Box 52"/>
          <p:cNvSpPr txBox="1">
            <a:spLocks noChangeArrowheads="1"/>
          </p:cNvSpPr>
          <p:nvPr/>
        </p:nvSpPr>
        <p:spPr bwMode="auto">
          <a:xfrm>
            <a:off x="152400" y="4114800"/>
            <a:ext cx="2378075" cy="210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u="sng"/>
              <a:t>Observed conditions:</a:t>
            </a:r>
          </a:p>
          <a:p>
            <a:pPr eaLnBrk="1" hangingPunct="1"/>
            <a:r>
              <a:rPr lang="en-US" altLang="en-US" sz="1200" b="1"/>
              <a:t>Late morning in September; litter fire under pine overstory on a SW 65% slope; scattered torchouts occurring</a:t>
            </a:r>
          </a:p>
          <a:p>
            <a:pPr eaLnBrk="1" hangingPunct="1"/>
            <a:endParaRPr lang="en-US" altLang="en-US" sz="1200" b="1"/>
          </a:p>
          <a:p>
            <a:pPr eaLnBrk="1" hangingPunct="1"/>
            <a:r>
              <a:rPr lang="en-US" altLang="en-US" sz="1200" b="1"/>
              <a:t>RH 24%; Eye-lvl wind 6 mph </a:t>
            </a:r>
          </a:p>
          <a:p>
            <a:pPr eaLnBrk="1" hangingPunct="1"/>
            <a:endParaRPr lang="en-US" altLang="en-US" sz="1200" b="1"/>
          </a:p>
          <a:p>
            <a:pPr eaLnBrk="1" hangingPunct="1"/>
            <a:r>
              <a:rPr lang="en-US" altLang="en-US" sz="1200" b="1"/>
              <a:t>Fire’s progress will cover the lower half of the slope in 3 hrs  </a:t>
            </a:r>
          </a:p>
        </p:txBody>
      </p:sp>
      <p:sp>
        <p:nvSpPr>
          <p:cNvPr id="308277" name="Text Box 53"/>
          <p:cNvSpPr txBox="1">
            <a:spLocks noChangeArrowheads="1"/>
          </p:cNvSpPr>
          <p:nvPr/>
        </p:nvSpPr>
        <p:spPr bwMode="auto">
          <a:xfrm>
            <a:off x="2438400" y="4114800"/>
            <a:ext cx="2514600" cy="173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u="sng"/>
              <a:t>Weather Forecast:</a:t>
            </a:r>
          </a:p>
          <a:p>
            <a:pPr eaLnBrk="1" hangingPunct="1"/>
            <a:r>
              <a:rPr lang="en-US" altLang="en-US" sz="1200" b="1"/>
              <a:t>Minimum RH 15-20% </a:t>
            </a:r>
          </a:p>
          <a:p>
            <a:pPr eaLnBrk="1" hangingPunct="1"/>
            <a:endParaRPr lang="en-US" altLang="en-US" sz="1200" b="1"/>
          </a:p>
          <a:p>
            <a:pPr eaLnBrk="1" hangingPunct="1"/>
            <a:r>
              <a:rPr lang="en-US" altLang="en-US" sz="1200" b="1"/>
              <a:t>Ridgetop winds SW at 15-20 mph (note: the winds are increasing slightly overall as well as being higher on the upper slopes) </a:t>
            </a:r>
          </a:p>
          <a:p>
            <a:pPr eaLnBrk="1" hangingPunct="1"/>
            <a:r>
              <a:rPr lang="en-US" altLang="en-US" sz="1200" b="1"/>
              <a:t>      </a:t>
            </a:r>
          </a:p>
        </p:txBody>
      </p:sp>
      <p:grpSp>
        <p:nvGrpSpPr>
          <p:cNvPr id="3" name="Group 72"/>
          <p:cNvGrpSpPr>
            <a:grpSpLocks/>
          </p:cNvGrpSpPr>
          <p:nvPr/>
        </p:nvGrpSpPr>
        <p:grpSpPr bwMode="auto">
          <a:xfrm>
            <a:off x="2895600" y="5791200"/>
            <a:ext cx="1524000" cy="457200"/>
            <a:chOff x="1104" y="3456"/>
            <a:chExt cx="960" cy="288"/>
          </a:xfrm>
        </p:grpSpPr>
        <p:sp>
          <p:nvSpPr>
            <p:cNvPr id="10281" name="AutoShape 73"/>
            <p:cNvSpPr>
              <a:spLocks noChangeArrowheads="1"/>
            </p:cNvSpPr>
            <p:nvPr/>
          </p:nvSpPr>
          <p:spPr bwMode="auto">
            <a:xfrm>
              <a:off x="1104" y="3456"/>
              <a:ext cx="960" cy="288"/>
            </a:xfrm>
            <a:custGeom>
              <a:avLst/>
              <a:gdLst>
                <a:gd name="T0" fmla="*/ 2 w 21600"/>
                <a:gd name="T1" fmla="*/ 0 h 21600"/>
                <a:gd name="T2" fmla="*/ 1 w 21600"/>
                <a:gd name="T3" fmla="*/ 0 h 21600"/>
                <a:gd name="T4" fmla="*/ 0 w 21600"/>
                <a:gd name="T5" fmla="*/ 0 h 21600"/>
                <a:gd name="T6" fmla="*/ 1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FFFF00"/>
            </a:solidFill>
            <a:ln w="12700">
              <a:solidFill>
                <a:schemeClr val="tx1"/>
              </a:solidFill>
              <a:miter lim="800000"/>
              <a:headEnd/>
              <a:tailEnd/>
            </a:ln>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p>
          </p:txBody>
        </p:sp>
        <p:sp>
          <p:nvSpPr>
            <p:cNvPr id="10282" name="Text Box 74"/>
            <p:cNvSpPr txBox="1">
              <a:spLocks noChangeArrowheads="1"/>
            </p:cNvSpPr>
            <p:nvPr/>
          </p:nvSpPr>
          <p:spPr bwMode="auto">
            <a:xfrm>
              <a:off x="1212" y="3456"/>
              <a:ext cx="72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r>
                <a:rPr lang="en-US" altLang="en-US" sz="1200" b="1"/>
                <a:t>Complete the</a:t>
              </a:r>
            </a:p>
            <a:p>
              <a:pPr algn="ctr" eaLnBrk="1" hangingPunct="1"/>
              <a:r>
                <a:rPr lang="en-US" altLang="en-US" sz="1200" b="1"/>
                <a:t>Exercise</a:t>
              </a:r>
            </a:p>
          </p:txBody>
        </p:sp>
      </p:grpSp>
      <p:pic>
        <p:nvPicPr>
          <p:cNvPr id="10291" name="Picture 51" descr="Field-Guide-21sep0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65688" y="246063"/>
            <a:ext cx="4111625"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268" name="Text Box 44"/>
          <p:cNvSpPr txBox="1">
            <a:spLocks noChangeArrowheads="1"/>
          </p:cNvSpPr>
          <p:nvPr/>
        </p:nvSpPr>
        <p:spPr bwMode="auto">
          <a:xfrm>
            <a:off x="5530850" y="1881188"/>
            <a:ext cx="21478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000" b="1">
                <a:solidFill>
                  <a:srgbClr val="000066"/>
                </a:solidFill>
              </a:rPr>
              <a:t>Next big change: litter to crown, </a:t>
            </a:r>
          </a:p>
          <a:p>
            <a:pPr eaLnBrk="1" hangingPunct="1"/>
            <a:r>
              <a:rPr lang="en-US" altLang="en-US" sz="1000" b="1">
                <a:solidFill>
                  <a:srgbClr val="000066"/>
                </a:solidFill>
              </a:rPr>
              <a:t>and increase in wind</a:t>
            </a:r>
          </a:p>
        </p:txBody>
      </p:sp>
      <p:sp>
        <p:nvSpPr>
          <p:cNvPr id="308269" name="Text Box 45"/>
          <p:cNvSpPr txBox="1">
            <a:spLocks noChangeArrowheads="1"/>
          </p:cNvSpPr>
          <p:nvPr/>
        </p:nvSpPr>
        <p:spPr bwMode="auto">
          <a:xfrm>
            <a:off x="6237288" y="2165350"/>
            <a:ext cx="4873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solidFill>
                  <a:srgbClr val="000066"/>
                </a:solidFill>
              </a:rPr>
              <a:t>24%</a:t>
            </a:r>
          </a:p>
        </p:txBody>
      </p:sp>
      <p:sp>
        <p:nvSpPr>
          <p:cNvPr id="308270" name="Text Box 46"/>
          <p:cNvSpPr txBox="1">
            <a:spLocks noChangeArrowheads="1"/>
          </p:cNvSpPr>
          <p:nvPr/>
        </p:nvSpPr>
        <p:spPr bwMode="auto">
          <a:xfrm>
            <a:off x="6545263" y="2351088"/>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solidFill>
                  <a:srgbClr val="000066"/>
                </a:solidFill>
              </a:rPr>
              <a:t>x</a:t>
            </a:r>
          </a:p>
        </p:txBody>
      </p:sp>
      <p:sp>
        <p:nvSpPr>
          <p:cNvPr id="308271" name="Text Box 47"/>
          <p:cNvSpPr txBox="1">
            <a:spLocks noChangeArrowheads="1"/>
          </p:cNvSpPr>
          <p:nvPr/>
        </p:nvSpPr>
        <p:spPr bwMode="auto">
          <a:xfrm>
            <a:off x="6724650" y="3381375"/>
            <a:ext cx="3698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solidFill>
                  <a:srgbClr val="000066"/>
                </a:solidFill>
              </a:rPr>
              <a:t>5X</a:t>
            </a:r>
          </a:p>
        </p:txBody>
      </p:sp>
      <p:sp>
        <p:nvSpPr>
          <p:cNvPr id="308272" name="Text Box 48"/>
          <p:cNvSpPr txBox="1">
            <a:spLocks noChangeArrowheads="1"/>
          </p:cNvSpPr>
          <p:nvPr/>
        </p:nvSpPr>
        <p:spPr bwMode="auto">
          <a:xfrm>
            <a:off x="5907088" y="3563938"/>
            <a:ext cx="4540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solidFill>
                  <a:srgbClr val="000066"/>
                </a:solidFill>
              </a:rPr>
              <a:t>30X</a:t>
            </a:r>
          </a:p>
        </p:txBody>
      </p:sp>
      <p:sp>
        <p:nvSpPr>
          <p:cNvPr id="308273" name="Text Box 49"/>
          <p:cNvSpPr txBox="1">
            <a:spLocks noChangeArrowheads="1"/>
          </p:cNvSpPr>
          <p:nvPr/>
        </p:nvSpPr>
        <p:spPr bwMode="auto">
          <a:xfrm>
            <a:off x="6456363" y="3570288"/>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solidFill>
                  <a:srgbClr val="000066"/>
                </a:solidFill>
              </a:rPr>
              <a:t>x</a:t>
            </a:r>
          </a:p>
        </p:txBody>
      </p:sp>
      <p:sp>
        <p:nvSpPr>
          <p:cNvPr id="308274" name="Text Box 50"/>
          <p:cNvSpPr txBox="1">
            <a:spLocks noChangeArrowheads="1"/>
          </p:cNvSpPr>
          <p:nvPr/>
        </p:nvSpPr>
        <p:spPr bwMode="auto">
          <a:xfrm>
            <a:off x="5022850" y="3894138"/>
            <a:ext cx="914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000" b="1">
                <a:solidFill>
                  <a:srgbClr val="000066"/>
                </a:solidFill>
              </a:rPr>
              <a:t>lower slope </a:t>
            </a:r>
          </a:p>
          <a:p>
            <a:pPr eaLnBrk="1" hangingPunct="1"/>
            <a:r>
              <a:rPr lang="en-US" altLang="en-US" sz="1000" b="1">
                <a:solidFill>
                  <a:srgbClr val="000066"/>
                </a:solidFill>
              </a:rPr>
              <a:t>in 3 hr</a:t>
            </a:r>
          </a:p>
        </p:txBody>
      </p:sp>
      <p:sp>
        <p:nvSpPr>
          <p:cNvPr id="308275" name="Text Box 51"/>
          <p:cNvSpPr txBox="1">
            <a:spLocks noChangeArrowheads="1"/>
          </p:cNvSpPr>
          <p:nvPr/>
        </p:nvSpPr>
        <p:spPr bwMode="auto">
          <a:xfrm>
            <a:off x="6103938" y="3898900"/>
            <a:ext cx="12398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000" b="1">
                <a:solidFill>
                  <a:srgbClr val="000066"/>
                </a:solidFill>
              </a:rPr>
              <a:t>Upper ½ slope in </a:t>
            </a:r>
          </a:p>
          <a:p>
            <a:pPr eaLnBrk="1" hangingPunct="1"/>
            <a:r>
              <a:rPr lang="en-US" altLang="en-US" sz="1000" b="1">
                <a:solidFill>
                  <a:srgbClr val="000066"/>
                </a:solidFill>
              </a:rPr>
              <a:t>6 min</a:t>
            </a:r>
          </a:p>
        </p:txBody>
      </p:sp>
      <p:sp>
        <p:nvSpPr>
          <p:cNvPr id="308278" name="Text Box 54"/>
          <p:cNvSpPr txBox="1">
            <a:spLocks noChangeArrowheads="1"/>
          </p:cNvSpPr>
          <p:nvPr/>
        </p:nvSpPr>
        <p:spPr bwMode="auto">
          <a:xfrm>
            <a:off x="7005638" y="2165350"/>
            <a:ext cx="4873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solidFill>
                  <a:srgbClr val="000066"/>
                </a:solidFill>
              </a:rPr>
              <a:t>15%</a:t>
            </a:r>
          </a:p>
        </p:txBody>
      </p:sp>
      <p:sp>
        <p:nvSpPr>
          <p:cNvPr id="308279" name="Text Box 55"/>
          <p:cNvSpPr txBox="1">
            <a:spLocks noChangeArrowheads="1"/>
          </p:cNvSpPr>
          <p:nvPr/>
        </p:nvSpPr>
        <p:spPr bwMode="auto">
          <a:xfrm>
            <a:off x="6981825" y="2465388"/>
            <a:ext cx="2682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solidFill>
                  <a:srgbClr val="000066"/>
                </a:solidFill>
              </a:rPr>
              <a:t>x</a:t>
            </a:r>
          </a:p>
        </p:txBody>
      </p:sp>
      <p:sp>
        <p:nvSpPr>
          <p:cNvPr id="308280" name="Text Box 56"/>
          <p:cNvSpPr txBox="1">
            <a:spLocks noChangeArrowheads="1"/>
          </p:cNvSpPr>
          <p:nvPr/>
        </p:nvSpPr>
        <p:spPr bwMode="auto">
          <a:xfrm>
            <a:off x="6386513" y="2889250"/>
            <a:ext cx="2682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solidFill>
                  <a:srgbClr val="000066"/>
                </a:solidFill>
              </a:rPr>
              <a:t>6</a:t>
            </a:r>
          </a:p>
        </p:txBody>
      </p:sp>
      <p:sp>
        <p:nvSpPr>
          <p:cNvPr id="308281" name="Text Box 57"/>
          <p:cNvSpPr txBox="1">
            <a:spLocks noChangeArrowheads="1"/>
          </p:cNvSpPr>
          <p:nvPr/>
        </p:nvSpPr>
        <p:spPr bwMode="auto">
          <a:xfrm>
            <a:off x="6386513" y="3003550"/>
            <a:ext cx="2682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solidFill>
                  <a:srgbClr val="000066"/>
                </a:solidFill>
              </a:rPr>
              <a:t>2</a:t>
            </a:r>
          </a:p>
        </p:txBody>
      </p:sp>
      <p:sp>
        <p:nvSpPr>
          <p:cNvPr id="308282" name="Text Box 58"/>
          <p:cNvSpPr txBox="1">
            <a:spLocks noChangeArrowheads="1"/>
          </p:cNvSpPr>
          <p:nvPr/>
        </p:nvSpPr>
        <p:spPr bwMode="auto">
          <a:xfrm>
            <a:off x="6386513" y="3106738"/>
            <a:ext cx="3571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solidFill>
                  <a:srgbClr val="000066"/>
                </a:solidFill>
              </a:rPr>
              <a:t>+3</a:t>
            </a:r>
          </a:p>
        </p:txBody>
      </p:sp>
      <p:sp>
        <p:nvSpPr>
          <p:cNvPr id="308283" name="Text Box 59"/>
          <p:cNvSpPr txBox="1">
            <a:spLocks noChangeArrowheads="1"/>
          </p:cNvSpPr>
          <p:nvPr/>
        </p:nvSpPr>
        <p:spPr bwMode="auto">
          <a:xfrm>
            <a:off x="6402388" y="3217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solidFill>
                  <a:srgbClr val="000066"/>
                </a:solidFill>
              </a:rPr>
              <a:t>5</a:t>
            </a:r>
          </a:p>
        </p:txBody>
      </p:sp>
      <p:sp>
        <p:nvSpPr>
          <p:cNvPr id="308284" name="Text Box 60"/>
          <p:cNvSpPr txBox="1">
            <a:spLocks noChangeArrowheads="1"/>
          </p:cNvSpPr>
          <p:nvPr/>
        </p:nvSpPr>
        <p:spPr bwMode="auto">
          <a:xfrm>
            <a:off x="7038975" y="2767013"/>
            <a:ext cx="3524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solidFill>
                  <a:srgbClr val="000066"/>
                </a:solidFill>
              </a:rPr>
              <a:t>20</a:t>
            </a:r>
          </a:p>
        </p:txBody>
      </p:sp>
      <p:sp>
        <p:nvSpPr>
          <p:cNvPr id="308285" name="Text Box 61"/>
          <p:cNvSpPr txBox="1">
            <a:spLocks noChangeArrowheads="1"/>
          </p:cNvSpPr>
          <p:nvPr/>
        </p:nvSpPr>
        <p:spPr bwMode="auto">
          <a:xfrm>
            <a:off x="7042150" y="2889250"/>
            <a:ext cx="3524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solidFill>
                  <a:srgbClr val="000066"/>
                </a:solidFill>
              </a:rPr>
              <a:t>20</a:t>
            </a:r>
          </a:p>
        </p:txBody>
      </p:sp>
      <p:sp>
        <p:nvSpPr>
          <p:cNvPr id="308286" name="Text Box 62"/>
          <p:cNvSpPr txBox="1">
            <a:spLocks noChangeArrowheads="1"/>
          </p:cNvSpPr>
          <p:nvPr/>
        </p:nvSpPr>
        <p:spPr bwMode="auto">
          <a:xfrm>
            <a:off x="7034213" y="2995613"/>
            <a:ext cx="3524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solidFill>
                  <a:srgbClr val="000066"/>
                </a:solidFill>
              </a:rPr>
              <a:t>20</a:t>
            </a:r>
          </a:p>
        </p:txBody>
      </p:sp>
      <p:sp>
        <p:nvSpPr>
          <p:cNvPr id="308287" name="Text Box 63"/>
          <p:cNvSpPr txBox="1">
            <a:spLocks noChangeArrowheads="1"/>
          </p:cNvSpPr>
          <p:nvPr/>
        </p:nvSpPr>
        <p:spPr bwMode="auto">
          <a:xfrm>
            <a:off x="7056438" y="3106738"/>
            <a:ext cx="3571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solidFill>
                  <a:srgbClr val="000066"/>
                </a:solidFill>
              </a:rPr>
              <a:t>+3</a:t>
            </a:r>
          </a:p>
        </p:txBody>
      </p:sp>
      <p:sp>
        <p:nvSpPr>
          <p:cNvPr id="308288" name="Text Box 64"/>
          <p:cNvSpPr txBox="1">
            <a:spLocks noChangeArrowheads="1"/>
          </p:cNvSpPr>
          <p:nvPr/>
        </p:nvSpPr>
        <p:spPr bwMode="auto">
          <a:xfrm>
            <a:off x="7056438" y="3219450"/>
            <a:ext cx="3524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solidFill>
                  <a:srgbClr val="000066"/>
                </a:solidFill>
              </a:rPr>
              <a:t>23</a:t>
            </a:r>
          </a:p>
        </p:txBody>
      </p:sp>
      <p:grpSp>
        <p:nvGrpSpPr>
          <p:cNvPr id="2" name="Group 65"/>
          <p:cNvGrpSpPr>
            <a:grpSpLocks/>
          </p:cNvGrpSpPr>
          <p:nvPr/>
        </p:nvGrpSpPr>
        <p:grpSpPr bwMode="auto">
          <a:xfrm>
            <a:off x="7202488" y="869950"/>
            <a:ext cx="1409700" cy="984250"/>
            <a:chOff x="4512" y="192"/>
            <a:chExt cx="1111" cy="776"/>
          </a:xfrm>
        </p:grpSpPr>
        <p:sp>
          <p:nvSpPr>
            <p:cNvPr id="10283" name="Freeform 66"/>
            <p:cNvSpPr>
              <a:spLocks/>
            </p:cNvSpPr>
            <p:nvPr/>
          </p:nvSpPr>
          <p:spPr bwMode="auto">
            <a:xfrm>
              <a:off x="4523" y="301"/>
              <a:ext cx="1100" cy="667"/>
            </a:xfrm>
            <a:custGeom>
              <a:avLst/>
              <a:gdLst>
                <a:gd name="T0" fmla="*/ 0 w 1100"/>
                <a:gd name="T1" fmla="*/ 667 h 667"/>
                <a:gd name="T2" fmla="*/ 104 w 1100"/>
                <a:gd name="T3" fmla="*/ 639 h 667"/>
                <a:gd name="T4" fmla="*/ 175 w 1100"/>
                <a:gd name="T5" fmla="*/ 596 h 667"/>
                <a:gd name="T6" fmla="*/ 274 w 1100"/>
                <a:gd name="T7" fmla="*/ 563 h 667"/>
                <a:gd name="T8" fmla="*/ 288 w 1100"/>
                <a:gd name="T9" fmla="*/ 554 h 667"/>
                <a:gd name="T10" fmla="*/ 307 w 1100"/>
                <a:gd name="T11" fmla="*/ 549 h 667"/>
                <a:gd name="T12" fmla="*/ 335 w 1100"/>
                <a:gd name="T13" fmla="*/ 530 h 667"/>
                <a:gd name="T14" fmla="*/ 458 w 1100"/>
                <a:gd name="T15" fmla="*/ 464 h 667"/>
                <a:gd name="T16" fmla="*/ 571 w 1100"/>
                <a:gd name="T17" fmla="*/ 369 h 667"/>
                <a:gd name="T18" fmla="*/ 656 w 1100"/>
                <a:gd name="T19" fmla="*/ 303 h 667"/>
                <a:gd name="T20" fmla="*/ 746 w 1100"/>
                <a:gd name="T21" fmla="*/ 214 h 667"/>
                <a:gd name="T22" fmla="*/ 864 w 1100"/>
                <a:gd name="T23" fmla="*/ 110 h 667"/>
                <a:gd name="T24" fmla="*/ 921 w 1100"/>
                <a:gd name="T25" fmla="*/ 77 h 667"/>
                <a:gd name="T26" fmla="*/ 1062 w 1100"/>
                <a:gd name="T27" fmla="*/ 11 h 667"/>
                <a:gd name="T28" fmla="*/ 1100 w 1100"/>
                <a:gd name="T29" fmla="*/ 1 h 66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00"/>
                <a:gd name="T46" fmla="*/ 0 h 667"/>
                <a:gd name="T47" fmla="*/ 1100 w 1100"/>
                <a:gd name="T48" fmla="*/ 667 h 66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00" h="667">
                  <a:moveTo>
                    <a:pt x="0" y="667"/>
                  </a:moveTo>
                  <a:cubicBezTo>
                    <a:pt x="22" y="642"/>
                    <a:pt x="73" y="644"/>
                    <a:pt x="104" y="639"/>
                  </a:cubicBezTo>
                  <a:cubicBezTo>
                    <a:pt x="129" y="630"/>
                    <a:pt x="150" y="608"/>
                    <a:pt x="175" y="596"/>
                  </a:cubicBezTo>
                  <a:cubicBezTo>
                    <a:pt x="206" y="580"/>
                    <a:pt x="241" y="572"/>
                    <a:pt x="274" y="563"/>
                  </a:cubicBezTo>
                  <a:cubicBezTo>
                    <a:pt x="279" y="560"/>
                    <a:pt x="283" y="556"/>
                    <a:pt x="288" y="554"/>
                  </a:cubicBezTo>
                  <a:cubicBezTo>
                    <a:pt x="294" y="551"/>
                    <a:pt x="301" y="552"/>
                    <a:pt x="307" y="549"/>
                  </a:cubicBezTo>
                  <a:cubicBezTo>
                    <a:pt x="317" y="544"/>
                    <a:pt x="335" y="530"/>
                    <a:pt x="335" y="530"/>
                  </a:cubicBezTo>
                  <a:cubicBezTo>
                    <a:pt x="365" y="488"/>
                    <a:pt x="411" y="476"/>
                    <a:pt x="458" y="464"/>
                  </a:cubicBezTo>
                  <a:cubicBezTo>
                    <a:pt x="500" y="436"/>
                    <a:pt x="532" y="401"/>
                    <a:pt x="571" y="369"/>
                  </a:cubicBezTo>
                  <a:cubicBezTo>
                    <a:pt x="599" y="346"/>
                    <a:pt x="632" y="330"/>
                    <a:pt x="656" y="303"/>
                  </a:cubicBezTo>
                  <a:cubicBezTo>
                    <a:pt x="671" y="262"/>
                    <a:pt x="704" y="226"/>
                    <a:pt x="746" y="214"/>
                  </a:cubicBezTo>
                  <a:cubicBezTo>
                    <a:pt x="782" y="174"/>
                    <a:pt x="807" y="126"/>
                    <a:pt x="864" y="110"/>
                  </a:cubicBezTo>
                  <a:cubicBezTo>
                    <a:pt x="878" y="94"/>
                    <a:pt x="902" y="88"/>
                    <a:pt x="921" y="77"/>
                  </a:cubicBezTo>
                  <a:cubicBezTo>
                    <a:pt x="971" y="47"/>
                    <a:pt x="1005" y="28"/>
                    <a:pt x="1062" y="11"/>
                  </a:cubicBezTo>
                  <a:cubicBezTo>
                    <a:pt x="1100" y="0"/>
                    <a:pt x="1079" y="1"/>
                    <a:pt x="1100" y="1"/>
                  </a:cubicBezTo>
                </a:path>
              </a:pathLst>
            </a:custGeom>
            <a:noFill/>
            <a:ln w="19050">
              <a:solidFill>
                <a:srgbClr val="000066"/>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solidFill>
                  <a:srgbClr val="000066"/>
                </a:solidFill>
              </a:endParaRPr>
            </a:p>
          </p:txBody>
        </p:sp>
        <p:sp>
          <p:nvSpPr>
            <p:cNvPr id="10284" name="Freeform 67"/>
            <p:cNvSpPr>
              <a:spLocks/>
            </p:cNvSpPr>
            <p:nvPr/>
          </p:nvSpPr>
          <p:spPr bwMode="auto">
            <a:xfrm>
              <a:off x="4551" y="348"/>
              <a:ext cx="501" cy="134"/>
            </a:xfrm>
            <a:custGeom>
              <a:avLst/>
              <a:gdLst>
                <a:gd name="T0" fmla="*/ 0 w 501"/>
                <a:gd name="T1" fmla="*/ 86 h 134"/>
                <a:gd name="T2" fmla="*/ 487 w 501"/>
                <a:gd name="T3" fmla="*/ 63 h 134"/>
                <a:gd name="T4" fmla="*/ 392 w 501"/>
                <a:gd name="T5" fmla="*/ 44 h 134"/>
                <a:gd name="T6" fmla="*/ 350 w 501"/>
                <a:gd name="T7" fmla="*/ 25 h 134"/>
                <a:gd name="T8" fmla="*/ 340 w 501"/>
                <a:gd name="T9" fmla="*/ 134 h 134"/>
                <a:gd name="T10" fmla="*/ 397 w 501"/>
                <a:gd name="T11" fmla="*/ 86 h 134"/>
                <a:gd name="T12" fmla="*/ 501 w 501"/>
                <a:gd name="T13" fmla="*/ 58 h 134"/>
                <a:gd name="T14" fmla="*/ 0 60000 65536"/>
                <a:gd name="T15" fmla="*/ 0 60000 65536"/>
                <a:gd name="T16" fmla="*/ 0 60000 65536"/>
                <a:gd name="T17" fmla="*/ 0 60000 65536"/>
                <a:gd name="T18" fmla="*/ 0 60000 65536"/>
                <a:gd name="T19" fmla="*/ 0 60000 65536"/>
                <a:gd name="T20" fmla="*/ 0 60000 65536"/>
                <a:gd name="T21" fmla="*/ 0 w 501"/>
                <a:gd name="T22" fmla="*/ 0 h 134"/>
                <a:gd name="T23" fmla="*/ 501 w 501"/>
                <a:gd name="T24" fmla="*/ 134 h 1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1" h="134">
                  <a:moveTo>
                    <a:pt x="0" y="86"/>
                  </a:moveTo>
                  <a:cubicBezTo>
                    <a:pt x="166" y="63"/>
                    <a:pt x="308" y="65"/>
                    <a:pt x="487" y="63"/>
                  </a:cubicBezTo>
                  <a:cubicBezTo>
                    <a:pt x="456" y="55"/>
                    <a:pt x="423" y="52"/>
                    <a:pt x="392" y="44"/>
                  </a:cubicBezTo>
                  <a:cubicBezTo>
                    <a:pt x="378" y="34"/>
                    <a:pt x="366" y="31"/>
                    <a:pt x="350" y="25"/>
                  </a:cubicBezTo>
                  <a:cubicBezTo>
                    <a:pt x="323" y="0"/>
                    <a:pt x="337" y="45"/>
                    <a:pt x="340" y="134"/>
                  </a:cubicBezTo>
                  <a:cubicBezTo>
                    <a:pt x="360" y="120"/>
                    <a:pt x="375" y="97"/>
                    <a:pt x="397" y="86"/>
                  </a:cubicBezTo>
                  <a:cubicBezTo>
                    <a:pt x="424" y="72"/>
                    <a:pt x="470" y="58"/>
                    <a:pt x="501" y="58"/>
                  </a:cubicBezTo>
                </a:path>
              </a:pathLst>
            </a:custGeom>
            <a:noFill/>
            <a:ln w="19050">
              <a:solidFill>
                <a:srgbClr val="000066"/>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solidFill>
                  <a:srgbClr val="000066"/>
                </a:solidFill>
              </a:endParaRPr>
            </a:p>
          </p:txBody>
        </p:sp>
        <p:sp>
          <p:nvSpPr>
            <p:cNvPr id="10285" name="Text Box 68"/>
            <p:cNvSpPr txBox="1">
              <a:spLocks noChangeArrowheads="1"/>
            </p:cNvSpPr>
            <p:nvPr/>
          </p:nvSpPr>
          <p:spPr bwMode="auto">
            <a:xfrm>
              <a:off x="4512" y="192"/>
              <a:ext cx="384" cy="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66"/>
                  </a:solidFill>
                  <a:miter lim="800000"/>
                  <a:headEnd/>
                  <a:tailEnd/>
                </a14:hiddenLine>
              </a:ext>
            </a:extLst>
          </p:spPr>
          <p:txBody>
            <a:bodyPr>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2000" b="1">
                  <a:solidFill>
                    <a:srgbClr val="000066"/>
                  </a:solidFill>
                  <a:latin typeface="Bradley Hand ITC" pitchFamily="66" charset="0"/>
                </a:rPr>
                <a:t>20</a:t>
              </a:r>
            </a:p>
          </p:txBody>
        </p:sp>
        <p:sp>
          <p:nvSpPr>
            <p:cNvPr id="10286" name="Text Box 69"/>
            <p:cNvSpPr txBox="1">
              <a:spLocks noChangeArrowheads="1"/>
            </p:cNvSpPr>
            <p:nvPr/>
          </p:nvSpPr>
          <p:spPr bwMode="auto">
            <a:xfrm>
              <a:off x="5136" y="549"/>
              <a:ext cx="481"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800" b="1">
                  <a:solidFill>
                    <a:srgbClr val="000066"/>
                  </a:solidFill>
                  <a:latin typeface="Bradley Hand ITC" pitchFamily="66" charset="0"/>
                </a:rPr>
                <a:t>65%</a:t>
              </a:r>
            </a:p>
          </p:txBody>
        </p:sp>
        <p:sp>
          <p:nvSpPr>
            <p:cNvPr id="10287" name="Text Box 70"/>
            <p:cNvSpPr txBox="1">
              <a:spLocks noChangeArrowheads="1"/>
            </p:cNvSpPr>
            <p:nvPr/>
          </p:nvSpPr>
          <p:spPr bwMode="auto">
            <a:xfrm>
              <a:off x="4512" y="598"/>
              <a:ext cx="493"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400" b="1">
                  <a:solidFill>
                    <a:srgbClr val="000066"/>
                  </a:solidFill>
                  <a:latin typeface="Bradley Hand ITC" pitchFamily="66" charset="0"/>
                </a:rPr>
                <a:t>crown</a:t>
              </a:r>
            </a:p>
          </p:txBody>
        </p:sp>
        <p:sp>
          <p:nvSpPr>
            <p:cNvPr id="10288" name="Freeform 71"/>
            <p:cNvSpPr>
              <a:spLocks/>
            </p:cNvSpPr>
            <p:nvPr/>
          </p:nvSpPr>
          <p:spPr bwMode="auto">
            <a:xfrm>
              <a:off x="4992" y="240"/>
              <a:ext cx="352" cy="499"/>
            </a:xfrm>
            <a:custGeom>
              <a:avLst/>
              <a:gdLst>
                <a:gd name="T0" fmla="*/ 0 w 352"/>
                <a:gd name="T1" fmla="*/ 499 h 499"/>
                <a:gd name="T2" fmla="*/ 42 w 352"/>
                <a:gd name="T3" fmla="*/ 416 h 499"/>
                <a:gd name="T4" fmla="*/ 62 w 352"/>
                <a:gd name="T5" fmla="*/ 375 h 499"/>
                <a:gd name="T6" fmla="*/ 83 w 352"/>
                <a:gd name="T7" fmla="*/ 305 h 499"/>
                <a:gd name="T8" fmla="*/ 125 w 352"/>
                <a:gd name="T9" fmla="*/ 222 h 499"/>
                <a:gd name="T10" fmla="*/ 146 w 352"/>
                <a:gd name="T11" fmla="*/ 139 h 499"/>
                <a:gd name="T12" fmla="*/ 215 w 352"/>
                <a:gd name="T13" fmla="*/ 118 h 499"/>
                <a:gd name="T14" fmla="*/ 222 w 352"/>
                <a:gd name="T15" fmla="*/ 97 h 499"/>
                <a:gd name="T16" fmla="*/ 250 w 352"/>
                <a:gd name="T17" fmla="*/ 55 h 499"/>
                <a:gd name="T18" fmla="*/ 264 w 352"/>
                <a:gd name="T19" fmla="*/ 14 h 499"/>
                <a:gd name="T20" fmla="*/ 229 w 352"/>
                <a:gd name="T21" fmla="*/ 132 h 499"/>
                <a:gd name="T22" fmla="*/ 222 w 352"/>
                <a:gd name="T23" fmla="*/ 166 h 499"/>
                <a:gd name="T24" fmla="*/ 215 w 352"/>
                <a:gd name="T25" fmla="*/ 194 h 499"/>
                <a:gd name="T26" fmla="*/ 243 w 352"/>
                <a:gd name="T27" fmla="*/ 152 h 499"/>
                <a:gd name="T28" fmla="*/ 264 w 352"/>
                <a:gd name="T29" fmla="*/ 139 h 499"/>
                <a:gd name="T30" fmla="*/ 305 w 352"/>
                <a:gd name="T31" fmla="*/ 111 h 499"/>
                <a:gd name="T32" fmla="*/ 333 w 352"/>
                <a:gd name="T33" fmla="*/ 69 h 499"/>
                <a:gd name="T34" fmla="*/ 305 w 352"/>
                <a:gd name="T35" fmla="*/ 152 h 499"/>
                <a:gd name="T36" fmla="*/ 305 w 352"/>
                <a:gd name="T37" fmla="*/ 187 h 499"/>
                <a:gd name="T38" fmla="*/ 340 w 352"/>
                <a:gd name="T39" fmla="*/ 125 h 499"/>
                <a:gd name="T40" fmla="*/ 333 w 352"/>
                <a:gd name="T41" fmla="*/ 166 h 499"/>
                <a:gd name="T42" fmla="*/ 312 w 352"/>
                <a:gd name="T43" fmla="*/ 250 h 499"/>
                <a:gd name="T44" fmla="*/ 264 w 352"/>
                <a:gd name="T45" fmla="*/ 270 h 499"/>
                <a:gd name="T46" fmla="*/ 194 w 352"/>
                <a:gd name="T47" fmla="*/ 361 h 499"/>
                <a:gd name="T48" fmla="*/ 166 w 352"/>
                <a:gd name="T49" fmla="*/ 395 h 499"/>
                <a:gd name="T50" fmla="*/ 153 w 352"/>
                <a:gd name="T51" fmla="*/ 416 h 499"/>
                <a:gd name="T52" fmla="*/ 69 w 352"/>
                <a:gd name="T53" fmla="*/ 465 h 499"/>
                <a:gd name="T54" fmla="*/ 0 w 352"/>
                <a:gd name="T55" fmla="*/ 499 h 49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52"/>
                <a:gd name="T85" fmla="*/ 0 h 499"/>
                <a:gd name="T86" fmla="*/ 352 w 352"/>
                <a:gd name="T87" fmla="*/ 499 h 49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52" h="499">
                  <a:moveTo>
                    <a:pt x="0" y="499"/>
                  </a:moveTo>
                  <a:cubicBezTo>
                    <a:pt x="12" y="465"/>
                    <a:pt x="11" y="437"/>
                    <a:pt x="42" y="416"/>
                  </a:cubicBezTo>
                  <a:cubicBezTo>
                    <a:pt x="62" y="347"/>
                    <a:pt x="31" y="446"/>
                    <a:pt x="62" y="375"/>
                  </a:cubicBezTo>
                  <a:cubicBezTo>
                    <a:pt x="72" y="353"/>
                    <a:pt x="75" y="328"/>
                    <a:pt x="83" y="305"/>
                  </a:cubicBezTo>
                  <a:cubicBezTo>
                    <a:pt x="92" y="279"/>
                    <a:pt x="112" y="247"/>
                    <a:pt x="125" y="222"/>
                  </a:cubicBezTo>
                  <a:cubicBezTo>
                    <a:pt x="138" y="196"/>
                    <a:pt x="137" y="166"/>
                    <a:pt x="146" y="139"/>
                  </a:cubicBezTo>
                  <a:cubicBezTo>
                    <a:pt x="174" y="182"/>
                    <a:pt x="185" y="138"/>
                    <a:pt x="215" y="118"/>
                  </a:cubicBezTo>
                  <a:cubicBezTo>
                    <a:pt x="217" y="111"/>
                    <a:pt x="218" y="103"/>
                    <a:pt x="222" y="97"/>
                  </a:cubicBezTo>
                  <a:cubicBezTo>
                    <a:pt x="230" y="82"/>
                    <a:pt x="245" y="71"/>
                    <a:pt x="250" y="55"/>
                  </a:cubicBezTo>
                  <a:cubicBezTo>
                    <a:pt x="255" y="41"/>
                    <a:pt x="268" y="0"/>
                    <a:pt x="264" y="14"/>
                  </a:cubicBezTo>
                  <a:cubicBezTo>
                    <a:pt x="254" y="53"/>
                    <a:pt x="237" y="93"/>
                    <a:pt x="229" y="132"/>
                  </a:cubicBezTo>
                  <a:cubicBezTo>
                    <a:pt x="227" y="143"/>
                    <a:pt x="225" y="155"/>
                    <a:pt x="222" y="166"/>
                  </a:cubicBezTo>
                  <a:cubicBezTo>
                    <a:pt x="220" y="175"/>
                    <a:pt x="207" y="199"/>
                    <a:pt x="215" y="194"/>
                  </a:cubicBezTo>
                  <a:cubicBezTo>
                    <a:pt x="229" y="185"/>
                    <a:pt x="229" y="161"/>
                    <a:pt x="243" y="152"/>
                  </a:cubicBezTo>
                  <a:cubicBezTo>
                    <a:pt x="250" y="148"/>
                    <a:pt x="257" y="144"/>
                    <a:pt x="264" y="139"/>
                  </a:cubicBezTo>
                  <a:cubicBezTo>
                    <a:pt x="278" y="130"/>
                    <a:pt x="305" y="111"/>
                    <a:pt x="305" y="111"/>
                  </a:cubicBezTo>
                  <a:cubicBezTo>
                    <a:pt x="314" y="97"/>
                    <a:pt x="336" y="52"/>
                    <a:pt x="333" y="69"/>
                  </a:cubicBezTo>
                  <a:cubicBezTo>
                    <a:pt x="327" y="105"/>
                    <a:pt x="325" y="123"/>
                    <a:pt x="305" y="152"/>
                  </a:cubicBezTo>
                  <a:cubicBezTo>
                    <a:pt x="296" y="179"/>
                    <a:pt x="261" y="202"/>
                    <a:pt x="305" y="187"/>
                  </a:cubicBezTo>
                  <a:cubicBezTo>
                    <a:pt x="337" y="140"/>
                    <a:pt x="328" y="162"/>
                    <a:pt x="340" y="125"/>
                  </a:cubicBezTo>
                  <a:cubicBezTo>
                    <a:pt x="352" y="162"/>
                    <a:pt x="348" y="131"/>
                    <a:pt x="333" y="166"/>
                  </a:cubicBezTo>
                  <a:cubicBezTo>
                    <a:pt x="322" y="190"/>
                    <a:pt x="329" y="229"/>
                    <a:pt x="312" y="250"/>
                  </a:cubicBezTo>
                  <a:cubicBezTo>
                    <a:pt x="301" y="263"/>
                    <a:pt x="279" y="266"/>
                    <a:pt x="264" y="270"/>
                  </a:cubicBezTo>
                  <a:cubicBezTo>
                    <a:pt x="220" y="299"/>
                    <a:pt x="235" y="334"/>
                    <a:pt x="194" y="361"/>
                  </a:cubicBezTo>
                  <a:cubicBezTo>
                    <a:pt x="180" y="402"/>
                    <a:pt x="198" y="362"/>
                    <a:pt x="166" y="395"/>
                  </a:cubicBezTo>
                  <a:cubicBezTo>
                    <a:pt x="160" y="401"/>
                    <a:pt x="159" y="411"/>
                    <a:pt x="153" y="416"/>
                  </a:cubicBezTo>
                  <a:cubicBezTo>
                    <a:pt x="126" y="440"/>
                    <a:pt x="99" y="450"/>
                    <a:pt x="69" y="465"/>
                  </a:cubicBezTo>
                  <a:cubicBezTo>
                    <a:pt x="50" y="474"/>
                    <a:pt x="21" y="499"/>
                    <a:pt x="0" y="499"/>
                  </a:cubicBezTo>
                  <a:close/>
                </a:path>
              </a:pathLst>
            </a:custGeom>
            <a:solidFill>
              <a:srgbClr val="000066"/>
            </a:solidFill>
            <a:ln w="9525">
              <a:solidFill>
                <a:srgbClr val="000066"/>
              </a:solidFill>
              <a:round/>
              <a:headEnd/>
              <a:tailEnd/>
            </a:ln>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solidFill>
                  <a:srgbClr val="000066"/>
                </a:solidFill>
              </a:endParaRPr>
            </a:p>
          </p:txBody>
        </p:sp>
      </p:grpSp>
      <p:sp>
        <p:nvSpPr>
          <p:cNvPr id="10273" name="Freeform 76"/>
          <p:cNvSpPr>
            <a:spLocks/>
          </p:cNvSpPr>
          <p:nvPr/>
        </p:nvSpPr>
        <p:spPr bwMode="auto">
          <a:xfrm>
            <a:off x="5399088" y="1069975"/>
            <a:ext cx="1333500" cy="796925"/>
          </a:xfrm>
          <a:custGeom>
            <a:avLst/>
            <a:gdLst>
              <a:gd name="T0" fmla="*/ 0 w 1081"/>
              <a:gd name="T1" fmla="*/ 646 h 646"/>
              <a:gd name="T2" fmla="*/ 198 w 1081"/>
              <a:gd name="T3" fmla="*/ 599 h 646"/>
              <a:gd name="T4" fmla="*/ 255 w 1081"/>
              <a:gd name="T5" fmla="*/ 585 h 646"/>
              <a:gd name="T6" fmla="*/ 416 w 1081"/>
              <a:gd name="T7" fmla="*/ 481 h 646"/>
              <a:gd name="T8" fmla="*/ 482 w 1081"/>
              <a:gd name="T9" fmla="*/ 434 h 646"/>
              <a:gd name="T10" fmla="*/ 543 w 1081"/>
              <a:gd name="T11" fmla="*/ 377 h 646"/>
              <a:gd name="T12" fmla="*/ 571 w 1081"/>
              <a:gd name="T13" fmla="*/ 363 h 646"/>
              <a:gd name="T14" fmla="*/ 699 w 1081"/>
              <a:gd name="T15" fmla="*/ 278 h 646"/>
              <a:gd name="T16" fmla="*/ 718 w 1081"/>
              <a:gd name="T17" fmla="*/ 255 h 646"/>
              <a:gd name="T18" fmla="*/ 765 w 1081"/>
              <a:gd name="T19" fmla="*/ 212 h 646"/>
              <a:gd name="T20" fmla="*/ 836 w 1081"/>
              <a:gd name="T21" fmla="*/ 179 h 646"/>
              <a:gd name="T22" fmla="*/ 935 w 1081"/>
              <a:gd name="T23" fmla="*/ 94 h 646"/>
              <a:gd name="T24" fmla="*/ 1025 w 1081"/>
              <a:gd name="T25" fmla="*/ 28 h 646"/>
              <a:gd name="T26" fmla="*/ 1039 w 1081"/>
              <a:gd name="T27" fmla="*/ 19 h 646"/>
              <a:gd name="T28" fmla="*/ 1067 w 1081"/>
              <a:gd name="T29" fmla="*/ 9 h 646"/>
              <a:gd name="T30" fmla="*/ 1081 w 1081"/>
              <a:gd name="T31" fmla="*/ 0 h 64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81"/>
              <a:gd name="T49" fmla="*/ 0 h 646"/>
              <a:gd name="T50" fmla="*/ 1081 w 1081"/>
              <a:gd name="T51" fmla="*/ 646 h 64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81" h="646">
                <a:moveTo>
                  <a:pt x="0" y="646"/>
                </a:moveTo>
                <a:cubicBezTo>
                  <a:pt x="67" y="603"/>
                  <a:pt x="113" y="603"/>
                  <a:pt x="198" y="599"/>
                </a:cubicBezTo>
                <a:cubicBezTo>
                  <a:pt x="218" y="596"/>
                  <a:pt x="235" y="590"/>
                  <a:pt x="255" y="585"/>
                </a:cubicBezTo>
                <a:cubicBezTo>
                  <a:pt x="309" y="550"/>
                  <a:pt x="363" y="516"/>
                  <a:pt x="416" y="481"/>
                </a:cubicBezTo>
                <a:cubicBezTo>
                  <a:pt x="438" y="467"/>
                  <a:pt x="463" y="453"/>
                  <a:pt x="482" y="434"/>
                </a:cubicBezTo>
                <a:cubicBezTo>
                  <a:pt x="502" y="414"/>
                  <a:pt x="522" y="395"/>
                  <a:pt x="543" y="377"/>
                </a:cubicBezTo>
                <a:cubicBezTo>
                  <a:pt x="560" y="363"/>
                  <a:pt x="552" y="372"/>
                  <a:pt x="571" y="363"/>
                </a:cubicBezTo>
                <a:cubicBezTo>
                  <a:pt x="611" y="343"/>
                  <a:pt x="668" y="309"/>
                  <a:pt x="699" y="278"/>
                </a:cubicBezTo>
                <a:cubicBezTo>
                  <a:pt x="708" y="253"/>
                  <a:pt x="697" y="273"/>
                  <a:pt x="718" y="255"/>
                </a:cubicBezTo>
                <a:cubicBezTo>
                  <a:pt x="734" y="241"/>
                  <a:pt x="746" y="222"/>
                  <a:pt x="765" y="212"/>
                </a:cubicBezTo>
                <a:cubicBezTo>
                  <a:pt x="788" y="200"/>
                  <a:pt x="814" y="193"/>
                  <a:pt x="836" y="179"/>
                </a:cubicBezTo>
                <a:cubicBezTo>
                  <a:pt x="873" y="156"/>
                  <a:pt x="900" y="119"/>
                  <a:pt x="935" y="94"/>
                </a:cubicBezTo>
                <a:cubicBezTo>
                  <a:pt x="955" y="63"/>
                  <a:pt x="993" y="44"/>
                  <a:pt x="1025" y="28"/>
                </a:cubicBezTo>
                <a:cubicBezTo>
                  <a:pt x="1030" y="26"/>
                  <a:pt x="1034" y="21"/>
                  <a:pt x="1039" y="19"/>
                </a:cubicBezTo>
                <a:cubicBezTo>
                  <a:pt x="1048" y="15"/>
                  <a:pt x="1058" y="12"/>
                  <a:pt x="1067" y="9"/>
                </a:cubicBezTo>
                <a:cubicBezTo>
                  <a:pt x="1072" y="7"/>
                  <a:pt x="1081" y="0"/>
                  <a:pt x="1081" y="0"/>
                </a:cubicBezTo>
              </a:path>
            </a:pathLst>
          </a:custGeom>
          <a:noFill/>
          <a:ln w="19050">
            <a:solidFill>
              <a:srgbClr val="000066"/>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solidFill>
                <a:srgbClr val="000066"/>
              </a:solidFill>
            </a:endParaRPr>
          </a:p>
        </p:txBody>
      </p:sp>
      <p:sp>
        <p:nvSpPr>
          <p:cNvPr id="10274" name="Freeform 77"/>
          <p:cNvSpPr>
            <a:spLocks/>
          </p:cNvSpPr>
          <p:nvPr/>
        </p:nvSpPr>
        <p:spPr bwMode="auto">
          <a:xfrm>
            <a:off x="5753100" y="1581150"/>
            <a:ext cx="180975" cy="185738"/>
          </a:xfrm>
          <a:custGeom>
            <a:avLst/>
            <a:gdLst>
              <a:gd name="T0" fmla="*/ 0 w 146"/>
              <a:gd name="T1" fmla="*/ 151 h 151"/>
              <a:gd name="T2" fmla="*/ 28 w 146"/>
              <a:gd name="T3" fmla="*/ 118 h 151"/>
              <a:gd name="T4" fmla="*/ 61 w 146"/>
              <a:gd name="T5" fmla="*/ 52 h 151"/>
              <a:gd name="T6" fmla="*/ 66 w 146"/>
              <a:gd name="T7" fmla="*/ 71 h 151"/>
              <a:gd name="T8" fmla="*/ 76 w 146"/>
              <a:gd name="T9" fmla="*/ 62 h 151"/>
              <a:gd name="T10" fmla="*/ 80 w 146"/>
              <a:gd name="T11" fmla="*/ 47 h 151"/>
              <a:gd name="T12" fmla="*/ 90 w 146"/>
              <a:gd name="T13" fmla="*/ 38 h 151"/>
              <a:gd name="T14" fmla="*/ 113 w 146"/>
              <a:gd name="T15" fmla="*/ 0 h 151"/>
              <a:gd name="T16" fmla="*/ 113 w 146"/>
              <a:gd name="T17" fmla="*/ 38 h 151"/>
              <a:gd name="T18" fmla="*/ 128 w 146"/>
              <a:gd name="T19" fmla="*/ 28 h 151"/>
              <a:gd name="T20" fmla="*/ 137 w 146"/>
              <a:gd name="T21" fmla="*/ 14 h 151"/>
              <a:gd name="T22" fmla="*/ 142 w 146"/>
              <a:gd name="T23" fmla="*/ 28 h 151"/>
              <a:gd name="T24" fmla="*/ 146 w 146"/>
              <a:gd name="T25" fmla="*/ 43 h 15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6"/>
              <a:gd name="T40" fmla="*/ 0 h 151"/>
              <a:gd name="T41" fmla="*/ 146 w 146"/>
              <a:gd name="T42" fmla="*/ 151 h 15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6" h="151">
                <a:moveTo>
                  <a:pt x="0" y="151"/>
                </a:moveTo>
                <a:cubicBezTo>
                  <a:pt x="8" y="138"/>
                  <a:pt x="18" y="129"/>
                  <a:pt x="28" y="118"/>
                </a:cubicBezTo>
                <a:cubicBezTo>
                  <a:pt x="35" y="99"/>
                  <a:pt x="48" y="66"/>
                  <a:pt x="61" y="52"/>
                </a:cubicBezTo>
                <a:cubicBezTo>
                  <a:pt x="63" y="58"/>
                  <a:pt x="61" y="67"/>
                  <a:pt x="66" y="71"/>
                </a:cubicBezTo>
                <a:cubicBezTo>
                  <a:pt x="70" y="73"/>
                  <a:pt x="74" y="66"/>
                  <a:pt x="76" y="62"/>
                </a:cubicBezTo>
                <a:cubicBezTo>
                  <a:pt x="79" y="58"/>
                  <a:pt x="77" y="51"/>
                  <a:pt x="80" y="47"/>
                </a:cubicBezTo>
                <a:cubicBezTo>
                  <a:pt x="82" y="43"/>
                  <a:pt x="87" y="41"/>
                  <a:pt x="90" y="38"/>
                </a:cubicBezTo>
                <a:cubicBezTo>
                  <a:pt x="100" y="25"/>
                  <a:pt x="102" y="12"/>
                  <a:pt x="113" y="0"/>
                </a:cubicBezTo>
                <a:cubicBezTo>
                  <a:pt x="109" y="15"/>
                  <a:pt x="80" y="55"/>
                  <a:pt x="113" y="38"/>
                </a:cubicBezTo>
                <a:cubicBezTo>
                  <a:pt x="118" y="35"/>
                  <a:pt x="123" y="31"/>
                  <a:pt x="128" y="28"/>
                </a:cubicBezTo>
                <a:cubicBezTo>
                  <a:pt x="131" y="23"/>
                  <a:pt x="131" y="14"/>
                  <a:pt x="137" y="14"/>
                </a:cubicBezTo>
                <a:cubicBezTo>
                  <a:pt x="142" y="14"/>
                  <a:pt x="141" y="23"/>
                  <a:pt x="142" y="28"/>
                </a:cubicBezTo>
                <a:cubicBezTo>
                  <a:pt x="144" y="33"/>
                  <a:pt x="146" y="43"/>
                  <a:pt x="146" y="43"/>
                </a:cubicBezTo>
              </a:path>
            </a:pathLst>
          </a:custGeom>
          <a:solidFill>
            <a:schemeClr val="tx1"/>
          </a:solidFill>
          <a:ln w="19050">
            <a:solidFill>
              <a:srgbClr val="000066"/>
            </a:solidFill>
            <a:round/>
            <a:headEnd/>
            <a:tailEnd/>
          </a:ln>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solidFill>
                <a:srgbClr val="000066"/>
              </a:solidFill>
            </a:endParaRPr>
          </a:p>
        </p:txBody>
      </p:sp>
      <p:sp>
        <p:nvSpPr>
          <p:cNvPr id="10275" name="Text Box 78"/>
          <p:cNvSpPr txBox="1">
            <a:spLocks noChangeArrowheads="1"/>
          </p:cNvSpPr>
          <p:nvPr/>
        </p:nvSpPr>
        <p:spPr bwMode="auto">
          <a:xfrm>
            <a:off x="5608638" y="1143000"/>
            <a:ext cx="3222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66"/>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800" b="1">
                <a:solidFill>
                  <a:srgbClr val="000066"/>
                </a:solidFill>
                <a:latin typeface="Bradley Hand ITC" pitchFamily="66" charset="0"/>
              </a:rPr>
              <a:t>6</a:t>
            </a:r>
          </a:p>
        </p:txBody>
      </p:sp>
      <p:sp>
        <p:nvSpPr>
          <p:cNvPr id="10276" name="Text Box 79"/>
          <p:cNvSpPr txBox="1">
            <a:spLocks noChangeArrowheads="1"/>
          </p:cNvSpPr>
          <p:nvPr/>
        </p:nvSpPr>
        <p:spPr bwMode="auto">
          <a:xfrm>
            <a:off x="5964238" y="1558925"/>
            <a:ext cx="6508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66"/>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800" b="1">
                <a:solidFill>
                  <a:srgbClr val="000066"/>
                </a:solidFill>
                <a:latin typeface="Bradley Hand ITC" pitchFamily="66" charset="0"/>
              </a:rPr>
              <a:t>litter</a:t>
            </a:r>
          </a:p>
        </p:txBody>
      </p:sp>
      <p:sp>
        <p:nvSpPr>
          <p:cNvPr id="10277" name="Freeform 80"/>
          <p:cNvSpPr>
            <a:spLocks/>
          </p:cNvSpPr>
          <p:nvPr/>
        </p:nvSpPr>
        <p:spPr bwMode="auto">
          <a:xfrm>
            <a:off x="5548313" y="1414463"/>
            <a:ext cx="349250" cy="117475"/>
          </a:xfrm>
          <a:custGeom>
            <a:avLst/>
            <a:gdLst>
              <a:gd name="T0" fmla="*/ 0 w 283"/>
              <a:gd name="T1" fmla="*/ 47 h 96"/>
              <a:gd name="T2" fmla="*/ 265 w 283"/>
              <a:gd name="T3" fmla="*/ 28 h 96"/>
              <a:gd name="T4" fmla="*/ 237 w 283"/>
              <a:gd name="T5" fmla="*/ 14 h 96"/>
              <a:gd name="T6" fmla="*/ 180 w 283"/>
              <a:gd name="T7" fmla="*/ 0 h 96"/>
              <a:gd name="T8" fmla="*/ 170 w 283"/>
              <a:gd name="T9" fmla="*/ 94 h 96"/>
              <a:gd name="T10" fmla="*/ 199 w 283"/>
              <a:gd name="T11" fmla="*/ 85 h 96"/>
              <a:gd name="T12" fmla="*/ 246 w 283"/>
              <a:gd name="T13" fmla="*/ 52 h 96"/>
              <a:gd name="T14" fmla="*/ 274 w 283"/>
              <a:gd name="T15" fmla="*/ 33 h 96"/>
              <a:gd name="T16" fmla="*/ 0 60000 65536"/>
              <a:gd name="T17" fmla="*/ 0 60000 65536"/>
              <a:gd name="T18" fmla="*/ 0 60000 65536"/>
              <a:gd name="T19" fmla="*/ 0 60000 65536"/>
              <a:gd name="T20" fmla="*/ 0 60000 65536"/>
              <a:gd name="T21" fmla="*/ 0 60000 65536"/>
              <a:gd name="T22" fmla="*/ 0 60000 65536"/>
              <a:gd name="T23" fmla="*/ 0 60000 65536"/>
              <a:gd name="T24" fmla="*/ 0 w 283"/>
              <a:gd name="T25" fmla="*/ 0 h 96"/>
              <a:gd name="T26" fmla="*/ 283 w 283"/>
              <a:gd name="T27" fmla="*/ 96 h 9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3" h="96">
                <a:moveTo>
                  <a:pt x="0" y="47"/>
                </a:moveTo>
                <a:cubicBezTo>
                  <a:pt x="102" y="45"/>
                  <a:pt x="171" y="38"/>
                  <a:pt x="265" y="28"/>
                </a:cubicBezTo>
                <a:cubicBezTo>
                  <a:pt x="222" y="16"/>
                  <a:pt x="283" y="35"/>
                  <a:pt x="237" y="14"/>
                </a:cubicBezTo>
                <a:cubicBezTo>
                  <a:pt x="220" y="6"/>
                  <a:pt x="198" y="5"/>
                  <a:pt x="180" y="0"/>
                </a:cubicBezTo>
                <a:cubicBezTo>
                  <a:pt x="141" y="14"/>
                  <a:pt x="150" y="6"/>
                  <a:pt x="170" y="94"/>
                </a:cubicBezTo>
                <a:cubicBezTo>
                  <a:pt x="170" y="96"/>
                  <a:pt x="199" y="85"/>
                  <a:pt x="199" y="85"/>
                </a:cubicBezTo>
                <a:cubicBezTo>
                  <a:pt x="210" y="69"/>
                  <a:pt x="227" y="59"/>
                  <a:pt x="246" y="52"/>
                </a:cubicBezTo>
                <a:cubicBezTo>
                  <a:pt x="268" y="36"/>
                  <a:pt x="258" y="42"/>
                  <a:pt x="274" y="33"/>
                </a:cubicBezTo>
              </a:path>
            </a:pathLst>
          </a:custGeom>
          <a:noFill/>
          <a:ln w="19050">
            <a:solidFill>
              <a:srgbClr val="000066"/>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solidFill>
                <a:srgbClr val="000066"/>
              </a:solidFill>
            </a:endParaRPr>
          </a:p>
        </p:txBody>
      </p:sp>
      <p:sp>
        <p:nvSpPr>
          <p:cNvPr id="10278" name="Freeform 81"/>
          <p:cNvSpPr>
            <a:spLocks/>
          </p:cNvSpPr>
          <p:nvPr/>
        </p:nvSpPr>
        <p:spPr bwMode="auto">
          <a:xfrm>
            <a:off x="5892800" y="1006475"/>
            <a:ext cx="325438" cy="511175"/>
          </a:xfrm>
          <a:custGeom>
            <a:avLst/>
            <a:gdLst>
              <a:gd name="T0" fmla="*/ 169 w 264"/>
              <a:gd name="T1" fmla="*/ 404 h 414"/>
              <a:gd name="T2" fmla="*/ 180 w 264"/>
              <a:gd name="T3" fmla="*/ 326 h 414"/>
              <a:gd name="T4" fmla="*/ 213 w 264"/>
              <a:gd name="T5" fmla="*/ 332 h 414"/>
              <a:gd name="T6" fmla="*/ 208 w 264"/>
              <a:gd name="T7" fmla="*/ 315 h 414"/>
              <a:gd name="T8" fmla="*/ 180 w 264"/>
              <a:gd name="T9" fmla="*/ 276 h 414"/>
              <a:gd name="T10" fmla="*/ 180 w 264"/>
              <a:gd name="T11" fmla="*/ 260 h 414"/>
              <a:gd name="T12" fmla="*/ 185 w 264"/>
              <a:gd name="T13" fmla="*/ 243 h 414"/>
              <a:gd name="T14" fmla="*/ 141 w 264"/>
              <a:gd name="T15" fmla="*/ 199 h 414"/>
              <a:gd name="T16" fmla="*/ 136 w 264"/>
              <a:gd name="T17" fmla="*/ 182 h 414"/>
              <a:gd name="T18" fmla="*/ 130 w 264"/>
              <a:gd name="T19" fmla="*/ 166 h 414"/>
              <a:gd name="T20" fmla="*/ 152 w 264"/>
              <a:gd name="T21" fmla="*/ 182 h 414"/>
              <a:gd name="T22" fmla="*/ 174 w 264"/>
              <a:gd name="T23" fmla="*/ 193 h 414"/>
              <a:gd name="T24" fmla="*/ 147 w 264"/>
              <a:gd name="T25" fmla="*/ 88 h 414"/>
              <a:gd name="T26" fmla="*/ 169 w 264"/>
              <a:gd name="T27" fmla="*/ 116 h 414"/>
              <a:gd name="T28" fmla="*/ 163 w 264"/>
              <a:gd name="T29" fmla="*/ 99 h 414"/>
              <a:gd name="T30" fmla="*/ 141 w 264"/>
              <a:gd name="T31" fmla="*/ 66 h 414"/>
              <a:gd name="T32" fmla="*/ 102 w 264"/>
              <a:gd name="T33" fmla="*/ 0 h 414"/>
              <a:gd name="T34" fmla="*/ 80 w 264"/>
              <a:gd name="T35" fmla="*/ 49 h 414"/>
              <a:gd name="T36" fmla="*/ 52 w 264"/>
              <a:gd name="T37" fmla="*/ 94 h 414"/>
              <a:gd name="T38" fmla="*/ 47 w 264"/>
              <a:gd name="T39" fmla="*/ 110 h 414"/>
              <a:gd name="T40" fmla="*/ 30 w 264"/>
              <a:gd name="T41" fmla="*/ 127 h 414"/>
              <a:gd name="T42" fmla="*/ 47 w 264"/>
              <a:gd name="T43" fmla="*/ 121 h 414"/>
              <a:gd name="T44" fmla="*/ 64 w 264"/>
              <a:gd name="T45" fmla="*/ 116 h 414"/>
              <a:gd name="T46" fmla="*/ 52 w 264"/>
              <a:gd name="T47" fmla="*/ 177 h 414"/>
              <a:gd name="T48" fmla="*/ 41 w 264"/>
              <a:gd name="T49" fmla="*/ 210 h 414"/>
              <a:gd name="T50" fmla="*/ 97 w 264"/>
              <a:gd name="T51" fmla="*/ 193 h 414"/>
              <a:gd name="T52" fmla="*/ 52 w 264"/>
              <a:gd name="T53" fmla="*/ 282 h 414"/>
              <a:gd name="T54" fmla="*/ 19 w 264"/>
              <a:gd name="T55" fmla="*/ 304 h 414"/>
              <a:gd name="T56" fmla="*/ 52 w 264"/>
              <a:gd name="T57" fmla="*/ 315 h 414"/>
              <a:gd name="T58" fmla="*/ 97 w 264"/>
              <a:gd name="T59" fmla="*/ 304 h 414"/>
              <a:gd name="T60" fmla="*/ 41 w 264"/>
              <a:gd name="T61" fmla="*/ 354 h 414"/>
              <a:gd name="T62" fmla="*/ 124 w 264"/>
              <a:gd name="T63" fmla="*/ 348 h 414"/>
              <a:gd name="T64" fmla="*/ 152 w 264"/>
              <a:gd name="T65" fmla="*/ 371 h 414"/>
              <a:gd name="T66" fmla="*/ 169 w 264"/>
              <a:gd name="T67" fmla="*/ 404 h 41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64"/>
              <a:gd name="T103" fmla="*/ 0 h 414"/>
              <a:gd name="T104" fmla="*/ 264 w 264"/>
              <a:gd name="T105" fmla="*/ 414 h 41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64" h="414">
                <a:moveTo>
                  <a:pt x="169" y="404"/>
                </a:moveTo>
                <a:cubicBezTo>
                  <a:pt x="169" y="402"/>
                  <a:pt x="179" y="327"/>
                  <a:pt x="180" y="326"/>
                </a:cubicBezTo>
                <a:cubicBezTo>
                  <a:pt x="189" y="319"/>
                  <a:pt x="202" y="330"/>
                  <a:pt x="213" y="332"/>
                </a:cubicBezTo>
                <a:cubicBezTo>
                  <a:pt x="264" y="321"/>
                  <a:pt x="230" y="323"/>
                  <a:pt x="208" y="315"/>
                </a:cubicBezTo>
                <a:cubicBezTo>
                  <a:pt x="194" y="302"/>
                  <a:pt x="193" y="290"/>
                  <a:pt x="180" y="276"/>
                </a:cubicBezTo>
                <a:cubicBezTo>
                  <a:pt x="176" y="266"/>
                  <a:pt x="153" y="219"/>
                  <a:pt x="180" y="260"/>
                </a:cubicBezTo>
                <a:cubicBezTo>
                  <a:pt x="182" y="254"/>
                  <a:pt x="187" y="249"/>
                  <a:pt x="185" y="243"/>
                </a:cubicBezTo>
                <a:cubicBezTo>
                  <a:pt x="182" y="234"/>
                  <a:pt x="150" y="205"/>
                  <a:pt x="141" y="199"/>
                </a:cubicBezTo>
                <a:cubicBezTo>
                  <a:pt x="139" y="193"/>
                  <a:pt x="138" y="188"/>
                  <a:pt x="136" y="182"/>
                </a:cubicBezTo>
                <a:cubicBezTo>
                  <a:pt x="134" y="177"/>
                  <a:pt x="124" y="166"/>
                  <a:pt x="130" y="166"/>
                </a:cubicBezTo>
                <a:cubicBezTo>
                  <a:pt x="139" y="166"/>
                  <a:pt x="144" y="177"/>
                  <a:pt x="152" y="182"/>
                </a:cubicBezTo>
                <a:cubicBezTo>
                  <a:pt x="159" y="186"/>
                  <a:pt x="167" y="189"/>
                  <a:pt x="174" y="193"/>
                </a:cubicBezTo>
                <a:cubicBezTo>
                  <a:pt x="185" y="163"/>
                  <a:pt x="164" y="115"/>
                  <a:pt x="147" y="88"/>
                </a:cubicBezTo>
                <a:cubicBezTo>
                  <a:pt x="148" y="92"/>
                  <a:pt x="154" y="124"/>
                  <a:pt x="169" y="116"/>
                </a:cubicBezTo>
                <a:cubicBezTo>
                  <a:pt x="174" y="113"/>
                  <a:pt x="166" y="104"/>
                  <a:pt x="163" y="99"/>
                </a:cubicBezTo>
                <a:cubicBezTo>
                  <a:pt x="157" y="87"/>
                  <a:pt x="148" y="77"/>
                  <a:pt x="141" y="66"/>
                </a:cubicBezTo>
                <a:cubicBezTo>
                  <a:pt x="127" y="44"/>
                  <a:pt x="116" y="21"/>
                  <a:pt x="102" y="0"/>
                </a:cubicBezTo>
                <a:cubicBezTo>
                  <a:pt x="96" y="19"/>
                  <a:pt x="91" y="33"/>
                  <a:pt x="80" y="49"/>
                </a:cubicBezTo>
                <a:cubicBezTo>
                  <a:pt x="74" y="69"/>
                  <a:pt x="67" y="80"/>
                  <a:pt x="52" y="94"/>
                </a:cubicBezTo>
                <a:cubicBezTo>
                  <a:pt x="50" y="99"/>
                  <a:pt x="50" y="105"/>
                  <a:pt x="47" y="110"/>
                </a:cubicBezTo>
                <a:cubicBezTo>
                  <a:pt x="43" y="117"/>
                  <a:pt x="30" y="119"/>
                  <a:pt x="30" y="127"/>
                </a:cubicBezTo>
                <a:cubicBezTo>
                  <a:pt x="30" y="133"/>
                  <a:pt x="41" y="123"/>
                  <a:pt x="47" y="121"/>
                </a:cubicBezTo>
                <a:cubicBezTo>
                  <a:pt x="53" y="119"/>
                  <a:pt x="58" y="118"/>
                  <a:pt x="64" y="116"/>
                </a:cubicBezTo>
                <a:cubicBezTo>
                  <a:pt x="80" y="139"/>
                  <a:pt x="72" y="159"/>
                  <a:pt x="52" y="177"/>
                </a:cubicBezTo>
                <a:cubicBezTo>
                  <a:pt x="49" y="188"/>
                  <a:pt x="31" y="204"/>
                  <a:pt x="41" y="210"/>
                </a:cubicBezTo>
                <a:cubicBezTo>
                  <a:pt x="47" y="214"/>
                  <a:pt x="89" y="196"/>
                  <a:pt x="97" y="193"/>
                </a:cubicBezTo>
                <a:cubicBezTo>
                  <a:pt x="87" y="222"/>
                  <a:pt x="75" y="260"/>
                  <a:pt x="52" y="282"/>
                </a:cubicBezTo>
                <a:cubicBezTo>
                  <a:pt x="43" y="291"/>
                  <a:pt x="19" y="304"/>
                  <a:pt x="19" y="304"/>
                </a:cubicBezTo>
                <a:cubicBezTo>
                  <a:pt x="0" y="333"/>
                  <a:pt x="1" y="323"/>
                  <a:pt x="52" y="315"/>
                </a:cubicBezTo>
                <a:cubicBezTo>
                  <a:pt x="82" y="310"/>
                  <a:pt x="74" y="312"/>
                  <a:pt x="97" y="304"/>
                </a:cubicBezTo>
                <a:cubicBezTo>
                  <a:pt x="87" y="339"/>
                  <a:pt x="73" y="343"/>
                  <a:pt x="41" y="354"/>
                </a:cubicBezTo>
                <a:cubicBezTo>
                  <a:pt x="67" y="363"/>
                  <a:pt x="96" y="352"/>
                  <a:pt x="124" y="348"/>
                </a:cubicBezTo>
                <a:cubicBezTo>
                  <a:pt x="157" y="338"/>
                  <a:pt x="161" y="322"/>
                  <a:pt x="152" y="371"/>
                </a:cubicBezTo>
                <a:cubicBezTo>
                  <a:pt x="159" y="413"/>
                  <a:pt x="146" y="414"/>
                  <a:pt x="169" y="404"/>
                </a:cubicBezTo>
                <a:close/>
              </a:path>
            </a:pathLst>
          </a:custGeom>
          <a:noFill/>
          <a:ln w="19050">
            <a:solidFill>
              <a:srgbClr val="000066"/>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solidFill>
                <a:srgbClr val="000066"/>
              </a:solidFill>
            </a:endParaRPr>
          </a:p>
        </p:txBody>
      </p:sp>
      <p:sp>
        <p:nvSpPr>
          <p:cNvPr id="10279" name="Freeform 82"/>
          <p:cNvSpPr>
            <a:spLocks/>
          </p:cNvSpPr>
          <p:nvPr/>
        </p:nvSpPr>
        <p:spPr bwMode="auto">
          <a:xfrm>
            <a:off x="6219825" y="903288"/>
            <a:ext cx="231775" cy="423862"/>
          </a:xfrm>
          <a:custGeom>
            <a:avLst/>
            <a:gdLst>
              <a:gd name="T0" fmla="*/ 97 w 187"/>
              <a:gd name="T1" fmla="*/ 344 h 344"/>
              <a:gd name="T2" fmla="*/ 36 w 187"/>
              <a:gd name="T3" fmla="*/ 266 h 344"/>
              <a:gd name="T4" fmla="*/ 80 w 187"/>
              <a:gd name="T5" fmla="*/ 233 h 344"/>
              <a:gd name="T6" fmla="*/ 74 w 187"/>
              <a:gd name="T7" fmla="*/ 200 h 344"/>
              <a:gd name="T8" fmla="*/ 86 w 187"/>
              <a:gd name="T9" fmla="*/ 189 h 344"/>
              <a:gd name="T10" fmla="*/ 41 w 187"/>
              <a:gd name="T11" fmla="*/ 183 h 344"/>
              <a:gd name="T12" fmla="*/ 74 w 187"/>
              <a:gd name="T13" fmla="*/ 139 h 344"/>
              <a:gd name="T14" fmla="*/ 69 w 187"/>
              <a:gd name="T15" fmla="*/ 111 h 344"/>
              <a:gd name="T16" fmla="*/ 80 w 187"/>
              <a:gd name="T17" fmla="*/ 72 h 344"/>
              <a:gd name="T18" fmla="*/ 86 w 187"/>
              <a:gd name="T19" fmla="*/ 56 h 344"/>
              <a:gd name="T20" fmla="*/ 102 w 187"/>
              <a:gd name="T21" fmla="*/ 39 h 344"/>
              <a:gd name="T22" fmla="*/ 113 w 187"/>
              <a:gd name="T23" fmla="*/ 72 h 344"/>
              <a:gd name="T24" fmla="*/ 163 w 187"/>
              <a:gd name="T25" fmla="*/ 95 h 344"/>
              <a:gd name="T26" fmla="*/ 124 w 187"/>
              <a:gd name="T27" fmla="*/ 111 h 344"/>
              <a:gd name="T28" fmla="*/ 152 w 187"/>
              <a:gd name="T29" fmla="*/ 156 h 344"/>
              <a:gd name="T30" fmla="*/ 174 w 187"/>
              <a:gd name="T31" fmla="*/ 189 h 344"/>
              <a:gd name="T32" fmla="*/ 119 w 187"/>
              <a:gd name="T33" fmla="*/ 183 h 344"/>
              <a:gd name="T34" fmla="*/ 124 w 187"/>
              <a:gd name="T35" fmla="*/ 211 h 344"/>
              <a:gd name="T36" fmla="*/ 158 w 187"/>
              <a:gd name="T37" fmla="*/ 250 h 344"/>
              <a:gd name="T38" fmla="*/ 174 w 187"/>
              <a:gd name="T39" fmla="*/ 261 h 344"/>
              <a:gd name="T40" fmla="*/ 130 w 187"/>
              <a:gd name="T41" fmla="*/ 255 h 344"/>
              <a:gd name="T42" fmla="*/ 124 w 187"/>
              <a:gd name="T43" fmla="*/ 322 h 344"/>
              <a:gd name="T44" fmla="*/ 97 w 187"/>
              <a:gd name="T45" fmla="*/ 344 h 34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87"/>
              <a:gd name="T70" fmla="*/ 0 h 344"/>
              <a:gd name="T71" fmla="*/ 187 w 187"/>
              <a:gd name="T72" fmla="*/ 344 h 34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87" h="344">
                <a:moveTo>
                  <a:pt x="97" y="344"/>
                </a:moveTo>
                <a:cubicBezTo>
                  <a:pt x="107" y="268"/>
                  <a:pt x="126" y="276"/>
                  <a:pt x="36" y="266"/>
                </a:cubicBezTo>
                <a:cubicBezTo>
                  <a:pt x="54" y="254"/>
                  <a:pt x="59" y="240"/>
                  <a:pt x="80" y="233"/>
                </a:cubicBezTo>
                <a:cubicBezTo>
                  <a:pt x="28" y="218"/>
                  <a:pt x="30" y="229"/>
                  <a:pt x="74" y="200"/>
                </a:cubicBezTo>
                <a:cubicBezTo>
                  <a:pt x="79" y="197"/>
                  <a:pt x="82" y="193"/>
                  <a:pt x="86" y="189"/>
                </a:cubicBezTo>
                <a:cubicBezTo>
                  <a:pt x="99" y="144"/>
                  <a:pt x="60" y="177"/>
                  <a:pt x="41" y="183"/>
                </a:cubicBezTo>
                <a:cubicBezTo>
                  <a:pt x="54" y="164"/>
                  <a:pt x="55" y="152"/>
                  <a:pt x="74" y="139"/>
                </a:cubicBezTo>
                <a:cubicBezTo>
                  <a:pt x="88" y="100"/>
                  <a:pt x="97" y="103"/>
                  <a:pt x="69" y="111"/>
                </a:cubicBezTo>
                <a:cubicBezTo>
                  <a:pt x="0" y="101"/>
                  <a:pt x="56" y="99"/>
                  <a:pt x="80" y="72"/>
                </a:cubicBezTo>
                <a:cubicBezTo>
                  <a:pt x="82" y="67"/>
                  <a:pt x="83" y="61"/>
                  <a:pt x="86" y="56"/>
                </a:cubicBezTo>
                <a:cubicBezTo>
                  <a:pt x="118" y="0"/>
                  <a:pt x="110" y="19"/>
                  <a:pt x="102" y="39"/>
                </a:cubicBezTo>
                <a:cubicBezTo>
                  <a:pt x="106" y="50"/>
                  <a:pt x="105" y="64"/>
                  <a:pt x="113" y="72"/>
                </a:cubicBezTo>
                <a:cubicBezTo>
                  <a:pt x="118" y="77"/>
                  <a:pt x="155" y="92"/>
                  <a:pt x="163" y="95"/>
                </a:cubicBezTo>
                <a:cubicBezTo>
                  <a:pt x="134" y="103"/>
                  <a:pt x="135" y="82"/>
                  <a:pt x="124" y="111"/>
                </a:cubicBezTo>
                <a:cubicBezTo>
                  <a:pt x="131" y="130"/>
                  <a:pt x="140" y="140"/>
                  <a:pt x="152" y="156"/>
                </a:cubicBezTo>
                <a:cubicBezTo>
                  <a:pt x="160" y="167"/>
                  <a:pt x="187" y="190"/>
                  <a:pt x="174" y="189"/>
                </a:cubicBezTo>
                <a:cubicBezTo>
                  <a:pt x="156" y="187"/>
                  <a:pt x="137" y="185"/>
                  <a:pt x="119" y="183"/>
                </a:cubicBezTo>
                <a:cubicBezTo>
                  <a:pt x="77" y="171"/>
                  <a:pt x="115" y="201"/>
                  <a:pt x="124" y="211"/>
                </a:cubicBezTo>
                <a:cubicBezTo>
                  <a:pt x="131" y="231"/>
                  <a:pt x="142" y="237"/>
                  <a:pt x="158" y="250"/>
                </a:cubicBezTo>
                <a:cubicBezTo>
                  <a:pt x="163" y="254"/>
                  <a:pt x="180" y="260"/>
                  <a:pt x="174" y="261"/>
                </a:cubicBezTo>
                <a:cubicBezTo>
                  <a:pt x="159" y="264"/>
                  <a:pt x="145" y="257"/>
                  <a:pt x="130" y="255"/>
                </a:cubicBezTo>
                <a:cubicBezTo>
                  <a:pt x="120" y="284"/>
                  <a:pt x="119" y="289"/>
                  <a:pt x="124" y="322"/>
                </a:cubicBezTo>
                <a:cubicBezTo>
                  <a:pt x="102" y="329"/>
                  <a:pt x="111" y="322"/>
                  <a:pt x="97" y="344"/>
                </a:cubicBezTo>
                <a:close/>
              </a:path>
            </a:pathLst>
          </a:custGeom>
          <a:noFill/>
          <a:ln w="19050">
            <a:solidFill>
              <a:srgbClr val="000066"/>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solidFill>
                <a:srgbClr val="000066"/>
              </a:solidFill>
            </a:endParaRPr>
          </a:p>
        </p:txBody>
      </p:sp>
      <p:sp>
        <p:nvSpPr>
          <p:cNvPr id="10280" name="Freeform 83"/>
          <p:cNvSpPr>
            <a:spLocks/>
          </p:cNvSpPr>
          <p:nvPr/>
        </p:nvSpPr>
        <p:spPr bwMode="auto">
          <a:xfrm>
            <a:off x="5340350" y="1066800"/>
            <a:ext cx="211138" cy="771525"/>
          </a:xfrm>
          <a:custGeom>
            <a:avLst/>
            <a:gdLst>
              <a:gd name="T0" fmla="*/ 84 w 171"/>
              <a:gd name="T1" fmla="*/ 621 h 626"/>
              <a:gd name="T2" fmla="*/ 90 w 171"/>
              <a:gd name="T3" fmla="*/ 571 h 626"/>
              <a:gd name="T4" fmla="*/ 101 w 171"/>
              <a:gd name="T5" fmla="*/ 532 h 626"/>
              <a:gd name="T6" fmla="*/ 139 w 171"/>
              <a:gd name="T7" fmla="*/ 510 h 626"/>
              <a:gd name="T8" fmla="*/ 167 w 171"/>
              <a:gd name="T9" fmla="*/ 504 h 626"/>
              <a:gd name="T10" fmla="*/ 151 w 171"/>
              <a:gd name="T11" fmla="*/ 499 h 626"/>
              <a:gd name="T12" fmla="*/ 128 w 171"/>
              <a:gd name="T13" fmla="*/ 449 h 626"/>
              <a:gd name="T14" fmla="*/ 106 w 171"/>
              <a:gd name="T15" fmla="*/ 399 h 626"/>
              <a:gd name="T16" fmla="*/ 95 w 171"/>
              <a:gd name="T17" fmla="*/ 383 h 626"/>
              <a:gd name="T18" fmla="*/ 128 w 171"/>
              <a:gd name="T19" fmla="*/ 394 h 626"/>
              <a:gd name="T20" fmla="*/ 117 w 171"/>
              <a:gd name="T21" fmla="*/ 360 h 626"/>
              <a:gd name="T22" fmla="*/ 95 w 171"/>
              <a:gd name="T23" fmla="*/ 327 h 626"/>
              <a:gd name="T24" fmla="*/ 79 w 171"/>
              <a:gd name="T25" fmla="*/ 261 h 626"/>
              <a:gd name="T26" fmla="*/ 73 w 171"/>
              <a:gd name="T27" fmla="*/ 244 h 626"/>
              <a:gd name="T28" fmla="*/ 106 w 171"/>
              <a:gd name="T29" fmla="*/ 255 h 626"/>
              <a:gd name="T30" fmla="*/ 79 w 171"/>
              <a:gd name="T31" fmla="*/ 189 h 626"/>
              <a:gd name="T32" fmla="*/ 67 w 171"/>
              <a:gd name="T33" fmla="*/ 155 h 626"/>
              <a:gd name="T34" fmla="*/ 73 w 171"/>
              <a:gd name="T35" fmla="*/ 139 h 626"/>
              <a:gd name="T36" fmla="*/ 106 w 171"/>
              <a:gd name="T37" fmla="*/ 161 h 626"/>
              <a:gd name="T38" fmla="*/ 84 w 171"/>
              <a:gd name="T39" fmla="*/ 83 h 626"/>
              <a:gd name="T40" fmla="*/ 56 w 171"/>
              <a:gd name="T41" fmla="*/ 0 h 626"/>
              <a:gd name="T42" fmla="*/ 34 w 171"/>
              <a:gd name="T43" fmla="*/ 78 h 626"/>
              <a:gd name="T44" fmla="*/ 12 w 171"/>
              <a:gd name="T45" fmla="*/ 111 h 626"/>
              <a:gd name="T46" fmla="*/ 23 w 171"/>
              <a:gd name="T47" fmla="*/ 122 h 626"/>
              <a:gd name="T48" fmla="*/ 29 w 171"/>
              <a:gd name="T49" fmla="*/ 139 h 626"/>
              <a:gd name="T50" fmla="*/ 12 w 171"/>
              <a:gd name="T51" fmla="*/ 233 h 626"/>
              <a:gd name="T52" fmla="*/ 62 w 171"/>
              <a:gd name="T53" fmla="*/ 233 h 626"/>
              <a:gd name="T54" fmla="*/ 23 w 171"/>
              <a:gd name="T55" fmla="*/ 394 h 626"/>
              <a:gd name="T56" fmla="*/ 51 w 171"/>
              <a:gd name="T57" fmla="*/ 394 h 626"/>
              <a:gd name="T58" fmla="*/ 12 w 171"/>
              <a:gd name="T59" fmla="*/ 504 h 626"/>
              <a:gd name="T60" fmla="*/ 79 w 171"/>
              <a:gd name="T61" fmla="*/ 482 h 626"/>
              <a:gd name="T62" fmla="*/ 73 w 171"/>
              <a:gd name="T63" fmla="*/ 593 h 626"/>
              <a:gd name="T64" fmla="*/ 67 w 171"/>
              <a:gd name="T65" fmla="*/ 621 h 626"/>
              <a:gd name="T66" fmla="*/ 84 w 171"/>
              <a:gd name="T67" fmla="*/ 621 h 6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71"/>
              <a:gd name="T103" fmla="*/ 0 h 626"/>
              <a:gd name="T104" fmla="*/ 171 w 171"/>
              <a:gd name="T105" fmla="*/ 626 h 6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71" h="626">
                <a:moveTo>
                  <a:pt x="84" y="621"/>
                </a:moveTo>
                <a:cubicBezTo>
                  <a:pt x="86" y="604"/>
                  <a:pt x="87" y="587"/>
                  <a:pt x="90" y="571"/>
                </a:cubicBezTo>
                <a:cubicBezTo>
                  <a:pt x="93" y="558"/>
                  <a:pt x="101" y="532"/>
                  <a:pt x="101" y="532"/>
                </a:cubicBezTo>
                <a:cubicBezTo>
                  <a:pt x="108" y="475"/>
                  <a:pt x="103" y="496"/>
                  <a:pt x="139" y="510"/>
                </a:cubicBezTo>
                <a:cubicBezTo>
                  <a:pt x="148" y="508"/>
                  <a:pt x="160" y="510"/>
                  <a:pt x="167" y="504"/>
                </a:cubicBezTo>
                <a:cubicBezTo>
                  <a:pt x="171" y="500"/>
                  <a:pt x="154" y="503"/>
                  <a:pt x="151" y="499"/>
                </a:cubicBezTo>
                <a:cubicBezTo>
                  <a:pt x="140" y="484"/>
                  <a:pt x="138" y="464"/>
                  <a:pt x="128" y="449"/>
                </a:cubicBezTo>
                <a:cubicBezTo>
                  <a:pt x="123" y="432"/>
                  <a:pt x="114" y="415"/>
                  <a:pt x="106" y="399"/>
                </a:cubicBezTo>
                <a:cubicBezTo>
                  <a:pt x="103" y="393"/>
                  <a:pt x="92" y="389"/>
                  <a:pt x="95" y="383"/>
                </a:cubicBezTo>
                <a:cubicBezTo>
                  <a:pt x="96" y="381"/>
                  <a:pt x="127" y="394"/>
                  <a:pt x="128" y="394"/>
                </a:cubicBezTo>
                <a:cubicBezTo>
                  <a:pt x="126" y="389"/>
                  <a:pt x="120" y="365"/>
                  <a:pt x="117" y="360"/>
                </a:cubicBezTo>
                <a:cubicBezTo>
                  <a:pt x="111" y="348"/>
                  <a:pt x="95" y="327"/>
                  <a:pt x="95" y="327"/>
                </a:cubicBezTo>
                <a:cubicBezTo>
                  <a:pt x="88" y="304"/>
                  <a:pt x="84" y="285"/>
                  <a:pt x="79" y="261"/>
                </a:cubicBezTo>
                <a:cubicBezTo>
                  <a:pt x="78" y="255"/>
                  <a:pt x="69" y="248"/>
                  <a:pt x="73" y="244"/>
                </a:cubicBezTo>
                <a:cubicBezTo>
                  <a:pt x="81" y="236"/>
                  <a:pt x="95" y="252"/>
                  <a:pt x="106" y="255"/>
                </a:cubicBezTo>
                <a:cubicBezTo>
                  <a:pt x="99" y="231"/>
                  <a:pt x="89" y="211"/>
                  <a:pt x="79" y="189"/>
                </a:cubicBezTo>
                <a:cubicBezTo>
                  <a:pt x="74" y="178"/>
                  <a:pt x="67" y="155"/>
                  <a:pt x="67" y="155"/>
                </a:cubicBezTo>
                <a:cubicBezTo>
                  <a:pt x="69" y="150"/>
                  <a:pt x="67" y="138"/>
                  <a:pt x="73" y="139"/>
                </a:cubicBezTo>
                <a:cubicBezTo>
                  <a:pt x="86" y="141"/>
                  <a:pt x="106" y="161"/>
                  <a:pt x="106" y="161"/>
                </a:cubicBezTo>
                <a:cubicBezTo>
                  <a:pt x="115" y="135"/>
                  <a:pt x="102" y="103"/>
                  <a:pt x="84" y="83"/>
                </a:cubicBezTo>
                <a:cubicBezTo>
                  <a:pt x="75" y="55"/>
                  <a:pt x="66" y="27"/>
                  <a:pt x="56" y="0"/>
                </a:cubicBezTo>
                <a:cubicBezTo>
                  <a:pt x="49" y="24"/>
                  <a:pt x="45" y="56"/>
                  <a:pt x="34" y="78"/>
                </a:cubicBezTo>
                <a:cubicBezTo>
                  <a:pt x="28" y="90"/>
                  <a:pt x="12" y="111"/>
                  <a:pt x="12" y="111"/>
                </a:cubicBezTo>
                <a:cubicBezTo>
                  <a:pt x="0" y="150"/>
                  <a:pt x="6" y="114"/>
                  <a:pt x="23" y="122"/>
                </a:cubicBezTo>
                <a:cubicBezTo>
                  <a:pt x="28" y="125"/>
                  <a:pt x="27" y="133"/>
                  <a:pt x="29" y="139"/>
                </a:cubicBezTo>
                <a:cubicBezTo>
                  <a:pt x="17" y="222"/>
                  <a:pt x="27" y="192"/>
                  <a:pt x="12" y="233"/>
                </a:cubicBezTo>
                <a:cubicBezTo>
                  <a:pt x="34" y="247"/>
                  <a:pt x="38" y="241"/>
                  <a:pt x="62" y="233"/>
                </a:cubicBezTo>
                <a:cubicBezTo>
                  <a:pt x="56" y="287"/>
                  <a:pt x="53" y="348"/>
                  <a:pt x="23" y="394"/>
                </a:cubicBezTo>
                <a:cubicBezTo>
                  <a:pt x="13" y="427"/>
                  <a:pt x="29" y="401"/>
                  <a:pt x="51" y="394"/>
                </a:cubicBezTo>
                <a:cubicBezTo>
                  <a:pt x="41" y="432"/>
                  <a:pt x="26" y="467"/>
                  <a:pt x="12" y="504"/>
                </a:cubicBezTo>
                <a:cubicBezTo>
                  <a:pt x="36" y="512"/>
                  <a:pt x="58" y="496"/>
                  <a:pt x="79" y="482"/>
                </a:cubicBezTo>
                <a:cubicBezTo>
                  <a:pt x="89" y="518"/>
                  <a:pt x="79" y="557"/>
                  <a:pt x="73" y="593"/>
                </a:cubicBezTo>
                <a:cubicBezTo>
                  <a:pt x="71" y="602"/>
                  <a:pt x="64" y="612"/>
                  <a:pt x="67" y="621"/>
                </a:cubicBezTo>
                <a:cubicBezTo>
                  <a:pt x="69" y="626"/>
                  <a:pt x="78" y="621"/>
                  <a:pt x="84" y="621"/>
                </a:cubicBezTo>
                <a:close/>
              </a:path>
            </a:pathLst>
          </a:custGeom>
          <a:noFill/>
          <a:ln w="19050">
            <a:solidFill>
              <a:srgbClr val="000066"/>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solidFill>
                <a:srgbClr val="000066"/>
              </a:solidFill>
            </a:endParaRPr>
          </a:p>
        </p:txBody>
      </p:sp>
      <p:sp>
        <p:nvSpPr>
          <p:cNvPr id="10290" name="Slide Number Placeholder 4"/>
          <p:cNvSpPr txBox="1">
            <a:spLocks noGrp="1"/>
          </p:cNvSpPr>
          <p:nvPr/>
        </p:nvSpPr>
        <p:spPr bwMode="auto">
          <a:xfrm>
            <a:off x="7848600" y="6629400"/>
            <a:ext cx="12446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r"/>
            <a:r>
              <a:rPr lang="en-US" altLang="en-US" sz="1000"/>
              <a:t>12-</a:t>
            </a:r>
            <a:fld id="{6C8EFACC-2E69-45F9-85A0-64323CE0A2F6}" type="slidenum">
              <a:rPr lang="en-US" altLang="en-US" sz="1000"/>
              <a:pPr algn="r"/>
              <a:t>129</a:t>
            </a:fld>
            <a:r>
              <a:rPr lang="en-US" altLang="en-US" sz="1000"/>
              <a:t>-S290-EP</a:t>
            </a:r>
          </a:p>
        </p:txBody>
      </p:sp>
      <p:pic>
        <p:nvPicPr>
          <p:cNvPr id="4" name="u12_69.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15429" t="5016" r="12130" b="5936"/>
          <a:stretch/>
        </p:blipFill>
        <p:spPr>
          <a:xfrm>
            <a:off x="453547" y="1065087"/>
            <a:ext cx="3812544" cy="2636169"/>
          </a:xfrm>
          <a:prstGeom prst="rect">
            <a:avLst/>
          </a:prstGeom>
          <a:ln w="107950" cap="rnd">
            <a:solidFill>
              <a:srgbClr val="C8C6BD"/>
            </a:solidFill>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171450" prst="hardEdge"/>
            <a:extrusionClr>
              <a:srgbClr val="FFFFFF"/>
            </a:extrusionClr>
          </a:sp3d>
        </p:spPr>
      </p:pic>
      <p:sp>
        <p:nvSpPr>
          <p:cNvPr id="46" name="TextBox 45"/>
          <p:cNvSpPr txBox="1"/>
          <p:nvPr/>
        </p:nvSpPr>
        <p:spPr>
          <a:xfrm>
            <a:off x="368866" y="3760400"/>
            <a:ext cx="3582955" cy="276999"/>
          </a:xfrm>
          <a:prstGeom prst="rect">
            <a:avLst/>
          </a:prstGeom>
          <a:noFill/>
        </p:spPr>
        <p:txBody>
          <a:bodyPr wrap="square" rtlCol="0">
            <a:spAutoFit/>
          </a:bodyPr>
          <a:lstStyle/>
          <a:p>
            <a:r>
              <a:rPr lang="en-US" sz="1200" dirty="0" smtClean="0"/>
              <a:t>Click image to play video clip</a:t>
            </a:r>
            <a:endParaRPr lang="en-US" sz="1200"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827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826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826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0827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827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827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827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827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0827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0827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827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0828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0828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0828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0828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0828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0828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0828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0828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08288"/>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027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027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0275"/>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0276"/>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0277"/>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0278"/>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0279"/>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02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9" restart="whenNotActive" fill="hold" evtFilter="cancelBubble" nodeType="interactiveSeq">
                <p:stCondLst>
                  <p:cond evt="onClick" delay="0">
                    <p:tgtEl>
                      <p:spTgt spid="4"/>
                    </p:tgtEl>
                  </p:cond>
                </p:stCondLst>
                <p:endSync evt="end" delay="0">
                  <p:rtn val="all"/>
                </p:endSync>
                <p:childTnLst>
                  <p:par>
                    <p:cTn id="70" fill="hold">
                      <p:stCondLst>
                        <p:cond delay="0"/>
                      </p:stCondLst>
                      <p:childTnLst>
                        <p:par>
                          <p:cTn id="71" fill="hold">
                            <p:stCondLst>
                              <p:cond delay="0"/>
                            </p:stCondLst>
                            <p:childTnLst>
                              <p:par>
                                <p:cTn id="72" presetID="2" presetClass="mediacall" presetSubtype="0" fill="hold" nodeType="clickEffect">
                                  <p:stCondLst>
                                    <p:cond delay="0"/>
                                  </p:stCondLst>
                                  <p:childTnLst>
                                    <p:cmd type="call" cmd="togglePause">
                                      <p:cBhvr>
                                        <p:cTn id="73" dur="1" fill="hold"/>
                                        <p:tgtEl>
                                          <p:spTgt spid="4"/>
                                        </p:tgtEl>
                                      </p:cBhvr>
                                    </p:cmd>
                                  </p:childTnLst>
                                </p:cTn>
                              </p:par>
                            </p:childTnLst>
                          </p:cTn>
                        </p:par>
                      </p:childTnLst>
                    </p:cTn>
                  </p:par>
                </p:childTnLst>
              </p:cTn>
              <p:nextCondLst>
                <p:cond evt="onClick" delay="0">
                  <p:tgtEl>
                    <p:spTgt spid="4"/>
                  </p:tgtEl>
                </p:cond>
              </p:nextCondLst>
            </p:seq>
            <p:video fullScrn="1">
              <p:cMediaNode vol="80000">
                <p:cTn id="74" fill="hold" display="0">
                  <p:stCondLst>
                    <p:cond delay="indefinite"/>
                  </p:stCondLst>
                </p:cTn>
                <p:tgtEl>
                  <p:spTgt spid="4"/>
                </p:tgtEl>
              </p:cMediaNode>
            </p:video>
          </p:childTnLst>
        </p:cTn>
      </p:par>
    </p:tnLst>
    <p:bldLst>
      <p:bldP spid="308277" grpId="0"/>
      <p:bldP spid="308268" grpId="0"/>
      <p:bldP spid="308269" grpId="0"/>
      <p:bldP spid="308270" grpId="0"/>
      <p:bldP spid="308271" grpId="0"/>
      <p:bldP spid="308272" grpId="0"/>
      <p:bldP spid="308273" grpId="0"/>
      <p:bldP spid="308274" grpId="0"/>
      <p:bldP spid="308275" grpId="0"/>
      <p:bldP spid="308278" grpId="0"/>
      <p:bldP spid="308279" grpId="0"/>
      <p:bldP spid="308280" grpId="0"/>
      <p:bldP spid="308281" grpId="0"/>
      <p:bldP spid="308282" grpId="0"/>
      <p:bldP spid="308283" grpId="0"/>
      <p:bldP spid="308284" grpId="0"/>
      <p:bldP spid="308285" grpId="0"/>
      <p:bldP spid="308286" grpId="0"/>
      <p:bldP spid="308287" grpId="0"/>
      <p:bldP spid="308288" grpId="0"/>
      <p:bldP spid="10273" grpId="0" animBg="1"/>
      <p:bldP spid="10274" grpId="0" animBg="1"/>
      <p:bldP spid="10275" grpId="0"/>
      <p:bldP spid="10276" grpId="0"/>
      <p:bldP spid="10277" grpId="0" animBg="1"/>
      <p:bldP spid="10278" grpId="0" animBg="1"/>
      <p:bldP spid="10279" grpId="0" animBg="1"/>
      <p:bldP spid="1028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Number Placeholder 3"/>
          <p:cNvSpPr>
            <a:spLocks noGrp="1"/>
          </p:cNvSpPr>
          <p:nvPr>
            <p:ph type="sldNum" sz="quarter" idx="4294967295"/>
          </p:nvPr>
        </p:nvSpPr>
        <p:spPr bwMode="auto">
          <a:xfrm>
            <a:off x="6959600" y="6537325"/>
            <a:ext cx="2133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r"/>
            <a:r>
              <a:rPr lang="en-US" altLang="en-US" sz="1400"/>
              <a:t>12-</a:t>
            </a:r>
            <a:fld id="{5CA40991-8702-4BB8-8D7A-EC93DF4FE306}" type="slidenum">
              <a:rPr lang="en-US" altLang="en-US" sz="1400"/>
              <a:pPr algn="r"/>
              <a:t>130</a:t>
            </a:fld>
            <a:r>
              <a:rPr lang="en-US" altLang="en-US" sz="1400"/>
              <a:t>-S290-EP</a:t>
            </a:r>
          </a:p>
        </p:txBody>
      </p:sp>
      <p:pic>
        <p:nvPicPr>
          <p:cNvPr id="128003" name="Picture 2" descr="bluegreen swirl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96388"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4" name="Rectangle 3"/>
          <p:cNvSpPr>
            <a:spLocks noChangeArrowheads="1"/>
          </p:cNvSpPr>
          <p:nvPr/>
        </p:nvSpPr>
        <p:spPr bwMode="auto">
          <a:xfrm>
            <a:off x="2514600" y="990600"/>
            <a:ext cx="6096000" cy="5334000"/>
          </a:xfrm>
          <a:prstGeom prst="rect">
            <a:avLst/>
          </a:prstGeom>
          <a:solidFill>
            <a:schemeClr val="bg1"/>
          </a:solidFill>
          <a:ln w="25400">
            <a:solidFill>
              <a:schemeClr val="tx1"/>
            </a:solidFill>
            <a:miter lim="800000"/>
            <a:headEnd/>
            <a:tailEnd/>
          </a:ln>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p>
        </p:txBody>
      </p:sp>
      <p:sp>
        <p:nvSpPr>
          <p:cNvPr id="128005" name="Rectangle 4"/>
          <p:cNvSpPr>
            <a:spLocks noChangeArrowheads="1"/>
          </p:cNvSpPr>
          <p:nvPr/>
        </p:nvSpPr>
        <p:spPr bwMode="auto">
          <a:xfrm>
            <a:off x="790575" y="234950"/>
            <a:ext cx="777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r>
              <a:rPr lang="en-US" altLang="en-US" sz="3600" b="1"/>
              <a:t>ROS-Ratio Table</a:t>
            </a:r>
          </a:p>
        </p:txBody>
      </p:sp>
      <p:sp>
        <p:nvSpPr>
          <p:cNvPr id="281605" name="Oval 5"/>
          <p:cNvSpPr>
            <a:spLocks noChangeArrowheads="1"/>
          </p:cNvSpPr>
          <p:nvPr/>
        </p:nvSpPr>
        <p:spPr bwMode="auto">
          <a:xfrm>
            <a:off x="2667000" y="3124200"/>
            <a:ext cx="533400" cy="228600"/>
          </a:xfrm>
          <a:prstGeom prst="ellipse">
            <a:avLst/>
          </a:prstGeom>
          <a:noFill/>
          <a:ln w="3810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p>
        </p:txBody>
      </p:sp>
      <p:sp>
        <p:nvSpPr>
          <p:cNvPr id="281606" name="Oval 6"/>
          <p:cNvSpPr>
            <a:spLocks noChangeArrowheads="1"/>
          </p:cNvSpPr>
          <p:nvPr/>
        </p:nvSpPr>
        <p:spPr bwMode="auto">
          <a:xfrm>
            <a:off x="4343400" y="1219200"/>
            <a:ext cx="685800" cy="685800"/>
          </a:xfrm>
          <a:prstGeom prst="ellipse">
            <a:avLst/>
          </a:prstGeom>
          <a:noFill/>
          <a:ln w="3810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p>
        </p:txBody>
      </p:sp>
      <p:sp>
        <p:nvSpPr>
          <p:cNvPr id="281607" name="Oval 7"/>
          <p:cNvSpPr>
            <a:spLocks noChangeArrowheads="1"/>
          </p:cNvSpPr>
          <p:nvPr/>
        </p:nvSpPr>
        <p:spPr bwMode="auto">
          <a:xfrm>
            <a:off x="4419600" y="3048000"/>
            <a:ext cx="533400" cy="304800"/>
          </a:xfrm>
          <a:prstGeom prst="ellipse">
            <a:avLst/>
          </a:prstGeom>
          <a:noFill/>
          <a:ln w="38100">
            <a:solidFill>
              <a:srgbClr val="FF9933"/>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p>
        </p:txBody>
      </p:sp>
      <p:sp>
        <p:nvSpPr>
          <p:cNvPr id="128009" name="Line 8"/>
          <p:cNvSpPr>
            <a:spLocks noChangeShapeType="1"/>
          </p:cNvSpPr>
          <p:nvPr/>
        </p:nvSpPr>
        <p:spPr bwMode="auto">
          <a:xfrm>
            <a:off x="6858000" y="990600"/>
            <a:ext cx="0" cy="53340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1609" name="Text Box 9"/>
          <p:cNvSpPr txBox="1">
            <a:spLocks noChangeArrowheads="1"/>
          </p:cNvSpPr>
          <p:nvPr/>
        </p:nvSpPr>
        <p:spPr bwMode="auto">
          <a:xfrm>
            <a:off x="4267200" y="990600"/>
            <a:ext cx="2432050" cy="284163"/>
          </a:xfrm>
          <a:prstGeom prst="rect">
            <a:avLst/>
          </a:prstGeom>
          <a:noFill/>
          <a:ln w="9525">
            <a:solidFill>
              <a:schemeClr val="tx1"/>
            </a:solidFill>
            <a:miter lim="800000"/>
            <a:headEnd/>
            <a:tailEnd/>
          </a:ln>
          <a:effec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t>EWS biggest in </a:t>
            </a:r>
            <a:r>
              <a:rPr lang="en-US" altLang="en-US" sz="1200" b="1">
                <a:effectLst>
                  <a:outerShdw blurRad="38100" dist="38100" dir="2700000" algn="tl">
                    <a:srgbClr val="C0C0C0"/>
                  </a:outerShdw>
                </a:effectLst>
              </a:rPr>
              <a:t>faster</a:t>
            </a:r>
            <a:r>
              <a:rPr lang="en-US" altLang="en-US" sz="1200" b="1"/>
              <a:t> fuel type</a:t>
            </a:r>
          </a:p>
        </p:txBody>
      </p:sp>
      <p:sp>
        <p:nvSpPr>
          <p:cNvPr id="128011" name="Text Box 10"/>
          <p:cNvSpPr txBox="1">
            <a:spLocks noChangeArrowheads="1"/>
          </p:cNvSpPr>
          <p:nvPr/>
        </p:nvSpPr>
        <p:spPr bwMode="auto">
          <a:xfrm>
            <a:off x="7010400" y="990600"/>
            <a:ext cx="1501775" cy="2841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t>EWS less in grass</a:t>
            </a:r>
          </a:p>
        </p:txBody>
      </p:sp>
      <p:sp>
        <p:nvSpPr>
          <p:cNvPr id="128014" name="Text Box 13"/>
          <p:cNvSpPr txBox="1">
            <a:spLocks noChangeArrowheads="1"/>
          </p:cNvSpPr>
          <p:nvPr/>
        </p:nvSpPr>
        <p:spPr bwMode="auto">
          <a:xfrm>
            <a:off x="3473450" y="1417638"/>
            <a:ext cx="717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r>
              <a:rPr lang="en-US" altLang="en-US" sz="1200" b="1"/>
              <a:t>No fuel</a:t>
            </a:r>
          </a:p>
          <a:p>
            <a:pPr algn="ctr" eaLnBrk="1" hangingPunct="1"/>
            <a:r>
              <a:rPr lang="en-US" altLang="en-US" sz="1200" b="1"/>
              <a:t>change</a:t>
            </a:r>
          </a:p>
        </p:txBody>
      </p:sp>
      <p:sp>
        <p:nvSpPr>
          <p:cNvPr id="281614" name="Text Box 14"/>
          <p:cNvSpPr txBox="1">
            <a:spLocks noChangeArrowheads="1"/>
          </p:cNvSpPr>
          <p:nvPr/>
        </p:nvSpPr>
        <p:spPr bwMode="auto">
          <a:xfrm>
            <a:off x="4343400" y="1265238"/>
            <a:ext cx="709613" cy="639762"/>
          </a:xfrm>
          <a:prstGeom prst="rect">
            <a:avLst/>
          </a:prstGeom>
          <a:noFill/>
          <a:ln w="9525">
            <a:noFill/>
            <a:miter lim="800000"/>
            <a:headEnd/>
            <a:tailEnd/>
          </a:ln>
          <a:effec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t>Litter</a:t>
            </a:r>
          </a:p>
          <a:p>
            <a:pPr eaLnBrk="1" hangingPunct="1"/>
            <a:r>
              <a:rPr lang="en-US" altLang="en-US" sz="1200" b="1"/>
              <a:t>to/from</a:t>
            </a:r>
          </a:p>
          <a:p>
            <a:pPr eaLnBrk="1" hangingPunct="1"/>
            <a:r>
              <a:rPr lang="en-US" altLang="en-US" sz="1200" b="1">
                <a:effectLst>
                  <a:outerShdw blurRad="38100" dist="38100" dir="2700000" algn="tl">
                    <a:srgbClr val="C0C0C0"/>
                  </a:outerShdw>
                </a:effectLst>
              </a:rPr>
              <a:t>Crown</a:t>
            </a:r>
          </a:p>
        </p:txBody>
      </p:sp>
      <p:sp>
        <p:nvSpPr>
          <p:cNvPr id="281615" name="Text Box 15"/>
          <p:cNvSpPr txBox="1">
            <a:spLocks noChangeArrowheads="1"/>
          </p:cNvSpPr>
          <p:nvPr/>
        </p:nvSpPr>
        <p:spPr bwMode="auto">
          <a:xfrm>
            <a:off x="5257800" y="1265238"/>
            <a:ext cx="709613" cy="639762"/>
          </a:xfrm>
          <a:prstGeom prst="rect">
            <a:avLst/>
          </a:prstGeom>
          <a:noFill/>
          <a:ln w="9525">
            <a:noFill/>
            <a:miter lim="800000"/>
            <a:headEnd/>
            <a:tailEnd/>
          </a:ln>
          <a:effec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t>Litter</a:t>
            </a:r>
          </a:p>
          <a:p>
            <a:pPr eaLnBrk="1" hangingPunct="1"/>
            <a:r>
              <a:rPr lang="en-US" altLang="en-US" sz="1200" b="1"/>
              <a:t>to/from</a:t>
            </a:r>
          </a:p>
          <a:p>
            <a:pPr eaLnBrk="1" hangingPunct="1"/>
            <a:r>
              <a:rPr lang="en-US" altLang="en-US" sz="1200" b="1">
                <a:effectLst>
                  <a:outerShdw blurRad="38100" dist="38100" dir="2700000" algn="tl">
                    <a:srgbClr val="C0C0C0"/>
                  </a:outerShdw>
                </a:effectLst>
              </a:rPr>
              <a:t>Grass</a:t>
            </a:r>
          </a:p>
        </p:txBody>
      </p:sp>
      <p:sp>
        <p:nvSpPr>
          <p:cNvPr id="281616" name="Text Box 16"/>
          <p:cNvSpPr txBox="1">
            <a:spLocks noChangeArrowheads="1"/>
          </p:cNvSpPr>
          <p:nvPr/>
        </p:nvSpPr>
        <p:spPr bwMode="auto">
          <a:xfrm>
            <a:off x="6096000" y="1265238"/>
            <a:ext cx="709613" cy="639762"/>
          </a:xfrm>
          <a:prstGeom prst="rect">
            <a:avLst/>
          </a:prstGeom>
          <a:noFill/>
          <a:ln w="9525">
            <a:noFill/>
            <a:miter lim="800000"/>
            <a:headEnd/>
            <a:tailEnd/>
          </a:ln>
          <a:effec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t>Crown</a:t>
            </a:r>
          </a:p>
          <a:p>
            <a:pPr eaLnBrk="1" hangingPunct="1"/>
            <a:r>
              <a:rPr lang="en-US" altLang="en-US" sz="1200" b="1"/>
              <a:t>to/from</a:t>
            </a:r>
          </a:p>
          <a:p>
            <a:pPr eaLnBrk="1" hangingPunct="1"/>
            <a:r>
              <a:rPr lang="en-US" altLang="en-US" sz="1200" b="1">
                <a:effectLst>
                  <a:outerShdw blurRad="38100" dist="38100" dir="2700000" algn="tl">
                    <a:srgbClr val="C0C0C0"/>
                  </a:outerShdw>
                </a:effectLst>
              </a:rPr>
              <a:t>Grass</a:t>
            </a:r>
          </a:p>
        </p:txBody>
      </p:sp>
      <p:sp>
        <p:nvSpPr>
          <p:cNvPr id="128018" name="Text Box 17"/>
          <p:cNvSpPr txBox="1">
            <a:spLocks noChangeArrowheads="1"/>
          </p:cNvSpPr>
          <p:nvPr/>
        </p:nvSpPr>
        <p:spPr bwMode="auto">
          <a:xfrm>
            <a:off x="2667000" y="1417638"/>
            <a:ext cx="5524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t>EWS</a:t>
            </a:r>
          </a:p>
          <a:p>
            <a:pPr eaLnBrk="1" hangingPunct="1"/>
            <a:r>
              <a:rPr lang="en-US" altLang="en-US" sz="1200" b="1"/>
              <a:t>Ratio</a:t>
            </a:r>
          </a:p>
        </p:txBody>
      </p:sp>
      <p:sp>
        <p:nvSpPr>
          <p:cNvPr id="128019" name="Text Box 18"/>
          <p:cNvSpPr txBox="1">
            <a:spLocks noChangeArrowheads="1"/>
          </p:cNvSpPr>
          <p:nvPr/>
        </p:nvSpPr>
        <p:spPr bwMode="auto">
          <a:xfrm>
            <a:off x="6934200" y="1265238"/>
            <a:ext cx="70485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t>Crown</a:t>
            </a:r>
          </a:p>
          <a:p>
            <a:pPr eaLnBrk="1" hangingPunct="1"/>
            <a:r>
              <a:rPr lang="en-US" altLang="en-US" sz="1200" b="1"/>
              <a:t>to/from</a:t>
            </a:r>
          </a:p>
          <a:p>
            <a:pPr eaLnBrk="1" hangingPunct="1"/>
            <a:r>
              <a:rPr lang="en-US" altLang="en-US" sz="1200" b="1"/>
              <a:t>Grass</a:t>
            </a:r>
          </a:p>
        </p:txBody>
      </p:sp>
      <p:sp>
        <p:nvSpPr>
          <p:cNvPr id="128020" name="Text Box 19"/>
          <p:cNvSpPr txBox="1">
            <a:spLocks noChangeArrowheads="1"/>
          </p:cNvSpPr>
          <p:nvPr/>
        </p:nvSpPr>
        <p:spPr bwMode="auto">
          <a:xfrm>
            <a:off x="7848600" y="1265238"/>
            <a:ext cx="70485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t>Litter</a:t>
            </a:r>
          </a:p>
          <a:p>
            <a:pPr eaLnBrk="1" hangingPunct="1"/>
            <a:r>
              <a:rPr lang="en-US" altLang="en-US" sz="1200" b="1"/>
              <a:t>to/from</a:t>
            </a:r>
          </a:p>
          <a:p>
            <a:pPr eaLnBrk="1" hangingPunct="1"/>
            <a:r>
              <a:rPr lang="en-US" altLang="en-US" sz="1200" b="1"/>
              <a:t>Grass</a:t>
            </a:r>
          </a:p>
        </p:txBody>
      </p:sp>
      <p:grpSp>
        <p:nvGrpSpPr>
          <p:cNvPr id="128021" name="Group 159"/>
          <p:cNvGrpSpPr>
            <a:grpSpLocks/>
          </p:cNvGrpSpPr>
          <p:nvPr/>
        </p:nvGrpSpPr>
        <p:grpSpPr bwMode="auto">
          <a:xfrm>
            <a:off x="2514600" y="1968500"/>
            <a:ext cx="6096000" cy="4381500"/>
            <a:chOff x="1584" y="816"/>
            <a:chExt cx="3840" cy="2752"/>
          </a:xfrm>
        </p:grpSpPr>
        <p:sp>
          <p:nvSpPr>
            <p:cNvPr id="128022" name="Rectangle 160"/>
            <p:cNvSpPr>
              <a:spLocks noChangeArrowheads="1"/>
            </p:cNvSpPr>
            <p:nvPr/>
          </p:nvSpPr>
          <p:spPr bwMode="auto">
            <a:xfrm>
              <a:off x="4875" y="3396"/>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10</a:t>
              </a:r>
            </a:p>
          </p:txBody>
        </p:sp>
        <p:sp>
          <p:nvSpPr>
            <p:cNvPr id="128023" name="Rectangle 161"/>
            <p:cNvSpPr>
              <a:spLocks noChangeArrowheads="1"/>
            </p:cNvSpPr>
            <p:nvPr/>
          </p:nvSpPr>
          <p:spPr bwMode="auto">
            <a:xfrm>
              <a:off x="4327" y="3396"/>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40</a:t>
              </a:r>
            </a:p>
          </p:txBody>
        </p:sp>
        <p:sp>
          <p:nvSpPr>
            <p:cNvPr id="128024" name="Rectangle 162"/>
            <p:cNvSpPr>
              <a:spLocks noChangeArrowheads="1"/>
            </p:cNvSpPr>
            <p:nvPr/>
          </p:nvSpPr>
          <p:spPr bwMode="auto">
            <a:xfrm>
              <a:off x="3778" y="3396"/>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endParaRPr lang="en-US" altLang="en-US" sz="1200" b="1"/>
            </a:p>
          </p:txBody>
        </p:sp>
        <p:sp>
          <p:nvSpPr>
            <p:cNvPr id="128025" name="Rectangle 163"/>
            <p:cNvSpPr>
              <a:spLocks noChangeArrowheads="1"/>
            </p:cNvSpPr>
            <p:nvPr/>
          </p:nvSpPr>
          <p:spPr bwMode="auto">
            <a:xfrm>
              <a:off x="3230" y="3396"/>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2200</a:t>
              </a:r>
            </a:p>
          </p:txBody>
        </p:sp>
        <p:sp>
          <p:nvSpPr>
            <p:cNvPr id="128026" name="Rectangle 164"/>
            <p:cNvSpPr>
              <a:spLocks noChangeArrowheads="1"/>
            </p:cNvSpPr>
            <p:nvPr/>
          </p:nvSpPr>
          <p:spPr bwMode="auto">
            <a:xfrm>
              <a:off x="2681" y="3396"/>
              <a:ext cx="549"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500</a:t>
              </a:r>
            </a:p>
          </p:txBody>
        </p:sp>
        <p:sp>
          <p:nvSpPr>
            <p:cNvPr id="128027" name="Rectangle 165"/>
            <p:cNvSpPr>
              <a:spLocks noChangeArrowheads="1"/>
            </p:cNvSpPr>
            <p:nvPr/>
          </p:nvSpPr>
          <p:spPr bwMode="auto">
            <a:xfrm>
              <a:off x="2133" y="3396"/>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140</a:t>
              </a:r>
            </a:p>
          </p:txBody>
        </p:sp>
        <p:sp>
          <p:nvSpPr>
            <p:cNvPr id="128028" name="Rectangle 166"/>
            <p:cNvSpPr>
              <a:spLocks noChangeArrowheads="1"/>
            </p:cNvSpPr>
            <p:nvPr/>
          </p:nvSpPr>
          <p:spPr bwMode="auto">
            <a:xfrm>
              <a:off x="1584" y="3396"/>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60</a:t>
              </a:r>
            </a:p>
          </p:txBody>
        </p:sp>
        <p:sp>
          <p:nvSpPr>
            <p:cNvPr id="128029" name="Rectangle 167"/>
            <p:cNvSpPr>
              <a:spLocks noChangeArrowheads="1"/>
            </p:cNvSpPr>
            <p:nvPr/>
          </p:nvSpPr>
          <p:spPr bwMode="auto">
            <a:xfrm>
              <a:off x="4875" y="3224"/>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8</a:t>
              </a:r>
            </a:p>
          </p:txBody>
        </p:sp>
        <p:sp>
          <p:nvSpPr>
            <p:cNvPr id="128030" name="Rectangle 168"/>
            <p:cNvSpPr>
              <a:spLocks noChangeArrowheads="1"/>
            </p:cNvSpPr>
            <p:nvPr/>
          </p:nvSpPr>
          <p:spPr bwMode="auto">
            <a:xfrm>
              <a:off x="4327" y="3224"/>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30</a:t>
              </a:r>
            </a:p>
          </p:txBody>
        </p:sp>
        <p:sp>
          <p:nvSpPr>
            <p:cNvPr id="128031" name="Rectangle 169"/>
            <p:cNvSpPr>
              <a:spLocks noChangeArrowheads="1"/>
            </p:cNvSpPr>
            <p:nvPr/>
          </p:nvSpPr>
          <p:spPr bwMode="auto">
            <a:xfrm>
              <a:off x="3778" y="3224"/>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endParaRPr lang="en-US" altLang="en-US" sz="1200" b="1"/>
            </a:p>
          </p:txBody>
        </p:sp>
        <p:sp>
          <p:nvSpPr>
            <p:cNvPr id="128032" name="Rectangle 170"/>
            <p:cNvSpPr>
              <a:spLocks noChangeArrowheads="1"/>
            </p:cNvSpPr>
            <p:nvPr/>
          </p:nvSpPr>
          <p:spPr bwMode="auto">
            <a:xfrm>
              <a:off x="3230" y="3224"/>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1800</a:t>
              </a:r>
            </a:p>
          </p:txBody>
        </p:sp>
        <p:sp>
          <p:nvSpPr>
            <p:cNvPr id="128033" name="Rectangle 171"/>
            <p:cNvSpPr>
              <a:spLocks noChangeArrowheads="1"/>
            </p:cNvSpPr>
            <p:nvPr/>
          </p:nvSpPr>
          <p:spPr bwMode="auto">
            <a:xfrm>
              <a:off x="2681" y="3224"/>
              <a:ext cx="549"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400</a:t>
              </a:r>
            </a:p>
          </p:txBody>
        </p:sp>
        <p:sp>
          <p:nvSpPr>
            <p:cNvPr id="128034" name="Rectangle 172"/>
            <p:cNvSpPr>
              <a:spLocks noChangeArrowheads="1"/>
            </p:cNvSpPr>
            <p:nvPr/>
          </p:nvSpPr>
          <p:spPr bwMode="auto">
            <a:xfrm>
              <a:off x="2133" y="3224"/>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110</a:t>
              </a:r>
            </a:p>
          </p:txBody>
        </p:sp>
        <p:sp>
          <p:nvSpPr>
            <p:cNvPr id="128035" name="Rectangle 173"/>
            <p:cNvSpPr>
              <a:spLocks noChangeArrowheads="1"/>
            </p:cNvSpPr>
            <p:nvPr/>
          </p:nvSpPr>
          <p:spPr bwMode="auto">
            <a:xfrm>
              <a:off x="1584" y="3224"/>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50</a:t>
              </a:r>
            </a:p>
          </p:txBody>
        </p:sp>
        <p:sp>
          <p:nvSpPr>
            <p:cNvPr id="128036" name="Rectangle 174"/>
            <p:cNvSpPr>
              <a:spLocks noChangeArrowheads="1"/>
            </p:cNvSpPr>
            <p:nvPr/>
          </p:nvSpPr>
          <p:spPr bwMode="auto">
            <a:xfrm>
              <a:off x="4875" y="3052"/>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6</a:t>
              </a:r>
            </a:p>
          </p:txBody>
        </p:sp>
        <p:sp>
          <p:nvSpPr>
            <p:cNvPr id="128037" name="Rectangle 175"/>
            <p:cNvSpPr>
              <a:spLocks noChangeArrowheads="1"/>
            </p:cNvSpPr>
            <p:nvPr/>
          </p:nvSpPr>
          <p:spPr bwMode="auto">
            <a:xfrm>
              <a:off x="4327" y="3052"/>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25</a:t>
              </a:r>
            </a:p>
          </p:txBody>
        </p:sp>
        <p:sp>
          <p:nvSpPr>
            <p:cNvPr id="128038" name="Rectangle 176"/>
            <p:cNvSpPr>
              <a:spLocks noChangeArrowheads="1"/>
            </p:cNvSpPr>
            <p:nvPr/>
          </p:nvSpPr>
          <p:spPr bwMode="auto">
            <a:xfrm>
              <a:off x="3778" y="3052"/>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endParaRPr lang="en-US" altLang="en-US" sz="1200" b="1"/>
            </a:p>
          </p:txBody>
        </p:sp>
        <p:sp>
          <p:nvSpPr>
            <p:cNvPr id="128039" name="Rectangle 177"/>
            <p:cNvSpPr>
              <a:spLocks noChangeArrowheads="1"/>
            </p:cNvSpPr>
            <p:nvPr/>
          </p:nvSpPr>
          <p:spPr bwMode="auto">
            <a:xfrm>
              <a:off x="3230" y="3052"/>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1300</a:t>
              </a:r>
            </a:p>
          </p:txBody>
        </p:sp>
        <p:sp>
          <p:nvSpPr>
            <p:cNvPr id="128040" name="Rectangle 178"/>
            <p:cNvSpPr>
              <a:spLocks noChangeArrowheads="1"/>
            </p:cNvSpPr>
            <p:nvPr/>
          </p:nvSpPr>
          <p:spPr bwMode="auto">
            <a:xfrm>
              <a:off x="2681" y="3052"/>
              <a:ext cx="549"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300</a:t>
              </a:r>
            </a:p>
          </p:txBody>
        </p:sp>
        <p:sp>
          <p:nvSpPr>
            <p:cNvPr id="128041" name="Rectangle 179"/>
            <p:cNvSpPr>
              <a:spLocks noChangeArrowheads="1"/>
            </p:cNvSpPr>
            <p:nvPr/>
          </p:nvSpPr>
          <p:spPr bwMode="auto">
            <a:xfrm>
              <a:off x="2133" y="3052"/>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80</a:t>
              </a:r>
            </a:p>
          </p:txBody>
        </p:sp>
        <p:sp>
          <p:nvSpPr>
            <p:cNvPr id="128042" name="Rectangle 180"/>
            <p:cNvSpPr>
              <a:spLocks noChangeArrowheads="1"/>
            </p:cNvSpPr>
            <p:nvPr/>
          </p:nvSpPr>
          <p:spPr bwMode="auto">
            <a:xfrm>
              <a:off x="1584" y="3052"/>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40</a:t>
              </a:r>
            </a:p>
          </p:txBody>
        </p:sp>
        <p:sp>
          <p:nvSpPr>
            <p:cNvPr id="128043" name="Rectangle 181"/>
            <p:cNvSpPr>
              <a:spLocks noChangeArrowheads="1"/>
            </p:cNvSpPr>
            <p:nvPr/>
          </p:nvSpPr>
          <p:spPr bwMode="auto">
            <a:xfrm>
              <a:off x="4875" y="2880"/>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4</a:t>
              </a:r>
            </a:p>
          </p:txBody>
        </p:sp>
        <p:sp>
          <p:nvSpPr>
            <p:cNvPr id="128044" name="Rectangle 182"/>
            <p:cNvSpPr>
              <a:spLocks noChangeArrowheads="1"/>
            </p:cNvSpPr>
            <p:nvPr/>
          </p:nvSpPr>
          <p:spPr bwMode="auto">
            <a:xfrm>
              <a:off x="4327" y="2880"/>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17</a:t>
              </a:r>
            </a:p>
          </p:txBody>
        </p:sp>
        <p:sp>
          <p:nvSpPr>
            <p:cNvPr id="128045" name="Rectangle 183"/>
            <p:cNvSpPr>
              <a:spLocks noChangeArrowheads="1"/>
            </p:cNvSpPr>
            <p:nvPr/>
          </p:nvSpPr>
          <p:spPr bwMode="auto">
            <a:xfrm>
              <a:off x="3778" y="2880"/>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endParaRPr lang="en-US" altLang="en-US" sz="1200" b="1"/>
            </a:p>
          </p:txBody>
        </p:sp>
        <p:sp>
          <p:nvSpPr>
            <p:cNvPr id="128046" name="Rectangle 184"/>
            <p:cNvSpPr>
              <a:spLocks noChangeArrowheads="1"/>
            </p:cNvSpPr>
            <p:nvPr/>
          </p:nvSpPr>
          <p:spPr bwMode="auto">
            <a:xfrm>
              <a:off x="3230" y="2880"/>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1000</a:t>
              </a:r>
            </a:p>
          </p:txBody>
        </p:sp>
        <p:sp>
          <p:nvSpPr>
            <p:cNvPr id="128047" name="Rectangle 185"/>
            <p:cNvSpPr>
              <a:spLocks noChangeArrowheads="1"/>
            </p:cNvSpPr>
            <p:nvPr/>
          </p:nvSpPr>
          <p:spPr bwMode="auto">
            <a:xfrm>
              <a:off x="2681" y="2880"/>
              <a:ext cx="549"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220</a:t>
              </a:r>
            </a:p>
          </p:txBody>
        </p:sp>
        <p:sp>
          <p:nvSpPr>
            <p:cNvPr id="128048" name="Rectangle 186"/>
            <p:cNvSpPr>
              <a:spLocks noChangeArrowheads="1"/>
            </p:cNvSpPr>
            <p:nvPr/>
          </p:nvSpPr>
          <p:spPr bwMode="auto">
            <a:xfrm>
              <a:off x="2133" y="2880"/>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60</a:t>
              </a:r>
            </a:p>
          </p:txBody>
        </p:sp>
        <p:sp>
          <p:nvSpPr>
            <p:cNvPr id="128049" name="Rectangle 187"/>
            <p:cNvSpPr>
              <a:spLocks noChangeArrowheads="1"/>
            </p:cNvSpPr>
            <p:nvPr/>
          </p:nvSpPr>
          <p:spPr bwMode="auto">
            <a:xfrm>
              <a:off x="1584" y="2880"/>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30</a:t>
              </a:r>
            </a:p>
          </p:txBody>
        </p:sp>
        <p:sp>
          <p:nvSpPr>
            <p:cNvPr id="128050" name="Rectangle 188"/>
            <p:cNvSpPr>
              <a:spLocks noChangeArrowheads="1"/>
            </p:cNvSpPr>
            <p:nvPr/>
          </p:nvSpPr>
          <p:spPr bwMode="auto">
            <a:xfrm>
              <a:off x="4875" y="2708"/>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a:t>
              </a:r>
            </a:p>
          </p:txBody>
        </p:sp>
        <p:sp>
          <p:nvSpPr>
            <p:cNvPr id="128051" name="Rectangle 189"/>
            <p:cNvSpPr>
              <a:spLocks noChangeArrowheads="1"/>
            </p:cNvSpPr>
            <p:nvPr/>
          </p:nvSpPr>
          <p:spPr bwMode="auto">
            <a:xfrm>
              <a:off x="4327" y="2708"/>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13</a:t>
              </a:r>
            </a:p>
          </p:txBody>
        </p:sp>
        <p:sp>
          <p:nvSpPr>
            <p:cNvPr id="128052" name="Rectangle 190"/>
            <p:cNvSpPr>
              <a:spLocks noChangeArrowheads="1"/>
            </p:cNvSpPr>
            <p:nvPr/>
          </p:nvSpPr>
          <p:spPr bwMode="auto">
            <a:xfrm>
              <a:off x="3778" y="2708"/>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endParaRPr lang="en-US" altLang="en-US" sz="1200" b="1"/>
            </a:p>
          </p:txBody>
        </p:sp>
        <p:sp>
          <p:nvSpPr>
            <p:cNvPr id="128053" name="Rectangle 191"/>
            <p:cNvSpPr>
              <a:spLocks noChangeArrowheads="1"/>
            </p:cNvSpPr>
            <p:nvPr/>
          </p:nvSpPr>
          <p:spPr bwMode="auto">
            <a:xfrm>
              <a:off x="3230" y="2708"/>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700</a:t>
              </a:r>
            </a:p>
          </p:txBody>
        </p:sp>
        <p:sp>
          <p:nvSpPr>
            <p:cNvPr id="128054" name="Rectangle 192"/>
            <p:cNvSpPr>
              <a:spLocks noChangeArrowheads="1"/>
            </p:cNvSpPr>
            <p:nvPr/>
          </p:nvSpPr>
          <p:spPr bwMode="auto">
            <a:xfrm>
              <a:off x="2681" y="2708"/>
              <a:ext cx="549"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180</a:t>
              </a:r>
            </a:p>
          </p:txBody>
        </p:sp>
        <p:sp>
          <p:nvSpPr>
            <p:cNvPr id="128055" name="Rectangle 193"/>
            <p:cNvSpPr>
              <a:spLocks noChangeArrowheads="1"/>
            </p:cNvSpPr>
            <p:nvPr/>
          </p:nvSpPr>
          <p:spPr bwMode="auto">
            <a:xfrm>
              <a:off x="2133" y="2708"/>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50</a:t>
              </a:r>
            </a:p>
          </p:txBody>
        </p:sp>
        <p:sp>
          <p:nvSpPr>
            <p:cNvPr id="128056" name="Rectangle 194"/>
            <p:cNvSpPr>
              <a:spLocks noChangeArrowheads="1"/>
            </p:cNvSpPr>
            <p:nvPr/>
          </p:nvSpPr>
          <p:spPr bwMode="auto">
            <a:xfrm>
              <a:off x="1584" y="2708"/>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24</a:t>
              </a:r>
            </a:p>
          </p:txBody>
        </p:sp>
        <p:sp>
          <p:nvSpPr>
            <p:cNvPr id="128057" name="Rectangle 195"/>
            <p:cNvSpPr>
              <a:spLocks noChangeArrowheads="1"/>
            </p:cNvSpPr>
            <p:nvPr/>
          </p:nvSpPr>
          <p:spPr bwMode="auto">
            <a:xfrm>
              <a:off x="4875" y="2536"/>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a:t>
              </a:r>
            </a:p>
          </p:txBody>
        </p:sp>
        <p:sp>
          <p:nvSpPr>
            <p:cNvPr id="128058" name="Rectangle 196"/>
            <p:cNvSpPr>
              <a:spLocks noChangeArrowheads="1"/>
            </p:cNvSpPr>
            <p:nvPr/>
          </p:nvSpPr>
          <p:spPr bwMode="auto">
            <a:xfrm>
              <a:off x="4327" y="2536"/>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10</a:t>
              </a:r>
            </a:p>
          </p:txBody>
        </p:sp>
        <p:sp>
          <p:nvSpPr>
            <p:cNvPr id="128059" name="Rectangle 197"/>
            <p:cNvSpPr>
              <a:spLocks noChangeArrowheads="1"/>
            </p:cNvSpPr>
            <p:nvPr/>
          </p:nvSpPr>
          <p:spPr bwMode="auto">
            <a:xfrm>
              <a:off x="3778" y="2536"/>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endParaRPr lang="en-US" altLang="en-US" sz="1200" b="1"/>
            </a:p>
          </p:txBody>
        </p:sp>
        <p:sp>
          <p:nvSpPr>
            <p:cNvPr id="128060" name="Rectangle 198"/>
            <p:cNvSpPr>
              <a:spLocks noChangeArrowheads="1"/>
            </p:cNvSpPr>
            <p:nvPr/>
          </p:nvSpPr>
          <p:spPr bwMode="auto">
            <a:xfrm>
              <a:off x="3230" y="2536"/>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600</a:t>
              </a:r>
            </a:p>
          </p:txBody>
        </p:sp>
        <p:sp>
          <p:nvSpPr>
            <p:cNvPr id="128061" name="Rectangle 199"/>
            <p:cNvSpPr>
              <a:spLocks noChangeArrowheads="1"/>
            </p:cNvSpPr>
            <p:nvPr/>
          </p:nvSpPr>
          <p:spPr bwMode="auto">
            <a:xfrm>
              <a:off x="2681" y="2536"/>
              <a:ext cx="549"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140</a:t>
              </a:r>
            </a:p>
          </p:txBody>
        </p:sp>
        <p:sp>
          <p:nvSpPr>
            <p:cNvPr id="128062" name="Rectangle 200"/>
            <p:cNvSpPr>
              <a:spLocks noChangeArrowheads="1"/>
            </p:cNvSpPr>
            <p:nvPr/>
          </p:nvSpPr>
          <p:spPr bwMode="auto">
            <a:xfrm>
              <a:off x="2133" y="2536"/>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40</a:t>
              </a:r>
            </a:p>
          </p:txBody>
        </p:sp>
        <p:sp>
          <p:nvSpPr>
            <p:cNvPr id="128063" name="Rectangle 201"/>
            <p:cNvSpPr>
              <a:spLocks noChangeArrowheads="1"/>
            </p:cNvSpPr>
            <p:nvPr/>
          </p:nvSpPr>
          <p:spPr bwMode="auto">
            <a:xfrm>
              <a:off x="1584" y="2536"/>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20</a:t>
              </a:r>
            </a:p>
          </p:txBody>
        </p:sp>
        <p:sp>
          <p:nvSpPr>
            <p:cNvPr id="128064" name="Rectangle 202"/>
            <p:cNvSpPr>
              <a:spLocks noChangeArrowheads="1"/>
            </p:cNvSpPr>
            <p:nvPr/>
          </p:nvSpPr>
          <p:spPr bwMode="auto">
            <a:xfrm>
              <a:off x="4875" y="2364"/>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a:t>
              </a:r>
            </a:p>
          </p:txBody>
        </p:sp>
        <p:sp>
          <p:nvSpPr>
            <p:cNvPr id="128065" name="Rectangle 203"/>
            <p:cNvSpPr>
              <a:spLocks noChangeArrowheads="1"/>
            </p:cNvSpPr>
            <p:nvPr/>
          </p:nvSpPr>
          <p:spPr bwMode="auto">
            <a:xfrm>
              <a:off x="4327" y="2364"/>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8</a:t>
              </a:r>
            </a:p>
          </p:txBody>
        </p:sp>
        <p:sp>
          <p:nvSpPr>
            <p:cNvPr id="128066" name="Rectangle 204"/>
            <p:cNvSpPr>
              <a:spLocks noChangeArrowheads="1"/>
            </p:cNvSpPr>
            <p:nvPr/>
          </p:nvSpPr>
          <p:spPr bwMode="auto">
            <a:xfrm>
              <a:off x="3778" y="2364"/>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endParaRPr lang="en-US" altLang="en-US" sz="1200" b="1"/>
            </a:p>
          </p:txBody>
        </p:sp>
        <p:sp>
          <p:nvSpPr>
            <p:cNvPr id="128067" name="Rectangle 205"/>
            <p:cNvSpPr>
              <a:spLocks noChangeArrowheads="1"/>
            </p:cNvSpPr>
            <p:nvPr/>
          </p:nvSpPr>
          <p:spPr bwMode="auto">
            <a:xfrm>
              <a:off x="3230" y="2364"/>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440</a:t>
              </a:r>
            </a:p>
          </p:txBody>
        </p:sp>
        <p:sp>
          <p:nvSpPr>
            <p:cNvPr id="128068" name="Rectangle 206"/>
            <p:cNvSpPr>
              <a:spLocks noChangeArrowheads="1"/>
            </p:cNvSpPr>
            <p:nvPr/>
          </p:nvSpPr>
          <p:spPr bwMode="auto">
            <a:xfrm>
              <a:off x="2681" y="2364"/>
              <a:ext cx="549"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100</a:t>
              </a:r>
            </a:p>
          </p:txBody>
        </p:sp>
        <p:sp>
          <p:nvSpPr>
            <p:cNvPr id="128069" name="Rectangle 207"/>
            <p:cNvSpPr>
              <a:spLocks noChangeArrowheads="1"/>
            </p:cNvSpPr>
            <p:nvPr/>
          </p:nvSpPr>
          <p:spPr bwMode="auto">
            <a:xfrm>
              <a:off x="2133" y="2364"/>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30</a:t>
              </a:r>
            </a:p>
          </p:txBody>
        </p:sp>
        <p:sp>
          <p:nvSpPr>
            <p:cNvPr id="128070" name="Rectangle 208"/>
            <p:cNvSpPr>
              <a:spLocks noChangeArrowheads="1"/>
            </p:cNvSpPr>
            <p:nvPr/>
          </p:nvSpPr>
          <p:spPr bwMode="auto">
            <a:xfrm>
              <a:off x="1584" y="2364"/>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16</a:t>
              </a:r>
            </a:p>
          </p:txBody>
        </p:sp>
        <p:sp>
          <p:nvSpPr>
            <p:cNvPr id="128071" name="Rectangle 209"/>
            <p:cNvSpPr>
              <a:spLocks noChangeArrowheads="1"/>
            </p:cNvSpPr>
            <p:nvPr/>
          </p:nvSpPr>
          <p:spPr bwMode="auto">
            <a:xfrm>
              <a:off x="4875" y="2192"/>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1.5</a:t>
              </a:r>
            </a:p>
          </p:txBody>
        </p:sp>
        <p:sp>
          <p:nvSpPr>
            <p:cNvPr id="128072" name="Rectangle 210"/>
            <p:cNvSpPr>
              <a:spLocks noChangeArrowheads="1"/>
            </p:cNvSpPr>
            <p:nvPr/>
          </p:nvSpPr>
          <p:spPr bwMode="auto">
            <a:xfrm>
              <a:off x="4327" y="2192"/>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6</a:t>
              </a:r>
            </a:p>
          </p:txBody>
        </p:sp>
        <p:sp>
          <p:nvSpPr>
            <p:cNvPr id="128073" name="Rectangle 211"/>
            <p:cNvSpPr>
              <a:spLocks noChangeArrowheads="1"/>
            </p:cNvSpPr>
            <p:nvPr/>
          </p:nvSpPr>
          <p:spPr bwMode="auto">
            <a:xfrm>
              <a:off x="3778" y="2192"/>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endParaRPr lang="en-US" altLang="en-US" sz="1200" b="1"/>
            </a:p>
          </p:txBody>
        </p:sp>
        <p:sp>
          <p:nvSpPr>
            <p:cNvPr id="128074" name="Rectangle 212"/>
            <p:cNvSpPr>
              <a:spLocks noChangeArrowheads="1"/>
            </p:cNvSpPr>
            <p:nvPr/>
          </p:nvSpPr>
          <p:spPr bwMode="auto">
            <a:xfrm>
              <a:off x="3230" y="2192"/>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300</a:t>
              </a:r>
            </a:p>
          </p:txBody>
        </p:sp>
        <p:sp>
          <p:nvSpPr>
            <p:cNvPr id="128075" name="Rectangle 213"/>
            <p:cNvSpPr>
              <a:spLocks noChangeArrowheads="1"/>
            </p:cNvSpPr>
            <p:nvPr/>
          </p:nvSpPr>
          <p:spPr bwMode="auto">
            <a:xfrm>
              <a:off x="2681" y="2192"/>
              <a:ext cx="549"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80</a:t>
              </a:r>
            </a:p>
          </p:txBody>
        </p:sp>
        <p:sp>
          <p:nvSpPr>
            <p:cNvPr id="128076" name="Rectangle 214"/>
            <p:cNvSpPr>
              <a:spLocks noChangeArrowheads="1"/>
            </p:cNvSpPr>
            <p:nvPr/>
          </p:nvSpPr>
          <p:spPr bwMode="auto">
            <a:xfrm>
              <a:off x="2133" y="2192"/>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20</a:t>
              </a:r>
            </a:p>
          </p:txBody>
        </p:sp>
        <p:sp>
          <p:nvSpPr>
            <p:cNvPr id="128077" name="Rectangle 215"/>
            <p:cNvSpPr>
              <a:spLocks noChangeArrowheads="1"/>
            </p:cNvSpPr>
            <p:nvPr/>
          </p:nvSpPr>
          <p:spPr bwMode="auto">
            <a:xfrm>
              <a:off x="1584" y="2192"/>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12</a:t>
              </a:r>
            </a:p>
          </p:txBody>
        </p:sp>
        <p:sp>
          <p:nvSpPr>
            <p:cNvPr id="128078" name="Rectangle 216"/>
            <p:cNvSpPr>
              <a:spLocks noChangeArrowheads="1"/>
            </p:cNvSpPr>
            <p:nvPr/>
          </p:nvSpPr>
          <p:spPr bwMode="auto">
            <a:xfrm>
              <a:off x="4875" y="2020"/>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a:t>
              </a:r>
            </a:p>
          </p:txBody>
        </p:sp>
        <p:sp>
          <p:nvSpPr>
            <p:cNvPr id="128079" name="Rectangle 217"/>
            <p:cNvSpPr>
              <a:spLocks noChangeArrowheads="1"/>
            </p:cNvSpPr>
            <p:nvPr/>
          </p:nvSpPr>
          <p:spPr bwMode="auto">
            <a:xfrm>
              <a:off x="4327" y="2020"/>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5</a:t>
              </a:r>
            </a:p>
          </p:txBody>
        </p:sp>
        <p:sp>
          <p:nvSpPr>
            <p:cNvPr id="128080" name="Rectangle 218"/>
            <p:cNvSpPr>
              <a:spLocks noChangeArrowheads="1"/>
            </p:cNvSpPr>
            <p:nvPr/>
          </p:nvSpPr>
          <p:spPr bwMode="auto">
            <a:xfrm>
              <a:off x="3778" y="2020"/>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endParaRPr lang="en-US" altLang="en-US" sz="1200" b="1"/>
            </a:p>
          </p:txBody>
        </p:sp>
        <p:sp>
          <p:nvSpPr>
            <p:cNvPr id="128081" name="Rectangle 219"/>
            <p:cNvSpPr>
              <a:spLocks noChangeArrowheads="1"/>
            </p:cNvSpPr>
            <p:nvPr/>
          </p:nvSpPr>
          <p:spPr bwMode="auto">
            <a:xfrm>
              <a:off x="3230" y="2020"/>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240</a:t>
              </a:r>
            </a:p>
          </p:txBody>
        </p:sp>
        <p:sp>
          <p:nvSpPr>
            <p:cNvPr id="128082" name="Rectangle 220"/>
            <p:cNvSpPr>
              <a:spLocks noChangeArrowheads="1"/>
            </p:cNvSpPr>
            <p:nvPr/>
          </p:nvSpPr>
          <p:spPr bwMode="auto">
            <a:xfrm>
              <a:off x="2681" y="2020"/>
              <a:ext cx="549"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60</a:t>
              </a:r>
            </a:p>
          </p:txBody>
        </p:sp>
        <p:sp>
          <p:nvSpPr>
            <p:cNvPr id="128083" name="Rectangle 221"/>
            <p:cNvSpPr>
              <a:spLocks noChangeArrowheads="1"/>
            </p:cNvSpPr>
            <p:nvPr/>
          </p:nvSpPr>
          <p:spPr bwMode="auto">
            <a:xfrm>
              <a:off x="2133" y="2020"/>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16</a:t>
              </a:r>
            </a:p>
          </p:txBody>
        </p:sp>
        <p:sp>
          <p:nvSpPr>
            <p:cNvPr id="128084" name="Rectangle 222"/>
            <p:cNvSpPr>
              <a:spLocks noChangeArrowheads="1"/>
            </p:cNvSpPr>
            <p:nvPr/>
          </p:nvSpPr>
          <p:spPr bwMode="auto">
            <a:xfrm>
              <a:off x="1584" y="2020"/>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10</a:t>
              </a:r>
            </a:p>
          </p:txBody>
        </p:sp>
        <p:sp>
          <p:nvSpPr>
            <p:cNvPr id="128085" name="Rectangle 223"/>
            <p:cNvSpPr>
              <a:spLocks noChangeArrowheads="1"/>
            </p:cNvSpPr>
            <p:nvPr/>
          </p:nvSpPr>
          <p:spPr bwMode="auto">
            <a:xfrm>
              <a:off x="4875" y="1848"/>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a:t>
              </a:r>
            </a:p>
          </p:txBody>
        </p:sp>
        <p:sp>
          <p:nvSpPr>
            <p:cNvPr id="128086" name="Rectangle 224"/>
            <p:cNvSpPr>
              <a:spLocks noChangeArrowheads="1"/>
            </p:cNvSpPr>
            <p:nvPr/>
          </p:nvSpPr>
          <p:spPr bwMode="auto">
            <a:xfrm>
              <a:off x="4327" y="1848"/>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4</a:t>
              </a:r>
            </a:p>
          </p:txBody>
        </p:sp>
        <p:sp>
          <p:nvSpPr>
            <p:cNvPr id="128087" name="Rectangle 225"/>
            <p:cNvSpPr>
              <a:spLocks noChangeArrowheads="1"/>
            </p:cNvSpPr>
            <p:nvPr/>
          </p:nvSpPr>
          <p:spPr bwMode="auto">
            <a:xfrm>
              <a:off x="3778" y="1848"/>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endParaRPr lang="en-US" altLang="en-US" sz="1200" b="1"/>
            </a:p>
          </p:txBody>
        </p:sp>
        <p:sp>
          <p:nvSpPr>
            <p:cNvPr id="128088" name="Rectangle 226"/>
            <p:cNvSpPr>
              <a:spLocks noChangeArrowheads="1"/>
            </p:cNvSpPr>
            <p:nvPr/>
          </p:nvSpPr>
          <p:spPr bwMode="auto">
            <a:xfrm>
              <a:off x="3230" y="1848"/>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180</a:t>
              </a:r>
            </a:p>
          </p:txBody>
        </p:sp>
        <p:sp>
          <p:nvSpPr>
            <p:cNvPr id="128089" name="Rectangle 227"/>
            <p:cNvSpPr>
              <a:spLocks noChangeArrowheads="1"/>
            </p:cNvSpPr>
            <p:nvPr/>
          </p:nvSpPr>
          <p:spPr bwMode="auto">
            <a:xfrm>
              <a:off x="2681" y="1848"/>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50</a:t>
              </a:r>
            </a:p>
          </p:txBody>
        </p:sp>
        <p:sp>
          <p:nvSpPr>
            <p:cNvPr id="128090" name="Rectangle 228"/>
            <p:cNvSpPr>
              <a:spLocks noChangeArrowheads="1"/>
            </p:cNvSpPr>
            <p:nvPr/>
          </p:nvSpPr>
          <p:spPr bwMode="auto">
            <a:xfrm>
              <a:off x="2133" y="1848"/>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12</a:t>
              </a:r>
            </a:p>
          </p:txBody>
        </p:sp>
        <p:sp>
          <p:nvSpPr>
            <p:cNvPr id="128091" name="Rectangle 229"/>
            <p:cNvSpPr>
              <a:spLocks noChangeArrowheads="1"/>
            </p:cNvSpPr>
            <p:nvPr/>
          </p:nvSpPr>
          <p:spPr bwMode="auto">
            <a:xfrm>
              <a:off x="1584" y="1848"/>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8</a:t>
              </a:r>
            </a:p>
          </p:txBody>
        </p:sp>
        <p:sp>
          <p:nvSpPr>
            <p:cNvPr id="128092" name="Rectangle 230"/>
            <p:cNvSpPr>
              <a:spLocks noChangeArrowheads="1"/>
            </p:cNvSpPr>
            <p:nvPr/>
          </p:nvSpPr>
          <p:spPr bwMode="auto">
            <a:xfrm>
              <a:off x="4875" y="1676"/>
              <a:ext cx="549" cy="172"/>
            </a:xfrm>
            <a:prstGeom prst="rect">
              <a:avLst/>
            </a:prstGeom>
            <a:solidFill>
              <a:srgbClr val="FFFF66">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a:t>
              </a:r>
            </a:p>
          </p:txBody>
        </p:sp>
        <p:sp>
          <p:nvSpPr>
            <p:cNvPr id="128093" name="Rectangle 231"/>
            <p:cNvSpPr>
              <a:spLocks noChangeArrowheads="1"/>
            </p:cNvSpPr>
            <p:nvPr/>
          </p:nvSpPr>
          <p:spPr bwMode="auto">
            <a:xfrm>
              <a:off x="4327" y="1676"/>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a:t>
              </a:r>
            </a:p>
          </p:txBody>
        </p:sp>
        <p:sp>
          <p:nvSpPr>
            <p:cNvPr id="128094" name="Rectangle 232"/>
            <p:cNvSpPr>
              <a:spLocks noChangeArrowheads="1"/>
            </p:cNvSpPr>
            <p:nvPr/>
          </p:nvSpPr>
          <p:spPr bwMode="auto">
            <a:xfrm>
              <a:off x="3778" y="1676"/>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35</a:t>
              </a:r>
            </a:p>
          </p:txBody>
        </p:sp>
        <p:sp>
          <p:nvSpPr>
            <p:cNvPr id="128095" name="Rectangle 233"/>
            <p:cNvSpPr>
              <a:spLocks noChangeArrowheads="1"/>
            </p:cNvSpPr>
            <p:nvPr/>
          </p:nvSpPr>
          <p:spPr bwMode="auto">
            <a:xfrm>
              <a:off x="3230" y="1676"/>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130</a:t>
              </a:r>
            </a:p>
          </p:txBody>
        </p:sp>
        <p:sp>
          <p:nvSpPr>
            <p:cNvPr id="128096" name="Rectangle 234"/>
            <p:cNvSpPr>
              <a:spLocks noChangeArrowheads="1"/>
            </p:cNvSpPr>
            <p:nvPr/>
          </p:nvSpPr>
          <p:spPr bwMode="auto">
            <a:xfrm>
              <a:off x="2681" y="1676"/>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35</a:t>
              </a:r>
            </a:p>
          </p:txBody>
        </p:sp>
        <p:sp>
          <p:nvSpPr>
            <p:cNvPr id="128097" name="Rectangle 235"/>
            <p:cNvSpPr>
              <a:spLocks noChangeArrowheads="1"/>
            </p:cNvSpPr>
            <p:nvPr/>
          </p:nvSpPr>
          <p:spPr bwMode="auto">
            <a:xfrm>
              <a:off x="2133" y="1676"/>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9</a:t>
              </a:r>
            </a:p>
          </p:txBody>
        </p:sp>
        <p:sp>
          <p:nvSpPr>
            <p:cNvPr id="128098" name="Rectangle 236"/>
            <p:cNvSpPr>
              <a:spLocks noChangeArrowheads="1"/>
            </p:cNvSpPr>
            <p:nvPr/>
          </p:nvSpPr>
          <p:spPr bwMode="auto">
            <a:xfrm>
              <a:off x="1584" y="1676"/>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6</a:t>
              </a:r>
            </a:p>
          </p:txBody>
        </p:sp>
        <p:sp>
          <p:nvSpPr>
            <p:cNvPr id="128099" name="Rectangle 237"/>
            <p:cNvSpPr>
              <a:spLocks noChangeArrowheads="1"/>
            </p:cNvSpPr>
            <p:nvPr/>
          </p:nvSpPr>
          <p:spPr bwMode="auto">
            <a:xfrm>
              <a:off x="4875" y="1504"/>
              <a:ext cx="549" cy="172"/>
            </a:xfrm>
            <a:prstGeom prst="rect">
              <a:avLst/>
            </a:prstGeom>
            <a:solidFill>
              <a:srgbClr val="FFFF66">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a:t>
              </a:r>
            </a:p>
          </p:txBody>
        </p:sp>
        <p:sp>
          <p:nvSpPr>
            <p:cNvPr id="128100" name="Rectangle 238"/>
            <p:cNvSpPr>
              <a:spLocks noChangeArrowheads="1"/>
            </p:cNvSpPr>
            <p:nvPr/>
          </p:nvSpPr>
          <p:spPr bwMode="auto">
            <a:xfrm>
              <a:off x="4327" y="1504"/>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a:t>
              </a:r>
            </a:p>
          </p:txBody>
        </p:sp>
        <p:sp>
          <p:nvSpPr>
            <p:cNvPr id="128101" name="Rectangle 239"/>
            <p:cNvSpPr>
              <a:spLocks noChangeArrowheads="1"/>
            </p:cNvSpPr>
            <p:nvPr/>
          </p:nvSpPr>
          <p:spPr bwMode="auto">
            <a:xfrm>
              <a:off x="3778" y="1504"/>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27</a:t>
              </a:r>
            </a:p>
          </p:txBody>
        </p:sp>
        <p:sp>
          <p:nvSpPr>
            <p:cNvPr id="128102" name="Rectangle 240"/>
            <p:cNvSpPr>
              <a:spLocks noChangeArrowheads="1"/>
            </p:cNvSpPr>
            <p:nvPr/>
          </p:nvSpPr>
          <p:spPr bwMode="auto">
            <a:xfrm>
              <a:off x="3230" y="1504"/>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100</a:t>
              </a:r>
            </a:p>
          </p:txBody>
        </p:sp>
        <p:sp>
          <p:nvSpPr>
            <p:cNvPr id="128103" name="Rectangle 241"/>
            <p:cNvSpPr>
              <a:spLocks noChangeArrowheads="1"/>
            </p:cNvSpPr>
            <p:nvPr/>
          </p:nvSpPr>
          <p:spPr bwMode="auto">
            <a:xfrm>
              <a:off x="2681" y="1504"/>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30</a:t>
              </a:r>
            </a:p>
          </p:txBody>
        </p:sp>
        <p:sp>
          <p:nvSpPr>
            <p:cNvPr id="128104" name="Rectangle 242"/>
            <p:cNvSpPr>
              <a:spLocks noChangeArrowheads="1"/>
            </p:cNvSpPr>
            <p:nvPr/>
          </p:nvSpPr>
          <p:spPr bwMode="auto">
            <a:xfrm>
              <a:off x="2133" y="1504"/>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7</a:t>
              </a:r>
            </a:p>
          </p:txBody>
        </p:sp>
        <p:sp>
          <p:nvSpPr>
            <p:cNvPr id="128105" name="Rectangle 243"/>
            <p:cNvSpPr>
              <a:spLocks noChangeArrowheads="1"/>
            </p:cNvSpPr>
            <p:nvPr/>
          </p:nvSpPr>
          <p:spPr bwMode="auto">
            <a:xfrm>
              <a:off x="1584" y="1504"/>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5</a:t>
              </a:r>
            </a:p>
          </p:txBody>
        </p:sp>
        <p:sp>
          <p:nvSpPr>
            <p:cNvPr id="128106" name="Rectangle 244"/>
            <p:cNvSpPr>
              <a:spLocks noChangeArrowheads="1"/>
            </p:cNvSpPr>
            <p:nvPr/>
          </p:nvSpPr>
          <p:spPr bwMode="auto">
            <a:xfrm>
              <a:off x="4875" y="1332"/>
              <a:ext cx="549" cy="172"/>
            </a:xfrm>
            <a:prstGeom prst="rect">
              <a:avLst/>
            </a:prstGeom>
            <a:solidFill>
              <a:srgbClr val="FFFF66">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a:t>
              </a:r>
            </a:p>
          </p:txBody>
        </p:sp>
        <p:sp>
          <p:nvSpPr>
            <p:cNvPr id="128107" name="Rectangle 245"/>
            <p:cNvSpPr>
              <a:spLocks noChangeArrowheads="1"/>
            </p:cNvSpPr>
            <p:nvPr/>
          </p:nvSpPr>
          <p:spPr bwMode="auto">
            <a:xfrm>
              <a:off x="4327" y="1332"/>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1.5</a:t>
              </a:r>
            </a:p>
          </p:txBody>
        </p:sp>
        <p:sp>
          <p:nvSpPr>
            <p:cNvPr id="128108" name="Rectangle 246"/>
            <p:cNvSpPr>
              <a:spLocks noChangeArrowheads="1"/>
            </p:cNvSpPr>
            <p:nvPr/>
          </p:nvSpPr>
          <p:spPr bwMode="auto">
            <a:xfrm>
              <a:off x="3778" y="1332"/>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20</a:t>
              </a:r>
            </a:p>
          </p:txBody>
        </p:sp>
        <p:sp>
          <p:nvSpPr>
            <p:cNvPr id="128109" name="Rectangle 247"/>
            <p:cNvSpPr>
              <a:spLocks noChangeArrowheads="1"/>
            </p:cNvSpPr>
            <p:nvPr/>
          </p:nvSpPr>
          <p:spPr bwMode="auto">
            <a:xfrm>
              <a:off x="3230" y="1332"/>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80</a:t>
              </a:r>
            </a:p>
          </p:txBody>
        </p:sp>
        <p:sp>
          <p:nvSpPr>
            <p:cNvPr id="128110" name="Rectangle 248"/>
            <p:cNvSpPr>
              <a:spLocks noChangeArrowheads="1"/>
            </p:cNvSpPr>
            <p:nvPr/>
          </p:nvSpPr>
          <p:spPr bwMode="auto">
            <a:xfrm>
              <a:off x="2681" y="1332"/>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20</a:t>
              </a:r>
            </a:p>
          </p:txBody>
        </p:sp>
        <p:sp>
          <p:nvSpPr>
            <p:cNvPr id="128111" name="Rectangle 249"/>
            <p:cNvSpPr>
              <a:spLocks noChangeArrowheads="1"/>
            </p:cNvSpPr>
            <p:nvPr/>
          </p:nvSpPr>
          <p:spPr bwMode="auto">
            <a:xfrm>
              <a:off x="2133" y="1332"/>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5</a:t>
              </a:r>
            </a:p>
          </p:txBody>
        </p:sp>
        <p:sp>
          <p:nvSpPr>
            <p:cNvPr id="128112" name="Rectangle 250"/>
            <p:cNvSpPr>
              <a:spLocks noChangeArrowheads="1"/>
            </p:cNvSpPr>
            <p:nvPr/>
          </p:nvSpPr>
          <p:spPr bwMode="auto">
            <a:xfrm>
              <a:off x="1584" y="1332"/>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4</a:t>
              </a:r>
            </a:p>
          </p:txBody>
        </p:sp>
        <p:sp>
          <p:nvSpPr>
            <p:cNvPr id="128113" name="Rectangle 251"/>
            <p:cNvSpPr>
              <a:spLocks noChangeArrowheads="1"/>
            </p:cNvSpPr>
            <p:nvPr/>
          </p:nvSpPr>
          <p:spPr bwMode="auto">
            <a:xfrm>
              <a:off x="4875" y="1160"/>
              <a:ext cx="549" cy="172"/>
            </a:xfrm>
            <a:prstGeom prst="rect">
              <a:avLst/>
            </a:prstGeom>
            <a:solidFill>
              <a:srgbClr val="FFFF66">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a:t>
              </a:r>
            </a:p>
          </p:txBody>
        </p:sp>
        <p:sp>
          <p:nvSpPr>
            <p:cNvPr id="128114" name="Rectangle 252"/>
            <p:cNvSpPr>
              <a:spLocks noChangeArrowheads="1"/>
            </p:cNvSpPr>
            <p:nvPr/>
          </p:nvSpPr>
          <p:spPr bwMode="auto">
            <a:xfrm>
              <a:off x="4327" y="1160"/>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a:t>
              </a:r>
            </a:p>
          </p:txBody>
        </p:sp>
        <p:sp>
          <p:nvSpPr>
            <p:cNvPr id="128115" name="Rectangle 253"/>
            <p:cNvSpPr>
              <a:spLocks noChangeArrowheads="1"/>
            </p:cNvSpPr>
            <p:nvPr/>
          </p:nvSpPr>
          <p:spPr bwMode="auto">
            <a:xfrm>
              <a:off x="3778" y="1160"/>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13</a:t>
              </a:r>
            </a:p>
          </p:txBody>
        </p:sp>
        <p:sp>
          <p:nvSpPr>
            <p:cNvPr id="128116" name="Rectangle 254"/>
            <p:cNvSpPr>
              <a:spLocks noChangeArrowheads="1"/>
            </p:cNvSpPr>
            <p:nvPr/>
          </p:nvSpPr>
          <p:spPr bwMode="auto">
            <a:xfrm>
              <a:off x="3230" y="1160"/>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60</a:t>
              </a:r>
            </a:p>
          </p:txBody>
        </p:sp>
        <p:sp>
          <p:nvSpPr>
            <p:cNvPr id="128117" name="Rectangle 255"/>
            <p:cNvSpPr>
              <a:spLocks noChangeArrowheads="1"/>
            </p:cNvSpPr>
            <p:nvPr/>
          </p:nvSpPr>
          <p:spPr bwMode="auto">
            <a:xfrm>
              <a:off x="2681" y="1160"/>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15</a:t>
              </a:r>
            </a:p>
          </p:txBody>
        </p:sp>
        <p:sp>
          <p:nvSpPr>
            <p:cNvPr id="128118" name="Rectangle 256"/>
            <p:cNvSpPr>
              <a:spLocks noChangeArrowheads="1"/>
            </p:cNvSpPr>
            <p:nvPr/>
          </p:nvSpPr>
          <p:spPr bwMode="auto">
            <a:xfrm>
              <a:off x="2133" y="1160"/>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4</a:t>
              </a:r>
            </a:p>
          </p:txBody>
        </p:sp>
        <p:sp>
          <p:nvSpPr>
            <p:cNvPr id="128119" name="Rectangle 257"/>
            <p:cNvSpPr>
              <a:spLocks noChangeArrowheads="1"/>
            </p:cNvSpPr>
            <p:nvPr/>
          </p:nvSpPr>
          <p:spPr bwMode="auto">
            <a:xfrm>
              <a:off x="1584" y="1160"/>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a:t>
              </a:r>
            </a:p>
          </p:txBody>
        </p:sp>
        <p:sp>
          <p:nvSpPr>
            <p:cNvPr id="128120" name="Rectangle 258"/>
            <p:cNvSpPr>
              <a:spLocks noChangeArrowheads="1"/>
            </p:cNvSpPr>
            <p:nvPr/>
          </p:nvSpPr>
          <p:spPr bwMode="auto">
            <a:xfrm>
              <a:off x="4875" y="988"/>
              <a:ext cx="549" cy="172"/>
            </a:xfrm>
            <a:prstGeom prst="rect">
              <a:avLst/>
            </a:prstGeom>
            <a:solidFill>
              <a:srgbClr val="FFFF66">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5</a:t>
              </a:r>
            </a:p>
          </p:txBody>
        </p:sp>
        <p:sp>
          <p:nvSpPr>
            <p:cNvPr id="128121" name="Rectangle 259"/>
            <p:cNvSpPr>
              <a:spLocks noChangeArrowheads="1"/>
            </p:cNvSpPr>
            <p:nvPr/>
          </p:nvSpPr>
          <p:spPr bwMode="auto">
            <a:xfrm>
              <a:off x="4327" y="988"/>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a:t>
              </a:r>
            </a:p>
          </p:txBody>
        </p:sp>
        <p:sp>
          <p:nvSpPr>
            <p:cNvPr id="128122" name="Rectangle 260"/>
            <p:cNvSpPr>
              <a:spLocks noChangeArrowheads="1"/>
            </p:cNvSpPr>
            <p:nvPr/>
          </p:nvSpPr>
          <p:spPr bwMode="auto">
            <a:xfrm>
              <a:off x="3778" y="988"/>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8</a:t>
              </a:r>
            </a:p>
          </p:txBody>
        </p:sp>
        <p:sp>
          <p:nvSpPr>
            <p:cNvPr id="128123" name="Rectangle 261"/>
            <p:cNvSpPr>
              <a:spLocks noChangeArrowheads="1"/>
            </p:cNvSpPr>
            <p:nvPr/>
          </p:nvSpPr>
          <p:spPr bwMode="auto">
            <a:xfrm>
              <a:off x="3230" y="988"/>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30</a:t>
              </a:r>
            </a:p>
          </p:txBody>
        </p:sp>
        <p:sp>
          <p:nvSpPr>
            <p:cNvPr id="128124" name="Rectangle 262"/>
            <p:cNvSpPr>
              <a:spLocks noChangeArrowheads="1"/>
            </p:cNvSpPr>
            <p:nvPr/>
          </p:nvSpPr>
          <p:spPr bwMode="auto">
            <a:xfrm>
              <a:off x="2681" y="988"/>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10</a:t>
              </a:r>
            </a:p>
          </p:txBody>
        </p:sp>
        <p:sp>
          <p:nvSpPr>
            <p:cNvPr id="128125" name="Rectangle 263"/>
            <p:cNvSpPr>
              <a:spLocks noChangeArrowheads="1"/>
            </p:cNvSpPr>
            <p:nvPr/>
          </p:nvSpPr>
          <p:spPr bwMode="auto">
            <a:xfrm>
              <a:off x="2133" y="988"/>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a:t>
              </a:r>
            </a:p>
          </p:txBody>
        </p:sp>
        <p:sp>
          <p:nvSpPr>
            <p:cNvPr id="128126" name="Rectangle 264"/>
            <p:cNvSpPr>
              <a:spLocks noChangeArrowheads="1"/>
            </p:cNvSpPr>
            <p:nvPr/>
          </p:nvSpPr>
          <p:spPr bwMode="auto">
            <a:xfrm>
              <a:off x="1584" y="988"/>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a:t>
              </a:r>
            </a:p>
          </p:txBody>
        </p:sp>
        <p:sp>
          <p:nvSpPr>
            <p:cNvPr id="128127" name="Rectangle 265"/>
            <p:cNvSpPr>
              <a:spLocks noChangeArrowheads="1"/>
            </p:cNvSpPr>
            <p:nvPr/>
          </p:nvSpPr>
          <p:spPr bwMode="auto">
            <a:xfrm>
              <a:off x="4875" y="816"/>
              <a:ext cx="549" cy="172"/>
            </a:xfrm>
            <a:prstGeom prst="rect">
              <a:avLst/>
            </a:prstGeom>
            <a:solidFill>
              <a:srgbClr val="FFFF66">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10</a:t>
              </a:r>
            </a:p>
          </p:txBody>
        </p:sp>
        <p:sp>
          <p:nvSpPr>
            <p:cNvPr id="128128" name="Rectangle 266"/>
            <p:cNvSpPr>
              <a:spLocks noChangeArrowheads="1"/>
            </p:cNvSpPr>
            <p:nvPr/>
          </p:nvSpPr>
          <p:spPr bwMode="auto">
            <a:xfrm>
              <a:off x="4327" y="816"/>
              <a:ext cx="548" cy="172"/>
            </a:xfrm>
            <a:prstGeom prst="rect">
              <a:avLst/>
            </a:prstGeom>
            <a:solidFill>
              <a:srgbClr val="FFFF66">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a:t>
              </a:r>
            </a:p>
          </p:txBody>
        </p:sp>
        <p:sp>
          <p:nvSpPr>
            <p:cNvPr id="128129" name="Rectangle 267"/>
            <p:cNvSpPr>
              <a:spLocks noChangeArrowheads="1"/>
            </p:cNvSpPr>
            <p:nvPr/>
          </p:nvSpPr>
          <p:spPr bwMode="auto">
            <a:xfrm>
              <a:off x="3778" y="816"/>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4</a:t>
              </a:r>
            </a:p>
          </p:txBody>
        </p:sp>
        <p:sp>
          <p:nvSpPr>
            <p:cNvPr id="128130" name="Rectangle 268"/>
            <p:cNvSpPr>
              <a:spLocks noChangeArrowheads="1"/>
            </p:cNvSpPr>
            <p:nvPr/>
          </p:nvSpPr>
          <p:spPr bwMode="auto">
            <a:xfrm>
              <a:off x="3230" y="816"/>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14</a:t>
              </a:r>
            </a:p>
          </p:txBody>
        </p:sp>
        <p:sp>
          <p:nvSpPr>
            <p:cNvPr id="128131" name="Rectangle 269"/>
            <p:cNvSpPr>
              <a:spLocks noChangeArrowheads="1"/>
            </p:cNvSpPr>
            <p:nvPr/>
          </p:nvSpPr>
          <p:spPr bwMode="auto">
            <a:xfrm>
              <a:off x="2681" y="816"/>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4</a:t>
              </a:r>
            </a:p>
          </p:txBody>
        </p:sp>
        <p:sp>
          <p:nvSpPr>
            <p:cNvPr id="128132" name="Rectangle 270"/>
            <p:cNvSpPr>
              <a:spLocks noChangeArrowheads="1"/>
            </p:cNvSpPr>
            <p:nvPr/>
          </p:nvSpPr>
          <p:spPr bwMode="auto">
            <a:xfrm>
              <a:off x="2133" y="816"/>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a:t>
              </a:r>
            </a:p>
          </p:txBody>
        </p:sp>
        <p:sp>
          <p:nvSpPr>
            <p:cNvPr id="128133" name="Rectangle 271"/>
            <p:cNvSpPr>
              <a:spLocks noChangeArrowheads="1"/>
            </p:cNvSpPr>
            <p:nvPr/>
          </p:nvSpPr>
          <p:spPr bwMode="auto">
            <a:xfrm>
              <a:off x="1584" y="816"/>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a:t>
              </a:r>
            </a:p>
          </p:txBody>
        </p:sp>
        <p:sp>
          <p:nvSpPr>
            <p:cNvPr id="128134" name="Line 272"/>
            <p:cNvSpPr>
              <a:spLocks noChangeShapeType="1"/>
            </p:cNvSpPr>
            <p:nvPr/>
          </p:nvSpPr>
          <p:spPr bwMode="auto">
            <a:xfrm>
              <a:off x="1584" y="816"/>
              <a:ext cx="3840"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8135" name="Line 273"/>
            <p:cNvSpPr>
              <a:spLocks noChangeShapeType="1"/>
            </p:cNvSpPr>
            <p:nvPr/>
          </p:nvSpPr>
          <p:spPr bwMode="auto">
            <a:xfrm>
              <a:off x="1584" y="988"/>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8136" name="Line 274"/>
            <p:cNvSpPr>
              <a:spLocks noChangeShapeType="1"/>
            </p:cNvSpPr>
            <p:nvPr/>
          </p:nvSpPr>
          <p:spPr bwMode="auto">
            <a:xfrm>
              <a:off x="1584" y="1160"/>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8137" name="Line 275"/>
            <p:cNvSpPr>
              <a:spLocks noChangeShapeType="1"/>
            </p:cNvSpPr>
            <p:nvPr/>
          </p:nvSpPr>
          <p:spPr bwMode="auto">
            <a:xfrm>
              <a:off x="1584" y="1332"/>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8138" name="Line 276"/>
            <p:cNvSpPr>
              <a:spLocks noChangeShapeType="1"/>
            </p:cNvSpPr>
            <p:nvPr/>
          </p:nvSpPr>
          <p:spPr bwMode="auto">
            <a:xfrm>
              <a:off x="1584" y="1504"/>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8139" name="Line 277"/>
            <p:cNvSpPr>
              <a:spLocks noChangeShapeType="1"/>
            </p:cNvSpPr>
            <p:nvPr/>
          </p:nvSpPr>
          <p:spPr bwMode="auto">
            <a:xfrm>
              <a:off x="1584" y="1676"/>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8140" name="Line 278"/>
            <p:cNvSpPr>
              <a:spLocks noChangeShapeType="1"/>
            </p:cNvSpPr>
            <p:nvPr/>
          </p:nvSpPr>
          <p:spPr bwMode="auto">
            <a:xfrm>
              <a:off x="1584" y="1848"/>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8141" name="Line 279"/>
            <p:cNvSpPr>
              <a:spLocks noChangeShapeType="1"/>
            </p:cNvSpPr>
            <p:nvPr/>
          </p:nvSpPr>
          <p:spPr bwMode="auto">
            <a:xfrm>
              <a:off x="1584" y="2020"/>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8142" name="Line 280"/>
            <p:cNvSpPr>
              <a:spLocks noChangeShapeType="1"/>
            </p:cNvSpPr>
            <p:nvPr/>
          </p:nvSpPr>
          <p:spPr bwMode="auto">
            <a:xfrm>
              <a:off x="1584" y="2192"/>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8143" name="Line 281"/>
            <p:cNvSpPr>
              <a:spLocks noChangeShapeType="1"/>
            </p:cNvSpPr>
            <p:nvPr/>
          </p:nvSpPr>
          <p:spPr bwMode="auto">
            <a:xfrm>
              <a:off x="1584" y="2364"/>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8144" name="Line 282"/>
            <p:cNvSpPr>
              <a:spLocks noChangeShapeType="1"/>
            </p:cNvSpPr>
            <p:nvPr/>
          </p:nvSpPr>
          <p:spPr bwMode="auto">
            <a:xfrm>
              <a:off x="1584" y="2536"/>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8145" name="Line 283"/>
            <p:cNvSpPr>
              <a:spLocks noChangeShapeType="1"/>
            </p:cNvSpPr>
            <p:nvPr/>
          </p:nvSpPr>
          <p:spPr bwMode="auto">
            <a:xfrm>
              <a:off x="1584" y="2708"/>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8146" name="Line 284"/>
            <p:cNvSpPr>
              <a:spLocks noChangeShapeType="1"/>
            </p:cNvSpPr>
            <p:nvPr/>
          </p:nvSpPr>
          <p:spPr bwMode="auto">
            <a:xfrm>
              <a:off x="1584" y="2880"/>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8147" name="Line 285"/>
            <p:cNvSpPr>
              <a:spLocks noChangeShapeType="1"/>
            </p:cNvSpPr>
            <p:nvPr/>
          </p:nvSpPr>
          <p:spPr bwMode="auto">
            <a:xfrm>
              <a:off x="1584" y="3052"/>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8148" name="Line 286"/>
            <p:cNvSpPr>
              <a:spLocks noChangeShapeType="1"/>
            </p:cNvSpPr>
            <p:nvPr/>
          </p:nvSpPr>
          <p:spPr bwMode="auto">
            <a:xfrm>
              <a:off x="1584" y="3224"/>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8149" name="Line 287"/>
            <p:cNvSpPr>
              <a:spLocks noChangeShapeType="1"/>
            </p:cNvSpPr>
            <p:nvPr/>
          </p:nvSpPr>
          <p:spPr bwMode="auto">
            <a:xfrm>
              <a:off x="1584" y="3396"/>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8150" name="Line 288"/>
            <p:cNvSpPr>
              <a:spLocks noChangeShapeType="1"/>
            </p:cNvSpPr>
            <p:nvPr/>
          </p:nvSpPr>
          <p:spPr bwMode="auto">
            <a:xfrm>
              <a:off x="1584" y="3568"/>
              <a:ext cx="3840"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8151" name="Line 289"/>
            <p:cNvSpPr>
              <a:spLocks noChangeShapeType="1"/>
            </p:cNvSpPr>
            <p:nvPr/>
          </p:nvSpPr>
          <p:spPr bwMode="auto">
            <a:xfrm>
              <a:off x="1584" y="816"/>
              <a:ext cx="0" cy="2752"/>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8152" name="Line 290"/>
            <p:cNvSpPr>
              <a:spLocks noChangeShapeType="1"/>
            </p:cNvSpPr>
            <p:nvPr/>
          </p:nvSpPr>
          <p:spPr bwMode="auto">
            <a:xfrm>
              <a:off x="2133" y="816"/>
              <a:ext cx="0" cy="275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8153" name="Line 291"/>
            <p:cNvSpPr>
              <a:spLocks noChangeShapeType="1"/>
            </p:cNvSpPr>
            <p:nvPr/>
          </p:nvSpPr>
          <p:spPr bwMode="auto">
            <a:xfrm>
              <a:off x="2681" y="816"/>
              <a:ext cx="0" cy="275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8154" name="Line 292"/>
            <p:cNvSpPr>
              <a:spLocks noChangeShapeType="1"/>
            </p:cNvSpPr>
            <p:nvPr/>
          </p:nvSpPr>
          <p:spPr bwMode="auto">
            <a:xfrm>
              <a:off x="3230" y="816"/>
              <a:ext cx="0" cy="275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8155" name="Line 293"/>
            <p:cNvSpPr>
              <a:spLocks noChangeShapeType="1"/>
            </p:cNvSpPr>
            <p:nvPr/>
          </p:nvSpPr>
          <p:spPr bwMode="auto">
            <a:xfrm>
              <a:off x="3778" y="816"/>
              <a:ext cx="0" cy="275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8156" name="Line 294"/>
            <p:cNvSpPr>
              <a:spLocks noChangeShapeType="1"/>
            </p:cNvSpPr>
            <p:nvPr/>
          </p:nvSpPr>
          <p:spPr bwMode="auto">
            <a:xfrm>
              <a:off x="4327" y="816"/>
              <a:ext cx="0" cy="275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8157" name="Line 295"/>
            <p:cNvSpPr>
              <a:spLocks noChangeShapeType="1"/>
            </p:cNvSpPr>
            <p:nvPr/>
          </p:nvSpPr>
          <p:spPr bwMode="auto">
            <a:xfrm>
              <a:off x="4875" y="816"/>
              <a:ext cx="0" cy="275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8158" name="Line 296"/>
            <p:cNvSpPr>
              <a:spLocks noChangeShapeType="1"/>
            </p:cNvSpPr>
            <p:nvPr/>
          </p:nvSpPr>
          <p:spPr bwMode="auto">
            <a:xfrm>
              <a:off x="5424" y="816"/>
              <a:ext cx="0" cy="2752"/>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8159" name="Line 297"/>
            <p:cNvSpPr>
              <a:spLocks noChangeShapeType="1"/>
            </p:cNvSpPr>
            <p:nvPr/>
          </p:nvSpPr>
          <p:spPr bwMode="auto">
            <a:xfrm>
              <a:off x="2112" y="816"/>
              <a:ext cx="0" cy="273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28161" name="Slide Number Placeholder 4"/>
          <p:cNvSpPr txBox="1">
            <a:spLocks noGrp="1"/>
          </p:cNvSpPr>
          <p:nvPr/>
        </p:nvSpPr>
        <p:spPr bwMode="auto">
          <a:xfrm>
            <a:off x="7848600" y="6629400"/>
            <a:ext cx="12446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r"/>
            <a:r>
              <a:rPr lang="en-US" altLang="en-US" sz="1000"/>
              <a:t>12-</a:t>
            </a:r>
            <a:fld id="{65215CEB-BF38-4FBD-8516-FC7CC3236F2D}" type="slidenum">
              <a:rPr lang="en-US" altLang="en-US" sz="1000"/>
              <a:pPr algn="r"/>
              <a:t>130</a:t>
            </a:fld>
            <a:r>
              <a:rPr lang="en-US" altLang="en-US" sz="1000"/>
              <a:t>-S290-EP</a:t>
            </a:r>
          </a:p>
        </p:txBody>
      </p:sp>
      <p:sp>
        <p:nvSpPr>
          <p:cNvPr id="128162" name="Text Box 157"/>
          <p:cNvSpPr txBox="1">
            <a:spLocks noChangeArrowheads="1"/>
          </p:cNvSpPr>
          <p:nvPr/>
        </p:nvSpPr>
        <p:spPr bwMode="auto">
          <a:xfrm>
            <a:off x="177800" y="1590675"/>
            <a:ext cx="2124075"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800"/>
              <a:t>Yellow highlights cases</a:t>
            </a:r>
          </a:p>
          <a:p>
            <a:pPr eaLnBrk="1" hangingPunct="1"/>
            <a:r>
              <a:rPr lang="en-US" altLang="en-US" sz="1800"/>
              <a:t>In which ROS will be greater in the grass fuel.</a:t>
            </a:r>
          </a:p>
        </p:txBody>
      </p:sp>
      <p:sp>
        <p:nvSpPr>
          <p:cNvPr id="128163" name="Text Box 158"/>
          <p:cNvSpPr txBox="1">
            <a:spLocks noChangeArrowheads="1"/>
          </p:cNvSpPr>
          <p:nvPr/>
        </p:nvSpPr>
        <p:spPr bwMode="auto">
          <a:xfrm>
            <a:off x="222250" y="3351213"/>
            <a:ext cx="1911350" cy="177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800"/>
              <a:t>Red highlights: ROS-ratio increases of 60x and greater have been associated with fatalities</a:t>
            </a:r>
            <a:r>
              <a:rPr lang="en-US" altLang="en-US" sz="2000"/>
              <a:t>.</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160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160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16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605" grpId="0" animBg="1"/>
      <p:bldP spid="281606" grpId="0" animBg="1"/>
      <p:bldP spid="28160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9" name="Rectangle 2"/>
          <p:cNvSpPr>
            <a:spLocks noGrp="1" noChangeArrowheads="1"/>
          </p:cNvSpPr>
          <p:nvPr>
            <p:ph type="title"/>
          </p:nvPr>
        </p:nvSpPr>
        <p:spPr>
          <a:xfrm>
            <a:off x="1219200" y="581025"/>
            <a:ext cx="7015163" cy="1371600"/>
          </a:xfrm>
        </p:spPr>
        <p:txBody>
          <a:bodyPr/>
          <a:lstStyle/>
          <a:p>
            <a:pPr eaLnBrk="1" hangingPunct="1">
              <a:lnSpc>
                <a:spcPct val="80000"/>
              </a:lnSpc>
            </a:pPr>
            <a:r>
              <a:rPr lang="en-US" altLang="en-US" sz="3200" smtClean="0"/>
              <a:t>Method for Estimating ROS Changes in Fire Behavior will Focus on the Big-Change Factors</a:t>
            </a:r>
          </a:p>
        </p:txBody>
      </p:sp>
      <p:sp>
        <p:nvSpPr>
          <p:cNvPr id="58371" name="Rectangle 3"/>
          <p:cNvSpPr>
            <a:spLocks noGrp="1" noChangeArrowheads="1"/>
          </p:cNvSpPr>
          <p:nvPr>
            <p:ph type="body" idx="1"/>
          </p:nvPr>
        </p:nvSpPr>
        <p:spPr>
          <a:xfrm>
            <a:off x="609600" y="2290763"/>
            <a:ext cx="8001000" cy="4267200"/>
          </a:xfrm>
        </p:spPr>
        <p:txBody>
          <a:bodyPr/>
          <a:lstStyle/>
          <a:p>
            <a:pPr eaLnBrk="1" hangingPunct="1"/>
            <a:r>
              <a:rPr lang="en-US" altLang="en-US" sz="2800" smtClean="0"/>
              <a:t>Identify </a:t>
            </a:r>
            <a:r>
              <a:rPr lang="en-US" altLang="en-US" sz="2800" b="1" smtClean="0"/>
              <a:t>changes in fuel-type</a:t>
            </a:r>
            <a:r>
              <a:rPr lang="en-US" altLang="en-US" sz="2800" smtClean="0"/>
              <a:t> (considering RH)</a:t>
            </a:r>
          </a:p>
          <a:p>
            <a:pPr lvl="1" eaLnBrk="1" hangingPunct="1"/>
            <a:r>
              <a:rPr lang="en-US" altLang="en-US" smtClean="0"/>
              <a:t>Fuels ahead of the fire</a:t>
            </a:r>
          </a:p>
          <a:p>
            <a:pPr lvl="1" eaLnBrk="1" hangingPunct="1">
              <a:spcAft>
                <a:spcPct val="25000"/>
              </a:spcAft>
            </a:pPr>
            <a:r>
              <a:rPr lang="en-US" altLang="en-US" smtClean="0"/>
              <a:t>Transitions between surface and crown fuels</a:t>
            </a:r>
          </a:p>
          <a:p>
            <a:pPr lvl="1" eaLnBrk="1" hangingPunct="1">
              <a:lnSpc>
                <a:spcPct val="20000"/>
              </a:lnSpc>
              <a:spcAft>
                <a:spcPct val="25000"/>
              </a:spcAft>
            </a:pPr>
            <a:endParaRPr lang="en-US" altLang="en-US" smtClean="0"/>
          </a:p>
          <a:p>
            <a:pPr eaLnBrk="1" hangingPunct="1"/>
            <a:r>
              <a:rPr lang="en-US" altLang="en-US" sz="2800" smtClean="0"/>
              <a:t>Figure the </a:t>
            </a:r>
            <a:r>
              <a:rPr lang="en-US" altLang="en-US" sz="2800" b="1" smtClean="0"/>
              <a:t>change in effective wind speed</a:t>
            </a:r>
          </a:p>
          <a:p>
            <a:pPr lvl="1" eaLnBrk="1" hangingPunct="1">
              <a:lnSpc>
                <a:spcPct val="90000"/>
              </a:lnSpc>
            </a:pPr>
            <a:r>
              <a:rPr lang="en-US" altLang="en-US" smtClean="0"/>
              <a:t>Incorporate patterns of variation in wind speed over the terrain</a:t>
            </a:r>
          </a:p>
          <a:p>
            <a:pPr lvl="1" eaLnBrk="1" hangingPunct="1">
              <a:spcAft>
                <a:spcPct val="25000"/>
              </a:spcAft>
            </a:pPr>
            <a:r>
              <a:rPr lang="en-US" altLang="en-US" smtClean="0"/>
              <a:t>Incorporate forecasted weather</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37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837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837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8371">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8371">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837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2" descr="worksheet blan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96388"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1" name="Text Box 8"/>
          <p:cNvSpPr txBox="1">
            <a:spLocks noChangeArrowheads="1"/>
          </p:cNvSpPr>
          <p:nvPr/>
        </p:nvSpPr>
        <p:spPr bwMode="auto">
          <a:xfrm>
            <a:off x="152400" y="3937000"/>
            <a:ext cx="2309813" cy="301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u="sng"/>
              <a:t>Observed conditions:</a:t>
            </a:r>
          </a:p>
          <a:p>
            <a:pPr eaLnBrk="1" hangingPunct="1"/>
            <a:r>
              <a:rPr lang="en-US" altLang="en-US" sz="1200" b="1"/>
              <a:t>Temp 83</a:t>
            </a:r>
            <a:r>
              <a:rPr lang="en-US" altLang="en-US" sz="1200" b="1" baseline="30000"/>
              <a:t>o</a:t>
            </a:r>
            <a:r>
              <a:rPr lang="en-US" altLang="en-US" sz="1200" b="1"/>
              <a:t>F; RH 26%  </a:t>
            </a:r>
          </a:p>
          <a:p>
            <a:pPr eaLnBrk="1" hangingPunct="1"/>
            <a:r>
              <a:rPr lang="en-US" altLang="en-US" sz="1200" b="1"/>
              <a:t>Time is early afternoon </a:t>
            </a:r>
          </a:p>
          <a:p>
            <a:pPr eaLnBrk="1" hangingPunct="1"/>
            <a:r>
              <a:rPr lang="en-US" altLang="en-US" sz="1200" b="1"/>
              <a:t>  </a:t>
            </a:r>
          </a:p>
          <a:p>
            <a:pPr eaLnBrk="1" hangingPunct="1"/>
            <a:r>
              <a:rPr lang="en-US" altLang="en-US" sz="1200" b="1"/>
              <a:t>Fire burning actively in litter</a:t>
            </a:r>
          </a:p>
          <a:p>
            <a:pPr eaLnBrk="1" hangingPunct="1"/>
            <a:r>
              <a:rPr lang="en-US" altLang="en-US" sz="1200" b="1"/>
              <a:t>Slope nearly flat</a:t>
            </a:r>
          </a:p>
          <a:p>
            <a:pPr eaLnBrk="1" hangingPunct="1"/>
            <a:r>
              <a:rPr lang="en-US" altLang="en-US" sz="1200" b="1"/>
              <a:t>  </a:t>
            </a:r>
          </a:p>
          <a:p>
            <a:pPr eaLnBrk="1" hangingPunct="1"/>
            <a:r>
              <a:rPr lang="en-US" altLang="en-US" sz="1200" b="1"/>
              <a:t>Essentially calm in trees</a:t>
            </a:r>
          </a:p>
          <a:p>
            <a:pPr eaLnBrk="1" hangingPunct="1"/>
            <a:r>
              <a:rPr lang="en-US" altLang="en-US" sz="1200" b="1"/>
              <a:t>Smoke drifts straight up in</a:t>
            </a:r>
          </a:p>
          <a:p>
            <a:pPr eaLnBrk="1" hangingPunct="1"/>
            <a:r>
              <a:rPr lang="en-US" altLang="en-US" sz="1200" b="1"/>
              <a:t>trees, then drifts East</a:t>
            </a:r>
          </a:p>
          <a:p>
            <a:pPr eaLnBrk="1" hangingPunct="1"/>
            <a:r>
              <a:rPr lang="en-US" altLang="en-US" sz="1200" b="1"/>
              <a:t>  </a:t>
            </a:r>
          </a:p>
          <a:p>
            <a:pPr eaLnBrk="1" hangingPunct="1"/>
            <a:r>
              <a:rPr lang="en-US" altLang="en-US" sz="1200" b="1"/>
              <a:t>Spread 1/8 of slope in 2 hrs</a:t>
            </a:r>
          </a:p>
          <a:p>
            <a:pPr eaLnBrk="1" hangingPunct="1"/>
            <a:r>
              <a:rPr lang="en-US" altLang="en-US" sz="1200" b="1"/>
              <a:t>  </a:t>
            </a:r>
          </a:p>
          <a:p>
            <a:pPr eaLnBrk="1" hangingPunct="1"/>
            <a:r>
              <a:rPr lang="en-US" altLang="en-US" sz="1200" b="1"/>
              <a:t>Adjacent west slope is grass,</a:t>
            </a:r>
          </a:p>
          <a:p>
            <a:pPr eaLnBrk="1" hangingPunct="1"/>
            <a:r>
              <a:rPr lang="en-US" altLang="en-US" sz="1200" b="1"/>
              <a:t>about 30% slope</a:t>
            </a:r>
          </a:p>
          <a:p>
            <a:pPr eaLnBrk="1" hangingPunct="1"/>
            <a:r>
              <a:rPr lang="en-US" altLang="en-US" sz="1200" b="1"/>
              <a:t>  </a:t>
            </a:r>
          </a:p>
        </p:txBody>
      </p:sp>
      <p:sp>
        <p:nvSpPr>
          <p:cNvPr id="486409" name="Text Box 9"/>
          <p:cNvSpPr txBox="1">
            <a:spLocks noChangeArrowheads="1"/>
          </p:cNvSpPr>
          <p:nvPr/>
        </p:nvSpPr>
        <p:spPr bwMode="auto">
          <a:xfrm>
            <a:off x="2438400" y="3962400"/>
            <a:ext cx="25146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u="sng"/>
              <a:t>Weather Forecast:</a:t>
            </a:r>
          </a:p>
          <a:p>
            <a:pPr eaLnBrk="1" hangingPunct="1"/>
            <a:r>
              <a:rPr lang="en-US" altLang="en-US" sz="1200" b="1"/>
              <a:t>Ridgetop winds 8-12 from west</a:t>
            </a:r>
          </a:p>
          <a:p>
            <a:pPr eaLnBrk="1" hangingPunct="1"/>
            <a:r>
              <a:rPr lang="en-US" altLang="en-US" sz="1200" b="1"/>
              <a:t>  </a:t>
            </a:r>
          </a:p>
          <a:p>
            <a:pPr eaLnBrk="1" hangingPunct="1"/>
            <a:r>
              <a:rPr lang="en-US" altLang="en-US" sz="1200" b="1"/>
              <a:t>Afternoon temperature 85</a:t>
            </a:r>
            <a:r>
              <a:rPr lang="en-US" altLang="en-US" sz="1200" b="1" baseline="30000"/>
              <a:t>o</a:t>
            </a:r>
            <a:r>
              <a:rPr lang="en-US" altLang="en-US" sz="1200" b="1"/>
              <a:t>F</a:t>
            </a:r>
          </a:p>
          <a:p>
            <a:pPr eaLnBrk="1" hangingPunct="1"/>
            <a:r>
              <a:rPr lang="en-US" altLang="en-US" sz="1200" b="1"/>
              <a:t>Minimum Rel. Hum. 26%</a:t>
            </a:r>
          </a:p>
          <a:p>
            <a:pPr eaLnBrk="1" hangingPunct="1"/>
            <a:r>
              <a:rPr lang="en-US" altLang="en-US" sz="1200" b="1"/>
              <a:t>  </a:t>
            </a:r>
          </a:p>
        </p:txBody>
      </p:sp>
      <p:sp>
        <p:nvSpPr>
          <p:cNvPr id="11287" name="Text Box 24"/>
          <p:cNvSpPr txBox="1">
            <a:spLocks noChangeArrowheads="1"/>
          </p:cNvSpPr>
          <p:nvPr/>
        </p:nvSpPr>
        <p:spPr bwMode="auto">
          <a:xfrm>
            <a:off x="100013" y="85725"/>
            <a:ext cx="42608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800" b="1"/>
              <a:t>Exercise #5: Flanking Litter Fire onto </a:t>
            </a:r>
          </a:p>
          <a:p>
            <a:pPr eaLnBrk="1" hangingPunct="1"/>
            <a:r>
              <a:rPr lang="en-US" altLang="en-US" sz="1800" b="1"/>
              <a:t>Grass Slope with Wind</a:t>
            </a:r>
          </a:p>
        </p:txBody>
      </p:sp>
      <p:grpSp>
        <p:nvGrpSpPr>
          <p:cNvPr id="2" name="Group 25"/>
          <p:cNvGrpSpPr>
            <a:grpSpLocks/>
          </p:cNvGrpSpPr>
          <p:nvPr/>
        </p:nvGrpSpPr>
        <p:grpSpPr bwMode="auto">
          <a:xfrm>
            <a:off x="2667000" y="5105400"/>
            <a:ext cx="1524000" cy="457200"/>
            <a:chOff x="1104" y="3456"/>
            <a:chExt cx="960" cy="288"/>
          </a:xfrm>
        </p:grpSpPr>
        <p:sp>
          <p:nvSpPr>
            <p:cNvPr id="11326" name="AutoShape 26"/>
            <p:cNvSpPr>
              <a:spLocks noChangeArrowheads="1"/>
            </p:cNvSpPr>
            <p:nvPr/>
          </p:nvSpPr>
          <p:spPr bwMode="auto">
            <a:xfrm>
              <a:off x="1104" y="3456"/>
              <a:ext cx="960" cy="288"/>
            </a:xfrm>
            <a:custGeom>
              <a:avLst/>
              <a:gdLst>
                <a:gd name="T0" fmla="*/ 2 w 21600"/>
                <a:gd name="T1" fmla="*/ 0 h 21600"/>
                <a:gd name="T2" fmla="*/ 1 w 21600"/>
                <a:gd name="T3" fmla="*/ 0 h 21600"/>
                <a:gd name="T4" fmla="*/ 0 w 21600"/>
                <a:gd name="T5" fmla="*/ 0 h 21600"/>
                <a:gd name="T6" fmla="*/ 1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FFFF00"/>
            </a:solidFill>
            <a:ln w="12700">
              <a:solidFill>
                <a:schemeClr val="tx1"/>
              </a:solidFill>
              <a:miter lim="800000"/>
              <a:headEnd/>
              <a:tailEnd/>
            </a:ln>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p>
          </p:txBody>
        </p:sp>
        <p:sp>
          <p:nvSpPr>
            <p:cNvPr id="11327" name="Text Box 27"/>
            <p:cNvSpPr txBox="1">
              <a:spLocks noChangeArrowheads="1"/>
            </p:cNvSpPr>
            <p:nvPr/>
          </p:nvSpPr>
          <p:spPr bwMode="auto">
            <a:xfrm>
              <a:off x="1212" y="3456"/>
              <a:ext cx="72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r>
                <a:rPr lang="en-US" altLang="en-US" sz="1200" b="1"/>
                <a:t>Complete the</a:t>
              </a:r>
            </a:p>
            <a:p>
              <a:pPr algn="ctr" eaLnBrk="1" hangingPunct="1"/>
              <a:r>
                <a:rPr lang="en-US" altLang="en-US" sz="1200" b="1"/>
                <a:t>Exercise</a:t>
              </a:r>
            </a:p>
          </p:txBody>
        </p:sp>
      </p:grpSp>
      <p:pic>
        <p:nvPicPr>
          <p:cNvPr id="11330" name="Picture 66" descr="Field-Guide-21sep0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68863" y="246063"/>
            <a:ext cx="4111625"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6410" name="Text Box 10"/>
          <p:cNvSpPr txBox="1">
            <a:spLocks noChangeArrowheads="1"/>
          </p:cNvSpPr>
          <p:nvPr/>
        </p:nvSpPr>
        <p:spPr bwMode="auto">
          <a:xfrm>
            <a:off x="5611813" y="1890713"/>
            <a:ext cx="283368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900" b="1">
                <a:solidFill>
                  <a:srgbClr val="000066"/>
                </a:solidFill>
              </a:rPr>
              <a:t>Next big change as fire moves out of sheltered </a:t>
            </a:r>
          </a:p>
          <a:p>
            <a:pPr eaLnBrk="1" hangingPunct="1"/>
            <a:r>
              <a:rPr lang="en-US" altLang="en-US" sz="900" b="1">
                <a:solidFill>
                  <a:srgbClr val="000066"/>
                </a:solidFill>
              </a:rPr>
              <a:t>litter and onto wind-exposed slope in grass </a:t>
            </a:r>
          </a:p>
        </p:txBody>
      </p:sp>
      <p:sp>
        <p:nvSpPr>
          <p:cNvPr id="486411" name="Text Box 11"/>
          <p:cNvSpPr txBox="1">
            <a:spLocks noChangeArrowheads="1"/>
          </p:cNvSpPr>
          <p:nvPr/>
        </p:nvSpPr>
        <p:spPr bwMode="auto">
          <a:xfrm>
            <a:off x="6259513" y="2179638"/>
            <a:ext cx="48736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solidFill>
                  <a:srgbClr val="000066"/>
                </a:solidFill>
              </a:rPr>
              <a:t>26%</a:t>
            </a:r>
          </a:p>
        </p:txBody>
      </p:sp>
      <p:sp>
        <p:nvSpPr>
          <p:cNvPr id="486412" name="Text Box 12"/>
          <p:cNvSpPr txBox="1">
            <a:spLocks noChangeArrowheads="1"/>
          </p:cNvSpPr>
          <p:nvPr/>
        </p:nvSpPr>
        <p:spPr bwMode="auto">
          <a:xfrm>
            <a:off x="7008813" y="2179638"/>
            <a:ext cx="48736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solidFill>
                  <a:srgbClr val="000066"/>
                </a:solidFill>
              </a:rPr>
              <a:t>26%</a:t>
            </a:r>
          </a:p>
        </p:txBody>
      </p:sp>
      <p:sp>
        <p:nvSpPr>
          <p:cNvPr id="486413" name="Text Box 13"/>
          <p:cNvSpPr txBox="1">
            <a:spLocks noChangeArrowheads="1"/>
          </p:cNvSpPr>
          <p:nvPr/>
        </p:nvSpPr>
        <p:spPr bwMode="auto">
          <a:xfrm>
            <a:off x="6299200" y="3209925"/>
            <a:ext cx="5397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solidFill>
                  <a:srgbClr val="000066"/>
                </a:solidFill>
              </a:rPr>
              <a:t>flank</a:t>
            </a:r>
          </a:p>
        </p:txBody>
      </p:sp>
      <p:sp>
        <p:nvSpPr>
          <p:cNvPr id="486414" name="Text Box 14"/>
          <p:cNvSpPr txBox="1">
            <a:spLocks noChangeArrowheads="1"/>
          </p:cNvSpPr>
          <p:nvPr/>
        </p:nvSpPr>
        <p:spPr bwMode="auto">
          <a:xfrm>
            <a:off x="7138988" y="32178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solidFill>
                  <a:srgbClr val="000066"/>
                </a:solidFill>
              </a:rPr>
              <a:t>8</a:t>
            </a:r>
          </a:p>
        </p:txBody>
      </p:sp>
      <p:sp>
        <p:nvSpPr>
          <p:cNvPr id="486415" name="Text Box 15"/>
          <p:cNvSpPr txBox="1">
            <a:spLocks noChangeArrowheads="1"/>
          </p:cNvSpPr>
          <p:nvPr/>
        </p:nvSpPr>
        <p:spPr bwMode="auto">
          <a:xfrm>
            <a:off x="6718300" y="3370263"/>
            <a:ext cx="3698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solidFill>
                  <a:srgbClr val="000066"/>
                </a:solidFill>
              </a:rPr>
              <a:t>8X</a:t>
            </a:r>
          </a:p>
        </p:txBody>
      </p:sp>
      <p:sp>
        <p:nvSpPr>
          <p:cNvPr id="486416" name="Text Box 16"/>
          <p:cNvSpPr txBox="1">
            <a:spLocks noChangeArrowheads="1"/>
          </p:cNvSpPr>
          <p:nvPr/>
        </p:nvSpPr>
        <p:spPr bwMode="auto">
          <a:xfrm>
            <a:off x="7129463" y="300196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solidFill>
                  <a:srgbClr val="000066"/>
                </a:solidFill>
              </a:rPr>
              <a:t>7</a:t>
            </a:r>
          </a:p>
        </p:txBody>
      </p:sp>
      <p:sp>
        <p:nvSpPr>
          <p:cNvPr id="486417" name="Text Box 17"/>
          <p:cNvSpPr txBox="1">
            <a:spLocks noChangeArrowheads="1"/>
          </p:cNvSpPr>
          <p:nvPr/>
        </p:nvSpPr>
        <p:spPr bwMode="auto">
          <a:xfrm>
            <a:off x="7051675" y="2768600"/>
            <a:ext cx="3524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solidFill>
                  <a:srgbClr val="000066"/>
                </a:solidFill>
              </a:rPr>
              <a:t>12</a:t>
            </a:r>
          </a:p>
        </p:txBody>
      </p:sp>
      <p:sp>
        <p:nvSpPr>
          <p:cNvPr id="486418" name="Text Box 18"/>
          <p:cNvSpPr txBox="1">
            <a:spLocks noChangeArrowheads="1"/>
          </p:cNvSpPr>
          <p:nvPr/>
        </p:nvSpPr>
        <p:spPr bwMode="auto">
          <a:xfrm>
            <a:off x="7067550" y="3098800"/>
            <a:ext cx="3571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solidFill>
                  <a:srgbClr val="000066"/>
                </a:solidFill>
              </a:rPr>
              <a:t>+1</a:t>
            </a:r>
          </a:p>
        </p:txBody>
      </p:sp>
      <p:sp>
        <p:nvSpPr>
          <p:cNvPr id="486419" name="Text Box 19"/>
          <p:cNvSpPr txBox="1">
            <a:spLocks noChangeArrowheads="1"/>
          </p:cNvSpPr>
          <p:nvPr/>
        </p:nvSpPr>
        <p:spPr bwMode="auto">
          <a:xfrm>
            <a:off x="5870575" y="3570288"/>
            <a:ext cx="5381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solidFill>
                  <a:srgbClr val="000066"/>
                </a:solidFill>
              </a:rPr>
              <a:t>180X</a:t>
            </a:r>
          </a:p>
        </p:txBody>
      </p:sp>
      <p:sp>
        <p:nvSpPr>
          <p:cNvPr id="486420" name="Text Box 20"/>
          <p:cNvSpPr txBox="1">
            <a:spLocks noChangeArrowheads="1"/>
          </p:cNvSpPr>
          <p:nvPr/>
        </p:nvSpPr>
        <p:spPr bwMode="auto">
          <a:xfrm>
            <a:off x="6457950" y="3578225"/>
            <a:ext cx="2682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solidFill>
                  <a:srgbClr val="000066"/>
                </a:solidFill>
              </a:rPr>
              <a:t>x</a:t>
            </a:r>
          </a:p>
        </p:txBody>
      </p:sp>
      <p:sp>
        <p:nvSpPr>
          <p:cNvPr id="486421" name="Text Box 21"/>
          <p:cNvSpPr txBox="1">
            <a:spLocks noChangeArrowheads="1"/>
          </p:cNvSpPr>
          <p:nvPr/>
        </p:nvSpPr>
        <p:spPr bwMode="auto">
          <a:xfrm>
            <a:off x="6550025" y="2352675"/>
            <a:ext cx="2682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solidFill>
                  <a:srgbClr val="000066"/>
                </a:solidFill>
              </a:rPr>
              <a:t>x</a:t>
            </a:r>
          </a:p>
        </p:txBody>
      </p:sp>
      <p:sp>
        <p:nvSpPr>
          <p:cNvPr id="486422" name="Text Box 22"/>
          <p:cNvSpPr txBox="1">
            <a:spLocks noChangeArrowheads="1"/>
          </p:cNvSpPr>
          <p:nvPr/>
        </p:nvSpPr>
        <p:spPr bwMode="auto">
          <a:xfrm>
            <a:off x="6977063" y="256381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solidFill>
                  <a:srgbClr val="000066"/>
                </a:solidFill>
              </a:rPr>
              <a:t>x</a:t>
            </a:r>
          </a:p>
        </p:txBody>
      </p:sp>
      <p:sp>
        <p:nvSpPr>
          <p:cNvPr id="486423" name="Text Box 23"/>
          <p:cNvSpPr txBox="1">
            <a:spLocks noChangeArrowheads="1"/>
          </p:cNvSpPr>
          <p:nvPr/>
        </p:nvSpPr>
        <p:spPr bwMode="auto">
          <a:xfrm>
            <a:off x="5000625" y="3987800"/>
            <a:ext cx="10826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000" b="1">
                <a:solidFill>
                  <a:srgbClr val="000066"/>
                </a:solidFill>
              </a:rPr>
              <a:t>Slope in 16 hrs</a:t>
            </a:r>
          </a:p>
        </p:txBody>
      </p:sp>
      <p:grpSp>
        <p:nvGrpSpPr>
          <p:cNvPr id="11310" name="Group 29"/>
          <p:cNvGrpSpPr>
            <a:grpSpLocks/>
          </p:cNvGrpSpPr>
          <p:nvPr/>
        </p:nvGrpSpPr>
        <p:grpSpPr bwMode="auto">
          <a:xfrm>
            <a:off x="5156200" y="839788"/>
            <a:ext cx="1624013" cy="676275"/>
            <a:chOff x="3286" y="256"/>
            <a:chExt cx="1096" cy="456"/>
          </a:xfrm>
        </p:grpSpPr>
        <p:grpSp>
          <p:nvGrpSpPr>
            <p:cNvPr id="11312" name="Group 30"/>
            <p:cNvGrpSpPr>
              <a:grpSpLocks/>
            </p:cNvGrpSpPr>
            <p:nvPr/>
          </p:nvGrpSpPr>
          <p:grpSpPr bwMode="auto">
            <a:xfrm>
              <a:off x="3286" y="388"/>
              <a:ext cx="1096" cy="324"/>
              <a:chOff x="3286" y="388"/>
              <a:chExt cx="1096" cy="324"/>
            </a:xfrm>
          </p:grpSpPr>
          <p:sp>
            <p:nvSpPr>
              <p:cNvPr id="11314" name="Freeform 31"/>
              <p:cNvSpPr>
                <a:spLocks/>
              </p:cNvSpPr>
              <p:nvPr/>
            </p:nvSpPr>
            <p:spPr bwMode="auto">
              <a:xfrm>
                <a:off x="3286" y="523"/>
                <a:ext cx="1096" cy="182"/>
              </a:xfrm>
              <a:custGeom>
                <a:avLst/>
                <a:gdLst>
                  <a:gd name="T0" fmla="*/ 0 w 1096"/>
                  <a:gd name="T1" fmla="*/ 0 h 182"/>
                  <a:gd name="T2" fmla="*/ 64 w 1096"/>
                  <a:gd name="T3" fmla="*/ 24 h 182"/>
                  <a:gd name="T4" fmla="*/ 141 w 1096"/>
                  <a:gd name="T5" fmla="*/ 47 h 182"/>
                  <a:gd name="T6" fmla="*/ 264 w 1096"/>
                  <a:gd name="T7" fmla="*/ 94 h 182"/>
                  <a:gd name="T8" fmla="*/ 335 w 1096"/>
                  <a:gd name="T9" fmla="*/ 129 h 182"/>
                  <a:gd name="T10" fmla="*/ 464 w 1096"/>
                  <a:gd name="T11" fmla="*/ 182 h 182"/>
                  <a:gd name="T12" fmla="*/ 711 w 1096"/>
                  <a:gd name="T13" fmla="*/ 176 h 182"/>
                  <a:gd name="T14" fmla="*/ 911 w 1096"/>
                  <a:gd name="T15" fmla="*/ 94 h 182"/>
                  <a:gd name="T16" fmla="*/ 981 w 1096"/>
                  <a:gd name="T17" fmla="*/ 65 h 182"/>
                  <a:gd name="T18" fmla="*/ 1034 w 1096"/>
                  <a:gd name="T19" fmla="*/ 35 h 182"/>
                  <a:gd name="T20" fmla="*/ 1052 w 1096"/>
                  <a:gd name="T21" fmla="*/ 24 h 182"/>
                  <a:gd name="T22" fmla="*/ 1081 w 1096"/>
                  <a:gd name="T23" fmla="*/ 6 h 18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96"/>
                  <a:gd name="T37" fmla="*/ 0 h 182"/>
                  <a:gd name="T38" fmla="*/ 1096 w 1096"/>
                  <a:gd name="T39" fmla="*/ 182 h 18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96" h="182">
                    <a:moveTo>
                      <a:pt x="0" y="0"/>
                    </a:moveTo>
                    <a:cubicBezTo>
                      <a:pt x="28" y="6"/>
                      <a:pt x="39" y="14"/>
                      <a:pt x="64" y="24"/>
                    </a:cubicBezTo>
                    <a:cubicBezTo>
                      <a:pt x="88" y="34"/>
                      <a:pt x="116" y="38"/>
                      <a:pt x="141" y="47"/>
                    </a:cubicBezTo>
                    <a:cubicBezTo>
                      <a:pt x="183" y="61"/>
                      <a:pt x="223" y="80"/>
                      <a:pt x="264" y="94"/>
                    </a:cubicBezTo>
                    <a:cubicBezTo>
                      <a:pt x="289" y="103"/>
                      <a:pt x="309" y="122"/>
                      <a:pt x="335" y="129"/>
                    </a:cubicBezTo>
                    <a:cubicBezTo>
                      <a:pt x="364" y="149"/>
                      <a:pt x="428" y="173"/>
                      <a:pt x="464" y="182"/>
                    </a:cubicBezTo>
                    <a:cubicBezTo>
                      <a:pt x="546" y="180"/>
                      <a:pt x="629" y="179"/>
                      <a:pt x="711" y="176"/>
                    </a:cubicBezTo>
                    <a:cubicBezTo>
                      <a:pt x="782" y="173"/>
                      <a:pt x="846" y="116"/>
                      <a:pt x="911" y="94"/>
                    </a:cubicBezTo>
                    <a:cubicBezTo>
                      <a:pt x="933" y="78"/>
                      <a:pt x="955" y="74"/>
                      <a:pt x="981" y="65"/>
                    </a:cubicBezTo>
                    <a:cubicBezTo>
                      <a:pt x="1000" y="58"/>
                      <a:pt x="1016" y="44"/>
                      <a:pt x="1034" y="35"/>
                    </a:cubicBezTo>
                    <a:cubicBezTo>
                      <a:pt x="1040" y="32"/>
                      <a:pt x="1046" y="27"/>
                      <a:pt x="1052" y="24"/>
                    </a:cubicBezTo>
                    <a:cubicBezTo>
                      <a:pt x="1087" y="9"/>
                      <a:pt x="1096" y="21"/>
                      <a:pt x="1081" y="6"/>
                    </a:cubicBezTo>
                  </a:path>
                </a:pathLst>
              </a:custGeom>
              <a:noFill/>
              <a:ln w="12700">
                <a:solidFill>
                  <a:srgbClr val="000066"/>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solidFill>
                    <a:srgbClr val="000066"/>
                  </a:solidFill>
                </a:endParaRPr>
              </a:p>
            </p:txBody>
          </p:sp>
          <p:sp>
            <p:nvSpPr>
              <p:cNvPr id="11315" name="Freeform 32"/>
              <p:cNvSpPr>
                <a:spLocks/>
              </p:cNvSpPr>
              <p:nvPr/>
            </p:nvSpPr>
            <p:spPr bwMode="auto">
              <a:xfrm>
                <a:off x="3744" y="632"/>
                <a:ext cx="77" cy="63"/>
              </a:xfrm>
              <a:custGeom>
                <a:avLst/>
                <a:gdLst>
                  <a:gd name="T0" fmla="*/ 6 w 77"/>
                  <a:gd name="T1" fmla="*/ 56 h 63"/>
                  <a:gd name="T2" fmla="*/ 0 w 77"/>
                  <a:gd name="T3" fmla="*/ 26 h 63"/>
                  <a:gd name="T4" fmla="*/ 18 w 77"/>
                  <a:gd name="T5" fmla="*/ 20 h 63"/>
                  <a:gd name="T6" fmla="*/ 24 w 77"/>
                  <a:gd name="T7" fmla="*/ 3 h 63"/>
                  <a:gd name="T8" fmla="*/ 41 w 77"/>
                  <a:gd name="T9" fmla="*/ 9 h 63"/>
                  <a:gd name="T10" fmla="*/ 35 w 77"/>
                  <a:gd name="T11" fmla="*/ 15 h 63"/>
                  <a:gd name="T12" fmla="*/ 6 w 77"/>
                  <a:gd name="T13" fmla="*/ 56 h 63"/>
                  <a:gd name="T14" fmla="*/ 0 60000 65536"/>
                  <a:gd name="T15" fmla="*/ 0 60000 65536"/>
                  <a:gd name="T16" fmla="*/ 0 60000 65536"/>
                  <a:gd name="T17" fmla="*/ 0 60000 65536"/>
                  <a:gd name="T18" fmla="*/ 0 60000 65536"/>
                  <a:gd name="T19" fmla="*/ 0 60000 65536"/>
                  <a:gd name="T20" fmla="*/ 0 60000 65536"/>
                  <a:gd name="T21" fmla="*/ 0 w 77"/>
                  <a:gd name="T22" fmla="*/ 0 h 63"/>
                  <a:gd name="T23" fmla="*/ 77 w 77"/>
                  <a:gd name="T24" fmla="*/ 63 h 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7" h="63">
                    <a:moveTo>
                      <a:pt x="6" y="56"/>
                    </a:moveTo>
                    <a:cubicBezTo>
                      <a:pt x="42" y="44"/>
                      <a:pt x="24" y="34"/>
                      <a:pt x="0" y="26"/>
                    </a:cubicBezTo>
                    <a:cubicBezTo>
                      <a:pt x="6" y="24"/>
                      <a:pt x="13" y="24"/>
                      <a:pt x="18" y="20"/>
                    </a:cubicBezTo>
                    <a:cubicBezTo>
                      <a:pt x="22" y="16"/>
                      <a:pt x="19" y="6"/>
                      <a:pt x="24" y="3"/>
                    </a:cubicBezTo>
                    <a:cubicBezTo>
                      <a:pt x="29" y="0"/>
                      <a:pt x="36" y="6"/>
                      <a:pt x="41" y="9"/>
                    </a:cubicBezTo>
                    <a:cubicBezTo>
                      <a:pt x="77" y="27"/>
                      <a:pt x="53" y="19"/>
                      <a:pt x="35" y="15"/>
                    </a:cubicBezTo>
                    <a:cubicBezTo>
                      <a:pt x="51" y="63"/>
                      <a:pt x="59" y="48"/>
                      <a:pt x="6" y="56"/>
                    </a:cubicBezTo>
                    <a:close/>
                  </a:path>
                </a:pathLst>
              </a:custGeom>
              <a:noFill/>
              <a:ln w="12700">
                <a:solidFill>
                  <a:srgbClr val="000066"/>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solidFill>
                    <a:srgbClr val="000066"/>
                  </a:solidFill>
                </a:endParaRPr>
              </a:p>
            </p:txBody>
          </p:sp>
          <p:sp>
            <p:nvSpPr>
              <p:cNvPr id="11316" name="Freeform 33"/>
              <p:cNvSpPr>
                <a:spLocks/>
              </p:cNvSpPr>
              <p:nvPr/>
            </p:nvSpPr>
            <p:spPr bwMode="auto">
              <a:xfrm>
                <a:off x="3792" y="576"/>
                <a:ext cx="98" cy="109"/>
              </a:xfrm>
              <a:custGeom>
                <a:avLst/>
                <a:gdLst>
                  <a:gd name="T0" fmla="*/ 38 w 130"/>
                  <a:gd name="T1" fmla="*/ 55 h 168"/>
                  <a:gd name="T2" fmla="*/ 31 w 130"/>
                  <a:gd name="T3" fmla="*/ 44 h 168"/>
                  <a:gd name="T4" fmla="*/ 31 w 130"/>
                  <a:gd name="T5" fmla="*/ 34 h 168"/>
                  <a:gd name="T6" fmla="*/ 28 w 130"/>
                  <a:gd name="T7" fmla="*/ 17 h 168"/>
                  <a:gd name="T8" fmla="*/ 51 w 130"/>
                  <a:gd name="T9" fmla="*/ 10 h 168"/>
                  <a:gd name="T10" fmla="*/ 58 w 130"/>
                  <a:gd name="T11" fmla="*/ 25 h 168"/>
                  <a:gd name="T12" fmla="*/ 51 w 130"/>
                  <a:gd name="T13" fmla="*/ 29 h 168"/>
                  <a:gd name="T14" fmla="*/ 47 w 130"/>
                  <a:gd name="T15" fmla="*/ 36 h 168"/>
                  <a:gd name="T16" fmla="*/ 58 w 130"/>
                  <a:gd name="T17" fmla="*/ 42 h 168"/>
                  <a:gd name="T18" fmla="*/ 51 w 130"/>
                  <a:gd name="T19" fmla="*/ 47 h 168"/>
                  <a:gd name="T20" fmla="*/ 47 w 130"/>
                  <a:gd name="T21" fmla="*/ 55 h 168"/>
                  <a:gd name="T22" fmla="*/ 58 w 130"/>
                  <a:gd name="T23" fmla="*/ 69 h 168"/>
                  <a:gd name="T24" fmla="*/ 47 w 130"/>
                  <a:gd name="T25" fmla="*/ 67 h 168"/>
                  <a:gd name="T26" fmla="*/ 38 w 130"/>
                  <a:gd name="T27" fmla="*/ 55 h 16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30"/>
                  <a:gd name="T43" fmla="*/ 0 h 168"/>
                  <a:gd name="T44" fmla="*/ 130 w 130"/>
                  <a:gd name="T45" fmla="*/ 168 h 16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30" h="168">
                    <a:moveTo>
                      <a:pt x="67" y="129"/>
                    </a:moveTo>
                    <a:cubicBezTo>
                      <a:pt x="0" y="120"/>
                      <a:pt x="12" y="119"/>
                      <a:pt x="55" y="105"/>
                    </a:cubicBezTo>
                    <a:cubicBezTo>
                      <a:pt x="31" y="89"/>
                      <a:pt x="31" y="97"/>
                      <a:pt x="55" y="82"/>
                    </a:cubicBezTo>
                    <a:cubicBezTo>
                      <a:pt x="83" y="38"/>
                      <a:pt x="92" y="49"/>
                      <a:pt x="49" y="40"/>
                    </a:cubicBezTo>
                    <a:cubicBezTo>
                      <a:pt x="85" y="18"/>
                      <a:pt x="57" y="0"/>
                      <a:pt x="90" y="23"/>
                    </a:cubicBezTo>
                    <a:cubicBezTo>
                      <a:pt x="94" y="35"/>
                      <a:pt x="98" y="46"/>
                      <a:pt x="102" y="58"/>
                    </a:cubicBezTo>
                    <a:cubicBezTo>
                      <a:pt x="110" y="82"/>
                      <a:pt x="114" y="78"/>
                      <a:pt x="90" y="70"/>
                    </a:cubicBezTo>
                    <a:cubicBezTo>
                      <a:pt x="88" y="76"/>
                      <a:pt x="82" y="81"/>
                      <a:pt x="84" y="87"/>
                    </a:cubicBezTo>
                    <a:cubicBezTo>
                      <a:pt x="87" y="94"/>
                      <a:pt x="97" y="94"/>
                      <a:pt x="102" y="99"/>
                    </a:cubicBezTo>
                    <a:cubicBezTo>
                      <a:pt x="130" y="127"/>
                      <a:pt x="108" y="116"/>
                      <a:pt x="90" y="111"/>
                    </a:cubicBezTo>
                    <a:cubicBezTo>
                      <a:pt x="88" y="117"/>
                      <a:pt x="83" y="123"/>
                      <a:pt x="84" y="129"/>
                    </a:cubicBezTo>
                    <a:cubicBezTo>
                      <a:pt x="84" y="131"/>
                      <a:pt x="108" y="158"/>
                      <a:pt x="102" y="164"/>
                    </a:cubicBezTo>
                    <a:cubicBezTo>
                      <a:pt x="98" y="168"/>
                      <a:pt x="88" y="162"/>
                      <a:pt x="84" y="158"/>
                    </a:cubicBezTo>
                    <a:cubicBezTo>
                      <a:pt x="76" y="150"/>
                      <a:pt x="73" y="139"/>
                      <a:pt x="67" y="129"/>
                    </a:cubicBezTo>
                    <a:close/>
                  </a:path>
                </a:pathLst>
              </a:custGeom>
              <a:noFill/>
              <a:ln w="12700">
                <a:solidFill>
                  <a:srgbClr val="000066"/>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solidFill>
                    <a:srgbClr val="000066"/>
                  </a:solidFill>
                </a:endParaRPr>
              </a:p>
            </p:txBody>
          </p:sp>
          <p:sp>
            <p:nvSpPr>
              <p:cNvPr id="11317" name="Freeform 34"/>
              <p:cNvSpPr>
                <a:spLocks/>
              </p:cNvSpPr>
              <p:nvPr/>
            </p:nvSpPr>
            <p:spPr bwMode="auto">
              <a:xfrm>
                <a:off x="3888" y="576"/>
                <a:ext cx="85" cy="121"/>
              </a:xfrm>
              <a:custGeom>
                <a:avLst/>
                <a:gdLst>
                  <a:gd name="T0" fmla="*/ 41 w 177"/>
                  <a:gd name="T1" fmla="*/ 79 h 178"/>
                  <a:gd name="T2" fmla="*/ 31 w 177"/>
                  <a:gd name="T3" fmla="*/ 60 h 178"/>
                  <a:gd name="T4" fmla="*/ 36 w 177"/>
                  <a:gd name="T5" fmla="*/ 57 h 178"/>
                  <a:gd name="T6" fmla="*/ 29 w 177"/>
                  <a:gd name="T7" fmla="*/ 46 h 178"/>
                  <a:gd name="T8" fmla="*/ 27 w 177"/>
                  <a:gd name="T9" fmla="*/ 33 h 178"/>
                  <a:gd name="T10" fmla="*/ 26 w 177"/>
                  <a:gd name="T11" fmla="*/ 24 h 178"/>
                  <a:gd name="T12" fmla="*/ 30 w 177"/>
                  <a:gd name="T13" fmla="*/ 19 h 178"/>
                  <a:gd name="T14" fmla="*/ 22 w 177"/>
                  <a:gd name="T15" fmla="*/ 8 h 178"/>
                  <a:gd name="T16" fmla="*/ 19 w 177"/>
                  <a:gd name="T17" fmla="*/ 0 h 178"/>
                  <a:gd name="T18" fmla="*/ 16 w 177"/>
                  <a:gd name="T19" fmla="*/ 8 h 178"/>
                  <a:gd name="T20" fmla="*/ 10 w 177"/>
                  <a:gd name="T21" fmla="*/ 22 h 178"/>
                  <a:gd name="T22" fmla="*/ 14 w 177"/>
                  <a:gd name="T23" fmla="*/ 27 h 178"/>
                  <a:gd name="T24" fmla="*/ 12 w 177"/>
                  <a:gd name="T25" fmla="*/ 38 h 178"/>
                  <a:gd name="T26" fmla="*/ 11 w 177"/>
                  <a:gd name="T27" fmla="*/ 46 h 178"/>
                  <a:gd name="T28" fmla="*/ 16 w 177"/>
                  <a:gd name="T29" fmla="*/ 48 h 178"/>
                  <a:gd name="T30" fmla="*/ 12 w 177"/>
                  <a:gd name="T31" fmla="*/ 65 h 178"/>
                  <a:gd name="T32" fmla="*/ 14 w 177"/>
                  <a:gd name="T33" fmla="*/ 65 h 178"/>
                  <a:gd name="T34" fmla="*/ 15 w 177"/>
                  <a:gd name="T35" fmla="*/ 73 h 178"/>
                  <a:gd name="T36" fmla="*/ 15 w 177"/>
                  <a:gd name="T37" fmla="*/ 82 h 178"/>
                  <a:gd name="T38" fmla="*/ 24 w 177"/>
                  <a:gd name="T39" fmla="*/ 73 h 17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77"/>
                  <a:gd name="T61" fmla="*/ 0 h 178"/>
                  <a:gd name="T62" fmla="*/ 177 w 177"/>
                  <a:gd name="T63" fmla="*/ 178 h 17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77" h="178">
                    <a:moveTo>
                      <a:pt x="177" y="170"/>
                    </a:moveTo>
                    <a:cubicBezTo>
                      <a:pt x="155" y="155"/>
                      <a:pt x="158" y="144"/>
                      <a:pt x="136" y="129"/>
                    </a:cubicBezTo>
                    <a:cubicBezTo>
                      <a:pt x="144" y="127"/>
                      <a:pt x="162" y="130"/>
                      <a:pt x="159" y="123"/>
                    </a:cubicBezTo>
                    <a:cubicBezTo>
                      <a:pt x="154" y="110"/>
                      <a:pt x="124" y="99"/>
                      <a:pt x="124" y="99"/>
                    </a:cubicBezTo>
                    <a:cubicBezTo>
                      <a:pt x="161" y="89"/>
                      <a:pt x="140" y="77"/>
                      <a:pt x="118" y="70"/>
                    </a:cubicBezTo>
                    <a:cubicBezTo>
                      <a:pt x="116" y="64"/>
                      <a:pt x="110" y="58"/>
                      <a:pt x="112" y="52"/>
                    </a:cubicBezTo>
                    <a:cubicBezTo>
                      <a:pt x="115" y="46"/>
                      <a:pt x="133" y="47"/>
                      <a:pt x="130" y="41"/>
                    </a:cubicBezTo>
                    <a:cubicBezTo>
                      <a:pt x="124" y="28"/>
                      <a:pt x="95" y="17"/>
                      <a:pt x="95" y="17"/>
                    </a:cubicBezTo>
                    <a:cubicBezTo>
                      <a:pt x="91" y="11"/>
                      <a:pt x="90" y="0"/>
                      <a:pt x="83" y="0"/>
                    </a:cubicBezTo>
                    <a:cubicBezTo>
                      <a:pt x="76" y="0"/>
                      <a:pt x="75" y="11"/>
                      <a:pt x="71" y="17"/>
                    </a:cubicBezTo>
                    <a:cubicBezTo>
                      <a:pt x="54" y="42"/>
                      <a:pt x="68" y="30"/>
                      <a:pt x="42" y="47"/>
                    </a:cubicBezTo>
                    <a:cubicBezTo>
                      <a:pt x="48" y="51"/>
                      <a:pt x="58" y="51"/>
                      <a:pt x="60" y="58"/>
                    </a:cubicBezTo>
                    <a:cubicBezTo>
                      <a:pt x="63" y="66"/>
                      <a:pt x="56" y="74"/>
                      <a:pt x="54" y="82"/>
                    </a:cubicBezTo>
                    <a:cubicBezTo>
                      <a:pt x="52" y="88"/>
                      <a:pt x="48" y="99"/>
                      <a:pt x="48" y="99"/>
                    </a:cubicBezTo>
                    <a:cubicBezTo>
                      <a:pt x="56" y="101"/>
                      <a:pt x="66" y="99"/>
                      <a:pt x="71" y="105"/>
                    </a:cubicBezTo>
                    <a:cubicBezTo>
                      <a:pt x="74" y="110"/>
                      <a:pt x="55" y="140"/>
                      <a:pt x="54" y="141"/>
                    </a:cubicBezTo>
                    <a:cubicBezTo>
                      <a:pt x="51" y="143"/>
                      <a:pt x="0" y="154"/>
                      <a:pt x="60" y="141"/>
                    </a:cubicBezTo>
                    <a:cubicBezTo>
                      <a:pt x="62" y="147"/>
                      <a:pt x="67" y="153"/>
                      <a:pt x="65" y="158"/>
                    </a:cubicBezTo>
                    <a:cubicBezTo>
                      <a:pt x="57" y="178"/>
                      <a:pt x="30" y="164"/>
                      <a:pt x="65" y="176"/>
                    </a:cubicBezTo>
                    <a:cubicBezTo>
                      <a:pt x="104" y="163"/>
                      <a:pt x="92" y="173"/>
                      <a:pt x="107" y="158"/>
                    </a:cubicBezTo>
                  </a:path>
                </a:pathLst>
              </a:custGeom>
              <a:noFill/>
              <a:ln w="12700">
                <a:solidFill>
                  <a:srgbClr val="000066"/>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solidFill>
                    <a:srgbClr val="000066"/>
                  </a:solidFill>
                </a:endParaRPr>
              </a:p>
            </p:txBody>
          </p:sp>
          <p:sp>
            <p:nvSpPr>
              <p:cNvPr id="11318" name="Freeform 35"/>
              <p:cNvSpPr>
                <a:spLocks/>
              </p:cNvSpPr>
              <p:nvPr/>
            </p:nvSpPr>
            <p:spPr bwMode="auto">
              <a:xfrm>
                <a:off x="3936" y="576"/>
                <a:ext cx="98" cy="109"/>
              </a:xfrm>
              <a:custGeom>
                <a:avLst/>
                <a:gdLst>
                  <a:gd name="T0" fmla="*/ 38 w 130"/>
                  <a:gd name="T1" fmla="*/ 55 h 168"/>
                  <a:gd name="T2" fmla="*/ 31 w 130"/>
                  <a:gd name="T3" fmla="*/ 44 h 168"/>
                  <a:gd name="T4" fmla="*/ 31 w 130"/>
                  <a:gd name="T5" fmla="*/ 34 h 168"/>
                  <a:gd name="T6" fmla="*/ 28 w 130"/>
                  <a:gd name="T7" fmla="*/ 17 h 168"/>
                  <a:gd name="T8" fmla="*/ 51 w 130"/>
                  <a:gd name="T9" fmla="*/ 10 h 168"/>
                  <a:gd name="T10" fmla="*/ 58 w 130"/>
                  <a:gd name="T11" fmla="*/ 25 h 168"/>
                  <a:gd name="T12" fmla="*/ 51 w 130"/>
                  <a:gd name="T13" fmla="*/ 29 h 168"/>
                  <a:gd name="T14" fmla="*/ 47 w 130"/>
                  <a:gd name="T15" fmla="*/ 36 h 168"/>
                  <a:gd name="T16" fmla="*/ 58 w 130"/>
                  <a:gd name="T17" fmla="*/ 42 h 168"/>
                  <a:gd name="T18" fmla="*/ 51 w 130"/>
                  <a:gd name="T19" fmla="*/ 47 h 168"/>
                  <a:gd name="T20" fmla="*/ 47 w 130"/>
                  <a:gd name="T21" fmla="*/ 55 h 168"/>
                  <a:gd name="T22" fmla="*/ 58 w 130"/>
                  <a:gd name="T23" fmla="*/ 69 h 168"/>
                  <a:gd name="T24" fmla="*/ 47 w 130"/>
                  <a:gd name="T25" fmla="*/ 67 h 168"/>
                  <a:gd name="T26" fmla="*/ 38 w 130"/>
                  <a:gd name="T27" fmla="*/ 55 h 16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30"/>
                  <a:gd name="T43" fmla="*/ 0 h 168"/>
                  <a:gd name="T44" fmla="*/ 130 w 130"/>
                  <a:gd name="T45" fmla="*/ 168 h 16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30" h="168">
                    <a:moveTo>
                      <a:pt x="67" y="129"/>
                    </a:moveTo>
                    <a:cubicBezTo>
                      <a:pt x="0" y="120"/>
                      <a:pt x="12" y="119"/>
                      <a:pt x="55" y="105"/>
                    </a:cubicBezTo>
                    <a:cubicBezTo>
                      <a:pt x="31" y="89"/>
                      <a:pt x="31" y="97"/>
                      <a:pt x="55" y="82"/>
                    </a:cubicBezTo>
                    <a:cubicBezTo>
                      <a:pt x="83" y="38"/>
                      <a:pt x="92" y="49"/>
                      <a:pt x="49" y="40"/>
                    </a:cubicBezTo>
                    <a:cubicBezTo>
                      <a:pt x="85" y="18"/>
                      <a:pt x="57" y="0"/>
                      <a:pt x="90" y="23"/>
                    </a:cubicBezTo>
                    <a:cubicBezTo>
                      <a:pt x="94" y="35"/>
                      <a:pt x="98" y="46"/>
                      <a:pt x="102" y="58"/>
                    </a:cubicBezTo>
                    <a:cubicBezTo>
                      <a:pt x="110" y="82"/>
                      <a:pt x="114" y="78"/>
                      <a:pt x="90" y="70"/>
                    </a:cubicBezTo>
                    <a:cubicBezTo>
                      <a:pt x="88" y="76"/>
                      <a:pt x="82" y="81"/>
                      <a:pt x="84" y="87"/>
                    </a:cubicBezTo>
                    <a:cubicBezTo>
                      <a:pt x="87" y="94"/>
                      <a:pt x="97" y="94"/>
                      <a:pt x="102" y="99"/>
                    </a:cubicBezTo>
                    <a:cubicBezTo>
                      <a:pt x="130" y="127"/>
                      <a:pt x="108" y="116"/>
                      <a:pt x="90" y="111"/>
                    </a:cubicBezTo>
                    <a:cubicBezTo>
                      <a:pt x="88" y="117"/>
                      <a:pt x="83" y="123"/>
                      <a:pt x="84" y="129"/>
                    </a:cubicBezTo>
                    <a:cubicBezTo>
                      <a:pt x="84" y="131"/>
                      <a:pt x="108" y="158"/>
                      <a:pt x="102" y="164"/>
                    </a:cubicBezTo>
                    <a:cubicBezTo>
                      <a:pt x="98" y="168"/>
                      <a:pt x="88" y="162"/>
                      <a:pt x="84" y="158"/>
                    </a:cubicBezTo>
                    <a:cubicBezTo>
                      <a:pt x="76" y="150"/>
                      <a:pt x="73" y="139"/>
                      <a:pt x="67" y="129"/>
                    </a:cubicBezTo>
                    <a:close/>
                  </a:path>
                </a:pathLst>
              </a:custGeom>
              <a:noFill/>
              <a:ln w="12700">
                <a:solidFill>
                  <a:srgbClr val="000066"/>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solidFill>
                    <a:srgbClr val="000066"/>
                  </a:solidFill>
                </a:endParaRPr>
              </a:p>
            </p:txBody>
          </p:sp>
          <p:sp>
            <p:nvSpPr>
              <p:cNvPr id="11319" name="Freeform 36"/>
              <p:cNvSpPr>
                <a:spLocks/>
              </p:cNvSpPr>
              <p:nvPr/>
            </p:nvSpPr>
            <p:spPr bwMode="auto">
              <a:xfrm>
                <a:off x="4032" y="576"/>
                <a:ext cx="77" cy="63"/>
              </a:xfrm>
              <a:custGeom>
                <a:avLst/>
                <a:gdLst>
                  <a:gd name="T0" fmla="*/ 6 w 77"/>
                  <a:gd name="T1" fmla="*/ 56 h 63"/>
                  <a:gd name="T2" fmla="*/ 0 w 77"/>
                  <a:gd name="T3" fmla="*/ 26 h 63"/>
                  <a:gd name="T4" fmla="*/ 18 w 77"/>
                  <a:gd name="T5" fmla="*/ 20 h 63"/>
                  <a:gd name="T6" fmla="*/ 24 w 77"/>
                  <a:gd name="T7" fmla="*/ 3 h 63"/>
                  <a:gd name="T8" fmla="*/ 41 w 77"/>
                  <a:gd name="T9" fmla="*/ 9 h 63"/>
                  <a:gd name="T10" fmla="*/ 35 w 77"/>
                  <a:gd name="T11" fmla="*/ 15 h 63"/>
                  <a:gd name="T12" fmla="*/ 6 w 77"/>
                  <a:gd name="T13" fmla="*/ 56 h 63"/>
                  <a:gd name="T14" fmla="*/ 0 60000 65536"/>
                  <a:gd name="T15" fmla="*/ 0 60000 65536"/>
                  <a:gd name="T16" fmla="*/ 0 60000 65536"/>
                  <a:gd name="T17" fmla="*/ 0 60000 65536"/>
                  <a:gd name="T18" fmla="*/ 0 60000 65536"/>
                  <a:gd name="T19" fmla="*/ 0 60000 65536"/>
                  <a:gd name="T20" fmla="*/ 0 60000 65536"/>
                  <a:gd name="T21" fmla="*/ 0 w 77"/>
                  <a:gd name="T22" fmla="*/ 0 h 63"/>
                  <a:gd name="T23" fmla="*/ 77 w 77"/>
                  <a:gd name="T24" fmla="*/ 63 h 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7" h="63">
                    <a:moveTo>
                      <a:pt x="6" y="56"/>
                    </a:moveTo>
                    <a:cubicBezTo>
                      <a:pt x="42" y="44"/>
                      <a:pt x="24" y="34"/>
                      <a:pt x="0" y="26"/>
                    </a:cubicBezTo>
                    <a:cubicBezTo>
                      <a:pt x="6" y="24"/>
                      <a:pt x="13" y="24"/>
                      <a:pt x="18" y="20"/>
                    </a:cubicBezTo>
                    <a:cubicBezTo>
                      <a:pt x="22" y="16"/>
                      <a:pt x="19" y="6"/>
                      <a:pt x="24" y="3"/>
                    </a:cubicBezTo>
                    <a:cubicBezTo>
                      <a:pt x="29" y="0"/>
                      <a:pt x="36" y="6"/>
                      <a:pt x="41" y="9"/>
                    </a:cubicBezTo>
                    <a:cubicBezTo>
                      <a:pt x="77" y="27"/>
                      <a:pt x="53" y="19"/>
                      <a:pt x="35" y="15"/>
                    </a:cubicBezTo>
                    <a:cubicBezTo>
                      <a:pt x="51" y="63"/>
                      <a:pt x="59" y="48"/>
                      <a:pt x="6" y="56"/>
                    </a:cubicBezTo>
                    <a:close/>
                  </a:path>
                </a:pathLst>
              </a:custGeom>
              <a:noFill/>
              <a:ln w="12700">
                <a:solidFill>
                  <a:srgbClr val="000066"/>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solidFill>
                    <a:srgbClr val="000066"/>
                  </a:solidFill>
                </a:endParaRPr>
              </a:p>
            </p:txBody>
          </p:sp>
          <p:sp>
            <p:nvSpPr>
              <p:cNvPr id="11320" name="Freeform 37"/>
              <p:cNvSpPr>
                <a:spLocks/>
              </p:cNvSpPr>
              <p:nvPr/>
            </p:nvSpPr>
            <p:spPr bwMode="auto">
              <a:xfrm>
                <a:off x="4176" y="528"/>
                <a:ext cx="77" cy="63"/>
              </a:xfrm>
              <a:custGeom>
                <a:avLst/>
                <a:gdLst>
                  <a:gd name="T0" fmla="*/ 6 w 77"/>
                  <a:gd name="T1" fmla="*/ 56 h 63"/>
                  <a:gd name="T2" fmla="*/ 0 w 77"/>
                  <a:gd name="T3" fmla="*/ 26 h 63"/>
                  <a:gd name="T4" fmla="*/ 18 w 77"/>
                  <a:gd name="T5" fmla="*/ 20 h 63"/>
                  <a:gd name="T6" fmla="*/ 24 w 77"/>
                  <a:gd name="T7" fmla="*/ 3 h 63"/>
                  <a:gd name="T8" fmla="*/ 41 w 77"/>
                  <a:gd name="T9" fmla="*/ 9 h 63"/>
                  <a:gd name="T10" fmla="*/ 35 w 77"/>
                  <a:gd name="T11" fmla="*/ 15 h 63"/>
                  <a:gd name="T12" fmla="*/ 6 w 77"/>
                  <a:gd name="T13" fmla="*/ 56 h 63"/>
                  <a:gd name="T14" fmla="*/ 0 60000 65536"/>
                  <a:gd name="T15" fmla="*/ 0 60000 65536"/>
                  <a:gd name="T16" fmla="*/ 0 60000 65536"/>
                  <a:gd name="T17" fmla="*/ 0 60000 65536"/>
                  <a:gd name="T18" fmla="*/ 0 60000 65536"/>
                  <a:gd name="T19" fmla="*/ 0 60000 65536"/>
                  <a:gd name="T20" fmla="*/ 0 60000 65536"/>
                  <a:gd name="T21" fmla="*/ 0 w 77"/>
                  <a:gd name="T22" fmla="*/ 0 h 63"/>
                  <a:gd name="T23" fmla="*/ 77 w 77"/>
                  <a:gd name="T24" fmla="*/ 63 h 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7" h="63">
                    <a:moveTo>
                      <a:pt x="6" y="56"/>
                    </a:moveTo>
                    <a:cubicBezTo>
                      <a:pt x="42" y="44"/>
                      <a:pt x="24" y="34"/>
                      <a:pt x="0" y="26"/>
                    </a:cubicBezTo>
                    <a:cubicBezTo>
                      <a:pt x="6" y="24"/>
                      <a:pt x="13" y="24"/>
                      <a:pt x="18" y="20"/>
                    </a:cubicBezTo>
                    <a:cubicBezTo>
                      <a:pt x="22" y="16"/>
                      <a:pt x="19" y="6"/>
                      <a:pt x="24" y="3"/>
                    </a:cubicBezTo>
                    <a:cubicBezTo>
                      <a:pt x="29" y="0"/>
                      <a:pt x="36" y="6"/>
                      <a:pt x="41" y="9"/>
                    </a:cubicBezTo>
                    <a:cubicBezTo>
                      <a:pt x="77" y="27"/>
                      <a:pt x="53" y="19"/>
                      <a:pt x="35" y="15"/>
                    </a:cubicBezTo>
                    <a:cubicBezTo>
                      <a:pt x="51" y="63"/>
                      <a:pt x="59" y="48"/>
                      <a:pt x="6" y="56"/>
                    </a:cubicBezTo>
                    <a:close/>
                  </a:path>
                </a:pathLst>
              </a:custGeom>
              <a:noFill/>
              <a:ln w="12700">
                <a:solidFill>
                  <a:srgbClr val="000066"/>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solidFill>
                    <a:srgbClr val="000066"/>
                  </a:solidFill>
                </a:endParaRPr>
              </a:p>
            </p:txBody>
          </p:sp>
          <p:sp>
            <p:nvSpPr>
              <p:cNvPr id="11321" name="Freeform 38"/>
              <p:cNvSpPr>
                <a:spLocks/>
              </p:cNvSpPr>
              <p:nvPr/>
            </p:nvSpPr>
            <p:spPr bwMode="auto">
              <a:xfrm>
                <a:off x="4080" y="528"/>
                <a:ext cx="98" cy="109"/>
              </a:xfrm>
              <a:custGeom>
                <a:avLst/>
                <a:gdLst>
                  <a:gd name="T0" fmla="*/ 38 w 130"/>
                  <a:gd name="T1" fmla="*/ 55 h 168"/>
                  <a:gd name="T2" fmla="*/ 31 w 130"/>
                  <a:gd name="T3" fmla="*/ 44 h 168"/>
                  <a:gd name="T4" fmla="*/ 31 w 130"/>
                  <a:gd name="T5" fmla="*/ 34 h 168"/>
                  <a:gd name="T6" fmla="*/ 28 w 130"/>
                  <a:gd name="T7" fmla="*/ 17 h 168"/>
                  <a:gd name="T8" fmla="*/ 51 w 130"/>
                  <a:gd name="T9" fmla="*/ 10 h 168"/>
                  <a:gd name="T10" fmla="*/ 58 w 130"/>
                  <a:gd name="T11" fmla="*/ 25 h 168"/>
                  <a:gd name="T12" fmla="*/ 51 w 130"/>
                  <a:gd name="T13" fmla="*/ 29 h 168"/>
                  <a:gd name="T14" fmla="*/ 47 w 130"/>
                  <a:gd name="T15" fmla="*/ 36 h 168"/>
                  <a:gd name="T16" fmla="*/ 58 w 130"/>
                  <a:gd name="T17" fmla="*/ 42 h 168"/>
                  <a:gd name="T18" fmla="*/ 51 w 130"/>
                  <a:gd name="T19" fmla="*/ 47 h 168"/>
                  <a:gd name="T20" fmla="*/ 47 w 130"/>
                  <a:gd name="T21" fmla="*/ 55 h 168"/>
                  <a:gd name="T22" fmla="*/ 58 w 130"/>
                  <a:gd name="T23" fmla="*/ 69 h 168"/>
                  <a:gd name="T24" fmla="*/ 47 w 130"/>
                  <a:gd name="T25" fmla="*/ 67 h 168"/>
                  <a:gd name="T26" fmla="*/ 38 w 130"/>
                  <a:gd name="T27" fmla="*/ 55 h 16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30"/>
                  <a:gd name="T43" fmla="*/ 0 h 168"/>
                  <a:gd name="T44" fmla="*/ 130 w 130"/>
                  <a:gd name="T45" fmla="*/ 168 h 16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30" h="168">
                    <a:moveTo>
                      <a:pt x="67" y="129"/>
                    </a:moveTo>
                    <a:cubicBezTo>
                      <a:pt x="0" y="120"/>
                      <a:pt x="12" y="119"/>
                      <a:pt x="55" y="105"/>
                    </a:cubicBezTo>
                    <a:cubicBezTo>
                      <a:pt x="31" y="89"/>
                      <a:pt x="31" y="97"/>
                      <a:pt x="55" y="82"/>
                    </a:cubicBezTo>
                    <a:cubicBezTo>
                      <a:pt x="83" y="38"/>
                      <a:pt x="92" y="49"/>
                      <a:pt x="49" y="40"/>
                    </a:cubicBezTo>
                    <a:cubicBezTo>
                      <a:pt x="85" y="18"/>
                      <a:pt x="57" y="0"/>
                      <a:pt x="90" y="23"/>
                    </a:cubicBezTo>
                    <a:cubicBezTo>
                      <a:pt x="94" y="35"/>
                      <a:pt x="98" y="46"/>
                      <a:pt x="102" y="58"/>
                    </a:cubicBezTo>
                    <a:cubicBezTo>
                      <a:pt x="110" y="82"/>
                      <a:pt x="114" y="78"/>
                      <a:pt x="90" y="70"/>
                    </a:cubicBezTo>
                    <a:cubicBezTo>
                      <a:pt x="88" y="76"/>
                      <a:pt x="82" y="81"/>
                      <a:pt x="84" y="87"/>
                    </a:cubicBezTo>
                    <a:cubicBezTo>
                      <a:pt x="87" y="94"/>
                      <a:pt x="97" y="94"/>
                      <a:pt x="102" y="99"/>
                    </a:cubicBezTo>
                    <a:cubicBezTo>
                      <a:pt x="130" y="127"/>
                      <a:pt x="108" y="116"/>
                      <a:pt x="90" y="111"/>
                    </a:cubicBezTo>
                    <a:cubicBezTo>
                      <a:pt x="88" y="117"/>
                      <a:pt x="83" y="123"/>
                      <a:pt x="84" y="129"/>
                    </a:cubicBezTo>
                    <a:cubicBezTo>
                      <a:pt x="84" y="131"/>
                      <a:pt x="108" y="158"/>
                      <a:pt x="102" y="164"/>
                    </a:cubicBezTo>
                    <a:cubicBezTo>
                      <a:pt x="98" y="168"/>
                      <a:pt x="88" y="162"/>
                      <a:pt x="84" y="158"/>
                    </a:cubicBezTo>
                    <a:cubicBezTo>
                      <a:pt x="76" y="150"/>
                      <a:pt x="73" y="139"/>
                      <a:pt x="67" y="129"/>
                    </a:cubicBezTo>
                    <a:close/>
                  </a:path>
                </a:pathLst>
              </a:custGeom>
              <a:noFill/>
              <a:ln w="12700">
                <a:solidFill>
                  <a:srgbClr val="000066"/>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solidFill>
                    <a:srgbClr val="000066"/>
                  </a:solidFill>
                </a:endParaRPr>
              </a:p>
            </p:txBody>
          </p:sp>
          <p:sp>
            <p:nvSpPr>
              <p:cNvPr id="11322" name="Freeform 39"/>
              <p:cNvSpPr>
                <a:spLocks/>
              </p:cNvSpPr>
              <p:nvPr/>
            </p:nvSpPr>
            <p:spPr bwMode="auto">
              <a:xfrm>
                <a:off x="4224" y="528"/>
                <a:ext cx="48" cy="73"/>
              </a:xfrm>
              <a:custGeom>
                <a:avLst/>
                <a:gdLst>
                  <a:gd name="T0" fmla="*/ 13 w 177"/>
                  <a:gd name="T1" fmla="*/ 29 h 178"/>
                  <a:gd name="T2" fmla="*/ 10 w 177"/>
                  <a:gd name="T3" fmla="*/ 22 h 178"/>
                  <a:gd name="T4" fmla="*/ 12 w 177"/>
                  <a:gd name="T5" fmla="*/ 21 h 178"/>
                  <a:gd name="T6" fmla="*/ 9 w 177"/>
                  <a:gd name="T7" fmla="*/ 17 h 178"/>
                  <a:gd name="T8" fmla="*/ 9 w 177"/>
                  <a:gd name="T9" fmla="*/ 12 h 178"/>
                  <a:gd name="T10" fmla="*/ 8 w 177"/>
                  <a:gd name="T11" fmla="*/ 9 h 178"/>
                  <a:gd name="T12" fmla="*/ 9 w 177"/>
                  <a:gd name="T13" fmla="*/ 7 h 178"/>
                  <a:gd name="T14" fmla="*/ 7 w 177"/>
                  <a:gd name="T15" fmla="*/ 3 h 178"/>
                  <a:gd name="T16" fmla="*/ 6 w 177"/>
                  <a:gd name="T17" fmla="*/ 0 h 178"/>
                  <a:gd name="T18" fmla="*/ 5 w 177"/>
                  <a:gd name="T19" fmla="*/ 3 h 178"/>
                  <a:gd name="T20" fmla="*/ 3 w 177"/>
                  <a:gd name="T21" fmla="*/ 8 h 178"/>
                  <a:gd name="T22" fmla="*/ 4 w 177"/>
                  <a:gd name="T23" fmla="*/ 10 h 178"/>
                  <a:gd name="T24" fmla="*/ 4 w 177"/>
                  <a:gd name="T25" fmla="*/ 14 h 178"/>
                  <a:gd name="T26" fmla="*/ 4 w 177"/>
                  <a:gd name="T27" fmla="*/ 17 h 178"/>
                  <a:gd name="T28" fmla="*/ 5 w 177"/>
                  <a:gd name="T29" fmla="*/ 18 h 178"/>
                  <a:gd name="T30" fmla="*/ 4 w 177"/>
                  <a:gd name="T31" fmla="*/ 24 h 178"/>
                  <a:gd name="T32" fmla="*/ 4 w 177"/>
                  <a:gd name="T33" fmla="*/ 24 h 178"/>
                  <a:gd name="T34" fmla="*/ 5 w 177"/>
                  <a:gd name="T35" fmla="*/ 27 h 178"/>
                  <a:gd name="T36" fmla="*/ 5 w 177"/>
                  <a:gd name="T37" fmla="*/ 30 h 178"/>
                  <a:gd name="T38" fmla="*/ 8 w 177"/>
                  <a:gd name="T39" fmla="*/ 27 h 17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77"/>
                  <a:gd name="T61" fmla="*/ 0 h 178"/>
                  <a:gd name="T62" fmla="*/ 177 w 177"/>
                  <a:gd name="T63" fmla="*/ 178 h 17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77" h="178">
                    <a:moveTo>
                      <a:pt x="177" y="170"/>
                    </a:moveTo>
                    <a:cubicBezTo>
                      <a:pt x="155" y="155"/>
                      <a:pt x="158" y="144"/>
                      <a:pt x="136" y="129"/>
                    </a:cubicBezTo>
                    <a:cubicBezTo>
                      <a:pt x="144" y="127"/>
                      <a:pt x="162" y="130"/>
                      <a:pt x="159" y="123"/>
                    </a:cubicBezTo>
                    <a:cubicBezTo>
                      <a:pt x="154" y="110"/>
                      <a:pt x="124" y="99"/>
                      <a:pt x="124" y="99"/>
                    </a:cubicBezTo>
                    <a:cubicBezTo>
                      <a:pt x="161" y="89"/>
                      <a:pt x="140" y="77"/>
                      <a:pt x="118" y="70"/>
                    </a:cubicBezTo>
                    <a:cubicBezTo>
                      <a:pt x="116" y="64"/>
                      <a:pt x="110" y="58"/>
                      <a:pt x="112" y="52"/>
                    </a:cubicBezTo>
                    <a:cubicBezTo>
                      <a:pt x="115" y="46"/>
                      <a:pt x="133" y="47"/>
                      <a:pt x="130" y="41"/>
                    </a:cubicBezTo>
                    <a:cubicBezTo>
                      <a:pt x="124" y="28"/>
                      <a:pt x="95" y="17"/>
                      <a:pt x="95" y="17"/>
                    </a:cubicBezTo>
                    <a:cubicBezTo>
                      <a:pt x="91" y="11"/>
                      <a:pt x="90" y="0"/>
                      <a:pt x="83" y="0"/>
                    </a:cubicBezTo>
                    <a:cubicBezTo>
                      <a:pt x="76" y="0"/>
                      <a:pt x="75" y="11"/>
                      <a:pt x="71" y="17"/>
                    </a:cubicBezTo>
                    <a:cubicBezTo>
                      <a:pt x="54" y="42"/>
                      <a:pt x="68" y="30"/>
                      <a:pt x="42" y="47"/>
                    </a:cubicBezTo>
                    <a:cubicBezTo>
                      <a:pt x="48" y="51"/>
                      <a:pt x="58" y="51"/>
                      <a:pt x="60" y="58"/>
                    </a:cubicBezTo>
                    <a:cubicBezTo>
                      <a:pt x="63" y="66"/>
                      <a:pt x="56" y="74"/>
                      <a:pt x="54" y="82"/>
                    </a:cubicBezTo>
                    <a:cubicBezTo>
                      <a:pt x="52" y="88"/>
                      <a:pt x="48" y="99"/>
                      <a:pt x="48" y="99"/>
                    </a:cubicBezTo>
                    <a:cubicBezTo>
                      <a:pt x="56" y="101"/>
                      <a:pt x="66" y="99"/>
                      <a:pt x="71" y="105"/>
                    </a:cubicBezTo>
                    <a:cubicBezTo>
                      <a:pt x="74" y="110"/>
                      <a:pt x="55" y="140"/>
                      <a:pt x="54" y="141"/>
                    </a:cubicBezTo>
                    <a:cubicBezTo>
                      <a:pt x="51" y="143"/>
                      <a:pt x="0" y="154"/>
                      <a:pt x="60" y="141"/>
                    </a:cubicBezTo>
                    <a:cubicBezTo>
                      <a:pt x="62" y="147"/>
                      <a:pt x="67" y="153"/>
                      <a:pt x="65" y="158"/>
                    </a:cubicBezTo>
                    <a:cubicBezTo>
                      <a:pt x="57" y="178"/>
                      <a:pt x="30" y="164"/>
                      <a:pt x="65" y="176"/>
                    </a:cubicBezTo>
                    <a:cubicBezTo>
                      <a:pt x="104" y="163"/>
                      <a:pt x="92" y="173"/>
                      <a:pt x="107" y="158"/>
                    </a:cubicBezTo>
                  </a:path>
                </a:pathLst>
              </a:custGeom>
              <a:noFill/>
              <a:ln w="12700">
                <a:solidFill>
                  <a:srgbClr val="000066"/>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solidFill>
                    <a:srgbClr val="000066"/>
                  </a:solidFill>
                </a:endParaRPr>
              </a:p>
            </p:txBody>
          </p:sp>
          <p:sp>
            <p:nvSpPr>
              <p:cNvPr id="11323" name="Freeform 40"/>
              <p:cNvSpPr>
                <a:spLocks/>
              </p:cNvSpPr>
              <p:nvPr/>
            </p:nvSpPr>
            <p:spPr bwMode="auto">
              <a:xfrm>
                <a:off x="4272" y="480"/>
                <a:ext cx="48" cy="73"/>
              </a:xfrm>
              <a:custGeom>
                <a:avLst/>
                <a:gdLst>
                  <a:gd name="T0" fmla="*/ 13 w 177"/>
                  <a:gd name="T1" fmla="*/ 29 h 178"/>
                  <a:gd name="T2" fmla="*/ 10 w 177"/>
                  <a:gd name="T3" fmla="*/ 22 h 178"/>
                  <a:gd name="T4" fmla="*/ 12 w 177"/>
                  <a:gd name="T5" fmla="*/ 21 h 178"/>
                  <a:gd name="T6" fmla="*/ 9 w 177"/>
                  <a:gd name="T7" fmla="*/ 17 h 178"/>
                  <a:gd name="T8" fmla="*/ 9 w 177"/>
                  <a:gd name="T9" fmla="*/ 12 h 178"/>
                  <a:gd name="T10" fmla="*/ 8 w 177"/>
                  <a:gd name="T11" fmla="*/ 9 h 178"/>
                  <a:gd name="T12" fmla="*/ 9 w 177"/>
                  <a:gd name="T13" fmla="*/ 7 h 178"/>
                  <a:gd name="T14" fmla="*/ 7 w 177"/>
                  <a:gd name="T15" fmla="*/ 3 h 178"/>
                  <a:gd name="T16" fmla="*/ 6 w 177"/>
                  <a:gd name="T17" fmla="*/ 0 h 178"/>
                  <a:gd name="T18" fmla="*/ 5 w 177"/>
                  <a:gd name="T19" fmla="*/ 3 h 178"/>
                  <a:gd name="T20" fmla="*/ 3 w 177"/>
                  <a:gd name="T21" fmla="*/ 8 h 178"/>
                  <a:gd name="T22" fmla="*/ 4 w 177"/>
                  <a:gd name="T23" fmla="*/ 10 h 178"/>
                  <a:gd name="T24" fmla="*/ 4 w 177"/>
                  <a:gd name="T25" fmla="*/ 14 h 178"/>
                  <a:gd name="T26" fmla="*/ 4 w 177"/>
                  <a:gd name="T27" fmla="*/ 17 h 178"/>
                  <a:gd name="T28" fmla="*/ 5 w 177"/>
                  <a:gd name="T29" fmla="*/ 18 h 178"/>
                  <a:gd name="T30" fmla="*/ 4 w 177"/>
                  <a:gd name="T31" fmla="*/ 24 h 178"/>
                  <a:gd name="T32" fmla="*/ 4 w 177"/>
                  <a:gd name="T33" fmla="*/ 24 h 178"/>
                  <a:gd name="T34" fmla="*/ 5 w 177"/>
                  <a:gd name="T35" fmla="*/ 27 h 178"/>
                  <a:gd name="T36" fmla="*/ 5 w 177"/>
                  <a:gd name="T37" fmla="*/ 30 h 178"/>
                  <a:gd name="T38" fmla="*/ 8 w 177"/>
                  <a:gd name="T39" fmla="*/ 27 h 17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77"/>
                  <a:gd name="T61" fmla="*/ 0 h 178"/>
                  <a:gd name="T62" fmla="*/ 177 w 177"/>
                  <a:gd name="T63" fmla="*/ 178 h 17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77" h="178">
                    <a:moveTo>
                      <a:pt x="177" y="170"/>
                    </a:moveTo>
                    <a:cubicBezTo>
                      <a:pt x="155" y="155"/>
                      <a:pt x="158" y="144"/>
                      <a:pt x="136" y="129"/>
                    </a:cubicBezTo>
                    <a:cubicBezTo>
                      <a:pt x="144" y="127"/>
                      <a:pt x="162" y="130"/>
                      <a:pt x="159" y="123"/>
                    </a:cubicBezTo>
                    <a:cubicBezTo>
                      <a:pt x="154" y="110"/>
                      <a:pt x="124" y="99"/>
                      <a:pt x="124" y="99"/>
                    </a:cubicBezTo>
                    <a:cubicBezTo>
                      <a:pt x="161" y="89"/>
                      <a:pt x="140" y="77"/>
                      <a:pt x="118" y="70"/>
                    </a:cubicBezTo>
                    <a:cubicBezTo>
                      <a:pt x="116" y="64"/>
                      <a:pt x="110" y="58"/>
                      <a:pt x="112" y="52"/>
                    </a:cubicBezTo>
                    <a:cubicBezTo>
                      <a:pt x="115" y="46"/>
                      <a:pt x="133" y="47"/>
                      <a:pt x="130" y="41"/>
                    </a:cubicBezTo>
                    <a:cubicBezTo>
                      <a:pt x="124" y="28"/>
                      <a:pt x="95" y="17"/>
                      <a:pt x="95" y="17"/>
                    </a:cubicBezTo>
                    <a:cubicBezTo>
                      <a:pt x="91" y="11"/>
                      <a:pt x="90" y="0"/>
                      <a:pt x="83" y="0"/>
                    </a:cubicBezTo>
                    <a:cubicBezTo>
                      <a:pt x="76" y="0"/>
                      <a:pt x="75" y="11"/>
                      <a:pt x="71" y="17"/>
                    </a:cubicBezTo>
                    <a:cubicBezTo>
                      <a:pt x="54" y="42"/>
                      <a:pt x="68" y="30"/>
                      <a:pt x="42" y="47"/>
                    </a:cubicBezTo>
                    <a:cubicBezTo>
                      <a:pt x="48" y="51"/>
                      <a:pt x="58" y="51"/>
                      <a:pt x="60" y="58"/>
                    </a:cubicBezTo>
                    <a:cubicBezTo>
                      <a:pt x="63" y="66"/>
                      <a:pt x="56" y="74"/>
                      <a:pt x="54" y="82"/>
                    </a:cubicBezTo>
                    <a:cubicBezTo>
                      <a:pt x="52" y="88"/>
                      <a:pt x="48" y="99"/>
                      <a:pt x="48" y="99"/>
                    </a:cubicBezTo>
                    <a:cubicBezTo>
                      <a:pt x="56" y="101"/>
                      <a:pt x="66" y="99"/>
                      <a:pt x="71" y="105"/>
                    </a:cubicBezTo>
                    <a:cubicBezTo>
                      <a:pt x="74" y="110"/>
                      <a:pt x="55" y="140"/>
                      <a:pt x="54" y="141"/>
                    </a:cubicBezTo>
                    <a:cubicBezTo>
                      <a:pt x="51" y="143"/>
                      <a:pt x="0" y="154"/>
                      <a:pt x="60" y="141"/>
                    </a:cubicBezTo>
                    <a:cubicBezTo>
                      <a:pt x="62" y="147"/>
                      <a:pt x="67" y="153"/>
                      <a:pt x="65" y="158"/>
                    </a:cubicBezTo>
                    <a:cubicBezTo>
                      <a:pt x="57" y="178"/>
                      <a:pt x="30" y="164"/>
                      <a:pt x="65" y="176"/>
                    </a:cubicBezTo>
                    <a:cubicBezTo>
                      <a:pt x="104" y="163"/>
                      <a:pt x="92" y="173"/>
                      <a:pt x="107" y="158"/>
                    </a:cubicBezTo>
                  </a:path>
                </a:pathLst>
              </a:custGeom>
              <a:noFill/>
              <a:ln w="12700">
                <a:solidFill>
                  <a:srgbClr val="000066"/>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solidFill>
                    <a:srgbClr val="000066"/>
                  </a:solidFill>
                </a:endParaRPr>
              </a:p>
            </p:txBody>
          </p:sp>
          <p:sp>
            <p:nvSpPr>
              <p:cNvPr id="11324" name="Freeform 41"/>
              <p:cNvSpPr>
                <a:spLocks/>
              </p:cNvSpPr>
              <p:nvPr/>
            </p:nvSpPr>
            <p:spPr bwMode="auto">
              <a:xfrm>
                <a:off x="3856" y="623"/>
                <a:ext cx="158" cy="89"/>
              </a:xfrm>
              <a:custGeom>
                <a:avLst/>
                <a:gdLst>
                  <a:gd name="T0" fmla="*/ 158 w 158"/>
                  <a:gd name="T1" fmla="*/ 76 h 89"/>
                  <a:gd name="T2" fmla="*/ 117 w 158"/>
                  <a:gd name="T3" fmla="*/ 18 h 89"/>
                  <a:gd name="T4" fmla="*/ 88 w 158"/>
                  <a:gd name="T5" fmla="*/ 24 h 89"/>
                  <a:gd name="T6" fmla="*/ 82 w 158"/>
                  <a:gd name="T7" fmla="*/ 41 h 89"/>
                  <a:gd name="T8" fmla="*/ 70 w 158"/>
                  <a:gd name="T9" fmla="*/ 47 h 89"/>
                  <a:gd name="T10" fmla="*/ 58 w 158"/>
                  <a:gd name="T11" fmla="*/ 65 h 89"/>
                  <a:gd name="T12" fmla="*/ 41 w 158"/>
                  <a:gd name="T13" fmla="*/ 53 h 89"/>
                  <a:gd name="T14" fmla="*/ 11 w 158"/>
                  <a:gd name="T15" fmla="*/ 53 h 89"/>
                  <a:gd name="T16" fmla="*/ 0 w 158"/>
                  <a:gd name="T17" fmla="*/ 71 h 89"/>
                  <a:gd name="T18" fmla="*/ 158 w 158"/>
                  <a:gd name="T19" fmla="*/ 76 h 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8"/>
                  <a:gd name="T31" fmla="*/ 0 h 89"/>
                  <a:gd name="T32" fmla="*/ 158 w 158"/>
                  <a:gd name="T33" fmla="*/ 89 h 8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8" h="89">
                    <a:moveTo>
                      <a:pt x="158" y="76"/>
                    </a:moveTo>
                    <a:cubicBezTo>
                      <a:pt x="129" y="68"/>
                      <a:pt x="134" y="42"/>
                      <a:pt x="117" y="18"/>
                    </a:cubicBezTo>
                    <a:cubicBezTo>
                      <a:pt x="101" y="41"/>
                      <a:pt x="111" y="39"/>
                      <a:pt x="88" y="24"/>
                    </a:cubicBezTo>
                    <a:cubicBezTo>
                      <a:pt x="86" y="30"/>
                      <a:pt x="82" y="35"/>
                      <a:pt x="82" y="41"/>
                    </a:cubicBezTo>
                    <a:cubicBezTo>
                      <a:pt x="82" y="60"/>
                      <a:pt x="103" y="69"/>
                      <a:pt x="70" y="47"/>
                    </a:cubicBezTo>
                    <a:cubicBezTo>
                      <a:pt x="39" y="1"/>
                      <a:pt x="60" y="64"/>
                      <a:pt x="58" y="65"/>
                    </a:cubicBezTo>
                    <a:cubicBezTo>
                      <a:pt x="52" y="68"/>
                      <a:pt x="47" y="57"/>
                      <a:pt x="41" y="53"/>
                    </a:cubicBezTo>
                    <a:cubicBezTo>
                      <a:pt x="4" y="0"/>
                      <a:pt x="24" y="11"/>
                      <a:pt x="11" y="53"/>
                    </a:cubicBezTo>
                    <a:cubicBezTo>
                      <a:pt x="9" y="60"/>
                      <a:pt x="4" y="65"/>
                      <a:pt x="0" y="71"/>
                    </a:cubicBezTo>
                    <a:cubicBezTo>
                      <a:pt x="60" y="89"/>
                      <a:pt x="75" y="80"/>
                      <a:pt x="158" y="76"/>
                    </a:cubicBezTo>
                    <a:close/>
                  </a:path>
                </a:pathLst>
              </a:custGeom>
              <a:solidFill>
                <a:srgbClr val="000066"/>
              </a:solidFill>
              <a:ln w="12700">
                <a:solidFill>
                  <a:srgbClr val="000066"/>
                </a:solidFill>
                <a:round/>
                <a:headEnd/>
                <a:tailEnd/>
              </a:ln>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solidFill>
                    <a:srgbClr val="000066"/>
                  </a:solidFill>
                </a:endParaRPr>
              </a:p>
            </p:txBody>
          </p:sp>
          <p:sp>
            <p:nvSpPr>
              <p:cNvPr id="11325" name="Freeform 42"/>
              <p:cNvSpPr>
                <a:spLocks/>
              </p:cNvSpPr>
              <p:nvPr/>
            </p:nvSpPr>
            <p:spPr bwMode="auto">
              <a:xfrm>
                <a:off x="3938" y="388"/>
                <a:ext cx="400" cy="76"/>
              </a:xfrm>
              <a:custGeom>
                <a:avLst/>
                <a:gdLst>
                  <a:gd name="T0" fmla="*/ 400 w 400"/>
                  <a:gd name="T1" fmla="*/ 35 h 76"/>
                  <a:gd name="T2" fmla="*/ 6 w 400"/>
                  <a:gd name="T3" fmla="*/ 23 h 76"/>
                  <a:gd name="T4" fmla="*/ 23 w 400"/>
                  <a:gd name="T5" fmla="*/ 18 h 76"/>
                  <a:gd name="T6" fmla="*/ 76 w 400"/>
                  <a:gd name="T7" fmla="*/ 0 h 76"/>
                  <a:gd name="T8" fmla="*/ 94 w 400"/>
                  <a:gd name="T9" fmla="*/ 6 h 76"/>
                  <a:gd name="T10" fmla="*/ 88 w 400"/>
                  <a:gd name="T11" fmla="*/ 23 h 76"/>
                  <a:gd name="T12" fmla="*/ 76 w 400"/>
                  <a:gd name="T13" fmla="*/ 76 h 76"/>
                  <a:gd name="T14" fmla="*/ 23 w 400"/>
                  <a:gd name="T15" fmla="*/ 41 h 76"/>
                  <a:gd name="T16" fmla="*/ 6 w 400"/>
                  <a:gd name="T17" fmla="*/ 29 h 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0"/>
                  <a:gd name="T28" fmla="*/ 0 h 76"/>
                  <a:gd name="T29" fmla="*/ 400 w 400"/>
                  <a:gd name="T30" fmla="*/ 76 h 7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0" h="76">
                    <a:moveTo>
                      <a:pt x="400" y="35"/>
                    </a:moveTo>
                    <a:cubicBezTo>
                      <a:pt x="269" y="32"/>
                      <a:pt x="136" y="43"/>
                      <a:pt x="6" y="23"/>
                    </a:cubicBezTo>
                    <a:cubicBezTo>
                      <a:pt x="0" y="22"/>
                      <a:pt x="17" y="20"/>
                      <a:pt x="23" y="18"/>
                    </a:cubicBezTo>
                    <a:cubicBezTo>
                      <a:pt x="41" y="12"/>
                      <a:pt x="76" y="0"/>
                      <a:pt x="76" y="0"/>
                    </a:cubicBezTo>
                    <a:cubicBezTo>
                      <a:pt x="82" y="2"/>
                      <a:pt x="91" y="0"/>
                      <a:pt x="94" y="6"/>
                    </a:cubicBezTo>
                    <a:cubicBezTo>
                      <a:pt x="97" y="11"/>
                      <a:pt x="90" y="17"/>
                      <a:pt x="88" y="23"/>
                    </a:cubicBezTo>
                    <a:cubicBezTo>
                      <a:pt x="83" y="40"/>
                      <a:pt x="80" y="59"/>
                      <a:pt x="76" y="76"/>
                    </a:cubicBezTo>
                    <a:cubicBezTo>
                      <a:pt x="73" y="74"/>
                      <a:pt x="33" y="48"/>
                      <a:pt x="23" y="41"/>
                    </a:cubicBezTo>
                    <a:cubicBezTo>
                      <a:pt x="17" y="37"/>
                      <a:pt x="6" y="29"/>
                      <a:pt x="6" y="29"/>
                    </a:cubicBezTo>
                  </a:path>
                </a:pathLst>
              </a:custGeom>
              <a:noFill/>
              <a:ln w="12700">
                <a:solidFill>
                  <a:srgbClr val="000066"/>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solidFill>
                    <a:srgbClr val="000066"/>
                  </a:solidFill>
                </a:endParaRPr>
              </a:p>
            </p:txBody>
          </p:sp>
        </p:grpSp>
        <p:sp>
          <p:nvSpPr>
            <p:cNvPr id="11313" name="Text Box 43"/>
            <p:cNvSpPr txBox="1">
              <a:spLocks noChangeArrowheads="1"/>
            </p:cNvSpPr>
            <p:nvPr/>
          </p:nvSpPr>
          <p:spPr bwMode="auto">
            <a:xfrm>
              <a:off x="4080" y="256"/>
              <a:ext cx="288" cy="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66"/>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800" b="1">
                  <a:solidFill>
                    <a:srgbClr val="000066"/>
                  </a:solidFill>
                  <a:latin typeface="Bradley Hand ITC" pitchFamily="66" charset="0"/>
                </a:rPr>
                <a:t>12</a:t>
              </a:r>
            </a:p>
          </p:txBody>
        </p:sp>
      </p:grpSp>
      <p:sp>
        <p:nvSpPr>
          <p:cNvPr id="11311" name="Text Box 44"/>
          <p:cNvSpPr txBox="1">
            <a:spLocks noChangeArrowheads="1"/>
          </p:cNvSpPr>
          <p:nvPr/>
        </p:nvSpPr>
        <p:spPr bwMode="auto">
          <a:xfrm>
            <a:off x="5621338" y="1590675"/>
            <a:ext cx="10826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66"/>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800" b="1">
                <a:solidFill>
                  <a:srgbClr val="000066"/>
                </a:solidFill>
                <a:latin typeface="Bradley Hand ITC" pitchFamily="66" charset="0"/>
              </a:rPr>
              <a:t>flanking</a:t>
            </a:r>
          </a:p>
        </p:txBody>
      </p:sp>
      <p:grpSp>
        <p:nvGrpSpPr>
          <p:cNvPr id="6" name="Group 45"/>
          <p:cNvGrpSpPr>
            <a:grpSpLocks/>
          </p:cNvGrpSpPr>
          <p:nvPr/>
        </p:nvGrpSpPr>
        <p:grpSpPr bwMode="auto">
          <a:xfrm>
            <a:off x="6945313" y="904875"/>
            <a:ext cx="1739900" cy="1017588"/>
            <a:chOff x="4560" y="352"/>
            <a:chExt cx="1096" cy="641"/>
          </a:xfrm>
        </p:grpSpPr>
        <p:grpSp>
          <p:nvGrpSpPr>
            <p:cNvPr id="11294" name="Group 46"/>
            <p:cNvGrpSpPr>
              <a:grpSpLocks/>
            </p:cNvGrpSpPr>
            <p:nvPr/>
          </p:nvGrpSpPr>
          <p:grpSpPr bwMode="auto">
            <a:xfrm>
              <a:off x="4560" y="352"/>
              <a:ext cx="1096" cy="358"/>
              <a:chOff x="4560" y="352"/>
              <a:chExt cx="1096" cy="358"/>
            </a:xfrm>
          </p:grpSpPr>
          <p:grpSp>
            <p:nvGrpSpPr>
              <p:cNvPr id="11296" name="Group 47"/>
              <p:cNvGrpSpPr>
                <a:grpSpLocks/>
              </p:cNvGrpSpPr>
              <p:nvPr/>
            </p:nvGrpSpPr>
            <p:grpSpPr bwMode="auto">
              <a:xfrm>
                <a:off x="4560" y="480"/>
                <a:ext cx="1096" cy="230"/>
                <a:chOff x="4560" y="480"/>
                <a:chExt cx="1096" cy="230"/>
              </a:xfrm>
            </p:grpSpPr>
            <p:sp>
              <p:nvSpPr>
                <p:cNvPr id="11298" name="Freeform 48"/>
                <p:cNvSpPr>
                  <a:spLocks/>
                </p:cNvSpPr>
                <p:nvPr/>
              </p:nvSpPr>
              <p:spPr bwMode="auto">
                <a:xfrm>
                  <a:off x="4560" y="528"/>
                  <a:ext cx="1096" cy="182"/>
                </a:xfrm>
                <a:custGeom>
                  <a:avLst/>
                  <a:gdLst>
                    <a:gd name="T0" fmla="*/ 0 w 1096"/>
                    <a:gd name="T1" fmla="*/ 0 h 182"/>
                    <a:gd name="T2" fmla="*/ 64 w 1096"/>
                    <a:gd name="T3" fmla="*/ 24 h 182"/>
                    <a:gd name="T4" fmla="*/ 141 w 1096"/>
                    <a:gd name="T5" fmla="*/ 47 h 182"/>
                    <a:gd name="T6" fmla="*/ 264 w 1096"/>
                    <a:gd name="T7" fmla="*/ 94 h 182"/>
                    <a:gd name="T8" fmla="*/ 335 w 1096"/>
                    <a:gd name="T9" fmla="*/ 129 h 182"/>
                    <a:gd name="T10" fmla="*/ 464 w 1096"/>
                    <a:gd name="T11" fmla="*/ 182 h 182"/>
                    <a:gd name="T12" fmla="*/ 711 w 1096"/>
                    <a:gd name="T13" fmla="*/ 176 h 182"/>
                    <a:gd name="T14" fmla="*/ 911 w 1096"/>
                    <a:gd name="T15" fmla="*/ 94 h 182"/>
                    <a:gd name="T16" fmla="*/ 981 w 1096"/>
                    <a:gd name="T17" fmla="*/ 65 h 182"/>
                    <a:gd name="T18" fmla="*/ 1034 w 1096"/>
                    <a:gd name="T19" fmla="*/ 35 h 182"/>
                    <a:gd name="T20" fmla="*/ 1052 w 1096"/>
                    <a:gd name="T21" fmla="*/ 24 h 182"/>
                    <a:gd name="T22" fmla="*/ 1081 w 1096"/>
                    <a:gd name="T23" fmla="*/ 6 h 18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96"/>
                    <a:gd name="T37" fmla="*/ 0 h 182"/>
                    <a:gd name="T38" fmla="*/ 1096 w 1096"/>
                    <a:gd name="T39" fmla="*/ 182 h 18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96" h="182">
                      <a:moveTo>
                        <a:pt x="0" y="0"/>
                      </a:moveTo>
                      <a:cubicBezTo>
                        <a:pt x="28" y="6"/>
                        <a:pt x="39" y="14"/>
                        <a:pt x="64" y="24"/>
                      </a:cubicBezTo>
                      <a:cubicBezTo>
                        <a:pt x="88" y="34"/>
                        <a:pt x="116" y="38"/>
                        <a:pt x="141" y="47"/>
                      </a:cubicBezTo>
                      <a:cubicBezTo>
                        <a:pt x="183" y="61"/>
                        <a:pt x="223" y="80"/>
                        <a:pt x="264" y="94"/>
                      </a:cubicBezTo>
                      <a:cubicBezTo>
                        <a:pt x="289" y="103"/>
                        <a:pt x="309" y="122"/>
                        <a:pt x="335" y="129"/>
                      </a:cubicBezTo>
                      <a:cubicBezTo>
                        <a:pt x="364" y="149"/>
                        <a:pt x="428" y="173"/>
                        <a:pt x="464" y="182"/>
                      </a:cubicBezTo>
                      <a:cubicBezTo>
                        <a:pt x="546" y="180"/>
                        <a:pt x="629" y="179"/>
                        <a:pt x="711" y="176"/>
                      </a:cubicBezTo>
                      <a:cubicBezTo>
                        <a:pt x="782" y="173"/>
                        <a:pt x="846" y="116"/>
                        <a:pt x="911" y="94"/>
                      </a:cubicBezTo>
                      <a:cubicBezTo>
                        <a:pt x="933" y="78"/>
                        <a:pt x="955" y="74"/>
                        <a:pt x="981" y="65"/>
                      </a:cubicBezTo>
                      <a:cubicBezTo>
                        <a:pt x="1000" y="58"/>
                        <a:pt x="1016" y="44"/>
                        <a:pt x="1034" y="35"/>
                      </a:cubicBezTo>
                      <a:cubicBezTo>
                        <a:pt x="1040" y="32"/>
                        <a:pt x="1046" y="27"/>
                        <a:pt x="1052" y="24"/>
                      </a:cubicBezTo>
                      <a:cubicBezTo>
                        <a:pt x="1087" y="9"/>
                        <a:pt x="1096" y="21"/>
                        <a:pt x="1081" y="6"/>
                      </a:cubicBezTo>
                    </a:path>
                  </a:pathLst>
                </a:custGeom>
                <a:noFill/>
                <a:ln w="12700">
                  <a:solidFill>
                    <a:srgbClr val="000066"/>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solidFill>
                      <a:srgbClr val="000066"/>
                    </a:solidFill>
                  </a:endParaRPr>
                </a:p>
              </p:txBody>
            </p:sp>
            <p:sp>
              <p:nvSpPr>
                <p:cNvPr id="11299" name="Freeform 49"/>
                <p:cNvSpPr>
                  <a:spLocks/>
                </p:cNvSpPr>
                <p:nvPr/>
              </p:nvSpPr>
              <p:spPr bwMode="auto">
                <a:xfrm>
                  <a:off x="5018" y="637"/>
                  <a:ext cx="77" cy="63"/>
                </a:xfrm>
                <a:custGeom>
                  <a:avLst/>
                  <a:gdLst>
                    <a:gd name="T0" fmla="*/ 6 w 77"/>
                    <a:gd name="T1" fmla="*/ 56 h 63"/>
                    <a:gd name="T2" fmla="*/ 0 w 77"/>
                    <a:gd name="T3" fmla="*/ 26 h 63"/>
                    <a:gd name="T4" fmla="*/ 18 w 77"/>
                    <a:gd name="T5" fmla="*/ 20 h 63"/>
                    <a:gd name="T6" fmla="*/ 24 w 77"/>
                    <a:gd name="T7" fmla="*/ 3 h 63"/>
                    <a:gd name="T8" fmla="*/ 41 w 77"/>
                    <a:gd name="T9" fmla="*/ 9 h 63"/>
                    <a:gd name="T10" fmla="*/ 35 w 77"/>
                    <a:gd name="T11" fmla="*/ 15 h 63"/>
                    <a:gd name="T12" fmla="*/ 6 w 77"/>
                    <a:gd name="T13" fmla="*/ 56 h 63"/>
                    <a:gd name="T14" fmla="*/ 0 60000 65536"/>
                    <a:gd name="T15" fmla="*/ 0 60000 65536"/>
                    <a:gd name="T16" fmla="*/ 0 60000 65536"/>
                    <a:gd name="T17" fmla="*/ 0 60000 65536"/>
                    <a:gd name="T18" fmla="*/ 0 60000 65536"/>
                    <a:gd name="T19" fmla="*/ 0 60000 65536"/>
                    <a:gd name="T20" fmla="*/ 0 60000 65536"/>
                    <a:gd name="T21" fmla="*/ 0 w 77"/>
                    <a:gd name="T22" fmla="*/ 0 h 63"/>
                    <a:gd name="T23" fmla="*/ 77 w 77"/>
                    <a:gd name="T24" fmla="*/ 63 h 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7" h="63">
                      <a:moveTo>
                        <a:pt x="6" y="56"/>
                      </a:moveTo>
                      <a:cubicBezTo>
                        <a:pt x="42" y="44"/>
                        <a:pt x="24" y="34"/>
                        <a:pt x="0" y="26"/>
                      </a:cubicBezTo>
                      <a:cubicBezTo>
                        <a:pt x="6" y="24"/>
                        <a:pt x="13" y="24"/>
                        <a:pt x="18" y="20"/>
                      </a:cubicBezTo>
                      <a:cubicBezTo>
                        <a:pt x="22" y="16"/>
                        <a:pt x="19" y="6"/>
                        <a:pt x="24" y="3"/>
                      </a:cubicBezTo>
                      <a:cubicBezTo>
                        <a:pt x="29" y="0"/>
                        <a:pt x="36" y="6"/>
                        <a:pt x="41" y="9"/>
                      </a:cubicBezTo>
                      <a:cubicBezTo>
                        <a:pt x="77" y="27"/>
                        <a:pt x="53" y="19"/>
                        <a:pt x="35" y="15"/>
                      </a:cubicBezTo>
                      <a:cubicBezTo>
                        <a:pt x="51" y="63"/>
                        <a:pt x="59" y="48"/>
                        <a:pt x="6" y="56"/>
                      </a:cubicBezTo>
                      <a:close/>
                    </a:path>
                  </a:pathLst>
                </a:custGeom>
                <a:noFill/>
                <a:ln w="12700">
                  <a:solidFill>
                    <a:srgbClr val="000066"/>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solidFill>
                      <a:srgbClr val="000066"/>
                    </a:solidFill>
                  </a:endParaRPr>
                </a:p>
              </p:txBody>
            </p:sp>
            <p:sp>
              <p:nvSpPr>
                <p:cNvPr id="11300" name="Freeform 50"/>
                <p:cNvSpPr>
                  <a:spLocks/>
                </p:cNvSpPr>
                <p:nvPr/>
              </p:nvSpPr>
              <p:spPr bwMode="auto">
                <a:xfrm>
                  <a:off x="5066" y="581"/>
                  <a:ext cx="98" cy="109"/>
                </a:xfrm>
                <a:custGeom>
                  <a:avLst/>
                  <a:gdLst>
                    <a:gd name="T0" fmla="*/ 38 w 130"/>
                    <a:gd name="T1" fmla="*/ 55 h 168"/>
                    <a:gd name="T2" fmla="*/ 31 w 130"/>
                    <a:gd name="T3" fmla="*/ 44 h 168"/>
                    <a:gd name="T4" fmla="*/ 31 w 130"/>
                    <a:gd name="T5" fmla="*/ 34 h 168"/>
                    <a:gd name="T6" fmla="*/ 28 w 130"/>
                    <a:gd name="T7" fmla="*/ 17 h 168"/>
                    <a:gd name="T8" fmla="*/ 51 w 130"/>
                    <a:gd name="T9" fmla="*/ 10 h 168"/>
                    <a:gd name="T10" fmla="*/ 58 w 130"/>
                    <a:gd name="T11" fmla="*/ 25 h 168"/>
                    <a:gd name="T12" fmla="*/ 51 w 130"/>
                    <a:gd name="T13" fmla="*/ 29 h 168"/>
                    <a:gd name="T14" fmla="*/ 47 w 130"/>
                    <a:gd name="T15" fmla="*/ 36 h 168"/>
                    <a:gd name="T16" fmla="*/ 58 w 130"/>
                    <a:gd name="T17" fmla="*/ 42 h 168"/>
                    <a:gd name="T18" fmla="*/ 51 w 130"/>
                    <a:gd name="T19" fmla="*/ 47 h 168"/>
                    <a:gd name="T20" fmla="*/ 47 w 130"/>
                    <a:gd name="T21" fmla="*/ 55 h 168"/>
                    <a:gd name="T22" fmla="*/ 58 w 130"/>
                    <a:gd name="T23" fmla="*/ 69 h 168"/>
                    <a:gd name="T24" fmla="*/ 47 w 130"/>
                    <a:gd name="T25" fmla="*/ 67 h 168"/>
                    <a:gd name="T26" fmla="*/ 38 w 130"/>
                    <a:gd name="T27" fmla="*/ 55 h 16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30"/>
                    <a:gd name="T43" fmla="*/ 0 h 168"/>
                    <a:gd name="T44" fmla="*/ 130 w 130"/>
                    <a:gd name="T45" fmla="*/ 168 h 16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30" h="168">
                      <a:moveTo>
                        <a:pt x="67" y="129"/>
                      </a:moveTo>
                      <a:cubicBezTo>
                        <a:pt x="0" y="120"/>
                        <a:pt x="12" y="119"/>
                        <a:pt x="55" y="105"/>
                      </a:cubicBezTo>
                      <a:cubicBezTo>
                        <a:pt x="31" y="89"/>
                        <a:pt x="31" y="97"/>
                        <a:pt x="55" y="82"/>
                      </a:cubicBezTo>
                      <a:cubicBezTo>
                        <a:pt x="83" y="38"/>
                        <a:pt x="92" y="49"/>
                        <a:pt x="49" y="40"/>
                      </a:cubicBezTo>
                      <a:cubicBezTo>
                        <a:pt x="85" y="18"/>
                        <a:pt x="57" y="0"/>
                        <a:pt x="90" y="23"/>
                      </a:cubicBezTo>
                      <a:cubicBezTo>
                        <a:pt x="94" y="35"/>
                        <a:pt x="98" y="46"/>
                        <a:pt x="102" y="58"/>
                      </a:cubicBezTo>
                      <a:cubicBezTo>
                        <a:pt x="110" y="82"/>
                        <a:pt x="114" y="78"/>
                        <a:pt x="90" y="70"/>
                      </a:cubicBezTo>
                      <a:cubicBezTo>
                        <a:pt x="88" y="76"/>
                        <a:pt x="82" y="81"/>
                        <a:pt x="84" y="87"/>
                      </a:cubicBezTo>
                      <a:cubicBezTo>
                        <a:pt x="87" y="94"/>
                        <a:pt x="97" y="94"/>
                        <a:pt x="102" y="99"/>
                      </a:cubicBezTo>
                      <a:cubicBezTo>
                        <a:pt x="130" y="127"/>
                        <a:pt x="108" y="116"/>
                        <a:pt x="90" y="111"/>
                      </a:cubicBezTo>
                      <a:cubicBezTo>
                        <a:pt x="88" y="117"/>
                        <a:pt x="83" y="123"/>
                        <a:pt x="84" y="129"/>
                      </a:cubicBezTo>
                      <a:cubicBezTo>
                        <a:pt x="84" y="131"/>
                        <a:pt x="108" y="158"/>
                        <a:pt x="102" y="164"/>
                      </a:cubicBezTo>
                      <a:cubicBezTo>
                        <a:pt x="98" y="168"/>
                        <a:pt x="88" y="162"/>
                        <a:pt x="84" y="158"/>
                      </a:cubicBezTo>
                      <a:cubicBezTo>
                        <a:pt x="76" y="150"/>
                        <a:pt x="73" y="139"/>
                        <a:pt x="67" y="129"/>
                      </a:cubicBezTo>
                      <a:close/>
                    </a:path>
                  </a:pathLst>
                </a:custGeom>
                <a:noFill/>
                <a:ln w="12700">
                  <a:solidFill>
                    <a:srgbClr val="000066"/>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solidFill>
                      <a:srgbClr val="000066"/>
                    </a:solidFill>
                  </a:endParaRPr>
                </a:p>
              </p:txBody>
            </p:sp>
            <p:sp>
              <p:nvSpPr>
                <p:cNvPr id="11301" name="Freeform 51"/>
                <p:cNvSpPr>
                  <a:spLocks/>
                </p:cNvSpPr>
                <p:nvPr/>
              </p:nvSpPr>
              <p:spPr bwMode="auto">
                <a:xfrm>
                  <a:off x="5162" y="581"/>
                  <a:ext cx="85" cy="121"/>
                </a:xfrm>
                <a:custGeom>
                  <a:avLst/>
                  <a:gdLst>
                    <a:gd name="T0" fmla="*/ 41 w 177"/>
                    <a:gd name="T1" fmla="*/ 79 h 178"/>
                    <a:gd name="T2" fmla="*/ 31 w 177"/>
                    <a:gd name="T3" fmla="*/ 60 h 178"/>
                    <a:gd name="T4" fmla="*/ 36 w 177"/>
                    <a:gd name="T5" fmla="*/ 57 h 178"/>
                    <a:gd name="T6" fmla="*/ 29 w 177"/>
                    <a:gd name="T7" fmla="*/ 46 h 178"/>
                    <a:gd name="T8" fmla="*/ 27 w 177"/>
                    <a:gd name="T9" fmla="*/ 33 h 178"/>
                    <a:gd name="T10" fmla="*/ 26 w 177"/>
                    <a:gd name="T11" fmla="*/ 24 h 178"/>
                    <a:gd name="T12" fmla="*/ 30 w 177"/>
                    <a:gd name="T13" fmla="*/ 19 h 178"/>
                    <a:gd name="T14" fmla="*/ 22 w 177"/>
                    <a:gd name="T15" fmla="*/ 8 h 178"/>
                    <a:gd name="T16" fmla="*/ 19 w 177"/>
                    <a:gd name="T17" fmla="*/ 0 h 178"/>
                    <a:gd name="T18" fmla="*/ 16 w 177"/>
                    <a:gd name="T19" fmla="*/ 8 h 178"/>
                    <a:gd name="T20" fmla="*/ 10 w 177"/>
                    <a:gd name="T21" fmla="*/ 22 h 178"/>
                    <a:gd name="T22" fmla="*/ 14 w 177"/>
                    <a:gd name="T23" fmla="*/ 27 h 178"/>
                    <a:gd name="T24" fmla="*/ 12 w 177"/>
                    <a:gd name="T25" fmla="*/ 38 h 178"/>
                    <a:gd name="T26" fmla="*/ 11 w 177"/>
                    <a:gd name="T27" fmla="*/ 46 h 178"/>
                    <a:gd name="T28" fmla="*/ 16 w 177"/>
                    <a:gd name="T29" fmla="*/ 48 h 178"/>
                    <a:gd name="T30" fmla="*/ 12 w 177"/>
                    <a:gd name="T31" fmla="*/ 65 h 178"/>
                    <a:gd name="T32" fmla="*/ 14 w 177"/>
                    <a:gd name="T33" fmla="*/ 65 h 178"/>
                    <a:gd name="T34" fmla="*/ 15 w 177"/>
                    <a:gd name="T35" fmla="*/ 73 h 178"/>
                    <a:gd name="T36" fmla="*/ 15 w 177"/>
                    <a:gd name="T37" fmla="*/ 82 h 178"/>
                    <a:gd name="T38" fmla="*/ 24 w 177"/>
                    <a:gd name="T39" fmla="*/ 73 h 17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77"/>
                    <a:gd name="T61" fmla="*/ 0 h 178"/>
                    <a:gd name="T62" fmla="*/ 177 w 177"/>
                    <a:gd name="T63" fmla="*/ 178 h 17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77" h="178">
                      <a:moveTo>
                        <a:pt x="177" y="170"/>
                      </a:moveTo>
                      <a:cubicBezTo>
                        <a:pt x="155" y="155"/>
                        <a:pt x="158" y="144"/>
                        <a:pt x="136" y="129"/>
                      </a:cubicBezTo>
                      <a:cubicBezTo>
                        <a:pt x="144" y="127"/>
                        <a:pt x="162" y="130"/>
                        <a:pt x="159" y="123"/>
                      </a:cubicBezTo>
                      <a:cubicBezTo>
                        <a:pt x="154" y="110"/>
                        <a:pt x="124" y="99"/>
                        <a:pt x="124" y="99"/>
                      </a:cubicBezTo>
                      <a:cubicBezTo>
                        <a:pt x="161" y="89"/>
                        <a:pt x="140" y="77"/>
                        <a:pt x="118" y="70"/>
                      </a:cubicBezTo>
                      <a:cubicBezTo>
                        <a:pt x="116" y="64"/>
                        <a:pt x="110" y="58"/>
                        <a:pt x="112" y="52"/>
                      </a:cubicBezTo>
                      <a:cubicBezTo>
                        <a:pt x="115" y="46"/>
                        <a:pt x="133" y="47"/>
                        <a:pt x="130" y="41"/>
                      </a:cubicBezTo>
                      <a:cubicBezTo>
                        <a:pt x="124" y="28"/>
                        <a:pt x="95" y="17"/>
                        <a:pt x="95" y="17"/>
                      </a:cubicBezTo>
                      <a:cubicBezTo>
                        <a:pt x="91" y="11"/>
                        <a:pt x="90" y="0"/>
                        <a:pt x="83" y="0"/>
                      </a:cubicBezTo>
                      <a:cubicBezTo>
                        <a:pt x="76" y="0"/>
                        <a:pt x="75" y="11"/>
                        <a:pt x="71" y="17"/>
                      </a:cubicBezTo>
                      <a:cubicBezTo>
                        <a:pt x="54" y="42"/>
                        <a:pt x="68" y="30"/>
                        <a:pt x="42" y="47"/>
                      </a:cubicBezTo>
                      <a:cubicBezTo>
                        <a:pt x="48" y="51"/>
                        <a:pt x="58" y="51"/>
                        <a:pt x="60" y="58"/>
                      </a:cubicBezTo>
                      <a:cubicBezTo>
                        <a:pt x="63" y="66"/>
                        <a:pt x="56" y="74"/>
                        <a:pt x="54" y="82"/>
                      </a:cubicBezTo>
                      <a:cubicBezTo>
                        <a:pt x="52" y="88"/>
                        <a:pt x="48" y="99"/>
                        <a:pt x="48" y="99"/>
                      </a:cubicBezTo>
                      <a:cubicBezTo>
                        <a:pt x="56" y="101"/>
                        <a:pt x="66" y="99"/>
                        <a:pt x="71" y="105"/>
                      </a:cubicBezTo>
                      <a:cubicBezTo>
                        <a:pt x="74" y="110"/>
                        <a:pt x="55" y="140"/>
                        <a:pt x="54" y="141"/>
                      </a:cubicBezTo>
                      <a:cubicBezTo>
                        <a:pt x="51" y="143"/>
                        <a:pt x="0" y="154"/>
                        <a:pt x="60" y="141"/>
                      </a:cubicBezTo>
                      <a:cubicBezTo>
                        <a:pt x="62" y="147"/>
                        <a:pt x="67" y="153"/>
                        <a:pt x="65" y="158"/>
                      </a:cubicBezTo>
                      <a:cubicBezTo>
                        <a:pt x="57" y="178"/>
                        <a:pt x="30" y="164"/>
                        <a:pt x="65" y="176"/>
                      </a:cubicBezTo>
                      <a:cubicBezTo>
                        <a:pt x="104" y="163"/>
                        <a:pt x="92" y="173"/>
                        <a:pt x="107" y="158"/>
                      </a:cubicBezTo>
                    </a:path>
                  </a:pathLst>
                </a:custGeom>
                <a:noFill/>
                <a:ln w="12700">
                  <a:solidFill>
                    <a:srgbClr val="000066"/>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solidFill>
                      <a:srgbClr val="000066"/>
                    </a:solidFill>
                  </a:endParaRPr>
                </a:p>
              </p:txBody>
            </p:sp>
            <p:sp>
              <p:nvSpPr>
                <p:cNvPr id="11302" name="Freeform 52"/>
                <p:cNvSpPr>
                  <a:spLocks/>
                </p:cNvSpPr>
                <p:nvPr/>
              </p:nvSpPr>
              <p:spPr bwMode="auto">
                <a:xfrm>
                  <a:off x="5210" y="581"/>
                  <a:ext cx="98" cy="109"/>
                </a:xfrm>
                <a:custGeom>
                  <a:avLst/>
                  <a:gdLst>
                    <a:gd name="T0" fmla="*/ 38 w 130"/>
                    <a:gd name="T1" fmla="*/ 55 h 168"/>
                    <a:gd name="T2" fmla="*/ 31 w 130"/>
                    <a:gd name="T3" fmla="*/ 44 h 168"/>
                    <a:gd name="T4" fmla="*/ 31 w 130"/>
                    <a:gd name="T5" fmla="*/ 34 h 168"/>
                    <a:gd name="T6" fmla="*/ 28 w 130"/>
                    <a:gd name="T7" fmla="*/ 17 h 168"/>
                    <a:gd name="T8" fmla="*/ 51 w 130"/>
                    <a:gd name="T9" fmla="*/ 10 h 168"/>
                    <a:gd name="T10" fmla="*/ 58 w 130"/>
                    <a:gd name="T11" fmla="*/ 25 h 168"/>
                    <a:gd name="T12" fmla="*/ 51 w 130"/>
                    <a:gd name="T13" fmla="*/ 29 h 168"/>
                    <a:gd name="T14" fmla="*/ 47 w 130"/>
                    <a:gd name="T15" fmla="*/ 36 h 168"/>
                    <a:gd name="T16" fmla="*/ 58 w 130"/>
                    <a:gd name="T17" fmla="*/ 42 h 168"/>
                    <a:gd name="T18" fmla="*/ 51 w 130"/>
                    <a:gd name="T19" fmla="*/ 47 h 168"/>
                    <a:gd name="T20" fmla="*/ 47 w 130"/>
                    <a:gd name="T21" fmla="*/ 55 h 168"/>
                    <a:gd name="T22" fmla="*/ 58 w 130"/>
                    <a:gd name="T23" fmla="*/ 69 h 168"/>
                    <a:gd name="T24" fmla="*/ 47 w 130"/>
                    <a:gd name="T25" fmla="*/ 67 h 168"/>
                    <a:gd name="T26" fmla="*/ 38 w 130"/>
                    <a:gd name="T27" fmla="*/ 55 h 16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30"/>
                    <a:gd name="T43" fmla="*/ 0 h 168"/>
                    <a:gd name="T44" fmla="*/ 130 w 130"/>
                    <a:gd name="T45" fmla="*/ 168 h 16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30" h="168">
                      <a:moveTo>
                        <a:pt x="67" y="129"/>
                      </a:moveTo>
                      <a:cubicBezTo>
                        <a:pt x="0" y="120"/>
                        <a:pt x="12" y="119"/>
                        <a:pt x="55" y="105"/>
                      </a:cubicBezTo>
                      <a:cubicBezTo>
                        <a:pt x="31" y="89"/>
                        <a:pt x="31" y="97"/>
                        <a:pt x="55" y="82"/>
                      </a:cubicBezTo>
                      <a:cubicBezTo>
                        <a:pt x="83" y="38"/>
                        <a:pt x="92" y="49"/>
                        <a:pt x="49" y="40"/>
                      </a:cubicBezTo>
                      <a:cubicBezTo>
                        <a:pt x="85" y="18"/>
                        <a:pt x="57" y="0"/>
                        <a:pt x="90" y="23"/>
                      </a:cubicBezTo>
                      <a:cubicBezTo>
                        <a:pt x="94" y="35"/>
                        <a:pt x="98" y="46"/>
                        <a:pt x="102" y="58"/>
                      </a:cubicBezTo>
                      <a:cubicBezTo>
                        <a:pt x="110" y="82"/>
                        <a:pt x="114" y="78"/>
                        <a:pt x="90" y="70"/>
                      </a:cubicBezTo>
                      <a:cubicBezTo>
                        <a:pt x="88" y="76"/>
                        <a:pt x="82" y="81"/>
                        <a:pt x="84" y="87"/>
                      </a:cubicBezTo>
                      <a:cubicBezTo>
                        <a:pt x="87" y="94"/>
                        <a:pt x="97" y="94"/>
                        <a:pt x="102" y="99"/>
                      </a:cubicBezTo>
                      <a:cubicBezTo>
                        <a:pt x="130" y="127"/>
                        <a:pt x="108" y="116"/>
                        <a:pt x="90" y="111"/>
                      </a:cubicBezTo>
                      <a:cubicBezTo>
                        <a:pt x="88" y="117"/>
                        <a:pt x="83" y="123"/>
                        <a:pt x="84" y="129"/>
                      </a:cubicBezTo>
                      <a:cubicBezTo>
                        <a:pt x="84" y="131"/>
                        <a:pt x="108" y="158"/>
                        <a:pt x="102" y="164"/>
                      </a:cubicBezTo>
                      <a:cubicBezTo>
                        <a:pt x="98" y="168"/>
                        <a:pt x="88" y="162"/>
                        <a:pt x="84" y="158"/>
                      </a:cubicBezTo>
                      <a:cubicBezTo>
                        <a:pt x="76" y="150"/>
                        <a:pt x="73" y="139"/>
                        <a:pt x="67" y="129"/>
                      </a:cubicBezTo>
                      <a:close/>
                    </a:path>
                  </a:pathLst>
                </a:custGeom>
                <a:noFill/>
                <a:ln w="12700">
                  <a:solidFill>
                    <a:srgbClr val="000066"/>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solidFill>
                      <a:srgbClr val="000066"/>
                    </a:solidFill>
                  </a:endParaRPr>
                </a:p>
              </p:txBody>
            </p:sp>
            <p:sp>
              <p:nvSpPr>
                <p:cNvPr id="11303" name="Freeform 53"/>
                <p:cNvSpPr>
                  <a:spLocks/>
                </p:cNvSpPr>
                <p:nvPr/>
              </p:nvSpPr>
              <p:spPr bwMode="auto">
                <a:xfrm>
                  <a:off x="5306" y="581"/>
                  <a:ext cx="77" cy="63"/>
                </a:xfrm>
                <a:custGeom>
                  <a:avLst/>
                  <a:gdLst>
                    <a:gd name="T0" fmla="*/ 6 w 77"/>
                    <a:gd name="T1" fmla="*/ 56 h 63"/>
                    <a:gd name="T2" fmla="*/ 0 w 77"/>
                    <a:gd name="T3" fmla="*/ 26 h 63"/>
                    <a:gd name="T4" fmla="*/ 18 w 77"/>
                    <a:gd name="T5" fmla="*/ 20 h 63"/>
                    <a:gd name="T6" fmla="*/ 24 w 77"/>
                    <a:gd name="T7" fmla="*/ 3 h 63"/>
                    <a:gd name="T8" fmla="*/ 41 w 77"/>
                    <a:gd name="T9" fmla="*/ 9 h 63"/>
                    <a:gd name="T10" fmla="*/ 35 w 77"/>
                    <a:gd name="T11" fmla="*/ 15 h 63"/>
                    <a:gd name="T12" fmla="*/ 6 w 77"/>
                    <a:gd name="T13" fmla="*/ 56 h 63"/>
                    <a:gd name="T14" fmla="*/ 0 60000 65536"/>
                    <a:gd name="T15" fmla="*/ 0 60000 65536"/>
                    <a:gd name="T16" fmla="*/ 0 60000 65536"/>
                    <a:gd name="T17" fmla="*/ 0 60000 65536"/>
                    <a:gd name="T18" fmla="*/ 0 60000 65536"/>
                    <a:gd name="T19" fmla="*/ 0 60000 65536"/>
                    <a:gd name="T20" fmla="*/ 0 60000 65536"/>
                    <a:gd name="T21" fmla="*/ 0 w 77"/>
                    <a:gd name="T22" fmla="*/ 0 h 63"/>
                    <a:gd name="T23" fmla="*/ 77 w 77"/>
                    <a:gd name="T24" fmla="*/ 63 h 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7" h="63">
                      <a:moveTo>
                        <a:pt x="6" y="56"/>
                      </a:moveTo>
                      <a:cubicBezTo>
                        <a:pt x="42" y="44"/>
                        <a:pt x="24" y="34"/>
                        <a:pt x="0" y="26"/>
                      </a:cubicBezTo>
                      <a:cubicBezTo>
                        <a:pt x="6" y="24"/>
                        <a:pt x="13" y="24"/>
                        <a:pt x="18" y="20"/>
                      </a:cubicBezTo>
                      <a:cubicBezTo>
                        <a:pt x="22" y="16"/>
                        <a:pt x="19" y="6"/>
                        <a:pt x="24" y="3"/>
                      </a:cubicBezTo>
                      <a:cubicBezTo>
                        <a:pt x="29" y="0"/>
                        <a:pt x="36" y="6"/>
                        <a:pt x="41" y="9"/>
                      </a:cubicBezTo>
                      <a:cubicBezTo>
                        <a:pt x="77" y="27"/>
                        <a:pt x="53" y="19"/>
                        <a:pt x="35" y="15"/>
                      </a:cubicBezTo>
                      <a:cubicBezTo>
                        <a:pt x="51" y="63"/>
                        <a:pt x="59" y="48"/>
                        <a:pt x="6" y="56"/>
                      </a:cubicBezTo>
                      <a:close/>
                    </a:path>
                  </a:pathLst>
                </a:custGeom>
                <a:noFill/>
                <a:ln w="12700">
                  <a:solidFill>
                    <a:srgbClr val="000066"/>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solidFill>
                      <a:srgbClr val="000066"/>
                    </a:solidFill>
                  </a:endParaRPr>
                </a:p>
              </p:txBody>
            </p:sp>
            <p:sp>
              <p:nvSpPr>
                <p:cNvPr id="11304" name="Freeform 54"/>
                <p:cNvSpPr>
                  <a:spLocks/>
                </p:cNvSpPr>
                <p:nvPr/>
              </p:nvSpPr>
              <p:spPr bwMode="auto">
                <a:xfrm>
                  <a:off x="5450" y="533"/>
                  <a:ext cx="77" cy="63"/>
                </a:xfrm>
                <a:custGeom>
                  <a:avLst/>
                  <a:gdLst>
                    <a:gd name="T0" fmla="*/ 6 w 77"/>
                    <a:gd name="T1" fmla="*/ 56 h 63"/>
                    <a:gd name="T2" fmla="*/ 0 w 77"/>
                    <a:gd name="T3" fmla="*/ 26 h 63"/>
                    <a:gd name="T4" fmla="*/ 18 w 77"/>
                    <a:gd name="T5" fmla="*/ 20 h 63"/>
                    <a:gd name="T6" fmla="*/ 24 w 77"/>
                    <a:gd name="T7" fmla="*/ 3 h 63"/>
                    <a:gd name="T8" fmla="*/ 41 w 77"/>
                    <a:gd name="T9" fmla="*/ 9 h 63"/>
                    <a:gd name="T10" fmla="*/ 35 w 77"/>
                    <a:gd name="T11" fmla="*/ 15 h 63"/>
                    <a:gd name="T12" fmla="*/ 6 w 77"/>
                    <a:gd name="T13" fmla="*/ 56 h 63"/>
                    <a:gd name="T14" fmla="*/ 0 60000 65536"/>
                    <a:gd name="T15" fmla="*/ 0 60000 65536"/>
                    <a:gd name="T16" fmla="*/ 0 60000 65536"/>
                    <a:gd name="T17" fmla="*/ 0 60000 65536"/>
                    <a:gd name="T18" fmla="*/ 0 60000 65536"/>
                    <a:gd name="T19" fmla="*/ 0 60000 65536"/>
                    <a:gd name="T20" fmla="*/ 0 60000 65536"/>
                    <a:gd name="T21" fmla="*/ 0 w 77"/>
                    <a:gd name="T22" fmla="*/ 0 h 63"/>
                    <a:gd name="T23" fmla="*/ 77 w 77"/>
                    <a:gd name="T24" fmla="*/ 63 h 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7" h="63">
                      <a:moveTo>
                        <a:pt x="6" y="56"/>
                      </a:moveTo>
                      <a:cubicBezTo>
                        <a:pt x="42" y="44"/>
                        <a:pt x="24" y="34"/>
                        <a:pt x="0" y="26"/>
                      </a:cubicBezTo>
                      <a:cubicBezTo>
                        <a:pt x="6" y="24"/>
                        <a:pt x="13" y="24"/>
                        <a:pt x="18" y="20"/>
                      </a:cubicBezTo>
                      <a:cubicBezTo>
                        <a:pt x="22" y="16"/>
                        <a:pt x="19" y="6"/>
                        <a:pt x="24" y="3"/>
                      </a:cubicBezTo>
                      <a:cubicBezTo>
                        <a:pt x="29" y="0"/>
                        <a:pt x="36" y="6"/>
                        <a:pt x="41" y="9"/>
                      </a:cubicBezTo>
                      <a:cubicBezTo>
                        <a:pt x="77" y="27"/>
                        <a:pt x="53" y="19"/>
                        <a:pt x="35" y="15"/>
                      </a:cubicBezTo>
                      <a:cubicBezTo>
                        <a:pt x="51" y="63"/>
                        <a:pt x="59" y="48"/>
                        <a:pt x="6" y="56"/>
                      </a:cubicBezTo>
                      <a:close/>
                    </a:path>
                  </a:pathLst>
                </a:custGeom>
                <a:noFill/>
                <a:ln w="12700">
                  <a:solidFill>
                    <a:srgbClr val="000066"/>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solidFill>
                      <a:srgbClr val="000066"/>
                    </a:solidFill>
                  </a:endParaRPr>
                </a:p>
              </p:txBody>
            </p:sp>
            <p:sp>
              <p:nvSpPr>
                <p:cNvPr id="11305" name="Freeform 55"/>
                <p:cNvSpPr>
                  <a:spLocks/>
                </p:cNvSpPr>
                <p:nvPr/>
              </p:nvSpPr>
              <p:spPr bwMode="auto">
                <a:xfrm>
                  <a:off x="5354" y="533"/>
                  <a:ext cx="98" cy="109"/>
                </a:xfrm>
                <a:custGeom>
                  <a:avLst/>
                  <a:gdLst>
                    <a:gd name="T0" fmla="*/ 38 w 130"/>
                    <a:gd name="T1" fmla="*/ 55 h 168"/>
                    <a:gd name="T2" fmla="*/ 31 w 130"/>
                    <a:gd name="T3" fmla="*/ 44 h 168"/>
                    <a:gd name="T4" fmla="*/ 31 w 130"/>
                    <a:gd name="T5" fmla="*/ 34 h 168"/>
                    <a:gd name="T6" fmla="*/ 28 w 130"/>
                    <a:gd name="T7" fmla="*/ 17 h 168"/>
                    <a:gd name="T8" fmla="*/ 51 w 130"/>
                    <a:gd name="T9" fmla="*/ 10 h 168"/>
                    <a:gd name="T10" fmla="*/ 58 w 130"/>
                    <a:gd name="T11" fmla="*/ 25 h 168"/>
                    <a:gd name="T12" fmla="*/ 51 w 130"/>
                    <a:gd name="T13" fmla="*/ 29 h 168"/>
                    <a:gd name="T14" fmla="*/ 47 w 130"/>
                    <a:gd name="T15" fmla="*/ 36 h 168"/>
                    <a:gd name="T16" fmla="*/ 58 w 130"/>
                    <a:gd name="T17" fmla="*/ 42 h 168"/>
                    <a:gd name="T18" fmla="*/ 51 w 130"/>
                    <a:gd name="T19" fmla="*/ 47 h 168"/>
                    <a:gd name="T20" fmla="*/ 47 w 130"/>
                    <a:gd name="T21" fmla="*/ 55 h 168"/>
                    <a:gd name="T22" fmla="*/ 58 w 130"/>
                    <a:gd name="T23" fmla="*/ 69 h 168"/>
                    <a:gd name="T24" fmla="*/ 47 w 130"/>
                    <a:gd name="T25" fmla="*/ 67 h 168"/>
                    <a:gd name="T26" fmla="*/ 38 w 130"/>
                    <a:gd name="T27" fmla="*/ 55 h 16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30"/>
                    <a:gd name="T43" fmla="*/ 0 h 168"/>
                    <a:gd name="T44" fmla="*/ 130 w 130"/>
                    <a:gd name="T45" fmla="*/ 168 h 16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30" h="168">
                      <a:moveTo>
                        <a:pt x="67" y="129"/>
                      </a:moveTo>
                      <a:cubicBezTo>
                        <a:pt x="0" y="120"/>
                        <a:pt x="12" y="119"/>
                        <a:pt x="55" y="105"/>
                      </a:cubicBezTo>
                      <a:cubicBezTo>
                        <a:pt x="31" y="89"/>
                        <a:pt x="31" y="97"/>
                        <a:pt x="55" y="82"/>
                      </a:cubicBezTo>
                      <a:cubicBezTo>
                        <a:pt x="83" y="38"/>
                        <a:pt x="92" y="49"/>
                        <a:pt x="49" y="40"/>
                      </a:cubicBezTo>
                      <a:cubicBezTo>
                        <a:pt x="85" y="18"/>
                        <a:pt x="57" y="0"/>
                        <a:pt x="90" y="23"/>
                      </a:cubicBezTo>
                      <a:cubicBezTo>
                        <a:pt x="94" y="35"/>
                        <a:pt x="98" y="46"/>
                        <a:pt x="102" y="58"/>
                      </a:cubicBezTo>
                      <a:cubicBezTo>
                        <a:pt x="110" y="82"/>
                        <a:pt x="114" y="78"/>
                        <a:pt x="90" y="70"/>
                      </a:cubicBezTo>
                      <a:cubicBezTo>
                        <a:pt x="88" y="76"/>
                        <a:pt x="82" y="81"/>
                        <a:pt x="84" y="87"/>
                      </a:cubicBezTo>
                      <a:cubicBezTo>
                        <a:pt x="87" y="94"/>
                        <a:pt x="97" y="94"/>
                        <a:pt x="102" y="99"/>
                      </a:cubicBezTo>
                      <a:cubicBezTo>
                        <a:pt x="130" y="127"/>
                        <a:pt x="108" y="116"/>
                        <a:pt x="90" y="111"/>
                      </a:cubicBezTo>
                      <a:cubicBezTo>
                        <a:pt x="88" y="117"/>
                        <a:pt x="83" y="123"/>
                        <a:pt x="84" y="129"/>
                      </a:cubicBezTo>
                      <a:cubicBezTo>
                        <a:pt x="84" y="131"/>
                        <a:pt x="108" y="158"/>
                        <a:pt x="102" y="164"/>
                      </a:cubicBezTo>
                      <a:cubicBezTo>
                        <a:pt x="98" y="168"/>
                        <a:pt x="88" y="162"/>
                        <a:pt x="84" y="158"/>
                      </a:cubicBezTo>
                      <a:cubicBezTo>
                        <a:pt x="76" y="150"/>
                        <a:pt x="73" y="139"/>
                        <a:pt x="67" y="129"/>
                      </a:cubicBezTo>
                      <a:close/>
                    </a:path>
                  </a:pathLst>
                </a:custGeom>
                <a:noFill/>
                <a:ln w="12700">
                  <a:solidFill>
                    <a:srgbClr val="000066"/>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solidFill>
                      <a:srgbClr val="000066"/>
                    </a:solidFill>
                  </a:endParaRPr>
                </a:p>
              </p:txBody>
            </p:sp>
            <p:sp>
              <p:nvSpPr>
                <p:cNvPr id="11306" name="Freeform 56"/>
                <p:cNvSpPr>
                  <a:spLocks/>
                </p:cNvSpPr>
                <p:nvPr/>
              </p:nvSpPr>
              <p:spPr bwMode="auto">
                <a:xfrm>
                  <a:off x="5498" y="533"/>
                  <a:ext cx="48" cy="73"/>
                </a:xfrm>
                <a:custGeom>
                  <a:avLst/>
                  <a:gdLst>
                    <a:gd name="T0" fmla="*/ 13 w 177"/>
                    <a:gd name="T1" fmla="*/ 29 h 178"/>
                    <a:gd name="T2" fmla="*/ 10 w 177"/>
                    <a:gd name="T3" fmla="*/ 22 h 178"/>
                    <a:gd name="T4" fmla="*/ 12 w 177"/>
                    <a:gd name="T5" fmla="*/ 21 h 178"/>
                    <a:gd name="T6" fmla="*/ 9 w 177"/>
                    <a:gd name="T7" fmla="*/ 17 h 178"/>
                    <a:gd name="T8" fmla="*/ 9 w 177"/>
                    <a:gd name="T9" fmla="*/ 12 h 178"/>
                    <a:gd name="T10" fmla="*/ 8 w 177"/>
                    <a:gd name="T11" fmla="*/ 9 h 178"/>
                    <a:gd name="T12" fmla="*/ 9 w 177"/>
                    <a:gd name="T13" fmla="*/ 7 h 178"/>
                    <a:gd name="T14" fmla="*/ 7 w 177"/>
                    <a:gd name="T15" fmla="*/ 3 h 178"/>
                    <a:gd name="T16" fmla="*/ 6 w 177"/>
                    <a:gd name="T17" fmla="*/ 0 h 178"/>
                    <a:gd name="T18" fmla="*/ 5 w 177"/>
                    <a:gd name="T19" fmla="*/ 3 h 178"/>
                    <a:gd name="T20" fmla="*/ 3 w 177"/>
                    <a:gd name="T21" fmla="*/ 8 h 178"/>
                    <a:gd name="T22" fmla="*/ 4 w 177"/>
                    <a:gd name="T23" fmla="*/ 10 h 178"/>
                    <a:gd name="T24" fmla="*/ 4 w 177"/>
                    <a:gd name="T25" fmla="*/ 14 h 178"/>
                    <a:gd name="T26" fmla="*/ 4 w 177"/>
                    <a:gd name="T27" fmla="*/ 17 h 178"/>
                    <a:gd name="T28" fmla="*/ 5 w 177"/>
                    <a:gd name="T29" fmla="*/ 18 h 178"/>
                    <a:gd name="T30" fmla="*/ 4 w 177"/>
                    <a:gd name="T31" fmla="*/ 24 h 178"/>
                    <a:gd name="T32" fmla="*/ 4 w 177"/>
                    <a:gd name="T33" fmla="*/ 24 h 178"/>
                    <a:gd name="T34" fmla="*/ 5 w 177"/>
                    <a:gd name="T35" fmla="*/ 27 h 178"/>
                    <a:gd name="T36" fmla="*/ 5 w 177"/>
                    <a:gd name="T37" fmla="*/ 30 h 178"/>
                    <a:gd name="T38" fmla="*/ 8 w 177"/>
                    <a:gd name="T39" fmla="*/ 27 h 17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77"/>
                    <a:gd name="T61" fmla="*/ 0 h 178"/>
                    <a:gd name="T62" fmla="*/ 177 w 177"/>
                    <a:gd name="T63" fmla="*/ 178 h 17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77" h="178">
                      <a:moveTo>
                        <a:pt x="177" y="170"/>
                      </a:moveTo>
                      <a:cubicBezTo>
                        <a:pt x="155" y="155"/>
                        <a:pt x="158" y="144"/>
                        <a:pt x="136" y="129"/>
                      </a:cubicBezTo>
                      <a:cubicBezTo>
                        <a:pt x="144" y="127"/>
                        <a:pt x="162" y="130"/>
                        <a:pt x="159" y="123"/>
                      </a:cubicBezTo>
                      <a:cubicBezTo>
                        <a:pt x="154" y="110"/>
                        <a:pt x="124" y="99"/>
                        <a:pt x="124" y="99"/>
                      </a:cubicBezTo>
                      <a:cubicBezTo>
                        <a:pt x="161" y="89"/>
                        <a:pt x="140" y="77"/>
                        <a:pt x="118" y="70"/>
                      </a:cubicBezTo>
                      <a:cubicBezTo>
                        <a:pt x="116" y="64"/>
                        <a:pt x="110" y="58"/>
                        <a:pt x="112" y="52"/>
                      </a:cubicBezTo>
                      <a:cubicBezTo>
                        <a:pt x="115" y="46"/>
                        <a:pt x="133" y="47"/>
                        <a:pt x="130" y="41"/>
                      </a:cubicBezTo>
                      <a:cubicBezTo>
                        <a:pt x="124" y="28"/>
                        <a:pt x="95" y="17"/>
                        <a:pt x="95" y="17"/>
                      </a:cubicBezTo>
                      <a:cubicBezTo>
                        <a:pt x="91" y="11"/>
                        <a:pt x="90" y="0"/>
                        <a:pt x="83" y="0"/>
                      </a:cubicBezTo>
                      <a:cubicBezTo>
                        <a:pt x="76" y="0"/>
                        <a:pt x="75" y="11"/>
                        <a:pt x="71" y="17"/>
                      </a:cubicBezTo>
                      <a:cubicBezTo>
                        <a:pt x="54" y="42"/>
                        <a:pt x="68" y="30"/>
                        <a:pt x="42" y="47"/>
                      </a:cubicBezTo>
                      <a:cubicBezTo>
                        <a:pt x="48" y="51"/>
                        <a:pt x="58" y="51"/>
                        <a:pt x="60" y="58"/>
                      </a:cubicBezTo>
                      <a:cubicBezTo>
                        <a:pt x="63" y="66"/>
                        <a:pt x="56" y="74"/>
                        <a:pt x="54" y="82"/>
                      </a:cubicBezTo>
                      <a:cubicBezTo>
                        <a:pt x="52" y="88"/>
                        <a:pt x="48" y="99"/>
                        <a:pt x="48" y="99"/>
                      </a:cubicBezTo>
                      <a:cubicBezTo>
                        <a:pt x="56" y="101"/>
                        <a:pt x="66" y="99"/>
                        <a:pt x="71" y="105"/>
                      </a:cubicBezTo>
                      <a:cubicBezTo>
                        <a:pt x="74" y="110"/>
                        <a:pt x="55" y="140"/>
                        <a:pt x="54" y="141"/>
                      </a:cubicBezTo>
                      <a:cubicBezTo>
                        <a:pt x="51" y="143"/>
                        <a:pt x="0" y="154"/>
                        <a:pt x="60" y="141"/>
                      </a:cubicBezTo>
                      <a:cubicBezTo>
                        <a:pt x="62" y="147"/>
                        <a:pt x="67" y="153"/>
                        <a:pt x="65" y="158"/>
                      </a:cubicBezTo>
                      <a:cubicBezTo>
                        <a:pt x="57" y="178"/>
                        <a:pt x="30" y="164"/>
                        <a:pt x="65" y="176"/>
                      </a:cubicBezTo>
                      <a:cubicBezTo>
                        <a:pt x="104" y="163"/>
                        <a:pt x="92" y="173"/>
                        <a:pt x="107" y="158"/>
                      </a:cubicBezTo>
                    </a:path>
                  </a:pathLst>
                </a:custGeom>
                <a:noFill/>
                <a:ln w="12700">
                  <a:solidFill>
                    <a:srgbClr val="000066"/>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solidFill>
                      <a:srgbClr val="000066"/>
                    </a:solidFill>
                  </a:endParaRPr>
                </a:p>
              </p:txBody>
            </p:sp>
            <p:sp>
              <p:nvSpPr>
                <p:cNvPr id="11307" name="Freeform 57"/>
                <p:cNvSpPr>
                  <a:spLocks/>
                </p:cNvSpPr>
                <p:nvPr/>
              </p:nvSpPr>
              <p:spPr bwMode="auto">
                <a:xfrm>
                  <a:off x="5546" y="485"/>
                  <a:ext cx="48" cy="73"/>
                </a:xfrm>
                <a:custGeom>
                  <a:avLst/>
                  <a:gdLst>
                    <a:gd name="T0" fmla="*/ 13 w 177"/>
                    <a:gd name="T1" fmla="*/ 29 h 178"/>
                    <a:gd name="T2" fmla="*/ 10 w 177"/>
                    <a:gd name="T3" fmla="*/ 22 h 178"/>
                    <a:gd name="T4" fmla="*/ 12 w 177"/>
                    <a:gd name="T5" fmla="*/ 21 h 178"/>
                    <a:gd name="T6" fmla="*/ 9 w 177"/>
                    <a:gd name="T7" fmla="*/ 17 h 178"/>
                    <a:gd name="T8" fmla="*/ 9 w 177"/>
                    <a:gd name="T9" fmla="*/ 12 h 178"/>
                    <a:gd name="T10" fmla="*/ 8 w 177"/>
                    <a:gd name="T11" fmla="*/ 9 h 178"/>
                    <a:gd name="T12" fmla="*/ 9 w 177"/>
                    <a:gd name="T13" fmla="*/ 7 h 178"/>
                    <a:gd name="T14" fmla="*/ 7 w 177"/>
                    <a:gd name="T15" fmla="*/ 3 h 178"/>
                    <a:gd name="T16" fmla="*/ 6 w 177"/>
                    <a:gd name="T17" fmla="*/ 0 h 178"/>
                    <a:gd name="T18" fmla="*/ 5 w 177"/>
                    <a:gd name="T19" fmla="*/ 3 h 178"/>
                    <a:gd name="T20" fmla="*/ 3 w 177"/>
                    <a:gd name="T21" fmla="*/ 8 h 178"/>
                    <a:gd name="T22" fmla="*/ 4 w 177"/>
                    <a:gd name="T23" fmla="*/ 10 h 178"/>
                    <a:gd name="T24" fmla="*/ 4 w 177"/>
                    <a:gd name="T25" fmla="*/ 14 h 178"/>
                    <a:gd name="T26" fmla="*/ 4 w 177"/>
                    <a:gd name="T27" fmla="*/ 17 h 178"/>
                    <a:gd name="T28" fmla="*/ 5 w 177"/>
                    <a:gd name="T29" fmla="*/ 18 h 178"/>
                    <a:gd name="T30" fmla="*/ 4 w 177"/>
                    <a:gd name="T31" fmla="*/ 24 h 178"/>
                    <a:gd name="T32" fmla="*/ 4 w 177"/>
                    <a:gd name="T33" fmla="*/ 24 h 178"/>
                    <a:gd name="T34" fmla="*/ 5 w 177"/>
                    <a:gd name="T35" fmla="*/ 27 h 178"/>
                    <a:gd name="T36" fmla="*/ 5 w 177"/>
                    <a:gd name="T37" fmla="*/ 30 h 178"/>
                    <a:gd name="T38" fmla="*/ 8 w 177"/>
                    <a:gd name="T39" fmla="*/ 27 h 17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77"/>
                    <a:gd name="T61" fmla="*/ 0 h 178"/>
                    <a:gd name="T62" fmla="*/ 177 w 177"/>
                    <a:gd name="T63" fmla="*/ 178 h 17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77" h="178">
                      <a:moveTo>
                        <a:pt x="177" y="170"/>
                      </a:moveTo>
                      <a:cubicBezTo>
                        <a:pt x="155" y="155"/>
                        <a:pt x="158" y="144"/>
                        <a:pt x="136" y="129"/>
                      </a:cubicBezTo>
                      <a:cubicBezTo>
                        <a:pt x="144" y="127"/>
                        <a:pt x="162" y="130"/>
                        <a:pt x="159" y="123"/>
                      </a:cubicBezTo>
                      <a:cubicBezTo>
                        <a:pt x="154" y="110"/>
                        <a:pt x="124" y="99"/>
                        <a:pt x="124" y="99"/>
                      </a:cubicBezTo>
                      <a:cubicBezTo>
                        <a:pt x="161" y="89"/>
                        <a:pt x="140" y="77"/>
                        <a:pt x="118" y="70"/>
                      </a:cubicBezTo>
                      <a:cubicBezTo>
                        <a:pt x="116" y="64"/>
                        <a:pt x="110" y="58"/>
                        <a:pt x="112" y="52"/>
                      </a:cubicBezTo>
                      <a:cubicBezTo>
                        <a:pt x="115" y="46"/>
                        <a:pt x="133" y="47"/>
                        <a:pt x="130" y="41"/>
                      </a:cubicBezTo>
                      <a:cubicBezTo>
                        <a:pt x="124" y="28"/>
                        <a:pt x="95" y="17"/>
                        <a:pt x="95" y="17"/>
                      </a:cubicBezTo>
                      <a:cubicBezTo>
                        <a:pt x="91" y="11"/>
                        <a:pt x="90" y="0"/>
                        <a:pt x="83" y="0"/>
                      </a:cubicBezTo>
                      <a:cubicBezTo>
                        <a:pt x="76" y="0"/>
                        <a:pt x="75" y="11"/>
                        <a:pt x="71" y="17"/>
                      </a:cubicBezTo>
                      <a:cubicBezTo>
                        <a:pt x="54" y="42"/>
                        <a:pt x="68" y="30"/>
                        <a:pt x="42" y="47"/>
                      </a:cubicBezTo>
                      <a:cubicBezTo>
                        <a:pt x="48" y="51"/>
                        <a:pt x="58" y="51"/>
                        <a:pt x="60" y="58"/>
                      </a:cubicBezTo>
                      <a:cubicBezTo>
                        <a:pt x="63" y="66"/>
                        <a:pt x="56" y="74"/>
                        <a:pt x="54" y="82"/>
                      </a:cubicBezTo>
                      <a:cubicBezTo>
                        <a:pt x="52" y="88"/>
                        <a:pt x="48" y="99"/>
                        <a:pt x="48" y="99"/>
                      </a:cubicBezTo>
                      <a:cubicBezTo>
                        <a:pt x="56" y="101"/>
                        <a:pt x="66" y="99"/>
                        <a:pt x="71" y="105"/>
                      </a:cubicBezTo>
                      <a:cubicBezTo>
                        <a:pt x="74" y="110"/>
                        <a:pt x="55" y="140"/>
                        <a:pt x="54" y="141"/>
                      </a:cubicBezTo>
                      <a:cubicBezTo>
                        <a:pt x="51" y="143"/>
                        <a:pt x="0" y="154"/>
                        <a:pt x="60" y="141"/>
                      </a:cubicBezTo>
                      <a:cubicBezTo>
                        <a:pt x="62" y="147"/>
                        <a:pt x="67" y="153"/>
                        <a:pt x="65" y="158"/>
                      </a:cubicBezTo>
                      <a:cubicBezTo>
                        <a:pt x="57" y="178"/>
                        <a:pt x="30" y="164"/>
                        <a:pt x="65" y="176"/>
                      </a:cubicBezTo>
                      <a:cubicBezTo>
                        <a:pt x="104" y="163"/>
                        <a:pt x="92" y="173"/>
                        <a:pt x="107" y="158"/>
                      </a:cubicBezTo>
                    </a:path>
                  </a:pathLst>
                </a:custGeom>
                <a:noFill/>
                <a:ln w="12700">
                  <a:solidFill>
                    <a:srgbClr val="000066"/>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solidFill>
                      <a:srgbClr val="000066"/>
                    </a:solidFill>
                  </a:endParaRPr>
                </a:p>
              </p:txBody>
            </p:sp>
            <p:sp>
              <p:nvSpPr>
                <p:cNvPr id="11308" name="Freeform 58"/>
                <p:cNvSpPr>
                  <a:spLocks/>
                </p:cNvSpPr>
                <p:nvPr/>
              </p:nvSpPr>
              <p:spPr bwMode="auto">
                <a:xfrm>
                  <a:off x="4733" y="519"/>
                  <a:ext cx="216" cy="151"/>
                </a:xfrm>
                <a:custGeom>
                  <a:avLst/>
                  <a:gdLst>
                    <a:gd name="T0" fmla="*/ 216 w 216"/>
                    <a:gd name="T1" fmla="*/ 151 h 151"/>
                    <a:gd name="T2" fmla="*/ 175 w 216"/>
                    <a:gd name="T3" fmla="*/ 110 h 151"/>
                    <a:gd name="T4" fmla="*/ 163 w 216"/>
                    <a:gd name="T5" fmla="*/ 92 h 151"/>
                    <a:gd name="T6" fmla="*/ 157 w 216"/>
                    <a:gd name="T7" fmla="*/ 75 h 151"/>
                    <a:gd name="T8" fmla="*/ 163 w 216"/>
                    <a:gd name="T9" fmla="*/ 98 h 151"/>
                    <a:gd name="T10" fmla="*/ 75 w 216"/>
                    <a:gd name="T11" fmla="*/ 63 h 151"/>
                    <a:gd name="T12" fmla="*/ 51 w 216"/>
                    <a:gd name="T13" fmla="*/ 28 h 151"/>
                    <a:gd name="T14" fmla="*/ 69 w 216"/>
                    <a:gd name="T15" fmla="*/ 63 h 151"/>
                    <a:gd name="T16" fmla="*/ 51 w 216"/>
                    <a:gd name="T17" fmla="*/ 69 h 151"/>
                    <a:gd name="T18" fmla="*/ 16 w 216"/>
                    <a:gd name="T19" fmla="*/ 45 h 151"/>
                    <a:gd name="T20" fmla="*/ 16 w 216"/>
                    <a:gd name="T21" fmla="*/ 75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6"/>
                    <a:gd name="T34" fmla="*/ 0 h 151"/>
                    <a:gd name="T35" fmla="*/ 216 w 216"/>
                    <a:gd name="T36" fmla="*/ 151 h 15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6" h="151">
                      <a:moveTo>
                        <a:pt x="216" y="151"/>
                      </a:moveTo>
                      <a:cubicBezTo>
                        <a:pt x="185" y="141"/>
                        <a:pt x="202" y="150"/>
                        <a:pt x="175" y="110"/>
                      </a:cubicBezTo>
                      <a:cubicBezTo>
                        <a:pt x="171" y="104"/>
                        <a:pt x="167" y="98"/>
                        <a:pt x="163" y="92"/>
                      </a:cubicBezTo>
                      <a:cubicBezTo>
                        <a:pt x="160" y="87"/>
                        <a:pt x="157" y="69"/>
                        <a:pt x="157" y="75"/>
                      </a:cubicBezTo>
                      <a:cubicBezTo>
                        <a:pt x="157" y="83"/>
                        <a:pt x="161" y="90"/>
                        <a:pt x="163" y="98"/>
                      </a:cubicBezTo>
                      <a:cubicBezTo>
                        <a:pt x="128" y="110"/>
                        <a:pt x="103" y="83"/>
                        <a:pt x="75" y="63"/>
                      </a:cubicBezTo>
                      <a:cubicBezTo>
                        <a:pt x="67" y="51"/>
                        <a:pt x="46" y="15"/>
                        <a:pt x="51" y="28"/>
                      </a:cubicBezTo>
                      <a:cubicBezTo>
                        <a:pt x="59" y="52"/>
                        <a:pt x="54" y="40"/>
                        <a:pt x="69" y="63"/>
                      </a:cubicBezTo>
                      <a:cubicBezTo>
                        <a:pt x="63" y="65"/>
                        <a:pt x="57" y="71"/>
                        <a:pt x="51" y="69"/>
                      </a:cubicBezTo>
                      <a:cubicBezTo>
                        <a:pt x="38" y="64"/>
                        <a:pt x="16" y="45"/>
                        <a:pt x="16" y="45"/>
                      </a:cubicBezTo>
                      <a:cubicBezTo>
                        <a:pt x="0" y="0"/>
                        <a:pt x="16" y="63"/>
                        <a:pt x="16" y="75"/>
                      </a:cubicBezTo>
                    </a:path>
                  </a:pathLst>
                </a:custGeom>
                <a:solidFill>
                  <a:srgbClr val="000066"/>
                </a:solidFill>
                <a:ln w="12700">
                  <a:solidFill>
                    <a:srgbClr val="000066"/>
                  </a:solidFill>
                  <a:round/>
                  <a:headEnd/>
                  <a:tailEnd/>
                </a:ln>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solidFill>
                      <a:srgbClr val="000066"/>
                    </a:solidFill>
                  </a:endParaRPr>
                </a:p>
              </p:txBody>
            </p:sp>
            <p:sp>
              <p:nvSpPr>
                <p:cNvPr id="11309" name="Freeform 59"/>
                <p:cNvSpPr>
                  <a:spLocks/>
                </p:cNvSpPr>
                <p:nvPr/>
              </p:nvSpPr>
              <p:spPr bwMode="auto">
                <a:xfrm>
                  <a:off x="4848" y="480"/>
                  <a:ext cx="288" cy="96"/>
                </a:xfrm>
                <a:custGeom>
                  <a:avLst/>
                  <a:gdLst>
                    <a:gd name="T0" fmla="*/ 207 w 400"/>
                    <a:gd name="T1" fmla="*/ 56 h 76"/>
                    <a:gd name="T2" fmla="*/ 3 w 400"/>
                    <a:gd name="T3" fmla="*/ 37 h 76"/>
                    <a:gd name="T4" fmla="*/ 12 w 400"/>
                    <a:gd name="T5" fmla="*/ 29 h 76"/>
                    <a:gd name="T6" fmla="*/ 40 w 400"/>
                    <a:gd name="T7" fmla="*/ 0 h 76"/>
                    <a:gd name="T8" fmla="*/ 49 w 400"/>
                    <a:gd name="T9" fmla="*/ 10 h 76"/>
                    <a:gd name="T10" fmla="*/ 45 w 400"/>
                    <a:gd name="T11" fmla="*/ 37 h 76"/>
                    <a:gd name="T12" fmla="*/ 40 w 400"/>
                    <a:gd name="T13" fmla="*/ 121 h 76"/>
                    <a:gd name="T14" fmla="*/ 12 w 400"/>
                    <a:gd name="T15" fmla="*/ 66 h 76"/>
                    <a:gd name="T16" fmla="*/ 3 w 400"/>
                    <a:gd name="T17" fmla="*/ 47 h 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0"/>
                    <a:gd name="T28" fmla="*/ 0 h 76"/>
                    <a:gd name="T29" fmla="*/ 400 w 400"/>
                    <a:gd name="T30" fmla="*/ 76 h 7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0" h="76">
                      <a:moveTo>
                        <a:pt x="400" y="35"/>
                      </a:moveTo>
                      <a:cubicBezTo>
                        <a:pt x="269" y="32"/>
                        <a:pt x="136" y="43"/>
                        <a:pt x="6" y="23"/>
                      </a:cubicBezTo>
                      <a:cubicBezTo>
                        <a:pt x="0" y="22"/>
                        <a:pt x="17" y="20"/>
                        <a:pt x="23" y="18"/>
                      </a:cubicBezTo>
                      <a:cubicBezTo>
                        <a:pt x="41" y="12"/>
                        <a:pt x="76" y="0"/>
                        <a:pt x="76" y="0"/>
                      </a:cubicBezTo>
                      <a:cubicBezTo>
                        <a:pt x="82" y="2"/>
                        <a:pt x="91" y="0"/>
                        <a:pt x="94" y="6"/>
                      </a:cubicBezTo>
                      <a:cubicBezTo>
                        <a:pt x="97" y="11"/>
                        <a:pt x="90" y="17"/>
                        <a:pt x="88" y="23"/>
                      </a:cubicBezTo>
                      <a:cubicBezTo>
                        <a:pt x="83" y="40"/>
                        <a:pt x="80" y="59"/>
                        <a:pt x="76" y="76"/>
                      </a:cubicBezTo>
                      <a:cubicBezTo>
                        <a:pt x="73" y="74"/>
                        <a:pt x="33" y="48"/>
                        <a:pt x="23" y="41"/>
                      </a:cubicBezTo>
                      <a:cubicBezTo>
                        <a:pt x="17" y="37"/>
                        <a:pt x="6" y="29"/>
                        <a:pt x="6" y="29"/>
                      </a:cubicBez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solidFill>
                      <a:srgbClr val="000066"/>
                    </a:solidFill>
                  </a:endParaRPr>
                </a:p>
              </p:txBody>
            </p:sp>
          </p:grpSp>
          <p:sp>
            <p:nvSpPr>
              <p:cNvPr id="11297" name="Text Box 60"/>
              <p:cNvSpPr txBox="1">
                <a:spLocks noChangeArrowheads="1"/>
              </p:cNvSpPr>
              <p:nvPr/>
            </p:nvSpPr>
            <p:spPr bwMode="auto">
              <a:xfrm>
                <a:off x="4896" y="352"/>
                <a:ext cx="1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800" b="1">
                    <a:solidFill>
                      <a:srgbClr val="000066"/>
                    </a:solidFill>
                    <a:latin typeface="Bradley Hand ITC" pitchFamily="66" charset="0"/>
                  </a:rPr>
                  <a:t>9</a:t>
                </a:r>
              </a:p>
            </p:txBody>
          </p:sp>
        </p:grpSp>
        <p:sp>
          <p:nvSpPr>
            <p:cNvPr id="11295" name="Text Box 61"/>
            <p:cNvSpPr txBox="1">
              <a:spLocks noChangeArrowheads="1"/>
            </p:cNvSpPr>
            <p:nvPr/>
          </p:nvSpPr>
          <p:spPr bwMode="auto">
            <a:xfrm>
              <a:off x="4704" y="762"/>
              <a:ext cx="45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800" b="1">
                  <a:solidFill>
                    <a:srgbClr val="000066"/>
                  </a:solidFill>
                  <a:latin typeface="Bradley Hand ITC" pitchFamily="66" charset="0"/>
                </a:rPr>
                <a:t>grass</a:t>
              </a:r>
            </a:p>
          </p:txBody>
        </p:sp>
      </p:grpSp>
      <p:sp>
        <p:nvSpPr>
          <p:cNvPr id="486462" name="Text Box 62"/>
          <p:cNvSpPr txBox="1">
            <a:spLocks noChangeArrowheads="1"/>
          </p:cNvSpPr>
          <p:nvPr/>
        </p:nvSpPr>
        <p:spPr bwMode="auto">
          <a:xfrm>
            <a:off x="7123113" y="2889250"/>
            <a:ext cx="2682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solidFill>
                  <a:srgbClr val="000066"/>
                </a:solidFill>
              </a:rPr>
              <a:t>9</a:t>
            </a:r>
          </a:p>
        </p:txBody>
      </p:sp>
      <p:sp>
        <p:nvSpPr>
          <p:cNvPr id="486464" name="Text Box 64"/>
          <p:cNvSpPr txBox="1">
            <a:spLocks noChangeArrowheads="1"/>
          </p:cNvSpPr>
          <p:nvPr/>
        </p:nvSpPr>
        <p:spPr bwMode="auto">
          <a:xfrm>
            <a:off x="6145213" y="3995738"/>
            <a:ext cx="1041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000" b="1">
                <a:solidFill>
                  <a:srgbClr val="000066"/>
                </a:solidFill>
              </a:rPr>
              <a:t>Slope in 5 min</a:t>
            </a:r>
          </a:p>
        </p:txBody>
      </p:sp>
      <p:sp>
        <p:nvSpPr>
          <p:cNvPr id="11329" name="Slide Number Placeholder 4"/>
          <p:cNvSpPr txBox="1">
            <a:spLocks noGrp="1"/>
          </p:cNvSpPr>
          <p:nvPr/>
        </p:nvSpPr>
        <p:spPr bwMode="auto">
          <a:xfrm>
            <a:off x="7848600" y="6629400"/>
            <a:ext cx="12446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r"/>
            <a:r>
              <a:rPr lang="en-US" altLang="en-US" sz="1000"/>
              <a:t>12-</a:t>
            </a:r>
            <a:fld id="{159B6B83-C178-48EA-8041-548A0E202506}" type="slidenum">
              <a:rPr lang="en-US" altLang="en-US" sz="1000"/>
              <a:pPr algn="r"/>
              <a:t>131</a:t>
            </a:fld>
            <a:r>
              <a:rPr lang="en-US" altLang="en-US" sz="1000"/>
              <a:t>-S290-EP</a:t>
            </a:r>
          </a:p>
        </p:txBody>
      </p:sp>
      <p:pic>
        <p:nvPicPr>
          <p:cNvPr id="3" name="u12_70.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15429" t="5032" r="11910" b="6105"/>
          <a:stretch/>
        </p:blipFill>
        <p:spPr>
          <a:xfrm>
            <a:off x="421295" y="868226"/>
            <a:ext cx="4034209" cy="2775223"/>
          </a:xfrm>
          <a:prstGeom prst="rect">
            <a:avLst/>
          </a:prstGeom>
          <a:ln w="107950" cap="rnd">
            <a:solidFill>
              <a:srgbClr val="C8C6BD"/>
            </a:solidFill>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171450" prst="hardEdge"/>
            <a:extrusionClr>
              <a:srgbClr val="FFFFFF"/>
            </a:extrusionClr>
          </a:sp3d>
        </p:spPr>
      </p:pic>
      <p:sp>
        <p:nvSpPr>
          <p:cNvPr id="61" name="TextBox 60"/>
          <p:cNvSpPr txBox="1"/>
          <p:nvPr/>
        </p:nvSpPr>
        <p:spPr>
          <a:xfrm>
            <a:off x="326464" y="3652158"/>
            <a:ext cx="3582955" cy="276999"/>
          </a:xfrm>
          <a:prstGeom prst="rect">
            <a:avLst/>
          </a:prstGeom>
          <a:noFill/>
        </p:spPr>
        <p:txBody>
          <a:bodyPr wrap="square" rtlCol="0">
            <a:spAutoFit/>
          </a:bodyPr>
          <a:lstStyle/>
          <a:p>
            <a:r>
              <a:rPr lang="en-US" sz="1200" dirty="0" smtClean="0"/>
              <a:t>Click image to play video clip</a:t>
            </a:r>
            <a:endParaRPr lang="en-US" sz="1200"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640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64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864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864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864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864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864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864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864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864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8641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8642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864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8642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8642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131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131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8646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864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3"/>
                    </p:tgtEl>
                  </p:cond>
                </p:stCondLst>
                <p:endSync evt="end" delay="0">
                  <p:rtn val="all"/>
                </p:endSync>
                <p:childTnLst>
                  <p:par>
                    <p:cTn id="52" fill="hold">
                      <p:stCondLst>
                        <p:cond delay="0"/>
                      </p:stCondLst>
                      <p:childTnLst>
                        <p:par>
                          <p:cTn id="53" fill="hold">
                            <p:stCondLst>
                              <p:cond delay="0"/>
                            </p:stCondLst>
                            <p:childTnLst>
                              <p:par>
                                <p:cTn id="54" presetID="2" presetClass="mediacall" presetSubtype="0" fill="hold" nodeType="clickEffect">
                                  <p:stCondLst>
                                    <p:cond delay="0"/>
                                  </p:stCondLst>
                                  <p:childTnLst>
                                    <p:cmd type="call" cmd="togglePause">
                                      <p:cBhvr>
                                        <p:cTn id="55" dur="1" fill="hold"/>
                                        <p:tgtEl>
                                          <p:spTgt spid="3"/>
                                        </p:tgtEl>
                                      </p:cBhvr>
                                    </p:cmd>
                                  </p:childTnLst>
                                </p:cTn>
                              </p:par>
                            </p:childTnLst>
                          </p:cTn>
                        </p:par>
                      </p:childTnLst>
                    </p:cTn>
                  </p:par>
                </p:childTnLst>
              </p:cTn>
              <p:nextCondLst>
                <p:cond evt="onClick" delay="0">
                  <p:tgtEl>
                    <p:spTgt spid="3"/>
                  </p:tgtEl>
                </p:cond>
              </p:nextCondLst>
            </p:seq>
            <p:video fullScrn="1">
              <p:cMediaNode vol="80000">
                <p:cTn id="56" fill="hold" display="0">
                  <p:stCondLst>
                    <p:cond delay="indefinite"/>
                  </p:stCondLst>
                </p:cTn>
                <p:tgtEl>
                  <p:spTgt spid="3"/>
                </p:tgtEl>
              </p:cMediaNode>
            </p:video>
          </p:childTnLst>
        </p:cTn>
      </p:par>
    </p:tnLst>
    <p:bldLst>
      <p:bldP spid="486409" grpId="0"/>
      <p:bldP spid="486410" grpId="0"/>
      <p:bldP spid="486411" grpId="0"/>
      <p:bldP spid="486412" grpId="0"/>
      <p:bldP spid="486413" grpId="0"/>
      <p:bldP spid="486414" grpId="0"/>
      <p:bldP spid="486415" grpId="0"/>
      <p:bldP spid="486416" grpId="0"/>
      <p:bldP spid="486417" grpId="0"/>
      <p:bldP spid="486418" grpId="0"/>
      <p:bldP spid="486419" grpId="0"/>
      <p:bldP spid="486420" grpId="0"/>
      <p:bldP spid="486421" grpId="0"/>
      <p:bldP spid="486422" grpId="0"/>
      <p:bldP spid="486423" grpId="0"/>
      <p:bldP spid="11311" grpId="0"/>
      <p:bldP spid="486462" grpId="0"/>
      <p:bldP spid="48646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Number Placeholder 3"/>
          <p:cNvSpPr>
            <a:spLocks noGrp="1"/>
          </p:cNvSpPr>
          <p:nvPr>
            <p:ph type="sldNum" sz="quarter" idx="4294967295"/>
          </p:nvPr>
        </p:nvSpPr>
        <p:spPr bwMode="auto">
          <a:xfrm>
            <a:off x="6959600" y="6537325"/>
            <a:ext cx="2133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r"/>
            <a:r>
              <a:rPr lang="en-US" altLang="en-US" sz="1400"/>
              <a:t>12-</a:t>
            </a:r>
            <a:fld id="{19D02E11-6142-4A61-AAA5-D5317F3BF701}" type="slidenum">
              <a:rPr lang="en-US" altLang="en-US" sz="1400"/>
              <a:pPr algn="r"/>
              <a:t>132</a:t>
            </a:fld>
            <a:r>
              <a:rPr lang="en-US" altLang="en-US" sz="1400"/>
              <a:t>-S290-EP</a:t>
            </a:r>
          </a:p>
        </p:txBody>
      </p:sp>
      <p:pic>
        <p:nvPicPr>
          <p:cNvPr id="129027" name="Picture 2" descr="bluegreen swirl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96388"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8" name="Rectangle 3"/>
          <p:cNvSpPr>
            <a:spLocks noChangeArrowheads="1"/>
          </p:cNvSpPr>
          <p:nvPr/>
        </p:nvSpPr>
        <p:spPr bwMode="auto">
          <a:xfrm>
            <a:off x="2514600" y="990600"/>
            <a:ext cx="6096000" cy="5334000"/>
          </a:xfrm>
          <a:prstGeom prst="rect">
            <a:avLst/>
          </a:prstGeom>
          <a:solidFill>
            <a:schemeClr val="bg1"/>
          </a:solidFill>
          <a:ln w="25400">
            <a:solidFill>
              <a:schemeClr val="tx1"/>
            </a:solidFill>
            <a:miter lim="800000"/>
            <a:headEnd/>
            <a:tailEnd/>
          </a:ln>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p>
        </p:txBody>
      </p:sp>
      <p:sp>
        <p:nvSpPr>
          <p:cNvPr id="129029" name="Rectangle 4"/>
          <p:cNvSpPr>
            <a:spLocks noChangeArrowheads="1"/>
          </p:cNvSpPr>
          <p:nvPr/>
        </p:nvSpPr>
        <p:spPr bwMode="auto">
          <a:xfrm>
            <a:off x="790575" y="234950"/>
            <a:ext cx="777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r>
              <a:rPr lang="en-US" altLang="en-US" sz="3600" b="1"/>
              <a:t>ROS-Ratio Table</a:t>
            </a:r>
          </a:p>
        </p:txBody>
      </p:sp>
      <p:sp>
        <p:nvSpPr>
          <p:cNvPr id="487429" name="Oval 5"/>
          <p:cNvSpPr>
            <a:spLocks noChangeArrowheads="1"/>
          </p:cNvSpPr>
          <p:nvPr/>
        </p:nvSpPr>
        <p:spPr bwMode="auto">
          <a:xfrm>
            <a:off x="2667000" y="3657600"/>
            <a:ext cx="533400" cy="228600"/>
          </a:xfrm>
          <a:prstGeom prst="ellipse">
            <a:avLst/>
          </a:prstGeom>
          <a:noFill/>
          <a:ln w="3810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p>
        </p:txBody>
      </p:sp>
      <p:sp>
        <p:nvSpPr>
          <p:cNvPr id="487430" name="Oval 6"/>
          <p:cNvSpPr>
            <a:spLocks noChangeArrowheads="1"/>
          </p:cNvSpPr>
          <p:nvPr/>
        </p:nvSpPr>
        <p:spPr bwMode="auto">
          <a:xfrm>
            <a:off x="5257800" y="1219200"/>
            <a:ext cx="685800" cy="685800"/>
          </a:xfrm>
          <a:prstGeom prst="ellipse">
            <a:avLst/>
          </a:prstGeom>
          <a:noFill/>
          <a:ln w="3810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p>
        </p:txBody>
      </p:sp>
      <p:sp>
        <p:nvSpPr>
          <p:cNvPr id="487431" name="Oval 7"/>
          <p:cNvSpPr>
            <a:spLocks noChangeArrowheads="1"/>
          </p:cNvSpPr>
          <p:nvPr/>
        </p:nvSpPr>
        <p:spPr bwMode="auto">
          <a:xfrm>
            <a:off x="5334000" y="3657600"/>
            <a:ext cx="533400" cy="228600"/>
          </a:xfrm>
          <a:prstGeom prst="ellipse">
            <a:avLst/>
          </a:prstGeom>
          <a:noFill/>
          <a:ln w="38100">
            <a:solidFill>
              <a:srgbClr val="FF9933"/>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p>
        </p:txBody>
      </p:sp>
      <p:sp>
        <p:nvSpPr>
          <p:cNvPr id="129033" name="Line 8"/>
          <p:cNvSpPr>
            <a:spLocks noChangeShapeType="1"/>
          </p:cNvSpPr>
          <p:nvPr/>
        </p:nvSpPr>
        <p:spPr bwMode="auto">
          <a:xfrm>
            <a:off x="6858000" y="990600"/>
            <a:ext cx="0" cy="53340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7433" name="Text Box 9"/>
          <p:cNvSpPr txBox="1">
            <a:spLocks noChangeArrowheads="1"/>
          </p:cNvSpPr>
          <p:nvPr/>
        </p:nvSpPr>
        <p:spPr bwMode="auto">
          <a:xfrm>
            <a:off x="4267200" y="990600"/>
            <a:ext cx="2432050" cy="284163"/>
          </a:xfrm>
          <a:prstGeom prst="rect">
            <a:avLst/>
          </a:prstGeom>
          <a:noFill/>
          <a:ln w="9525">
            <a:solidFill>
              <a:schemeClr val="tx1"/>
            </a:solidFill>
            <a:miter lim="800000"/>
            <a:headEnd/>
            <a:tailEnd/>
          </a:ln>
          <a:effec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t>EWS biggest in </a:t>
            </a:r>
            <a:r>
              <a:rPr lang="en-US" altLang="en-US" sz="1200" b="1">
                <a:effectLst>
                  <a:outerShdw blurRad="38100" dist="38100" dir="2700000" algn="tl">
                    <a:srgbClr val="C0C0C0"/>
                  </a:outerShdw>
                </a:effectLst>
              </a:rPr>
              <a:t>faster</a:t>
            </a:r>
            <a:r>
              <a:rPr lang="en-US" altLang="en-US" sz="1200" b="1"/>
              <a:t> fuel type</a:t>
            </a:r>
          </a:p>
        </p:txBody>
      </p:sp>
      <p:sp>
        <p:nvSpPr>
          <p:cNvPr id="129035" name="Text Box 10"/>
          <p:cNvSpPr txBox="1">
            <a:spLocks noChangeArrowheads="1"/>
          </p:cNvSpPr>
          <p:nvPr/>
        </p:nvSpPr>
        <p:spPr bwMode="auto">
          <a:xfrm>
            <a:off x="7010400" y="990600"/>
            <a:ext cx="1501775" cy="2841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t>EWS less in grass</a:t>
            </a:r>
          </a:p>
        </p:txBody>
      </p:sp>
      <p:sp>
        <p:nvSpPr>
          <p:cNvPr id="129038" name="Text Box 13"/>
          <p:cNvSpPr txBox="1">
            <a:spLocks noChangeArrowheads="1"/>
          </p:cNvSpPr>
          <p:nvPr/>
        </p:nvSpPr>
        <p:spPr bwMode="auto">
          <a:xfrm>
            <a:off x="3473450" y="1417638"/>
            <a:ext cx="717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r>
              <a:rPr lang="en-US" altLang="en-US" sz="1200" b="1"/>
              <a:t>No fuel</a:t>
            </a:r>
          </a:p>
          <a:p>
            <a:pPr algn="ctr" eaLnBrk="1" hangingPunct="1"/>
            <a:r>
              <a:rPr lang="en-US" altLang="en-US" sz="1200" b="1"/>
              <a:t>change</a:t>
            </a:r>
          </a:p>
        </p:txBody>
      </p:sp>
      <p:sp>
        <p:nvSpPr>
          <p:cNvPr id="487438" name="Text Box 14"/>
          <p:cNvSpPr txBox="1">
            <a:spLocks noChangeArrowheads="1"/>
          </p:cNvSpPr>
          <p:nvPr/>
        </p:nvSpPr>
        <p:spPr bwMode="auto">
          <a:xfrm>
            <a:off x="4343400" y="1265238"/>
            <a:ext cx="709613" cy="639762"/>
          </a:xfrm>
          <a:prstGeom prst="rect">
            <a:avLst/>
          </a:prstGeom>
          <a:noFill/>
          <a:ln w="9525">
            <a:noFill/>
            <a:miter lim="800000"/>
            <a:headEnd/>
            <a:tailEnd/>
          </a:ln>
          <a:effec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t>Litter</a:t>
            </a:r>
          </a:p>
          <a:p>
            <a:pPr eaLnBrk="1" hangingPunct="1"/>
            <a:r>
              <a:rPr lang="en-US" altLang="en-US" sz="1200" b="1"/>
              <a:t>to/from</a:t>
            </a:r>
          </a:p>
          <a:p>
            <a:pPr eaLnBrk="1" hangingPunct="1"/>
            <a:r>
              <a:rPr lang="en-US" altLang="en-US" sz="1200" b="1">
                <a:effectLst>
                  <a:outerShdw blurRad="38100" dist="38100" dir="2700000" algn="tl">
                    <a:srgbClr val="C0C0C0"/>
                  </a:outerShdw>
                </a:effectLst>
              </a:rPr>
              <a:t>Crown</a:t>
            </a:r>
          </a:p>
        </p:txBody>
      </p:sp>
      <p:sp>
        <p:nvSpPr>
          <p:cNvPr id="487439" name="Text Box 15"/>
          <p:cNvSpPr txBox="1">
            <a:spLocks noChangeArrowheads="1"/>
          </p:cNvSpPr>
          <p:nvPr/>
        </p:nvSpPr>
        <p:spPr bwMode="auto">
          <a:xfrm>
            <a:off x="5257800" y="1265238"/>
            <a:ext cx="709613" cy="639762"/>
          </a:xfrm>
          <a:prstGeom prst="rect">
            <a:avLst/>
          </a:prstGeom>
          <a:noFill/>
          <a:ln w="9525">
            <a:noFill/>
            <a:miter lim="800000"/>
            <a:headEnd/>
            <a:tailEnd/>
          </a:ln>
          <a:effec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t>Litter</a:t>
            </a:r>
          </a:p>
          <a:p>
            <a:pPr eaLnBrk="1" hangingPunct="1"/>
            <a:r>
              <a:rPr lang="en-US" altLang="en-US" sz="1200" b="1"/>
              <a:t>to/from</a:t>
            </a:r>
          </a:p>
          <a:p>
            <a:pPr eaLnBrk="1" hangingPunct="1"/>
            <a:r>
              <a:rPr lang="en-US" altLang="en-US" sz="1200" b="1">
                <a:effectLst>
                  <a:outerShdw blurRad="38100" dist="38100" dir="2700000" algn="tl">
                    <a:srgbClr val="C0C0C0"/>
                  </a:outerShdw>
                </a:effectLst>
              </a:rPr>
              <a:t>Grass</a:t>
            </a:r>
          </a:p>
        </p:txBody>
      </p:sp>
      <p:sp>
        <p:nvSpPr>
          <p:cNvPr id="487440" name="Text Box 16"/>
          <p:cNvSpPr txBox="1">
            <a:spLocks noChangeArrowheads="1"/>
          </p:cNvSpPr>
          <p:nvPr/>
        </p:nvSpPr>
        <p:spPr bwMode="auto">
          <a:xfrm>
            <a:off x="6096000" y="1265238"/>
            <a:ext cx="709613" cy="639762"/>
          </a:xfrm>
          <a:prstGeom prst="rect">
            <a:avLst/>
          </a:prstGeom>
          <a:noFill/>
          <a:ln w="9525">
            <a:noFill/>
            <a:miter lim="800000"/>
            <a:headEnd/>
            <a:tailEnd/>
          </a:ln>
          <a:effec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t>Crown</a:t>
            </a:r>
          </a:p>
          <a:p>
            <a:pPr eaLnBrk="1" hangingPunct="1"/>
            <a:r>
              <a:rPr lang="en-US" altLang="en-US" sz="1200" b="1"/>
              <a:t>to/from</a:t>
            </a:r>
          </a:p>
          <a:p>
            <a:pPr eaLnBrk="1" hangingPunct="1"/>
            <a:r>
              <a:rPr lang="en-US" altLang="en-US" sz="1200" b="1">
                <a:effectLst>
                  <a:outerShdw blurRad="38100" dist="38100" dir="2700000" algn="tl">
                    <a:srgbClr val="C0C0C0"/>
                  </a:outerShdw>
                </a:effectLst>
              </a:rPr>
              <a:t>Grass</a:t>
            </a:r>
          </a:p>
        </p:txBody>
      </p:sp>
      <p:sp>
        <p:nvSpPr>
          <p:cNvPr id="129042" name="Text Box 17"/>
          <p:cNvSpPr txBox="1">
            <a:spLocks noChangeArrowheads="1"/>
          </p:cNvSpPr>
          <p:nvPr/>
        </p:nvSpPr>
        <p:spPr bwMode="auto">
          <a:xfrm>
            <a:off x="2667000" y="1417638"/>
            <a:ext cx="5524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t>EWS</a:t>
            </a:r>
          </a:p>
          <a:p>
            <a:pPr eaLnBrk="1" hangingPunct="1"/>
            <a:r>
              <a:rPr lang="en-US" altLang="en-US" sz="1200" b="1"/>
              <a:t>Ratio</a:t>
            </a:r>
          </a:p>
        </p:txBody>
      </p:sp>
      <p:sp>
        <p:nvSpPr>
          <p:cNvPr id="129043" name="Text Box 18"/>
          <p:cNvSpPr txBox="1">
            <a:spLocks noChangeArrowheads="1"/>
          </p:cNvSpPr>
          <p:nvPr/>
        </p:nvSpPr>
        <p:spPr bwMode="auto">
          <a:xfrm>
            <a:off x="6934200" y="1265238"/>
            <a:ext cx="70485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t>Crown</a:t>
            </a:r>
          </a:p>
          <a:p>
            <a:pPr eaLnBrk="1" hangingPunct="1"/>
            <a:r>
              <a:rPr lang="en-US" altLang="en-US" sz="1200" b="1"/>
              <a:t>to/from</a:t>
            </a:r>
          </a:p>
          <a:p>
            <a:pPr eaLnBrk="1" hangingPunct="1"/>
            <a:r>
              <a:rPr lang="en-US" altLang="en-US" sz="1200" b="1"/>
              <a:t>Grass</a:t>
            </a:r>
          </a:p>
        </p:txBody>
      </p:sp>
      <p:sp>
        <p:nvSpPr>
          <p:cNvPr id="129044" name="Text Box 19"/>
          <p:cNvSpPr txBox="1">
            <a:spLocks noChangeArrowheads="1"/>
          </p:cNvSpPr>
          <p:nvPr/>
        </p:nvSpPr>
        <p:spPr bwMode="auto">
          <a:xfrm>
            <a:off x="7848600" y="1265238"/>
            <a:ext cx="70485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t>Litter</a:t>
            </a:r>
          </a:p>
          <a:p>
            <a:pPr eaLnBrk="1" hangingPunct="1"/>
            <a:r>
              <a:rPr lang="en-US" altLang="en-US" sz="1200" b="1"/>
              <a:t>to/from</a:t>
            </a:r>
          </a:p>
          <a:p>
            <a:pPr eaLnBrk="1" hangingPunct="1"/>
            <a:r>
              <a:rPr lang="en-US" altLang="en-US" sz="1200" b="1"/>
              <a:t>Grass</a:t>
            </a:r>
          </a:p>
        </p:txBody>
      </p:sp>
      <p:grpSp>
        <p:nvGrpSpPr>
          <p:cNvPr id="129045" name="Group 20"/>
          <p:cNvGrpSpPr>
            <a:grpSpLocks/>
          </p:cNvGrpSpPr>
          <p:nvPr/>
        </p:nvGrpSpPr>
        <p:grpSpPr bwMode="auto">
          <a:xfrm>
            <a:off x="2514600" y="1968500"/>
            <a:ext cx="6096000" cy="4381500"/>
            <a:chOff x="1584" y="816"/>
            <a:chExt cx="3840" cy="2752"/>
          </a:xfrm>
        </p:grpSpPr>
        <p:sp>
          <p:nvSpPr>
            <p:cNvPr id="129046" name="Rectangle 21"/>
            <p:cNvSpPr>
              <a:spLocks noChangeArrowheads="1"/>
            </p:cNvSpPr>
            <p:nvPr/>
          </p:nvSpPr>
          <p:spPr bwMode="auto">
            <a:xfrm>
              <a:off x="4875" y="3396"/>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10</a:t>
              </a:r>
            </a:p>
          </p:txBody>
        </p:sp>
        <p:sp>
          <p:nvSpPr>
            <p:cNvPr id="129047" name="Rectangle 22"/>
            <p:cNvSpPr>
              <a:spLocks noChangeArrowheads="1"/>
            </p:cNvSpPr>
            <p:nvPr/>
          </p:nvSpPr>
          <p:spPr bwMode="auto">
            <a:xfrm>
              <a:off x="4327" y="3396"/>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40</a:t>
              </a:r>
            </a:p>
          </p:txBody>
        </p:sp>
        <p:sp>
          <p:nvSpPr>
            <p:cNvPr id="129048" name="Rectangle 23"/>
            <p:cNvSpPr>
              <a:spLocks noChangeArrowheads="1"/>
            </p:cNvSpPr>
            <p:nvPr/>
          </p:nvSpPr>
          <p:spPr bwMode="auto">
            <a:xfrm>
              <a:off x="3778" y="3396"/>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endParaRPr lang="en-US" altLang="en-US" sz="1200" b="1"/>
            </a:p>
          </p:txBody>
        </p:sp>
        <p:sp>
          <p:nvSpPr>
            <p:cNvPr id="129049" name="Rectangle 24"/>
            <p:cNvSpPr>
              <a:spLocks noChangeArrowheads="1"/>
            </p:cNvSpPr>
            <p:nvPr/>
          </p:nvSpPr>
          <p:spPr bwMode="auto">
            <a:xfrm>
              <a:off x="3230" y="3396"/>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2200</a:t>
              </a:r>
            </a:p>
          </p:txBody>
        </p:sp>
        <p:sp>
          <p:nvSpPr>
            <p:cNvPr id="129050" name="Rectangle 25"/>
            <p:cNvSpPr>
              <a:spLocks noChangeArrowheads="1"/>
            </p:cNvSpPr>
            <p:nvPr/>
          </p:nvSpPr>
          <p:spPr bwMode="auto">
            <a:xfrm>
              <a:off x="2681" y="3396"/>
              <a:ext cx="549"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500</a:t>
              </a:r>
            </a:p>
          </p:txBody>
        </p:sp>
        <p:sp>
          <p:nvSpPr>
            <p:cNvPr id="129051" name="Rectangle 26"/>
            <p:cNvSpPr>
              <a:spLocks noChangeArrowheads="1"/>
            </p:cNvSpPr>
            <p:nvPr/>
          </p:nvSpPr>
          <p:spPr bwMode="auto">
            <a:xfrm>
              <a:off x="2133" y="3396"/>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140</a:t>
              </a:r>
            </a:p>
          </p:txBody>
        </p:sp>
        <p:sp>
          <p:nvSpPr>
            <p:cNvPr id="129052" name="Rectangle 27"/>
            <p:cNvSpPr>
              <a:spLocks noChangeArrowheads="1"/>
            </p:cNvSpPr>
            <p:nvPr/>
          </p:nvSpPr>
          <p:spPr bwMode="auto">
            <a:xfrm>
              <a:off x="1584" y="3396"/>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60</a:t>
              </a:r>
            </a:p>
          </p:txBody>
        </p:sp>
        <p:sp>
          <p:nvSpPr>
            <p:cNvPr id="129053" name="Rectangle 28"/>
            <p:cNvSpPr>
              <a:spLocks noChangeArrowheads="1"/>
            </p:cNvSpPr>
            <p:nvPr/>
          </p:nvSpPr>
          <p:spPr bwMode="auto">
            <a:xfrm>
              <a:off x="4875" y="3224"/>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8</a:t>
              </a:r>
            </a:p>
          </p:txBody>
        </p:sp>
        <p:sp>
          <p:nvSpPr>
            <p:cNvPr id="129054" name="Rectangle 29"/>
            <p:cNvSpPr>
              <a:spLocks noChangeArrowheads="1"/>
            </p:cNvSpPr>
            <p:nvPr/>
          </p:nvSpPr>
          <p:spPr bwMode="auto">
            <a:xfrm>
              <a:off x="4327" y="3224"/>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30</a:t>
              </a:r>
            </a:p>
          </p:txBody>
        </p:sp>
        <p:sp>
          <p:nvSpPr>
            <p:cNvPr id="129055" name="Rectangle 30"/>
            <p:cNvSpPr>
              <a:spLocks noChangeArrowheads="1"/>
            </p:cNvSpPr>
            <p:nvPr/>
          </p:nvSpPr>
          <p:spPr bwMode="auto">
            <a:xfrm>
              <a:off x="3778" y="3224"/>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endParaRPr lang="en-US" altLang="en-US" sz="1200" b="1"/>
            </a:p>
          </p:txBody>
        </p:sp>
        <p:sp>
          <p:nvSpPr>
            <p:cNvPr id="129056" name="Rectangle 31"/>
            <p:cNvSpPr>
              <a:spLocks noChangeArrowheads="1"/>
            </p:cNvSpPr>
            <p:nvPr/>
          </p:nvSpPr>
          <p:spPr bwMode="auto">
            <a:xfrm>
              <a:off x="3230" y="3224"/>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1800</a:t>
              </a:r>
            </a:p>
          </p:txBody>
        </p:sp>
        <p:sp>
          <p:nvSpPr>
            <p:cNvPr id="129057" name="Rectangle 32"/>
            <p:cNvSpPr>
              <a:spLocks noChangeArrowheads="1"/>
            </p:cNvSpPr>
            <p:nvPr/>
          </p:nvSpPr>
          <p:spPr bwMode="auto">
            <a:xfrm>
              <a:off x="2681" y="3224"/>
              <a:ext cx="549"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400</a:t>
              </a:r>
            </a:p>
          </p:txBody>
        </p:sp>
        <p:sp>
          <p:nvSpPr>
            <p:cNvPr id="129058" name="Rectangle 33"/>
            <p:cNvSpPr>
              <a:spLocks noChangeArrowheads="1"/>
            </p:cNvSpPr>
            <p:nvPr/>
          </p:nvSpPr>
          <p:spPr bwMode="auto">
            <a:xfrm>
              <a:off x="2133" y="3224"/>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110</a:t>
              </a:r>
            </a:p>
          </p:txBody>
        </p:sp>
        <p:sp>
          <p:nvSpPr>
            <p:cNvPr id="129059" name="Rectangle 34"/>
            <p:cNvSpPr>
              <a:spLocks noChangeArrowheads="1"/>
            </p:cNvSpPr>
            <p:nvPr/>
          </p:nvSpPr>
          <p:spPr bwMode="auto">
            <a:xfrm>
              <a:off x="1584" y="3224"/>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50</a:t>
              </a:r>
            </a:p>
          </p:txBody>
        </p:sp>
        <p:sp>
          <p:nvSpPr>
            <p:cNvPr id="129060" name="Rectangle 35"/>
            <p:cNvSpPr>
              <a:spLocks noChangeArrowheads="1"/>
            </p:cNvSpPr>
            <p:nvPr/>
          </p:nvSpPr>
          <p:spPr bwMode="auto">
            <a:xfrm>
              <a:off x="4875" y="3052"/>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6</a:t>
              </a:r>
            </a:p>
          </p:txBody>
        </p:sp>
        <p:sp>
          <p:nvSpPr>
            <p:cNvPr id="129061" name="Rectangle 36"/>
            <p:cNvSpPr>
              <a:spLocks noChangeArrowheads="1"/>
            </p:cNvSpPr>
            <p:nvPr/>
          </p:nvSpPr>
          <p:spPr bwMode="auto">
            <a:xfrm>
              <a:off x="4327" y="3052"/>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25</a:t>
              </a:r>
            </a:p>
          </p:txBody>
        </p:sp>
        <p:sp>
          <p:nvSpPr>
            <p:cNvPr id="129062" name="Rectangle 37"/>
            <p:cNvSpPr>
              <a:spLocks noChangeArrowheads="1"/>
            </p:cNvSpPr>
            <p:nvPr/>
          </p:nvSpPr>
          <p:spPr bwMode="auto">
            <a:xfrm>
              <a:off x="3778" y="3052"/>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endParaRPr lang="en-US" altLang="en-US" sz="1200" b="1"/>
            </a:p>
          </p:txBody>
        </p:sp>
        <p:sp>
          <p:nvSpPr>
            <p:cNvPr id="129063" name="Rectangle 38"/>
            <p:cNvSpPr>
              <a:spLocks noChangeArrowheads="1"/>
            </p:cNvSpPr>
            <p:nvPr/>
          </p:nvSpPr>
          <p:spPr bwMode="auto">
            <a:xfrm>
              <a:off x="3230" y="3052"/>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1300</a:t>
              </a:r>
            </a:p>
          </p:txBody>
        </p:sp>
        <p:sp>
          <p:nvSpPr>
            <p:cNvPr id="129064" name="Rectangle 39"/>
            <p:cNvSpPr>
              <a:spLocks noChangeArrowheads="1"/>
            </p:cNvSpPr>
            <p:nvPr/>
          </p:nvSpPr>
          <p:spPr bwMode="auto">
            <a:xfrm>
              <a:off x="2681" y="3052"/>
              <a:ext cx="549"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300</a:t>
              </a:r>
            </a:p>
          </p:txBody>
        </p:sp>
        <p:sp>
          <p:nvSpPr>
            <p:cNvPr id="129065" name="Rectangle 40"/>
            <p:cNvSpPr>
              <a:spLocks noChangeArrowheads="1"/>
            </p:cNvSpPr>
            <p:nvPr/>
          </p:nvSpPr>
          <p:spPr bwMode="auto">
            <a:xfrm>
              <a:off x="2133" y="3052"/>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80</a:t>
              </a:r>
            </a:p>
          </p:txBody>
        </p:sp>
        <p:sp>
          <p:nvSpPr>
            <p:cNvPr id="129066" name="Rectangle 41"/>
            <p:cNvSpPr>
              <a:spLocks noChangeArrowheads="1"/>
            </p:cNvSpPr>
            <p:nvPr/>
          </p:nvSpPr>
          <p:spPr bwMode="auto">
            <a:xfrm>
              <a:off x="1584" y="3052"/>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40</a:t>
              </a:r>
            </a:p>
          </p:txBody>
        </p:sp>
        <p:sp>
          <p:nvSpPr>
            <p:cNvPr id="129067" name="Rectangle 42"/>
            <p:cNvSpPr>
              <a:spLocks noChangeArrowheads="1"/>
            </p:cNvSpPr>
            <p:nvPr/>
          </p:nvSpPr>
          <p:spPr bwMode="auto">
            <a:xfrm>
              <a:off x="4875" y="2880"/>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4</a:t>
              </a:r>
            </a:p>
          </p:txBody>
        </p:sp>
        <p:sp>
          <p:nvSpPr>
            <p:cNvPr id="129068" name="Rectangle 43"/>
            <p:cNvSpPr>
              <a:spLocks noChangeArrowheads="1"/>
            </p:cNvSpPr>
            <p:nvPr/>
          </p:nvSpPr>
          <p:spPr bwMode="auto">
            <a:xfrm>
              <a:off x="4327" y="2880"/>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17</a:t>
              </a:r>
            </a:p>
          </p:txBody>
        </p:sp>
        <p:sp>
          <p:nvSpPr>
            <p:cNvPr id="129069" name="Rectangle 44"/>
            <p:cNvSpPr>
              <a:spLocks noChangeArrowheads="1"/>
            </p:cNvSpPr>
            <p:nvPr/>
          </p:nvSpPr>
          <p:spPr bwMode="auto">
            <a:xfrm>
              <a:off x="3778" y="2880"/>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endParaRPr lang="en-US" altLang="en-US" sz="1200" b="1"/>
            </a:p>
          </p:txBody>
        </p:sp>
        <p:sp>
          <p:nvSpPr>
            <p:cNvPr id="129070" name="Rectangle 45"/>
            <p:cNvSpPr>
              <a:spLocks noChangeArrowheads="1"/>
            </p:cNvSpPr>
            <p:nvPr/>
          </p:nvSpPr>
          <p:spPr bwMode="auto">
            <a:xfrm>
              <a:off x="3230" y="2880"/>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1000</a:t>
              </a:r>
            </a:p>
          </p:txBody>
        </p:sp>
        <p:sp>
          <p:nvSpPr>
            <p:cNvPr id="129071" name="Rectangle 46"/>
            <p:cNvSpPr>
              <a:spLocks noChangeArrowheads="1"/>
            </p:cNvSpPr>
            <p:nvPr/>
          </p:nvSpPr>
          <p:spPr bwMode="auto">
            <a:xfrm>
              <a:off x="2681" y="2880"/>
              <a:ext cx="549"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220</a:t>
              </a:r>
            </a:p>
          </p:txBody>
        </p:sp>
        <p:sp>
          <p:nvSpPr>
            <p:cNvPr id="129072" name="Rectangle 47"/>
            <p:cNvSpPr>
              <a:spLocks noChangeArrowheads="1"/>
            </p:cNvSpPr>
            <p:nvPr/>
          </p:nvSpPr>
          <p:spPr bwMode="auto">
            <a:xfrm>
              <a:off x="2133" y="2880"/>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60</a:t>
              </a:r>
            </a:p>
          </p:txBody>
        </p:sp>
        <p:sp>
          <p:nvSpPr>
            <p:cNvPr id="129073" name="Rectangle 48"/>
            <p:cNvSpPr>
              <a:spLocks noChangeArrowheads="1"/>
            </p:cNvSpPr>
            <p:nvPr/>
          </p:nvSpPr>
          <p:spPr bwMode="auto">
            <a:xfrm>
              <a:off x="1584" y="2880"/>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30</a:t>
              </a:r>
            </a:p>
          </p:txBody>
        </p:sp>
        <p:sp>
          <p:nvSpPr>
            <p:cNvPr id="129074" name="Rectangle 49"/>
            <p:cNvSpPr>
              <a:spLocks noChangeArrowheads="1"/>
            </p:cNvSpPr>
            <p:nvPr/>
          </p:nvSpPr>
          <p:spPr bwMode="auto">
            <a:xfrm>
              <a:off x="4875" y="2708"/>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a:t>
              </a:r>
            </a:p>
          </p:txBody>
        </p:sp>
        <p:sp>
          <p:nvSpPr>
            <p:cNvPr id="129075" name="Rectangle 50"/>
            <p:cNvSpPr>
              <a:spLocks noChangeArrowheads="1"/>
            </p:cNvSpPr>
            <p:nvPr/>
          </p:nvSpPr>
          <p:spPr bwMode="auto">
            <a:xfrm>
              <a:off x="4327" y="2708"/>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13</a:t>
              </a:r>
            </a:p>
          </p:txBody>
        </p:sp>
        <p:sp>
          <p:nvSpPr>
            <p:cNvPr id="129076" name="Rectangle 51"/>
            <p:cNvSpPr>
              <a:spLocks noChangeArrowheads="1"/>
            </p:cNvSpPr>
            <p:nvPr/>
          </p:nvSpPr>
          <p:spPr bwMode="auto">
            <a:xfrm>
              <a:off x="3778" y="2708"/>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endParaRPr lang="en-US" altLang="en-US" sz="1200" b="1"/>
            </a:p>
          </p:txBody>
        </p:sp>
        <p:sp>
          <p:nvSpPr>
            <p:cNvPr id="129077" name="Rectangle 52"/>
            <p:cNvSpPr>
              <a:spLocks noChangeArrowheads="1"/>
            </p:cNvSpPr>
            <p:nvPr/>
          </p:nvSpPr>
          <p:spPr bwMode="auto">
            <a:xfrm>
              <a:off x="3230" y="2708"/>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700</a:t>
              </a:r>
            </a:p>
          </p:txBody>
        </p:sp>
        <p:sp>
          <p:nvSpPr>
            <p:cNvPr id="129078" name="Rectangle 53"/>
            <p:cNvSpPr>
              <a:spLocks noChangeArrowheads="1"/>
            </p:cNvSpPr>
            <p:nvPr/>
          </p:nvSpPr>
          <p:spPr bwMode="auto">
            <a:xfrm>
              <a:off x="2681" y="2708"/>
              <a:ext cx="549"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180</a:t>
              </a:r>
            </a:p>
          </p:txBody>
        </p:sp>
        <p:sp>
          <p:nvSpPr>
            <p:cNvPr id="129079" name="Rectangle 54"/>
            <p:cNvSpPr>
              <a:spLocks noChangeArrowheads="1"/>
            </p:cNvSpPr>
            <p:nvPr/>
          </p:nvSpPr>
          <p:spPr bwMode="auto">
            <a:xfrm>
              <a:off x="2133" y="2708"/>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50</a:t>
              </a:r>
            </a:p>
          </p:txBody>
        </p:sp>
        <p:sp>
          <p:nvSpPr>
            <p:cNvPr id="129080" name="Rectangle 55"/>
            <p:cNvSpPr>
              <a:spLocks noChangeArrowheads="1"/>
            </p:cNvSpPr>
            <p:nvPr/>
          </p:nvSpPr>
          <p:spPr bwMode="auto">
            <a:xfrm>
              <a:off x="1584" y="2708"/>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24</a:t>
              </a:r>
            </a:p>
          </p:txBody>
        </p:sp>
        <p:sp>
          <p:nvSpPr>
            <p:cNvPr id="129081" name="Rectangle 56"/>
            <p:cNvSpPr>
              <a:spLocks noChangeArrowheads="1"/>
            </p:cNvSpPr>
            <p:nvPr/>
          </p:nvSpPr>
          <p:spPr bwMode="auto">
            <a:xfrm>
              <a:off x="4875" y="2536"/>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a:t>
              </a:r>
            </a:p>
          </p:txBody>
        </p:sp>
        <p:sp>
          <p:nvSpPr>
            <p:cNvPr id="129082" name="Rectangle 57"/>
            <p:cNvSpPr>
              <a:spLocks noChangeArrowheads="1"/>
            </p:cNvSpPr>
            <p:nvPr/>
          </p:nvSpPr>
          <p:spPr bwMode="auto">
            <a:xfrm>
              <a:off x="4327" y="2536"/>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10</a:t>
              </a:r>
            </a:p>
          </p:txBody>
        </p:sp>
        <p:sp>
          <p:nvSpPr>
            <p:cNvPr id="129083" name="Rectangle 58"/>
            <p:cNvSpPr>
              <a:spLocks noChangeArrowheads="1"/>
            </p:cNvSpPr>
            <p:nvPr/>
          </p:nvSpPr>
          <p:spPr bwMode="auto">
            <a:xfrm>
              <a:off x="3778" y="2536"/>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endParaRPr lang="en-US" altLang="en-US" sz="1200" b="1"/>
            </a:p>
          </p:txBody>
        </p:sp>
        <p:sp>
          <p:nvSpPr>
            <p:cNvPr id="129084" name="Rectangle 59"/>
            <p:cNvSpPr>
              <a:spLocks noChangeArrowheads="1"/>
            </p:cNvSpPr>
            <p:nvPr/>
          </p:nvSpPr>
          <p:spPr bwMode="auto">
            <a:xfrm>
              <a:off x="3230" y="2536"/>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600</a:t>
              </a:r>
            </a:p>
          </p:txBody>
        </p:sp>
        <p:sp>
          <p:nvSpPr>
            <p:cNvPr id="129085" name="Rectangle 60"/>
            <p:cNvSpPr>
              <a:spLocks noChangeArrowheads="1"/>
            </p:cNvSpPr>
            <p:nvPr/>
          </p:nvSpPr>
          <p:spPr bwMode="auto">
            <a:xfrm>
              <a:off x="2681" y="2536"/>
              <a:ext cx="549"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140</a:t>
              </a:r>
            </a:p>
          </p:txBody>
        </p:sp>
        <p:sp>
          <p:nvSpPr>
            <p:cNvPr id="129086" name="Rectangle 61"/>
            <p:cNvSpPr>
              <a:spLocks noChangeArrowheads="1"/>
            </p:cNvSpPr>
            <p:nvPr/>
          </p:nvSpPr>
          <p:spPr bwMode="auto">
            <a:xfrm>
              <a:off x="2133" y="2536"/>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40</a:t>
              </a:r>
            </a:p>
          </p:txBody>
        </p:sp>
        <p:sp>
          <p:nvSpPr>
            <p:cNvPr id="129087" name="Rectangle 62"/>
            <p:cNvSpPr>
              <a:spLocks noChangeArrowheads="1"/>
            </p:cNvSpPr>
            <p:nvPr/>
          </p:nvSpPr>
          <p:spPr bwMode="auto">
            <a:xfrm>
              <a:off x="1584" y="2536"/>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20</a:t>
              </a:r>
            </a:p>
          </p:txBody>
        </p:sp>
        <p:sp>
          <p:nvSpPr>
            <p:cNvPr id="129088" name="Rectangle 63"/>
            <p:cNvSpPr>
              <a:spLocks noChangeArrowheads="1"/>
            </p:cNvSpPr>
            <p:nvPr/>
          </p:nvSpPr>
          <p:spPr bwMode="auto">
            <a:xfrm>
              <a:off x="4875" y="2364"/>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a:t>
              </a:r>
            </a:p>
          </p:txBody>
        </p:sp>
        <p:sp>
          <p:nvSpPr>
            <p:cNvPr id="129089" name="Rectangle 64"/>
            <p:cNvSpPr>
              <a:spLocks noChangeArrowheads="1"/>
            </p:cNvSpPr>
            <p:nvPr/>
          </p:nvSpPr>
          <p:spPr bwMode="auto">
            <a:xfrm>
              <a:off x="4327" y="2364"/>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8</a:t>
              </a:r>
            </a:p>
          </p:txBody>
        </p:sp>
        <p:sp>
          <p:nvSpPr>
            <p:cNvPr id="129090" name="Rectangle 65"/>
            <p:cNvSpPr>
              <a:spLocks noChangeArrowheads="1"/>
            </p:cNvSpPr>
            <p:nvPr/>
          </p:nvSpPr>
          <p:spPr bwMode="auto">
            <a:xfrm>
              <a:off x="3778" y="2364"/>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endParaRPr lang="en-US" altLang="en-US" sz="1200" b="1"/>
            </a:p>
          </p:txBody>
        </p:sp>
        <p:sp>
          <p:nvSpPr>
            <p:cNvPr id="129091" name="Rectangle 66"/>
            <p:cNvSpPr>
              <a:spLocks noChangeArrowheads="1"/>
            </p:cNvSpPr>
            <p:nvPr/>
          </p:nvSpPr>
          <p:spPr bwMode="auto">
            <a:xfrm>
              <a:off x="3230" y="2364"/>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440</a:t>
              </a:r>
            </a:p>
          </p:txBody>
        </p:sp>
        <p:sp>
          <p:nvSpPr>
            <p:cNvPr id="129092" name="Rectangle 67"/>
            <p:cNvSpPr>
              <a:spLocks noChangeArrowheads="1"/>
            </p:cNvSpPr>
            <p:nvPr/>
          </p:nvSpPr>
          <p:spPr bwMode="auto">
            <a:xfrm>
              <a:off x="2681" y="2364"/>
              <a:ext cx="549"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100</a:t>
              </a:r>
            </a:p>
          </p:txBody>
        </p:sp>
        <p:sp>
          <p:nvSpPr>
            <p:cNvPr id="129093" name="Rectangle 68"/>
            <p:cNvSpPr>
              <a:spLocks noChangeArrowheads="1"/>
            </p:cNvSpPr>
            <p:nvPr/>
          </p:nvSpPr>
          <p:spPr bwMode="auto">
            <a:xfrm>
              <a:off x="2133" y="2364"/>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30</a:t>
              </a:r>
            </a:p>
          </p:txBody>
        </p:sp>
        <p:sp>
          <p:nvSpPr>
            <p:cNvPr id="129094" name="Rectangle 69"/>
            <p:cNvSpPr>
              <a:spLocks noChangeArrowheads="1"/>
            </p:cNvSpPr>
            <p:nvPr/>
          </p:nvSpPr>
          <p:spPr bwMode="auto">
            <a:xfrm>
              <a:off x="1584" y="2364"/>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16</a:t>
              </a:r>
            </a:p>
          </p:txBody>
        </p:sp>
        <p:sp>
          <p:nvSpPr>
            <p:cNvPr id="129095" name="Rectangle 70"/>
            <p:cNvSpPr>
              <a:spLocks noChangeArrowheads="1"/>
            </p:cNvSpPr>
            <p:nvPr/>
          </p:nvSpPr>
          <p:spPr bwMode="auto">
            <a:xfrm>
              <a:off x="4875" y="2192"/>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1.5</a:t>
              </a:r>
            </a:p>
          </p:txBody>
        </p:sp>
        <p:sp>
          <p:nvSpPr>
            <p:cNvPr id="129096" name="Rectangle 71"/>
            <p:cNvSpPr>
              <a:spLocks noChangeArrowheads="1"/>
            </p:cNvSpPr>
            <p:nvPr/>
          </p:nvSpPr>
          <p:spPr bwMode="auto">
            <a:xfrm>
              <a:off x="4327" y="2192"/>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6</a:t>
              </a:r>
            </a:p>
          </p:txBody>
        </p:sp>
        <p:sp>
          <p:nvSpPr>
            <p:cNvPr id="129097" name="Rectangle 72"/>
            <p:cNvSpPr>
              <a:spLocks noChangeArrowheads="1"/>
            </p:cNvSpPr>
            <p:nvPr/>
          </p:nvSpPr>
          <p:spPr bwMode="auto">
            <a:xfrm>
              <a:off x="3778" y="2192"/>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endParaRPr lang="en-US" altLang="en-US" sz="1200" b="1"/>
            </a:p>
          </p:txBody>
        </p:sp>
        <p:sp>
          <p:nvSpPr>
            <p:cNvPr id="129098" name="Rectangle 73"/>
            <p:cNvSpPr>
              <a:spLocks noChangeArrowheads="1"/>
            </p:cNvSpPr>
            <p:nvPr/>
          </p:nvSpPr>
          <p:spPr bwMode="auto">
            <a:xfrm>
              <a:off x="3230" y="2192"/>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300</a:t>
              </a:r>
            </a:p>
          </p:txBody>
        </p:sp>
        <p:sp>
          <p:nvSpPr>
            <p:cNvPr id="129099" name="Rectangle 74"/>
            <p:cNvSpPr>
              <a:spLocks noChangeArrowheads="1"/>
            </p:cNvSpPr>
            <p:nvPr/>
          </p:nvSpPr>
          <p:spPr bwMode="auto">
            <a:xfrm>
              <a:off x="2681" y="2192"/>
              <a:ext cx="549"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80</a:t>
              </a:r>
            </a:p>
          </p:txBody>
        </p:sp>
        <p:sp>
          <p:nvSpPr>
            <p:cNvPr id="129100" name="Rectangle 75"/>
            <p:cNvSpPr>
              <a:spLocks noChangeArrowheads="1"/>
            </p:cNvSpPr>
            <p:nvPr/>
          </p:nvSpPr>
          <p:spPr bwMode="auto">
            <a:xfrm>
              <a:off x="2133" y="2192"/>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20</a:t>
              </a:r>
            </a:p>
          </p:txBody>
        </p:sp>
        <p:sp>
          <p:nvSpPr>
            <p:cNvPr id="129101" name="Rectangle 76"/>
            <p:cNvSpPr>
              <a:spLocks noChangeArrowheads="1"/>
            </p:cNvSpPr>
            <p:nvPr/>
          </p:nvSpPr>
          <p:spPr bwMode="auto">
            <a:xfrm>
              <a:off x="1584" y="2192"/>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12</a:t>
              </a:r>
            </a:p>
          </p:txBody>
        </p:sp>
        <p:sp>
          <p:nvSpPr>
            <p:cNvPr id="129102" name="Rectangle 77"/>
            <p:cNvSpPr>
              <a:spLocks noChangeArrowheads="1"/>
            </p:cNvSpPr>
            <p:nvPr/>
          </p:nvSpPr>
          <p:spPr bwMode="auto">
            <a:xfrm>
              <a:off x="4875" y="2020"/>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a:t>
              </a:r>
            </a:p>
          </p:txBody>
        </p:sp>
        <p:sp>
          <p:nvSpPr>
            <p:cNvPr id="129103" name="Rectangle 78"/>
            <p:cNvSpPr>
              <a:spLocks noChangeArrowheads="1"/>
            </p:cNvSpPr>
            <p:nvPr/>
          </p:nvSpPr>
          <p:spPr bwMode="auto">
            <a:xfrm>
              <a:off x="4327" y="2020"/>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5</a:t>
              </a:r>
            </a:p>
          </p:txBody>
        </p:sp>
        <p:sp>
          <p:nvSpPr>
            <p:cNvPr id="129104" name="Rectangle 79"/>
            <p:cNvSpPr>
              <a:spLocks noChangeArrowheads="1"/>
            </p:cNvSpPr>
            <p:nvPr/>
          </p:nvSpPr>
          <p:spPr bwMode="auto">
            <a:xfrm>
              <a:off x="3778" y="2020"/>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endParaRPr lang="en-US" altLang="en-US" sz="1200" b="1"/>
            </a:p>
          </p:txBody>
        </p:sp>
        <p:sp>
          <p:nvSpPr>
            <p:cNvPr id="129105" name="Rectangle 80"/>
            <p:cNvSpPr>
              <a:spLocks noChangeArrowheads="1"/>
            </p:cNvSpPr>
            <p:nvPr/>
          </p:nvSpPr>
          <p:spPr bwMode="auto">
            <a:xfrm>
              <a:off x="3230" y="2020"/>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240</a:t>
              </a:r>
            </a:p>
          </p:txBody>
        </p:sp>
        <p:sp>
          <p:nvSpPr>
            <p:cNvPr id="129106" name="Rectangle 81"/>
            <p:cNvSpPr>
              <a:spLocks noChangeArrowheads="1"/>
            </p:cNvSpPr>
            <p:nvPr/>
          </p:nvSpPr>
          <p:spPr bwMode="auto">
            <a:xfrm>
              <a:off x="2681" y="2020"/>
              <a:ext cx="549"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60</a:t>
              </a:r>
            </a:p>
          </p:txBody>
        </p:sp>
        <p:sp>
          <p:nvSpPr>
            <p:cNvPr id="129107" name="Rectangle 82"/>
            <p:cNvSpPr>
              <a:spLocks noChangeArrowheads="1"/>
            </p:cNvSpPr>
            <p:nvPr/>
          </p:nvSpPr>
          <p:spPr bwMode="auto">
            <a:xfrm>
              <a:off x="2133" y="2020"/>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16</a:t>
              </a:r>
            </a:p>
          </p:txBody>
        </p:sp>
        <p:sp>
          <p:nvSpPr>
            <p:cNvPr id="129108" name="Rectangle 83"/>
            <p:cNvSpPr>
              <a:spLocks noChangeArrowheads="1"/>
            </p:cNvSpPr>
            <p:nvPr/>
          </p:nvSpPr>
          <p:spPr bwMode="auto">
            <a:xfrm>
              <a:off x="1584" y="2020"/>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10</a:t>
              </a:r>
            </a:p>
          </p:txBody>
        </p:sp>
        <p:sp>
          <p:nvSpPr>
            <p:cNvPr id="129109" name="Rectangle 84"/>
            <p:cNvSpPr>
              <a:spLocks noChangeArrowheads="1"/>
            </p:cNvSpPr>
            <p:nvPr/>
          </p:nvSpPr>
          <p:spPr bwMode="auto">
            <a:xfrm>
              <a:off x="4875" y="1848"/>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a:t>
              </a:r>
            </a:p>
          </p:txBody>
        </p:sp>
        <p:sp>
          <p:nvSpPr>
            <p:cNvPr id="129110" name="Rectangle 85"/>
            <p:cNvSpPr>
              <a:spLocks noChangeArrowheads="1"/>
            </p:cNvSpPr>
            <p:nvPr/>
          </p:nvSpPr>
          <p:spPr bwMode="auto">
            <a:xfrm>
              <a:off x="4327" y="1848"/>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4</a:t>
              </a:r>
            </a:p>
          </p:txBody>
        </p:sp>
        <p:sp>
          <p:nvSpPr>
            <p:cNvPr id="129111" name="Rectangle 86"/>
            <p:cNvSpPr>
              <a:spLocks noChangeArrowheads="1"/>
            </p:cNvSpPr>
            <p:nvPr/>
          </p:nvSpPr>
          <p:spPr bwMode="auto">
            <a:xfrm>
              <a:off x="3778" y="1848"/>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endParaRPr lang="en-US" altLang="en-US" sz="1200" b="1"/>
            </a:p>
          </p:txBody>
        </p:sp>
        <p:sp>
          <p:nvSpPr>
            <p:cNvPr id="129112" name="Rectangle 87"/>
            <p:cNvSpPr>
              <a:spLocks noChangeArrowheads="1"/>
            </p:cNvSpPr>
            <p:nvPr/>
          </p:nvSpPr>
          <p:spPr bwMode="auto">
            <a:xfrm>
              <a:off x="3230" y="1848"/>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180</a:t>
              </a:r>
            </a:p>
          </p:txBody>
        </p:sp>
        <p:sp>
          <p:nvSpPr>
            <p:cNvPr id="129113" name="Rectangle 88"/>
            <p:cNvSpPr>
              <a:spLocks noChangeArrowheads="1"/>
            </p:cNvSpPr>
            <p:nvPr/>
          </p:nvSpPr>
          <p:spPr bwMode="auto">
            <a:xfrm>
              <a:off x="2681" y="1848"/>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50</a:t>
              </a:r>
            </a:p>
          </p:txBody>
        </p:sp>
        <p:sp>
          <p:nvSpPr>
            <p:cNvPr id="129114" name="Rectangle 89"/>
            <p:cNvSpPr>
              <a:spLocks noChangeArrowheads="1"/>
            </p:cNvSpPr>
            <p:nvPr/>
          </p:nvSpPr>
          <p:spPr bwMode="auto">
            <a:xfrm>
              <a:off x="2133" y="1848"/>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12</a:t>
              </a:r>
            </a:p>
          </p:txBody>
        </p:sp>
        <p:sp>
          <p:nvSpPr>
            <p:cNvPr id="129115" name="Rectangle 90"/>
            <p:cNvSpPr>
              <a:spLocks noChangeArrowheads="1"/>
            </p:cNvSpPr>
            <p:nvPr/>
          </p:nvSpPr>
          <p:spPr bwMode="auto">
            <a:xfrm>
              <a:off x="1584" y="1848"/>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8</a:t>
              </a:r>
            </a:p>
          </p:txBody>
        </p:sp>
        <p:sp>
          <p:nvSpPr>
            <p:cNvPr id="129116" name="Rectangle 91"/>
            <p:cNvSpPr>
              <a:spLocks noChangeArrowheads="1"/>
            </p:cNvSpPr>
            <p:nvPr/>
          </p:nvSpPr>
          <p:spPr bwMode="auto">
            <a:xfrm>
              <a:off x="4875" y="1676"/>
              <a:ext cx="549" cy="172"/>
            </a:xfrm>
            <a:prstGeom prst="rect">
              <a:avLst/>
            </a:prstGeom>
            <a:solidFill>
              <a:srgbClr val="FFFF66">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a:t>
              </a:r>
            </a:p>
          </p:txBody>
        </p:sp>
        <p:sp>
          <p:nvSpPr>
            <p:cNvPr id="129117" name="Rectangle 92"/>
            <p:cNvSpPr>
              <a:spLocks noChangeArrowheads="1"/>
            </p:cNvSpPr>
            <p:nvPr/>
          </p:nvSpPr>
          <p:spPr bwMode="auto">
            <a:xfrm>
              <a:off x="4327" y="1676"/>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a:t>
              </a:r>
            </a:p>
          </p:txBody>
        </p:sp>
        <p:sp>
          <p:nvSpPr>
            <p:cNvPr id="129118" name="Rectangle 93"/>
            <p:cNvSpPr>
              <a:spLocks noChangeArrowheads="1"/>
            </p:cNvSpPr>
            <p:nvPr/>
          </p:nvSpPr>
          <p:spPr bwMode="auto">
            <a:xfrm>
              <a:off x="3778" y="1676"/>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35</a:t>
              </a:r>
            </a:p>
          </p:txBody>
        </p:sp>
        <p:sp>
          <p:nvSpPr>
            <p:cNvPr id="129119" name="Rectangle 94"/>
            <p:cNvSpPr>
              <a:spLocks noChangeArrowheads="1"/>
            </p:cNvSpPr>
            <p:nvPr/>
          </p:nvSpPr>
          <p:spPr bwMode="auto">
            <a:xfrm>
              <a:off x="3230" y="1676"/>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130</a:t>
              </a:r>
            </a:p>
          </p:txBody>
        </p:sp>
        <p:sp>
          <p:nvSpPr>
            <p:cNvPr id="129120" name="Rectangle 95"/>
            <p:cNvSpPr>
              <a:spLocks noChangeArrowheads="1"/>
            </p:cNvSpPr>
            <p:nvPr/>
          </p:nvSpPr>
          <p:spPr bwMode="auto">
            <a:xfrm>
              <a:off x="2681" y="1676"/>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35</a:t>
              </a:r>
            </a:p>
          </p:txBody>
        </p:sp>
        <p:sp>
          <p:nvSpPr>
            <p:cNvPr id="129121" name="Rectangle 96"/>
            <p:cNvSpPr>
              <a:spLocks noChangeArrowheads="1"/>
            </p:cNvSpPr>
            <p:nvPr/>
          </p:nvSpPr>
          <p:spPr bwMode="auto">
            <a:xfrm>
              <a:off x="2133" y="1676"/>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9</a:t>
              </a:r>
            </a:p>
          </p:txBody>
        </p:sp>
        <p:sp>
          <p:nvSpPr>
            <p:cNvPr id="129122" name="Rectangle 97"/>
            <p:cNvSpPr>
              <a:spLocks noChangeArrowheads="1"/>
            </p:cNvSpPr>
            <p:nvPr/>
          </p:nvSpPr>
          <p:spPr bwMode="auto">
            <a:xfrm>
              <a:off x="1584" y="1676"/>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6</a:t>
              </a:r>
            </a:p>
          </p:txBody>
        </p:sp>
        <p:sp>
          <p:nvSpPr>
            <p:cNvPr id="129123" name="Rectangle 98"/>
            <p:cNvSpPr>
              <a:spLocks noChangeArrowheads="1"/>
            </p:cNvSpPr>
            <p:nvPr/>
          </p:nvSpPr>
          <p:spPr bwMode="auto">
            <a:xfrm>
              <a:off x="4875" y="1504"/>
              <a:ext cx="549" cy="172"/>
            </a:xfrm>
            <a:prstGeom prst="rect">
              <a:avLst/>
            </a:prstGeom>
            <a:solidFill>
              <a:srgbClr val="FFFF66">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a:t>
              </a:r>
            </a:p>
          </p:txBody>
        </p:sp>
        <p:sp>
          <p:nvSpPr>
            <p:cNvPr id="129124" name="Rectangle 99"/>
            <p:cNvSpPr>
              <a:spLocks noChangeArrowheads="1"/>
            </p:cNvSpPr>
            <p:nvPr/>
          </p:nvSpPr>
          <p:spPr bwMode="auto">
            <a:xfrm>
              <a:off x="4327" y="1504"/>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a:t>
              </a:r>
            </a:p>
          </p:txBody>
        </p:sp>
        <p:sp>
          <p:nvSpPr>
            <p:cNvPr id="129125" name="Rectangle 100"/>
            <p:cNvSpPr>
              <a:spLocks noChangeArrowheads="1"/>
            </p:cNvSpPr>
            <p:nvPr/>
          </p:nvSpPr>
          <p:spPr bwMode="auto">
            <a:xfrm>
              <a:off x="3778" y="1504"/>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27</a:t>
              </a:r>
            </a:p>
          </p:txBody>
        </p:sp>
        <p:sp>
          <p:nvSpPr>
            <p:cNvPr id="129126" name="Rectangle 101"/>
            <p:cNvSpPr>
              <a:spLocks noChangeArrowheads="1"/>
            </p:cNvSpPr>
            <p:nvPr/>
          </p:nvSpPr>
          <p:spPr bwMode="auto">
            <a:xfrm>
              <a:off x="3230" y="1504"/>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100</a:t>
              </a:r>
            </a:p>
          </p:txBody>
        </p:sp>
        <p:sp>
          <p:nvSpPr>
            <p:cNvPr id="129127" name="Rectangle 102"/>
            <p:cNvSpPr>
              <a:spLocks noChangeArrowheads="1"/>
            </p:cNvSpPr>
            <p:nvPr/>
          </p:nvSpPr>
          <p:spPr bwMode="auto">
            <a:xfrm>
              <a:off x="2681" y="1504"/>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30</a:t>
              </a:r>
            </a:p>
          </p:txBody>
        </p:sp>
        <p:sp>
          <p:nvSpPr>
            <p:cNvPr id="129128" name="Rectangle 103"/>
            <p:cNvSpPr>
              <a:spLocks noChangeArrowheads="1"/>
            </p:cNvSpPr>
            <p:nvPr/>
          </p:nvSpPr>
          <p:spPr bwMode="auto">
            <a:xfrm>
              <a:off x="2133" y="1504"/>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7</a:t>
              </a:r>
            </a:p>
          </p:txBody>
        </p:sp>
        <p:sp>
          <p:nvSpPr>
            <p:cNvPr id="129129" name="Rectangle 104"/>
            <p:cNvSpPr>
              <a:spLocks noChangeArrowheads="1"/>
            </p:cNvSpPr>
            <p:nvPr/>
          </p:nvSpPr>
          <p:spPr bwMode="auto">
            <a:xfrm>
              <a:off x="1584" y="1504"/>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5</a:t>
              </a:r>
            </a:p>
          </p:txBody>
        </p:sp>
        <p:sp>
          <p:nvSpPr>
            <p:cNvPr id="129130" name="Rectangle 105"/>
            <p:cNvSpPr>
              <a:spLocks noChangeArrowheads="1"/>
            </p:cNvSpPr>
            <p:nvPr/>
          </p:nvSpPr>
          <p:spPr bwMode="auto">
            <a:xfrm>
              <a:off x="4875" y="1332"/>
              <a:ext cx="549" cy="172"/>
            </a:xfrm>
            <a:prstGeom prst="rect">
              <a:avLst/>
            </a:prstGeom>
            <a:solidFill>
              <a:srgbClr val="FFFF66">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a:t>
              </a:r>
            </a:p>
          </p:txBody>
        </p:sp>
        <p:sp>
          <p:nvSpPr>
            <p:cNvPr id="129131" name="Rectangle 106"/>
            <p:cNvSpPr>
              <a:spLocks noChangeArrowheads="1"/>
            </p:cNvSpPr>
            <p:nvPr/>
          </p:nvSpPr>
          <p:spPr bwMode="auto">
            <a:xfrm>
              <a:off x="4327" y="1332"/>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1.5</a:t>
              </a:r>
            </a:p>
          </p:txBody>
        </p:sp>
        <p:sp>
          <p:nvSpPr>
            <p:cNvPr id="129132" name="Rectangle 107"/>
            <p:cNvSpPr>
              <a:spLocks noChangeArrowheads="1"/>
            </p:cNvSpPr>
            <p:nvPr/>
          </p:nvSpPr>
          <p:spPr bwMode="auto">
            <a:xfrm>
              <a:off x="3778" y="1332"/>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20</a:t>
              </a:r>
            </a:p>
          </p:txBody>
        </p:sp>
        <p:sp>
          <p:nvSpPr>
            <p:cNvPr id="129133" name="Rectangle 108"/>
            <p:cNvSpPr>
              <a:spLocks noChangeArrowheads="1"/>
            </p:cNvSpPr>
            <p:nvPr/>
          </p:nvSpPr>
          <p:spPr bwMode="auto">
            <a:xfrm>
              <a:off x="3230" y="1332"/>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80</a:t>
              </a:r>
            </a:p>
          </p:txBody>
        </p:sp>
        <p:sp>
          <p:nvSpPr>
            <p:cNvPr id="129134" name="Rectangle 109"/>
            <p:cNvSpPr>
              <a:spLocks noChangeArrowheads="1"/>
            </p:cNvSpPr>
            <p:nvPr/>
          </p:nvSpPr>
          <p:spPr bwMode="auto">
            <a:xfrm>
              <a:off x="2681" y="1332"/>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20</a:t>
              </a:r>
            </a:p>
          </p:txBody>
        </p:sp>
        <p:sp>
          <p:nvSpPr>
            <p:cNvPr id="129135" name="Rectangle 110"/>
            <p:cNvSpPr>
              <a:spLocks noChangeArrowheads="1"/>
            </p:cNvSpPr>
            <p:nvPr/>
          </p:nvSpPr>
          <p:spPr bwMode="auto">
            <a:xfrm>
              <a:off x="2133" y="1332"/>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5</a:t>
              </a:r>
            </a:p>
          </p:txBody>
        </p:sp>
        <p:sp>
          <p:nvSpPr>
            <p:cNvPr id="129136" name="Rectangle 111"/>
            <p:cNvSpPr>
              <a:spLocks noChangeArrowheads="1"/>
            </p:cNvSpPr>
            <p:nvPr/>
          </p:nvSpPr>
          <p:spPr bwMode="auto">
            <a:xfrm>
              <a:off x="1584" y="1332"/>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4</a:t>
              </a:r>
            </a:p>
          </p:txBody>
        </p:sp>
        <p:sp>
          <p:nvSpPr>
            <p:cNvPr id="129137" name="Rectangle 112"/>
            <p:cNvSpPr>
              <a:spLocks noChangeArrowheads="1"/>
            </p:cNvSpPr>
            <p:nvPr/>
          </p:nvSpPr>
          <p:spPr bwMode="auto">
            <a:xfrm>
              <a:off x="4875" y="1160"/>
              <a:ext cx="549" cy="172"/>
            </a:xfrm>
            <a:prstGeom prst="rect">
              <a:avLst/>
            </a:prstGeom>
            <a:solidFill>
              <a:srgbClr val="FFFF66">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a:t>
              </a:r>
            </a:p>
          </p:txBody>
        </p:sp>
        <p:sp>
          <p:nvSpPr>
            <p:cNvPr id="129138" name="Rectangle 113"/>
            <p:cNvSpPr>
              <a:spLocks noChangeArrowheads="1"/>
            </p:cNvSpPr>
            <p:nvPr/>
          </p:nvSpPr>
          <p:spPr bwMode="auto">
            <a:xfrm>
              <a:off x="4327" y="1160"/>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a:t>
              </a:r>
            </a:p>
          </p:txBody>
        </p:sp>
        <p:sp>
          <p:nvSpPr>
            <p:cNvPr id="129139" name="Rectangle 114"/>
            <p:cNvSpPr>
              <a:spLocks noChangeArrowheads="1"/>
            </p:cNvSpPr>
            <p:nvPr/>
          </p:nvSpPr>
          <p:spPr bwMode="auto">
            <a:xfrm>
              <a:off x="3778" y="1160"/>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13</a:t>
              </a:r>
            </a:p>
          </p:txBody>
        </p:sp>
        <p:sp>
          <p:nvSpPr>
            <p:cNvPr id="129140" name="Rectangle 115"/>
            <p:cNvSpPr>
              <a:spLocks noChangeArrowheads="1"/>
            </p:cNvSpPr>
            <p:nvPr/>
          </p:nvSpPr>
          <p:spPr bwMode="auto">
            <a:xfrm>
              <a:off x="3230" y="1160"/>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60</a:t>
              </a:r>
            </a:p>
          </p:txBody>
        </p:sp>
        <p:sp>
          <p:nvSpPr>
            <p:cNvPr id="129141" name="Rectangle 116"/>
            <p:cNvSpPr>
              <a:spLocks noChangeArrowheads="1"/>
            </p:cNvSpPr>
            <p:nvPr/>
          </p:nvSpPr>
          <p:spPr bwMode="auto">
            <a:xfrm>
              <a:off x="2681" y="1160"/>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15</a:t>
              </a:r>
            </a:p>
          </p:txBody>
        </p:sp>
        <p:sp>
          <p:nvSpPr>
            <p:cNvPr id="129142" name="Rectangle 117"/>
            <p:cNvSpPr>
              <a:spLocks noChangeArrowheads="1"/>
            </p:cNvSpPr>
            <p:nvPr/>
          </p:nvSpPr>
          <p:spPr bwMode="auto">
            <a:xfrm>
              <a:off x="2133" y="1160"/>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4</a:t>
              </a:r>
            </a:p>
          </p:txBody>
        </p:sp>
        <p:sp>
          <p:nvSpPr>
            <p:cNvPr id="129143" name="Rectangle 118"/>
            <p:cNvSpPr>
              <a:spLocks noChangeArrowheads="1"/>
            </p:cNvSpPr>
            <p:nvPr/>
          </p:nvSpPr>
          <p:spPr bwMode="auto">
            <a:xfrm>
              <a:off x="1584" y="1160"/>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a:t>
              </a:r>
            </a:p>
          </p:txBody>
        </p:sp>
        <p:sp>
          <p:nvSpPr>
            <p:cNvPr id="129144" name="Rectangle 119"/>
            <p:cNvSpPr>
              <a:spLocks noChangeArrowheads="1"/>
            </p:cNvSpPr>
            <p:nvPr/>
          </p:nvSpPr>
          <p:spPr bwMode="auto">
            <a:xfrm>
              <a:off x="4875" y="988"/>
              <a:ext cx="549" cy="172"/>
            </a:xfrm>
            <a:prstGeom prst="rect">
              <a:avLst/>
            </a:prstGeom>
            <a:solidFill>
              <a:srgbClr val="FFFF66">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5</a:t>
              </a:r>
            </a:p>
          </p:txBody>
        </p:sp>
        <p:sp>
          <p:nvSpPr>
            <p:cNvPr id="129145" name="Rectangle 120"/>
            <p:cNvSpPr>
              <a:spLocks noChangeArrowheads="1"/>
            </p:cNvSpPr>
            <p:nvPr/>
          </p:nvSpPr>
          <p:spPr bwMode="auto">
            <a:xfrm>
              <a:off x="4327" y="988"/>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a:t>
              </a:r>
            </a:p>
          </p:txBody>
        </p:sp>
        <p:sp>
          <p:nvSpPr>
            <p:cNvPr id="129146" name="Rectangle 121"/>
            <p:cNvSpPr>
              <a:spLocks noChangeArrowheads="1"/>
            </p:cNvSpPr>
            <p:nvPr/>
          </p:nvSpPr>
          <p:spPr bwMode="auto">
            <a:xfrm>
              <a:off x="3778" y="988"/>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8</a:t>
              </a:r>
            </a:p>
          </p:txBody>
        </p:sp>
        <p:sp>
          <p:nvSpPr>
            <p:cNvPr id="129147" name="Rectangle 122"/>
            <p:cNvSpPr>
              <a:spLocks noChangeArrowheads="1"/>
            </p:cNvSpPr>
            <p:nvPr/>
          </p:nvSpPr>
          <p:spPr bwMode="auto">
            <a:xfrm>
              <a:off x="3230" y="988"/>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30</a:t>
              </a:r>
            </a:p>
          </p:txBody>
        </p:sp>
        <p:sp>
          <p:nvSpPr>
            <p:cNvPr id="129148" name="Rectangle 123"/>
            <p:cNvSpPr>
              <a:spLocks noChangeArrowheads="1"/>
            </p:cNvSpPr>
            <p:nvPr/>
          </p:nvSpPr>
          <p:spPr bwMode="auto">
            <a:xfrm>
              <a:off x="2681" y="988"/>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10</a:t>
              </a:r>
            </a:p>
          </p:txBody>
        </p:sp>
        <p:sp>
          <p:nvSpPr>
            <p:cNvPr id="129149" name="Rectangle 124"/>
            <p:cNvSpPr>
              <a:spLocks noChangeArrowheads="1"/>
            </p:cNvSpPr>
            <p:nvPr/>
          </p:nvSpPr>
          <p:spPr bwMode="auto">
            <a:xfrm>
              <a:off x="2133" y="988"/>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a:t>
              </a:r>
            </a:p>
          </p:txBody>
        </p:sp>
        <p:sp>
          <p:nvSpPr>
            <p:cNvPr id="129150" name="Rectangle 125"/>
            <p:cNvSpPr>
              <a:spLocks noChangeArrowheads="1"/>
            </p:cNvSpPr>
            <p:nvPr/>
          </p:nvSpPr>
          <p:spPr bwMode="auto">
            <a:xfrm>
              <a:off x="1584" y="988"/>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a:t>
              </a:r>
            </a:p>
          </p:txBody>
        </p:sp>
        <p:sp>
          <p:nvSpPr>
            <p:cNvPr id="129151" name="Rectangle 126"/>
            <p:cNvSpPr>
              <a:spLocks noChangeArrowheads="1"/>
            </p:cNvSpPr>
            <p:nvPr/>
          </p:nvSpPr>
          <p:spPr bwMode="auto">
            <a:xfrm>
              <a:off x="4875" y="816"/>
              <a:ext cx="549" cy="172"/>
            </a:xfrm>
            <a:prstGeom prst="rect">
              <a:avLst/>
            </a:prstGeom>
            <a:solidFill>
              <a:srgbClr val="FFFF66">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10</a:t>
              </a:r>
            </a:p>
          </p:txBody>
        </p:sp>
        <p:sp>
          <p:nvSpPr>
            <p:cNvPr id="129152" name="Rectangle 127"/>
            <p:cNvSpPr>
              <a:spLocks noChangeArrowheads="1"/>
            </p:cNvSpPr>
            <p:nvPr/>
          </p:nvSpPr>
          <p:spPr bwMode="auto">
            <a:xfrm>
              <a:off x="4327" y="816"/>
              <a:ext cx="548" cy="172"/>
            </a:xfrm>
            <a:prstGeom prst="rect">
              <a:avLst/>
            </a:prstGeom>
            <a:solidFill>
              <a:srgbClr val="FFFF66">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a:t>
              </a:r>
            </a:p>
          </p:txBody>
        </p:sp>
        <p:sp>
          <p:nvSpPr>
            <p:cNvPr id="129153" name="Rectangle 128"/>
            <p:cNvSpPr>
              <a:spLocks noChangeArrowheads="1"/>
            </p:cNvSpPr>
            <p:nvPr/>
          </p:nvSpPr>
          <p:spPr bwMode="auto">
            <a:xfrm>
              <a:off x="3778" y="816"/>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4</a:t>
              </a:r>
            </a:p>
          </p:txBody>
        </p:sp>
        <p:sp>
          <p:nvSpPr>
            <p:cNvPr id="129154" name="Rectangle 129"/>
            <p:cNvSpPr>
              <a:spLocks noChangeArrowheads="1"/>
            </p:cNvSpPr>
            <p:nvPr/>
          </p:nvSpPr>
          <p:spPr bwMode="auto">
            <a:xfrm>
              <a:off x="3230" y="816"/>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14</a:t>
              </a:r>
            </a:p>
          </p:txBody>
        </p:sp>
        <p:sp>
          <p:nvSpPr>
            <p:cNvPr id="129155" name="Rectangle 130"/>
            <p:cNvSpPr>
              <a:spLocks noChangeArrowheads="1"/>
            </p:cNvSpPr>
            <p:nvPr/>
          </p:nvSpPr>
          <p:spPr bwMode="auto">
            <a:xfrm>
              <a:off x="2681" y="816"/>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4</a:t>
              </a:r>
            </a:p>
          </p:txBody>
        </p:sp>
        <p:sp>
          <p:nvSpPr>
            <p:cNvPr id="129156" name="Rectangle 131"/>
            <p:cNvSpPr>
              <a:spLocks noChangeArrowheads="1"/>
            </p:cNvSpPr>
            <p:nvPr/>
          </p:nvSpPr>
          <p:spPr bwMode="auto">
            <a:xfrm>
              <a:off x="2133" y="816"/>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a:t>
              </a:r>
            </a:p>
          </p:txBody>
        </p:sp>
        <p:sp>
          <p:nvSpPr>
            <p:cNvPr id="129157" name="Rectangle 132"/>
            <p:cNvSpPr>
              <a:spLocks noChangeArrowheads="1"/>
            </p:cNvSpPr>
            <p:nvPr/>
          </p:nvSpPr>
          <p:spPr bwMode="auto">
            <a:xfrm>
              <a:off x="1584" y="816"/>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a:t>
              </a:r>
            </a:p>
          </p:txBody>
        </p:sp>
        <p:sp>
          <p:nvSpPr>
            <p:cNvPr id="129158" name="Line 133"/>
            <p:cNvSpPr>
              <a:spLocks noChangeShapeType="1"/>
            </p:cNvSpPr>
            <p:nvPr/>
          </p:nvSpPr>
          <p:spPr bwMode="auto">
            <a:xfrm>
              <a:off x="1584" y="816"/>
              <a:ext cx="3840"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9159" name="Line 134"/>
            <p:cNvSpPr>
              <a:spLocks noChangeShapeType="1"/>
            </p:cNvSpPr>
            <p:nvPr/>
          </p:nvSpPr>
          <p:spPr bwMode="auto">
            <a:xfrm>
              <a:off x="1584" y="988"/>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9160" name="Line 135"/>
            <p:cNvSpPr>
              <a:spLocks noChangeShapeType="1"/>
            </p:cNvSpPr>
            <p:nvPr/>
          </p:nvSpPr>
          <p:spPr bwMode="auto">
            <a:xfrm>
              <a:off x="1584" y="1160"/>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9161" name="Line 136"/>
            <p:cNvSpPr>
              <a:spLocks noChangeShapeType="1"/>
            </p:cNvSpPr>
            <p:nvPr/>
          </p:nvSpPr>
          <p:spPr bwMode="auto">
            <a:xfrm>
              <a:off x="1584" y="1332"/>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9162" name="Line 137"/>
            <p:cNvSpPr>
              <a:spLocks noChangeShapeType="1"/>
            </p:cNvSpPr>
            <p:nvPr/>
          </p:nvSpPr>
          <p:spPr bwMode="auto">
            <a:xfrm>
              <a:off x="1584" y="1504"/>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9163" name="Line 138"/>
            <p:cNvSpPr>
              <a:spLocks noChangeShapeType="1"/>
            </p:cNvSpPr>
            <p:nvPr/>
          </p:nvSpPr>
          <p:spPr bwMode="auto">
            <a:xfrm>
              <a:off x="1584" y="1676"/>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9164" name="Line 139"/>
            <p:cNvSpPr>
              <a:spLocks noChangeShapeType="1"/>
            </p:cNvSpPr>
            <p:nvPr/>
          </p:nvSpPr>
          <p:spPr bwMode="auto">
            <a:xfrm>
              <a:off x="1584" y="1848"/>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9165" name="Line 140"/>
            <p:cNvSpPr>
              <a:spLocks noChangeShapeType="1"/>
            </p:cNvSpPr>
            <p:nvPr/>
          </p:nvSpPr>
          <p:spPr bwMode="auto">
            <a:xfrm>
              <a:off x="1584" y="2020"/>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9166" name="Line 141"/>
            <p:cNvSpPr>
              <a:spLocks noChangeShapeType="1"/>
            </p:cNvSpPr>
            <p:nvPr/>
          </p:nvSpPr>
          <p:spPr bwMode="auto">
            <a:xfrm>
              <a:off x="1584" y="2192"/>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9167" name="Line 142"/>
            <p:cNvSpPr>
              <a:spLocks noChangeShapeType="1"/>
            </p:cNvSpPr>
            <p:nvPr/>
          </p:nvSpPr>
          <p:spPr bwMode="auto">
            <a:xfrm>
              <a:off x="1584" y="2364"/>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9168" name="Line 143"/>
            <p:cNvSpPr>
              <a:spLocks noChangeShapeType="1"/>
            </p:cNvSpPr>
            <p:nvPr/>
          </p:nvSpPr>
          <p:spPr bwMode="auto">
            <a:xfrm>
              <a:off x="1584" y="2536"/>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9169" name="Line 144"/>
            <p:cNvSpPr>
              <a:spLocks noChangeShapeType="1"/>
            </p:cNvSpPr>
            <p:nvPr/>
          </p:nvSpPr>
          <p:spPr bwMode="auto">
            <a:xfrm>
              <a:off x="1584" y="2708"/>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9170" name="Line 145"/>
            <p:cNvSpPr>
              <a:spLocks noChangeShapeType="1"/>
            </p:cNvSpPr>
            <p:nvPr/>
          </p:nvSpPr>
          <p:spPr bwMode="auto">
            <a:xfrm>
              <a:off x="1584" y="2880"/>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9171" name="Line 146"/>
            <p:cNvSpPr>
              <a:spLocks noChangeShapeType="1"/>
            </p:cNvSpPr>
            <p:nvPr/>
          </p:nvSpPr>
          <p:spPr bwMode="auto">
            <a:xfrm>
              <a:off x="1584" y="3052"/>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9172" name="Line 147"/>
            <p:cNvSpPr>
              <a:spLocks noChangeShapeType="1"/>
            </p:cNvSpPr>
            <p:nvPr/>
          </p:nvSpPr>
          <p:spPr bwMode="auto">
            <a:xfrm>
              <a:off x="1584" y="3224"/>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9173" name="Line 148"/>
            <p:cNvSpPr>
              <a:spLocks noChangeShapeType="1"/>
            </p:cNvSpPr>
            <p:nvPr/>
          </p:nvSpPr>
          <p:spPr bwMode="auto">
            <a:xfrm>
              <a:off x="1584" y="3396"/>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9174" name="Line 149"/>
            <p:cNvSpPr>
              <a:spLocks noChangeShapeType="1"/>
            </p:cNvSpPr>
            <p:nvPr/>
          </p:nvSpPr>
          <p:spPr bwMode="auto">
            <a:xfrm>
              <a:off x="1584" y="3568"/>
              <a:ext cx="3840"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9175" name="Line 150"/>
            <p:cNvSpPr>
              <a:spLocks noChangeShapeType="1"/>
            </p:cNvSpPr>
            <p:nvPr/>
          </p:nvSpPr>
          <p:spPr bwMode="auto">
            <a:xfrm>
              <a:off x="1584" y="816"/>
              <a:ext cx="0" cy="2752"/>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9176" name="Line 151"/>
            <p:cNvSpPr>
              <a:spLocks noChangeShapeType="1"/>
            </p:cNvSpPr>
            <p:nvPr/>
          </p:nvSpPr>
          <p:spPr bwMode="auto">
            <a:xfrm>
              <a:off x="2133" y="816"/>
              <a:ext cx="0" cy="275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9177" name="Line 152"/>
            <p:cNvSpPr>
              <a:spLocks noChangeShapeType="1"/>
            </p:cNvSpPr>
            <p:nvPr/>
          </p:nvSpPr>
          <p:spPr bwMode="auto">
            <a:xfrm>
              <a:off x="2681" y="816"/>
              <a:ext cx="0" cy="275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9178" name="Line 153"/>
            <p:cNvSpPr>
              <a:spLocks noChangeShapeType="1"/>
            </p:cNvSpPr>
            <p:nvPr/>
          </p:nvSpPr>
          <p:spPr bwMode="auto">
            <a:xfrm>
              <a:off x="3230" y="816"/>
              <a:ext cx="0" cy="275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9179" name="Line 154"/>
            <p:cNvSpPr>
              <a:spLocks noChangeShapeType="1"/>
            </p:cNvSpPr>
            <p:nvPr/>
          </p:nvSpPr>
          <p:spPr bwMode="auto">
            <a:xfrm>
              <a:off x="3778" y="816"/>
              <a:ext cx="0" cy="275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9180" name="Line 155"/>
            <p:cNvSpPr>
              <a:spLocks noChangeShapeType="1"/>
            </p:cNvSpPr>
            <p:nvPr/>
          </p:nvSpPr>
          <p:spPr bwMode="auto">
            <a:xfrm>
              <a:off x="4327" y="816"/>
              <a:ext cx="0" cy="275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9181" name="Line 156"/>
            <p:cNvSpPr>
              <a:spLocks noChangeShapeType="1"/>
            </p:cNvSpPr>
            <p:nvPr/>
          </p:nvSpPr>
          <p:spPr bwMode="auto">
            <a:xfrm>
              <a:off x="4875" y="816"/>
              <a:ext cx="0" cy="275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9182" name="Line 157"/>
            <p:cNvSpPr>
              <a:spLocks noChangeShapeType="1"/>
            </p:cNvSpPr>
            <p:nvPr/>
          </p:nvSpPr>
          <p:spPr bwMode="auto">
            <a:xfrm>
              <a:off x="5424" y="816"/>
              <a:ext cx="0" cy="2752"/>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9183" name="Line 158"/>
            <p:cNvSpPr>
              <a:spLocks noChangeShapeType="1"/>
            </p:cNvSpPr>
            <p:nvPr/>
          </p:nvSpPr>
          <p:spPr bwMode="auto">
            <a:xfrm>
              <a:off x="2112" y="816"/>
              <a:ext cx="0" cy="273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29185" name="Slide Number Placeholder 4"/>
          <p:cNvSpPr txBox="1">
            <a:spLocks noGrp="1"/>
          </p:cNvSpPr>
          <p:nvPr/>
        </p:nvSpPr>
        <p:spPr bwMode="auto">
          <a:xfrm>
            <a:off x="7848600" y="6629400"/>
            <a:ext cx="12446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r"/>
            <a:r>
              <a:rPr lang="en-US" altLang="en-US" sz="1000"/>
              <a:t>12-</a:t>
            </a:r>
            <a:fld id="{FD4001E6-4059-4368-A41B-9E35F10D4FD5}" type="slidenum">
              <a:rPr lang="en-US" altLang="en-US" sz="1000"/>
              <a:pPr algn="r"/>
              <a:t>132</a:t>
            </a:fld>
            <a:r>
              <a:rPr lang="en-US" altLang="en-US" sz="1000"/>
              <a:t>-S290-EP</a:t>
            </a:r>
          </a:p>
        </p:txBody>
      </p:sp>
      <p:sp>
        <p:nvSpPr>
          <p:cNvPr id="129186" name="Text Box 157"/>
          <p:cNvSpPr txBox="1">
            <a:spLocks noChangeArrowheads="1"/>
          </p:cNvSpPr>
          <p:nvPr/>
        </p:nvSpPr>
        <p:spPr bwMode="auto">
          <a:xfrm>
            <a:off x="177800" y="1590675"/>
            <a:ext cx="2124075"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800"/>
              <a:t>Yellow highlights cases</a:t>
            </a:r>
          </a:p>
          <a:p>
            <a:pPr eaLnBrk="1" hangingPunct="1"/>
            <a:r>
              <a:rPr lang="en-US" altLang="en-US" sz="1800"/>
              <a:t>In which ROS will be greater in the grass fuel.</a:t>
            </a:r>
          </a:p>
        </p:txBody>
      </p:sp>
      <p:sp>
        <p:nvSpPr>
          <p:cNvPr id="129187" name="Text Box 158"/>
          <p:cNvSpPr txBox="1">
            <a:spLocks noChangeArrowheads="1"/>
          </p:cNvSpPr>
          <p:nvPr/>
        </p:nvSpPr>
        <p:spPr bwMode="auto">
          <a:xfrm>
            <a:off x="222250" y="3351213"/>
            <a:ext cx="1911350" cy="177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800"/>
              <a:t>Red highlights: ROS-ratio increases of 60x and greater have been associated with fatalities</a:t>
            </a:r>
            <a:r>
              <a:rPr lang="en-US" altLang="en-US" sz="2000"/>
              <a:t>.</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743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742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74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7429" grpId="0" animBg="1"/>
      <p:bldP spid="487430" grpId="0" animBg="1"/>
      <p:bldP spid="487431"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Rectangle 2"/>
          <p:cNvSpPr>
            <a:spLocks noGrp="1" noChangeArrowheads="1"/>
          </p:cNvSpPr>
          <p:nvPr>
            <p:ph type="title"/>
          </p:nvPr>
        </p:nvSpPr>
        <p:spPr>
          <a:xfrm>
            <a:off x="809896" y="914400"/>
            <a:ext cx="7953103" cy="5181600"/>
          </a:xfrm>
        </p:spPr>
        <p:txBody>
          <a:bodyPr/>
          <a:lstStyle/>
          <a:p>
            <a:pPr algn="l" eaLnBrk="1" hangingPunct="1">
              <a:lnSpc>
                <a:spcPct val="80000"/>
              </a:lnSpc>
            </a:pPr>
            <a:r>
              <a:rPr lang="en-US" altLang="en-US" sz="3200" dirty="0" smtClean="0">
                <a:solidFill>
                  <a:schemeClr val="tx1"/>
                </a:solidFill>
              </a:rPr>
              <a:t>On the </a:t>
            </a:r>
            <a:r>
              <a:rPr lang="en-US" altLang="en-US" sz="3200" dirty="0" err="1" smtClean="0">
                <a:solidFill>
                  <a:schemeClr val="tx1"/>
                </a:solidFill>
              </a:rPr>
              <a:t>fireline</a:t>
            </a:r>
            <a:r>
              <a:rPr lang="en-US" altLang="en-US" sz="3200" dirty="0" smtClean="0">
                <a:solidFill>
                  <a:schemeClr val="tx1"/>
                </a:solidFill>
              </a:rPr>
              <a:t>, always continue to observe fire behavior and updating your assessment; continually improve the accuracy </a:t>
            </a:r>
            <a:r>
              <a:rPr lang="en-US" altLang="en-US" sz="3200" dirty="0" smtClean="0">
                <a:solidFill>
                  <a:schemeClr val="tx1"/>
                </a:solidFill>
              </a:rPr>
              <a:t>of </a:t>
            </a:r>
            <a:r>
              <a:rPr lang="en-US" altLang="en-US" sz="3200" dirty="0" smtClean="0">
                <a:solidFill>
                  <a:schemeClr val="tx1"/>
                </a:solidFill>
              </a:rPr>
              <a:t>your predictions.</a:t>
            </a:r>
            <a:br>
              <a:rPr lang="en-US" altLang="en-US" sz="3200" dirty="0" smtClean="0">
                <a:solidFill>
                  <a:schemeClr val="tx1"/>
                </a:solidFill>
              </a:rPr>
            </a:br>
            <a:r>
              <a:rPr lang="en-US" altLang="en-US" sz="3200" dirty="0" smtClean="0">
                <a:solidFill>
                  <a:schemeClr val="tx1"/>
                </a:solidFill>
              </a:rPr>
              <a:t/>
            </a:r>
            <a:br>
              <a:rPr lang="en-US" altLang="en-US" sz="3200" dirty="0" smtClean="0">
                <a:solidFill>
                  <a:schemeClr val="tx1"/>
                </a:solidFill>
              </a:rPr>
            </a:br>
            <a:r>
              <a:rPr lang="en-US" altLang="en-US" sz="3200" dirty="0" smtClean="0">
                <a:solidFill>
                  <a:schemeClr val="tx1"/>
                </a:solidFill>
              </a:rPr>
              <a:t> You can continue to extend your assessment of expected fire behavior into the future. When you see the “expected” fire behavior develop, ask what the next big change after that will be.</a:t>
            </a:r>
          </a:p>
        </p:txBody>
      </p:sp>
    </p:spTree>
  </p:cSld>
  <p:clrMapOvr>
    <a:masterClrMapping/>
  </p:clrMapOvr>
  <p:transition spd="med"/>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6" name="Rectangle 2"/>
          <p:cNvSpPr>
            <a:spLocks noGrp="1" noChangeArrowheads="1"/>
          </p:cNvSpPr>
          <p:nvPr>
            <p:ph type="title"/>
          </p:nvPr>
        </p:nvSpPr>
        <p:spPr>
          <a:xfrm>
            <a:off x="203200" y="609600"/>
            <a:ext cx="8577263" cy="1066800"/>
          </a:xfrm>
        </p:spPr>
        <p:txBody>
          <a:bodyPr/>
          <a:lstStyle/>
          <a:p>
            <a:pPr eaLnBrk="1" hangingPunct="1"/>
            <a:r>
              <a:rPr lang="en-US" altLang="en-US" sz="3200" u="sng" smtClean="0"/>
              <a:t>Rough</a:t>
            </a:r>
            <a:r>
              <a:rPr lang="en-US" altLang="en-US" sz="3200" smtClean="0"/>
              <a:t> Estimates of Actual ROS Can Suggest Realistic ROS Values</a:t>
            </a:r>
            <a:r>
              <a:rPr lang="en-US" altLang="en-US" sz="3200" smtClean="0">
                <a:effectLst>
                  <a:outerShdw blurRad="38100" dist="38100" dir="2700000" algn="tl">
                    <a:srgbClr val="C0C0C0"/>
                  </a:outerShdw>
                </a:effectLst>
              </a:rPr>
              <a:t> </a:t>
            </a:r>
          </a:p>
        </p:txBody>
      </p:sp>
      <p:sp>
        <p:nvSpPr>
          <p:cNvPr id="472067" name="Rectangle 3"/>
          <p:cNvSpPr>
            <a:spLocks noGrp="1" noChangeArrowheads="1"/>
          </p:cNvSpPr>
          <p:nvPr>
            <p:ph type="body" idx="1"/>
          </p:nvPr>
        </p:nvSpPr>
        <p:spPr>
          <a:xfrm>
            <a:off x="877888" y="1905000"/>
            <a:ext cx="8113712" cy="4343400"/>
          </a:xfrm>
        </p:spPr>
        <p:txBody>
          <a:bodyPr/>
          <a:lstStyle/>
          <a:p>
            <a:pPr marL="0" indent="0" eaLnBrk="1" hangingPunct="1">
              <a:lnSpc>
                <a:spcPct val="90000"/>
              </a:lnSpc>
              <a:buFontTx/>
              <a:buNone/>
            </a:pPr>
            <a:r>
              <a:rPr lang="en-US" altLang="en-US" sz="2800" b="1" u="sng" dirty="0" smtClean="0"/>
              <a:t>For litter</a:t>
            </a:r>
            <a:r>
              <a:rPr lang="en-US" altLang="en-US" sz="2800" b="1" dirty="0" smtClean="0"/>
              <a:t>:</a:t>
            </a:r>
          </a:p>
          <a:p>
            <a:pPr marL="0" indent="0" eaLnBrk="1" hangingPunct="1">
              <a:lnSpc>
                <a:spcPct val="90000"/>
              </a:lnSpc>
              <a:buFontTx/>
              <a:buNone/>
            </a:pPr>
            <a:r>
              <a:rPr lang="en-US" altLang="en-US" sz="2800" b="1" dirty="0" smtClean="0"/>
              <a:t>ROS (</a:t>
            </a:r>
            <a:r>
              <a:rPr lang="en-US" altLang="en-US" sz="2800" b="1" dirty="0" err="1" smtClean="0"/>
              <a:t>ft</a:t>
            </a:r>
            <a:r>
              <a:rPr lang="en-US" altLang="en-US" sz="2800" b="1" dirty="0" smtClean="0"/>
              <a:t>/min) is roughly 2 x EWS (in mph). </a:t>
            </a:r>
            <a:r>
              <a:rPr lang="en-US" altLang="en-US" sz="2800" b="1" dirty="0" err="1" smtClean="0"/>
              <a:t>Example:for</a:t>
            </a:r>
            <a:r>
              <a:rPr lang="en-US" altLang="en-US" sz="2800" b="1" dirty="0" smtClean="0"/>
              <a:t> wind speed 4 mph, estimated litter ROS is about 2x4 = 8 </a:t>
            </a:r>
            <a:r>
              <a:rPr lang="en-US" altLang="en-US" sz="2800" b="1" dirty="0" err="1" smtClean="0"/>
              <a:t>ft</a:t>
            </a:r>
            <a:r>
              <a:rPr lang="en-US" altLang="en-US" sz="2800" b="1" dirty="0" smtClean="0"/>
              <a:t>/min</a:t>
            </a:r>
          </a:p>
          <a:p>
            <a:pPr marL="0" indent="0" eaLnBrk="1" hangingPunct="1">
              <a:lnSpc>
                <a:spcPct val="80000"/>
              </a:lnSpc>
              <a:buFontTx/>
              <a:buNone/>
            </a:pPr>
            <a:endParaRPr lang="en-US" altLang="en-US" sz="2800" b="1" dirty="0" smtClean="0"/>
          </a:p>
          <a:p>
            <a:pPr marL="0" indent="0" eaLnBrk="1" hangingPunct="1">
              <a:lnSpc>
                <a:spcPct val="90000"/>
              </a:lnSpc>
              <a:buFontTx/>
              <a:buNone/>
            </a:pPr>
            <a:r>
              <a:rPr lang="en-US" altLang="en-US" sz="2800" b="1" u="sng" dirty="0" smtClean="0"/>
              <a:t>For crowns</a:t>
            </a:r>
            <a:r>
              <a:rPr lang="en-US" altLang="en-US" sz="2800" b="1" dirty="0" smtClean="0"/>
              <a:t>:</a:t>
            </a:r>
          </a:p>
          <a:p>
            <a:pPr marL="0" indent="0" eaLnBrk="1" hangingPunct="1">
              <a:lnSpc>
                <a:spcPct val="90000"/>
              </a:lnSpc>
              <a:buFontTx/>
              <a:buNone/>
            </a:pPr>
            <a:r>
              <a:rPr lang="en-US" altLang="en-US" sz="2800" b="1" dirty="0" smtClean="0"/>
              <a:t>ROS (</a:t>
            </a:r>
            <a:r>
              <a:rPr lang="en-US" altLang="en-US" sz="2800" b="1" dirty="0" err="1" smtClean="0"/>
              <a:t>ft</a:t>
            </a:r>
            <a:r>
              <a:rPr lang="en-US" altLang="en-US" sz="2800" b="1" dirty="0" smtClean="0"/>
              <a:t>/min) is roughly 8 x EWS (in mph). Example: for wind speed 15 mph, estimated crown ROS is about 8x15 = 120 </a:t>
            </a:r>
            <a:r>
              <a:rPr lang="en-US" altLang="en-US" sz="2800" b="1" dirty="0" err="1" smtClean="0"/>
              <a:t>ft</a:t>
            </a:r>
            <a:r>
              <a:rPr lang="en-US" altLang="en-US" sz="2800" b="1" dirty="0" smtClean="0"/>
              <a:t>/min</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206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7206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72067">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720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2067"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7" name="Rectangle 3"/>
          <p:cNvSpPr>
            <a:spLocks noGrp="1" noChangeArrowheads="1"/>
          </p:cNvSpPr>
          <p:nvPr>
            <p:ph type="body" idx="4294967295"/>
          </p:nvPr>
        </p:nvSpPr>
        <p:spPr>
          <a:xfrm>
            <a:off x="660400" y="1820091"/>
            <a:ext cx="8331200" cy="4504509"/>
          </a:xfrm>
        </p:spPr>
        <p:txBody>
          <a:bodyPr/>
          <a:lstStyle/>
          <a:p>
            <a:pPr marL="0" indent="0" eaLnBrk="1" hangingPunct="1">
              <a:buFontTx/>
              <a:buNone/>
            </a:pPr>
            <a:r>
              <a:rPr lang="en-US" altLang="en-US" b="1" u="sng" dirty="0" smtClean="0"/>
              <a:t>For grass</a:t>
            </a:r>
            <a:r>
              <a:rPr lang="en-US" altLang="en-US" b="1" dirty="0" smtClean="0"/>
              <a:t>:</a:t>
            </a:r>
          </a:p>
          <a:p>
            <a:pPr marL="0" indent="0" eaLnBrk="1" hangingPunct="1">
              <a:lnSpc>
                <a:spcPct val="90000"/>
              </a:lnSpc>
              <a:buFontTx/>
              <a:buNone/>
            </a:pPr>
            <a:r>
              <a:rPr lang="en-US" altLang="en-US" b="1" dirty="0" smtClean="0"/>
              <a:t>ROS (</a:t>
            </a:r>
            <a:r>
              <a:rPr lang="en-US" altLang="en-US" b="1" dirty="0" err="1" smtClean="0"/>
              <a:t>ft</a:t>
            </a:r>
            <a:r>
              <a:rPr lang="en-US" altLang="en-US" b="1" dirty="0" smtClean="0"/>
              <a:t>/min) is roughly 30 x EWS (in mph). Example: for wind speed 12 mph, estimated grass ROS is about 30x12 = 360 </a:t>
            </a:r>
            <a:r>
              <a:rPr lang="en-US" altLang="en-US" b="1" dirty="0" err="1" smtClean="0"/>
              <a:t>ft</a:t>
            </a:r>
            <a:r>
              <a:rPr lang="en-US" altLang="en-US" b="1" dirty="0" smtClean="0"/>
              <a:t>/min</a:t>
            </a:r>
          </a:p>
          <a:p>
            <a:pPr marL="0" indent="0" eaLnBrk="1" hangingPunct="1">
              <a:lnSpc>
                <a:spcPct val="60000"/>
              </a:lnSpc>
              <a:buFontTx/>
              <a:buNone/>
            </a:pPr>
            <a:endParaRPr lang="en-US" altLang="en-US" b="1" dirty="0" smtClean="0"/>
          </a:p>
          <a:p>
            <a:pPr marL="0" indent="0" eaLnBrk="1" hangingPunct="1">
              <a:lnSpc>
                <a:spcPct val="90000"/>
              </a:lnSpc>
              <a:buFontTx/>
              <a:buNone/>
            </a:pPr>
            <a:r>
              <a:rPr lang="en-US" altLang="en-US" b="1" dirty="0" smtClean="0"/>
              <a:t>Momentary ROS varies, and it is good to assume that ROS can range above and below the average ROS by a factor of 2x.  </a:t>
            </a:r>
          </a:p>
        </p:txBody>
      </p:sp>
      <p:sp>
        <p:nvSpPr>
          <p:cNvPr id="472066" name="Rectangle 2"/>
          <p:cNvSpPr>
            <a:spLocks noChangeArrowheads="1"/>
          </p:cNvSpPr>
          <p:nvPr/>
        </p:nvSpPr>
        <p:spPr bwMode="auto">
          <a:xfrm>
            <a:off x="203200" y="609600"/>
            <a:ext cx="8577263"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a:defRPr sz="4000" b="1">
                <a:solidFill>
                  <a:srgbClr val="000066"/>
                </a:solidFill>
                <a:latin typeface="Arial" charset="0"/>
              </a:defRPr>
            </a:lvl1pPr>
            <a:lvl2pPr algn="ctr">
              <a:defRPr sz="4000" b="1">
                <a:solidFill>
                  <a:srgbClr val="000066"/>
                </a:solidFill>
                <a:latin typeface="Arial" charset="0"/>
              </a:defRPr>
            </a:lvl2pPr>
            <a:lvl3pPr algn="ctr">
              <a:defRPr sz="4000" b="1">
                <a:solidFill>
                  <a:srgbClr val="000066"/>
                </a:solidFill>
                <a:latin typeface="Arial" charset="0"/>
              </a:defRPr>
            </a:lvl3pPr>
            <a:lvl4pPr algn="ctr">
              <a:defRPr sz="4000" b="1">
                <a:solidFill>
                  <a:srgbClr val="000066"/>
                </a:solidFill>
                <a:latin typeface="Arial" charset="0"/>
              </a:defRPr>
            </a:lvl4pPr>
            <a:lvl5pPr algn="ctr">
              <a:defRPr sz="4000" b="1">
                <a:solidFill>
                  <a:srgbClr val="000066"/>
                </a:solidFill>
                <a:latin typeface="Arial" charset="0"/>
              </a:defRPr>
            </a:lvl5pPr>
            <a:lvl6pPr marL="457200" algn="ctr" eaLnBrk="0" fontAlgn="base" hangingPunct="0">
              <a:spcBef>
                <a:spcPct val="0"/>
              </a:spcBef>
              <a:spcAft>
                <a:spcPct val="0"/>
              </a:spcAft>
              <a:defRPr sz="4000" b="1">
                <a:solidFill>
                  <a:srgbClr val="000066"/>
                </a:solidFill>
                <a:latin typeface="Arial" charset="0"/>
              </a:defRPr>
            </a:lvl6pPr>
            <a:lvl7pPr marL="914400" algn="ctr" eaLnBrk="0" fontAlgn="base" hangingPunct="0">
              <a:spcBef>
                <a:spcPct val="0"/>
              </a:spcBef>
              <a:spcAft>
                <a:spcPct val="0"/>
              </a:spcAft>
              <a:defRPr sz="4000" b="1">
                <a:solidFill>
                  <a:srgbClr val="000066"/>
                </a:solidFill>
                <a:latin typeface="Arial" charset="0"/>
              </a:defRPr>
            </a:lvl7pPr>
            <a:lvl8pPr marL="1371600" algn="ctr" eaLnBrk="0" fontAlgn="base" hangingPunct="0">
              <a:spcBef>
                <a:spcPct val="0"/>
              </a:spcBef>
              <a:spcAft>
                <a:spcPct val="0"/>
              </a:spcAft>
              <a:defRPr sz="4000" b="1">
                <a:solidFill>
                  <a:srgbClr val="000066"/>
                </a:solidFill>
                <a:latin typeface="Arial" charset="0"/>
              </a:defRPr>
            </a:lvl8pPr>
            <a:lvl9pPr marL="1828800" algn="ctr" eaLnBrk="0" fontAlgn="base" hangingPunct="0">
              <a:spcBef>
                <a:spcPct val="0"/>
              </a:spcBef>
              <a:spcAft>
                <a:spcPct val="0"/>
              </a:spcAft>
              <a:defRPr sz="4000" b="1">
                <a:solidFill>
                  <a:srgbClr val="000066"/>
                </a:solidFill>
                <a:latin typeface="Arial" charset="0"/>
              </a:defRPr>
            </a:lvl9pPr>
          </a:lstStyle>
          <a:p>
            <a:pPr eaLnBrk="1" hangingPunct="1"/>
            <a:r>
              <a:rPr lang="en-US" altLang="en-US" sz="3200" u="sng"/>
              <a:t>Rough</a:t>
            </a:r>
            <a:r>
              <a:rPr lang="en-US" altLang="en-US" sz="3200"/>
              <a:t> Estimates of Actual ROS Can Suggest Realistic ROS Values</a:t>
            </a:r>
            <a:r>
              <a:rPr lang="en-US" altLang="en-US" sz="3200">
                <a:effectLst>
                  <a:outerShdw blurRad="38100" dist="38100" dir="2700000" algn="tl">
                    <a:srgbClr val="C0C0C0"/>
                  </a:outerShdw>
                </a:effectLst>
              </a:rPr>
              <a:t> </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206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7206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720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2067"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p:cNvSpPr>
            <a:spLocks noGrp="1" noChangeArrowheads="1"/>
          </p:cNvSpPr>
          <p:nvPr>
            <p:ph type="title"/>
          </p:nvPr>
        </p:nvSpPr>
        <p:spPr>
          <a:xfrm>
            <a:off x="442913" y="533400"/>
            <a:ext cx="7924800" cy="1295400"/>
          </a:xfrm>
        </p:spPr>
        <p:txBody>
          <a:bodyPr/>
          <a:lstStyle/>
          <a:p>
            <a:pPr eaLnBrk="1" hangingPunct="1">
              <a:lnSpc>
                <a:spcPct val="80000"/>
              </a:lnSpc>
            </a:pPr>
            <a:r>
              <a:rPr lang="en-US" altLang="en-US" sz="3600" smtClean="0"/>
              <a:t>Real-World Application of FLAME to a Fatality-Case Situation</a:t>
            </a:r>
            <a:r>
              <a:rPr lang="en-US" altLang="en-US" sz="4400" smtClean="0">
                <a:solidFill>
                  <a:srgbClr val="FF0066"/>
                </a:solidFill>
                <a:effectLst>
                  <a:outerShdw blurRad="38100" dist="38100" dir="2700000" algn="tl">
                    <a:srgbClr val="C0C0C0"/>
                  </a:outerShdw>
                </a:effectLst>
              </a:rPr>
              <a:t>  </a:t>
            </a:r>
            <a:endParaRPr lang="en-US" altLang="en-US" smtClean="0">
              <a:solidFill>
                <a:srgbClr val="FF0066"/>
              </a:solidFill>
              <a:effectLst>
                <a:outerShdw blurRad="38100" dist="38100" dir="2700000" algn="tl">
                  <a:srgbClr val="C0C0C0"/>
                </a:outerShdw>
              </a:effectLst>
            </a:endParaRPr>
          </a:p>
        </p:txBody>
      </p:sp>
      <p:sp>
        <p:nvSpPr>
          <p:cNvPr id="239619" name="Rectangle 3"/>
          <p:cNvSpPr>
            <a:spLocks noChangeArrowheads="1"/>
          </p:cNvSpPr>
          <p:nvPr/>
        </p:nvSpPr>
        <p:spPr bwMode="auto">
          <a:xfrm>
            <a:off x="644451" y="1733004"/>
            <a:ext cx="8305800" cy="4632960"/>
          </a:xfrm>
          <a:prstGeom prst="rect">
            <a:avLst/>
          </a:prstGeom>
          <a:noFill/>
          <a:ln w="9525">
            <a:noFill/>
            <a:miter lim="800000"/>
            <a:headEnd/>
            <a:tailEnd/>
          </a:ln>
          <a:effectLst/>
        </p:spPr>
        <p:txBody>
          <a:bodyPr anchor="ctr"/>
          <a:lstStyle>
            <a:lvl1pPr marL="838200" indent="-838200">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marL="514350" indent="-514350" eaLnBrk="1" hangingPunct="1">
              <a:lnSpc>
                <a:spcPct val="90000"/>
              </a:lnSpc>
              <a:buFont typeface="+mj-lt"/>
              <a:buAutoNum type="arabicPeriod"/>
            </a:pPr>
            <a:r>
              <a:rPr lang="en-US" altLang="en-US" sz="3200" b="1" dirty="0" smtClean="0"/>
              <a:t>Using </a:t>
            </a:r>
            <a:r>
              <a:rPr lang="en-US" altLang="en-US" sz="3200" b="1" dirty="0"/>
              <a:t>the description of the fire behavior setting and events—Not judging the decisions of the firefighters</a:t>
            </a:r>
            <a:r>
              <a:rPr lang="en-US" altLang="en-US" sz="3200" b="1" dirty="0" smtClean="0"/>
              <a:t>.</a:t>
            </a:r>
          </a:p>
          <a:p>
            <a:pPr marL="514350" indent="-514350" eaLnBrk="1" hangingPunct="1">
              <a:lnSpc>
                <a:spcPct val="90000"/>
              </a:lnSpc>
              <a:buFont typeface="+mj-lt"/>
              <a:buAutoNum type="arabicPeriod"/>
            </a:pPr>
            <a:endParaRPr lang="en-US" altLang="en-US" sz="3200" b="1" dirty="0" smtClean="0">
              <a:effectLst>
                <a:outerShdw blurRad="38100" dist="38100" dir="2700000" algn="tl">
                  <a:srgbClr val="C0C0C0"/>
                </a:outerShdw>
              </a:effectLst>
            </a:endParaRPr>
          </a:p>
          <a:p>
            <a:pPr marL="514350" indent="-514350" eaLnBrk="1" hangingPunct="1">
              <a:lnSpc>
                <a:spcPct val="90000"/>
              </a:lnSpc>
              <a:buFont typeface="+mj-lt"/>
              <a:buAutoNum type="arabicPeriod"/>
            </a:pPr>
            <a:r>
              <a:rPr lang="en-US" altLang="en-US" sz="3200" b="1" dirty="0" smtClean="0"/>
              <a:t>Considering how FLAME might have been applied in that situation, and the kind of fire behavior information that can be developed.</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96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619"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a:xfrm>
            <a:off x="601663" y="1676400"/>
            <a:ext cx="8128000" cy="3336925"/>
          </a:xfrm>
        </p:spPr>
        <p:txBody>
          <a:bodyPr/>
          <a:lstStyle/>
          <a:p>
            <a:pPr algn="l" eaLnBrk="1" hangingPunct="1">
              <a:lnSpc>
                <a:spcPct val="80000"/>
              </a:lnSpc>
            </a:pPr>
            <a:r>
              <a:rPr lang="en-US" altLang="en-US" sz="3200" dirty="0" smtClean="0">
                <a:solidFill>
                  <a:schemeClr val="tx1"/>
                </a:solidFill>
                <a:ea typeface="ＭＳ Ｐゴシック" pitchFamily="-16" charset="-128"/>
              </a:rPr>
              <a:t>Photographs and maps are used to portray the setting and the situation involved in each case.</a:t>
            </a:r>
            <a:br>
              <a:rPr lang="en-US" altLang="en-US" sz="3200" dirty="0" smtClean="0">
                <a:solidFill>
                  <a:schemeClr val="tx1"/>
                </a:solidFill>
                <a:ea typeface="ＭＳ Ｐゴシック" pitchFamily="-16" charset="-128"/>
              </a:rPr>
            </a:br>
            <a:r>
              <a:rPr lang="en-US" altLang="en-US" sz="3200" dirty="0" smtClean="0">
                <a:solidFill>
                  <a:schemeClr val="tx1"/>
                </a:solidFill>
                <a:ea typeface="ＭＳ Ｐゴシック" pitchFamily="-16" charset="-128"/>
              </a:rPr>
              <a:t/>
            </a:r>
            <a:br>
              <a:rPr lang="en-US" altLang="en-US" sz="3200" dirty="0" smtClean="0">
                <a:solidFill>
                  <a:schemeClr val="tx1"/>
                </a:solidFill>
                <a:ea typeface="ＭＳ Ｐゴシック" pitchFamily="-16" charset="-128"/>
              </a:rPr>
            </a:br>
            <a:r>
              <a:rPr lang="en-US" altLang="en-US" sz="3200" dirty="0" smtClean="0">
                <a:solidFill>
                  <a:schemeClr val="tx1"/>
                </a:solidFill>
                <a:ea typeface="ＭＳ Ｐゴシック" pitchFamily="-16" charset="-128"/>
              </a:rPr>
              <a:t>The weather and fire behavior information is representative but not exact in every detail.</a:t>
            </a:r>
            <a:br>
              <a:rPr lang="en-US" altLang="en-US" sz="3200" dirty="0" smtClean="0">
                <a:solidFill>
                  <a:schemeClr val="tx1"/>
                </a:solidFill>
                <a:ea typeface="ＭＳ Ｐゴシック" pitchFamily="-16" charset="-128"/>
              </a:rPr>
            </a:br>
            <a:r>
              <a:rPr lang="en-US" altLang="en-US" sz="3200" dirty="0" smtClean="0">
                <a:solidFill>
                  <a:schemeClr val="tx1"/>
                </a:solidFill>
                <a:ea typeface="ＭＳ Ｐゴシック" pitchFamily="-16" charset="-128"/>
              </a:rPr>
              <a:t>But it allows us to exercise the FLAME process on a realistic situation.</a:t>
            </a:r>
            <a:r>
              <a:rPr lang="en-US" altLang="en-US" sz="2800" dirty="0" smtClean="0">
                <a:solidFill>
                  <a:schemeClr val="tx1"/>
                </a:solidFill>
                <a:effectLst>
                  <a:outerShdw blurRad="38100" dist="38100" dir="2700000" algn="tl">
                    <a:srgbClr val="C0C0C0"/>
                  </a:outerShdw>
                </a:effectLst>
              </a:rPr>
              <a:t> </a:t>
            </a:r>
            <a:r>
              <a:rPr lang="en-US" altLang="en-US" sz="3600" dirty="0" smtClean="0">
                <a:solidFill>
                  <a:schemeClr val="tx1"/>
                </a:solidFill>
                <a:effectLst>
                  <a:outerShdw blurRad="38100" dist="38100" dir="2700000" algn="tl">
                    <a:srgbClr val="C0C0C0"/>
                  </a:outerShdw>
                </a:effectLst>
              </a:rPr>
              <a:t>  </a:t>
            </a:r>
          </a:p>
        </p:txBody>
      </p:sp>
    </p:spTree>
  </p:cSld>
  <p:clrMapOvr>
    <a:masterClrMapping/>
  </p:clrMapOvr>
  <p:transition spd="med"/>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1" name="Picture 2" descr="S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9488" y="609600"/>
            <a:ext cx="4278312" cy="5638800"/>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183298" name="Rectangle 2"/>
          <p:cNvSpPr>
            <a:spLocks noChangeArrowheads="1"/>
          </p:cNvSpPr>
          <p:nvPr/>
        </p:nvSpPr>
        <p:spPr bwMode="auto">
          <a:xfrm>
            <a:off x="5638800" y="990600"/>
            <a:ext cx="30480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a:defRPr sz="4000" b="1">
                <a:solidFill>
                  <a:srgbClr val="000066"/>
                </a:solidFill>
                <a:latin typeface="Arial" charset="0"/>
              </a:defRPr>
            </a:lvl1pPr>
            <a:lvl2pPr algn="ctr">
              <a:defRPr sz="4000" b="1">
                <a:solidFill>
                  <a:srgbClr val="000066"/>
                </a:solidFill>
                <a:latin typeface="Arial" charset="0"/>
              </a:defRPr>
            </a:lvl2pPr>
            <a:lvl3pPr algn="ctr">
              <a:defRPr sz="4000" b="1">
                <a:solidFill>
                  <a:srgbClr val="000066"/>
                </a:solidFill>
                <a:latin typeface="Arial" charset="0"/>
              </a:defRPr>
            </a:lvl3pPr>
            <a:lvl4pPr algn="ctr">
              <a:defRPr sz="4000" b="1">
                <a:solidFill>
                  <a:srgbClr val="000066"/>
                </a:solidFill>
                <a:latin typeface="Arial" charset="0"/>
              </a:defRPr>
            </a:lvl4pPr>
            <a:lvl5pPr algn="ctr">
              <a:defRPr sz="4000" b="1">
                <a:solidFill>
                  <a:srgbClr val="000066"/>
                </a:solidFill>
                <a:latin typeface="Arial" charset="0"/>
              </a:defRPr>
            </a:lvl5pPr>
            <a:lvl6pPr marL="457200" algn="ctr" eaLnBrk="0" fontAlgn="base" hangingPunct="0">
              <a:spcBef>
                <a:spcPct val="0"/>
              </a:spcBef>
              <a:spcAft>
                <a:spcPct val="0"/>
              </a:spcAft>
              <a:defRPr sz="4000" b="1">
                <a:solidFill>
                  <a:srgbClr val="000066"/>
                </a:solidFill>
                <a:latin typeface="Arial" charset="0"/>
              </a:defRPr>
            </a:lvl6pPr>
            <a:lvl7pPr marL="914400" algn="ctr" eaLnBrk="0" fontAlgn="base" hangingPunct="0">
              <a:spcBef>
                <a:spcPct val="0"/>
              </a:spcBef>
              <a:spcAft>
                <a:spcPct val="0"/>
              </a:spcAft>
              <a:defRPr sz="4000" b="1">
                <a:solidFill>
                  <a:srgbClr val="000066"/>
                </a:solidFill>
                <a:latin typeface="Arial" charset="0"/>
              </a:defRPr>
            </a:lvl7pPr>
            <a:lvl8pPr marL="1371600" algn="ctr" eaLnBrk="0" fontAlgn="base" hangingPunct="0">
              <a:spcBef>
                <a:spcPct val="0"/>
              </a:spcBef>
              <a:spcAft>
                <a:spcPct val="0"/>
              </a:spcAft>
              <a:defRPr sz="4000" b="1">
                <a:solidFill>
                  <a:srgbClr val="000066"/>
                </a:solidFill>
                <a:latin typeface="Arial" charset="0"/>
              </a:defRPr>
            </a:lvl8pPr>
            <a:lvl9pPr marL="1828800" algn="ctr" eaLnBrk="0" fontAlgn="base" hangingPunct="0">
              <a:spcBef>
                <a:spcPct val="0"/>
              </a:spcBef>
              <a:spcAft>
                <a:spcPct val="0"/>
              </a:spcAft>
              <a:defRPr sz="4000" b="1">
                <a:solidFill>
                  <a:srgbClr val="000066"/>
                </a:solidFill>
                <a:latin typeface="Arial" charset="0"/>
              </a:defRPr>
            </a:lvl9pPr>
          </a:lstStyle>
          <a:p>
            <a:pPr eaLnBrk="1" hangingPunct="1">
              <a:lnSpc>
                <a:spcPct val="90000"/>
              </a:lnSpc>
            </a:pPr>
            <a:r>
              <a:rPr lang="en-US" altLang="en-US" sz="3600"/>
              <a:t>South Canyon Fire</a:t>
            </a:r>
            <a:br>
              <a:rPr lang="en-US" altLang="en-US" sz="3600"/>
            </a:br>
            <a:r>
              <a:rPr lang="en-US" altLang="en-US" sz="3600"/>
              <a:t>Case Study</a:t>
            </a:r>
            <a:r>
              <a:rPr lang="en-US" altLang="en-US" sz="3600">
                <a:effectLst>
                  <a:outerShdw blurRad="38100" dist="38100" dir="2700000" algn="tl">
                    <a:srgbClr val="C0C0C0"/>
                  </a:outerShdw>
                </a:effectLst>
              </a:rPr>
              <a:t> </a:t>
            </a:r>
            <a:endParaRPr lang="en-US" altLang="en-US" sz="3200">
              <a:effectLst>
                <a:outerShdw blurRad="38100" dist="38100" dir="2700000" algn="tl">
                  <a:srgbClr val="C0C0C0"/>
                </a:outerShdw>
              </a:effectLst>
            </a:endParaRPr>
          </a:p>
        </p:txBody>
      </p:sp>
    </p:spTree>
  </p:cSld>
  <p:clrMapOvr>
    <a:masterClrMapping/>
  </p:clrMapOvr>
  <p:transition spd="med"/>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3" name="Picture 2" descr="So Cyn Oak Fu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8850" y="533400"/>
            <a:ext cx="4603750" cy="53467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87395" name="Text Box 3"/>
          <p:cNvSpPr txBox="1">
            <a:spLocks noChangeArrowheads="1"/>
          </p:cNvSpPr>
          <p:nvPr/>
        </p:nvSpPr>
        <p:spPr bwMode="auto">
          <a:xfrm>
            <a:off x="5867400" y="2667000"/>
            <a:ext cx="28956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a:r>
              <a:rPr lang="en-US" altLang="en-US" sz="2800" b="1">
                <a:solidFill>
                  <a:srgbClr val="000066"/>
                </a:solidFill>
                <a:latin typeface="Verdana" pitchFamily="34" charset="0"/>
              </a:rPr>
              <a:t>Gambel Oak Fuels, West Flank Fireline</a:t>
            </a:r>
            <a:r>
              <a:rPr lang="en-US" altLang="en-US" sz="2800" b="1">
                <a:solidFill>
                  <a:srgbClr val="000066"/>
                </a:solidFill>
                <a:effectLst>
                  <a:outerShdw blurRad="38100" dist="38100" dir="2700000" algn="tl">
                    <a:srgbClr val="C0C0C0"/>
                  </a:outerShdw>
                </a:effectLst>
                <a:latin typeface="Verdana" pitchFamily="34" charset="0"/>
              </a:rPr>
              <a:t> </a:t>
            </a:r>
          </a:p>
        </p:txBody>
      </p:sp>
      <p:sp>
        <p:nvSpPr>
          <p:cNvPr id="138245" name="Text Box 4"/>
          <p:cNvSpPr txBox="1">
            <a:spLocks noChangeArrowheads="1"/>
          </p:cNvSpPr>
          <p:nvPr/>
        </p:nvSpPr>
        <p:spPr bwMode="auto">
          <a:xfrm>
            <a:off x="152400" y="6019800"/>
            <a:ext cx="8915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r>
              <a:rPr lang="en-US" altLang="en-US" sz="2000"/>
              <a:t>Crews felt little wind, due to sheltering by topography and vegetation. </a:t>
            </a:r>
          </a:p>
        </p:txBody>
      </p:sp>
    </p:spTree>
  </p:cSld>
  <p:clrMapOvr>
    <a:masterClrMapping/>
  </p:clrMapOvr>
  <p:transition spd="med"/>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5" name="Picture 2" descr="south cany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063625"/>
            <a:ext cx="7902575" cy="502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6" name="Rectangle 3"/>
          <p:cNvSpPr>
            <a:spLocks noGrp="1" noChangeArrowheads="1"/>
          </p:cNvSpPr>
          <p:nvPr>
            <p:ph type="title"/>
          </p:nvPr>
        </p:nvSpPr>
        <p:spPr>
          <a:xfrm>
            <a:off x="685800" y="149225"/>
            <a:ext cx="7772400" cy="1143000"/>
          </a:xfrm>
        </p:spPr>
        <p:txBody>
          <a:bodyPr/>
          <a:lstStyle/>
          <a:p>
            <a:pPr eaLnBrk="1" hangingPunct="1"/>
            <a:r>
              <a:rPr lang="en-US" altLang="en-US" smtClean="0"/>
              <a:t>Observed Fire Behavior </a:t>
            </a:r>
          </a:p>
        </p:txBody>
      </p:sp>
      <p:sp>
        <p:nvSpPr>
          <p:cNvPr id="136197" name="Text Box 4"/>
          <p:cNvSpPr txBox="1">
            <a:spLocks noChangeArrowheads="1"/>
          </p:cNvSpPr>
          <p:nvPr/>
        </p:nvSpPr>
        <p:spPr bwMode="auto">
          <a:xfrm>
            <a:off x="1524000" y="6016625"/>
            <a:ext cx="61801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r>
              <a:rPr lang="en-US" altLang="en-US" sz="3200" b="1"/>
              <a:t>South Canyon Fire, 1200 July 4</a:t>
            </a:r>
          </a:p>
        </p:txBody>
      </p:sp>
      <p:grpSp>
        <p:nvGrpSpPr>
          <p:cNvPr id="2" name="Group 5"/>
          <p:cNvGrpSpPr>
            <a:grpSpLocks/>
          </p:cNvGrpSpPr>
          <p:nvPr/>
        </p:nvGrpSpPr>
        <p:grpSpPr bwMode="auto">
          <a:xfrm>
            <a:off x="3200400" y="3730625"/>
            <a:ext cx="1752600" cy="1143000"/>
            <a:chOff x="2016" y="2352"/>
            <a:chExt cx="1104" cy="720"/>
          </a:xfrm>
        </p:grpSpPr>
        <p:sp>
          <p:nvSpPr>
            <p:cNvPr id="136200" name="Line 6"/>
            <p:cNvSpPr>
              <a:spLocks noChangeShapeType="1"/>
            </p:cNvSpPr>
            <p:nvPr/>
          </p:nvSpPr>
          <p:spPr bwMode="auto">
            <a:xfrm>
              <a:off x="2880" y="2352"/>
              <a:ext cx="240" cy="720"/>
            </a:xfrm>
            <a:prstGeom prst="line">
              <a:avLst/>
            </a:prstGeom>
            <a:noFill/>
            <a:ln w="38100">
              <a:solidFill>
                <a:srgbClr val="FF99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36201" name="Text Box 7"/>
            <p:cNvSpPr txBox="1">
              <a:spLocks noChangeArrowheads="1"/>
            </p:cNvSpPr>
            <p:nvPr/>
          </p:nvSpPr>
          <p:spPr bwMode="auto">
            <a:xfrm>
              <a:off x="2016" y="2496"/>
              <a:ext cx="810"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r>
                <a:rPr lang="en-US" altLang="en-US" sz="2600" b="1">
                  <a:solidFill>
                    <a:srgbClr val="FF9900"/>
                  </a:solidFill>
                </a:rPr>
                <a:t>32 ft/hr</a:t>
              </a:r>
            </a:p>
          </p:txBody>
        </p:sp>
      </p:grpSp>
      <p:sp>
        <p:nvSpPr>
          <p:cNvPr id="185352" name="Text Box 8"/>
          <p:cNvSpPr txBox="1">
            <a:spLocks noChangeArrowheads="1"/>
          </p:cNvSpPr>
          <p:nvPr/>
        </p:nvSpPr>
        <p:spPr bwMode="auto">
          <a:xfrm>
            <a:off x="4572000" y="5254625"/>
            <a:ext cx="115887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r>
              <a:rPr lang="en-US" altLang="en-US" sz="2600" b="1">
                <a:solidFill>
                  <a:srgbClr val="FF9900"/>
                </a:solidFill>
              </a:rPr>
              <a:t>60 hrs</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853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352"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3" name="Rectangle 2"/>
          <p:cNvSpPr>
            <a:spLocks noGrp="1" noChangeArrowheads="1"/>
          </p:cNvSpPr>
          <p:nvPr>
            <p:ph type="title"/>
          </p:nvPr>
        </p:nvSpPr>
        <p:spPr>
          <a:xfrm>
            <a:off x="762000" y="890588"/>
            <a:ext cx="7620000" cy="1447800"/>
          </a:xfrm>
        </p:spPr>
        <p:txBody>
          <a:bodyPr/>
          <a:lstStyle/>
          <a:p>
            <a:pPr eaLnBrk="1" hangingPunct="1">
              <a:lnSpc>
                <a:spcPct val="80000"/>
              </a:lnSpc>
            </a:pPr>
            <a:r>
              <a:rPr lang="en-US" altLang="en-US" smtClean="0"/>
              <a:t>Estimate Changes in Fire Behavior Using ROS-Ratio</a:t>
            </a:r>
          </a:p>
        </p:txBody>
      </p:sp>
      <p:sp>
        <p:nvSpPr>
          <p:cNvPr id="59395" name="Rectangle 3"/>
          <p:cNvSpPr>
            <a:spLocks noGrp="1" noChangeArrowheads="1"/>
          </p:cNvSpPr>
          <p:nvPr>
            <p:ph type="body" idx="1"/>
          </p:nvPr>
        </p:nvSpPr>
        <p:spPr>
          <a:xfrm>
            <a:off x="685800" y="2613025"/>
            <a:ext cx="7924800" cy="3124200"/>
          </a:xfrm>
        </p:spPr>
        <p:txBody>
          <a:bodyPr/>
          <a:lstStyle/>
          <a:p>
            <a:pPr eaLnBrk="1" hangingPunct="1">
              <a:lnSpc>
                <a:spcPct val="90000"/>
              </a:lnSpc>
              <a:spcAft>
                <a:spcPct val="25000"/>
              </a:spcAft>
            </a:pPr>
            <a:r>
              <a:rPr lang="en-US" altLang="en-US" smtClean="0"/>
              <a:t>Obtain the magnitude of change in ROS (from a look-up table) using the changes in fuel type and wind speed.</a:t>
            </a:r>
          </a:p>
          <a:p>
            <a:pPr eaLnBrk="1" hangingPunct="1">
              <a:lnSpc>
                <a:spcPct val="90000"/>
              </a:lnSpc>
              <a:spcAft>
                <a:spcPct val="25000"/>
              </a:spcAft>
            </a:pPr>
            <a:r>
              <a:rPr lang="en-US" altLang="en-US" smtClean="0"/>
              <a:t>Estimate changes in flame length from the fuel and from the change in ROS.</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39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39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5"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9" name="Text Box 2"/>
          <p:cNvSpPr txBox="1">
            <a:spLocks noChangeArrowheads="1"/>
          </p:cNvSpPr>
          <p:nvPr/>
        </p:nvSpPr>
        <p:spPr bwMode="auto">
          <a:xfrm>
            <a:off x="0" y="425450"/>
            <a:ext cx="9144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a:r>
              <a:rPr lang="en-US" altLang="en-US" sz="3600" b="1">
                <a:solidFill>
                  <a:srgbClr val="000066"/>
                </a:solidFill>
                <a:latin typeface="Verdana" pitchFamily="34" charset="0"/>
              </a:rPr>
              <a:t>South Canyon Fire Site Overview</a:t>
            </a:r>
          </a:p>
        </p:txBody>
      </p:sp>
      <p:pic>
        <p:nvPicPr>
          <p:cNvPr id="137220" name="Picture 3" descr="So Cyn Overvi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066800"/>
            <a:ext cx="6329363" cy="52990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86372" name="Line 4"/>
          <p:cNvSpPr>
            <a:spLocks noChangeShapeType="1"/>
          </p:cNvSpPr>
          <p:nvPr/>
        </p:nvSpPr>
        <p:spPr bwMode="auto">
          <a:xfrm>
            <a:off x="5181600" y="2209800"/>
            <a:ext cx="2362200" cy="1981200"/>
          </a:xfrm>
          <a:prstGeom prst="line">
            <a:avLst/>
          </a:prstGeom>
          <a:noFill/>
          <a:ln w="57150">
            <a:solidFill>
              <a:srgbClr val="FF9933"/>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6373" name="Line 5"/>
          <p:cNvSpPr>
            <a:spLocks noChangeShapeType="1"/>
          </p:cNvSpPr>
          <p:nvPr/>
        </p:nvSpPr>
        <p:spPr bwMode="auto">
          <a:xfrm flipH="1" flipV="1">
            <a:off x="2209800" y="3124200"/>
            <a:ext cx="5410200" cy="2819400"/>
          </a:xfrm>
          <a:prstGeom prst="line">
            <a:avLst/>
          </a:prstGeom>
          <a:noFill/>
          <a:ln w="57150">
            <a:solidFill>
              <a:srgbClr val="FF9933"/>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8637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863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372" grpId="0" animBg="1"/>
      <p:bldP spid="18637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379" name="Picture 2" descr="bluegreen swirl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96388"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22" name="Text Box 6"/>
          <p:cNvSpPr txBox="1">
            <a:spLocks noChangeArrowheads="1"/>
          </p:cNvSpPr>
          <p:nvPr/>
        </p:nvSpPr>
        <p:spPr bwMode="auto">
          <a:xfrm>
            <a:off x="228600" y="3352800"/>
            <a:ext cx="2459038"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000" b="1" u="sng"/>
              <a:t>Observed conditions:</a:t>
            </a:r>
          </a:p>
          <a:p>
            <a:pPr eaLnBrk="1" hangingPunct="1"/>
            <a:r>
              <a:rPr lang="en-US" altLang="en-US" sz="1000" b="1"/>
              <a:t>July; drought; backing fire in litter</a:t>
            </a:r>
          </a:p>
          <a:p>
            <a:pPr eaLnBrk="1" hangingPunct="1"/>
            <a:endParaRPr lang="en-US" altLang="en-US" sz="1000" b="1"/>
          </a:p>
          <a:p>
            <a:pPr eaLnBrk="1" hangingPunct="1"/>
            <a:r>
              <a:rPr lang="en-US" altLang="en-US" sz="1000" b="1"/>
              <a:t>Light upslope wind; 20% RH</a:t>
            </a:r>
          </a:p>
          <a:p>
            <a:pPr eaLnBrk="1" hangingPunct="1"/>
            <a:endParaRPr lang="en-US" altLang="en-US" sz="1000" b="1"/>
          </a:p>
          <a:p>
            <a:pPr eaLnBrk="1" hangingPunct="1"/>
            <a:r>
              <a:rPr lang="en-US" altLang="en-US" sz="1000" b="1"/>
              <a:t>Fire may reach bottom this shift;  </a:t>
            </a:r>
          </a:p>
          <a:p>
            <a:pPr eaLnBrk="1" hangingPunct="1"/>
            <a:r>
              <a:rPr lang="en-US" altLang="en-US" sz="1000" b="1"/>
              <a:t>after 60 hour spread from top to </a:t>
            </a:r>
          </a:p>
          <a:p>
            <a:pPr eaLnBrk="1" hangingPunct="1"/>
            <a:r>
              <a:rPr lang="en-US" altLang="en-US" sz="1000" b="1"/>
              <a:t>bottom    </a:t>
            </a:r>
          </a:p>
        </p:txBody>
      </p:sp>
      <p:sp>
        <p:nvSpPr>
          <p:cNvPr id="188423" name="Text Box 7"/>
          <p:cNvSpPr txBox="1">
            <a:spLocks noChangeArrowheads="1"/>
          </p:cNvSpPr>
          <p:nvPr/>
        </p:nvSpPr>
        <p:spPr bwMode="auto">
          <a:xfrm>
            <a:off x="2514600" y="3352800"/>
            <a:ext cx="24384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000" b="1" u="sng"/>
              <a:t>Weather Forecast:</a:t>
            </a:r>
          </a:p>
          <a:p>
            <a:pPr eaLnBrk="1" hangingPunct="1"/>
            <a:r>
              <a:rPr lang="en-US" altLang="en-US" sz="1000" b="1"/>
              <a:t>Dry cold front predicted; WSW </a:t>
            </a:r>
          </a:p>
          <a:p>
            <a:pPr eaLnBrk="1" hangingPunct="1"/>
            <a:r>
              <a:rPr lang="en-US" altLang="en-US" sz="1000" b="1"/>
              <a:t>winds to 30 mph; RH 10%       </a:t>
            </a:r>
          </a:p>
        </p:txBody>
      </p:sp>
      <p:pic>
        <p:nvPicPr>
          <p:cNvPr id="139272" name="Picture 75" descr="So Cyn perimeter ma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152400"/>
            <a:ext cx="4876800" cy="3109913"/>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88503" name="Line 87"/>
          <p:cNvSpPr>
            <a:spLocks noChangeShapeType="1"/>
          </p:cNvSpPr>
          <p:nvPr/>
        </p:nvSpPr>
        <p:spPr bwMode="auto">
          <a:xfrm flipH="1" flipV="1">
            <a:off x="914400" y="2514600"/>
            <a:ext cx="2438400" cy="609600"/>
          </a:xfrm>
          <a:prstGeom prst="line">
            <a:avLst/>
          </a:prstGeom>
          <a:noFill/>
          <a:ln w="57150">
            <a:solidFill>
              <a:srgbClr val="FF99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8504" name="Line 88"/>
          <p:cNvSpPr>
            <a:spLocks noChangeShapeType="1"/>
          </p:cNvSpPr>
          <p:nvPr/>
        </p:nvSpPr>
        <p:spPr bwMode="auto">
          <a:xfrm flipV="1">
            <a:off x="1219200" y="1143000"/>
            <a:ext cx="3048000" cy="381000"/>
          </a:xfrm>
          <a:prstGeom prst="line">
            <a:avLst/>
          </a:prstGeom>
          <a:noFill/>
          <a:ln w="57150">
            <a:solidFill>
              <a:srgbClr val="FF9933"/>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8517" name="Text Box 101"/>
          <p:cNvSpPr txBox="1">
            <a:spLocks noChangeArrowheads="1"/>
          </p:cNvSpPr>
          <p:nvPr/>
        </p:nvSpPr>
        <p:spPr bwMode="auto">
          <a:xfrm>
            <a:off x="2438400" y="1600200"/>
            <a:ext cx="1306513" cy="314325"/>
          </a:xfrm>
          <a:prstGeom prst="rect">
            <a:avLst/>
          </a:prstGeom>
          <a:solidFill>
            <a:schemeClr val="bg1"/>
          </a:solidFill>
          <a:ln w="9525">
            <a:solidFill>
              <a:srgbClr val="FF9900"/>
            </a:solidFill>
            <a:miter lim="800000"/>
            <a:headEnd/>
            <a:tailEnd/>
          </a:ln>
          <a:effectLst/>
        </p:spPr>
        <p:txBody>
          <a:bodyPr wrap="none">
            <a:spAutoFit/>
          </a:bodyPr>
          <a:lstStyle/>
          <a:p>
            <a:pPr eaLnBrk="1" hangingPunct="1">
              <a:defRPr/>
            </a:pPr>
            <a:r>
              <a:rPr lang="en-US" sz="1400" b="1">
                <a:solidFill>
                  <a:srgbClr val="FF9900"/>
                </a:solidFill>
                <a:effectLst>
                  <a:outerShdw blurRad="38100" dist="38100" dir="2700000" algn="tl">
                    <a:srgbClr val="C0C0C0"/>
                  </a:outerShdw>
                </a:effectLst>
              </a:rPr>
              <a:t>Actual: 9 min</a:t>
            </a:r>
          </a:p>
        </p:txBody>
      </p:sp>
      <p:sp>
        <p:nvSpPr>
          <p:cNvPr id="188518" name="Text Box 102"/>
          <p:cNvSpPr txBox="1">
            <a:spLocks noChangeArrowheads="1"/>
          </p:cNvSpPr>
          <p:nvPr/>
        </p:nvSpPr>
        <p:spPr bwMode="auto">
          <a:xfrm rot="792197">
            <a:off x="1828800" y="2667000"/>
            <a:ext cx="715963" cy="314325"/>
          </a:xfrm>
          <a:prstGeom prst="rect">
            <a:avLst/>
          </a:prstGeom>
          <a:solidFill>
            <a:schemeClr val="bg1"/>
          </a:solidFill>
          <a:ln w="9525">
            <a:solidFill>
              <a:srgbClr val="FF9900"/>
            </a:solidFill>
            <a:miter lim="800000"/>
            <a:headEnd/>
            <a:tailEnd/>
          </a:ln>
          <a:effectLst/>
        </p:spPr>
        <p:txBody>
          <a:bodyPr wrap="none">
            <a:spAutoFit/>
          </a:bodyPr>
          <a:lstStyle/>
          <a:p>
            <a:pPr eaLnBrk="1" hangingPunct="1">
              <a:defRPr/>
            </a:pPr>
            <a:r>
              <a:rPr lang="en-US" sz="1400" b="1">
                <a:solidFill>
                  <a:srgbClr val="FF9900"/>
                </a:solidFill>
                <a:effectLst>
                  <a:outerShdw blurRad="38100" dist="38100" dir="2700000" algn="tl">
                    <a:srgbClr val="C0C0C0"/>
                  </a:outerShdw>
                </a:effectLst>
              </a:rPr>
              <a:t>60 hrs</a:t>
            </a:r>
          </a:p>
        </p:txBody>
      </p:sp>
      <p:sp>
        <p:nvSpPr>
          <p:cNvPr id="188519" name="Text Box 103"/>
          <p:cNvSpPr txBox="1">
            <a:spLocks noChangeArrowheads="1"/>
          </p:cNvSpPr>
          <p:nvPr/>
        </p:nvSpPr>
        <p:spPr bwMode="auto">
          <a:xfrm rot="-311350">
            <a:off x="2209800" y="1219200"/>
            <a:ext cx="760413" cy="314325"/>
          </a:xfrm>
          <a:prstGeom prst="rect">
            <a:avLst/>
          </a:prstGeom>
          <a:solidFill>
            <a:schemeClr val="bg1"/>
          </a:solidFill>
          <a:ln w="9525">
            <a:solidFill>
              <a:srgbClr val="FF9933"/>
            </a:solidFill>
            <a:miter lim="800000"/>
            <a:headEnd/>
            <a:tailEnd/>
          </a:ln>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400" b="1">
                <a:solidFill>
                  <a:srgbClr val="FF9933"/>
                </a:solidFill>
                <a:effectLst>
                  <a:outerShdw blurRad="38100" dist="38100" dir="2700000" algn="tl">
                    <a:srgbClr val="C0C0C0"/>
                  </a:outerShdw>
                </a:effectLst>
              </a:rPr>
              <a:t>7+ min</a:t>
            </a:r>
          </a:p>
        </p:txBody>
      </p:sp>
      <p:sp>
        <p:nvSpPr>
          <p:cNvPr id="139292" name="Freeform 104"/>
          <p:cNvSpPr>
            <a:spLocks/>
          </p:cNvSpPr>
          <p:nvPr/>
        </p:nvSpPr>
        <p:spPr bwMode="auto">
          <a:xfrm>
            <a:off x="76200" y="179388"/>
            <a:ext cx="2705100" cy="2544762"/>
          </a:xfrm>
          <a:custGeom>
            <a:avLst/>
            <a:gdLst>
              <a:gd name="T0" fmla="*/ 0 w 1704"/>
              <a:gd name="T1" fmla="*/ 2147483647 h 1603"/>
              <a:gd name="T2" fmla="*/ 209173802 w 1704"/>
              <a:gd name="T3" fmla="*/ 2147483647 h 1603"/>
              <a:gd name="T4" fmla="*/ 776208101 w 1704"/>
              <a:gd name="T5" fmla="*/ 2147483647 h 1603"/>
              <a:gd name="T6" fmla="*/ 1060986668 w 1704"/>
              <a:gd name="T7" fmla="*/ 2147483647 h 1603"/>
              <a:gd name="T8" fmla="*/ 1166831613 w 1704"/>
              <a:gd name="T9" fmla="*/ 2147483647 h 1603"/>
              <a:gd name="T10" fmla="*/ 1181952546 w 1704"/>
              <a:gd name="T11" fmla="*/ 2147483647 h 1603"/>
              <a:gd name="T12" fmla="*/ 1224795983 w 1704"/>
              <a:gd name="T13" fmla="*/ 2147483647 h 1603"/>
              <a:gd name="T14" fmla="*/ 1239916917 w 1704"/>
              <a:gd name="T15" fmla="*/ 2147483647 h 1603"/>
              <a:gd name="T16" fmla="*/ 1391126248 w 1704"/>
              <a:gd name="T17" fmla="*/ 2147483647 h 1603"/>
              <a:gd name="T18" fmla="*/ 1451609981 w 1704"/>
              <a:gd name="T19" fmla="*/ 2147483647 h 1603"/>
              <a:gd name="T20" fmla="*/ 1524695285 w 1704"/>
              <a:gd name="T21" fmla="*/ 2147483647 h 1603"/>
              <a:gd name="T22" fmla="*/ 1630541817 w 1704"/>
              <a:gd name="T23" fmla="*/ 2147483647 h 1603"/>
              <a:gd name="T24" fmla="*/ 1703625931 w 1704"/>
              <a:gd name="T25" fmla="*/ 2147483647 h 1603"/>
              <a:gd name="T26" fmla="*/ 1718746864 w 1704"/>
              <a:gd name="T27" fmla="*/ 2147483647 h 1603"/>
              <a:gd name="T28" fmla="*/ 1988404299 w 1704"/>
              <a:gd name="T29" fmla="*/ 1885076724 h 1603"/>
              <a:gd name="T30" fmla="*/ 2147483647 w 1704"/>
              <a:gd name="T31" fmla="*/ 1809472075 h 1603"/>
              <a:gd name="T32" fmla="*/ 2147483647 w 1704"/>
              <a:gd name="T33" fmla="*/ 1706144926 h 1603"/>
              <a:gd name="T34" fmla="*/ 2147483647 w 1704"/>
              <a:gd name="T35" fmla="*/ 1600298020 h 1603"/>
              <a:gd name="T36" fmla="*/ 2147483647 w 1704"/>
              <a:gd name="T37" fmla="*/ 1512093389 h 1603"/>
              <a:gd name="T38" fmla="*/ 2147483647 w 1704"/>
              <a:gd name="T39" fmla="*/ 1451609669 h 1603"/>
              <a:gd name="T40" fmla="*/ 2147483647 w 1704"/>
              <a:gd name="T41" fmla="*/ 1330642230 h 1603"/>
              <a:gd name="T42" fmla="*/ 2147483647 w 1704"/>
              <a:gd name="T43" fmla="*/ 1300400370 h 1603"/>
              <a:gd name="T44" fmla="*/ 2147483647 w 1704"/>
              <a:gd name="T45" fmla="*/ 1106347642 h 1603"/>
              <a:gd name="T46" fmla="*/ 2147483647 w 1704"/>
              <a:gd name="T47" fmla="*/ 927417432 h 1603"/>
              <a:gd name="T48" fmla="*/ 2147483647 w 1704"/>
              <a:gd name="T49" fmla="*/ 897175572 h 1603"/>
              <a:gd name="T50" fmla="*/ 2147483647 w 1704"/>
              <a:gd name="T51" fmla="*/ 836691853 h 1603"/>
              <a:gd name="T52" fmla="*/ 2147483647 w 1704"/>
              <a:gd name="T53" fmla="*/ 733364506 h 1603"/>
              <a:gd name="T54" fmla="*/ 2147483647 w 1704"/>
              <a:gd name="T55" fmla="*/ 672880786 h 1603"/>
              <a:gd name="T56" fmla="*/ 2147483647 w 1704"/>
              <a:gd name="T57" fmla="*/ 299897749 h 1603"/>
              <a:gd name="T58" fmla="*/ 2147483647 w 1704"/>
              <a:gd name="T59" fmla="*/ 60483744 h 1603"/>
              <a:gd name="T60" fmla="*/ 2147483647 w 1704"/>
              <a:gd name="T61" fmla="*/ 0 h 160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704"/>
              <a:gd name="T94" fmla="*/ 0 h 1603"/>
              <a:gd name="T95" fmla="*/ 1704 w 1704"/>
              <a:gd name="T96" fmla="*/ 1603 h 160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704" h="1603">
                <a:moveTo>
                  <a:pt x="0" y="1567"/>
                </a:moveTo>
                <a:cubicBezTo>
                  <a:pt x="33" y="1561"/>
                  <a:pt x="53" y="1548"/>
                  <a:pt x="83" y="1538"/>
                </a:cubicBezTo>
                <a:cubicBezTo>
                  <a:pt x="162" y="1547"/>
                  <a:pt x="228" y="1591"/>
                  <a:pt x="308" y="1603"/>
                </a:cubicBezTo>
                <a:cubicBezTo>
                  <a:pt x="346" y="1601"/>
                  <a:pt x="383" y="1600"/>
                  <a:pt x="421" y="1597"/>
                </a:cubicBezTo>
                <a:cubicBezTo>
                  <a:pt x="440" y="1595"/>
                  <a:pt x="463" y="1556"/>
                  <a:pt x="463" y="1556"/>
                </a:cubicBezTo>
                <a:cubicBezTo>
                  <a:pt x="465" y="1550"/>
                  <a:pt x="465" y="1543"/>
                  <a:pt x="469" y="1538"/>
                </a:cubicBezTo>
                <a:cubicBezTo>
                  <a:pt x="473" y="1532"/>
                  <a:pt x="483" y="1532"/>
                  <a:pt x="486" y="1526"/>
                </a:cubicBezTo>
                <a:cubicBezTo>
                  <a:pt x="491" y="1515"/>
                  <a:pt x="490" y="1502"/>
                  <a:pt x="492" y="1490"/>
                </a:cubicBezTo>
                <a:cubicBezTo>
                  <a:pt x="502" y="1442"/>
                  <a:pt x="507" y="1394"/>
                  <a:pt x="552" y="1366"/>
                </a:cubicBezTo>
                <a:cubicBezTo>
                  <a:pt x="566" y="1324"/>
                  <a:pt x="546" y="1371"/>
                  <a:pt x="576" y="1336"/>
                </a:cubicBezTo>
                <a:cubicBezTo>
                  <a:pt x="597" y="1312"/>
                  <a:pt x="597" y="1306"/>
                  <a:pt x="605" y="1282"/>
                </a:cubicBezTo>
                <a:cubicBezTo>
                  <a:pt x="608" y="1238"/>
                  <a:pt x="599" y="1136"/>
                  <a:pt x="647" y="1104"/>
                </a:cubicBezTo>
                <a:cubicBezTo>
                  <a:pt x="675" y="1064"/>
                  <a:pt x="667" y="1083"/>
                  <a:pt x="676" y="1051"/>
                </a:cubicBezTo>
                <a:cubicBezTo>
                  <a:pt x="678" y="1007"/>
                  <a:pt x="678" y="964"/>
                  <a:pt x="682" y="920"/>
                </a:cubicBezTo>
                <a:cubicBezTo>
                  <a:pt x="688" y="849"/>
                  <a:pt x="733" y="786"/>
                  <a:pt x="789" y="748"/>
                </a:cubicBezTo>
                <a:cubicBezTo>
                  <a:pt x="814" y="731"/>
                  <a:pt x="857" y="735"/>
                  <a:pt x="884" y="718"/>
                </a:cubicBezTo>
                <a:cubicBezTo>
                  <a:pt x="909" y="702"/>
                  <a:pt x="929" y="686"/>
                  <a:pt x="956" y="677"/>
                </a:cubicBezTo>
                <a:cubicBezTo>
                  <a:pt x="975" y="664"/>
                  <a:pt x="984" y="648"/>
                  <a:pt x="1003" y="635"/>
                </a:cubicBezTo>
                <a:cubicBezTo>
                  <a:pt x="1011" y="623"/>
                  <a:pt x="1019" y="612"/>
                  <a:pt x="1027" y="600"/>
                </a:cubicBezTo>
                <a:cubicBezTo>
                  <a:pt x="1035" y="588"/>
                  <a:pt x="1062" y="576"/>
                  <a:pt x="1062" y="576"/>
                </a:cubicBezTo>
                <a:cubicBezTo>
                  <a:pt x="1078" y="552"/>
                  <a:pt x="1102" y="545"/>
                  <a:pt x="1128" y="528"/>
                </a:cubicBezTo>
                <a:cubicBezTo>
                  <a:pt x="1134" y="524"/>
                  <a:pt x="1146" y="516"/>
                  <a:pt x="1146" y="516"/>
                </a:cubicBezTo>
                <a:cubicBezTo>
                  <a:pt x="1165" y="487"/>
                  <a:pt x="1169" y="451"/>
                  <a:pt x="1205" y="439"/>
                </a:cubicBezTo>
                <a:cubicBezTo>
                  <a:pt x="1231" y="399"/>
                  <a:pt x="1282" y="387"/>
                  <a:pt x="1324" y="368"/>
                </a:cubicBezTo>
                <a:cubicBezTo>
                  <a:pt x="1335" y="363"/>
                  <a:pt x="1347" y="360"/>
                  <a:pt x="1359" y="356"/>
                </a:cubicBezTo>
                <a:cubicBezTo>
                  <a:pt x="1373" y="351"/>
                  <a:pt x="1395" y="332"/>
                  <a:pt x="1395" y="332"/>
                </a:cubicBezTo>
                <a:cubicBezTo>
                  <a:pt x="1423" y="292"/>
                  <a:pt x="1406" y="301"/>
                  <a:pt x="1437" y="291"/>
                </a:cubicBezTo>
                <a:cubicBezTo>
                  <a:pt x="1449" y="283"/>
                  <a:pt x="1464" y="279"/>
                  <a:pt x="1472" y="267"/>
                </a:cubicBezTo>
                <a:cubicBezTo>
                  <a:pt x="1506" y="216"/>
                  <a:pt x="1538" y="151"/>
                  <a:pt x="1591" y="119"/>
                </a:cubicBezTo>
                <a:cubicBezTo>
                  <a:pt x="1607" y="72"/>
                  <a:pt x="1629" y="49"/>
                  <a:pt x="1668" y="24"/>
                </a:cubicBezTo>
                <a:cubicBezTo>
                  <a:pt x="1680" y="16"/>
                  <a:pt x="1704" y="0"/>
                  <a:pt x="1704" y="0"/>
                </a:cubicBezTo>
              </a:path>
            </a:pathLst>
          </a:custGeom>
          <a:noFill/>
          <a:ln w="57150">
            <a:solidFill>
              <a:srgbClr val="3399FF"/>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p>
        </p:txBody>
      </p:sp>
      <p:sp>
        <p:nvSpPr>
          <p:cNvPr id="139293" name="Freeform 105"/>
          <p:cNvSpPr>
            <a:spLocks/>
          </p:cNvSpPr>
          <p:nvPr/>
        </p:nvSpPr>
        <p:spPr bwMode="auto">
          <a:xfrm>
            <a:off x="3352800" y="179388"/>
            <a:ext cx="1539875" cy="3089275"/>
          </a:xfrm>
          <a:custGeom>
            <a:avLst/>
            <a:gdLst>
              <a:gd name="T0" fmla="*/ 20161251 w 970"/>
              <a:gd name="T1" fmla="*/ 2147483647 h 1946"/>
              <a:gd name="T2" fmla="*/ 50403125 w 970"/>
              <a:gd name="T3" fmla="*/ 2147483647 h 1946"/>
              <a:gd name="T4" fmla="*/ 138609402 w 970"/>
              <a:gd name="T5" fmla="*/ 2147483647 h 1946"/>
              <a:gd name="T6" fmla="*/ 168851270 w 970"/>
              <a:gd name="T7" fmla="*/ 2147483647 h 1946"/>
              <a:gd name="T8" fmla="*/ 259576921 w 970"/>
              <a:gd name="T9" fmla="*/ 2147483647 h 1946"/>
              <a:gd name="T10" fmla="*/ 289818789 w 970"/>
              <a:gd name="T11" fmla="*/ 2147483647 h 1946"/>
              <a:gd name="T12" fmla="*/ 408265309 w 970"/>
              <a:gd name="T13" fmla="*/ 2147483647 h 1946"/>
              <a:gd name="T14" fmla="*/ 753527521 w 970"/>
              <a:gd name="T15" fmla="*/ 2147483647 h 1946"/>
              <a:gd name="T16" fmla="*/ 887095174 w 970"/>
              <a:gd name="T17" fmla="*/ 2147483647 h 1946"/>
              <a:gd name="T18" fmla="*/ 932457975 w 970"/>
              <a:gd name="T19" fmla="*/ 2147483647 h 1946"/>
              <a:gd name="T20" fmla="*/ 962699842 w 970"/>
              <a:gd name="T21" fmla="*/ 2147483647 h 1946"/>
              <a:gd name="T22" fmla="*/ 1008062643 w 970"/>
              <a:gd name="T23" fmla="*/ 2147483647 h 1946"/>
              <a:gd name="T24" fmla="*/ 1068546378 w 970"/>
              <a:gd name="T25" fmla="*/ 2147483647 h 1946"/>
              <a:gd name="T26" fmla="*/ 1156752618 w 970"/>
              <a:gd name="T27" fmla="*/ 2147483647 h 1946"/>
              <a:gd name="T28" fmla="*/ 1232355699 w 970"/>
              <a:gd name="T29" fmla="*/ 2147483647 h 1946"/>
              <a:gd name="T30" fmla="*/ 1323082889 w 970"/>
              <a:gd name="T31" fmla="*/ 2147483647 h 1946"/>
              <a:gd name="T32" fmla="*/ 1426408475 w 970"/>
              <a:gd name="T33" fmla="*/ 1900198129 h 1946"/>
              <a:gd name="T34" fmla="*/ 1502013144 w 970"/>
              <a:gd name="T35" fmla="*/ 1766630675 h 1946"/>
              <a:gd name="T36" fmla="*/ 1665824449 w 970"/>
              <a:gd name="T37" fmla="*/ 1212196043 h 1946"/>
              <a:gd name="T38" fmla="*/ 1726308184 w 970"/>
              <a:gd name="T39" fmla="*/ 1076107639 h 1946"/>
              <a:gd name="T40" fmla="*/ 1801912853 w 970"/>
              <a:gd name="T41" fmla="*/ 957659532 h 1946"/>
              <a:gd name="T42" fmla="*/ 1950601240 w 970"/>
              <a:gd name="T43" fmla="*/ 748487211 h 1946"/>
              <a:gd name="T44" fmla="*/ 2011084975 w 970"/>
              <a:gd name="T45" fmla="*/ 672882542 h 1946"/>
              <a:gd name="T46" fmla="*/ 2069049348 w 970"/>
              <a:gd name="T47" fmla="*/ 597277874 h 1946"/>
              <a:gd name="T48" fmla="*/ 2129533083 w 970"/>
              <a:gd name="T49" fmla="*/ 524192567 h 1946"/>
              <a:gd name="T50" fmla="*/ 2144654016 w 970"/>
              <a:gd name="T51" fmla="*/ 478829766 h 1946"/>
              <a:gd name="T52" fmla="*/ 2147483647 w 970"/>
              <a:gd name="T53" fmla="*/ 388104064 h 1946"/>
              <a:gd name="T54" fmla="*/ 2147483647 w 970"/>
              <a:gd name="T55" fmla="*/ 209173809 h 1946"/>
              <a:gd name="T56" fmla="*/ 2147483647 w 970"/>
              <a:gd name="T57" fmla="*/ 0 h 194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970"/>
              <a:gd name="T88" fmla="*/ 0 h 1946"/>
              <a:gd name="T89" fmla="*/ 970 w 970"/>
              <a:gd name="T90" fmla="*/ 1946 h 194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970" h="1946">
                <a:moveTo>
                  <a:pt x="8" y="1918"/>
                </a:moveTo>
                <a:cubicBezTo>
                  <a:pt x="25" y="1868"/>
                  <a:pt x="0" y="1946"/>
                  <a:pt x="20" y="1835"/>
                </a:cubicBezTo>
                <a:cubicBezTo>
                  <a:pt x="26" y="1802"/>
                  <a:pt x="37" y="1791"/>
                  <a:pt x="55" y="1763"/>
                </a:cubicBezTo>
                <a:cubicBezTo>
                  <a:pt x="62" y="1753"/>
                  <a:pt x="60" y="1738"/>
                  <a:pt x="67" y="1728"/>
                </a:cubicBezTo>
                <a:cubicBezTo>
                  <a:pt x="97" y="1682"/>
                  <a:pt x="87" y="1705"/>
                  <a:pt x="103" y="1657"/>
                </a:cubicBezTo>
                <a:cubicBezTo>
                  <a:pt x="107" y="1645"/>
                  <a:pt x="115" y="1621"/>
                  <a:pt x="115" y="1621"/>
                </a:cubicBezTo>
                <a:cubicBezTo>
                  <a:pt x="120" y="1503"/>
                  <a:pt x="123" y="1378"/>
                  <a:pt x="162" y="1265"/>
                </a:cubicBezTo>
                <a:cubicBezTo>
                  <a:pt x="175" y="1227"/>
                  <a:pt x="263" y="1184"/>
                  <a:pt x="299" y="1164"/>
                </a:cubicBezTo>
                <a:cubicBezTo>
                  <a:pt x="314" y="1155"/>
                  <a:pt x="336" y="1139"/>
                  <a:pt x="352" y="1128"/>
                </a:cubicBezTo>
                <a:cubicBezTo>
                  <a:pt x="358" y="1124"/>
                  <a:pt x="370" y="1116"/>
                  <a:pt x="370" y="1116"/>
                </a:cubicBezTo>
                <a:cubicBezTo>
                  <a:pt x="374" y="1110"/>
                  <a:pt x="377" y="1103"/>
                  <a:pt x="382" y="1098"/>
                </a:cubicBezTo>
                <a:cubicBezTo>
                  <a:pt x="387" y="1093"/>
                  <a:pt x="396" y="1092"/>
                  <a:pt x="400" y="1087"/>
                </a:cubicBezTo>
                <a:cubicBezTo>
                  <a:pt x="436" y="1044"/>
                  <a:pt x="370" y="1093"/>
                  <a:pt x="424" y="1057"/>
                </a:cubicBezTo>
                <a:cubicBezTo>
                  <a:pt x="432" y="1032"/>
                  <a:pt x="444" y="1007"/>
                  <a:pt x="459" y="986"/>
                </a:cubicBezTo>
                <a:cubicBezTo>
                  <a:pt x="470" y="954"/>
                  <a:pt x="461" y="973"/>
                  <a:pt x="489" y="932"/>
                </a:cubicBezTo>
                <a:cubicBezTo>
                  <a:pt x="503" y="911"/>
                  <a:pt x="510" y="883"/>
                  <a:pt x="525" y="861"/>
                </a:cubicBezTo>
                <a:cubicBezTo>
                  <a:pt x="535" y="824"/>
                  <a:pt x="554" y="791"/>
                  <a:pt x="566" y="754"/>
                </a:cubicBezTo>
                <a:cubicBezTo>
                  <a:pt x="572" y="735"/>
                  <a:pt x="596" y="701"/>
                  <a:pt x="596" y="701"/>
                </a:cubicBezTo>
                <a:cubicBezTo>
                  <a:pt x="620" y="628"/>
                  <a:pt x="637" y="554"/>
                  <a:pt x="661" y="481"/>
                </a:cubicBezTo>
                <a:cubicBezTo>
                  <a:pt x="668" y="460"/>
                  <a:pt x="676" y="446"/>
                  <a:pt x="685" y="427"/>
                </a:cubicBezTo>
                <a:cubicBezTo>
                  <a:pt x="706" y="381"/>
                  <a:pt x="683" y="401"/>
                  <a:pt x="715" y="380"/>
                </a:cubicBezTo>
                <a:cubicBezTo>
                  <a:pt x="725" y="346"/>
                  <a:pt x="745" y="316"/>
                  <a:pt x="774" y="297"/>
                </a:cubicBezTo>
                <a:cubicBezTo>
                  <a:pt x="789" y="252"/>
                  <a:pt x="767" y="306"/>
                  <a:pt x="798" y="267"/>
                </a:cubicBezTo>
                <a:cubicBezTo>
                  <a:pt x="833" y="224"/>
                  <a:pt x="770" y="273"/>
                  <a:pt x="821" y="237"/>
                </a:cubicBezTo>
                <a:cubicBezTo>
                  <a:pt x="836" y="193"/>
                  <a:pt x="814" y="247"/>
                  <a:pt x="845" y="208"/>
                </a:cubicBezTo>
                <a:cubicBezTo>
                  <a:pt x="849" y="203"/>
                  <a:pt x="848" y="196"/>
                  <a:pt x="851" y="190"/>
                </a:cubicBezTo>
                <a:cubicBezTo>
                  <a:pt x="858" y="177"/>
                  <a:pt x="870" y="168"/>
                  <a:pt x="875" y="154"/>
                </a:cubicBezTo>
                <a:cubicBezTo>
                  <a:pt x="884" y="127"/>
                  <a:pt x="907" y="109"/>
                  <a:pt x="916" y="83"/>
                </a:cubicBezTo>
                <a:cubicBezTo>
                  <a:pt x="926" y="52"/>
                  <a:pt x="947" y="23"/>
                  <a:pt x="970" y="0"/>
                </a:cubicBezTo>
              </a:path>
            </a:pathLst>
          </a:custGeom>
          <a:noFill/>
          <a:ln w="57150">
            <a:solidFill>
              <a:srgbClr val="80008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p>
        </p:txBody>
      </p:sp>
      <p:sp>
        <p:nvSpPr>
          <p:cNvPr id="188522" name="Text Box 106"/>
          <p:cNvSpPr txBox="1">
            <a:spLocks noChangeArrowheads="1"/>
          </p:cNvSpPr>
          <p:nvPr/>
        </p:nvSpPr>
        <p:spPr bwMode="auto">
          <a:xfrm rot="-3774267">
            <a:off x="3854451" y="1776412"/>
            <a:ext cx="685800" cy="314325"/>
          </a:xfrm>
          <a:prstGeom prst="rect">
            <a:avLst/>
          </a:prstGeom>
          <a:solidFill>
            <a:schemeClr val="bg1"/>
          </a:solidFill>
          <a:ln w="9525">
            <a:solidFill>
              <a:srgbClr val="800080"/>
            </a:solidFill>
            <a:miter lim="800000"/>
            <a:headEnd/>
            <a:tailEnd/>
          </a:ln>
          <a:effectLst/>
        </p:spPr>
        <p:txBody>
          <a:bodyPr wrap="none">
            <a:spAutoFit/>
          </a:bodyPr>
          <a:lstStyle/>
          <a:p>
            <a:pPr eaLnBrk="1" hangingPunct="1">
              <a:defRPr/>
            </a:pPr>
            <a:r>
              <a:rPr lang="en-US" sz="1400" b="1">
                <a:solidFill>
                  <a:srgbClr val="800080"/>
                </a:solidFill>
                <a:effectLst>
                  <a:outerShdw blurRad="38100" dist="38100" dir="2700000" algn="tl">
                    <a:srgbClr val="C0C0C0"/>
                  </a:outerShdw>
                </a:effectLst>
              </a:rPr>
              <a:t>Ridge</a:t>
            </a:r>
          </a:p>
        </p:txBody>
      </p:sp>
      <p:sp>
        <p:nvSpPr>
          <p:cNvPr id="188523" name="Text Box 107"/>
          <p:cNvSpPr txBox="1">
            <a:spLocks noChangeArrowheads="1"/>
          </p:cNvSpPr>
          <p:nvPr/>
        </p:nvSpPr>
        <p:spPr bwMode="auto">
          <a:xfrm rot="-22321642">
            <a:off x="228600" y="2743200"/>
            <a:ext cx="796925" cy="314325"/>
          </a:xfrm>
          <a:prstGeom prst="rect">
            <a:avLst/>
          </a:prstGeom>
          <a:solidFill>
            <a:schemeClr val="bg1"/>
          </a:solidFill>
          <a:ln w="9525">
            <a:solidFill>
              <a:srgbClr val="3399FF"/>
            </a:solidFill>
            <a:miter lim="800000"/>
            <a:headEnd/>
            <a:tailEnd/>
          </a:ln>
          <a:effectLst/>
        </p:spPr>
        <p:txBody>
          <a:bodyPr wrap="none">
            <a:spAutoFit/>
          </a:bodyPr>
          <a:lstStyle/>
          <a:p>
            <a:pPr eaLnBrk="1" hangingPunct="1">
              <a:defRPr/>
            </a:pPr>
            <a:r>
              <a:rPr lang="en-US" sz="1400" b="1">
                <a:solidFill>
                  <a:srgbClr val="3399FF"/>
                </a:solidFill>
                <a:effectLst>
                  <a:outerShdw blurRad="38100" dist="38100" dir="2700000" algn="tl">
                    <a:srgbClr val="C0C0C0"/>
                  </a:outerShdw>
                </a:effectLst>
              </a:rPr>
              <a:t>Stream</a:t>
            </a:r>
          </a:p>
        </p:txBody>
      </p:sp>
      <p:sp>
        <p:nvSpPr>
          <p:cNvPr id="188524" name="Text Box 108"/>
          <p:cNvSpPr txBox="1">
            <a:spLocks noChangeArrowheads="1"/>
          </p:cNvSpPr>
          <p:nvPr/>
        </p:nvSpPr>
        <p:spPr bwMode="auto">
          <a:xfrm>
            <a:off x="381000" y="5562600"/>
            <a:ext cx="4291013" cy="1155700"/>
          </a:xfrm>
          <a:prstGeom prst="rect">
            <a:avLst/>
          </a:prstGeom>
          <a:solidFill>
            <a:srgbClr val="CC6600"/>
          </a:solidFill>
          <a:ln w="9525">
            <a:noFill/>
            <a:miter lim="800000"/>
            <a:headEnd/>
            <a:tailEnd/>
          </a:ln>
          <a:effec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400" b="1">
                <a:solidFill>
                  <a:srgbClr val="FFFF00"/>
                </a:solidFill>
              </a:rPr>
              <a:t>Crown fire indicators:</a:t>
            </a:r>
          </a:p>
          <a:p>
            <a:pPr eaLnBrk="1" hangingPunct="1"/>
            <a:r>
              <a:rPr lang="en-US" altLang="en-US" sz="1400" b="1">
                <a:solidFill>
                  <a:srgbClr val="FFFF99"/>
                </a:solidFill>
              </a:rPr>
              <a:t>-  Seasonal drought plus overall drought</a:t>
            </a:r>
          </a:p>
          <a:p>
            <a:pPr eaLnBrk="1" hangingPunct="1"/>
            <a:r>
              <a:rPr lang="en-US" altLang="en-US" sz="1400" b="1">
                <a:solidFill>
                  <a:srgbClr val="FFFF99"/>
                </a:solidFill>
              </a:rPr>
              <a:t>-  RH below 20%</a:t>
            </a:r>
          </a:p>
          <a:p>
            <a:pPr eaLnBrk="1" hangingPunct="1"/>
            <a:r>
              <a:rPr lang="en-US" altLang="en-US" sz="1400" b="1">
                <a:solidFill>
                  <a:srgbClr val="FFFF99"/>
                </a:solidFill>
              </a:rPr>
              <a:t>-  Backing fire causes torchouts</a:t>
            </a:r>
          </a:p>
          <a:p>
            <a:pPr eaLnBrk="1" hangingPunct="1"/>
            <a:r>
              <a:rPr lang="en-US" altLang="en-US" sz="1400" b="1">
                <a:solidFill>
                  <a:srgbClr val="FFFF99"/>
                </a:solidFill>
              </a:rPr>
              <a:t>-  Crown fire &amp;/or torching on this or nearby fires</a:t>
            </a:r>
          </a:p>
        </p:txBody>
      </p:sp>
      <p:grpSp>
        <p:nvGrpSpPr>
          <p:cNvPr id="8" name="Group 109"/>
          <p:cNvGrpSpPr>
            <a:grpSpLocks/>
          </p:cNvGrpSpPr>
          <p:nvPr/>
        </p:nvGrpSpPr>
        <p:grpSpPr bwMode="auto">
          <a:xfrm>
            <a:off x="152400" y="1600200"/>
            <a:ext cx="4724400" cy="3670300"/>
            <a:chOff x="96" y="1008"/>
            <a:chExt cx="2976" cy="2312"/>
          </a:xfrm>
        </p:grpSpPr>
        <p:sp>
          <p:nvSpPr>
            <p:cNvPr id="139299" name="Text Box 110"/>
            <p:cNvSpPr txBox="1">
              <a:spLocks noChangeArrowheads="1"/>
            </p:cNvSpPr>
            <p:nvPr/>
          </p:nvSpPr>
          <p:spPr bwMode="auto">
            <a:xfrm>
              <a:off x="96" y="3024"/>
              <a:ext cx="2976" cy="296"/>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t>What will happen if the fire moves up the drainage, pushed by prefrontal winds of 30 mph? </a:t>
              </a:r>
            </a:p>
          </p:txBody>
        </p:sp>
        <p:sp>
          <p:nvSpPr>
            <p:cNvPr id="139300" name="AutoShape 111"/>
            <p:cNvSpPr>
              <a:spLocks noChangeArrowheads="1"/>
            </p:cNvSpPr>
            <p:nvPr/>
          </p:nvSpPr>
          <p:spPr bwMode="auto">
            <a:xfrm rot="-887552">
              <a:off x="96" y="1008"/>
              <a:ext cx="615" cy="306"/>
            </a:xfrm>
            <a:prstGeom prst="rightArrow">
              <a:avLst>
                <a:gd name="adj1" fmla="val 50000"/>
                <a:gd name="adj2" fmla="val 50245"/>
              </a:avLst>
            </a:prstGeom>
            <a:solidFill>
              <a:srgbClr val="3399FF">
                <a:alpha val="79999"/>
              </a:srgbClr>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p>
          </p:txBody>
        </p:sp>
      </p:grpSp>
      <p:pic>
        <p:nvPicPr>
          <p:cNvPr id="139381" name="Picture 117" descr="Field-Guide-21sep0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43488" y="285750"/>
            <a:ext cx="4111625"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6" name="Slide Number Placeholder 3"/>
          <p:cNvSpPr>
            <a:spLocks noGrp="1"/>
          </p:cNvSpPr>
          <p:nvPr>
            <p:ph type="sldNum" sz="quarter" idx="4294967295"/>
          </p:nvPr>
        </p:nvSpPr>
        <p:spPr bwMode="auto">
          <a:xfrm>
            <a:off x="7975600" y="6629400"/>
            <a:ext cx="1168400" cy="228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r"/>
            <a:r>
              <a:rPr lang="en-US" altLang="en-US" sz="1000"/>
              <a:t>12-</a:t>
            </a:r>
            <a:fld id="{4A5A3531-83E7-4DF6-ADD5-93B51BC91223}" type="slidenum">
              <a:rPr lang="en-US" altLang="en-US" sz="1000"/>
              <a:pPr algn="r"/>
              <a:t>142</a:t>
            </a:fld>
            <a:r>
              <a:rPr lang="en-US" altLang="en-US" sz="1000"/>
              <a:t>-S290-EP</a:t>
            </a:r>
          </a:p>
        </p:txBody>
      </p:sp>
      <p:sp>
        <p:nvSpPr>
          <p:cNvPr id="188490" name="Text Box 74"/>
          <p:cNvSpPr txBox="1">
            <a:spLocks noChangeArrowheads="1"/>
          </p:cNvSpPr>
          <p:nvPr/>
        </p:nvSpPr>
        <p:spPr bwMode="auto">
          <a:xfrm>
            <a:off x="5822950" y="1979613"/>
            <a:ext cx="26939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solidFill>
                  <a:srgbClr val="000066"/>
                </a:solidFill>
              </a:rPr>
              <a:t>CFP; litter to crown; wind increase</a:t>
            </a:r>
          </a:p>
        </p:txBody>
      </p:sp>
      <p:sp>
        <p:nvSpPr>
          <p:cNvPr id="139306" name="Freeform 77"/>
          <p:cNvSpPr>
            <a:spLocks/>
          </p:cNvSpPr>
          <p:nvPr/>
        </p:nvSpPr>
        <p:spPr bwMode="auto">
          <a:xfrm>
            <a:off x="5465763" y="1144588"/>
            <a:ext cx="1143000" cy="698500"/>
          </a:xfrm>
          <a:custGeom>
            <a:avLst/>
            <a:gdLst>
              <a:gd name="T0" fmla="*/ 1128 w 1128"/>
              <a:gd name="T1" fmla="*/ 30 h 689"/>
              <a:gd name="T2" fmla="*/ 1111 w 1128"/>
              <a:gd name="T3" fmla="*/ 24 h 689"/>
              <a:gd name="T4" fmla="*/ 1093 w 1128"/>
              <a:gd name="T5" fmla="*/ 12 h 689"/>
              <a:gd name="T6" fmla="*/ 1057 w 1128"/>
              <a:gd name="T7" fmla="*/ 0 h 689"/>
              <a:gd name="T8" fmla="*/ 944 w 1128"/>
              <a:gd name="T9" fmla="*/ 18 h 689"/>
              <a:gd name="T10" fmla="*/ 879 w 1128"/>
              <a:gd name="T11" fmla="*/ 77 h 689"/>
              <a:gd name="T12" fmla="*/ 867 w 1128"/>
              <a:gd name="T13" fmla="*/ 95 h 689"/>
              <a:gd name="T14" fmla="*/ 849 w 1128"/>
              <a:gd name="T15" fmla="*/ 101 h 689"/>
              <a:gd name="T16" fmla="*/ 843 w 1128"/>
              <a:gd name="T17" fmla="*/ 119 h 689"/>
              <a:gd name="T18" fmla="*/ 826 w 1128"/>
              <a:gd name="T19" fmla="*/ 131 h 689"/>
              <a:gd name="T20" fmla="*/ 766 w 1128"/>
              <a:gd name="T21" fmla="*/ 184 h 689"/>
              <a:gd name="T22" fmla="*/ 701 w 1128"/>
              <a:gd name="T23" fmla="*/ 238 h 689"/>
              <a:gd name="T24" fmla="*/ 671 w 1128"/>
              <a:gd name="T25" fmla="*/ 261 h 689"/>
              <a:gd name="T26" fmla="*/ 641 w 1128"/>
              <a:gd name="T27" fmla="*/ 285 h 689"/>
              <a:gd name="T28" fmla="*/ 600 w 1128"/>
              <a:gd name="T29" fmla="*/ 321 h 689"/>
              <a:gd name="T30" fmla="*/ 487 w 1128"/>
              <a:gd name="T31" fmla="*/ 428 h 689"/>
              <a:gd name="T32" fmla="*/ 440 w 1128"/>
              <a:gd name="T33" fmla="*/ 463 h 689"/>
              <a:gd name="T34" fmla="*/ 410 w 1128"/>
              <a:gd name="T35" fmla="*/ 487 h 689"/>
              <a:gd name="T36" fmla="*/ 398 w 1128"/>
              <a:gd name="T37" fmla="*/ 505 h 689"/>
              <a:gd name="T38" fmla="*/ 327 w 1128"/>
              <a:gd name="T39" fmla="*/ 552 h 689"/>
              <a:gd name="T40" fmla="*/ 256 w 1128"/>
              <a:gd name="T41" fmla="*/ 606 h 689"/>
              <a:gd name="T42" fmla="*/ 166 w 1128"/>
              <a:gd name="T43" fmla="*/ 653 h 689"/>
              <a:gd name="T44" fmla="*/ 113 w 1128"/>
              <a:gd name="T45" fmla="*/ 677 h 689"/>
              <a:gd name="T46" fmla="*/ 77 w 1128"/>
              <a:gd name="T47" fmla="*/ 689 h 689"/>
              <a:gd name="T48" fmla="*/ 42 w 1128"/>
              <a:gd name="T49" fmla="*/ 683 h 689"/>
              <a:gd name="T50" fmla="*/ 0 w 1128"/>
              <a:gd name="T51" fmla="*/ 647 h 68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28"/>
              <a:gd name="T79" fmla="*/ 0 h 689"/>
              <a:gd name="T80" fmla="*/ 1128 w 1128"/>
              <a:gd name="T81" fmla="*/ 689 h 68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28" h="689">
                <a:moveTo>
                  <a:pt x="1128" y="30"/>
                </a:moveTo>
                <a:cubicBezTo>
                  <a:pt x="1122" y="28"/>
                  <a:pt x="1116" y="27"/>
                  <a:pt x="1111" y="24"/>
                </a:cubicBezTo>
                <a:cubicBezTo>
                  <a:pt x="1105" y="21"/>
                  <a:pt x="1100" y="15"/>
                  <a:pt x="1093" y="12"/>
                </a:cubicBezTo>
                <a:cubicBezTo>
                  <a:pt x="1081" y="7"/>
                  <a:pt x="1057" y="0"/>
                  <a:pt x="1057" y="0"/>
                </a:cubicBezTo>
                <a:cubicBezTo>
                  <a:pt x="1012" y="4"/>
                  <a:pt x="984" y="5"/>
                  <a:pt x="944" y="18"/>
                </a:cubicBezTo>
                <a:cubicBezTo>
                  <a:pt x="928" y="42"/>
                  <a:pt x="904" y="62"/>
                  <a:pt x="879" y="77"/>
                </a:cubicBezTo>
                <a:cubicBezTo>
                  <a:pt x="875" y="83"/>
                  <a:pt x="873" y="90"/>
                  <a:pt x="867" y="95"/>
                </a:cubicBezTo>
                <a:cubicBezTo>
                  <a:pt x="862" y="99"/>
                  <a:pt x="853" y="97"/>
                  <a:pt x="849" y="101"/>
                </a:cubicBezTo>
                <a:cubicBezTo>
                  <a:pt x="845" y="105"/>
                  <a:pt x="847" y="114"/>
                  <a:pt x="843" y="119"/>
                </a:cubicBezTo>
                <a:cubicBezTo>
                  <a:pt x="839" y="125"/>
                  <a:pt x="832" y="127"/>
                  <a:pt x="826" y="131"/>
                </a:cubicBezTo>
                <a:cubicBezTo>
                  <a:pt x="812" y="152"/>
                  <a:pt x="790" y="176"/>
                  <a:pt x="766" y="184"/>
                </a:cubicBezTo>
                <a:cubicBezTo>
                  <a:pt x="754" y="203"/>
                  <a:pt x="721" y="225"/>
                  <a:pt x="701" y="238"/>
                </a:cubicBezTo>
                <a:cubicBezTo>
                  <a:pt x="666" y="290"/>
                  <a:pt x="713" y="229"/>
                  <a:pt x="671" y="261"/>
                </a:cubicBezTo>
                <a:cubicBezTo>
                  <a:pt x="629" y="293"/>
                  <a:pt x="689" y="269"/>
                  <a:pt x="641" y="285"/>
                </a:cubicBezTo>
                <a:cubicBezTo>
                  <a:pt x="620" y="300"/>
                  <a:pt x="625" y="313"/>
                  <a:pt x="600" y="321"/>
                </a:cubicBezTo>
                <a:cubicBezTo>
                  <a:pt x="576" y="357"/>
                  <a:pt x="523" y="404"/>
                  <a:pt x="487" y="428"/>
                </a:cubicBezTo>
                <a:cubicBezTo>
                  <a:pt x="473" y="449"/>
                  <a:pt x="461" y="449"/>
                  <a:pt x="440" y="463"/>
                </a:cubicBezTo>
                <a:cubicBezTo>
                  <a:pt x="406" y="515"/>
                  <a:pt x="451" y="454"/>
                  <a:pt x="410" y="487"/>
                </a:cubicBezTo>
                <a:cubicBezTo>
                  <a:pt x="404" y="492"/>
                  <a:pt x="403" y="500"/>
                  <a:pt x="398" y="505"/>
                </a:cubicBezTo>
                <a:cubicBezTo>
                  <a:pt x="383" y="518"/>
                  <a:pt x="346" y="547"/>
                  <a:pt x="327" y="552"/>
                </a:cubicBezTo>
                <a:cubicBezTo>
                  <a:pt x="302" y="569"/>
                  <a:pt x="281" y="589"/>
                  <a:pt x="256" y="606"/>
                </a:cubicBezTo>
                <a:cubicBezTo>
                  <a:pt x="229" y="625"/>
                  <a:pt x="194" y="633"/>
                  <a:pt x="166" y="653"/>
                </a:cubicBezTo>
                <a:cubicBezTo>
                  <a:pt x="139" y="672"/>
                  <a:pt x="156" y="663"/>
                  <a:pt x="113" y="677"/>
                </a:cubicBezTo>
                <a:cubicBezTo>
                  <a:pt x="101" y="681"/>
                  <a:pt x="77" y="689"/>
                  <a:pt x="77" y="689"/>
                </a:cubicBezTo>
                <a:cubicBezTo>
                  <a:pt x="65" y="687"/>
                  <a:pt x="53" y="687"/>
                  <a:pt x="42" y="683"/>
                </a:cubicBezTo>
                <a:cubicBezTo>
                  <a:pt x="21" y="676"/>
                  <a:pt x="19" y="656"/>
                  <a:pt x="0" y="647"/>
                </a:cubicBezTo>
              </a:path>
            </a:pathLst>
          </a:custGeom>
          <a:noFill/>
          <a:ln w="19050">
            <a:solidFill>
              <a:srgbClr val="000066"/>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solidFill>
                <a:srgbClr val="000066"/>
              </a:solidFill>
            </a:endParaRPr>
          </a:p>
        </p:txBody>
      </p:sp>
      <p:sp>
        <p:nvSpPr>
          <p:cNvPr id="139307" name="Freeform 78"/>
          <p:cNvSpPr>
            <a:spLocks/>
          </p:cNvSpPr>
          <p:nvPr/>
        </p:nvSpPr>
        <p:spPr bwMode="auto">
          <a:xfrm>
            <a:off x="5707063" y="1584325"/>
            <a:ext cx="190500" cy="180975"/>
          </a:xfrm>
          <a:custGeom>
            <a:avLst/>
            <a:gdLst>
              <a:gd name="T0" fmla="*/ 0 w 188"/>
              <a:gd name="T1" fmla="*/ 178 h 178"/>
              <a:gd name="T2" fmla="*/ 41 w 188"/>
              <a:gd name="T3" fmla="*/ 113 h 178"/>
              <a:gd name="T4" fmla="*/ 59 w 188"/>
              <a:gd name="T5" fmla="*/ 77 h 178"/>
              <a:gd name="T6" fmla="*/ 71 w 188"/>
              <a:gd name="T7" fmla="*/ 113 h 178"/>
              <a:gd name="T8" fmla="*/ 101 w 188"/>
              <a:gd name="T9" fmla="*/ 59 h 178"/>
              <a:gd name="T10" fmla="*/ 113 w 188"/>
              <a:gd name="T11" fmla="*/ 41 h 178"/>
              <a:gd name="T12" fmla="*/ 124 w 188"/>
              <a:gd name="T13" fmla="*/ 6 h 178"/>
              <a:gd name="T14" fmla="*/ 130 w 188"/>
              <a:gd name="T15" fmla="*/ 23 h 178"/>
              <a:gd name="T16" fmla="*/ 136 w 188"/>
              <a:gd name="T17" fmla="*/ 53 h 178"/>
              <a:gd name="T18" fmla="*/ 166 w 188"/>
              <a:gd name="T19" fmla="*/ 0 h 178"/>
              <a:gd name="T20" fmla="*/ 160 w 188"/>
              <a:gd name="T21" fmla="*/ 47 h 178"/>
              <a:gd name="T22" fmla="*/ 95 w 188"/>
              <a:gd name="T23" fmla="*/ 118 h 178"/>
              <a:gd name="T24" fmla="*/ 0 w 188"/>
              <a:gd name="T25" fmla="*/ 178 h 1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8"/>
              <a:gd name="T40" fmla="*/ 0 h 178"/>
              <a:gd name="T41" fmla="*/ 188 w 188"/>
              <a:gd name="T42" fmla="*/ 178 h 17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8" h="178">
                <a:moveTo>
                  <a:pt x="0" y="178"/>
                </a:moveTo>
                <a:cubicBezTo>
                  <a:pt x="25" y="161"/>
                  <a:pt x="24" y="137"/>
                  <a:pt x="41" y="113"/>
                </a:cubicBezTo>
                <a:cubicBezTo>
                  <a:pt x="41" y="113"/>
                  <a:pt x="53" y="72"/>
                  <a:pt x="59" y="77"/>
                </a:cubicBezTo>
                <a:cubicBezTo>
                  <a:pt x="69" y="85"/>
                  <a:pt x="71" y="113"/>
                  <a:pt x="71" y="113"/>
                </a:cubicBezTo>
                <a:cubicBezTo>
                  <a:pt x="82" y="81"/>
                  <a:pt x="73" y="100"/>
                  <a:pt x="101" y="59"/>
                </a:cubicBezTo>
                <a:cubicBezTo>
                  <a:pt x="105" y="53"/>
                  <a:pt x="113" y="41"/>
                  <a:pt x="113" y="41"/>
                </a:cubicBezTo>
                <a:cubicBezTo>
                  <a:pt x="113" y="41"/>
                  <a:pt x="122" y="6"/>
                  <a:pt x="124" y="6"/>
                </a:cubicBezTo>
                <a:cubicBezTo>
                  <a:pt x="130" y="6"/>
                  <a:pt x="129" y="17"/>
                  <a:pt x="130" y="23"/>
                </a:cubicBezTo>
                <a:cubicBezTo>
                  <a:pt x="133" y="33"/>
                  <a:pt x="134" y="43"/>
                  <a:pt x="136" y="53"/>
                </a:cubicBezTo>
                <a:cubicBezTo>
                  <a:pt x="164" y="13"/>
                  <a:pt x="156" y="31"/>
                  <a:pt x="166" y="0"/>
                </a:cubicBezTo>
                <a:cubicBezTo>
                  <a:pt x="180" y="42"/>
                  <a:pt x="188" y="28"/>
                  <a:pt x="160" y="47"/>
                </a:cubicBezTo>
                <a:cubicBezTo>
                  <a:pt x="139" y="79"/>
                  <a:pt x="136" y="107"/>
                  <a:pt x="95" y="118"/>
                </a:cubicBezTo>
                <a:cubicBezTo>
                  <a:pt x="71" y="155"/>
                  <a:pt x="24" y="142"/>
                  <a:pt x="0" y="178"/>
                </a:cubicBezTo>
                <a:close/>
              </a:path>
            </a:pathLst>
          </a:custGeom>
          <a:solidFill>
            <a:srgbClr val="000066"/>
          </a:solidFill>
          <a:ln w="9525">
            <a:solidFill>
              <a:srgbClr val="000066"/>
            </a:solidFill>
            <a:round/>
            <a:headEnd/>
            <a:tailEnd/>
          </a:ln>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solidFill>
                <a:srgbClr val="000066"/>
              </a:solidFill>
            </a:endParaRPr>
          </a:p>
        </p:txBody>
      </p:sp>
      <p:sp>
        <p:nvSpPr>
          <p:cNvPr id="139308" name="Text Box 79"/>
          <p:cNvSpPr txBox="1">
            <a:spLocks noChangeArrowheads="1"/>
          </p:cNvSpPr>
          <p:nvPr/>
        </p:nvSpPr>
        <p:spPr bwMode="auto">
          <a:xfrm rot="-2471156">
            <a:off x="5592763" y="1309688"/>
            <a:ext cx="15128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400" b="1">
                <a:solidFill>
                  <a:srgbClr val="000066"/>
                </a:solidFill>
                <a:latin typeface="Bradley Hand ITC" pitchFamily="66" charset="0"/>
              </a:rPr>
              <a:t>backing litter fire</a:t>
            </a:r>
          </a:p>
        </p:txBody>
      </p:sp>
      <p:sp>
        <p:nvSpPr>
          <p:cNvPr id="139309" name="Text Box 80"/>
          <p:cNvSpPr txBox="1">
            <a:spLocks noChangeArrowheads="1"/>
          </p:cNvSpPr>
          <p:nvPr/>
        </p:nvSpPr>
        <p:spPr bwMode="auto">
          <a:xfrm>
            <a:off x="6115050" y="1654175"/>
            <a:ext cx="8048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800" b="1">
                <a:solidFill>
                  <a:srgbClr val="000066"/>
                </a:solidFill>
                <a:latin typeface="Bradley Hand ITC" pitchFamily="66" charset="0"/>
              </a:rPr>
              <a:t>60 hrs</a:t>
            </a:r>
          </a:p>
        </p:txBody>
      </p:sp>
      <p:sp>
        <p:nvSpPr>
          <p:cNvPr id="139301" name="Freeform 82"/>
          <p:cNvSpPr>
            <a:spLocks/>
          </p:cNvSpPr>
          <p:nvPr/>
        </p:nvSpPr>
        <p:spPr bwMode="auto">
          <a:xfrm>
            <a:off x="7226300" y="1071563"/>
            <a:ext cx="1593850" cy="828675"/>
          </a:xfrm>
          <a:custGeom>
            <a:avLst/>
            <a:gdLst>
              <a:gd name="T0" fmla="*/ 0 w 1141"/>
              <a:gd name="T1" fmla="*/ 563 h 593"/>
              <a:gd name="T2" fmla="*/ 48 w 1141"/>
              <a:gd name="T3" fmla="*/ 593 h 593"/>
              <a:gd name="T4" fmla="*/ 95 w 1141"/>
              <a:gd name="T5" fmla="*/ 558 h 593"/>
              <a:gd name="T6" fmla="*/ 149 w 1141"/>
              <a:gd name="T7" fmla="*/ 528 h 593"/>
              <a:gd name="T8" fmla="*/ 238 w 1141"/>
              <a:gd name="T9" fmla="*/ 480 h 593"/>
              <a:gd name="T10" fmla="*/ 262 w 1141"/>
              <a:gd name="T11" fmla="*/ 451 h 593"/>
              <a:gd name="T12" fmla="*/ 291 w 1141"/>
              <a:gd name="T13" fmla="*/ 421 h 593"/>
              <a:gd name="T14" fmla="*/ 368 w 1141"/>
              <a:gd name="T15" fmla="*/ 362 h 593"/>
              <a:gd name="T16" fmla="*/ 440 w 1141"/>
              <a:gd name="T17" fmla="*/ 320 h 593"/>
              <a:gd name="T18" fmla="*/ 457 w 1141"/>
              <a:gd name="T19" fmla="*/ 302 h 593"/>
              <a:gd name="T20" fmla="*/ 535 w 1141"/>
              <a:gd name="T21" fmla="*/ 273 h 593"/>
              <a:gd name="T22" fmla="*/ 588 w 1141"/>
              <a:gd name="T23" fmla="*/ 237 h 593"/>
              <a:gd name="T24" fmla="*/ 659 w 1141"/>
              <a:gd name="T25" fmla="*/ 183 h 593"/>
              <a:gd name="T26" fmla="*/ 748 w 1141"/>
              <a:gd name="T27" fmla="*/ 136 h 593"/>
              <a:gd name="T28" fmla="*/ 808 w 1141"/>
              <a:gd name="T29" fmla="*/ 106 h 593"/>
              <a:gd name="T30" fmla="*/ 1004 w 1141"/>
              <a:gd name="T31" fmla="*/ 5 h 593"/>
              <a:gd name="T32" fmla="*/ 1128 w 1141"/>
              <a:gd name="T33" fmla="*/ 29 h 593"/>
              <a:gd name="T34" fmla="*/ 1140 w 1141"/>
              <a:gd name="T35" fmla="*/ 53 h 59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41"/>
              <a:gd name="T55" fmla="*/ 0 h 593"/>
              <a:gd name="T56" fmla="*/ 1141 w 1141"/>
              <a:gd name="T57" fmla="*/ 593 h 59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41" h="593">
                <a:moveTo>
                  <a:pt x="0" y="563"/>
                </a:moveTo>
                <a:cubicBezTo>
                  <a:pt x="23" y="571"/>
                  <a:pt x="25" y="585"/>
                  <a:pt x="48" y="593"/>
                </a:cubicBezTo>
                <a:cubicBezTo>
                  <a:pt x="73" y="585"/>
                  <a:pt x="76" y="574"/>
                  <a:pt x="95" y="558"/>
                </a:cubicBezTo>
                <a:cubicBezTo>
                  <a:pt x="168" y="496"/>
                  <a:pt x="104" y="554"/>
                  <a:pt x="149" y="528"/>
                </a:cubicBezTo>
                <a:cubicBezTo>
                  <a:pt x="180" y="511"/>
                  <a:pt x="204" y="491"/>
                  <a:pt x="238" y="480"/>
                </a:cubicBezTo>
                <a:cubicBezTo>
                  <a:pt x="254" y="434"/>
                  <a:pt x="229" y="494"/>
                  <a:pt x="262" y="451"/>
                </a:cubicBezTo>
                <a:cubicBezTo>
                  <a:pt x="290" y="414"/>
                  <a:pt x="231" y="451"/>
                  <a:pt x="291" y="421"/>
                </a:cubicBezTo>
                <a:cubicBezTo>
                  <a:pt x="303" y="384"/>
                  <a:pt x="338" y="379"/>
                  <a:pt x="368" y="362"/>
                </a:cubicBezTo>
                <a:cubicBezTo>
                  <a:pt x="383" y="353"/>
                  <a:pt x="425" y="333"/>
                  <a:pt x="440" y="320"/>
                </a:cubicBezTo>
                <a:cubicBezTo>
                  <a:pt x="446" y="315"/>
                  <a:pt x="450" y="306"/>
                  <a:pt x="457" y="302"/>
                </a:cubicBezTo>
                <a:cubicBezTo>
                  <a:pt x="464" y="298"/>
                  <a:pt x="525" y="276"/>
                  <a:pt x="535" y="273"/>
                </a:cubicBezTo>
                <a:cubicBezTo>
                  <a:pt x="561" y="254"/>
                  <a:pt x="554" y="245"/>
                  <a:pt x="588" y="237"/>
                </a:cubicBezTo>
                <a:cubicBezTo>
                  <a:pt x="616" y="218"/>
                  <a:pt x="635" y="203"/>
                  <a:pt x="659" y="183"/>
                </a:cubicBezTo>
                <a:cubicBezTo>
                  <a:pt x="684" y="162"/>
                  <a:pt x="720" y="152"/>
                  <a:pt x="748" y="136"/>
                </a:cubicBezTo>
                <a:cubicBezTo>
                  <a:pt x="805" y="104"/>
                  <a:pt x="762" y="117"/>
                  <a:pt x="808" y="106"/>
                </a:cubicBezTo>
                <a:cubicBezTo>
                  <a:pt x="869" y="65"/>
                  <a:pt x="943" y="46"/>
                  <a:pt x="1004" y="5"/>
                </a:cubicBezTo>
                <a:cubicBezTo>
                  <a:pt x="1064" y="9"/>
                  <a:pt x="1087" y="0"/>
                  <a:pt x="1128" y="29"/>
                </a:cubicBezTo>
                <a:cubicBezTo>
                  <a:pt x="1141" y="49"/>
                  <a:pt x="1140" y="40"/>
                  <a:pt x="1140" y="53"/>
                </a:cubicBezTo>
              </a:path>
            </a:pathLst>
          </a:custGeom>
          <a:noFill/>
          <a:ln w="19050">
            <a:solidFill>
              <a:srgbClr val="000066"/>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solidFill>
                <a:srgbClr val="000066"/>
              </a:solidFill>
            </a:endParaRPr>
          </a:p>
        </p:txBody>
      </p:sp>
      <p:sp>
        <p:nvSpPr>
          <p:cNvPr id="139302" name="Text Box 83"/>
          <p:cNvSpPr txBox="1">
            <a:spLocks noChangeArrowheads="1"/>
          </p:cNvSpPr>
          <p:nvPr/>
        </p:nvSpPr>
        <p:spPr bwMode="auto">
          <a:xfrm>
            <a:off x="7324725" y="938213"/>
            <a:ext cx="3460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800">
                <a:solidFill>
                  <a:srgbClr val="000066"/>
                </a:solidFill>
                <a:latin typeface="Jenkins v2.0" pitchFamily="2" charset="0"/>
              </a:rPr>
              <a:t>30</a:t>
            </a:r>
          </a:p>
        </p:txBody>
      </p:sp>
      <p:sp>
        <p:nvSpPr>
          <p:cNvPr id="139303" name="Freeform 84"/>
          <p:cNvSpPr>
            <a:spLocks/>
          </p:cNvSpPr>
          <p:nvPr/>
        </p:nvSpPr>
        <p:spPr bwMode="auto">
          <a:xfrm>
            <a:off x="7191375" y="1139825"/>
            <a:ext cx="646113" cy="115888"/>
          </a:xfrm>
          <a:custGeom>
            <a:avLst/>
            <a:gdLst>
              <a:gd name="T0" fmla="*/ 0 w 463"/>
              <a:gd name="T1" fmla="*/ 60 h 83"/>
              <a:gd name="T2" fmla="*/ 327 w 463"/>
              <a:gd name="T3" fmla="*/ 36 h 83"/>
              <a:gd name="T4" fmla="*/ 452 w 463"/>
              <a:gd name="T5" fmla="*/ 18 h 83"/>
              <a:gd name="T6" fmla="*/ 321 w 463"/>
              <a:gd name="T7" fmla="*/ 0 h 83"/>
              <a:gd name="T8" fmla="*/ 327 w 463"/>
              <a:gd name="T9" fmla="*/ 48 h 83"/>
              <a:gd name="T10" fmla="*/ 339 w 463"/>
              <a:gd name="T11" fmla="*/ 83 h 83"/>
              <a:gd name="T12" fmla="*/ 428 w 463"/>
              <a:gd name="T13" fmla="*/ 42 h 83"/>
              <a:gd name="T14" fmla="*/ 463 w 463"/>
              <a:gd name="T15" fmla="*/ 30 h 83"/>
              <a:gd name="T16" fmla="*/ 440 w 463"/>
              <a:gd name="T17" fmla="*/ 12 h 8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3"/>
              <a:gd name="T28" fmla="*/ 0 h 83"/>
              <a:gd name="T29" fmla="*/ 463 w 463"/>
              <a:gd name="T30" fmla="*/ 83 h 8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3" h="83">
                <a:moveTo>
                  <a:pt x="0" y="60"/>
                </a:moveTo>
                <a:cubicBezTo>
                  <a:pt x="85" y="32"/>
                  <a:pt x="249" y="39"/>
                  <a:pt x="327" y="36"/>
                </a:cubicBezTo>
                <a:cubicBezTo>
                  <a:pt x="416" y="21"/>
                  <a:pt x="374" y="27"/>
                  <a:pt x="452" y="18"/>
                </a:cubicBezTo>
                <a:cubicBezTo>
                  <a:pt x="410" y="4"/>
                  <a:pt x="365" y="7"/>
                  <a:pt x="321" y="0"/>
                </a:cubicBezTo>
                <a:cubicBezTo>
                  <a:pt x="323" y="16"/>
                  <a:pt x="324" y="32"/>
                  <a:pt x="327" y="48"/>
                </a:cubicBezTo>
                <a:cubicBezTo>
                  <a:pt x="330" y="60"/>
                  <a:pt x="339" y="83"/>
                  <a:pt x="339" y="83"/>
                </a:cubicBezTo>
                <a:cubicBezTo>
                  <a:pt x="366" y="65"/>
                  <a:pt x="397" y="52"/>
                  <a:pt x="428" y="42"/>
                </a:cubicBezTo>
                <a:cubicBezTo>
                  <a:pt x="440" y="38"/>
                  <a:pt x="463" y="30"/>
                  <a:pt x="463" y="30"/>
                </a:cubicBezTo>
                <a:cubicBezTo>
                  <a:pt x="450" y="9"/>
                  <a:pt x="459" y="12"/>
                  <a:pt x="440" y="12"/>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solidFill>
                <a:srgbClr val="000066"/>
              </a:solidFill>
            </a:endParaRPr>
          </a:p>
        </p:txBody>
      </p:sp>
      <p:sp>
        <p:nvSpPr>
          <p:cNvPr id="139304" name="Freeform 85"/>
          <p:cNvSpPr>
            <a:spLocks/>
          </p:cNvSpPr>
          <p:nvPr/>
        </p:nvSpPr>
        <p:spPr bwMode="auto">
          <a:xfrm>
            <a:off x="7604125" y="1154113"/>
            <a:ext cx="569913" cy="504825"/>
          </a:xfrm>
          <a:custGeom>
            <a:avLst/>
            <a:gdLst>
              <a:gd name="T0" fmla="*/ 9 w 408"/>
              <a:gd name="T1" fmla="*/ 350 h 361"/>
              <a:gd name="T2" fmla="*/ 39 w 408"/>
              <a:gd name="T3" fmla="*/ 303 h 361"/>
              <a:gd name="T4" fmla="*/ 116 w 408"/>
              <a:gd name="T5" fmla="*/ 178 h 361"/>
              <a:gd name="T6" fmla="*/ 122 w 408"/>
              <a:gd name="T7" fmla="*/ 160 h 361"/>
              <a:gd name="T8" fmla="*/ 140 w 408"/>
              <a:gd name="T9" fmla="*/ 142 h 361"/>
              <a:gd name="T10" fmla="*/ 146 w 408"/>
              <a:gd name="T11" fmla="*/ 219 h 361"/>
              <a:gd name="T12" fmla="*/ 170 w 408"/>
              <a:gd name="T13" fmla="*/ 184 h 361"/>
              <a:gd name="T14" fmla="*/ 187 w 408"/>
              <a:gd name="T15" fmla="*/ 148 h 361"/>
              <a:gd name="T16" fmla="*/ 217 w 408"/>
              <a:gd name="T17" fmla="*/ 113 h 361"/>
              <a:gd name="T18" fmla="*/ 247 w 408"/>
              <a:gd name="T19" fmla="*/ 65 h 361"/>
              <a:gd name="T20" fmla="*/ 306 w 408"/>
              <a:gd name="T21" fmla="*/ 6 h 361"/>
              <a:gd name="T22" fmla="*/ 288 w 408"/>
              <a:gd name="T23" fmla="*/ 18 h 361"/>
              <a:gd name="T24" fmla="*/ 247 w 408"/>
              <a:gd name="T25" fmla="*/ 89 h 361"/>
              <a:gd name="T26" fmla="*/ 282 w 408"/>
              <a:gd name="T27" fmla="*/ 118 h 361"/>
              <a:gd name="T28" fmla="*/ 288 w 408"/>
              <a:gd name="T29" fmla="*/ 101 h 361"/>
              <a:gd name="T30" fmla="*/ 306 w 408"/>
              <a:gd name="T31" fmla="*/ 89 h 361"/>
              <a:gd name="T32" fmla="*/ 318 w 408"/>
              <a:gd name="T33" fmla="*/ 53 h 361"/>
              <a:gd name="T34" fmla="*/ 330 w 408"/>
              <a:gd name="T35" fmla="*/ 35 h 361"/>
              <a:gd name="T36" fmla="*/ 342 w 408"/>
              <a:gd name="T37" fmla="*/ 0 h 361"/>
              <a:gd name="T38" fmla="*/ 348 w 408"/>
              <a:gd name="T39" fmla="*/ 59 h 361"/>
              <a:gd name="T40" fmla="*/ 342 w 408"/>
              <a:gd name="T41" fmla="*/ 77 h 361"/>
              <a:gd name="T42" fmla="*/ 360 w 408"/>
              <a:gd name="T43" fmla="*/ 65 h 361"/>
              <a:gd name="T44" fmla="*/ 395 w 408"/>
              <a:gd name="T45" fmla="*/ 18 h 361"/>
              <a:gd name="T46" fmla="*/ 401 w 408"/>
              <a:gd name="T47" fmla="*/ 0 h 361"/>
              <a:gd name="T48" fmla="*/ 407 w 408"/>
              <a:gd name="T49" fmla="*/ 18 h 361"/>
              <a:gd name="T50" fmla="*/ 383 w 408"/>
              <a:gd name="T51" fmla="*/ 107 h 361"/>
              <a:gd name="T52" fmla="*/ 277 w 408"/>
              <a:gd name="T53" fmla="*/ 190 h 361"/>
              <a:gd name="T54" fmla="*/ 217 w 408"/>
              <a:gd name="T55" fmla="*/ 225 h 361"/>
              <a:gd name="T56" fmla="*/ 182 w 408"/>
              <a:gd name="T57" fmla="*/ 237 h 361"/>
              <a:gd name="T58" fmla="*/ 164 w 408"/>
              <a:gd name="T59" fmla="*/ 255 h 361"/>
              <a:gd name="T60" fmla="*/ 57 w 408"/>
              <a:gd name="T61" fmla="*/ 314 h 361"/>
              <a:gd name="T62" fmla="*/ 21 w 408"/>
              <a:gd name="T63" fmla="*/ 309 h 36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08"/>
              <a:gd name="T97" fmla="*/ 0 h 361"/>
              <a:gd name="T98" fmla="*/ 408 w 408"/>
              <a:gd name="T99" fmla="*/ 361 h 36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08" h="361">
                <a:moveTo>
                  <a:pt x="9" y="350"/>
                </a:moveTo>
                <a:cubicBezTo>
                  <a:pt x="52" y="322"/>
                  <a:pt x="0" y="361"/>
                  <a:pt x="39" y="303"/>
                </a:cubicBezTo>
                <a:cubicBezTo>
                  <a:pt x="65" y="263"/>
                  <a:pt x="83" y="211"/>
                  <a:pt x="116" y="178"/>
                </a:cubicBezTo>
                <a:cubicBezTo>
                  <a:pt x="118" y="172"/>
                  <a:pt x="118" y="165"/>
                  <a:pt x="122" y="160"/>
                </a:cubicBezTo>
                <a:cubicBezTo>
                  <a:pt x="127" y="153"/>
                  <a:pt x="140" y="142"/>
                  <a:pt x="140" y="142"/>
                </a:cubicBezTo>
                <a:cubicBezTo>
                  <a:pt x="142" y="168"/>
                  <a:pt x="131" y="198"/>
                  <a:pt x="146" y="219"/>
                </a:cubicBezTo>
                <a:cubicBezTo>
                  <a:pt x="154" y="231"/>
                  <a:pt x="162" y="196"/>
                  <a:pt x="170" y="184"/>
                </a:cubicBezTo>
                <a:cubicBezTo>
                  <a:pt x="213" y="121"/>
                  <a:pt x="134" y="214"/>
                  <a:pt x="187" y="148"/>
                </a:cubicBezTo>
                <a:cubicBezTo>
                  <a:pt x="241" y="80"/>
                  <a:pt x="174" y="173"/>
                  <a:pt x="217" y="113"/>
                </a:cubicBezTo>
                <a:cubicBezTo>
                  <a:pt x="231" y="70"/>
                  <a:pt x="218" y="84"/>
                  <a:pt x="247" y="65"/>
                </a:cubicBezTo>
                <a:cubicBezTo>
                  <a:pt x="278" y="18"/>
                  <a:pt x="260" y="36"/>
                  <a:pt x="306" y="6"/>
                </a:cubicBezTo>
                <a:cubicBezTo>
                  <a:pt x="312" y="2"/>
                  <a:pt x="288" y="18"/>
                  <a:pt x="288" y="18"/>
                </a:cubicBezTo>
                <a:cubicBezTo>
                  <a:pt x="272" y="42"/>
                  <a:pt x="256" y="62"/>
                  <a:pt x="247" y="89"/>
                </a:cubicBezTo>
                <a:cubicBezTo>
                  <a:pt x="256" y="180"/>
                  <a:pt x="244" y="145"/>
                  <a:pt x="282" y="118"/>
                </a:cubicBezTo>
                <a:cubicBezTo>
                  <a:pt x="284" y="112"/>
                  <a:pt x="284" y="106"/>
                  <a:pt x="288" y="101"/>
                </a:cubicBezTo>
                <a:cubicBezTo>
                  <a:pt x="293" y="95"/>
                  <a:pt x="302" y="95"/>
                  <a:pt x="306" y="89"/>
                </a:cubicBezTo>
                <a:cubicBezTo>
                  <a:pt x="313" y="78"/>
                  <a:pt x="314" y="65"/>
                  <a:pt x="318" y="53"/>
                </a:cubicBezTo>
                <a:cubicBezTo>
                  <a:pt x="320" y="46"/>
                  <a:pt x="327" y="42"/>
                  <a:pt x="330" y="35"/>
                </a:cubicBezTo>
                <a:cubicBezTo>
                  <a:pt x="335" y="24"/>
                  <a:pt x="342" y="0"/>
                  <a:pt x="342" y="0"/>
                </a:cubicBezTo>
                <a:cubicBezTo>
                  <a:pt x="344" y="20"/>
                  <a:pt x="348" y="39"/>
                  <a:pt x="348" y="59"/>
                </a:cubicBezTo>
                <a:cubicBezTo>
                  <a:pt x="348" y="65"/>
                  <a:pt x="336" y="74"/>
                  <a:pt x="342" y="77"/>
                </a:cubicBezTo>
                <a:cubicBezTo>
                  <a:pt x="348" y="80"/>
                  <a:pt x="354" y="69"/>
                  <a:pt x="360" y="65"/>
                </a:cubicBezTo>
                <a:cubicBezTo>
                  <a:pt x="374" y="44"/>
                  <a:pt x="373" y="32"/>
                  <a:pt x="395" y="18"/>
                </a:cubicBezTo>
                <a:cubicBezTo>
                  <a:pt x="397" y="12"/>
                  <a:pt x="395" y="0"/>
                  <a:pt x="401" y="0"/>
                </a:cubicBezTo>
                <a:cubicBezTo>
                  <a:pt x="407" y="0"/>
                  <a:pt x="408" y="12"/>
                  <a:pt x="407" y="18"/>
                </a:cubicBezTo>
                <a:cubicBezTo>
                  <a:pt x="404" y="42"/>
                  <a:pt x="389" y="83"/>
                  <a:pt x="383" y="107"/>
                </a:cubicBezTo>
                <a:cubicBezTo>
                  <a:pt x="373" y="147"/>
                  <a:pt x="316" y="176"/>
                  <a:pt x="277" y="190"/>
                </a:cubicBezTo>
                <a:cubicBezTo>
                  <a:pt x="266" y="224"/>
                  <a:pt x="250" y="217"/>
                  <a:pt x="217" y="225"/>
                </a:cubicBezTo>
                <a:cubicBezTo>
                  <a:pt x="205" y="228"/>
                  <a:pt x="182" y="237"/>
                  <a:pt x="182" y="237"/>
                </a:cubicBezTo>
                <a:cubicBezTo>
                  <a:pt x="176" y="243"/>
                  <a:pt x="171" y="250"/>
                  <a:pt x="164" y="255"/>
                </a:cubicBezTo>
                <a:cubicBezTo>
                  <a:pt x="130" y="282"/>
                  <a:pt x="97" y="301"/>
                  <a:pt x="57" y="314"/>
                </a:cubicBezTo>
                <a:cubicBezTo>
                  <a:pt x="16" y="327"/>
                  <a:pt x="21" y="339"/>
                  <a:pt x="21" y="309"/>
                </a:cubicBezTo>
              </a:path>
            </a:pathLst>
          </a:custGeom>
          <a:solidFill>
            <a:srgbClr val="000066"/>
          </a:solidFill>
          <a:ln w="9525">
            <a:solidFill>
              <a:srgbClr val="000066"/>
            </a:solidFill>
            <a:round/>
            <a:headEnd/>
            <a:tailEnd/>
          </a:ln>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solidFill>
                <a:srgbClr val="000066"/>
              </a:solidFill>
            </a:endParaRPr>
          </a:p>
        </p:txBody>
      </p:sp>
      <p:sp>
        <p:nvSpPr>
          <p:cNvPr id="139305" name="Text Box 86"/>
          <p:cNvSpPr txBox="1">
            <a:spLocks noChangeArrowheads="1"/>
          </p:cNvSpPr>
          <p:nvPr/>
        </p:nvSpPr>
        <p:spPr bwMode="auto">
          <a:xfrm rot="-2029569">
            <a:off x="7845425" y="1231900"/>
            <a:ext cx="10414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600" b="1">
                <a:solidFill>
                  <a:srgbClr val="000066"/>
                </a:solidFill>
                <a:latin typeface="Bradley Hand ITC" pitchFamily="66" charset="0"/>
              </a:rPr>
              <a:t>Crown fire</a:t>
            </a:r>
          </a:p>
        </p:txBody>
      </p:sp>
      <p:sp>
        <p:nvSpPr>
          <p:cNvPr id="188505" name="Text Box 89"/>
          <p:cNvSpPr txBox="1">
            <a:spLocks noChangeArrowheads="1"/>
          </p:cNvSpPr>
          <p:nvPr/>
        </p:nvSpPr>
        <p:spPr bwMode="auto">
          <a:xfrm>
            <a:off x="6638925" y="3614738"/>
            <a:ext cx="2682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solidFill>
                  <a:srgbClr val="000066"/>
                </a:solidFill>
              </a:rPr>
              <a:t>x</a:t>
            </a:r>
          </a:p>
        </p:txBody>
      </p:sp>
      <p:sp>
        <p:nvSpPr>
          <p:cNvPr id="188506" name="Text Box 90"/>
          <p:cNvSpPr txBox="1">
            <a:spLocks noChangeArrowheads="1"/>
          </p:cNvSpPr>
          <p:nvPr/>
        </p:nvSpPr>
        <p:spPr bwMode="auto">
          <a:xfrm>
            <a:off x="6727825" y="2406650"/>
            <a:ext cx="2682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solidFill>
                  <a:srgbClr val="000066"/>
                </a:solidFill>
              </a:rPr>
              <a:t>x</a:t>
            </a:r>
          </a:p>
        </p:txBody>
      </p:sp>
      <p:sp>
        <p:nvSpPr>
          <p:cNvPr id="188507" name="Text Box 91"/>
          <p:cNvSpPr txBox="1">
            <a:spLocks noChangeArrowheads="1"/>
          </p:cNvSpPr>
          <p:nvPr/>
        </p:nvSpPr>
        <p:spPr bwMode="auto">
          <a:xfrm>
            <a:off x="7142163" y="2505075"/>
            <a:ext cx="2682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solidFill>
                  <a:srgbClr val="000066"/>
                </a:solidFill>
              </a:rPr>
              <a:t>x</a:t>
            </a:r>
          </a:p>
        </p:txBody>
      </p:sp>
      <p:sp>
        <p:nvSpPr>
          <p:cNvPr id="188508" name="Text Box 92"/>
          <p:cNvSpPr txBox="1">
            <a:spLocks noChangeArrowheads="1"/>
          </p:cNvSpPr>
          <p:nvPr/>
        </p:nvSpPr>
        <p:spPr bwMode="auto">
          <a:xfrm>
            <a:off x="6062663" y="3614738"/>
            <a:ext cx="53816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solidFill>
                  <a:srgbClr val="000066"/>
                </a:solidFill>
              </a:rPr>
              <a:t>500X</a:t>
            </a:r>
          </a:p>
        </p:txBody>
      </p:sp>
      <p:sp>
        <p:nvSpPr>
          <p:cNvPr id="188509" name="Text Box 93"/>
          <p:cNvSpPr txBox="1">
            <a:spLocks noChangeArrowheads="1"/>
          </p:cNvSpPr>
          <p:nvPr/>
        </p:nvSpPr>
        <p:spPr bwMode="auto">
          <a:xfrm>
            <a:off x="6454775" y="2209800"/>
            <a:ext cx="4873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solidFill>
                  <a:srgbClr val="000066"/>
                </a:solidFill>
              </a:rPr>
              <a:t>20%</a:t>
            </a:r>
          </a:p>
        </p:txBody>
      </p:sp>
      <p:sp>
        <p:nvSpPr>
          <p:cNvPr id="188510" name="Text Box 94"/>
          <p:cNvSpPr txBox="1">
            <a:spLocks noChangeArrowheads="1"/>
          </p:cNvSpPr>
          <p:nvPr/>
        </p:nvSpPr>
        <p:spPr bwMode="auto">
          <a:xfrm>
            <a:off x="7224713" y="2209800"/>
            <a:ext cx="4873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solidFill>
                  <a:srgbClr val="000066"/>
                </a:solidFill>
              </a:rPr>
              <a:t>10%</a:t>
            </a:r>
          </a:p>
        </p:txBody>
      </p:sp>
      <p:sp>
        <p:nvSpPr>
          <p:cNvPr id="188511" name="Text Box 95"/>
          <p:cNvSpPr txBox="1">
            <a:spLocks noChangeArrowheads="1"/>
          </p:cNvSpPr>
          <p:nvPr/>
        </p:nvSpPr>
        <p:spPr bwMode="auto">
          <a:xfrm>
            <a:off x="7250113" y="3038475"/>
            <a:ext cx="3524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solidFill>
                  <a:srgbClr val="000066"/>
                </a:solidFill>
              </a:rPr>
              <a:t>30</a:t>
            </a:r>
          </a:p>
        </p:txBody>
      </p:sp>
      <p:sp>
        <p:nvSpPr>
          <p:cNvPr id="188512" name="Text Box 96"/>
          <p:cNvSpPr txBox="1">
            <a:spLocks noChangeArrowheads="1"/>
          </p:cNvSpPr>
          <p:nvPr/>
        </p:nvSpPr>
        <p:spPr bwMode="auto">
          <a:xfrm>
            <a:off x="7250113" y="3257550"/>
            <a:ext cx="3524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solidFill>
                  <a:srgbClr val="000066"/>
                </a:solidFill>
              </a:rPr>
              <a:t>30</a:t>
            </a:r>
          </a:p>
        </p:txBody>
      </p:sp>
      <p:sp>
        <p:nvSpPr>
          <p:cNvPr id="188513" name="Text Box 97"/>
          <p:cNvSpPr txBox="1">
            <a:spLocks noChangeArrowheads="1"/>
          </p:cNvSpPr>
          <p:nvPr/>
        </p:nvSpPr>
        <p:spPr bwMode="auto">
          <a:xfrm>
            <a:off x="6499225" y="3246438"/>
            <a:ext cx="5302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solidFill>
                  <a:srgbClr val="000066"/>
                </a:solidFill>
              </a:rPr>
              <a:t>back</a:t>
            </a:r>
          </a:p>
        </p:txBody>
      </p:sp>
      <p:sp>
        <p:nvSpPr>
          <p:cNvPr id="188514" name="Text Box 98"/>
          <p:cNvSpPr txBox="1">
            <a:spLocks noChangeArrowheads="1"/>
          </p:cNvSpPr>
          <p:nvPr/>
        </p:nvSpPr>
        <p:spPr bwMode="auto">
          <a:xfrm>
            <a:off x="6837363" y="3429000"/>
            <a:ext cx="4540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solidFill>
                  <a:srgbClr val="000066"/>
                </a:solidFill>
              </a:rPr>
              <a:t>60X</a:t>
            </a:r>
          </a:p>
        </p:txBody>
      </p:sp>
      <p:sp>
        <p:nvSpPr>
          <p:cNvPr id="188515" name="Text Box 99"/>
          <p:cNvSpPr txBox="1">
            <a:spLocks noChangeArrowheads="1"/>
          </p:cNvSpPr>
          <p:nvPr/>
        </p:nvSpPr>
        <p:spPr bwMode="auto">
          <a:xfrm>
            <a:off x="5181600" y="4030663"/>
            <a:ext cx="10826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000" b="1">
                <a:solidFill>
                  <a:srgbClr val="000066"/>
                </a:solidFill>
              </a:rPr>
              <a:t>Slope in 60 hrs</a:t>
            </a:r>
          </a:p>
        </p:txBody>
      </p:sp>
      <p:sp>
        <p:nvSpPr>
          <p:cNvPr id="188516" name="Text Box 100"/>
          <p:cNvSpPr txBox="1">
            <a:spLocks noChangeArrowheads="1"/>
          </p:cNvSpPr>
          <p:nvPr/>
        </p:nvSpPr>
        <p:spPr bwMode="auto">
          <a:xfrm>
            <a:off x="6324600" y="4011613"/>
            <a:ext cx="11160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000" b="1">
                <a:solidFill>
                  <a:srgbClr val="000066"/>
                </a:solidFill>
              </a:rPr>
              <a:t>Slope in 7+ min</a:t>
            </a:r>
          </a:p>
        </p:txBody>
      </p:sp>
      <p:sp>
        <p:nvSpPr>
          <p:cNvPr id="188528" name="Text Box 112"/>
          <p:cNvSpPr txBox="1">
            <a:spLocks noChangeArrowheads="1"/>
          </p:cNvSpPr>
          <p:nvPr/>
        </p:nvSpPr>
        <p:spPr bwMode="auto">
          <a:xfrm>
            <a:off x="8643938" y="2995613"/>
            <a:ext cx="323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800" b="1">
                <a:solidFill>
                  <a:srgbClr val="000066"/>
                </a:solidFill>
              </a:rPr>
              <a:t>?</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842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850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842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850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852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851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8519"/>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8517"/>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849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3930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3930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3930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3930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3930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3930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3930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39304"/>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39305"/>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88505"/>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88506"/>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88507"/>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88508"/>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88509"/>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88510"/>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88511"/>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88512"/>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88513"/>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88514"/>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88515"/>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188516"/>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1885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422" grpId="0"/>
      <p:bldP spid="188423" grpId="0"/>
      <p:bldP spid="188503" grpId="0" animBg="1"/>
      <p:bldP spid="188504" grpId="0" animBg="1"/>
      <p:bldP spid="188517" grpId="0" animBg="1"/>
      <p:bldP spid="188518" grpId="0" animBg="1"/>
      <p:bldP spid="188519" grpId="0" animBg="1"/>
      <p:bldP spid="188524" grpId="0" animBg="1"/>
      <p:bldP spid="188490" grpId="0"/>
      <p:bldP spid="139306" grpId="0" animBg="1"/>
      <p:bldP spid="139307" grpId="0" animBg="1"/>
      <p:bldP spid="139308" grpId="0"/>
      <p:bldP spid="139309" grpId="0"/>
      <p:bldP spid="139301" grpId="0" animBg="1"/>
      <p:bldP spid="139302" grpId="0"/>
      <p:bldP spid="139303" grpId="0" animBg="1"/>
      <p:bldP spid="139304" grpId="0" animBg="1"/>
      <p:bldP spid="139305" grpId="0"/>
      <p:bldP spid="188505" grpId="0"/>
      <p:bldP spid="188506" grpId="0"/>
      <p:bldP spid="188507" grpId="0"/>
      <p:bldP spid="188508" grpId="0"/>
      <p:bldP spid="188509" grpId="0"/>
      <p:bldP spid="188510" grpId="0"/>
      <p:bldP spid="188511" grpId="0"/>
      <p:bldP spid="188512" grpId="0"/>
      <p:bldP spid="188513" grpId="0"/>
      <p:bldP spid="188514" grpId="0"/>
      <p:bldP spid="188515" grpId="0"/>
      <p:bldP spid="188516" grpId="0"/>
      <p:bldP spid="188528"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1" name="Picture 2" descr="EWS ta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88" y="-3175"/>
            <a:ext cx="9196388"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2" name="Rectangle 3"/>
          <p:cNvSpPr>
            <a:spLocks noChangeArrowheads="1"/>
          </p:cNvSpPr>
          <p:nvPr/>
        </p:nvSpPr>
        <p:spPr bwMode="auto">
          <a:xfrm>
            <a:off x="685800" y="228600"/>
            <a:ext cx="7772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r>
              <a:rPr lang="en-US" altLang="en-US" sz="3600" b="1"/>
              <a:t>Calculating EWS-Ratio</a:t>
            </a:r>
          </a:p>
        </p:txBody>
      </p:sp>
      <p:sp>
        <p:nvSpPr>
          <p:cNvPr id="140293" name="Text Box 4"/>
          <p:cNvSpPr txBox="1">
            <a:spLocks noChangeArrowheads="1"/>
          </p:cNvSpPr>
          <p:nvPr/>
        </p:nvSpPr>
        <p:spPr bwMode="auto">
          <a:xfrm>
            <a:off x="1336675" y="1092200"/>
            <a:ext cx="18811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800" b="1"/>
              <a:t>Smaller EWS </a:t>
            </a:r>
            <a:r>
              <a:rPr lang="en-US" altLang="en-US" sz="1800" b="1">
                <a:sym typeface="Wingdings" pitchFamily="2" charset="2"/>
              </a:rPr>
              <a:t></a:t>
            </a:r>
            <a:endParaRPr lang="en-US" altLang="en-US" sz="1800" b="1"/>
          </a:p>
        </p:txBody>
      </p:sp>
      <p:sp>
        <p:nvSpPr>
          <p:cNvPr id="140294" name="Text Box 5"/>
          <p:cNvSpPr txBox="1">
            <a:spLocks noChangeArrowheads="1"/>
          </p:cNvSpPr>
          <p:nvPr/>
        </p:nvSpPr>
        <p:spPr bwMode="auto">
          <a:xfrm rot="-5400000">
            <a:off x="-309562" y="4816475"/>
            <a:ext cx="17668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800" b="1"/>
              <a:t>Larger EWS </a:t>
            </a:r>
            <a:r>
              <a:rPr lang="en-US" altLang="en-US" sz="1800" b="1">
                <a:sym typeface="Wingdings" pitchFamily="2" charset="2"/>
              </a:rPr>
              <a:t></a:t>
            </a:r>
            <a:endParaRPr lang="en-US" altLang="en-US" sz="1800" b="1"/>
          </a:p>
        </p:txBody>
      </p:sp>
      <p:sp>
        <p:nvSpPr>
          <p:cNvPr id="303110" name="Oval 6"/>
          <p:cNvSpPr>
            <a:spLocks noChangeArrowheads="1"/>
          </p:cNvSpPr>
          <p:nvPr/>
        </p:nvSpPr>
        <p:spPr bwMode="auto">
          <a:xfrm>
            <a:off x="838200" y="2362200"/>
            <a:ext cx="533400" cy="533400"/>
          </a:xfrm>
          <a:prstGeom prst="ellipse">
            <a:avLst/>
          </a:prstGeom>
          <a:noFill/>
          <a:ln w="28575">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p>
        </p:txBody>
      </p:sp>
      <p:sp>
        <p:nvSpPr>
          <p:cNvPr id="303111" name="Oval 7"/>
          <p:cNvSpPr>
            <a:spLocks noChangeArrowheads="1"/>
          </p:cNvSpPr>
          <p:nvPr/>
        </p:nvSpPr>
        <p:spPr bwMode="auto">
          <a:xfrm>
            <a:off x="1295400" y="1600200"/>
            <a:ext cx="533400" cy="304800"/>
          </a:xfrm>
          <a:prstGeom prst="ellipse">
            <a:avLst/>
          </a:prstGeom>
          <a:noFill/>
          <a:ln w="28575">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p>
        </p:txBody>
      </p:sp>
      <p:sp>
        <p:nvSpPr>
          <p:cNvPr id="303112" name="Oval 8"/>
          <p:cNvSpPr>
            <a:spLocks noChangeArrowheads="1"/>
          </p:cNvSpPr>
          <p:nvPr/>
        </p:nvSpPr>
        <p:spPr bwMode="auto">
          <a:xfrm>
            <a:off x="1295400" y="2362200"/>
            <a:ext cx="533400" cy="533400"/>
          </a:xfrm>
          <a:prstGeom prst="ellipse">
            <a:avLst/>
          </a:prstGeom>
          <a:noFill/>
          <a:ln w="28575">
            <a:solidFill>
              <a:srgbClr val="FF9933"/>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p>
        </p:txBody>
      </p:sp>
      <p:sp>
        <p:nvSpPr>
          <p:cNvPr id="1032" name="Rectangle 8"/>
          <p:cNvSpPr>
            <a:spLocks noChangeArrowheads="1"/>
          </p:cNvSpPr>
          <p:nvPr/>
        </p:nvSpPr>
        <p:spPr bwMode="auto">
          <a:xfrm>
            <a:off x="7239000" y="6629400"/>
            <a:ext cx="1905000" cy="381000"/>
          </a:xfrm>
          <a:prstGeom prst="rect">
            <a:avLst/>
          </a:prstGeom>
          <a:noFill/>
          <a:ln w="9525">
            <a:noFill/>
            <a:miter lim="800000"/>
            <a:headEnd/>
            <a:tailEnd/>
          </a:ln>
          <a:effec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r" eaLnBrk="1" hangingPunct="1"/>
            <a:r>
              <a:rPr lang="en-US" altLang="en-US" sz="1000"/>
              <a:t>12-</a:t>
            </a:r>
            <a:fld id="{D714CF2F-0CC6-468B-BBAE-16D7CB3AFE5F}" type="slidenum">
              <a:rPr lang="en-US" altLang="en-US" sz="1000"/>
              <a:pPr algn="r" eaLnBrk="1" hangingPunct="1"/>
              <a:t>143</a:t>
            </a:fld>
            <a:r>
              <a:rPr lang="en-US" altLang="en-US" sz="1000"/>
              <a:t>-S290-EP</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31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311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31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3110" grpId="0" animBg="1"/>
      <p:bldP spid="303111" grpId="0" animBg="1"/>
      <p:bldP spid="303112"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5" name="Picture 2" descr="bluegreen swirl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96388"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6" name="Rectangle 3"/>
          <p:cNvSpPr>
            <a:spLocks noChangeArrowheads="1"/>
          </p:cNvSpPr>
          <p:nvPr/>
        </p:nvSpPr>
        <p:spPr bwMode="auto">
          <a:xfrm>
            <a:off x="2514600" y="990600"/>
            <a:ext cx="6096000" cy="5334000"/>
          </a:xfrm>
          <a:prstGeom prst="rect">
            <a:avLst/>
          </a:prstGeom>
          <a:solidFill>
            <a:schemeClr val="bg1"/>
          </a:solidFill>
          <a:ln w="25400">
            <a:solidFill>
              <a:schemeClr val="tx1"/>
            </a:solidFill>
            <a:miter lim="800000"/>
            <a:headEnd/>
            <a:tailEnd/>
          </a:ln>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p>
        </p:txBody>
      </p:sp>
      <p:sp>
        <p:nvSpPr>
          <p:cNvPr id="141317" name="Rectangle 4"/>
          <p:cNvSpPr>
            <a:spLocks noChangeArrowheads="1"/>
          </p:cNvSpPr>
          <p:nvPr/>
        </p:nvSpPr>
        <p:spPr bwMode="auto">
          <a:xfrm>
            <a:off x="790575" y="234950"/>
            <a:ext cx="777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r>
              <a:rPr lang="en-US" altLang="en-US" sz="3600" b="1"/>
              <a:t>ROS-Ratio Table</a:t>
            </a:r>
          </a:p>
        </p:txBody>
      </p:sp>
      <p:sp>
        <p:nvSpPr>
          <p:cNvPr id="286725" name="Oval 5"/>
          <p:cNvSpPr>
            <a:spLocks noChangeArrowheads="1"/>
          </p:cNvSpPr>
          <p:nvPr/>
        </p:nvSpPr>
        <p:spPr bwMode="auto">
          <a:xfrm>
            <a:off x="2667000" y="6096000"/>
            <a:ext cx="533400" cy="228600"/>
          </a:xfrm>
          <a:prstGeom prst="ellipse">
            <a:avLst/>
          </a:prstGeom>
          <a:noFill/>
          <a:ln w="3810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p>
        </p:txBody>
      </p:sp>
      <p:sp>
        <p:nvSpPr>
          <p:cNvPr id="286726" name="Oval 6"/>
          <p:cNvSpPr>
            <a:spLocks noChangeArrowheads="1"/>
          </p:cNvSpPr>
          <p:nvPr/>
        </p:nvSpPr>
        <p:spPr bwMode="auto">
          <a:xfrm>
            <a:off x="4343400" y="1219200"/>
            <a:ext cx="685800" cy="685800"/>
          </a:xfrm>
          <a:prstGeom prst="ellipse">
            <a:avLst/>
          </a:prstGeom>
          <a:noFill/>
          <a:ln w="3810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p>
        </p:txBody>
      </p:sp>
      <p:sp>
        <p:nvSpPr>
          <p:cNvPr id="286727" name="Oval 7"/>
          <p:cNvSpPr>
            <a:spLocks noChangeArrowheads="1"/>
          </p:cNvSpPr>
          <p:nvPr/>
        </p:nvSpPr>
        <p:spPr bwMode="auto">
          <a:xfrm>
            <a:off x="4419600" y="6019800"/>
            <a:ext cx="533400" cy="304800"/>
          </a:xfrm>
          <a:prstGeom prst="ellipse">
            <a:avLst/>
          </a:prstGeom>
          <a:noFill/>
          <a:ln w="38100">
            <a:solidFill>
              <a:srgbClr val="FF9933"/>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p>
        </p:txBody>
      </p:sp>
      <p:sp>
        <p:nvSpPr>
          <p:cNvPr id="141321" name="Line 8"/>
          <p:cNvSpPr>
            <a:spLocks noChangeShapeType="1"/>
          </p:cNvSpPr>
          <p:nvPr/>
        </p:nvSpPr>
        <p:spPr bwMode="auto">
          <a:xfrm>
            <a:off x="6858000" y="990600"/>
            <a:ext cx="0" cy="53340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729" name="Text Box 9"/>
          <p:cNvSpPr txBox="1">
            <a:spLocks noChangeArrowheads="1"/>
          </p:cNvSpPr>
          <p:nvPr/>
        </p:nvSpPr>
        <p:spPr bwMode="auto">
          <a:xfrm>
            <a:off x="4267200" y="990600"/>
            <a:ext cx="2432050" cy="284163"/>
          </a:xfrm>
          <a:prstGeom prst="rect">
            <a:avLst/>
          </a:prstGeom>
          <a:noFill/>
          <a:ln w="9525">
            <a:solidFill>
              <a:schemeClr val="tx1"/>
            </a:solidFill>
            <a:miter lim="800000"/>
            <a:headEnd/>
            <a:tailEnd/>
          </a:ln>
          <a:effec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t>EWS biggest in </a:t>
            </a:r>
            <a:r>
              <a:rPr lang="en-US" altLang="en-US" sz="1200" b="1">
                <a:effectLst>
                  <a:outerShdw blurRad="38100" dist="38100" dir="2700000" algn="tl">
                    <a:srgbClr val="C0C0C0"/>
                  </a:outerShdw>
                </a:effectLst>
              </a:rPr>
              <a:t>faster</a:t>
            </a:r>
            <a:r>
              <a:rPr lang="en-US" altLang="en-US" sz="1200" b="1"/>
              <a:t> fuel type</a:t>
            </a:r>
          </a:p>
        </p:txBody>
      </p:sp>
      <p:sp>
        <p:nvSpPr>
          <p:cNvPr id="141323" name="Text Box 10"/>
          <p:cNvSpPr txBox="1">
            <a:spLocks noChangeArrowheads="1"/>
          </p:cNvSpPr>
          <p:nvPr/>
        </p:nvSpPr>
        <p:spPr bwMode="auto">
          <a:xfrm>
            <a:off x="7010400" y="990600"/>
            <a:ext cx="1501775" cy="2841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t>EWS less in grass</a:t>
            </a:r>
          </a:p>
        </p:txBody>
      </p:sp>
      <p:sp>
        <p:nvSpPr>
          <p:cNvPr id="141326" name="Text Box 13"/>
          <p:cNvSpPr txBox="1">
            <a:spLocks noChangeArrowheads="1"/>
          </p:cNvSpPr>
          <p:nvPr/>
        </p:nvSpPr>
        <p:spPr bwMode="auto">
          <a:xfrm>
            <a:off x="3473450" y="1417638"/>
            <a:ext cx="717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r>
              <a:rPr lang="en-US" altLang="en-US" sz="1200" b="1"/>
              <a:t>No fuel</a:t>
            </a:r>
          </a:p>
          <a:p>
            <a:pPr algn="ctr" eaLnBrk="1" hangingPunct="1"/>
            <a:r>
              <a:rPr lang="en-US" altLang="en-US" sz="1200" b="1"/>
              <a:t>change</a:t>
            </a:r>
          </a:p>
        </p:txBody>
      </p:sp>
      <p:sp>
        <p:nvSpPr>
          <p:cNvPr id="286734" name="Text Box 14"/>
          <p:cNvSpPr txBox="1">
            <a:spLocks noChangeArrowheads="1"/>
          </p:cNvSpPr>
          <p:nvPr/>
        </p:nvSpPr>
        <p:spPr bwMode="auto">
          <a:xfrm>
            <a:off x="4343400" y="1265238"/>
            <a:ext cx="709613" cy="639762"/>
          </a:xfrm>
          <a:prstGeom prst="rect">
            <a:avLst/>
          </a:prstGeom>
          <a:noFill/>
          <a:ln w="9525">
            <a:noFill/>
            <a:miter lim="800000"/>
            <a:headEnd/>
            <a:tailEnd/>
          </a:ln>
          <a:effec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t>Litter</a:t>
            </a:r>
          </a:p>
          <a:p>
            <a:pPr eaLnBrk="1" hangingPunct="1"/>
            <a:r>
              <a:rPr lang="en-US" altLang="en-US" sz="1200" b="1"/>
              <a:t>to/from</a:t>
            </a:r>
          </a:p>
          <a:p>
            <a:pPr eaLnBrk="1" hangingPunct="1"/>
            <a:r>
              <a:rPr lang="en-US" altLang="en-US" sz="1200" b="1">
                <a:effectLst>
                  <a:outerShdw blurRad="38100" dist="38100" dir="2700000" algn="tl">
                    <a:srgbClr val="C0C0C0"/>
                  </a:outerShdw>
                </a:effectLst>
              </a:rPr>
              <a:t>Crown</a:t>
            </a:r>
          </a:p>
        </p:txBody>
      </p:sp>
      <p:sp>
        <p:nvSpPr>
          <p:cNvPr id="286735" name="Text Box 15"/>
          <p:cNvSpPr txBox="1">
            <a:spLocks noChangeArrowheads="1"/>
          </p:cNvSpPr>
          <p:nvPr/>
        </p:nvSpPr>
        <p:spPr bwMode="auto">
          <a:xfrm>
            <a:off x="5257800" y="1265238"/>
            <a:ext cx="709613" cy="639762"/>
          </a:xfrm>
          <a:prstGeom prst="rect">
            <a:avLst/>
          </a:prstGeom>
          <a:noFill/>
          <a:ln w="9525">
            <a:noFill/>
            <a:miter lim="800000"/>
            <a:headEnd/>
            <a:tailEnd/>
          </a:ln>
          <a:effec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t>Litter</a:t>
            </a:r>
          </a:p>
          <a:p>
            <a:pPr eaLnBrk="1" hangingPunct="1"/>
            <a:r>
              <a:rPr lang="en-US" altLang="en-US" sz="1200" b="1"/>
              <a:t>to/from</a:t>
            </a:r>
          </a:p>
          <a:p>
            <a:pPr eaLnBrk="1" hangingPunct="1"/>
            <a:r>
              <a:rPr lang="en-US" altLang="en-US" sz="1200" b="1">
                <a:effectLst>
                  <a:outerShdw blurRad="38100" dist="38100" dir="2700000" algn="tl">
                    <a:srgbClr val="C0C0C0"/>
                  </a:outerShdw>
                </a:effectLst>
              </a:rPr>
              <a:t>Grass</a:t>
            </a:r>
          </a:p>
        </p:txBody>
      </p:sp>
      <p:sp>
        <p:nvSpPr>
          <p:cNvPr id="286736" name="Text Box 16"/>
          <p:cNvSpPr txBox="1">
            <a:spLocks noChangeArrowheads="1"/>
          </p:cNvSpPr>
          <p:nvPr/>
        </p:nvSpPr>
        <p:spPr bwMode="auto">
          <a:xfrm>
            <a:off x="6096000" y="1265238"/>
            <a:ext cx="709613" cy="639762"/>
          </a:xfrm>
          <a:prstGeom prst="rect">
            <a:avLst/>
          </a:prstGeom>
          <a:noFill/>
          <a:ln w="9525">
            <a:noFill/>
            <a:miter lim="800000"/>
            <a:headEnd/>
            <a:tailEnd/>
          </a:ln>
          <a:effec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t>Crown</a:t>
            </a:r>
          </a:p>
          <a:p>
            <a:pPr eaLnBrk="1" hangingPunct="1"/>
            <a:r>
              <a:rPr lang="en-US" altLang="en-US" sz="1200" b="1"/>
              <a:t>to/from</a:t>
            </a:r>
          </a:p>
          <a:p>
            <a:pPr eaLnBrk="1" hangingPunct="1"/>
            <a:r>
              <a:rPr lang="en-US" altLang="en-US" sz="1200" b="1">
                <a:effectLst>
                  <a:outerShdw blurRad="38100" dist="38100" dir="2700000" algn="tl">
                    <a:srgbClr val="C0C0C0"/>
                  </a:outerShdw>
                </a:effectLst>
              </a:rPr>
              <a:t>Grass</a:t>
            </a:r>
          </a:p>
        </p:txBody>
      </p:sp>
      <p:sp>
        <p:nvSpPr>
          <p:cNvPr id="141330" name="Text Box 17"/>
          <p:cNvSpPr txBox="1">
            <a:spLocks noChangeArrowheads="1"/>
          </p:cNvSpPr>
          <p:nvPr/>
        </p:nvSpPr>
        <p:spPr bwMode="auto">
          <a:xfrm>
            <a:off x="2667000" y="1417638"/>
            <a:ext cx="5524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t>EWS</a:t>
            </a:r>
          </a:p>
          <a:p>
            <a:pPr eaLnBrk="1" hangingPunct="1"/>
            <a:r>
              <a:rPr lang="en-US" altLang="en-US" sz="1200" b="1"/>
              <a:t>Ratio</a:t>
            </a:r>
          </a:p>
        </p:txBody>
      </p:sp>
      <p:sp>
        <p:nvSpPr>
          <p:cNvPr id="141331" name="Text Box 18"/>
          <p:cNvSpPr txBox="1">
            <a:spLocks noChangeArrowheads="1"/>
          </p:cNvSpPr>
          <p:nvPr/>
        </p:nvSpPr>
        <p:spPr bwMode="auto">
          <a:xfrm>
            <a:off x="6934200" y="1265238"/>
            <a:ext cx="70485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t>Crown</a:t>
            </a:r>
          </a:p>
          <a:p>
            <a:pPr eaLnBrk="1" hangingPunct="1"/>
            <a:r>
              <a:rPr lang="en-US" altLang="en-US" sz="1200" b="1"/>
              <a:t>to/from</a:t>
            </a:r>
          </a:p>
          <a:p>
            <a:pPr eaLnBrk="1" hangingPunct="1"/>
            <a:r>
              <a:rPr lang="en-US" altLang="en-US" sz="1200" b="1"/>
              <a:t>Grass</a:t>
            </a:r>
          </a:p>
        </p:txBody>
      </p:sp>
      <p:sp>
        <p:nvSpPr>
          <p:cNvPr id="141332" name="Text Box 19"/>
          <p:cNvSpPr txBox="1">
            <a:spLocks noChangeArrowheads="1"/>
          </p:cNvSpPr>
          <p:nvPr/>
        </p:nvSpPr>
        <p:spPr bwMode="auto">
          <a:xfrm>
            <a:off x="7848600" y="1265238"/>
            <a:ext cx="70485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t>Litter</a:t>
            </a:r>
          </a:p>
          <a:p>
            <a:pPr eaLnBrk="1" hangingPunct="1"/>
            <a:r>
              <a:rPr lang="en-US" altLang="en-US" sz="1200" b="1"/>
              <a:t>to/from</a:t>
            </a:r>
          </a:p>
          <a:p>
            <a:pPr eaLnBrk="1" hangingPunct="1"/>
            <a:r>
              <a:rPr lang="en-US" altLang="en-US" sz="1200" b="1"/>
              <a:t>Grass</a:t>
            </a:r>
          </a:p>
        </p:txBody>
      </p:sp>
      <p:grpSp>
        <p:nvGrpSpPr>
          <p:cNvPr id="141333" name="Group 159"/>
          <p:cNvGrpSpPr>
            <a:grpSpLocks/>
          </p:cNvGrpSpPr>
          <p:nvPr/>
        </p:nvGrpSpPr>
        <p:grpSpPr bwMode="auto">
          <a:xfrm>
            <a:off x="2514600" y="1981200"/>
            <a:ext cx="6096000" cy="4343400"/>
            <a:chOff x="1584" y="816"/>
            <a:chExt cx="3840" cy="2752"/>
          </a:xfrm>
        </p:grpSpPr>
        <p:sp>
          <p:nvSpPr>
            <p:cNvPr id="141334" name="Rectangle 160"/>
            <p:cNvSpPr>
              <a:spLocks noChangeArrowheads="1"/>
            </p:cNvSpPr>
            <p:nvPr/>
          </p:nvSpPr>
          <p:spPr bwMode="auto">
            <a:xfrm>
              <a:off x="4875" y="3396"/>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10</a:t>
              </a:r>
            </a:p>
          </p:txBody>
        </p:sp>
        <p:sp>
          <p:nvSpPr>
            <p:cNvPr id="141335" name="Rectangle 161"/>
            <p:cNvSpPr>
              <a:spLocks noChangeArrowheads="1"/>
            </p:cNvSpPr>
            <p:nvPr/>
          </p:nvSpPr>
          <p:spPr bwMode="auto">
            <a:xfrm>
              <a:off x="4327" y="3396"/>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40</a:t>
              </a:r>
            </a:p>
          </p:txBody>
        </p:sp>
        <p:sp>
          <p:nvSpPr>
            <p:cNvPr id="141336" name="Rectangle 162"/>
            <p:cNvSpPr>
              <a:spLocks noChangeArrowheads="1"/>
            </p:cNvSpPr>
            <p:nvPr/>
          </p:nvSpPr>
          <p:spPr bwMode="auto">
            <a:xfrm>
              <a:off x="3778" y="3396"/>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endParaRPr lang="en-US" altLang="en-US" sz="1200" b="1"/>
            </a:p>
          </p:txBody>
        </p:sp>
        <p:sp>
          <p:nvSpPr>
            <p:cNvPr id="141337" name="Rectangle 163"/>
            <p:cNvSpPr>
              <a:spLocks noChangeArrowheads="1"/>
            </p:cNvSpPr>
            <p:nvPr/>
          </p:nvSpPr>
          <p:spPr bwMode="auto">
            <a:xfrm>
              <a:off x="3230" y="3396"/>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2200</a:t>
              </a:r>
            </a:p>
          </p:txBody>
        </p:sp>
        <p:sp>
          <p:nvSpPr>
            <p:cNvPr id="141338" name="Rectangle 164"/>
            <p:cNvSpPr>
              <a:spLocks noChangeArrowheads="1"/>
            </p:cNvSpPr>
            <p:nvPr/>
          </p:nvSpPr>
          <p:spPr bwMode="auto">
            <a:xfrm>
              <a:off x="2681" y="3396"/>
              <a:ext cx="549"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500</a:t>
              </a:r>
            </a:p>
          </p:txBody>
        </p:sp>
        <p:sp>
          <p:nvSpPr>
            <p:cNvPr id="141339" name="Rectangle 165"/>
            <p:cNvSpPr>
              <a:spLocks noChangeArrowheads="1"/>
            </p:cNvSpPr>
            <p:nvPr/>
          </p:nvSpPr>
          <p:spPr bwMode="auto">
            <a:xfrm>
              <a:off x="2133" y="3396"/>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140</a:t>
              </a:r>
            </a:p>
          </p:txBody>
        </p:sp>
        <p:sp>
          <p:nvSpPr>
            <p:cNvPr id="141340" name="Rectangle 166"/>
            <p:cNvSpPr>
              <a:spLocks noChangeArrowheads="1"/>
            </p:cNvSpPr>
            <p:nvPr/>
          </p:nvSpPr>
          <p:spPr bwMode="auto">
            <a:xfrm>
              <a:off x="1584" y="3396"/>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60</a:t>
              </a:r>
            </a:p>
          </p:txBody>
        </p:sp>
        <p:sp>
          <p:nvSpPr>
            <p:cNvPr id="141341" name="Rectangle 167"/>
            <p:cNvSpPr>
              <a:spLocks noChangeArrowheads="1"/>
            </p:cNvSpPr>
            <p:nvPr/>
          </p:nvSpPr>
          <p:spPr bwMode="auto">
            <a:xfrm>
              <a:off x="4875" y="3224"/>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8</a:t>
              </a:r>
            </a:p>
          </p:txBody>
        </p:sp>
        <p:sp>
          <p:nvSpPr>
            <p:cNvPr id="141342" name="Rectangle 168"/>
            <p:cNvSpPr>
              <a:spLocks noChangeArrowheads="1"/>
            </p:cNvSpPr>
            <p:nvPr/>
          </p:nvSpPr>
          <p:spPr bwMode="auto">
            <a:xfrm>
              <a:off x="4327" y="3224"/>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30</a:t>
              </a:r>
            </a:p>
          </p:txBody>
        </p:sp>
        <p:sp>
          <p:nvSpPr>
            <p:cNvPr id="141343" name="Rectangle 169"/>
            <p:cNvSpPr>
              <a:spLocks noChangeArrowheads="1"/>
            </p:cNvSpPr>
            <p:nvPr/>
          </p:nvSpPr>
          <p:spPr bwMode="auto">
            <a:xfrm>
              <a:off x="3778" y="3224"/>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endParaRPr lang="en-US" altLang="en-US" sz="1200" b="1"/>
            </a:p>
          </p:txBody>
        </p:sp>
        <p:sp>
          <p:nvSpPr>
            <p:cNvPr id="141344" name="Rectangle 170"/>
            <p:cNvSpPr>
              <a:spLocks noChangeArrowheads="1"/>
            </p:cNvSpPr>
            <p:nvPr/>
          </p:nvSpPr>
          <p:spPr bwMode="auto">
            <a:xfrm>
              <a:off x="3230" y="3224"/>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1800</a:t>
              </a:r>
            </a:p>
          </p:txBody>
        </p:sp>
        <p:sp>
          <p:nvSpPr>
            <p:cNvPr id="141345" name="Rectangle 171"/>
            <p:cNvSpPr>
              <a:spLocks noChangeArrowheads="1"/>
            </p:cNvSpPr>
            <p:nvPr/>
          </p:nvSpPr>
          <p:spPr bwMode="auto">
            <a:xfrm>
              <a:off x="2681" y="3224"/>
              <a:ext cx="549"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400</a:t>
              </a:r>
            </a:p>
          </p:txBody>
        </p:sp>
        <p:sp>
          <p:nvSpPr>
            <p:cNvPr id="141346" name="Rectangle 172"/>
            <p:cNvSpPr>
              <a:spLocks noChangeArrowheads="1"/>
            </p:cNvSpPr>
            <p:nvPr/>
          </p:nvSpPr>
          <p:spPr bwMode="auto">
            <a:xfrm>
              <a:off x="2133" y="3224"/>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110</a:t>
              </a:r>
            </a:p>
          </p:txBody>
        </p:sp>
        <p:sp>
          <p:nvSpPr>
            <p:cNvPr id="141347" name="Rectangle 173"/>
            <p:cNvSpPr>
              <a:spLocks noChangeArrowheads="1"/>
            </p:cNvSpPr>
            <p:nvPr/>
          </p:nvSpPr>
          <p:spPr bwMode="auto">
            <a:xfrm>
              <a:off x="1584" y="3224"/>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50</a:t>
              </a:r>
            </a:p>
          </p:txBody>
        </p:sp>
        <p:sp>
          <p:nvSpPr>
            <p:cNvPr id="141348" name="Rectangle 174"/>
            <p:cNvSpPr>
              <a:spLocks noChangeArrowheads="1"/>
            </p:cNvSpPr>
            <p:nvPr/>
          </p:nvSpPr>
          <p:spPr bwMode="auto">
            <a:xfrm>
              <a:off x="4875" y="3052"/>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6</a:t>
              </a:r>
            </a:p>
          </p:txBody>
        </p:sp>
        <p:sp>
          <p:nvSpPr>
            <p:cNvPr id="141349" name="Rectangle 175"/>
            <p:cNvSpPr>
              <a:spLocks noChangeArrowheads="1"/>
            </p:cNvSpPr>
            <p:nvPr/>
          </p:nvSpPr>
          <p:spPr bwMode="auto">
            <a:xfrm>
              <a:off x="4327" y="3052"/>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25</a:t>
              </a:r>
            </a:p>
          </p:txBody>
        </p:sp>
        <p:sp>
          <p:nvSpPr>
            <p:cNvPr id="141350" name="Rectangle 176"/>
            <p:cNvSpPr>
              <a:spLocks noChangeArrowheads="1"/>
            </p:cNvSpPr>
            <p:nvPr/>
          </p:nvSpPr>
          <p:spPr bwMode="auto">
            <a:xfrm>
              <a:off x="3778" y="3052"/>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endParaRPr lang="en-US" altLang="en-US" sz="1200" b="1"/>
            </a:p>
          </p:txBody>
        </p:sp>
        <p:sp>
          <p:nvSpPr>
            <p:cNvPr id="141351" name="Rectangle 177"/>
            <p:cNvSpPr>
              <a:spLocks noChangeArrowheads="1"/>
            </p:cNvSpPr>
            <p:nvPr/>
          </p:nvSpPr>
          <p:spPr bwMode="auto">
            <a:xfrm>
              <a:off x="3230" y="3052"/>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1300</a:t>
              </a:r>
            </a:p>
          </p:txBody>
        </p:sp>
        <p:sp>
          <p:nvSpPr>
            <p:cNvPr id="141352" name="Rectangle 178"/>
            <p:cNvSpPr>
              <a:spLocks noChangeArrowheads="1"/>
            </p:cNvSpPr>
            <p:nvPr/>
          </p:nvSpPr>
          <p:spPr bwMode="auto">
            <a:xfrm>
              <a:off x="2681" y="3052"/>
              <a:ext cx="549"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300</a:t>
              </a:r>
            </a:p>
          </p:txBody>
        </p:sp>
        <p:sp>
          <p:nvSpPr>
            <p:cNvPr id="141353" name="Rectangle 179"/>
            <p:cNvSpPr>
              <a:spLocks noChangeArrowheads="1"/>
            </p:cNvSpPr>
            <p:nvPr/>
          </p:nvSpPr>
          <p:spPr bwMode="auto">
            <a:xfrm>
              <a:off x="2133" y="3052"/>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80</a:t>
              </a:r>
            </a:p>
          </p:txBody>
        </p:sp>
        <p:sp>
          <p:nvSpPr>
            <p:cNvPr id="141354" name="Rectangle 180"/>
            <p:cNvSpPr>
              <a:spLocks noChangeArrowheads="1"/>
            </p:cNvSpPr>
            <p:nvPr/>
          </p:nvSpPr>
          <p:spPr bwMode="auto">
            <a:xfrm>
              <a:off x="1584" y="3052"/>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40</a:t>
              </a:r>
            </a:p>
          </p:txBody>
        </p:sp>
        <p:sp>
          <p:nvSpPr>
            <p:cNvPr id="141355" name="Rectangle 181"/>
            <p:cNvSpPr>
              <a:spLocks noChangeArrowheads="1"/>
            </p:cNvSpPr>
            <p:nvPr/>
          </p:nvSpPr>
          <p:spPr bwMode="auto">
            <a:xfrm>
              <a:off x="4875" y="2880"/>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4</a:t>
              </a:r>
            </a:p>
          </p:txBody>
        </p:sp>
        <p:sp>
          <p:nvSpPr>
            <p:cNvPr id="141356" name="Rectangle 182"/>
            <p:cNvSpPr>
              <a:spLocks noChangeArrowheads="1"/>
            </p:cNvSpPr>
            <p:nvPr/>
          </p:nvSpPr>
          <p:spPr bwMode="auto">
            <a:xfrm>
              <a:off x="4327" y="2880"/>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17</a:t>
              </a:r>
            </a:p>
          </p:txBody>
        </p:sp>
        <p:sp>
          <p:nvSpPr>
            <p:cNvPr id="141357" name="Rectangle 183"/>
            <p:cNvSpPr>
              <a:spLocks noChangeArrowheads="1"/>
            </p:cNvSpPr>
            <p:nvPr/>
          </p:nvSpPr>
          <p:spPr bwMode="auto">
            <a:xfrm>
              <a:off x="3778" y="2880"/>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endParaRPr lang="en-US" altLang="en-US" sz="1200" b="1"/>
            </a:p>
          </p:txBody>
        </p:sp>
        <p:sp>
          <p:nvSpPr>
            <p:cNvPr id="141358" name="Rectangle 184"/>
            <p:cNvSpPr>
              <a:spLocks noChangeArrowheads="1"/>
            </p:cNvSpPr>
            <p:nvPr/>
          </p:nvSpPr>
          <p:spPr bwMode="auto">
            <a:xfrm>
              <a:off x="3230" y="2880"/>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1000</a:t>
              </a:r>
            </a:p>
          </p:txBody>
        </p:sp>
        <p:sp>
          <p:nvSpPr>
            <p:cNvPr id="141359" name="Rectangle 185"/>
            <p:cNvSpPr>
              <a:spLocks noChangeArrowheads="1"/>
            </p:cNvSpPr>
            <p:nvPr/>
          </p:nvSpPr>
          <p:spPr bwMode="auto">
            <a:xfrm>
              <a:off x="2681" y="2880"/>
              <a:ext cx="549"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220</a:t>
              </a:r>
            </a:p>
          </p:txBody>
        </p:sp>
        <p:sp>
          <p:nvSpPr>
            <p:cNvPr id="141360" name="Rectangle 186"/>
            <p:cNvSpPr>
              <a:spLocks noChangeArrowheads="1"/>
            </p:cNvSpPr>
            <p:nvPr/>
          </p:nvSpPr>
          <p:spPr bwMode="auto">
            <a:xfrm>
              <a:off x="2133" y="2880"/>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60</a:t>
              </a:r>
            </a:p>
          </p:txBody>
        </p:sp>
        <p:sp>
          <p:nvSpPr>
            <p:cNvPr id="141361" name="Rectangle 187"/>
            <p:cNvSpPr>
              <a:spLocks noChangeArrowheads="1"/>
            </p:cNvSpPr>
            <p:nvPr/>
          </p:nvSpPr>
          <p:spPr bwMode="auto">
            <a:xfrm>
              <a:off x="1584" y="2880"/>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30</a:t>
              </a:r>
            </a:p>
          </p:txBody>
        </p:sp>
        <p:sp>
          <p:nvSpPr>
            <p:cNvPr id="141362" name="Rectangle 188"/>
            <p:cNvSpPr>
              <a:spLocks noChangeArrowheads="1"/>
            </p:cNvSpPr>
            <p:nvPr/>
          </p:nvSpPr>
          <p:spPr bwMode="auto">
            <a:xfrm>
              <a:off x="4875" y="2708"/>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a:t>
              </a:r>
            </a:p>
          </p:txBody>
        </p:sp>
        <p:sp>
          <p:nvSpPr>
            <p:cNvPr id="141363" name="Rectangle 189"/>
            <p:cNvSpPr>
              <a:spLocks noChangeArrowheads="1"/>
            </p:cNvSpPr>
            <p:nvPr/>
          </p:nvSpPr>
          <p:spPr bwMode="auto">
            <a:xfrm>
              <a:off x="4327" y="2708"/>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13</a:t>
              </a:r>
            </a:p>
          </p:txBody>
        </p:sp>
        <p:sp>
          <p:nvSpPr>
            <p:cNvPr id="141364" name="Rectangle 190"/>
            <p:cNvSpPr>
              <a:spLocks noChangeArrowheads="1"/>
            </p:cNvSpPr>
            <p:nvPr/>
          </p:nvSpPr>
          <p:spPr bwMode="auto">
            <a:xfrm>
              <a:off x="3778" y="2708"/>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endParaRPr lang="en-US" altLang="en-US" sz="1200" b="1"/>
            </a:p>
          </p:txBody>
        </p:sp>
        <p:sp>
          <p:nvSpPr>
            <p:cNvPr id="141365" name="Rectangle 191"/>
            <p:cNvSpPr>
              <a:spLocks noChangeArrowheads="1"/>
            </p:cNvSpPr>
            <p:nvPr/>
          </p:nvSpPr>
          <p:spPr bwMode="auto">
            <a:xfrm>
              <a:off x="3230" y="2708"/>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700</a:t>
              </a:r>
            </a:p>
          </p:txBody>
        </p:sp>
        <p:sp>
          <p:nvSpPr>
            <p:cNvPr id="141366" name="Rectangle 192"/>
            <p:cNvSpPr>
              <a:spLocks noChangeArrowheads="1"/>
            </p:cNvSpPr>
            <p:nvPr/>
          </p:nvSpPr>
          <p:spPr bwMode="auto">
            <a:xfrm>
              <a:off x="2681" y="2708"/>
              <a:ext cx="549"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180</a:t>
              </a:r>
            </a:p>
          </p:txBody>
        </p:sp>
        <p:sp>
          <p:nvSpPr>
            <p:cNvPr id="141367" name="Rectangle 193"/>
            <p:cNvSpPr>
              <a:spLocks noChangeArrowheads="1"/>
            </p:cNvSpPr>
            <p:nvPr/>
          </p:nvSpPr>
          <p:spPr bwMode="auto">
            <a:xfrm>
              <a:off x="2133" y="2708"/>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50</a:t>
              </a:r>
            </a:p>
          </p:txBody>
        </p:sp>
        <p:sp>
          <p:nvSpPr>
            <p:cNvPr id="141368" name="Rectangle 194"/>
            <p:cNvSpPr>
              <a:spLocks noChangeArrowheads="1"/>
            </p:cNvSpPr>
            <p:nvPr/>
          </p:nvSpPr>
          <p:spPr bwMode="auto">
            <a:xfrm>
              <a:off x="1584" y="2708"/>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24</a:t>
              </a:r>
            </a:p>
          </p:txBody>
        </p:sp>
        <p:sp>
          <p:nvSpPr>
            <p:cNvPr id="141369" name="Rectangle 195"/>
            <p:cNvSpPr>
              <a:spLocks noChangeArrowheads="1"/>
            </p:cNvSpPr>
            <p:nvPr/>
          </p:nvSpPr>
          <p:spPr bwMode="auto">
            <a:xfrm>
              <a:off x="4875" y="2536"/>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a:t>
              </a:r>
            </a:p>
          </p:txBody>
        </p:sp>
        <p:sp>
          <p:nvSpPr>
            <p:cNvPr id="141370" name="Rectangle 196"/>
            <p:cNvSpPr>
              <a:spLocks noChangeArrowheads="1"/>
            </p:cNvSpPr>
            <p:nvPr/>
          </p:nvSpPr>
          <p:spPr bwMode="auto">
            <a:xfrm>
              <a:off x="4327" y="2536"/>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10</a:t>
              </a:r>
            </a:p>
          </p:txBody>
        </p:sp>
        <p:sp>
          <p:nvSpPr>
            <p:cNvPr id="141371" name="Rectangle 197"/>
            <p:cNvSpPr>
              <a:spLocks noChangeArrowheads="1"/>
            </p:cNvSpPr>
            <p:nvPr/>
          </p:nvSpPr>
          <p:spPr bwMode="auto">
            <a:xfrm>
              <a:off x="3778" y="2536"/>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endParaRPr lang="en-US" altLang="en-US" sz="1200" b="1"/>
            </a:p>
          </p:txBody>
        </p:sp>
        <p:sp>
          <p:nvSpPr>
            <p:cNvPr id="141372" name="Rectangle 198"/>
            <p:cNvSpPr>
              <a:spLocks noChangeArrowheads="1"/>
            </p:cNvSpPr>
            <p:nvPr/>
          </p:nvSpPr>
          <p:spPr bwMode="auto">
            <a:xfrm>
              <a:off x="3230" y="2536"/>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600</a:t>
              </a:r>
            </a:p>
          </p:txBody>
        </p:sp>
        <p:sp>
          <p:nvSpPr>
            <p:cNvPr id="141373" name="Rectangle 199"/>
            <p:cNvSpPr>
              <a:spLocks noChangeArrowheads="1"/>
            </p:cNvSpPr>
            <p:nvPr/>
          </p:nvSpPr>
          <p:spPr bwMode="auto">
            <a:xfrm>
              <a:off x="2681" y="2536"/>
              <a:ext cx="549"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140</a:t>
              </a:r>
            </a:p>
          </p:txBody>
        </p:sp>
        <p:sp>
          <p:nvSpPr>
            <p:cNvPr id="141374" name="Rectangle 200"/>
            <p:cNvSpPr>
              <a:spLocks noChangeArrowheads="1"/>
            </p:cNvSpPr>
            <p:nvPr/>
          </p:nvSpPr>
          <p:spPr bwMode="auto">
            <a:xfrm>
              <a:off x="2133" y="2536"/>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40</a:t>
              </a:r>
            </a:p>
          </p:txBody>
        </p:sp>
        <p:sp>
          <p:nvSpPr>
            <p:cNvPr id="141375" name="Rectangle 201"/>
            <p:cNvSpPr>
              <a:spLocks noChangeArrowheads="1"/>
            </p:cNvSpPr>
            <p:nvPr/>
          </p:nvSpPr>
          <p:spPr bwMode="auto">
            <a:xfrm>
              <a:off x="1584" y="2536"/>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20</a:t>
              </a:r>
            </a:p>
          </p:txBody>
        </p:sp>
        <p:sp>
          <p:nvSpPr>
            <p:cNvPr id="141376" name="Rectangle 202"/>
            <p:cNvSpPr>
              <a:spLocks noChangeArrowheads="1"/>
            </p:cNvSpPr>
            <p:nvPr/>
          </p:nvSpPr>
          <p:spPr bwMode="auto">
            <a:xfrm>
              <a:off x="4875" y="2364"/>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a:t>
              </a:r>
            </a:p>
          </p:txBody>
        </p:sp>
        <p:sp>
          <p:nvSpPr>
            <p:cNvPr id="141377" name="Rectangle 203"/>
            <p:cNvSpPr>
              <a:spLocks noChangeArrowheads="1"/>
            </p:cNvSpPr>
            <p:nvPr/>
          </p:nvSpPr>
          <p:spPr bwMode="auto">
            <a:xfrm>
              <a:off x="4327" y="2364"/>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8</a:t>
              </a:r>
            </a:p>
          </p:txBody>
        </p:sp>
        <p:sp>
          <p:nvSpPr>
            <p:cNvPr id="141378" name="Rectangle 204"/>
            <p:cNvSpPr>
              <a:spLocks noChangeArrowheads="1"/>
            </p:cNvSpPr>
            <p:nvPr/>
          </p:nvSpPr>
          <p:spPr bwMode="auto">
            <a:xfrm>
              <a:off x="3778" y="2364"/>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endParaRPr lang="en-US" altLang="en-US" sz="1200" b="1"/>
            </a:p>
          </p:txBody>
        </p:sp>
        <p:sp>
          <p:nvSpPr>
            <p:cNvPr id="141379" name="Rectangle 205"/>
            <p:cNvSpPr>
              <a:spLocks noChangeArrowheads="1"/>
            </p:cNvSpPr>
            <p:nvPr/>
          </p:nvSpPr>
          <p:spPr bwMode="auto">
            <a:xfrm>
              <a:off x="3230" y="2364"/>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440</a:t>
              </a:r>
            </a:p>
          </p:txBody>
        </p:sp>
        <p:sp>
          <p:nvSpPr>
            <p:cNvPr id="141380" name="Rectangle 206"/>
            <p:cNvSpPr>
              <a:spLocks noChangeArrowheads="1"/>
            </p:cNvSpPr>
            <p:nvPr/>
          </p:nvSpPr>
          <p:spPr bwMode="auto">
            <a:xfrm>
              <a:off x="2681" y="2364"/>
              <a:ext cx="549"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100</a:t>
              </a:r>
            </a:p>
          </p:txBody>
        </p:sp>
        <p:sp>
          <p:nvSpPr>
            <p:cNvPr id="141381" name="Rectangle 207"/>
            <p:cNvSpPr>
              <a:spLocks noChangeArrowheads="1"/>
            </p:cNvSpPr>
            <p:nvPr/>
          </p:nvSpPr>
          <p:spPr bwMode="auto">
            <a:xfrm>
              <a:off x="2133" y="2364"/>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30</a:t>
              </a:r>
            </a:p>
          </p:txBody>
        </p:sp>
        <p:sp>
          <p:nvSpPr>
            <p:cNvPr id="141382" name="Rectangle 208"/>
            <p:cNvSpPr>
              <a:spLocks noChangeArrowheads="1"/>
            </p:cNvSpPr>
            <p:nvPr/>
          </p:nvSpPr>
          <p:spPr bwMode="auto">
            <a:xfrm>
              <a:off x="1584" y="2364"/>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16</a:t>
              </a:r>
            </a:p>
          </p:txBody>
        </p:sp>
        <p:sp>
          <p:nvSpPr>
            <p:cNvPr id="141383" name="Rectangle 209"/>
            <p:cNvSpPr>
              <a:spLocks noChangeArrowheads="1"/>
            </p:cNvSpPr>
            <p:nvPr/>
          </p:nvSpPr>
          <p:spPr bwMode="auto">
            <a:xfrm>
              <a:off x="4875" y="2192"/>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1.5</a:t>
              </a:r>
            </a:p>
          </p:txBody>
        </p:sp>
        <p:sp>
          <p:nvSpPr>
            <p:cNvPr id="141384" name="Rectangle 210"/>
            <p:cNvSpPr>
              <a:spLocks noChangeArrowheads="1"/>
            </p:cNvSpPr>
            <p:nvPr/>
          </p:nvSpPr>
          <p:spPr bwMode="auto">
            <a:xfrm>
              <a:off x="4327" y="2192"/>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6</a:t>
              </a:r>
            </a:p>
          </p:txBody>
        </p:sp>
        <p:sp>
          <p:nvSpPr>
            <p:cNvPr id="141385" name="Rectangle 211"/>
            <p:cNvSpPr>
              <a:spLocks noChangeArrowheads="1"/>
            </p:cNvSpPr>
            <p:nvPr/>
          </p:nvSpPr>
          <p:spPr bwMode="auto">
            <a:xfrm>
              <a:off x="3778" y="2192"/>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endParaRPr lang="en-US" altLang="en-US" sz="1200" b="1"/>
            </a:p>
          </p:txBody>
        </p:sp>
        <p:sp>
          <p:nvSpPr>
            <p:cNvPr id="141386" name="Rectangle 212"/>
            <p:cNvSpPr>
              <a:spLocks noChangeArrowheads="1"/>
            </p:cNvSpPr>
            <p:nvPr/>
          </p:nvSpPr>
          <p:spPr bwMode="auto">
            <a:xfrm>
              <a:off x="3230" y="2192"/>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300</a:t>
              </a:r>
            </a:p>
          </p:txBody>
        </p:sp>
        <p:sp>
          <p:nvSpPr>
            <p:cNvPr id="141387" name="Rectangle 213"/>
            <p:cNvSpPr>
              <a:spLocks noChangeArrowheads="1"/>
            </p:cNvSpPr>
            <p:nvPr/>
          </p:nvSpPr>
          <p:spPr bwMode="auto">
            <a:xfrm>
              <a:off x="2681" y="2192"/>
              <a:ext cx="549"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80</a:t>
              </a:r>
            </a:p>
          </p:txBody>
        </p:sp>
        <p:sp>
          <p:nvSpPr>
            <p:cNvPr id="141388" name="Rectangle 214"/>
            <p:cNvSpPr>
              <a:spLocks noChangeArrowheads="1"/>
            </p:cNvSpPr>
            <p:nvPr/>
          </p:nvSpPr>
          <p:spPr bwMode="auto">
            <a:xfrm>
              <a:off x="2133" y="2192"/>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20</a:t>
              </a:r>
            </a:p>
          </p:txBody>
        </p:sp>
        <p:sp>
          <p:nvSpPr>
            <p:cNvPr id="141389" name="Rectangle 215"/>
            <p:cNvSpPr>
              <a:spLocks noChangeArrowheads="1"/>
            </p:cNvSpPr>
            <p:nvPr/>
          </p:nvSpPr>
          <p:spPr bwMode="auto">
            <a:xfrm>
              <a:off x="1584" y="2192"/>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12</a:t>
              </a:r>
            </a:p>
          </p:txBody>
        </p:sp>
        <p:sp>
          <p:nvSpPr>
            <p:cNvPr id="141390" name="Rectangle 216"/>
            <p:cNvSpPr>
              <a:spLocks noChangeArrowheads="1"/>
            </p:cNvSpPr>
            <p:nvPr/>
          </p:nvSpPr>
          <p:spPr bwMode="auto">
            <a:xfrm>
              <a:off x="4875" y="2020"/>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a:t>
              </a:r>
            </a:p>
          </p:txBody>
        </p:sp>
        <p:sp>
          <p:nvSpPr>
            <p:cNvPr id="141391" name="Rectangle 217"/>
            <p:cNvSpPr>
              <a:spLocks noChangeArrowheads="1"/>
            </p:cNvSpPr>
            <p:nvPr/>
          </p:nvSpPr>
          <p:spPr bwMode="auto">
            <a:xfrm>
              <a:off x="4327" y="2020"/>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5</a:t>
              </a:r>
            </a:p>
          </p:txBody>
        </p:sp>
        <p:sp>
          <p:nvSpPr>
            <p:cNvPr id="141392" name="Rectangle 218"/>
            <p:cNvSpPr>
              <a:spLocks noChangeArrowheads="1"/>
            </p:cNvSpPr>
            <p:nvPr/>
          </p:nvSpPr>
          <p:spPr bwMode="auto">
            <a:xfrm>
              <a:off x="3778" y="2020"/>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endParaRPr lang="en-US" altLang="en-US" sz="1200" b="1"/>
            </a:p>
          </p:txBody>
        </p:sp>
        <p:sp>
          <p:nvSpPr>
            <p:cNvPr id="141393" name="Rectangle 219"/>
            <p:cNvSpPr>
              <a:spLocks noChangeArrowheads="1"/>
            </p:cNvSpPr>
            <p:nvPr/>
          </p:nvSpPr>
          <p:spPr bwMode="auto">
            <a:xfrm>
              <a:off x="3230" y="2020"/>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240</a:t>
              </a:r>
            </a:p>
          </p:txBody>
        </p:sp>
        <p:sp>
          <p:nvSpPr>
            <p:cNvPr id="141394" name="Rectangle 220"/>
            <p:cNvSpPr>
              <a:spLocks noChangeArrowheads="1"/>
            </p:cNvSpPr>
            <p:nvPr/>
          </p:nvSpPr>
          <p:spPr bwMode="auto">
            <a:xfrm>
              <a:off x="2681" y="2020"/>
              <a:ext cx="549"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60</a:t>
              </a:r>
            </a:p>
          </p:txBody>
        </p:sp>
        <p:sp>
          <p:nvSpPr>
            <p:cNvPr id="141395" name="Rectangle 221"/>
            <p:cNvSpPr>
              <a:spLocks noChangeArrowheads="1"/>
            </p:cNvSpPr>
            <p:nvPr/>
          </p:nvSpPr>
          <p:spPr bwMode="auto">
            <a:xfrm>
              <a:off x="2133" y="2020"/>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16</a:t>
              </a:r>
            </a:p>
          </p:txBody>
        </p:sp>
        <p:sp>
          <p:nvSpPr>
            <p:cNvPr id="141396" name="Rectangle 222"/>
            <p:cNvSpPr>
              <a:spLocks noChangeArrowheads="1"/>
            </p:cNvSpPr>
            <p:nvPr/>
          </p:nvSpPr>
          <p:spPr bwMode="auto">
            <a:xfrm>
              <a:off x="1584" y="2020"/>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10</a:t>
              </a:r>
            </a:p>
          </p:txBody>
        </p:sp>
        <p:sp>
          <p:nvSpPr>
            <p:cNvPr id="141397" name="Rectangle 223"/>
            <p:cNvSpPr>
              <a:spLocks noChangeArrowheads="1"/>
            </p:cNvSpPr>
            <p:nvPr/>
          </p:nvSpPr>
          <p:spPr bwMode="auto">
            <a:xfrm>
              <a:off x="4875" y="1848"/>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a:t>
              </a:r>
            </a:p>
          </p:txBody>
        </p:sp>
        <p:sp>
          <p:nvSpPr>
            <p:cNvPr id="141398" name="Rectangle 224"/>
            <p:cNvSpPr>
              <a:spLocks noChangeArrowheads="1"/>
            </p:cNvSpPr>
            <p:nvPr/>
          </p:nvSpPr>
          <p:spPr bwMode="auto">
            <a:xfrm>
              <a:off x="4327" y="1848"/>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4</a:t>
              </a:r>
            </a:p>
          </p:txBody>
        </p:sp>
        <p:sp>
          <p:nvSpPr>
            <p:cNvPr id="141399" name="Rectangle 225"/>
            <p:cNvSpPr>
              <a:spLocks noChangeArrowheads="1"/>
            </p:cNvSpPr>
            <p:nvPr/>
          </p:nvSpPr>
          <p:spPr bwMode="auto">
            <a:xfrm>
              <a:off x="3778" y="1848"/>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endParaRPr lang="en-US" altLang="en-US" sz="1200" b="1"/>
            </a:p>
          </p:txBody>
        </p:sp>
        <p:sp>
          <p:nvSpPr>
            <p:cNvPr id="141400" name="Rectangle 226"/>
            <p:cNvSpPr>
              <a:spLocks noChangeArrowheads="1"/>
            </p:cNvSpPr>
            <p:nvPr/>
          </p:nvSpPr>
          <p:spPr bwMode="auto">
            <a:xfrm>
              <a:off x="3230" y="1848"/>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180</a:t>
              </a:r>
            </a:p>
          </p:txBody>
        </p:sp>
        <p:sp>
          <p:nvSpPr>
            <p:cNvPr id="141401" name="Rectangle 227"/>
            <p:cNvSpPr>
              <a:spLocks noChangeArrowheads="1"/>
            </p:cNvSpPr>
            <p:nvPr/>
          </p:nvSpPr>
          <p:spPr bwMode="auto">
            <a:xfrm>
              <a:off x="2681" y="1848"/>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50</a:t>
              </a:r>
            </a:p>
          </p:txBody>
        </p:sp>
        <p:sp>
          <p:nvSpPr>
            <p:cNvPr id="141402" name="Rectangle 228"/>
            <p:cNvSpPr>
              <a:spLocks noChangeArrowheads="1"/>
            </p:cNvSpPr>
            <p:nvPr/>
          </p:nvSpPr>
          <p:spPr bwMode="auto">
            <a:xfrm>
              <a:off x="2133" y="1848"/>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12</a:t>
              </a:r>
            </a:p>
          </p:txBody>
        </p:sp>
        <p:sp>
          <p:nvSpPr>
            <p:cNvPr id="141403" name="Rectangle 229"/>
            <p:cNvSpPr>
              <a:spLocks noChangeArrowheads="1"/>
            </p:cNvSpPr>
            <p:nvPr/>
          </p:nvSpPr>
          <p:spPr bwMode="auto">
            <a:xfrm>
              <a:off x="1584" y="1848"/>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8</a:t>
              </a:r>
            </a:p>
          </p:txBody>
        </p:sp>
        <p:sp>
          <p:nvSpPr>
            <p:cNvPr id="141404" name="Rectangle 230"/>
            <p:cNvSpPr>
              <a:spLocks noChangeArrowheads="1"/>
            </p:cNvSpPr>
            <p:nvPr/>
          </p:nvSpPr>
          <p:spPr bwMode="auto">
            <a:xfrm>
              <a:off x="4875" y="1676"/>
              <a:ext cx="549" cy="172"/>
            </a:xfrm>
            <a:prstGeom prst="rect">
              <a:avLst/>
            </a:prstGeom>
            <a:solidFill>
              <a:srgbClr val="FFFF66">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a:t>
              </a:r>
            </a:p>
          </p:txBody>
        </p:sp>
        <p:sp>
          <p:nvSpPr>
            <p:cNvPr id="141405" name="Rectangle 231"/>
            <p:cNvSpPr>
              <a:spLocks noChangeArrowheads="1"/>
            </p:cNvSpPr>
            <p:nvPr/>
          </p:nvSpPr>
          <p:spPr bwMode="auto">
            <a:xfrm>
              <a:off x="4327" y="1676"/>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a:t>
              </a:r>
            </a:p>
          </p:txBody>
        </p:sp>
        <p:sp>
          <p:nvSpPr>
            <p:cNvPr id="141406" name="Rectangle 232"/>
            <p:cNvSpPr>
              <a:spLocks noChangeArrowheads="1"/>
            </p:cNvSpPr>
            <p:nvPr/>
          </p:nvSpPr>
          <p:spPr bwMode="auto">
            <a:xfrm>
              <a:off x="3778" y="1676"/>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35</a:t>
              </a:r>
            </a:p>
          </p:txBody>
        </p:sp>
        <p:sp>
          <p:nvSpPr>
            <p:cNvPr id="141407" name="Rectangle 233"/>
            <p:cNvSpPr>
              <a:spLocks noChangeArrowheads="1"/>
            </p:cNvSpPr>
            <p:nvPr/>
          </p:nvSpPr>
          <p:spPr bwMode="auto">
            <a:xfrm>
              <a:off x="3230" y="1676"/>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130</a:t>
              </a:r>
            </a:p>
          </p:txBody>
        </p:sp>
        <p:sp>
          <p:nvSpPr>
            <p:cNvPr id="141408" name="Rectangle 234"/>
            <p:cNvSpPr>
              <a:spLocks noChangeArrowheads="1"/>
            </p:cNvSpPr>
            <p:nvPr/>
          </p:nvSpPr>
          <p:spPr bwMode="auto">
            <a:xfrm>
              <a:off x="2681" y="1676"/>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35</a:t>
              </a:r>
            </a:p>
          </p:txBody>
        </p:sp>
        <p:sp>
          <p:nvSpPr>
            <p:cNvPr id="141409" name="Rectangle 235"/>
            <p:cNvSpPr>
              <a:spLocks noChangeArrowheads="1"/>
            </p:cNvSpPr>
            <p:nvPr/>
          </p:nvSpPr>
          <p:spPr bwMode="auto">
            <a:xfrm>
              <a:off x="2133" y="1676"/>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9</a:t>
              </a:r>
            </a:p>
          </p:txBody>
        </p:sp>
        <p:sp>
          <p:nvSpPr>
            <p:cNvPr id="141410" name="Rectangle 236"/>
            <p:cNvSpPr>
              <a:spLocks noChangeArrowheads="1"/>
            </p:cNvSpPr>
            <p:nvPr/>
          </p:nvSpPr>
          <p:spPr bwMode="auto">
            <a:xfrm>
              <a:off x="1584" y="1676"/>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6</a:t>
              </a:r>
            </a:p>
          </p:txBody>
        </p:sp>
        <p:sp>
          <p:nvSpPr>
            <p:cNvPr id="141411" name="Rectangle 237"/>
            <p:cNvSpPr>
              <a:spLocks noChangeArrowheads="1"/>
            </p:cNvSpPr>
            <p:nvPr/>
          </p:nvSpPr>
          <p:spPr bwMode="auto">
            <a:xfrm>
              <a:off x="4875" y="1504"/>
              <a:ext cx="549" cy="172"/>
            </a:xfrm>
            <a:prstGeom prst="rect">
              <a:avLst/>
            </a:prstGeom>
            <a:solidFill>
              <a:srgbClr val="FFFF66">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a:t>
              </a:r>
            </a:p>
          </p:txBody>
        </p:sp>
        <p:sp>
          <p:nvSpPr>
            <p:cNvPr id="141412" name="Rectangle 238"/>
            <p:cNvSpPr>
              <a:spLocks noChangeArrowheads="1"/>
            </p:cNvSpPr>
            <p:nvPr/>
          </p:nvSpPr>
          <p:spPr bwMode="auto">
            <a:xfrm>
              <a:off x="4327" y="1504"/>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a:t>
              </a:r>
            </a:p>
          </p:txBody>
        </p:sp>
        <p:sp>
          <p:nvSpPr>
            <p:cNvPr id="141413" name="Rectangle 239"/>
            <p:cNvSpPr>
              <a:spLocks noChangeArrowheads="1"/>
            </p:cNvSpPr>
            <p:nvPr/>
          </p:nvSpPr>
          <p:spPr bwMode="auto">
            <a:xfrm>
              <a:off x="3778" y="1504"/>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27</a:t>
              </a:r>
            </a:p>
          </p:txBody>
        </p:sp>
        <p:sp>
          <p:nvSpPr>
            <p:cNvPr id="141414" name="Rectangle 240"/>
            <p:cNvSpPr>
              <a:spLocks noChangeArrowheads="1"/>
            </p:cNvSpPr>
            <p:nvPr/>
          </p:nvSpPr>
          <p:spPr bwMode="auto">
            <a:xfrm>
              <a:off x="3230" y="1504"/>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100</a:t>
              </a:r>
            </a:p>
          </p:txBody>
        </p:sp>
        <p:sp>
          <p:nvSpPr>
            <p:cNvPr id="141415" name="Rectangle 241"/>
            <p:cNvSpPr>
              <a:spLocks noChangeArrowheads="1"/>
            </p:cNvSpPr>
            <p:nvPr/>
          </p:nvSpPr>
          <p:spPr bwMode="auto">
            <a:xfrm>
              <a:off x="2681" y="1504"/>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30</a:t>
              </a:r>
            </a:p>
          </p:txBody>
        </p:sp>
        <p:sp>
          <p:nvSpPr>
            <p:cNvPr id="141416" name="Rectangle 242"/>
            <p:cNvSpPr>
              <a:spLocks noChangeArrowheads="1"/>
            </p:cNvSpPr>
            <p:nvPr/>
          </p:nvSpPr>
          <p:spPr bwMode="auto">
            <a:xfrm>
              <a:off x="2133" y="1504"/>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7</a:t>
              </a:r>
            </a:p>
          </p:txBody>
        </p:sp>
        <p:sp>
          <p:nvSpPr>
            <p:cNvPr id="141417" name="Rectangle 243"/>
            <p:cNvSpPr>
              <a:spLocks noChangeArrowheads="1"/>
            </p:cNvSpPr>
            <p:nvPr/>
          </p:nvSpPr>
          <p:spPr bwMode="auto">
            <a:xfrm>
              <a:off x="1584" y="1504"/>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5</a:t>
              </a:r>
            </a:p>
          </p:txBody>
        </p:sp>
        <p:sp>
          <p:nvSpPr>
            <p:cNvPr id="141418" name="Rectangle 244"/>
            <p:cNvSpPr>
              <a:spLocks noChangeArrowheads="1"/>
            </p:cNvSpPr>
            <p:nvPr/>
          </p:nvSpPr>
          <p:spPr bwMode="auto">
            <a:xfrm>
              <a:off x="4875" y="1332"/>
              <a:ext cx="549" cy="172"/>
            </a:xfrm>
            <a:prstGeom prst="rect">
              <a:avLst/>
            </a:prstGeom>
            <a:solidFill>
              <a:srgbClr val="FFFF66">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a:t>
              </a:r>
            </a:p>
          </p:txBody>
        </p:sp>
        <p:sp>
          <p:nvSpPr>
            <p:cNvPr id="141419" name="Rectangle 245"/>
            <p:cNvSpPr>
              <a:spLocks noChangeArrowheads="1"/>
            </p:cNvSpPr>
            <p:nvPr/>
          </p:nvSpPr>
          <p:spPr bwMode="auto">
            <a:xfrm>
              <a:off x="4327" y="1332"/>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1.5</a:t>
              </a:r>
            </a:p>
          </p:txBody>
        </p:sp>
        <p:sp>
          <p:nvSpPr>
            <p:cNvPr id="141420" name="Rectangle 246"/>
            <p:cNvSpPr>
              <a:spLocks noChangeArrowheads="1"/>
            </p:cNvSpPr>
            <p:nvPr/>
          </p:nvSpPr>
          <p:spPr bwMode="auto">
            <a:xfrm>
              <a:off x="3778" y="1332"/>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20</a:t>
              </a:r>
            </a:p>
          </p:txBody>
        </p:sp>
        <p:sp>
          <p:nvSpPr>
            <p:cNvPr id="141421" name="Rectangle 247"/>
            <p:cNvSpPr>
              <a:spLocks noChangeArrowheads="1"/>
            </p:cNvSpPr>
            <p:nvPr/>
          </p:nvSpPr>
          <p:spPr bwMode="auto">
            <a:xfrm>
              <a:off x="3230" y="1332"/>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80</a:t>
              </a:r>
            </a:p>
          </p:txBody>
        </p:sp>
        <p:sp>
          <p:nvSpPr>
            <p:cNvPr id="141422" name="Rectangle 248"/>
            <p:cNvSpPr>
              <a:spLocks noChangeArrowheads="1"/>
            </p:cNvSpPr>
            <p:nvPr/>
          </p:nvSpPr>
          <p:spPr bwMode="auto">
            <a:xfrm>
              <a:off x="2681" y="1332"/>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20</a:t>
              </a:r>
            </a:p>
          </p:txBody>
        </p:sp>
        <p:sp>
          <p:nvSpPr>
            <p:cNvPr id="141423" name="Rectangle 249"/>
            <p:cNvSpPr>
              <a:spLocks noChangeArrowheads="1"/>
            </p:cNvSpPr>
            <p:nvPr/>
          </p:nvSpPr>
          <p:spPr bwMode="auto">
            <a:xfrm>
              <a:off x="2133" y="1332"/>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5</a:t>
              </a:r>
            </a:p>
          </p:txBody>
        </p:sp>
        <p:sp>
          <p:nvSpPr>
            <p:cNvPr id="141424" name="Rectangle 250"/>
            <p:cNvSpPr>
              <a:spLocks noChangeArrowheads="1"/>
            </p:cNvSpPr>
            <p:nvPr/>
          </p:nvSpPr>
          <p:spPr bwMode="auto">
            <a:xfrm>
              <a:off x="1584" y="1332"/>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4</a:t>
              </a:r>
            </a:p>
          </p:txBody>
        </p:sp>
        <p:sp>
          <p:nvSpPr>
            <p:cNvPr id="141425" name="Rectangle 251"/>
            <p:cNvSpPr>
              <a:spLocks noChangeArrowheads="1"/>
            </p:cNvSpPr>
            <p:nvPr/>
          </p:nvSpPr>
          <p:spPr bwMode="auto">
            <a:xfrm>
              <a:off x="4875" y="1160"/>
              <a:ext cx="549" cy="172"/>
            </a:xfrm>
            <a:prstGeom prst="rect">
              <a:avLst/>
            </a:prstGeom>
            <a:solidFill>
              <a:srgbClr val="FFFF66">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a:t>
              </a:r>
            </a:p>
          </p:txBody>
        </p:sp>
        <p:sp>
          <p:nvSpPr>
            <p:cNvPr id="141426" name="Rectangle 252"/>
            <p:cNvSpPr>
              <a:spLocks noChangeArrowheads="1"/>
            </p:cNvSpPr>
            <p:nvPr/>
          </p:nvSpPr>
          <p:spPr bwMode="auto">
            <a:xfrm>
              <a:off x="4327" y="1160"/>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a:t>
              </a:r>
            </a:p>
          </p:txBody>
        </p:sp>
        <p:sp>
          <p:nvSpPr>
            <p:cNvPr id="141427" name="Rectangle 253"/>
            <p:cNvSpPr>
              <a:spLocks noChangeArrowheads="1"/>
            </p:cNvSpPr>
            <p:nvPr/>
          </p:nvSpPr>
          <p:spPr bwMode="auto">
            <a:xfrm>
              <a:off x="3778" y="1160"/>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13</a:t>
              </a:r>
            </a:p>
          </p:txBody>
        </p:sp>
        <p:sp>
          <p:nvSpPr>
            <p:cNvPr id="141428" name="Rectangle 254"/>
            <p:cNvSpPr>
              <a:spLocks noChangeArrowheads="1"/>
            </p:cNvSpPr>
            <p:nvPr/>
          </p:nvSpPr>
          <p:spPr bwMode="auto">
            <a:xfrm>
              <a:off x="3230" y="1160"/>
              <a:ext cx="548" cy="172"/>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60</a:t>
              </a:r>
            </a:p>
          </p:txBody>
        </p:sp>
        <p:sp>
          <p:nvSpPr>
            <p:cNvPr id="141429" name="Rectangle 255"/>
            <p:cNvSpPr>
              <a:spLocks noChangeArrowheads="1"/>
            </p:cNvSpPr>
            <p:nvPr/>
          </p:nvSpPr>
          <p:spPr bwMode="auto">
            <a:xfrm>
              <a:off x="2681" y="1160"/>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15</a:t>
              </a:r>
            </a:p>
          </p:txBody>
        </p:sp>
        <p:sp>
          <p:nvSpPr>
            <p:cNvPr id="141430" name="Rectangle 256"/>
            <p:cNvSpPr>
              <a:spLocks noChangeArrowheads="1"/>
            </p:cNvSpPr>
            <p:nvPr/>
          </p:nvSpPr>
          <p:spPr bwMode="auto">
            <a:xfrm>
              <a:off x="2133" y="1160"/>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4</a:t>
              </a:r>
            </a:p>
          </p:txBody>
        </p:sp>
        <p:sp>
          <p:nvSpPr>
            <p:cNvPr id="141431" name="Rectangle 257"/>
            <p:cNvSpPr>
              <a:spLocks noChangeArrowheads="1"/>
            </p:cNvSpPr>
            <p:nvPr/>
          </p:nvSpPr>
          <p:spPr bwMode="auto">
            <a:xfrm>
              <a:off x="1584" y="1160"/>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a:t>
              </a:r>
            </a:p>
          </p:txBody>
        </p:sp>
        <p:sp>
          <p:nvSpPr>
            <p:cNvPr id="141432" name="Rectangle 258"/>
            <p:cNvSpPr>
              <a:spLocks noChangeArrowheads="1"/>
            </p:cNvSpPr>
            <p:nvPr/>
          </p:nvSpPr>
          <p:spPr bwMode="auto">
            <a:xfrm>
              <a:off x="4875" y="988"/>
              <a:ext cx="549" cy="172"/>
            </a:xfrm>
            <a:prstGeom prst="rect">
              <a:avLst/>
            </a:prstGeom>
            <a:solidFill>
              <a:srgbClr val="FFFF66">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5</a:t>
              </a:r>
            </a:p>
          </p:txBody>
        </p:sp>
        <p:sp>
          <p:nvSpPr>
            <p:cNvPr id="141433" name="Rectangle 259"/>
            <p:cNvSpPr>
              <a:spLocks noChangeArrowheads="1"/>
            </p:cNvSpPr>
            <p:nvPr/>
          </p:nvSpPr>
          <p:spPr bwMode="auto">
            <a:xfrm>
              <a:off x="4327" y="988"/>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a:t>
              </a:r>
            </a:p>
          </p:txBody>
        </p:sp>
        <p:sp>
          <p:nvSpPr>
            <p:cNvPr id="141434" name="Rectangle 260"/>
            <p:cNvSpPr>
              <a:spLocks noChangeArrowheads="1"/>
            </p:cNvSpPr>
            <p:nvPr/>
          </p:nvSpPr>
          <p:spPr bwMode="auto">
            <a:xfrm>
              <a:off x="3778" y="988"/>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8</a:t>
              </a:r>
            </a:p>
          </p:txBody>
        </p:sp>
        <p:sp>
          <p:nvSpPr>
            <p:cNvPr id="141435" name="Rectangle 261"/>
            <p:cNvSpPr>
              <a:spLocks noChangeArrowheads="1"/>
            </p:cNvSpPr>
            <p:nvPr/>
          </p:nvSpPr>
          <p:spPr bwMode="auto">
            <a:xfrm>
              <a:off x="3230" y="988"/>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30</a:t>
              </a:r>
            </a:p>
          </p:txBody>
        </p:sp>
        <p:sp>
          <p:nvSpPr>
            <p:cNvPr id="141436" name="Rectangle 262"/>
            <p:cNvSpPr>
              <a:spLocks noChangeArrowheads="1"/>
            </p:cNvSpPr>
            <p:nvPr/>
          </p:nvSpPr>
          <p:spPr bwMode="auto">
            <a:xfrm>
              <a:off x="2681" y="988"/>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10</a:t>
              </a:r>
            </a:p>
          </p:txBody>
        </p:sp>
        <p:sp>
          <p:nvSpPr>
            <p:cNvPr id="141437" name="Rectangle 263"/>
            <p:cNvSpPr>
              <a:spLocks noChangeArrowheads="1"/>
            </p:cNvSpPr>
            <p:nvPr/>
          </p:nvSpPr>
          <p:spPr bwMode="auto">
            <a:xfrm>
              <a:off x="2133" y="988"/>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a:t>
              </a:r>
            </a:p>
          </p:txBody>
        </p:sp>
        <p:sp>
          <p:nvSpPr>
            <p:cNvPr id="141438" name="Rectangle 264"/>
            <p:cNvSpPr>
              <a:spLocks noChangeArrowheads="1"/>
            </p:cNvSpPr>
            <p:nvPr/>
          </p:nvSpPr>
          <p:spPr bwMode="auto">
            <a:xfrm>
              <a:off x="1584" y="988"/>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a:t>
              </a:r>
            </a:p>
          </p:txBody>
        </p:sp>
        <p:sp>
          <p:nvSpPr>
            <p:cNvPr id="141439" name="Rectangle 265"/>
            <p:cNvSpPr>
              <a:spLocks noChangeArrowheads="1"/>
            </p:cNvSpPr>
            <p:nvPr/>
          </p:nvSpPr>
          <p:spPr bwMode="auto">
            <a:xfrm>
              <a:off x="4875" y="816"/>
              <a:ext cx="549" cy="172"/>
            </a:xfrm>
            <a:prstGeom prst="rect">
              <a:avLst/>
            </a:prstGeom>
            <a:solidFill>
              <a:srgbClr val="FFFF66">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10</a:t>
              </a:r>
            </a:p>
          </p:txBody>
        </p:sp>
        <p:sp>
          <p:nvSpPr>
            <p:cNvPr id="141440" name="Rectangle 266"/>
            <p:cNvSpPr>
              <a:spLocks noChangeArrowheads="1"/>
            </p:cNvSpPr>
            <p:nvPr/>
          </p:nvSpPr>
          <p:spPr bwMode="auto">
            <a:xfrm>
              <a:off x="4327" y="816"/>
              <a:ext cx="548" cy="172"/>
            </a:xfrm>
            <a:prstGeom prst="rect">
              <a:avLst/>
            </a:prstGeom>
            <a:solidFill>
              <a:srgbClr val="FFFF66">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a:t>
              </a:r>
            </a:p>
          </p:txBody>
        </p:sp>
        <p:sp>
          <p:nvSpPr>
            <p:cNvPr id="141441" name="Rectangle 267"/>
            <p:cNvSpPr>
              <a:spLocks noChangeArrowheads="1"/>
            </p:cNvSpPr>
            <p:nvPr/>
          </p:nvSpPr>
          <p:spPr bwMode="auto">
            <a:xfrm>
              <a:off x="3778" y="816"/>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4</a:t>
              </a:r>
            </a:p>
          </p:txBody>
        </p:sp>
        <p:sp>
          <p:nvSpPr>
            <p:cNvPr id="141442" name="Rectangle 268"/>
            <p:cNvSpPr>
              <a:spLocks noChangeArrowheads="1"/>
            </p:cNvSpPr>
            <p:nvPr/>
          </p:nvSpPr>
          <p:spPr bwMode="auto">
            <a:xfrm>
              <a:off x="3230" y="816"/>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14</a:t>
              </a:r>
            </a:p>
          </p:txBody>
        </p:sp>
        <p:sp>
          <p:nvSpPr>
            <p:cNvPr id="141443" name="Rectangle 269"/>
            <p:cNvSpPr>
              <a:spLocks noChangeArrowheads="1"/>
            </p:cNvSpPr>
            <p:nvPr/>
          </p:nvSpPr>
          <p:spPr bwMode="auto">
            <a:xfrm>
              <a:off x="2681" y="816"/>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4</a:t>
              </a:r>
            </a:p>
          </p:txBody>
        </p:sp>
        <p:sp>
          <p:nvSpPr>
            <p:cNvPr id="141444" name="Rectangle 270"/>
            <p:cNvSpPr>
              <a:spLocks noChangeArrowheads="1"/>
            </p:cNvSpPr>
            <p:nvPr/>
          </p:nvSpPr>
          <p:spPr bwMode="auto">
            <a:xfrm>
              <a:off x="2133" y="816"/>
              <a:ext cx="54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a:t>
              </a:r>
            </a:p>
          </p:txBody>
        </p:sp>
        <p:sp>
          <p:nvSpPr>
            <p:cNvPr id="141445" name="Rectangle 271"/>
            <p:cNvSpPr>
              <a:spLocks noChangeArrowheads="1"/>
            </p:cNvSpPr>
            <p:nvPr/>
          </p:nvSpPr>
          <p:spPr bwMode="auto">
            <a:xfrm>
              <a:off x="1584" y="816"/>
              <a:ext cx="54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a:t>
              </a:r>
            </a:p>
          </p:txBody>
        </p:sp>
        <p:sp>
          <p:nvSpPr>
            <p:cNvPr id="141446" name="Line 272"/>
            <p:cNvSpPr>
              <a:spLocks noChangeShapeType="1"/>
            </p:cNvSpPr>
            <p:nvPr/>
          </p:nvSpPr>
          <p:spPr bwMode="auto">
            <a:xfrm>
              <a:off x="1584" y="816"/>
              <a:ext cx="3840"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47" name="Line 273"/>
            <p:cNvSpPr>
              <a:spLocks noChangeShapeType="1"/>
            </p:cNvSpPr>
            <p:nvPr/>
          </p:nvSpPr>
          <p:spPr bwMode="auto">
            <a:xfrm>
              <a:off x="1584" y="988"/>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48" name="Line 274"/>
            <p:cNvSpPr>
              <a:spLocks noChangeShapeType="1"/>
            </p:cNvSpPr>
            <p:nvPr/>
          </p:nvSpPr>
          <p:spPr bwMode="auto">
            <a:xfrm>
              <a:off x="1584" y="1160"/>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49" name="Line 275"/>
            <p:cNvSpPr>
              <a:spLocks noChangeShapeType="1"/>
            </p:cNvSpPr>
            <p:nvPr/>
          </p:nvSpPr>
          <p:spPr bwMode="auto">
            <a:xfrm>
              <a:off x="1584" y="1332"/>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50" name="Line 276"/>
            <p:cNvSpPr>
              <a:spLocks noChangeShapeType="1"/>
            </p:cNvSpPr>
            <p:nvPr/>
          </p:nvSpPr>
          <p:spPr bwMode="auto">
            <a:xfrm>
              <a:off x="1584" y="1504"/>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51" name="Line 277"/>
            <p:cNvSpPr>
              <a:spLocks noChangeShapeType="1"/>
            </p:cNvSpPr>
            <p:nvPr/>
          </p:nvSpPr>
          <p:spPr bwMode="auto">
            <a:xfrm>
              <a:off x="1584" y="1676"/>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52" name="Line 278"/>
            <p:cNvSpPr>
              <a:spLocks noChangeShapeType="1"/>
            </p:cNvSpPr>
            <p:nvPr/>
          </p:nvSpPr>
          <p:spPr bwMode="auto">
            <a:xfrm>
              <a:off x="1584" y="1848"/>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53" name="Line 279"/>
            <p:cNvSpPr>
              <a:spLocks noChangeShapeType="1"/>
            </p:cNvSpPr>
            <p:nvPr/>
          </p:nvSpPr>
          <p:spPr bwMode="auto">
            <a:xfrm>
              <a:off x="1584" y="2020"/>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54" name="Line 280"/>
            <p:cNvSpPr>
              <a:spLocks noChangeShapeType="1"/>
            </p:cNvSpPr>
            <p:nvPr/>
          </p:nvSpPr>
          <p:spPr bwMode="auto">
            <a:xfrm>
              <a:off x="1584" y="2192"/>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55" name="Line 281"/>
            <p:cNvSpPr>
              <a:spLocks noChangeShapeType="1"/>
            </p:cNvSpPr>
            <p:nvPr/>
          </p:nvSpPr>
          <p:spPr bwMode="auto">
            <a:xfrm>
              <a:off x="1584" y="2364"/>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56" name="Line 282"/>
            <p:cNvSpPr>
              <a:spLocks noChangeShapeType="1"/>
            </p:cNvSpPr>
            <p:nvPr/>
          </p:nvSpPr>
          <p:spPr bwMode="auto">
            <a:xfrm>
              <a:off x="1584" y="2536"/>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57" name="Line 283"/>
            <p:cNvSpPr>
              <a:spLocks noChangeShapeType="1"/>
            </p:cNvSpPr>
            <p:nvPr/>
          </p:nvSpPr>
          <p:spPr bwMode="auto">
            <a:xfrm>
              <a:off x="1584" y="2708"/>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58" name="Line 284"/>
            <p:cNvSpPr>
              <a:spLocks noChangeShapeType="1"/>
            </p:cNvSpPr>
            <p:nvPr/>
          </p:nvSpPr>
          <p:spPr bwMode="auto">
            <a:xfrm>
              <a:off x="1584" y="2880"/>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59" name="Line 285"/>
            <p:cNvSpPr>
              <a:spLocks noChangeShapeType="1"/>
            </p:cNvSpPr>
            <p:nvPr/>
          </p:nvSpPr>
          <p:spPr bwMode="auto">
            <a:xfrm>
              <a:off x="1584" y="3052"/>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60" name="Line 286"/>
            <p:cNvSpPr>
              <a:spLocks noChangeShapeType="1"/>
            </p:cNvSpPr>
            <p:nvPr/>
          </p:nvSpPr>
          <p:spPr bwMode="auto">
            <a:xfrm>
              <a:off x="1584" y="3224"/>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61" name="Line 287"/>
            <p:cNvSpPr>
              <a:spLocks noChangeShapeType="1"/>
            </p:cNvSpPr>
            <p:nvPr/>
          </p:nvSpPr>
          <p:spPr bwMode="auto">
            <a:xfrm>
              <a:off x="1584" y="3396"/>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62" name="Line 288"/>
            <p:cNvSpPr>
              <a:spLocks noChangeShapeType="1"/>
            </p:cNvSpPr>
            <p:nvPr/>
          </p:nvSpPr>
          <p:spPr bwMode="auto">
            <a:xfrm>
              <a:off x="1584" y="3568"/>
              <a:ext cx="3840"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63" name="Line 289"/>
            <p:cNvSpPr>
              <a:spLocks noChangeShapeType="1"/>
            </p:cNvSpPr>
            <p:nvPr/>
          </p:nvSpPr>
          <p:spPr bwMode="auto">
            <a:xfrm>
              <a:off x="1584" y="816"/>
              <a:ext cx="0" cy="2752"/>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64" name="Line 290"/>
            <p:cNvSpPr>
              <a:spLocks noChangeShapeType="1"/>
            </p:cNvSpPr>
            <p:nvPr/>
          </p:nvSpPr>
          <p:spPr bwMode="auto">
            <a:xfrm>
              <a:off x="2133" y="816"/>
              <a:ext cx="0" cy="275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65" name="Line 291"/>
            <p:cNvSpPr>
              <a:spLocks noChangeShapeType="1"/>
            </p:cNvSpPr>
            <p:nvPr/>
          </p:nvSpPr>
          <p:spPr bwMode="auto">
            <a:xfrm>
              <a:off x="2681" y="816"/>
              <a:ext cx="0" cy="275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66" name="Line 292"/>
            <p:cNvSpPr>
              <a:spLocks noChangeShapeType="1"/>
            </p:cNvSpPr>
            <p:nvPr/>
          </p:nvSpPr>
          <p:spPr bwMode="auto">
            <a:xfrm>
              <a:off x="3230" y="816"/>
              <a:ext cx="0" cy="275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67" name="Line 293"/>
            <p:cNvSpPr>
              <a:spLocks noChangeShapeType="1"/>
            </p:cNvSpPr>
            <p:nvPr/>
          </p:nvSpPr>
          <p:spPr bwMode="auto">
            <a:xfrm>
              <a:off x="3778" y="816"/>
              <a:ext cx="0" cy="275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68" name="Line 294"/>
            <p:cNvSpPr>
              <a:spLocks noChangeShapeType="1"/>
            </p:cNvSpPr>
            <p:nvPr/>
          </p:nvSpPr>
          <p:spPr bwMode="auto">
            <a:xfrm>
              <a:off x="4327" y="816"/>
              <a:ext cx="0" cy="275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69" name="Line 295"/>
            <p:cNvSpPr>
              <a:spLocks noChangeShapeType="1"/>
            </p:cNvSpPr>
            <p:nvPr/>
          </p:nvSpPr>
          <p:spPr bwMode="auto">
            <a:xfrm>
              <a:off x="4875" y="816"/>
              <a:ext cx="0" cy="275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70" name="Line 296"/>
            <p:cNvSpPr>
              <a:spLocks noChangeShapeType="1"/>
            </p:cNvSpPr>
            <p:nvPr/>
          </p:nvSpPr>
          <p:spPr bwMode="auto">
            <a:xfrm>
              <a:off x="5424" y="816"/>
              <a:ext cx="0" cy="2752"/>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71" name="Line 297"/>
            <p:cNvSpPr>
              <a:spLocks noChangeShapeType="1"/>
            </p:cNvSpPr>
            <p:nvPr/>
          </p:nvSpPr>
          <p:spPr bwMode="auto">
            <a:xfrm>
              <a:off x="2112" y="816"/>
              <a:ext cx="0" cy="273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032" name="Rectangle 8"/>
          <p:cNvSpPr>
            <a:spLocks noChangeArrowheads="1"/>
          </p:cNvSpPr>
          <p:nvPr/>
        </p:nvSpPr>
        <p:spPr bwMode="auto">
          <a:xfrm>
            <a:off x="7239000" y="6629400"/>
            <a:ext cx="1905000" cy="381000"/>
          </a:xfrm>
          <a:prstGeom prst="rect">
            <a:avLst/>
          </a:prstGeom>
          <a:noFill/>
          <a:ln w="9525">
            <a:noFill/>
            <a:miter lim="800000"/>
            <a:headEnd/>
            <a:tailEnd/>
          </a:ln>
          <a:effec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r" eaLnBrk="1" hangingPunct="1"/>
            <a:r>
              <a:rPr lang="en-US" altLang="en-US" sz="1000"/>
              <a:t>12-</a:t>
            </a:r>
            <a:fld id="{922E8110-15F8-41A4-96DD-617513DA8ADF}" type="slidenum">
              <a:rPr lang="en-US" altLang="en-US" sz="1000"/>
              <a:pPr algn="r" eaLnBrk="1" hangingPunct="1"/>
              <a:t>144</a:t>
            </a:fld>
            <a:r>
              <a:rPr lang="en-US" altLang="en-US" sz="1000"/>
              <a:t>-S290-EP</a:t>
            </a:r>
          </a:p>
        </p:txBody>
      </p:sp>
      <p:sp>
        <p:nvSpPr>
          <p:cNvPr id="141475" name="Text Box 157"/>
          <p:cNvSpPr txBox="1">
            <a:spLocks noChangeArrowheads="1"/>
          </p:cNvSpPr>
          <p:nvPr/>
        </p:nvSpPr>
        <p:spPr bwMode="auto">
          <a:xfrm>
            <a:off x="177800" y="1590675"/>
            <a:ext cx="2124075"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800" b="1" dirty="0"/>
              <a:t>Yellow highlights cases</a:t>
            </a:r>
          </a:p>
          <a:p>
            <a:pPr eaLnBrk="1" hangingPunct="1"/>
            <a:r>
              <a:rPr lang="en-US" altLang="en-US" sz="1800" b="1" dirty="0"/>
              <a:t>In which ROS will be greater in the grass fuel.</a:t>
            </a:r>
          </a:p>
        </p:txBody>
      </p:sp>
      <p:sp>
        <p:nvSpPr>
          <p:cNvPr id="141476" name="Text Box 158"/>
          <p:cNvSpPr txBox="1">
            <a:spLocks noChangeArrowheads="1"/>
          </p:cNvSpPr>
          <p:nvPr/>
        </p:nvSpPr>
        <p:spPr bwMode="auto">
          <a:xfrm>
            <a:off x="222250" y="3351213"/>
            <a:ext cx="191135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800" b="1" dirty="0"/>
              <a:t>Red highlights: ROS-ratio increases of 60x and greater have been associated with fatalities</a:t>
            </a:r>
            <a:r>
              <a:rPr lang="en-US" altLang="en-US" sz="2000" b="1" dirty="0"/>
              <a:t>.</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672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672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67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25" grpId="0" animBg="1"/>
      <p:bldP spid="286726" grpId="0" animBg="1"/>
      <p:bldP spid="286727" grpId="0" animBg="1"/>
    </p:bldLst>
  </p:timing>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2339" name="Rectangle 2"/>
          <p:cNvSpPr>
            <a:spLocks noGrp="1" noChangeArrowheads="1"/>
          </p:cNvSpPr>
          <p:nvPr>
            <p:ph type="title"/>
          </p:nvPr>
        </p:nvSpPr>
        <p:spPr>
          <a:xfrm>
            <a:off x="0" y="152400"/>
            <a:ext cx="9144000" cy="1143000"/>
          </a:xfrm>
        </p:spPr>
        <p:txBody>
          <a:bodyPr/>
          <a:lstStyle/>
          <a:p>
            <a:pPr eaLnBrk="1" hangingPunct="1"/>
            <a:r>
              <a:rPr lang="en-US" altLang="en-US" smtClean="0"/>
              <a:t>Implementing LCES</a:t>
            </a:r>
          </a:p>
        </p:txBody>
      </p:sp>
      <p:sp>
        <p:nvSpPr>
          <p:cNvPr id="191491" name="Rectangle 3"/>
          <p:cNvSpPr>
            <a:spLocks noGrp="1" noChangeArrowheads="1"/>
          </p:cNvSpPr>
          <p:nvPr>
            <p:ph type="body" idx="1"/>
          </p:nvPr>
        </p:nvSpPr>
        <p:spPr>
          <a:xfrm>
            <a:off x="498475" y="1143000"/>
            <a:ext cx="8340725" cy="5207000"/>
          </a:xfrm>
        </p:spPr>
        <p:txBody>
          <a:bodyPr/>
          <a:lstStyle/>
          <a:p>
            <a:pPr eaLnBrk="1" hangingPunct="1">
              <a:lnSpc>
                <a:spcPct val="80000"/>
              </a:lnSpc>
              <a:buSzPct val="140000"/>
              <a:buFontTx/>
              <a:buNone/>
            </a:pPr>
            <a:r>
              <a:rPr lang="en-US" altLang="en-US" sz="2800" b="1" u="sng" dirty="0" smtClean="0"/>
              <a:t>L</a:t>
            </a:r>
            <a:r>
              <a:rPr lang="en-US" altLang="en-US" sz="2800" b="1" dirty="0" smtClean="0"/>
              <a:t>ookouts (based on the major concerns)</a:t>
            </a:r>
          </a:p>
          <a:p>
            <a:pPr lvl="1" eaLnBrk="1" hangingPunct="1">
              <a:lnSpc>
                <a:spcPct val="80000"/>
              </a:lnSpc>
              <a:buSzPct val="140000"/>
            </a:pPr>
            <a:r>
              <a:rPr lang="en-US" altLang="en-US" sz="2400" b="1" dirty="0" smtClean="0"/>
              <a:t>To observe fire’s progress; signs of upslope spread, up-drainage movement</a:t>
            </a:r>
          </a:p>
          <a:p>
            <a:pPr lvl="1" eaLnBrk="1" hangingPunct="1">
              <a:lnSpc>
                <a:spcPct val="70000"/>
              </a:lnSpc>
              <a:buSzPct val="140000"/>
            </a:pPr>
            <a:r>
              <a:rPr lang="en-US" altLang="en-US" sz="2400" b="1" dirty="0" smtClean="0"/>
              <a:t>To observe the approach of the winds</a:t>
            </a:r>
          </a:p>
          <a:p>
            <a:pPr lvl="1" eaLnBrk="1" hangingPunct="1">
              <a:lnSpc>
                <a:spcPct val="70000"/>
              </a:lnSpc>
              <a:buSzPct val="140000"/>
            </a:pPr>
            <a:r>
              <a:rPr lang="en-US" altLang="en-US" sz="2400" b="1" dirty="0" smtClean="0"/>
              <a:t>Lookout positions? (Consider remote lookouts)</a:t>
            </a:r>
          </a:p>
          <a:p>
            <a:pPr eaLnBrk="1" hangingPunct="1">
              <a:lnSpc>
                <a:spcPct val="80000"/>
              </a:lnSpc>
              <a:buSzPct val="140000"/>
              <a:buFontTx/>
              <a:buNone/>
            </a:pPr>
            <a:r>
              <a:rPr lang="en-US" altLang="en-US" sz="2800" b="1" u="sng" dirty="0" smtClean="0"/>
              <a:t>C</a:t>
            </a:r>
            <a:r>
              <a:rPr lang="en-US" altLang="en-US" sz="2800" b="1" dirty="0" smtClean="0"/>
              <a:t>ommunications</a:t>
            </a:r>
          </a:p>
          <a:p>
            <a:pPr lvl="1" eaLnBrk="1" hangingPunct="1">
              <a:lnSpc>
                <a:spcPct val="70000"/>
              </a:lnSpc>
              <a:buSzPct val="140000"/>
            </a:pPr>
            <a:r>
              <a:rPr lang="en-US" altLang="en-US" sz="2400" b="1" dirty="0" smtClean="0"/>
              <a:t>How frequent?</a:t>
            </a:r>
          </a:p>
          <a:p>
            <a:pPr lvl="1" eaLnBrk="1" hangingPunct="1">
              <a:lnSpc>
                <a:spcPct val="70000"/>
              </a:lnSpc>
              <a:buSzPct val="140000"/>
            </a:pPr>
            <a:r>
              <a:rPr lang="en-US" altLang="en-US" sz="2400" b="1" dirty="0" smtClean="0"/>
              <a:t>What key points to include</a:t>
            </a:r>
          </a:p>
          <a:p>
            <a:pPr eaLnBrk="1" hangingPunct="1">
              <a:lnSpc>
                <a:spcPct val="80000"/>
              </a:lnSpc>
              <a:buSzPct val="140000"/>
              <a:buFontTx/>
              <a:buNone/>
            </a:pPr>
            <a:r>
              <a:rPr lang="en-US" altLang="en-US" sz="2800" b="1" u="sng" dirty="0" smtClean="0"/>
              <a:t>E</a:t>
            </a:r>
            <a:r>
              <a:rPr lang="en-US" altLang="en-US" sz="2800" b="1" dirty="0" smtClean="0"/>
              <a:t>scape Routes</a:t>
            </a:r>
          </a:p>
          <a:p>
            <a:pPr lvl="1" eaLnBrk="1" hangingPunct="1">
              <a:lnSpc>
                <a:spcPct val="80000"/>
              </a:lnSpc>
              <a:buSzPct val="140000"/>
            </a:pPr>
            <a:r>
              <a:rPr lang="en-US" altLang="en-US" sz="2400" b="1" dirty="0" smtClean="0"/>
              <a:t>Away from the crown-fire blast</a:t>
            </a:r>
          </a:p>
          <a:p>
            <a:pPr lvl="1" eaLnBrk="1" hangingPunct="1">
              <a:lnSpc>
                <a:spcPct val="80000"/>
              </a:lnSpc>
              <a:buSzPct val="140000"/>
            </a:pPr>
            <a:r>
              <a:rPr lang="en-US" altLang="en-US" sz="2400" b="1" dirty="0" smtClean="0"/>
              <a:t>Travel times much less than 7 minutes</a:t>
            </a:r>
          </a:p>
          <a:p>
            <a:pPr eaLnBrk="1" hangingPunct="1">
              <a:lnSpc>
                <a:spcPct val="80000"/>
              </a:lnSpc>
              <a:buSzPct val="140000"/>
              <a:buFontTx/>
              <a:buNone/>
            </a:pPr>
            <a:r>
              <a:rPr lang="en-US" altLang="en-US" sz="2800" b="1" u="sng" dirty="0" smtClean="0"/>
              <a:t>S</a:t>
            </a:r>
            <a:r>
              <a:rPr lang="en-US" altLang="en-US" sz="2800" b="1" dirty="0" smtClean="0"/>
              <a:t>afe Zones</a:t>
            </a:r>
          </a:p>
          <a:p>
            <a:pPr lvl="1" eaLnBrk="1" hangingPunct="1">
              <a:lnSpc>
                <a:spcPct val="80000"/>
              </a:lnSpc>
              <a:buSzPct val="140000"/>
            </a:pPr>
            <a:r>
              <a:rPr lang="en-US" altLang="en-US" sz="2400" b="1" dirty="0" smtClean="0"/>
              <a:t>Big enough for expected flame-lengths</a:t>
            </a:r>
          </a:p>
          <a:p>
            <a:pPr lvl="1" eaLnBrk="1" hangingPunct="1">
              <a:lnSpc>
                <a:spcPct val="80000"/>
              </a:lnSpc>
              <a:buSzPct val="140000"/>
            </a:pPr>
            <a:r>
              <a:rPr lang="en-US" altLang="en-US" sz="2400" b="1" dirty="0" smtClean="0"/>
              <a:t>Big enough for all firefighters</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9149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9149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191491">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191491">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191491">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191491">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191491">
                                            <p:txEl>
                                              <p:pRg st="6" end="6"/>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191491">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499"/>
                                          </p:stCondLst>
                                        </p:cTn>
                                        <p:tgtEl>
                                          <p:spTgt spid="191491">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499"/>
                                          </p:stCondLst>
                                        </p:cTn>
                                        <p:tgtEl>
                                          <p:spTgt spid="191491">
                                            <p:txEl>
                                              <p:pRg st="9" end="9"/>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499"/>
                                          </p:stCondLst>
                                        </p:cTn>
                                        <p:tgtEl>
                                          <p:spTgt spid="191491">
                                            <p:txEl>
                                              <p:pRg st="10" end="1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499"/>
                                          </p:stCondLst>
                                        </p:cTn>
                                        <p:tgtEl>
                                          <p:spTgt spid="191491">
                                            <p:txEl>
                                              <p:pRg st="11" end="11"/>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499"/>
                                          </p:stCondLst>
                                        </p:cTn>
                                        <p:tgtEl>
                                          <p:spTgt spid="191491">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1" grpId="0" build="p"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0" name="Picture 2" descr="bluegreen swirl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96388"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3" name="Text Box 2"/>
          <p:cNvSpPr txBox="1">
            <a:spLocks noChangeArrowheads="1"/>
          </p:cNvSpPr>
          <p:nvPr/>
        </p:nvSpPr>
        <p:spPr bwMode="auto">
          <a:xfrm>
            <a:off x="304800" y="609600"/>
            <a:ext cx="30321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a:r>
              <a:rPr lang="en-US" altLang="en-US" sz="4000" b="1">
                <a:solidFill>
                  <a:srgbClr val="000066"/>
                </a:solidFill>
              </a:rPr>
              <a:t>Cold Front </a:t>
            </a:r>
          </a:p>
        </p:txBody>
      </p:sp>
      <p:grpSp>
        <p:nvGrpSpPr>
          <p:cNvPr id="143364" name="Group 3"/>
          <p:cNvGrpSpPr>
            <a:grpSpLocks/>
          </p:cNvGrpSpPr>
          <p:nvPr/>
        </p:nvGrpSpPr>
        <p:grpSpPr bwMode="auto">
          <a:xfrm>
            <a:off x="4114800" y="228600"/>
            <a:ext cx="4495800" cy="6343650"/>
            <a:chOff x="2592" y="96"/>
            <a:chExt cx="2832" cy="3996"/>
          </a:xfrm>
        </p:grpSpPr>
        <p:pic>
          <p:nvPicPr>
            <p:cNvPr id="143376" name="Picture 4" descr="Rifle RAWS Wi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92" y="96"/>
              <a:ext cx="2832" cy="2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77" name="Picture 5" descr="Rifle RAWS RH"/>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40" y="2016"/>
              <a:ext cx="2784" cy="2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3365" name="Group 6"/>
          <p:cNvGrpSpPr>
            <a:grpSpLocks/>
          </p:cNvGrpSpPr>
          <p:nvPr/>
        </p:nvGrpSpPr>
        <p:grpSpPr bwMode="auto">
          <a:xfrm>
            <a:off x="228600" y="1905000"/>
            <a:ext cx="3733800" cy="2667000"/>
            <a:chOff x="240" y="1200"/>
            <a:chExt cx="2016" cy="1440"/>
          </a:xfrm>
        </p:grpSpPr>
        <p:pic>
          <p:nvPicPr>
            <p:cNvPr id="143374" name="Picture 7" descr="So Cyn cold fron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0" y="1200"/>
              <a:ext cx="2016" cy="1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75" name="Rectangle 8"/>
            <p:cNvSpPr>
              <a:spLocks noChangeArrowheads="1"/>
            </p:cNvSpPr>
            <p:nvPr/>
          </p:nvSpPr>
          <p:spPr bwMode="auto">
            <a:xfrm>
              <a:off x="240" y="1200"/>
              <a:ext cx="2016" cy="144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p>
          </p:txBody>
        </p:sp>
      </p:grpSp>
      <p:sp>
        <p:nvSpPr>
          <p:cNvPr id="143366" name="Rectangle 9"/>
          <p:cNvSpPr>
            <a:spLocks noChangeArrowheads="1"/>
          </p:cNvSpPr>
          <p:nvPr/>
        </p:nvSpPr>
        <p:spPr bwMode="auto">
          <a:xfrm>
            <a:off x="4114800" y="228600"/>
            <a:ext cx="4495800" cy="63246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p>
        </p:txBody>
      </p:sp>
      <p:grpSp>
        <p:nvGrpSpPr>
          <p:cNvPr id="4" name="Group 10"/>
          <p:cNvGrpSpPr>
            <a:grpSpLocks/>
          </p:cNvGrpSpPr>
          <p:nvPr/>
        </p:nvGrpSpPr>
        <p:grpSpPr bwMode="auto">
          <a:xfrm>
            <a:off x="4800600" y="1447800"/>
            <a:ext cx="1354138" cy="1295400"/>
            <a:chOff x="3024" y="912"/>
            <a:chExt cx="853" cy="816"/>
          </a:xfrm>
        </p:grpSpPr>
        <p:sp>
          <p:nvSpPr>
            <p:cNvPr id="143372" name="Line 11"/>
            <p:cNvSpPr>
              <a:spLocks noChangeShapeType="1"/>
            </p:cNvSpPr>
            <p:nvPr/>
          </p:nvSpPr>
          <p:spPr bwMode="auto">
            <a:xfrm>
              <a:off x="3360" y="1248"/>
              <a:ext cx="192" cy="48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3373" name="Text Box 12"/>
            <p:cNvSpPr txBox="1">
              <a:spLocks noChangeArrowheads="1"/>
            </p:cNvSpPr>
            <p:nvPr/>
          </p:nvSpPr>
          <p:spPr bwMode="auto">
            <a:xfrm>
              <a:off x="3024" y="912"/>
              <a:ext cx="853"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400" b="1"/>
                <a:t>Wind at noon </a:t>
              </a:r>
            </a:p>
            <a:p>
              <a:pPr eaLnBrk="1" hangingPunct="1"/>
              <a:r>
                <a:rPr lang="en-US" altLang="en-US" sz="1400" b="1"/>
                <a:t>previous day</a:t>
              </a:r>
            </a:p>
          </p:txBody>
        </p:sp>
      </p:grpSp>
      <p:grpSp>
        <p:nvGrpSpPr>
          <p:cNvPr id="5" name="Group 13"/>
          <p:cNvGrpSpPr>
            <a:grpSpLocks/>
          </p:cNvGrpSpPr>
          <p:nvPr/>
        </p:nvGrpSpPr>
        <p:grpSpPr bwMode="auto">
          <a:xfrm>
            <a:off x="6324600" y="914400"/>
            <a:ext cx="1354138" cy="1219200"/>
            <a:chOff x="3984" y="576"/>
            <a:chExt cx="853" cy="768"/>
          </a:xfrm>
        </p:grpSpPr>
        <p:sp>
          <p:nvSpPr>
            <p:cNvPr id="143370" name="Text Box 14"/>
            <p:cNvSpPr txBox="1">
              <a:spLocks noChangeArrowheads="1"/>
            </p:cNvSpPr>
            <p:nvPr/>
          </p:nvSpPr>
          <p:spPr bwMode="auto">
            <a:xfrm>
              <a:off x="3984" y="576"/>
              <a:ext cx="853"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400" b="1"/>
                <a:t>Wind at noon </a:t>
              </a:r>
            </a:p>
            <a:p>
              <a:pPr eaLnBrk="1" hangingPunct="1"/>
              <a:r>
                <a:rPr lang="en-US" altLang="en-US" sz="1400" b="1"/>
                <a:t>blowup day</a:t>
              </a:r>
            </a:p>
          </p:txBody>
        </p:sp>
        <p:sp>
          <p:nvSpPr>
            <p:cNvPr id="143371" name="Line 15"/>
            <p:cNvSpPr>
              <a:spLocks noChangeShapeType="1"/>
            </p:cNvSpPr>
            <p:nvPr/>
          </p:nvSpPr>
          <p:spPr bwMode="auto">
            <a:xfrm>
              <a:off x="4368" y="864"/>
              <a:ext cx="384" cy="48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143369" name="AutoShape 17"/>
          <p:cNvSpPr>
            <a:spLocks noChangeArrowheads="1"/>
          </p:cNvSpPr>
          <p:nvPr/>
        </p:nvSpPr>
        <p:spPr bwMode="auto">
          <a:xfrm>
            <a:off x="304800" y="4800600"/>
            <a:ext cx="1371600" cy="685800"/>
          </a:xfrm>
          <a:prstGeom prst="wedgeRectCallout">
            <a:avLst>
              <a:gd name="adj1" fmla="val 95949"/>
              <a:gd name="adj2" fmla="val -263657"/>
            </a:avLst>
          </a:prstGeom>
          <a:solidFill>
            <a:schemeClr val="accent1"/>
          </a:solidFill>
          <a:ln w="9525">
            <a:solidFill>
              <a:schemeClr val="tx1"/>
            </a:solidFill>
            <a:miter lim="800000"/>
            <a:headEnd/>
            <a:tailEnd/>
          </a:ln>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r>
              <a:rPr lang="en-US" altLang="en-US" sz="1400"/>
              <a:t>South Canyon Fire location</a:t>
            </a:r>
          </a:p>
        </p:txBody>
      </p:sp>
      <p:sp>
        <p:nvSpPr>
          <p:cNvPr id="143381" name="Slide Number Placeholder 3"/>
          <p:cNvSpPr txBox="1">
            <a:spLocks noGrp="1"/>
          </p:cNvSpPr>
          <p:nvPr/>
        </p:nvSpPr>
        <p:spPr bwMode="auto">
          <a:xfrm>
            <a:off x="7975600" y="6629400"/>
            <a:ext cx="1168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r"/>
            <a:r>
              <a:rPr lang="en-US" altLang="en-US" sz="1000"/>
              <a:t>12-</a:t>
            </a:r>
            <a:fld id="{70C61E58-B6BD-4EC1-B78A-0DE0E54EF7C1}" type="slidenum">
              <a:rPr lang="en-US" altLang="en-US" sz="1000"/>
              <a:pPr algn="r"/>
              <a:t>146</a:t>
            </a:fld>
            <a:r>
              <a:rPr lang="en-US" altLang="en-US" sz="1000"/>
              <a:t>-S290-EP</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4387" name="Rectangle 2"/>
          <p:cNvSpPr>
            <a:spLocks noGrp="1" noChangeArrowheads="1"/>
          </p:cNvSpPr>
          <p:nvPr>
            <p:ph type="title"/>
          </p:nvPr>
        </p:nvSpPr>
        <p:spPr>
          <a:xfrm>
            <a:off x="0" y="572583"/>
            <a:ext cx="9144000" cy="1143000"/>
          </a:xfrm>
        </p:spPr>
        <p:txBody>
          <a:bodyPr/>
          <a:lstStyle/>
          <a:p>
            <a:pPr eaLnBrk="1" hangingPunct="1"/>
            <a:r>
              <a:rPr lang="en-US" altLang="en-US" smtClean="0"/>
              <a:t>Value of FLAME</a:t>
            </a:r>
          </a:p>
        </p:txBody>
      </p:sp>
      <p:sp>
        <p:nvSpPr>
          <p:cNvPr id="193539" name="Rectangle 3"/>
          <p:cNvSpPr>
            <a:spLocks noGrp="1" noChangeArrowheads="1"/>
          </p:cNvSpPr>
          <p:nvPr>
            <p:ph type="body" idx="1"/>
          </p:nvPr>
        </p:nvSpPr>
        <p:spPr>
          <a:xfrm>
            <a:off x="990600" y="1563183"/>
            <a:ext cx="7816850" cy="4710113"/>
          </a:xfrm>
        </p:spPr>
        <p:txBody>
          <a:bodyPr/>
          <a:lstStyle/>
          <a:p>
            <a:pPr marL="231775" indent="-231775" eaLnBrk="1" hangingPunct="1">
              <a:lnSpc>
                <a:spcPct val="90000"/>
              </a:lnSpc>
              <a:buFontTx/>
              <a:buNone/>
            </a:pPr>
            <a:r>
              <a:rPr lang="en-US" altLang="en-US" sz="2800" b="1" dirty="0" smtClean="0"/>
              <a:t>Good match with actual ROS</a:t>
            </a:r>
          </a:p>
          <a:p>
            <a:pPr marL="739775" lvl="1" indent="-282575" eaLnBrk="1" hangingPunct="1">
              <a:lnSpc>
                <a:spcPct val="90000"/>
              </a:lnSpc>
            </a:pPr>
            <a:r>
              <a:rPr lang="en-US" altLang="en-US" sz="2400" b="1" dirty="0" err="1" smtClean="0"/>
              <a:t>Approx</a:t>
            </a:r>
            <a:r>
              <a:rPr lang="en-US" altLang="en-US" sz="2400" b="1" dirty="0" smtClean="0"/>
              <a:t> guidelines fit actual conditions</a:t>
            </a:r>
          </a:p>
          <a:p>
            <a:pPr marL="739775" lvl="1" indent="-282575" eaLnBrk="1" hangingPunct="1">
              <a:lnSpc>
                <a:spcPct val="90000"/>
              </a:lnSpc>
            </a:pPr>
            <a:r>
              <a:rPr lang="en-US" altLang="en-US" sz="2400" b="1" dirty="0" smtClean="0"/>
              <a:t>Errors tended to cancel out</a:t>
            </a:r>
          </a:p>
          <a:p>
            <a:pPr marL="739775" lvl="1" indent="-282575" eaLnBrk="1" hangingPunct="1">
              <a:lnSpc>
                <a:spcPct val="30000"/>
              </a:lnSpc>
            </a:pPr>
            <a:endParaRPr lang="en-US" altLang="en-US" sz="2400" b="1" dirty="0" smtClean="0"/>
          </a:p>
          <a:p>
            <a:pPr marL="231775" indent="-231775" eaLnBrk="1" hangingPunct="1">
              <a:lnSpc>
                <a:spcPct val="90000"/>
              </a:lnSpc>
              <a:buFontTx/>
              <a:buNone/>
            </a:pPr>
            <a:r>
              <a:rPr lang="en-US" altLang="en-US" sz="2800" b="1" dirty="0" smtClean="0"/>
              <a:t>Even a “ballpark” answer is OK</a:t>
            </a:r>
          </a:p>
          <a:p>
            <a:pPr marL="739775" lvl="1" indent="-282575" eaLnBrk="1" hangingPunct="1">
              <a:lnSpc>
                <a:spcPct val="90000"/>
              </a:lnSpc>
            </a:pPr>
            <a:r>
              <a:rPr lang="en-US" altLang="en-US" sz="2400" b="1" dirty="0" smtClean="0"/>
              <a:t>Suppose it was 4 min, or 15 min...</a:t>
            </a:r>
          </a:p>
          <a:p>
            <a:pPr marL="739775" lvl="1" indent="-282575" eaLnBrk="1" hangingPunct="1">
              <a:lnSpc>
                <a:spcPct val="90000"/>
              </a:lnSpc>
            </a:pPr>
            <a:r>
              <a:rPr lang="en-US" altLang="en-US" sz="2400" b="1" dirty="0" smtClean="0"/>
              <a:t>Reveals the potential danger</a:t>
            </a:r>
          </a:p>
          <a:p>
            <a:pPr marL="739775" lvl="1" indent="-282575" eaLnBrk="1" hangingPunct="1">
              <a:lnSpc>
                <a:spcPct val="90000"/>
              </a:lnSpc>
            </a:pPr>
            <a:r>
              <a:rPr lang="en-US" altLang="en-US" sz="2400" b="1" dirty="0" smtClean="0"/>
              <a:t>Shows fire will outflank control efforts</a:t>
            </a:r>
          </a:p>
          <a:p>
            <a:pPr marL="739775" lvl="1" indent="-282575" eaLnBrk="1" hangingPunct="1">
              <a:lnSpc>
                <a:spcPct val="20000"/>
              </a:lnSpc>
            </a:pPr>
            <a:endParaRPr lang="en-US" altLang="en-US" sz="2400" b="1" dirty="0" smtClean="0"/>
          </a:p>
          <a:p>
            <a:pPr marL="231775" indent="-231775" eaLnBrk="1" hangingPunct="1">
              <a:lnSpc>
                <a:spcPct val="90000"/>
              </a:lnSpc>
              <a:buFontTx/>
              <a:buNone/>
            </a:pPr>
            <a:r>
              <a:rPr lang="en-US" altLang="en-US" sz="2800" b="1" dirty="0" smtClean="0"/>
              <a:t>Could have drawn attention to:</a:t>
            </a:r>
          </a:p>
          <a:p>
            <a:pPr marL="739775" lvl="1" indent="-282575" eaLnBrk="1" hangingPunct="1">
              <a:lnSpc>
                <a:spcPct val="90000"/>
              </a:lnSpc>
            </a:pPr>
            <a:r>
              <a:rPr lang="en-US" altLang="en-US" sz="2400" b="1" dirty="0" smtClean="0"/>
              <a:t>Potential for transition to crown fire</a:t>
            </a:r>
          </a:p>
          <a:p>
            <a:pPr marL="739775" lvl="1" indent="-282575" eaLnBrk="1" hangingPunct="1">
              <a:lnSpc>
                <a:spcPct val="90000"/>
              </a:lnSpc>
            </a:pPr>
            <a:r>
              <a:rPr lang="en-US" altLang="en-US" sz="2400" b="1" dirty="0" smtClean="0"/>
              <a:t>Seeking information on increasing winds</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9353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9353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193539">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93539">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93539">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193539">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193539">
                                            <p:txEl>
                                              <p:pRg st="7" end="7"/>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193539">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499"/>
                                          </p:stCondLst>
                                        </p:cTn>
                                        <p:tgtEl>
                                          <p:spTgt spid="193539">
                                            <p:txEl>
                                              <p:pRg st="10" end="1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499"/>
                                          </p:stCondLst>
                                        </p:cTn>
                                        <p:tgtEl>
                                          <p:spTgt spid="193539">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539" grpId="0" build="p"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1" name="Rectangle 2"/>
          <p:cNvSpPr>
            <a:spLocks noGrp="1" noChangeArrowheads="1"/>
          </p:cNvSpPr>
          <p:nvPr>
            <p:ph type="title"/>
          </p:nvPr>
        </p:nvSpPr>
        <p:spPr>
          <a:xfrm>
            <a:off x="0" y="457200"/>
            <a:ext cx="9144000" cy="1066800"/>
          </a:xfrm>
        </p:spPr>
        <p:txBody>
          <a:bodyPr/>
          <a:lstStyle/>
          <a:p>
            <a:pPr eaLnBrk="1" hangingPunct="1"/>
            <a:r>
              <a:rPr lang="en-US" altLang="en-US" sz="3200" smtClean="0"/>
              <a:t>How do you address the possibilities?</a:t>
            </a:r>
            <a:br>
              <a:rPr lang="en-US" altLang="en-US" sz="3200" smtClean="0"/>
            </a:br>
            <a:r>
              <a:rPr lang="en-US" altLang="en-US" sz="3200" smtClean="0"/>
              <a:t>Apply FLAME to all of them</a:t>
            </a:r>
          </a:p>
        </p:txBody>
      </p:sp>
      <p:sp>
        <p:nvSpPr>
          <p:cNvPr id="489475" name="Rectangle 3"/>
          <p:cNvSpPr>
            <a:spLocks noGrp="1" noChangeArrowheads="1"/>
          </p:cNvSpPr>
          <p:nvPr>
            <p:ph type="body" idx="1"/>
          </p:nvPr>
        </p:nvSpPr>
        <p:spPr>
          <a:xfrm>
            <a:off x="381000" y="1524000"/>
            <a:ext cx="8305800" cy="5029200"/>
          </a:xfrm>
        </p:spPr>
        <p:txBody>
          <a:bodyPr/>
          <a:lstStyle/>
          <a:p>
            <a:pPr eaLnBrk="1" hangingPunct="1"/>
            <a:r>
              <a:rPr lang="en-US" altLang="en-US" sz="2800" b="1" dirty="0" smtClean="0"/>
              <a:t>Consider what is </a:t>
            </a:r>
            <a:r>
              <a:rPr lang="en-US" altLang="en-US" sz="2800" b="1" u="sng" dirty="0" smtClean="0"/>
              <a:t>likely</a:t>
            </a:r>
            <a:r>
              <a:rPr lang="en-US" altLang="en-US" sz="2800" b="1" dirty="0" smtClean="0"/>
              <a:t> to happen, such as:</a:t>
            </a:r>
          </a:p>
          <a:p>
            <a:pPr marL="858838" lvl="1" indent="-401638" eaLnBrk="1" hangingPunct="1">
              <a:lnSpc>
                <a:spcPct val="80000"/>
              </a:lnSpc>
            </a:pPr>
            <a:r>
              <a:rPr lang="en-US" altLang="en-US" sz="2400" b="1" dirty="0" smtClean="0"/>
              <a:t>Inversion eroding and winds increasing</a:t>
            </a:r>
          </a:p>
          <a:p>
            <a:pPr marL="858838" lvl="1" indent="-401638" eaLnBrk="1" hangingPunct="1">
              <a:lnSpc>
                <a:spcPct val="80000"/>
              </a:lnSpc>
            </a:pPr>
            <a:r>
              <a:rPr lang="en-US" altLang="en-US" sz="2400" b="1" dirty="0" smtClean="0"/>
              <a:t>Cold front approaching</a:t>
            </a:r>
          </a:p>
          <a:p>
            <a:pPr marL="858838" lvl="1" indent="-401638" eaLnBrk="1" hangingPunct="1">
              <a:lnSpc>
                <a:spcPct val="80000"/>
              </a:lnSpc>
            </a:pPr>
            <a:r>
              <a:rPr lang="en-US" altLang="en-US" sz="2400" b="1" dirty="0" smtClean="0"/>
              <a:t>Up or down canyon winds developing</a:t>
            </a:r>
          </a:p>
          <a:p>
            <a:pPr marL="858838" lvl="1" indent="-401638" eaLnBrk="1" hangingPunct="1">
              <a:lnSpc>
                <a:spcPct val="80000"/>
              </a:lnSpc>
            </a:pPr>
            <a:r>
              <a:rPr lang="en-US" altLang="en-US" sz="2400" b="1" i="1" dirty="0" smtClean="0"/>
              <a:t>Plan for these in safety, LCES, tactics</a:t>
            </a:r>
          </a:p>
          <a:p>
            <a:pPr marL="858838" lvl="1" indent="-401638" eaLnBrk="1" hangingPunct="1">
              <a:lnSpc>
                <a:spcPct val="20000"/>
              </a:lnSpc>
            </a:pPr>
            <a:endParaRPr lang="en-US" altLang="en-US" sz="2400" b="1" dirty="0" smtClean="0"/>
          </a:p>
          <a:p>
            <a:pPr eaLnBrk="1" hangingPunct="1"/>
            <a:r>
              <a:rPr lang="en-US" altLang="en-US" sz="2800" b="1" dirty="0" smtClean="0"/>
              <a:t>Consider what </a:t>
            </a:r>
            <a:r>
              <a:rPr lang="en-US" altLang="en-US" sz="2800" b="1" u="sng" dirty="0" smtClean="0"/>
              <a:t>might</a:t>
            </a:r>
            <a:r>
              <a:rPr lang="en-US" altLang="en-US" sz="2800" b="1" dirty="0" smtClean="0"/>
              <a:t> happen, such as</a:t>
            </a:r>
          </a:p>
          <a:p>
            <a:pPr marL="858838" lvl="1" indent="-401638" eaLnBrk="1" hangingPunct="1">
              <a:lnSpc>
                <a:spcPct val="80000"/>
              </a:lnSpc>
            </a:pPr>
            <a:r>
              <a:rPr lang="en-US" altLang="en-US" sz="2400" b="1" dirty="0" smtClean="0"/>
              <a:t>T-storm outflow winds</a:t>
            </a:r>
          </a:p>
          <a:p>
            <a:pPr marL="858838" lvl="1" indent="-401638" eaLnBrk="1" hangingPunct="1">
              <a:lnSpc>
                <a:spcPct val="80000"/>
              </a:lnSpc>
            </a:pPr>
            <a:r>
              <a:rPr lang="en-US" altLang="en-US" sz="2400" b="1" dirty="0" smtClean="0"/>
              <a:t>Surfacing of winds aloft (as in a mountain wave)</a:t>
            </a:r>
          </a:p>
          <a:p>
            <a:pPr marL="858838" lvl="1" indent="-401638" eaLnBrk="1" hangingPunct="1">
              <a:lnSpc>
                <a:spcPct val="80000"/>
              </a:lnSpc>
            </a:pPr>
            <a:r>
              <a:rPr lang="en-US" altLang="en-US" sz="2400" b="1" dirty="0" smtClean="0"/>
              <a:t>Winds gusting across a flank</a:t>
            </a:r>
          </a:p>
          <a:p>
            <a:pPr marL="858838" lvl="1" indent="-401638" eaLnBrk="1" hangingPunct="1">
              <a:lnSpc>
                <a:spcPct val="80000"/>
              </a:lnSpc>
            </a:pPr>
            <a:r>
              <a:rPr lang="en-US" altLang="en-US" sz="2400" b="1" i="1" dirty="0" smtClean="0"/>
              <a:t>Monitor if possible (for example T-storms), have a contingency plan if it should happen</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8947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48947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48947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48947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489475">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89475">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489475">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499"/>
                                          </p:stCondLst>
                                        </p:cTn>
                                        <p:tgtEl>
                                          <p:spTgt spid="489475">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499"/>
                                          </p:stCondLst>
                                        </p:cTn>
                                        <p:tgtEl>
                                          <p:spTgt spid="489475">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499"/>
                                          </p:stCondLst>
                                        </p:cTn>
                                        <p:tgtEl>
                                          <p:spTgt spid="48947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9475" grpId="0" build="p"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6435" name="Rectangle 2"/>
          <p:cNvSpPr>
            <a:spLocks noGrp="1" noChangeArrowheads="1"/>
          </p:cNvSpPr>
          <p:nvPr>
            <p:ph type="title"/>
          </p:nvPr>
        </p:nvSpPr>
        <p:spPr>
          <a:xfrm>
            <a:off x="0" y="649288"/>
            <a:ext cx="9144000" cy="1179512"/>
          </a:xfrm>
        </p:spPr>
        <p:txBody>
          <a:bodyPr/>
          <a:lstStyle/>
          <a:p>
            <a:pPr eaLnBrk="1" hangingPunct="1"/>
            <a:r>
              <a:rPr lang="en-US" altLang="en-US" smtClean="0"/>
              <a:t>When would you apply FLAME? </a:t>
            </a:r>
          </a:p>
        </p:txBody>
      </p:sp>
      <p:sp>
        <p:nvSpPr>
          <p:cNvPr id="306179" name="Rectangle 3"/>
          <p:cNvSpPr>
            <a:spLocks noGrp="1" noChangeArrowheads="1"/>
          </p:cNvSpPr>
          <p:nvPr>
            <p:ph type="body" idx="1"/>
          </p:nvPr>
        </p:nvSpPr>
        <p:spPr>
          <a:xfrm>
            <a:off x="359235" y="2057400"/>
            <a:ext cx="8686800" cy="1981200"/>
          </a:xfrm>
        </p:spPr>
        <p:txBody>
          <a:bodyPr/>
          <a:lstStyle/>
          <a:p>
            <a:pPr eaLnBrk="1" hangingPunct="1"/>
            <a:r>
              <a:rPr lang="en-US" altLang="en-US" b="1" dirty="0" smtClean="0"/>
              <a:t>First arriving at a fire </a:t>
            </a:r>
          </a:p>
          <a:p>
            <a:pPr eaLnBrk="1" hangingPunct="1"/>
            <a:r>
              <a:rPr lang="en-US" altLang="en-US" b="1" dirty="0" smtClean="0"/>
              <a:t>Going on shift </a:t>
            </a:r>
          </a:p>
          <a:p>
            <a:pPr eaLnBrk="1" hangingPunct="1"/>
            <a:r>
              <a:rPr lang="en-US" altLang="en-US" b="1" dirty="0" smtClean="0"/>
              <a:t>A “next big change” occurs</a:t>
            </a:r>
          </a:p>
        </p:txBody>
      </p:sp>
      <p:sp>
        <p:nvSpPr>
          <p:cNvPr id="146438" name="Text Box 6"/>
          <p:cNvSpPr txBox="1">
            <a:spLocks noChangeArrowheads="1"/>
          </p:cNvSpPr>
          <p:nvPr/>
        </p:nvSpPr>
        <p:spPr bwMode="auto">
          <a:xfrm>
            <a:off x="664035" y="4114800"/>
            <a:ext cx="80772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20000"/>
              </a:spcBef>
            </a:pPr>
            <a:r>
              <a:rPr lang="en-US" altLang="en-US" sz="3200" b="1" dirty="0"/>
              <a:t>FLAME should not be applied in place of ongoing situational awareness but used as a tool to enhance awareness.</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0617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0617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0617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64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6179" grpId="0" build="p" autoUpdateAnimBg="0"/>
      <p:bldP spid="146438"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9" name="Rectangle 2"/>
          <p:cNvSpPr>
            <a:spLocks noGrp="1" noChangeArrowheads="1"/>
          </p:cNvSpPr>
          <p:nvPr>
            <p:ph type="ctrTitle"/>
          </p:nvPr>
        </p:nvSpPr>
        <p:spPr>
          <a:xfrm>
            <a:off x="685800" y="838200"/>
            <a:ext cx="7772400" cy="1143000"/>
          </a:xfrm>
        </p:spPr>
        <p:txBody>
          <a:bodyPr/>
          <a:lstStyle/>
          <a:p>
            <a:pPr eaLnBrk="1" hangingPunct="1"/>
            <a:r>
              <a:rPr lang="en-US" altLang="en-US" smtClean="0"/>
              <a:t>FLAME Online</a:t>
            </a:r>
          </a:p>
        </p:txBody>
      </p:sp>
      <p:sp>
        <p:nvSpPr>
          <p:cNvPr id="147460" name="Rectangle 3"/>
          <p:cNvSpPr>
            <a:spLocks noGrp="1" noChangeArrowheads="1"/>
          </p:cNvSpPr>
          <p:nvPr>
            <p:ph type="subTitle" idx="1"/>
          </p:nvPr>
        </p:nvSpPr>
        <p:spPr>
          <a:xfrm>
            <a:off x="714102" y="1905000"/>
            <a:ext cx="7896497" cy="3962400"/>
          </a:xfrm>
        </p:spPr>
        <p:txBody>
          <a:bodyPr/>
          <a:lstStyle/>
          <a:p>
            <a:pPr algn="l" eaLnBrk="1" hangingPunct="1">
              <a:lnSpc>
                <a:spcPct val="90000"/>
              </a:lnSpc>
            </a:pPr>
            <a:r>
              <a:rPr lang="en-US" altLang="en-US" b="1" dirty="0" smtClean="0"/>
              <a:t>FLAME online is a self paced learning module which includes techniques for handling more complex situations and for improving your accuracy.</a:t>
            </a:r>
          </a:p>
          <a:p>
            <a:pPr algn="l" eaLnBrk="1" hangingPunct="1">
              <a:lnSpc>
                <a:spcPct val="90000"/>
              </a:lnSpc>
            </a:pPr>
            <a:endParaRPr lang="en-US" altLang="en-US" b="1" dirty="0" smtClean="0"/>
          </a:p>
          <a:p>
            <a:pPr algn="l" eaLnBrk="1" hangingPunct="1">
              <a:lnSpc>
                <a:spcPct val="90000"/>
              </a:lnSpc>
            </a:pPr>
            <a:r>
              <a:rPr lang="en-US" altLang="en-US" b="1" dirty="0" smtClean="0"/>
              <a:t>FLAME online also includes additional fatality-case studies and realistic exercise scenarios for practice.</a:t>
            </a:r>
          </a:p>
        </p:txBody>
      </p:sp>
    </p:spTree>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Number Placeholder 4"/>
          <p:cNvSpPr>
            <a:spLocks noGrp="1"/>
          </p:cNvSpPr>
          <p:nvPr>
            <p:ph type="sldNum" sz="quarter" idx="4294967295"/>
          </p:nvPr>
        </p:nvSpPr>
        <p:spPr bwMode="auto">
          <a:xfrm>
            <a:off x="6959600" y="6537325"/>
            <a:ext cx="2133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r"/>
            <a:r>
              <a:rPr lang="en-US" altLang="en-US" sz="1400"/>
              <a:t>12-</a:t>
            </a:r>
            <a:fld id="{875317B2-AA9F-4485-B61B-64040EB48FD0}" type="slidenum">
              <a:rPr lang="en-US" altLang="en-US" sz="1400"/>
              <a:pPr algn="r"/>
              <a:t>88</a:t>
            </a:fld>
            <a:r>
              <a:rPr lang="en-US" altLang="en-US" sz="1400"/>
              <a:t>-S290-EP</a:t>
            </a:r>
          </a:p>
        </p:txBody>
      </p:sp>
      <p:pic>
        <p:nvPicPr>
          <p:cNvPr id="98307" name="Picture 3" descr="bluegreen swirl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88" y="0"/>
            <a:ext cx="9196388"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8" name="Rectangle 167"/>
          <p:cNvSpPr>
            <a:spLocks noChangeArrowheads="1"/>
          </p:cNvSpPr>
          <p:nvPr/>
        </p:nvSpPr>
        <p:spPr bwMode="auto">
          <a:xfrm>
            <a:off x="2667000" y="838200"/>
            <a:ext cx="6096000" cy="1066800"/>
          </a:xfrm>
          <a:prstGeom prst="rect">
            <a:avLst/>
          </a:prstGeom>
          <a:solidFill>
            <a:schemeClr val="bg1"/>
          </a:solidFill>
          <a:ln w="22225">
            <a:solidFill>
              <a:schemeClr val="tx1"/>
            </a:solidFill>
            <a:miter lim="800000"/>
            <a:headEnd/>
            <a:tailEnd/>
          </a:ln>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p>
        </p:txBody>
      </p:sp>
      <p:sp>
        <p:nvSpPr>
          <p:cNvPr id="98309" name="Rectangle 165"/>
          <p:cNvSpPr>
            <a:spLocks noChangeArrowheads="1"/>
          </p:cNvSpPr>
          <p:nvPr/>
        </p:nvSpPr>
        <p:spPr bwMode="auto">
          <a:xfrm>
            <a:off x="2651125" y="1885950"/>
            <a:ext cx="6096000" cy="4343400"/>
          </a:xfrm>
          <a:prstGeom prst="rect">
            <a:avLst/>
          </a:prstGeom>
          <a:solidFill>
            <a:schemeClr val="bg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p>
        </p:txBody>
      </p:sp>
      <p:sp>
        <p:nvSpPr>
          <p:cNvPr id="98310" name="Rectangle 5"/>
          <p:cNvSpPr>
            <a:spLocks noChangeArrowheads="1"/>
          </p:cNvSpPr>
          <p:nvPr/>
        </p:nvSpPr>
        <p:spPr bwMode="auto">
          <a:xfrm>
            <a:off x="738188" y="101600"/>
            <a:ext cx="779621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r>
              <a:rPr lang="en-US" altLang="en-US" sz="3600" b="1">
                <a:solidFill>
                  <a:srgbClr val="000066"/>
                </a:solidFill>
                <a:latin typeface="Verdana" pitchFamily="34" charset="0"/>
              </a:rPr>
              <a:t>ROS-Ratio Table</a:t>
            </a:r>
          </a:p>
        </p:txBody>
      </p:sp>
      <p:sp>
        <p:nvSpPr>
          <p:cNvPr id="98311" name="Text Box 7"/>
          <p:cNvSpPr txBox="1">
            <a:spLocks noChangeArrowheads="1"/>
          </p:cNvSpPr>
          <p:nvPr/>
        </p:nvSpPr>
        <p:spPr bwMode="auto">
          <a:xfrm>
            <a:off x="3625850" y="1344613"/>
            <a:ext cx="717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r>
              <a:rPr lang="en-US" altLang="en-US" sz="1200" b="1"/>
              <a:t>No fuel</a:t>
            </a:r>
          </a:p>
          <a:p>
            <a:pPr algn="ctr" eaLnBrk="1" hangingPunct="1"/>
            <a:r>
              <a:rPr lang="en-US" altLang="en-US" sz="1200" b="1"/>
              <a:t>change</a:t>
            </a:r>
          </a:p>
        </p:txBody>
      </p:sp>
      <p:sp>
        <p:nvSpPr>
          <p:cNvPr id="61448" name="Text Box 8"/>
          <p:cNvSpPr txBox="1">
            <a:spLocks noChangeArrowheads="1"/>
          </p:cNvSpPr>
          <p:nvPr/>
        </p:nvSpPr>
        <p:spPr bwMode="auto">
          <a:xfrm>
            <a:off x="4495800" y="1192213"/>
            <a:ext cx="709613" cy="639762"/>
          </a:xfrm>
          <a:prstGeom prst="rect">
            <a:avLst/>
          </a:prstGeom>
          <a:noFill/>
          <a:ln w="9525">
            <a:noFill/>
            <a:miter lim="800000"/>
            <a:headEnd/>
            <a:tailEnd/>
          </a:ln>
          <a:effec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t>Litter</a:t>
            </a:r>
          </a:p>
          <a:p>
            <a:pPr eaLnBrk="1" hangingPunct="1"/>
            <a:r>
              <a:rPr lang="en-US" altLang="en-US" sz="1200" b="1"/>
              <a:t>to/from</a:t>
            </a:r>
          </a:p>
          <a:p>
            <a:pPr eaLnBrk="1" hangingPunct="1"/>
            <a:r>
              <a:rPr lang="en-US" altLang="en-US" sz="1200" b="1">
                <a:effectLst>
                  <a:outerShdw blurRad="38100" dist="38100" dir="2700000" algn="tl">
                    <a:srgbClr val="C0C0C0"/>
                  </a:outerShdw>
                </a:effectLst>
              </a:rPr>
              <a:t>Crown</a:t>
            </a:r>
          </a:p>
        </p:txBody>
      </p:sp>
      <p:sp>
        <p:nvSpPr>
          <p:cNvPr id="61449" name="Text Box 9"/>
          <p:cNvSpPr txBox="1">
            <a:spLocks noChangeArrowheads="1"/>
          </p:cNvSpPr>
          <p:nvPr/>
        </p:nvSpPr>
        <p:spPr bwMode="auto">
          <a:xfrm>
            <a:off x="5410200" y="1192213"/>
            <a:ext cx="709613" cy="639762"/>
          </a:xfrm>
          <a:prstGeom prst="rect">
            <a:avLst/>
          </a:prstGeom>
          <a:noFill/>
          <a:ln w="9525">
            <a:noFill/>
            <a:miter lim="800000"/>
            <a:headEnd/>
            <a:tailEnd/>
          </a:ln>
          <a:effec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t>Litter</a:t>
            </a:r>
          </a:p>
          <a:p>
            <a:pPr eaLnBrk="1" hangingPunct="1"/>
            <a:r>
              <a:rPr lang="en-US" altLang="en-US" sz="1200" b="1"/>
              <a:t>to/from</a:t>
            </a:r>
          </a:p>
          <a:p>
            <a:pPr eaLnBrk="1" hangingPunct="1"/>
            <a:r>
              <a:rPr lang="en-US" altLang="en-US" sz="1200" b="1">
                <a:effectLst>
                  <a:outerShdw blurRad="38100" dist="38100" dir="2700000" algn="tl">
                    <a:srgbClr val="C0C0C0"/>
                  </a:outerShdw>
                </a:effectLst>
              </a:rPr>
              <a:t>Grass</a:t>
            </a:r>
          </a:p>
        </p:txBody>
      </p:sp>
      <p:sp>
        <p:nvSpPr>
          <p:cNvPr id="61450" name="Text Box 10"/>
          <p:cNvSpPr txBox="1">
            <a:spLocks noChangeArrowheads="1"/>
          </p:cNvSpPr>
          <p:nvPr/>
        </p:nvSpPr>
        <p:spPr bwMode="auto">
          <a:xfrm>
            <a:off x="6248400" y="1192213"/>
            <a:ext cx="709613" cy="639762"/>
          </a:xfrm>
          <a:prstGeom prst="rect">
            <a:avLst/>
          </a:prstGeom>
          <a:noFill/>
          <a:ln w="9525">
            <a:noFill/>
            <a:miter lim="800000"/>
            <a:headEnd/>
            <a:tailEnd/>
          </a:ln>
          <a:effec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t>Crown</a:t>
            </a:r>
          </a:p>
          <a:p>
            <a:pPr eaLnBrk="1" hangingPunct="1"/>
            <a:r>
              <a:rPr lang="en-US" altLang="en-US" sz="1200" b="1"/>
              <a:t>to/from</a:t>
            </a:r>
          </a:p>
          <a:p>
            <a:pPr eaLnBrk="1" hangingPunct="1"/>
            <a:r>
              <a:rPr lang="en-US" altLang="en-US" sz="1200" b="1">
                <a:effectLst>
                  <a:outerShdw blurRad="38100" dist="38100" dir="2700000" algn="tl">
                    <a:srgbClr val="C0C0C0"/>
                  </a:outerShdw>
                </a:effectLst>
              </a:rPr>
              <a:t>Grass</a:t>
            </a:r>
          </a:p>
        </p:txBody>
      </p:sp>
      <p:sp>
        <p:nvSpPr>
          <p:cNvPr id="61451" name="Oval 11"/>
          <p:cNvSpPr>
            <a:spLocks noChangeArrowheads="1"/>
          </p:cNvSpPr>
          <p:nvPr/>
        </p:nvSpPr>
        <p:spPr bwMode="auto">
          <a:xfrm>
            <a:off x="2895600" y="2413000"/>
            <a:ext cx="457200" cy="304800"/>
          </a:xfrm>
          <a:prstGeom prst="ellipse">
            <a:avLst/>
          </a:prstGeom>
          <a:noFill/>
          <a:ln w="38100">
            <a:solidFill>
              <a:srgbClr val="FF9933"/>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solidFill>
                <a:srgbClr val="000066"/>
              </a:solidFill>
            </a:endParaRPr>
          </a:p>
        </p:txBody>
      </p:sp>
      <p:sp>
        <p:nvSpPr>
          <p:cNvPr id="61453" name="Oval 13"/>
          <p:cNvSpPr>
            <a:spLocks noChangeArrowheads="1"/>
          </p:cNvSpPr>
          <p:nvPr/>
        </p:nvSpPr>
        <p:spPr bwMode="auto">
          <a:xfrm>
            <a:off x="6324600" y="2413000"/>
            <a:ext cx="533400" cy="304800"/>
          </a:xfrm>
          <a:prstGeom prst="ellipse">
            <a:avLst/>
          </a:prstGeom>
          <a:noFill/>
          <a:ln w="38100">
            <a:solidFill>
              <a:srgbClr val="FF9933"/>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p>
        </p:txBody>
      </p:sp>
      <p:sp>
        <p:nvSpPr>
          <p:cNvPr id="98317" name="Text Box 14"/>
          <p:cNvSpPr txBox="1">
            <a:spLocks noChangeArrowheads="1"/>
          </p:cNvSpPr>
          <p:nvPr/>
        </p:nvSpPr>
        <p:spPr bwMode="auto">
          <a:xfrm>
            <a:off x="2819400" y="1344613"/>
            <a:ext cx="5524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t>EWS</a:t>
            </a:r>
          </a:p>
          <a:p>
            <a:pPr eaLnBrk="1" hangingPunct="1"/>
            <a:r>
              <a:rPr lang="en-US" altLang="en-US" sz="1200" b="1"/>
              <a:t>Ratio</a:t>
            </a:r>
          </a:p>
        </p:txBody>
      </p:sp>
      <p:sp>
        <p:nvSpPr>
          <p:cNvPr id="98318" name="Rectangle 15"/>
          <p:cNvSpPr>
            <a:spLocks noChangeArrowheads="1"/>
          </p:cNvSpPr>
          <p:nvPr/>
        </p:nvSpPr>
        <p:spPr bwMode="auto">
          <a:xfrm>
            <a:off x="7891463" y="5975350"/>
            <a:ext cx="871537"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10</a:t>
            </a:r>
          </a:p>
        </p:txBody>
      </p:sp>
      <p:sp>
        <p:nvSpPr>
          <p:cNvPr id="98319" name="Rectangle 16"/>
          <p:cNvSpPr>
            <a:spLocks noChangeArrowheads="1"/>
          </p:cNvSpPr>
          <p:nvPr/>
        </p:nvSpPr>
        <p:spPr bwMode="auto">
          <a:xfrm>
            <a:off x="7021513" y="5975350"/>
            <a:ext cx="869950"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40</a:t>
            </a:r>
          </a:p>
        </p:txBody>
      </p:sp>
      <p:sp>
        <p:nvSpPr>
          <p:cNvPr id="98320" name="Rectangle 17"/>
          <p:cNvSpPr>
            <a:spLocks noChangeArrowheads="1"/>
          </p:cNvSpPr>
          <p:nvPr/>
        </p:nvSpPr>
        <p:spPr bwMode="auto">
          <a:xfrm>
            <a:off x="6149975" y="5975350"/>
            <a:ext cx="871538"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endParaRPr lang="en-US" altLang="en-US" sz="1200" b="1"/>
          </a:p>
        </p:txBody>
      </p:sp>
      <p:sp>
        <p:nvSpPr>
          <p:cNvPr id="98321" name="Rectangle 18"/>
          <p:cNvSpPr>
            <a:spLocks noChangeArrowheads="1"/>
          </p:cNvSpPr>
          <p:nvPr/>
        </p:nvSpPr>
        <p:spPr bwMode="auto">
          <a:xfrm>
            <a:off x="5280025" y="5975350"/>
            <a:ext cx="869950" cy="273050"/>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2200</a:t>
            </a:r>
          </a:p>
        </p:txBody>
      </p:sp>
      <p:sp>
        <p:nvSpPr>
          <p:cNvPr id="98322" name="Rectangle 19"/>
          <p:cNvSpPr>
            <a:spLocks noChangeArrowheads="1"/>
          </p:cNvSpPr>
          <p:nvPr/>
        </p:nvSpPr>
        <p:spPr bwMode="auto">
          <a:xfrm>
            <a:off x="4408488" y="5975350"/>
            <a:ext cx="871537" cy="273050"/>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500</a:t>
            </a:r>
          </a:p>
        </p:txBody>
      </p:sp>
      <p:sp>
        <p:nvSpPr>
          <p:cNvPr id="98323" name="Rectangle 20"/>
          <p:cNvSpPr>
            <a:spLocks noChangeArrowheads="1"/>
          </p:cNvSpPr>
          <p:nvPr/>
        </p:nvSpPr>
        <p:spPr bwMode="auto">
          <a:xfrm>
            <a:off x="3538538" y="5975350"/>
            <a:ext cx="869950" cy="273050"/>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140</a:t>
            </a:r>
          </a:p>
        </p:txBody>
      </p:sp>
      <p:sp>
        <p:nvSpPr>
          <p:cNvPr id="98324" name="Rectangle 21"/>
          <p:cNvSpPr>
            <a:spLocks noChangeArrowheads="1"/>
          </p:cNvSpPr>
          <p:nvPr/>
        </p:nvSpPr>
        <p:spPr bwMode="auto">
          <a:xfrm>
            <a:off x="2667000" y="5975350"/>
            <a:ext cx="871538"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60</a:t>
            </a:r>
          </a:p>
        </p:txBody>
      </p:sp>
      <p:sp>
        <p:nvSpPr>
          <p:cNvPr id="98325" name="Rectangle 22"/>
          <p:cNvSpPr>
            <a:spLocks noChangeArrowheads="1"/>
          </p:cNvSpPr>
          <p:nvPr/>
        </p:nvSpPr>
        <p:spPr bwMode="auto">
          <a:xfrm>
            <a:off x="7891463" y="5702300"/>
            <a:ext cx="871537"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8</a:t>
            </a:r>
          </a:p>
        </p:txBody>
      </p:sp>
      <p:sp>
        <p:nvSpPr>
          <p:cNvPr id="98326" name="Rectangle 23"/>
          <p:cNvSpPr>
            <a:spLocks noChangeArrowheads="1"/>
          </p:cNvSpPr>
          <p:nvPr/>
        </p:nvSpPr>
        <p:spPr bwMode="auto">
          <a:xfrm>
            <a:off x="7021513" y="5702300"/>
            <a:ext cx="869950"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30</a:t>
            </a:r>
          </a:p>
        </p:txBody>
      </p:sp>
      <p:sp>
        <p:nvSpPr>
          <p:cNvPr id="98327" name="Rectangle 24"/>
          <p:cNvSpPr>
            <a:spLocks noChangeArrowheads="1"/>
          </p:cNvSpPr>
          <p:nvPr/>
        </p:nvSpPr>
        <p:spPr bwMode="auto">
          <a:xfrm>
            <a:off x="6149975" y="5702300"/>
            <a:ext cx="871538"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endParaRPr lang="en-US" altLang="en-US" sz="1200" b="1"/>
          </a:p>
        </p:txBody>
      </p:sp>
      <p:sp>
        <p:nvSpPr>
          <p:cNvPr id="98328" name="Rectangle 25"/>
          <p:cNvSpPr>
            <a:spLocks noChangeArrowheads="1"/>
          </p:cNvSpPr>
          <p:nvPr/>
        </p:nvSpPr>
        <p:spPr bwMode="auto">
          <a:xfrm>
            <a:off x="5280025" y="5702300"/>
            <a:ext cx="869950" cy="273050"/>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1800</a:t>
            </a:r>
          </a:p>
        </p:txBody>
      </p:sp>
      <p:sp>
        <p:nvSpPr>
          <p:cNvPr id="98329" name="Rectangle 26"/>
          <p:cNvSpPr>
            <a:spLocks noChangeArrowheads="1"/>
          </p:cNvSpPr>
          <p:nvPr/>
        </p:nvSpPr>
        <p:spPr bwMode="auto">
          <a:xfrm>
            <a:off x="4408488" y="5702300"/>
            <a:ext cx="871537" cy="273050"/>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400</a:t>
            </a:r>
          </a:p>
        </p:txBody>
      </p:sp>
      <p:sp>
        <p:nvSpPr>
          <p:cNvPr id="98330" name="Rectangle 27"/>
          <p:cNvSpPr>
            <a:spLocks noChangeArrowheads="1"/>
          </p:cNvSpPr>
          <p:nvPr/>
        </p:nvSpPr>
        <p:spPr bwMode="auto">
          <a:xfrm>
            <a:off x="3538538" y="5702300"/>
            <a:ext cx="869950" cy="273050"/>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110</a:t>
            </a:r>
          </a:p>
        </p:txBody>
      </p:sp>
      <p:sp>
        <p:nvSpPr>
          <p:cNvPr id="98331" name="Rectangle 28"/>
          <p:cNvSpPr>
            <a:spLocks noChangeArrowheads="1"/>
          </p:cNvSpPr>
          <p:nvPr/>
        </p:nvSpPr>
        <p:spPr bwMode="auto">
          <a:xfrm>
            <a:off x="2667000" y="5702300"/>
            <a:ext cx="871538"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50</a:t>
            </a:r>
          </a:p>
        </p:txBody>
      </p:sp>
      <p:sp>
        <p:nvSpPr>
          <p:cNvPr id="98332" name="Rectangle 29"/>
          <p:cNvSpPr>
            <a:spLocks noChangeArrowheads="1"/>
          </p:cNvSpPr>
          <p:nvPr/>
        </p:nvSpPr>
        <p:spPr bwMode="auto">
          <a:xfrm>
            <a:off x="7891463" y="5429250"/>
            <a:ext cx="871537"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6</a:t>
            </a:r>
          </a:p>
        </p:txBody>
      </p:sp>
      <p:sp>
        <p:nvSpPr>
          <p:cNvPr id="98333" name="Rectangle 30"/>
          <p:cNvSpPr>
            <a:spLocks noChangeArrowheads="1"/>
          </p:cNvSpPr>
          <p:nvPr/>
        </p:nvSpPr>
        <p:spPr bwMode="auto">
          <a:xfrm>
            <a:off x="7021513" y="5429250"/>
            <a:ext cx="869950"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25</a:t>
            </a:r>
          </a:p>
        </p:txBody>
      </p:sp>
      <p:sp>
        <p:nvSpPr>
          <p:cNvPr id="98334" name="Rectangle 31"/>
          <p:cNvSpPr>
            <a:spLocks noChangeArrowheads="1"/>
          </p:cNvSpPr>
          <p:nvPr/>
        </p:nvSpPr>
        <p:spPr bwMode="auto">
          <a:xfrm>
            <a:off x="6149975" y="5429250"/>
            <a:ext cx="871538"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endParaRPr lang="en-US" altLang="en-US" sz="1200" b="1"/>
          </a:p>
        </p:txBody>
      </p:sp>
      <p:sp>
        <p:nvSpPr>
          <p:cNvPr id="98335" name="Rectangle 32"/>
          <p:cNvSpPr>
            <a:spLocks noChangeArrowheads="1"/>
          </p:cNvSpPr>
          <p:nvPr/>
        </p:nvSpPr>
        <p:spPr bwMode="auto">
          <a:xfrm>
            <a:off x="5280025" y="5429250"/>
            <a:ext cx="869950" cy="273050"/>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1300</a:t>
            </a:r>
          </a:p>
        </p:txBody>
      </p:sp>
      <p:sp>
        <p:nvSpPr>
          <p:cNvPr id="98336" name="Rectangle 33"/>
          <p:cNvSpPr>
            <a:spLocks noChangeArrowheads="1"/>
          </p:cNvSpPr>
          <p:nvPr/>
        </p:nvSpPr>
        <p:spPr bwMode="auto">
          <a:xfrm>
            <a:off x="4408488" y="5429250"/>
            <a:ext cx="871537" cy="273050"/>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300</a:t>
            </a:r>
          </a:p>
        </p:txBody>
      </p:sp>
      <p:sp>
        <p:nvSpPr>
          <p:cNvPr id="98337" name="Rectangle 34"/>
          <p:cNvSpPr>
            <a:spLocks noChangeArrowheads="1"/>
          </p:cNvSpPr>
          <p:nvPr/>
        </p:nvSpPr>
        <p:spPr bwMode="auto">
          <a:xfrm>
            <a:off x="3538538" y="5429250"/>
            <a:ext cx="869950" cy="273050"/>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80</a:t>
            </a:r>
          </a:p>
        </p:txBody>
      </p:sp>
      <p:sp>
        <p:nvSpPr>
          <p:cNvPr id="98338" name="Rectangle 35"/>
          <p:cNvSpPr>
            <a:spLocks noChangeArrowheads="1"/>
          </p:cNvSpPr>
          <p:nvPr/>
        </p:nvSpPr>
        <p:spPr bwMode="auto">
          <a:xfrm>
            <a:off x="2667000" y="5429250"/>
            <a:ext cx="871538"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40</a:t>
            </a:r>
          </a:p>
        </p:txBody>
      </p:sp>
      <p:sp>
        <p:nvSpPr>
          <p:cNvPr id="98339" name="Rectangle 36"/>
          <p:cNvSpPr>
            <a:spLocks noChangeArrowheads="1"/>
          </p:cNvSpPr>
          <p:nvPr/>
        </p:nvSpPr>
        <p:spPr bwMode="auto">
          <a:xfrm>
            <a:off x="7891463" y="5156200"/>
            <a:ext cx="871537"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4</a:t>
            </a:r>
          </a:p>
        </p:txBody>
      </p:sp>
      <p:sp>
        <p:nvSpPr>
          <p:cNvPr id="98340" name="Rectangle 37"/>
          <p:cNvSpPr>
            <a:spLocks noChangeArrowheads="1"/>
          </p:cNvSpPr>
          <p:nvPr/>
        </p:nvSpPr>
        <p:spPr bwMode="auto">
          <a:xfrm>
            <a:off x="7021513" y="5156200"/>
            <a:ext cx="869950"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17</a:t>
            </a:r>
          </a:p>
        </p:txBody>
      </p:sp>
      <p:sp>
        <p:nvSpPr>
          <p:cNvPr id="98341" name="Rectangle 38"/>
          <p:cNvSpPr>
            <a:spLocks noChangeArrowheads="1"/>
          </p:cNvSpPr>
          <p:nvPr/>
        </p:nvSpPr>
        <p:spPr bwMode="auto">
          <a:xfrm>
            <a:off x="6149975" y="5156200"/>
            <a:ext cx="871538"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endParaRPr lang="en-US" altLang="en-US" sz="1200" b="1"/>
          </a:p>
        </p:txBody>
      </p:sp>
      <p:sp>
        <p:nvSpPr>
          <p:cNvPr id="98342" name="Rectangle 39"/>
          <p:cNvSpPr>
            <a:spLocks noChangeArrowheads="1"/>
          </p:cNvSpPr>
          <p:nvPr/>
        </p:nvSpPr>
        <p:spPr bwMode="auto">
          <a:xfrm>
            <a:off x="5280025" y="5156200"/>
            <a:ext cx="869950" cy="273050"/>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1000</a:t>
            </a:r>
          </a:p>
        </p:txBody>
      </p:sp>
      <p:sp>
        <p:nvSpPr>
          <p:cNvPr id="98343" name="Rectangle 40"/>
          <p:cNvSpPr>
            <a:spLocks noChangeArrowheads="1"/>
          </p:cNvSpPr>
          <p:nvPr/>
        </p:nvSpPr>
        <p:spPr bwMode="auto">
          <a:xfrm>
            <a:off x="4408488" y="5156200"/>
            <a:ext cx="871537" cy="273050"/>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220</a:t>
            </a:r>
          </a:p>
        </p:txBody>
      </p:sp>
      <p:sp>
        <p:nvSpPr>
          <p:cNvPr id="98344" name="Rectangle 41"/>
          <p:cNvSpPr>
            <a:spLocks noChangeArrowheads="1"/>
          </p:cNvSpPr>
          <p:nvPr/>
        </p:nvSpPr>
        <p:spPr bwMode="auto">
          <a:xfrm>
            <a:off x="3538538" y="5156200"/>
            <a:ext cx="869950" cy="273050"/>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60</a:t>
            </a:r>
          </a:p>
        </p:txBody>
      </p:sp>
      <p:sp>
        <p:nvSpPr>
          <p:cNvPr id="98345" name="Rectangle 42"/>
          <p:cNvSpPr>
            <a:spLocks noChangeArrowheads="1"/>
          </p:cNvSpPr>
          <p:nvPr/>
        </p:nvSpPr>
        <p:spPr bwMode="auto">
          <a:xfrm>
            <a:off x="2667000" y="5156200"/>
            <a:ext cx="871538"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30</a:t>
            </a:r>
          </a:p>
        </p:txBody>
      </p:sp>
      <p:sp>
        <p:nvSpPr>
          <p:cNvPr id="98346" name="Rectangle 43"/>
          <p:cNvSpPr>
            <a:spLocks noChangeArrowheads="1"/>
          </p:cNvSpPr>
          <p:nvPr/>
        </p:nvSpPr>
        <p:spPr bwMode="auto">
          <a:xfrm>
            <a:off x="7891463" y="4883150"/>
            <a:ext cx="871537"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a:t>
            </a:r>
          </a:p>
        </p:txBody>
      </p:sp>
      <p:sp>
        <p:nvSpPr>
          <p:cNvPr id="98347" name="Rectangle 44"/>
          <p:cNvSpPr>
            <a:spLocks noChangeArrowheads="1"/>
          </p:cNvSpPr>
          <p:nvPr/>
        </p:nvSpPr>
        <p:spPr bwMode="auto">
          <a:xfrm>
            <a:off x="7021513" y="4883150"/>
            <a:ext cx="869950"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13</a:t>
            </a:r>
          </a:p>
        </p:txBody>
      </p:sp>
      <p:sp>
        <p:nvSpPr>
          <p:cNvPr id="98348" name="Rectangle 45"/>
          <p:cNvSpPr>
            <a:spLocks noChangeArrowheads="1"/>
          </p:cNvSpPr>
          <p:nvPr/>
        </p:nvSpPr>
        <p:spPr bwMode="auto">
          <a:xfrm>
            <a:off x="6149975" y="4883150"/>
            <a:ext cx="871538"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endParaRPr lang="en-US" altLang="en-US" sz="1200" b="1"/>
          </a:p>
        </p:txBody>
      </p:sp>
      <p:sp>
        <p:nvSpPr>
          <p:cNvPr id="98349" name="Rectangle 46"/>
          <p:cNvSpPr>
            <a:spLocks noChangeArrowheads="1"/>
          </p:cNvSpPr>
          <p:nvPr/>
        </p:nvSpPr>
        <p:spPr bwMode="auto">
          <a:xfrm>
            <a:off x="5280025" y="4883150"/>
            <a:ext cx="869950" cy="273050"/>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700</a:t>
            </a:r>
          </a:p>
        </p:txBody>
      </p:sp>
      <p:sp>
        <p:nvSpPr>
          <p:cNvPr id="98350" name="Rectangle 47"/>
          <p:cNvSpPr>
            <a:spLocks noChangeArrowheads="1"/>
          </p:cNvSpPr>
          <p:nvPr/>
        </p:nvSpPr>
        <p:spPr bwMode="auto">
          <a:xfrm>
            <a:off x="4408488" y="4883150"/>
            <a:ext cx="871537" cy="273050"/>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180</a:t>
            </a:r>
          </a:p>
        </p:txBody>
      </p:sp>
      <p:sp>
        <p:nvSpPr>
          <p:cNvPr id="98351" name="Rectangle 48"/>
          <p:cNvSpPr>
            <a:spLocks noChangeArrowheads="1"/>
          </p:cNvSpPr>
          <p:nvPr/>
        </p:nvSpPr>
        <p:spPr bwMode="auto">
          <a:xfrm>
            <a:off x="3538538" y="4883150"/>
            <a:ext cx="869950"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50</a:t>
            </a:r>
          </a:p>
        </p:txBody>
      </p:sp>
      <p:sp>
        <p:nvSpPr>
          <p:cNvPr id="98352" name="Rectangle 49"/>
          <p:cNvSpPr>
            <a:spLocks noChangeArrowheads="1"/>
          </p:cNvSpPr>
          <p:nvPr/>
        </p:nvSpPr>
        <p:spPr bwMode="auto">
          <a:xfrm>
            <a:off x="2667000" y="4883150"/>
            <a:ext cx="871538"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24</a:t>
            </a:r>
          </a:p>
        </p:txBody>
      </p:sp>
      <p:sp>
        <p:nvSpPr>
          <p:cNvPr id="98353" name="Rectangle 50"/>
          <p:cNvSpPr>
            <a:spLocks noChangeArrowheads="1"/>
          </p:cNvSpPr>
          <p:nvPr/>
        </p:nvSpPr>
        <p:spPr bwMode="auto">
          <a:xfrm>
            <a:off x="7891463" y="4610100"/>
            <a:ext cx="871537"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a:t>
            </a:r>
          </a:p>
        </p:txBody>
      </p:sp>
      <p:sp>
        <p:nvSpPr>
          <p:cNvPr id="98354" name="Rectangle 51"/>
          <p:cNvSpPr>
            <a:spLocks noChangeArrowheads="1"/>
          </p:cNvSpPr>
          <p:nvPr/>
        </p:nvSpPr>
        <p:spPr bwMode="auto">
          <a:xfrm>
            <a:off x="7021513" y="4610100"/>
            <a:ext cx="869950"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10</a:t>
            </a:r>
          </a:p>
        </p:txBody>
      </p:sp>
      <p:sp>
        <p:nvSpPr>
          <p:cNvPr id="98355" name="Rectangle 52"/>
          <p:cNvSpPr>
            <a:spLocks noChangeArrowheads="1"/>
          </p:cNvSpPr>
          <p:nvPr/>
        </p:nvSpPr>
        <p:spPr bwMode="auto">
          <a:xfrm>
            <a:off x="6149975" y="4610100"/>
            <a:ext cx="871538"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endParaRPr lang="en-US" altLang="en-US" sz="1200" b="1"/>
          </a:p>
        </p:txBody>
      </p:sp>
      <p:sp>
        <p:nvSpPr>
          <p:cNvPr id="98356" name="Rectangle 53"/>
          <p:cNvSpPr>
            <a:spLocks noChangeArrowheads="1"/>
          </p:cNvSpPr>
          <p:nvPr/>
        </p:nvSpPr>
        <p:spPr bwMode="auto">
          <a:xfrm>
            <a:off x="5280025" y="4610100"/>
            <a:ext cx="869950" cy="273050"/>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600</a:t>
            </a:r>
          </a:p>
        </p:txBody>
      </p:sp>
      <p:sp>
        <p:nvSpPr>
          <p:cNvPr id="98357" name="Rectangle 54"/>
          <p:cNvSpPr>
            <a:spLocks noChangeArrowheads="1"/>
          </p:cNvSpPr>
          <p:nvPr/>
        </p:nvSpPr>
        <p:spPr bwMode="auto">
          <a:xfrm>
            <a:off x="4408488" y="4610100"/>
            <a:ext cx="871537" cy="273050"/>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140</a:t>
            </a:r>
          </a:p>
        </p:txBody>
      </p:sp>
      <p:sp>
        <p:nvSpPr>
          <p:cNvPr id="98358" name="Rectangle 55"/>
          <p:cNvSpPr>
            <a:spLocks noChangeArrowheads="1"/>
          </p:cNvSpPr>
          <p:nvPr/>
        </p:nvSpPr>
        <p:spPr bwMode="auto">
          <a:xfrm>
            <a:off x="3538538" y="4610100"/>
            <a:ext cx="869950"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40</a:t>
            </a:r>
          </a:p>
        </p:txBody>
      </p:sp>
      <p:sp>
        <p:nvSpPr>
          <p:cNvPr id="98359" name="Rectangle 56"/>
          <p:cNvSpPr>
            <a:spLocks noChangeArrowheads="1"/>
          </p:cNvSpPr>
          <p:nvPr/>
        </p:nvSpPr>
        <p:spPr bwMode="auto">
          <a:xfrm>
            <a:off x="2667000" y="4610100"/>
            <a:ext cx="871538"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20</a:t>
            </a:r>
          </a:p>
        </p:txBody>
      </p:sp>
      <p:sp>
        <p:nvSpPr>
          <p:cNvPr id="98360" name="Rectangle 57"/>
          <p:cNvSpPr>
            <a:spLocks noChangeArrowheads="1"/>
          </p:cNvSpPr>
          <p:nvPr/>
        </p:nvSpPr>
        <p:spPr bwMode="auto">
          <a:xfrm>
            <a:off x="7891463" y="4337050"/>
            <a:ext cx="871537"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a:t>
            </a:r>
          </a:p>
        </p:txBody>
      </p:sp>
      <p:sp>
        <p:nvSpPr>
          <p:cNvPr id="98361" name="Rectangle 58"/>
          <p:cNvSpPr>
            <a:spLocks noChangeArrowheads="1"/>
          </p:cNvSpPr>
          <p:nvPr/>
        </p:nvSpPr>
        <p:spPr bwMode="auto">
          <a:xfrm>
            <a:off x="7021513" y="4337050"/>
            <a:ext cx="869950"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8</a:t>
            </a:r>
          </a:p>
        </p:txBody>
      </p:sp>
      <p:sp>
        <p:nvSpPr>
          <p:cNvPr id="98362" name="Rectangle 59"/>
          <p:cNvSpPr>
            <a:spLocks noChangeArrowheads="1"/>
          </p:cNvSpPr>
          <p:nvPr/>
        </p:nvSpPr>
        <p:spPr bwMode="auto">
          <a:xfrm>
            <a:off x="6149975" y="4337050"/>
            <a:ext cx="871538"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endParaRPr lang="en-US" altLang="en-US" sz="1200" b="1"/>
          </a:p>
        </p:txBody>
      </p:sp>
      <p:sp>
        <p:nvSpPr>
          <p:cNvPr id="98363" name="Rectangle 60"/>
          <p:cNvSpPr>
            <a:spLocks noChangeArrowheads="1"/>
          </p:cNvSpPr>
          <p:nvPr/>
        </p:nvSpPr>
        <p:spPr bwMode="auto">
          <a:xfrm>
            <a:off x="5280025" y="4337050"/>
            <a:ext cx="869950" cy="273050"/>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440</a:t>
            </a:r>
          </a:p>
        </p:txBody>
      </p:sp>
      <p:sp>
        <p:nvSpPr>
          <p:cNvPr id="98364" name="Rectangle 61"/>
          <p:cNvSpPr>
            <a:spLocks noChangeArrowheads="1"/>
          </p:cNvSpPr>
          <p:nvPr/>
        </p:nvSpPr>
        <p:spPr bwMode="auto">
          <a:xfrm>
            <a:off x="4408488" y="4337050"/>
            <a:ext cx="871537" cy="273050"/>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100</a:t>
            </a:r>
          </a:p>
        </p:txBody>
      </p:sp>
      <p:sp>
        <p:nvSpPr>
          <p:cNvPr id="98365" name="Rectangle 62"/>
          <p:cNvSpPr>
            <a:spLocks noChangeArrowheads="1"/>
          </p:cNvSpPr>
          <p:nvPr/>
        </p:nvSpPr>
        <p:spPr bwMode="auto">
          <a:xfrm>
            <a:off x="3538538" y="4337050"/>
            <a:ext cx="869950"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30</a:t>
            </a:r>
          </a:p>
        </p:txBody>
      </p:sp>
      <p:sp>
        <p:nvSpPr>
          <p:cNvPr id="98366" name="Rectangle 63"/>
          <p:cNvSpPr>
            <a:spLocks noChangeArrowheads="1"/>
          </p:cNvSpPr>
          <p:nvPr/>
        </p:nvSpPr>
        <p:spPr bwMode="auto">
          <a:xfrm>
            <a:off x="2667000" y="4337050"/>
            <a:ext cx="871538"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16</a:t>
            </a:r>
          </a:p>
        </p:txBody>
      </p:sp>
      <p:sp>
        <p:nvSpPr>
          <p:cNvPr id="98367" name="Rectangle 64"/>
          <p:cNvSpPr>
            <a:spLocks noChangeArrowheads="1"/>
          </p:cNvSpPr>
          <p:nvPr/>
        </p:nvSpPr>
        <p:spPr bwMode="auto">
          <a:xfrm>
            <a:off x="7891463" y="4064000"/>
            <a:ext cx="871537"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1.5</a:t>
            </a:r>
          </a:p>
        </p:txBody>
      </p:sp>
      <p:sp>
        <p:nvSpPr>
          <p:cNvPr id="98368" name="Rectangle 65"/>
          <p:cNvSpPr>
            <a:spLocks noChangeArrowheads="1"/>
          </p:cNvSpPr>
          <p:nvPr/>
        </p:nvSpPr>
        <p:spPr bwMode="auto">
          <a:xfrm>
            <a:off x="7021513" y="4064000"/>
            <a:ext cx="869950"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6</a:t>
            </a:r>
          </a:p>
        </p:txBody>
      </p:sp>
      <p:sp>
        <p:nvSpPr>
          <p:cNvPr id="98369" name="Rectangle 66"/>
          <p:cNvSpPr>
            <a:spLocks noChangeArrowheads="1"/>
          </p:cNvSpPr>
          <p:nvPr/>
        </p:nvSpPr>
        <p:spPr bwMode="auto">
          <a:xfrm>
            <a:off x="6149975" y="4064000"/>
            <a:ext cx="871538"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endParaRPr lang="en-US" altLang="en-US" sz="1200" b="1"/>
          </a:p>
        </p:txBody>
      </p:sp>
      <p:sp>
        <p:nvSpPr>
          <p:cNvPr id="98370" name="Rectangle 67"/>
          <p:cNvSpPr>
            <a:spLocks noChangeArrowheads="1"/>
          </p:cNvSpPr>
          <p:nvPr/>
        </p:nvSpPr>
        <p:spPr bwMode="auto">
          <a:xfrm>
            <a:off x="5280025" y="4064000"/>
            <a:ext cx="869950" cy="273050"/>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300</a:t>
            </a:r>
          </a:p>
        </p:txBody>
      </p:sp>
      <p:sp>
        <p:nvSpPr>
          <p:cNvPr id="98371" name="Rectangle 68"/>
          <p:cNvSpPr>
            <a:spLocks noChangeArrowheads="1"/>
          </p:cNvSpPr>
          <p:nvPr/>
        </p:nvSpPr>
        <p:spPr bwMode="auto">
          <a:xfrm>
            <a:off x="4408488" y="4064000"/>
            <a:ext cx="871537" cy="273050"/>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80</a:t>
            </a:r>
          </a:p>
        </p:txBody>
      </p:sp>
      <p:sp>
        <p:nvSpPr>
          <p:cNvPr id="98372" name="Rectangle 69"/>
          <p:cNvSpPr>
            <a:spLocks noChangeArrowheads="1"/>
          </p:cNvSpPr>
          <p:nvPr/>
        </p:nvSpPr>
        <p:spPr bwMode="auto">
          <a:xfrm>
            <a:off x="3538538" y="4064000"/>
            <a:ext cx="869950"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20</a:t>
            </a:r>
          </a:p>
        </p:txBody>
      </p:sp>
      <p:sp>
        <p:nvSpPr>
          <p:cNvPr id="98373" name="Rectangle 70"/>
          <p:cNvSpPr>
            <a:spLocks noChangeArrowheads="1"/>
          </p:cNvSpPr>
          <p:nvPr/>
        </p:nvSpPr>
        <p:spPr bwMode="auto">
          <a:xfrm>
            <a:off x="2667000" y="4064000"/>
            <a:ext cx="871538"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12</a:t>
            </a:r>
          </a:p>
        </p:txBody>
      </p:sp>
      <p:sp>
        <p:nvSpPr>
          <p:cNvPr id="98374" name="Rectangle 71"/>
          <p:cNvSpPr>
            <a:spLocks noChangeArrowheads="1"/>
          </p:cNvSpPr>
          <p:nvPr/>
        </p:nvSpPr>
        <p:spPr bwMode="auto">
          <a:xfrm>
            <a:off x="7891463" y="3790950"/>
            <a:ext cx="871537"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a:t>
            </a:r>
          </a:p>
        </p:txBody>
      </p:sp>
      <p:sp>
        <p:nvSpPr>
          <p:cNvPr id="98375" name="Rectangle 72"/>
          <p:cNvSpPr>
            <a:spLocks noChangeArrowheads="1"/>
          </p:cNvSpPr>
          <p:nvPr/>
        </p:nvSpPr>
        <p:spPr bwMode="auto">
          <a:xfrm>
            <a:off x="7021513" y="3790950"/>
            <a:ext cx="869950"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5</a:t>
            </a:r>
          </a:p>
        </p:txBody>
      </p:sp>
      <p:sp>
        <p:nvSpPr>
          <p:cNvPr id="98376" name="Rectangle 73"/>
          <p:cNvSpPr>
            <a:spLocks noChangeArrowheads="1"/>
          </p:cNvSpPr>
          <p:nvPr/>
        </p:nvSpPr>
        <p:spPr bwMode="auto">
          <a:xfrm>
            <a:off x="6149975" y="3790950"/>
            <a:ext cx="871538"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endParaRPr lang="en-US" altLang="en-US" sz="1200" b="1"/>
          </a:p>
        </p:txBody>
      </p:sp>
      <p:sp>
        <p:nvSpPr>
          <p:cNvPr id="98377" name="Rectangle 74"/>
          <p:cNvSpPr>
            <a:spLocks noChangeArrowheads="1"/>
          </p:cNvSpPr>
          <p:nvPr/>
        </p:nvSpPr>
        <p:spPr bwMode="auto">
          <a:xfrm>
            <a:off x="5280025" y="3790950"/>
            <a:ext cx="869950" cy="273050"/>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240</a:t>
            </a:r>
          </a:p>
        </p:txBody>
      </p:sp>
      <p:sp>
        <p:nvSpPr>
          <p:cNvPr id="98378" name="Rectangle 75"/>
          <p:cNvSpPr>
            <a:spLocks noChangeArrowheads="1"/>
          </p:cNvSpPr>
          <p:nvPr/>
        </p:nvSpPr>
        <p:spPr bwMode="auto">
          <a:xfrm>
            <a:off x="4408488" y="3790950"/>
            <a:ext cx="871537" cy="273050"/>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60</a:t>
            </a:r>
          </a:p>
        </p:txBody>
      </p:sp>
      <p:sp>
        <p:nvSpPr>
          <p:cNvPr id="98379" name="Rectangle 76"/>
          <p:cNvSpPr>
            <a:spLocks noChangeArrowheads="1"/>
          </p:cNvSpPr>
          <p:nvPr/>
        </p:nvSpPr>
        <p:spPr bwMode="auto">
          <a:xfrm>
            <a:off x="3538538" y="3790950"/>
            <a:ext cx="869950"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16</a:t>
            </a:r>
          </a:p>
        </p:txBody>
      </p:sp>
      <p:sp>
        <p:nvSpPr>
          <p:cNvPr id="98380" name="Rectangle 77"/>
          <p:cNvSpPr>
            <a:spLocks noChangeArrowheads="1"/>
          </p:cNvSpPr>
          <p:nvPr/>
        </p:nvSpPr>
        <p:spPr bwMode="auto">
          <a:xfrm>
            <a:off x="2667000" y="3790950"/>
            <a:ext cx="871538"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10</a:t>
            </a:r>
          </a:p>
        </p:txBody>
      </p:sp>
      <p:sp>
        <p:nvSpPr>
          <p:cNvPr id="98381" name="Rectangle 78"/>
          <p:cNvSpPr>
            <a:spLocks noChangeArrowheads="1"/>
          </p:cNvSpPr>
          <p:nvPr/>
        </p:nvSpPr>
        <p:spPr bwMode="auto">
          <a:xfrm>
            <a:off x="7891463" y="3517900"/>
            <a:ext cx="871537"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a:t>
            </a:r>
          </a:p>
        </p:txBody>
      </p:sp>
      <p:sp>
        <p:nvSpPr>
          <p:cNvPr id="98382" name="Rectangle 79"/>
          <p:cNvSpPr>
            <a:spLocks noChangeArrowheads="1"/>
          </p:cNvSpPr>
          <p:nvPr/>
        </p:nvSpPr>
        <p:spPr bwMode="auto">
          <a:xfrm>
            <a:off x="7021513" y="3517900"/>
            <a:ext cx="869950"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4</a:t>
            </a:r>
          </a:p>
        </p:txBody>
      </p:sp>
      <p:sp>
        <p:nvSpPr>
          <p:cNvPr id="98383" name="Rectangle 80"/>
          <p:cNvSpPr>
            <a:spLocks noChangeArrowheads="1"/>
          </p:cNvSpPr>
          <p:nvPr/>
        </p:nvSpPr>
        <p:spPr bwMode="auto">
          <a:xfrm>
            <a:off x="6149975" y="3517900"/>
            <a:ext cx="871538"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endParaRPr lang="en-US" altLang="en-US" sz="1200" b="1"/>
          </a:p>
        </p:txBody>
      </p:sp>
      <p:sp>
        <p:nvSpPr>
          <p:cNvPr id="98384" name="Rectangle 81"/>
          <p:cNvSpPr>
            <a:spLocks noChangeArrowheads="1"/>
          </p:cNvSpPr>
          <p:nvPr/>
        </p:nvSpPr>
        <p:spPr bwMode="auto">
          <a:xfrm>
            <a:off x="5280025" y="3517900"/>
            <a:ext cx="869950" cy="273050"/>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180</a:t>
            </a:r>
          </a:p>
        </p:txBody>
      </p:sp>
      <p:sp>
        <p:nvSpPr>
          <p:cNvPr id="98385" name="Rectangle 82"/>
          <p:cNvSpPr>
            <a:spLocks noChangeArrowheads="1"/>
          </p:cNvSpPr>
          <p:nvPr/>
        </p:nvSpPr>
        <p:spPr bwMode="auto">
          <a:xfrm>
            <a:off x="4408488" y="3517900"/>
            <a:ext cx="871537"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50</a:t>
            </a:r>
          </a:p>
        </p:txBody>
      </p:sp>
      <p:sp>
        <p:nvSpPr>
          <p:cNvPr id="98386" name="Rectangle 83"/>
          <p:cNvSpPr>
            <a:spLocks noChangeArrowheads="1"/>
          </p:cNvSpPr>
          <p:nvPr/>
        </p:nvSpPr>
        <p:spPr bwMode="auto">
          <a:xfrm>
            <a:off x="3538538" y="3517900"/>
            <a:ext cx="869950"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12</a:t>
            </a:r>
          </a:p>
        </p:txBody>
      </p:sp>
      <p:sp>
        <p:nvSpPr>
          <p:cNvPr id="98387" name="Rectangle 84"/>
          <p:cNvSpPr>
            <a:spLocks noChangeArrowheads="1"/>
          </p:cNvSpPr>
          <p:nvPr/>
        </p:nvSpPr>
        <p:spPr bwMode="auto">
          <a:xfrm>
            <a:off x="2667000" y="3517900"/>
            <a:ext cx="871538"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8</a:t>
            </a:r>
          </a:p>
        </p:txBody>
      </p:sp>
      <p:sp>
        <p:nvSpPr>
          <p:cNvPr id="98388" name="Rectangle 85"/>
          <p:cNvSpPr>
            <a:spLocks noChangeArrowheads="1"/>
          </p:cNvSpPr>
          <p:nvPr/>
        </p:nvSpPr>
        <p:spPr bwMode="auto">
          <a:xfrm>
            <a:off x="7891463" y="3244850"/>
            <a:ext cx="871537" cy="273050"/>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a:t>
            </a:r>
          </a:p>
        </p:txBody>
      </p:sp>
      <p:sp>
        <p:nvSpPr>
          <p:cNvPr id="98389" name="Rectangle 86"/>
          <p:cNvSpPr>
            <a:spLocks noChangeArrowheads="1"/>
          </p:cNvSpPr>
          <p:nvPr/>
        </p:nvSpPr>
        <p:spPr bwMode="auto">
          <a:xfrm>
            <a:off x="7021513" y="3244850"/>
            <a:ext cx="869950"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a:t>
            </a:r>
          </a:p>
        </p:txBody>
      </p:sp>
      <p:sp>
        <p:nvSpPr>
          <p:cNvPr id="98390" name="Rectangle 87"/>
          <p:cNvSpPr>
            <a:spLocks noChangeArrowheads="1"/>
          </p:cNvSpPr>
          <p:nvPr/>
        </p:nvSpPr>
        <p:spPr bwMode="auto">
          <a:xfrm>
            <a:off x="6149975" y="3244850"/>
            <a:ext cx="871538"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35</a:t>
            </a:r>
          </a:p>
        </p:txBody>
      </p:sp>
      <p:sp>
        <p:nvSpPr>
          <p:cNvPr id="98391" name="Rectangle 88"/>
          <p:cNvSpPr>
            <a:spLocks noChangeArrowheads="1"/>
          </p:cNvSpPr>
          <p:nvPr/>
        </p:nvSpPr>
        <p:spPr bwMode="auto">
          <a:xfrm>
            <a:off x="5280025" y="3244850"/>
            <a:ext cx="869950" cy="273050"/>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130</a:t>
            </a:r>
          </a:p>
        </p:txBody>
      </p:sp>
      <p:sp>
        <p:nvSpPr>
          <p:cNvPr id="98392" name="Rectangle 89"/>
          <p:cNvSpPr>
            <a:spLocks noChangeArrowheads="1"/>
          </p:cNvSpPr>
          <p:nvPr/>
        </p:nvSpPr>
        <p:spPr bwMode="auto">
          <a:xfrm>
            <a:off x="4408488" y="3244850"/>
            <a:ext cx="871537"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35</a:t>
            </a:r>
          </a:p>
        </p:txBody>
      </p:sp>
      <p:sp>
        <p:nvSpPr>
          <p:cNvPr id="98393" name="Rectangle 90"/>
          <p:cNvSpPr>
            <a:spLocks noChangeArrowheads="1"/>
          </p:cNvSpPr>
          <p:nvPr/>
        </p:nvSpPr>
        <p:spPr bwMode="auto">
          <a:xfrm>
            <a:off x="3538538" y="3244850"/>
            <a:ext cx="869950"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9</a:t>
            </a:r>
          </a:p>
        </p:txBody>
      </p:sp>
      <p:sp>
        <p:nvSpPr>
          <p:cNvPr id="98394" name="Rectangle 91"/>
          <p:cNvSpPr>
            <a:spLocks noChangeArrowheads="1"/>
          </p:cNvSpPr>
          <p:nvPr/>
        </p:nvSpPr>
        <p:spPr bwMode="auto">
          <a:xfrm>
            <a:off x="2667000" y="3244850"/>
            <a:ext cx="871538"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6</a:t>
            </a:r>
          </a:p>
        </p:txBody>
      </p:sp>
      <p:sp>
        <p:nvSpPr>
          <p:cNvPr id="98395" name="Rectangle 92"/>
          <p:cNvSpPr>
            <a:spLocks noChangeArrowheads="1"/>
          </p:cNvSpPr>
          <p:nvPr/>
        </p:nvSpPr>
        <p:spPr bwMode="auto">
          <a:xfrm>
            <a:off x="7891463" y="2971800"/>
            <a:ext cx="871537" cy="273050"/>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a:t>
            </a:r>
          </a:p>
        </p:txBody>
      </p:sp>
      <p:sp>
        <p:nvSpPr>
          <p:cNvPr id="98396" name="Rectangle 93"/>
          <p:cNvSpPr>
            <a:spLocks noChangeArrowheads="1"/>
          </p:cNvSpPr>
          <p:nvPr/>
        </p:nvSpPr>
        <p:spPr bwMode="auto">
          <a:xfrm>
            <a:off x="7021513" y="2971800"/>
            <a:ext cx="869950"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a:t>
            </a:r>
          </a:p>
        </p:txBody>
      </p:sp>
      <p:sp>
        <p:nvSpPr>
          <p:cNvPr id="98397" name="Rectangle 94"/>
          <p:cNvSpPr>
            <a:spLocks noChangeArrowheads="1"/>
          </p:cNvSpPr>
          <p:nvPr/>
        </p:nvSpPr>
        <p:spPr bwMode="auto">
          <a:xfrm>
            <a:off x="6149975" y="2971800"/>
            <a:ext cx="871538"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27</a:t>
            </a:r>
          </a:p>
        </p:txBody>
      </p:sp>
      <p:sp>
        <p:nvSpPr>
          <p:cNvPr id="98398" name="Rectangle 95"/>
          <p:cNvSpPr>
            <a:spLocks noChangeArrowheads="1"/>
          </p:cNvSpPr>
          <p:nvPr/>
        </p:nvSpPr>
        <p:spPr bwMode="auto">
          <a:xfrm>
            <a:off x="5280025" y="2971800"/>
            <a:ext cx="869950" cy="273050"/>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100</a:t>
            </a:r>
          </a:p>
        </p:txBody>
      </p:sp>
      <p:sp>
        <p:nvSpPr>
          <p:cNvPr id="98399" name="Rectangle 96"/>
          <p:cNvSpPr>
            <a:spLocks noChangeArrowheads="1"/>
          </p:cNvSpPr>
          <p:nvPr/>
        </p:nvSpPr>
        <p:spPr bwMode="auto">
          <a:xfrm>
            <a:off x="4408488" y="2971800"/>
            <a:ext cx="871537"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30</a:t>
            </a:r>
          </a:p>
        </p:txBody>
      </p:sp>
      <p:sp>
        <p:nvSpPr>
          <p:cNvPr id="98400" name="Rectangle 97"/>
          <p:cNvSpPr>
            <a:spLocks noChangeArrowheads="1"/>
          </p:cNvSpPr>
          <p:nvPr/>
        </p:nvSpPr>
        <p:spPr bwMode="auto">
          <a:xfrm>
            <a:off x="3538538" y="2971800"/>
            <a:ext cx="869950"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7</a:t>
            </a:r>
          </a:p>
        </p:txBody>
      </p:sp>
      <p:sp>
        <p:nvSpPr>
          <p:cNvPr id="98401" name="Rectangle 98"/>
          <p:cNvSpPr>
            <a:spLocks noChangeArrowheads="1"/>
          </p:cNvSpPr>
          <p:nvPr/>
        </p:nvSpPr>
        <p:spPr bwMode="auto">
          <a:xfrm>
            <a:off x="2667000" y="2971800"/>
            <a:ext cx="871538"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5</a:t>
            </a:r>
          </a:p>
        </p:txBody>
      </p:sp>
      <p:sp>
        <p:nvSpPr>
          <p:cNvPr id="98402" name="Rectangle 99"/>
          <p:cNvSpPr>
            <a:spLocks noChangeArrowheads="1"/>
          </p:cNvSpPr>
          <p:nvPr/>
        </p:nvSpPr>
        <p:spPr bwMode="auto">
          <a:xfrm>
            <a:off x="7891463" y="2698750"/>
            <a:ext cx="871537" cy="273050"/>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a:t>
            </a:r>
          </a:p>
        </p:txBody>
      </p:sp>
      <p:sp>
        <p:nvSpPr>
          <p:cNvPr id="98403" name="Rectangle 100"/>
          <p:cNvSpPr>
            <a:spLocks noChangeArrowheads="1"/>
          </p:cNvSpPr>
          <p:nvPr/>
        </p:nvSpPr>
        <p:spPr bwMode="auto">
          <a:xfrm>
            <a:off x="7021513" y="2698750"/>
            <a:ext cx="869950"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1.5</a:t>
            </a:r>
          </a:p>
        </p:txBody>
      </p:sp>
      <p:sp>
        <p:nvSpPr>
          <p:cNvPr id="98404" name="Rectangle 101"/>
          <p:cNvSpPr>
            <a:spLocks noChangeArrowheads="1"/>
          </p:cNvSpPr>
          <p:nvPr/>
        </p:nvSpPr>
        <p:spPr bwMode="auto">
          <a:xfrm>
            <a:off x="6149975" y="2698750"/>
            <a:ext cx="871538"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20</a:t>
            </a:r>
          </a:p>
        </p:txBody>
      </p:sp>
      <p:sp>
        <p:nvSpPr>
          <p:cNvPr id="98405" name="Rectangle 102"/>
          <p:cNvSpPr>
            <a:spLocks noChangeArrowheads="1"/>
          </p:cNvSpPr>
          <p:nvPr/>
        </p:nvSpPr>
        <p:spPr bwMode="auto">
          <a:xfrm>
            <a:off x="5280025" y="2698750"/>
            <a:ext cx="869950" cy="273050"/>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80</a:t>
            </a:r>
          </a:p>
        </p:txBody>
      </p:sp>
      <p:sp>
        <p:nvSpPr>
          <p:cNvPr id="98406" name="Rectangle 103"/>
          <p:cNvSpPr>
            <a:spLocks noChangeArrowheads="1"/>
          </p:cNvSpPr>
          <p:nvPr/>
        </p:nvSpPr>
        <p:spPr bwMode="auto">
          <a:xfrm>
            <a:off x="4408488" y="2698750"/>
            <a:ext cx="871537"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20</a:t>
            </a:r>
          </a:p>
        </p:txBody>
      </p:sp>
      <p:sp>
        <p:nvSpPr>
          <p:cNvPr id="98407" name="Rectangle 104"/>
          <p:cNvSpPr>
            <a:spLocks noChangeArrowheads="1"/>
          </p:cNvSpPr>
          <p:nvPr/>
        </p:nvSpPr>
        <p:spPr bwMode="auto">
          <a:xfrm>
            <a:off x="3538538" y="2698750"/>
            <a:ext cx="869950"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5</a:t>
            </a:r>
          </a:p>
        </p:txBody>
      </p:sp>
      <p:sp>
        <p:nvSpPr>
          <p:cNvPr id="98408" name="Rectangle 105"/>
          <p:cNvSpPr>
            <a:spLocks noChangeArrowheads="1"/>
          </p:cNvSpPr>
          <p:nvPr/>
        </p:nvSpPr>
        <p:spPr bwMode="auto">
          <a:xfrm>
            <a:off x="2667000" y="2698750"/>
            <a:ext cx="871538"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4</a:t>
            </a:r>
          </a:p>
        </p:txBody>
      </p:sp>
      <p:sp>
        <p:nvSpPr>
          <p:cNvPr id="98409" name="Rectangle 106"/>
          <p:cNvSpPr>
            <a:spLocks noChangeArrowheads="1"/>
          </p:cNvSpPr>
          <p:nvPr/>
        </p:nvSpPr>
        <p:spPr bwMode="auto">
          <a:xfrm>
            <a:off x="7891463" y="2425700"/>
            <a:ext cx="871537" cy="273050"/>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a:t>
            </a:r>
          </a:p>
        </p:txBody>
      </p:sp>
      <p:sp>
        <p:nvSpPr>
          <p:cNvPr id="98410" name="Rectangle 107"/>
          <p:cNvSpPr>
            <a:spLocks noChangeArrowheads="1"/>
          </p:cNvSpPr>
          <p:nvPr/>
        </p:nvSpPr>
        <p:spPr bwMode="auto">
          <a:xfrm>
            <a:off x="7021513" y="2425700"/>
            <a:ext cx="869950"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a:t>
            </a:r>
          </a:p>
        </p:txBody>
      </p:sp>
      <p:sp>
        <p:nvSpPr>
          <p:cNvPr id="98411" name="Rectangle 108"/>
          <p:cNvSpPr>
            <a:spLocks noChangeArrowheads="1"/>
          </p:cNvSpPr>
          <p:nvPr/>
        </p:nvSpPr>
        <p:spPr bwMode="auto">
          <a:xfrm>
            <a:off x="6157913" y="2413000"/>
            <a:ext cx="871537" cy="273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solidFill>
                  <a:srgbClr val="000066"/>
                </a:solidFill>
              </a:rPr>
              <a:t>13</a:t>
            </a:r>
          </a:p>
        </p:txBody>
      </p:sp>
      <p:sp>
        <p:nvSpPr>
          <p:cNvPr id="98412" name="Rectangle 109"/>
          <p:cNvSpPr>
            <a:spLocks noChangeArrowheads="1"/>
          </p:cNvSpPr>
          <p:nvPr/>
        </p:nvSpPr>
        <p:spPr bwMode="auto">
          <a:xfrm>
            <a:off x="5280025" y="2425700"/>
            <a:ext cx="869950" cy="273050"/>
          </a:xfrm>
          <a:prstGeom prst="rect">
            <a:avLst/>
          </a:prstGeom>
          <a:solidFill>
            <a:srgbClr val="FF3300">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60</a:t>
            </a:r>
          </a:p>
        </p:txBody>
      </p:sp>
      <p:sp>
        <p:nvSpPr>
          <p:cNvPr id="98413" name="Rectangle 110"/>
          <p:cNvSpPr>
            <a:spLocks noChangeArrowheads="1"/>
          </p:cNvSpPr>
          <p:nvPr/>
        </p:nvSpPr>
        <p:spPr bwMode="auto">
          <a:xfrm>
            <a:off x="4408488" y="2425700"/>
            <a:ext cx="871537"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15</a:t>
            </a:r>
          </a:p>
        </p:txBody>
      </p:sp>
      <p:sp>
        <p:nvSpPr>
          <p:cNvPr id="98414" name="Rectangle 111"/>
          <p:cNvSpPr>
            <a:spLocks noChangeArrowheads="1"/>
          </p:cNvSpPr>
          <p:nvPr/>
        </p:nvSpPr>
        <p:spPr bwMode="auto">
          <a:xfrm>
            <a:off x="3538538" y="2425700"/>
            <a:ext cx="869950"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4</a:t>
            </a:r>
          </a:p>
        </p:txBody>
      </p:sp>
      <p:sp>
        <p:nvSpPr>
          <p:cNvPr id="98415" name="Rectangle 112"/>
          <p:cNvSpPr>
            <a:spLocks noChangeArrowheads="1"/>
          </p:cNvSpPr>
          <p:nvPr/>
        </p:nvSpPr>
        <p:spPr bwMode="auto">
          <a:xfrm>
            <a:off x="2651125" y="2427288"/>
            <a:ext cx="871538" cy="27305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a:t>
            </a:r>
          </a:p>
        </p:txBody>
      </p:sp>
      <p:sp>
        <p:nvSpPr>
          <p:cNvPr id="98416" name="Rectangle 113"/>
          <p:cNvSpPr>
            <a:spLocks noChangeArrowheads="1"/>
          </p:cNvSpPr>
          <p:nvPr/>
        </p:nvSpPr>
        <p:spPr bwMode="auto">
          <a:xfrm>
            <a:off x="7891463" y="2152650"/>
            <a:ext cx="871537" cy="273050"/>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5</a:t>
            </a:r>
          </a:p>
        </p:txBody>
      </p:sp>
      <p:sp>
        <p:nvSpPr>
          <p:cNvPr id="98417" name="Rectangle 114"/>
          <p:cNvSpPr>
            <a:spLocks noChangeArrowheads="1"/>
          </p:cNvSpPr>
          <p:nvPr/>
        </p:nvSpPr>
        <p:spPr bwMode="auto">
          <a:xfrm>
            <a:off x="7021513" y="2152650"/>
            <a:ext cx="869950"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a:t>
            </a:r>
          </a:p>
        </p:txBody>
      </p:sp>
      <p:sp>
        <p:nvSpPr>
          <p:cNvPr id="98418" name="Rectangle 115"/>
          <p:cNvSpPr>
            <a:spLocks noChangeArrowheads="1"/>
          </p:cNvSpPr>
          <p:nvPr/>
        </p:nvSpPr>
        <p:spPr bwMode="auto">
          <a:xfrm>
            <a:off x="6149975" y="2152650"/>
            <a:ext cx="871538"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8</a:t>
            </a:r>
          </a:p>
        </p:txBody>
      </p:sp>
      <p:sp>
        <p:nvSpPr>
          <p:cNvPr id="98419" name="Rectangle 116"/>
          <p:cNvSpPr>
            <a:spLocks noChangeArrowheads="1"/>
          </p:cNvSpPr>
          <p:nvPr/>
        </p:nvSpPr>
        <p:spPr bwMode="auto">
          <a:xfrm>
            <a:off x="5280025" y="2152650"/>
            <a:ext cx="869950"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30</a:t>
            </a:r>
          </a:p>
        </p:txBody>
      </p:sp>
      <p:sp>
        <p:nvSpPr>
          <p:cNvPr id="98420" name="Rectangle 117"/>
          <p:cNvSpPr>
            <a:spLocks noChangeArrowheads="1"/>
          </p:cNvSpPr>
          <p:nvPr/>
        </p:nvSpPr>
        <p:spPr bwMode="auto">
          <a:xfrm>
            <a:off x="4408488" y="2152650"/>
            <a:ext cx="871537"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10</a:t>
            </a:r>
          </a:p>
        </p:txBody>
      </p:sp>
      <p:sp>
        <p:nvSpPr>
          <p:cNvPr id="98421" name="Rectangle 118"/>
          <p:cNvSpPr>
            <a:spLocks noChangeArrowheads="1"/>
          </p:cNvSpPr>
          <p:nvPr/>
        </p:nvSpPr>
        <p:spPr bwMode="auto">
          <a:xfrm>
            <a:off x="3538538" y="2152650"/>
            <a:ext cx="869950"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a:t>
            </a:r>
          </a:p>
        </p:txBody>
      </p:sp>
      <p:sp>
        <p:nvSpPr>
          <p:cNvPr id="98422" name="Rectangle 119"/>
          <p:cNvSpPr>
            <a:spLocks noChangeArrowheads="1"/>
          </p:cNvSpPr>
          <p:nvPr/>
        </p:nvSpPr>
        <p:spPr bwMode="auto">
          <a:xfrm>
            <a:off x="2665413" y="2139950"/>
            <a:ext cx="871537"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2</a:t>
            </a:r>
          </a:p>
        </p:txBody>
      </p:sp>
      <p:sp>
        <p:nvSpPr>
          <p:cNvPr id="98423" name="Rectangle 120"/>
          <p:cNvSpPr>
            <a:spLocks noChangeArrowheads="1"/>
          </p:cNvSpPr>
          <p:nvPr/>
        </p:nvSpPr>
        <p:spPr bwMode="auto">
          <a:xfrm>
            <a:off x="7891463" y="1879600"/>
            <a:ext cx="871537" cy="273050"/>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10</a:t>
            </a:r>
          </a:p>
        </p:txBody>
      </p:sp>
      <p:sp>
        <p:nvSpPr>
          <p:cNvPr id="98424" name="Rectangle 121"/>
          <p:cNvSpPr>
            <a:spLocks noChangeArrowheads="1"/>
          </p:cNvSpPr>
          <p:nvPr/>
        </p:nvSpPr>
        <p:spPr bwMode="auto">
          <a:xfrm>
            <a:off x="7021513" y="1879600"/>
            <a:ext cx="869950" cy="273050"/>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3</a:t>
            </a:r>
          </a:p>
        </p:txBody>
      </p:sp>
      <p:sp>
        <p:nvSpPr>
          <p:cNvPr id="98425" name="Rectangle 122"/>
          <p:cNvSpPr>
            <a:spLocks noChangeArrowheads="1"/>
          </p:cNvSpPr>
          <p:nvPr/>
        </p:nvSpPr>
        <p:spPr bwMode="auto">
          <a:xfrm>
            <a:off x="6149975" y="1879600"/>
            <a:ext cx="871538"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4</a:t>
            </a:r>
          </a:p>
        </p:txBody>
      </p:sp>
      <p:sp>
        <p:nvSpPr>
          <p:cNvPr id="98426" name="Rectangle 123"/>
          <p:cNvSpPr>
            <a:spLocks noChangeArrowheads="1"/>
          </p:cNvSpPr>
          <p:nvPr/>
        </p:nvSpPr>
        <p:spPr bwMode="auto">
          <a:xfrm>
            <a:off x="5280025" y="1879600"/>
            <a:ext cx="869950"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14</a:t>
            </a:r>
          </a:p>
        </p:txBody>
      </p:sp>
      <p:sp>
        <p:nvSpPr>
          <p:cNvPr id="98427" name="Rectangle 124"/>
          <p:cNvSpPr>
            <a:spLocks noChangeArrowheads="1"/>
          </p:cNvSpPr>
          <p:nvPr/>
        </p:nvSpPr>
        <p:spPr bwMode="auto">
          <a:xfrm>
            <a:off x="4408488" y="1879600"/>
            <a:ext cx="871537"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4</a:t>
            </a:r>
          </a:p>
        </p:txBody>
      </p:sp>
      <p:sp>
        <p:nvSpPr>
          <p:cNvPr id="98428" name="Rectangle 125"/>
          <p:cNvSpPr>
            <a:spLocks noChangeArrowheads="1"/>
          </p:cNvSpPr>
          <p:nvPr/>
        </p:nvSpPr>
        <p:spPr bwMode="auto">
          <a:xfrm>
            <a:off x="3538538" y="1879600"/>
            <a:ext cx="869950"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a:t>
            </a:r>
          </a:p>
        </p:txBody>
      </p:sp>
      <p:sp>
        <p:nvSpPr>
          <p:cNvPr id="98429" name="Rectangle 126"/>
          <p:cNvSpPr>
            <a:spLocks noChangeArrowheads="1"/>
          </p:cNvSpPr>
          <p:nvPr/>
        </p:nvSpPr>
        <p:spPr bwMode="auto">
          <a:xfrm>
            <a:off x="2667000" y="1879600"/>
            <a:ext cx="871538"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eaLnBrk="1" hangingPunct="1">
              <a:spcBef>
                <a:spcPct val="20000"/>
              </a:spcBef>
            </a:pPr>
            <a:r>
              <a:rPr lang="en-US" altLang="en-US" sz="1200" b="1"/>
              <a:t>1</a:t>
            </a:r>
          </a:p>
        </p:txBody>
      </p:sp>
      <p:sp>
        <p:nvSpPr>
          <p:cNvPr id="98430" name="Line 127"/>
          <p:cNvSpPr>
            <a:spLocks noChangeShapeType="1"/>
          </p:cNvSpPr>
          <p:nvPr/>
        </p:nvSpPr>
        <p:spPr bwMode="auto">
          <a:xfrm>
            <a:off x="2667000" y="1879600"/>
            <a:ext cx="6096000"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431" name="Line 128"/>
          <p:cNvSpPr>
            <a:spLocks noChangeShapeType="1"/>
          </p:cNvSpPr>
          <p:nvPr/>
        </p:nvSpPr>
        <p:spPr bwMode="auto">
          <a:xfrm>
            <a:off x="2681288" y="2152650"/>
            <a:ext cx="6096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432" name="Line 129"/>
          <p:cNvSpPr>
            <a:spLocks noChangeShapeType="1"/>
          </p:cNvSpPr>
          <p:nvPr/>
        </p:nvSpPr>
        <p:spPr bwMode="auto">
          <a:xfrm>
            <a:off x="2667000" y="2414588"/>
            <a:ext cx="6096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433" name="Line 130"/>
          <p:cNvSpPr>
            <a:spLocks noChangeShapeType="1"/>
          </p:cNvSpPr>
          <p:nvPr/>
        </p:nvSpPr>
        <p:spPr bwMode="auto">
          <a:xfrm>
            <a:off x="2667000" y="2698750"/>
            <a:ext cx="6096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434" name="Line 131"/>
          <p:cNvSpPr>
            <a:spLocks noChangeShapeType="1"/>
          </p:cNvSpPr>
          <p:nvPr/>
        </p:nvSpPr>
        <p:spPr bwMode="auto">
          <a:xfrm>
            <a:off x="2667000" y="2971800"/>
            <a:ext cx="6096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435" name="Line 132"/>
          <p:cNvSpPr>
            <a:spLocks noChangeShapeType="1"/>
          </p:cNvSpPr>
          <p:nvPr/>
        </p:nvSpPr>
        <p:spPr bwMode="auto">
          <a:xfrm>
            <a:off x="2667000" y="3244850"/>
            <a:ext cx="6096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436" name="Line 133"/>
          <p:cNvSpPr>
            <a:spLocks noChangeShapeType="1"/>
          </p:cNvSpPr>
          <p:nvPr/>
        </p:nvSpPr>
        <p:spPr bwMode="auto">
          <a:xfrm>
            <a:off x="2667000" y="3517900"/>
            <a:ext cx="6096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437" name="Line 134"/>
          <p:cNvSpPr>
            <a:spLocks noChangeShapeType="1"/>
          </p:cNvSpPr>
          <p:nvPr/>
        </p:nvSpPr>
        <p:spPr bwMode="auto">
          <a:xfrm>
            <a:off x="2667000" y="3790950"/>
            <a:ext cx="6096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438" name="Line 135"/>
          <p:cNvSpPr>
            <a:spLocks noChangeShapeType="1"/>
          </p:cNvSpPr>
          <p:nvPr/>
        </p:nvSpPr>
        <p:spPr bwMode="auto">
          <a:xfrm>
            <a:off x="2667000" y="4064000"/>
            <a:ext cx="6096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439" name="Line 136"/>
          <p:cNvSpPr>
            <a:spLocks noChangeShapeType="1"/>
          </p:cNvSpPr>
          <p:nvPr/>
        </p:nvSpPr>
        <p:spPr bwMode="auto">
          <a:xfrm>
            <a:off x="2667000" y="4337050"/>
            <a:ext cx="6096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440" name="Line 137"/>
          <p:cNvSpPr>
            <a:spLocks noChangeShapeType="1"/>
          </p:cNvSpPr>
          <p:nvPr/>
        </p:nvSpPr>
        <p:spPr bwMode="auto">
          <a:xfrm>
            <a:off x="2667000" y="4610100"/>
            <a:ext cx="6096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441" name="Line 138"/>
          <p:cNvSpPr>
            <a:spLocks noChangeShapeType="1"/>
          </p:cNvSpPr>
          <p:nvPr/>
        </p:nvSpPr>
        <p:spPr bwMode="auto">
          <a:xfrm>
            <a:off x="2667000" y="4883150"/>
            <a:ext cx="6096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442" name="Line 139"/>
          <p:cNvSpPr>
            <a:spLocks noChangeShapeType="1"/>
          </p:cNvSpPr>
          <p:nvPr/>
        </p:nvSpPr>
        <p:spPr bwMode="auto">
          <a:xfrm>
            <a:off x="2667000" y="5156200"/>
            <a:ext cx="6096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443" name="Line 140"/>
          <p:cNvSpPr>
            <a:spLocks noChangeShapeType="1"/>
          </p:cNvSpPr>
          <p:nvPr/>
        </p:nvSpPr>
        <p:spPr bwMode="auto">
          <a:xfrm>
            <a:off x="2667000" y="5429250"/>
            <a:ext cx="6096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444" name="Line 141"/>
          <p:cNvSpPr>
            <a:spLocks noChangeShapeType="1"/>
          </p:cNvSpPr>
          <p:nvPr/>
        </p:nvSpPr>
        <p:spPr bwMode="auto">
          <a:xfrm>
            <a:off x="2667000" y="5702300"/>
            <a:ext cx="6096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445" name="Line 142"/>
          <p:cNvSpPr>
            <a:spLocks noChangeShapeType="1"/>
          </p:cNvSpPr>
          <p:nvPr/>
        </p:nvSpPr>
        <p:spPr bwMode="auto">
          <a:xfrm>
            <a:off x="2667000" y="5975350"/>
            <a:ext cx="6096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446" name="Line 143"/>
          <p:cNvSpPr>
            <a:spLocks noChangeShapeType="1"/>
          </p:cNvSpPr>
          <p:nvPr/>
        </p:nvSpPr>
        <p:spPr bwMode="auto">
          <a:xfrm>
            <a:off x="2667000" y="6248400"/>
            <a:ext cx="6096000"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447" name="Line 144"/>
          <p:cNvSpPr>
            <a:spLocks noChangeShapeType="1"/>
          </p:cNvSpPr>
          <p:nvPr/>
        </p:nvSpPr>
        <p:spPr bwMode="auto">
          <a:xfrm>
            <a:off x="2667000" y="1879600"/>
            <a:ext cx="0" cy="436880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448" name="Line 145"/>
          <p:cNvSpPr>
            <a:spLocks noChangeShapeType="1"/>
          </p:cNvSpPr>
          <p:nvPr/>
        </p:nvSpPr>
        <p:spPr bwMode="auto">
          <a:xfrm>
            <a:off x="3538538" y="1879600"/>
            <a:ext cx="0" cy="4368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449" name="Line 146"/>
          <p:cNvSpPr>
            <a:spLocks noChangeShapeType="1"/>
          </p:cNvSpPr>
          <p:nvPr/>
        </p:nvSpPr>
        <p:spPr bwMode="auto">
          <a:xfrm>
            <a:off x="4408488" y="1879600"/>
            <a:ext cx="0" cy="4368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450" name="Line 147"/>
          <p:cNvSpPr>
            <a:spLocks noChangeShapeType="1"/>
          </p:cNvSpPr>
          <p:nvPr/>
        </p:nvSpPr>
        <p:spPr bwMode="auto">
          <a:xfrm>
            <a:off x="5280025" y="1879600"/>
            <a:ext cx="0" cy="4368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451" name="Line 148"/>
          <p:cNvSpPr>
            <a:spLocks noChangeShapeType="1"/>
          </p:cNvSpPr>
          <p:nvPr/>
        </p:nvSpPr>
        <p:spPr bwMode="auto">
          <a:xfrm>
            <a:off x="6149975" y="1879600"/>
            <a:ext cx="0" cy="4368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452" name="Line 149"/>
          <p:cNvSpPr>
            <a:spLocks noChangeShapeType="1"/>
          </p:cNvSpPr>
          <p:nvPr/>
        </p:nvSpPr>
        <p:spPr bwMode="auto">
          <a:xfrm>
            <a:off x="7021513" y="1879600"/>
            <a:ext cx="0" cy="4368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453" name="Line 150"/>
          <p:cNvSpPr>
            <a:spLocks noChangeShapeType="1"/>
          </p:cNvSpPr>
          <p:nvPr/>
        </p:nvSpPr>
        <p:spPr bwMode="auto">
          <a:xfrm>
            <a:off x="7891463" y="1879600"/>
            <a:ext cx="0" cy="4368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454" name="Line 151"/>
          <p:cNvSpPr>
            <a:spLocks noChangeShapeType="1"/>
          </p:cNvSpPr>
          <p:nvPr/>
        </p:nvSpPr>
        <p:spPr bwMode="auto">
          <a:xfrm>
            <a:off x="8763000" y="1879600"/>
            <a:ext cx="0" cy="436880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455" name="Line 153"/>
          <p:cNvSpPr>
            <a:spLocks noChangeShapeType="1"/>
          </p:cNvSpPr>
          <p:nvPr/>
        </p:nvSpPr>
        <p:spPr bwMode="auto">
          <a:xfrm>
            <a:off x="7010400" y="889000"/>
            <a:ext cx="0" cy="53340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456" name="Text Box 154"/>
          <p:cNvSpPr txBox="1">
            <a:spLocks noChangeArrowheads="1"/>
          </p:cNvSpPr>
          <p:nvPr/>
        </p:nvSpPr>
        <p:spPr bwMode="auto">
          <a:xfrm>
            <a:off x="7086600" y="1192213"/>
            <a:ext cx="70485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t>Crown</a:t>
            </a:r>
          </a:p>
          <a:p>
            <a:pPr eaLnBrk="1" hangingPunct="1"/>
            <a:r>
              <a:rPr lang="en-US" altLang="en-US" sz="1200" b="1"/>
              <a:t>to/from</a:t>
            </a:r>
          </a:p>
          <a:p>
            <a:pPr eaLnBrk="1" hangingPunct="1"/>
            <a:r>
              <a:rPr lang="en-US" altLang="en-US" sz="1200" b="1"/>
              <a:t>Grass</a:t>
            </a:r>
          </a:p>
        </p:txBody>
      </p:sp>
      <p:sp>
        <p:nvSpPr>
          <p:cNvPr id="98457" name="Text Box 155"/>
          <p:cNvSpPr txBox="1">
            <a:spLocks noChangeArrowheads="1"/>
          </p:cNvSpPr>
          <p:nvPr/>
        </p:nvSpPr>
        <p:spPr bwMode="auto">
          <a:xfrm>
            <a:off x="8001000" y="1192213"/>
            <a:ext cx="70485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t>Litter</a:t>
            </a:r>
          </a:p>
          <a:p>
            <a:pPr eaLnBrk="1" hangingPunct="1"/>
            <a:r>
              <a:rPr lang="en-US" altLang="en-US" sz="1200" b="1"/>
              <a:t>to/from</a:t>
            </a:r>
          </a:p>
          <a:p>
            <a:pPr eaLnBrk="1" hangingPunct="1"/>
            <a:r>
              <a:rPr lang="en-US" altLang="en-US" sz="1200" b="1"/>
              <a:t>Grass</a:t>
            </a:r>
          </a:p>
        </p:txBody>
      </p:sp>
      <p:sp>
        <p:nvSpPr>
          <p:cNvPr id="61596" name="Text Box 156"/>
          <p:cNvSpPr txBox="1">
            <a:spLocks noChangeArrowheads="1"/>
          </p:cNvSpPr>
          <p:nvPr/>
        </p:nvSpPr>
        <p:spPr bwMode="auto">
          <a:xfrm>
            <a:off x="4419600" y="889000"/>
            <a:ext cx="2432050" cy="284163"/>
          </a:xfrm>
          <a:prstGeom prst="rect">
            <a:avLst/>
          </a:prstGeom>
          <a:solidFill>
            <a:schemeClr val="bg1"/>
          </a:solidFill>
          <a:ln w="9525">
            <a:solidFill>
              <a:schemeClr val="tx1"/>
            </a:solidFill>
            <a:miter lim="800000"/>
            <a:headEnd/>
            <a:tailEnd/>
          </a:ln>
          <a:effectLst/>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t>EWS biggest in</a:t>
            </a:r>
            <a:r>
              <a:rPr lang="en-US" altLang="en-US" sz="1200" b="1">
                <a:solidFill>
                  <a:srgbClr val="000066"/>
                </a:solidFill>
              </a:rPr>
              <a:t> </a:t>
            </a:r>
            <a:r>
              <a:rPr lang="en-US" altLang="en-US" sz="1200" b="1" u="sng">
                <a:solidFill>
                  <a:srgbClr val="000066"/>
                </a:solidFill>
                <a:effectLst>
                  <a:outerShdw blurRad="38100" dist="38100" dir="2700000" algn="tl">
                    <a:srgbClr val="C0C0C0"/>
                  </a:outerShdw>
                </a:effectLst>
              </a:rPr>
              <a:t>faster</a:t>
            </a:r>
            <a:r>
              <a:rPr lang="en-US" altLang="en-US" sz="1200" b="1"/>
              <a:t> fuel type</a:t>
            </a:r>
          </a:p>
        </p:txBody>
      </p:sp>
      <p:sp>
        <p:nvSpPr>
          <p:cNvPr id="98459" name="Text Box 157"/>
          <p:cNvSpPr txBox="1">
            <a:spLocks noChangeArrowheads="1"/>
          </p:cNvSpPr>
          <p:nvPr/>
        </p:nvSpPr>
        <p:spPr bwMode="auto">
          <a:xfrm>
            <a:off x="7162800" y="889000"/>
            <a:ext cx="1501775" cy="284163"/>
          </a:xfrm>
          <a:prstGeom prst="rect">
            <a:avLst/>
          </a:prstGeom>
          <a:solidFill>
            <a:schemeClr val="bg1"/>
          </a:solidFill>
          <a:ln w="9525">
            <a:solidFill>
              <a:schemeClr val="tx1"/>
            </a:solidFill>
            <a:miter lim="800000"/>
            <a:headEnd/>
            <a:tailEnd/>
          </a:ln>
        </p:spPr>
        <p:txBody>
          <a:bodyPr wrap="none">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t>EWS less in grass</a:t>
            </a:r>
          </a:p>
        </p:txBody>
      </p:sp>
      <p:sp>
        <p:nvSpPr>
          <p:cNvPr id="61599" name="Text Box 159"/>
          <p:cNvSpPr txBox="1">
            <a:spLocks noChangeArrowheads="1"/>
          </p:cNvSpPr>
          <p:nvPr/>
        </p:nvSpPr>
        <p:spPr bwMode="auto">
          <a:xfrm>
            <a:off x="3962400" y="5334000"/>
            <a:ext cx="2057400" cy="822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200" b="1"/>
              <a:t>Red highlights: ROS-ratios increases of 60x and greater have been associated with fatalities </a:t>
            </a:r>
          </a:p>
        </p:txBody>
      </p:sp>
      <p:sp>
        <p:nvSpPr>
          <p:cNvPr id="61600" name="Text Box 160"/>
          <p:cNvSpPr txBox="1">
            <a:spLocks noChangeArrowheads="1"/>
          </p:cNvSpPr>
          <p:nvPr/>
        </p:nvSpPr>
        <p:spPr bwMode="auto">
          <a:xfrm>
            <a:off x="6705600" y="2590800"/>
            <a:ext cx="1981200" cy="1155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1400" b="1"/>
              <a:t>Yellow highlights cases</a:t>
            </a:r>
          </a:p>
          <a:p>
            <a:pPr eaLnBrk="1" hangingPunct="1"/>
            <a:r>
              <a:rPr lang="en-US" altLang="en-US" sz="1400" b="1"/>
              <a:t>In which ROS will be greater in the grass fuel.</a:t>
            </a:r>
          </a:p>
        </p:txBody>
      </p:sp>
      <p:sp>
        <p:nvSpPr>
          <p:cNvPr id="61601" name="Rectangle 161"/>
          <p:cNvSpPr>
            <a:spLocks noChangeArrowheads="1"/>
          </p:cNvSpPr>
          <p:nvPr/>
        </p:nvSpPr>
        <p:spPr bwMode="auto">
          <a:xfrm>
            <a:off x="152400" y="854075"/>
            <a:ext cx="25146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lnSpc>
                <a:spcPct val="90000"/>
              </a:lnSpc>
            </a:pPr>
            <a:r>
              <a:rPr lang="en-US" altLang="en-US" sz="2000"/>
              <a:t>How to handle each situation:</a:t>
            </a:r>
          </a:p>
          <a:p>
            <a:pPr eaLnBrk="1" hangingPunct="1">
              <a:lnSpc>
                <a:spcPct val="90000"/>
              </a:lnSpc>
            </a:pPr>
            <a:r>
              <a:rPr lang="en-US" altLang="en-US" sz="2000"/>
              <a:t>Identify the change in fuel type (example: crown to grass)</a:t>
            </a:r>
          </a:p>
        </p:txBody>
      </p:sp>
      <p:sp>
        <p:nvSpPr>
          <p:cNvPr id="61602" name="Text Box 162"/>
          <p:cNvSpPr txBox="1">
            <a:spLocks noChangeArrowheads="1"/>
          </p:cNvSpPr>
          <p:nvPr/>
        </p:nvSpPr>
        <p:spPr bwMode="auto">
          <a:xfrm>
            <a:off x="152400" y="2690813"/>
            <a:ext cx="24384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2000"/>
              <a:t>Figure the change in effective wind speed (example: a 3-fold increase)</a:t>
            </a:r>
          </a:p>
        </p:txBody>
      </p:sp>
      <p:sp>
        <p:nvSpPr>
          <p:cNvPr id="61603" name="Text Box 163"/>
          <p:cNvSpPr txBox="1">
            <a:spLocks noChangeArrowheads="1"/>
          </p:cNvSpPr>
          <p:nvPr/>
        </p:nvSpPr>
        <p:spPr bwMode="auto">
          <a:xfrm>
            <a:off x="152400" y="4130675"/>
            <a:ext cx="2362200"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r>
              <a:rPr lang="en-US" altLang="en-US" sz="2000"/>
              <a:t>Look up the ROS-ratio (here a 13-fold increase)… basically</a:t>
            </a:r>
          </a:p>
          <a:p>
            <a:pPr eaLnBrk="1" hangingPunct="1"/>
            <a:r>
              <a:rPr lang="en-US" altLang="en-US" sz="2000"/>
              <a:t>multiplying the effects</a:t>
            </a:r>
          </a:p>
        </p:txBody>
      </p:sp>
      <p:sp>
        <p:nvSpPr>
          <p:cNvPr id="61452" name="Oval 12"/>
          <p:cNvSpPr>
            <a:spLocks noChangeArrowheads="1"/>
          </p:cNvSpPr>
          <p:nvPr/>
        </p:nvSpPr>
        <p:spPr bwMode="auto">
          <a:xfrm>
            <a:off x="6172200" y="1143000"/>
            <a:ext cx="762000" cy="736600"/>
          </a:xfrm>
          <a:prstGeom prst="ellipse">
            <a:avLst/>
          </a:prstGeom>
          <a:noFill/>
          <a:ln w="38100">
            <a:solidFill>
              <a:srgbClr val="FF9933"/>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p>
        </p:txBody>
      </p:sp>
      <p:sp>
        <p:nvSpPr>
          <p:cNvPr id="98468" name="Slide Number Placeholder 5"/>
          <p:cNvSpPr txBox="1">
            <a:spLocks noGrp="1"/>
          </p:cNvSpPr>
          <p:nvPr/>
        </p:nvSpPr>
        <p:spPr bwMode="auto">
          <a:xfrm>
            <a:off x="7010400" y="655320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r"/>
            <a:r>
              <a:rPr lang="en-US" altLang="en-US" sz="1000"/>
              <a:t>12-</a:t>
            </a:r>
            <a:fld id="{8F5DD3E1-98F3-4FCE-948A-BF6196FA81C7}" type="slidenum">
              <a:rPr lang="en-US" altLang="en-US" sz="1000"/>
              <a:pPr algn="r"/>
              <a:t>88</a:t>
            </a:fld>
            <a:r>
              <a:rPr lang="en-US" altLang="en-US" sz="1000"/>
              <a:t>-S290-EP</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60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1451"/>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160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145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600"/>
                                        </p:tgtEl>
                                        <p:attrNameLst>
                                          <p:attrName>style.visibility</p:attrName>
                                        </p:attrNameLst>
                                      </p:cBhvr>
                                      <p:to>
                                        <p:strVal val="visible"/>
                                      </p:to>
                                    </p:set>
                                  </p:childTnLst>
                                </p:cTn>
                              </p:par>
                              <p:par>
                                <p:cTn id="19" presetID="1" presetClass="entr" presetSubtype="0" fill="hold" grpId="0" nodeType="withEffect">
                                  <p:stCondLst>
                                    <p:cond delay="1000"/>
                                  </p:stCondLst>
                                  <p:childTnLst>
                                    <p:set>
                                      <p:cBhvr>
                                        <p:cTn id="20" dur="1" fill="hold">
                                          <p:stCondLst>
                                            <p:cond delay="0"/>
                                          </p:stCondLst>
                                        </p:cTn>
                                        <p:tgtEl>
                                          <p:spTgt spid="615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51" grpId="0" animBg="1"/>
      <p:bldP spid="61453" grpId="0" animBg="1"/>
      <p:bldP spid="61599" grpId="0" animBg="1"/>
      <p:bldP spid="61600" grpId="0" animBg="1"/>
      <p:bldP spid="61602" grpId="0"/>
      <p:bldP spid="61603"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2"/>
          <p:cNvSpPr>
            <a:spLocks noGrp="1" noChangeArrowheads="1"/>
          </p:cNvSpPr>
          <p:nvPr>
            <p:ph type="ctrTitle"/>
          </p:nvPr>
        </p:nvSpPr>
        <p:spPr>
          <a:xfrm>
            <a:off x="685800" y="892620"/>
            <a:ext cx="7772400" cy="1143000"/>
          </a:xfrm>
        </p:spPr>
        <p:txBody>
          <a:bodyPr/>
          <a:lstStyle/>
          <a:p>
            <a:pPr eaLnBrk="1" hangingPunct="1"/>
            <a:r>
              <a:rPr lang="en-US" altLang="en-US" smtClean="0"/>
              <a:t>Other Available Processors</a:t>
            </a:r>
          </a:p>
        </p:txBody>
      </p:sp>
      <p:sp>
        <p:nvSpPr>
          <p:cNvPr id="149508" name="Rectangle 3"/>
          <p:cNvSpPr>
            <a:spLocks noGrp="1" noChangeArrowheads="1"/>
          </p:cNvSpPr>
          <p:nvPr>
            <p:ph type="subTitle" idx="1"/>
          </p:nvPr>
        </p:nvSpPr>
        <p:spPr>
          <a:xfrm>
            <a:off x="838200" y="2035620"/>
            <a:ext cx="7467600" cy="3810000"/>
          </a:xfrm>
        </p:spPr>
        <p:txBody>
          <a:bodyPr/>
          <a:lstStyle/>
          <a:p>
            <a:pPr algn="l" eaLnBrk="1" hangingPunct="1"/>
            <a:r>
              <a:rPr lang="en-US" altLang="en-US" sz="4000" b="1" dirty="0" smtClean="0"/>
              <a:t>A comparison of the features of more complex processors:</a:t>
            </a:r>
          </a:p>
          <a:p>
            <a:pPr algn="l" eaLnBrk="1" hangingPunct="1">
              <a:lnSpc>
                <a:spcPct val="40000"/>
              </a:lnSpc>
            </a:pPr>
            <a:endParaRPr lang="en-US" altLang="en-US" sz="4000" b="1" dirty="0" smtClean="0"/>
          </a:p>
          <a:p>
            <a:pPr marL="742950" lvl="1" indent="-285750" algn="l" eaLnBrk="1" hangingPunct="1">
              <a:buFontTx/>
              <a:buChar char="•"/>
            </a:pPr>
            <a:r>
              <a:rPr lang="en-US" altLang="en-US" sz="3600" b="1" dirty="0" err="1" smtClean="0"/>
              <a:t>Nomograms</a:t>
            </a:r>
            <a:endParaRPr lang="en-US" altLang="en-US" sz="3600" b="1" dirty="0" smtClean="0"/>
          </a:p>
          <a:p>
            <a:pPr marL="742950" lvl="1" indent="-285750" algn="l" eaLnBrk="1" hangingPunct="1">
              <a:buFontTx/>
              <a:buChar char="•"/>
            </a:pPr>
            <a:r>
              <a:rPr lang="en-US" altLang="en-US" sz="3600" b="1" dirty="0" smtClean="0"/>
              <a:t>Appendix B Tables</a:t>
            </a:r>
          </a:p>
          <a:p>
            <a:pPr marL="742950" lvl="1" indent="-285750" algn="l" eaLnBrk="1" hangingPunct="1">
              <a:buFontTx/>
              <a:buChar char="•"/>
            </a:pPr>
            <a:r>
              <a:rPr lang="en-US" altLang="en-US" sz="3600" b="1" dirty="0" err="1" smtClean="0"/>
              <a:t>BehavePlus</a:t>
            </a:r>
            <a:endParaRPr lang="en-US" altLang="en-US" sz="3600" b="1" dirty="0" smtClean="0"/>
          </a:p>
        </p:txBody>
      </p:sp>
    </p:spTree>
  </p:cSld>
  <p:clrMapOvr>
    <a:masterClrMapping/>
  </p:clrMapOvr>
  <p:transition spd="med"/>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1" name="Rectangle 2"/>
          <p:cNvSpPr>
            <a:spLocks noGrp="1" noChangeArrowheads="1"/>
          </p:cNvSpPr>
          <p:nvPr>
            <p:ph type="title"/>
          </p:nvPr>
        </p:nvSpPr>
        <p:spPr>
          <a:xfrm>
            <a:off x="566738" y="704850"/>
            <a:ext cx="8039100" cy="1905000"/>
          </a:xfrm>
        </p:spPr>
        <p:txBody>
          <a:bodyPr/>
          <a:lstStyle/>
          <a:p>
            <a:pPr eaLnBrk="1" hangingPunct="1"/>
            <a:r>
              <a:rPr lang="en-US" altLang="en-US" sz="3200" smtClean="0">
                <a:solidFill>
                  <a:schemeClr val="tx1"/>
                </a:solidFill>
              </a:rPr>
              <a:t>Appendix B </a:t>
            </a:r>
            <a:br>
              <a:rPr lang="en-US" altLang="en-US" sz="3200" smtClean="0">
                <a:solidFill>
                  <a:schemeClr val="tx1"/>
                </a:solidFill>
              </a:rPr>
            </a:br>
            <a:r>
              <a:rPr lang="en-US" altLang="en-US" sz="3200" smtClean="0">
                <a:solidFill>
                  <a:schemeClr val="tx1"/>
                </a:solidFill>
              </a:rPr>
              <a:t>of the Fireline Handbook</a:t>
            </a:r>
            <a:br>
              <a:rPr lang="en-US" altLang="en-US" sz="3200" smtClean="0">
                <a:solidFill>
                  <a:schemeClr val="tx1"/>
                </a:solidFill>
              </a:rPr>
            </a:br>
            <a:r>
              <a:rPr lang="en-US" altLang="en-US" sz="3200" smtClean="0">
                <a:solidFill>
                  <a:schemeClr val="tx1"/>
                </a:solidFill>
              </a:rPr>
              <a:t>Puts fire behavior information in the form of tables</a:t>
            </a:r>
          </a:p>
        </p:txBody>
      </p:sp>
      <p:pic>
        <p:nvPicPr>
          <p:cNvPr id="150533" name="Picture 5" descr="appendix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05063"/>
            <a:ext cx="5003800" cy="42497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81" name="Picture 2" descr="bluegreen swirl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9196388"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83" name="Picture 31" descr="B-6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99025" y="219075"/>
            <a:ext cx="3622675" cy="6102350"/>
          </a:xfrm>
          <a:prstGeom prst="rect">
            <a:avLst/>
          </a:prstGeom>
          <a:noFill/>
          <a:extLst>
            <a:ext uri="{909E8E84-426E-40DD-AFC4-6F175D3DCCD1}">
              <a14:hiddenFill xmlns:a14="http://schemas.microsoft.com/office/drawing/2010/main">
                <a:solidFill>
                  <a:srgbClr val="FFFFFF"/>
                </a:solidFill>
              </a14:hiddenFill>
            </a:ext>
          </a:extLst>
        </p:spPr>
      </p:pic>
      <p:pic>
        <p:nvPicPr>
          <p:cNvPr id="151584" name="Picture 32" descr="FHB_Appendix B_Page_00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6000" y="247650"/>
            <a:ext cx="3433763" cy="6438900"/>
          </a:xfrm>
          <a:prstGeom prst="rect">
            <a:avLst/>
          </a:prstGeom>
          <a:noFill/>
          <a:ln w="19050" algn="ctr">
            <a:solidFill>
              <a:srgbClr val="000066"/>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1554" name="Slide Number Placeholder 3"/>
          <p:cNvSpPr>
            <a:spLocks noGrp="1"/>
          </p:cNvSpPr>
          <p:nvPr>
            <p:ph type="sldNum" sz="quarter" idx="4294967295"/>
          </p:nvPr>
        </p:nvSpPr>
        <p:spPr bwMode="auto">
          <a:xfrm>
            <a:off x="7848600" y="6610350"/>
            <a:ext cx="1371600" cy="2476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r"/>
            <a:r>
              <a:rPr lang="en-US" altLang="en-US" sz="1000"/>
              <a:t>12-</a:t>
            </a:r>
            <a:fld id="{FB8C70CB-57D6-4D8B-AF8E-60C58530141A}" type="slidenum">
              <a:rPr lang="en-US" altLang="en-US" sz="1000"/>
              <a:pPr algn="r"/>
              <a:t>153</a:t>
            </a:fld>
            <a:r>
              <a:rPr lang="en-US" altLang="en-US" sz="1000"/>
              <a:t>-S290-EP</a:t>
            </a:r>
          </a:p>
        </p:txBody>
      </p:sp>
      <p:sp>
        <p:nvSpPr>
          <p:cNvPr id="438276" name="Text Box 4"/>
          <p:cNvSpPr txBox="1">
            <a:spLocks noChangeArrowheads="1"/>
          </p:cNvSpPr>
          <p:nvPr/>
        </p:nvSpPr>
        <p:spPr bwMode="auto">
          <a:xfrm>
            <a:off x="1847850" y="1598613"/>
            <a:ext cx="1712913" cy="304800"/>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r>
              <a:rPr lang="en-US" altLang="en-US" sz="1400"/>
              <a:t> </a:t>
            </a:r>
            <a:r>
              <a:rPr lang="en-US" altLang="en-US" sz="1400" b="1">
                <a:solidFill>
                  <a:srgbClr val="000066"/>
                </a:solidFill>
              </a:rPr>
              <a:t>inputs required</a:t>
            </a:r>
          </a:p>
        </p:txBody>
      </p:sp>
      <p:sp>
        <p:nvSpPr>
          <p:cNvPr id="438279" name="Rectangle 7"/>
          <p:cNvSpPr>
            <a:spLocks noChangeArrowheads="1"/>
          </p:cNvSpPr>
          <p:nvPr/>
        </p:nvSpPr>
        <p:spPr bwMode="auto">
          <a:xfrm>
            <a:off x="2000250" y="2038350"/>
            <a:ext cx="1381125" cy="171450"/>
          </a:xfrm>
          <a:prstGeom prst="rect">
            <a:avLst/>
          </a:prstGeom>
          <a:noFill/>
          <a:ln w="19050">
            <a:solidFill>
              <a:srgbClr val="0000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p>
        </p:txBody>
      </p:sp>
      <p:sp>
        <p:nvSpPr>
          <p:cNvPr id="438280" name="Rectangle 8"/>
          <p:cNvSpPr>
            <a:spLocks noChangeArrowheads="1"/>
          </p:cNvSpPr>
          <p:nvPr/>
        </p:nvSpPr>
        <p:spPr bwMode="auto">
          <a:xfrm>
            <a:off x="1990725" y="2247900"/>
            <a:ext cx="1428750" cy="152400"/>
          </a:xfrm>
          <a:prstGeom prst="rect">
            <a:avLst/>
          </a:prstGeom>
          <a:noFill/>
          <a:ln w="19050">
            <a:solidFill>
              <a:srgbClr val="0000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p>
        </p:txBody>
      </p:sp>
      <p:sp>
        <p:nvSpPr>
          <p:cNvPr id="438281" name="Rectangle 9"/>
          <p:cNvSpPr>
            <a:spLocks noChangeArrowheads="1"/>
          </p:cNvSpPr>
          <p:nvPr/>
        </p:nvSpPr>
        <p:spPr bwMode="auto">
          <a:xfrm>
            <a:off x="1990725" y="2438400"/>
            <a:ext cx="1323975" cy="171450"/>
          </a:xfrm>
          <a:prstGeom prst="rect">
            <a:avLst/>
          </a:prstGeom>
          <a:noFill/>
          <a:ln w="19050" algn="ctr">
            <a:solidFill>
              <a:srgbClr val="000066"/>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p>
        </p:txBody>
      </p:sp>
      <p:sp>
        <p:nvSpPr>
          <p:cNvPr id="438282" name="Rectangle 10"/>
          <p:cNvSpPr>
            <a:spLocks noChangeArrowheads="1"/>
          </p:cNvSpPr>
          <p:nvPr/>
        </p:nvSpPr>
        <p:spPr bwMode="auto">
          <a:xfrm>
            <a:off x="1990725" y="2657475"/>
            <a:ext cx="1438275" cy="161925"/>
          </a:xfrm>
          <a:prstGeom prst="rect">
            <a:avLst/>
          </a:prstGeom>
          <a:noFill/>
          <a:ln w="19050">
            <a:solidFill>
              <a:srgbClr val="0000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p>
        </p:txBody>
      </p:sp>
      <p:sp>
        <p:nvSpPr>
          <p:cNvPr id="438283" name="Rectangle 11"/>
          <p:cNvSpPr>
            <a:spLocks noChangeArrowheads="1"/>
          </p:cNvSpPr>
          <p:nvPr/>
        </p:nvSpPr>
        <p:spPr bwMode="auto">
          <a:xfrm>
            <a:off x="1990725" y="2847975"/>
            <a:ext cx="638175" cy="171450"/>
          </a:xfrm>
          <a:prstGeom prst="rect">
            <a:avLst/>
          </a:prstGeom>
          <a:noFill/>
          <a:ln w="19050" algn="ctr">
            <a:solidFill>
              <a:srgbClr val="000066"/>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p>
        </p:txBody>
      </p:sp>
      <p:sp>
        <p:nvSpPr>
          <p:cNvPr id="438284" name="Rectangle 12"/>
          <p:cNvSpPr>
            <a:spLocks noChangeArrowheads="1"/>
          </p:cNvSpPr>
          <p:nvPr/>
        </p:nvSpPr>
        <p:spPr bwMode="auto">
          <a:xfrm>
            <a:off x="1990725" y="3057525"/>
            <a:ext cx="1381125" cy="142875"/>
          </a:xfrm>
          <a:prstGeom prst="rect">
            <a:avLst/>
          </a:prstGeom>
          <a:noFill/>
          <a:ln w="19050">
            <a:solidFill>
              <a:srgbClr val="0000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p>
        </p:txBody>
      </p:sp>
      <p:sp>
        <p:nvSpPr>
          <p:cNvPr id="438285" name="Rectangle 13"/>
          <p:cNvSpPr>
            <a:spLocks noChangeArrowheads="1"/>
          </p:cNvSpPr>
          <p:nvPr/>
        </p:nvSpPr>
        <p:spPr bwMode="auto">
          <a:xfrm>
            <a:off x="1990725" y="3467100"/>
            <a:ext cx="1219200" cy="228600"/>
          </a:xfrm>
          <a:prstGeom prst="rect">
            <a:avLst/>
          </a:prstGeom>
          <a:noFill/>
          <a:ln w="19050">
            <a:solidFill>
              <a:srgbClr val="0000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p>
        </p:txBody>
      </p:sp>
      <p:sp>
        <p:nvSpPr>
          <p:cNvPr id="438286" name="Rectangle 14"/>
          <p:cNvSpPr>
            <a:spLocks noChangeArrowheads="1"/>
          </p:cNvSpPr>
          <p:nvPr/>
        </p:nvSpPr>
        <p:spPr bwMode="auto">
          <a:xfrm>
            <a:off x="1981200" y="3733800"/>
            <a:ext cx="1219200" cy="257175"/>
          </a:xfrm>
          <a:prstGeom prst="rect">
            <a:avLst/>
          </a:prstGeom>
          <a:noFill/>
          <a:ln w="19050">
            <a:solidFill>
              <a:srgbClr val="0000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p>
        </p:txBody>
      </p:sp>
      <p:sp>
        <p:nvSpPr>
          <p:cNvPr id="438287" name="Rectangle 15"/>
          <p:cNvSpPr>
            <a:spLocks noChangeArrowheads="1"/>
          </p:cNvSpPr>
          <p:nvPr/>
        </p:nvSpPr>
        <p:spPr bwMode="auto">
          <a:xfrm>
            <a:off x="1971675" y="4019550"/>
            <a:ext cx="1219200" cy="276225"/>
          </a:xfrm>
          <a:prstGeom prst="rect">
            <a:avLst/>
          </a:prstGeom>
          <a:noFill/>
          <a:ln w="19050">
            <a:solidFill>
              <a:srgbClr val="0000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p>
        </p:txBody>
      </p:sp>
      <p:sp>
        <p:nvSpPr>
          <p:cNvPr id="438288" name="Rectangle 16"/>
          <p:cNvSpPr>
            <a:spLocks noChangeArrowheads="1"/>
          </p:cNvSpPr>
          <p:nvPr/>
        </p:nvSpPr>
        <p:spPr bwMode="auto">
          <a:xfrm>
            <a:off x="1971675" y="4333875"/>
            <a:ext cx="1219200" cy="228600"/>
          </a:xfrm>
          <a:prstGeom prst="rect">
            <a:avLst/>
          </a:prstGeom>
          <a:noFill/>
          <a:ln w="19050">
            <a:solidFill>
              <a:srgbClr val="0000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p>
        </p:txBody>
      </p:sp>
      <p:sp>
        <p:nvSpPr>
          <p:cNvPr id="438289" name="Rectangle 17"/>
          <p:cNvSpPr>
            <a:spLocks noChangeArrowheads="1"/>
          </p:cNvSpPr>
          <p:nvPr/>
        </p:nvSpPr>
        <p:spPr bwMode="auto">
          <a:xfrm>
            <a:off x="1971675" y="4591050"/>
            <a:ext cx="1247775" cy="276225"/>
          </a:xfrm>
          <a:prstGeom prst="rect">
            <a:avLst/>
          </a:prstGeom>
          <a:noFill/>
          <a:ln w="19050">
            <a:solidFill>
              <a:srgbClr val="0000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p>
        </p:txBody>
      </p:sp>
      <p:sp>
        <p:nvSpPr>
          <p:cNvPr id="438290" name="Rectangle 18"/>
          <p:cNvSpPr>
            <a:spLocks noChangeArrowheads="1"/>
          </p:cNvSpPr>
          <p:nvPr/>
        </p:nvSpPr>
        <p:spPr bwMode="auto">
          <a:xfrm>
            <a:off x="1971675" y="4867275"/>
            <a:ext cx="1257300" cy="228600"/>
          </a:xfrm>
          <a:prstGeom prst="rect">
            <a:avLst/>
          </a:prstGeom>
          <a:noFill/>
          <a:ln w="19050">
            <a:solidFill>
              <a:srgbClr val="0000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p>
        </p:txBody>
      </p:sp>
      <p:sp>
        <p:nvSpPr>
          <p:cNvPr id="438291" name="Rectangle 19"/>
          <p:cNvSpPr>
            <a:spLocks noChangeArrowheads="1"/>
          </p:cNvSpPr>
          <p:nvPr/>
        </p:nvSpPr>
        <p:spPr bwMode="auto">
          <a:xfrm>
            <a:off x="1971675" y="5086350"/>
            <a:ext cx="1285875" cy="228600"/>
          </a:xfrm>
          <a:prstGeom prst="rect">
            <a:avLst/>
          </a:prstGeom>
          <a:noFill/>
          <a:ln w="19050">
            <a:solidFill>
              <a:srgbClr val="0000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p>
        </p:txBody>
      </p:sp>
      <p:sp>
        <p:nvSpPr>
          <p:cNvPr id="438292" name="Rectangle 20"/>
          <p:cNvSpPr>
            <a:spLocks noChangeArrowheads="1"/>
          </p:cNvSpPr>
          <p:nvPr/>
        </p:nvSpPr>
        <p:spPr bwMode="auto">
          <a:xfrm>
            <a:off x="1971675" y="5314950"/>
            <a:ext cx="1343025" cy="247650"/>
          </a:xfrm>
          <a:prstGeom prst="rect">
            <a:avLst/>
          </a:prstGeom>
          <a:noFill/>
          <a:ln w="19050">
            <a:solidFill>
              <a:srgbClr val="0000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p>
        </p:txBody>
      </p:sp>
      <p:sp>
        <p:nvSpPr>
          <p:cNvPr id="438294" name="Rectangle 22"/>
          <p:cNvSpPr>
            <a:spLocks noChangeArrowheads="1"/>
          </p:cNvSpPr>
          <p:nvPr/>
        </p:nvSpPr>
        <p:spPr bwMode="auto">
          <a:xfrm>
            <a:off x="1971675" y="5591175"/>
            <a:ext cx="1219200" cy="228600"/>
          </a:xfrm>
          <a:prstGeom prst="rect">
            <a:avLst/>
          </a:prstGeom>
          <a:noFill/>
          <a:ln w="19050">
            <a:solidFill>
              <a:srgbClr val="0000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p>
        </p:txBody>
      </p:sp>
      <p:sp>
        <p:nvSpPr>
          <p:cNvPr id="438295" name="Text Box 23"/>
          <p:cNvSpPr txBox="1">
            <a:spLocks noChangeArrowheads="1"/>
          </p:cNvSpPr>
          <p:nvPr/>
        </p:nvSpPr>
        <p:spPr bwMode="auto">
          <a:xfrm>
            <a:off x="1704975" y="3219450"/>
            <a:ext cx="1847850" cy="304800"/>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66"/>
                </a:solidFill>
                <a:miter lim="800000"/>
                <a:headEnd/>
                <a:tailEnd/>
              </a14:hiddenLine>
            </a:ext>
          </a:extLst>
        </p:spPr>
        <p:txBody>
          <a:bodyPr>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r>
              <a:rPr lang="en-US" altLang="en-US" sz="1400" b="1">
                <a:solidFill>
                  <a:srgbClr val="000066"/>
                </a:solidFill>
              </a:rPr>
              <a:t>possible outputs</a:t>
            </a:r>
          </a:p>
        </p:txBody>
      </p:sp>
      <p:sp>
        <p:nvSpPr>
          <p:cNvPr id="438296" name="Text Box 24"/>
          <p:cNvSpPr txBox="1">
            <a:spLocks noChangeArrowheads="1"/>
          </p:cNvSpPr>
          <p:nvPr/>
        </p:nvSpPr>
        <p:spPr bwMode="auto">
          <a:xfrm>
            <a:off x="4724400" y="2241550"/>
            <a:ext cx="4276725" cy="73025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r>
              <a:rPr lang="en-US" altLang="en-US" sz="1400"/>
              <a:t>After you utilize several tables to obtain the required inputs, you can look up the outputs in a table like this one.</a:t>
            </a:r>
          </a:p>
        </p:txBody>
      </p:sp>
      <p:sp>
        <p:nvSpPr>
          <p:cNvPr id="438297" name="Oval 25"/>
          <p:cNvSpPr>
            <a:spLocks noChangeArrowheads="1"/>
          </p:cNvSpPr>
          <p:nvPr/>
        </p:nvSpPr>
        <p:spPr bwMode="auto">
          <a:xfrm>
            <a:off x="6172200" y="3495675"/>
            <a:ext cx="838200" cy="228600"/>
          </a:xfrm>
          <a:prstGeom prst="ellipse">
            <a:avLst/>
          </a:prstGeom>
          <a:noFill/>
          <a:ln w="28575">
            <a:solidFill>
              <a:srgbClr val="000066"/>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a:endParaRPr lang="en-US" altLang="en-US">
              <a:solidFill>
                <a:srgbClr val="CC3300"/>
              </a:solidFill>
            </a:endParaRPr>
          </a:p>
        </p:txBody>
      </p:sp>
      <p:sp>
        <p:nvSpPr>
          <p:cNvPr id="438298" name="Oval 26"/>
          <p:cNvSpPr>
            <a:spLocks noChangeArrowheads="1"/>
          </p:cNvSpPr>
          <p:nvPr/>
        </p:nvSpPr>
        <p:spPr bwMode="auto">
          <a:xfrm>
            <a:off x="7029450" y="3495675"/>
            <a:ext cx="609600" cy="228600"/>
          </a:xfrm>
          <a:prstGeom prst="ellipse">
            <a:avLst/>
          </a:prstGeom>
          <a:noFill/>
          <a:ln w="28575">
            <a:solidFill>
              <a:srgbClr val="000066"/>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a:endParaRPr lang="en-US" altLang="en-US">
              <a:solidFill>
                <a:srgbClr val="CC3300"/>
              </a:solidFill>
            </a:endParaRPr>
          </a:p>
        </p:txBody>
      </p:sp>
      <p:sp>
        <p:nvSpPr>
          <p:cNvPr id="438299" name="Oval 27"/>
          <p:cNvSpPr>
            <a:spLocks noChangeArrowheads="1"/>
          </p:cNvSpPr>
          <p:nvPr/>
        </p:nvSpPr>
        <p:spPr bwMode="auto">
          <a:xfrm>
            <a:off x="5162550" y="4791075"/>
            <a:ext cx="457200" cy="152400"/>
          </a:xfrm>
          <a:prstGeom prst="ellipse">
            <a:avLst/>
          </a:prstGeom>
          <a:noFill/>
          <a:ln w="28575">
            <a:solidFill>
              <a:srgbClr val="000066"/>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a:endParaRPr lang="en-US" altLang="en-US">
              <a:solidFill>
                <a:srgbClr val="CC3300"/>
              </a:solidFill>
            </a:endParaRPr>
          </a:p>
        </p:txBody>
      </p:sp>
      <p:sp>
        <p:nvSpPr>
          <p:cNvPr id="438300" name="Oval 28"/>
          <p:cNvSpPr>
            <a:spLocks noChangeArrowheads="1"/>
          </p:cNvSpPr>
          <p:nvPr/>
        </p:nvSpPr>
        <p:spPr bwMode="auto">
          <a:xfrm>
            <a:off x="6276975" y="3857625"/>
            <a:ext cx="457200" cy="152400"/>
          </a:xfrm>
          <a:prstGeom prst="ellipse">
            <a:avLst/>
          </a:prstGeom>
          <a:noFill/>
          <a:ln w="28575">
            <a:solidFill>
              <a:srgbClr val="000066"/>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a:endParaRPr lang="en-US" altLang="en-US">
              <a:solidFill>
                <a:srgbClr val="CC3300"/>
              </a:solidFill>
            </a:endParaRPr>
          </a:p>
        </p:txBody>
      </p:sp>
      <p:sp>
        <p:nvSpPr>
          <p:cNvPr id="438301" name="Oval 29"/>
          <p:cNvSpPr>
            <a:spLocks noChangeArrowheads="1"/>
          </p:cNvSpPr>
          <p:nvPr/>
        </p:nvSpPr>
        <p:spPr bwMode="auto">
          <a:xfrm>
            <a:off x="6305550" y="4800600"/>
            <a:ext cx="457200" cy="152400"/>
          </a:xfrm>
          <a:prstGeom prst="ellipse">
            <a:avLst/>
          </a:prstGeom>
          <a:noFill/>
          <a:ln w="28575">
            <a:solidFill>
              <a:srgbClr val="000066"/>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a:endParaRPr lang="en-US" altLang="en-US">
              <a:solidFill>
                <a:srgbClr val="CC3300"/>
              </a:solidFill>
            </a:endParaRPr>
          </a:p>
        </p:txBody>
      </p:sp>
      <p:sp>
        <p:nvSpPr>
          <p:cNvPr id="438302" name="Oval 30"/>
          <p:cNvSpPr>
            <a:spLocks noChangeArrowheads="1"/>
          </p:cNvSpPr>
          <p:nvPr/>
        </p:nvSpPr>
        <p:spPr bwMode="auto">
          <a:xfrm>
            <a:off x="6324600" y="5686425"/>
            <a:ext cx="457200" cy="228600"/>
          </a:xfrm>
          <a:prstGeom prst="ellipse">
            <a:avLst/>
          </a:prstGeom>
          <a:noFill/>
          <a:ln w="28575">
            <a:solidFill>
              <a:srgbClr val="000066"/>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ctr"/>
            <a:endParaRPr lang="en-US" altLang="en-US">
              <a:solidFill>
                <a:srgbClr val="CC3300"/>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8276"/>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0"/>
                                  </p:stCondLst>
                                  <p:childTnLst>
                                    <p:set>
                                      <p:cBhvr>
                                        <p:cTn id="9" dur="1" fill="hold">
                                          <p:stCondLst>
                                            <p:cond delay="0"/>
                                          </p:stCondLst>
                                        </p:cTn>
                                        <p:tgtEl>
                                          <p:spTgt spid="438279"/>
                                        </p:tgtEl>
                                        <p:attrNameLst>
                                          <p:attrName>style.visibility</p:attrName>
                                        </p:attrNameLst>
                                      </p:cBhvr>
                                      <p:to>
                                        <p:strVal val="visible"/>
                                      </p:to>
                                    </p:set>
                                  </p:childTnLst>
                                </p:cTn>
                              </p:par>
                            </p:childTnLst>
                          </p:cTn>
                        </p:par>
                        <p:par>
                          <p:cTn id="10" fill="hold" nodeType="afterGroup">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438280"/>
                                        </p:tgtEl>
                                        <p:attrNameLst>
                                          <p:attrName>style.visibility</p:attrName>
                                        </p:attrNameLst>
                                      </p:cBhvr>
                                      <p:to>
                                        <p:strVal val="visible"/>
                                      </p:to>
                                    </p:set>
                                  </p:childTnLst>
                                </p:cTn>
                              </p:par>
                            </p:childTnLst>
                          </p:cTn>
                        </p:par>
                        <p:par>
                          <p:cTn id="13" fill="hold" nodeType="afterGroup">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438281"/>
                                        </p:tgtEl>
                                        <p:attrNameLst>
                                          <p:attrName>style.visibility</p:attrName>
                                        </p:attrNameLst>
                                      </p:cBhvr>
                                      <p:to>
                                        <p:strVal val="visible"/>
                                      </p:to>
                                    </p:set>
                                  </p:childTnLst>
                                </p:cTn>
                              </p:par>
                            </p:childTnLst>
                          </p:cTn>
                        </p:par>
                        <p:par>
                          <p:cTn id="16" fill="hold" nodeType="afterGroup">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438282"/>
                                        </p:tgtEl>
                                        <p:attrNameLst>
                                          <p:attrName>style.visibility</p:attrName>
                                        </p:attrNameLst>
                                      </p:cBhvr>
                                      <p:to>
                                        <p:strVal val="visible"/>
                                      </p:to>
                                    </p:set>
                                  </p:childTnLst>
                                </p:cTn>
                              </p:par>
                            </p:childTnLst>
                          </p:cTn>
                        </p:par>
                        <p:par>
                          <p:cTn id="19" fill="hold" nodeType="afterGroup">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438283"/>
                                        </p:tgtEl>
                                        <p:attrNameLst>
                                          <p:attrName>style.visibility</p:attrName>
                                        </p:attrNameLst>
                                      </p:cBhvr>
                                      <p:to>
                                        <p:strVal val="visible"/>
                                      </p:to>
                                    </p:set>
                                  </p:childTnLst>
                                </p:cTn>
                              </p:par>
                            </p:childTnLst>
                          </p:cTn>
                        </p:par>
                        <p:par>
                          <p:cTn id="22" fill="hold" nodeType="afterGroup">
                            <p:stCondLst>
                              <p:cond delay="0"/>
                            </p:stCondLst>
                            <p:childTnLst>
                              <p:par>
                                <p:cTn id="23" presetID="1" presetClass="entr" presetSubtype="0" fill="hold" grpId="1" nodeType="afterEffect">
                                  <p:stCondLst>
                                    <p:cond delay="0"/>
                                  </p:stCondLst>
                                  <p:childTnLst>
                                    <p:set>
                                      <p:cBhvr>
                                        <p:cTn id="24" dur="1" fill="hold">
                                          <p:stCondLst>
                                            <p:cond delay="0"/>
                                          </p:stCondLst>
                                        </p:cTn>
                                        <p:tgtEl>
                                          <p:spTgt spid="438284"/>
                                        </p:tgtEl>
                                        <p:attrNameLst>
                                          <p:attrName>style.visibility</p:attrName>
                                        </p:attrNameLst>
                                      </p:cBhvr>
                                      <p:to>
                                        <p:strVal val="visible"/>
                                      </p:to>
                                    </p:set>
                                  </p:childTnLst>
                                </p:cTn>
                              </p:par>
                            </p:childTnLst>
                          </p:cTn>
                        </p:par>
                        <p:par>
                          <p:cTn id="25" fill="hold" nodeType="afterGroup">
                            <p:stCondLst>
                              <p:cond delay="0"/>
                            </p:stCondLst>
                            <p:childTnLst>
                              <p:par>
                                <p:cTn id="26" presetID="1" presetClass="entr" presetSubtype="0" fill="hold" grpId="0" nodeType="afterEffect">
                                  <p:stCondLst>
                                    <p:cond delay="0"/>
                                  </p:stCondLst>
                                  <p:childTnLst>
                                    <p:set>
                                      <p:cBhvr>
                                        <p:cTn id="27" dur="1" fill="hold">
                                          <p:stCondLst>
                                            <p:cond delay="0"/>
                                          </p:stCondLst>
                                        </p:cTn>
                                        <p:tgtEl>
                                          <p:spTgt spid="438284"/>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438295"/>
                                        </p:tgtEl>
                                        <p:attrNameLst>
                                          <p:attrName>style.visibility</p:attrName>
                                        </p:attrNameLst>
                                      </p:cBhvr>
                                      <p:to>
                                        <p:strVal val="visible"/>
                                      </p:to>
                                    </p:set>
                                  </p:childTnLst>
                                </p:cTn>
                              </p:par>
                            </p:childTnLst>
                          </p:cTn>
                        </p:par>
                        <p:par>
                          <p:cTn id="32" fill="hold" nodeType="afterGroup">
                            <p:stCondLst>
                              <p:cond delay="0"/>
                            </p:stCondLst>
                            <p:childTnLst>
                              <p:par>
                                <p:cTn id="33" presetID="1" presetClass="entr" presetSubtype="0" fill="hold" grpId="0" nodeType="afterEffect">
                                  <p:stCondLst>
                                    <p:cond delay="0"/>
                                  </p:stCondLst>
                                  <p:childTnLst>
                                    <p:set>
                                      <p:cBhvr>
                                        <p:cTn id="34" dur="1" fill="hold">
                                          <p:stCondLst>
                                            <p:cond delay="0"/>
                                          </p:stCondLst>
                                        </p:cTn>
                                        <p:tgtEl>
                                          <p:spTgt spid="438285"/>
                                        </p:tgtEl>
                                        <p:attrNameLst>
                                          <p:attrName>style.visibility</p:attrName>
                                        </p:attrNameLst>
                                      </p:cBhvr>
                                      <p:to>
                                        <p:strVal val="visible"/>
                                      </p:to>
                                    </p:set>
                                  </p:childTnLst>
                                </p:cTn>
                              </p:par>
                            </p:childTnLst>
                          </p:cTn>
                        </p:par>
                        <p:par>
                          <p:cTn id="35" fill="hold" nodeType="afterGroup">
                            <p:stCondLst>
                              <p:cond delay="0"/>
                            </p:stCondLst>
                            <p:childTnLst>
                              <p:par>
                                <p:cTn id="36" presetID="1" presetClass="entr" presetSubtype="0" fill="hold" grpId="0" nodeType="afterEffect">
                                  <p:stCondLst>
                                    <p:cond delay="0"/>
                                  </p:stCondLst>
                                  <p:childTnLst>
                                    <p:set>
                                      <p:cBhvr>
                                        <p:cTn id="37" dur="1" fill="hold">
                                          <p:stCondLst>
                                            <p:cond delay="0"/>
                                          </p:stCondLst>
                                        </p:cTn>
                                        <p:tgtEl>
                                          <p:spTgt spid="438286"/>
                                        </p:tgtEl>
                                        <p:attrNameLst>
                                          <p:attrName>style.visibility</p:attrName>
                                        </p:attrNameLst>
                                      </p:cBhvr>
                                      <p:to>
                                        <p:strVal val="visible"/>
                                      </p:to>
                                    </p:set>
                                  </p:childTnLst>
                                </p:cTn>
                              </p:par>
                            </p:childTnLst>
                          </p:cTn>
                        </p:par>
                        <p:par>
                          <p:cTn id="38" fill="hold" nodeType="afterGroup">
                            <p:stCondLst>
                              <p:cond delay="0"/>
                            </p:stCondLst>
                            <p:childTnLst>
                              <p:par>
                                <p:cTn id="39" presetID="1" presetClass="entr" presetSubtype="0" fill="hold" grpId="0" nodeType="afterEffect">
                                  <p:stCondLst>
                                    <p:cond delay="0"/>
                                  </p:stCondLst>
                                  <p:childTnLst>
                                    <p:set>
                                      <p:cBhvr>
                                        <p:cTn id="40" dur="1" fill="hold">
                                          <p:stCondLst>
                                            <p:cond delay="0"/>
                                          </p:stCondLst>
                                        </p:cTn>
                                        <p:tgtEl>
                                          <p:spTgt spid="438287"/>
                                        </p:tgtEl>
                                        <p:attrNameLst>
                                          <p:attrName>style.visibility</p:attrName>
                                        </p:attrNameLst>
                                      </p:cBhvr>
                                      <p:to>
                                        <p:strVal val="visible"/>
                                      </p:to>
                                    </p:set>
                                  </p:childTnLst>
                                </p:cTn>
                              </p:par>
                            </p:childTnLst>
                          </p:cTn>
                        </p:par>
                        <p:par>
                          <p:cTn id="41" fill="hold" nodeType="afterGroup">
                            <p:stCondLst>
                              <p:cond delay="0"/>
                            </p:stCondLst>
                            <p:childTnLst>
                              <p:par>
                                <p:cTn id="42" presetID="1" presetClass="entr" presetSubtype="0" fill="hold" grpId="0" nodeType="afterEffect">
                                  <p:stCondLst>
                                    <p:cond delay="0"/>
                                  </p:stCondLst>
                                  <p:childTnLst>
                                    <p:set>
                                      <p:cBhvr>
                                        <p:cTn id="43" dur="1" fill="hold">
                                          <p:stCondLst>
                                            <p:cond delay="0"/>
                                          </p:stCondLst>
                                        </p:cTn>
                                        <p:tgtEl>
                                          <p:spTgt spid="438288"/>
                                        </p:tgtEl>
                                        <p:attrNameLst>
                                          <p:attrName>style.visibility</p:attrName>
                                        </p:attrNameLst>
                                      </p:cBhvr>
                                      <p:to>
                                        <p:strVal val="visible"/>
                                      </p:to>
                                    </p:set>
                                  </p:childTnLst>
                                </p:cTn>
                              </p:par>
                            </p:childTnLst>
                          </p:cTn>
                        </p:par>
                        <p:par>
                          <p:cTn id="44" fill="hold" nodeType="afterGroup">
                            <p:stCondLst>
                              <p:cond delay="0"/>
                            </p:stCondLst>
                            <p:childTnLst>
                              <p:par>
                                <p:cTn id="45" presetID="1" presetClass="entr" presetSubtype="0" fill="hold" grpId="0" nodeType="afterEffect">
                                  <p:stCondLst>
                                    <p:cond delay="0"/>
                                  </p:stCondLst>
                                  <p:childTnLst>
                                    <p:set>
                                      <p:cBhvr>
                                        <p:cTn id="46" dur="1" fill="hold">
                                          <p:stCondLst>
                                            <p:cond delay="0"/>
                                          </p:stCondLst>
                                        </p:cTn>
                                        <p:tgtEl>
                                          <p:spTgt spid="438289"/>
                                        </p:tgtEl>
                                        <p:attrNameLst>
                                          <p:attrName>style.visibility</p:attrName>
                                        </p:attrNameLst>
                                      </p:cBhvr>
                                      <p:to>
                                        <p:strVal val="visible"/>
                                      </p:to>
                                    </p:set>
                                  </p:childTnLst>
                                </p:cTn>
                              </p:par>
                            </p:childTnLst>
                          </p:cTn>
                        </p:par>
                        <p:par>
                          <p:cTn id="47" fill="hold" nodeType="afterGroup">
                            <p:stCondLst>
                              <p:cond delay="0"/>
                            </p:stCondLst>
                            <p:childTnLst>
                              <p:par>
                                <p:cTn id="48" presetID="1" presetClass="entr" presetSubtype="0" fill="hold" grpId="0" nodeType="afterEffect">
                                  <p:stCondLst>
                                    <p:cond delay="0"/>
                                  </p:stCondLst>
                                  <p:childTnLst>
                                    <p:set>
                                      <p:cBhvr>
                                        <p:cTn id="49" dur="1" fill="hold">
                                          <p:stCondLst>
                                            <p:cond delay="0"/>
                                          </p:stCondLst>
                                        </p:cTn>
                                        <p:tgtEl>
                                          <p:spTgt spid="438290"/>
                                        </p:tgtEl>
                                        <p:attrNameLst>
                                          <p:attrName>style.visibility</p:attrName>
                                        </p:attrNameLst>
                                      </p:cBhvr>
                                      <p:to>
                                        <p:strVal val="visible"/>
                                      </p:to>
                                    </p:set>
                                  </p:childTnLst>
                                </p:cTn>
                              </p:par>
                            </p:childTnLst>
                          </p:cTn>
                        </p:par>
                        <p:par>
                          <p:cTn id="50" fill="hold" nodeType="afterGroup">
                            <p:stCondLst>
                              <p:cond delay="0"/>
                            </p:stCondLst>
                            <p:childTnLst>
                              <p:par>
                                <p:cTn id="51" presetID="1" presetClass="entr" presetSubtype="0" fill="hold" grpId="0" nodeType="afterEffect">
                                  <p:stCondLst>
                                    <p:cond delay="0"/>
                                  </p:stCondLst>
                                  <p:childTnLst>
                                    <p:set>
                                      <p:cBhvr>
                                        <p:cTn id="52" dur="1" fill="hold">
                                          <p:stCondLst>
                                            <p:cond delay="0"/>
                                          </p:stCondLst>
                                        </p:cTn>
                                        <p:tgtEl>
                                          <p:spTgt spid="438291"/>
                                        </p:tgtEl>
                                        <p:attrNameLst>
                                          <p:attrName>style.visibility</p:attrName>
                                        </p:attrNameLst>
                                      </p:cBhvr>
                                      <p:to>
                                        <p:strVal val="visible"/>
                                      </p:to>
                                    </p:set>
                                  </p:childTnLst>
                                </p:cTn>
                              </p:par>
                            </p:childTnLst>
                          </p:cTn>
                        </p:par>
                        <p:par>
                          <p:cTn id="53" fill="hold" nodeType="afterGroup">
                            <p:stCondLst>
                              <p:cond delay="0"/>
                            </p:stCondLst>
                            <p:childTnLst>
                              <p:par>
                                <p:cTn id="54" presetID="1" presetClass="entr" presetSubtype="0" fill="hold" grpId="0" nodeType="afterEffect">
                                  <p:stCondLst>
                                    <p:cond delay="0"/>
                                  </p:stCondLst>
                                  <p:childTnLst>
                                    <p:set>
                                      <p:cBhvr>
                                        <p:cTn id="55" dur="1" fill="hold">
                                          <p:stCondLst>
                                            <p:cond delay="0"/>
                                          </p:stCondLst>
                                        </p:cTn>
                                        <p:tgtEl>
                                          <p:spTgt spid="438292"/>
                                        </p:tgtEl>
                                        <p:attrNameLst>
                                          <p:attrName>style.visibility</p:attrName>
                                        </p:attrNameLst>
                                      </p:cBhvr>
                                      <p:to>
                                        <p:strVal val="visible"/>
                                      </p:to>
                                    </p:set>
                                  </p:childTnLst>
                                </p:cTn>
                              </p:par>
                            </p:childTnLst>
                          </p:cTn>
                        </p:par>
                        <p:par>
                          <p:cTn id="56" fill="hold" nodeType="afterGroup">
                            <p:stCondLst>
                              <p:cond delay="0"/>
                            </p:stCondLst>
                            <p:childTnLst>
                              <p:par>
                                <p:cTn id="57" presetID="1" presetClass="entr" presetSubtype="0" fill="hold" grpId="0" nodeType="afterEffect">
                                  <p:stCondLst>
                                    <p:cond delay="0"/>
                                  </p:stCondLst>
                                  <p:childTnLst>
                                    <p:set>
                                      <p:cBhvr>
                                        <p:cTn id="58" dur="1" fill="hold">
                                          <p:stCondLst>
                                            <p:cond delay="0"/>
                                          </p:stCondLst>
                                        </p:cTn>
                                        <p:tgtEl>
                                          <p:spTgt spid="438294"/>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38296"/>
                                        </p:tgtEl>
                                        <p:attrNameLst>
                                          <p:attrName>style.visibility</p:attrName>
                                        </p:attrNameLst>
                                      </p:cBhvr>
                                      <p:to>
                                        <p:strVal val="visible"/>
                                      </p:to>
                                    </p:set>
                                  </p:childTnLst>
                                </p:cTn>
                              </p:par>
                            </p:childTnLst>
                          </p:cTn>
                        </p:par>
                        <p:par>
                          <p:cTn id="63" fill="hold" nodeType="afterGroup">
                            <p:stCondLst>
                              <p:cond delay="0"/>
                            </p:stCondLst>
                            <p:childTnLst>
                              <p:par>
                                <p:cTn id="64" presetID="1" presetClass="entr" presetSubtype="0" fill="hold" grpId="0" nodeType="afterEffect">
                                  <p:stCondLst>
                                    <p:cond delay="0"/>
                                  </p:stCondLst>
                                  <p:childTnLst>
                                    <p:set>
                                      <p:cBhvr>
                                        <p:cTn id="65" dur="1" fill="hold">
                                          <p:stCondLst>
                                            <p:cond delay="0"/>
                                          </p:stCondLst>
                                        </p:cTn>
                                        <p:tgtEl>
                                          <p:spTgt spid="438297"/>
                                        </p:tgtEl>
                                        <p:attrNameLst>
                                          <p:attrName>style.visibility</p:attrName>
                                        </p:attrNameLst>
                                      </p:cBhvr>
                                      <p:to>
                                        <p:strVal val="visible"/>
                                      </p:to>
                                    </p:set>
                                  </p:childTnLst>
                                </p:cTn>
                              </p:par>
                            </p:childTnLst>
                          </p:cTn>
                        </p:par>
                        <p:par>
                          <p:cTn id="66" fill="hold" nodeType="afterGroup">
                            <p:stCondLst>
                              <p:cond delay="0"/>
                            </p:stCondLst>
                            <p:childTnLst>
                              <p:par>
                                <p:cTn id="67" presetID="1" presetClass="entr" presetSubtype="0" fill="hold" grpId="0" nodeType="afterEffect">
                                  <p:stCondLst>
                                    <p:cond delay="0"/>
                                  </p:stCondLst>
                                  <p:childTnLst>
                                    <p:set>
                                      <p:cBhvr>
                                        <p:cTn id="68" dur="1" fill="hold">
                                          <p:stCondLst>
                                            <p:cond delay="0"/>
                                          </p:stCondLst>
                                        </p:cTn>
                                        <p:tgtEl>
                                          <p:spTgt spid="438298"/>
                                        </p:tgtEl>
                                        <p:attrNameLst>
                                          <p:attrName>style.visibility</p:attrName>
                                        </p:attrNameLst>
                                      </p:cBhvr>
                                      <p:to>
                                        <p:strVal val="visible"/>
                                      </p:to>
                                    </p:set>
                                  </p:childTnLst>
                                </p:cTn>
                              </p:par>
                            </p:childTnLst>
                          </p:cTn>
                        </p:par>
                        <p:par>
                          <p:cTn id="69" fill="hold" nodeType="afterGroup">
                            <p:stCondLst>
                              <p:cond delay="0"/>
                            </p:stCondLst>
                            <p:childTnLst>
                              <p:par>
                                <p:cTn id="70" presetID="1" presetClass="entr" presetSubtype="0" fill="hold" grpId="0" nodeType="afterEffect">
                                  <p:stCondLst>
                                    <p:cond delay="0"/>
                                  </p:stCondLst>
                                  <p:childTnLst>
                                    <p:set>
                                      <p:cBhvr>
                                        <p:cTn id="71" dur="1" fill="hold">
                                          <p:stCondLst>
                                            <p:cond delay="0"/>
                                          </p:stCondLst>
                                        </p:cTn>
                                        <p:tgtEl>
                                          <p:spTgt spid="438299"/>
                                        </p:tgtEl>
                                        <p:attrNameLst>
                                          <p:attrName>style.visibility</p:attrName>
                                        </p:attrNameLst>
                                      </p:cBhvr>
                                      <p:to>
                                        <p:strVal val="visible"/>
                                      </p:to>
                                    </p:set>
                                  </p:childTnLst>
                                </p:cTn>
                              </p:par>
                            </p:childTnLst>
                          </p:cTn>
                        </p:par>
                        <p:par>
                          <p:cTn id="72" fill="hold" nodeType="afterGroup">
                            <p:stCondLst>
                              <p:cond delay="0"/>
                            </p:stCondLst>
                            <p:childTnLst>
                              <p:par>
                                <p:cTn id="73" presetID="1" presetClass="entr" presetSubtype="0" fill="hold" grpId="0" nodeType="afterEffect">
                                  <p:stCondLst>
                                    <p:cond delay="0"/>
                                  </p:stCondLst>
                                  <p:childTnLst>
                                    <p:set>
                                      <p:cBhvr>
                                        <p:cTn id="74" dur="1" fill="hold">
                                          <p:stCondLst>
                                            <p:cond delay="0"/>
                                          </p:stCondLst>
                                        </p:cTn>
                                        <p:tgtEl>
                                          <p:spTgt spid="438300"/>
                                        </p:tgtEl>
                                        <p:attrNameLst>
                                          <p:attrName>style.visibility</p:attrName>
                                        </p:attrNameLst>
                                      </p:cBhvr>
                                      <p:to>
                                        <p:strVal val="visible"/>
                                      </p:to>
                                    </p:set>
                                  </p:childTnLst>
                                </p:cTn>
                              </p:par>
                            </p:childTnLst>
                          </p:cTn>
                        </p:par>
                        <p:par>
                          <p:cTn id="75" fill="hold" nodeType="afterGroup">
                            <p:stCondLst>
                              <p:cond delay="0"/>
                            </p:stCondLst>
                            <p:childTnLst>
                              <p:par>
                                <p:cTn id="76" presetID="1" presetClass="entr" presetSubtype="0" fill="hold" grpId="0" nodeType="afterEffect">
                                  <p:stCondLst>
                                    <p:cond delay="0"/>
                                  </p:stCondLst>
                                  <p:childTnLst>
                                    <p:set>
                                      <p:cBhvr>
                                        <p:cTn id="77" dur="1" fill="hold">
                                          <p:stCondLst>
                                            <p:cond delay="0"/>
                                          </p:stCondLst>
                                        </p:cTn>
                                        <p:tgtEl>
                                          <p:spTgt spid="438301"/>
                                        </p:tgtEl>
                                        <p:attrNameLst>
                                          <p:attrName>style.visibility</p:attrName>
                                        </p:attrNameLst>
                                      </p:cBhvr>
                                      <p:to>
                                        <p:strVal val="visible"/>
                                      </p:to>
                                    </p:set>
                                  </p:childTnLst>
                                </p:cTn>
                              </p:par>
                            </p:childTnLst>
                          </p:cTn>
                        </p:par>
                        <p:par>
                          <p:cTn id="78" fill="hold" nodeType="afterGroup">
                            <p:stCondLst>
                              <p:cond delay="0"/>
                            </p:stCondLst>
                            <p:childTnLst>
                              <p:par>
                                <p:cTn id="79" presetID="1" presetClass="entr" presetSubtype="0" fill="hold" grpId="0" nodeType="afterEffect">
                                  <p:stCondLst>
                                    <p:cond delay="0"/>
                                  </p:stCondLst>
                                  <p:childTnLst>
                                    <p:set>
                                      <p:cBhvr>
                                        <p:cTn id="80" dur="1" fill="hold">
                                          <p:stCondLst>
                                            <p:cond delay="0"/>
                                          </p:stCondLst>
                                        </p:cTn>
                                        <p:tgtEl>
                                          <p:spTgt spid="4383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8276" grpId="0"/>
      <p:bldP spid="438279" grpId="0" animBg="1"/>
      <p:bldP spid="438280" grpId="0" animBg="1"/>
      <p:bldP spid="438281" grpId="0" animBg="1"/>
      <p:bldP spid="438282" grpId="0" animBg="1"/>
      <p:bldP spid="438283" grpId="0" animBg="1"/>
      <p:bldP spid="438284" grpId="0" animBg="1"/>
      <p:bldP spid="438284" grpId="1" animBg="1"/>
      <p:bldP spid="438285" grpId="0" animBg="1"/>
      <p:bldP spid="438286" grpId="0" animBg="1"/>
      <p:bldP spid="438287" grpId="0" animBg="1"/>
      <p:bldP spid="438288" grpId="0" animBg="1"/>
      <p:bldP spid="438289" grpId="0" animBg="1"/>
      <p:bldP spid="438290" grpId="0" animBg="1"/>
      <p:bldP spid="438291" grpId="0" animBg="1"/>
      <p:bldP spid="438292" grpId="0" animBg="1"/>
      <p:bldP spid="438294" grpId="0" animBg="1"/>
      <p:bldP spid="438295" grpId="0"/>
      <p:bldP spid="438296" grpId="0" animBg="1"/>
      <p:bldP spid="438297" grpId="0" animBg="1"/>
      <p:bldP spid="438298" grpId="0" animBg="1"/>
      <p:bldP spid="438299" grpId="0" animBg="1"/>
      <p:bldP spid="438300" grpId="0" animBg="1"/>
      <p:bldP spid="438301" grpId="0" animBg="1"/>
      <p:bldP spid="438302"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82" name="Picture 2" descr="bluegreen swirl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96388"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79" name="Rectangle 2"/>
          <p:cNvSpPr>
            <a:spLocks noGrp="1" noChangeArrowheads="1"/>
          </p:cNvSpPr>
          <p:nvPr>
            <p:ph type="title"/>
          </p:nvPr>
        </p:nvSpPr>
        <p:spPr>
          <a:xfrm>
            <a:off x="228600" y="1976438"/>
            <a:ext cx="3886200" cy="1905000"/>
          </a:xfrm>
        </p:spPr>
        <p:txBody>
          <a:bodyPr/>
          <a:lstStyle/>
          <a:p>
            <a:pPr eaLnBrk="1" hangingPunct="1"/>
            <a:r>
              <a:rPr lang="en-US" altLang="en-US" sz="3200" smtClean="0">
                <a:solidFill>
                  <a:schemeClr val="tx1"/>
                </a:solidFill>
              </a:rPr>
              <a:t>Nomograms</a:t>
            </a:r>
            <a:r>
              <a:rPr lang="en-US" altLang="en-US" sz="3200" b="0" smtClean="0">
                <a:solidFill>
                  <a:schemeClr val="tx1"/>
                </a:solidFill>
              </a:rPr>
              <a:t/>
            </a:r>
            <a:br>
              <a:rPr lang="en-US" altLang="en-US" sz="3200" b="0" smtClean="0">
                <a:solidFill>
                  <a:schemeClr val="tx1"/>
                </a:solidFill>
              </a:rPr>
            </a:br>
            <a:r>
              <a:rPr lang="en-US" altLang="en-US" sz="3200" b="0" smtClean="0">
                <a:solidFill>
                  <a:schemeClr val="tx1"/>
                </a:solidFill>
              </a:rPr>
              <a:t>Put fire behavior information in the form of graphs.</a:t>
            </a:r>
          </a:p>
        </p:txBody>
      </p:sp>
      <p:pic>
        <p:nvPicPr>
          <p:cNvPr id="152581" name="Picture 6" descr="NomogramMod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24350" y="381000"/>
            <a:ext cx="462915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83" name="Slide Number Placeholder 3"/>
          <p:cNvSpPr txBox="1">
            <a:spLocks noGrp="1"/>
          </p:cNvSpPr>
          <p:nvPr/>
        </p:nvSpPr>
        <p:spPr bwMode="auto">
          <a:xfrm>
            <a:off x="7823200" y="6626225"/>
            <a:ext cx="13208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r"/>
            <a:r>
              <a:rPr lang="en-US" altLang="en-US" sz="1000"/>
              <a:t>12-</a:t>
            </a:r>
            <a:fld id="{4413A12B-17A0-4B2E-91D9-B059410408F6}" type="slidenum">
              <a:rPr lang="en-US" altLang="en-US" sz="1000"/>
              <a:pPr algn="r"/>
              <a:t>154</a:t>
            </a:fld>
            <a:r>
              <a:rPr lang="en-US" altLang="en-US" sz="1000"/>
              <a:t>-S290-EP</a:t>
            </a:r>
          </a:p>
        </p:txBody>
      </p:sp>
    </p:spTree>
  </p:cSld>
  <p:clrMapOvr>
    <a:masterClrMapping/>
  </p:clrMapOvr>
  <p:transition spd="med"/>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4" name="Picture 2" descr="bluegreen swirl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96388"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02" name="Slide Number Placeholder 3"/>
          <p:cNvSpPr>
            <a:spLocks noGrp="1"/>
          </p:cNvSpPr>
          <p:nvPr>
            <p:ph type="sldNum" sz="quarter" idx="4294967295"/>
          </p:nvPr>
        </p:nvSpPr>
        <p:spPr bwMode="auto">
          <a:xfrm>
            <a:off x="7823200" y="6626225"/>
            <a:ext cx="1320800" cy="2317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r"/>
            <a:r>
              <a:rPr lang="en-US" altLang="en-US" sz="1000"/>
              <a:t>12-</a:t>
            </a:r>
            <a:fld id="{679B5F49-FB38-4BC5-B17A-09EC36289E73}" type="slidenum">
              <a:rPr lang="en-US" altLang="en-US" sz="1000"/>
              <a:pPr algn="r"/>
              <a:t>155</a:t>
            </a:fld>
            <a:r>
              <a:rPr lang="en-US" altLang="en-US" sz="1000"/>
              <a:t>-S290-EP</a:t>
            </a:r>
          </a:p>
        </p:txBody>
      </p:sp>
      <p:pic>
        <p:nvPicPr>
          <p:cNvPr id="153603" name="Picture 3" descr="NomogramsMod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62400" y="152400"/>
            <a:ext cx="485775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6228" name="Text Box 4"/>
          <p:cNvSpPr txBox="1">
            <a:spLocks noChangeArrowheads="1"/>
          </p:cNvSpPr>
          <p:nvPr/>
        </p:nvSpPr>
        <p:spPr bwMode="auto">
          <a:xfrm>
            <a:off x="250825" y="168275"/>
            <a:ext cx="3781425"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4625" indent="-174625">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r>
              <a:rPr lang="en-US" altLang="en-US" b="1"/>
              <a:t>Required inputs:</a:t>
            </a:r>
          </a:p>
          <a:p>
            <a:r>
              <a:rPr lang="en-US" altLang="en-US"/>
              <a:t>- Fuel model</a:t>
            </a:r>
          </a:p>
          <a:p>
            <a:r>
              <a:rPr lang="en-US" altLang="en-US"/>
              <a:t>- Fine fuel moisture (maybe live FM)</a:t>
            </a:r>
          </a:p>
          <a:p>
            <a:r>
              <a:rPr lang="en-US" altLang="en-US"/>
              <a:t>- Midflame wind speed</a:t>
            </a:r>
          </a:p>
          <a:p>
            <a:r>
              <a:rPr lang="en-US" altLang="en-US"/>
              <a:t>- Slope</a:t>
            </a:r>
          </a:p>
          <a:p>
            <a:r>
              <a:rPr lang="en-US" altLang="en-US"/>
              <a:t>- Effective wind speed</a:t>
            </a:r>
          </a:p>
        </p:txBody>
      </p:sp>
      <p:sp>
        <p:nvSpPr>
          <p:cNvPr id="436229" name="Text Box 5"/>
          <p:cNvSpPr txBox="1">
            <a:spLocks noChangeArrowheads="1"/>
          </p:cNvSpPr>
          <p:nvPr/>
        </p:nvSpPr>
        <p:spPr bwMode="auto">
          <a:xfrm>
            <a:off x="250825" y="3101975"/>
            <a:ext cx="3733800"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nSpc>
                <a:spcPct val="90000"/>
              </a:lnSpc>
            </a:pPr>
            <a:r>
              <a:rPr lang="en-US" altLang="en-US" b="1"/>
              <a:t>After following the inputs you obtain the basic outputs of:</a:t>
            </a:r>
          </a:p>
          <a:p>
            <a:r>
              <a:rPr lang="en-US" altLang="en-US"/>
              <a:t>- Rate of Spread</a:t>
            </a:r>
          </a:p>
          <a:p>
            <a:r>
              <a:rPr lang="en-US" altLang="en-US"/>
              <a:t>- Flame Length</a:t>
            </a:r>
          </a:p>
        </p:txBody>
      </p:sp>
      <p:sp>
        <p:nvSpPr>
          <p:cNvPr id="436230" name="Rectangle 6"/>
          <p:cNvSpPr>
            <a:spLocks noChangeArrowheads="1"/>
          </p:cNvSpPr>
          <p:nvPr/>
        </p:nvSpPr>
        <p:spPr bwMode="auto">
          <a:xfrm>
            <a:off x="4953000" y="304800"/>
            <a:ext cx="1524000" cy="228600"/>
          </a:xfrm>
          <a:prstGeom prst="rect">
            <a:avLst/>
          </a:prstGeom>
          <a:noFill/>
          <a:ln w="1905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p>
        </p:txBody>
      </p:sp>
      <p:sp>
        <p:nvSpPr>
          <p:cNvPr id="436231" name="Rectangle 7"/>
          <p:cNvSpPr>
            <a:spLocks noChangeArrowheads="1"/>
          </p:cNvSpPr>
          <p:nvPr/>
        </p:nvSpPr>
        <p:spPr bwMode="auto">
          <a:xfrm rot="5400000">
            <a:off x="7696200" y="1828800"/>
            <a:ext cx="1676400" cy="304800"/>
          </a:xfrm>
          <a:prstGeom prst="rect">
            <a:avLst/>
          </a:prstGeom>
          <a:noFill/>
          <a:ln w="1905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p>
        </p:txBody>
      </p:sp>
      <p:sp>
        <p:nvSpPr>
          <p:cNvPr id="436232" name="Rectangle 8"/>
          <p:cNvSpPr>
            <a:spLocks noChangeArrowheads="1"/>
          </p:cNvSpPr>
          <p:nvPr/>
        </p:nvSpPr>
        <p:spPr bwMode="auto">
          <a:xfrm>
            <a:off x="4343400" y="6172200"/>
            <a:ext cx="1752600" cy="228600"/>
          </a:xfrm>
          <a:prstGeom prst="rect">
            <a:avLst/>
          </a:prstGeom>
          <a:noFill/>
          <a:ln w="1905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p>
        </p:txBody>
      </p:sp>
      <p:sp>
        <p:nvSpPr>
          <p:cNvPr id="436233" name="Rectangle 9"/>
          <p:cNvSpPr>
            <a:spLocks noChangeArrowheads="1"/>
          </p:cNvSpPr>
          <p:nvPr/>
        </p:nvSpPr>
        <p:spPr bwMode="auto">
          <a:xfrm rot="5400000">
            <a:off x="5715000" y="4876800"/>
            <a:ext cx="1219200" cy="304800"/>
          </a:xfrm>
          <a:prstGeom prst="rect">
            <a:avLst/>
          </a:prstGeom>
          <a:noFill/>
          <a:ln w="1905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p>
        </p:txBody>
      </p:sp>
      <p:sp>
        <p:nvSpPr>
          <p:cNvPr id="436234" name="Rectangle 10"/>
          <p:cNvSpPr>
            <a:spLocks noChangeArrowheads="1"/>
          </p:cNvSpPr>
          <p:nvPr/>
        </p:nvSpPr>
        <p:spPr bwMode="auto">
          <a:xfrm rot="5400000">
            <a:off x="7505700" y="4762500"/>
            <a:ext cx="2057400" cy="304800"/>
          </a:xfrm>
          <a:prstGeom prst="rect">
            <a:avLst/>
          </a:prstGeom>
          <a:noFill/>
          <a:ln w="1905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p>
        </p:txBody>
      </p:sp>
      <p:sp>
        <p:nvSpPr>
          <p:cNvPr id="436235" name="Rectangle 11"/>
          <p:cNvSpPr>
            <a:spLocks noChangeArrowheads="1"/>
          </p:cNvSpPr>
          <p:nvPr/>
        </p:nvSpPr>
        <p:spPr bwMode="auto">
          <a:xfrm rot="5400000">
            <a:off x="3352800" y="1905000"/>
            <a:ext cx="1676400" cy="304800"/>
          </a:xfrm>
          <a:prstGeom prst="rect">
            <a:avLst/>
          </a:prstGeom>
          <a:noFill/>
          <a:ln w="1905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endParaRPr lang="en-US" altLang="en-US"/>
          </a:p>
        </p:txBody>
      </p:sp>
      <p:sp>
        <p:nvSpPr>
          <p:cNvPr id="436236" name="Line 12"/>
          <p:cNvSpPr>
            <a:spLocks noChangeShapeType="1"/>
          </p:cNvSpPr>
          <p:nvPr/>
        </p:nvSpPr>
        <p:spPr bwMode="auto">
          <a:xfrm flipV="1">
            <a:off x="5029200" y="5638800"/>
            <a:ext cx="0" cy="457200"/>
          </a:xfrm>
          <a:prstGeom prst="line">
            <a:avLst/>
          </a:prstGeom>
          <a:noFill/>
          <a:ln w="190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36238" name="Line 14"/>
          <p:cNvSpPr>
            <a:spLocks noChangeShapeType="1"/>
          </p:cNvSpPr>
          <p:nvPr/>
        </p:nvSpPr>
        <p:spPr bwMode="auto">
          <a:xfrm flipH="1">
            <a:off x="4419600" y="5638800"/>
            <a:ext cx="609600" cy="0"/>
          </a:xfrm>
          <a:prstGeom prst="line">
            <a:avLst/>
          </a:prstGeom>
          <a:noFill/>
          <a:ln w="190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36239" name="Line 15"/>
          <p:cNvSpPr>
            <a:spLocks noChangeShapeType="1"/>
          </p:cNvSpPr>
          <p:nvPr/>
        </p:nvSpPr>
        <p:spPr bwMode="auto">
          <a:xfrm>
            <a:off x="6553200" y="3657600"/>
            <a:ext cx="1524000" cy="24384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6240" name="Line 16"/>
          <p:cNvSpPr>
            <a:spLocks noChangeShapeType="1"/>
          </p:cNvSpPr>
          <p:nvPr/>
        </p:nvSpPr>
        <p:spPr bwMode="auto">
          <a:xfrm flipH="1">
            <a:off x="7543800" y="2057400"/>
            <a:ext cx="762000" cy="0"/>
          </a:xfrm>
          <a:prstGeom prst="line">
            <a:avLst/>
          </a:prstGeom>
          <a:noFill/>
          <a:ln w="190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36241" name="Line 17"/>
          <p:cNvSpPr>
            <a:spLocks noChangeShapeType="1"/>
          </p:cNvSpPr>
          <p:nvPr/>
        </p:nvSpPr>
        <p:spPr bwMode="auto">
          <a:xfrm>
            <a:off x="7543800" y="2057400"/>
            <a:ext cx="0" cy="3200400"/>
          </a:xfrm>
          <a:prstGeom prst="line">
            <a:avLst/>
          </a:prstGeom>
          <a:noFill/>
          <a:ln w="190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36243" name="Line 19"/>
          <p:cNvSpPr>
            <a:spLocks noChangeShapeType="1"/>
          </p:cNvSpPr>
          <p:nvPr/>
        </p:nvSpPr>
        <p:spPr bwMode="auto">
          <a:xfrm flipH="1">
            <a:off x="5029200" y="5257800"/>
            <a:ext cx="2514600" cy="0"/>
          </a:xfrm>
          <a:prstGeom prst="line">
            <a:avLst/>
          </a:prstGeom>
          <a:noFill/>
          <a:ln w="190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36244" name="Line 20"/>
          <p:cNvSpPr>
            <a:spLocks noChangeShapeType="1"/>
          </p:cNvSpPr>
          <p:nvPr/>
        </p:nvSpPr>
        <p:spPr bwMode="auto">
          <a:xfrm flipV="1">
            <a:off x="5029200" y="1676400"/>
            <a:ext cx="0" cy="3581400"/>
          </a:xfrm>
          <a:prstGeom prst="line">
            <a:avLst/>
          </a:prstGeom>
          <a:noFill/>
          <a:ln w="190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36245" name="Line 21"/>
          <p:cNvSpPr>
            <a:spLocks noChangeShapeType="1"/>
          </p:cNvSpPr>
          <p:nvPr/>
        </p:nvSpPr>
        <p:spPr bwMode="auto">
          <a:xfrm>
            <a:off x="5029200" y="1676400"/>
            <a:ext cx="1524000" cy="0"/>
          </a:xfrm>
          <a:prstGeom prst="line">
            <a:avLst/>
          </a:prstGeom>
          <a:noFill/>
          <a:ln w="190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36246" name="Line 22"/>
          <p:cNvSpPr>
            <a:spLocks noChangeShapeType="1"/>
          </p:cNvSpPr>
          <p:nvPr/>
        </p:nvSpPr>
        <p:spPr bwMode="auto">
          <a:xfrm>
            <a:off x="6553200" y="1676400"/>
            <a:ext cx="990600" cy="0"/>
          </a:xfrm>
          <a:prstGeom prst="line">
            <a:avLst/>
          </a:prstGeom>
          <a:noFill/>
          <a:ln w="9525">
            <a:solidFill>
              <a:schemeClr val="bg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436247" name="Line 23"/>
          <p:cNvSpPr>
            <a:spLocks noChangeShapeType="1"/>
          </p:cNvSpPr>
          <p:nvPr/>
        </p:nvSpPr>
        <p:spPr bwMode="auto">
          <a:xfrm flipV="1">
            <a:off x="7543800" y="1676400"/>
            <a:ext cx="0" cy="381000"/>
          </a:xfrm>
          <a:prstGeom prst="line">
            <a:avLst/>
          </a:prstGeom>
          <a:noFill/>
          <a:ln w="9525">
            <a:solidFill>
              <a:schemeClr val="bg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436248" name="Text Box 24"/>
          <p:cNvSpPr txBox="1">
            <a:spLocks noChangeArrowheads="1"/>
          </p:cNvSpPr>
          <p:nvPr/>
        </p:nvSpPr>
        <p:spPr bwMode="auto">
          <a:xfrm>
            <a:off x="238125" y="5156200"/>
            <a:ext cx="3381375"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r>
              <a:rPr lang="en-US" altLang="en-US" b="1"/>
              <a:t>ROS in this case is about 90 ch/hr.</a:t>
            </a:r>
          </a:p>
          <a:p>
            <a:endParaRPr lang="en-US" altLang="en-US" b="1"/>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622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623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62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36235"/>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36233"/>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36232"/>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36234"/>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xit" presetSubtype="0" fill="hold" grpId="1" nodeType="clickEffect">
                                  <p:stCondLst>
                                    <p:cond delay="0"/>
                                  </p:stCondLst>
                                  <p:childTnLst>
                                    <p:animEffect transition="out" filter="fade">
                                      <p:cBhvr>
                                        <p:cTn id="32" dur="2000"/>
                                        <p:tgtEl>
                                          <p:spTgt spid="436230"/>
                                        </p:tgtEl>
                                      </p:cBhvr>
                                    </p:animEffect>
                                    <p:set>
                                      <p:cBhvr>
                                        <p:cTn id="33" dur="1" fill="hold">
                                          <p:stCondLst>
                                            <p:cond delay="1999"/>
                                          </p:stCondLst>
                                        </p:cTn>
                                        <p:tgtEl>
                                          <p:spTgt spid="436230"/>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2000"/>
                                        <p:tgtEl>
                                          <p:spTgt spid="436235"/>
                                        </p:tgtEl>
                                      </p:cBhvr>
                                    </p:animEffect>
                                    <p:set>
                                      <p:cBhvr>
                                        <p:cTn id="36" dur="1" fill="hold">
                                          <p:stCondLst>
                                            <p:cond delay="1999"/>
                                          </p:stCondLst>
                                        </p:cTn>
                                        <p:tgtEl>
                                          <p:spTgt spid="436235"/>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2000"/>
                                        <p:tgtEl>
                                          <p:spTgt spid="436231"/>
                                        </p:tgtEl>
                                      </p:cBhvr>
                                    </p:animEffect>
                                    <p:set>
                                      <p:cBhvr>
                                        <p:cTn id="39" dur="1" fill="hold">
                                          <p:stCondLst>
                                            <p:cond delay="1999"/>
                                          </p:stCondLst>
                                        </p:cTn>
                                        <p:tgtEl>
                                          <p:spTgt spid="436231"/>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2000"/>
                                        <p:tgtEl>
                                          <p:spTgt spid="436234"/>
                                        </p:tgtEl>
                                      </p:cBhvr>
                                    </p:animEffect>
                                    <p:set>
                                      <p:cBhvr>
                                        <p:cTn id="42" dur="1" fill="hold">
                                          <p:stCondLst>
                                            <p:cond delay="1999"/>
                                          </p:stCondLst>
                                        </p:cTn>
                                        <p:tgtEl>
                                          <p:spTgt spid="436234"/>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2000"/>
                                        <p:tgtEl>
                                          <p:spTgt spid="436233"/>
                                        </p:tgtEl>
                                      </p:cBhvr>
                                    </p:animEffect>
                                    <p:set>
                                      <p:cBhvr>
                                        <p:cTn id="45" dur="1" fill="hold">
                                          <p:stCondLst>
                                            <p:cond delay="1999"/>
                                          </p:stCondLst>
                                        </p:cTn>
                                        <p:tgtEl>
                                          <p:spTgt spid="436233"/>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2000"/>
                                        <p:tgtEl>
                                          <p:spTgt spid="436232"/>
                                        </p:tgtEl>
                                      </p:cBhvr>
                                    </p:animEffect>
                                    <p:set>
                                      <p:cBhvr>
                                        <p:cTn id="48" dur="1" fill="hold">
                                          <p:stCondLst>
                                            <p:cond delay="1999"/>
                                          </p:stCondLst>
                                        </p:cTn>
                                        <p:tgtEl>
                                          <p:spTgt spid="436232"/>
                                        </p:tgtEl>
                                        <p:attrNameLst>
                                          <p:attrName>style.visibility</p:attrName>
                                        </p:attrNameLst>
                                      </p:cBhvr>
                                      <p:to>
                                        <p:strVal val="hidden"/>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36229"/>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36236"/>
                                        </p:tgtEl>
                                        <p:attrNameLst>
                                          <p:attrName>style.visibility</p:attrName>
                                        </p:attrNameLst>
                                      </p:cBhvr>
                                      <p:to>
                                        <p:strVal val="visible"/>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36238"/>
                                        </p:tgtEl>
                                        <p:attrNameLst>
                                          <p:attrName>style.visibility</p:attrName>
                                        </p:attrNameLst>
                                      </p:cBhvr>
                                      <p:to>
                                        <p:strVal val="visible"/>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36239"/>
                                        </p:tgtEl>
                                        <p:attrNameLst>
                                          <p:attrName>style.visibility</p:attrName>
                                        </p:attrNameLst>
                                      </p:cBhvr>
                                      <p:to>
                                        <p:strVal val="visible"/>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36240"/>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436241"/>
                                        </p:tgtEl>
                                        <p:attrNameLst>
                                          <p:attrName>style.visibility</p:attrName>
                                        </p:attrNameLst>
                                      </p:cBhvr>
                                      <p:to>
                                        <p:strVal val="visible"/>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436243"/>
                                        </p:tgtEl>
                                        <p:attrNameLst>
                                          <p:attrName>style.visibility</p:attrName>
                                        </p:attrNameLst>
                                      </p:cBhvr>
                                      <p:to>
                                        <p:strVal val="visible"/>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436244"/>
                                        </p:tgtEl>
                                        <p:attrNameLst>
                                          <p:attrName>style.visibility</p:attrName>
                                        </p:attrNameLst>
                                      </p:cBhvr>
                                      <p:to>
                                        <p:strVal val="visible"/>
                                      </p:to>
                                    </p:set>
                                  </p:childTnLst>
                                </p:cTn>
                              </p:par>
                            </p:childTnLst>
                          </p:cTn>
                        </p:par>
                      </p:childTnLst>
                    </p:cTn>
                  </p:par>
                  <p:par>
                    <p:cTn id="81" fill="hold" nodeType="clickPar">
                      <p:stCondLst>
                        <p:cond delay="indefinite"/>
                      </p:stCondLst>
                      <p:childTnLst>
                        <p:par>
                          <p:cTn id="82" fill="hold" nodeType="withGroup">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436245"/>
                                        </p:tgtEl>
                                        <p:attrNameLst>
                                          <p:attrName>style.visibility</p:attrName>
                                        </p:attrNameLst>
                                      </p:cBhvr>
                                      <p:to>
                                        <p:strVal val="visible"/>
                                      </p:to>
                                    </p:set>
                                  </p:childTnLst>
                                </p:cTn>
                              </p:par>
                            </p:childTnLst>
                          </p:cTn>
                        </p:par>
                      </p:childTnLst>
                    </p:cTn>
                  </p:par>
                  <p:par>
                    <p:cTn id="85" fill="hold" nodeType="clickPar">
                      <p:stCondLst>
                        <p:cond delay="indefinite"/>
                      </p:stCondLst>
                      <p:childTnLst>
                        <p:par>
                          <p:cTn id="86" fill="hold" nodeType="withGroup">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436248"/>
                                        </p:tgtEl>
                                        <p:attrNameLst>
                                          <p:attrName>style.visibility</p:attrName>
                                        </p:attrNameLst>
                                      </p:cBhvr>
                                      <p:to>
                                        <p:strVal val="visible"/>
                                      </p:to>
                                    </p:set>
                                  </p:childTnLst>
                                </p:cTn>
                              </p:par>
                            </p:childTnLst>
                          </p:cTn>
                        </p:par>
                      </p:childTnLst>
                    </p:cTn>
                  </p:par>
                  <p:par>
                    <p:cTn id="89" fill="hold" nodeType="clickPar">
                      <p:stCondLst>
                        <p:cond delay="indefinite"/>
                      </p:stCondLst>
                      <p:childTnLst>
                        <p:par>
                          <p:cTn id="90" fill="hold" nodeType="withGroup">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436246"/>
                                        </p:tgtEl>
                                        <p:attrNameLst>
                                          <p:attrName>style.visibility</p:attrName>
                                        </p:attrNameLst>
                                      </p:cBhvr>
                                      <p:to>
                                        <p:strVal val="visible"/>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4362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6228" grpId="0"/>
      <p:bldP spid="436229" grpId="0"/>
      <p:bldP spid="436230" grpId="0" animBg="1"/>
      <p:bldP spid="436230" grpId="1" animBg="1"/>
      <p:bldP spid="436231" grpId="0" animBg="1"/>
      <p:bldP spid="436231" grpId="1" animBg="1"/>
      <p:bldP spid="436232" grpId="0" animBg="1"/>
      <p:bldP spid="436232" grpId="1" animBg="1"/>
      <p:bldP spid="436233" grpId="0" animBg="1"/>
      <p:bldP spid="436233" grpId="1" animBg="1"/>
      <p:bldP spid="436234" grpId="0" animBg="1"/>
      <p:bldP spid="436234" grpId="1" animBg="1"/>
      <p:bldP spid="436235" grpId="0" animBg="1"/>
      <p:bldP spid="436235" grpId="1" animBg="1"/>
      <p:bldP spid="436236" grpId="0" animBg="1"/>
      <p:bldP spid="436238" grpId="0" animBg="1"/>
      <p:bldP spid="436239" grpId="0" animBg="1"/>
      <p:bldP spid="436240" grpId="0" animBg="1"/>
      <p:bldP spid="436241" grpId="0" animBg="1"/>
      <p:bldP spid="436243" grpId="0" animBg="1"/>
      <p:bldP spid="436244" grpId="0" animBg="1"/>
      <p:bldP spid="436245" grpId="0" animBg="1"/>
      <p:bldP spid="436246" grpId="0" animBg="1"/>
      <p:bldP spid="436247" grpId="0" animBg="1"/>
      <p:bldP spid="436248"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33" name="Picture 2" descr="bluegreen swirl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96388"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27" name="Picture 3" descr="NomogramQuadrant"/>
          <p:cNvPicPr>
            <a:picLocks noChangeAspect="1" noChangeArrowheads="1"/>
          </p:cNvPicPr>
          <p:nvPr/>
        </p:nvPicPr>
        <p:blipFill>
          <a:blip r:embed="rId4" cstate="print">
            <a:extLst>
              <a:ext uri="{28A0092B-C50C-407E-A947-70E740481C1C}">
                <a14:useLocalDpi xmlns:a14="http://schemas.microsoft.com/office/drawing/2010/main" val="0"/>
              </a:ext>
            </a:extLst>
          </a:blip>
          <a:srcRect t="-5850"/>
          <a:stretch>
            <a:fillRect/>
          </a:stretch>
        </p:blipFill>
        <p:spPr bwMode="auto">
          <a:xfrm>
            <a:off x="4192588" y="-220663"/>
            <a:ext cx="4799012" cy="6772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28" name="Line 4"/>
          <p:cNvSpPr>
            <a:spLocks noChangeShapeType="1"/>
          </p:cNvSpPr>
          <p:nvPr/>
        </p:nvSpPr>
        <p:spPr bwMode="auto">
          <a:xfrm>
            <a:off x="3505200" y="2895600"/>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253" name="Line 5"/>
          <p:cNvSpPr>
            <a:spLocks noChangeShapeType="1"/>
          </p:cNvSpPr>
          <p:nvPr/>
        </p:nvSpPr>
        <p:spPr bwMode="auto">
          <a:xfrm>
            <a:off x="4419600" y="2743200"/>
            <a:ext cx="2057400" cy="0"/>
          </a:xfrm>
          <a:prstGeom prst="line">
            <a:avLst/>
          </a:prstGeom>
          <a:noFill/>
          <a:ln w="19050">
            <a:solidFill>
              <a:schemeClr val="bg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437254" name="Line 6"/>
          <p:cNvSpPr>
            <a:spLocks noChangeShapeType="1"/>
          </p:cNvSpPr>
          <p:nvPr/>
        </p:nvSpPr>
        <p:spPr bwMode="auto">
          <a:xfrm flipV="1">
            <a:off x="6477000" y="2743200"/>
            <a:ext cx="0" cy="3276600"/>
          </a:xfrm>
          <a:prstGeom prst="line">
            <a:avLst/>
          </a:prstGeom>
          <a:noFill/>
          <a:ln w="19050">
            <a:solidFill>
              <a:schemeClr val="bg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54631" name="Text Box 7"/>
          <p:cNvSpPr txBox="1">
            <a:spLocks noChangeArrowheads="1"/>
          </p:cNvSpPr>
          <p:nvPr/>
        </p:nvSpPr>
        <p:spPr bwMode="auto">
          <a:xfrm>
            <a:off x="212725" y="622300"/>
            <a:ext cx="3825875"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r>
              <a:rPr lang="en-US" altLang="en-US" b="1" dirty="0"/>
              <a:t>Using the values of Heat per Unit Area and Rate-of-Spread that came out of doing the </a:t>
            </a:r>
            <a:r>
              <a:rPr lang="en-US" altLang="en-US" b="1" dirty="0" err="1"/>
              <a:t>nomogram</a:t>
            </a:r>
            <a:r>
              <a:rPr lang="en-US" altLang="en-US" b="1" dirty="0"/>
              <a:t> place you on the Hauling Chart.  </a:t>
            </a:r>
          </a:p>
          <a:p>
            <a:endParaRPr lang="en-US" altLang="en-US" b="1" dirty="0"/>
          </a:p>
          <a:p>
            <a:r>
              <a:rPr lang="en-US" altLang="en-US" b="1" dirty="0"/>
              <a:t>In this case the FL is predicted to be </a:t>
            </a:r>
          </a:p>
          <a:p>
            <a:r>
              <a:rPr lang="en-US" altLang="en-US" b="1" dirty="0"/>
              <a:t>about 4½ feet.</a:t>
            </a:r>
          </a:p>
          <a:p>
            <a:endParaRPr lang="en-US" altLang="en-US" b="1" dirty="0"/>
          </a:p>
          <a:p>
            <a:r>
              <a:rPr lang="en-US" altLang="en-US" b="1" dirty="0"/>
              <a:t>The </a:t>
            </a:r>
            <a:r>
              <a:rPr lang="en-US" altLang="en-US" b="1" dirty="0" err="1"/>
              <a:t>Fireline</a:t>
            </a:r>
            <a:r>
              <a:rPr lang="en-US" altLang="en-US" b="1" dirty="0"/>
              <a:t> Intensity is about 160 BTU per second per foot of </a:t>
            </a:r>
            <a:r>
              <a:rPr lang="en-US" altLang="en-US" b="1" dirty="0" err="1"/>
              <a:t>fireline</a:t>
            </a:r>
            <a:r>
              <a:rPr lang="en-US" altLang="en-US" b="1" dirty="0"/>
              <a:t>.</a:t>
            </a:r>
          </a:p>
        </p:txBody>
      </p:sp>
      <p:sp>
        <p:nvSpPr>
          <p:cNvPr id="154634" name="Slide Number Placeholder 3"/>
          <p:cNvSpPr txBox="1">
            <a:spLocks noGrp="1"/>
          </p:cNvSpPr>
          <p:nvPr/>
        </p:nvSpPr>
        <p:spPr bwMode="auto">
          <a:xfrm>
            <a:off x="7823200" y="6626225"/>
            <a:ext cx="13208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r"/>
            <a:r>
              <a:rPr lang="en-US" altLang="en-US" sz="1000"/>
              <a:t>12-</a:t>
            </a:r>
            <a:fld id="{D7A8B256-EE8F-43FF-91D3-1222BADE3FE0}" type="slidenum">
              <a:rPr lang="en-US" altLang="en-US" sz="1000"/>
              <a:pPr algn="r"/>
              <a:t>156</a:t>
            </a:fld>
            <a:r>
              <a:rPr lang="en-US" altLang="en-US" sz="1000"/>
              <a:t>-S290-EP</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725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72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7253" grpId="0" animBg="1"/>
      <p:bldP spid="437254"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9" name="Picture 2" descr="bluegreen swirl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96388"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80" name="Slide Number Placeholder 3"/>
          <p:cNvSpPr txBox="1">
            <a:spLocks noGrp="1"/>
          </p:cNvSpPr>
          <p:nvPr/>
        </p:nvSpPr>
        <p:spPr bwMode="auto">
          <a:xfrm>
            <a:off x="7823200" y="6626225"/>
            <a:ext cx="13208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algn="r"/>
            <a:r>
              <a:rPr lang="en-US" altLang="en-US" sz="1000"/>
              <a:t>12-</a:t>
            </a:r>
            <a:fld id="{B2238C7E-6B5B-4FE5-B5A6-A54B9C867A3E}" type="slidenum">
              <a:rPr lang="en-US" altLang="en-US" sz="1000"/>
              <a:pPr algn="r"/>
              <a:t>157</a:t>
            </a:fld>
            <a:r>
              <a:rPr lang="en-US" altLang="en-US" sz="1000"/>
              <a:t>-S290-EP</a:t>
            </a:r>
          </a:p>
        </p:txBody>
      </p:sp>
      <p:sp>
        <p:nvSpPr>
          <p:cNvPr id="156675" name="Rectangle 2"/>
          <p:cNvSpPr>
            <a:spLocks noGrp="1" noChangeArrowheads="1"/>
          </p:cNvSpPr>
          <p:nvPr>
            <p:ph type="title"/>
          </p:nvPr>
        </p:nvSpPr>
        <p:spPr>
          <a:xfrm>
            <a:off x="304800" y="152400"/>
            <a:ext cx="8534400" cy="1447800"/>
          </a:xfrm>
        </p:spPr>
        <p:txBody>
          <a:bodyPr/>
          <a:lstStyle/>
          <a:p>
            <a:pPr eaLnBrk="1" hangingPunct="1"/>
            <a:r>
              <a:rPr lang="en-US" altLang="en-US" smtClean="0"/>
              <a:t>BehavePlus</a:t>
            </a:r>
            <a:br>
              <a:rPr lang="en-US" altLang="en-US" smtClean="0"/>
            </a:br>
            <a:r>
              <a:rPr lang="en-US" altLang="en-US" sz="2800" smtClean="0">
                <a:solidFill>
                  <a:schemeClr val="tx1"/>
                </a:solidFill>
              </a:rPr>
              <a:t> Computer Based Program</a:t>
            </a:r>
          </a:p>
        </p:txBody>
      </p:sp>
      <p:pic>
        <p:nvPicPr>
          <p:cNvPr id="156676" name="Picture 3" descr="P101004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00200" y="1676400"/>
            <a:ext cx="6172200" cy="4629150"/>
          </a:xfrm>
          <a:prstGeom prst="rect">
            <a:avLst/>
          </a:prstGeom>
          <a:noFill/>
          <a:ln w="57150" cmpd="thinThick">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9" name="Rectangle 2"/>
          <p:cNvSpPr>
            <a:spLocks noGrp="1" noChangeArrowheads="1"/>
          </p:cNvSpPr>
          <p:nvPr>
            <p:ph type="title"/>
          </p:nvPr>
        </p:nvSpPr>
        <p:spPr>
          <a:xfrm>
            <a:off x="836023" y="761999"/>
            <a:ext cx="8046040" cy="5229497"/>
          </a:xfrm>
        </p:spPr>
        <p:txBody>
          <a:bodyPr/>
          <a:lstStyle/>
          <a:p>
            <a:pPr algn="l" eaLnBrk="1" hangingPunct="1"/>
            <a:r>
              <a:rPr lang="en-US" altLang="en-US" sz="3600" dirty="0" smtClean="0">
                <a:solidFill>
                  <a:schemeClr val="tx1"/>
                </a:solidFill>
              </a:rPr>
              <a:t>The inputs are similar to</a:t>
            </a:r>
            <a:br>
              <a:rPr lang="en-US" altLang="en-US" sz="3600" dirty="0" smtClean="0">
                <a:solidFill>
                  <a:schemeClr val="tx1"/>
                </a:solidFill>
              </a:rPr>
            </a:br>
            <a:r>
              <a:rPr lang="en-US" altLang="en-US" sz="3600" dirty="0" smtClean="0">
                <a:solidFill>
                  <a:schemeClr val="tx1"/>
                </a:solidFill>
              </a:rPr>
              <a:t>those used with Appendix B and </a:t>
            </a:r>
            <a:r>
              <a:rPr lang="en-US" altLang="en-US" sz="3600" dirty="0" err="1" smtClean="0">
                <a:solidFill>
                  <a:schemeClr val="tx1"/>
                </a:solidFill>
              </a:rPr>
              <a:t>Nomograms</a:t>
            </a:r>
            <a:r>
              <a:rPr lang="en-US" altLang="en-US" sz="3600" dirty="0" smtClean="0">
                <a:solidFill>
                  <a:schemeClr val="tx1"/>
                </a:solidFill>
              </a:rPr>
              <a:t/>
            </a:r>
            <a:br>
              <a:rPr lang="en-US" altLang="en-US" sz="3600" dirty="0" smtClean="0">
                <a:solidFill>
                  <a:schemeClr val="tx1"/>
                </a:solidFill>
              </a:rPr>
            </a:br>
            <a:r>
              <a:rPr lang="en-US" altLang="en-US" sz="3600" dirty="0" smtClean="0">
                <a:solidFill>
                  <a:schemeClr val="tx1"/>
                </a:solidFill>
              </a:rPr>
              <a:t/>
            </a:r>
            <a:br>
              <a:rPr lang="en-US" altLang="en-US" sz="3600" dirty="0" smtClean="0">
                <a:solidFill>
                  <a:schemeClr val="tx1"/>
                </a:solidFill>
              </a:rPr>
            </a:br>
            <a:r>
              <a:rPr lang="en-US" altLang="en-US" sz="3600" dirty="0" smtClean="0">
                <a:solidFill>
                  <a:schemeClr val="tx1"/>
                </a:solidFill>
              </a:rPr>
              <a:t>The potential outputs are much </a:t>
            </a:r>
            <a:r>
              <a:rPr lang="en-US" altLang="en-US" sz="3600" dirty="0" smtClean="0">
                <a:solidFill>
                  <a:schemeClr val="tx1"/>
                </a:solidFill>
              </a:rPr>
              <a:t/>
            </a:r>
            <a:br>
              <a:rPr lang="en-US" altLang="en-US" sz="3600" dirty="0" smtClean="0">
                <a:solidFill>
                  <a:schemeClr val="tx1"/>
                </a:solidFill>
              </a:rPr>
            </a:br>
            <a:r>
              <a:rPr lang="en-US" altLang="en-US" sz="3600" dirty="0" smtClean="0">
                <a:solidFill>
                  <a:schemeClr val="tx1"/>
                </a:solidFill>
              </a:rPr>
              <a:t>the same</a:t>
            </a:r>
            <a:br>
              <a:rPr lang="en-US" altLang="en-US" sz="3600" dirty="0" smtClean="0">
                <a:solidFill>
                  <a:schemeClr val="tx1"/>
                </a:solidFill>
              </a:rPr>
            </a:br>
            <a:r>
              <a:rPr lang="en-US" altLang="en-US" sz="3600" dirty="0">
                <a:solidFill>
                  <a:schemeClr val="tx1"/>
                </a:solidFill>
              </a:rPr>
              <a:t/>
            </a:r>
            <a:br>
              <a:rPr lang="en-US" altLang="en-US" sz="3600" dirty="0">
                <a:solidFill>
                  <a:schemeClr val="tx1"/>
                </a:solidFill>
              </a:rPr>
            </a:br>
            <a:r>
              <a:rPr lang="en-US" altLang="en-US" sz="3600" dirty="0">
                <a:solidFill>
                  <a:schemeClr val="tx1"/>
                </a:solidFill>
              </a:rPr>
              <a:t>However, there are now 40 fuel models available for </a:t>
            </a:r>
            <a:r>
              <a:rPr lang="en-US" altLang="en-US" sz="3600" dirty="0" err="1" smtClean="0">
                <a:solidFill>
                  <a:schemeClr val="tx1"/>
                </a:solidFill>
              </a:rPr>
              <a:t>BehavePlus</a:t>
            </a:r>
            <a:endParaRPr lang="en-US" altLang="en-US" sz="3600" dirty="0" smtClean="0">
              <a:solidFill>
                <a:schemeClr val="tx1"/>
              </a:solidFill>
            </a:endParaRPr>
          </a:p>
        </p:txBody>
      </p:sp>
    </p:spTree>
  </p:cSld>
  <p:clrMapOvr>
    <a:masterClrMapping/>
  </p:clrMapOvr>
  <p:transition spd="med"/>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3" name="Rectangle 2"/>
          <p:cNvSpPr>
            <a:spLocks noGrp="1" noChangeArrowheads="1"/>
          </p:cNvSpPr>
          <p:nvPr>
            <p:ph type="title"/>
          </p:nvPr>
        </p:nvSpPr>
        <p:spPr>
          <a:xfrm>
            <a:off x="304800" y="1057275"/>
            <a:ext cx="8534400" cy="533400"/>
          </a:xfrm>
        </p:spPr>
        <p:txBody>
          <a:bodyPr/>
          <a:lstStyle/>
          <a:p>
            <a:pPr eaLnBrk="1" hangingPunct="1"/>
            <a:r>
              <a:rPr lang="en-US" altLang="en-US" sz="3600" smtClean="0"/>
              <a:t>Another Widely Used Processor</a:t>
            </a:r>
          </a:p>
        </p:txBody>
      </p:sp>
      <p:sp>
        <p:nvSpPr>
          <p:cNvPr id="158724" name="Rectangle 3"/>
          <p:cNvSpPr>
            <a:spLocks noChangeArrowheads="1"/>
          </p:cNvSpPr>
          <p:nvPr/>
        </p:nvSpPr>
        <p:spPr bwMode="auto">
          <a:xfrm>
            <a:off x="609599" y="2133600"/>
            <a:ext cx="8177349" cy="361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pitchFamily="-16" charset="-128"/>
              </a:defRPr>
            </a:lvl1pPr>
            <a:lvl2pPr marL="742950" indent="-285750">
              <a:defRPr sz="2400">
                <a:solidFill>
                  <a:schemeClr val="tx1"/>
                </a:solidFill>
                <a:latin typeface="Arial" charset="0"/>
                <a:ea typeface="ＭＳ Ｐゴシック" pitchFamily="-16" charset="-128"/>
              </a:defRPr>
            </a:lvl2pPr>
            <a:lvl3pPr marL="1143000" indent="-228600">
              <a:defRPr sz="2400">
                <a:solidFill>
                  <a:schemeClr val="tx1"/>
                </a:solidFill>
                <a:latin typeface="Arial" charset="0"/>
                <a:ea typeface="ＭＳ Ｐゴシック" pitchFamily="-16" charset="-128"/>
              </a:defRPr>
            </a:lvl3pPr>
            <a:lvl4pPr marL="1600200" indent="-228600">
              <a:defRPr sz="2400">
                <a:solidFill>
                  <a:schemeClr val="tx1"/>
                </a:solidFill>
                <a:latin typeface="Arial" charset="0"/>
                <a:ea typeface="ＭＳ Ｐゴシック" pitchFamily="-16" charset="-128"/>
              </a:defRPr>
            </a:lvl4pPr>
            <a:lvl5pPr marL="2057400" indent="-228600">
              <a:defRPr sz="2400">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6" charset="-128"/>
              </a:defRPr>
            </a:lvl9pPr>
          </a:lstStyle>
          <a:p>
            <a:pPr eaLnBrk="1" hangingPunct="1">
              <a:lnSpc>
                <a:spcPct val="80000"/>
              </a:lnSpc>
            </a:pPr>
            <a:r>
              <a:rPr lang="en-US" altLang="en-US" sz="3200" b="1" dirty="0"/>
              <a:t>Canadian Forest Fire Behavior Prediction System (CFFBPS)</a:t>
            </a:r>
            <a:br>
              <a:rPr lang="en-US" altLang="en-US" sz="3200" b="1" dirty="0"/>
            </a:br>
            <a:endParaRPr lang="en-US" altLang="en-US" sz="3200" b="1" dirty="0"/>
          </a:p>
          <a:p>
            <a:pPr eaLnBrk="1" hangingPunct="1"/>
            <a:r>
              <a:rPr lang="en-US" altLang="en-US" sz="2800" b="1" dirty="0"/>
              <a:t>Used mainly in:</a:t>
            </a:r>
            <a:br>
              <a:rPr lang="en-US" altLang="en-US" sz="2800" b="1" dirty="0"/>
            </a:br>
            <a:r>
              <a:rPr lang="en-US" altLang="en-US" sz="2800" b="1" dirty="0"/>
              <a:t>    -Canada</a:t>
            </a:r>
          </a:p>
          <a:p>
            <a:pPr eaLnBrk="1" hangingPunct="1"/>
            <a:r>
              <a:rPr lang="en-US" altLang="en-US" sz="2800" b="1" dirty="0"/>
              <a:t>    -Alaska </a:t>
            </a:r>
            <a:br>
              <a:rPr lang="en-US" altLang="en-US" sz="2800" b="1" dirty="0"/>
            </a:br>
            <a:r>
              <a:rPr lang="en-US" altLang="en-US" sz="2800" b="1" dirty="0"/>
              <a:t>    -The lake States (Michigan, Minnesota, etc.) </a:t>
            </a:r>
            <a:br>
              <a:rPr lang="en-US" altLang="en-US" sz="2800" b="1" dirty="0"/>
            </a:br>
            <a:r>
              <a:rPr lang="en-US" altLang="en-US" sz="2800" b="1" dirty="0"/>
              <a:t>    -Areas of the Pacific Northwest</a:t>
            </a:r>
          </a:p>
        </p:txBody>
      </p:sp>
    </p:spTree>
  </p:cSld>
  <p:clrMapOvr>
    <a:masterClrMapping/>
  </p:clrMapOvr>
  <p:transition spd="med"/>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7" name="Rectangle 2"/>
          <p:cNvSpPr>
            <a:spLocks noGrp="1" noChangeArrowheads="1"/>
          </p:cNvSpPr>
          <p:nvPr>
            <p:ph type="title"/>
          </p:nvPr>
        </p:nvSpPr>
        <p:spPr>
          <a:xfrm>
            <a:off x="457200" y="427038"/>
            <a:ext cx="8229600" cy="487362"/>
          </a:xfrm>
        </p:spPr>
        <p:txBody>
          <a:bodyPr/>
          <a:lstStyle/>
          <a:p>
            <a:pPr eaLnBrk="1" hangingPunct="1"/>
            <a:r>
              <a:rPr lang="en-US" altLang="en-US" sz="3600" smtClean="0"/>
              <a:t>Comparison of Processors</a:t>
            </a:r>
          </a:p>
        </p:txBody>
      </p:sp>
      <p:sp>
        <p:nvSpPr>
          <p:cNvPr id="483331" name="Rectangle 3"/>
          <p:cNvSpPr>
            <a:spLocks noGrp="1" noChangeArrowheads="1"/>
          </p:cNvSpPr>
          <p:nvPr>
            <p:ph type="body" idx="1"/>
          </p:nvPr>
        </p:nvSpPr>
        <p:spPr>
          <a:xfrm>
            <a:off x="457200" y="990600"/>
            <a:ext cx="8229600" cy="5638800"/>
          </a:xfrm>
        </p:spPr>
        <p:txBody>
          <a:bodyPr/>
          <a:lstStyle/>
          <a:p>
            <a:pPr marL="115888" indent="-115888" eaLnBrk="1" hangingPunct="1">
              <a:lnSpc>
                <a:spcPct val="80000"/>
              </a:lnSpc>
              <a:buFontTx/>
              <a:buNone/>
            </a:pPr>
            <a:r>
              <a:rPr lang="en-US" altLang="en-US" sz="1800" b="1" dirty="0" smtClean="0"/>
              <a:t>FLAME</a:t>
            </a:r>
          </a:p>
          <a:p>
            <a:pPr marL="465138" lvl="1" indent="-174625" eaLnBrk="1" hangingPunct="1">
              <a:lnSpc>
                <a:spcPct val="80000"/>
              </a:lnSpc>
            </a:pPr>
            <a:r>
              <a:rPr lang="en-US" altLang="en-US" sz="1800" b="1" dirty="0" smtClean="0"/>
              <a:t>2 inputs (fuel-type &amp; EWS) &amp; observation of current fire spread</a:t>
            </a:r>
          </a:p>
          <a:p>
            <a:pPr marL="465138" lvl="1" indent="-174625" eaLnBrk="1" hangingPunct="1">
              <a:lnSpc>
                <a:spcPct val="80000"/>
              </a:lnSpc>
            </a:pPr>
            <a:r>
              <a:rPr lang="en-US" altLang="en-US" sz="1800" b="1" dirty="0" smtClean="0"/>
              <a:t>1 main table and 3 diagrams (for wind speed &amp; slope) </a:t>
            </a:r>
          </a:p>
          <a:p>
            <a:pPr marL="465138" lvl="1" indent="-174625" eaLnBrk="1" hangingPunct="1">
              <a:lnSpc>
                <a:spcPct val="80000"/>
              </a:lnSpc>
            </a:pPr>
            <a:r>
              <a:rPr lang="en-US" altLang="en-US" sz="1800" b="1" dirty="0" smtClean="0"/>
              <a:t>Outputs the change in ROS and predicts fire spread time </a:t>
            </a:r>
          </a:p>
          <a:p>
            <a:pPr marL="465138" lvl="1" indent="-174625" eaLnBrk="1" hangingPunct="1">
              <a:lnSpc>
                <a:spcPct val="80000"/>
              </a:lnSpc>
            </a:pPr>
            <a:r>
              <a:rPr lang="en-US" altLang="en-US" sz="1800" b="1" dirty="0" smtClean="0"/>
              <a:t>Builds on the ongoing fire behavior</a:t>
            </a:r>
          </a:p>
          <a:p>
            <a:pPr marL="115888" indent="-115888" eaLnBrk="1" hangingPunct="1">
              <a:lnSpc>
                <a:spcPct val="80000"/>
              </a:lnSpc>
              <a:buFontTx/>
              <a:buNone/>
            </a:pPr>
            <a:r>
              <a:rPr lang="en-US" altLang="en-US" sz="1800" b="1" dirty="0" smtClean="0"/>
              <a:t>Appendix B</a:t>
            </a:r>
          </a:p>
          <a:p>
            <a:pPr marL="465138" lvl="1" indent="-174625" eaLnBrk="1" hangingPunct="1">
              <a:lnSpc>
                <a:spcPct val="80000"/>
              </a:lnSpc>
            </a:pPr>
            <a:r>
              <a:rPr lang="en-US" altLang="en-US" sz="1800" b="1" dirty="0" smtClean="0"/>
              <a:t>uses 6 inputs</a:t>
            </a:r>
          </a:p>
          <a:p>
            <a:pPr marL="465138" lvl="1" indent="-174625" eaLnBrk="1" hangingPunct="1">
              <a:lnSpc>
                <a:spcPct val="80000"/>
              </a:lnSpc>
            </a:pPr>
            <a:r>
              <a:rPr lang="en-US" altLang="en-US" sz="1800" b="1" dirty="0" smtClean="0"/>
              <a:t>114 pages of tables</a:t>
            </a:r>
          </a:p>
          <a:p>
            <a:pPr marL="465138" lvl="1" indent="-174625" eaLnBrk="1" hangingPunct="1">
              <a:lnSpc>
                <a:spcPct val="80000"/>
              </a:lnSpc>
            </a:pPr>
            <a:r>
              <a:rPr lang="en-US" altLang="en-US" sz="1800" b="1" dirty="0" smtClean="0"/>
              <a:t>up to 9 outputs, including ROS and FL</a:t>
            </a:r>
          </a:p>
          <a:p>
            <a:pPr marL="115888" indent="-115888" eaLnBrk="1" hangingPunct="1">
              <a:lnSpc>
                <a:spcPct val="80000"/>
              </a:lnSpc>
              <a:buFontTx/>
              <a:buNone/>
            </a:pPr>
            <a:r>
              <a:rPr lang="en-US" altLang="en-US" sz="1800" b="1" dirty="0" err="1" smtClean="0"/>
              <a:t>Nomograms</a:t>
            </a:r>
            <a:endParaRPr lang="en-US" altLang="en-US" sz="1800" b="1" dirty="0" smtClean="0"/>
          </a:p>
          <a:p>
            <a:pPr marL="465138" lvl="1" indent="-174625" eaLnBrk="1" hangingPunct="1">
              <a:lnSpc>
                <a:spcPct val="80000"/>
              </a:lnSpc>
            </a:pPr>
            <a:r>
              <a:rPr lang="en-US" altLang="en-US" sz="1800" b="1" dirty="0" smtClean="0"/>
              <a:t>uses 6 inputs</a:t>
            </a:r>
          </a:p>
          <a:p>
            <a:pPr marL="465138" lvl="1" indent="-174625" eaLnBrk="1" hangingPunct="1">
              <a:lnSpc>
                <a:spcPct val="80000"/>
              </a:lnSpc>
            </a:pPr>
            <a:r>
              <a:rPr lang="en-US" altLang="en-US" sz="1800" b="1" dirty="0" smtClean="0"/>
              <a:t>26 </a:t>
            </a:r>
            <a:r>
              <a:rPr lang="en-US" altLang="en-US" sz="1800" b="1" dirty="0" err="1" smtClean="0"/>
              <a:t>nomograms</a:t>
            </a:r>
            <a:r>
              <a:rPr lang="en-US" altLang="en-US" sz="1800" b="1" dirty="0" smtClean="0"/>
              <a:t> (over 100 graphs) and several input tables</a:t>
            </a:r>
          </a:p>
          <a:p>
            <a:pPr marL="465138" lvl="1" indent="-174625" eaLnBrk="1" hangingPunct="1">
              <a:lnSpc>
                <a:spcPct val="80000"/>
              </a:lnSpc>
            </a:pPr>
            <a:r>
              <a:rPr lang="en-US" altLang="en-US" sz="1800" b="1" dirty="0" smtClean="0"/>
              <a:t>outputs ROS, H/A, and FL</a:t>
            </a:r>
          </a:p>
          <a:p>
            <a:pPr marL="115888" indent="-115888" eaLnBrk="1" hangingPunct="1">
              <a:lnSpc>
                <a:spcPct val="80000"/>
              </a:lnSpc>
              <a:buFontTx/>
              <a:buNone/>
            </a:pPr>
            <a:r>
              <a:rPr lang="en-US" altLang="en-US" sz="1800" b="1" dirty="0" err="1" smtClean="0"/>
              <a:t>BehavePlus</a:t>
            </a:r>
            <a:endParaRPr lang="en-US" altLang="en-US" sz="1800" b="1" dirty="0" smtClean="0"/>
          </a:p>
          <a:p>
            <a:pPr marL="465138" lvl="1" indent="-174625" eaLnBrk="1" hangingPunct="1">
              <a:lnSpc>
                <a:spcPct val="80000"/>
              </a:lnSpc>
            </a:pPr>
            <a:r>
              <a:rPr lang="en-US" altLang="en-US" sz="1800" b="1" dirty="0" smtClean="0"/>
              <a:t>uses 6 inputs</a:t>
            </a:r>
          </a:p>
          <a:p>
            <a:pPr marL="465138" lvl="1" indent="-174625" eaLnBrk="1" hangingPunct="1">
              <a:lnSpc>
                <a:spcPct val="80000"/>
              </a:lnSpc>
            </a:pPr>
            <a:r>
              <a:rPr lang="en-US" altLang="en-US" sz="1800" b="1" dirty="0" smtClean="0"/>
              <a:t>Computer based</a:t>
            </a:r>
          </a:p>
          <a:p>
            <a:pPr marL="465138" lvl="1" indent="-174625" eaLnBrk="1" hangingPunct="1">
              <a:lnSpc>
                <a:spcPct val="80000"/>
              </a:lnSpc>
            </a:pPr>
            <a:r>
              <a:rPr lang="en-US" altLang="en-US" sz="1800" b="1" dirty="0" smtClean="0"/>
              <a:t>many outputs, including ROS and FL </a:t>
            </a:r>
          </a:p>
          <a:p>
            <a:pPr marL="465138" lvl="1" indent="-174625" eaLnBrk="1" hangingPunct="1">
              <a:lnSpc>
                <a:spcPct val="80000"/>
              </a:lnSpc>
              <a:buFontTx/>
              <a:buNone/>
            </a:pPr>
            <a:endParaRPr lang="en-US" altLang="en-US" sz="1800" b="1" dirty="0" smtClean="0"/>
          </a:p>
          <a:p>
            <a:pPr marL="115888" indent="-115888" eaLnBrk="1" hangingPunct="1">
              <a:lnSpc>
                <a:spcPct val="80000"/>
              </a:lnSpc>
              <a:buFontTx/>
              <a:buNone/>
            </a:pPr>
            <a:r>
              <a:rPr lang="en-US" altLang="en-US" sz="1800" b="1" dirty="0" smtClean="0"/>
              <a:t>Appendix B, </a:t>
            </a:r>
            <a:r>
              <a:rPr lang="en-US" altLang="en-US" sz="1800" b="1" dirty="0" err="1" smtClean="0"/>
              <a:t>Nomograms</a:t>
            </a:r>
            <a:r>
              <a:rPr lang="en-US" altLang="en-US" sz="1800" b="1" dirty="0" smtClean="0"/>
              <a:t>, and </a:t>
            </a:r>
            <a:r>
              <a:rPr lang="en-US" altLang="en-US" sz="1800" b="1" dirty="0" err="1" smtClean="0"/>
              <a:t>BehavePlus</a:t>
            </a:r>
            <a:r>
              <a:rPr lang="en-US" altLang="en-US" sz="1800" b="1" dirty="0" smtClean="0"/>
              <a:t> predictions do not account for current fire behavior, but use expected conditions only.  </a:t>
            </a:r>
          </a:p>
          <a:p>
            <a:pPr marL="115888" indent="-115888" eaLnBrk="1" hangingPunct="1">
              <a:lnSpc>
                <a:spcPct val="80000"/>
              </a:lnSpc>
              <a:buFontTx/>
              <a:buNone/>
            </a:pPr>
            <a:endParaRPr lang="en-US" altLang="en-US" sz="1800" b="1" dirty="0" smtClean="0"/>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333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8333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83331">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83331">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83331">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3331">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83331">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83331">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83331">
                                            <p:txEl>
                                              <p:pRg st="8" end="8"/>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83331">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83331">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83331">
                                            <p:txEl>
                                              <p:pRg st="11" end="11"/>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83331">
                                            <p:txEl>
                                              <p:pRg st="12" end="12"/>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83331">
                                            <p:txEl>
                                              <p:pRg st="13" end="13"/>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83331">
                                            <p:txEl>
                                              <p:pRg st="14" end="14"/>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83331">
                                            <p:txEl>
                                              <p:pRg st="15" end="15"/>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83331">
                                            <p:txEl>
                                              <p:pRg st="16" end="16"/>
                                            </p:txEl>
                                          </p:spTgt>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83331">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3331"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1" name="Rectangle 2"/>
          <p:cNvSpPr>
            <a:spLocks noGrp="1" noChangeArrowheads="1"/>
          </p:cNvSpPr>
          <p:nvPr>
            <p:ph type="title"/>
          </p:nvPr>
        </p:nvSpPr>
        <p:spPr>
          <a:xfrm>
            <a:off x="381000" y="793750"/>
            <a:ext cx="8382000" cy="1143000"/>
          </a:xfrm>
        </p:spPr>
        <p:txBody>
          <a:bodyPr/>
          <a:lstStyle/>
          <a:p>
            <a:pPr eaLnBrk="1" hangingPunct="1">
              <a:lnSpc>
                <a:spcPct val="90000"/>
              </a:lnSpc>
            </a:pPr>
            <a:r>
              <a:rPr lang="en-US" altLang="en-US" sz="3200" smtClean="0"/>
              <a:t>FLAME Application Progresses from One Stage to Another Based on Need</a:t>
            </a:r>
          </a:p>
        </p:txBody>
      </p:sp>
      <p:sp>
        <p:nvSpPr>
          <p:cNvPr id="99332" name="Rectangle 3"/>
          <p:cNvSpPr>
            <a:spLocks noGrp="1" noChangeArrowheads="1"/>
          </p:cNvSpPr>
          <p:nvPr>
            <p:ph type="body" idx="1"/>
          </p:nvPr>
        </p:nvSpPr>
        <p:spPr>
          <a:xfrm>
            <a:off x="457200" y="2330450"/>
            <a:ext cx="8229600" cy="3152775"/>
          </a:xfrm>
        </p:spPr>
        <p:txBody>
          <a:bodyPr/>
          <a:lstStyle/>
          <a:p>
            <a:pPr algn="ctr" eaLnBrk="1" hangingPunct="1">
              <a:lnSpc>
                <a:spcPct val="90000"/>
              </a:lnSpc>
              <a:buFontTx/>
              <a:buNone/>
            </a:pPr>
            <a:r>
              <a:rPr lang="en-US" altLang="en-US" sz="4000" b="1" smtClean="0">
                <a:solidFill>
                  <a:srgbClr val="000066"/>
                </a:solidFill>
              </a:rPr>
              <a:t>Initial</a:t>
            </a:r>
          </a:p>
          <a:p>
            <a:pPr algn="ctr" eaLnBrk="1" hangingPunct="1">
              <a:lnSpc>
                <a:spcPct val="40000"/>
              </a:lnSpc>
              <a:buFontTx/>
              <a:buNone/>
            </a:pPr>
            <a:endParaRPr lang="en-US" altLang="en-US" sz="3600" u="sng" smtClean="0"/>
          </a:p>
          <a:p>
            <a:pPr eaLnBrk="1" hangingPunct="1">
              <a:lnSpc>
                <a:spcPct val="90000"/>
              </a:lnSpc>
              <a:buFontTx/>
              <a:buNone/>
            </a:pPr>
            <a:r>
              <a:rPr lang="en-US" altLang="en-US" sz="3000" smtClean="0"/>
              <a:t>    Describe current fire behavior and identify the next big change — </a:t>
            </a:r>
            <a:r>
              <a:rPr lang="en-US" altLang="en-US" sz="3000" u="sng" smtClean="0">
                <a:solidFill>
                  <a:srgbClr val="000066"/>
                </a:solidFill>
              </a:rPr>
              <a:t>this is a very important first step</a:t>
            </a:r>
            <a:r>
              <a:rPr lang="en-US" altLang="en-US" sz="3000" smtClean="0">
                <a:solidFill>
                  <a:srgbClr val="000066"/>
                </a:solidFill>
              </a:rPr>
              <a:t>;</a:t>
            </a:r>
            <a:r>
              <a:rPr lang="en-US" altLang="en-US" sz="3000" smtClean="0"/>
              <a:t> </a:t>
            </a:r>
            <a:r>
              <a:rPr lang="en-US" altLang="en-US" sz="3000" b="1" i="1" smtClean="0"/>
              <a:t>it might be all you need to decide to proceed or to disengage.</a:t>
            </a:r>
          </a:p>
        </p:txBody>
      </p:sp>
    </p:spTree>
  </p:cSld>
  <p:clrMapOvr>
    <a:masterClrMapping/>
  </p:clrMapOvr>
  <p:transition spd="med"/>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Rectangle 2"/>
          <p:cNvSpPr>
            <a:spLocks noGrp="1" noChangeArrowheads="1"/>
          </p:cNvSpPr>
          <p:nvPr>
            <p:ph type="title" idx="4294967295"/>
          </p:nvPr>
        </p:nvSpPr>
        <p:spPr>
          <a:xfrm>
            <a:off x="685800" y="685800"/>
            <a:ext cx="7772400" cy="1219200"/>
          </a:xfrm>
        </p:spPr>
        <p:txBody>
          <a:bodyPr/>
          <a:lstStyle/>
          <a:p>
            <a:pPr eaLnBrk="1" hangingPunct="1"/>
            <a:r>
              <a:rPr lang="en-US" altLang="en-US" smtClean="0"/>
              <a:t>Review Unit 12 Objectives</a:t>
            </a:r>
          </a:p>
        </p:txBody>
      </p:sp>
      <p:sp>
        <p:nvSpPr>
          <p:cNvPr id="31747" name="Rectangle 3"/>
          <p:cNvSpPr>
            <a:spLocks noGrp="1" noChangeArrowheads="1"/>
          </p:cNvSpPr>
          <p:nvPr>
            <p:ph type="body" idx="4294967295"/>
          </p:nvPr>
        </p:nvSpPr>
        <p:spPr>
          <a:xfrm>
            <a:off x="533400" y="2027238"/>
            <a:ext cx="8305800" cy="4191000"/>
          </a:xfrm>
        </p:spPr>
        <p:txBody>
          <a:bodyPr/>
          <a:lstStyle/>
          <a:p>
            <a:pPr marL="569913" indent="-569913" eaLnBrk="1" hangingPunct="1">
              <a:lnSpc>
                <a:spcPct val="90000"/>
              </a:lnSpc>
              <a:buFontTx/>
              <a:buAutoNum type="arabicPeriod"/>
            </a:pPr>
            <a:r>
              <a:rPr lang="en-US" altLang="en-US" sz="2800" b="1" smtClean="0"/>
              <a:t>Describe how to apply fire behavior information to safety and suppression decisions.</a:t>
            </a:r>
          </a:p>
          <a:p>
            <a:pPr marL="569913" indent="-569913" eaLnBrk="1" hangingPunct="1">
              <a:lnSpc>
                <a:spcPct val="50000"/>
              </a:lnSpc>
              <a:buFontTx/>
              <a:buAutoNum type="arabicPeriod"/>
            </a:pPr>
            <a:endParaRPr lang="en-US" altLang="en-US" sz="2800" b="1" smtClean="0"/>
          </a:p>
          <a:p>
            <a:pPr marL="569913" indent="-569913" eaLnBrk="1" hangingPunct="1">
              <a:lnSpc>
                <a:spcPct val="90000"/>
              </a:lnSpc>
              <a:buFontTx/>
              <a:buAutoNum type="arabicPeriod"/>
            </a:pPr>
            <a:r>
              <a:rPr lang="en-US" altLang="en-US" sz="2800" b="1" smtClean="0"/>
              <a:t>Demonstrate how to calculate the size of safety zones.</a:t>
            </a:r>
          </a:p>
          <a:p>
            <a:pPr marL="569913" indent="-569913" eaLnBrk="1" hangingPunct="1">
              <a:lnSpc>
                <a:spcPct val="80000"/>
              </a:lnSpc>
              <a:buFontTx/>
              <a:buAutoNum type="arabicPeriod"/>
            </a:pPr>
            <a:endParaRPr lang="en-US" altLang="en-US" sz="2800" b="1" smtClean="0"/>
          </a:p>
          <a:p>
            <a:pPr marL="569913" indent="-569913" eaLnBrk="1" hangingPunct="1">
              <a:lnSpc>
                <a:spcPct val="90000"/>
              </a:lnSpc>
              <a:buFontTx/>
              <a:buAutoNum type="arabicPeriod"/>
            </a:pPr>
            <a:r>
              <a:rPr lang="en-US" altLang="en-US" sz="2800" b="1" smtClean="0"/>
              <a:t>Identify the importance of </a:t>
            </a:r>
            <a:r>
              <a:rPr lang="en-US" altLang="en-US" sz="2800" b="1" u="sng" smtClean="0"/>
              <a:t>changes</a:t>
            </a:r>
            <a:r>
              <a:rPr lang="en-US" altLang="en-US" sz="2800" b="1" smtClean="0"/>
              <a:t> in fire behavior to firefighter safety.</a:t>
            </a:r>
          </a:p>
          <a:p>
            <a:pPr marL="569913" indent="-569913" eaLnBrk="1" hangingPunct="1">
              <a:lnSpc>
                <a:spcPct val="90000"/>
              </a:lnSpc>
              <a:buFontTx/>
              <a:buNone/>
            </a:pPr>
            <a:r>
              <a:rPr lang="en-US" altLang="en-US" sz="2400" b="1" smtClean="0"/>
              <a:t> </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747">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74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3"/>
          <p:cNvSpPr>
            <a:spLocks noGrp="1" noChangeArrowheads="1"/>
          </p:cNvSpPr>
          <p:nvPr>
            <p:ph type="body" idx="4294967295"/>
          </p:nvPr>
        </p:nvSpPr>
        <p:spPr>
          <a:xfrm>
            <a:off x="457200" y="1798638"/>
            <a:ext cx="8229600" cy="3992562"/>
          </a:xfrm>
        </p:spPr>
        <p:txBody>
          <a:bodyPr/>
          <a:lstStyle/>
          <a:p>
            <a:pPr marL="509588" indent="-509588" eaLnBrk="1" hangingPunct="1">
              <a:buFontTx/>
              <a:buNone/>
            </a:pPr>
            <a:r>
              <a:rPr lang="en-US" altLang="en-US" sz="2800" b="1" smtClean="0"/>
              <a:t>4.	Discuss what drives large changes and identify the “next big change.”</a:t>
            </a:r>
          </a:p>
          <a:p>
            <a:pPr marL="509588" indent="-509588" eaLnBrk="1" hangingPunct="1">
              <a:lnSpc>
                <a:spcPct val="80000"/>
              </a:lnSpc>
              <a:buFontTx/>
              <a:buNone/>
            </a:pPr>
            <a:endParaRPr lang="en-US" altLang="en-US" sz="2800" b="1" smtClean="0"/>
          </a:p>
          <a:p>
            <a:pPr marL="509588" indent="-509588" eaLnBrk="1" hangingPunct="1">
              <a:buFontTx/>
              <a:buNone/>
            </a:pPr>
            <a:r>
              <a:rPr lang="en-US" altLang="en-US" sz="2800" b="1" smtClean="0"/>
              <a:t>5.	Demonstrate a simple but systematic method for gauging change and estimating fire spread time. </a:t>
            </a:r>
          </a:p>
          <a:p>
            <a:pPr marL="509588" indent="-509588" eaLnBrk="1" hangingPunct="1">
              <a:lnSpc>
                <a:spcPct val="80000"/>
              </a:lnSpc>
              <a:buFontTx/>
              <a:buNone/>
            </a:pPr>
            <a:endParaRPr lang="en-US" altLang="en-US" sz="2800" b="1" smtClean="0"/>
          </a:p>
          <a:p>
            <a:pPr marL="509588" indent="-509588" eaLnBrk="1" hangingPunct="1">
              <a:buFontTx/>
              <a:buNone/>
            </a:pPr>
            <a:r>
              <a:rPr lang="en-US" altLang="en-US" sz="2800" b="1" smtClean="0"/>
              <a:t>6.	Identify other fire behavior prediction tools.</a:t>
            </a:r>
          </a:p>
        </p:txBody>
      </p:sp>
      <p:sp>
        <p:nvSpPr>
          <p:cNvPr id="437251" name="Rectangle 2"/>
          <p:cNvSpPr>
            <a:spLocks noChangeArrowheads="1"/>
          </p:cNvSpPr>
          <p:nvPr/>
        </p:nvSpPr>
        <p:spPr bwMode="auto">
          <a:xfrm>
            <a:off x="685800" y="685800"/>
            <a:ext cx="77724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a:defRPr sz="4000" b="1">
                <a:solidFill>
                  <a:srgbClr val="000066"/>
                </a:solidFill>
                <a:latin typeface="Arial" charset="0"/>
              </a:defRPr>
            </a:lvl1pPr>
            <a:lvl2pPr algn="ctr">
              <a:defRPr sz="4000" b="1">
                <a:solidFill>
                  <a:srgbClr val="000066"/>
                </a:solidFill>
                <a:latin typeface="Arial" charset="0"/>
              </a:defRPr>
            </a:lvl2pPr>
            <a:lvl3pPr algn="ctr">
              <a:defRPr sz="4000" b="1">
                <a:solidFill>
                  <a:srgbClr val="000066"/>
                </a:solidFill>
                <a:latin typeface="Arial" charset="0"/>
              </a:defRPr>
            </a:lvl3pPr>
            <a:lvl4pPr algn="ctr">
              <a:defRPr sz="4000" b="1">
                <a:solidFill>
                  <a:srgbClr val="000066"/>
                </a:solidFill>
                <a:latin typeface="Arial" charset="0"/>
              </a:defRPr>
            </a:lvl4pPr>
            <a:lvl5pPr algn="ctr">
              <a:defRPr sz="4000" b="1">
                <a:solidFill>
                  <a:srgbClr val="000066"/>
                </a:solidFill>
                <a:latin typeface="Arial" charset="0"/>
              </a:defRPr>
            </a:lvl5pPr>
            <a:lvl6pPr marL="457200" algn="ctr" eaLnBrk="0" fontAlgn="base" hangingPunct="0">
              <a:spcBef>
                <a:spcPct val="0"/>
              </a:spcBef>
              <a:spcAft>
                <a:spcPct val="0"/>
              </a:spcAft>
              <a:defRPr sz="4000" b="1">
                <a:solidFill>
                  <a:srgbClr val="000066"/>
                </a:solidFill>
                <a:latin typeface="Arial" charset="0"/>
              </a:defRPr>
            </a:lvl6pPr>
            <a:lvl7pPr marL="914400" algn="ctr" eaLnBrk="0" fontAlgn="base" hangingPunct="0">
              <a:spcBef>
                <a:spcPct val="0"/>
              </a:spcBef>
              <a:spcAft>
                <a:spcPct val="0"/>
              </a:spcAft>
              <a:defRPr sz="4000" b="1">
                <a:solidFill>
                  <a:srgbClr val="000066"/>
                </a:solidFill>
                <a:latin typeface="Arial" charset="0"/>
              </a:defRPr>
            </a:lvl7pPr>
            <a:lvl8pPr marL="1371600" algn="ctr" eaLnBrk="0" fontAlgn="base" hangingPunct="0">
              <a:spcBef>
                <a:spcPct val="0"/>
              </a:spcBef>
              <a:spcAft>
                <a:spcPct val="0"/>
              </a:spcAft>
              <a:defRPr sz="4000" b="1">
                <a:solidFill>
                  <a:srgbClr val="000066"/>
                </a:solidFill>
                <a:latin typeface="Arial" charset="0"/>
              </a:defRPr>
            </a:lvl8pPr>
            <a:lvl9pPr marL="1828800" algn="ctr" eaLnBrk="0" fontAlgn="base" hangingPunct="0">
              <a:spcBef>
                <a:spcPct val="0"/>
              </a:spcBef>
              <a:spcAft>
                <a:spcPct val="0"/>
              </a:spcAft>
              <a:defRPr sz="4000" b="1">
                <a:solidFill>
                  <a:srgbClr val="000066"/>
                </a:solidFill>
                <a:latin typeface="Arial" charset="0"/>
              </a:defRPr>
            </a:lvl9pPr>
          </a:lstStyle>
          <a:p>
            <a:pPr eaLnBrk="1" hangingPunct="1"/>
            <a:r>
              <a:rPr lang="en-US" altLang="en-US"/>
              <a:t>Review Unit 12 Objectives</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747">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74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Rectangle 3"/>
          <p:cNvSpPr>
            <a:spLocks noGrp="1" noChangeArrowheads="1"/>
          </p:cNvSpPr>
          <p:nvPr>
            <p:ph type="body" idx="1"/>
          </p:nvPr>
        </p:nvSpPr>
        <p:spPr>
          <a:xfrm>
            <a:off x="0" y="776288"/>
            <a:ext cx="9144000" cy="5754687"/>
          </a:xfrm>
        </p:spPr>
        <p:txBody>
          <a:bodyPr/>
          <a:lstStyle/>
          <a:p>
            <a:pPr algn="ctr" eaLnBrk="1" hangingPunct="1">
              <a:spcAft>
                <a:spcPct val="50000"/>
              </a:spcAft>
              <a:buFontTx/>
              <a:buNone/>
            </a:pPr>
            <a:r>
              <a:rPr lang="en-US" altLang="en-US" sz="4000" b="1" smtClean="0">
                <a:solidFill>
                  <a:srgbClr val="000066"/>
                </a:solidFill>
              </a:rPr>
              <a:t>Standard</a:t>
            </a:r>
            <a:r>
              <a:rPr lang="en-US" altLang="en-US" sz="4400" smtClean="0"/>
              <a:t> </a:t>
            </a:r>
          </a:p>
          <a:p>
            <a:pPr eaLnBrk="1" hangingPunct="1">
              <a:spcAft>
                <a:spcPct val="50000"/>
              </a:spcAft>
              <a:buFontTx/>
              <a:buNone/>
            </a:pPr>
            <a:r>
              <a:rPr lang="en-US" altLang="en-US" sz="3600" smtClean="0"/>
              <a:t>     Input current and expected conditions</a:t>
            </a:r>
            <a:r>
              <a:rPr lang="en-US" altLang="en-US" sz="2400" smtClean="0"/>
              <a:t> </a:t>
            </a:r>
          </a:p>
          <a:p>
            <a:pPr lvl="3" eaLnBrk="1" hangingPunct="1">
              <a:lnSpc>
                <a:spcPct val="70000"/>
              </a:lnSpc>
              <a:spcAft>
                <a:spcPct val="50000"/>
              </a:spcAft>
            </a:pPr>
            <a:r>
              <a:rPr lang="en-US" altLang="en-US" sz="2800" b="0" smtClean="0">
                <a:solidFill>
                  <a:schemeClr val="tx1"/>
                </a:solidFill>
                <a:latin typeface="Arial" charset="0"/>
              </a:rPr>
              <a:t>RH </a:t>
            </a:r>
          </a:p>
          <a:p>
            <a:pPr lvl="3" eaLnBrk="1" hangingPunct="1">
              <a:lnSpc>
                <a:spcPct val="70000"/>
              </a:lnSpc>
              <a:spcAft>
                <a:spcPct val="50000"/>
              </a:spcAft>
            </a:pPr>
            <a:r>
              <a:rPr lang="en-US" altLang="en-US" sz="2800" b="0" smtClean="0">
                <a:solidFill>
                  <a:schemeClr val="tx1"/>
                </a:solidFill>
                <a:latin typeface="Arial" charset="0"/>
              </a:rPr>
              <a:t>Fuel type</a:t>
            </a:r>
          </a:p>
          <a:p>
            <a:pPr lvl="3" eaLnBrk="1" hangingPunct="1">
              <a:lnSpc>
                <a:spcPct val="70000"/>
              </a:lnSpc>
              <a:spcAft>
                <a:spcPct val="50000"/>
              </a:spcAft>
            </a:pPr>
            <a:r>
              <a:rPr lang="en-US" altLang="en-US" sz="2800" b="0" smtClean="0">
                <a:solidFill>
                  <a:schemeClr val="tx1"/>
                </a:solidFill>
                <a:latin typeface="Arial" charset="0"/>
              </a:rPr>
              <a:t>EWS </a:t>
            </a:r>
          </a:p>
          <a:p>
            <a:pPr lvl="3" eaLnBrk="1" hangingPunct="1">
              <a:lnSpc>
                <a:spcPct val="70000"/>
              </a:lnSpc>
              <a:spcAft>
                <a:spcPct val="50000"/>
              </a:spcAft>
            </a:pPr>
            <a:r>
              <a:rPr lang="en-US" altLang="en-US" sz="2800" b="0" smtClean="0">
                <a:solidFill>
                  <a:schemeClr val="tx1"/>
                </a:solidFill>
                <a:latin typeface="Arial" charset="0"/>
              </a:rPr>
              <a:t>Predict the ROS-ratio</a:t>
            </a:r>
            <a:r>
              <a:rPr lang="en-US" altLang="en-US" sz="1600" b="0" smtClean="0">
                <a:latin typeface="Arial" charset="0"/>
              </a:rPr>
              <a:t> </a:t>
            </a:r>
          </a:p>
          <a:p>
            <a:pPr eaLnBrk="1" hangingPunct="1">
              <a:spcAft>
                <a:spcPct val="50000"/>
              </a:spcAft>
              <a:buFontTx/>
              <a:buNone/>
            </a:pPr>
            <a:r>
              <a:rPr lang="en-US" altLang="en-US" i="1" smtClean="0"/>
              <a:t>   </a:t>
            </a:r>
            <a:r>
              <a:rPr lang="en-US" altLang="en-US" sz="2800" i="1" smtClean="0"/>
              <a:t>Prompts the consideration of all the dominant factors and indicates the degree of potential danger.</a:t>
            </a:r>
            <a:endParaRPr lang="en-US" altLang="en-US" sz="2800" smtClean="0"/>
          </a:p>
        </p:txBody>
      </p:sp>
    </p:spTree>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6"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6" charset="-128"/>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8322</TotalTime>
  <Words>6122</Words>
  <Application>Microsoft Office PowerPoint</Application>
  <PresentationFormat>On-screen Show (4:3)</PresentationFormat>
  <Paragraphs>2679</Paragraphs>
  <Slides>81</Slides>
  <Notes>81</Notes>
  <HiddenSlides>0</HiddenSlides>
  <MMClips>8</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81</vt:i4>
      </vt:variant>
    </vt:vector>
  </HeadingPairs>
  <TitlesOfParts>
    <vt:vector size="92" baseType="lpstr">
      <vt:lpstr>Arial</vt:lpstr>
      <vt:lpstr>ＭＳ Ｐゴシック</vt:lpstr>
      <vt:lpstr>Times New Roman</vt:lpstr>
      <vt:lpstr>Stimpson</vt:lpstr>
      <vt:lpstr>Verdana</vt:lpstr>
      <vt:lpstr>Bradley Hand ITC</vt:lpstr>
      <vt:lpstr>Wingdings</vt:lpstr>
      <vt:lpstr>Arial Narrow</vt:lpstr>
      <vt:lpstr>Arial Black</vt:lpstr>
      <vt:lpstr>Jenkins v2.0</vt:lpstr>
      <vt:lpstr>Custom Design</vt:lpstr>
      <vt:lpstr>Unit 12 - Part 2 Gauging Fire Behavior &amp;  Guiding Fireline Decisions</vt:lpstr>
      <vt:lpstr>Overall FLAME Purpose</vt:lpstr>
      <vt:lpstr>PowerPoint Presentation</vt:lpstr>
      <vt:lpstr>The “Next Big Change”</vt:lpstr>
      <vt:lpstr>Method for Estimating ROS Changes in Fire Behavior will Focus on the Big-Change Factors</vt:lpstr>
      <vt:lpstr>Estimate Changes in Fire Behavior Using ROS-Ratio</vt:lpstr>
      <vt:lpstr>PowerPoint Presentation</vt:lpstr>
      <vt:lpstr>FLAME Application Progresses from One Stage to Another Based on Need</vt:lpstr>
      <vt:lpstr>PowerPoint Presentation</vt:lpstr>
      <vt:lpstr>PowerPoint Presentation</vt:lpstr>
      <vt:lpstr>PowerPoint Presentation</vt:lpstr>
      <vt:lpstr>PowerPoint Presentation</vt:lpstr>
      <vt:lpstr>PowerPoint Presentation</vt:lpstr>
      <vt:lpstr>How do changes in fuel type affect ROS and spread time?</vt:lpstr>
      <vt:lpstr>PowerPoint Presentation</vt:lpstr>
      <vt:lpstr>PowerPoint Presentation</vt:lpstr>
      <vt:lpstr>PowerPoint Presentation</vt:lpstr>
      <vt:lpstr>PowerPoint Presentation</vt:lpstr>
      <vt:lpstr>How do changes in effective wind speed affect ROS and spread time?  </vt:lpstr>
      <vt:lpstr>Wind Adjustment Table  For Topographic Location</vt:lpstr>
      <vt:lpstr>Wind Adjustments Midflame Calculations Based On Fuel Type</vt:lpstr>
      <vt:lpstr>Wind Adjustment Table  Midflame Wind Speed Adjustment </vt:lpstr>
      <vt:lpstr>Wind Variations Often Produce Very Large Changes in Fire Behavior</vt:lpstr>
      <vt:lpstr>Wind Varies Significantly  as It Flows Over Terrain</vt:lpstr>
      <vt:lpstr>PowerPoint Presentation</vt:lpstr>
      <vt:lpstr>Pocket WindWizard &amp; Real WindWizard Comparison</vt:lpstr>
      <vt:lpstr>Wind on the Fire Depends on Flame Height and Sheltering Vegetation</vt:lpstr>
      <vt:lpstr>Once you have a wind speed that fits the location of the fire in the terrain, you must adjust it to fit the wind speed at flame level.</vt:lpstr>
      <vt:lpstr>Midflame Wind that Best Fits the Fuel Type</vt:lpstr>
      <vt:lpstr>Flame-Level Wind Speed for Different Fuel Types</vt:lpstr>
      <vt:lpstr>Conversion Table  Will Do the Adjustment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Slope contribution to effective wind speed is easily handled by adding a little to the upslope wind component</vt:lpstr>
      <vt:lpstr>PowerPoint Presentation</vt:lpstr>
      <vt:lpstr>PowerPoint Presentation</vt:lpstr>
      <vt:lpstr>PowerPoint Presentation</vt:lpstr>
      <vt:lpstr>PowerPoint Presentation</vt:lpstr>
      <vt:lpstr>Your Basic FLAME Toolbox is Complete   You now have the tools for handling changes in fuel, wind, and slope…with those, you can deal with very realistic problems.  </vt:lpstr>
      <vt:lpstr>We can apply FLAME to realistic situations by combining changes in Fuel-Type and Effective Wind Speed</vt:lpstr>
      <vt:lpstr>PowerPoint Presentation</vt:lpstr>
      <vt:lpstr>PowerPoint Presentation</vt:lpstr>
      <vt:lpstr>PowerPoint Presentation</vt:lpstr>
      <vt:lpstr>PowerPoint Presentation</vt:lpstr>
      <vt:lpstr>PowerPoint Presentation</vt:lpstr>
      <vt:lpstr>PowerPoint Presentation</vt:lpstr>
      <vt:lpstr>On the fireline, always continue to observe fire behavior and updating your assessment; continually improve the accuracy of your predictions.   You can continue to extend your assessment of expected fire behavior into the future. When you see the “expected” fire behavior develop, ask what the next big change after that will be.</vt:lpstr>
      <vt:lpstr>Rough Estimates of Actual ROS Can Suggest Realistic ROS Values </vt:lpstr>
      <vt:lpstr>PowerPoint Presentation</vt:lpstr>
      <vt:lpstr>Real-World Application of FLAME to a Fatality-Case Situation  </vt:lpstr>
      <vt:lpstr>Photographs and maps are used to portray the setting and the situation involved in each case.  The weather and fire behavior information is representative but not exact in every detail. But it allows us to exercise the FLAME process on a realistic situation.   </vt:lpstr>
      <vt:lpstr>PowerPoint Presentation</vt:lpstr>
      <vt:lpstr>PowerPoint Presentation</vt:lpstr>
      <vt:lpstr>Observed Fire Behavior </vt:lpstr>
      <vt:lpstr>PowerPoint Presentation</vt:lpstr>
      <vt:lpstr>PowerPoint Presentation</vt:lpstr>
      <vt:lpstr>PowerPoint Presentation</vt:lpstr>
      <vt:lpstr>PowerPoint Presentation</vt:lpstr>
      <vt:lpstr>Implementing LCES</vt:lpstr>
      <vt:lpstr>PowerPoint Presentation</vt:lpstr>
      <vt:lpstr>Value of FLAME</vt:lpstr>
      <vt:lpstr>How do you address the possibilities? Apply FLAME to all of them</vt:lpstr>
      <vt:lpstr>When would you apply FLAME? </vt:lpstr>
      <vt:lpstr>FLAME Online</vt:lpstr>
      <vt:lpstr>Other Available Processors</vt:lpstr>
      <vt:lpstr>Appendix B  of the Fireline Handbook Puts fire behavior information in the form of tables</vt:lpstr>
      <vt:lpstr>PowerPoint Presentation</vt:lpstr>
      <vt:lpstr>Nomograms Put fire behavior information in the form of graphs.</vt:lpstr>
      <vt:lpstr>PowerPoint Presentation</vt:lpstr>
      <vt:lpstr>PowerPoint Presentation</vt:lpstr>
      <vt:lpstr>BehavePlus  Computer Based Program</vt:lpstr>
      <vt:lpstr>The inputs are similar to those used with Appendix B and Nomograms  The potential outputs are much  the same  However, there are now 40 fuel models available for BehavePlus</vt:lpstr>
      <vt:lpstr>Another Widely Used Processor</vt:lpstr>
      <vt:lpstr>Comparison of Processors</vt:lpstr>
      <vt:lpstr>Review Unit 12 Objectives</vt:lpstr>
      <vt:lpstr>PowerPoint Presentation</vt:lpstr>
    </vt:vector>
  </TitlesOfParts>
  <Company>NWGC, BLM</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Media Unit</dc:creator>
  <cp:lastModifiedBy>Navarro, Robert C</cp:lastModifiedBy>
  <cp:revision>412</cp:revision>
  <dcterms:created xsi:type="dcterms:W3CDTF">2005-08-08T18:01:28Z</dcterms:created>
  <dcterms:modified xsi:type="dcterms:W3CDTF">2014-05-07T21:53:12Z</dcterms:modified>
</cp:coreProperties>
</file>