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2" r:id="rId13"/>
    <p:sldId id="268" r:id="rId14"/>
    <p:sldId id="303" r:id="rId15"/>
    <p:sldId id="269" r:id="rId16"/>
    <p:sldId id="270" r:id="rId17"/>
    <p:sldId id="271" r:id="rId18"/>
    <p:sldId id="272" r:id="rId19"/>
    <p:sldId id="310" r:id="rId20"/>
    <p:sldId id="273" r:id="rId21"/>
    <p:sldId id="275" r:id="rId22"/>
    <p:sldId id="304" r:id="rId23"/>
    <p:sldId id="276" r:id="rId24"/>
    <p:sldId id="279" r:id="rId25"/>
    <p:sldId id="277" r:id="rId26"/>
    <p:sldId id="280" r:id="rId27"/>
    <p:sldId id="309" r:id="rId28"/>
    <p:sldId id="281" r:id="rId29"/>
    <p:sldId id="278" r:id="rId30"/>
    <p:sldId id="282" r:id="rId31"/>
    <p:sldId id="306" r:id="rId32"/>
    <p:sldId id="283" r:id="rId33"/>
    <p:sldId id="305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307" r:id="rId42"/>
    <p:sldId id="308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94629" autoAdjust="0"/>
  </p:normalViewPr>
  <p:slideViewPr>
    <p:cSldViewPr showGuides="1">
      <p:cViewPr varScale="1">
        <p:scale>
          <a:sx n="120" d="100"/>
          <a:sy n="120" d="100"/>
        </p:scale>
        <p:origin x="-1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9FCE3E2-3E96-4CD2-B33B-F8078A89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5F74AA9-E242-42CF-B61D-D5678BDCECCC}" type="datetimeFigureOut">
              <a:rPr lang="en-US"/>
              <a:pPr>
                <a:defRPr/>
              </a:pPr>
              <a:t>5/14/2014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202CDB-2CD3-4698-8174-7C2E8E4E2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7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50BABA-0AFB-47E8-B4B2-1CC6CF05B38A}" type="slidenum">
              <a:rPr lang="en-US" altLang="en-US" sz="1200" smtClean="0"/>
              <a:pPr eaLnBrk="1" hangingPunct="1"/>
              <a:t>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D9149A-4DBB-4089-A123-ABD12CEAA433}" type="slidenum">
              <a:rPr lang="en-US" altLang="en-US" sz="1200" smtClean="0"/>
              <a:pPr eaLnBrk="1" hangingPunct="1"/>
              <a:t>20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AF6D89-9DA4-4240-B09B-37D693063072}" type="slidenum">
              <a:rPr lang="en-US" altLang="en-US" sz="1200" smtClean="0"/>
              <a:pPr eaLnBrk="1" hangingPunct="1"/>
              <a:t>24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666755A-A5BA-4668-BD50-07479758DCA1}" type="slidenum">
              <a:rPr lang="en-US" altLang="en-US" sz="1200" smtClean="0"/>
              <a:pPr eaLnBrk="1" hangingPunct="1"/>
              <a:t>27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2184F4-7D22-445D-AF58-5D60C630F888}" type="slidenum">
              <a:rPr lang="en-US" altLang="en-US" sz="1200" smtClean="0"/>
              <a:pPr eaLnBrk="1" hangingPunct="1"/>
              <a:t>31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F6A429-0C53-47DF-8052-87F205372C44}" type="slidenum">
              <a:rPr lang="en-US" altLang="en-US" sz="1200" smtClean="0"/>
              <a:pPr eaLnBrk="1" hangingPunct="1"/>
              <a:t>50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CAB1632-94D7-409B-B7BA-FCAD50C879D8}" type="slidenum">
              <a:rPr lang="en-US" altLang="en-US" sz="1200" smtClean="0"/>
              <a:pPr eaLnBrk="1" hangingPunct="1"/>
              <a:t>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988C2E-DE90-42FC-A5E3-C02328B3E18F}" type="slidenum">
              <a:rPr lang="en-US" altLang="en-US" sz="1200" smtClean="0"/>
              <a:pPr eaLnBrk="1" hangingPunct="1"/>
              <a:t>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E6437A-1868-495A-8177-794AABCD0ABA}" type="slidenum">
              <a:rPr lang="en-US" altLang="en-US" sz="1200" smtClean="0"/>
              <a:pPr eaLnBrk="1" hangingPunct="1"/>
              <a:t>15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F62567-75F9-42F5-ACEA-5E2587215AE4}" type="slidenum">
              <a:rPr lang="en-US" alt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F64BE-4B6C-48FD-A604-5DB3C3559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1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D2D34-4CD8-421A-91CB-63483B401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FA83-84D0-4E53-9067-2B615C201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E26AD-A892-46FC-ACBE-7A15778529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0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58061-66A0-401F-909C-E8D9D064F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74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D8C9B-FC3F-4165-BD3D-9F89BC5F8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87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2431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2431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627FF-59C1-42BA-854F-8B0F0BDE4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5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41B37-AF24-440B-9809-6DCB12004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8F274-E6B1-4692-8015-87CF01D04D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78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F9204-5164-4FF3-9E50-8AEA12480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06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FD805-0B92-459E-A712-25007751C1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7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87F34-5E6D-44E0-AF94-9E2E15705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66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2F1F-27D0-4DF1-95AD-5CB860817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5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0E76D-2119-42DB-842E-4FB3632D72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31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A4BD-E812-4722-9A93-628095AFBE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8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14CC9-893B-4D86-86FA-CA1A8880F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7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E98D6-77C3-4591-9392-B18428533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7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5BC02-6179-4B47-80DD-50BD63E5A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8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1406C-029B-4F40-B912-8CE4C305C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2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700BA-9368-40DA-B92E-32E721381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A8C73-D302-4B15-9A07-67F4DCEB1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1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7A6C-82F6-4E84-937C-71FDEAB2C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19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8266A-1E94-430A-86E4-F5E5027A6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A84367F0-3C33-4DD9-9580-A182A84F7279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‹#›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  <p:sp>
        <p:nvSpPr>
          <p:cNvPr id="2058" name="Text Box 10"/>
          <p:cNvSpPr txBox="1">
            <a:spLocks noChangeArrowheads="1"/>
          </p:cNvSpPr>
          <p:nvPr userDrawn="1"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DDDDDD"/>
                </a:solidFill>
              </a:rPr>
              <a:t>Unit 2</a:t>
            </a:r>
          </a:p>
        </p:txBody>
      </p:sp>
      <p:sp>
        <p:nvSpPr>
          <p:cNvPr id="2059" name="Text Box 11"/>
          <p:cNvSpPr txBox="1">
            <a:spLocks noChangeArrowheads="1"/>
          </p:cNvSpPr>
          <p:nvPr userDrawn="1"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>
                <a:solidFill>
                  <a:srgbClr val="DDDDDD"/>
                </a:solidFill>
              </a:rPr>
              <a:t>Topographic Influences on Wildland Fire Behavior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191000"/>
            <a:ext cx="190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/>
            </a:lvl1pPr>
          </a:lstStyle>
          <a:p>
            <a:pPr>
              <a:defRPr/>
            </a:pPr>
            <a:fld id="{66AD31A5-2EA2-4830-BE1A-2D005EA37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en-US" sz="1000">
                <a:solidFill>
                  <a:srgbClr val="DDDDDD"/>
                </a:solidFill>
                <a:latin typeface="Arial" charset="0"/>
              </a:rPr>
              <a:t>2-</a:t>
            </a:r>
            <a:fld id="{D0ECD251-3234-4F33-85AA-753CC23B324E}" type="slidenum">
              <a:rPr lang="en-US" sz="1000">
                <a:solidFill>
                  <a:srgbClr val="DDDDDD"/>
                </a:solidFill>
                <a:latin typeface="Arial" charset="0"/>
              </a:rPr>
              <a:pPr algn="r">
                <a:defRPr/>
              </a:pPr>
              <a:t>‹#›</a:t>
            </a:fld>
            <a:r>
              <a:rPr 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  <p:sp>
        <p:nvSpPr>
          <p:cNvPr id="2058" name="Text Box 10"/>
          <p:cNvSpPr txBox="1">
            <a:spLocks noChangeArrowheads="1"/>
          </p:cNvSpPr>
          <p:nvPr userDrawn="1"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DDDDDD"/>
                </a:solidFill>
              </a:rPr>
              <a:t>Unit 2</a:t>
            </a:r>
          </a:p>
        </p:txBody>
      </p:sp>
      <p:sp>
        <p:nvSpPr>
          <p:cNvPr id="2059" name="Text Box 11"/>
          <p:cNvSpPr txBox="1">
            <a:spLocks noChangeArrowheads="1"/>
          </p:cNvSpPr>
          <p:nvPr userDrawn="1"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DDDDDD"/>
                </a:solidFill>
              </a:rPr>
              <a:t>Topographic Influences on Wildland Fire Behavior</a:t>
            </a:r>
          </a:p>
        </p:txBody>
      </p:sp>
    </p:spTree>
    <p:extLst>
      <p:ext uri="{BB962C8B-B14F-4D97-AF65-F5344CB8AC3E}">
        <p14:creationId xmlns:p14="http://schemas.microsoft.com/office/powerpoint/2010/main" val="113605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24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Unit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2971800" cy="5334000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</a:pPr>
            <a:r>
              <a:rPr lang="en-US" altLang="en-US" sz="2800" smtClean="0"/>
              <a:t>Fires starting at base of slope often become the largest fires.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985125" y="1311275"/>
            <a:ext cx="979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55%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slope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8001000" y="3505200"/>
            <a:ext cx="979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30%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slope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8001000" y="5273675"/>
            <a:ext cx="979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0-5%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slope</a:t>
            </a:r>
          </a:p>
        </p:txBody>
      </p:sp>
      <p:pic>
        <p:nvPicPr>
          <p:cNvPr id="12298" name="Picture 10" descr="U2_sld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533400"/>
            <a:ext cx="43878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Cardinal Directions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2057400"/>
            <a:ext cx="3048000" cy="3810000"/>
          </a:xfrm>
        </p:spPr>
        <p:txBody>
          <a:bodyPr/>
          <a:lstStyle/>
          <a:p>
            <a:pPr lvl="2" eaLnBrk="1" hangingPunct="1"/>
            <a:r>
              <a:rPr lang="en-US" altLang="en-US" smtClean="0"/>
              <a:t>North</a:t>
            </a:r>
          </a:p>
          <a:p>
            <a:pPr lvl="2" eaLnBrk="1" hangingPunct="1"/>
            <a:r>
              <a:rPr lang="en-US" altLang="en-US" smtClean="0"/>
              <a:t>South</a:t>
            </a:r>
          </a:p>
          <a:p>
            <a:pPr lvl="2" eaLnBrk="1" hangingPunct="1"/>
            <a:r>
              <a:rPr lang="en-US" altLang="en-US" smtClean="0"/>
              <a:t>East</a:t>
            </a:r>
          </a:p>
          <a:p>
            <a:pPr lvl="2" eaLnBrk="1" hangingPunct="1"/>
            <a:r>
              <a:rPr lang="en-US" altLang="en-US" smtClean="0"/>
              <a:t>West</a:t>
            </a:r>
          </a:p>
          <a:p>
            <a:pPr lvl="2" eaLnBrk="1" hangingPunct="1"/>
            <a:r>
              <a:rPr lang="en-US" altLang="en-US" smtClean="0"/>
              <a:t>Northeast</a:t>
            </a:r>
          </a:p>
          <a:p>
            <a:pPr lvl="2" eaLnBrk="1" hangingPunct="1"/>
            <a:r>
              <a:rPr lang="en-US" altLang="en-US" smtClean="0"/>
              <a:t>Northwest</a:t>
            </a:r>
          </a:p>
          <a:p>
            <a:pPr lvl="2" eaLnBrk="1" hangingPunct="1"/>
            <a:r>
              <a:rPr lang="en-US" altLang="en-US" smtClean="0"/>
              <a:t>Southeast</a:t>
            </a:r>
          </a:p>
          <a:p>
            <a:pPr lvl="2" eaLnBrk="1" hangingPunct="1"/>
            <a:r>
              <a:rPr lang="en-US" altLang="en-US" smtClean="0"/>
              <a:t>Southwest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13316" name="Picture 5" descr="compa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62125"/>
            <a:ext cx="50657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6-08-S290-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bg1"/>
                </a:solidFill>
              </a:rPr>
              <a:t>Fire Occurrence by Aspect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 rot="-5400000">
            <a:off x="-287338" y="3792538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Percent of fires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098925" y="62484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Aspect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A9504340-6BDC-480C-93A6-8F1A0AE1B111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12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04800" y="549275"/>
            <a:ext cx="35052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en-US" sz="3000" b="1">
                <a:solidFill>
                  <a:srgbClr val="000066"/>
                </a:solidFill>
                <a:latin typeface="Arial" charset="0"/>
              </a:rPr>
              <a:t>Effect of Aspect on Fuel Temperature and Moisture</a:t>
            </a:r>
            <a:endParaRPr lang="en-US" altLang="en-US" sz="3000" b="1">
              <a:solidFill>
                <a:srgbClr val="000066"/>
              </a:solidFill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724400" y="609600"/>
            <a:ext cx="25908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Highest Fuel Moisture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Lowest Average Temperature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Lowest Rate of Spread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Later Curing of Fuels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Late Snow Melt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705600" y="3505200"/>
            <a:ext cx="2209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2000" b="1">
              <a:solidFill>
                <a:srgbClr val="000066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Earlier Heating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Earlier Cooling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0" y="3048000"/>
            <a:ext cx="2057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Later Heating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Later Cooling</a:t>
            </a:r>
          </a:p>
        </p:txBody>
      </p:sp>
      <p:pic>
        <p:nvPicPr>
          <p:cNvPr id="72711" name="Picture 7" descr="fuel with lin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7"/>
              </a:clrFrom>
              <a:clrTo>
                <a:srgbClr val="FA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05038"/>
            <a:ext cx="5599112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31242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Lowest Fuel Moisture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Highest Average Temperature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Highest Rate of Spread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Earlier Curing of Fuels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  <a:latin typeface="Arial" charset="0"/>
              </a:rPr>
              <a:t>Earlier Snow Melt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  <p:bldP spid="72708" grpId="0" autoUpdateAnimBg="0"/>
      <p:bldP spid="72710" grpId="0" autoUpdateAnimBg="0"/>
      <p:bldP spid="7270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010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Aspect Affects Fuel Moisture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50863" y="1038225"/>
          <a:ext cx="7897812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3" imgW="4667136" imgH="2409692" progId="Excel.Chart.8">
                  <p:embed/>
                </p:oleObj>
              </mc:Choice>
              <mc:Fallback>
                <p:oleObj name="Chart" r:id="rId3" imgW="4667136" imgH="2409692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1038225"/>
                        <a:ext cx="7897812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spect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3B1B1711-114A-4AF5-B4F1-54C81F2AD1E1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15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SC00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35000" y="228600"/>
            <a:ext cx="7848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chemeClr val="bg1"/>
                </a:solidFill>
                <a:latin typeface="Arial" charset="0"/>
              </a:rPr>
              <a:t>How Topography Can Affect the Direction and Rate of Spread of Wildland Fires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34ED3282-28A0-40FD-BE96-809E967996FD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16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lope aff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CC00"/>
                </a:solidFill>
              </a:rPr>
              <a:t>Slope affects fire behavior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743200" y="2514600"/>
            <a:ext cx="1471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FFFF"/>
                </a:solidFill>
                <a:latin typeface="Arial" charset="0"/>
              </a:rPr>
              <a:t>Fresh air</a:t>
            </a:r>
          </a:p>
        </p:txBody>
      </p:sp>
      <p:sp>
        <p:nvSpPr>
          <p:cNvPr id="18437" name="Freeform 6"/>
          <p:cNvSpPr>
            <a:spLocks/>
          </p:cNvSpPr>
          <p:nvPr/>
        </p:nvSpPr>
        <p:spPr bwMode="auto">
          <a:xfrm>
            <a:off x="3429000" y="3124200"/>
            <a:ext cx="533400" cy="609600"/>
          </a:xfrm>
          <a:custGeom>
            <a:avLst/>
            <a:gdLst>
              <a:gd name="T0" fmla="*/ 0 w 336"/>
              <a:gd name="T1" fmla="*/ 0 h 384"/>
              <a:gd name="T2" fmla="*/ 152400 w 336"/>
              <a:gd name="T3" fmla="*/ 381000 h 384"/>
              <a:gd name="T4" fmla="*/ 533400 w 336"/>
              <a:gd name="T5" fmla="*/ 60960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0"/>
                </a:moveTo>
                <a:cubicBezTo>
                  <a:pt x="20" y="88"/>
                  <a:pt x="40" y="176"/>
                  <a:pt x="96" y="240"/>
                </a:cubicBezTo>
                <a:cubicBezTo>
                  <a:pt x="152" y="304"/>
                  <a:pt x="296" y="360"/>
                  <a:pt x="336" y="384"/>
                </a:cubicBezTo>
              </a:path>
            </a:pathLst>
          </a:cu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3810000" y="3048000"/>
            <a:ext cx="533400" cy="609600"/>
          </a:xfrm>
          <a:custGeom>
            <a:avLst/>
            <a:gdLst>
              <a:gd name="T0" fmla="*/ 0 w 336"/>
              <a:gd name="T1" fmla="*/ 0 h 384"/>
              <a:gd name="T2" fmla="*/ 152400 w 336"/>
              <a:gd name="T3" fmla="*/ 381000 h 384"/>
              <a:gd name="T4" fmla="*/ 533400 w 336"/>
              <a:gd name="T5" fmla="*/ 60960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0"/>
                </a:moveTo>
                <a:cubicBezTo>
                  <a:pt x="20" y="88"/>
                  <a:pt x="40" y="176"/>
                  <a:pt x="96" y="240"/>
                </a:cubicBezTo>
                <a:cubicBezTo>
                  <a:pt x="152" y="304"/>
                  <a:pt x="296" y="360"/>
                  <a:pt x="336" y="384"/>
                </a:cubicBezTo>
              </a:path>
            </a:pathLst>
          </a:cu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>
            <a:off x="3352800" y="3581400"/>
            <a:ext cx="533400" cy="609600"/>
          </a:xfrm>
          <a:custGeom>
            <a:avLst/>
            <a:gdLst>
              <a:gd name="T0" fmla="*/ 0 w 336"/>
              <a:gd name="T1" fmla="*/ 0 h 384"/>
              <a:gd name="T2" fmla="*/ 152400 w 336"/>
              <a:gd name="T3" fmla="*/ 381000 h 384"/>
              <a:gd name="T4" fmla="*/ 533400 w 336"/>
              <a:gd name="T5" fmla="*/ 60960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0"/>
                </a:moveTo>
                <a:cubicBezTo>
                  <a:pt x="20" y="88"/>
                  <a:pt x="40" y="176"/>
                  <a:pt x="96" y="240"/>
                </a:cubicBezTo>
                <a:cubicBezTo>
                  <a:pt x="152" y="304"/>
                  <a:pt x="296" y="360"/>
                  <a:pt x="336" y="384"/>
                </a:cubicBezTo>
              </a:path>
            </a:pathLst>
          </a:cu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2667000" y="2819400"/>
            <a:ext cx="533400" cy="609600"/>
          </a:xfrm>
          <a:custGeom>
            <a:avLst/>
            <a:gdLst>
              <a:gd name="T0" fmla="*/ 0 w 336"/>
              <a:gd name="T1" fmla="*/ 0 h 384"/>
              <a:gd name="T2" fmla="*/ 152400 w 336"/>
              <a:gd name="T3" fmla="*/ 381000 h 384"/>
              <a:gd name="T4" fmla="*/ 533400 w 336"/>
              <a:gd name="T5" fmla="*/ 60960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0"/>
                </a:moveTo>
                <a:cubicBezTo>
                  <a:pt x="20" y="88"/>
                  <a:pt x="40" y="176"/>
                  <a:pt x="96" y="240"/>
                </a:cubicBezTo>
                <a:cubicBezTo>
                  <a:pt x="152" y="304"/>
                  <a:pt x="296" y="360"/>
                  <a:pt x="336" y="384"/>
                </a:cubicBezTo>
              </a:path>
            </a:pathLst>
          </a:cu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228600" y="4267200"/>
            <a:ext cx="2971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Burning chunks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Rolling down slope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2133600" y="6338888"/>
            <a:ext cx="4635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Arial" charset="0"/>
              </a:rPr>
              <a:t>Faster ignition and spread</a:t>
            </a: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3886200" y="5257800"/>
            <a:ext cx="1371600" cy="838200"/>
          </a:xfrm>
          <a:prstGeom prst="line">
            <a:avLst/>
          </a:prstGeom>
          <a:noFill/>
          <a:ln w="152400">
            <a:solidFill>
              <a:srgbClr val="CCFF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5105400" y="55626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FFFF"/>
                </a:solidFill>
                <a:latin typeface="Arial" charset="0"/>
              </a:rPr>
              <a:t>draft</a:t>
            </a:r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V="1">
            <a:off x="6248400" y="3505200"/>
            <a:ext cx="1752600" cy="1143000"/>
          </a:xfrm>
          <a:prstGeom prst="line">
            <a:avLst/>
          </a:prstGeom>
          <a:noFill/>
          <a:ln w="152400">
            <a:solidFill>
              <a:srgbClr val="FFCC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6934200" y="4267200"/>
            <a:ext cx="174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CC00"/>
                </a:solidFill>
                <a:latin typeface="Arial" charset="0"/>
              </a:rPr>
              <a:t>preheating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751B4614-1281-4C88-81D5-EADE6B7E0198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17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09563" y="5099050"/>
            <a:ext cx="4464050" cy="355600"/>
          </a:xfrm>
          <a:prstGeom prst="roundRect">
            <a:avLst/>
          </a:prstGeom>
          <a:solidFill>
            <a:srgbClr val="FFC0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 smtClean="0">
                <a:solidFill>
                  <a:srgbClr val="DDDDDD"/>
                </a:solidFill>
                <a:latin typeface="Arial" charset="0"/>
              </a:rPr>
              <a:t>2-</a:t>
            </a:r>
            <a:fld id="{698C9877-17A5-4A7B-921C-1D290F34EBE1}" type="slidenum">
              <a:rPr lang="en-US" altLang="en-US" sz="1000" smtClean="0">
                <a:solidFill>
                  <a:srgbClr val="DDDDDD"/>
                </a:solidFill>
                <a:latin typeface="Arial" charset="0"/>
              </a:rPr>
              <a:pPr algn="r" eaLnBrk="1" hangingPunct="1"/>
              <a:t>18</a:t>
            </a:fld>
            <a:r>
              <a:rPr lang="en-US" altLang="en-US" sz="1000" smtClean="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  <p:pic>
        <p:nvPicPr>
          <p:cNvPr id="4" name="Picture 3" descr="p7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81225"/>
            <a:ext cx="3397250" cy="292417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53" name="Title 6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708025"/>
          </a:xfrm>
        </p:spPr>
        <p:txBody>
          <a:bodyPr/>
          <a:lstStyle/>
          <a:p>
            <a:r>
              <a:rPr lang="en-US" altLang="en-US" smtClean="0"/>
              <a:t>Slope Effects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600200"/>
            <a:ext cx="6019800" cy="432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en-US" dirty="0">
                <a:solidFill>
                  <a:srgbClr val="3333CC">
                    <a:lumMod val="50000"/>
                  </a:srgbClr>
                </a:solidFill>
                <a:latin typeface="Verdana"/>
              </a:rPr>
              <a:t>Example:</a:t>
            </a:r>
            <a:endParaRPr lang="en-US" sz="2000" dirty="0">
              <a:solidFill>
                <a:srgbClr val="000000"/>
              </a:solidFill>
              <a:latin typeface="Verdana"/>
            </a:endParaRPr>
          </a:p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Fuel Model=#3 (Tall Grasses)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Fine Fuel Moisture=3%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Mid-flame </a:t>
            </a:r>
            <a:r>
              <a:rPr lang="en-US" sz="2000" b="1" dirty="0" err="1">
                <a:solidFill>
                  <a:srgbClr val="000000"/>
                </a:solidFill>
                <a:latin typeface="Verdana"/>
              </a:rPr>
              <a:t>windspeed</a:t>
            </a:r>
            <a:r>
              <a:rPr lang="en-US" sz="2000" b="1" dirty="0">
                <a:solidFill>
                  <a:srgbClr val="000000"/>
                </a:solidFill>
                <a:latin typeface="Verdana"/>
              </a:rPr>
              <a:t>=0 mph</a:t>
            </a:r>
          </a:p>
          <a:p>
            <a:pPr>
              <a:lnSpc>
                <a:spcPts val="3000"/>
              </a:lnSpc>
              <a:defRPr/>
            </a:pPr>
            <a:endParaRPr lang="en-US" dirty="0">
              <a:solidFill>
                <a:srgbClr val="000000"/>
              </a:solidFill>
              <a:latin typeface="Verdana"/>
            </a:endParaRPr>
          </a:p>
          <a:p>
            <a:pPr>
              <a:lnSpc>
                <a:spcPts val="3000"/>
              </a:lnSpc>
              <a:defRPr/>
            </a:pPr>
            <a:r>
              <a:rPr lang="en-US" dirty="0">
                <a:solidFill>
                  <a:srgbClr val="3333CC">
                    <a:lumMod val="50000"/>
                  </a:srgbClr>
                </a:solidFill>
                <a:latin typeface="Verdana"/>
              </a:rPr>
              <a:t>Rate of Spread/Flame Length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tabLst>
                <a:tab pos="968375" algn="l"/>
                <a:tab pos="2232025" algn="l"/>
                <a:tab pos="343217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0%	Slope =	6 </a:t>
            </a:r>
            <a:r>
              <a:rPr lang="en-US" sz="2000" b="1" dirty="0" err="1">
                <a:solidFill>
                  <a:srgbClr val="000000"/>
                </a:solidFill>
                <a:latin typeface="Verdana"/>
              </a:rPr>
              <a:t>cph</a:t>
            </a:r>
            <a:r>
              <a:rPr lang="en-US" sz="2000" b="1" dirty="0">
                <a:solidFill>
                  <a:srgbClr val="000000"/>
                </a:solidFill>
                <a:latin typeface="Verdana"/>
              </a:rPr>
              <a:t>	/3.8’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tabLst>
                <a:tab pos="968375" algn="l"/>
                <a:tab pos="2232025" algn="l"/>
                <a:tab pos="343217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30%	Slope =	26 </a:t>
            </a:r>
            <a:r>
              <a:rPr lang="en-US" sz="2000" b="1" dirty="0" err="1">
                <a:solidFill>
                  <a:srgbClr val="000000"/>
                </a:solidFill>
                <a:latin typeface="Verdana"/>
              </a:rPr>
              <a:t>cph</a:t>
            </a:r>
            <a:r>
              <a:rPr lang="en-US" sz="2000" b="1" dirty="0">
                <a:solidFill>
                  <a:srgbClr val="000000"/>
                </a:solidFill>
                <a:latin typeface="Verdana"/>
              </a:rPr>
              <a:t>	/7.3’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tabLst>
                <a:tab pos="968375" algn="l"/>
                <a:tab pos="2232025" algn="l"/>
                <a:tab pos="343217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45%	Slope =	50 </a:t>
            </a:r>
            <a:r>
              <a:rPr lang="en-US" sz="2000" b="1" dirty="0" err="1">
                <a:solidFill>
                  <a:srgbClr val="000000"/>
                </a:solidFill>
                <a:latin typeface="Verdana"/>
              </a:rPr>
              <a:t>cph</a:t>
            </a:r>
            <a:r>
              <a:rPr lang="en-US" sz="2000" b="1" dirty="0">
                <a:solidFill>
                  <a:srgbClr val="000000"/>
                </a:solidFill>
                <a:latin typeface="Verdana"/>
              </a:rPr>
              <a:t>	/9.9’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tabLst>
                <a:tab pos="968375" algn="l"/>
                <a:tab pos="2232025" algn="l"/>
                <a:tab pos="343217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60%	Slope = 	84 </a:t>
            </a:r>
            <a:r>
              <a:rPr lang="en-US" sz="2000" b="1" dirty="0" err="1">
                <a:solidFill>
                  <a:srgbClr val="000000"/>
                </a:solidFill>
                <a:latin typeface="Verdana"/>
              </a:rPr>
              <a:t>cph</a:t>
            </a:r>
            <a:r>
              <a:rPr lang="en-US" sz="2000" b="1" dirty="0">
                <a:solidFill>
                  <a:srgbClr val="000000"/>
                </a:solidFill>
                <a:latin typeface="Verdana"/>
              </a:rPr>
              <a:t>	/12.6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  <a:tabLst>
                <a:tab pos="968375" algn="l"/>
                <a:tab pos="2232025" algn="l"/>
                <a:tab pos="343217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Verdana"/>
              </a:rPr>
              <a:t> 90%	Slope =	182 </a:t>
            </a:r>
            <a:r>
              <a:rPr lang="en-US" sz="2000" b="1" dirty="0" err="1">
                <a:solidFill>
                  <a:srgbClr val="000000"/>
                </a:solidFill>
                <a:latin typeface="Verdana"/>
              </a:rPr>
              <a:t>cph</a:t>
            </a:r>
            <a:r>
              <a:rPr lang="en-US" sz="2000" b="1" dirty="0">
                <a:solidFill>
                  <a:srgbClr val="000000"/>
                </a:solidFill>
                <a:latin typeface="Verdana"/>
              </a:rPr>
              <a:t>	/17.9</a:t>
            </a:r>
          </a:p>
        </p:txBody>
      </p:sp>
      <p:sp>
        <p:nvSpPr>
          <p:cNvPr id="11" name="Oval 10"/>
          <p:cNvSpPr/>
          <p:nvPr/>
        </p:nvSpPr>
        <p:spPr>
          <a:xfrm>
            <a:off x="5638800" y="2971800"/>
            <a:ext cx="228600" cy="22860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97650" y="2309813"/>
            <a:ext cx="762000" cy="1524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88063" y="2646363"/>
            <a:ext cx="228600" cy="22860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04100" y="2293938"/>
            <a:ext cx="762000" cy="152400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80125" y="2963863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80125" y="4010025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61" name="TextBox 16"/>
          <p:cNvSpPr txBox="1">
            <a:spLocks noChangeArrowheads="1"/>
          </p:cNvSpPr>
          <p:nvPr/>
        </p:nvSpPr>
        <p:spPr bwMode="auto">
          <a:xfrm>
            <a:off x="5099050" y="5156200"/>
            <a:ext cx="3868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200" b="1" smtClean="0">
                <a:solidFill>
                  <a:srgbClr val="000000"/>
                </a:solidFill>
              </a:rPr>
              <a:t>Tables are located in the Fireline Handbook Appendix B</a:t>
            </a:r>
          </a:p>
        </p:txBody>
      </p:sp>
    </p:spTree>
    <p:extLst>
      <p:ext uri="{BB962C8B-B14F-4D97-AF65-F5344CB8AC3E}">
        <p14:creationId xmlns:p14="http://schemas.microsoft.com/office/powerpoint/2010/main" val="23687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6-10-S290-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Wedge shape fire pattern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EE054939-EB31-4C30-9E65-DDE0E16C0BA9}" type="slidenum">
              <a:rPr lang="en-US" altLang="en-US" sz="1000">
                <a:latin typeface="Arial" charset="0"/>
              </a:rPr>
              <a:pPr algn="r" eaLnBrk="1" hangingPunct="1"/>
              <a:t>19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Unit 2 Objectives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077200" cy="4495800"/>
          </a:xfrm>
        </p:spPr>
        <p:txBody>
          <a:bodyPr/>
          <a:lstStyle/>
          <a:p>
            <a:pPr marL="609600" indent="-609600" eaLnBrk="1" hangingPunct="1">
              <a:spcAft>
                <a:spcPct val="20000"/>
              </a:spcAft>
              <a:buFontTx/>
              <a:buAutoNum type="arabicPeriod"/>
            </a:pPr>
            <a:r>
              <a:rPr lang="en-US" altLang="en-US" smtClean="0"/>
              <a:t>Identify standard features on a topographic map.</a:t>
            </a:r>
          </a:p>
          <a:p>
            <a:pPr marL="609600" indent="-609600" eaLnBrk="1" hangingPunct="1">
              <a:spcAft>
                <a:spcPct val="20000"/>
              </a:spcAft>
              <a:buFontTx/>
              <a:buAutoNum type="arabicPeriod"/>
            </a:pPr>
            <a:r>
              <a:rPr lang="en-US" altLang="en-US" smtClean="0"/>
              <a:t>Describe how topography affects fuels and their availability for combustion.</a:t>
            </a:r>
          </a:p>
          <a:p>
            <a:pPr marL="609600" indent="-609600" eaLnBrk="1" hangingPunct="1">
              <a:spcAft>
                <a:spcPct val="20000"/>
              </a:spcAft>
              <a:buFontTx/>
              <a:buAutoNum type="arabicPeriod"/>
            </a:pPr>
            <a:r>
              <a:rPr lang="en-US" altLang="en-US" smtClean="0"/>
              <a:t>Describe how topography can affect the direction and rate of spread of wildland fires.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arbspt"/>
          <p:cNvPicPr>
            <a:picLocks noChangeAspect="1" noChangeArrowheads="1"/>
          </p:cNvPicPr>
          <p:nvPr/>
        </p:nvPicPr>
        <p:blipFill>
          <a:blip r:embed="rId3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Wedge Shape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2438400" y="1752600"/>
            <a:ext cx="28194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5257800" y="1676400"/>
            <a:ext cx="9906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6019800" y="1676400"/>
            <a:ext cx="2286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 flipV="1">
            <a:off x="2438400" y="3429000"/>
            <a:ext cx="3581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178EA47D-B27D-4AB7-A547-B155EFFE0503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20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2" grpId="0" animBg="1"/>
      <p:bldP spid="21513" grpId="0" animBg="1"/>
      <p:bldP spid="215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3" name="Picture 2" descr="06-11-S290-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175"/>
            <a:ext cx="44196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2" descr="06-12-S290-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7244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5" name="Rectangle 3"/>
          <p:cNvSpPr>
            <a:spLocks noChangeArrowheads="1"/>
          </p:cNvSpPr>
          <p:nvPr/>
        </p:nvSpPr>
        <p:spPr bwMode="auto">
          <a:xfrm>
            <a:off x="0" y="9906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/>
              <a:t>Slope </a:t>
            </a:r>
            <a:br>
              <a:rPr lang="en-US" altLang="en-US"/>
            </a:br>
            <a:r>
              <a:rPr lang="en-US" altLang="en-US"/>
              <a:t>Reversal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6-11-S290-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Slope Reversal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543B7A0C-C6A7-485F-9426-726CB246BF05}" type="slidenum">
              <a:rPr lang="en-US" altLang="en-US" sz="1000">
                <a:latin typeface="Arial" charset="0"/>
              </a:rPr>
              <a:pPr algn="r" eaLnBrk="1" hangingPunct="1"/>
              <a:t>22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DSC0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5EADAB88-DE85-4A00-83E6-E31A4871EC13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23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6-12-S290-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Slope Reversal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C9F89E7F-03C1-4B86-A6D9-94AF44A5B225}" type="slidenum">
              <a:rPr lang="en-US" altLang="en-US" sz="1000">
                <a:latin typeface="Arial" charset="0"/>
              </a:rPr>
              <a:pPr algn="r" eaLnBrk="1" hangingPunct="1"/>
              <a:t>24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SC0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A9974757-BCBD-4803-ACAD-38F1F5CC41E2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25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slope_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Rectangle 3"/>
          <p:cNvSpPr>
            <a:spLocks noChangeArrowheads="1"/>
          </p:cNvSpPr>
          <p:nvPr/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/>
              <a:t>Ridges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84592A9B-C5FA-4BD4-B1D7-DA9C4DE105AB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26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9" descr="DSC0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9DA21AAD-72EE-4F2C-8C38-4160E77CE67F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cross cany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cross cany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Fires in the bottom of narrow canyons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292E4688-C6E2-41D2-928F-CBF97F1F0855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28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52600"/>
            <a:ext cx="2590800" cy="3048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Bottom of a narrow canyon</a:t>
            </a:r>
          </a:p>
        </p:txBody>
      </p:sp>
      <p:pic>
        <p:nvPicPr>
          <p:cNvPr id="28675" name="Picture 4" descr="narrow cany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2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848600" cy="3733800"/>
          </a:xfrm>
        </p:spPr>
        <p:txBody>
          <a:bodyPr/>
          <a:lstStyle/>
          <a:p>
            <a:pPr marL="609600" indent="-609600" eaLnBrk="1" hangingPunct="1">
              <a:spcAft>
                <a:spcPct val="20000"/>
              </a:spcAft>
              <a:buFontTx/>
              <a:buNone/>
            </a:pPr>
            <a:r>
              <a:rPr lang="en-US" altLang="en-US" smtClean="0"/>
              <a:t>4.	Describe how changes in fuel and topography can provide full and partial barriers to the spread of wildland fires.</a:t>
            </a:r>
          </a:p>
          <a:p>
            <a:pPr marL="609600" indent="-609600" eaLnBrk="1" hangingPunct="1">
              <a:spcAft>
                <a:spcPct val="20000"/>
              </a:spcAft>
              <a:buFontTx/>
              <a:buNone/>
            </a:pPr>
            <a:r>
              <a:rPr lang="en-US" altLang="en-US" smtClean="0"/>
              <a:t>5.	Describe how slope percent can be determined or estimated in the field.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/>
              <a:t>Unit 2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altLang="en-US" smtClean="0"/>
              <a:t>Stable Air Conditions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71800"/>
            <a:ext cx="7772400" cy="2667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 smtClean="0"/>
              <a:t>Narrow canyons easily allow for stable air mass, such as an inversion to form.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mo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1345209E-88B3-4BA3-849B-FB06114DAD21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31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r>
              <a:rPr lang="en-US" altLang="en-US" smtClean="0"/>
              <a:t>Air flow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 smtClean="0"/>
              <a:t>Surface winds will usually be shaped by the canyon, following the canyon’s direction, forming eddies and strong upslope currents at its sharp bends.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6-14-S290-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Intersecting Drainages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C4ECC9E7-5AE0-4DA7-8E15-4CACFB7DDE76}" type="slidenum">
              <a:rPr lang="en-US" altLang="en-US" sz="1000">
                <a:latin typeface="Arial" charset="0"/>
              </a:rPr>
              <a:pPr algn="r" eaLnBrk="1" hangingPunct="1"/>
              <a:t>33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DSC0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14400"/>
          </a:xfrm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Intersecting Drainages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489CC599-3A7F-425C-87FD-417072AFD665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34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ox &amp; chimn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447800"/>
            <a:ext cx="92583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box &amp; chimne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447800"/>
            <a:ext cx="92583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Chimney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Chimney Effect Conditions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543800" cy="4419600"/>
          </a:xfrm>
        </p:spPr>
        <p:txBody>
          <a:bodyPr/>
          <a:lstStyle/>
          <a:p>
            <a:pPr eaLnBrk="1" hangingPunct="1">
              <a:spcAft>
                <a:spcPct val="45000"/>
              </a:spcAft>
            </a:pPr>
            <a:r>
              <a:rPr lang="en-US" altLang="en-US" smtClean="0"/>
              <a:t>Unstable air conditions causing a convection current through the canyon.</a:t>
            </a:r>
          </a:p>
          <a:p>
            <a:pPr eaLnBrk="1" hangingPunct="1">
              <a:spcAft>
                <a:spcPct val="45000"/>
              </a:spcAft>
            </a:pPr>
            <a:r>
              <a:rPr lang="en-US" altLang="en-US" smtClean="0"/>
              <a:t>Air drawn in at the base to support convection currents.</a:t>
            </a:r>
          </a:p>
          <a:p>
            <a:pPr eaLnBrk="1" hangingPunct="1">
              <a:spcAft>
                <a:spcPct val="45000"/>
              </a:spcAft>
            </a:pPr>
            <a:r>
              <a:rPr lang="en-US" altLang="en-US" smtClean="0"/>
              <a:t>Available fuel to support rapid burnout.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81000" y="152400"/>
            <a:ext cx="83820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000" b="1">
                <a:solidFill>
                  <a:schemeClr val="bg1"/>
                </a:solidFill>
                <a:latin typeface="Arial" charset="0"/>
              </a:rPr>
              <a:t>How Changes in Fuel and Topography Can Provide Full and Partial Barriers to the Spread of Wildland Fires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57BB985B-4655-4901-B5F0-A1364192D186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37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Barrier Definition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200400"/>
            <a:ext cx="8001000" cy="2590800"/>
          </a:xfrm>
        </p:spPr>
        <p:txBody>
          <a:bodyPr/>
          <a:lstStyle/>
          <a:p>
            <a:pPr marL="282575" indent="-282575" eaLnBrk="1" hangingPunct="1">
              <a:lnSpc>
                <a:spcPct val="90000"/>
              </a:lnSpc>
              <a:spcAft>
                <a:spcPct val="10000"/>
              </a:spcAft>
              <a:buFontTx/>
              <a:buNone/>
            </a:pPr>
            <a:endParaRPr lang="en-US" altLang="en-US" sz="2800" smtClean="0"/>
          </a:p>
          <a:p>
            <a:pPr marL="282575" indent="-282575"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altLang="en-US" sz="2800" smtClean="0"/>
              <a:t>Barriers are natural or artificial.</a:t>
            </a:r>
          </a:p>
          <a:p>
            <a:pPr marL="282575" indent="-282575"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altLang="en-US" sz="2800" smtClean="0"/>
              <a:t>Limit the direction of spread.</a:t>
            </a:r>
          </a:p>
          <a:p>
            <a:pPr marL="282575" indent="-282575"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altLang="en-US" sz="2800" smtClean="0"/>
              <a:t>Can provide opportunities for control.</a:t>
            </a:r>
          </a:p>
          <a:p>
            <a:pPr marL="282575" indent="-282575" eaLnBrk="1" hangingPunct="1">
              <a:lnSpc>
                <a:spcPct val="90000"/>
              </a:lnSpc>
              <a:spcAft>
                <a:spcPct val="10000"/>
              </a:spcAft>
            </a:pPr>
            <a:r>
              <a:rPr lang="en-US" altLang="en-US" sz="2800" smtClean="0"/>
              <a:t>Barriers may not reduce spotting potential.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57200" y="1600200"/>
            <a:ext cx="8077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</a:rPr>
              <a:t>A barrier is any obstruction to the spread of fire. Typically an area or strip devoid of combustible fuel.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5867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bg1"/>
                </a:solidFill>
              </a:rPr>
              <a:t>Barriers to Fire Spread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46" name="Picture 2" descr="S2"/>
          <p:cNvPicPr>
            <a:picLocks noChangeAspect="1" noChangeArrowheads="1"/>
          </p:cNvPicPr>
          <p:nvPr/>
        </p:nvPicPr>
        <p:blipFill>
          <a:blip r:embed="rId3">
            <a:lum bright="-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6838"/>
            <a:ext cx="4954588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224588" y="3700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99188" y="2560638"/>
            <a:ext cx="58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073400" y="3895725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B</a:t>
            </a: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06750" y="49704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C</a:t>
            </a: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102225" y="4171950"/>
            <a:ext cx="39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D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682875" y="3311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914650" y="1020763"/>
            <a:ext cx="45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F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257675" y="958850"/>
            <a:ext cx="55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G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194300" y="28749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H</a:t>
            </a: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902200" y="2151063"/>
            <a:ext cx="33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I</a:t>
            </a: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endParaRPr lang="en-US" altLang="en-US" sz="1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184650" y="187801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.</a:t>
            </a:r>
            <a:r>
              <a:rPr lang="en-US" altLang="en-US" sz="1400" b="1">
                <a:solidFill>
                  <a:schemeClr val="tx2"/>
                </a:solidFill>
                <a:latin typeface="Arial" charset="0"/>
              </a:rPr>
              <a:t>J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CFDE1E9F-81CC-467B-BDEA-56C7641EBC1B}" type="slidenum">
              <a:rPr lang="en-US" altLang="en-US" sz="1000">
                <a:latin typeface="Arial" charset="0"/>
              </a:rPr>
              <a:pPr algn="r" eaLnBrk="1" hangingPunct="1"/>
              <a:t>4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altLang="en-US" smtClean="0"/>
              <a:t>Partial Barriers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71800"/>
            <a:ext cx="7772400" cy="2057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 smtClean="0"/>
              <a:t>A change in fuel conditions may offer only a partial barrier by slowing the spread of fire.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r>
              <a:rPr lang="en-US" altLang="en-US" smtClean="0"/>
              <a:t>Exercise #2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 descr="meadow ba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3200" smtClean="0"/>
              <a:t>Is this a good barrier </a:t>
            </a:r>
            <a:br>
              <a:rPr lang="en-US" altLang="en-US" sz="3200" smtClean="0"/>
            </a:br>
            <a:r>
              <a:rPr lang="en-US" altLang="en-US" sz="3200" smtClean="0"/>
              <a:t>to fire spread?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1305DB61-13C3-4FA3-BB47-2E20C5888132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42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parse vege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6858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sz="3200" smtClean="0"/>
              <a:t>Is this a good barrier to fire spread?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203BAB9F-157B-433B-A5A8-CA782825562D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43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ridgetop ba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6858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sz="3200" smtClean="0"/>
              <a:t>Is this a good barrier to fire spread?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078F880F-327B-41C6-A737-8AFA454E6D64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44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construc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200" smtClean="0"/>
              <a:t>Is this a good barrier to fire spread?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B87156AF-A42C-4A7D-9517-69FE766F31CC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45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ro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200" smtClean="0"/>
              <a:t>Is this a good barrier to fire spread?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FB54038A-A676-4355-920A-BFD85487DBC3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46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urb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200" smtClean="0"/>
              <a:t>Is this a good barrier to fire spread?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7D9C3838-F815-45D2-89A1-EEE82A73534A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47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00045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876800" y="609600"/>
            <a:ext cx="3810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>
                <a:latin typeface="Arial" charset="0"/>
              </a:rPr>
              <a:t>How Slope Percent Can Be Determined or Estimated in the Field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CD043845-63E0-445E-816A-357EF393997F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48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ChangeArrowheads="1"/>
          </p:cNvSpPr>
          <p:nvPr/>
        </p:nvSpPr>
        <p:spPr bwMode="auto">
          <a:xfrm>
            <a:off x="457200" y="1143000"/>
            <a:ext cx="82296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mtClean="0"/>
              <a:t>% Slope vs. Degrees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914400" y="1600200"/>
            <a:ext cx="370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b="1">
                <a:latin typeface="Arial" charset="0"/>
              </a:rPr>
              <a:t>Percent slope = 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800600" y="1374775"/>
            <a:ext cx="1149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b="1">
                <a:latin typeface="Arial" charset="0"/>
              </a:rPr>
              <a:t>Rise</a:t>
            </a:r>
          </a:p>
          <a:p>
            <a:r>
              <a:rPr lang="en-US" altLang="en-US" sz="3600" b="1">
                <a:latin typeface="Arial" charset="0"/>
              </a:rPr>
              <a:t>Run</a:t>
            </a: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648200" y="2074863"/>
            <a:ext cx="1352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4837113" y="5184775"/>
            <a:ext cx="2490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rot="5400000">
            <a:off x="6350794" y="4248944"/>
            <a:ext cx="1906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589588" y="518795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latin typeface="Arial" charset="0"/>
              </a:rPr>
              <a:t>1 foot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 rot="-5400000">
            <a:off x="7227094" y="4217194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latin typeface="Arial" charset="0"/>
              </a:rPr>
              <a:t>1 foot</a:t>
            </a:r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4645025" y="2895600"/>
            <a:ext cx="3132138" cy="2398713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 rot="-2332072">
            <a:off x="5664200" y="3733800"/>
            <a:ext cx="96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>
                <a:latin typeface="Arial" charset="0"/>
              </a:rPr>
              <a:t>45</a:t>
            </a:r>
            <a:r>
              <a:rPr lang="en-US" altLang="en-US" b="1" baseline="30000">
                <a:latin typeface="Arial" charset="0"/>
              </a:rPr>
              <a:t>o</a:t>
            </a:r>
            <a:endParaRPr lang="en-US" altLang="en-US" b="1">
              <a:latin typeface="Arial" charset="0"/>
            </a:endParaRPr>
          </a:p>
          <a:p>
            <a:pPr algn="ctr"/>
            <a:r>
              <a:rPr lang="en-US" altLang="en-US" b="1">
                <a:latin typeface="Arial" charset="0"/>
              </a:rPr>
              <a:t>100%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6302375" y="1770063"/>
            <a:ext cx="1377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b="1">
                <a:latin typeface="Arial" charset="0"/>
              </a:rPr>
              <a:t>X 100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5635625" y="5429250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latin typeface="Arial" charset="0"/>
              </a:rPr>
              <a:t>RUN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 rot="-5400000">
            <a:off x="7614444" y="4196557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>
                <a:latin typeface="Arial" charset="0"/>
              </a:rPr>
              <a:t>RISE</a:t>
            </a:r>
          </a:p>
        </p:txBody>
      </p:sp>
      <p:pic>
        <p:nvPicPr>
          <p:cNvPr id="45072" name="Picture 17" descr="Slope_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78225"/>
            <a:ext cx="38100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utoUpdateAnimBg="0"/>
      <p:bldP spid="49158" grpId="0" autoUpdateAnimBg="0"/>
      <p:bldP spid="49159" grpId="0" animBg="1"/>
      <p:bldP spid="49160" grpId="0" animBg="1"/>
      <p:bldP spid="49161" grpId="0" animBg="1"/>
      <p:bldP spid="49162" grpId="0" autoUpdateAnimBg="0"/>
      <p:bldP spid="49163" grpId="0" autoUpdateAnimBg="0"/>
      <p:bldP spid="49164" grpId="0" animBg="1"/>
      <p:bldP spid="49165" grpId="0" autoUpdateAnimBg="0"/>
      <p:bldP spid="49166" grpId="0" autoUpdateAnimBg="0"/>
      <p:bldP spid="49167" grpId="0" autoUpdateAnimBg="0"/>
      <p:bldP spid="4916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44" name="Picture 4" descr="S3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73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025650" y="3705225"/>
            <a:ext cx="862013" cy="1762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54075" y="3560763"/>
            <a:ext cx="433388" cy="2238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144713" y="4232275"/>
            <a:ext cx="933450" cy="185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443288" y="4000500"/>
            <a:ext cx="1004887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783013" y="3117850"/>
            <a:ext cx="1047750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963738" y="5076825"/>
            <a:ext cx="952500" cy="209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3911600" y="5443538"/>
            <a:ext cx="928688" cy="185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373188" y="6119813"/>
            <a:ext cx="681037" cy="1762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439738" y="5370513"/>
            <a:ext cx="966787" cy="185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3509963" y="1052513"/>
            <a:ext cx="8763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838200" y="2057400"/>
            <a:ext cx="8382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 rot="-2006392">
            <a:off x="2646363" y="1069975"/>
            <a:ext cx="614362" cy="150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5" name="Text Box 18"/>
          <p:cNvSpPr txBox="1">
            <a:spLocks noChangeArrowheads="1"/>
          </p:cNvSpPr>
          <p:nvPr/>
        </p:nvSpPr>
        <p:spPr bwMode="auto">
          <a:xfrm>
            <a:off x="5257800" y="152400"/>
            <a:ext cx="3570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Match these features to the boxes on map:</a:t>
            </a:r>
          </a:p>
        </p:txBody>
      </p:sp>
      <p:sp>
        <p:nvSpPr>
          <p:cNvPr id="7186" name="Text Box 19"/>
          <p:cNvSpPr txBox="1">
            <a:spLocks noChangeArrowheads="1"/>
          </p:cNvSpPr>
          <p:nvPr/>
        </p:nvSpPr>
        <p:spPr bwMode="auto">
          <a:xfrm>
            <a:off x="5334000" y="1066800"/>
            <a:ext cx="3452813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Contour Line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Elevation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East Aspect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North Aspect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South Aspect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West Aspect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Canyon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Barrier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Box Canyon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Mountain Peak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Intersecting Drainage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Ridge</a:t>
            </a:r>
          </a:p>
        </p:txBody>
      </p:sp>
      <p:sp>
        <p:nvSpPr>
          <p:cNvPr id="7187" name="Text Box 20"/>
          <p:cNvSpPr txBox="1">
            <a:spLocks noChangeArrowheads="1"/>
          </p:cNvSpPr>
          <p:nvPr/>
        </p:nvSpPr>
        <p:spPr bwMode="auto">
          <a:xfrm>
            <a:off x="288925" y="39688"/>
            <a:ext cx="4076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Topographic Map Features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0B685E0B-8C95-41B0-9B47-D0089E7480A9}" type="slidenum">
              <a:rPr lang="en-US" altLang="en-US" sz="1000">
                <a:latin typeface="Arial" charset="0"/>
              </a:rPr>
              <a:pPr algn="r" eaLnBrk="1" hangingPunct="1"/>
              <a:t>5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2"/>
          <p:cNvSpPr>
            <a:spLocks noChangeArrowheads="1"/>
          </p:cNvSpPr>
          <p:nvPr/>
        </p:nvSpPr>
        <p:spPr bwMode="auto">
          <a:xfrm>
            <a:off x="685800" y="457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1pPr>
            <a:lvl2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eaLnBrk="0" hangingPunct="0"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/>
              <a:t>Slope Meter</a:t>
            </a:r>
          </a:p>
        </p:txBody>
      </p:sp>
      <p:pic>
        <p:nvPicPr>
          <p:cNvPr id="46088" name="Picture 8" descr="slope-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>
            <a:fillRect/>
          </a:stretch>
        </p:blipFill>
        <p:spPr bwMode="auto">
          <a:xfrm>
            <a:off x="433388" y="1123950"/>
            <a:ext cx="8277225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Review Unit 2 Objectives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153400" cy="4495800"/>
          </a:xfrm>
        </p:spPr>
        <p:txBody>
          <a:bodyPr/>
          <a:lstStyle/>
          <a:p>
            <a:pPr marL="609600" indent="-609600" eaLnBrk="1" hangingPunct="1">
              <a:spcAft>
                <a:spcPct val="20000"/>
              </a:spcAft>
              <a:buFontTx/>
              <a:buAutoNum type="arabicPeriod"/>
            </a:pPr>
            <a:r>
              <a:rPr lang="en-US" altLang="en-US" smtClean="0"/>
              <a:t>Identify standard features on a topographic map.</a:t>
            </a:r>
          </a:p>
          <a:p>
            <a:pPr marL="609600" indent="-609600" eaLnBrk="1" hangingPunct="1">
              <a:spcAft>
                <a:spcPct val="20000"/>
              </a:spcAft>
              <a:buFontTx/>
              <a:buAutoNum type="arabicPeriod"/>
            </a:pPr>
            <a:r>
              <a:rPr lang="en-US" altLang="en-US" smtClean="0"/>
              <a:t>Describe how topography affects fuels and their availability for combustion.</a:t>
            </a:r>
          </a:p>
          <a:p>
            <a:pPr marL="609600" indent="-609600" eaLnBrk="1" hangingPunct="1">
              <a:spcAft>
                <a:spcPct val="20000"/>
              </a:spcAft>
              <a:buFontTx/>
              <a:buAutoNum type="arabicPeriod"/>
            </a:pPr>
            <a:r>
              <a:rPr lang="en-US" altLang="en-US" smtClean="0"/>
              <a:t>Describe how topography can affect the direction and rate of spread of wildland fires.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Review Unit 2 Objectives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8077200" cy="3581400"/>
          </a:xfrm>
        </p:spPr>
        <p:txBody>
          <a:bodyPr/>
          <a:lstStyle/>
          <a:p>
            <a:pPr marL="609600" indent="-609600" eaLnBrk="1" hangingPunct="1">
              <a:spcAft>
                <a:spcPct val="20000"/>
              </a:spcAft>
              <a:buFontTx/>
              <a:buNone/>
            </a:pPr>
            <a:r>
              <a:rPr lang="en-US" altLang="en-US" smtClean="0"/>
              <a:t>4.	Describe how changes in fuel and topography can provide full and partial barriers to the spread of wildland fires.</a:t>
            </a:r>
          </a:p>
          <a:p>
            <a:pPr marL="609600" indent="-609600" eaLnBrk="1" hangingPunct="1">
              <a:spcAft>
                <a:spcPct val="20000"/>
              </a:spcAft>
              <a:buFontTx/>
              <a:buNone/>
            </a:pPr>
            <a:r>
              <a:rPr lang="en-US" altLang="en-US" smtClean="0"/>
              <a:t>5.	Describe how slope percent can be determined or estimated in the field.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68" name="Picture 4" descr="S3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0"/>
            <a:ext cx="50673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9"/>
          <p:cNvSpPr txBox="1">
            <a:spLocks noChangeArrowheads="1"/>
          </p:cNvSpPr>
          <p:nvPr/>
        </p:nvSpPr>
        <p:spPr bwMode="auto">
          <a:xfrm>
            <a:off x="2476500" y="39688"/>
            <a:ext cx="4076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Topographic Map Features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0B41B62E-1E68-4DD0-920D-D965162BBC6C}" type="slidenum">
              <a:rPr lang="en-US" altLang="en-US" sz="1000">
                <a:latin typeface="Arial" charset="0"/>
              </a:rPr>
              <a:pPr algn="r" eaLnBrk="1" hangingPunct="1"/>
              <a:t>6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82000" cy="2362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Topography Affects Fuels and Their Availability for Combustion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elev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28600" y="152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800" b="1">
                <a:solidFill>
                  <a:srgbClr val="000066"/>
                </a:solidFill>
                <a:latin typeface="Verdana" pitchFamily="34" charset="0"/>
              </a:rPr>
              <a:t>Elevation Above Sea Level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36525" y="5678488"/>
            <a:ext cx="145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sea level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973263" y="5181600"/>
            <a:ext cx="99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grass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236913" y="4038600"/>
            <a:ext cx="103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shrub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217988" y="2743200"/>
            <a:ext cx="111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timber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268913" y="1676400"/>
            <a:ext cx="113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tundra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124575" y="914400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snow      10,000 ft.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latin typeface="Arial" charset="0"/>
              </a:rPr>
              <a:t>2-</a:t>
            </a:r>
            <a:fld id="{0E9BDCAC-2005-4584-9F2A-07CA9ED09CC7}" type="slidenum">
              <a:rPr lang="en-US" altLang="en-US" sz="1000">
                <a:latin typeface="Arial" charset="0"/>
              </a:rPr>
              <a:pPr algn="r" eaLnBrk="1" hangingPunct="1"/>
              <a:t>8</a:t>
            </a:fld>
            <a:r>
              <a:rPr lang="en-US" altLang="en-US" sz="1000"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13318" grpId="0" autoUpdateAnimBg="0"/>
      <p:bldP spid="13319" grpId="0" autoUpdateAnimBg="0"/>
      <p:bldP spid="13320" grpId="0" autoUpdateAnimBg="0"/>
      <p:bldP spid="13321" grpId="0" autoUpdateAnimBg="0"/>
      <p:bldP spid="1332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6-05-S290-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400" b="1">
                <a:solidFill>
                  <a:schemeClr val="bg1"/>
                </a:solidFill>
                <a:latin typeface="Verdana" pitchFamily="34" charset="0"/>
              </a:rPr>
              <a:t>Fires on slope reaching 10 acres +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 rot="-5400000">
            <a:off x="550862" y="3792538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Percent of fires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770188" y="5802313"/>
            <a:ext cx="833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Arial" charset="0"/>
              </a:rPr>
              <a:t>Level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3810000" y="5743575"/>
            <a:ext cx="1101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000" b="1">
                <a:latin typeface="Arial" charset="0"/>
              </a:rPr>
              <a:t>Base of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000" b="1">
                <a:latin typeface="Arial" charset="0"/>
              </a:rPr>
              <a:t>slope</a:t>
            </a: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4924425" y="5724525"/>
            <a:ext cx="11572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000" b="1">
                <a:latin typeface="Arial" charset="0"/>
              </a:rPr>
              <a:t>Middle </a:t>
            </a:r>
            <a:br>
              <a:rPr lang="en-US" altLang="en-US" sz="2000" b="1">
                <a:latin typeface="Arial" charset="0"/>
              </a:rPr>
            </a:br>
            <a:r>
              <a:rPr lang="en-US" altLang="en-US" sz="2000" b="1">
                <a:latin typeface="Arial" charset="0"/>
              </a:rPr>
              <a:t>of slope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6132513" y="5724525"/>
            <a:ext cx="9604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000" b="1">
                <a:latin typeface="Arial" charset="0"/>
              </a:rPr>
              <a:t>Top of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000" b="1">
                <a:latin typeface="Arial" charset="0"/>
              </a:rPr>
              <a:t>slope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2-</a:t>
            </a:r>
            <a:fld id="{65ED8A60-C5CB-42FA-A00E-77077F4F5F35}" type="slidenum">
              <a:rPr lang="en-US" altLang="en-US" sz="1000">
                <a:solidFill>
                  <a:srgbClr val="DDDDDD"/>
                </a:solidFill>
                <a:latin typeface="Arial" charset="0"/>
              </a:rPr>
              <a:pPr algn="r" eaLnBrk="1" hangingPunct="1"/>
              <a:t>9</a:t>
            </a:fld>
            <a:r>
              <a:rPr lang="en-US" altLang="en-US" sz="1000">
                <a:solidFill>
                  <a:srgbClr val="DDDDDD"/>
                </a:solidFill>
                <a:latin typeface="Arial" charset="0"/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671</Words>
  <Application>Microsoft Office PowerPoint</Application>
  <PresentationFormat>On-screen Show (4:3)</PresentationFormat>
  <Paragraphs>203</Paragraphs>
  <Slides>52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Default Design</vt:lpstr>
      <vt:lpstr>1_Default Design</vt:lpstr>
      <vt:lpstr>Chart</vt:lpstr>
      <vt:lpstr>Unit 2</vt:lpstr>
      <vt:lpstr>Unit 2 Objectives</vt:lpstr>
      <vt:lpstr>PowerPoint Presentation</vt:lpstr>
      <vt:lpstr>PowerPoint Presentation</vt:lpstr>
      <vt:lpstr>PowerPoint Presentation</vt:lpstr>
      <vt:lpstr>PowerPoint Presentation</vt:lpstr>
      <vt:lpstr>How Topography Affects Fuels and Their Availability for Combustion</vt:lpstr>
      <vt:lpstr>PowerPoint Presentation</vt:lpstr>
      <vt:lpstr>PowerPoint Presentation</vt:lpstr>
      <vt:lpstr>Fires starting at base of slope often become the largest fires.</vt:lpstr>
      <vt:lpstr>Cardinal Directions</vt:lpstr>
      <vt:lpstr>Fire Occurrence by Aspect</vt:lpstr>
      <vt:lpstr>PowerPoint Presentation</vt:lpstr>
      <vt:lpstr>Aspect Affects Fuel Moisture</vt:lpstr>
      <vt:lpstr>PowerPoint Presentation</vt:lpstr>
      <vt:lpstr>PowerPoint Presentation</vt:lpstr>
      <vt:lpstr>Slope affects fire behavior</vt:lpstr>
      <vt:lpstr>Slope Effects</vt:lpstr>
      <vt:lpstr>Wedge shape fire pattern</vt:lpstr>
      <vt:lpstr>Wedge Shape</vt:lpstr>
      <vt:lpstr>PowerPoint Presentation</vt:lpstr>
      <vt:lpstr>Slope Reversal</vt:lpstr>
      <vt:lpstr>PowerPoint Presentation</vt:lpstr>
      <vt:lpstr>Slope Reversal</vt:lpstr>
      <vt:lpstr>PowerPoint Presentation</vt:lpstr>
      <vt:lpstr>PowerPoint Presentation</vt:lpstr>
      <vt:lpstr>PowerPoint Presentation</vt:lpstr>
      <vt:lpstr>Fires in the bottom of narrow canyons</vt:lpstr>
      <vt:lpstr>Bottom of a narrow canyon</vt:lpstr>
      <vt:lpstr>Stable Air Conditions</vt:lpstr>
      <vt:lpstr>PowerPoint Presentation</vt:lpstr>
      <vt:lpstr>Air flow</vt:lpstr>
      <vt:lpstr>Intersecting Drainages</vt:lpstr>
      <vt:lpstr>Intersecting Drainages</vt:lpstr>
      <vt:lpstr>Chimney Effect</vt:lpstr>
      <vt:lpstr>Chimney Effect Conditions</vt:lpstr>
      <vt:lpstr>PowerPoint Presentation</vt:lpstr>
      <vt:lpstr>Barrier Definition</vt:lpstr>
      <vt:lpstr>Barriers to Fire Spread</vt:lpstr>
      <vt:lpstr>Partial Barriers</vt:lpstr>
      <vt:lpstr>Exercise #2</vt:lpstr>
      <vt:lpstr>Is this a good barrier  to fire spread?</vt:lpstr>
      <vt:lpstr>Is this a good barrier to fire spread?</vt:lpstr>
      <vt:lpstr>Is this a good barrier to fire spread?</vt:lpstr>
      <vt:lpstr>Is this a good barrier to fire spread?</vt:lpstr>
      <vt:lpstr>Is this a good barrier to fire spread?</vt:lpstr>
      <vt:lpstr>Is this a good barrier to fire spread?</vt:lpstr>
      <vt:lpstr>PowerPoint Presentation</vt:lpstr>
      <vt:lpstr>% Slope vs. Degrees</vt:lpstr>
      <vt:lpstr>PowerPoint Presentation</vt:lpstr>
      <vt:lpstr>Review Unit 2 Objectives</vt:lpstr>
      <vt:lpstr>Review Unit 2 Objectives</vt:lpstr>
    </vt:vector>
  </TitlesOfParts>
  <Company>BLM-NIFC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0 Introduction</dc:title>
  <dc:creator>Media Unit</dc:creator>
  <cp:lastModifiedBy>Kessler, Jon W</cp:lastModifiedBy>
  <cp:revision>75</cp:revision>
  <dcterms:created xsi:type="dcterms:W3CDTF">2003-11-06T21:05:49Z</dcterms:created>
  <dcterms:modified xsi:type="dcterms:W3CDTF">2014-05-14T21:10:54Z</dcterms:modified>
</cp:coreProperties>
</file>