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8"/>
  </p:notesMasterIdLst>
  <p:handoutMasterIdLst>
    <p:handoutMasterId r:id="rId69"/>
  </p:handoutMasterIdLst>
  <p:sldIdLst>
    <p:sldId id="256" r:id="rId3"/>
    <p:sldId id="257" r:id="rId4"/>
    <p:sldId id="323" r:id="rId5"/>
    <p:sldId id="258" r:id="rId6"/>
    <p:sldId id="324" r:id="rId7"/>
    <p:sldId id="325" r:id="rId8"/>
    <p:sldId id="259" r:id="rId9"/>
    <p:sldId id="308" r:id="rId10"/>
    <p:sldId id="260" r:id="rId11"/>
    <p:sldId id="309" r:id="rId12"/>
    <p:sldId id="312" r:id="rId13"/>
    <p:sldId id="261" r:id="rId14"/>
    <p:sldId id="310" r:id="rId15"/>
    <p:sldId id="311" r:id="rId16"/>
    <p:sldId id="313" r:id="rId17"/>
    <p:sldId id="327" r:id="rId18"/>
    <p:sldId id="263" r:id="rId19"/>
    <p:sldId id="264" r:id="rId20"/>
    <p:sldId id="265" r:id="rId21"/>
    <p:sldId id="266" r:id="rId22"/>
    <p:sldId id="314" r:id="rId23"/>
    <p:sldId id="267" r:id="rId24"/>
    <p:sldId id="269" r:id="rId25"/>
    <p:sldId id="315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316" r:id="rId42"/>
    <p:sldId id="285" r:id="rId43"/>
    <p:sldId id="317" r:id="rId44"/>
    <p:sldId id="318" r:id="rId45"/>
    <p:sldId id="287" r:id="rId46"/>
    <p:sldId id="288" r:id="rId47"/>
    <p:sldId id="290" r:id="rId48"/>
    <p:sldId id="291" r:id="rId49"/>
    <p:sldId id="293" r:id="rId50"/>
    <p:sldId id="320" r:id="rId51"/>
    <p:sldId id="321" r:id="rId52"/>
    <p:sldId id="319" r:id="rId53"/>
    <p:sldId id="294" r:id="rId54"/>
    <p:sldId id="295" r:id="rId55"/>
    <p:sldId id="296" r:id="rId56"/>
    <p:sldId id="297" r:id="rId57"/>
    <p:sldId id="298" r:id="rId58"/>
    <p:sldId id="299" r:id="rId59"/>
    <p:sldId id="307" r:id="rId60"/>
    <p:sldId id="304" r:id="rId61"/>
    <p:sldId id="305" r:id="rId62"/>
    <p:sldId id="306" r:id="rId63"/>
    <p:sldId id="301" r:id="rId64"/>
    <p:sldId id="302" r:id="rId65"/>
    <p:sldId id="303" r:id="rId66"/>
    <p:sldId id="326" r:id="rId6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CC66"/>
    <a:srgbClr val="FFFF99"/>
    <a:srgbClr val="CC3300"/>
    <a:srgbClr val="FFFF00"/>
    <a:srgbClr val="0000FF"/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07" autoAdjust="0"/>
    <p:restoredTop sz="95605" autoAdjust="0"/>
  </p:normalViewPr>
  <p:slideViewPr>
    <p:cSldViewPr showGuides="1">
      <p:cViewPr varScale="1">
        <p:scale>
          <a:sx n="119" d="100"/>
          <a:sy n="119" d="100"/>
        </p:scale>
        <p:origin x="-108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9.xml"/><Relationship Id="rId2" Type="http://schemas.openxmlformats.org/officeDocument/2006/relationships/slide" Target="slides/slide17.xml"/><Relationship Id="rId1" Type="http://schemas.openxmlformats.org/officeDocument/2006/relationships/slide" Target="slides/slide16.xml"/><Relationship Id="rId4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56BEA246-728C-4B07-B547-FCDB842035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58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EF0E823-4F88-419D-BE4C-F4E8C76BB1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9624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4DF1588-4A33-43F0-974C-B78D2CA2123A}" type="slidenum">
              <a:rPr lang="en-US" altLang="en-US" sz="1300"/>
              <a:pPr/>
              <a:t>40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ECB871E-F351-4108-8E0B-2BBD1A4C4C9A}" type="slidenum">
              <a:rPr lang="en-US" altLang="en-US" sz="1300"/>
              <a:pPr/>
              <a:t>45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C6F3229-9331-4FE5-B832-695023D716D8}" type="slidenum">
              <a:rPr lang="en-US" altLang="en-US" sz="1300"/>
              <a:pPr/>
              <a:t>46</a:t>
            </a:fld>
            <a:endParaRPr lang="en-US" altLang="en-US" sz="13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14B2051-2649-4A84-A49C-A29CA92317A2}" type="slidenum">
              <a:rPr lang="en-US" altLang="en-US" sz="1300"/>
              <a:pPr/>
              <a:t>49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9B9020-861A-402E-8691-C089C5D6132D}" type="slidenum">
              <a:rPr lang="en-US" altLang="en-US" sz="1300"/>
              <a:pPr/>
              <a:t>51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231E253-897F-4A66-AD6D-AE3CA82AC76C}" type="slidenum">
              <a:rPr lang="en-US" altLang="en-US" sz="1300"/>
              <a:pPr/>
              <a:t>52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709123-9CD4-4B5F-B48B-18CE583F5C30}" type="slidenum">
              <a:rPr lang="en-US" altLang="en-US" sz="1300"/>
              <a:pPr/>
              <a:t>53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1A32A62-7FFE-4468-927C-4240279A8886}" type="slidenum">
              <a:rPr lang="en-US" altLang="en-US" sz="1300"/>
              <a:pPr/>
              <a:t>54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defTabSz="966788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defTabSz="966788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defTabSz="966788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defTabSz="966788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5BED4A51-B6E7-4C67-B709-7D5889EBFFA5}" type="slidenum">
              <a:rPr lang="en-US" altLang="en-US" sz="1300" b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16</a:t>
            </a:fld>
            <a:endParaRPr lang="en-US" altLang="en-US" sz="13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654BD6F-F5B2-4711-81CF-3C129D7AF613}" type="slidenum">
              <a:rPr lang="en-US" altLang="en-US" sz="1300"/>
              <a:pPr/>
              <a:t>55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69819B6-864A-49E6-BCF3-8B812F9EBFC9}" type="slidenum">
              <a:rPr lang="en-US" altLang="en-US" sz="1300"/>
              <a:pPr/>
              <a:t>57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54354F0-1C9B-481F-AE30-AAA24542AE25}" type="slidenum">
              <a:rPr lang="en-US" altLang="en-US" sz="1300"/>
              <a:pPr/>
              <a:t>19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2D84DC7-B620-4206-88E5-A6AC106E989C}" type="slidenum">
              <a:rPr lang="en-US" altLang="en-US" sz="1300"/>
              <a:pPr/>
              <a:t>27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7ED7D31-EA06-4ABE-8183-3F62E87392CE}" type="slidenum">
              <a:rPr lang="en-US" altLang="en-US" sz="1300"/>
              <a:pPr/>
              <a:t>28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AC49EFF-1F7E-4958-90BA-E1F68DF48BE4}" type="slidenum">
              <a:rPr lang="en-US" altLang="en-US" sz="1300"/>
              <a:pPr/>
              <a:t>34</a:t>
            </a:fld>
            <a:endParaRPr lang="en-US" alt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F7A9E-12A6-4267-83AF-B2676FECA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4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BE6E8-25B9-4886-B1F4-C68C85B8F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7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70455-6AB8-4521-9991-F347B3F88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02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E9F8D-17BD-44FB-8F5D-CF358881F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39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5A2A3-F728-40B1-8C28-022C9BAC9E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97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782B-0084-47EA-847C-6D9A3CC0F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42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02D8D-7F77-4E43-A40D-5C3FD1EA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58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8023B-DF3A-4C6B-8716-29C1E88C4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6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B38A9-FA89-4C8E-9347-CB175CD96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683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DBF1F-0841-41A1-84DF-78877957C3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616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44C3B-11A7-404D-B68A-D125F8CCDB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3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749DE-ED44-48EB-B2D0-EDFC16D13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50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91395-2F23-4617-B8BA-1DEEFDD98A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20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C52E0-A880-4A6B-8B44-19DB448202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41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04C6D-C8E8-4E1D-83A6-00367EAC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4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0A7A-44BC-4328-A11F-30EA85AC9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FD5A6-254F-4EB6-8FE3-15D350ADB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9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B7E79-B21D-4A62-876D-8CD95498D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7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1C701-C48C-46F2-BE7B-77D2DD880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20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26727-5DDE-466C-AE41-B533C9DC1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32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3929A-A990-4C4D-B97F-F55C19130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4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AA8C6-0668-4BB4-8FAB-A4B35056B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63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191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6FE7607-0954-45CC-A5F5-60C8C47C1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 b="0">
                <a:solidFill>
                  <a:srgbClr val="DDDDDD"/>
                </a:solidFill>
                <a:latin typeface="Arial" charset="0"/>
              </a:rPr>
              <a:t>3-</a:t>
            </a:r>
            <a:fld id="{1D7140C9-691B-46E6-ABE1-F2C1E27AB269}" type="slidenum">
              <a:rPr lang="en-US" altLang="en-US" sz="1000" b="0">
                <a:solidFill>
                  <a:srgbClr val="DDDDDD"/>
                </a:solidFill>
                <a:latin typeface="Arial" charset="0"/>
              </a:rPr>
              <a:pPr algn="r" eaLnBrk="1" hangingPunct="1"/>
              <a:t>‹#›</a:t>
            </a:fld>
            <a:r>
              <a:rPr lang="en-US" altLang="en-US" sz="1000" b="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  <p:sp>
        <p:nvSpPr>
          <p:cNvPr id="3082" name="Text Box 10"/>
          <p:cNvSpPr txBox="1">
            <a:spLocks noChangeArrowheads="1"/>
          </p:cNvSpPr>
          <p:nvPr userDrawn="1"/>
        </p:nvSpPr>
        <p:spPr bwMode="auto">
          <a:xfrm>
            <a:off x="128588" y="6465888"/>
            <a:ext cx="85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>
                <a:solidFill>
                  <a:srgbClr val="DDDDDD"/>
                </a:solidFill>
                <a:latin typeface="Times New Roman" pitchFamily="18" charset="0"/>
              </a:rPr>
              <a:t>Unit 3</a:t>
            </a:r>
          </a:p>
        </p:txBody>
      </p:sp>
      <p:sp>
        <p:nvSpPr>
          <p:cNvPr id="3083" name="Text Box 11"/>
          <p:cNvSpPr txBox="1">
            <a:spLocks noChangeArrowheads="1"/>
          </p:cNvSpPr>
          <p:nvPr userDrawn="1"/>
        </p:nvSpPr>
        <p:spPr bwMode="auto">
          <a:xfrm>
            <a:off x="1214438" y="6591300"/>
            <a:ext cx="6946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400">
                <a:solidFill>
                  <a:srgbClr val="DDDDDD"/>
                </a:solidFill>
                <a:latin typeface="Times New Roman" pitchFamily="18" charset="0"/>
              </a:rPr>
              <a:t>Fuels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191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290BB57-19F6-4F32-9462-70153A3021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defRPr/>
            </a:pPr>
            <a:r>
              <a:rPr lang="en-US" sz="1000" b="0">
                <a:solidFill>
                  <a:srgbClr val="DDDDDD"/>
                </a:solidFill>
              </a:rPr>
              <a:t>3-</a:t>
            </a:r>
            <a:fld id="{9EEF5E2A-4593-46E9-9B9C-12E9C34ACB1E}" type="slidenum">
              <a:rPr lang="en-US" sz="1000" b="0">
                <a:solidFill>
                  <a:srgbClr val="DDDDDD"/>
                </a:solidFill>
              </a:rPr>
              <a:pPr algn="r" eaLnBrk="1" hangingPunct="1">
                <a:defRPr/>
              </a:pPr>
              <a:t>‹#›</a:t>
            </a:fld>
            <a:r>
              <a:rPr lang="en-US" sz="1000" b="0">
                <a:solidFill>
                  <a:srgbClr val="DDDDDD"/>
                </a:solidFill>
              </a:rPr>
              <a:t>-S290-EP</a:t>
            </a:r>
          </a:p>
        </p:txBody>
      </p:sp>
      <p:sp>
        <p:nvSpPr>
          <p:cNvPr id="3082" name="Text Box 10"/>
          <p:cNvSpPr txBox="1">
            <a:spLocks noChangeArrowheads="1"/>
          </p:cNvSpPr>
          <p:nvPr userDrawn="1"/>
        </p:nvSpPr>
        <p:spPr bwMode="auto">
          <a:xfrm>
            <a:off x="128588" y="6465888"/>
            <a:ext cx="85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>
                <a:solidFill>
                  <a:srgbClr val="DDDDDD"/>
                </a:solidFill>
                <a:latin typeface="Times New Roman" pitchFamily="18" charset="0"/>
              </a:rPr>
              <a:t>Unit 3</a:t>
            </a:r>
          </a:p>
        </p:txBody>
      </p:sp>
      <p:sp>
        <p:nvSpPr>
          <p:cNvPr id="3083" name="Text Box 11"/>
          <p:cNvSpPr txBox="1">
            <a:spLocks noChangeArrowheads="1"/>
          </p:cNvSpPr>
          <p:nvPr userDrawn="1"/>
        </p:nvSpPr>
        <p:spPr bwMode="auto">
          <a:xfrm>
            <a:off x="1214438" y="6591300"/>
            <a:ext cx="6946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>
                <a:solidFill>
                  <a:srgbClr val="DDDDDD"/>
                </a:solidFill>
                <a:latin typeface="Times New Roman" pitchFamily="18" charset="0"/>
              </a:rPr>
              <a:t>Fuels</a:t>
            </a:r>
          </a:p>
        </p:txBody>
      </p:sp>
    </p:spTree>
    <p:extLst>
      <p:ext uri="{BB962C8B-B14F-4D97-AF65-F5344CB8AC3E}">
        <p14:creationId xmlns:p14="http://schemas.microsoft.com/office/powerpoint/2010/main" val="2649241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3657600"/>
            <a:ext cx="2057400" cy="990600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Unit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Surface Fuels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495800"/>
          </a:xfrm>
        </p:spPr>
        <p:txBody>
          <a:bodyPr/>
          <a:lstStyle/>
          <a:p>
            <a:pPr eaLnBrk="1" hangingPunct="1">
              <a:spcAft>
                <a:spcPct val="30000"/>
              </a:spcAft>
            </a:pPr>
            <a:r>
              <a:rPr lang="en-US" altLang="en-US" smtClean="0"/>
              <a:t>Less compact than ground fuels </a:t>
            </a:r>
          </a:p>
          <a:p>
            <a:pPr eaLnBrk="1" hangingPunct="1">
              <a:spcAft>
                <a:spcPct val="30000"/>
              </a:spcAft>
            </a:pPr>
            <a:r>
              <a:rPr lang="en-US" altLang="en-US" smtClean="0"/>
              <a:t>Have other characteristics more favorable for faster rates of spread</a:t>
            </a:r>
          </a:p>
          <a:p>
            <a:pPr eaLnBrk="1" hangingPunct="1">
              <a:spcAft>
                <a:spcPct val="30000"/>
              </a:spcAft>
            </a:pPr>
            <a:r>
              <a:rPr lang="en-US" altLang="en-US" smtClean="0"/>
              <a:t>Fires often have higher rates of spread </a:t>
            </a:r>
          </a:p>
          <a:p>
            <a:pPr eaLnBrk="1" hangingPunct="1">
              <a:spcAft>
                <a:spcPct val="30000"/>
              </a:spcAft>
            </a:pPr>
            <a:r>
              <a:rPr lang="en-US" altLang="en-US" smtClean="0"/>
              <a:t>Most wildfires ignite in and are carried by the surface fuels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47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Surface Fuels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772400" cy="2209800"/>
          </a:xfrm>
        </p:spPr>
        <p:txBody>
          <a:bodyPr/>
          <a:lstStyle/>
          <a:p>
            <a:pPr eaLnBrk="1" hangingPunct="1">
              <a:spcAft>
                <a:spcPct val="30000"/>
              </a:spcAft>
              <a:buFontTx/>
              <a:buNone/>
            </a:pPr>
            <a:r>
              <a:rPr lang="en-US" altLang="en-US" smtClean="0"/>
              <a:t>   Important in terms of line construction and mop-up, most important regarding fire spread and fire behavior</a:t>
            </a:r>
          </a:p>
          <a:p>
            <a:pPr eaLnBrk="1" hangingPunct="1">
              <a:spcAft>
                <a:spcPct val="30000"/>
              </a:spcAft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5943600" cy="990600"/>
          </a:xfrm>
        </p:spPr>
        <p:txBody>
          <a:bodyPr/>
          <a:lstStyle/>
          <a:p>
            <a:pPr eaLnBrk="1" hangingPunct="1"/>
            <a:r>
              <a:rPr lang="en-US" altLang="en-US" smtClean="0"/>
              <a:t>Aerial Fuels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486400" cy="4572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sz="4000" smtClean="0"/>
              <a:t>All green and dead materials located in the upper canopy: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3200" smtClean="0"/>
              <a:t>Tree branches and crowns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3200" smtClean="0"/>
              <a:t>Snags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3200" smtClean="0"/>
              <a:t>Hanging moss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3200" smtClean="0"/>
              <a:t>Tall shrubs</a:t>
            </a:r>
          </a:p>
        </p:txBody>
      </p:sp>
      <p:pic>
        <p:nvPicPr>
          <p:cNvPr id="12294" name="Picture 6" descr="U3_sld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29972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smtClean="0"/>
              <a:t>Aerial Fuels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057400"/>
            <a:ext cx="7086600" cy="3429000"/>
          </a:xfrm>
        </p:spPr>
        <p:txBody>
          <a:bodyPr/>
          <a:lstStyle/>
          <a:p>
            <a:pPr marL="0" indent="0">
              <a:spcAft>
                <a:spcPct val="20000"/>
              </a:spcAft>
              <a:buFontTx/>
              <a:buNone/>
            </a:pPr>
            <a:r>
              <a:rPr lang="en-US" altLang="en-US" sz="3600" smtClean="0"/>
              <a:t>Open canopy:</a:t>
            </a:r>
          </a:p>
          <a:p>
            <a:pPr marL="0" indent="0" eaLnBrk="1" hangingPunct="1">
              <a:buFontTx/>
              <a:buNone/>
            </a:pPr>
            <a:r>
              <a:rPr lang="en-US" altLang="en-US" sz="3600" smtClean="0"/>
              <a:t>Faster spreading surface fire than closed canopy stands.  </a:t>
            </a:r>
          </a:p>
          <a:p>
            <a:pPr lvl="1" eaLnBrk="1" hangingPunct="1"/>
            <a:r>
              <a:rPr lang="en-US" altLang="en-US" sz="3200" smtClean="0"/>
              <a:t>Torching of individual trees</a:t>
            </a:r>
          </a:p>
          <a:p>
            <a:pPr lvl="1" eaLnBrk="1" hangingPunct="1"/>
            <a:r>
              <a:rPr lang="en-US" altLang="en-US" sz="3200" smtClean="0"/>
              <a:t>Crowning is unlikely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smtClean="0"/>
              <a:t>Aerial Fuels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600200"/>
            <a:ext cx="7086600" cy="4572000"/>
          </a:xfrm>
        </p:spPr>
        <p:txBody>
          <a:bodyPr/>
          <a:lstStyle/>
          <a:p>
            <a:pPr>
              <a:spcAft>
                <a:spcPct val="20000"/>
              </a:spcAft>
              <a:buFontTx/>
              <a:buNone/>
            </a:pPr>
            <a:r>
              <a:rPr lang="en-US" altLang="en-US" smtClean="0"/>
              <a:t>Closed canopy:</a:t>
            </a:r>
          </a:p>
          <a:p>
            <a:pPr eaLnBrk="1" hangingPunct="1"/>
            <a:r>
              <a:rPr lang="en-US" altLang="en-US" smtClean="0"/>
              <a:t>Greater than 6 feet in height.</a:t>
            </a:r>
          </a:p>
          <a:p>
            <a:pPr eaLnBrk="1" hangingPunct="1"/>
            <a:r>
              <a:rPr lang="en-US" altLang="en-US" smtClean="0"/>
              <a:t>Best opportunity for a running crown fire.</a:t>
            </a:r>
          </a:p>
          <a:p>
            <a:pPr eaLnBrk="1" hangingPunct="1"/>
            <a:r>
              <a:rPr lang="en-US" altLang="en-US" smtClean="0"/>
              <a:t>Canopy closure is usually given in percent. </a:t>
            </a:r>
          </a:p>
          <a:p>
            <a:pPr lvl="1" eaLnBrk="1" hangingPunct="1"/>
            <a:r>
              <a:rPr lang="en-US" altLang="en-US" smtClean="0"/>
              <a:t> </a:t>
            </a:r>
            <a:r>
              <a:rPr lang="en-US" altLang="en-US" b="0" smtClean="0"/>
              <a:t>25 percent of the ground is visible, there is 75 percent canopy closure.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764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smtClean="0"/>
              <a:t>Aerial Fuels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133600"/>
            <a:ext cx="7086600" cy="3276600"/>
          </a:xfrm>
        </p:spPr>
        <p:txBody>
          <a:bodyPr/>
          <a:lstStyle/>
          <a:p>
            <a:pPr>
              <a:spcAft>
                <a:spcPct val="20000"/>
              </a:spcAft>
              <a:buFontTx/>
              <a:buNone/>
            </a:pPr>
            <a:endParaRPr lang="en-US" altLang="en-US" smtClean="0"/>
          </a:p>
          <a:p>
            <a:pPr>
              <a:spcAft>
                <a:spcPct val="20000"/>
              </a:spcAft>
              <a:buFontTx/>
              <a:buNone/>
            </a:pPr>
            <a:r>
              <a:rPr lang="en-US" altLang="en-US" sz="3600" smtClean="0"/>
              <a:t>   Important in terms of fire spread and fire behavior due to torching, crowning, and spotting.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343400" y="3429000"/>
            <a:ext cx="3810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3333CC">
                    <a:lumMod val="75000"/>
                  </a:srgbClr>
                </a:solidFill>
                <a:latin typeface="Arial"/>
              </a:rPr>
              <a:t>Closed Canopy</a:t>
            </a:r>
          </a:p>
        </p:txBody>
      </p:sp>
      <p:pic>
        <p:nvPicPr>
          <p:cNvPr id="2051" name="Picture 5" descr="tenderfoo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3759200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962400" y="4419600"/>
            <a:ext cx="3810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3333CC">
                    <a:lumMod val="75000"/>
                  </a:srgbClr>
                </a:solidFill>
                <a:latin typeface="Arial"/>
              </a:rPr>
              <a:t>Open Canopy</a:t>
            </a: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1066800" y="6248400"/>
            <a:ext cx="29194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 smtClean="0">
                <a:solidFill>
                  <a:srgbClr val="000000"/>
                </a:solidFill>
              </a:rPr>
              <a:t>Please allow animation time to complete.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4800" y="1295400"/>
            <a:ext cx="50292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This slide demonstrates </a:t>
            </a:r>
          </a:p>
          <a:p>
            <a:pPr>
              <a:defRPr/>
            </a:pPr>
            <a:r>
              <a:rPr lang="en-US" sz="3200" dirty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the difference between </a:t>
            </a:r>
          </a:p>
          <a:p>
            <a:pPr>
              <a:defRPr/>
            </a:pPr>
            <a:r>
              <a:rPr lang="en-US" sz="3200" dirty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closed and open canopy </a:t>
            </a:r>
          </a:p>
        </p:txBody>
      </p:sp>
    </p:spTree>
    <p:extLst>
      <p:ext uri="{BB962C8B-B14F-4D97-AF65-F5344CB8AC3E}">
        <p14:creationId xmlns:p14="http://schemas.microsoft.com/office/powerpoint/2010/main" val="253786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latin typeface="Arial" charset="0"/>
              </a:rPr>
              <a:t>Seven Characteristics of Fuels that Affect Wildland Fire Behavior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52600" y="1676400"/>
            <a:ext cx="65532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smtClean="0"/>
              <a:t>Seven principal characteristics: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 b="0" smtClean="0"/>
              <a:t>Fuel loading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 b="0" smtClean="0"/>
              <a:t>Size and shape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 b="0" smtClean="0"/>
              <a:t>Compactness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 b="0" smtClean="0"/>
              <a:t>Horizontal continuity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 b="0" smtClean="0"/>
              <a:t>Vertical arrangement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 b="0" smtClean="0"/>
              <a:t>Moisture content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 b="0" smtClean="0"/>
              <a:t>Chemical content</a:t>
            </a:r>
          </a:p>
          <a:p>
            <a:pPr lvl="2" eaLnBrk="1" hangingPunct="1">
              <a:lnSpc>
                <a:spcPct val="90000"/>
              </a:lnSpc>
            </a:pPr>
            <a:endParaRPr lang="en-US" altLang="en-US" sz="2200" b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smtClean="0"/>
              <a:t>Two main categories: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 b="0" smtClean="0"/>
              <a:t>Physical and chemical characteristics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 b="0" smtClean="0"/>
              <a:t>Moisture content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altLang="en-US" sz="2200" b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Fuel Loading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620000" cy="4876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mtClean="0"/>
              <a:t>The amount of fuel present expressed quantitatively in terms of weight of fuel per unit area. </a:t>
            </a:r>
          </a:p>
          <a:p>
            <a:pPr marL="0" indent="0" eaLnBrk="1" hangingPunct="1">
              <a:buFontTx/>
              <a:buNone/>
            </a:pPr>
            <a:endParaRPr lang="en-US" altLang="en-US" sz="2800" smtClean="0"/>
          </a:p>
          <a:p>
            <a:pPr marL="0" indent="0" eaLnBrk="1" hangingPunct="1">
              <a:buFontTx/>
              <a:buNone/>
            </a:pPr>
            <a:r>
              <a:rPr lang="en-US" altLang="en-US" sz="2800" smtClean="0"/>
              <a:t>	Measured in:</a:t>
            </a:r>
          </a:p>
          <a:p>
            <a:pPr marL="0" indent="0" eaLnBrk="1" hangingPunct="1">
              <a:buFontTx/>
              <a:buNone/>
            </a:pPr>
            <a:r>
              <a:rPr lang="en-US" altLang="en-US" sz="2800" smtClean="0"/>
              <a:t>		tons/acre (tons/acre)</a:t>
            </a:r>
          </a:p>
          <a:p>
            <a:pPr marL="0" indent="0" eaLnBrk="1" hangingPunct="1">
              <a:buFontTx/>
              <a:buNone/>
            </a:pPr>
            <a:r>
              <a:rPr lang="en-US" altLang="en-US" sz="2800" smtClean="0"/>
              <a:t>		OR</a:t>
            </a:r>
          </a:p>
          <a:p>
            <a:pPr marL="0" indent="0" eaLnBrk="1" hangingPunct="1">
              <a:buFontTx/>
              <a:buNone/>
            </a:pPr>
            <a:r>
              <a:rPr lang="en-US" altLang="en-US" sz="2800" smtClean="0"/>
              <a:t>		pounds/acre (lbs/acre)</a:t>
            </a:r>
          </a:p>
          <a:p>
            <a:pPr marL="0" indent="0" eaLnBrk="1" hangingPunct="1"/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Loading Varies </a:t>
            </a:r>
            <a:br>
              <a:rPr lang="en-US" altLang="en-US" smtClean="0"/>
            </a:br>
            <a:r>
              <a:rPr lang="en-US" altLang="en-US" smtClean="0"/>
              <a:t>by Fuel Group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05400"/>
            <a:ext cx="2057400" cy="9144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Grass</a:t>
            </a:r>
          </a:p>
          <a:p>
            <a:pPr eaLnBrk="1" hangingPunct="1"/>
            <a:r>
              <a:rPr lang="en-US" altLang="en-US" sz="1800" smtClean="0"/>
              <a:t>&lt;1-5 Tons/Acre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286000" y="5105400"/>
            <a:ext cx="1905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>
                <a:latin typeface="Arial" charset="0"/>
              </a:rPr>
              <a:t>Shrub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1800">
                <a:latin typeface="Arial" charset="0"/>
              </a:rPr>
              <a:t>2-80 Tons/Acre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7010400" y="5181600"/>
            <a:ext cx="2209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>
                <a:latin typeface="Arial" charset="0"/>
              </a:rPr>
              <a:t>Slash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1800" dirty="0">
                <a:latin typeface="Arial" charset="0"/>
              </a:rPr>
              <a:t>10-200 </a:t>
            </a:r>
            <a:r>
              <a:rPr lang="en-US" altLang="en-US" sz="1800" dirty="0" smtClean="0">
                <a:latin typeface="Arial" charset="0"/>
              </a:rPr>
              <a:t>Tons/Acre</a:t>
            </a:r>
            <a:endParaRPr lang="en-US" altLang="en-US" sz="1800" dirty="0">
              <a:latin typeface="Arial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4876800" y="5181600"/>
            <a:ext cx="2133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>
                <a:latin typeface="Arial" charset="0"/>
              </a:rPr>
              <a:t>Timber </a:t>
            </a:r>
            <a:r>
              <a:rPr lang="en-US" altLang="en-US" dirty="0" smtClean="0">
                <a:latin typeface="Arial" charset="0"/>
              </a:rPr>
              <a:t>Litter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1800" dirty="0">
                <a:latin typeface="Arial" charset="0"/>
              </a:rPr>
              <a:t>4-12 Tons/Acre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Arial" charset="0"/>
            </a:endParaRPr>
          </a:p>
        </p:txBody>
      </p:sp>
      <p:pic>
        <p:nvPicPr>
          <p:cNvPr id="19468" name="Picture 12" descr="U3_sld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152650"/>
            <a:ext cx="9753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smtClean="0"/>
              <a:t>Unit 3 Objectives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8077200" cy="4572000"/>
          </a:xfrm>
        </p:spPr>
        <p:txBody>
          <a:bodyPr/>
          <a:lstStyle/>
          <a:p>
            <a:pPr marL="609600" indent="-6096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400" smtClean="0">
                <a:solidFill>
                  <a:schemeClr val="tx2"/>
                </a:solidFill>
              </a:rPr>
              <a:t>Identify and describe basic wildland fuel characteristics.</a:t>
            </a:r>
          </a:p>
          <a:p>
            <a:pPr marL="609600" indent="-6096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400" smtClean="0">
                <a:solidFill>
                  <a:schemeClr val="tx2"/>
                </a:solidFill>
              </a:rPr>
              <a:t>Identify and describe seven characteristics of fuels that affect wildland fire behavior.</a:t>
            </a:r>
          </a:p>
          <a:p>
            <a:pPr marL="609600" indent="-6096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400" smtClean="0">
                <a:solidFill>
                  <a:schemeClr val="tx2"/>
                </a:solidFill>
              </a:rPr>
              <a:t>Identify and define by size class the four dead fuel timelag categories used to classify fuels.</a:t>
            </a:r>
          </a:p>
          <a:p>
            <a:pPr marL="609600" indent="-609600" eaLnBrk="1" hangingPunct="1">
              <a:spcBef>
                <a:spcPct val="50000"/>
              </a:spcBef>
              <a:buFontTx/>
              <a:buAutoNum type="arabicPeriod" startAt="4"/>
            </a:pPr>
            <a:r>
              <a:rPr lang="en-US" altLang="en-US" sz="2400" smtClean="0">
                <a:solidFill>
                  <a:schemeClr val="tx2"/>
                </a:solidFill>
              </a:rPr>
              <a:t>Describe how fuel availability is essential to predicting wildland fire behavior.</a:t>
            </a:r>
          </a:p>
          <a:p>
            <a:pPr marL="609600" indent="-609600" eaLnBrk="1" hangingPunct="1">
              <a:spcBef>
                <a:spcPct val="50000"/>
              </a:spcBef>
              <a:buFontTx/>
              <a:buAutoNum type="arabicPeriod" startAt="4"/>
            </a:pPr>
            <a:r>
              <a:rPr lang="en-US" altLang="en-US" sz="2400" smtClean="0">
                <a:solidFill>
                  <a:schemeClr val="tx2"/>
                </a:solidFill>
              </a:rPr>
              <a:t>Describe the fuel model concept and its utility for predicting wildland fire behavior.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Size and Shape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914400"/>
            <a:ext cx="6400800" cy="609600"/>
          </a:xfrm>
        </p:spPr>
        <p:txBody>
          <a:bodyPr/>
          <a:lstStyle/>
          <a:p>
            <a:pPr eaLnBrk="1" hangingPunct="1"/>
            <a:r>
              <a:rPr lang="en-US" altLang="en-US" smtClean="0"/>
              <a:t>Surface area to volume ratio</a:t>
            </a:r>
          </a:p>
        </p:txBody>
      </p:sp>
      <p:pic>
        <p:nvPicPr>
          <p:cNvPr id="20519" name="Picture 39" descr="c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395413"/>
            <a:ext cx="7410450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Size and Shape</a:t>
            </a:r>
          </a:p>
        </p:txBody>
      </p:sp>
      <p:sp>
        <p:nvSpPr>
          <p:cNvPr id="2150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438400"/>
            <a:ext cx="3124200" cy="25908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altLang="en-US" sz="2800" smtClean="0"/>
              <a:t>Small fuels ignite and sustain combustion easier than large pieces of fuel. </a:t>
            </a:r>
          </a:p>
        </p:txBody>
      </p:sp>
      <p:pic>
        <p:nvPicPr>
          <p:cNvPr id="2" name="campfire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930" t="1650" r="12626" b="2638"/>
          <a:stretch/>
        </p:blipFill>
        <p:spPr>
          <a:xfrm>
            <a:off x="3429000" y="1752600"/>
            <a:ext cx="5410200" cy="3912669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3351245" y="5715000"/>
            <a:ext cx="3582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Click image to play video clip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114800" y="381000"/>
            <a:ext cx="50292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Size and Shape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724400" y="1752600"/>
            <a:ext cx="38100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Higher ratios burn more readily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/>
            <a:r>
              <a:rPr lang="en-US" altLang="en-US" smtClean="0"/>
              <a:t>Lower ratios do not burn as readily</a:t>
            </a:r>
          </a:p>
        </p:txBody>
      </p:sp>
      <p:pic>
        <p:nvPicPr>
          <p:cNvPr id="22532" name="Picture 8" descr="fu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62350"/>
            <a:ext cx="36576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high r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Size and Shape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153400" cy="502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smtClean="0"/>
              <a:t>Firebrands</a:t>
            </a:r>
          </a:p>
          <a:p>
            <a:pPr eaLnBrk="1" hangingPunct="1"/>
            <a:r>
              <a:rPr lang="en-US" altLang="en-US" sz="2800" smtClean="0"/>
              <a:t>Small embers</a:t>
            </a:r>
          </a:p>
          <a:p>
            <a:pPr lvl="1" eaLnBrk="1" hangingPunct="1"/>
            <a:r>
              <a:rPr lang="en-US" altLang="en-US" sz="2400" b="0" smtClean="0"/>
              <a:t>Ordinarily produce short-range spotting </a:t>
            </a:r>
          </a:p>
          <a:p>
            <a:pPr lvl="1" eaLnBrk="1" hangingPunct="1"/>
            <a:r>
              <a:rPr lang="en-US" altLang="en-US" sz="2400" b="0" smtClean="0"/>
              <a:t>Cannot sustain combustion </a:t>
            </a:r>
          </a:p>
          <a:p>
            <a:pPr eaLnBrk="1" hangingPunct="1"/>
            <a:r>
              <a:rPr lang="en-US" altLang="en-US" sz="2800" smtClean="0"/>
              <a:t>Flatness and greater surface-area-to-volume ratios have increased the aerodynamic qualities</a:t>
            </a:r>
          </a:p>
          <a:p>
            <a:pPr eaLnBrk="1" hangingPunct="1"/>
            <a:r>
              <a:rPr lang="en-US" altLang="en-US" sz="2800" smtClean="0"/>
              <a:t>Examples:</a:t>
            </a:r>
          </a:p>
          <a:p>
            <a:pPr lvl="1" eaLnBrk="1" hangingPunct="1"/>
            <a:r>
              <a:rPr lang="en-US" altLang="en-US" sz="2400" b="0" smtClean="0"/>
              <a:t>Cedar fronds </a:t>
            </a:r>
          </a:p>
          <a:p>
            <a:pPr lvl="1" eaLnBrk="1" hangingPunct="1"/>
            <a:r>
              <a:rPr lang="en-US" altLang="en-US" sz="2400" b="0" smtClean="0"/>
              <a:t>Bark plates </a:t>
            </a:r>
          </a:p>
          <a:p>
            <a:pPr lvl="1" eaLnBrk="1" hangingPunct="1"/>
            <a:r>
              <a:rPr lang="en-US" altLang="en-US" sz="2400" b="0" smtClean="0"/>
              <a:t>Pine needles </a:t>
            </a:r>
          </a:p>
          <a:p>
            <a:pPr eaLnBrk="1" hangingPunct="1"/>
            <a:endParaRPr lang="en-US" altLang="en-US" sz="2400" b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90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Size and Shape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209800"/>
            <a:ext cx="7391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smtClean="0"/>
              <a:t>Rolling firebrands</a:t>
            </a:r>
          </a:p>
          <a:p>
            <a:pPr eaLnBrk="1" hangingPunct="1"/>
            <a:r>
              <a:rPr lang="en-US" altLang="en-US" sz="2800" smtClean="0"/>
              <a:t>Important to spotting downslope</a:t>
            </a:r>
            <a:r>
              <a:rPr lang="en-US" altLang="en-US" sz="3600" smtClean="0"/>
              <a:t> </a:t>
            </a:r>
          </a:p>
          <a:p>
            <a:pPr eaLnBrk="1" hangingPunct="1"/>
            <a:r>
              <a:rPr lang="en-US" altLang="en-US" sz="2800" smtClean="0"/>
              <a:t>Examples:</a:t>
            </a:r>
          </a:p>
          <a:p>
            <a:pPr lvl="1" eaLnBrk="1" hangingPunct="1"/>
            <a:r>
              <a:rPr lang="en-US" altLang="en-US" b="0" smtClean="0"/>
              <a:t>Pine cones</a:t>
            </a:r>
          </a:p>
          <a:p>
            <a:pPr lvl="1" eaLnBrk="1" hangingPunct="1"/>
            <a:r>
              <a:rPr lang="en-US" altLang="en-US" b="0" smtClean="0"/>
              <a:t>Round logs</a:t>
            </a:r>
          </a:p>
          <a:p>
            <a:pPr lvl="1" eaLnBrk="1" hangingPunct="1"/>
            <a:r>
              <a:rPr lang="en-US" altLang="en-US" b="0" smtClean="0"/>
              <a:t>Round yucca plants</a:t>
            </a:r>
            <a:endParaRPr lang="en-US" altLang="en-US" sz="3200" b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"/>
            <a:ext cx="7772400" cy="1905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600" smtClean="0">
                <a:latin typeface="Arial" charset="0"/>
              </a:rPr>
              <a:t>Compactness</a:t>
            </a:r>
            <a:br>
              <a:rPr lang="en-US" altLang="en-US" sz="3600" smtClean="0">
                <a:latin typeface="Arial" charset="0"/>
              </a:rPr>
            </a:br>
            <a:r>
              <a:rPr lang="en-US" altLang="en-US" sz="3600" smtClean="0">
                <a:latin typeface="Arial" charset="0"/>
              </a:rPr>
              <a:t>=</a:t>
            </a:r>
            <a:br>
              <a:rPr lang="en-US" altLang="en-US" sz="3600" smtClean="0">
                <a:latin typeface="Arial" charset="0"/>
              </a:rPr>
            </a:br>
            <a:r>
              <a:rPr lang="en-US" altLang="en-US" sz="3600" smtClean="0">
                <a:latin typeface="Arial" charset="0"/>
              </a:rPr>
              <a:t>Spacing Between Fuel Particles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2133600"/>
            <a:ext cx="8229600" cy="44958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smtClean="0"/>
              <a:t>Closely compacted</a:t>
            </a:r>
          </a:p>
          <a:p>
            <a:pPr lvl="1" algn="l" eaLnBrk="1" hangingPunct="1">
              <a:lnSpc>
                <a:spcPct val="90000"/>
              </a:lnSpc>
              <a:buFontTx/>
              <a:buChar char="–"/>
            </a:pPr>
            <a:r>
              <a:rPr lang="en-US" altLang="en-US" sz="2400" smtClean="0"/>
              <a:t>Less surface area exposed</a:t>
            </a:r>
          </a:p>
          <a:p>
            <a:pPr lvl="1" algn="l" eaLnBrk="1" hangingPunct="1">
              <a:lnSpc>
                <a:spcPct val="90000"/>
              </a:lnSpc>
              <a:buFontTx/>
              <a:buChar char="–"/>
            </a:pPr>
            <a:r>
              <a:rPr lang="en-US" altLang="en-US" sz="2400" smtClean="0"/>
              <a:t>Restrict oxygen</a:t>
            </a:r>
          </a:p>
          <a:p>
            <a:pPr lvl="1" algn="l" eaLnBrk="1" hangingPunct="1">
              <a:lnSpc>
                <a:spcPct val="90000"/>
              </a:lnSpc>
              <a:buFontTx/>
              <a:buChar char="–"/>
            </a:pPr>
            <a:r>
              <a:rPr lang="en-US" altLang="en-US" sz="2400" smtClean="0"/>
              <a:t>Inhibit convective and radiant heat transfer</a:t>
            </a:r>
          </a:p>
          <a:p>
            <a:pPr lvl="1" algn="l" eaLnBrk="1" hangingPunct="1">
              <a:lnSpc>
                <a:spcPct val="90000"/>
              </a:lnSpc>
              <a:buFontTx/>
              <a:buChar char="–"/>
            </a:pPr>
            <a:r>
              <a:rPr lang="en-US" altLang="en-US" sz="2400" smtClean="0"/>
              <a:t>In most cases, slower rate of spread is expected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smtClean="0"/>
          </a:p>
          <a:p>
            <a:pPr algn="l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en-US" smtClean="0"/>
              <a:t>Loosely compacted</a:t>
            </a:r>
          </a:p>
          <a:p>
            <a:pPr lvl="1" algn="l" eaLnBrk="1" hangingPunct="1">
              <a:lnSpc>
                <a:spcPct val="80000"/>
              </a:lnSpc>
              <a:spcBef>
                <a:spcPct val="0"/>
              </a:spcBef>
              <a:buFontTx/>
              <a:buChar char="–"/>
            </a:pPr>
            <a:r>
              <a:rPr lang="en-US" altLang="en-US" sz="2400" smtClean="0"/>
              <a:t>Normally react faster to moisture changes</a:t>
            </a:r>
            <a:r>
              <a:rPr lang="en-US" altLang="en-US" sz="3600" smtClean="0"/>
              <a:t> </a:t>
            </a:r>
          </a:p>
          <a:p>
            <a:pPr lvl="1" algn="l" eaLnBrk="1" hangingPunct="1">
              <a:lnSpc>
                <a:spcPct val="110000"/>
              </a:lnSpc>
              <a:spcBef>
                <a:spcPct val="0"/>
              </a:spcBef>
              <a:buFontTx/>
              <a:buChar char="–"/>
            </a:pPr>
            <a:r>
              <a:rPr lang="en-US" altLang="en-US" sz="2400" smtClean="0"/>
              <a:t>Have more oxygen available for combustion</a:t>
            </a:r>
            <a:endParaRPr lang="en-US" altLang="en-US" smtClean="0">
              <a:solidFill>
                <a:schemeClr val="tx2"/>
              </a:solidFill>
            </a:endParaRPr>
          </a:p>
          <a:p>
            <a:pPr lvl="1" algn="l" eaLnBrk="1" hangingPunct="1">
              <a:lnSpc>
                <a:spcPct val="110000"/>
              </a:lnSpc>
              <a:spcBef>
                <a:spcPct val="0"/>
              </a:spcBef>
              <a:buFontTx/>
              <a:buChar char="–"/>
            </a:pPr>
            <a:r>
              <a:rPr lang="en-US" altLang="en-US" sz="2400" smtClean="0"/>
              <a:t>Rate of spread is usually greater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Fuel Bed </a:t>
            </a:r>
            <a:br>
              <a:rPr lang="en-US" altLang="en-US" smtClean="0"/>
            </a:br>
            <a:r>
              <a:rPr lang="en-US" altLang="en-US" smtClean="0"/>
              <a:t>Depth and Orientation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696200" cy="3733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Fuel Bed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mtClean="0"/>
              <a:t>	The average height of surface fuel that is contained in the combustion zone of a spreading fire front.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tx2"/>
                </a:solidFill>
              </a:rPr>
              <a:t>Orientation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mtClean="0"/>
              <a:t>	The horizontal or vertical orientation of the fuel array that carries the fire.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Vertically Oriented</a:t>
            </a:r>
            <a:br>
              <a:rPr lang="en-US" altLang="en-US" smtClean="0"/>
            </a:br>
            <a:r>
              <a:rPr lang="en-US" altLang="en-US" smtClean="0"/>
              <a:t>Fuels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 rot="-5400000">
            <a:off x="-658813" y="4370388"/>
            <a:ext cx="2841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Fuel load increase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 rot="-5400000">
            <a:off x="5844381" y="3452019"/>
            <a:ext cx="4922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Fuel bed depth increases rapidly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810000" y="2438400"/>
            <a:ext cx="3468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Average depth of fuels</a:t>
            </a:r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V="1">
            <a:off x="762000" y="2286000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1430338" y="2362200"/>
            <a:ext cx="5984875" cy="3581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27660" name="Picture 12" descr="liter grou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69"/>
          <a:stretch>
            <a:fillRect/>
          </a:stretch>
        </p:blipFill>
        <p:spPr bwMode="auto">
          <a:xfrm>
            <a:off x="1447800" y="3028950"/>
            <a:ext cx="59436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3" name="Line 15"/>
          <p:cNvSpPr>
            <a:spLocks noChangeShapeType="1"/>
          </p:cNvSpPr>
          <p:nvPr/>
        </p:nvSpPr>
        <p:spPr bwMode="auto">
          <a:xfrm>
            <a:off x="1100138" y="3530600"/>
            <a:ext cx="52863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>
            <a:off x="1100138" y="4297363"/>
            <a:ext cx="52863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>
            <a:off x="1100138" y="5003800"/>
            <a:ext cx="52863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7668" name="Line 20"/>
          <p:cNvSpPr>
            <a:spLocks noChangeShapeType="1"/>
          </p:cNvSpPr>
          <p:nvPr/>
        </p:nvSpPr>
        <p:spPr bwMode="auto">
          <a:xfrm>
            <a:off x="7270750" y="2794000"/>
            <a:ext cx="528638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7669" name="Line 21"/>
          <p:cNvSpPr>
            <a:spLocks noChangeShapeType="1"/>
          </p:cNvSpPr>
          <p:nvPr/>
        </p:nvSpPr>
        <p:spPr bwMode="auto">
          <a:xfrm>
            <a:off x="7270750" y="3403600"/>
            <a:ext cx="528638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7670" name="Line 22"/>
          <p:cNvSpPr>
            <a:spLocks noChangeShapeType="1"/>
          </p:cNvSpPr>
          <p:nvPr/>
        </p:nvSpPr>
        <p:spPr bwMode="auto">
          <a:xfrm>
            <a:off x="7270750" y="3990975"/>
            <a:ext cx="528638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7671" name="Line 23"/>
          <p:cNvSpPr>
            <a:spLocks noChangeShapeType="1"/>
          </p:cNvSpPr>
          <p:nvPr/>
        </p:nvSpPr>
        <p:spPr bwMode="auto">
          <a:xfrm>
            <a:off x="7270750" y="4614863"/>
            <a:ext cx="528638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7672" name="Text Box 24"/>
          <p:cNvSpPr txBox="1">
            <a:spLocks noChangeArrowheads="1"/>
          </p:cNvSpPr>
          <p:nvPr/>
        </p:nvSpPr>
        <p:spPr bwMode="auto">
          <a:xfrm>
            <a:off x="887413" y="31750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1.5</a:t>
            </a: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>
            <a:off x="887413" y="3970338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1</a:t>
            </a: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950913" y="4684713"/>
            <a:ext cx="354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.5</a:t>
            </a:r>
          </a:p>
        </p:txBody>
      </p:sp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7532688" y="2471738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4</a:t>
            </a:r>
          </a:p>
        </p:txBody>
      </p:sp>
      <p:sp>
        <p:nvSpPr>
          <p:cNvPr id="27676" name="Text Box 28"/>
          <p:cNvSpPr txBox="1">
            <a:spLocks noChangeArrowheads="1"/>
          </p:cNvSpPr>
          <p:nvPr/>
        </p:nvSpPr>
        <p:spPr bwMode="auto">
          <a:xfrm>
            <a:off x="7532688" y="3089275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3</a:t>
            </a:r>
          </a:p>
        </p:txBody>
      </p:sp>
      <p:sp>
        <p:nvSpPr>
          <p:cNvPr id="27677" name="Text Box 29"/>
          <p:cNvSpPr txBox="1">
            <a:spLocks noChangeArrowheads="1"/>
          </p:cNvSpPr>
          <p:nvPr/>
        </p:nvSpPr>
        <p:spPr bwMode="auto">
          <a:xfrm>
            <a:off x="7532688" y="363855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2</a:t>
            </a:r>
          </a:p>
        </p:txBody>
      </p:sp>
      <p:sp>
        <p:nvSpPr>
          <p:cNvPr id="27678" name="Text Box 30"/>
          <p:cNvSpPr txBox="1">
            <a:spLocks noChangeArrowheads="1"/>
          </p:cNvSpPr>
          <p:nvPr/>
        </p:nvSpPr>
        <p:spPr bwMode="auto">
          <a:xfrm>
            <a:off x="7532688" y="4281488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1</a:t>
            </a:r>
          </a:p>
        </p:txBody>
      </p:sp>
      <p:sp>
        <p:nvSpPr>
          <p:cNvPr id="27679" name="Text Box 31"/>
          <p:cNvSpPr txBox="1">
            <a:spLocks noChangeArrowheads="1"/>
          </p:cNvSpPr>
          <p:nvPr/>
        </p:nvSpPr>
        <p:spPr bwMode="auto">
          <a:xfrm rot="16200000">
            <a:off x="7289006" y="5091907"/>
            <a:ext cx="763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/>
              <a:t>FEET</a:t>
            </a:r>
          </a:p>
        </p:txBody>
      </p:sp>
      <p:sp>
        <p:nvSpPr>
          <p:cNvPr id="27680" name="Text Box 32"/>
          <p:cNvSpPr txBox="1">
            <a:spLocks noChangeArrowheads="1"/>
          </p:cNvSpPr>
          <p:nvPr/>
        </p:nvSpPr>
        <p:spPr bwMode="auto">
          <a:xfrm rot="16200000">
            <a:off x="608806" y="2421732"/>
            <a:ext cx="1141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/>
              <a:t>TONS/AC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755775" y="5334000"/>
            <a:ext cx="199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9900"/>
                </a:solidFill>
                <a:latin typeface="Arial" charset="0"/>
              </a:rPr>
              <a:t>Grass group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995863" y="5334000"/>
            <a:ext cx="2009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Arial" charset="0"/>
              </a:rPr>
              <a:t>Shrub group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559175" y="2514600"/>
            <a:ext cx="3657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Horizontally Oriented Fuels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 rot="-5400000">
            <a:off x="-833438" y="4370388"/>
            <a:ext cx="2841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Fuel load increase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 rot="-5400000">
            <a:off x="6070600" y="3484563"/>
            <a:ext cx="485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Fuel bed depth increases slowly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3635375" y="2438400"/>
            <a:ext cx="3468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Average depth of fuels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1565275" y="5715000"/>
            <a:ext cx="289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9900"/>
                </a:solidFill>
                <a:latin typeface="Arial" charset="0"/>
              </a:rPr>
              <a:t>Timber litter group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5267325" y="571500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Arial" charset="0"/>
              </a:rPr>
              <a:t>Slash group</a:t>
            </a:r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V="1">
            <a:off x="587375" y="2286000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1533525" y="2036763"/>
            <a:ext cx="5984875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1203325" y="3149600"/>
            <a:ext cx="528638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7373938" y="2508250"/>
            <a:ext cx="52863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1069975" y="2794000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3</a:t>
            </a:r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7635875" y="2185988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2</a:t>
            </a:r>
          </a:p>
        </p:txBody>
      </p:sp>
      <p:sp>
        <p:nvSpPr>
          <p:cNvPr id="28690" name="Text Box 18"/>
          <p:cNvSpPr txBox="1">
            <a:spLocks noChangeArrowheads="1"/>
          </p:cNvSpPr>
          <p:nvPr/>
        </p:nvSpPr>
        <p:spPr bwMode="auto">
          <a:xfrm rot="16200000">
            <a:off x="7392194" y="4766469"/>
            <a:ext cx="763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/>
              <a:t>FEET</a:t>
            </a:r>
          </a:p>
        </p:txBody>
      </p:sp>
      <p:sp>
        <p:nvSpPr>
          <p:cNvPr id="28691" name="Text Box 19"/>
          <p:cNvSpPr txBox="1">
            <a:spLocks noChangeArrowheads="1"/>
          </p:cNvSpPr>
          <p:nvPr/>
        </p:nvSpPr>
        <p:spPr bwMode="auto">
          <a:xfrm rot="16200000">
            <a:off x="711994" y="2096294"/>
            <a:ext cx="1141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/>
              <a:t>TONS/AC</a:t>
            </a:r>
          </a:p>
        </p:txBody>
      </p:sp>
      <p:pic>
        <p:nvPicPr>
          <p:cNvPr id="28692" name="Picture 20" descr="liter grou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-662" b="62796"/>
          <a:stretch>
            <a:fillRect/>
          </a:stretch>
        </p:blipFill>
        <p:spPr bwMode="auto">
          <a:xfrm>
            <a:off x="1558925" y="3243263"/>
            <a:ext cx="5934075" cy="234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93" name="Line 21"/>
          <p:cNvSpPr>
            <a:spLocks noChangeShapeType="1"/>
          </p:cNvSpPr>
          <p:nvPr/>
        </p:nvSpPr>
        <p:spPr bwMode="auto">
          <a:xfrm>
            <a:off x="1203325" y="3908425"/>
            <a:ext cx="528638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694" name="Text Box 22"/>
          <p:cNvSpPr txBox="1">
            <a:spLocks noChangeArrowheads="1"/>
          </p:cNvSpPr>
          <p:nvPr/>
        </p:nvSpPr>
        <p:spPr bwMode="auto">
          <a:xfrm>
            <a:off x="1069975" y="3552825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2</a:t>
            </a: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>
            <a:off x="1203325" y="4667250"/>
            <a:ext cx="528638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696" name="Text Box 24"/>
          <p:cNvSpPr txBox="1">
            <a:spLocks noChangeArrowheads="1"/>
          </p:cNvSpPr>
          <p:nvPr/>
        </p:nvSpPr>
        <p:spPr bwMode="auto">
          <a:xfrm>
            <a:off x="1069975" y="4311650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1</a:t>
            </a: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>
            <a:off x="7373938" y="3117850"/>
            <a:ext cx="52863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698" name="Text Box 26"/>
          <p:cNvSpPr txBox="1">
            <a:spLocks noChangeArrowheads="1"/>
          </p:cNvSpPr>
          <p:nvPr/>
        </p:nvSpPr>
        <p:spPr bwMode="auto">
          <a:xfrm>
            <a:off x="7635875" y="2795588"/>
            <a:ext cx="579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1.50</a:t>
            </a: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>
            <a:off x="7373938" y="3733800"/>
            <a:ext cx="52863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700" name="Text Box 28"/>
          <p:cNvSpPr txBox="1">
            <a:spLocks noChangeArrowheads="1"/>
          </p:cNvSpPr>
          <p:nvPr/>
        </p:nvSpPr>
        <p:spPr bwMode="auto">
          <a:xfrm>
            <a:off x="7635875" y="3411538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2</a:t>
            </a: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>
            <a:off x="7373938" y="3733800"/>
            <a:ext cx="52863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702" name="Text Box 30"/>
          <p:cNvSpPr txBox="1">
            <a:spLocks noChangeArrowheads="1"/>
          </p:cNvSpPr>
          <p:nvPr/>
        </p:nvSpPr>
        <p:spPr bwMode="auto">
          <a:xfrm>
            <a:off x="7635875" y="3411538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2</a:t>
            </a: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>
            <a:off x="7373938" y="4321175"/>
            <a:ext cx="52863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704" name="Text Box 32"/>
          <p:cNvSpPr txBox="1">
            <a:spLocks noChangeArrowheads="1"/>
          </p:cNvSpPr>
          <p:nvPr/>
        </p:nvSpPr>
        <p:spPr bwMode="auto">
          <a:xfrm>
            <a:off x="7635875" y="3998913"/>
            <a:ext cx="579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1.25</a:t>
            </a: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>
            <a:off x="1323975" y="4044950"/>
            <a:ext cx="6378575" cy="0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706" name="Text Box 34"/>
          <p:cNvSpPr txBox="1">
            <a:spLocks noChangeArrowheads="1"/>
          </p:cNvSpPr>
          <p:nvPr/>
        </p:nvSpPr>
        <p:spPr bwMode="auto">
          <a:xfrm rot="21600000">
            <a:off x="4248150" y="2647950"/>
            <a:ext cx="2374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/>
              <a:t>Average depth of fuels</a:t>
            </a: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427663" y="3017838"/>
            <a:ext cx="0" cy="97472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 rot="21600000">
            <a:off x="1706563" y="4959350"/>
            <a:ext cx="7937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/>
              <a:t>Slash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 rot="21600000">
            <a:off x="2725738" y="5159375"/>
            <a:ext cx="7937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/>
              <a:t>Litter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Horizontal Continuity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543800" cy="4572000"/>
          </a:xfrm>
        </p:spPr>
        <p:txBody>
          <a:bodyPr/>
          <a:lstStyle/>
          <a:p>
            <a:pPr eaLnBrk="1" hangingPunct="1"/>
            <a:r>
              <a:rPr lang="en-US" altLang="en-US" smtClean="0"/>
              <a:t>Horizontal distribution of fuels at various levels or planes.</a:t>
            </a:r>
          </a:p>
          <a:p>
            <a:pPr eaLnBrk="1" hangingPunct="1"/>
            <a:r>
              <a:rPr lang="en-US" altLang="en-US" smtClean="0"/>
              <a:t>Characteristics influence: </a:t>
            </a:r>
          </a:p>
          <a:p>
            <a:pPr lvl="1" eaLnBrk="1" hangingPunct="1"/>
            <a:r>
              <a:rPr lang="en-US" altLang="en-US" smtClean="0"/>
              <a:t>Where a fire will spread </a:t>
            </a:r>
          </a:p>
          <a:p>
            <a:pPr lvl="1" eaLnBrk="1" hangingPunct="1"/>
            <a:r>
              <a:rPr lang="en-US" altLang="en-US" smtClean="0"/>
              <a:t>How fast fire will spread</a:t>
            </a:r>
          </a:p>
          <a:p>
            <a:pPr lvl="1" eaLnBrk="1" hangingPunct="1"/>
            <a:r>
              <a:rPr lang="en-US" altLang="en-US" smtClean="0"/>
              <a:t>Whether fire travels through</a:t>
            </a:r>
          </a:p>
          <a:p>
            <a:pPr lvl="2" eaLnBrk="1" hangingPunct="1"/>
            <a:r>
              <a:rPr lang="en-US" altLang="en-US" smtClean="0"/>
              <a:t>Surface fuels</a:t>
            </a:r>
          </a:p>
          <a:p>
            <a:pPr lvl="2" eaLnBrk="1" hangingPunct="1"/>
            <a:r>
              <a:rPr lang="en-US" altLang="en-US" smtClean="0"/>
              <a:t>Aerial fuels</a:t>
            </a:r>
          </a:p>
          <a:p>
            <a:pPr lvl="2" eaLnBrk="1" hangingPunct="1"/>
            <a:r>
              <a:rPr lang="en-US" altLang="en-US" smtClean="0"/>
              <a:t>Both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772400" cy="1143000"/>
          </a:xfrm>
        </p:spPr>
        <p:txBody>
          <a:bodyPr/>
          <a:lstStyle/>
          <a:p>
            <a:r>
              <a:rPr lang="en-US" altLang="en-US" smtClean="0"/>
              <a:t>Fuel Make-up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86000"/>
            <a:ext cx="7962900" cy="190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600" smtClean="0"/>
              <a:t>Fuel characteristics</a:t>
            </a:r>
          </a:p>
          <a:p>
            <a:pPr>
              <a:lnSpc>
                <a:spcPct val="90000"/>
              </a:lnSpc>
            </a:pPr>
            <a:r>
              <a:rPr lang="en-US" altLang="en-US" sz="3600" smtClean="0"/>
              <a:t>Fuel moisture</a:t>
            </a:r>
          </a:p>
          <a:p>
            <a:pPr>
              <a:lnSpc>
                <a:spcPct val="90000"/>
              </a:lnSpc>
            </a:pPr>
            <a:r>
              <a:rPr lang="en-US" altLang="en-US" sz="3600" smtClean="0"/>
              <a:t>Fuel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continuous v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685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Continuous vs. Patchy Fuels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 b="0">
                <a:latin typeface="Arial" charset="0"/>
              </a:rPr>
              <a:t>3-</a:t>
            </a:r>
            <a:fld id="{7FD46AB4-21AC-46E9-B2A7-B6D2B06FC883}" type="slidenum">
              <a:rPr lang="en-US" altLang="en-US" sz="1000" b="0">
                <a:latin typeface="Arial" charset="0"/>
              </a:rPr>
              <a:pPr algn="r" eaLnBrk="1" hangingPunct="1"/>
              <a:t>30</a:t>
            </a:fld>
            <a:r>
              <a:rPr lang="en-US" altLang="en-US" sz="1000" b="0"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1" descr="burned hill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535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Aerial Fuels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22325" y="2149475"/>
            <a:ext cx="64055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Arial" charset="0"/>
              </a:rPr>
              <a:t>Closed                                  Open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752600" y="868363"/>
            <a:ext cx="2362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3200">
                <a:solidFill>
                  <a:schemeClr val="bg1"/>
                </a:solidFill>
                <a:latin typeface="Arial" charset="0"/>
              </a:rPr>
              <a:t>20 mph</a:t>
            </a:r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4267200" y="944563"/>
            <a:ext cx="976313" cy="485775"/>
          </a:xfrm>
          <a:prstGeom prst="notchedRightArrow">
            <a:avLst>
              <a:gd name="adj1" fmla="val 50000"/>
              <a:gd name="adj2" fmla="val 50245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609600" y="4408488"/>
            <a:ext cx="12319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2 mph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4572000" y="3398838"/>
            <a:ext cx="12319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5 mph</a:t>
            </a:r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5867400" y="3429000"/>
            <a:ext cx="976313" cy="485775"/>
          </a:xfrm>
          <a:prstGeom prst="notchedRightArrow">
            <a:avLst>
              <a:gd name="adj1" fmla="val 50000"/>
              <a:gd name="adj2" fmla="val 50245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1905000" y="4419600"/>
            <a:ext cx="976313" cy="485775"/>
          </a:xfrm>
          <a:prstGeom prst="notchedRightArrow">
            <a:avLst>
              <a:gd name="adj1" fmla="val 50000"/>
              <a:gd name="adj2" fmla="val 50245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 b="0">
                <a:latin typeface="Arial" charset="0"/>
              </a:rPr>
              <a:t>3-</a:t>
            </a:r>
            <a:fld id="{D839BC7B-8687-4E73-870C-B7F405B53964}" type="slidenum">
              <a:rPr lang="en-US" altLang="en-US" sz="1000" b="0">
                <a:latin typeface="Arial" charset="0"/>
              </a:rPr>
              <a:pPr algn="r" eaLnBrk="1" hangingPunct="1"/>
              <a:t>31</a:t>
            </a:fld>
            <a:r>
              <a:rPr lang="en-US" altLang="en-US" sz="1000" b="0"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vertical arrang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066800"/>
          </a:xfrm>
        </p:spPr>
        <p:txBody>
          <a:bodyPr/>
          <a:lstStyle/>
          <a:p>
            <a:pPr eaLnBrk="1" hangingPunct="1"/>
            <a:r>
              <a:rPr lang="en-US" altLang="en-US" smtClean="0"/>
              <a:t>Vertical Arrangement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600200"/>
            <a:ext cx="7924800" cy="1371600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US" altLang="en-US" sz="2800" smtClean="0"/>
              <a:t>Fuels above ground and their vertical continuity, which influences fire reaching various levels or vegetation strata. 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 b="0">
                <a:solidFill>
                  <a:srgbClr val="DDDDDD"/>
                </a:solidFill>
                <a:latin typeface="Arial" charset="0"/>
              </a:rPr>
              <a:t>3-</a:t>
            </a:r>
            <a:fld id="{F89F2C38-58C8-48A5-9220-05F92D15D868}" type="slidenum">
              <a:rPr lang="en-US" altLang="en-US" sz="1000" b="0">
                <a:solidFill>
                  <a:srgbClr val="DDDDDD"/>
                </a:solidFill>
                <a:latin typeface="Arial" charset="0"/>
              </a:rPr>
              <a:pPr algn="r" eaLnBrk="1" hangingPunct="1"/>
              <a:t>32</a:t>
            </a:fld>
            <a:r>
              <a:rPr lang="en-US" altLang="en-US" sz="1000" b="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4663"/>
            <a:ext cx="9144000" cy="973137"/>
          </a:xfrm>
        </p:spPr>
        <p:txBody>
          <a:bodyPr/>
          <a:lstStyle/>
          <a:p>
            <a:pPr eaLnBrk="1" hangingPunct="1"/>
            <a:r>
              <a:rPr lang="en-US" altLang="en-US" smtClean="0"/>
              <a:t>Ladder Fuels</a:t>
            </a: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65263"/>
            <a:ext cx="6477000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00000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3159" r="2106" b="31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U3_sld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86050"/>
            <a:ext cx="5257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5562600"/>
            <a:ext cx="2895600" cy="8382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Reburn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 b="0">
                <a:solidFill>
                  <a:srgbClr val="DDDDDD"/>
                </a:solidFill>
                <a:latin typeface="Arial" charset="0"/>
              </a:rPr>
              <a:t>3-</a:t>
            </a:r>
            <a:fld id="{48F38B3B-9B42-4D30-B066-71BE1EF809AD}" type="slidenum">
              <a:rPr lang="en-US" altLang="en-US" sz="1000" b="0">
                <a:solidFill>
                  <a:srgbClr val="DDDDDD"/>
                </a:solidFill>
                <a:latin typeface="Arial" charset="0"/>
              </a:rPr>
              <a:pPr algn="r" eaLnBrk="1" hangingPunct="1"/>
              <a:t>34</a:t>
            </a:fld>
            <a:r>
              <a:rPr lang="en-US" altLang="en-US" sz="1000" b="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ry bran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447800" y="3886200"/>
            <a:ext cx="6477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 b="0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447800" y="4038600"/>
            <a:ext cx="5943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 b="0"/>
          </a:p>
          <a:p>
            <a:pPr eaLnBrk="1" hangingPunct="1">
              <a:spcBef>
                <a:spcPct val="50000"/>
              </a:spcBef>
            </a:pPr>
            <a:endParaRPr lang="en-US" altLang="en-US" sz="3200" b="0"/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4419600" y="51054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914400" y="35814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charset="0"/>
              </a:rPr>
              <a:t>Precipitation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276600" y="3240088"/>
            <a:ext cx="81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Dew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3200400" y="6400800"/>
            <a:ext cx="265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6993903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</a:rPr>
              <a:t>Ground moisture</a:t>
            </a:r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 flipV="1">
            <a:off x="6781800" y="3352800"/>
            <a:ext cx="381000" cy="1676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 flipH="1">
            <a:off x="3733800" y="3886200"/>
            <a:ext cx="0" cy="1066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>
            <a:off x="2057400" y="4038600"/>
            <a:ext cx="381000" cy="1066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 flipV="1">
            <a:off x="914400" y="4876800"/>
            <a:ext cx="152400" cy="1219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 flipV="1">
            <a:off x="4114800" y="5486400"/>
            <a:ext cx="0" cy="914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>
            <a:off x="5029200" y="3048000"/>
            <a:ext cx="609600" cy="1828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609600" y="381000"/>
            <a:ext cx="77930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6993903" algn="ctr" rotWithShape="0">
              <a:schemeClr val="tx1"/>
            </a:outerShdw>
          </a:effec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000">
                <a:solidFill>
                  <a:schemeClr val="bg1"/>
                </a:solidFill>
                <a:latin typeface="Verdana" pitchFamily="34" charset="0"/>
              </a:rPr>
              <a:t>Fuel Moisture Content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3990975" y="2590800"/>
            <a:ext cx="1571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 Humidity</a:t>
            </a: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6477000" y="2819400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Evaporation</a:t>
            </a: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228600" y="4495800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Evaporation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 b="0">
                <a:solidFill>
                  <a:srgbClr val="DDDDDD"/>
                </a:solidFill>
                <a:latin typeface="Arial" charset="0"/>
              </a:rPr>
              <a:t>3-</a:t>
            </a:r>
            <a:fld id="{FED9AC1F-AA00-488C-8955-693472B2E2D3}" type="slidenum">
              <a:rPr lang="en-US" altLang="en-US" sz="1000" b="0">
                <a:solidFill>
                  <a:srgbClr val="DDDDDD"/>
                </a:solidFill>
                <a:latin typeface="Arial" charset="0"/>
              </a:rPr>
              <a:pPr algn="r" eaLnBrk="1" hangingPunct="1"/>
              <a:t>35</a:t>
            </a:fld>
            <a:r>
              <a:rPr lang="en-US" altLang="en-US" sz="1000" b="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3340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Live and Dead Fuel Moisture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828800"/>
            <a:ext cx="7772400" cy="4343400"/>
          </a:xfrm>
        </p:spPr>
        <p:txBody>
          <a:bodyPr/>
          <a:lstStyle/>
          <a:p>
            <a:pPr>
              <a:spcAft>
                <a:spcPct val="35000"/>
              </a:spcAft>
              <a:buClr>
                <a:schemeClr val="tx1"/>
              </a:buClr>
            </a:pPr>
            <a:r>
              <a:rPr kumimoji="1" lang="en-US" altLang="en-US" smtClean="0">
                <a:solidFill>
                  <a:schemeClr val="tx2"/>
                </a:solidFill>
              </a:rPr>
              <a:t>Dead Fuel Moistures – rarely below </a:t>
            </a:r>
            <a:br>
              <a:rPr kumimoji="1" lang="en-US" altLang="en-US" smtClean="0">
                <a:solidFill>
                  <a:schemeClr val="tx2"/>
                </a:solidFill>
              </a:rPr>
            </a:br>
            <a:r>
              <a:rPr kumimoji="1" lang="en-US" altLang="en-US" smtClean="0">
                <a:solidFill>
                  <a:schemeClr val="tx2"/>
                </a:solidFill>
              </a:rPr>
              <a:t>3-4%, fluctuate often due to environmental conditions. </a:t>
            </a:r>
          </a:p>
          <a:p>
            <a:pPr>
              <a:spcAft>
                <a:spcPct val="35000"/>
              </a:spcAft>
              <a:buClr>
                <a:schemeClr val="tx1"/>
              </a:buClr>
            </a:pPr>
            <a:r>
              <a:rPr kumimoji="1" lang="en-US" altLang="en-US" smtClean="0">
                <a:solidFill>
                  <a:schemeClr val="tx2"/>
                </a:solidFill>
              </a:rPr>
              <a:t>Live Fuel Moistures – range much higher, with moisture contents of perhaps as high as 300% or more, fluctuate much more slowly, relate to growing season.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19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Fine Dead Fuels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438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Are considered the primary carrier of a surface fire.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Consist of needle/leaf litter, cured out grass.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Live t d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534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Live to Dead Ratio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Chemical Contents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95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tx2"/>
                </a:solidFill>
              </a:rPr>
              <a:t>   </a:t>
            </a:r>
            <a:r>
              <a:rPr lang="en-US" altLang="en-US" smtClean="0"/>
              <a:t>All fuels, living or dead, contain fiber that is known as cellulose. </a:t>
            </a:r>
          </a:p>
          <a:p>
            <a:pPr eaLnBrk="1" hangingPunct="1">
              <a:buFontTx/>
              <a:buNone/>
            </a:pPr>
            <a:endParaRPr lang="en-US" altLang="en-US" smtClean="0">
              <a:solidFill>
                <a:schemeClr val="tx2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tx2"/>
                </a:solidFill>
              </a:rPr>
              <a:t>   Include, but are not limited to certain volatile substances such as: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800" smtClean="0">
                <a:solidFill>
                  <a:schemeClr val="tx2"/>
                </a:solidFill>
              </a:rPr>
              <a:t>oils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800" smtClean="0">
                <a:solidFill>
                  <a:schemeClr val="tx2"/>
                </a:solidFill>
              </a:rPr>
              <a:t>resins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800" smtClean="0">
                <a:solidFill>
                  <a:schemeClr val="tx2"/>
                </a:solidFill>
              </a:rPr>
              <a:t>wax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800" smtClean="0">
                <a:solidFill>
                  <a:schemeClr val="tx2"/>
                </a:solidFill>
              </a:rPr>
              <a:t>pitch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DSC00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Fuels</a:t>
            </a:r>
          </a:p>
        </p:txBody>
      </p:sp>
      <p:sp>
        <p:nvSpPr>
          <p:cNvPr id="614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600200" y="1752600"/>
            <a:ext cx="68580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Any combustible material that:</a:t>
            </a:r>
          </a:p>
          <a:p>
            <a:pPr lvl="1" eaLnBrk="1" hangingPunct="1"/>
            <a:r>
              <a:rPr lang="en-US" altLang="en-US" smtClean="0">
                <a:solidFill>
                  <a:schemeClr val="bg1"/>
                </a:solidFill>
              </a:rPr>
              <a:t>Is living or dead</a:t>
            </a:r>
          </a:p>
          <a:p>
            <a:pPr lvl="1" eaLnBrk="1" hangingPunct="1"/>
            <a:r>
              <a:rPr lang="en-US" altLang="en-US" smtClean="0">
                <a:solidFill>
                  <a:schemeClr val="bg1"/>
                </a:solidFill>
              </a:rPr>
              <a:t>Is in or on the ground</a:t>
            </a:r>
          </a:p>
          <a:p>
            <a:pPr lvl="1" eaLnBrk="1" hangingPunct="1"/>
            <a:r>
              <a:rPr lang="en-US" altLang="en-US" smtClean="0">
                <a:solidFill>
                  <a:schemeClr val="bg1"/>
                </a:solidFill>
              </a:rPr>
              <a:t>Is in the air </a:t>
            </a:r>
          </a:p>
          <a:p>
            <a:pPr lvl="1" eaLnBrk="1" hangingPunct="1"/>
            <a:r>
              <a:rPr lang="en-US" altLang="en-US" smtClean="0">
                <a:solidFill>
                  <a:schemeClr val="bg1"/>
                </a:solidFill>
              </a:rPr>
              <a:t>Can ignite and burn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 b="0">
                <a:solidFill>
                  <a:srgbClr val="DDDDDD"/>
                </a:solidFill>
                <a:latin typeface="Arial" charset="0"/>
              </a:rPr>
              <a:t>3-</a:t>
            </a:r>
            <a:fld id="{AE6F3E3F-552B-44BC-94D4-3F125BEEB535}" type="slidenum">
              <a:rPr lang="en-US" altLang="en-US" sz="1000" b="0">
                <a:solidFill>
                  <a:srgbClr val="DDDDDD"/>
                </a:solidFill>
                <a:latin typeface="Arial" charset="0"/>
              </a:rPr>
              <a:pPr algn="r" eaLnBrk="1" hangingPunct="1"/>
              <a:t>4</a:t>
            </a:fld>
            <a:r>
              <a:rPr lang="en-US" altLang="en-US" sz="1000" b="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Chemical Contents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772400" cy="4800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Volatile fuels:</a:t>
            </a:r>
          </a:p>
          <a:p>
            <a:pPr lvl="2" eaLnBrk="1" hangingPunct="1"/>
            <a:r>
              <a:rPr lang="en-US" altLang="en-US" sz="2800" smtClean="0"/>
              <a:t>Chaparral in the southwest</a:t>
            </a:r>
          </a:p>
          <a:p>
            <a:pPr lvl="2" eaLnBrk="1" hangingPunct="1"/>
            <a:r>
              <a:rPr lang="en-US" altLang="en-US" sz="2800" smtClean="0"/>
              <a:t>Palmetto in the southeast</a:t>
            </a:r>
          </a:p>
          <a:p>
            <a:pPr lvl="2" eaLnBrk="1" hangingPunct="1"/>
            <a:r>
              <a:rPr lang="en-US" altLang="en-US" sz="2800" smtClean="0"/>
              <a:t>Greasewood in the Pacific northwest</a:t>
            </a:r>
          </a:p>
          <a:p>
            <a:pPr lvl="2" eaLnBrk="1" hangingPunct="1"/>
            <a:r>
              <a:rPr lang="en-US" altLang="en-US" sz="2800" smtClean="0"/>
              <a:t>Fountaingrass in Hawaii</a:t>
            </a:r>
          </a:p>
          <a:p>
            <a:pPr lvl="2" eaLnBrk="1" hangingPunct="1"/>
            <a:r>
              <a:rPr lang="en-US" altLang="en-US" sz="2800" smtClean="0"/>
              <a:t>Pitchy stumps from some conifers</a:t>
            </a:r>
          </a:p>
          <a:p>
            <a:pPr lvl="2" eaLnBrk="1" hangingPunct="1"/>
            <a:r>
              <a:rPr lang="en-US" altLang="en-US" sz="2800" smtClean="0"/>
              <a:t>Jack Pine in the Lake States</a:t>
            </a:r>
          </a:p>
          <a:p>
            <a:pPr lvl="2" eaLnBrk="1" hangingPunct="1"/>
            <a:r>
              <a:rPr lang="en-US" altLang="en-US" sz="2800" smtClean="0"/>
              <a:t>Pitch Pine in the northeast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7-23-S290-S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0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5334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smtClean="0">
                <a:solidFill>
                  <a:srgbClr val="CCFF33"/>
                </a:solidFill>
              </a:rPr>
              <a:t>Fuel Characteristics/Fire Behavior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22250" y="2071688"/>
            <a:ext cx="2520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i="1">
                <a:solidFill>
                  <a:srgbClr val="CCFF33"/>
                </a:solidFill>
              </a:rPr>
              <a:t>Compactness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28600" y="2833688"/>
            <a:ext cx="15684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i="1">
                <a:solidFill>
                  <a:srgbClr val="CCFF33"/>
                </a:solidFill>
              </a:rPr>
              <a:t>Loading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28600" y="3589338"/>
            <a:ext cx="1944688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i="1">
                <a:solidFill>
                  <a:srgbClr val="CCFF33"/>
                </a:solidFill>
              </a:rPr>
              <a:t>Horizontal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i="1">
                <a:solidFill>
                  <a:srgbClr val="CCFF33"/>
                </a:solidFill>
              </a:rPr>
              <a:t>Continuity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228600" y="4648200"/>
            <a:ext cx="24003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i="1">
                <a:solidFill>
                  <a:srgbClr val="CCFF33"/>
                </a:solidFill>
              </a:rPr>
              <a:t>Vertical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i="1">
                <a:solidFill>
                  <a:srgbClr val="CCFF33"/>
                </a:solidFill>
              </a:rPr>
              <a:t>Arrangement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6919913" y="2133600"/>
            <a:ext cx="176688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i="1">
                <a:solidFill>
                  <a:srgbClr val="CCFF33"/>
                </a:solidFill>
              </a:rPr>
              <a:t>Chemical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i="1">
                <a:solidFill>
                  <a:srgbClr val="CCFF33"/>
                </a:solidFill>
              </a:rPr>
              <a:t>Content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7094538" y="4940300"/>
            <a:ext cx="1668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i="1">
                <a:solidFill>
                  <a:srgbClr val="CCFF33"/>
                </a:solidFill>
              </a:rPr>
              <a:t>Moisture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i="1">
                <a:solidFill>
                  <a:srgbClr val="CCFF33"/>
                </a:solidFill>
              </a:rPr>
              <a:t>Content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7010400" y="3429000"/>
            <a:ext cx="1627188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i="1">
                <a:solidFill>
                  <a:srgbClr val="CCFF33"/>
                </a:solidFill>
              </a:rPr>
              <a:t>Size and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i="1">
                <a:solidFill>
                  <a:srgbClr val="CCFF33"/>
                </a:solidFill>
              </a:rPr>
              <a:t>Shape</a:t>
            </a:r>
          </a:p>
        </p:txBody>
      </p:sp>
      <p:sp>
        <p:nvSpPr>
          <p:cNvPr id="42026" name="Line 12"/>
          <p:cNvSpPr>
            <a:spLocks noChangeShapeType="1"/>
          </p:cNvSpPr>
          <p:nvPr/>
        </p:nvSpPr>
        <p:spPr bwMode="auto">
          <a:xfrm flipV="1">
            <a:off x="2743200" y="2133600"/>
            <a:ext cx="1143000" cy="228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7" name="Line 13"/>
          <p:cNvSpPr>
            <a:spLocks noChangeShapeType="1"/>
          </p:cNvSpPr>
          <p:nvPr/>
        </p:nvSpPr>
        <p:spPr bwMode="auto">
          <a:xfrm>
            <a:off x="2743200" y="2362200"/>
            <a:ext cx="1219200" cy="4572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8" name="Line 14"/>
          <p:cNvSpPr>
            <a:spLocks noChangeShapeType="1"/>
          </p:cNvSpPr>
          <p:nvPr/>
        </p:nvSpPr>
        <p:spPr bwMode="auto">
          <a:xfrm>
            <a:off x="2743200" y="2362200"/>
            <a:ext cx="990600" cy="11430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2" name="Line 16"/>
          <p:cNvSpPr>
            <a:spLocks noChangeShapeType="1"/>
          </p:cNvSpPr>
          <p:nvPr/>
        </p:nvSpPr>
        <p:spPr bwMode="auto">
          <a:xfrm flipV="1">
            <a:off x="1905000" y="2209800"/>
            <a:ext cx="1981200" cy="990600"/>
          </a:xfrm>
          <a:prstGeom prst="line">
            <a:avLst/>
          </a:prstGeom>
          <a:noFill/>
          <a:ln w="50800">
            <a:solidFill>
              <a:srgbClr val="FF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3" name="Line 17"/>
          <p:cNvSpPr>
            <a:spLocks noChangeShapeType="1"/>
          </p:cNvSpPr>
          <p:nvPr/>
        </p:nvSpPr>
        <p:spPr bwMode="auto">
          <a:xfrm flipV="1">
            <a:off x="1905000" y="2819400"/>
            <a:ext cx="1981200" cy="381000"/>
          </a:xfrm>
          <a:prstGeom prst="line">
            <a:avLst/>
          </a:prstGeom>
          <a:noFill/>
          <a:ln w="50800">
            <a:solidFill>
              <a:srgbClr val="FF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4" name="Line 18"/>
          <p:cNvSpPr>
            <a:spLocks noChangeShapeType="1"/>
          </p:cNvSpPr>
          <p:nvPr/>
        </p:nvSpPr>
        <p:spPr bwMode="auto">
          <a:xfrm>
            <a:off x="1905000" y="3200400"/>
            <a:ext cx="1828800" cy="304800"/>
          </a:xfrm>
          <a:prstGeom prst="line">
            <a:avLst/>
          </a:prstGeom>
          <a:noFill/>
          <a:ln w="50800">
            <a:solidFill>
              <a:srgbClr val="FF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5" name="Line 19"/>
          <p:cNvSpPr>
            <a:spLocks noChangeShapeType="1"/>
          </p:cNvSpPr>
          <p:nvPr/>
        </p:nvSpPr>
        <p:spPr bwMode="auto">
          <a:xfrm>
            <a:off x="1905000" y="3200400"/>
            <a:ext cx="1828800" cy="1676400"/>
          </a:xfrm>
          <a:prstGeom prst="line">
            <a:avLst/>
          </a:prstGeom>
          <a:noFill/>
          <a:ln w="50800">
            <a:solidFill>
              <a:srgbClr val="FF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9" name="Line 21"/>
          <p:cNvSpPr>
            <a:spLocks noChangeShapeType="1"/>
          </p:cNvSpPr>
          <p:nvPr/>
        </p:nvSpPr>
        <p:spPr bwMode="auto">
          <a:xfrm flipV="1">
            <a:off x="2209800" y="2895600"/>
            <a:ext cx="1676400" cy="1066800"/>
          </a:xfrm>
          <a:prstGeom prst="line">
            <a:avLst/>
          </a:prstGeom>
          <a:noFill/>
          <a:ln w="50800">
            <a:solidFill>
              <a:srgbClr val="00FFFF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0" name="Line 22"/>
          <p:cNvSpPr>
            <a:spLocks noChangeShapeType="1"/>
          </p:cNvSpPr>
          <p:nvPr/>
        </p:nvSpPr>
        <p:spPr bwMode="auto">
          <a:xfrm>
            <a:off x="2209800" y="3962400"/>
            <a:ext cx="1524000" cy="228600"/>
          </a:xfrm>
          <a:prstGeom prst="line">
            <a:avLst/>
          </a:prstGeom>
          <a:noFill/>
          <a:ln w="50800">
            <a:solidFill>
              <a:srgbClr val="00FFFF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1" name="Line 23"/>
          <p:cNvSpPr>
            <a:spLocks noChangeShapeType="1"/>
          </p:cNvSpPr>
          <p:nvPr/>
        </p:nvSpPr>
        <p:spPr bwMode="auto">
          <a:xfrm>
            <a:off x="2209800" y="3962400"/>
            <a:ext cx="1447800" cy="1600200"/>
          </a:xfrm>
          <a:prstGeom prst="line">
            <a:avLst/>
          </a:prstGeom>
          <a:noFill/>
          <a:ln w="50800">
            <a:solidFill>
              <a:srgbClr val="00FFFF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667000" y="4343400"/>
            <a:ext cx="1066800" cy="1219200"/>
            <a:chOff x="1680" y="2736"/>
            <a:chExt cx="672" cy="768"/>
          </a:xfrm>
        </p:grpSpPr>
        <p:sp>
          <p:nvSpPr>
            <p:cNvPr id="42016" name="Line 25"/>
            <p:cNvSpPr>
              <a:spLocks noChangeShapeType="1"/>
            </p:cNvSpPr>
            <p:nvPr/>
          </p:nvSpPr>
          <p:spPr bwMode="auto">
            <a:xfrm flipV="1">
              <a:off x="1680" y="2736"/>
              <a:ext cx="672" cy="528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7" name="Line 26"/>
            <p:cNvSpPr>
              <a:spLocks noChangeShapeType="1"/>
            </p:cNvSpPr>
            <p:nvPr/>
          </p:nvSpPr>
          <p:spPr bwMode="auto">
            <a:xfrm flipV="1">
              <a:off x="1680" y="3120"/>
              <a:ext cx="672" cy="144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8" name="Line 27"/>
            <p:cNvSpPr>
              <a:spLocks noChangeShapeType="1"/>
            </p:cNvSpPr>
            <p:nvPr/>
          </p:nvSpPr>
          <p:spPr bwMode="auto">
            <a:xfrm>
              <a:off x="1680" y="3264"/>
              <a:ext cx="624" cy="24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13" name="Line 29"/>
          <p:cNvSpPr>
            <a:spLocks noChangeShapeType="1"/>
          </p:cNvSpPr>
          <p:nvPr/>
        </p:nvSpPr>
        <p:spPr bwMode="auto">
          <a:xfrm flipH="1" flipV="1">
            <a:off x="5334000" y="2209800"/>
            <a:ext cx="1600200" cy="228600"/>
          </a:xfrm>
          <a:prstGeom prst="line">
            <a:avLst/>
          </a:prstGeom>
          <a:noFill/>
          <a:ln w="50800">
            <a:solidFill>
              <a:srgbClr val="00FF00"/>
            </a:solidFill>
            <a:prstDash val="lgDashDot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4" name="Line 30"/>
          <p:cNvSpPr>
            <a:spLocks noChangeShapeType="1"/>
          </p:cNvSpPr>
          <p:nvPr/>
        </p:nvSpPr>
        <p:spPr bwMode="auto">
          <a:xfrm flipH="1">
            <a:off x="5334000" y="2438400"/>
            <a:ext cx="1600200" cy="457200"/>
          </a:xfrm>
          <a:prstGeom prst="line">
            <a:avLst/>
          </a:prstGeom>
          <a:noFill/>
          <a:ln w="50800">
            <a:solidFill>
              <a:srgbClr val="00FF00"/>
            </a:solidFill>
            <a:prstDash val="lgDashDot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5" name="Line 31"/>
          <p:cNvSpPr>
            <a:spLocks noChangeShapeType="1"/>
          </p:cNvSpPr>
          <p:nvPr/>
        </p:nvSpPr>
        <p:spPr bwMode="auto">
          <a:xfrm flipH="1">
            <a:off x="5486400" y="2438400"/>
            <a:ext cx="1447800" cy="1066800"/>
          </a:xfrm>
          <a:prstGeom prst="line">
            <a:avLst/>
          </a:prstGeom>
          <a:noFill/>
          <a:ln w="50800">
            <a:solidFill>
              <a:srgbClr val="00FF00"/>
            </a:solidFill>
            <a:prstDash val="lgDashDot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5334000" y="2286000"/>
            <a:ext cx="1676400" cy="1981200"/>
            <a:chOff x="3360" y="1440"/>
            <a:chExt cx="1056" cy="1248"/>
          </a:xfrm>
        </p:grpSpPr>
        <p:sp>
          <p:nvSpPr>
            <p:cNvPr id="42009" name="Line 33"/>
            <p:cNvSpPr>
              <a:spLocks noChangeShapeType="1"/>
            </p:cNvSpPr>
            <p:nvPr/>
          </p:nvSpPr>
          <p:spPr bwMode="auto">
            <a:xfrm flipH="1" flipV="1">
              <a:off x="3408" y="1440"/>
              <a:ext cx="1008" cy="912"/>
            </a:xfrm>
            <a:prstGeom prst="line">
              <a:avLst/>
            </a:prstGeom>
            <a:noFill/>
            <a:ln w="508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Line 34"/>
            <p:cNvSpPr>
              <a:spLocks noChangeShapeType="1"/>
            </p:cNvSpPr>
            <p:nvPr/>
          </p:nvSpPr>
          <p:spPr bwMode="auto">
            <a:xfrm flipH="1" flipV="1">
              <a:off x="3360" y="1824"/>
              <a:ext cx="1056" cy="528"/>
            </a:xfrm>
            <a:prstGeom prst="line">
              <a:avLst/>
            </a:prstGeom>
            <a:noFill/>
            <a:ln w="508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1" name="Line 35"/>
            <p:cNvSpPr>
              <a:spLocks noChangeShapeType="1"/>
            </p:cNvSpPr>
            <p:nvPr/>
          </p:nvSpPr>
          <p:spPr bwMode="auto">
            <a:xfrm flipH="1" flipV="1">
              <a:off x="3456" y="2256"/>
              <a:ext cx="960" cy="96"/>
            </a:xfrm>
            <a:prstGeom prst="line">
              <a:avLst/>
            </a:prstGeom>
            <a:noFill/>
            <a:ln w="508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2" name="Line 36"/>
            <p:cNvSpPr>
              <a:spLocks noChangeShapeType="1"/>
            </p:cNvSpPr>
            <p:nvPr/>
          </p:nvSpPr>
          <p:spPr bwMode="auto">
            <a:xfrm flipH="1">
              <a:off x="3456" y="2352"/>
              <a:ext cx="960" cy="336"/>
            </a:xfrm>
            <a:prstGeom prst="line">
              <a:avLst/>
            </a:prstGeom>
            <a:noFill/>
            <a:ln w="508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03" name="Line 38"/>
          <p:cNvSpPr>
            <a:spLocks noChangeShapeType="1"/>
          </p:cNvSpPr>
          <p:nvPr/>
        </p:nvSpPr>
        <p:spPr bwMode="auto">
          <a:xfrm flipH="1" flipV="1">
            <a:off x="5410200" y="2286000"/>
            <a:ext cx="1600200" cy="2971800"/>
          </a:xfrm>
          <a:prstGeom prst="line">
            <a:avLst/>
          </a:prstGeom>
          <a:noFill/>
          <a:ln w="50800" cap="rnd">
            <a:solidFill>
              <a:srgbClr val="99CC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Line 39"/>
          <p:cNvSpPr>
            <a:spLocks noChangeShapeType="1"/>
          </p:cNvSpPr>
          <p:nvPr/>
        </p:nvSpPr>
        <p:spPr bwMode="auto">
          <a:xfrm flipH="1" flipV="1">
            <a:off x="5334000" y="2895600"/>
            <a:ext cx="1676400" cy="2362200"/>
          </a:xfrm>
          <a:prstGeom prst="line">
            <a:avLst/>
          </a:prstGeom>
          <a:noFill/>
          <a:ln w="50800" cap="rnd">
            <a:solidFill>
              <a:srgbClr val="99CC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Line 40"/>
          <p:cNvSpPr>
            <a:spLocks noChangeShapeType="1"/>
          </p:cNvSpPr>
          <p:nvPr/>
        </p:nvSpPr>
        <p:spPr bwMode="auto">
          <a:xfrm flipH="1" flipV="1">
            <a:off x="5486400" y="3657600"/>
            <a:ext cx="1524000" cy="1600200"/>
          </a:xfrm>
          <a:prstGeom prst="line">
            <a:avLst/>
          </a:prstGeom>
          <a:noFill/>
          <a:ln w="50800" cap="rnd">
            <a:solidFill>
              <a:srgbClr val="99CC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Line 41"/>
          <p:cNvSpPr>
            <a:spLocks noChangeShapeType="1"/>
          </p:cNvSpPr>
          <p:nvPr/>
        </p:nvSpPr>
        <p:spPr bwMode="auto">
          <a:xfrm flipH="1" flipV="1">
            <a:off x="5486400" y="4267200"/>
            <a:ext cx="1524000" cy="990600"/>
          </a:xfrm>
          <a:prstGeom prst="line">
            <a:avLst/>
          </a:prstGeom>
          <a:noFill/>
          <a:ln w="50800" cap="rnd">
            <a:solidFill>
              <a:srgbClr val="99CC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Line 42"/>
          <p:cNvSpPr>
            <a:spLocks noChangeShapeType="1"/>
          </p:cNvSpPr>
          <p:nvPr/>
        </p:nvSpPr>
        <p:spPr bwMode="auto">
          <a:xfrm flipH="1" flipV="1">
            <a:off x="5486400" y="4953000"/>
            <a:ext cx="1524000" cy="304800"/>
          </a:xfrm>
          <a:prstGeom prst="line">
            <a:avLst/>
          </a:prstGeom>
          <a:noFill/>
          <a:ln w="50800" cap="rnd">
            <a:solidFill>
              <a:srgbClr val="99CC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8" name="Line 43"/>
          <p:cNvSpPr>
            <a:spLocks noChangeShapeType="1"/>
          </p:cNvSpPr>
          <p:nvPr/>
        </p:nvSpPr>
        <p:spPr bwMode="auto">
          <a:xfrm flipH="1">
            <a:off x="5562600" y="5257800"/>
            <a:ext cx="1447800" cy="381000"/>
          </a:xfrm>
          <a:prstGeom prst="line">
            <a:avLst/>
          </a:prstGeom>
          <a:noFill/>
          <a:ln w="50800" cap="rnd">
            <a:solidFill>
              <a:srgbClr val="99CC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 b="0">
                <a:solidFill>
                  <a:srgbClr val="DDDDDD"/>
                </a:solidFill>
                <a:latin typeface="Arial" charset="0"/>
              </a:rPr>
              <a:t>3-</a:t>
            </a:r>
            <a:fld id="{A82653A9-11F4-40E0-BE3A-92D2BD84DAC0}" type="slidenum">
              <a:rPr lang="en-US" altLang="en-US" sz="1000" b="0">
                <a:solidFill>
                  <a:srgbClr val="DDDDDD"/>
                </a:solidFill>
                <a:latin typeface="Arial" charset="0"/>
              </a:rPr>
              <a:pPr algn="r" eaLnBrk="1" hangingPunct="1"/>
              <a:t>41</a:t>
            </a:fld>
            <a:r>
              <a:rPr lang="en-US" altLang="en-US" sz="1000" b="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Fuel Characteristics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7724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  Five fuel characteristics that most effect ignition: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800" smtClean="0"/>
              <a:t>Compactness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800" smtClean="0"/>
              <a:t>Loading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800" smtClean="0"/>
              <a:t>Chemical content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800" smtClean="0"/>
              <a:t>Size and shape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800" smtClean="0"/>
              <a:t>Moisture content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Fuel Characteristics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2819400"/>
            <a:ext cx="7010400" cy="2819400"/>
          </a:xfrm>
        </p:spPr>
        <p:txBody>
          <a:bodyPr/>
          <a:lstStyle/>
          <a:p>
            <a:pPr marL="461963" indent="-461963" eaLnBrk="1" hangingPunct="1">
              <a:lnSpc>
                <a:spcPct val="90000"/>
              </a:lnSpc>
            </a:pPr>
            <a:r>
              <a:rPr lang="en-US" altLang="en-US" sz="2800" smtClean="0"/>
              <a:t>Ignition</a:t>
            </a:r>
          </a:p>
          <a:p>
            <a:pPr marL="461963" indent="-461963" eaLnBrk="1" hangingPunct="1">
              <a:lnSpc>
                <a:spcPct val="90000"/>
              </a:lnSpc>
            </a:pPr>
            <a:r>
              <a:rPr lang="en-US" altLang="en-US" sz="2800" smtClean="0"/>
              <a:t>Spread</a:t>
            </a:r>
          </a:p>
          <a:p>
            <a:pPr marL="461963" indent="-461963" eaLnBrk="1" hangingPunct="1">
              <a:lnSpc>
                <a:spcPct val="90000"/>
              </a:lnSpc>
            </a:pPr>
            <a:r>
              <a:rPr lang="en-US" altLang="en-US" sz="2800" smtClean="0"/>
              <a:t>Intensity</a:t>
            </a:r>
          </a:p>
          <a:p>
            <a:pPr marL="461963" indent="-461963" eaLnBrk="1" hangingPunct="1">
              <a:lnSpc>
                <a:spcPct val="90000"/>
              </a:lnSpc>
            </a:pPr>
            <a:r>
              <a:rPr lang="en-US" altLang="en-US" sz="2800" smtClean="0"/>
              <a:t>Spotting</a:t>
            </a:r>
          </a:p>
          <a:p>
            <a:pPr marL="461963" indent="-461963" eaLnBrk="1" hangingPunct="1">
              <a:lnSpc>
                <a:spcPct val="90000"/>
              </a:lnSpc>
            </a:pPr>
            <a:r>
              <a:rPr lang="en-US" altLang="en-US" sz="2800" smtClean="0"/>
              <a:t>Torching</a:t>
            </a:r>
          </a:p>
          <a:p>
            <a:pPr marL="461963" indent="-461963" eaLnBrk="1" hangingPunct="1">
              <a:lnSpc>
                <a:spcPct val="90000"/>
              </a:lnSpc>
            </a:pPr>
            <a:r>
              <a:rPr lang="en-US" altLang="en-US" sz="2800" smtClean="0"/>
              <a:t>Crowning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762000" y="1676400"/>
            <a:ext cx="7620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4619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6263" indent="-461963">
              <a:tabLst>
                <a:tab pos="4619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4619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4619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4619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Arial" charset="0"/>
              </a:rPr>
              <a:t>Six primary fire behavior characteristics involved with the rate of spread: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590800" y="1357313"/>
            <a:ext cx="3482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000066"/>
                </a:solidFill>
                <a:latin typeface="Verdana" pitchFamily="34" charset="0"/>
              </a:rPr>
              <a:t>Timelag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85800" y="2805113"/>
            <a:ext cx="815340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200">
                <a:latin typeface="Arial" charset="0"/>
              </a:rPr>
              <a:t>Time needed under specified conditions for a fuel particle to lose about 63 percent of the difference between its initial moisture content and its equilibrium moisture content.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Dead Fuel</a:t>
            </a:r>
            <a:br>
              <a:rPr lang="en-US" altLang="en-US" sz="3600" smtClean="0"/>
            </a:br>
            <a:r>
              <a:rPr lang="en-US" altLang="en-US" sz="3600" smtClean="0"/>
              <a:t>Timelag Categories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752600"/>
            <a:ext cx="6858000" cy="42672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2"/>
                </a:solidFill>
              </a:rPr>
              <a:t>1-hour</a:t>
            </a:r>
          </a:p>
          <a:p>
            <a:pPr eaLnBrk="1" hangingPunct="1"/>
            <a:r>
              <a:rPr lang="en-US" altLang="en-US" smtClean="0">
                <a:solidFill>
                  <a:schemeClr val="tx2"/>
                </a:solidFill>
              </a:rPr>
              <a:t>10-hour </a:t>
            </a:r>
          </a:p>
          <a:p>
            <a:pPr eaLnBrk="1" hangingPunct="1"/>
            <a:r>
              <a:rPr lang="en-US" altLang="en-US" smtClean="0">
                <a:solidFill>
                  <a:schemeClr val="tx2"/>
                </a:solidFill>
              </a:rPr>
              <a:t>100-hour </a:t>
            </a:r>
          </a:p>
          <a:p>
            <a:pPr eaLnBrk="1" hangingPunct="1"/>
            <a:r>
              <a:rPr lang="en-US" altLang="en-US" smtClean="0">
                <a:solidFill>
                  <a:schemeClr val="tx2"/>
                </a:solidFill>
              </a:rPr>
              <a:t>1000-hour </a:t>
            </a:r>
          </a:p>
          <a:p>
            <a:pPr eaLnBrk="1" hangingPunct="1">
              <a:buFontTx/>
              <a:buNone/>
            </a:pPr>
            <a:endParaRPr lang="en-US" altLang="en-US" smtClean="0">
              <a:solidFill>
                <a:schemeClr val="tx2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tx2"/>
                </a:solidFill>
              </a:rPr>
              <a:t>	Which category gains/loses moisture the fastest?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0" y="614363"/>
            <a:ext cx="91440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3200">
                <a:solidFill>
                  <a:srgbClr val="000066"/>
                </a:solidFill>
                <a:latin typeface="Verdana" pitchFamily="34" charset="0"/>
              </a:rPr>
              <a:t>Available Fuels</a:t>
            </a:r>
          </a:p>
          <a:p>
            <a:pPr algn="ctr" eaLnBrk="1" hangingPunct="1">
              <a:lnSpc>
                <a:spcPct val="90000"/>
              </a:lnSpc>
            </a:pPr>
            <a:endParaRPr lang="en-US" altLang="en-US" sz="3200">
              <a:solidFill>
                <a:srgbClr val="000066"/>
              </a:solidFill>
              <a:latin typeface="Verdana" pitchFamily="34" charset="0"/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0" y="5410200"/>
            <a:ext cx="2286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>
                <a:latin typeface="Arial" charset="0"/>
              </a:rPr>
              <a:t>Grass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>
                <a:latin typeface="Arial" charset="0"/>
              </a:rPr>
              <a:t>Up to 100%</a:t>
            </a: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2590800" y="5410200"/>
            <a:ext cx="152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>
                <a:latin typeface="Arial" charset="0"/>
              </a:rPr>
              <a:t>Shrub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>
                <a:latin typeface="Arial" charset="0"/>
              </a:rPr>
              <a:t>5-95%</a:t>
            </a: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7010400" y="5410200"/>
            <a:ext cx="2209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>
                <a:latin typeface="Arial" charset="0"/>
              </a:rPr>
              <a:t>Slash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>
                <a:latin typeface="Arial" charset="0"/>
              </a:rPr>
              <a:t>10-70%</a:t>
            </a: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4800600" y="5414211"/>
            <a:ext cx="213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>
                <a:latin typeface="Arial" charset="0"/>
              </a:rPr>
              <a:t>Timber litter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>
                <a:latin typeface="Arial" charset="0"/>
              </a:rPr>
              <a:t>5-25%</a:t>
            </a:r>
          </a:p>
        </p:txBody>
      </p:sp>
      <p:sp>
        <p:nvSpPr>
          <p:cNvPr id="47113" name="Text Box 10"/>
          <p:cNvSpPr txBox="1">
            <a:spLocks noChangeArrowheads="1"/>
          </p:cNvSpPr>
          <p:nvPr/>
        </p:nvSpPr>
        <p:spPr bwMode="auto">
          <a:xfrm>
            <a:off x="304800" y="1227138"/>
            <a:ext cx="845820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2800">
                <a:solidFill>
                  <a:srgbClr val="000066"/>
                </a:solidFill>
              </a:rPr>
              <a:t>Fuels that will ignite and support combustion at the flaming front under specific conditions.</a:t>
            </a:r>
          </a:p>
          <a:p>
            <a:pPr eaLnBrk="1" hangingPunct="1"/>
            <a:endParaRPr lang="en-US" altLang="en-US" sz="2800" b="0"/>
          </a:p>
        </p:txBody>
      </p:sp>
      <p:pic>
        <p:nvPicPr>
          <p:cNvPr id="47115" name="Picture 11" descr="U3_sld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362200"/>
            <a:ext cx="9753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3600" smtClean="0"/>
              <a:t>Consumption of Various Fuels by Fires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2860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smtClean="0"/>
              <a:t>   The following play an important part in a fuel's availability to burn:</a:t>
            </a:r>
          </a:p>
          <a:p>
            <a:pPr lvl="2" eaLnBrk="1" hangingPunct="1"/>
            <a:r>
              <a:rPr lang="en-US" altLang="en-US" sz="2800" smtClean="0"/>
              <a:t>Size</a:t>
            </a:r>
          </a:p>
          <a:p>
            <a:pPr lvl="2" eaLnBrk="1" hangingPunct="1"/>
            <a:r>
              <a:rPr lang="en-US" altLang="en-US" sz="2800" smtClean="0"/>
              <a:t>Arrangement</a:t>
            </a:r>
          </a:p>
          <a:p>
            <a:pPr lvl="2" eaLnBrk="1" hangingPunct="1"/>
            <a:r>
              <a:rPr lang="en-US" altLang="en-US" sz="2800" smtClean="0"/>
              <a:t>Moisture content</a:t>
            </a:r>
          </a:p>
          <a:p>
            <a:pPr lvl="2" eaLnBrk="1" hangingPunct="1"/>
            <a:r>
              <a:rPr lang="en-US" altLang="en-US" sz="2800" smtClean="0"/>
              <a:t>Duration and intensity of the fire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381000" y="1752600"/>
            <a:ext cx="8382000" cy="4495800"/>
          </a:xfrm>
          <a:prstGeom prst="rect">
            <a:avLst/>
          </a:prstGeom>
          <a:gradFill rotWithShape="1">
            <a:gsLst>
              <a:gs pos="0">
                <a:srgbClr val="CC3300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49173" name="Oval 21"/>
          <p:cNvSpPr>
            <a:spLocks noChangeArrowheads="1"/>
          </p:cNvSpPr>
          <p:nvPr/>
        </p:nvSpPr>
        <p:spPr bwMode="auto">
          <a:xfrm>
            <a:off x="3352800" y="3581400"/>
            <a:ext cx="2438400" cy="1143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91240B29-F687-4F45-9708-019B960494DF}">
              <a14:hiddenLine xmlns:a14="http://schemas.microsoft.com/office/drawing/2010/main" w="12700" algn="ctr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  <a:flatTx/>
          </a:bodyPr>
          <a:lstStyle/>
          <a:p>
            <a:endParaRPr lang="en-US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Fuel Characteristics and the Fuel Model</a:t>
            </a: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3276600" y="3657600"/>
            <a:ext cx="2667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2"/>
                </a:solidFill>
                <a:latin typeface="Arial" charset="0"/>
              </a:rPr>
              <a:t>FUEL MODEL</a:t>
            </a:r>
          </a:p>
        </p:txBody>
      </p:sp>
      <p:sp>
        <p:nvSpPr>
          <p:cNvPr id="49157" name="Text Box 7"/>
          <p:cNvSpPr txBox="1">
            <a:spLocks noChangeArrowheads="1"/>
          </p:cNvSpPr>
          <p:nvPr/>
        </p:nvSpPr>
        <p:spPr bwMode="auto">
          <a:xfrm>
            <a:off x="3581400" y="1905000"/>
            <a:ext cx="203200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Vertical</a:t>
            </a:r>
          </a:p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arrangement</a:t>
            </a:r>
          </a:p>
        </p:txBody>
      </p:sp>
      <p:sp>
        <p:nvSpPr>
          <p:cNvPr id="49158" name="Line 8"/>
          <p:cNvSpPr>
            <a:spLocks noChangeShapeType="1"/>
          </p:cNvSpPr>
          <p:nvPr/>
        </p:nvSpPr>
        <p:spPr bwMode="auto">
          <a:xfrm>
            <a:off x="4572000" y="2743200"/>
            <a:ext cx="0" cy="6858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Text Box 9"/>
          <p:cNvSpPr txBox="1">
            <a:spLocks noChangeArrowheads="1"/>
          </p:cNvSpPr>
          <p:nvPr/>
        </p:nvSpPr>
        <p:spPr bwMode="auto">
          <a:xfrm>
            <a:off x="6872288" y="2438400"/>
            <a:ext cx="145415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Moisture</a:t>
            </a:r>
          </a:p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content</a:t>
            </a:r>
          </a:p>
        </p:txBody>
      </p:sp>
      <p:sp>
        <p:nvSpPr>
          <p:cNvPr id="49160" name="Line 10"/>
          <p:cNvSpPr>
            <a:spLocks noChangeShapeType="1"/>
          </p:cNvSpPr>
          <p:nvPr/>
        </p:nvSpPr>
        <p:spPr bwMode="auto">
          <a:xfrm flipH="1">
            <a:off x="5791200" y="3048000"/>
            <a:ext cx="1066800" cy="762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1" name="Text Box 11"/>
          <p:cNvSpPr txBox="1">
            <a:spLocks noChangeArrowheads="1"/>
          </p:cNvSpPr>
          <p:nvPr/>
        </p:nvSpPr>
        <p:spPr bwMode="auto">
          <a:xfrm>
            <a:off x="692150" y="2667000"/>
            <a:ext cx="1419225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Size and</a:t>
            </a:r>
          </a:p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Shape</a:t>
            </a:r>
          </a:p>
        </p:txBody>
      </p:sp>
      <p:sp>
        <p:nvSpPr>
          <p:cNvPr id="49162" name="Line 12"/>
          <p:cNvSpPr>
            <a:spLocks noChangeShapeType="1"/>
          </p:cNvSpPr>
          <p:nvPr/>
        </p:nvSpPr>
        <p:spPr bwMode="auto">
          <a:xfrm>
            <a:off x="2209800" y="3200400"/>
            <a:ext cx="838200" cy="6096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3" name="Text Box 13"/>
          <p:cNvSpPr txBox="1">
            <a:spLocks noChangeArrowheads="1"/>
          </p:cNvSpPr>
          <p:nvPr/>
        </p:nvSpPr>
        <p:spPr bwMode="auto">
          <a:xfrm>
            <a:off x="869950" y="3962400"/>
            <a:ext cx="13668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Loading</a:t>
            </a:r>
          </a:p>
        </p:txBody>
      </p:sp>
      <p:sp>
        <p:nvSpPr>
          <p:cNvPr id="49164" name="Line 14"/>
          <p:cNvSpPr>
            <a:spLocks noChangeShapeType="1"/>
          </p:cNvSpPr>
          <p:nvPr/>
        </p:nvSpPr>
        <p:spPr bwMode="auto">
          <a:xfrm flipV="1">
            <a:off x="2286000" y="4191000"/>
            <a:ext cx="6858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5" name="Text Box 15"/>
          <p:cNvSpPr txBox="1">
            <a:spLocks noChangeArrowheads="1"/>
          </p:cNvSpPr>
          <p:nvPr/>
        </p:nvSpPr>
        <p:spPr bwMode="auto">
          <a:xfrm>
            <a:off x="6918325" y="3810000"/>
            <a:ext cx="1539875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Chemical</a:t>
            </a:r>
          </a:p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content</a:t>
            </a:r>
          </a:p>
        </p:txBody>
      </p:sp>
      <p:sp>
        <p:nvSpPr>
          <p:cNvPr id="49166" name="Line 17"/>
          <p:cNvSpPr>
            <a:spLocks noChangeShapeType="1"/>
          </p:cNvSpPr>
          <p:nvPr/>
        </p:nvSpPr>
        <p:spPr bwMode="auto">
          <a:xfrm flipH="1">
            <a:off x="6003925" y="4191000"/>
            <a:ext cx="8382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7" name="Text Box 18"/>
          <p:cNvSpPr txBox="1">
            <a:spLocks noChangeArrowheads="1"/>
          </p:cNvSpPr>
          <p:nvPr/>
        </p:nvSpPr>
        <p:spPr bwMode="auto">
          <a:xfrm>
            <a:off x="609600" y="5257800"/>
            <a:ext cx="2184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Compactness</a:t>
            </a:r>
          </a:p>
        </p:txBody>
      </p:sp>
      <p:sp>
        <p:nvSpPr>
          <p:cNvPr id="49168" name="Line 19"/>
          <p:cNvSpPr>
            <a:spLocks noChangeShapeType="1"/>
          </p:cNvSpPr>
          <p:nvPr/>
        </p:nvSpPr>
        <p:spPr bwMode="auto">
          <a:xfrm flipV="1">
            <a:off x="2895600" y="4876800"/>
            <a:ext cx="762000" cy="6096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9" name="Text Box 20"/>
          <p:cNvSpPr txBox="1">
            <a:spLocks noChangeArrowheads="1"/>
          </p:cNvSpPr>
          <p:nvPr/>
        </p:nvSpPr>
        <p:spPr bwMode="auto">
          <a:xfrm>
            <a:off x="6492875" y="5105400"/>
            <a:ext cx="1757363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Horizontal </a:t>
            </a:r>
          </a:p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continuity</a:t>
            </a:r>
          </a:p>
        </p:txBody>
      </p:sp>
      <p:sp>
        <p:nvSpPr>
          <p:cNvPr id="49170" name="Line 21"/>
          <p:cNvSpPr>
            <a:spLocks noChangeShapeType="1"/>
          </p:cNvSpPr>
          <p:nvPr/>
        </p:nvSpPr>
        <p:spPr bwMode="auto">
          <a:xfrm flipH="1" flipV="1">
            <a:off x="5334000" y="4876800"/>
            <a:ext cx="1066800" cy="6096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Fuel Models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2362200"/>
            <a:ext cx="5943600" cy="3276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13 models:</a:t>
            </a:r>
          </a:p>
          <a:p>
            <a:pPr eaLnBrk="1" hangingPunct="1"/>
            <a:r>
              <a:rPr lang="en-US" altLang="en-US" sz="2800" smtClean="0"/>
              <a:t>Grass (3 fuel models)</a:t>
            </a:r>
          </a:p>
          <a:p>
            <a:pPr eaLnBrk="1" hangingPunct="1"/>
            <a:r>
              <a:rPr lang="en-US" altLang="en-US" sz="2800" smtClean="0"/>
              <a:t>Shrub (4 fuel models)</a:t>
            </a:r>
          </a:p>
          <a:p>
            <a:pPr eaLnBrk="1" hangingPunct="1"/>
            <a:r>
              <a:rPr lang="en-US" altLang="en-US" sz="2800" smtClean="0"/>
              <a:t>Timber Litter (3 fuel models)</a:t>
            </a:r>
          </a:p>
          <a:p>
            <a:pPr eaLnBrk="1" hangingPunct="1"/>
            <a:r>
              <a:rPr lang="en-US" altLang="en-US" sz="2800" smtClean="0"/>
              <a:t>Slash (3 fuel models)</a:t>
            </a:r>
            <a:r>
              <a:rPr lang="en-US" altLang="en-US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Fuel Combinations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3200" y="1676400"/>
            <a:ext cx="4876800" cy="4114800"/>
          </a:xfrm>
        </p:spPr>
        <p:txBody>
          <a:bodyPr/>
          <a:lstStyle/>
          <a:p>
            <a:r>
              <a:rPr lang="en-US" altLang="en-US" sz="3600" smtClean="0"/>
              <a:t>Kind</a:t>
            </a:r>
          </a:p>
          <a:p>
            <a:r>
              <a:rPr lang="en-US" altLang="en-US" sz="3600" smtClean="0"/>
              <a:t>Amount</a:t>
            </a:r>
          </a:p>
          <a:p>
            <a:r>
              <a:rPr lang="en-US" altLang="en-US" sz="3600" smtClean="0"/>
              <a:t>Size</a:t>
            </a:r>
          </a:p>
          <a:p>
            <a:r>
              <a:rPr lang="en-US" altLang="en-US" sz="3600" smtClean="0"/>
              <a:t>Shape</a:t>
            </a:r>
          </a:p>
          <a:p>
            <a:r>
              <a:rPr lang="en-US" altLang="en-US" sz="3600" smtClean="0"/>
              <a:t>Position</a:t>
            </a:r>
          </a:p>
          <a:p>
            <a:r>
              <a:rPr lang="en-US" altLang="en-US" sz="3600" smtClean="0"/>
              <a:t>Arrangement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Fuel Models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667000"/>
            <a:ext cx="4724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  </a:t>
            </a:r>
            <a:r>
              <a:rPr lang="en-US" altLang="en-US" sz="2800" smtClean="0"/>
              <a:t>Anderson’s Aids to Determining Fuel Models for Estimating Fire Behavior </a:t>
            </a:r>
          </a:p>
        </p:txBody>
      </p:sp>
      <p:pic>
        <p:nvPicPr>
          <p:cNvPr id="51204" name="Picture 4" descr="Aids to Determining Fuel Models_Page_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491">
            <a:off x="4953000" y="1752600"/>
            <a:ext cx="3490913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066800"/>
          </a:xfrm>
        </p:spPr>
        <p:txBody>
          <a:bodyPr/>
          <a:lstStyle/>
          <a:p>
            <a:pPr eaLnBrk="1" hangingPunct="1"/>
            <a:r>
              <a:rPr lang="en-US" altLang="en-US" smtClean="0"/>
              <a:t>Major Fuel Groups </a:t>
            </a:r>
          </a:p>
        </p:txBody>
      </p:sp>
      <p:sp>
        <p:nvSpPr>
          <p:cNvPr id="52227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8077200" cy="3505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The four major fuel groups are:</a:t>
            </a:r>
          </a:p>
          <a:p>
            <a:pPr lvl="2" eaLnBrk="1" hangingPunct="1"/>
            <a:r>
              <a:rPr lang="en-US" altLang="en-US" sz="2800" smtClean="0"/>
              <a:t>Grass</a:t>
            </a:r>
          </a:p>
          <a:p>
            <a:pPr lvl="2" eaLnBrk="1" hangingPunct="1"/>
            <a:r>
              <a:rPr lang="en-US" altLang="en-US" sz="2800" smtClean="0"/>
              <a:t>Shrub</a:t>
            </a:r>
          </a:p>
          <a:p>
            <a:pPr lvl="2" eaLnBrk="1" hangingPunct="1"/>
            <a:r>
              <a:rPr lang="en-US" altLang="en-US" sz="2800" smtClean="0"/>
              <a:t>Timber Litter</a:t>
            </a:r>
          </a:p>
          <a:p>
            <a:pPr lvl="2" eaLnBrk="1" hangingPunct="1"/>
            <a:r>
              <a:rPr lang="en-US" altLang="en-US" sz="2800" smtClean="0"/>
              <a:t>Slash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Grass Group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848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None/>
            </a:pPr>
            <a:r>
              <a:rPr lang="en-US" altLang="en-US" sz="2400" smtClean="0"/>
              <a:t>Grass is primary carrier of fire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None/>
            </a:pPr>
            <a:r>
              <a:rPr lang="en-US" altLang="en-US" sz="2400" smtClean="0"/>
              <a:t>Fuel bed:  1’ to 2.5’ deep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FontTx/>
              <a:buNone/>
            </a:pPr>
            <a:r>
              <a:rPr lang="en-US" altLang="en-US" sz="2400" smtClean="0"/>
              <a:t>Fuel Characteristics: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smtClean="0"/>
              <a:t>300 lbs/acre to several tons/acre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smtClean="0"/>
              <a:t>Usually &lt; 0.25” in diameter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smtClean="0"/>
              <a:t>Compactness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smtClean="0"/>
              <a:t>Moisture content changes rapidly due to changes in RH</a:t>
            </a:r>
          </a:p>
          <a:p>
            <a:pPr eaLnBrk="1" hangingPunct="1">
              <a:lnSpc>
                <a:spcPct val="30000"/>
              </a:lnSpc>
              <a:buFontTx/>
              <a:buNone/>
            </a:pPr>
            <a:endParaRPr lang="en-US" altLang="en-US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Fire Behavior:  rapid burnout, low intensity,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			    wind strong influence,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			    ROS  35 to 100+ ch/hr,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			    FL  0 to 12 ft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Shrub Group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Shrub is primary carrier of fire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Fuel bed:  2’ to 6’ deep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Fuel Characteristics: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chemeClr val="tx2"/>
                </a:solidFill>
              </a:rPr>
              <a:t>1 to 80 tons/acre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chemeClr val="tx2"/>
                </a:solidFill>
              </a:rPr>
              <a:t>Usually &lt; 1” in diameter, dead + live fuels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chemeClr val="tx2"/>
                </a:solidFill>
              </a:rPr>
              <a:t>Compactness:  loosely layered to very deep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chemeClr val="tx2"/>
                </a:solidFill>
              </a:rPr>
              <a:t>Some volatiles may be present</a:t>
            </a:r>
          </a:p>
          <a:p>
            <a:pPr eaLnBrk="1" hangingPunct="1">
              <a:lnSpc>
                <a:spcPct val="20000"/>
              </a:lnSpc>
              <a:buFontTx/>
              <a:buNone/>
            </a:pPr>
            <a:endParaRPr lang="en-US" alt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Fire Behavior:  very low to extreme intensities,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			    wind strong influence,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			    ROS  18 to 75 ch/hr,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			    FL  4 to 19 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Timber Litter Group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3152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Surface litter is primary carrier of fire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Fuel bed:  0.2’ to 1’ deep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Fuel Characteristics: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chemeClr val="tx2"/>
                </a:solidFill>
              </a:rPr>
              <a:t>Size and shape mixed: litter, leaves, needles to large branchwood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chemeClr val="tx2"/>
                </a:solidFill>
              </a:rPr>
              <a:t>Compactness:  loosely layered to compact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chemeClr val="tx2"/>
                </a:solidFill>
              </a:rPr>
              <a:t>Vertical arrangement &lt; 1’, typically &lt; 3”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chemeClr val="tx2"/>
                </a:solidFill>
              </a:rPr>
              <a:t>Moisture content retained when litter is compact </a:t>
            </a:r>
          </a:p>
          <a:p>
            <a:pPr lvl="1" eaLnBrk="1" hangingPunct="1">
              <a:lnSpc>
                <a:spcPct val="10000"/>
              </a:lnSpc>
              <a:buFontTx/>
              <a:buNone/>
            </a:pPr>
            <a:endParaRPr lang="en-US" alt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Fire Behavior:  slow burning to running surface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			    fires, torching, crowing possible,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			    ROS  2 to 8 ch/hr, FL  1 to 5 ft.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Slash Group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467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Slash is primary carrier of fire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Fuel bed:  1’ to 3’ deep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Fuel Characteristics: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chemeClr val="tx2"/>
                </a:solidFill>
              </a:rPr>
              <a:t>Size and shape all sizes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chemeClr val="tx2"/>
                </a:solidFill>
              </a:rPr>
              <a:t>Fuel loading between 12 and 58 tons/acre </a:t>
            </a:r>
          </a:p>
          <a:p>
            <a:pPr lvl="1" eaLnBrk="1" hangingPunct="1">
              <a:lnSpc>
                <a:spcPct val="20000"/>
              </a:lnSpc>
              <a:buFontTx/>
              <a:buNone/>
            </a:pPr>
            <a:endParaRPr lang="en-US" alt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solidFill>
                  <a:schemeClr val="tx2"/>
                </a:solidFill>
              </a:rPr>
              <a:t>Fire Behavior:  moderate to rapid spread rates, moderate to high intensities dependent on fuel arrangement, ROS  6 to 14 ch/hr, FL  4 to 11 ft, firebrands often produced and lifted into convection column, rolling materials may start spot fires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Group vs. Model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81000" y="1295400"/>
            <a:ext cx="84582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4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4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4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4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Grass Group: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	Fuel Model 1	Short Grass (&lt;1 foot high)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	Fuel Model 2	Timber (grass and understory) 	Fuel Model 3	Tall Grass (2 feet high)</a:t>
            </a:r>
          </a:p>
          <a:p>
            <a:pPr eaLnBrk="1" hangingPunct="1">
              <a:spcBef>
                <a:spcPct val="10000"/>
              </a:spcBef>
            </a:pPr>
            <a:endParaRPr lang="en-US" altLang="en-US" sz="280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spcBef>
                <a:spcPct val="10000"/>
              </a:spcBef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Shrub Group: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	Fuel Model 4	Chaparral (6 feet)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	Fuel Model 5	Short Brush (2 feet)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	Fuel Model 6	Intermediate Brush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	Fuel Model 7	Southern Rough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81000" y="1493838"/>
            <a:ext cx="8458200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223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223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223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223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223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Timber Litter Group: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	Fuel Model 8	 Closed Timber Litter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	Fuel Model 9	 Hardwood Litter	  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	Fuel Model 10	 Timber (litter and understory)</a:t>
            </a:r>
          </a:p>
          <a:p>
            <a:pPr eaLnBrk="1" hangingPunct="1">
              <a:spcBef>
                <a:spcPct val="10000"/>
              </a:spcBef>
            </a:pPr>
            <a:endParaRPr lang="en-US" altLang="en-US" sz="280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spcBef>
                <a:spcPct val="10000"/>
              </a:spcBef>
            </a:pPr>
            <a:r>
              <a:rPr lang="en-US" altLang="en-US" sz="2800">
                <a:latin typeface="Arial" charset="0"/>
              </a:rPr>
              <a:t>Slash </a:t>
            </a: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Group: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	Fuel Model 11	 Light </a:t>
            </a:r>
            <a:r>
              <a:rPr lang="en-US" altLang="en-US" sz="2800">
                <a:latin typeface="Arial" charset="0"/>
              </a:rPr>
              <a:t>slash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	Fuel Model 12	 </a:t>
            </a:r>
            <a:r>
              <a:rPr lang="en-US" altLang="en-US" sz="2800">
                <a:latin typeface="Arial" charset="0"/>
              </a:rPr>
              <a:t>Moderate slash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2800">
                <a:latin typeface="Arial" charset="0"/>
              </a:rPr>
              <a:t>	Fuel Model 13	 Heavy slash</a:t>
            </a: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 </a:t>
            </a:r>
          </a:p>
        </p:txBody>
      </p:sp>
      <p:sp>
        <p:nvSpPr>
          <p:cNvPr id="5837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000" b="1">
                <a:solidFill>
                  <a:srgbClr val="000066"/>
                </a:solidFill>
                <a:latin typeface="Verdana" pitchFamily="34" charset="0"/>
              </a:defRPr>
            </a:lvl1pPr>
            <a:lvl2pPr algn="ctr">
              <a:defRPr sz="4000" b="1">
                <a:solidFill>
                  <a:srgbClr val="000066"/>
                </a:solidFill>
                <a:latin typeface="Verdana" pitchFamily="34" charset="0"/>
              </a:defRPr>
            </a:lvl2pPr>
            <a:lvl3pPr algn="ctr">
              <a:defRPr sz="4000" b="1">
                <a:solidFill>
                  <a:srgbClr val="000066"/>
                </a:solidFill>
                <a:latin typeface="Verdana" pitchFamily="34" charset="0"/>
              </a:defRPr>
            </a:lvl3pPr>
            <a:lvl4pPr algn="ctr">
              <a:defRPr sz="4000" b="1">
                <a:solidFill>
                  <a:srgbClr val="000066"/>
                </a:solidFill>
                <a:latin typeface="Verdana" pitchFamily="34" charset="0"/>
              </a:defRPr>
            </a:lvl4pPr>
            <a:lvl5pPr algn="ctr">
              <a:defRPr sz="4000" b="1">
                <a:solidFill>
                  <a:srgbClr val="000066"/>
                </a:solidFill>
                <a:latin typeface="Verdana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3600"/>
              <a:t>Group vs.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Introduction to the Standard Fire Behavior Fuel Models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49530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  The new Standard Fire Behavior Fuel Models, sometimes referred to as “the 40 fuel models.” </a:t>
            </a:r>
          </a:p>
        </p:txBody>
      </p:sp>
      <p:pic>
        <p:nvPicPr>
          <p:cNvPr id="59396" name="Picture 4" descr="Pages from rmrs_gtr153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359251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New Model Parameters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solidFill>
                  <a:schemeClr val="tx2"/>
                </a:solidFill>
              </a:rPr>
              <a:t>Load by class and component </a:t>
            </a:r>
          </a:p>
          <a:p>
            <a:pPr eaLnBrk="1" hangingPunct="1"/>
            <a:r>
              <a:rPr lang="en-US" altLang="en-US" sz="2800" smtClean="0">
                <a:solidFill>
                  <a:schemeClr val="tx2"/>
                </a:solidFill>
              </a:rPr>
              <a:t>Surface-area-to-volume (SAV) ratio by class and component </a:t>
            </a:r>
          </a:p>
          <a:p>
            <a:pPr eaLnBrk="1" hangingPunct="1"/>
            <a:r>
              <a:rPr lang="en-US" altLang="en-US" sz="2800" smtClean="0">
                <a:solidFill>
                  <a:schemeClr val="tx2"/>
                </a:solidFill>
              </a:rPr>
              <a:t>Fuel model type (static or dynamic) </a:t>
            </a:r>
          </a:p>
          <a:p>
            <a:pPr eaLnBrk="1" hangingPunct="1"/>
            <a:r>
              <a:rPr lang="en-US" altLang="en-US" sz="2800" smtClean="0">
                <a:solidFill>
                  <a:schemeClr val="tx2"/>
                </a:solidFill>
              </a:rPr>
              <a:t>Fuelbed depth </a:t>
            </a:r>
          </a:p>
          <a:p>
            <a:pPr eaLnBrk="1" hangingPunct="1"/>
            <a:r>
              <a:rPr lang="en-US" altLang="en-US" sz="2800" smtClean="0">
                <a:solidFill>
                  <a:schemeClr val="tx2"/>
                </a:solidFill>
              </a:rPr>
              <a:t>Extinction moisture content</a:t>
            </a:r>
          </a:p>
          <a:p>
            <a:pPr eaLnBrk="1" hangingPunct="1"/>
            <a:r>
              <a:rPr lang="en-US" altLang="en-US" sz="2800" smtClean="0">
                <a:solidFill>
                  <a:schemeClr val="tx2"/>
                </a:solidFill>
              </a:rPr>
              <a:t>Fuel particle heat content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r>
              <a:rPr lang="en-US" altLang="en-US" sz="3600" smtClean="0"/>
              <a:t>Fuel Levels and Components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2743200"/>
            <a:ext cx="3733800" cy="2514600"/>
          </a:xfrm>
        </p:spPr>
        <p:txBody>
          <a:bodyPr/>
          <a:lstStyle/>
          <a:p>
            <a:r>
              <a:rPr lang="en-US" altLang="en-US" sz="3600" smtClean="0"/>
              <a:t>Ground</a:t>
            </a:r>
          </a:p>
          <a:p>
            <a:r>
              <a:rPr lang="en-US" altLang="en-US" sz="3600" smtClean="0"/>
              <a:t>Surface</a:t>
            </a:r>
          </a:p>
          <a:p>
            <a:r>
              <a:rPr lang="en-US" altLang="en-US" sz="3600" smtClean="0"/>
              <a:t>Aerial fuels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Need for the New Models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smtClean="0"/>
              <a:t>Original 13: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For the severe period of the fire season.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Have worked well for predicting spread rate and intensity at peak of fire season.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Have limitations for other purposes: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Prescribed fire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Wildland fire use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Simulating the effects of fuel treatments on potential fire behavior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Simulating transition to crown fire using crown fire initiation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Need for the New Models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mtClean="0"/>
              <a:t>New Models: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mtClean="0"/>
              <a:t>Improve</a:t>
            </a:r>
            <a:r>
              <a:rPr lang="en-US" altLang="en-US" sz="2800" smtClean="0"/>
              <a:t> </a:t>
            </a:r>
            <a:r>
              <a:rPr lang="en-US" altLang="en-US" smtClean="0"/>
              <a:t>the accuracy of fire behavior predictions outside of the severe period of the fire season.  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mtClean="0"/>
              <a:t>Increase the number of fuel models: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Applicable in high-humidity areas. 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For forest litter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For litter with grass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For shrub understory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mtClean="0"/>
              <a:t>Increase the ability to simulate changes in fire behavior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SLIDE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4958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0" y="2286000"/>
            <a:ext cx="119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Grass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2514600" y="381000"/>
            <a:ext cx="495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66"/>
                </a:solidFill>
                <a:latin typeface="Verdana" pitchFamily="34" charset="0"/>
              </a:rPr>
              <a:t>New Fuel</a:t>
            </a:r>
            <a:r>
              <a:rPr lang="en-US" altLang="en-US" sz="440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en-US" sz="3600">
                <a:solidFill>
                  <a:srgbClr val="000066"/>
                </a:solidFill>
                <a:latin typeface="Verdana" pitchFamily="34" charset="0"/>
              </a:rPr>
              <a:t>Groups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4495800" y="3352800"/>
          <a:ext cx="46482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hoto Editor Photo" r:id="rId4" imgW="4285714" imgH="4285714" progId="MSPhotoEd.3">
                  <p:embed/>
                </p:oleObj>
              </mc:Choice>
              <mc:Fallback>
                <p:oleObj name="Photo Editor Photo" r:id="rId4" imgW="4285714" imgH="4285714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352800"/>
                        <a:ext cx="464820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bg1">
                                    <a:alpha val="27000"/>
                                  </a:schemeClr>
                                </a:gs>
                                <a:gs pos="100000">
                                  <a:schemeClr val="bg1">
                                    <a:gamma/>
                                    <a:tint val="0"/>
                                    <a:invGamma/>
                                    <a:alpha val="37000"/>
                                  </a:schemeClr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2057400" y="4800600"/>
            <a:ext cx="2343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Grass</a:t>
            </a:r>
            <a:r>
              <a:rPr lang="en-US" altLang="en-US">
                <a:latin typeface="Arial" charset="0"/>
              </a:rPr>
              <a:t> - Shrub</a:t>
            </a:r>
            <a:endParaRPr lang="en-US" altLang="en-US" b="0">
              <a:latin typeface="Arial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H="1">
            <a:off x="4572000" y="2895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2514600" y="54864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572000" y="3276600"/>
          <a:ext cx="45720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Photo Editor Photo" r:id="rId3" imgW="5714286" imgH="5714286" progId="MSPhotoEd.3">
                  <p:embed/>
                </p:oleObj>
              </mc:Choice>
              <mc:Fallback>
                <p:oleObj name="Photo Editor Photo" r:id="rId3" imgW="5714286" imgH="5714286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276600"/>
                        <a:ext cx="45720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bg1">
                                    <a:alpha val="27000"/>
                                  </a:schemeClr>
                                </a:gs>
                                <a:gs pos="100000">
                                  <a:schemeClr val="bg1">
                                    <a:gamma/>
                                    <a:tint val="0"/>
                                    <a:invGamma/>
                                    <a:alpha val="37000"/>
                                  </a:schemeClr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6" descr="SLIDE027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572000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Text Box 4"/>
          <p:cNvSpPr txBox="1">
            <a:spLocks noChangeArrowheads="1"/>
          </p:cNvSpPr>
          <p:nvPr/>
        </p:nvSpPr>
        <p:spPr bwMode="auto">
          <a:xfrm>
            <a:off x="2514600" y="381000"/>
            <a:ext cx="495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66"/>
                </a:solidFill>
                <a:latin typeface="Verdana" pitchFamily="34" charset="0"/>
              </a:rPr>
              <a:t>New Fuel</a:t>
            </a:r>
            <a:r>
              <a:rPr lang="en-US" altLang="en-US" sz="440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en-US" sz="3600">
                <a:solidFill>
                  <a:srgbClr val="000066"/>
                </a:solidFill>
                <a:latin typeface="Verdana" pitchFamily="34" charset="0"/>
              </a:rPr>
              <a:t>Groups</a:t>
            </a:r>
          </a:p>
        </p:txBody>
      </p:sp>
      <p:sp>
        <p:nvSpPr>
          <p:cNvPr id="2060" name="Text Box 3"/>
          <p:cNvSpPr txBox="1">
            <a:spLocks noChangeArrowheads="1"/>
          </p:cNvSpPr>
          <p:nvPr/>
        </p:nvSpPr>
        <p:spPr bwMode="auto">
          <a:xfrm>
            <a:off x="4572000" y="2286000"/>
            <a:ext cx="12112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Shrub</a:t>
            </a:r>
          </a:p>
        </p:txBody>
      </p:sp>
      <p:sp>
        <p:nvSpPr>
          <p:cNvPr id="2061" name="Line 7"/>
          <p:cNvSpPr>
            <a:spLocks noChangeShapeType="1"/>
          </p:cNvSpPr>
          <p:nvPr/>
        </p:nvSpPr>
        <p:spPr bwMode="auto">
          <a:xfrm flipH="1">
            <a:off x="4572000" y="2895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Text Box 6"/>
          <p:cNvSpPr txBox="1">
            <a:spLocks noChangeArrowheads="1"/>
          </p:cNvSpPr>
          <p:nvPr/>
        </p:nvSpPr>
        <p:spPr bwMode="auto">
          <a:xfrm>
            <a:off x="914400" y="4800600"/>
            <a:ext cx="3571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Timber</a:t>
            </a:r>
            <a:r>
              <a:rPr lang="en-US" altLang="en-US">
                <a:latin typeface="Arial" charset="0"/>
              </a:rPr>
              <a:t> </a:t>
            </a:r>
            <a:r>
              <a:rPr lang="en-US" altLang="en-US" sz="2800">
                <a:latin typeface="Arial" charset="0"/>
              </a:rPr>
              <a:t>- Understory</a:t>
            </a:r>
            <a:endParaRPr lang="en-US" altLang="en-US" sz="2800" b="0">
              <a:latin typeface="Arial" charset="0"/>
            </a:endParaRPr>
          </a:p>
        </p:txBody>
      </p:sp>
      <p:sp>
        <p:nvSpPr>
          <p:cNvPr id="2063" name="Line 8"/>
          <p:cNvSpPr>
            <a:spLocks noChangeShapeType="1"/>
          </p:cNvSpPr>
          <p:nvPr/>
        </p:nvSpPr>
        <p:spPr bwMode="auto">
          <a:xfrm>
            <a:off x="2514600" y="54864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5" descr="SLIDE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4958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6" descr="SLIDE030"/>
          <p:cNvPicPr>
            <a:picLocks noChangeAspect="1" noChangeArrowheads="1"/>
          </p:cNvPicPr>
          <p:nvPr/>
        </p:nvPicPr>
        <p:blipFill>
          <a:blip r:embed="rId3">
            <a:lum bright="-6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00400"/>
            <a:ext cx="4648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7" name="Text Box 4"/>
          <p:cNvSpPr txBox="1">
            <a:spLocks noChangeArrowheads="1"/>
          </p:cNvSpPr>
          <p:nvPr/>
        </p:nvSpPr>
        <p:spPr bwMode="auto">
          <a:xfrm>
            <a:off x="2514600" y="381000"/>
            <a:ext cx="495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66"/>
                </a:solidFill>
                <a:latin typeface="Verdana" pitchFamily="34" charset="0"/>
              </a:rPr>
              <a:t>New Fuel</a:t>
            </a:r>
            <a:r>
              <a:rPr lang="en-US" altLang="en-US" sz="440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en-US" sz="3600">
                <a:solidFill>
                  <a:srgbClr val="000066"/>
                </a:solidFill>
                <a:latin typeface="Verdana" pitchFamily="34" charset="0"/>
              </a:rPr>
              <a:t>Groups</a:t>
            </a:r>
          </a:p>
        </p:txBody>
      </p:sp>
      <p:sp>
        <p:nvSpPr>
          <p:cNvPr id="60428" name="Text Box 6"/>
          <p:cNvSpPr txBox="1">
            <a:spLocks noChangeArrowheads="1"/>
          </p:cNvSpPr>
          <p:nvPr/>
        </p:nvSpPr>
        <p:spPr bwMode="auto">
          <a:xfrm>
            <a:off x="1219200" y="4800600"/>
            <a:ext cx="32273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Slash</a:t>
            </a:r>
            <a:r>
              <a:rPr lang="en-US" altLang="en-US" sz="2800">
                <a:latin typeface="Arial" charset="0"/>
              </a:rPr>
              <a:t> - </a:t>
            </a: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Blowdown</a:t>
            </a:r>
          </a:p>
        </p:txBody>
      </p:sp>
      <p:sp>
        <p:nvSpPr>
          <p:cNvPr id="60429" name="Line 8"/>
          <p:cNvSpPr>
            <a:spLocks noChangeShapeType="1"/>
          </p:cNvSpPr>
          <p:nvPr/>
        </p:nvSpPr>
        <p:spPr bwMode="auto">
          <a:xfrm>
            <a:off x="2514600" y="54864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0" name="Text Box 3"/>
          <p:cNvSpPr txBox="1">
            <a:spLocks noChangeArrowheads="1"/>
          </p:cNvSpPr>
          <p:nvPr/>
        </p:nvSpPr>
        <p:spPr bwMode="auto">
          <a:xfrm>
            <a:off x="4572000" y="2286000"/>
            <a:ext cx="2576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Timber</a:t>
            </a:r>
            <a:r>
              <a:rPr lang="en-US" altLang="en-US" sz="2800">
                <a:latin typeface="Arial" charset="0"/>
              </a:rPr>
              <a:t> - </a:t>
            </a: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Litter</a:t>
            </a:r>
          </a:p>
        </p:txBody>
      </p:sp>
      <p:sp>
        <p:nvSpPr>
          <p:cNvPr id="60431" name="Line 7"/>
          <p:cNvSpPr>
            <a:spLocks noChangeShapeType="1"/>
          </p:cNvSpPr>
          <p:nvPr/>
        </p:nvSpPr>
        <p:spPr bwMode="auto">
          <a:xfrm flipH="1">
            <a:off x="4572000" y="2895600"/>
            <a:ext cx="184626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smtClean="0"/>
              <a:t>Unit 3 Objectives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524000"/>
            <a:ext cx="8077200" cy="4572000"/>
          </a:xfrm>
        </p:spPr>
        <p:txBody>
          <a:bodyPr/>
          <a:lstStyle/>
          <a:p>
            <a:pPr marL="609600" indent="-6096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400" smtClean="0">
                <a:solidFill>
                  <a:schemeClr val="tx2"/>
                </a:solidFill>
              </a:rPr>
              <a:t>Identify and describe basic wildland fuel characteristics.</a:t>
            </a:r>
          </a:p>
          <a:p>
            <a:pPr marL="609600" indent="-6096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400" smtClean="0">
                <a:solidFill>
                  <a:schemeClr val="tx2"/>
                </a:solidFill>
              </a:rPr>
              <a:t>Identify and describe seven characteristics of fuels that affect wildland fire behavior.</a:t>
            </a:r>
          </a:p>
          <a:p>
            <a:pPr marL="609600" indent="-6096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400" smtClean="0">
                <a:solidFill>
                  <a:schemeClr val="tx2"/>
                </a:solidFill>
              </a:rPr>
              <a:t>Identify and define by size class the four dead fuel timelag categories used to classify fuels.</a:t>
            </a:r>
          </a:p>
          <a:p>
            <a:pPr marL="609600" indent="-609600" eaLnBrk="1" hangingPunct="1">
              <a:spcBef>
                <a:spcPct val="50000"/>
              </a:spcBef>
              <a:buFontTx/>
              <a:buAutoNum type="arabicPeriod" startAt="4"/>
            </a:pPr>
            <a:r>
              <a:rPr lang="en-US" altLang="en-US" sz="2400" smtClean="0">
                <a:solidFill>
                  <a:schemeClr val="tx2"/>
                </a:solidFill>
              </a:rPr>
              <a:t>Describe how fuel availability is essential to predicting wildland fire behavior.</a:t>
            </a:r>
          </a:p>
          <a:p>
            <a:pPr marL="609600" indent="-609600" eaLnBrk="1" hangingPunct="1">
              <a:spcBef>
                <a:spcPct val="50000"/>
              </a:spcBef>
              <a:buFontTx/>
              <a:buAutoNum type="arabicPeriod" startAt="4"/>
            </a:pPr>
            <a:r>
              <a:rPr lang="en-US" altLang="en-US" sz="2400" smtClean="0">
                <a:solidFill>
                  <a:schemeClr val="tx2"/>
                </a:solidFill>
              </a:rPr>
              <a:t>Describe the fuel model concept and its utility for predicting wildland fire behavior.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Ground Fuels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924800" cy="3657600"/>
          </a:xfrm>
        </p:spPr>
        <p:txBody>
          <a:bodyPr/>
          <a:lstStyle/>
          <a:p>
            <a:pPr marL="0" indent="0" eaLnBrk="1" hangingPunct="1">
              <a:spcBef>
                <a:spcPct val="50000"/>
              </a:spcBef>
              <a:spcAft>
                <a:spcPct val="30000"/>
              </a:spcAft>
              <a:buFontTx/>
              <a:buNone/>
            </a:pPr>
            <a:r>
              <a:rPr lang="en-US" altLang="en-US" sz="3600" smtClean="0">
                <a:solidFill>
                  <a:schemeClr val="tx2"/>
                </a:solidFill>
              </a:rPr>
              <a:t>All combustible materials lying beneath the surface:</a:t>
            </a:r>
          </a:p>
          <a:p>
            <a:pPr marL="741363" lvl="2" indent="-512763" eaLnBrk="1" hangingPunct="1"/>
            <a:r>
              <a:rPr lang="en-US" altLang="en-US" sz="2800" smtClean="0"/>
              <a:t>Deep duff </a:t>
            </a:r>
          </a:p>
          <a:p>
            <a:pPr marL="741363" lvl="2" indent="-512763" eaLnBrk="1" hangingPunct="1"/>
            <a:r>
              <a:rPr lang="en-US" altLang="en-US" sz="2800" smtClean="0"/>
              <a:t>Tree roots </a:t>
            </a:r>
          </a:p>
          <a:p>
            <a:pPr marL="741363" lvl="2" indent="-512763" eaLnBrk="1" hangingPunct="1"/>
            <a:r>
              <a:rPr lang="en-US" altLang="en-US" sz="2800" smtClean="0"/>
              <a:t>Rotten buried logs </a:t>
            </a:r>
          </a:p>
          <a:p>
            <a:pPr marL="741363" lvl="2" indent="-512763" eaLnBrk="1" hangingPunct="1"/>
            <a:r>
              <a:rPr lang="en-US" altLang="en-US" sz="2800" smtClean="0"/>
              <a:t>Other organic material</a:t>
            </a:r>
            <a:endParaRPr lang="en-US" altLang="en-US" sz="280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Ground Fuels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828800"/>
            <a:ext cx="6781800" cy="4114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spcAft>
                <a:spcPct val="30000"/>
              </a:spcAft>
            </a:pPr>
            <a:r>
              <a:rPr lang="en-US" altLang="en-US" sz="3600" smtClean="0">
                <a:solidFill>
                  <a:schemeClr val="tx2"/>
                </a:solidFill>
              </a:rPr>
              <a:t>Important in terms of line construction and mop-up</a:t>
            </a:r>
          </a:p>
          <a:p>
            <a:pPr eaLnBrk="1" hangingPunct="1">
              <a:spcBef>
                <a:spcPct val="50000"/>
              </a:spcBef>
              <a:spcAft>
                <a:spcPct val="30000"/>
              </a:spcAft>
            </a:pPr>
            <a:r>
              <a:rPr lang="en-US" altLang="en-US" sz="3600" smtClean="0">
                <a:solidFill>
                  <a:schemeClr val="tx2"/>
                </a:solidFill>
              </a:rPr>
              <a:t>Typical fire spread:</a:t>
            </a:r>
          </a:p>
          <a:p>
            <a:pPr lvl="1" eaLnBrk="1" hangingPunct="1">
              <a:spcBef>
                <a:spcPct val="50000"/>
              </a:spcBef>
              <a:spcAft>
                <a:spcPct val="30000"/>
              </a:spcAft>
            </a:pPr>
            <a:r>
              <a:rPr lang="en-US" altLang="en-US" sz="3200" smtClean="0">
                <a:solidFill>
                  <a:schemeClr val="tx2"/>
                </a:solidFill>
              </a:rPr>
              <a:t>smoldering </a:t>
            </a:r>
          </a:p>
          <a:p>
            <a:pPr lvl="1" eaLnBrk="1" hangingPunct="1">
              <a:spcBef>
                <a:spcPct val="50000"/>
              </a:spcBef>
              <a:spcAft>
                <a:spcPct val="30000"/>
              </a:spcAft>
            </a:pPr>
            <a:r>
              <a:rPr lang="en-US" altLang="en-US" sz="3200" smtClean="0">
                <a:solidFill>
                  <a:schemeClr val="tx2"/>
                </a:solidFill>
              </a:rPr>
              <a:t>creeping</a:t>
            </a:r>
          </a:p>
          <a:p>
            <a:pPr eaLnBrk="1" hangingPunct="1">
              <a:spcBef>
                <a:spcPct val="50000"/>
              </a:spcBef>
              <a:spcAft>
                <a:spcPct val="30000"/>
              </a:spcAft>
              <a:buFontTx/>
              <a:buNone/>
            </a:pPr>
            <a:endParaRPr lang="en-US" altLang="en-US" sz="360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Surface Fuels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All combustible materials lying on or immediately above the ground:</a:t>
            </a:r>
          </a:p>
          <a:p>
            <a:pPr lvl="2" eaLnBrk="1" hangingPunct="1"/>
            <a:r>
              <a:rPr lang="en-US" altLang="en-US" smtClean="0"/>
              <a:t>Needles or leaves </a:t>
            </a:r>
          </a:p>
          <a:p>
            <a:pPr lvl="2" eaLnBrk="1" hangingPunct="1"/>
            <a:r>
              <a:rPr lang="en-US" altLang="en-US" smtClean="0"/>
              <a:t>Duff </a:t>
            </a:r>
          </a:p>
          <a:p>
            <a:pPr lvl="2" eaLnBrk="1" hangingPunct="1"/>
            <a:r>
              <a:rPr lang="en-US" altLang="en-US" smtClean="0"/>
              <a:t>Grass </a:t>
            </a:r>
          </a:p>
          <a:p>
            <a:pPr lvl="2" eaLnBrk="1" hangingPunct="1"/>
            <a:r>
              <a:rPr lang="en-US" altLang="en-US" smtClean="0"/>
              <a:t>Small dead wood</a:t>
            </a:r>
          </a:p>
          <a:p>
            <a:pPr lvl="2" eaLnBrk="1" hangingPunct="1"/>
            <a:r>
              <a:rPr lang="en-US" altLang="en-US" smtClean="0"/>
              <a:t>Downed logs </a:t>
            </a:r>
          </a:p>
          <a:p>
            <a:pPr lvl="2" eaLnBrk="1" hangingPunct="1"/>
            <a:r>
              <a:rPr lang="en-US" altLang="en-US" smtClean="0"/>
              <a:t>Stumps </a:t>
            </a:r>
          </a:p>
          <a:p>
            <a:pPr lvl="2" eaLnBrk="1" hangingPunct="1"/>
            <a:r>
              <a:rPr lang="en-US" altLang="en-US" smtClean="0"/>
              <a:t>Large limbs </a:t>
            </a:r>
          </a:p>
          <a:p>
            <a:pPr lvl="2" eaLnBrk="1" hangingPunct="1"/>
            <a:r>
              <a:rPr lang="en-US" altLang="en-US" smtClean="0"/>
              <a:t>Shrubs to about six feet in height</a:t>
            </a:r>
          </a:p>
          <a:p>
            <a:pPr lvl="2" eaLnBrk="1" hangingPunct="1"/>
            <a:r>
              <a:rPr lang="en-US" altLang="en-US" smtClean="0"/>
              <a:t>Litter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2560</TotalTime>
  <Words>1598</Words>
  <Application>Microsoft Office PowerPoint</Application>
  <PresentationFormat>On-screen Show (4:3)</PresentationFormat>
  <Paragraphs>453</Paragraphs>
  <Slides>65</Slides>
  <Notes>21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Default Design</vt:lpstr>
      <vt:lpstr>1_Default Design</vt:lpstr>
      <vt:lpstr>Photo Editor Photo</vt:lpstr>
      <vt:lpstr>Unit 3</vt:lpstr>
      <vt:lpstr>Unit 3 Objectives</vt:lpstr>
      <vt:lpstr>Fuel Make-up</vt:lpstr>
      <vt:lpstr>Fuels</vt:lpstr>
      <vt:lpstr>Fuel Combinations</vt:lpstr>
      <vt:lpstr>Fuel Levels and Components</vt:lpstr>
      <vt:lpstr>Ground Fuels</vt:lpstr>
      <vt:lpstr>Ground Fuels</vt:lpstr>
      <vt:lpstr>Surface Fuels</vt:lpstr>
      <vt:lpstr>Surface Fuels</vt:lpstr>
      <vt:lpstr>Surface Fuels</vt:lpstr>
      <vt:lpstr>Aerial Fuels</vt:lpstr>
      <vt:lpstr>Aerial Fuels</vt:lpstr>
      <vt:lpstr>Aerial Fuels</vt:lpstr>
      <vt:lpstr>Aerial Fuels</vt:lpstr>
      <vt:lpstr>PowerPoint Presentation</vt:lpstr>
      <vt:lpstr>Seven Characteristics of Fuels that Affect Wildland Fire Behavior</vt:lpstr>
      <vt:lpstr>Fuel Loading</vt:lpstr>
      <vt:lpstr>Loading Varies  by Fuel Group</vt:lpstr>
      <vt:lpstr>Size and Shape</vt:lpstr>
      <vt:lpstr>Size and Shape</vt:lpstr>
      <vt:lpstr>Size and Shape</vt:lpstr>
      <vt:lpstr>Size and Shape</vt:lpstr>
      <vt:lpstr>Size and Shape</vt:lpstr>
      <vt:lpstr>Compactness = Spacing Between Fuel Particles</vt:lpstr>
      <vt:lpstr>Fuel Bed  Depth and Orientation</vt:lpstr>
      <vt:lpstr>Vertically Oriented Fuels</vt:lpstr>
      <vt:lpstr>Horizontally Oriented Fuels</vt:lpstr>
      <vt:lpstr>Horizontal Continuity</vt:lpstr>
      <vt:lpstr>Continuous vs. Patchy Fuels</vt:lpstr>
      <vt:lpstr>Aerial Fuels</vt:lpstr>
      <vt:lpstr>Vertical Arrangement</vt:lpstr>
      <vt:lpstr>Ladder Fuels</vt:lpstr>
      <vt:lpstr>Reburn</vt:lpstr>
      <vt:lpstr>PowerPoint Presentation</vt:lpstr>
      <vt:lpstr>Live and Dead Fuel Moisture</vt:lpstr>
      <vt:lpstr>Fine Dead Fuels</vt:lpstr>
      <vt:lpstr>Live to Dead Ratio</vt:lpstr>
      <vt:lpstr>Chemical Contents</vt:lpstr>
      <vt:lpstr>Chemical Contents</vt:lpstr>
      <vt:lpstr>Fuel Characteristics/Fire Behavior</vt:lpstr>
      <vt:lpstr>Fuel Characteristics </vt:lpstr>
      <vt:lpstr>Fuel Characteristics </vt:lpstr>
      <vt:lpstr>PowerPoint Presentation</vt:lpstr>
      <vt:lpstr>Dead Fuel Timelag Categories</vt:lpstr>
      <vt:lpstr>PowerPoint Presentation</vt:lpstr>
      <vt:lpstr>Consumption of Various Fuels by Fires </vt:lpstr>
      <vt:lpstr>Fuel Characteristics and the Fuel Model</vt:lpstr>
      <vt:lpstr>Fuel Models</vt:lpstr>
      <vt:lpstr>Fuel Models</vt:lpstr>
      <vt:lpstr>Major Fuel Groups </vt:lpstr>
      <vt:lpstr>Grass Group</vt:lpstr>
      <vt:lpstr>Shrub Group</vt:lpstr>
      <vt:lpstr>Timber Litter Group</vt:lpstr>
      <vt:lpstr>Slash Group</vt:lpstr>
      <vt:lpstr>Group vs. Model</vt:lpstr>
      <vt:lpstr>PowerPoint Presentation</vt:lpstr>
      <vt:lpstr>Introduction to the Standard Fire Behavior Fuel Models</vt:lpstr>
      <vt:lpstr>New Model Parameters</vt:lpstr>
      <vt:lpstr>Need for the New Models</vt:lpstr>
      <vt:lpstr>Need for the New Models</vt:lpstr>
      <vt:lpstr>PowerPoint Presentation</vt:lpstr>
      <vt:lpstr>PowerPoint Presentation</vt:lpstr>
      <vt:lpstr>PowerPoint Presentation</vt:lpstr>
      <vt:lpstr>Unit 3 Objectives</vt:lpstr>
    </vt:vector>
  </TitlesOfParts>
  <Company>BLM-NIFC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0 Introduction</dc:title>
  <dc:creator>Media Unit</dc:creator>
  <cp:lastModifiedBy>Kessler, Jon W</cp:lastModifiedBy>
  <cp:revision>119</cp:revision>
  <dcterms:created xsi:type="dcterms:W3CDTF">2003-11-06T21:05:49Z</dcterms:created>
  <dcterms:modified xsi:type="dcterms:W3CDTF">2014-05-14T21:37:29Z</dcterms:modified>
</cp:coreProperties>
</file>