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3"/>
  </p:notesMasterIdLst>
  <p:handoutMasterIdLst>
    <p:handoutMasterId r:id="rId44"/>
  </p:handoutMasterIdLst>
  <p:sldIdLst>
    <p:sldId id="331" r:id="rId2"/>
    <p:sldId id="292" r:id="rId3"/>
    <p:sldId id="302" r:id="rId4"/>
    <p:sldId id="332" r:id="rId5"/>
    <p:sldId id="333" r:id="rId6"/>
    <p:sldId id="307" r:id="rId7"/>
    <p:sldId id="337" r:id="rId8"/>
    <p:sldId id="314" r:id="rId9"/>
    <p:sldId id="308" r:id="rId10"/>
    <p:sldId id="313" r:id="rId11"/>
    <p:sldId id="336" r:id="rId12"/>
    <p:sldId id="316" r:id="rId13"/>
    <p:sldId id="317" r:id="rId14"/>
    <p:sldId id="341" r:id="rId15"/>
    <p:sldId id="281" r:id="rId16"/>
    <p:sldId id="340" r:id="rId17"/>
    <p:sldId id="347" r:id="rId18"/>
    <p:sldId id="310" r:id="rId19"/>
    <p:sldId id="311" r:id="rId20"/>
    <p:sldId id="349" r:id="rId21"/>
    <p:sldId id="280" r:id="rId22"/>
    <p:sldId id="350" r:id="rId23"/>
    <p:sldId id="342" r:id="rId24"/>
    <p:sldId id="343" r:id="rId25"/>
    <p:sldId id="284" r:id="rId26"/>
    <p:sldId id="320" r:id="rId27"/>
    <p:sldId id="345" r:id="rId28"/>
    <p:sldId id="344" r:id="rId29"/>
    <p:sldId id="304" r:id="rId30"/>
    <p:sldId id="286" r:id="rId31"/>
    <p:sldId id="293" r:id="rId32"/>
    <p:sldId id="290" r:id="rId33"/>
    <p:sldId id="291" r:id="rId34"/>
    <p:sldId id="351" r:id="rId35"/>
    <p:sldId id="321" r:id="rId36"/>
    <p:sldId id="327" r:id="rId37"/>
    <p:sldId id="297" r:id="rId38"/>
    <p:sldId id="352" r:id="rId39"/>
    <p:sldId id="357" r:id="rId40"/>
    <p:sldId id="355" r:id="rId41"/>
    <p:sldId id="356" r:id="rId4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00"/>
    <a:srgbClr val="006600"/>
    <a:srgbClr val="00FF00"/>
    <a:srgbClr val="66FFFF"/>
    <a:srgbClr val="3366FF"/>
    <a:srgbClr val="333399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72" autoAdjust="0"/>
    <p:restoredTop sz="94599" autoAdjust="0"/>
  </p:normalViewPr>
  <p:slideViewPr>
    <p:cSldViewPr snapToGrid="0" showGuides="1">
      <p:cViewPr varScale="1">
        <p:scale>
          <a:sx n="102" d="100"/>
          <a:sy n="102" d="100"/>
        </p:scale>
        <p:origin x="-161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1607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210ECA8-6A54-4A8A-9B48-CEF22EBD97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35085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15667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6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56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56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46A16C1-38B2-4F9C-AB91-C818CB5F2B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74495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273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561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555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798638"/>
            <a:ext cx="4038600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98638"/>
            <a:ext cx="4038600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939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533400"/>
            <a:ext cx="8229600" cy="579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0454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798638"/>
            <a:ext cx="4038600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798638"/>
            <a:ext cx="4038600" cy="45259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084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057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894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986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986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709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087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543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0971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1918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3284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98638"/>
            <a:ext cx="8229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7239000" y="66294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US" altLang="en-US" sz="1000">
                <a:solidFill>
                  <a:srgbClr val="DDDDDD"/>
                </a:solidFill>
              </a:rPr>
              <a:t>5-</a:t>
            </a:r>
            <a:fld id="{0C5C0C63-BCAC-4834-904B-A433E3A588AC}" type="slidenum">
              <a:rPr lang="en-US" altLang="en-US" sz="1000">
                <a:solidFill>
                  <a:srgbClr val="DDDDDD"/>
                </a:solidFill>
              </a:rPr>
              <a:pPr algn="r"/>
              <a:t>‹#›</a:t>
            </a:fld>
            <a:r>
              <a:rPr lang="en-US" altLang="en-US" sz="1000">
                <a:solidFill>
                  <a:srgbClr val="DDDDDD"/>
                </a:solidFill>
              </a:rPr>
              <a:t>-S290-EP</a:t>
            </a:r>
          </a:p>
        </p:txBody>
      </p:sp>
      <p:sp>
        <p:nvSpPr>
          <p:cNvPr id="169992" name="Text Box 8"/>
          <p:cNvSpPr txBox="1">
            <a:spLocks noChangeArrowheads="1"/>
          </p:cNvSpPr>
          <p:nvPr userDrawn="1"/>
        </p:nvSpPr>
        <p:spPr bwMode="auto">
          <a:xfrm>
            <a:off x="128588" y="6465888"/>
            <a:ext cx="8540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>
                <a:solidFill>
                  <a:srgbClr val="DDDDDD"/>
                </a:solidFill>
                <a:latin typeface="Times New Roman" pitchFamily="18" charset="0"/>
              </a:rPr>
              <a:t>Unit 5</a:t>
            </a:r>
          </a:p>
        </p:txBody>
      </p:sp>
      <p:sp>
        <p:nvSpPr>
          <p:cNvPr id="169993" name="Text Box 9"/>
          <p:cNvSpPr txBox="1">
            <a:spLocks noChangeArrowheads="1"/>
          </p:cNvSpPr>
          <p:nvPr userDrawn="1"/>
        </p:nvSpPr>
        <p:spPr bwMode="auto">
          <a:xfrm>
            <a:off x="1214438" y="6591300"/>
            <a:ext cx="69469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400" b="1">
                <a:solidFill>
                  <a:srgbClr val="DDDDDD"/>
                </a:solidFill>
                <a:latin typeface="Times New Roman" pitchFamily="18" charset="0"/>
              </a:rPr>
              <a:t>Temperature and Humidity Relationships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7" name="Text Box 3"/>
          <p:cNvSpPr txBox="1">
            <a:spLocks noChangeArrowheads="1"/>
          </p:cNvSpPr>
          <p:nvPr/>
        </p:nvSpPr>
        <p:spPr bwMode="auto">
          <a:xfrm>
            <a:off x="0" y="1707393"/>
            <a:ext cx="914400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400" b="1" dirty="0"/>
              <a:t>Unit 5</a:t>
            </a:r>
          </a:p>
          <a:p>
            <a:pPr algn="ctr"/>
            <a:r>
              <a:rPr lang="en-US" altLang="en-US" sz="4400" b="1" dirty="0">
                <a:solidFill>
                  <a:srgbClr val="000066"/>
                </a:solidFill>
              </a:rPr>
              <a:t>Temperature</a:t>
            </a:r>
          </a:p>
          <a:p>
            <a:pPr algn="ctr"/>
            <a:r>
              <a:rPr lang="en-US" altLang="en-US" sz="4400" b="1" dirty="0">
                <a:solidFill>
                  <a:srgbClr val="000066"/>
                </a:solidFill>
              </a:rPr>
              <a:t>and</a:t>
            </a:r>
          </a:p>
          <a:p>
            <a:pPr algn="ctr"/>
            <a:r>
              <a:rPr lang="en-US" altLang="en-US" sz="4400" b="1" dirty="0">
                <a:solidFill>
                  <a:srgbClr val="000066"/>
                </a:solidFill>
              </a:rPr>
              <a:t>Humidity </a:t>
            </a:r>
            <a:r>
              <a:rPr lang="en-US" altLang="en-US" sz="4400" b="1" dirty="0" smtClean="0">
                <a:solidFill>
                  <a:srgbClr val="000066"/>
                </a:solidFill>
              </a:rPr>
              <a:t>Relationships</a:t>
            </a:r>
            <a:endParaRPr lang="en-US" altLang="en-US" sz="44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Rectangle 4"/>
          <p:cNvSpPr>
            <a:spLocks noGrp="1" noChangeArrowheads="1"/>
          </p:cNvSpPr>
          <p:nvPr>
            <p:ph type="title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>
                <a:solidFill>
                  <a:schemeClr val="accent2"/>
                </a:solidFill>
              </a:rPr>
              <a:t>Dewpoint Facts</a:t>
            </a:r>
          </a:p>
        </p:txBody>
      </p:sp>
      <p:sp>
        <p:nvSpPr>
          <p:cNvPr id="76808" name="Rectangle 8"/>
          <p:cNvSpPr>
            <a:spLocks noGrp="1" noChangeArrowheads="1"/>
          </p:cNvSpPr>
          <p:nvPr>
            <p:ph type="body" sz="half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dist="40161" dir="1106097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 b="1"/>
              <a:t>The saturation point is met when the air temperature becomes equal to the dewpoint temperature.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2400" b="1"/>
          </a:p>
          <a:p>
            <a:pPr>
              <a:lnSpc>
                <a:spcPct val="80000"/>
              </a:lnSpc>
            </a:pPr>
            <a:r>
              <a:rPr lang="en-US" altLang="en-US" sz="2400" b="1"/>
              <a:t>Once the dewpoint is met, the air temperature will no longer decrease unless the dewpoint temperature decreases.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2400" b="1"/>
          </a:p>
        </p:txBody>
      </p:sp>
      <p:pic>
        <p:nvPicPr>
          <p:cNvPr id="76809" name="Picture 9" descr="Dew%20drop%20on%20plant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1676400"/>
            <a:ext cx="3989388" cy="4572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>
                <a:solidFill>
                  <a:schemeClr val="accent2"/>
                </a:solidFill>
              </a:rPr>
              <a:t>Dewpoint Facts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798638"/>
            <a:ext cx="4038600" cy="4373562"/>
          </a:xfrm>
          <a:extLst>
            <a:ext uri="{AF507438-7753-43E0-B8FC-AC1667EBCBE1}">
              <a14:hiddenEffects xmlns:a14="http://schemas.microsoft.com/office/drawing/2010/main">
                <a:effectLst>
                  <a:outerShdw dist="40161" dir="1106097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 b="1"/>
              <a:t>The dew point is one of the </a:t>
            </a:r>
            <a:r>
              <a:rPr lang="en-US" altLang="en-US" sz="2400" b="1" u="sng"/>
              <a:t>most reliable</a:t>
            </a:r>
            <a:r>
              <a:rPr lang="en-US" altLang="en-US" sz="2400" b="1"/>
              <a:t> measures of atmospheric moisture.</a:t>
            </a:r>
          </a:p>
          <a:p>
            <a:pPr>
              <a:lnSpc>
                <a:spcPct val="80000"/>
              </a:lnSpc>
            </a:pPr>
            <a:endParaRPr lang="en-US" altLang="en-US" sz="2400" b="1"/>
          </a:p>
          <a:p>
            <a:pPr>
              <a:lnSpc>
                <a:spcPct val="80000"/>
              </a:lnSpc>
            </a:pPr>
            <a:r>
              <a:rPr lang="en-US" altLang="en-US" sz="2400" b="1"/>
              <a:t>Absolute humidity is a more accurate method to represent atmospheric moisture, but is nearly impossible for the weather observer to measure. Thus, dewpoint is used instead.</a:t>
            </a:r>
          </a:p>
        </p:txBody>
      </p:sp>
      <p:pic>
        <p:nvPicPr>
          <p:cNvPr id="131076" name="Picture 4" descr="Dew%20drop%20on%20plant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1676400"/>
            <a:ext cx="3989388" cy="4572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20725"/>
            <a:ext cx="8229600" cy="1143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>
                <a:solidFill>
                  <a:schemeClr val="accent2"/>
                </a:solidFill>
              </a:rPr>
              <a:t>Relative Humidity</a:t>
            </a:r>
          </a:p>
        </p:txBody>
      </p:sp>
      <p:sp>
        <p:nvSpPr>
          <p:cNvPr id="81927" name="Text Box 7"/>
          <p:cNvSpPr txBox="1">
            <a:spLocks noChangeArrowheads="1"/>
          </p:cNvSpPr>
          <p:nvPr/>
        </p:nvSpPr>
        <p:spPr bwMode="auto">
          <a:xfrm>
            <a:off x="533400" y="3276600"/>
            <a:ext cx="8153400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en-US" sz="3200" b="1"/>
              <a:t>The ratio of the amount of moisture (water vapor) in the air to the amount the air could hold when saturated at the same air temperature.</a:t>
            </a:r>
            <a:endParaRPr lang="en-US" altLang="en-US" sz="32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1928" name="Text Box 8"/>
          <p:cNvSpPr txBox="1">
            <a:spLocks noChangeArrowheads="1"/>
          </p:cNvSpPr>
          <p:nvPr/>
        </p:nvSpPr>
        <p:spPr bwMode="auto">
          <a:xfrm>
            <a:off x="3276600" y="2286000"/>
            <a:ext cx="2209800" cy="579438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>
                <a:solidFill>
                  <a:schemeClr val="bg1"/>
                </a:solidFill>
              </a:rPr>
              <a:t>Definition: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20763"/>
            <a:ext cx="8229600" cy="1143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>
                <a:solidFill>
                  <a:schemeClr val="accent2"/>
                </a:solidFill>
              </a:rPr>
              <a:t>Relative Humidity Facts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362200"/>
            <a:ext cx="8229600" cy="3810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90000"/>
              </a:lnSpc>
              <a:spcAft>
                <a:spcPct val="40000"/>
              </a:spcAft>
            </a:pPr>
            <a:r>
              <a:rPr lang="en-US" altLang="en-US" b="1"/>
              <a:t>Is only a relative measure of atmospheric moisture as related to temperature.</a:t>
            </a:r>
          </a:p>
          <a:p>
            <a:pPr>
              <a:spcAft>
                <a:spcPct val="40000"/>
              </a:spcAft>
            </a:pPr>
            <a:r>
              <a:rPr lang="en-US" altLang="en-US" b="1"/>
              <a:t>Do not confuse it with dewpoint. </a:t>
            </a:r>
          </a:p>
          <a:p>
            <a:pPr>
              <a:spcAft>
                <a:spcPct val="40000"/>
              </a:spcAft>
            </a:pPr>
            <a:r>
              <a:rPr lang="en-US" altLang="en-US" b="1"/>
              <a:t>Is always expressed as a percentage.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ChangeArrowheads="1"/>
          </p:cNvSpPr>
          <p:nvPr/>
        </p:nvSpPr>
        <p:spPr bwMode="auto">
          <a:xfrm>
            <a:off x="6019800" y="2057400"/>
            <a:ext cx="2286000" cy="2743200"/>
          </a:xfrm>
          <a:prstGeom prst="rect">
            <a:avLst/>
          </a:prstGeom>
          <a:solidFill>
            <a:srgbClr val="DDFF91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DDFF9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36195" name="Rectangle 3"/>
          <p:cNvSpPr>
            <a:spLocks noChangeArrowheads="1"/>
          </p:cNvSpPr>
          <p:nvPr/>
        </p:nvSpPr>
        <p:spPr bwMode="auto">
          <a:xfrm>
            <a:off x="3124200" y="2438400"/>
            <a:ext cx="1905000" cy="2133600"/>
          </a:xfrm>
          <a:prstGeom prst="rect">
            <a:avLst/>
          </a:prstGeom>
          <a:solidFill>
            <a:srgbClr val="A3F9DE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A3F9DE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36196" name="Rectangle 4"/>
          <p:cNvSpPr>
            <a:spLocks noChangeArrowheads="1"/>
          </p:cNvSpPr>
          <p:nvPr/>
        </p:nvSpPr>
        <p:spPr bwMode="auto">
          <a:xfrm>
            <a:off x="914400" y="2895600"/>
            <a:ext cx="1295400" cy="1447800"/>
          </a:xfrm>
          <a:prstGeom prst="rect">
            <a:avLst/>
          </a:prstGeom>
          <a:solidFill>
            <a:srgbClr val="00CC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CC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36197" name="Oval 5"/>
          <p:cNvSpPr>
            <a:spLocks noChangeArrowheads="1"/>
          </p:cNvSpPr>
          <p:nvPr/>
        </p:nvSpPr>
        <p:spPr bwMode="auto">
          <a:xfrm>
            <a:off x="1066800" y="3124200"/>
            <a:ext cx="304800" cy="381000"/>
          </a:xfrm>
          <a:prstGeom prst="ellipse">
            <a:avLst/>
          </a:prstGeom>
          <a:gradFill rotWithShape="1">
            <a:gsLst>
              <a:gs pos="0">
                <a:srgbClr val="9CFAEA"/>
              </a:gs>
              <a:gs pos="100000">
                <a:srgbClr val="0F6D62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198" name="Oval 6"/>
          <p:cNvSpPr>
            <a:spLocks noChangeArrowheads="1"/>
          </p:cNvSpPr>
          <p:nvPr/>
        </p:nvSpPr>
        <p:spPr bwMode="auto">
          <a:xfrm>
            <a:off x="1752600" y="3200400"/>
            <a:ext cx="304800" cy="381000"/>
          </a:xfrm>
          <a:prstGeom prst="ellipse">
            <a:avLst/>
          </a:prstGeom>
          <a:gradFill rotWithShape="1">
            <a:gsLst>
              <a:gs pos="0">
                <a:srgbClr val="9CFAEA"/>
              </a:gs>
              <a:gs pos="100000">
                <a:srgbClr val="0F6D62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199" name="Oval 7"/>
          <p:cNvSpPr>
            <a:spLocks noChangeArrowheads="1"/>
          </p:cNvSpPr>
          <p:nvPr/>
        </p:nvSpPr>
        <p:spPr bwMode="auto">
          <a:xfrm>
            <a:off x="1371600" y="3733800"/>
            <a:ext cx="304800" cy="381000"/>
          </a:xfrm>
          <a:prstGeom prst="ellipse">
            <a:avLst/>
          </a:prstGeom>
          <a:gradFill rotWithShape="1">
            <a:gsLst>
              <a:gs pos="0">
                <a:srgbClr val="9CFAEA"/>
              </a:gs>
              <a:gs pos="100000">
                <a:srgbClr val="0F6D62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200" name="Oval 8"/>
          <p:cNvSpPr>
            <a:spLocks noChangeArrowheads="1"/>
          </p:cNvSpPr>
          <p:nvPr/>
        </p:nvSpPr>
        <p:spPr bwMode="auto">
          <a:xfrm>
            <a:off x="3505200" y="3048000"/>
            <a:ext cx="304800" cy="381000"/>
          </a:xfrm>
          <a:prstGeom prst="ellipse">
            <a:avLst/>
          </a:prstGeom>
          <a:gradFill rotWithShape="1">
            <a:gsLst>
              <a:gs pos="0">
                <a:srgbClr val="9CFAEA"/>
              </a:gs>
              <a:gs pos="100000">
                <a:srgbClr val="0F6D62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201" name="Oval 9"/>
          <p:cNvSpPr>
            <a:spLocks noChangeArrowheads="1"/>
          </p:cNvSpPr>
          <p:nvPr/>
        </p:nvSpPr>
        <p:spPr bwMode="auto">
          <a:xfrm>
            <a:off x="4343400" y="2819400"/>
            <a:ext cx="304800" cy="381000"/>
          </a:xfrm>
          <a:prstGeom prst="ellipse">
            <a:avLst/>
          </a:prstGeom>
          <a:gradFill rotWithShape="1">
            <a:gsLst>
              <a:gs pos="0">
                <a:srgbClr val="9CFAEA"/>
              </a:gs>
              <a:gs pos="100000">
                <a:srgbClr val="0F6D62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202" name="Oval 10"/>
          <p:cNvSpPr>
            <a:spLocks noChangeArrowheads="1"/>
          </p:cNvSpPr>
          <p:nvPr/>
        </p:nvSpPr>
        <p:spPr bwMode="auto">
          <a:xfrm>
            <a:off x="4038600" y="3657600"/>
            <a:ext cx="304800" cy="381000"/>
          </a:xfrm>
          <a:prstGeom prst="ellipse">
            <a:avLst/>
          </a:prstGeom>
          <a:gradFill rotWithShape="1">
            <a:gsLst>
              <a:gs pos="0">
                <a:srgbClr val="9CFAEA"/>
              </a:gs>
              <a:gs pos="100000">
                <a:srgbClr val="0F6D62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203" name="Oval 11"/>
          <p:cNvSpPr>
            <a:spLocks noChangeArrowheads="1"/>
          </p:cNvSpPr>
          <p:nvPr/>
        </p:nvSpPr>
        <p:spPr bwMode="auto">
          <a:xfrm>
            <a:off x="6553200" y="2971800"/>
            <a:ext cx="304800" cy="381000"/>
          </a:xfrm>
          <a:prstGeom prst="ellipse">
            <a:avLst/>
          </a:prstGeom>
          <a:gradFill rotWithShape="1">
            <a:gsLst>
              <a:gs pos="0">
                <a:srgbClr val="9CFAEA"/>
              </a:gs>
              <a:gs pos="100000">
                <a:srgbClr val="0F6D62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204" name="Oval 12"/>
          <p:cNvSpPr>
            <a:spLocks noChangeArrowheads="1"/>
          </p:cNvSpPr>
          <p:nvPr/>
        </p:nvSpPr>
        <p:spPr bwMode="auto">
          <a:xfrm>
            <a:off x="7620000" y="2667000"/>
            <a:ext cx="304800" cy="381000"/>
          </a:xfrm>
          <a:prstGeom prst="ellipse">
            <a:avLst/>
          </a:prstGeom>
          <a:gradFill rotWithShape="1">
            <a:gsLst>
              <a:gs pos="0">
                <a:srgbClr val="9CFAEA"/>
              </a:gs>
              <a:gs pos="100000">
                <a:srgbClr val="0F6D62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205" name="Oval 13"/>
          <p:cNvSpPr>
            <a:spLocks noChangeArrowheads="1"/>
          </p:cNvSpPr>
          <p:nvPr/>
        </p:nvSpPr>
        <p:spPr bwMode="auto">
          <a:xfrm>
            <a:off x="7086600" y="3886200"/>
            <a:ext cx="304800" cy="381000"/>
          </a:xfrm>
          <a:prstGeom prst="ellipse">
            <a:avLst/>
          </a:prstGeom>
          <a:gradFill rotWithShape="1">
            <a:gsLst>
              <a:gs pos="0">
                <a:srgbClr val="9CFAEA"/>
              </a:gs>
              <a:gs pos="100000">
                <a:srgbClr val="0F6D62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206" name="Text Box 14"/>
          <p:cNvSpPr txBox="1">
            <a:spLocks noChangeArrowheads="1"/>
          </p:cNvSpPr>
          <p:nvPr/>
        </p:nvSpPr>
        <p:spPr bwMode="auto">
          <a:xfrm>
            <a:off x="898525" y="2198688"/>
            <a:ext cx="1549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/>
              <a:t>3 grams</a:t>
            </a:r>
          </a:p>
        </p:txBody>
      </p:sp>
      <p:sp>
        <p:nvSpPr>
          <p:cNvPr id="136207" name="Text Box 15"/>
          <p:cNvSpPr txBox="1">
            <a:spLocks noChangeArrowheads="1"/>
          </p:cNvSpPr>
          <p:nvPr/>
        </p:nvSpPr>
        <p:spPr bwMode="auto">
          <a:xfrm>
            <a:off x="3429000" y="1676400"/>
            <a:ext cx="1549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/>
              <a:t>3 grams</a:t>
            </a:r>
          </a:p>
        </p:txBody>
      </p:sp>
      <p:sp>
        <p:nvSpPr>
          <p:cNvPr id="136208" name="Text Box 16"/>
          <p:cNvSpPr txBox="1">
            <a:spLocks noChangeArrowheads="1"/>
          </p:cNvSpPr>
          <p:nvPr/>
        </p:nvSpPr>
        <p:spPr bwMode="auto">
          <a:xfrm>
            <a:off x="6553200" y="1371600"/>
            <a:ext cx="1549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/>
              <a:t>3 grams</a:t>
            </a:r>
          </a:p>
        </p:txBody>
      </p:sp>
      <p:sp>
        <p:nvSpPr>
          <p:cNvPr id="136209" name="Text Box 17"/>
          <p:cNvSpPr txBox="1">
            <a:spLocks noChangeArrowheads="1"/>
          </p:cNvSpPr>
          <p:nvPr/>
        </p:nvSpPr>
        <p:spPr bwMode="auto">
          <a:xfrm>
            <a:off x="635000" y="730250"/>
            <a:ext cx="780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600" b="1">
                <a:solidFill>
                  <a:schemeClr val="accent2"/>
                </a:solidFill>
              </a:rPr>
              <a:t>Temperature and RH Relationships</a:t>
            </a:r>
          </a:p>
        </p:txBody>
      </p:sp>
      <p:sp>
        <p:nvSpPr>
          <p:cNvPr id="136210" name="Text Box 18"/>
          <p:cNvSpPr txBox="1">
            <a:spLocks noChangeArrowheads="1"/>
          </p:cNvSpPr>
          <p:nvPr/>
        </p:nvSpPr>
        <p:spPr bwMode="auto">
          <a:xfrm>
            <a:off x="1143000" y="4419600"/>
            <a:ext cx="9286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</a:rPr>
              <a:t>50</a:t>
            </a:r>
            <a:r>
              <a:rPr lang="en-US" altLang="en-US" sz="2800" b="1">
                <a:solidFill>
                  <a:srgbClr val="0000CC"/>
                </a:solidFill>
                <a:cs typeface="Arial" charset="0"/>
              </a:rPr>
              <a:t>ºF</a:t>
            </a:r>
          </a:p>
        </p:txBody>
      </p:sp>
      <p:sp>
        <p:nvSpPr>
          <p:cNvPr id="136211" name="Text Box 19"/>
          <p:cNvSpPr txBox="1">
            <a:spLocks noChangeArrowheads="1"/>
          </p:cNvSpPr>
          <p:nvPr/>
        </p:nvSpPr>
        <p:spPr bwMode="auto">
          <a:xfrm>
            <a:off x="3657600" y="4572000"/>
            <a:ext cx="9286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</a:rPr>
              <a:t>70</a:t>
            </a:r>
            <a:r>
              <a:rPr lang="en-US" altLang="en-US" sz="2800" b="1">
                <a:solidFill>
                  <a:srgbClr val="0000CC"/>
                </a:solidFill>
                <a:cs typeface="Arial" charset="0"/>
              </a:rPr>
              <a:t>ºF</a:t>
            </a:r>
          </a:p>
        </p:txBody>
      </p:sp>
      <p:sp>
        <p:nvSpPr>
          <p:cNvPr id="136212" name="Text Box 20"/>
          <p:cNvSpPr txBox="1">
            <a:spLocks noChangeArrowheads="1"/>
          </p:cNvSpPr>
          <p:nvPr/>
        </p:nvSpPr>
        <p:spPr bwMode="auto">
          <a:xfrm>
            <a:off x="6781800" y="4800600"/>
            <a:ext cx="9286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</a:rPr>
              <a:t>90</a:t>
            </a:r>
            <a:r>
              <a:rPr lang="en-US" altLang="en-US" sz="2800" b="1">
                <a:solidFill>
                  <a:srgbClr val="0000CC"/>
                </a:solidFill>
                <a:cs typeface="Arial" charset="0"/>
              </a:rPr>
              <a:t>ºF</a:t>
            </a:r>
          </a:p>
        </p:txBody>
      </p:sp>
      <p:sp>
        <p:nvSpPr>
          <p:cNvPr id="136213" name="Text Box 21"/>
          <p:cNvSpPr txBox="1">
            <a:spLocks noChangeArrowheads="1"/>
          </p:cNvSpPr>
          <p:nvPr/>
        </p:nvSpPr>
        <p:spPr bwMode="auto">
          <a:xfrm>
            <a:off x="533400" y="4876800"/>
            <a:ext cx="202723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800" b="1"/>
              <a:t>100%</a:t>
            </a:r>
          </a:p>
          <a:p>
            <a:pPr algn="ctr"/>
            <a:r>
              <a:rPr lang="en-US" altLang="en-US" sz="2800" b="1"/>
              <a:t>(saturated)</a:t>
            </a:r>
          </a:p>
        </p:txBody>
      </p:sp>
      <p:sp>
        <p:nvSpPr>
          <p:cNvPr id="136214" name="Text Box 22"/>
          <p:cNvSpPr txBox="1">
            <a:spLocks noChangeArrowheads="1"/>
          </p:cNvSpPr>
          <p:nvPr/>
        </p:nvSpPr>
        <p:spPr bwMode="auto">
          <a:xfrm>
            <a:off x="2895600" y="5029200"/>
            <a:ext cx="2462213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800" b="1"/>
              <a:t>50%</a:t>
            </a:r>
          </a:p>
          <a:p>
            <a:pPr algn="ctr"/>
            <a:r>
              <a:rPr lang="en-US" altLang="en-US" sz="2800" b="1"/>
              <a:t>(unsaturated)</a:t>
            </a:r>
          </a:p>
        </p:txBody>
      </p:sp>
      <p:sp>
        <p:nvSpPr>
          <p:cNvPr id="136215" name="Text Box 23"/>
          <p:cNvSpPr txBox="1">
            <a:spLocks noChangeArrowheads="1"/>
          </p:cNvSpPr>
          <p:nvPr/>
        </p:nvSpPr>
        <p:spPr bwMode="auto">
          <a:xfrm>
            <a:off x="6019800" y="5257800"/>
            <a:ext cx="2462213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800" b="1"/>
              <a:t>25%</a:t>
            </a:r>
          </a:p>
          <a:p>
            <a:pPr algn="ctr"/>
            <a:r>
              <a:rPr lang="en-US" altLang="en-US" sz="2800" b="1"/>
              <a:t>(unsaturated)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6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6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6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6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6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6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36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36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36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36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36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36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36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36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36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4" grpId="0" animBg="1"/>
      <p:bldP spid="136195" grpId="0" animBg="1"/>
      <p:bldP spid="136200" grpId="0" animBg="1"/>
      <p:bldP spid="136201" grpId="0" animBg="1"/>
      <p:bldP spid="136202" grpId="0" animBg="1"/>
      <p:bldP spid="136203" grpId="0" animBg="1"/>
      <p:bldP spid="136204" grpId="0" animBg="1"/>
      <p:bldP spid="136205" grpId="0" animBg="1"/>
      <p:bldP spid="136207" grpId="0"/>
      <p:bldP spid="136208" grpId="0"/>
      <p:bldP spid="136210" grpId="0"/>
      <p:bldP spid="136211" grpId="0"/>
      <p:bldP spid="136212" grpId="0"/>
      <p:bldP spid="136213" grpId="0"/>
      <p:bldP spid="136214" grpId="0"/>
      <p:bldP spid="1362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323 - Temp &amp; RH Time Pl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239000" y="657225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US" altLang="en-US" sz="1000"/>
              <a:t>5-</a:t>
            </a:r>
            <a:fld id="{D5194FD0-0EBC-4ED2-816E-ECB500BFBF88}" type="slidenum">
              <a:rPr lang="en-US" altLang="en-US" sz="1000"/>
              <a:pPr algn="r"/>
              <a:t>15</a:t>
            </a:fld>
            <a:r>
              <a:rPr lang="en-US" altLang="en-US" sz="1000"/>
              <a:t>-S290-EP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ext Box 2"/>
          <p:cNvSpPr txBox="1">
            <a:spLocks noChangeArrowheads="1"/>
          </p:cNvSpPr>
          <p:nvPr/>
        </p:nvSpPr>
        <p:spPr bwMode="auto">
          <a:xfrm>
            <a:off x="1406525" y="427038"/>
            <a:ext cx="618331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 b="1">
                <a:solidFill>
                  <a:schemeClr val="accent2"/>
                </a:solidFill>
              </a:rPr>
              <a:t>Temperature-Relative Humidity</a:t>
            </a:r>
          </a:p>
          <a:p>
            <a:pPr algn="ctr"/>
            <a:r>
              <a:rPr lang="en-US" altLang="en-US" sz="3200" b="1">
                <a:solidFill>
                  <a:schemeClr val="accent2"/>
                </a:solidFill>
              </a:rPr>
              <a:t>Relationship</a:t>
            </a:r>
          </a:p>
        </p:txBody>
      </p:sp>
      <p:sp>
        <p:nvSpPr>
          <p:cNvPr id="135171" name="Rectangle 3"/>
          <p:cNvSpPr>
            <a:spLocks noChangeArrowheads="1"/>
          </p:cNvSpPr>
          <p:nvPr/>
        </p:nvSpPr>
        <p:spPr bwMode="auto">
          <a:xfrm>
            <a:off x="0" y="3657600"/>
            <a:ext cx="9144000" cy="2362200"/>
          </a:xfrm>
          <a:prstGeom prst="rect">
            <a:avLst/>
          </a:prstGeom>
          <a:solidFill>
            <a:srgbClr val="3A00B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800" b="1">
              <a:solidFill>
                <a:schemeClr val="bg1"/>
              </a:solidFill>
            </a:endParaRPr>
          </a:p>
        </p:txBody>
      </p:sp>
      <p:sp>
        <p:nvSpPr>
          <p:cNvPr id="135172" name="Line 4"/>
          <p:cNvSpPr>
            <a:spLocks noChangeShapeType="1"/>
          </p:cNvSpPr>
          <p:nvPr/>
        </p:nvSpPr>
        <p:spPr bwMode="auto">
          <a:xfrm>
            <a:off x="2743200" y="3657600"/>
            <a:ext cx="0" cy="2362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73" name="Line 5"/>
          <p:cNvSpPr>
            <a:spLocks noChangeShapeType="1"/>
          </p:cNvSpPr>
          <p:nvPr/>
        </p:nvSpPr>
        <p:spPr bwMode="auto">
          <a:xfrm flipH="1">
            <a:off x="5943600" y="3657600"/>
            <a:ext cx="0" cy="2362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74" name="Text Box 6"/>
          <p:cNvSpPr txBox="1">
            <a:spLocks noChangeArrowheads="1"/>
          </p:cNvSpPr>
          <p:nvPr/>
        </p:nvSpPr>
        <p:spPr bwMode="auto">
          <a:xfrm>
            <a:off x="838200" y="3733800"/>
            <a:ext cx="10318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>
                <a:solidFill>
                  <a:schemeClr val="bg1"/>
                </a:solidFill>
              </a:rPr>
              <a:t>50</a:t>
            </a:r>
            <a:r>
              <a:rPr lang="en-US" altLang="en-US" sz="3200" b="1">
                <a:solidFill>
                  <a:schemeClr val="bg1"/>
                </a:solidFill>
                <a:cs typeface="Arial" charset="0"/>
              </a:rPr>
              <a:t>ºF</a:t>
            </a:r>
          </a:p>
        </p:txBody>
      </p:sp>
      <p:sp>
        <p:nvSpPr>
          <p:cNvPr id="135175" name="Text Box 7"/>
          <p:cNvSpPr txBox="1">
            <a:spLocks noChangeArrowheads="1"/>
          </p:cNvSpPr>
          <p:nvPr/>
        </p:nvSpPr>
        <p:spPr bwMode="auto">
          <a:xfrm>
            <a:off x="3886200" y="3733800"/>
            <a:ext cx="10318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>
                <a:solidFill>
                  <a:schemeClr val="bg1"/>
                </a:solidFill>
              </a:rPr>
              <a:t>50</a:t>
            </a:r>
            <a:r>
              <a:rPr lang="en-US" altLang="en-US" sz="3200" b="1">
                <a:solidFill>
                  <a:schemeClr val="bg1"/>
                </a:solidFill>
                <a:cs typeface="Arial" charset="0"/>
              </a:rPr>
              <a:t>ºF</a:t>
            </a:r>
          </a:p>
        </p:txBody>
      </p:sp>
      <p:sp>
        <p:nvSpPr>
          <p:cNvPr id="135176" name="Text Box 8"/>
          <p:cNvSpPr txBox="1">
            <a:spLocks noChangeArrowheads="1"/>
          </p:cNvSpPr>
          <p:nvPr/>
        </p:nvSpPr>
        <p:spPr bwMode="auto">
          <a:xfrm>
            <a:off x="3886200" y="4495800"/>
            <a:ext cx="10318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>
                <a:solidFill>
                  <a:schemeClr val="bg1"/>
                </a:solidFill>
              </a:rPr>
              <a:t>50</a:t>
            </a:r>
            <a:r>
              <a:rPr lang="en-US" altLang="en-US" sz="3200" b="1">
                <a:solidFill>
                  <a:schemeClr val="bg1"/>
                </a:solidFill>
                <a:cs typeface="Arial" charset="0"/>
              </a:rPr>
              <a:t>ºF</a:t>
            </a:r>
          </a:p>
        </p:txBody>
      </p:sp>
      <p:sp>
        <p:nvSpPr>
          <p:cNvPr id="135177" name="Text Box 9"/>
          <p:cNvSpPr txBox="1">
            <a:spLocks noChangeArrowheads="1"/>
          </p:cNvSpPr>
          <p:nvPr/>
        </p:nvSpPr>
        <p:spPr bwMode="auto">
          <a:xfrm>
            <a:off x="3886200" y="5257800"/>
            <a:ext cx="10318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>
                <a:solidFill>
                  <a:schemeClr val="bg1"/>
                </a:solidFill>
              </a:rPr>
              <a:t>50</a:t>
            </a:r>
            <a:r>
              <a:rPr lang="en-US" altLang="en-US" sz="3200" b="1">
                <a:solidFill>
                  <a:schemeClr val="bg1"/>
                </a:solidFill>
                <a:cs typeface="Arial" charset="0"/>
              </a:rPr>
              <a:t>ºF</a:t>
            </a:r>
          </a:p>
        </p:txBody>
      </p:sp>
      <p:sp>
        <p:nvSpPr>
          <p:cNvPr id="135178" name="Text Box 10"/>
          <p:cNvSpPr txBox="1">
            <a:spLocks noChangeArrowheads="1"/>
          </p:cNvSpPr>
          <p:nvPr/>
        </p:nvSpPr>
        <p:spPr bwMode="auto">
          <a:xfrm>
            <a:off x="838200" y="4495800"/>
            <a:ext cx="10318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>
                <a:solidFill>
                  <a:schemeClr val="bg1"/>
                </a:solidFill>
              </a:rPr>
              <a:t>70</a:t>
            </a:r>
            <a:r>
              <a:rPr lang="en-US" altLang="en-US" sz="3200" b="1">
                <a:solidFill>
                  <a:schemeClr val="bg1"/>
                </a:solidFill>
                <a:cs typeface="Arial" charset="0"/>
              </a:rPr>
              <a:t>ºF</a:t>
            </a:r>
          </a:p>
        </p:txBody>
      </p:sp>
      <p:sp>
        <p:nvSpPr>
          <p:cNvPr id="135179" name="Text Box 11"/>
          <p:cNvSpPr txBox="1">
            <a:spLocks noChangeArrowheads="1"/>
          </p:cNvSpPr>
          <p:nvPr/>
        </p:nvSpPr>
        <p:spPr bwMode="auto">
          <a:xfrm>
            <a:off x="838200" y="5257800"/>
            <a:ext cx="10318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>
                <a:solidFill>
                  <a:schemeClr val="bg1"/>
                </a:solidFill>
              </a:rPr>
              <a:t>90</a:t>
            </a:r>
            <a:r>
              <a:rPr lang="en-US" altLang="en-US" sz="3200" b="1">
                <a:solidFill>
                  <a:schemeClr val="bg1"/>
                </a:solidFill>
                <a:cs typeface="Arial" charset="0"/>
              </a:rPr>
              <a:t>ºF</a:t>
            </a:r>
          </a:p>
        </p:txBody>
      </p:sp>
      <p:sp>
        <p:nvSpPr>
          <p:cNvPr id="135180" name="Text Box 12"/>
          <p:cNvSpPr txBox="1">
            <a:spLocks noChangeArrowheads="1"/>
          </p:cNvSpPr>
          <p:nvPr/>
        </p:nvSpPr>
        <p:spPr bwMode="auto">
          <a:xfrm>
            <a:off x="6781800" y="3733800"/>
            <a:ext cx="12223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>
                <a:solidFill>
                  <a:schemeClr val="bg1"/>
                </a:solidFill>
              </a:rPr>
              <a:t>100%</a:t>
            </a:r>
          </a:p>
        </p:txBody>
      </p:sp>
      <p:sp>
        <p:nvSpPr>
          <p:cNvPr id="135181" name="Text Box 13"/>
          <p:cNvSpPr txBox="1">
            <a:spLocks noChangeArrowheads="1"/>
          </p:cNvSpPr>
          <p:nvPr/>
        </p:nvSpPr>
        <p:spPr bwMode="auto">
          <a:xfrm>
            <a:off x="6705600" y="4495800"/>
            <a:ext cx="12223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>
                <a:solidFill>
                  <a:schemeClr val="bg1"/>
                </a:solidFill>
              </a:rPr>
              <a:t>  50%</a:t>
            </a:r>
          </a:p>
        </p:txBody>
      </p:sp>
      <p:sp>
        <p:nvSpPr>
          <p:cNvPr id="135182" name="Text Box 14"/>
          <p:cNvSpPr txBox="1">
            <a:spLocks noChangeArrowheads="1"/>
          </p:cNvSpPr>
          <p:nvPr/>
        </p:nvSpPr>
        <p:spPr bwMode="auto">
          <a:xfrm>
            <a:off x="6934200" y="5257800"/>
            <a:ext cx="9969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>
                <a:solidFill>
                  <a:schemeClr val="bg1"/>
                </a:solidFill>
              </a:rPr>
              <a:t>25%</a:t>
            </a:r>
          </a:p>
        </p:txBody>
      </p:sp>
      <p:sp>
        <p:nvSpPr>
          <p:cNvPr id="135183" name="Text Box 15"/>
          <p:cNvSpPr txBox="1">
            <a:spLocks noChangeArrowheads="1"/>
          </p:cNvSpPr>
          <p:nvPr/>
        </p:nvSpPr>
        <p:spPr bwMode="auto">
          <a:xfrm>
            <a:off x="228600" y="1493838"/>
            <a:ext cx="8610600" cy="140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3200" b="1">
                <a:latin typeface="Arial Narrow" pitchFamily="34" charset="0"/>
              </a:rPr>
              <a:t>For each 20</a:t>
            </a:r>
            <a:r>
              <a:rPr lang="en-US" altLang="en-US" sz="3200" b="1">
                <a:latin typeface="Arial Narrow" pitchFamily="34" charset="0"/>
                <a:cs typeface="Arial" charset="0"/>
              </a:rPr>
              <a:t>ºF </a:t>
            </a:r>
            <a:r>
              <a:rPr lang="en-US" altLang="en-US" sz="3200" b="1" u="sng">
                <a:latin typeface="Arial Narrow" pitchFamily="34" charset="0"/>
                <a:cs typeface="Arial" charset="0"/>
              </a:rPr>
              <a:t>increase</a:t>
            </a:r>
            <a:r>
              <a:rPr lang="en-US" altLang="en-US" sz="3200" b="1">
                <a:latin typeface="Arial Narrow" pitchFamily="34" charset="0"/>
                <a:cs typeface="Arial" charset="0"/>
              </a:rPr>
              <a:t> in the dry-bulb temperature, relative humidity </a:t>
            </a:r>
            <a:r>
              <a:rPr lang="en-US" altLang="en-US" sz="3200" b="1" u="sng">
                <a:latin typeface="Arial Narrow" pitchFamily="34" charset="0"/>
                <a:cs typeface="Arial" charset="0"/>
              </a:rPr>
              <a:t>decreases</a:t>
            </a:r>
            <a:r>
              <a:rPr lang="en-US" altLang="en-US" sz="3200" b="1">
                <a:latin typeface="Arial Narrow" pitchFamily="34" charset="0"/>
                <a:cs typeface="Arial" charset="0"/>
              </a:rPr>
              <a:t> by one-half; assuming atmospheric moisture (dewpoint) remains </a:t>
            </a:r>
            <a:r>
              <a:rPr lang="en-US" altLang="en-US" sz="3200" b="1" u="sng">
                <a:latin typeface="Arial Narrow" pitchFamily="34" charset="0"/>
                <a:cs typeface="Arial" charset="0"/>
              </a:rPr>
              <a:t>constant</a:t>
            </a:r>
            <a:r>
              <a:rPr lang="en-US" altLang="en-US" sz="3200" b="1">
                <a:latin typeface="Arial Narrow" pitchFamily="34" charset="0"/>
                <a:cs typeface="Arial" charset="0"/>
              </a:rPr>
              <a:t>. </a:t>
            </a:r>
          </a:p>
        </p:txBody>
      </p:sp>
      <p:sp>
        <p:nvSpPr>
          <p:cNvPr id="135184" name="Text Box 16"/>
          <p:cNvSpPr txBox="1">
            <a:spLocks noChangeArrowheads="1"/>
          </p:cNvSpPr>
          <p:nvPr/>
        </p:nvSpPr>
        <p:spPr bwMode="auto">
          <a:xfrm>
            <a:off x="228600" y="3124200"/>
            <a:ext cx="2514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 b="1">
                <a:solidFill>
                  <a:schemeClr val="accent2"/>
                </a:solidFill>
              </a:rPr>
              <a:t>Dry-bulb Temp.</a:t>
            </a:r>
          </a:p>
        </p:txBody>
      </p:sp>
      <p:sp>
        <p:nvSpPr>
          <p:cNvPr id="135185" name="Text Box 17"/>
          <p:cNvSpPr txBox="1">
            <a:spLocks noChangeArrowheads="1"/>
          </p:cNvSpPr>
          <p:nvPr/>
        </p:nvSpPr>
        <p:spPr bwMode="auto">
          <a:xfrm>
            <a:off x="3124200" y="3124200"/>
            <a:ext cx="2535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>
                <a:solidFill>
                  <a:schemeClr val="accent2"/>
                </a:solidFill>
              </a:rPr>
              <a:t>Dewpoint Temp.</a:t>
            </a:r>
          </a:p>
        </p:txBody>
      </p:sp>
      <p:sp>
        <p:nvSpPr>
          <p:cNvPr id="135186" name="Text Box 18"/>
          <p:cNvSpPr txBox="1">
            <a:spLocks noChangeArrowheads="1"/>
          </p:cNvSpPr>
          <p:nvPr/>
        </p:nvSpPr>
        <p:spPr bwMode="auto">
          <a:xfrm>
            <a:off x="6096000" y="3124200"/>
            <a:ext cx="2741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>
                <a:solidFill>
                  <a:schemeClr val="accent2"/>
                </a:solidFill>
              </a:rPr>
              <a:t>Relative Humidity</a:t>
            </a:r>
          </a:p>
        </p:txBody>
      </p:sp>
      <p:sp>
        <p:nvSpPr>
          <p:cNvPr id="135187" name="Text Box 19"/>
          <p:cNvSpPr txBox="1">
            <a:spLocks noChangeArrowheads="1"/>
          </p:cNvSpPr>
          <p:nvPr/>
        </p:nvSpPr>
        <p:spPr bwMode="auto">
          <a:xfrm>
            <a:off x="990600" y="6019800"/>
            <a:ext cx="69119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/>
              <a:t>This represents an inverse relationship.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5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5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5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18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ext Box 2"/>
          <p:cNvSpPr txBox="1">
            <a:spLocks noChangeArrowheads="1"/>
          </p:cNvSpPr>
          <p:nvPr/>
        </p:nvSpPr>
        <p:spPr bwMode="auto">
          <a:xfrm>
            <a:off x="3508375" y="822325"/>
            <a:ext cx="19875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 b="1">
                <a:solidFill>
                  <a:schemeClr val="accent2"/>
                </a:solidFill>
              </a:rPr>
              <a:t>In Reality</a:t>
            </a:r>
          </a:p>
        </p:txBody>
      </p:sp>
      <p:sp>
        <p:nvSpPr>
          <p:cNvPr id="143363" name="Rectangle 3"/>
          <p:cNvSpPr>
            <a:spLocks noChangeArrowheads="1"/>
          </p:cNvSpPr>
          <p:nvPr/>
        </p:nvSpPr>
        <p:spPr bwMode="auto">
          <a:xfrm>
            <a:off x="0" y="2895600"/>
            <a:ext cx="9144000" cy="2362200"/>
          </a:xfrm>
          <a:prstGeom prst="rect">
            <a:avLst/>
          </a:prstGeom>
          <a:solidFill>
            <a:srgbClr val="3A00B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800" b="1">
              <a:solidFill>
                <a:schemeClr val="bg1"/>
              </a:solidFill>
            </a:endParaRPr>
          </a:p>
        </p:txBody>
      </p:sp>
      <p:sp>
        <p:nvSpPr>
          <p:cNvPr id="143364" name="Line 4"/>
          <p:cNvSpPr>
            <a:spLocks noChangeShapeType="1"/>
          </p:cNvSpPr>
          <p:nvPr/>
        </p:nvSpPr>
        <p:spPr bwMode="auto">
          <a:xfrm>
            <a:off x="2743200" y="2895600"/>
            <a:ext cx="0" cy="2362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 flipH="1">
            <a:off x="5943600" y="2895600"/>
            <a:ext cx="0" cy="2362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66" name="Text Box 6"/>
          <p:cNvSpPr txBox="1">
            <a:spLocks noChangeArrowheads="1"/>
          </p:cNvSpPr>
          <p:nvPr/>
        </p:nvSpPr>
        <p:spPr bwMode="auto">
          <a:xfrm>
            <a:off x="838200" y="3124200"/>
            <a:ext cx="10318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>
                <a:solidFill>
                  <a:schemeClr val="bg1"/>
                </a:solidFill>
              </a:rPr>
              <a:t>50</a:t>
            </a:r>
            <a:r>
              <a:rPr lang="en-US" altLang="en-US" sz="3200" b="1">
                <a:solidFill>
                  <a:schemeClr val="bg1"/>
                </a:solidFill>
                <a:cs typeface="Arial" charset="0"/>
              </a:rPr>
              <a:t>ºF</a:t>
            </a:r>
          </a:p>
        </p:txBody>
      </p:sp>
      <p:sp>
        <p:nvSpPr>
          <p:cNvPr id="143367" name="Text Box 7"/>
          <p:cNvSpPr txBox="1">
            <a:spLocks noChangeArrowheads="1"/>
          </p:cNvSpPr>
          <p:nvPr/>
        </p:nvSpPr>
        <p:spPr bwMode="auto">
          <a:xfrm>
            <a:off x="3886200" y="3124200"/>
            <a:ext cx="10318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>
                <a:solidFill>
                  <a:schemeClr val="bg1"/>
                </a:solidFill>
              </a:rPr>
              <a:t>50</a:t>
            </a:r>
            <a:r>
              <a:rPr lang="en-US" altLang="en-US" sz="3200" b="1">
                <a:solidFill>
                  <a:schemeClr val="bg1"/>
                </a:solidFill>
                <a:cs typeface="Arial" charset="0"/>
              </a:rPr>
              <a:t>ºF</a:t>
            </a:r>
          </a:p>
        </p:txBody>
      </p:sp>
      <p:sp>
        <p:nvSpPr>
          <p:cNvPr id="143368" name="Text Box 8"/>
          <p:cNvSpPr txBox="1">
            <a:spLocks noChangeArrowheads="1"/>
          </p:cNvSpPr>
          <p:nvPr/>
        </p:nvSpPr>
        <p:spPr bwMode="auto">
          <a:xfrm>
            <a:off x="3886200" y="3810000"/>
            <a:ext cx="10318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>
                <a:solidFill>
                  <a:schemeClr val="bg1"/>
                </a:solidFill>
              </a:rPr>
              <a:t>45</a:t>
            </a:r>
            <a:r>
              <a:rPr lang="en-US" altLang="en-US" sz="3200" b="1">
                <a:solidFill>
                  <a:schemeClr val="bg1"/>
                </a:solidFill>
                <a:cs typeface="Arial" charset="0"/>
              </a:rPr>
              <a:t>ºF</a:t>
            </a:r>
          </a:p>
        </p:txBody>
      </p:sp>
      <p:sp>
        <p:nvSpPr>
          <p:cNvPr id="143369" name="Text Box 9"/>
          <p:cNvSpPr txBox="1">
            <a:spLocks noChangeArrowheads="1"/>
          </p:cNvSpPr>
          <p:nvPr/>
        </p:nvSpPr>
        <p:spPr bwMode="auto">
          <a:xfrm>
            <a:off x="3886200" y="4572000"/>
            <a:ext cx="10318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>
                <a:solidFill>
                  <a:schemeClr val="bg1"/>
                </a:solidFill>
              </a:rPr>
              <a:t>44</a:t>
            </a:r>
            <a:r>
              <a:rPr lang="en-US" altLang="en-US" sz="3200" b="1">
                <a:solidFill>
                  <a:schemeClr val="bg1"/>
                </a:solidFill>
                <a:cs typeface="Arial" charset="0"/>
              </a:rPr>
              <a:t>ºF</a:t>
            </a:r>
          </a:p>
        </p:txBody>
      </p:sp>
      <p:sp>
        <p:nvSpPr>
          <p:cNvPr id="143370" name="Text Box 10"/>
          <p:cNvSpPr txBox="1">
            <a:spLocks noChangeArrowheads="1"/>
          </p:cNvSpPr>
          <p:nvPr/>
        </p:nvSpPr>
        <p:spPr bwMode="auto">
          <a:xfrm>
            <a:off x="838200" y="3810000"/>
            <a:ext cx="10318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>
                <a:solidFill>
                  <a:schemeClr val="bg1"/>
                </a:solidFill>
              </a:rPr>
              <a:t>70</a:t>
            </a:r>
            <a:r>
              <a:rPr lang="en-US" altLang="en-US" sz="3200" b="1">
                <a:solidFill>
                  <a:schemeClr val="bg1"/>
                </a:solidFill>
                <a:cs typeface="Arial" charset="0"/>
              </a:rPr>
              <a:t>ºF</a:t>
            </a:r>
          </a:p>
        </p:txBody>
      </p:sp>
      <p:sp>
        <p:nvSpPr>
          <p:cNvPr id="143371" name="Text Box 11"/>
          <p:cNvSpPr txBox="1">
            <a:spLocks noChangeArrowheads="1"/>
          </p:cNvSpPr>
          <p:nvPr/>
        </p:nvSpPr>
        <p:spPr bwMode="auto">
          <a:xfrm>
            <a:off x="838200" y="4648200"/>
            <a:ext cx="10318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>
                <a:solidFill>
                  <a:schemeClr val="bg1"/>
                </a:solidFill>
              </a:rPr>
              <a:t>90</a:t>
            </a:r>
            <a:r>
              <a:rPr lang="en-US" altLang="en-US" sz="3200" b="1">
                <a:solidFill>
                  <a:schemeClr val="bg1"/>
                </a:solidFill>
                <a:cs typeface="Arial" charset="0"/>
              </a:rPr>
              <a:t>ºF</a:t>
            </a:r>
          </a:p>
        </p:txBody>
      </p:sp>
      <p:sp>
        <p:nvSpPr>
          <p:cNvPr id="143372" name="Text Box 12"/>
          <p:cNvSpPr txBox="1">
            <a:spLocks noChangeArrowheads="1"/>
          </p:cNvSpPr>
          <p:nvPr/>
        </p:nvSpPr>
        <p:spPr bwMode="auto">
          <a:xfrm>
            <a:off x="6781800" y="3124200"/>
            <a:ext cx="12223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>
                <a:solidFill>
                  <a:schemeClr val="bg1"/>
                </a:solidFill>
              </a:rPr>
              <a:t>100%</a:t>
            </a:r>
          </a:p>
        </p:txBody>
      </p:sp>
      <p:sp>
        <p:nvSpPr>
          <p:cNvPr id="143373" name="Text Box 13"/>
          <p:cNvSpPr txBox="1">
            <a:spLocks noChangeArrowheads="1"/>
          </p:cNvSpPr>
          <p:nvPr/>
        </p:nvSpPr>
        <p:spPr bwMode="auto">
          <a:xfrm>
            <a:off x="6705600" y="3810000"/>
            <a:ext cx="12223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>
                <a:solidFill>
                  <a:schemeClr val="bg1"/>
                </a:solidFill>
              </a:rPr>
              <a:t>  41%</a:t>
            </a:r>
          </a:p>
        </p:txBody>
      </p:sp>
      <p:sp>
        <p:nvSpPr>
          <p:cNvPr id="143374" name="Text Box 14"/>
          <p:cNvSpPr txBox="1">
            <a:spLocks noChangeArrowheads="1"/>
          </p:cNvSpPr>
          <p:nvPr/>
        </p:nvSpPr>
        <p:spPr bwMode="auto">
          <a:xfrm>
            <a:off x="6934200" y="4572000"/>
            <a:ext cx="9969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>
                <a:solidFill>
                  <a:schemeClr val="bg1"/>
                </a:solidFill>
              </a:rPr>
              <a:t>20%</a:t>
            </a:r>
          </a:p>
        </p:txBody>
      </p:sp>
      <p:sp>
        <p:nvSpPr>
          <p:cNvPr id="143375" name="Text Box 15"/>
          <p:cNvSpPr txBox="1">
            <a:spLocks noChangeArrowheads="1"/>
          </p:cNvSpPr>
          <p:nvPr/>
        </p:nvSpPr>
        <p:spPr bwMode="auto">
          <a:xfrm>
            <a:off x="228600" y="1401763"/>
            <a:ext cx="8610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200" b="1">
                <a:latin typeface="Arial Narrow" pitchFamily="34" charset="0"/>
              </a:rPr>
              <a:t>Dewpoint Rarely Remains Constant</a:t>
            </a:r>
            <a:endParaRPr lang="en-US" altLang="en-US" sz="3200" b="1">
              <a:latin typeface="Arial Narrow" pitchFamily="34" charset="0"/>
              <a:cs typeface="Arial" charset="0"/>
            </a:endParaRPr>
          </a:p>
        </p:txBody>
      </p:sp>
      <p:sp>
        <p:nvSpPr>
          <p:cNvPr id="143376" name="Text Box 16"/>
          <p:cNvSpPr txBox="1">
            <a:spLocks noChangeArrowheads="1"/>
          </p:cNvSpPr>
          <p:nvPr/>
        </p:nvSpPr>
        <p:spPr bwMode="auto">
          <a:xfrm>
            <a:off x="228600" y="2286000"/>
            <a:ext cx="2514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 b="1">
                <a:solidFill>
                  <a:schemeClr val="accent2"/>
                </a:solidFill>
              </a:rPr>
              <a:t>Dry-bulb Temp.</a:t>
            </a:r>
          </a:p>
        </p:txBody>
      </p:sp>
      <p:sp>
        <p:nvSpPr>
          <p:cNvPr id="143377" name="Text Box 17"/>
          <p:cNvSpPr txBox="1">
            <a:spLocks noChangeArrowheads="1"/>
          </p:cNvSpPr>
          <p:nvPr/>
        </p:nvSpPr>
        <p:spPr bwMode="auto">
          <a:xfrm>
            <a:off x="3124200" y="2286000"/>
            <a:ext cx="2535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>
                <a:solidFill>
                  <a:schemeClr val="accent2"/>
                </a:solidFill>
              </a:rPr>
              <a:t>Dewpoint Temp.</a:t>
            </a:r>
          </a:p>
        </p:txBody>
      </p:sp>
      <p:sp>
        <p:nvSpPr>
          <p:cNvPr id="143378" name="Text Box 18"/>
          <p:cNvSpPr txBox="1">
            <a:spLocks noChangeArrowheads="1"/>
          </p:cNvSpPr>
          <p:nvPr/>
        </p:nvSpPr>
        <p:spPr bwMode="auto">
          <a:xfrm>
            <a:off x="6019800" y="2286000"/>
            <a:ext cx="2741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>
                <a:solidFill>
                  <a:schemeClr val="accent2"/>
                </a:solidFill>
              </a:rPr>
              <a:t>Relative Humidity</a:t>
            </a:r>
          </a:p>
        </p:txBody>
      </p:sp>
      <p:sp>
        <p:nvSpPr>
          <p:cNvPr id="143380" name="Text Box 20"/>
          <p:cNvSpPr txBox="1">
            <a:spLocks noChangeArrowheads="1"/>
          </p:cNvSpPr>
          <p:nvPr/>
        </p:nvSpPr>
        <p:spPr bwMode="auto">
          <a:xfrm>
            <a:off x="0" y="55626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1">
                <a:effectLst>
                  <a:outerShdw blurRad="38100" dist="38100" dir="2700000" algn="tl">
                    <a:srgbClr val="C0C0C0"/>
                  </a:outerShdw>
                </a:effectLst>
              </a:rPr>
              <a:t>RH Values Based on Standard Atmospheric Pressure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7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0" y="989013"/>
            <a:ext cx="91344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600" b="1">
                <a:solidFill>
                  <a:srgbClr val="333399"/>
                </a:solidFill>
              </a:rPr>
              <a:t>Dewpoint temperature may decrease:</a:t>
            </a:r>
          </a:p>
        </p:txBody>
      </p:sp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361950" y="2028825"/>
            <a:ext cx="8394700" cy="369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sz="3200" b="1"/>
              <a:t>Following the dissipation of a surface based temperature inversion.</a:t>
            </a:r>
          </a:p>
          <a:p>
            <a:pPr>
              <a:buFontTx/>
              <a:buChar char="•"/>
            </a:pPr>
            <a:endParaRPr lang="en-US" altLang="en-US" sz="3200" b="1"/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sz="3200" b="1"/>
              <a:t>With the development of downslope    winds.</a:t>
            </a:r>
          </a:p>
          <a:p>
            <a:pPr>
              <a:buFontTx/>
              <a:buChar char="•"/>
            </a:pPr>
            <a:endParaRPr lang="en-US" altLang="en-US" sz="3200" b="1"/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sz="3200" b="1"/>
              <a:t>With solar heating resulting in strong vertical mixing of the lower atmosphere.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0" y="6540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600" b="1">
                <a:solidFill>
                  <a:srgbClr val="333399"/>
                </a:solidFill>
              </a:rPr>
              <a:t>Dewpoint temperature may increase:</a:t>
            </a:r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549275" y="1720850"/>
            <a:ext cx="8045450" cy="369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sz="3200" b="1"/>
              <a:t>With the passage of showers and thunderstorms.</a:t>
            </a:r>
          </a:p>
          <a:p>
            <a:pPr>
              <a:buFontTx/>
              <a:buChar char="•"/>
            </a:pPr>
            <a:endParaRPr lang="en-US" altLang="en-US" sz="3200" b="1"/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sz="3200" b="1"/>
              <a:t>With wind flow off a body of water, such as a lake or ocean.</a:t>
            </a:r>
          </a:p>
          <a:p>
            <a:pPr>
              <a:buFontTx/>
              <a:buChar char="•"/>
            </a:pPr>
            <a:endParaRPr lang="en-US" altLang="en-US" sz="3200" b="1"/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sz="3200" b="1"/>
              <a:t>With evaporation of surface water or the melting of snow and ice.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3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1490663" y="1219200"/>
            <a:ext cx="60928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000" b="1">
                <a:solidFill>
                  <a:srgbClr val="000066"/>
                </a:solidFill>
              </a:rPr>
              <a:t>Objectives</a:t>
            </a:r>
          </a:p>
        </p:txBody>
      </p:sp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-92075" y="17526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685800" y="1997075"/>
            <a:ext cx="8001000" cy="325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31825" indent="-631825">
              <a:tabLst>
                <a:tab pos="57785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1143000" indent="-342900">
              <a:tabLst>
                <a:tab pos="57785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600200" indent="-342900">
              <a:tabLst>
                <a:tab pos="57785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2057400" indent="-342900">
              <a:tabLst>
                <a:tab pos="57785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514600" indent="-342900">
              <a:tabLst>
                <a:tab pos="57785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971800" indent="-342900" fontAlgn="base">
              <a:spcBef>
                <a:spcPct val="0"/>
              </a:spcBef>
              <a:spcAft>
                <a:spcPct val="0"/>
              </a:spcAft>
              <a:tabLst>
                <a:tab pos="57785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3429000" indent="-342900" fontAlgn="base">
              <a:spcBef>
                <a:spcPct val="0"/>
              </a:spcBef>
              <a:spcAft>
                <a:spcPct val="0"/>
              </a:spcAft>
              <a:tabLst>
                <a:tab pos="57785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886200" indent="-342900" fontAlgn="base">
              <a:spcBef>
                <a:spcPct val="0"/>
              </a:spcBef>
              <a:spcAft>
                <a:spcPct val="0"/>
              </a:spcAft>
              <a:tabLst>
                <a:tab pos="57785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4343400" indent="-342900" fontAlgn="base">
              <a:spcBef>
                <a:spcPct val="0"/>
              </a:spcBef>
              <a:spcAft>
                <a:spcPct val="0"/>
              </a:spcAft>
              <a:tabLst>
                <a:tab pos="57785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sz="2800" b="1"/>
              <a:t>1.	Describe the relationship between dry bulb temperature, wet bulb temperature, dew point temperature, and relative humidity.</a:t>
            </a:r>
          </a:p>
          <a:p>
            <a:pPr>
              <a:spcAft>
                <a:spcPct val="40000"/>
              </a:spcAft>
            </a:pPr>
            <a:r>
              <a:rPr lang="en-US" altLang="en-US" sz="2800" b="1"/>
              <a:t>2.	Describe typical day and night (diurnal) variations in air temperature and relative humidity.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ext Box 2"/>
          <p:cNvSpPr txBox="1">
            <a:spLocks noChangeArrowheads="1"/>
          </p:cNvSpPr>
          <p:nvPr/>
        </p:nvSpPr>
        <p:spPr bwMode="auto">
          <a:xfrm>
            <a:off x="1981200" y="577850"/>
            <a:ext cx="526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 b="1">
                <a:solidFill>
                  <a:schemeClr val="accent2"/>
                </a:solidFill>
              </a:rPr>
              <a:t>What Do They Tell Us? </a:t>
            </a:r>
          </a:p>
        </p:txBody>
      </p:sp>
      <p:sp>
        <p:nvSpPr>
          <p:cNvPr id="146435" name="Text Box 3"/>
          <p:cNvSpPr txBox="1">
            <a:spLocks noChangeArrowheads="1"/>
          </p:cNvSpPr>
          <p:nvPr/>
        </p:nvSpPr>
        <p:spPr bwMode="auto">
          <a:xfrm>
            <a:off x="685800" y="1371600"/>
            <a:ext cx="306863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800" b="1"/>
              <a:t>When Dew Point </a:t>
            </a:r>
          </a:p>
          <a:p>
            <a:pPr algn="ctr"/>
            <a:r>
              <a:rPr lang="en-US" altLang="en-US" sz="2800" b="1"/>
              <a:t>Rises</a:t>
            </a:r>
          </a:p>
        </p:txBody>
      </p:sp>
      <p:sp>
        <p:nvSpPr>
          <p:cNvPr id="146436" name="Text Box 4"/>
          <p:cNvSpPr txBox="1">
            <a:spLocks noChangeArrowheads="1"/>
          </p:cNvSpPr>
          <p:nvPr/>
        </p:nvSpPr>
        <p:spPr bwMode="auto">
          <a:xfrm>
            <a:off x="609600" y="2590800"/>
            <a:ext cx="306863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800" b="1"/>
              <a:t>When Dew Point </a:t>
            </a:r>
          </a:p>
          <a:p>
            <a:pPr algn="ctr"/>
            <a:r>
              <a:rPr lang="en-US" altLang="en-US" sz="2800" b="1"/>
              <a:t>Falls</a:t>
            </a:r>
          </a:p>
        </p:txBody>
      </p:sp>
      <p:sp>
        <p:nvSpPr>
          <p:cNvPr id="146437" name="AutoShape 5"/>
          <p:cNvSpPr>
            <a:spLocks noChangeArrowheads="1"/>
          </p:cNvSpPr>
          <p:nvPr/>
        </p:nvSpPr>
        <p:spPr bwMode="auto">
          <a:xfrm>
            <a:off x="4191000" y="2819400"/>
            <a:ext cx="838200" cy="457200"/>
          </a:xfrm>
          <a:prstGeom prst="rightArrow">
            <a:avLst>
              <a:gd name="adj1" fmla="val 50000"/>
              <a:gd name="adj2" fmla="val 45833"/>
            </a:avLst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81320" dir="7719588" algn="ctr" rotWithShape="0">
                    <a:srgbClr val="00FF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3600" b="1">
              <a:solidFill>
                <a:schemeClr val="tx2"/>
              </a:solidFill>
            </a:endParaRPr>
          </a:p>
        </p:txBody>
      </p:sp>
      <p:sp>
        <p:nvSpPr>
          <p:cNvPr id="146438" name="AutoShape 6"/>
          <p:cNvSpPr>
            <a:spLocks noChangeArrowheads="1"/>
          </p:cNvSpPr>
          <p:nvPr/>
        </p:nvSpPr>
        <p:spPr bwMode="auto">
          <a:xfrm>
            <a:off x="4191000" y="1676400"/>
            <a:ext cx="838200" cy="457200"/>
          </a:xfrm>
          <a:prstGeom prst="rightArrow">
            <a:avLst>
              <a:gd name="adj1" fmla="val 50000"/>
              <a:gd name="adj2" fmla="val 45833"/>
            </a:avLst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91581" dir="8778596" algn="ctr" rotWithShape="0">
                    <a:srgbClr val="00FF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3600" b="1">
              <a:solidFill>
                <a:schemeClr val="tx2"/>
              </a:solidFill>
            </a:endParaRPr>
          </a:p>
        </p:txBody>
      </p:sp>
      <p:sp>
        <p:nvSpPr>
          <p:cNvPr id="146439" name="Text Box 7"/>
          <p:cNvSpPr txBox="1">
            <a:spLocks noChangeArrowheads="1"/>
          </p:cNvSpPr>
          <p:nvPr/>
        </p:nvSpPr>
        <p:spPr bwMode="auto">
          <a:xfrm>
            <a:off x="5638800" y="1371600"/>
            <a:ext cx="216217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800" b="1"/>
              <a:t>Moisture is </a:t>
            </a:r>
          </a:p>
          <a:p>
            <a:pPr algn="ctr"/>
            <a:r>
              <a:rPr lang="en-US" altLang="en-US" sz="2800" b="1"/>
              <a:t>Increasing</a:t>
            </a:r>
          </a:p>
        </p:txBody>
      </p:sp>
      <p:sp>
        <p:nvSpPr>
          <p:cNvPr id="146440" name="Text Box 8"/>
          <p:cNvSpPr txBox="1">
            <a:spLocks noChangeArrowheads="1"/>
          </p:cNvSpPr>
          <p:nvPr/>
        </p:nvSpPr>
        <p:spPr bwMode="auto">
          <a:xfrm>
            <a:off x="5638800" y="2590800"/>
            <a:ext cx="216217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800" b="1"/>
              <a:t>Moisture is </a:t>
            </a:r>
          </a:p>
          <a:p>
            <a:pPr algn="ctr"/>
            <a:r>
              <a:rPr lang="en-US" altLang="en-US" sz="2800" b="1"/>
              <a:t>Decreasing</a:t>
            </a:r>
          </a:p>
        </p:txBody>
      </p:sp>
      <p:sp>
        <p:nvSpPr>
          <p:cNvPr id="146441" name="Text Box 9"/>
          <p:cNvSpPr txBox="1">
            <a:spLocks noChangeArrowheads="1"/>
          </p:cNvSpPr>
          <p:nvPr/>
        </p:nvSpPr>
        <p:spPr bwMode="auto">
          <a:xfrm>
            <a:off x="609600" y="3657600"/>
            <a:ext cx="3171825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800" b="1"/>
              <a:t>When </a:t>
            </a:r>
          </a:p>
          <a:p>
            <a:pPr algn="ctr"/>
            <a:r>
              <a:rPr lang="en-US" altLang="en-US" sz="2800" b="1"/>
              <a:t>Relative Humidity</a:t>
            </a:r>
          </a:p>
          <a:p>
            <a:pPr algn="ctr"/>
            <a:r>
              <a:rPr lang="en-US" altLang="en-US" sz="2800" b="1"/>
              <a:t>Rises</a:t>
            </a:r>
          </a:p>
        </p:txBody>
      </p:sp>
      <p:sp>
        <p:nvSpPr>
          <p:cNvPr id="146442" name="AutoShape 10"/>
          <p:cNvSpPr>
            <a:spLocks noChangeArrowheads="1"/>
          </p:cNvSpPr>
          <p:nvPr/>
        </p:nvSpPr>
        <p:spPr bwMode="auto">
          <a:xfrm>
            <a:off x="4191000" y="4191000"/>
            <a:ext cx="838200" cy="457200"/>
          </a:xfrm>
          <a:prstGeom prst="rightArrow">
            <a:avLst>
              <a:gd name="adj1" fmla="val 50000"/>
              <a:gd name="adj2" fmla="val 45833"/>
            </a:avLst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81320" dir="7719588" algn="ctr" rotWithShape="0">
                    <a:srgbClr val="00FF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3600" b="1">
              <a:solidFill>
                <a:schemeClr val="tx2"/>
              </a:solidFill>
            </a:endParaRPr>
          </a:p>
        </p:txBody>
      </p:sp>
      <p:sp>
        <p:nvSpPr>
          <p:cNvPr id="146443" name="Text Box 11"/>
          <p:cNvSpPr txBox="1">
            <a:spLocks noChangeArrowheads="1"/>
          </p:cNvSpPr>
          <p:nvPr/>
        </p:nvSpPr>
        <p:spPr bwMode="auto">
          <a:xfrm>
            <a:off x="5638800" y="3962400"/>
            <a:ext cx="2500313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800" b="1"/>
              <a:t>Temperature </a:t>
            </a:r>
          </a:p>
          <a:p>
            <a:pPr algn="ctr"/>
            <a:r>
              <a:rPr lang="en-US" altLang="en-US" sz="2800" b="1"/>
              <a:t>is Decreasing</a:t>
            </a:r>
          </a:p>
        </p:txBody>
      </p:sp>
      <p:sp>
        <p:nvSpPr>
          <p:cNvPr id="146444" name="Text Box 12"/>
          <p:cNvSpPr txBox="1">
            <a:spLocks noChangeArrowheads="1"/>
          </p:cNvSpPr>
          <p:nvPr/>
        </p:nvSpPr>
        <p:spPr bwMode="auto">
          <a:xfrm>
            <a:off x="609600" y="5105400"/>
            <a:ext cx="3171825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800" b="1"/>
              <a:t>When </a:t>
            </a:r>
          </a:p>
          <a:p>
            <a:pPr algn="ctr"/>
            <a:r>
              <a:rPr lang="en-US" altLang="en-US" sz="2800" b="1"/>
              <a:t>Relative Humidity</a:t>
            </a:r>
          </a:p>
          <a:p>
            <a:pPr algn="ctr"/>
            <a:r>
              <a:rPr lang="en-US" altLang="en-US" sz="2800" b="1"/>
              <a:t>Falls</a:t>
            </a:r>
          </a:p>
        </p:txBody>
      </p:sp>
      <p:sp>
        <p:nvSpPr>
          <p:cNvPr id="146445" name="AutoShape 13"/>
          <p:cNvSpPr>
            <a:spLocks noChangeArrowheads="1"/>
          </p:cNvSpPr>
          <p:nvPr/>
        </p:nvSpPr>
        <p:spPr bwMode="auto">
          <a:xfrm>
            <a:off x="4191000" y="5562600"/>
            <a:ext cx="838200" cy="457200"/>
          </a:xfrm>
          <a:prstGeom prst="rightArrow">
            <a:avLst>
              <a:gd name="adj1" fmla="val 50000"/>
              <a:gd name="adj2" fmla="val 45833"/>
            </a:avLst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81320" dir="7719588" algn="ctr" rotWithShape="0">
                    <a:srgbClr val="00FF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3600" b="1">
              <a:solidFill>
                <a:schemeClr val="tx2"/>
              </a:solidFill>
            </a:endParaRPr>
          </a:p>
        </p:txBody>
      </p:sp>
      <p:sp>
        <p:nvSpPr>
          <p:cNvPr id="146446" name="Text Box 14"/>
          <p:cNvSpPr txBox="1">
            <a:spLocks noChangeArrowheads="1"/>
          </p:cNvSpPr>
          <p:nvPr/>
        </p:nvSpPr>
        <p:spPr bwMode="auto">
          <a:xfrm>
            <a:off x="5668963" y="5334000"/>
            <a:ext cx="2439987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800" b="1"/>
              <a:t>Temperature </a:t>
            </a:r>
          </a:p>
          <a:p>
            <a:pPr algn="ctr"/>
            <a:r>
              <a:rPr lang="en-US" altLang="en-US" sz="2800" b="1"/>
              <a:t>is Increasing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6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6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6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6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6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6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6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6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6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6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6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6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5" grpId="0"/>
      <p:bldP spid="146436" grpId="0"/>
      <p:bldP spid="146437" grpId="0" animBg="1"/>
      <p:bldP spid="146438" grpId="0" animBg="1"/>
      <p:bldP spid="146439" grpId="0"/>
      <p:bldP spid="146440" grpId="0"/>
      <p:bldP spid="146441" grpId="0"/>
      <p:bldP spid="146442" grpId="0" animBg="1"/>
      <p:bldP spid="146443" grpId="0"/>
      <p:bldP spid="146444" grpId="0"/>
      <p:bldP spid="146445" grpId="0" animBg="1"/>
      <p:bldP spid="14644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0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1143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>
                <a:solidFill>
                  <a:schemeClr val="accent2"/>
                </a:solidFill>
              </a:rPr>
              <a:t>Important Facts to Remember</a:t>
            </a:r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533400" y="2103438"/>
            <a:ext cx="8229600" cy="4525962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3000" b="1"/>
              <a:t>The dry bulb temperature, wet bulb temperature and the dewpoint temperature will all be the same for saturated air. At that point relative humidity will be 100 percent.</a:t>
            </a:r>
          </a:p>
          <a:p>
            <a:pPr>
              <a:lnSpc>
                <a:spcPct val="30000"/>
              </a:lnSpc>
              <a:buFontTx/>
              <a:buNone/>
            </a:pPr>
            <a:endParaRPr lang="en-US" altLang="en-US" sz="3000" b="1"/>
          </a:p>
          <a:p>
            <a:pPr>
              <a:lnSpc>
                <a:spcPct val="90000"/>
              </a:lnSpc>
            </a:pPr>
            <a:r>
              <a:rPr lang="en-US" altLang="en-US" sz="3000" b="1"/>
              <a:t>If the air is not saturated the dry bulb will be higher than the wet bulb, and the wet bulb higher than the dewpoint. </a:t>
            </a:r>
            <a:r>
              <a:rPr lang="en-US" altLang="en-US" sz="3000" b="1" u="sng"/>
              <a:t>Always</a:t>
            </a:r>
            <a:r>
              <a:rPr lang="en-US" altLang="en-US" sz="3000" b="1"/>
              <a:t>.</a:t>
            </a:r>
          </a:p>
          <a:p>
            <a:pPr>
              <a:lnSpc>
                <a:spcPct val="90000"/>
              </a:lnSpc>
            </a:pPr>
            <a:endParaRPr lang="en-US" altLang="en-US" sz="3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ext Box 2"/>
          <p:cNvSpPr txBox="1">
            <a:spLocks noChangeArrowheads="1"/>
          </p:cNvSpPr>
          <p:nvPr/>
        </p:nvSpPr>
        <p:spPr bwMode="auto">
          <a:xfrm>
            <a:off x="1066800" y="2651125"/>
            <a:ext cx="723900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6600">
                <a:solidFill>
                  <a:schemeClr val="accent2"/>
                </a:solidFill>
                <a:latin typeface="Arial Black" pitchFamily="34" charset="0"/>
              </a:rPr>
              <a:t>Exercise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ChangeArrowheads="1"/>
          </p:cNvSpPr>
          <p:nvPr/>
        </p:nvSpPr>
        <p:spPr bwMode="auto">
          <a:xfrm>
            <a:off x="533400" y="3708400"/>
            <a:ext cx="4038600" cy="2435225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2800" b="1"/>
              <a:t>The wet bulb temperature is read from a wet bulb thermometer, mounted to a psychrometer.</a:t>
            </a:r>
          </a:p>
        </p:txBody>
      </p:sp>
      <p:sp>
        <p:nvSpPr>
          <p:cNvPr id="137219" name="Rectangle 3"/>
          <p:cNvSpPr>
            <a:spLocks noChangeArrowheads="1"/>
          </p:cNvSpPr>
          <p:nvPr/>
        </p:nvSpPr>
        <p:spPr bwMode="auto">
          <a:xfrm>
            <a:off x="4800600" y="3708400"/>
            <a:ext cx="3886200" cy="2435225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2800" b="1"/>
              <a:t>Dew point and relative humidity are determined by using the difference in the dry-bulb and wet-bulb temperatures.</a:t>
            </a:r>
          </a:p>
        </p:txBody>
      </p:sp>
      <p:pic>
        <p:nvPicPr>
          <p:cNvPr id="137220" name="Picture 4" descr="Dry-Bulb and Wet-Bulb Thermometers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609600"/>
            <a:ext cx="8382000" cy="2971800"/>
          </a:xfrm>
          <a:solidFill>
            <a:schemeClr val="tx1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7221" name="Text Box 5"/>
          <p:cNvSpPr txBox="1">
            <a:spLocks noChangeArrowheads="1"/>
          </p:cNvSpPr>
          <p:nvPr/>
        </p:nvSpPr>
        <p:spPr bwMode="auto">
          <a:xfrm>
            <a:off x="5562600" y="609600"/>
            <a:ext cx="28924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>
                <a:solidFill>
                  <a:schemeClr val="bg1"/>
                </a:solidFill>
              </a:rPr>
              <a:t>Psychrometer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137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7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7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18" grpId="0" animBg="1"/>
      <p:bldP spid="137219" grpId="0" animBg="1"/>
      <p:bldP spid="1372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55" name="Rectangle 1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8242" name="Picture 2" descr="psychrometrictable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990600"/>
            <a:ext cx="7620000" cy="5553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8243" name="Text Box 3"/>
          <p:cNvSpPr txBox="1">
            <a:spLocks noChangeArrowheads="1"/>
          </p:cNvSpPr>
          <p:nvPr/>
        </p:nvSpPr>
        <p:spPr bwMode="auto">
          <a:xfrm>
            <a:off x="3048000" y="2819400"/>
            <a:ext cx="1371600" cy="13493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>
                <a:effectLst>
                  <a:outerShdw blurRad="38100" dist="38100" dir="2700000" algn="tl">
                    <a:srgbClr val="FFFFFF"/>
                  </a:outerShdw>
                </a:effectLst>
              </a:rPr>
              <a:t>43 </a:t>
            </a:r>
            <a:r>
              <a:rPr lang="en-US" altLang="en-US" sz="1200" b="1">
                <a:effectLst>
                  <a:outerShdw blurRad="38100" dist="38100" dir="2700000" algn="tl">
                    <a:srgbClr val="FFFFFF"/>
                  </a:outerShdw>
                </a:effectLst>
              </a:rPr>
              <a:t>DP</a:t>
            </a:r>
            <a:endParaRPr lang="en-US" altLang="en-US" sz="32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>
              <a:spcBef>
                <a:spcPct val="50000"/>
              </a:spcBef>
            </a:pPr>
            <a:r>
              <a:rPr lang="en-US" altLang="en-US" sz="3200" b="1">
                <a:effectLst>
                  <a:outerShdw blurRad="38100" dist="38100" dir="2700000" algn="tl">
                    <a:srgbClr val="FFFFFF"/>
                  </a:outerShdw>
                </a:effectLst>
              </a:rPr>
              <a:t>19 </a:t>
            </a:r>
            <a:r>
              <a:rPr lang="en-US" altLang="en-US" sz="1200" b="1">
                <a:effectLst>
                  <a:outerShdw blurRad="38100" dist="38100" dir="2700000" algn="tl">
                    <a:srgbClr val="FFFFFF"/>
                  </a:outerShdw>
                </a:effectLst>
              </a:rPr>
              <a:t>RH</a:t>
            </a:r>
            <a:r>
              <a:rPr lang="en-US" altLang="en-US" sz="3200" b="1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</p:txBody>
      </p:sp>
      <p:sp>
        <p:nvSpPr>
          <p:cNvPr id="138244" name="Line 4"/>
          <p:cNvSpPr>
            <a:spLocks noChangeShapeType="1"/>
          </p:cNvSpPr>
          <p:nvPr/>
        </p:nvSpPr>
        <p:spPr bwMode="auto">
          <a:xfrm>
            <a:off x="3733800" y="1219200"/>
            <a:ext cx="0" cy="2133600"/>
          </a:xfrm>
          <a:prstGeom prst="line">
            <a:avLst/>
          </a:prstGeom>
          <a:noFill/>
          <a:ln w="603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245" name="Line 5"/>
          <p:cNvSpPr>
            <a:spLocks noChangeShapeType="1"/>
          </p:cNvSpPr>
          <p:nvPr/>
        </p:nvSpPr>
        <p:spPr bwMode="auto">
          <a:xfrm>
            <a:off x="1600200" y="3429000"/>
            <a:ext cx="2133600" cy="0"/>
          </a:xfrm>
          <a:prstGeom prst="line">
            <a:avLst/>
          </a:prstGeom>
          <a:noFill/>
          <a:ln w="603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246" name="Text Box 6"/>
          <p:cNvSpPr txBox="1">
            <a:spLocks noChangeArrowheads="1"/>
          </p:cNvSpPr>
          <p:nvPr/>
        </p:nvSpPr>
        <p:spPr bwMode="auto">
          <a:xfrm>
            <a:off x="1905000" y="0"/>
            <a:ext cx="5486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Psychrometric Table</a:t>
            </a:r>
          </a:p>
        </p:txBody>
      </p:sp>
      <p:sp>
        <p:nvSpPr>
          <p:cNvPr id="138247" name="Text Box 7"/>
          <p:cNvSpPr txBox="1">
            <a:spLocks noChangeArrowheads="1"/>
          </p:cNvSpPr>
          <p:nvPr/>
        </p:nvSpPr>
        <p:spPr bwMode="auto">
          <a:xfrm>
            <a:off x="2514600" y="457200"/>
            <a:ext cx="4572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rgbClr val="A4FF01"/>
                </a:solidFill>
              </a:rPr>
              <a:t>23 Inches of Mercury (6,101-8,500 FT MSL)</a:t>
            </a:r>
          </a:p>
        </p:txBody>
      </p:sp>
      <p:sp>
        <p:nvSpPr>
          <p:cNvPr id="138248" name="Text Box 8"/>
          <p:cNvSpPr txBox="1">
            <a:spLocks noChangeArrowheads="1"/>
          </p:cNvSpPr>
          <p:nvPr/>
        </p:nvSpPr>
        <p:spPr bwMode="auto">
          <a:xfrm>
            <a:off x="3270250" y="661988"/>
            <a:ext cx="34623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chemeClr val="bg1"/>
                </a:solidFill>
              </a:rPr>
              <a:t>Wet-Bulb Temperatures</a:t>
            </a:r>
          </a:p>
        </p:txBody>
      </p:sp>
      <p:sp>
        <p:nvSpPr>
          <p:cNvPr id="138249" name="Text Box 9"/>
          <p:cNvSpPr txBox="1">
            <a:spLocks noChangeArrowheads="1"/>
          </p:cNvSpPr>
          <p:nvPr/>
        </p:nvSpPr>
        <p:spPr bwMode="auto">
          <a:xfrm rot="16200000">
            <a:off x="-476249" y="4752975"/>
            <a:ext cx="31877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1"/>
              <a:t>Dry Bulb Temperatures</a:t>
            </a:r>
          </a:p>
        </p:txBody>
      </p:sp>
      <p:sp>
        <p:nvSpPr>
          <p:cNvPr id="138250" name="Text Box 10"/>
          <p:cNvSpPr txBox="1">
            <a:spLocks noChangeArrowheads="1"/>
          </p:cNvSpPr>
          <p:nvPr/>
        </p:nvSpPr>
        <p:spPr bwMode="auto">
          <a:xfrm>
            <a:off x="1371600" y="6553200"/>
            <a:ext cx="670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 b="1">
                <a:solidFill>
                  <a:schemeClr val="bg1"/>
                </a:solidFill>
              </a:rPr>
              <a:t>Psychrometric tables are used to determine dew point and relative humidity.</a:t>
            </a:r>
          </a:p>
        </p:txBody>
      </p:sp>
      <p:sp>
        <p:nvSpPr>
          <p:cNvPr id="138251" name="Text Box 11"/>
          <p:cNvSpPr txBox="1">
            <a:spLocks noChangeArrowheads="1"/>
          </p:cNvSpPr>
          <p:nvPr/>
        </p:nvSpPr>
        <p:spPr bwMode="auto">
          <a:xfrm>
            <a:off x="8305800" y="1219200"/>
            <a:ext cx="838200" cy="485775"/>
          </a:xfrm>
          <a:prstGeom prst="rect">
            <a:avLst/>
          </a:prstGeom>
          <a:solidFill>
            <a:srgbClr val="FF66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/>
              <a:t>RH 15% or Less</a:t>
            </a:r>
          </a:p>
        </p:txBody>
      </p:sp>
      <p:sp>
        <p:nvSpPr>
          <p:cNvPr id="138252" name="Text Box 12"/>
          <p:cNvSpPr txBox="1">
            <a:spLocks noChangeArrowheads="1"/>
          </p:cNvSpPr>
          <p:nvPr/>
        </p:nvSpPr>
        <p:spPr bwMode="auto">
          <a:xfrm>
            <a:off x="8305800" y="2133600"/>
            <a:ext cx="838200" cy="760413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/>
              <a:t>RH 16% to </a:t>
            </a:r>
          </a:p>
          <a:p>
            <a:pPr algn="ctr">
              <a:spcBef>
                <a:spcPct val="50000"/>
              </a:spcBef>
            </a:pPr>
            <a:r>
              <a:rPr lang="en-US" altLang="en-US" sz="1200" b="1"/>
              <a:t>  30%</a:t>
            </a:r>
          </a:p>
        </p:txBody>
      </p:sp>
      <p:sp>
        <p:nvSpPr>
          <p:cNvPr id="138253" name="Text Box 13"/>
          <p:cNvSpPr txBox="1">
            <a:spLocks noChangeArrowheads="1"/>
          </p:cNvSpPr>
          <p:nvPr/>
        </p:nvSpPr>
        <p:spPr bwMode="auto">
          <a:xfrm>
            <a:off x="8305800" y="3276600"/>
            <a:ext cx="838200" cy="852488"/>
          </a:xfrm>
          <a:prstGeom prst="rect">
            <a:avLst/>
          </a:prstGeom>
          <a:solidFill>
            <a:srgbClr val="FF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/>
              <a:t>RH 31%</a:t>
            </a:r>
          </a:p>
          <a:p>
            <a:pPr algn="ctr">
              <a:spcBef>
                <a:spcPct val="50000"/>
              </a:spcBef>
            </a:pPr>
            <a:r>
              <a:rPr lang="en-US" altLang="en-US" sz="1200" b="1"/>
              <a:t>to</a:t>
            </a:r>
          </a:p>
          <a:p>
            <a:pPr algn="ctr">
              <a:spcBef>
                <a:spcPct val="50000"/>
              </a:spcBef>
            </a:pPr>
            <a:r>
              <a:rPr lang="en-US" altLang="en-US" sz="1200" b="1"/>
              <a:t>  60%</a:t>
            </a:r>
          </a:p>
        </p:txBody>
      </p:sp>
      <p:sp>
        <p:nvSpPr>
          <p:cNvPr id="138254" name="Text Box 14"/>
          <p:cNvSpPr txBox="1">
            <a:spLocks noChangeArrowheads="1"/>
          </p:cNvSpPr>
          <p:nvPr/>
        </p:nvSpPr>
        <p:spPr bwMode="auto">
          <a:xfrm>
            <a:off x="8305800" y="4495800"/>
            <a:ext cx="838200" cy="852488"/>
          </a:xfrm>
          <a:prstGeom prst="rect">
            <a:avLst/>
          </a:prstGeom>
          <a:solidFill>
            <a:srgbClr val="CC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/>
              <a:t>RH 61%</a:t>
            </a:r>
          </a:p>
          <a:p>
            <a:pPr algn="ctr">
              <a:spcBef>
                <a:spcPct val="50000"/>
              </a:spcBef>
            </a:pPr>
            <a:r>
              <a:rPr lang="en-US" altLang="en-US" sz="1200" b="1"/>
              <a:t>to</a:t>
            </a:r>
          </a:p>
          <a:p>
            <a:pPr algn="ctr">
              <a:spcBef>
                <a:spcPct val="50000"/>
              </a:spcBef>
            </a:pPr>
            <a:r>
              <a:rPr lang="en-US" altLang="en-US" sz="1200" b="1"/>
              <a:t>100%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239000" y="6557963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US" altLang="en-US" sz="1000">
                <a:solidFill>
                  <a:srgbClr val="DDDDDD"/>
                </a:solidFill>
              </a:rPr>
              <a:t>5-</a:t>
            </a:r>
            <a:fld id="{C5F753C4-8BC5-45CB-8FEE-BD4EB9D01F4E}" type="slidenum">
              <a:rPr lang="en-US" altLang="en-US" sz="1000">
                <a:solidFill>
                  <a:srgbClr val="DDDDDD"/>
                </a:solidFill>
              </a:rPr>
              <a:pPr algn="r"/>
              <a:t>24</a:t>
            </a:fld>
            <a:r>
              <a:rPr lang="en-US" altLang="en-US" sz="1000">
                <a:solidFill>
                  <a:srgbClr val="DDDDDD"/>
                </a:solidFill>
              </a:rPr>
              <a:t>-S290-EP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8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8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8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8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8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5 0.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38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3" grpId="0" animBg="1"/>
      <p:bldP spid="138243" grpId="1" animBg="1"/>
      <p:bldP spid="138244" grpId="0" animBg="1"/>
      <p:bldP spid="138245" grpId="0" animBg="1"/>
      <p:bldP spid="138248" grpId="0"/>
      <p:bldP spid="13824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914400" y="2667000"/>
            <a:ext cx="723900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6600">
                <a:solidFill>
                  <a:schemeClr val="accent2"/>
                </a:solidFill>
                <a:latin typeface="Arial Black" pitchFamily="34" charset="0"/>
              </a:rPr>
              <a:t>Exercise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8" name="Rectangle 2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2162" name="Picture 2" descr="psychrometrictable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990600"/>
            <a:ext cx="7620000" cy="5553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66" name="Text Box 6"/>
          <p:cNvSpPr txBox="1">
            <a:spLocks noChangeArrowheads="1"/>
          </p:cNvSpPr>
          <p:nvPr/>
        </p:nvSpPr>
        <p:spPr bwMode="auto">
          <a:xfrm>
            <a:off x="1905000" y="0"/>
            <a:ext cx="5486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chemeClr val="bg1"/>
                </a:solidFill>
              </a:rPr>
              <a:t>Psychrometric Table</a:t>
            </a:r>
          </a:p>
        </p:txBody>
      </p:sp>
      <p:sp>
        <p:nvSpPr>
          <p:cNvPr id="92167" name="Text Box 7"/>
          <p:cNvSpPr txBox="1">
            <a:spLocks noChangeArrowheads="1"/>
          </p:cNvSpPr>
          <p:nvPr/>
        </p:nvSpPr>
        <p:spPr bwMode="auto">
          <a:xfrm>
            <a:off x="2514600" y="428625"/>
            <a:ext cx="4572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chemeClr val="bg1"/>
                </a:solidFill>
              </a:rPr>
              <a:t>23 Inches of Mercury (6,101-8,500 FT MSL)</a:t>
            </a:r>
          </a:p>
        </p:txBody>
      </p:sp>
      <p:sp>
        <p:nvSpPr>
          <p:cNvPr id="92170" name="Text Box 10"/>
          <p:cNvSpPr txBox="1">
            <a:spLocks noChangeArrowheads="1"/>
          </p:cNvSpPr>
          <p:nvPr/>
        </p:nvSpPr>
        <p:spPr bwMode="auto">
          <a:xfrm>
            <a:off x="2667000" y="6553200"/>
            <a:ext cx="5486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 b="1">
                <a:solidFill>
                  <a:schemeClr val="bg1"/>
                </a:solidFill>
              </a:rPr>
              <a:t>Using the psychrometric table:  Exercise 2 Answers</a:t>
            </a:r>
          </a:p>
        </p:txBody>
      </p:sp>
      <p:sp>
        <p:nvSpPr>
          <p:cNvPr id="92171" name="Text Box 11"/>
          <p:cNvSpPr txBox="1">
            <a:spLocks noChangeArrowheads="1"/>
          </p:cNvSpPr>
          <p:nvPr/>
        </p:nvSpPr>
        <p:spPr bwMode="auto">
          <a:xfrm>
            <a:off x="8305800" y="1219200"/>
            <a:ext cx="838200" cy="485775"/>
          </a:xfrm>
          <a:prstGeom prst="rect">
            <a:avLst/>
          </a:prstGeom>
          <a:solidFill>
            <a:srgbClr val="FF66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/>
              <a:t>RH 15% or Less</a:t>
            </a:r>
          </a:p>
        </p:txBody>
      </p:sp>
      <p:sp>
        <p:nvSpPr>
          <p:cNvPr id="92172" name="Text Box 12"/>
          <p:cNvSpPr txBox="1">
            <a:spLocks noChangeArrowheads="1"/>
          </p:cNvSpPr>
          <p:nvPr/>
        </p:nvSpPr>
        <p:spPr bwMode="auto">
          <a:xfrm>
            <a:off x="8305800" y="2133600"/>
            <a:ext cx="838200" cy="760413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/>
              <a:t>RH 16% to </a:t>
            </a:r>
          </a:p>
          <a:p>
            <a:pPr algn="ctr">
              <a:spcBef>
                <a:spcPct val="50000"/>
              </a:spcBef>
            </a:pPr>
            <a:r>
              <a:rPr lang="en-US" altLang="en-US" sz="1200" b="1"/>
              <a:t>  30%</a:t>
            </a:r>
          </a:p>
        </p:txBody>
      </p:sp>
      <p:sp>
        <p:nvSpPr>
          <p:cNvPr id="92173" name="Text Box 13"/>
          <p:cNvSpPr txBox="1">
            <a:spLocks noChangeArrowheads="1"/>
          </p:cNvSpPr>
          <p:nvPr/>
        </p:nvSpPr>
        <p:spPr bwMode="auto">
          <a:xfrm>
            <a:off x="8305800" y="3276600"/>
            <a:ext cx="838200" cy="852488"/>
          </a:xfrm>
          <a:prstGeom prst="rect">
            <a:avLst/>
          </a:prstGeom>
          <a:solidFill>
            <a:srgbClr val="FFFF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/>
              <a:t>RH 31%</a:t>
            </a:r>
          </a:p>
          <a:p>
            <a:pPr algn="ctr">
              <a:spcBef>
                <a:spcPct val="50000"/>
              </a:spcBef>
            </a:pPr>
            <a:r>
              <a:rPr lang="en-US" altLang="en-US" sz="1200" b="1"/>
              <a:t>to</a:t>
            </a:r>
          </a:p>
          <a:p>
            <a:pPr algn="ctr">
              <a:spcBef>
                <a:spcPct val="50000"/>
              </a:spcBef>
            </a:pPr>
            <a:r>
              <a:rPr lang="en-US" altLang="en-US" sz="1200" b="1"/>
              <a:t>  60%</a:t>
            </a:r>
          </a:p>
        </p:txBody>
      </p:sp>
      <p:sp>
        <p:nvSpPr>
          <p:cNvPr id="92174" name="Text Box 14"/>
          <p:cNvSpPr txBox="1">
            <a:spLocks noChangeArrowheads="1"/>
          </p:cNvSpPr>
          <p:nvPr/>
        </p:nvSpPr>
        <p:spPr bwMode="auto">
          <a:xfrm>
            <a:off x="8305800" y="4495800"/>
            <a:ext cx="838200" cy="852488"/>
          </a:xfrm>
          <a:prstGeom prst="rect">
            <a:avLst/>
          </a:prstGeom>
          <a:solidFill>
            <a:srgbClr val="CC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/>
              <a:t>RH 61%</a:t>
            </a:r>
          </a:p>
          <a:p>
            <a:pPr algn="ctr">
              <a:spcBef>
                <a:spcPct val="50000"/>
              </a:spcBef>
            </a:pPr>
            <a:r>
              <a:rPr lang="en-US" altLang="en-US" sz="1200" b="1"/>
              <a:t>to</a:t>
            </a:r>
          </a:p>
          <a:p>
            <a:pPr algn="ctr">
              <a:spcBef>
                <a:spcPct val="50000"/>
              </a:spcBef>
            </a:pPr>
            <a:r>
              <a:rPr lang="en-US" altLang="en-US" sz="1200" b="1"/>
              <a:t>100%</a:t>
            </a:r>
          </a:p>
        </p:txBody>
      </p:sp>
      <p:sp>
        <p:nvSpPr>
          <p:cNvPr id="92178" name="Oval 18"/>
          <p:cNvSpPr>
            <a:spLocks noChangeArrowheads="1"/>
          </p:cNvSpPr>
          <p:nvPr/>
        </p:nvSpPr>
        <p:spPr bwMode="auto">
          <a:xfrm>
            <a:off x="3276600" y="3124200"/>
            <a:ext cx="228600" cy="228600"/>
          </a:xfrm>
          <a:prstGeom prst="ellips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79" name="Oval 19"/>
          <p:cNvSpPr>
            <a:spLocks noChangeArrowheads="1"/>
          </p:cNvSpPr>
          <p:nvPr/>
        </p:nvSpPr>
        <p:spPr bwMode="auto">
          <a:xfrm>
            <a:off x="4008438" y="3094038"/>
            <a:ext cx="258762" cy="258762"/>
          </a:xfrm>
          <a:prstGeom prst="ellips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>
              <a:solidFill>
                <a:srgbClr val="0000FF"/>
              </a:solidFill>
            </a:endParaRPr>
          </a:p>
        </p:txBody>
      </p:sp>
      <p:sp>
        <p:nvSpPr>
          <p:cNvPr id="92180" name="Oval 20"/>
          <p:cNvSpPr>
            <a:spLocks noChangeArrowheads="1"/>
          </p:cNvSpPr>
          <p:nvPr/>
        </p:nvSpPr>
        <p:spPr bwMode="auto">
          <a:xfrm>
            <a:off x="3657600" y="1219200"/>
            <a:ext cx="228600" cy="228600"/>
          </a:xfrm>
          <a:prstGeom prst="ellips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87" name="Oval 27"/>
          <p:cNvSpPr>
            <a:spLocks noChangeArrowheads="1"/>
          </p:cNvSpPr>
          <p:nvPr/>
        </p:nvSpPr>
        <p:spPr bwMode="auto">
          <a:xfrm>
            <a:off x="2528888" y="2027238"/>
            <a:ext cx="258762" cy="258762"/>
          </a:xfrm>
          <a:prstGeom prst="ellips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89" name="Text Box 29"/>
          <p:cNvSpPr txBox="1">
            <a:spLocks noChangeArrowheads="1"/>
          </p:cNvSpPr>
          <p:nvPr/>
        </p:nvSpPr>
        <p:spPr bwMode="auto">
          <a:xfrm rot="16200000">
            <a:off x="-476249" y="4752975"/>
            <a:ext cx="31877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1"/>
              <a:t>Dry Bulb Temperatures</a:t>
            </a:r>
          </a:p>
        </p:txBody>
      </p:sp>
      <p:sp>
        <p:nvSpPr>
          <p:cNvPr id="92190" name="Text Box 30"/>
          <p:cNvSpPr txBox="1">
            <a:spLocks noChangeArrowheads="1"/>
          </p:cNvSpPr>
          <p:nvPr/>
        </p:nvSpPr>
        <p:spPr bwMode="auto">
          <a:xfrm>
            <a:off x="3198813" y="661988"/>
            <a:ext cx="34623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>
                <a:solidFill>
                  <a:schemeClr val="bg1"/>
                </a:solidFill>
              </a:rPr>
              <a:t>Wet-Bulb Temperatures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239000" y="6557963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US" altLang="en-US" sz="1000">
                <a:solidFill>
                  <a:srgbClr val="DDDDDD"/>
                </a:solidFill>
              </a:rPr>
              <a:t>5-</a:t>
            </a:r>
            <a:fld id="{D73E57FD-C42A-4AB3-BF71-30C70A33D3D4}" type="slidenum">
              <a:rPr lang="en-US" altLang="en-US" sz="1000">
                <a:solidFill>
                  <a:srgbClr val="DDDDDD"/>
                </a:solidFill>
              </a:rPr>
              <a:pPr algn="r"/>
              <a:t>26</a:t>
            </a:fld>
            <a:r>
              <a:rPr lang="en-US" altLang="en-US" sz="1000">
                <a:solidFill>
                  <a:srgbClr val="DDDDDD"/>
                </a:solidFill>
              </a:rPr>
              <a:t>-S290-EP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2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2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2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2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2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2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2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2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78" grpId="0" animBg="1"/>
      <p:bldP spid="92178" grpId="1" animBg="1"/>
      <p:bldP spid="92179" grpId="0" animBg="1"/>
      <p:bldP spid="92179" grpId="1" animBg="1"/>
      <p:bldP spid="92180" grpId="0" animBg="1"/>
      <p:bldP spid="92187" grpId="0" animBg="1"/>
      <p:bldP spid="92187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3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0290" name="Picture 2" descr="Mountain Relative Humidity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533400"/>
            <a:ext cx="8458200" cy="4724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0291" name="Text Box 3"/>
          <p:cNvSpPr txBox="1">
            <a:spLocks noChangeArrowheads="1"/>
          </p:cNvSpPr>
          <p:nvPr/>
        </p:nvSpPr>
        <p:spPr bwMode="auto">
          <a:xfrm>
            <a:off x="990600" y="0"/>
            <a:ext cx="7543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FFFF00"/>
                </a:solidFill>
              </a:rPr>
              <a:t>Variation in Relative Humidity with Aspect</a:t>
            </a:r>
          </a:p>
        </p:txBody>
      </p:sp>
      <p:sp>
        <p:nvSpPr>
          <p:cNvPr id="140292" name="Text Box 4"/>
          <p:cNvSpPr txBox="1">
            <a:spLocks noChangeArrowheads="1"/>
          </p:cNvSpPr>
          <p:nvPr/>
        </p:nvSpPr>
        <p:spPr bwMode="auto">
          <a:xfrm>
            <a:off x="304800" y="5305425"/>
            <a:ext cx="8839200" cy="140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2400">
                <a:solidFill>
                  <a:schemeClr val="bg1"/>
                </a:solidFill>
                <a:latin typeface="Arial Narrow" pitchFamily="34" charset="0"/>
              </a:rPr>
              <a:t>Warmer, sun drenched south slopes have lower relative humidities than cooler, shaded north slopes. The cross slope difference in relative humidity is smaller near mountain tops because of stronger winds and 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solidFill>
                  <a:schemeClr val="bg1"/>
                </a:solidFill>
                <a:latin typeface="Arial Narrow" pitchFamily="34" charset="0"/>
              </a:rPr>
              <a:t>greater air turbulence.</a:t>
            </a:r>
            <a:r>
              <a:rPr lang="en-US" altLang="en-US" sz="2400" b="1">
                <a:solidFill>
                  <a:schemeClr val="bg1"/>
                </a:solidFill>
                <a:latin typeface="Arial Narrow" pitchFamily="34" charset="0"/>
              </a:rPr>
              <a:t>   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239000" y="6557963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US" altLang="en-US" sz="1000">
                <a:solidFill>
                  <a:srgbClr val="DDDDDD"/>
                </a:solidFill>
              </a:rPr>
              <a:t>5-</a:t>
            </a:r>
            <a:fld id="{E66EEB52-882E-433E-AE17-D0F22E152E97}" type="slidenum">
              <a:rPr lang="en-US" altLang="en-US" sz="1000">
                <a:solidFill>
                  <a:srgbClr val="DDDDDD"/>
                </a:solidFill>
              </a:rPr>
              <a:pPr algn="r"/>
              <a:t>27</a:t>
            </a:fld>
            <a:r>
              <a:rPr lang="en-US" altLang="en-US" sz="1000">
                <a:solidFill>
                  <a:srgbClr val="DDDDDD"/>
                </a:solidFill>
              </a:rPr>
              <a:t>-S290-EP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0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266" name="Text Box 2"/>
          <p:cNvSpPr txBox="1">
            <a:spLocks noChangeArrowheads="1"/>
          </p:cNvSpPr>
          <p:nvPr/>
        </p:nvSpPr>
        <p:spPr bwMode="auto">
          <a:xfrm>
            <a:off x="838200" y="152400"/>
            <a:ext cx="74818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>
                <a:solidFill>
                  <a:srgbClr val="FFFF00"/>
                </a:solidFill>
              </a:rPr>
              <a:t>Change in Relative Humidity with Elevation</a:t>
            </a:r>
          </a:p>
        </p:txBody>
      </p:sp>
      <p:pic>
        <p:nvPicPr>
          <p:cNvPr id="139267" name="Picture 3" descr="Day-Night Mountain RH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838200"/>
            <a:ext cx="8839200" cy="5867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138988" y="65151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US" altLang="en-US" sz="1000"/>
              <a:t>5-</a:t>
            </a:r>
            <a:fld id="{39D5B0FE-AC5D-4686-89FC-DD7E9E863C25}" type="slidenum">
              <a:rPr lang="en-US" altLang="en-US" sz="1000"/>
              <a:pPr algn="r"/>
              <a:t>28</a:t>
            </a:fld>
            <a:r>
              <a:rPr lang="en-US" altLang="en-US" sz="1000"/>
              <a:t>-S290-EP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5" name="Picture 5" descr="U5_sld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685800" y="228600"/>
            <a:ext cx="7820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>
                <a:solidFill>
                  <a:schemeClr val="accent2"/>
                </a:solidFill>
              </a:rPr>
              <a:t>Daytime Variation in Relative Humidity Around Trees</a:t>
            </a:r>
          </a:p>
        </p:txBody>
      </p:sp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1638300" y="5848350"/>
            <a:ext cx="5867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800" b="1">
                <a:solidFill>
                  <a:srgbClr val="FFFF00"/>
                </a:solidFill>
              </a:rPr>
              <a:t>Coolest temperatures and</a:t>
            </a:r>
          </a:p>
          <a:p>
            <a:pPr algn="ctr"/>
            <a:r>
              <a:rPr lang="en-US" altLang="en-US" sz="2800" b="1">
                <a:solidFill>
                  <a:srgbClr val="FFFF00"/>
                </a:solidFill>
              </a:rPr>
              <a:t>Highest relative humidity</a:t>
            </a:r>
          </a:p>
        </p:txBody>
      </p:sp>
      <p:sp>
        <p:nvSpPr>
          <p:cNvPr id="56327" name="Line 7"/>
          <p:cNvSpPr>
            <a:spLocks noChangeShapeType="1"/>
          </p:cNvSpPr>
          <p:nvPr/>
        </p:nvSpPr>
        <p:spPr bwMode="auto">
          <a:xfrm flipV="1">
            <a:off x="4572000" y="5473700"/>
            <a:ext cx="0" cy="43656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8" name="Line 8"/>
          <p:cNvSpPr>
            <a:spLocks noChangeShapeType="1"/>
          </p:cNvSpPr>
          <p:nvPr/>
        </p:nvSpPr>
        <p:spPr bwMode="auto">
          <a:xfrm flipV="1">
            <a:off x="6875463" y="5640388"/>
            <a:ext cx="977900" cy="70326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9" name="Line 9"/>
          <p:cNvSpPr>
            <a:spLocks noChangeShapeType="1"/>
          </p:cNvSpPr>
          <p:nvPr/>
        </p:nvSpPr>
        <p:spPr bwMode="auto">
          <a:xfrm flipH="1" flipV="1">
            <a:off x="1228725" y="5681663"/>
            <a:ext cx="960438" cy="660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0" name="Text Box 10"/>
          <p:cNvSpPr txBox="1">
            <a:spLocks noChangeArrowheads="1"/>
          </p:cNvSpPr>
          <p:nvPr/>
        </p:nvSpPr>
        <p:spPr bwMode="auto">
          <a:xfrm>
            <a:off x="179388" y="984250"/>
            <a:ext cx="56292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400" b="1">
                <a:solidFill>
                  <a:srgbClr val="FF0000"/>
                </a:solidFill>
              </a:rPr>
              <a:t>Warmest temperatures</a:t>
            </a:r>
          </a:p>
          <a:p>
            <a:pPr algn="ctr"/>
            <a:r>
              <a:rPr lang="en-US" altLang="en-US" sz="2400" b="1">
                <a:solidFill>
                  <a:srgbClr val="FF0000"/>
                </a:solidFill>
              </a:rPr>
              <a:t>And lowest relative humidity</a:t>
            </a:r>
          </a:p>
        </p:txBody>
      </p:sp>
      <p:sp>
        <p:nvSpPr>
          <p:cNvPr id="56331" name="Line 11"/>
          <p:cNvSpPr>
            <a:spLocks noChangeShapeType="1"/>
          </p:cNvSpPr>
          <p:nvPr/>
        </p:nvSpPr>
        <p:spPr bwMode="auto">
          <a:xfrm>
            <a:off x="3600450" y="1919288"/>
            <a:ext cx="971550" cy="9144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2" name="Line 12"/>
          <p:cNvSpPr>
            <a:spLocks noChangeShapeType="1"/>
          </p:cNvSpPr>
          <p:nvPr/>
        </p:nvSpPr>
        <p:spPr bwMode="auto">
          <a:xfrm flipH="1">
            <a:off x="752475" y="1897063"/>
            <a:ext cx="1071563" cy="11207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239000" y="6557963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US" altLang="en-US" sz="1000">
                <a:solidFill>
                  <a:srgbClr val="DDDDDD"/>
                </a:solidFill>
              </a:rPr>
              <a:t>5-</a:t>
            </a:r>
            <a:fld id="{2BAD51F7-79D5-4697-81F6-5FBBD238D8D4}" type="slidenum">
              <a:rPr lang="en-US" altLang="en-US" sz="1000">
                <a:solidFill>
                  <a:srgbClr val="DDDDDD"/>
                </a:solidFill>
              </a:rPr>
              <a:pPr algn="r"/>
              <a:t>29</a:t>
            </a:fld>
            <a:r>
              <a:rPr lang="en-US" altLang="en-US" sz="1000">
                <a:solidFill>
                  <a:srgbClr val="DDDDDD"/>
                </a:solidFill>
              </a:rPr>
              <a:t>-S290-EP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1524000" y="609600"/>
            <a:ext cx="60928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000" b="1">
                <a:solidFill>
                  <a:srgbClr val="000066"/>
                </a:solidFill>
              </a:rPr>
              <a:t>Objectives</a:t>
            </a: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304800" y="1524000"/>
            <a:ext cx="83820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Aft>
                <a:spcPct val="40000"/>
              </a:spcAft>
            </a:pPr>
            <a:endParaRPr lang="en-US" altLang="en-US" sz="2200" b="1"/>
          </a:p>
        </p:txBody>
      </p: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-92075" y="17526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609600" y="35052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 sz="2400" b="1"/>
          </a:p>
        </p:txBody>
      </p:sp>
      <p:sp>
        <p:nvSpPr>
          <p:cNvPr id="51211" name="Text Box 11"/>
          <p:cNvSpPr txBox="1">
            <a:spLocks noChangeArrowheads="1"/>
          </p:cNvSpPr>
          <p:nvPr/>
        </p:nvSpPr>
        <p:spPr bwMode="auto">
          <a:xfrm>
            <a:off x="914400" y="1417638"/>
            <a:ext cx="7391400" cy="444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576263" indent="-576263">
              <a:defRPr>
                <a:solidFill>
                  <a:schemeClr val="tx1"/>
                </a:solidFill>
                <a:latin typeface="Arial" charset="0"/>
              </a:defRPr>
            </a:lvl1pPr>
            <a:lvl2pPr marL="690563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spcAft>
                <a:spcPct val="40000"/>
              </a:spcAft>
            </a:pPr>
            <a:r>
              <a:rPr lang="en-US" altLang="en-US" sz="2800" b="1"/>
              <a:t>3.	Determine relative humidity, dew point and wet bulb temperatures using a psychrometric table.</a:t>
            </a:r>
          </a:p>
          <a:p>
            <a:pPr>
              <a:spcBef>
                <a:spcPct val="20000"/>
              </a:spcBef>
              <a:spcAft>
                <a:spcPct val="40000"/>
              </a:spcAft>
            </a:pPr>
            <a:r>
              <a:rPr lang="en-US" altLang="en-US" sz="2800" b="1"/>
              <a:t>4.	Describe the effects of topography, vegetation, clouds, and wind on air temperature and relative humidity.</a:t>
            </a:r>
          </a:p>
          <a:p>
            <a:pPr>
              <a:spcBef>
                <a:spcPct val="20000"/>
              </a:spcBef>
              <a:spcAft>
                <a:spcPct val="40000"/>
              </a:spcAft>
            </a:pPr>
            <a:r>
              <a:rPr lang="en-US" altLang="en-US" sz="2800" b="1"/>
              <a:t>5.	Describe the temperature and relative humidity characteristics of continental and maritime air masses.</a:t>
            </a:r>
            <a:endParaRPr lang="en-US" altLang="en-US" sz="28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85" name="Picture 17" descr="U5_sld-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457200" y="76200"/>
            <a:ext cx="82057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 b="1">
                <a:solidFill>
                  <a:schemeClr val="bg1"/>
                </a:solidFill>
              </a:rPr>
              <a:t>  Nighttime Variation in Relative Humidity Around Trees</a:t>
            </a: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3200400" y="762000"/>
            <a:ext cx="413067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400" b="1">
                <a:solidFill>
                  <a:srgbClr val="FFFF00"/>
                </a:solidFill>
              </a:rPr>
              <a:t>Coldest temperatures and highest relative humidity near tree top</a:t>
            </a:r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533400" y="5867400"/>
            <a:ext cx="5867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800" b="1">
                <a:solidFill>
                  <a:srgbClr val="FFFF00"/>
                </a:solidFill>
              </a:rPr>
              <a:t>Warmest temperatures and lowest relative humidity</a:t>
            </a:r>
          </a:p>
        </p:txBody>
      </p:sp>
      <p:sp>
        <p:nvSpPr>
          <p:cNvPr id="32779" name="Line 11"/>
          <p:cNvSpPr>
            <a:spLocks noChangeShapeType="1"/>
          </p:cNvSpPr>
          <p:nvPr/>
        </p:nvSpPr>
        <p:spPr bwMode="auto">
          <a:xfrm flipH="1">
            <a:off x="2514600" y="1981200"/>
            <a:ext cx="2514600" cy="990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0" name="Line 12"/>
          <p:cNvSpPr>
            <a:spLocks noChangeShapeType="1"/>
          </p:cNvSpPr>
          <p:nvPr/>
        </p:nvSpPr>
        <p:spPr bwMode="auto">
          <a:xfrm flipH="1">
            <a:off x="4800600" y="1981200"/>
            <a:ext cx="381000" cy="990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1" name="Line 13"/>
          <p:cNvSpPr>
            <a:spLocks noChangeShapeType="1"/>
          </p:cNvSpPr>
          <p:nvPr/>
        </p:nvSpPr>
        <p:spPr bwMode="auto">
          <a:xfrm>
            <a:off x="5257800" y="1981200"/>
            <a:ext cx="1828800" cy="1219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2" name="Line 14"/>
          <p:cNvSpPr>
            <a:spLocks noChangeShapeType="1"/>
          </p:cNvSpPr>
          <p:nvPr/>
        </p:nvSpPr>
        <p:spPr bwMode="auto">
          <a:xfrm flipV="1">
            <a:off x="3352800" y="5715000"/>
            <a:ext cx="2286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3" name="Line 15"/>
          <p:cNvSpPr>
            <a:spLocks noChangeShapeType="1"/>
          </p:cNvSpPr>
          <p:nvPr/>
        </p:nvSpPr>
        <p:spPr bwMode="auto">
          <a:xfrm flipV="1">
            <a:off x="5791200" y="5715000"/>
            <a:ext cx="1752600" cy="685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4" name="Line 16"/>
          <p:cNvSpPr>
            <a:spLocks noChangeShapeType="1"/>
          </p:cNvSpPr>
          <p:nvPr/>
        </p:nvSpPr>
        <p:spPr bwMode="auto">
          <a:xfrm flipH="1" flipV="1">
            <a:off x="228600" y="5715000"/>
            <a:ext cx="914400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239000" y="6557963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US" altLang="en-US" sz="1000">
                <a:solidFill>
                  <a:srgbClr val="DDDDDD"/>
                </a:solidFill>
              </a:rPr>
              <a:t>5-</a:t>
            </a:r>
            <a:fld id="{0479A857-9A8D-422A-B835-3E2977D1DFEB}" type="slidenum">
              <a:rPr lang="en-US" altLang="en-US" sz="1000">
                <a:solidFill>
                  <a:srgbClr val="DDDDDD"/>
                </a:solidFill>
              </a:rPr>
              <a:pPr algn="r"/>
              <a:t>30</a:t>
            </a:fld>
            <a:r>
              <a:rPr lang="en-US" altLang="en-US" sz="1000">
                <a:solidFill>
                  <a:srgbClr val="DDDDDD"/>
                </a:solidFill>
              </a:rPr>
              <a:t>-S290-EP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280988" y="593725"/>
            <a:ext cx="86820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 b="1">
                <a:solidFill>
                  <a:schemeClr val="accent2"/>
                </a:solidFill>
              </a:rPr>
              <a:t>Diurnal Variation in Air Temperature and Relative Humidity</a:t>
            </a:r>
          </a:p>
          <a:p>
            <a:pPr algn="ctr"/>
            <a:r>
              <a:rPr lang="en-US" altLang="en-US" sz="2400" b="1">
                <a:solidFill>
                  <a:schemeClr val="accent2"/>
                </a:solidFill>
              </a:rPr>
              <a:t>Due to Cloud Cover</a:t>
            </a:r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1096963" y="5699125"/>
            <a:ext cx="33988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000" b="1"/>
              <a:t>Lower Temperatures</a:t>
            </a:r>
          </a:p>
          <a:p>
            <a:pPr algn="ctr"/>
            <a:r>
              <a:rPr lang="en-US" altLang="en-US" sz="2000" b="1"/>
              <a:t>Higher Relative Humidities</a:t>
            </a:r>
          </a:p>
        </p:txBody>
      </p:sp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4419600" y="5699125"/>
            <a:ext cx="4191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000" b="1"/>
              <a:t>Higher Temperatures</a:t>
            </a:r>
          </a:p>
          <a:p>
            <a:pPr algn="ctr"/>
            <a:r>
              <a:rPr lang="en-US" altLang="en-US" sz="2000" b="1"/>
              <a:t>Lower Relative Humidities</a:t>
            </a:r>
          </a:p>
        </p:txBody>
      </p:sp>
      <p:pic>
        <p:nvPicPr>
          <p:cNvPr id="39945" name="Picture 9" descr="u5_sld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97000"/>
            <a:ext cx="6477000" cy="43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2" grpId="0"/>
      <p:bldP spid="3994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9" name="Picture 5" descr="334 - Wind Effect - day &amp; n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239000" y="6557963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US" altLang="en-US" sz="1000"/>
              <a:t>5-</a:t>
            </a:r>
            <a:fld id="{6EF9D6F4-1E58-4631-8820-979598E64A2F}" type="slidenum">
              <a:rPr lang="en-US" altLang="en-US" sz="1000"/>
              <a:pPr algn="r"/>
              <a:t>32</a:t>
            </a:fld>
            <a:r>
              <a:rPr lang="en-US" altLang="en-US" sz="1000"/>
              <a:t>-S290-EP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7893" name="Picture 5" descr="335 - Wind temp and humid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53000" cy="685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5413375" y="1639888"/>
            <a:ext cx="3321050" cy="315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3200" b="1">
                <a:solidFill>
                  <a:schemeClr val="bg1"/>
                </a:solidFill>
              </a:rPr>
              <a:t>Other Affects </a:t>
            </a:r>
          </a:p>
          <a:p>
            <a:pPr algn="ctr">
              <a:lnSpc>
                <a:spcPct val="90000"/>
              </a:lnSpc>
            </a:pPr>
            <a:r>
              <a:rPr lang="en-US" altLang="en-US" sz="3200" b="1">
                <a:solidFill>
                  <a:schemeClr val="bg1"/>
                </a:solidFill>
              </a:rPr>
              <a:t>of Wind </a:t>
            </a:r>
          </a:p>
          <a:p>
            <a:pPr algn="ctr">
              <a:lnSpc>
                <a:spcPct val="90000"/>
              </a:lnSpc>
            </a:pPr>
            <a:r>
              <a:rPr lang="en-US" altLang="en-US" sz="3200" b="1">
                <a:solidFill>
                  <a:schemeClr val="bg1"/>
                </a:solidFill>
              </a:rPr>
              <a:t>on </a:t>
            </a:r>
          </a:p>
          <a:p>
            <a:pPr algn="ctr">
              <a:lnSpc>
                <a:spcPct val="90000"/>
              </a:lnSpc>
            </a:pPr>
            <a:r>
              <a:rPr lang="en-US" altLang="en-US" sz="3200" b="1">
                <a:solidFill>
                  <a:schemeClr val="bg1"/>
                </a:solidFill>
              </a:rPr>
              <a:t>Air Temperature</a:t>
            </a:r>
          </a:p>
          <a:p>
            <a:pPr algn="ctr">
              <a:lnSpc>
                <a:spcPct val="90000"/>
              </a:lnSpc>
            </a:pPr>
            <a:r>
              <a:rPr lang="en-US" altLang="en-US" sz="3200" b="1">
                <a:solidFill>
                  <a:schemeClr val="bg1"/>
                </a:solidFill>
              </a:rPr>
              <a:t>And </a:t>
            </a:r>
          </a:p>
          <a:p>
            <a:pPr algn="ctr">
              <a:lnSpc>
                <a:spcPct val="90000"/>
              </a:lnSpc>
            </a:pPr>
            <a:r>
              <a:rPr lang="en-US" altLang="en-US" sz="3200" b="1">
                <a:solidFill>
                  <a:schemeClr val="bg1"/>
                </a:solidFill>
              </a:rPr>
              <a:t>Relative</a:t>
            </a:r>
          </a:p>
          <a:p>
            <a:pPr algn="ctr">
              <a:lnSpc>
                <a:spcPct val="90000"/>
              </a:lnSpc>
            </a:pPr>
            <a:r>
              <a:rPr lang="en-US" altLang="en-US" sz="3200" b="1">
                <a:solidFill>
                  <a:schemeClr val="bg1"/>
                </a:solidFill>
              </a:rPr>
              <a:t>Humidity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239000" y="6557963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en-US" altLang="en-US" sz="1000">
                <a:solidFill>
                  <a:srgbClr val="DDDDDD"/>
                </a:solidFill>
              </a:rPr>
              <a:t>5-</a:t>
            </a:r>
            <a:fld id="{AAF9D0C2-7F10-48D8-8BB3-B021705534D6}" type="slidenum">
              <a:rPr lang="en-US" altLang="en-US" sz="1000">
                <a:solidFill>
                  <a:srgbClr val="DDDDDD"/>
                </a:solidFill>
              </a:rPr>
              <a:pPr algn="r"/>
              <a:t>33</a:t>
            </a:fld>
            <a:r>
              <a:rPr lang="en-US" altLang="en-US" sz="1000">
                <a:solidFill>
                  <a:srgbClr val="DDDDDD"/>
                </a:solidFill>
              </a:rPr>
              <a:t>-S290-EP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793750"/>
            <a:ext cx="8229600" cy="1046163"/>
          </a:xfrm>
          <a:extLs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>
                <a:solidFill>
                  <a:schemeClr val="accent2"/>
                </a:solidFill>
              </a:rPr>
              <a:t>Air Mass</a:t>
            </a:r>
          </a:p>
        </p:txBody>
      </p:sp>
      <p:sp>
        <p:nvSpPr>
          <p:cNvPr id="149509" name="Text Box 5"/>
          <p:cNvSpPr txBox="1">
            <a:spLocks noChangeArrowheads="1"/>
          </p:cNvSpPr>
          <p:nvPr/>
        </p:nvSpPr>
        <p:spPr bwMode="auto">
          <a:xfrm>
            <a:off x="533400" y="3121025"/>
            <a:ext cx="8305800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3600" b="1"/>
              <a:t>A large body of tropospheric air with “homogeneous” or similar temperature and moisture characteristics.</a:t>
            </a:r>
            <a:r>
              <a:rPr lang="en-US" altLang="en-US" sz="36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149510" name="Text Box 6"/>
          <p:cNvSpPr txBox="1">
            <a:spLocks noChangeArrowheads="1"/>
          </p:cNvSpPr>
          <p:nvPr/>
        </p:nvSpPr>
        <p:spPr bwMode="auto">
          <a:xfrm>
            <a:off x="3200400" y="2282825"/>
            <a:ext cx="2743200" cy="641350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>
                <a:solidFill>
                  <a:schemeClr val="bg1"/>
                </a:solidFill>
              </a:rPr>
              <a:t>Definition: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26" name="Rectangle 18"/>
          <p:cNvSpPr>
            <a:spLocks noGrp="1" noChangeArrowheads="1"/>
          </p:cNvSpPr>
          <p:nvPr>
            <p:ph type="title"/>
          </p:nvPr>
        </p:nvSpPr>
        <p:spPr>
          <a:xfrm>
            <a:off x="533400" y="808038"/>
            <a:ext cx="8229600" cy="715962"/>
          </a:xfrm>
          <a:extLs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>
                <a:solidFill>
                  <a:schemeClr val="accent2"/>
                </a:solidFill>
                <a:latin typeface="Arial" charset="0"/>
              </a:rPr>
              <a:t>Air Mass Formation</a:t>
            </a:r>
          </a:p>
        </p:txBody>
      </p:sp>
      <p:sp>
        <p:nvSpPr>
          <p:cNvPr id="94227" name="Rectangle 19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828800"/>
            <a:ext cx="4572000" cy="3429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sz="2000" b="1"/>
              <a:t> Air mass Formation </a:t>
            </a:r>
          </a:p>
          <a:p>
            <a:pPr lvl="1"/>
            <a:r>
              <a:rPr lang="en-US" altLang="en-US" sz="2000" b="1"/>
              <a:t>Episodes of high pressure</a:t>
            </a:r>
          </a:p>
          <a:p>
            <a:pPr lvl="1"/>
            <a:r>
              <a:rPr lang="en-US" altLang="en-US" sz="2000" b="1"/>
              <a:t>Uniform surface characteristics</a:t>
            </a:r>
          </a:p>
          <a:p>
            <a:pPr lvl="2">
              <a:lnSpc>
                <a:spcPct val="80000"/>
              </a:lnSpc>
            </a:pPr>
            <a:r>
              <a:rPr lang="en-US" altLang="en-US" sz="1800" b="1"/>
              <a:t>Water</a:t>
            </a:r>
          </a:p>
          <a:p>
            <a:pPr lvl="2">
              <a:lnSpc>
                <a:spcPct val="80000"/>
              </a:lnSpc>
            </a:pPr>
            <a:r>
              <a:rPr lang="en-US" altLang="en-US" sz="1800" b="1"/>
              <a:t>Land </a:t>
            </a:r>
          </a:p>
          <a:p>
            <a:pPr lvl="2">
              <a:lnSpc>
                <a:spcPct val="80000"/>
              </a:lnSpc>
            </a:pPr>
            <a:r>
              <a:rPr lang="en-US" altLang="en-US" sz="1800" b="1"/>
              <a:t>Ice</a:t>
            </a:r>
          </a:p>
          <a:p>
            <a:r>
              <a:rPr lang="en-US" altLang="en-US" sz="2000" b="1"/>
              <a:t>Result:</a:t>
            </a:r>
          </a:p>
          <a:p>
            <a:pPr lvl="1"/>
            <a:r>
              <a:rPr lang="en-US" altLang="en-US" sz="2000" b="1"/>
              <a:t>Air mass development with different temperature and moisture characteristics</a:t>
            </a:r>
          </a:p>
          <a:p>
            <a:endParaRPr lang="en-US" altLang="en-US" sz="2000"/>
          </a:p>
        </p:txBody>
      </p:sp>
      <p:pic>
        <p:nvPicPr>
          <p:cNvPr id="3" name="BlueMarbleRim.wmv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3296" r="19407"/>
          <a:stretch/>
        </p:blipFill>
        <p:spPr>
          <a:xfrm>
            <a:off x="4572000" y="1927310"/>
            <a:ext cx="4195588" cy="4118927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  <p:sp>
        <p:nvSpPr>
          <p:cNvPr id="7" name="TextBox 6"/>
          <p:cNvSpPr txBox="1"/>
          <p:nvPr/>
        </p:nvSpPr>
        <p:spPr>
          <a:xfrm>
            <a:off x="4488020" y="6074220"/>
            <a:ext cx="3582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Click image to play video clip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3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433388"/>
            <a:ext cx="8229600" cy="1143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>
                <a:solidFill>
                  <a:schemeClr val="accent2"/>
                </a:solidFill>
                <a:latin typeface="Arial" charset="0"/>
              </a:rPr>
              <a:t>Air Mass Origins</a:t>
            </a:r>
          </a:p>
        </p:txBody>
      </p:sp>
      <p:sp>
        <p:nvSpPr>
          <p:cNvPr id="116744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249238" y="1600200"/>
            <a:ext cx="4094162" cy="4525963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b="1"/>
              <a:t>Maritime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Originate over oceans</a:t>
            </a:r>
            <a:r>
              <a:rPr lang="en-US" altLang="en-US" sz="2400" b="1"/>
              <a:t> </a:t>
            </a:r>
          </a:p>
          <a:p>
            <a:pPr>
              <a:lnSpc>
                <a:spcPct val="90000"/>
              </a:lnSpc>
            </a:pPr>
            <a:r>
              <a:rPr lang="en-US" altLang="en-US" sz="2800" b="1"/>
              <a:t>Continental 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Originate over land</a:t>
            </a:r>
          </a:p>
          <a:p>
            <a:pPr>
              <a:lnSpc>
                <a:spcPct val="90000"/>
              </a:lnSpc>
            </a:pPr>
            <a:r>
              <a:rPr lang="en-US" altLang="en-US" sz="2800" b="1"/>
              <a:t>Polar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Originate over polar or sub-polar regions</a:t>
            </a:r>
          </a:p>
          <a:p>
            <a:pPr>
              <a:lnSpc>
                <a:spcPct val="90000"/>
              </a:lnSpc>
            </a:pPr>
            <a:r>
              <a:rPr lang="en-US" altLang="en-US" sz="2800" b="1"/>
              <a:t>Tropical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Originate over tropical or sub-tropical regions</a:t>
            </a:r>
            <a:r>
              <a:rPr lang="en-US" altLang="en-US" sz="2400" b="1"/>
              <a:t> </a:t>
            </a:r>
          </a:p>
        </p:txBody>
      </p:sp>
      <p:pic>
        <p:nvPicPr>
          <p:cNvPr id="116740" name="Picture 4" descr="06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1601788"/>
            <a:ext cx="4667250" cy="44942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685800" y="609600"/>
            <a:ext cx="7696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400" b="1">
                <a:solidFill>
                  <a:schemeClr val="accent2"/>
                </a:solidFill>
              </a:rPr>
              <a:t>Air Mass Types</a:t>
            </a:r>
          </a:p>
        </p:txBody>
      </p:sp>
      <p:sp>
        <p:nvSpPr>
          <p:cNvPr id="46092" name="Rectangle 12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493838"/>
            <a:ext cx="4240212" cy="5135562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800" b="1"/>
              <a:t>Maritime Polar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Air originating from  over cold oceanic region such as the North Pacific, the Gulf of Alaska and the North Atlantic</a:t>
            </a:r>
          </a:p>
          <a:p>
            <a:pPr>
              <a:lnSpc>
                <a:spcPct val="10000"/>
              </a:lnSpc>
            </a:pPr>
            <a:endParaRPr lang="en-US" altLang="en-US" sz="2400"/>
          </a:p>
          <a:p>
            <a:pPr>
              <a:lnSpc>
                <a:spcPct val="80000"/>
              </a:lnSpc>
            </a:pPr>
            <a:r>
              <a:rPr lang="en-US" altLang="en-US" sz="2800" b="1"/>
              <a:t>Maritime Tropical</a:t>
            </a:r>
          </a:p>
          <a:p>
            <a:pPr lvl="1">
              <a:lnSpc>
                <a:spcPct val="80000"/>
              </a:lnSpc>
            </a:pPr>
            <a:r>
              <a:rPr lang="en-US" altLang="en-US" sz="2400"/>
              <a:t>Air originating from over warm oceanic regions such as the Central Pacific, the Gulf of California, the Gulf of Mexico, and the Central Atlantic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24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6095" name="Picture 15" descr="06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33888" y="1677988"/>
            <a:ext cx="4481512" cy="45958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82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423988"/>
            <a:ext cx="4378325" cy="5240337"/>
          </a:xfrm>
        </p:spPr>
        <p:txBody>
          <a:bodyPr/>
          <a:lstStyle/>
          <a:p>
            <a:r>
              <a:rPr lang="en-US" altLang="en-US" sz="2800" b="1"/>
              <a:t>Continental Polar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Air originating from over large, often cold and dry continental land areas, such as northern portions of North America (e.g., Canada)</a:t>
            </a:r>
          </a:p>
          <a:p>
            <a:pPr>
              <a:lnSpc>
                <a:spcPct val="20000"/>
              </a:lnSpc>
            </a:pPr>
            <a:endParaRPr lang="en-US" altLang="en-US" sz="2400"/>
          </a:p>
          <a:p>
            <a:r>
              <a:rPr lang="en-US" altLang="en-US" sz="2800" b="1"/>
              <a:t>Continental</a:t>
            </a:r>
            <a:r>
              <a:rPr lang="en-US" alt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800" b="1"/>
              <a:t>Tropical</a:t>
            </a:r>
          </a:p>
          <a:p>
            <a:pPr lvl="1">
              <a:lnSpc>
                <a:spcPct val="90000"/>
              </a:lnSpc>
            </a:pPr>
            <a:r>
              <a:rPr lang="en-US" altLang="en-US" sz="2400"/>
              <a:t>Air</a:t>
            </a:r>
            <a:r>
              <a:rPr lang="en-US" altLang="en-US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400"/>
              <a:t>originating from over large,</a:t>
            </a:r>
            <a:r>
              <a:rPr lang="en-US" altLang="en-US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400"/>
              <a:t>often warm and dry continental</a:t>
            </a:r>
            <a:r>
              <a:rPr lang="en-US" altLang="en-US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400"/>
              <a:t>land areas, such as Central</a:t>
            </a:r>
            <a:r>
              <a:rPr lang="en-US" altLang="en-US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400"/>
              <a:t>America</a:t>
            </a:r>
            <a:r>
              <a:rPr lang="en-US" altLang="en-US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400"/>
              <a:t>(e.g., Mexico)</a:t>
            </a:r>
          </a:p>
        </p:txBody>
      </p:sp>
      <p:pic>
        <p:nvPicPr>
          <p:cNvPr id="152584" name="Picture 8" descr="06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0" y="1601788"/>
            <a:ext cx="4419600" cy="452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</p:pic>
      <p:sp>
        <p:nvSpPr>
          <p:cNvPr id="152586" name="Text Box 10"/>
          <p:cNvSpPr txBox="1">
            <a:spLocks noChangeArrowheads="1"/>
          </p:cNvSpPr>
          <p:nvPr/>
        </p:nvSpPr>
        <p:spPr bwMode="auto">
          <a:xfrm>
            <a:off x="685800" y="609600"/>
            <a:ext cx="7696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400" b="1">
                <a:solidFill>
                  <a:schemeClr val="accent2"/>
                </a:solidFill>
              </a:rPr>
              <a:t>Air Mass Types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2"/>
          <p:cNvSpPr txBox="1">
            <a:spLocks noChangeArrowheads="1"/>
          </p:cNvSpPr>
          <p:nvPr/>
        </p:nvSpPr>
        <p:spPr bwMode="auto">
          <a:xfrm>
            <a:off x="914400" y="2574925"/>
            <a:ext cx="72390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8000">
                <a:solidFill>
                  <a:schemeClr val="accent2"/>
                </a:solidFill>
                <a:latin typeface="Arial Black" pitchFamily="34" charset="0"/>
              </a:rPr>
              <a:t>Exercise 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03238"/>
            <a:ext cx="9144000" cy="563562"/>
          </a:xfrm>
          <a:extLs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sz="4000">
                <a:solidFill>
                  <a:srgbClr val="100159"/>
                </a:solidFill>
              </a:rPr>
              <a:t>Temperature</a:t>
            </a:r>
          </a:p>
        </p:txBody>
      </p:sp>
      <p:sp>
        <p:nvSpPr>
          <p:cNvPr id="124931" name="Text Box 3"/>
          <p:cNvSpPr txBox="1">
            <a:spLocks noChangeArrowheads="1"/>
          </p:cNvSpPr>
          <p:nvPr/>
        </p:nvSpPr>
        <p:spPr bwMode="auto">
          <a:xfrm>
            <a:off x="1524000" y="1295400"/>
            <a:ext cx="2209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100159"/>
                </a:solidFill>
              </a:rPr>
              <a:t>Definition:</a:t>
            </a:r>
          </a:p>
        </p:txBody>
      </p:sp>
      <p:sp>
        <p:nvSpPr>
          <p:cNvPr id="124932" name="Text Box 4"/>
          <p:cNvSpPr txBox="1">
            <a:spLocks noChangeArrowheads="1"/>
          </p:cNvSpPr>
          <p:nvPr/>
        </p:nvSpPr>
        <p:spPr bwMode="auto">
          <a:xfrm>
            <a:off x="304800" y="2286000"/>
            <a:ext cx="4572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en-US" sz="2800" b="1"/>
              <a:t>The degree of hotness or coldness of  a substance.</a:t>
            </a:r>
            <a:endParaRPr lang="en-US" altLang="en-US" sz="28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4933" name="Text Box 5"/>
          <p:cNvSpPr txBox="1">
            <a:spLocks noChangeArrowheads="1"/>
          </p:cNvSpPr>
          <p:nvPr/>
        </p:nvSpPr>
        <p:spPr bwMode="auto">
          <a:xfrm>
            <a:off x="685800" y="6324600"/>
            <a:ext cx="7543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12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4934" name="Text Box 6"/>
          <p:cNvSpPr txBox="1">
            <a:spLocks noChangeArrowheads="1"/>
          </p:cNvSpPr>
          <p:nvPr/>
        </p:nvSpPr>
        <p:spPr bwMode="auto">
          <a:xfrm>
            <a:off x="457200" y="4114800"/>
            <a:ext cx="44958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/>
              <a:t>In weather we refer to this as air temperature or dry-bulb temperature.</a:t>
            </a:r>
          </a:p>
        </p:txBody>
      </p:sp>
      <p:pic>
        <p:nvPicPr>
          <p:cNvPr id="124935" name="Picture 7" descr="RAWS Station - 2004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1600" y="1295400"/>
            <a:ext cx="3657600" cy="5181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4936" name="Text Box 8"/>
          <p:cNvSpPr txBox="1">
            <a:spLocks noChangeArrowheads="1"/>
          </p:cNvSpPr>
          <p:nvPr/>
        </p:nvSpPr>
        <p:spPr bwMode="auto">
          <a:xfrm>
            <a:off x="7391400" y="1447800"/>
            <a:ext cx="121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000" b="1">
                <a:solidFill>
                  <a:schemeClr val="bg1"/>
                </a:solidFill>
              </a:rPr>
              <a:t>   </a:t>
            </a:r>
            <a:r>
              <a:rPr lang="en-US" altLang="en-US" sz="2000" b="1">
                <a:solidFill>
                  <a:srgbClr val="0A0052"/>
                </a:solidFill>
              </a:rPr>
              <a:t>RAWS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4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4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4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8" name="Text Box 4"/>
          <p:cNvSpPr txBox="1">
            <a:spLocks noChangeArrowheads="1"/>
          </p:cNvSpPr>
          <p:nvPr/>
        </p:nvSpPr>
        <p:spPr bwMode="auto">
          <a:xfrm>
            <a:off x="-92075" y="17526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164869" name="Text Box 5"/>
          <p:cNvSpPr txBox="1">
            <a:spLocks noChangeArrowheads="1"/>
          </p:cNvSpPr>
          <p:nvPr/>
        </p:nvSpPr>
        <p:spPr bwMode="auto">
          <a:xfrm>
            <a:off x="685800" y="1700213"/>
            <a:ext cx="8001000" cy="325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31825" indent="-631825">
              <a:tabLst>
                <a:tab pos="57785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1143000" indent="-342900">
              <a:tabLst>
                <a:tab pos="57785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600200" indent="-342900">
              <a:tabLst>
                <a:tab pos="57785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2057400" indent="-342900">
              <a:tabLst>
                <a:tab pos="57785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514600" indent="-342900">
              <a:tabLst>
                <a:tab pos="57785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971800" indent="-342900" fontAlgn="base">
              <a:spcBef>
                <a:spcPct val="0"/>
              </a:spcBef>
              <a:spcAft>
                <a:spcPct val="0"/>
              </a:spcAft>
              <a:tabLst>
                <a:tab pos="57785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3429000" indent="-342900" fontAlgn="base">
              <a:spcBef>
                <a:spcPct val="0"/>
              </a:spcBef>
              <a:spcAft>
                <a:spcPct val="0"/>
              </a:spcAft>
              <a:tabLst>
                <a:tab pos="57785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886200" indent="-342900" fontAlgn="base">
              <a:spcBef>
                <a:spcPct val="0"/>
              </a:spcBef>
              <a:spcAft>
                <a:spcPct val="0"/>
              </a:spcAft>
              <a:tabLst>
                <a:tab pos="57785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4343400" indent="-342900" fontAlgn="base">
              <a:spcBef>
                <a:spcPct val="0"/>
              </a:spcBef>
              <a:spcAft>
                <a:spcPct val="0"/>
              </a:spcAft>
              <a:tabLst>
                <a:tab pos="57785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sz="2800" b="1"/>
              <a:t>1.	Describe the relationship between dry bulb temperature, wet bulb temperature, dew point temperature, and relative humidity.</a:t>
            </a:r>
          </a:p>
          <a:p>
            <a:pPr>
              <a:spcAft>
                <a:spcPct val="40000"/>
              </a:spcAft>
            </a:pPr>
            <a:r>
              <a:rPr lang="en-US" altLang="en-US" sz="2800" b="1"/>
              <a:t>2.	Describe typical day and night (diurnal) variations in air temperature and relative humidity.</a:t>
            </a:r>
          </a:p>
        </p:txBody>
      </p:sp>
      <p:sp>
        <p:nvSpPr>
          <p:cNvPr id="164870" name="Text Box 6"/>
          <p:cNvSpPr txBox="1">
            <a:spLocks noChangeArrowheads="1"/>
          </p:cNvSpPr>
          <p:nvPr/>
        </p:nvSpPr>
        <p:spPr bwMode="auto">
          <a:xfrm>
            <a:off x="1490663" y="762000"/>
            <a:ext cx="60928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400" b="1">
                <a:solidFill>
                  <a:schemeClr val="accent2"/>
                </a:solidFill>
              </a:rPr>
              <a:t>Review Objectives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4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4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6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2" name="Text Box 4"/>
          <p:cNvSpPr txBox="1">
            <a:spLocks noChangeArrowheads="1"/>
          </p:cNvSpPr>
          <p:nvPr/>
        </p:nvSpPr>
        <p:spPr bwMode="auto">
          <a:xfrm>
            <a:off x="304800" y="1524000"/>
            <a:ext cx="83820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Aft>
                <a:spcPct val="40000"/>
              </a:spcAft>
            </a:pPr>
            <a:endParaRPr lang="en-US" altLang="en-US" sz="2200" b="1"/>
          </a:p>
        </p:txBody>
      </p:sp>
      <p:sp>
        <p:nvSpPr>
          <p:cNvPr id="165893" name="Text Box 5"/>
          <p:cNvSpPr txBox="1">
            <a:spLocks noChangeArrowheads="1"/>
          </p:cNvSpPr>
          <p:nvPr/>
        </p:nvSpPr>
        <p:spPr bwMode="auto">
          <a:xfrm>
            <a:off x="-92075" y="17526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165894" name="Text Box 6"/>
          <p:cNvSpPr txBox="1">
            <a:spLocks noChangeArrowheads="1"/>
          </p:cNvSpPr>
          <p:nvPr/>
        </p:nvSpPr>
        <p:spPr bwMode="auto">
          <a:xfrm>
            <a:off x="609600" y="35052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 sz="2400" b="1"/>
          </a:p>
        </p:txBody>
      </p:sp>
      <p:sp>
        <p:nvSpPr>
          <p:cNvPr id="165895" name="Text Box 7"/>
          <p:cNvSpPr txBox="1">
            <a:spLocks noChangeArrowheads="1"/>
          </p:cNvSpPr>
          <p:nvPr/>
        </p:nvSpPr>
        <p:spPr bwMode="auto">
          <a:xfrm>
            <a:off x="914400" y="1638300"/>
            <a:ext cx="7391400" cy="444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576263" indent="-576263">
              <a:defRPr>
                <a:solidFill>
                  <a:schemeClr val="tx1"/>
                </a:solidFill>
                <a:latin typeface="Arial" charset="0"/>
              </a:defRPr>
            </a:lvl1pPr>
            <a:lvl2pPr marL="690563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spcAft>
                <a:spcPct val="40000"/>
              </a:spcAft>
            </a:pPr>
            <a:r>
              <a:rPr lang="en-US" altLang="en-US" sz="2800" b="1"/>
              <a:t>3.	Determine relative humidity, dew point and wet bulb temperatures using a psychrometric table.</a:t>
            </a:r>
          </a:p>
          <a:p>
            <a:pPr>
              <a:spcBef>
                <a:spcPct val="20000"/>
              </a:spcBef>
              <a:spcAft>
                <a:spcPct val="40000"/>
              </a:spcAft>
            </a:pPr>
            <a:r>
              <a:rPr lang="en-US" altLang="en-US" sz="2800" b="1"/>
              <a:t>4.	Describe the effects of topography, vegetation, clouds and wind on air temperature and relative humidity.</a:t>
            </a:r>
          </a:p>
          <a:p>
            <a:pPr>
              <a:spcBef>
                <a:spcPct val="20000"/>
              </a:spcBef>
              <a:spcAft>
                <a:spcPct val="40000"/>
              </a:spcAft>
            </a:pPr>
            <a:r>
              <a:rPr lang="en-US" altLang="en-US" sz="2800" b="1"/>
              <a:t>5.	Describe the temperature and relative humidity characteristics of continental and maritime air masses.</a:t>
            </a:r>
            <a:endParaRPr lang="en-US" altLang="en-US" sz="28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65896" name="Text Box 8"/>
          <p:cNvSpPr txBox="1">
            <a:spLocks noChangeArrowheads="1"/>
          </p:cNvSpPr>
          <p:nvPr/>
        </p:nvSpPr>
        <p:spPr bwMode="auto">
          <a:xfrm>
            <a:off x="1490663" y="762000"/>
            <a:ext cx="60928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400" b="1">
                <a:solidFill>
                  <a:schemeClr val="accent2"/>
                </a:solidFill>
              </a:rPr>
              <a:t>Review Objectives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5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5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Text Box 3"/>
          <p:cNvSpPr txBox="1">
            <a:spLocks noChangeArrowheads="1"/>
          </p:cNvSpPr>
          <p:nvPr/>
        </p:nvSpPr>
        <p:spPr bwMode="auto">
          <a:xfrm>
            <a:off x="3213100" y="1295400"/>
            <a:ext cx="5626100" cy="338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3600" b="1"/>
              <a:t>Temperature is measured with a </a:t>
            </a:r>
            <a:r>
              <a:rPr lang="en-US" altLang="en-US" sz="3600" b="1" u="sng"/>
              <a:t>thermometer</a:t>
            </a:r>
            <a:r>
              <a:rPr lang="en-US" altLang="en-US" sz="3600" b="1"/>
              <a:t> </a:t>
            </a:r>
          </a:p>
          <a:p>
            <a:pPr algn="ctr">
              <a:lnSpc>
                <a:spcPct val="90000"/>
              </a:lnSpc>
            </a:pPr>
            <a:r>
              <a:rPr lang="en-US" altLang="en-US" sz="3600" b="1"/>
              <a:t>calibrated either to </a:t>
            </a:r>
          </a:p>
          <a:p>
            <a:pPr algn="ctr">
              <a:lnSpc>
                <a:spcPct val="80000"/>
              </a:lnSpc>
            </a:pPr>
            <a:r>
              <a:rPr lang="en-US" altLang="en-US" sz="3600" b="1"/>
              <a:t>the FAHRENHEIT scale </a:t>
            </a:r>
          </a:p>
          <a:p>
            <a:pPr algn="ctr">
              <a:lnSpc>
                <a:spcPct val="80000"/>
              </a:lnSpc>
            </a:pPr>
            <a:r>
              <a:rPr lang="en-US" altLang="en-US" sz="3600" b="1"/>
              <a:t>or the CELCIUS or centigrade scale. </a:t>
            </a:r>
          </a:p>
        </p:txBody>
      </p:sp>
      <p:pic>
        <p:nvPicPr>
          <p:cNvPr id="125958" name="Picture 6" descr="thermome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33400"/>
            <a:ext cx="22352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144000" cy="6858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sz="3200" b="0">
                <a:solidFill>
                  <a:schemeClr val="accent2"/>
                </a:solidFill>
              </a:rPr>
              <a:t>Describing Water Vapor in the Atmosphere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1752600"/>
            <a:ext cx="4419600" cy="5105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200"/>
              <a:t>Water vapor mixes with other gases, but maintains its identity</a:t>
            </a:r>
          </a:p>
          <a:p>
            <a:pPr>
              <a:lnSpc>
                <a:spcPct val="80000"/>
              </a:lnSpc>
            </a:pPr>
            <a:r>
              <a:rPr lang="en-US" altLang="en-US" sz="2200"/>
              <a:t>Water vapor stores an immense amount of energy through evaporation</a:t>
            </a:r>
          </a:p>
          <a:p>
            <a:pPr>
              <a:lnSpc>
                <a:spcPct val="80000"/>
              </a:lnSpc>
            </a:pPr>
            <a:r>
              <a:rPr lang="en-US" altLang="en-US" sz="2200"/>
              <a:t>Releases energy through condensation</a:t>
            </a:r>
          </a:p>
          <a:p>
            <a:pPr>
              <a:lnSpc>
                <a:spcPct val="80000"/>
              </a:lnSpc>
            </a:pPr>
            <a:r>
              <a:rPr lang="en-US" altLang="en-US" sz="2200"/>
              <a:t>Amounts of moisture in the atmosphere affect fuel moisture by wetting or drying</a:t>
            </a:r>
          </a:p>
          <a:p>
            <a:pPr>
              <a:lnSpc>
                <a:spcPct val="80000"/>
              </a:lnSpc>
            </a:pPr>
            <a:r>
              <a:rPr lang="en-US" altLang="en-US" sz="2200"/>
              <a:t>In this course we will study and apply:</a:t>
            </a:r>
          </a:p>
          <a:p>
            <a:pPr lvl="1">
              <a:lnSpc>
                <a:spcPct val="80000"/>
              </a:lnSpc>
            </a:pPr>
            <a:r>
              <a:rPr lang="en-US" altLang="en-US" sz="2000"/>
              <a:t>Dewpoint Temperature</a:t>
            </a:r>
          </a:p>
          <a:p>
            <a:pPr lvl="1">
              <a:lnSpc>
                <a:spcPct val="80000"/>
              </a:lnSpc>
            </a:pPr>
            <a:r>
              <a:rPr lang="en-US" altLang="en-US" sz="2000"/>
              <a:t>Wet-bulb Temperature</a:t>
            </a:r>
          </a:p>
          <a:p>
            <a:pPr lvl="1">
              <a:lnSpc>
                <a:spcPct val="80000"/>
              </a:lnSpc>
            </a:pPr>
            <a:r>
              <a:rPr lang="en-US" altLang="en-US" sz="2000"/>
              <a:t>Relative Humidity</a:t>
            </a:r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0" y="114300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/>
              <a:t>Water Vapor Facts</a:t>
            </a:r>
          </a:p>
        </p:txBody>
      </p:sp>
      <p:pic>
        <p:nvPicPr>
          <p:cNvPr id="3" name="Animation1.wmv">
            <a:hlinkClick r:id="" action="ppaction://media"/>
          </p:cNvPr>
          <p:cNvPicPr>
            <a:picLocks noGrp="1" noChangeAspect="1"/>
          </p:cNvPicPr>
          <p:nvPr>
            <p:ph type="media"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0986" r="21024"/>
          <a:stretch/>
        </p:blipFill>
        <p:spPr>
          <a:xfrm>
            <a:off x="4571999" y="1918057"/>
            <a:ext cx="4198163" cy="4072196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4488020" y="6074220"/>
            <a:ext cx="3582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Click image to play video clip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Oval 2"/>
          <p:cNvSpPr>
            <a:spLocks noChangeArrowheads="1"/>
          </p:cNvSpPr>
          <p:nvPr/>
        </p:nvSpPr>
        <p:spPr bwMode="auto">
          <a:xfrm>
            <a:off x="838200" y="3930650"/>
            <a:ext cx="1676400" cy="2133600"/>
          </a:xfrm>
          <a:prstGeom prst="ellipse">
            <a:avLst/>
          </a:prstGeom>
          <a:solidFill>
            <a:srgbClr val="10004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099" name="Oval 3"/>
          <p:cNvSpPr>
            <a:spLocks noChangeArrowheads="1"/>
          </p:cNvSpPr>
          <p:nvPr/>
        </p:nvSpPr>
        <p:spPr bwMode="auto">
          <a:xfrm>
            <a:off x="914400" y="4006850"/>
            <a:ext cx="1524000" cy="1981200"/>
          </a:xfrm>
          <a:prstGeom prst="ellipse">
            <a:avLst/>
          </a:prstGeom>
          <a:solidFill>
            <a:srgbClr val="00008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00" name="Rectangle 4"/>
          <p:cNvSpPr>
            <a:spLocks noGrp="1" noChangeArrowheads="1"/>
          </p:cNvSpPr>
          <p:nvPr>
            <p:ph type="title"/>
          </p:nvPr>
        </p:nvSpPr>
        <p:spPr>
          <a:xfrm>
            <a:off x="2438400" y="1066800"/>
            <a:ext cx="6400800" cy="685800"/>
          </a:xfrm>
          <a:extLs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altLang="en-US" sz="3600">
                <a:solidFill>
                  <a:schemeClr val="accent2"/>
                </a:solidFill>
              </a:rPr>
              <a:t>Wet Bulb Temperature</a:t>
            </a:r>
          </a:p>
        </p:txBody>
      </p:sp>
      <p:sp>
        <p:nvSpPr>
          <p:cNvPr id="132101" name="Text Box 5"/>
          <p:cNvSpPr txBox="1">
            <a:spLocks noChangeArrowheads="1"/>
          </p:cNvSpPr>
          <p:nvPr/>
        </p:nvSpPr>
        <p:spPr bwMode="auto">
          <a:xfrm>
            <a:off x="3352800" y="2087563"/>
            <a:ext cx="2209800" cy="579437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>
                <a:solidFill>
                  <a:schemeClr val="bg1"/>
                </a:solidFill>
              </a:rPr>
              <a:t>Definition:</a:t>
            </a:r>
          </a:p>
        </p:txBody>
      </p:sp>
      <p:sp>
        <p:nvSpPr>
          <p:cNvPr id="132102" name="Text Box 6"/>
          <p:cNvSpPr txBox="1">
            <a:spLocks noChangeArrowheads="1"/>
          </p:cNvSpPr>
          <p:nvPr/>
        </p:nvSpPr>
        <p:spPr bwMode="auto">
          <a:xfrm>
            <a:off x="2514600" y="2865438"/>
            <a:ext cx="6553200" cy="165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en-US" sz="3200" b="1"/>
              <a:t>The lowest temperature to </a:t>
            </a:r>
          </a:p>
          <a:p>
            <a:pPr algn="ctr">
              <a:spcBef>
                <a:spcPct val="20000"/>
              </a:spcBef>
            </a:pPr>
            <a:r>
              <a:rPr lang="en-US" altLang="en-US" sz="3200" b="1"/>
              <a:t>which air can be cooled by evaporation.</a:t>
            </a:r>
            <a:endParaRPr lang="en-US" altLang="en-US" sz="32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32103" name="Oval 7"/>
          <p:cNvSpPr>
            <a:spLocks noChangeArrowheads="1"/>
          </p:cNvSpPr>
          <p:nvPr/>
        </p:nvSpPr>
        <p:spPr bwMode="auto">
          <a:xfrm>
            <a:off x="1600200" y="501650"/>
            <a:ext cx="1524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04" name="Oval 8"/>
          <p:cNvSpPr>
            <a:spLocks noChangeArrowheads="1"/>
          </p:cNvSpPr>
          <p:nvPr/>
        </p:nvSpPr>
        <p:spPr bwMode="auto">
          <a:xfrm>
            <a:off x="990600" y="4083050"/>
            <a:ext cx="1371600" cy="1828800"/>
          </a:xfrm>
          <a:prstGeom prst="ellipse">
            <a:avLst/>
          </a:prstGeom>
          <a:solidFill>
            <a:srgbClr val="171FB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05" name="Oval 9"/>
          <p:cNvSpPr>
            <a:spLocks noChangeArrowheads="1"/>
          </p:cNvSpPr>
          <p:nvPr/>
        </p:nvSpPr>
        <p:spPr bwMode="auto">
          <a:xfrm>
            <a:off x="1066800" y="4159250"/>
            <a:ext cx="1219200" cy="1676400"/>
          </a:xfrm>
          <a:prstGeom prst="ellipse">
            <a:avLst/>
          </a:prstGeom>
          <a:solidFill>
            <a:srgbClr val="4945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06" name="Oval 10"/>
          <p:cNvSpPr>
            <a:spLocks noChangeArrowheads="1"/>
          </p:cNvSpPr>
          <p:nvPr/>
        </p:nvSpPr>
        <p:spPr bwMode="auto">
          <a:xfrm>
            <a:off x="1143000" y="4235450"/>
            <a:ext cx="1066800" cy="1524000"/>
          </a:xfrm>
          <a:prstGeom prst="ellipse">
            <a:avLst/>
          </a:prstGeom>
          <a:solidFill>
            <a:srgbClr val="158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07" name="Oval 11"/>
          <p:cNvSpPr>
            <a:spLocks noChangeArrowheads="1"/>
          </p:cNvSpPr>
          <p:nvPr/>
        </p:nvSpPr>
        <p:spPr bwMode="auto">
          <a:xfrm>
            <a:off x="1219200" y="4311650"/>
            <a:ext cx="914400" cy="1371600"/>
          </a:xfrm>
          <a:prstGeom prst="ellipse">
            <a:avLst/>
          </a:prstGeom>
          <a:solidFill>
            <a:srgbClr val="45A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08" name="Oval 12"/>
          <p:cNvSpPr>
            <a:spLocks noChangeArrowheads="1"/>
          </p:cNvSpPr>
          <p:nvPr/>
        </p:nvSpPr>
        <p:spPr bwMode="auto">
          <a:xfrm>
            <a:off x="1295400" y="4387850"/>
            <a:ext cx="762000" cy="1219200"/>
          </a:xfrm>
          <a:prstGeom prst="ellipse">
            <a:avLst/>
          </a:prstGeom>
          <a:solidFill>
            <a:srgbClr val="79C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09" name="Oval 13"/>
          <p:cNvSpPr>
            <a:spLocks noChangeArrowheads="1"/>
          </p:cNvSpPr>
          <p:nvPr/>
        </p:nvSpPr>
        <p:spPr bwMode="auto">
          <a:xfrm>
            <a:off x="1371600" y="4464050"/>
            <a:ext cx="609600" cy="1066800"/>
          </a:xfrm>
          <a:prstGeom prst="ellipse">
            <a:avLst/>
          </a:prstGeom>
          <a:solidFill>
            <a:srgbClr val="CFF7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10" name="AutoShape 14"/>
          <p:cNvSpPr>
            <a:spLocks noChangeArrowheads="1"/>
          </p:cNvSpPr>
          <p:nvPr/>
        </p:nvSpPr>
        <p:spPr bwMode="auto">
          <a:xfrm>
            <a:off x="1600200" y="730250"/>
            <a:ext cx="152400" cy="3962400"/>
          </a:xfrm>
          <a:prstGeom prst="flowChartAlternateProcess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800" b="1">
              <a:solidFill>
                <a:srgbClr val="FFFF00"/>
              </a:solidFill>
            </a:endParaRPr>
          </a:p>
        </p:txBody>
      </p:sp>
      <p:sp>
        <p:nvSpPr>
          <p:cNvPr id="132111" name="Oval 15"/>
          <p:cNvSpPr>
            <a:spLocks noChangeArrowheads="1"/>
          </p:cNvSpPr>
          <p:nvPr/>
        </p:nvSpPr>
        <p:spPr bwMode="auto">
          <a:xfrm>
            <a:off x="1447800" y="4540250"/>
            <a:ext cx="4572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>
                  <a:alpha val="80000"/>
                </a:schemeClr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200" b="1"/>
              <a:t>Wet-</a:t>
            </a:r>
          </a:p>
          <a:p>
            <a:pPr algn="ctr"/>
            <a:r>
              <a:rPr lang="en-US" altLang="en-US" sz="1200" b="1"/>
              <a:t>Bulb</a:t>
            </a:r>
          </a:p>
        </p:txBody>
      </p:sp>
      <p:sp>
        <p:nvSpPr>
          <p:cNvPr id="132112" name="Line 16"/>
          <p:cNvSpPr>
            <a:spLocks noChangeShapeType="1"/>
          </p:cNvSpPr>
          <p:nvPr/>
        </p:nvSpPr>
        <p:spPr bwMode="auto">
          <a:xfrm flipH="1">
            <a:off x="1600200" y="103505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113" name="Line 17"/>
          <p:cNvSpPr>
            <a:spLocks noChangeShapeType="1"/>
          </p:cNvSpPr>
          <p:nvPr/>
        </p:nvSpPr>
        <p:spPr bwMode="auto">
          <a:xfrm flipH="1">
            <a:off x="1600200" y="133985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114" name="Line 18"/>
          <p:cNvSpPr>
            <a:spLocks noChangeShapeType="1"/>
          </p:cNvSpPr>
          <p:nvPr/>
        </p:nvSpPr>
        <p:spPr bwMode="auto">
          <a:xfrm flipH="1">
            <a:off x="1600200" y="164465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115" name="Line 19"/>
          <p:cNvSpPr>
            <a:spLocks noChangeShapeType="1"/>
          </p:cNvSpPr>
          <p:nvPr/>
        </p:nvSpPr>
        <p:spPr bwMode="auto">
          <a:xfrm flipH="1">
            <a:off x="1600200" y="194945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116" name="Line 20"/>
          <p:cNvSpPr>
            <a:spLocks noChangeShapeType="1"/>
          </p:cNvSpPr>
          <p:nvPr/>
        </p:nvSpPr>
        <p:spPr bwMode="auto">
          <a:xfrm flipH="1">
            <a:off x="1600200" y="225425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117" name="Line 21"/>
          <p:cNvSpPr>
            <a:spLocks noChangeShapeType="1"/>
          </p:cNvSpPr>
          <p:nvPr/>
        </p:nvSpPr>
        <p:spPr bwMode="auto">
          <a:xfrm flipH="1">
            <a:off x="1600200" y="255905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118" name="Line 22"/>
          <p:cNvSpPr>
            <a:spLocks noChangeShapeType="1"/>
          </p:cNvSpPr>
          <p:nvPr/>
        </p:nvSpPr>
        <p:spPr bwMode="auto">
          <a:xfrm flipH="1">
            <a:off x="1600200" y="286385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119" name="Line 23"/>
          <p:cNvSpPr>
            <a:spLocks noChangeShapeType="1"/>
          </p:cNvSpPr>
          <p:nvPr/>
        </p:nvSpPr>
        <p:spPr bwMode="auto">
          <a:xfrm flipH="1">
            <a:off x="1600200" y="316865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120" name="Line 24"/>
          <p:cNvSpPr>
            <a:spLocks noChangeShapeType="1"/>
          </p:cNvSpPr>
          <p:nvPr/>
        </p:nvSpPr>
        <p:spPr bwMode="auto">
          <a:xfrm flipH="1">
            <a:off x="1600200" y="347345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121" name="Line 25"/>
          <p:cNvSpPr>
            <a:spLocks noChangeShapeType="1"/>
          </p:cNvSpPr>
          <p:nvPr/>
        </p:nvSpPr>
        <p:spPr bwMode="auto">
          <a:xfrm flipH="1">
            <a:off x="1600200" y="377825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122" name="Line 26"/>
          <p:cNvSpPr>
            <a:spLocks noChangeShapeType="1"/>
          </p:cNvSpPr>
          <p:nvPr/>
        </p:nvSpPr>
        <p:spPr bwMode="auto">
          <a:xfrm flipH="1">
            <a:off x="1600200" y="408305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123" name="Line 27"/>
          <p:cNvSpPr>
            <a:spLocks noChangeShapeType="1"/>
          </p:cNvSpPr>
          <p:nvPr/>
        </p:nvSpPr>
        <p:spPr bwMode="auto">
          <a:xfrm flipH="1">
            <a:off x="1600200" y="438785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124" name="Text Box 28"/>
          <p:cNvSpPr txBox="1">
            <a:spLocks noChangeArrowheads="1"/>
          </p:cNvSpPr>
          <p:nvPr/>
        </p:nvSpPr>
        <p:spPr bwMode="auto">
          <a:xfrm>
            <a:off x="990600" y="5988050"/>
            <a:ext cx="1504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1"/>
              <a:t>Cooling by </a:t>
            </a:r>
          </a:p>
          <a:p>
            <a:pPr algn="ctr"/>
            <a:r>
              <a:rPr lang="en-US" altLang="en-US" b="1"/>
              <a:t>Evaporation</a:t>
            </a:r>
          </a:p>
        </p:txBody>
      </p:sp>
      <p:sp>
        <p:nvSpPr>
          <p:cNvPr id="132125" name="Text Box 29"/>
          <p:cNvSpPr txBox="1">
            <a:spLocks noChangeArrowheads="1"/>
          </p:cNvSpPr>
          <p:nvPr/>
        </p:nvSpPr>
        <p:spPr bwMode="auto">
          <a:xfrm>
            <a:off x="3276600" y="4770438"/>
            <a:ext cx="5257800" cy="15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200"/>
              <a:t>Wet-bulb temperature is another </a:t>
            </a:r>
            <a:r>
              <a:rPr lang="en-US" altLang="en-US" sz="3200" u="sng"/>
              <a:t>good Indicator</a:t>
            </a:r>
            <a:r>
              <a:rPr lang="en-US" altLang="en-US" sz="3200"/>
              <a:t> of </a:t>
            </a:r>
          </a:p>
          <a:p>
            <a:pPr algn="ctr"/>
            <a:r>
              <a:rPr lang="en-US" altLang="en-US" sz="3200"/>
              <a:t>atmospheric moisture.</a:t>
            </a:r>
            <a:r>
              <a:rPr lang="en-US" altLang="en-US" sz="2800" b="1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2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3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32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32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32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132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32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132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32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32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32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098" grpId="0" animBg="1"/>
      <p:bldP spid="132099" grpId="0" animBg="1"/>
      <p:bldP spid="132101" grpId="0" animBg="1"/>
      <p:bldP spid="132102" grpId="0"/>
      <p:bldP spid="132104" grpId="0" animBg="1"/>
      <p:bldP spid="132105" grpId="0" animBg="1"/>
      <p:bldP spid="132106" grpId="0" animBg="1"/>
      <p:bldP spid="132107" grpId="0" animBg="1"/>
      <p:bldP spid="132108" grpId="0" animBg="1"/>
      <p:bldP spid="132109" grpId="0" animBg="1"/>
      <p:bldP spid="1321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03238"/>
            <a:ext cx="8229600" cy="715962"/>
          </a:xfrm>
          <a:extLs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>
                <a:solidFill>
                  <a:schemeClr val="accent2"/>
                </a:solidFill>
              </a:rPr>
              <a:t>Wet Bulb Facts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5300" y="1560513"/>
            <a:ext cx="8153400" cy="454025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b="1"/>
              <a:t>Wet bulb temperature is another practical method for measuring atmospheric moisture.</a:t>
            </a:r>
          </a:p>
          <a:p>
            <a:pPr>
              <a:lnSpc>
                <a:spcPct val="30000"/>
              </a:lnSpc>
            </a:pPr>
            <a:endParaRPr lang="en-US" altLang="en-US" sz="2400" b="1"/>
          </a:p>
          <a:p>
            <a:pPr>
              <a:lnSpc>
                <a:spcPct val="90000"/>
              </a:lnSpc>
            </a:pPr>
            <a:r>
              <a:rPr lang="en-US" altLang="en-US" sz="2400" b="1"/>
              <a:t>When the wet bulb temperature is reached, the point of saturation for the air has been determined.</a:t>
            </a:r>
          </a:p>
          <a:p>
            <a:pPr>
              <a:lnSpc>
                <a:spcPct val="30000"/>
              </a:lnSpc>
            </a:pPr>
            <a:endParaRPr lang="en-US" altLang="en-US" sz="2400" b="1"/>
          </a:p>
          <a:p>
            <a:pPr>
              <a:lnSpc>
                <a:spcPct val="90000"/>
              </a:lnSpc>
            </a:pPr>
            <a:r>
              <a:rPr lang="en-US" altLang="en-US" sz="2400" b="1"/>
              <a:t>The wet bulb temperature is read from a wet bulb thermometer, mounted to a psychrometer.</a:t>
            </a:r>
          </a:p>
          <a:p>
            <a:pPr>
              <a:lnSpc>
                <a:spcPct val="30000"/>
              </a:lnSpc>
            </a:pPr>
            <a:endParaRPr lang="en-US" altLang="en-US" sz="2400" b="1"/>
          </a:p>
          <a:p>
            <a:pPr>
              <a:lnSpc>
                <a:spcPct val="90000"/>
              </a:lnSpc>
            </a:pPr>
            <a:r>
              <a:rPr lang="en-US" altLang="en-US" sz="2400" b="1"/>
              <a:t>Dew point and relative humidity can be determined using the difference in degrees between dry and wet bulb.</a:t>
            </a:r>
          </a:p>
          <a:p>
            <a:pPr>
              <a:lnSpc>
                <a:spcPct val="30000"/>
              </a:lnSpc>
            </a:pPr>
            <a:endParaRPr lang="en-US" altLang="en-US" sz="2400" b="1"/>
          </a:p>
          <a:p>
            <a:r>
              <a:rPr lang="en-US" altLang="en-US" sz="2400" b="1"/>
              <a:t>Do not confuse this term with dew point.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98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98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>
                <a:solidFill>
                  <a:schemeClr val="accent2"/>
                </a:solidFill>
              </a:rPr>
              <a:t>Dewpoint Temperature</a:t>
            </a:r>
          </a:p>
        </p:txBody>
      </p:sp>
      <p:sp>
        <p:nvSpPr>
          <p:cNvPr id="64528" name="Text Box 16"/>
          <p:cNvSpPr txBox="1">
            <a:spLocks noChangeArrowheads="1"/>
          </p:cNvSpPr>
          <p:nvPr/>
        </p:nvSpPr>
        <p:spPr bwMode="auto">
          <a:xfrm>
            <a:off x="304800" y="2819400"/>
            <a:ext cx="4191000" cy="173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en-US" sz="2400" b="1"/>
              <a:t>The temperature to which air must be cooled to reach saturation.</a:t>
            </a:r>
          </a:p>
          <a:p>
            <a:pPr>
              <a:spcBef>
                <a:spcPct val="50000"/>
              </a:spcBef>
            </a:pPr>
            <a:endParaRPr lang="en-US" altLang="en-US" sz="24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4552" name="Text Box 40"/>
          <p:cNvSpPr txBox="1">
            <a:spLocks noChangeArrowheads="1"/>
          </p:cNvSpPr>
          <p:nvPr/>
        </p:nvSpPr>
        <p:spPr bwMode="auto">
          <a:xfrm>
            <a:off x="381000" y="2057400"/>
            <a:ext cx="2189163" cy="579438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>
                <a:solidFill>
                  <a:schemeClr val="bg1"/>
                </a:solidFill>
              </a:rPr>
              <a:t>Definition:</a:t>
            </a:r>
          </a:p>
        </p:txBody>
      </p:sp>
      <p:pic>
        <p:nvPicPr>
          <p:cNvPr id="64556" name="Picture 44" descr="Dew%20drop%20on%20plant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1676400"/>
            <a:ext cx="3989388" cy="4572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8151</TotalTime>
  <Words>1170</Words>
  <Application>Microsoft Office PowerPoint</Application>
  <PresentationFormat>On-screen Show (4:3)</PresentationFormat>
  <Paragraphs>259</Paragraphs>
  <Slides>41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Verdana</vt:lpstr>
      <vt:lpstr>Times New Roman</vt:lpstr>
      <vt:lpstr>Arial Narrow</vt:lpstr>
      <vt:lpstr>Arial Black</vt:lpstr>
      <vt:lpstr>1_Default Design</vt:lpstr>
      <vt:lpstr>PowerPoint Presentation</vt:lpstr>
      <vt:lpstr>PowerPoint Presentation</vt:lpstr>
      <vt:lpstr>PowerPoint Presentation</vt:lpstr>
      <vt:lpstr>Temperature</vt:lpstr>
      <vt:lpstr>PowerPoint Presentation</vt:lpstr>
      <vt:lpstr>Describing Water Vapor in the Atmosphere</vt:lpstr>
      <vt:lpstr>Wet Bulb Temperature</vt:lpstr>
      <vt:lpstr>Wet Bulb Facts</vt:lpstr>
      <vt:lpstr>Dewpoint Temperature</vt:lpstr>
      <vt:lpstr>Dewpoint Facts</vt:lpstr>
      <vt:lpstr>Dewpoint Facts</vt:lpstr>
      <vt:lpstr>Relative Humidity</vt:lpstr>
      <vt:lpstr>Relative Humidity Facts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Important Facts to Remember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Air Mass</vt:lpstr>
      <vt:lpstr>Air Mass Formation</vt:lpstr>
      <vt:lpstr>Air Mass Origins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Michael Baker</dc:creator>
  <cp:lastModifiedBy>Navarro, Robert C</cp:lastModifiedBy>
  <cp:revision>221</cp:revision>
  <dcterms:created xsi:type="dcterms:W3CDTF">2003-12-05T22:15:40Z</dcterms:created>
  <dcterms:modified xsi:type="dcterms:W3CDTF">2014-05-07T17:38:57Z</dcterms:modified>
</cp:coreProperties>
</file>